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0A39ED-76B8-427F-B338-88B59199A57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40F9690-DC0D-4C2C-9FDE-DB2D3305E8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933056"/>
            <a:ext cx="7772400" cy="1975104"/>
          </a:xfrm>
        </p:spPr>
        <p:txBody>
          <a:bodyPr/>
          <a:lstStyle/>
          <a:p>
            <a:r>
              <a:rPr lang="id-ID" sz="3200" dirty="0" smtClean="0"/>
              <a:t>ANGGOTA :</a:t>
            </a:r>
            <a:br>
              <a:rPr lang="id-ID" sz="3200" dirty="0" smtClean="0"/>
            </a:br>
            <a:r>
              <a:rPr lang="id-ID" sz="3200" dirty="0" smtClean="0"/>
              <a:t>1.AMMAR ATHA F. 		18.11.0052</a:t>
            </a:r>
            <a:br>
              <a:rPr lang="id-ID" sz="3200" dirty="0" smtClean="0"/>
            </a:br>
            <a:r>
              <a:rPr lang="id-ID" sz="3200" dirty="0" smtClean="0"/>
              <a:t>2.Briliandi bagus S.	18.11.0267</a:t>
            </a:r>
            <a:br>
              <a:rPr lang="id-ID" sz="3200" dirty="0" smtClean="0"/>
            </a:br>
            <a:r>
              <a:rPr lang="id-ID" sz="3200" dirty="0" smtClean="0"/>
              <a:t>3.Saefulloh ihza s.	18.11.0080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340768"/>
            <a:ext cx="7772400" cy="1508760"/>
          </a:xfrm>
        </p:spPr>
        <p:txBody>
          <a:bodyPr>
            <a:noAutofit/>
          </a:bodyPr>
          <a:lstStyle/>
          <a:p>
            <a:r>
              <a:rPr lang="id-ID" sz="3200" dirty="0" smtClean="0"/>
              <a:t>KELOMPOK3</a:t>
            </a:r>
          </a:p>
          <a:p>
            <a:endParaRPr lang="id-ID" sz="3200" dirty="0"/>
          </a:p>
          <a:p>
            <a:r>
              <a:rPr lang="id-ID" sz="3200" dirty="0" smtClean="0"/>
              <a:t>GERBANG – GERBANG SISTEM DIGITAL DAN LOGIKA DASAR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6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C. </a:t>
            </a:r>
            <a:r>
              <a:rPr lang="en-US" b="1" dirty="0" err="1" smtClean="0"/>
              <a:t>Gerbang</a:t>
            </a:r>
            <a:r>
              <a:rPr lang="en-US" b="1" dirty="0" smtClean="0"/>
              <a:t> NAND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kombinasional</a:t>
            </a:r>
            <a:r>
              <a:rPr lang="en-US" dirty="0"/>
              <a:t> NAND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AND </a:t>
            </a:r>
            <a:r>
              <a:rPr lang="en-US" dirty="0" err="1"/>
              <a:t>dan</a:t>
            </a:r>
            <a:r>
              <a:rPr lang="en-US" dirty="0"/>
              <a:t> NOT.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kombinasional</a:t>
            </a:r>
            <a:r>
              <a:rPr lang="en-US" dirty="0"/>
              <a:t> NAND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AND yang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output. </a:t>
            </a:r>
          </a:p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NAND: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5229200"/>
            <a:ext cx="2428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658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Gerbang</a:t>
            </a:r>
            <a:r>
              <a:rPr lang="en-US" dirty="0"/>
              <a:t> NAND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universal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gerbang-gerbang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lain </a:t>
            </a:r>
            <a:r>
              <a:rPr lang="en-US" dirty="0" err="1"/>
              <a:t>seperti</a:t>
            </a:r>
            <a:r>
              <a:rPr lang="en-US" dirty="0"/>
              <a:t> NOT, OR </a:t>
            </a:r>
            <a:r>
              <a:rPr lang="en-US" dirty="0" err="1"/>
              <a:t>dan</a:t>
            </a:r>
            <a:r>
              <a:rPr lang="en-US" dirty="0"/>
              <a:t> AND.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3789040"/>
            <a:ext cx="44100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339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. </a:t>
            </a:r>
            <a:r>
              <a:rPr lang="en-US" b="1" dirty="0" err="1"/>
              <a:t>Gerbang</a:t>
            </a:r>
            <a:r>
              <a:rPr lang="en-US" b="1" dirty="0"/>
              <a:t> OR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Gerbang</a:t>
            </a:r>
            <a:r>
              <a:rPr lang="en-US" dirty="0"/>
              <a:t> 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2/</a:t>
            </a:r>
            <a:r>
              <a:rPr lang="en-US" dirty="0" err="1"/>
              <a:t>lebih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output. </a:t>
            </a:r>
          </a:p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OR: </a:t>
            </a:r>
          </a:p>
          <a:p>
            <a:endParaRPr lang="en-ID" dirty="0" smtClean="0"/>
          </a:p>
          <a:p>
            <a:r>
              <a:rPr lang="en-US" dirty="0"/>
              <a:t>Output (X)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 (</a:t>
            </a:r>
            <a:r>
              <a:rPr lang="en-US" i="1" dirty="0"/>
              <a:t>High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input (A </a:t>
            </a:r>
            <a:r>
              <a:rPr lang="en-US" dirty="0" err="1"/>
              <a:t>atau</a:t>
            </a:r>
            <a:r>
              <a:rPr lang="en-US" dirty="0"/>
              <a:t> B) </a:t>
            </a:r>
            <a:r>
              <a:rPr lang="en-US" dirty="0" err="1"/>
              <a:t>bernilai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0 (</a:t>
            </a:r>
            <a:r>
              <a:rPr lang="en-US" i="1" dirty="0"/>
              <a:t>Low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input (A </a:t>
            </a:r>
            <a:r>
              <a:rPr lang="en-US" dirty="0" err="1"/>
              <a:t>dan</a:t>
            </a:r>
            <a:r>
              <a:rPr lang="en-US" dirty="0"/>
              <a:t> B) </a:t>
            </a:r>
            <a:r>
              <a:rPr lang="en-US" dirty="0" err="1"/>
              <a:t>bernilai</a:t>
            </a:r>
            <a:r>
              <a:rPr lang="en-US" dirty="0"/>
              <a:t> 0.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72" y="2748363"/>
            <a:ext cx="3495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420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. </a:t>
            </a:r>
            <a:r>
              <a:rPr lang="en-US" b="1" dirty="0" err="1"/>
              <a:t>Gerbang</a:t>
            </a:r>
            <a:r>
              <a:rPr lang="en-US" b="1" dirty="0"/>
              <a:t> EX-OR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input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output 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input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output 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1. EX-OR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OR. </a:t>
            </a:r>
          </a:p>
          <a:p>
            <a:r>
              <a:rPr lang="en-US" dirty="0"/>
              <a:t> 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/>
              <a:t>gerbang</a:t>
            </a:r>
            <a:r>
              <a:rPr lang="en-US" dirty="0"/>
              <a:t> EX-OR: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5157192"/>
            <a:ext cx="33123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68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logika</a:t>
            </a:r>
            <a:r>
              <a:rPr lang="en-US" dirty="0"/>
              <a:t> EX-OR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data,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data-data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XOR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output </a:t>
            </a:r>
            <a:r>
              <a:rPr lang="en-US" dirty="0" err="1"/>
              <a:t>logika</a:t>
            </a:r>
            <a:r>
              <a:rPr lang="en-US" dirty="0"/>
              <a:t>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6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. </a:t>
            </a:r>
            <a:r>
              <a:rPr lang="en-US" b="1" dirty="0" err="1"/>
              <a:t>Gerbang</a:t>
            </a:r>
            <a:r>
              <a:rPr lang="en-US" b="1" dirty="0"/>
              <a:t> EX-NOR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Jika</a:t>
            </a:r>
            <a:r>
              <a:rPr lang="en-US" dirty="0"/>
              <a:t> input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output 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input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output 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0. EX-NOR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EX-OR. EX-NOR </a:t>
            </a:r>
            <a:r>
              <a:rPr lang="en-US" dirty="0" err="1"/>
              <a:t>dan</a:t>
            </a:r>
            <a:r>
              <a:rPr lang="en-US" dirty="0"/>
              <a:t> NOR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ke-empat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1 </a:t>
            </a:r>
            <a:r>
              <a:rPr lang="en-US" dirty="0" err="1"/>
              <a:t>maka</a:t>
            </a:r>
            <a:r>
              <a:rPr lang="en-US" dirty="0"/>
              <a:t> output Y </a:t>
            </a:r>
            <a:r>
              <a:rPr lang="en-US" dirty="0" err="1"/>
              <a:t>juga</a:t>
            </a:r>
            <a:r>
              <a:rPr lang="en-US" dirty="0"/>
              <a:t> 1, </a:t>
            </a:r>
            <a:r>
              <a:rPr lang="en-US" dirty="0" err="1"/>
              <a:t>bukan</a:t>
            </a:r>
            <a:r>
              <a:rPr lang="en-US" dirty="0"/>
              <a:t> 0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NOR.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9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EX-NOR: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348880"/>
            <a:ext cx="3022650" cy="85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521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</a:t>
            </a:r>
            <a:r>
              <a:rPr lang="en-US" sz="3600" b="1" dirty="0" smtClean="0"/>
              <a:t>. </a:t>
            </a:r>
            <a:r>
              <a:rPr lang="en-US" sz="3600" b="1" dirty="0" err="1"/>
              <a:t>Gerbang</a:t>
            </a:r>
            <a:r>
              <a:rPr lang="en-US" sz="3600" b="1" dirty="0"/>
              <a:t> Transistor-Transistor Logic (IC TTL)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IC (</a:t>
            </a:r>
            <a:r>
              <a:rPr lang="en-US" i="1" dirty="0"/>
              <a:t>Integrated Circuit</a:t>
            </a:r>
            <a:r>
              <a:rPr lang="en-US" dirty="0"/>
              <a:t>) TTL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4,5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5,5 Volt.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dilampaui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IC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IC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IC TTL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difibrikasi</a:t>
            </a:r>
            <a:r>
              <a:rPr lang="en-US" dirty="0"/>
              <a:t> </a:t>
            </a:r>
            <a:r>
              <a:rPr lang="en-US" dirty="0" err="1"/>
              <a:t>untung</a:t>
            </a:r>
            <a:r>
              <a:rPr lang="en-US" dirty="0"/>
              <a:t> </a:t>
            </a:r>
            <a:r>
              <a:rPr lang="en-US" dirty="0" err="1"/>
              <a:t>gerbang-gerbang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 </a:t>
            </a:r>
          </a:p>
          <a:p>
            <a:r>
              <a:rPr lang="en-US" dirty="0"/>
              <a:t>§ AND: IC 7408 </a:t>
            </a:r>
          </a:p>
          <a:p>
            <a:r>
              <a:rPr lang="en-US" dirty="0"/>
              <a:t>§ NAND: IC 7400 </a:t>
            </a:r>
          </a:p>
          <a:p>
            <a:r>
              <a:rPr lang="en-US" dirty="0"/>
              <a:t>§ NOR: IC 7402, 7425, 7427 </a:t>
            </a:r>
          </a:p>
          <a:p>
            <a:r>
              <a:rPr lang="en-US" dirty="0"/>
              <a:t>§ OR: IC 7432 </a:t>
            </a:r>
          </a:p>
          <a:p>
            <a:r>
              <a:rPr lang="en-US" dirty="0"/>
              <a:t>§ NOT: IC 7404 </a:t>
            </a:r>
          </a:p>
          <a:p>
            <a:r>
              <a:rPr lang="en-US" dirty="0" smtClean="0"/>
              <a:t>§ EX-OR: IC 7486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Gerbang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Gerbang</a:t>
            </a:r>
            <a:r>
              <a:rPr lang="en-US" dirty="0"/>
              <a:t> AND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output 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bernilai</a:t>
            </a:r>
            <a:r>
              <a:rPr lang="en-US" dirty="0"/>
              <a:t> 1 </a:t>
            </a:r>
            <a:r>
              <a:rPr lang="en-US" dirty="0" err="1"/>
              <a:t>jika</a:t>
            </a:r>
            <a:r>
              <a:rPr lang="en-US" dirty="0"/>
              <a:t> input </a:t>
            </a:r>
            <a:r>
              <a:rPr lang="en-US" dirty="0" err="1"/>
              <a:t>logikanya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1. </a:t>
            </a:r>
            <a:r>
              <a:rPr lang="en-US" dirty="0" err="1"/>
              <a:t>Gerbang</a:t>
            </a:r>
            <a:r>
              <a:rPr lang="en-US" dirty="0"/>
              <a:t> AND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kali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. </a:t>
            </a:r>
          </a:p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AND 2 input</a:t>
            </a:r>
            <a:r>
              <a:rPr lang="en-US" dirty="0" smtClean="0"/>
              <a:t>:</a:t>
            </a:r>
          </a:p>
          <a:p>
            <a:endParaRPr lang="en-ID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AND 2 input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komutatif</a:t>
            </a:r>
            <a:r>
              <a:rPr lang="en-US" dirty="0"/>
              <a:t>: </a:t>
            </a:r>
          </a:p>
          <a:p>
            <a:r>
              <a:rPr lang="en-US" i="1" dirty="0"/>
              <a:t>A . B = B. A = X </a:t>
            </a:r>
          </a:p>
          <a:p>
            <a:pPr lvl="8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00" y="3813229"/>
            <a:ext cx="1762125" cy="108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03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20" y="4149080"/>
            <a:ext cx="2809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36104" y="332656"/>
            <a:ext cx="774035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AND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diasumsikan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saklar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seri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saklar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saklar</a:t>
            </a:r>
            <a:r>
              <a:rPr lang="en-US" sz="2400" dirty="0" smtClean="0"/>
              <a:t> B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tertutup</a:t>
            </a:r>
            <a:r>
              <a:rPr lang="en-US" sz="2400" dirty="0" smtClean="0"/>
              <a:t> (</a:t>
            </a:r>
            <a:r>
              <a:rPr lang="en-US" sz="2400" dirty="0" err="1" smtClean="0"/>
              <a:t>Logika</a:t>
            </a:r>
            <a:r>
              <a:rPr lang="en-US" sz="2400" dirty="0" smtClean="0"/>
              <a:t> 1)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aliran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mengalir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saklar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aliran</a:t>
            </a:r>
            <a:r>
              <a:rPr lang="en-US" sz="2400" dirty="0" smtClean="0"/>
              <a:t> </a:t>
            </a:r>
            <a:r>
              <a:rPr lang="en-US" sz="2400" dirty="0" err="1" smtClean="0"/>
              <a:t>arus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lampu</a:t>
            </a:r>
            <a:r>
              <a:rPr lang="en-US" sz="2400" dirty="0" smtClean="0"/>
              <a:t> </a:t>
            </a:r>
            <a:r>
              <a:rPr lang="en-US" sz="2400" dirty="0" err="1" smtClean="0"/>
              <a:t>akibatnya</a:t>
            </a:r>
            <a:r>
              <a:rPr lang="en-US" sz="2400" dirty="0" smtClean="0"/>
              <a:t> </a:t>
            </a:r>
            <a:r>
              <a:rPr lang="en-US" sz="2400" dirty="0" err="1" smtClean="0"/>
              <a:t>lampu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menyala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saklar</a:t>
            </a:r>
            <a:r>
              <a:rPr lang="en-US" sz="2400" dirty="0" smtClean="0"/>
              <a:t> ( A </a:t>
            </a:r>
            <a:r>
              <a:rPr lang="en-US" sz="2400" dirty="0" err="1" smtClean="0"/>
              <a:t>atau</a:t>
            </a:r>
            <a:r>
              <a:rPr lang="en-US" sz="2400" dirty="0" smtClean="0"/>
              <a:t> B)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terbuka</a:t>
            </a:r>
            <a:r>
              <a:rPr lang="en-US" sz="2400" dirty="0" smtClean="0"/>
              <a:t> (</a:t>
            </a:r>
            <a:r>
              <a:rPr lang="en-US" sz="2400" dirty="0" err="1" smtClean="0"/>
              <a:t>logika</a:t>
            </a:r>
            <a:r>
              <a:rPr lang="en-US" sz="2400" dirty="0" smtClean="0"/>
              <a:t> 0)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aliran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mengalir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lampu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menyala</a:t>
            </a:r>
            <a:r>
              <a:rPr lang="en-US" sz="2400" dirty="0" smtClean="0"/>
              <a:t>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disimpulkan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lampu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menyala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saklar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B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keadaaan</a:t>
            </a:r>
            <a:r>
              <a:rPr lang="en-US" sz="2400" dirty="0" smtClean="0"/>
              <a:t> </a:t>
            </a:r>
            <a:r>
              <a:rPr lang="en-US" sz="2400" dirty="0" err="1" smtClean="0"/>
              <a:t>tertutup</a:t>
            </a:r>
            <a:r>
              <a:rPr lang="en-US" sz="2400" dirty="0" smtClean="0"/>
              <a:t> (</a:t>
            </a:r>
            <a:r>
              <a:rPr lang="en-US" sz="2400" dirty="0" err="1" smtClean="0"/>
              <a:t>logika</a:t>
            </a:r>
            <a:r>
              <a:rPr lang="en-US" sz="2400" dirty="0" smtClean="0"/>
              <a:t> 1).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185609"/>
              </p:ext>
            </p:extLst>
          </p:nvPr>
        </p:nvGraphicFramePr>
        <p:xfrm>
          <a:off x="1259632" y="1628800"/>
          <a:ext cx="6731596" cy="1966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899"/>
                <a:gridCol w="1682899"/>
                <a:gridCol w="1682899"/>
                <a:gridCol w="1682899"/>
              </a:tblGrid>
              <a:tr h="64296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</a:rPr>
                        <a:t>Tabel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kebenaran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gerbang</a:t>
                      </a:r>
                      <a:r>
                        <a:rPr lang="en-US" sz="1700" dirty="0">
                          <a:effectLst/>
                        </a:rPr>
                        <a:t> AND 2 input: </a:t>
                      </a:r>
                      <a:r>
                        <a:rPr lang="en-US" sz="1400" dirty="0">
                          <a:effectLst/>
                        </a:rPr>
                        <a:t>INPUT </a:t>
                      </a:r>
                      <a:endParaRPr lang="en-US" sz="1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A . B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 = B . A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</a:tr>
              <a:tr h="264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</a:tr>
              <a:tr h="264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</a:tr>
              <a:tr h="264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</a:tr>
              <a:tr h="264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</a:t>
                      </a:r>
                      <a:endParaRPr lang="en-US" sz="19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 </a:t>
                      </a:r>
                      <a:endParaRPr lang="en-US" sz="1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 </a:t>
                      </a:r>
                      <a:endParaRPr lang="en-US" sz="19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07292" marR="1072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2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AND 3 input: </a:t>
            </a:r>
          </a:p>
          <a:p>
            <a:endParaRPr lang="en-ID" dirty="0" smtClean="0"/>
          </a:p>
          <a:p>
            <a:endParaRPr lang="en-ID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3200" dirty="0" smtClean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dirty="0" err="1" smtClean="0">
                <a:latin typeface="Calibri" pitchFamily="34" charset="0"/>
                <a:ea typeface="Calibri" pitchFamily="34" charset="0"/>
                <a:cs typeface="Arial" pitchFamily="34" charset="0"/>
              </a:rPr>
              <a:t>Untuk</a:t>
            </a:r>
            <a:r>
              <a:rPr lang="en-US" sz="32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gerbang</a:t>
            </a:r>
            <a:r>
              <a:rPr lang="en-US" sz="3200" dirty="0">
                <a:latin typeface="Calibri" pitchFamily="34" charset="0"/>
                <a:ea typeface="Calibri" pitchFamily="34" charset="0"/>
                <a:cs typeface="Arial" pitchFamily="34" charset="0"/>
              </a:rPr>
              <a:t> AND 3 input </a:t>
            </a:r>
            <a:r>
              <a:rPr lang="en-US" sz="32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berlaku</a:t>
            </a:r>
            <a:r>
              <a:rPr lang="en-US" sz="3200" dirty="0"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hukum</a:t>
            </a:r>
            <a:r>
              <a:rPr lang="en-US" sz="3200" dirty="0"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komutatif</a:t>
            </a:r>
            <a:r>
              <a:rPr lang="en-US" sz="3200" dirty="0"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i="1" dirty="0">
                <a:latin typeface="Calibri" pitchFamily="34" charset="0"/>
                <a:ea typeface="Calibri" pitchFamily="34" charset="0"/>
                <a:cs typeface="Arial" pitchFamily="34" charset="0"/>
              </a:rPr>
              <a:t>A . B . C = (A . B) . C = A . (B . C)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980728"/>
            <a:ext cx="2736304" cy="70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876300"/>
            <a:ext cx="3207271" cy="147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8571"/>
              </p:ext>
            </p:extLst>
          </p:nvPr>
        </p:nvGraphicFramePr>
        <p:xfrm>
          <a:off x="1503339" y="4077074"/>
          <a:ext cx="6885084" cy="2325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514"/>
                <a:gridCol w="1147514"/>
                <a:gridCol w="1147514"/>
                <a:gridCol w="1147514"/>
                <a:gridCol w="1147514"/>
                <a:gridCol w="1147514"/>
              </a:tblGrid>
              <a:tr h="45375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Tabel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kebenaran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gerbang</a:t>
                      </a:r>
                      <a:r>
                        <a:rPr lang="en-US" sz="1300" dirty="0">
                          <a:effectLst/>
                        </a:rPr>
                        <a:t> AND 3 input: 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 </a:t>
                      </a:r>
                      <a:r>
                        <a:rPr lang="en-US" sz="1100" dirty="0" smtClean="0">
                          <a:effectLst/>
                        </a:rPr>
                        <a:t>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= A . B . C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= (B . A) . C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 = A . (B . C)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  <a:tr h="207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0356" marR="8035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9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. </a:t>
            </a:r>
            <a:r>
              <a:rPr lang="en-US" b="1" dirty="0" err="1"/>
              <a:t>Gerbang</a:t>
            </a:r>
            <a:r>
              <a:rPr lang="en-US" b="1" dirty="0"/>
              <a:t> NOT (Inverter)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NOT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i="1" dirty="0"/>
              <a:t>inverter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pembalik</a:t>
            </a:r>
            <a:r>
              <a:rPr lang="en-US" dirty="0"/>
              <a:t>.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i="1" dirty="0"/>
              <a:t>inverter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”1” </a:t>
            </a:r>
            <a:r>
              <a:rPr lang="en-US" dirty="0" err="1"/>
              <a:t>pada</a:t>
            </a:r>
            <a:r>
              <a:rPr lang="en-US" dirty="0"/>
              <a:t> input </a:t>
            </a:r>
            <a:r>
              <a:rPr lang="en-US" dirty="0" err="1"/>
              <a:t>maka</a:t>
            </a:r>
            <a:r>
              <a:rPr lang="en-US" dirty="0"/>
              <a:t> output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0.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keadaaan</a:t>
            </a:r>
            <a:r>
              <a:rPr lang="en-US" dirty="0"/>
              <a:t> </a:t>
            </a:r>
            <a:r>
              <a:rPr lang="en-US" i="1" dirty="0"/>
              <a:t>High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i="1" dirty="0"/>
              <a:t>inverter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Low</a:t>
            </a:r>
            <a:r>
              <a:rPr lang="en-US" dirty="0"/>
              <a:t>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4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/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NOT: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persamaannya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 </a:t>
            </a:r>
          </a:p>
          <a:p>
            <a:r>
              <a:rPr lang="en-US" i="1" dirty="0"/>
              <a:t>IF A = 0 THEN Ā =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IF A = 1 THEN Ā = 0 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NOT/</a:t>
            </a:r>
            <a:r>
              <a:rPr lang="en-US" i="1" dirty="0"/>
              <a:t>inverter </a:t>
            </a:r>
            <a:r>
              <a:rPr lang="en-US" dirty="0" err="1"/>
              <a:t>dengan</a:t>
            </a:r>
            <a:r>
              <a:rPr lang="en-US" dirty="0"/>
              <a:t> input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 (ON).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8864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3957" y="4443890"/>
            <a:ext cx="2932019" cy="208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067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1.7,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NOT/</a:t>
            </a:r>
            <a:r>
              <a:rPr lang="en-US" i="1" dirty="0"/>
              <a:t>inverter </a:t>
            </a:r>
            <a:r>
              <a:rPr lang="en-US" dirty="0" err="1"/>
              <a:t>dengan</a:t>
            </a:r>
            <a:r>
              <a:rPr lang="en-US" dirty="0"/>
              <a:t> input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0 (OFF).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3789040"/>
            <a:ext cx="44644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616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</TotalTime>
  <Words>891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ANGGOTA : 1.AMMAR ATHA F.   18.11.0052 2.Briliandi bagus S. 18.11.0267 3.Saefulloh ihza s. 18.11.0080</vt:lpstr>
      <vt:lpstr>1. Gerbang Transistor-Transistor Logic (IC TTL)  </vt:lpstr>
      <vt:lpstr>A. Gerbang AND </vt:lpstr>
      <vt:lpstr>PowerPoint Presentation</vt:lpstr>
      <vt:lpstr>PowerPoint Presentation</vt:lpstr>
      <vt:lpstr>PowerPoint Presentation</vt:lpstr>
      <vt:lpstr>B. Gerbang NOT (Inverter)  </vt:lpstr>
      <vt:lpstr>PowerPoint Presentation</vt:lpstr>
      <vt:lpstr>PowerPoint Presentation</vt:lpstr>
      <vt:lpstr>C. Gerbang NAND    </vt:lpstr>
      <vt:lpstr>PowerPoint Presentation</vt:lpstr>
      <vt:lpstr>D. Gerbang OR  </vt:lpstr>
      <vt:lpstr>E. Gerbang EX-OR  </vt:lpstr>
      <vt:lpstr>PowerPoint Presentation</vt:lpstr>
      <vt:lpstr>F. Gerbang EX-NOR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LAB-6</cp:lastModifiedBy>
  <cp:revision>5</cp:revision>
  <dcterms:created xsi:type="dcterms:W3CDTF">2019-04-11T14:13:50Z</dcterms:created>
  <dcterms:modified xsi:type="dcterms:W3CDTF">2019-04-12T07:41:07Z</dcterms:modified>
</cp:coreProperties>
</file>