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slideLayouts/slideLayout2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53" r:id="rId3"/>
  </p:sldMasterIdLst>
  <p:notesMasterIdLst>
    <p:notesMasterId r:id="rId16"/>
  </p:notesMasterIdLst>
  <p:sldIdLst>
    <p:sldId id="256" r:id="rId4"/>
    <p:sldId id="261" r:id="rId5"/>
    <p:sldId id="299" r:id="rId6"/>
    <p:sldId id="307" r:id="rId7"/>
    <p:sldId id="300" r:id="rId8"/>
    <p:sldId id="301" r:id="rId9"/>
    <p:sldId id="306" r:id="rId10"/>
    <p:sldId id="302" r:id="rId11"/>
    <p:sldId id="303" r:id="rId12"/>
    <p:sldId id="304" r:id="rId13"/>
    <p:sldId id="305" r:id="rId14"/>
    <p:sldId id="262" r:id="rId15"/>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7A7BD"/>
    <a:srgbClr val="69B6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316" autoAdjust="0"/>
    <p:restoredTop sz="96196" autoAdjust="0"/>
  </p:normalViewPr>
  <p:slideViewPr>
    <p:cSldViewPr>
      <p:cViewPr varScale="1">
        <p:scale>
          <a:sx n="96" d="100"/>
          <a:sy n="96" d="100"/>
        </p:scale>
        <p:origin x="810" y="7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6B428EB-F3A7-4A96-BB1D-43FE156CDB2B}" type="datetimeFigureOut">
              <a:rPr lang="ko-KR" altLang="en-US" smtClean="0"/>
              <a:t>2019-04-18</a:t>
            </a:fld>
            <a:endParaRPr lang="ko-KR" alt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ko-KR" alt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C4F3882-DEFD-4E72-8E13-72C60FD89A16}" type="slidenum">
              <a:rPr lang="ko-KR" altLang="en-US" smtClean="0"/>
              <a:t>‹#›</a:t>
            </a:fld>
            <a:endParaRPr lang="ko-KR" altLang="en-US" dirty="0"/>
          </a:p>
        </p:txBody>
      </p:sp>
    </p:spTree>
    <p:extLst>
      <p:ext uri="{BB962C8B-B14F-4D97-AF65-F5344CB8AC3E}">
        <p14:creationId xmlns:p14="http://schemas.microsoft.com/office/powerpoint/2010/main" val="3256706930"/>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3.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879812" y="1923678"/>
            <a:ext cx="3384376" cy="1048242"/>
          </a:xfrm>
          <a:prstGeom prst="rect">
            <a:avLst/>
          </a:prstGeom>
        </p:spPr>
        <p:txBody>
          <a:bodyPr anchor="ctr"/>
          <a:lstStyle>
            <a:lvl1pPr marL="0" indent="0" algn="ctr">
              <a:lnSpc>
                <a:spcPct val="100000"/>
              </a:lnSpc>
              <a:buNone/>
              <a:defRPr sz="3600" b="1" baseline="0">
                <a:solidFill>
                  <a:schemeClr val="accent1"/>
                </a:solidFill>
                <a:latin typeface="+mn-lt"/>
                <a:cs typeface="Arial" pitchFamily="34" charset="0"/>
              </a:defRPr>
            </a:lvl1pPr>
          </a:lstStyle>
          <a:p>
            <a:pPr lvl="0"/>
            <a:r>
              <a:rPr lang="en-US" altLang="ko-KR" sz="3600" dirty="0">
                <a:ea typeface="맑은 고딕" pitchFamily="50" charset="-127"/>
              </a:rPr>
              <a:t>FREE PPT TEMPLATES</a:t>
            </a:r>
            <a:endParaRPr lang="en-US" altLang="ko-KR" dirty="0"/>
          </a:p>
        </p:txBody>
      </p:sp>
      <p:sp>
        <p:nvSpPr>
          <p:cNvPr id="11" name="Text Placeholder 9"/>
          <p:cNvSpPr>
            <a:spLocks noGrp="1"/>
          </p:cNvSpPr>
          <p:nvPr>
            <p:ph type="body" sz="quarter" idx="11" hasCustomPrompt="1"/>
          </p:nvPr>
        </p:nvSpPr>
        <p:spPr>
          <a:xfrm>
            <a:off x="2879664" y="3003798"/>
            <a:ext cx="3384376" cy="481178"/>
          </a:xfrm>
          <a:prstGeom prst="rect">
            <a:avLst/>
          </a:prstGeom>
        </p:spPr>
        <p:txBody>
          <a:bodyPr anchor="ctr"/>
          <a:lstStyle>
            <a:lvl1pPr marL="0" indent="0" algn="ctr" fontAlgn="auto">
              <a:lnSpc>
                <a:spcPct val="100000"/>
              </a:lnSpc>
              <a:spcBef>
                <a:spcPts val="0"/>
              </a:spcBef>
              <a:spcAft>
                <a:spcPts val="0"/>
              </a:spcAft>
              <a:buNone/>
              <a:defRPr sz="1200" b="1" baseline="0">
                <a:solidFill>
                  <a:schemeClr val="accent1"/>
                </a:solidFill>
                <a:latin typeface="+mn-lt"/>
                <a:cs typeface="Arial" pitchFamily="34" charset="0"/>
              </a:defRPr>
            </a:lvl1pPr>
          </a:lstStyle>
          <a:p>
            <a:pPr lvl="0"/>
            <a:r>
              <a:rPr lang="en-US" altLang="ko-KR" dirty="0"/>
              <a:t>INSTERT THE TITLE OF YOUR </a:t>
            </a:r>
          </a:p>
          <a:p>
            <a:pPr lvl="0"/>
            <a:r>
              <a:rPr lang="en-US" altLang="ko-KR" dirty="0"/>
              <a:t>PRESENTATION HERE</a:t>
            </a:r>
            <a:endParaRPr lang="ko-KR" altLang="en-US" dirty="0"/>
          </a:p>
        </p:txBody>
      </p:sp>
      <p:sp>
        <p:nvSpPr>
          <p:cNvPr id="3" name="Oval 2"/>
          <p:cNvSpPr/>
          <p:nvPr userDrawn="1"/>
        </p:nvSpPr>
        <p:spPr>
          <a:xfrm>
            <a:off x="2979198" y="996200"/>
            <a:ext cx="3240360" cy="3240360"/>
          </a:xfrm>
          <a:prstGeom prst="ellipse">
            <a:avLst/>
          </a:prstGeom>
          <a:noFill/>
          <a:ln w="15875">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162736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2483768" y="303498"/>
            <a:ext cx="1944216" cy="453650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2" hasCustomPrompt="1"/>
          </p:nvPr>
        </p:nvSpPr>
        <p:spPr>
          <a:xfrm>
            <a:off x="4676775" y="303498"/>
            <a:ext cx="1944216" cy="453650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0203899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5" name="Picture Placeholder 2"/>
          <p:cNvSpPr>
            <a:spLocks noGrp="1"/>
          </p:cNvSpPr>
          <p:nvPr>
            <p:ph type="pic" idx="12" hasCustomPrompt="1"/>
          </p:nvPr>
        </p:nvSpPr>
        <p:spPr>
          <a:xfrm>
            <a:off x="4247964" y="339502"/>
            <a:ext cx="1944216" cy="446449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3" hasCustomPrompt="1"/>
          </p:nvPr>
        </p:nvSpPr>
        <p:spPr>
          <a:xfrm>
            <a:off x="6444448" y="2774906"/>
            <a:ext cx="2304016" cy="2029092"/>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4" hasCustomPrompt="1"/>
          </p:nvPr>
        </p:nvSpPr>
        <p:spPr>
          <a:xfrm>
            <a:off x="395536" y="2774906"/>
            <a:ext cx="3600160" cy="2029092"/>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3996812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7" name="Right Triangle 6"/>
          <p:cNvSpPr/>
          <p:nvPr userDrawn="1"/>
        </p:nvSpPr>
        <p:spPr>
          <a:xfrm rot="10800000">
            <a:off x="6804000" y="1"/>
            <a:ext cx="2340000" cy="23400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8" name="Picture Placeholder 2"/>
          <p:cNvSpPr>
            <a:spLocks noGrp="1"/>
          </p:cNvSpPr>
          <p:nvPr>
            <p:ph type="pic" idx="1" hasCustomPrompt="1"/>
          </p:nvPr>
        </p:nvSpPr>
        <p:spPr>
          <a:xfrm>
            <a:off x="5424595" y="286544"/>
            <a:ext cx="2160000" cy="2160000"/>
          </a:xfrm>
          <a:prstGeom prst="diamond">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0" hasCustomPrompt="1"/>
          </p:nvPr>
        </p:nvSpPr>
        <p:spPr>
          <a:xfrm>
            <a:off x="4260726" y="1476772"/>
            <a:ext cx="2160000" cy="2160000"/>
          </a:xfrm>
          <a:prstGeom prst="diamond">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2" name="Picture Placeholder 2"/>
          <p:cNvSpPr>
            <a:spLocks noGrp="1"/>
          </p:cNvSpPr>
          <p:nvPr>
            <p:ph type="pic" idx="11" hasCustomPrompt="1"/>
          </p:nvPr>
        </p:nvSpPr>
        <p:spPr>
          <a:xfrm>
            <a:off x="5424595" y="2662808"/>
            <a:ext cx="2160000" cy="2160000"/>
          </a:xfrm>
          <a:prstGeom prst="diamond">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3" name="Picture Placeholder 2"/>
          <p:cNvSpPr>
            <a:spLocks noGrp="1"/>
          </p:cNvSpPr>
          <p:nvPr>
            <p:ph type="pic" idx="12" hasCustomPrompt="1"/>
          </p:nvPr>
        </p:nvSpPr>
        <p:spPr>
          <a:xfrm>
            <a:off x="6588464" y="1476772"/>
            <a:ext cx="2160000" cy="2160000"/>
          </a:xfrm>
          <a:prstGeom prst="diamond">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4" name="Right Triangle 13"/>
          <p:cNvSpPr/>
          <p:nvPr userDrawn="1"/>
        </p:nvSpPr>
        <p:spPr>
          <a:xfrm>
            <a:off x="0" y="2803500"/>
            <a:ext cx="2340000" cy="23400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Tree>
    <p:extLst>
      <p:ext uri="{BB962C8B-B14F-4D97-AF65-F5344CB8AC3E}">
        <p14:creationId xmlns:p14="http://schemas.microsoft.com/office/powerpoint/2010/main" val="8210269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6_Images and Contents Layout">
    <p:spTree>
      <p:nvGrpSpPr>
        <p:cNvPr id="1" name=""/>
        <p:cNvGrpSpPr/>
        <p:nvPr/>
      </p:nvGrpSpPr>
      <p:grpSpPr>
        <a:xfrm>
          <a:off x="0" y="0"/>
          <a:ext cx="0" cy="0"/>
          <a:chOff x="0" y="0"/>
          <a:chExt cx="0" cy="0"/>
        </a:xfrm>
      </p:grpSpPr>
      <p:sp>
        <p:nvSpPr>
          <p:cNvPr id="5" name="Picture Placeholder 2"/>
          <p:cNvSpPr>
            <a:spLocks noGrp="1"/>
          </p:cNvSpPr>
          <p:nvPr>
            <p:ph type="pic" idx="14" hasCustomPrompt="1"/>
          </p:nvPr>
        </p:nvSpPr>
        <p:spPr>
          <a:xfrm>
            <a:off x="2591944" y="0"/>
            <a:ext cx="1980056" cy="173878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6" hasCustomPrompt="1"/>
          </p:nvPr>
        </p:nvSpPr>
        <p:spPr>
          <a:xfrm>
            <a:off x="4752184" y="0"/>
            <a:ext cx="1980056" cy="173878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7" hasCustomPrompt="1"/>
          </p:nvPr>
        </p:nvSpPr>
        <p:spPr>
          <a:xfrm>
            <a:off x="6912424" y="0"/>
            <a:ext cx="1980056" cy="173878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8" hasCustomPrompt="1"/>
          </p:nvPr>
        </p:nvSpPr>
        <p:spPr>
          <a:xfrm>
            <a:off x="2591944" y="3404720"/>
            <a:ext cx="1980056" cy="173878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9" hasCustomPrompt="1"/>
          </p:nvPr>
        </p:nvSpPr>
        <p:spPr>
          <a:xfrm>
            <a:off x="4752184" y="3404720"/>
            <a:ext cx="1980056" cy="173878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2" name="Picture Placeholder 2"/>
          <p:cNvSpPr>
            <a:spLocks noGrp="1"/>
          </p:cNvSpPr>
          <p:nvPr>
            <p:ph type="pic" idx="20" hasCustomPrompt="1"/>
          </p:nvPr>
        </p:nvSpPr>
        <p:spPr>
          <a:xfrm>
            <a:off x="6912424" y="3404720"/>
            <a:ext cx="1980056" cy="173878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195639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2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2787774"/>
            <a:ext cx="9144000" cy="235572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lumMod val="75000"/>
                  <a:lumOff val="25000"/>
                </a:schemeClr>
              </a:solidFill>
            </a:endParaRPr>
          </a:p>
        </p:txBody>
      </p:sp>
      <p:pic>
        <p:nvPicPr>
          <p:cNvPr id="6" name="Picture 2" descr="D:\Fullppt\005-PNG이미지\노트북.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635896" y="1095375"/>
            <a:ext cx="6011911" cy="3057758"/>
          </a:xfrm>
          <a:prstGeom prst="rect">
            <a:avLst/>
          </a:prstGeom>
          <a:noFill/>
          <a:extLst>
            <a:ext uri="{909E8E84-426E-40DD-AFC4-6F175D3DCCD1}">
              <a14:hiddenFill xmlns:a14="http://schemas.microsoft.com/office/drawing/2010/main">
                <a:solidFill>
                  <a:srgbClr val="FFFFFF"/>
                </a:solidFill>
              </a14:hiddenFill>
            </a:ext>
          </a:extLst>
        </p:spPr>
      </p:pic>
      <p:sp>
        <p:nvSpPr>
          <p:cNvPr id="7" name="Picture Placeholder 2"/>
          <p:cNvSpPr>
            <a:spLocks noGrp="1"/>
          </p:cNvSpPr>
          <p:nvPr>
            <p:ph type="pic" idx="1" hasCustomPrompt="1"/>
          </p:nvPr>
        </p:nvSpPr>
        <p:spPr>
          <a:xfrm>
            <a:off x="5283453" y="1491630"/>
            <a:ext cx="2834003" cy="211421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3764934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Images and Contents Layout">
    <p:bg>
      <p:bgPr>
        <a:solidFill>
          <a:schemeClr val="accent2"/>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200" b="0" baseline="0">
                <a:solidFill>
                  <a:schemeClr val="bg1"/>
                </a:solidFill>
                <a:latin typeface="+mn-lt"/>
                <a:cs typeface="Arial" pitchFamily="34" charset="0"/>
              </a:defRPr>
            </a:lvl1pPr>
          </a:lstStyle>
          <a:p>
            <a:pPr lvl="0"/>
            <a:r>
              <a:rPr lang="en-US" altLang="ko-KR" dirty="0"/>
              <a:t>Insert the title of your subtitle Here</a:t>
            </a:r>
          </a:p>
        </p:txBody>
      </p:sp>
      <p:pic>
        <p:nvPicPr>
          <p:cNvPr id="5" name="Picture 2" descr="D:\KBM-정애\014-Fullppt\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11560" y="1286352"/>
            <a:ext cx="3672408" cy="3661662"/>
          </a:xfrm>
          <a:prstGeom prst="rect">
            <a:avLst/>
          </a:prstGeom>
          <a:noFill/>
          <a:extLst>
            <a:ext uri="{909E8E84-426E-40DD-AFC4-6F175D3DCCD1}">
              <a14:hiddenFill xmlns:a14="http://schemas.microsoft.com/office/drawing/2010/main">
                <a:solidFill>
                  <a:srgbClr val="FFFFFF"/>
                </a:solidFill>
              </a14:hiddenFill>
            </a:ext>
          </a:extLst>
        </p:spPr>
      </p:pic>
      <p:sp>
        <p:nvSpPr>
          <p:cNvPr id="6" name="Picture Placeholder 2"/>
          <p:cNvSpPr>
            <a:spLocks noGrp="1"/>
          </p:cNvSpPr>
          <p:nvPr>
            <p:ph type="pic" idx="12" hasCustomPrompt="1"/>
          </p:nvPr>
        </p:nvSpPr>
        <p:spPr>
          <a:xfrm>
            <a:off x="771161" y="1446782"/>
            <a:ext cx="3325137" cy="2323794"/>
          </a:xfrm>
          <a:prstGeom prst="rect">
            <a:avLst/>
          </a:prstGeom>
          <a:solidFill>
            <a:schemeClr val="bg1">
              <a:lumMod val="95000"/>
            </a:schemeClr>
          </a:solidFill>
        </p:spPr>
        <p:txBody>
          <a:bodyPr anchor="ctr"/>
          <a:lstStyle>
            <a:lvl1pPr marL="0" indent="0" algn="ctr">
              <a:buNone/>
              <a:defRPr sz="1400" baseline="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16159670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5" name="Rectangle 4"/>
          <p:cNvSpPr/>
          <p:nvPr userDrawn="1"/>
        </p:nvSpPr>
        <p:spPr>
          <a:xfrm>
            <a:off x="4572000" y="0"/>
            <a:ext cx="4572000" cy="51435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nvGrpSpPr>
          <p:cNvPr id="6" name="Group 5"/>
          <p:cNvGrpSpPr/>
          <p:nvPr userDrawn="1"/>
        </p:nvGrpSpPr>
        <p:grpSpPr>
          <a:xfrm>
            <a:off x="3377124" y="506011"/>
            <a:ext cx="2376264" cy="4104459"/>
            <a:chOff x="2627784" y="1825002"/>
            <a:chExt cx="1198166" cy="2069560"/>
          </a:xfrm>
        </p:grpSpPr>
        <p:sp>
          <p:nvSpPr>
            <p:cNvPr id="7" name="Rounded Rectangle 6"/>
            <p:cNvSpPr/>
            <p:nvPr/>
          </p:nvSpPr>
          <p:spPr>
            <a:xfrm>
              <a:off x="2627784" y="1825002"/>
              <a:ext cx="1198166" cy="2069560"/>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8" name="Rectangle 7"/>
            <p:cNvSpPr/>
            <p:nvPr/>
          </p:nvSpPr>
          <p:spPr>
            <a:xfrm>
              <a:off x="3155241" y="1922844"/>
              <a:ext cx="143251" cy="27666"/>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nvGrpSpPr>
            <p:cNvPr id="9" name="Group 8"/>
            <p:cNvGrpSpPr/>
            <p:nvPr/>
          </p:nvGrpSpPr>
          <p:grpSpPr>
            <a:xfrm>
              <a:off x="3168829" y="3704452"/>
              <a:ext cx="116076" cy="127684"/>
              <a:chOff x="2453209" y="5151638"/>
              <a:chExt cx="191820" cy="211002"/>
            </a:xfrm>
          </p:grpSpPr>
          <p:sp>
            <p:nvSpPr>
              <p:cNvPr id="12" name="Oval 11"/>
              <p:cNvSpPr/>
              <p:nvPr userDrawn="1"/>
            </p:nvSpPr>
            <p:spPr>
              <a:xfrm>
                <a:off x="2453209" y="5151638"/>
                <a:ext cx="191820" cy="211002"/>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3" name="Rounded Rectangle 12"/>
              <p:cNvSpPr/>
              <p:nvPr userDrawn="1"/>
            </p:nvSpPr>
            <p:spPr>
              <a:xfrm>
                <a:off x="2505251" y="5208531"/>
                <a:ext cx="87734" cy="97215"/>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grpSp>
      <p:sp>
        <p:nvSpPr>
          <p:cNvPr id="14" name="Picture Placeholder 2"/>
          <p:cNvSpPr>
            <a:spLocks noGrp="1"/>
          </p:cNvSpPr>
          <p:nvPr>
            <p:ph type="pic" idx="12" hasCustomPrompt="1"/>
          </p:nvPr>
        </p:nvSpPr>
        <p:spPr>
          <a:xfrm>
            <a:off x="3526032" y="843558"/>
            <a:ext cx="2091935" cy="3298547"/>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4155545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2843808" y="0"/>
            <a:ext cx="6300192" cy="51435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Rectangle 5"/>
          <p:cNvSpPr/>
          <p:nvPr userDrawn="1"/>
        </p:nvSpPr>
        <p:spPr>
          <a:xfrm>
            <a:off x="0" y="0"/>
            <a:ext cx="2843808"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Tree>
    <p:extLst>
      <p:ext uri="{BB962C8B-B14F-4D97-AF65-F5344CB8AC3E}">
        <p14:creationId xmlns:p14="http://schemas.microsoft.com/office/powerpoint/2010/main" val="179262278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0_Images and Contents Layout">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467544" y="0"/>
            <a:ext cx="3312368" cy="134761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0" hasCustomPrompt="1"/>
          </p:nvPr>
        </p:nvSpPr>
        <p:spPr>
          <a:xfrm>
            <a:off x="467544" y="3795886"/>
            <a:ext cx="3312368" cy="134761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Rectangle 6"/>
          <p:cNvSpPr/>
          <p:nvPr userDrawn="1"/>
        </p:nvSpPr>
        <p:spPr>
          <a:xfrm>
            <a:off x="467544" y="1491630"/>
            <a:ext cx="3312368" cy="21602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Tree>
    <p:extLst>
      <p:ext uri="{BB962C8B-B14F-4D97-AF65-F5344CB8AC3E}">
        <p14:creationId xmlns:p14="http://schemas.microsoft.com/office/powerpoint/2010/main" val="247241539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ICON SETS LAYOUT</a:t>
            </a:r>
          </a:p>
        </p:txBody>
      </p:sp>
      <p:grpSp>
        <p:nvGrpSpPr>
          <p:cNvPr id="5" name="Group 4"/>
          <p:cNvGrpSpPr/>
          <p:nvPr userDrawn="1"/>
        </p:nvGrpSpPr>
        <p:grpSpPr>
          <a:xfrm>
            <a:off x="354008" y="1131589"/>
            <a:ext cx="2849840" cy="364917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bg1"/>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grpSp>
    </p:spTree>
    <p:extLst>
      <p:ext uri="{BB962C8B-B14F-4D97-AF65-F5344CB8AC3E}">
        <p14:creationId xmlns:p14="http://schemas.microsoft.com/office/powerpoint/2010/main" val="7381822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solidFill>
          <a:srgbClr val="57A7BD"/>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3775634"/>
            <a:ext cx="9144000" cy="576063"/>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Thank you</a:t>
            </a:r>
          </a:p>
        </p:txBody>
      </p:sp>
      <p:sp>
        <p:nvSpPr>
          <p:cNvPr id="11" name="Text Placeholder 9"/>
          <p:cNvSpPr>
            <a:spLocks noGrp="1"/>
          </p:cNvSpPr>
          <p:nvPr>
            <p:ph type="body" sz="quarter" idx="11" hasCustomPrompt="1"/>
          </p:nvPr>
        </p:nvSpPr>
        <p:spPr>
          <a:xfrm>
            <a:off x="-148" y="4351698"/>
            <a:ext cx="9144000" cy="288032"/>
          </a:xfrm>
          <a:prstGeom prst="rect">
            <a:avLst/>
          </a:prstGeom>
        </p:spPr>
        <p:txBody>
          <a:bodyPr anchor="ctr"/>
          <a:lstStyle>
            <a:lvl1pPr marL="0" indent="0" algn="ctr">
              <a:buNone/>
              <a:defRPr sz="1400" b="0" baseline="0">
                <a:solidFill>
                  <a:schemeClr val="bg1"/>
                </a:solidFill>
                <a:latin typeface="+mn-lt"/>
                <a:cs typeface="Arial" pitchFamily="34" charset="0"/>
              </a:defRPr>
            </a:lvl1pPr>
          </a:lstStyle>
          <a:p>
            <a:pPr lvl="0"/>
            <a:r>
              <a:rPr lang="en-US" altLang="ko-KR" dirty="0"/>
              <a:t>Insert the title of your subtitle Here</a:t>
            </a:r>
          </a:p>
        </p:txBody>
      </p:sp>
      <p:pic>
        <p:nvPicPr>
          <p:cNvPr id="4" name="Picture 2" descr="G:\002-KIMS BUSINESS\007-02-Googleslidesppt\02-GSppt-Contents-Kim\20170429\02-\item01.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985165" y="357831"/>
            <a:ext cx="3101574" cy="3419422"/>
          </a:xfrm>
          <a:prstGeom prst="rect">
            <a:avLst/>
          </a:prstGeom>
          <a:noFill/>
          <a:extLst>
            <a:ext uri="{909E8E84-426E-40DD-AFC4-6F175D3DCCD1}">
              <a14:hiddenFill xmlns:a14="http://schemas.microsoft.com/office/drawing/2010/main">
                <a:solidFill>
                  <a:srgbClr val="FFFFFF"/>
                </a:solidFill>
              </a14:hiddenFill>
            </a:ext>
          </a:extLst>
        </p:spPr>
      </p:pic>
      <p:sp>
        <p:nvSpPr>
          <p:cNvPr id="5" name="Rounded Rectangle 3"/>
          <p:cNvSpPr/>
          <p:nvPr userDrawn="1"/>
        </p:nvSpPr>
        <p:spPr>
          <a:xfrm rot="2539017">
            <a:off x="-150396" y="312859"/>
            <a:ext cx="1311499" cy="276834"/>
          </a:xfrm>
          <a:custGeom>
            <a:avLst/>
            <a:gdLst/>
            <a:ahLst/>
            <a:cxnLst/>
            <a:rect l="l" t="t" r="r" b="b"/>
            <a:pathLst>
              <a:path w="1311499" h="276834">
                <a:moveTo>
                  <a:pt x="0" y="168822"/>
                </a:moveTo>
                <a:lnTo>
                  <a:pt x="1257493" y="168822"/>
                </a:lnTo>
                <a:cubicBezTo>
                  <a:pt x="1287320" y="168822"/>
                  <a:pt x="1311499" y="193001"/>
                  <a:pt x="1311499" y="222828"/>
                </a:cubicBezTo>
                <a:cubicBezTo>
                  <a:pt x="1311499" y="252655"/>
                  <a:pt x="1287320" y="276834"/>
                  <a:pt x="1257493" y="276834"/>
                </a:cubicBezTo>
                <a:lnTo>
                  <a:pt x="98341" y="276834"/>
                </a:lnTo>
                <a:close/>
                <a:moveTo>
                  <a:pt x="13263" y="108012"/>
                </a:moveTo>
                <a:lnTo>
                  <a:pt x="131896" y="0"/>
                </a:lnTo>
                <a:lnTo>
                  <a:pt x="990679" y="0"/>
                </a:lnTo>
                <a:cubicBezTo>
                  <a:pt x="1020506" y="0"/>
                  <a:pt x="1044685" y="24179"/>
                  <a:pt x="1044685" y="54006"/>
                </a:cubicBezTo>
                <a:cubicBezTo>
                  <a:pt x="1044685" y="83833"/>
                  <a:pt x="1020506" y="108012"/>
                  <a:pt x="990679" y="108012"/>
                </a:cubicBezTo>
                <a:close/>
              </a:path>
            </a:pathLst>
          </a:custGeom>
          <a:solidFill>
            <a:schemeClr val="bg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ounded Rectangle 7"/>
          <p:cNvSpPr/>
          <p:nvPr userDrawn="1"/>
        </p:nvSpPr>
        <p:spPr>
          <a:xfrm rot="2539017">
            <a:off x="7980742" y="4555158"/>
            <a:ext cx="1313980" cy="276835"/>
          </a:xfrm>
          <a:custGeom>
            <a:avLst/>
            <a:gdLst/>
            <a:ahLst/>
            <a:cxnLst/>
            <a:rect l="l" t="t" r="r" b="b"/>
            <a:pathLst>
              <a:path w="1313980" h="276835">
                <a:moveTo>
                  <a:pt x="282631" y="184641"/>
                </a:moveTo>
                <a:cubicBezTo>
                  <a:pt x="292404" y="174868"/>
                  <a:pt x="305907" y="168823"/>
                  <a:pt x="320820" y="168822"/>
                </a:cubicBezTo>
                <a:lnTo>
                  <a:pt x="1281494" y="168822"/>
                </a:lnTo>
                <a:lnTo>
                  <a:pt x="1162861" y="276834"/>
                </a:lnTo>
                <a:lnTo>
                  <a:pt x="320820" y="276835"/>
                </a:lnTo>
                <a:cubicBezTo>
                  <a:pt x="290992" y="276835"/>
                  <a:pt x="266814" y="252656"/>
                  <a:pt x="266814" y="222829"/>
                </a:cubicBezTo>
                <a:cubicBezTo>
                  <a:pt x="266814" y="207915"/>
                  <a:pt x="272859" y="194413"/>
                  <a:pt x="282631" y="184641"/>
                </a:cubicBezTo>
                <a:close/>
                <a:moveTo>
                  <a:pt x="15817" y="15819"/>
                </a:moveTo>
                <a:cubicBezTo>
                  <a:pt x="25590" y="6046"/>
                  <a:pt x="39091" y="1"/>
                  <a:pt x="54005" y="1"/>
                </a:cubicBezTo>
                <a:lnTo>
                  <a:pt x="1215638" y="0"/>
                </a:lnTo>
                <a:lnTo>
                  <a:pt x="1313980" y="108013"/>
                </a:lnTo>
                <a:lnTo>
                  <a:pt x="54005" y="108013"/>
                </a:lnTo>
                <a:cubicBezTo>
                  <a:pt x="24178" y="108013"/>
                  <a:pt x="0" y="83834"/>
                  <a:pt x="0" y="54007"/>
                </a:cubicBezTo>
                <a:cubicBezTo>
                  <a:pt x="0" y="39093"/>
                  <a:pt x="6044" y="25592"/>
                  <a:pt x="15817" y="15819"/>
                </a:cubicBezTo>
                <a:close/>
              </a:path>
            </a:pathLst>
          </a:custGeom>
          <a:solidFill>
            <a:schemeClr val="bg1">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92247715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Break Layout">
    <p:bg>
      <p:bgPr>
        <a:solidFill>
          <a:schemeClr val="accent2"/>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707904" y="2253238"/>
            <a:ext cx="5436096" cy="473576"/>
          </a:xfrm>
          <a:prstGeom prst="rect">
            <a:avLst/>
          </a:prstGeom>
        </p:spPr>
        <p:txBody>
          <a:bodyPr anchor="ctr"/>
          <a:lstStyle>
            <a:lvl1pPr marL="0" indent="0" algn="l">
              <a:buNone/>
              <a:defRPr sz="3600" b="0" baseline="0">
                <a:solidFill>
                  <a:schemeClr val="bg1"/>
                </a:solidFill>
                <a:latin typeface="+mj-lt"/>
                <a:cs typeface="Arial" pitchFamily="34" charset="0"/>
              </a:defRPr>
            </a:lvl1pPr>
          </a:lstStyle>
          <a:p>
            <a:pPr lvl="0"/>
            <a:r>
              <a:rPr lang="en-US" altLang="ko-KR" dirty="0"/>
              <a:t>SECTION BREAK</a:t>
            </a:r>
          </a:p>
        </p:txBody>
      </p:sp>
      <p:sp>
        <p:nvSpPr>
          <p:cNvPr id="11" name="Text Placeholder 9"/>
          <p:cNvSpPr>
            <a:spLocks noGrp="1"/>
          </p:cNvSpPr>
          <p:nvPr>
            <p:ph type="body" sz="quarter" idx="11" hasCustomPrompt="1"/>
          </p:nvPr>
        </p:nvSpPr>
        <p:spPr>
          <a:xfrm>
            <a:off x="3707904" y="2726814"/>
            <a:ext cx="5436096" cy="288032"/>
          </a:xfrm>
          <a:prstGeom prst="rect">
            <a:avLst/>
          </a:prstGeom>
        </p:spPr>
        <p:txBody>
          <a:bodyPr anchor="ctr"/>
          <a:lstStyle>
            <a:lvl1pPr marL="0" indent="0" algn="l">
              <a:buNone/>
              <a:defRPr sz="1400" b="0" baseline="0">
                <a:solidFill>
                  <a:schemeClr val="bg1"/>
                </a:solidFill>
                <a:latin typeface="+mn-lt"/>
                <a:cs typeface="Arial" pitchFamily="34" charset="0"/>
              </a:defRPr>
            </a:lvl1pPr>
          </a:lstStyle>
          <a:p>
            <a:pPr lvl="0"/>
            <a:r>
              <a:rPr lang="en-US" altLang="ko-KR" dirty="0"/>
              <a:t>Insert the title of your subtitle Here</a:t>
            </a:r>
          </a:p>
        </p:txBody>
      </p:sp>
      <p:grpSp>
        <p:nvGrpSpPr>
          <p:cNvPr id="4" name="Group 3"/>
          <p:cNvGrpSpPr/>
          <p:nvPr userDrawn="1"/>
        </p:nvGrpSpPr>
        <p:grpSpPr>
          <a:xfrm>
            <a:off x="1359273" y="1356135"/>
            <a:ext cx="2420639" cy="2425386"/>
            <a:chOff x="894913" y="1065128"/>
            <a:chExt cx="2420639" cy="2425386"/>
          </a:xfrm>
        </p:grpSpPr>
        <p:pic>
          <p:nvPicPr>
            <p:cNvPr id="5" name="Picture 4" descr="G:\002-KIMS BUSINESS\007-02-Googleslidesppt\02-GSppt-Contents-Kim\20170429\02-\item02.png"/>
            <p:cNvPicPr>
              <a:picLocks noChangeAspect="1" noChangeArrowheads="1"/>
            </p:cNvPicPr>
            <p:nvPr/>
          </p:nvPicPr>
          <p:blipFill>
            <a:blip r:embed="rId2" cstate="print">
              <a:extLst>
                <a:ext uri="{BEBA8EAE-BF5A-486C-A8C5-ECC9F3942E4B}">
                  <a14:imgProps xmlns:a14="http://schemas.microsoft.com/office/drawing/2010/main">
                    <a14:imgLayer r:embed="rId3">
                      <a14:imgEffect>
                        <a14:brightnessContrast bright="44000" contrast="40000"/>
                      </a14:imgEffect>
                    </a14:imgLayer>
                  </a14:imgProps>
                </a:ext>
                <a:ext uri="{28A0092B-C50C-407E-A947-70E740481C1C}">
                  <a14:useLocalDpi xmlns:a14="http://schemas.microsoft.com/office/drawing/2010/main" val="0"/>
                </a:ext>
              </a:extLst>
            </a:blip>
            <a:srcRect/>
            <a:stretch>
              <a:fillRect/>
            </a:stretch>
          </p:blipFill>
          <p:spPr bwMode="auto">
            <a:xfrm rot="5004758">
              <a:off x="963129" y="1820488"/>
              <a:ext cx="1630218" cy="170983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G:\002-KIMS BUSINESS\007-02-Googleslidesppt\02-GSppt-Contents-Kim\20170429\02-\item0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8569023">
              <a:off x="1645526" y="1354124"/>
              <a:ext cx="1630218" cy="1709834"/>
            </a:xfrm>
            <a:prstGeom prst="rect">
              <a:avLst/>
            </a:prstGeom>
            <a:noFill/>
            <a:extLst>
              <a:ext uri="{909E8E84-426E-40DD-AFC4-6F175D3DCCD1}">
                <a14:hiddenFill xmlns:a14="http://schemas.microsoft.com/office/drawing/2010/main">
                  <a:solidFill>
                    <a:srgbClr val="FFFFFF"/>
                  </a:solidFill>
                </a14:hiddenFill>
              </a:ext>
            </a:extLst>
          </p:spPr>
        </p:pic>
        <p:sp>
          <p:nvSpPr>
            <p:cNvPr id="7" name="Oval 6"/>
            <p:cNvSpPr/>
            <p:nvPr/>
          </p:nvSpPr>
          <p:spPr>
            <a:xfrm>
              <a:off x="1115616" y="1539635"/>
              <a:ext cx="1616891" cy="161689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4" descr="G:\002-KIMS BUSINESS\007-02-Googleslidesppt\02-GSppt-Contents-Kim\20170429\02-\item02.png"/>
            <p:cNvPicPr>
              <a:picLocks noChangeAspect="1" noChangeArrowheads="1"/>
            </p:cNvPicPr>
            <p:nvPr/>
          </p:nvPicPr>
          <p:blipFill>
            <a:blip r:embed="rId2" cstate="print">
              <a:extLst>
                <a:ext uri="{BEBA8EAE-BF5A-486C-A8C5-ECC9F3942E4B}">
                  <a14:imgProps xmlns:a14="http://schemas.microsoft.com/office/drawing/2010/main">
                    <a14:imgLayer r:embed="rId3">
                      <a14:imgEffect>
                        <a14:brightnessContrast bright="44000" contrast="40000"/>
                      </a14:imgEffect>
                    </a14:imgLayer>
                  </a14:imgProps>
                </a:ext>
                <a:ext uri="{28A0092B-C50C-407E-A947-70E740481C1C}">
                  <a14:useLocalDpi xmlns:a14="http://schemas.microsoft.com/office/drawing/2010/main" val="0"/>
                </a:ext>
              </a:extLst>
            </a:blip>
            <a:srcRect/>
            <a:stretch>
              <a:fillRect/>
            </a:stretch>
          </p:blipFill>
          <p:spPr bwMode="auto">
            <a:xfrm rot="13475233">
              <a:off x="894913" y="1065128"/>
              <a:ext cx="1630218" cy="1709834"/>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7382354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End Slide Layout">
    <p:bg>
      <p:bgPr>
        <a:solidFill>
          <a:srgbClr val="57A7BD"/>
        </a:solidFill>
        <a:effectLst/>
      </p:bgPr>
    </p:bg>
    <p:spTree>
      <p:nvGrpSpPr>
        <p:cNvPr id="1" name=""/>
        <p:cNvGrpSpPr/>
        <p:nvPr/>
      </p:nvGrpSpPr>
      <p:grpSpPr>
        <a:xfrm>
          <a:off x="0" y="0"/>
          <a:ext cx="0" cy="0"/>
          <a:chOff x="0" y="0"/>
          <a:chExt cx="0" cy="0"/>
        </a:xfrm>
      </p:grpSpPr>
      <p:sp>
        <p:nvSpPr>
          <p:cNvPr id="5" name="Rounded Rectangle 3"/>
          <p:cNvSpPr/>
          <p:nvPr userDrawn="1"/>
        </p:nvSpPr>
        <p:spPr>
          <a:xfrm rot="2539017">
            <a:off x="-150396" y="312859"/>
            <a:ext cx="1311499" cy="276834"/>
          </a:xfrm>
          <a:custGeom>
            <a:avLst/>
            <a:gdLst/>
            <a:ahLst/>
            <a:cxnLst/>
            <a:rect l="l" t="t" r="r" b="b"/>
            <a:pathLst>
              <a:path w="1311499" h="276834">
                <a:moveTo>
                  <a:pt x="0" y="168822"/>
                </a:moveTo>
                <a:lnTo>
                  <a:pt x="1257493" y="168822"/>
                </a:lnTo>
                <a:cubicBezTo>
                  <a:pt x="1287320" y="168822"/>
                  <a:pt x="1311499" y="193001"/>
                  <a:pt x="1311499" y="222828"/>
                </a:cubicBezTo>
                <a:cubicBezTo>
                  <a:pt x="1311499" y="252655"/>
                  <a:pt x="1287320" y="276834"/>
                  <a:pt x="1257493" y="276834"/>
                </a:cubicBezTo>
                <a:lnTo>
                  <a:pt x="98341" y="276834"/>
                </a:lnTo>
                <a:close/>
                <a:moveTo>
                  <a:pt x="13263" y="108012"/>
                </a:moveTo>
                <a:lnTo>
                  <a:pt x="131896" y="0"/>
                </a:lnTo>
                <a:lnTo>
                  <a:pt x="990679" y="0"/>
                </a:lnTo>
                <a:cubicBezTo>
                  <a:pt x="1020506" y="0"/>
                  <a:pt x="1044685" y="24179"/>
                  <a:pt x="1044685" y="54006"/>
                </a:cubicBezTo>
                <a:cubicBezTo>
                  <a:pt x="1044685" y="83833"/>
                  <a:pt x="1020506" y="108012"/>
                  <a:pt x="990679" y="108012"/>
                </a:cubicBezTo>
                <a:close/>
              </a:path>
            </a:pathLst>
          </a:custGeom>
          <a:solidFill>
            <a:schemeClr val="bg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ounded Rectangle 7"/>
          <p:cNvSpPr/>
          <p:nvPr userDrawn="1"/>
        </p:nvSpPr>
        <p:spPr>
          <a:xfrm rot="2539017">
            <a:off x="7980742" y="4555158"/>
            <a:ext cx="1313980" cy="276835"/>
          </a:xfrm>
          <a:custGeom>
            <a:avLst/>
            <a:gdLst/>
            <a:ahLst/>
            <a:cxnLst/>
            <a:rect l="l" t="t" r="r" b="b"/>
            <a:pathLst>
              <a:path w="1313980" h="276835">
                <a:moveTo>
                  <a:pt x="282631" y="184641"/>
                </a:moveTo>
                <a:cubicBezTo>
                  <a:pt x="292404" y="174868"/>
                  <a:pt x="305907" y="168823"/>
                  <a:pt x="320820" y="168822"/>
                </a:cubicBezTo>
                <a:lnTo>
                  <a:pt x="1281494" y="168822"/>
                </a:lnTo>
                <a:lnTo>
                  <a:pt x="1162861" y="276834"/>
                </a:lnTo>
                <a:lnTo>
                  <a:pt x="320820" y="276835"/>
                </a:lnTo>
                <a:cubicBezTo>
                  <a:pt x="290992" y="276835"/>
                  <a:pt x="266814" y="252656"/>
                  <a:pt x="266814" y="222829"/>
                </a:cubicBezTo>
                <a:cubicBezTo>
                  <a:pt x="266814" y="207915"/>
                  <a:pt x="272859" y="194413"/>
                  <a:pt x="282631" y="184641"/>
                </a:cubicBezTo>
                <a:close/>
                <a:moveTo>
                  <a:pt x="15817" y="15819"/>
                </a:moveTo>
                <a:cubicBezTo>
                  <a:pt x="25590" y="6046"/>
                  <a:pt x="39091" y="1"/>
                  <a:pt x="54005" y="1"/>
                </a:cubicBezTo>
                <a:lnTo>
                  <a:pt x="1215638" y="0"/>
                </a:lnTo>
                <a:lnTo>
                  <a:pt x="1313980" y="108013"/>
                </a:lnTo>
                <a:lnTo>
                  <a:pt x="54005" y="108013"/>
                </a:lnTo>
                <a:cubicBezTo>
                  <a:pt x="24178" y="108013"/>
                  <a:pt x="0" y="83834"/>
                  <a:pt x="0" y="54007"/>
                </a:cubicBezTo>
                <a:cubicBezTo>
                  <a:pt x="0" y="39093"/>
                  <a:pt x="6044" y="25592"/>
                  <a:pt x="15817" y="15819"/>
                </a:cubicBezTo>
                <a:close/>
              </a:path>
            </a:pathLst>
          </a:custGeom>
          <a:solidFill>
            <a:schemeClr val="bg1">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 name="Group 1"/>
          <p:cNvGrpSpPr/>
          <p:nvPr userDrawn="1"/>
        </p:nvGrpSpPr>
        <p:grpSpPr>
          <a:xfrm>
            <a:off x="2691166" y="319499"/>
            <a:ext cx="4378671" cy="4443349"/>
            <a:chOff x="2987824" y="255370"/>
            <a:chExt cx="3658591" cy="3712633"/>
          </a:xfrm>
        </p:grpSpPr>
        <p:sp>
          <p:nvSpPr>
            <p:cNvPr id="16" name="Rounded Rectangle 7"/>
            <p:cNvSpPr/>
            <p:nvPr userDrawn="1"/>
          </p:nvSpPr>
          <p:spPr>
            <a:xfrm rot="2743412">
              <a:off x="2570129" y="839249"/>
              <a:ext cx="1479455" cy="311698"/>
            </a:xfrm>
            <a:custGeom>
              <a:avLst/>
              <a:gdLst/>
              <a:ahLst/>
              <a:cxnLst/>
              <a:rect l="l" t="t" r="r" b="b"/>
              <a:pathLst>
                <a:path w="1313980" h="276835">
                  <a:moveTo>
                    <a:pt x="282631" y="184641"/>
                  </a:moveTo>
                  <a:cubicBezTo>
                    <a:pt x="292404" y="174868"/>
                    <a:pt x="305907" y="168823"/>
                    <a:pt x="320820" y="168822"/>
                  </a:cubicBezTo>
                  <a:lnTo>
                    <a:pt x="1281494" y="168822"/>
                  </a:lnTo>
                  <a:lnTo>
                    <a:pt x="1162861" y="276834"/>
                  </a:lnTo>
                  <a:lnTo>
                    <a:pt x="320820" y="276835"/>
                  </a:lnTo>
                  <a:cubicBezTo>
                    <a:pt x="290992" y="276835"/>
                    <a:pt x="266814" y="252656"/>
                    <a:pt x="266814" y="222829"/>
                  </a:cubicBezTo>
                  <a:cubicBezTo>
                    <a:pt x="266814" y="207915"/>
                    <a:pt x="272859" y="194413"/>
                    <a:pt x="282631" y="184641"/>
                  </a:cubicBezTo>
                  <a:close/>
                  <a:moveTo>
                    <a:pt x="15817" y="15819"/>
                  </a:moveTo>
                  <a:cubicBezTo>
                    <a:pt x="25590" y="6046"/>
                    <a:pt x="39091" y="1"/>
                    <a:pt x="54005" y="1"/>
                  </a:cubicBezTo>
                  <a:lnTo>
                    <a:pt x="1215638" y="0"/>
                  </a:lnTo>
                  <a:lnTo>
                    <a:pt x="1313980" y="108013"/>
                  </a:lnTo>
                  <a:lnTo>
                    <a:pt x="54005" y="108013"/>
                  </a:lnTo>
                  <a:cubicBezTo>
                    <a:pt x="24178" y="108013"/>
                    <a:pt x="0" y="83834"/>
                    <a:pt x="0" y="54007"/>
                  </a:cubicBezTo>
                  <a:cubicBezTo>
                    <a:pt x="0" y="39093"/>
                    <a:pt x="6044" y="25592"/>
                    <a:pt x="15817" y="15819"/>
                  </a:cubicBezTo>
                  <a:close/>
                </a:path>
              </a:pathLst>
            </a:custGeom>
            <a:solidFill>
              <a:schemeClr val="bg1">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ounded Rectangle 3"/>
            <p:cNvSpPr/>
            <p:nvPr userDrawn="1"/>
          </p:nvSpPr>
          <p:spPr>
            <a:xfrm rot="2588287">
              <a:off x="4911045" y="3207276"/>
              <a:ext cx="1476662" cy="311697"/>
            </a:xfrm>
            <a:custGeom>
              <a:avLst/>
              <a:gdLst/>
              <a:ahLst/>
              <a:cxnLst/>
              <a:rect l="l" t="t" r="r" b="b"/>
              <a:pathLst>
                <a:path w="1311499" h="276834">
                  <a:moveTo>
                    <a:pt x="0" y="168822"/>
                  </a:moveTo>
                  <a:lnTo>
                    <a:pt x="1257493" y="168822"/>
                  </a:lnTo>
                  <a:cubicBezTo>
                    <a:pt x="1287320" y="168822"/>
                    <a:pt x="1311499" y="193001"/>
                    <a:pt x="1311499" y="222828"/>
                  </a:cubicBezTo>
                  <a:cubicBezTo>
                    <a:pt x="1311499" y="252655"/>
                    <a:pt x="1287320" y="276834"/>
                    <a:pt x="1257493" y="276834"/>
                  </a:cubicBezTo>
                  <a:lnTo>
                    <a:pt x="98341" y="276834"/>
                  </a:lnTo>
                  <a:close/>
                  <a:moveTo>
                    <a:pt x="13263" y="108012"/>
                  </a:moveTo>
                  <a:lnTo>
                    <a:pt x="131896" y="0"/>
                  </a:lnTo>
                  <a:lnTo>
                    <a:pt x="990679" y="0"/>
                  </a:lnTo>
                  <a:cubicBezTo>
                    <a:pt x="1020506" y="0"/>
                    <a:pt x="1044685" y="24179"/>
                    <a:pt x="1044685" y="54006"/>
                  </a:cubicBezTo>
                  <a:cubicBezTo>
                    <a:pt x="1044685" y="83833"/>
                    <a:pt x="1020506" y="108012"/>
                    <a:pt x="990679" y="108012"/>
                  </a:cubicBezTo>
                  <a:close/>
                </a:path>
              </a:pathLst>
            </a:custGeom>
            <a:solidFill>
              <a:schemeClr val="bg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p:cNvGrpSpPr/>
            <p:nvPr userDrawn="1"/>
          </p:nvGrpSpPr>
          <p:grpSpPr>
            <a:xfrm>
              <a:off x="2987824" y="302237"/>
              <a:ext cx="3658591" cy="3665766"/>
              <a:chOff x="894913" y="1065128"/>
              <a:chExt cx="2420639" cy="2425386"/>
            </a:xfrm>
          </p:grpSpPr>
          <p:pic>
            <p:nvPicPr>
              <p:cNvPr id="8" name="Picture 7" descr="G:\002-KIMS BUSINESS\007-02-Googleslidesppt\02-GSppt-Contents-Kim\20170429\02-\item02.png"/>
              <p:cNvPicPr>
                <a:picLocks noChangeAspect="1" noChangeArrowheads="1"/>
              </p:cNvPicPr>
              <p:nvPr/>
            </p:nvPicPr>
            <p:blipFill>
              <a:blip r:embed="rId2" cstate="print">
                <a:extLst>
                  <a:ext uri="{BEBA8EAE-BF5A-486C-A8C5-ECC9F3942E4B}">
                    <a14:imgProps xmlns:a14="http://schemas.microsoft.com/office/drawing/2010/main">
                      <a14:imgLayer r:embed="rId3">
                        <a14:imgEffect>
                          <a14:brightnessContrast bright="44000" contrast="40000"/>
                        </a14:imgEffect>
                      </a14:imgLayer>
                    </a14:imgProps>
                  </a:ext>
                  <a:ext uri="{28A0092B-C50C-407E-A947-70E740481C1C}">
                    <a14:useLocalDpi xmlns:a14="http://schemas.microsoft.com/office/drawing/2010/main" val="0"/>
                  </a:ext>
                </a:extLst>
              </a:blip>
              <a:srcRect/>
              <a:stretch>
                <a:fillRect/>
              </a:stretch>
            </p:blipFill>
            <p:spPr bwMode="auto">
              <a:xfrm rot="5004758">
                <a:off x="963129" y="1820488"/>
                <a:ext cx="1630218" cy="170983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G:\002-KIMS BUSINESS\007-02-Googleslidesppt\02-GSppt-Contents-Kim\20170429\02-\item0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8569023">
                <a:off x="1645526" y="1354124"/>
                <a:ext cx="1630218" cy="1709834"/>
              </a:xfrm>
              <a:prstGeom prst="rect">
                <a:avLst/>
              </a:prstGeom>
              <a:noFill/>
              <a:extLst>
                <a:ext uri="{909E8E84-426E-40DD-AFC4-6F175D3DCCD1}">
                  <a14:hiddenFill xmlns:a14="http://schemas.microsoft.com/office/drawing/2010/main">
                    <a:solidFill>
                      <a:srgbClr val="FFFFFF"/>
                    </a:solidFill>
                  </a14:hiddenFill>
                </a:ext>
              </a:extLst>
            </p:spPr>
          </p:pic>
          <p:sp>
            <p:nvSpPr>
              <p:cNvPr id="12" name="Oval 11"/>
              <p:cNvSpPr/>
              <p:nvPr/>
            </p:nvSpPr>
            <p:spPr>
              <a:xfrm>
                <a:off x="1115616" y="1539635"/>
                <a:ext cx="1616891" cy="161689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4" descr="G:\002-KIMS BUSINESS\007-02-Googleslidesppt\02-GSppt-Contents-Kim\20170429\02-\item02.png"/>
              <p:cNvPicPr>
                <a:picLocks noChangeAspect="1" noChangeArrowheads="1"/>
              </p:cNvPicPr>
              <p:nvPr/>
            </p:nvPicPr>
            <p:blipFill>
              <a:blip r:embed="rId2" cstate="print">
                <a:extLst>
                  <a:ext uri="{BEBA8EAE-BF5A-486C-A8C5-ECC9F3942E4B}">
                    <a14:imgProps xmlns:a14="http://schemas.microsoft.com/office/drawing/2010/main">
                      <a14:imgLayer r:embed="rId3">
                        <a14:imgEffect>
                          <a14:brightnessContrast bright="44000" contrast="40000"/>
                        </a14:imgEffect>
                      </a14:imgLayer>
                    </a14:imgProps>
                  </a:ext>
                  <a:ext uri="{28A0092B-C50C-407E-A947-70E740481C1C}">
                    <a14:useLocalDpi xmlns:a14="http://schemas.microsoft.com/office/drawing/2010/main" val="0"/>
                  </a:ext>
                </a:extLst>
              </a:blip>
              <a:srcRect/>
              <a:stretch>
                <a:fillRect/>
              </a:stretch>
            </p:blipFill>
            <p:spPr bwMode="auto">
              <a:xfrm rot="13475233">
                <a:off x="894913" y="1065128"/>
                <a:ext cx="1630218" cy="1709834"/>
              </a:xfrm>
              <a:prstGeom prst="rect">
                <a:avLst/>
              </a:prstGeom>
              <a:noFill/>
              <a:extLst>
                <a:ext uri="{909E8E84-426E-40DD-AFC4-6F175D3DCCD1}">
                  <a14:hiddenFill xmlns:a14="http://schemas.microsoft.com/office/drawing/2010/main">
                    <a:solidFill>
                      <a:srgbClr val="FFFFFF"/>
                    </a:solidFill>
                  </a14:hiddenFill>
                </a:ext>
              </a:extLst>
            </p:spPr>
          </p:pic>
        </p:grpSp>
        <p:sp>
          <p:nvSpPr>
            <p:cNvPr id="19" name="Oval 18"/>
            <p:cNvSpPr/>
            <p:nvPr userDrawn="1"/>
          </p:nvSpPr>
          <p:spPr>
            <a:xfrm>
              <a:off x="3452395" y="1155308"/>
              <a:ext cx="2188355" cy="2188355"/>
            </a:xfrm>
            <a:prstGeom prst="ellipse">
              <a:avLst/>
            </a:prstGeom>
            <a:noFill/>
            <a:ln w="15875">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0" name="Text Placeholder 9"/>
          <p:cNvSpPr>
            <a:spLocks noGrp="1"/>
          </p:cNvSpPr>
          <p:nvPr>
            <p:ph type="body" sz="quarter" idx="10" hasCustomPrompt="1"/>
          </p:nvPr>
        </p:nvSpPr>
        <p:spPr>
          <a:xfrm>
            <a:off x="3392288" y="2283718"/>
            <a:ext cx="2359424" cy="576063"/>
          </a:xfrm>
          <a:prstGeom prst="rect">
            <a:avLst/>
          </a:prstGeom>
        </p:spPr>
        <p:txBody>
          <a:bodyPr anchor="ctr"/>
          <a:lstStyle>
            <a:lvl1pPr marL="0" indent="0" algn="ctr">
              <a:buNone/>
              <a:defRPr sz="3600" b="1" baseline="0">
                <a:solidFill>
                  <a:schemeClr val="accent1"/>
                </a:solidFill>
                <a:latin typeface="+mj-lt"/>
                <a:cs typeface="Arial" pitchFamily="34" charset="0"/>
              </a:defRPr>
            </a:lvl1pPr>
          </a:lstStyle>
          <a:p>
            <a:pPr lvl="0"/>
            <a:r>
              <a:rPr lang="en-US" altLang="ko-KR" dirty="0"/>
              <a:t>Welcome!!</a:t>
            </a:r>
          </a:p>
        </p:txBody>
      </p:sp>
      <p:sp>
        <p:nvSpPr>
          <p:cNvPr id="11" name="Text Placeholder 9"/>
          <p:cNvSpPr>
            <a:spLocks noGrp="1"/>
          </p:cNvSpPr>
          <p:nvPr>
            <p:ph type="body" sz="quarter" idx="11" hasCustomPrompt="1"/>
          </p:nvPr>
        </p:nvSpPr>
        <p:spPr>
          <a:xfrm>
            <a:off x="3392140" y="2859781"/>
            <a:ext cx="2359424" cy="576065"/>
          </a:xfrm>
          <a:prstGeom prst="rect">
            <a:avLst/>
          </a:prstGeom>
        </p:spPr>
        <p:txBody>
          <a:bodyPr anchor="ctr"/>
          <a:lstStyle>
            <a:lvl1pPr marL="0" indent="0" algn="ctr">
              <a:buNone/>
              <a:defRPr sz="1400" b="0" baseline="0">
                <a:solidFill>
                  <a:schemeClr val="accent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4216616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757120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200" b="0" baseline="0">
                <a:solidFill>
                  <a:schemeClr val="bg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6946270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23528" y="123478"/>
            <a:ext cx="8820472" cy="576064"/>
          </a:xfrm>
          <a:prstGeom prst="rect">
            <a:avLst/>
          </a:prstGeom>
        </p:spPr>
        <p:txBody>
          <a:bodyPr anchor="ctr"/>
          <a:lstStyle>
            <a:lvl1pPr marL="0" indent="0" algn="l">
              <a:buNone/>
              <a:defRPr sz="3600" b="0" baseline="0">
                <a:solidFill>
                  <a:schemeClr val="bg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323528" y="699542"/>
            <a:ext cx="8820472" cy="288032"/>
          </a:xfrm>
          <a:prstGeom prst="rect">
            <a:avLst/>
          </a:prstGeom>
        </p:spPr>
        <p:txBody>
          <a:bodyPr anchor="ctr"/>
          <a:lstStyle>
            <a:lvl1pPr marL="0" indent="0" algn="l">
              <a:buNone/>
              <a:defRPr sz="1200" b="0" baseline="0">
                <a:solidFill>
                  <a:schemeClr val="bg1"/>
                </a:solidFill>
                <a:latin typeface="+mn-lt"/>
                <a:cs typeface="Arial" pitchFamily="34" charset="0"/>
              </a:defRPr>
            </a:lvl1pPr>
          </a:lstStyle>
          <a:p>
            <a:pPr lvl="0"/>
            <a:r>
              <a:rPr lang="en-US" altLang="ko-KR" dirty="0"/>
              <a:t>Insert the title of your subtitle Here</a:t>
            </a:r>
          </a:p>
        </p:txBody>
      </p:sp>
      <p:sp>
        <p:nvSpPr>
          <p:cNvPr id="2" name="직사각형 1">
            <a:extLst>
              <a:ext uri="{FF2B5EF4-FFF2-40B4-BE49-F238E27FC236}">
                <a16:creationId xmlns:a16="http://schemas.microsoft.com/office/drawing/2014/main" id="{97845489-B228-40CA-99BD-CBA41EE6F99E}"/>
              </a:ext>
            </a:extLst>
          </p:cNvPr>
          <p:cNvSpPr/>
          <p:nvPr userDrawn="1"/>
        </p:nvSpPr>
        <p:spPr>
          <a:xfrm>
            <a:off x="0" y="1059582"/>
            <a:ext cx="9144000" cy="40839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Tree>
    <p:extLst>
      <p:ext uri="{BB962C8B-B14F-4D97-AF65-F5344CB8AC3E}">
        <p14:creationId xmlns:p14="http://schemas.microsoft.com/office/powerpoint/2010/main" val="312904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1619672" y="123478"/>
            <a:ext cx="7524328" cy="576064"/>
          </a:xfrm>
          <a:prstGeom prst="rect">
            <a:avLst/>
          </a:prstGeom>
        </p:spPr>
        <p:txBody>
          <a:bodyPr anchor="ctr"/>
          <a:lstStyle>
            <a:lvl1pPr marL="0" indent="0" algn="l">
              <a:buNone/>
              <a:defRPr sz="3600" b="0" baseline="0">
                <a:solidFill>
                  <a:schemeClr val="bg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1619672" y="699542"/>
            <a:ext cx="7524328" cy="288032"/>
          </a:xfrm>
          <a:prstGeom prst="rect">
            <a:avLst/>
          </a:prstGeom>
        </p:spPr>
        <p:txBody>
          <a:bodyPr anchor="ctr"/>
          <a:lstStyle>
            <a:lvl1pPr marL="0" indent="0" algn="l">
              <a:buNone/>
              <a:defRPr sz="1200" b="0" baseline="0">
                <a:solidFill>
                  <a:schemeClr val="bg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40741845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Images and Conten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3563888" y="627534"/>
            <a:ext cx="1296144" cy="1296144"/>
          </a:xfrm>
          <a:prstGeom prst="ellipse">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0" hasCustomPrompt="1"/>
          </p:nvPr>
        </p:nvSpPr>
        <p:spPr>
          <a:xfrm>
            <a:off x="3563888" y="2031690"/>
            <a:ext cx="1296144" cy="1296144"/>
          </a:xfrm>
          <a:prstGeom prst="ellipse">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1" hasCustomPrompt="1"/>
          </p:nvPr>
        </p:nvSpPr>
        <p:spPr>
          <a:xfrm>
            <a:off x="3563888" y="3435846"/>
            <a:ext cx="1296144" cy="1296144"/>
          </a:xfrm>
          <a:prstGeom prst="ellipse">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7760772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0" y="0"/>
            <a:ext cx="9144000" cy="5143500"/>
          </a:xfrm>
          <a:prstGeom prst="rect">
            <a:avLst/>
          </a:prstGeom>
          <a:solidFill>
            <a:schemeClr val="bg1">
              <a:lumMod val="95000"/>
            </a:schemeClr>
          </a:solidFill>
        </p:spPr>
        <p:txBody>
          <a:bodyPr tIns="540000" anchor="t"/>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407400284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13" Type="http://schemas.openxmlformats.org/officeDocument/2006/relationships/slideLayout" Target="../slideLayouts/slideLayout16.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slideLayout" Target="../slideLayouts/slideLayout15.xml"/><Relationship Id="rId17" Type="http://schemas.openxmlformats.org/officeDocument/2006/relationships/theme" Target="../theme/theme2.xml"/><Relationship Id="rId2" Type="http://schemas.openxmlformats.org/officeDocument/2006/relationships/slideLayout" Target="../slideLayouts/slideLayout5.xml"/><Relationship Id="rId16" Type="http://schemas.openxmlformats.org/officeDocument/2006/relationships/slideLayout" Target="../slideLayouts/slideLayout19.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5" Type="http://schemas.openxmlformats.org/officeDocument/2006/relationships/slideLayout" Target="../slideLayouts/slideLayout1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 Id="rId14"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66830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7555548"/>
      </p:ext>
    </p:extLst>
  </p:cSld>
  <p:clrMap bg1="lt1" tx1="dk1" bg2="lt2" tx2="dk2" accent1="accent1" accent2="accent2" accent3="accent3" accent4="accent4" accent5="accent5" accent6="accent6" hlink="hlink" folHlink="folHlink"/>
  <p:sldLayoutIdLst>
    <p:sldLayoutId id="2147483659" r:id="rId1"/>
    <p:sldLayoutId id="2147483661" r:id="rId2"/>
    <p:sldLayoutId id="2147483652" r:id="rId3"/>
    <p:sldLayoutId id="2147483660" r:id="rId4"/>
    <p:sldLayoutId id="2147483662" r:id="rId5"/>
    <p:sldLayoutId id="2147483665" r:id="rId6"/>
    <p:sldLayoutId id="2147483666" r:id="rId7"/>
    <p:sldLayoutId id="2147483663" r:id="rId8"/>
    <p:sldLayoutId id="2147483664" r:id="rId9"/>
    <p:sldLayoutId id="2147483667" r:id="rId10"/>
    <p:sldLayoutId id="2147483668" r:id="rId11"/>
    <p:sldLayoutId id="2147483655" r:id="rId12"/>
    <p:sldLayoutId id="2147483669" r:id="rId13"/>
    <p:sldLayoutId id="2147483670" r:id="rId14"/>
    <p:sldLayoutId id="2147483671" r:id="rId15"/>
    <p:sldLayoutId id="2147483656" r:id="rId16"/>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4710703"/>
      </p:ext>
    </p:extLst>
  </p:cSld>
  <p:clrMap bg1="lt1" tx1="dk1" bg2="lt2" tx2="dk2" accent1="accent1" accent2="accent2" accent3="accent3" accent4="accent4" accent5="accent5" accent6="accent6" hlink="hlink" folHlink="folHlink"/>
  <p:sldLayoutIdLst>
    <p:sldLayoutId id="2147483654" r:id="rId1"/>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16.gif"/><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1601136" y="1851670"/>
            <a:ext cx="5941728" cy="1840330"/>
          </a:xfrm>
        </p:spPr>
        <p:txBody>
          <a:bodyPr/>
          <a:lstStyle/>
          <a:p>
            <a:r>
              <a:rPr lang="id-ID" sz="2400" dirty="0">
                <a:latin typeface="Adobe Gothic Std B" panose="020B0800000000000000" pitchFamily="34" charset="-128"/>
                <a:ea typeface="Adobe Gothic Std B" panose="020B0800000000000000" pitchFamily="34" charset="-128"/>
              </a:rPr>
              <a:t>RANGKAIAN </a:t>
            </a:r>
          </a:p>
          <a:p>
            <a:r>
              <a:rPr lang="id-ID" sz="2400" dirty="0">
                <a:latin typeface="Adobe Gothic Std B" panose="020B0800000000000000" pitchFamily="34" charset="-128"/>
                <a:ea typeface="Adobe Gothic Std B" panose="020B0800000000000000" pitchFamily="34" charset="-128"/>
              </a:rPr>
              <a:t>INTEGERASI DIGITAL</a:t>
            </a:r>
            <a:endParaRPr lang="en-US" sz="2400" dirty="0">
              <a:latin typeface="Adobe Gothic Std B" panose="020B0800000000000000" pitchFamily="34" charset="-128"/>
              <a:ea typeface="Adobe Gothic Std B" panose="020B0800000000000000" pitchFamily="34" charset="-128"/>
            </a:endParaRPr>
          </a:p>
          <a:p>
            <a:pPr lvl="0"/>
            <a:endParaRPr lang="en-US" altLang="ko-KR" sz="2400" b="1" dirty="0">
              <a:solidFill>
                <a:srgbClr val="57A7BD"/>
              </a:solidFill>
              <a:latin typeface="Adobe Gothic Std B" panose="020B0800000000000000" pitchFamily="34" charset="-128"/>
              <a:ea typeface="Adobe Gothic Std B" panose="020B0800000000000000" pitchFamily="34" charset="-128"/>
            </a:endParaRPr>
          </a:p>
        </p:txBody>
      </p:sp>
    </p:spTree>
    <p:extLst>
      <p:ext uri="{BB962C8B-B14F-4D97-AF65-F5344CB8AC3E}">
        <p14:creationId xmlns:p14="http://schemas.microsoft.com/office/powerpoint/2010/main" val="29718413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2"/>
          <p:cNvSpPr>
            <a:spLocks noGrp="1"/>
          </p:cNvSpPr>
          <p:nvPr>
            <p:ph type="body" sz="quarter" idx="11"/>
          </p:nvPr>
        </p:nvSpPr>
        <p:spPr>
          <a:xfrm>
            <a:off x="0" y="699430"/>
            <a:ext cx="9144000" cy="3744640"/>
          </a:xfrm>
        </p:spPr>
        <p:txBody>
          <a:bodyPr/>
          <a:lstStyle/>
          <a:p>
            <a:pPr algn="l" fontAlgn="base"/>
            <a:r>
              <a:rPr lang="id-ID" sz="1400" dirty="0"/>
              <a:t>C. Pengelompokan IC berdasarkan Teknik Pembuatannya</a:t>
            </a:r>
            <a:endParaRPr lang="en-US" sz="1400" dirty="0"/>
          </a:p>
          <a:p>
            <a:pPr algn="l" fontAlgn="base"/>
            <a:r>
              <a:rPr lang="id-ID" sz="1400" dirty="0"/>
              <a:t> </a:t>
            </a:r>
            <a:endParaRPr lang="en-US" sz="1400" dirty="0"/>
          </a:p>
          <a:p>
            <a:pPr algn="l" fontAlgn="base"/>
            <a:r>
              <a:rPr lang="id-ID" sz="1400" dirty="0"/>
              <a:t>Berdasarkan Teknik Pembuatannya atau cara Manufakturingnya, IC dapat dibagi menjadi 3 macam yaitu IC Thin and Thick Film, IC Monolitik dan IC Hybrid atau IC Multichip</a:t>
            </a:r>
            <a:endParaRPr lang="en-US" sz="1400" dirty="0"/>
          </a:p>
          <a:p>
            <a:pPr algn="l" fontAlgn="base"/>
            <a:endParaRPr lang="en-US" sz="1400" dirty="0"/>
          </a:p>
          <a:p>
            <a:pPr algn="l" fontAlgn="base"/>
            <a:r>
              <a:rPr lang="id-ID" sz="1400" dirty="0"/>
              <a:t>IC Monolitik (Monolithic IC)</a:t>
            </a:r>
            <a:endParaRPr lang="en-US" sz="1400" dirty="0"/>
          </a:p>
          <a:p>
            <a:pPr algn="l" fontAlgn="base"/>
            <a:r>
              <a:rPr lang="id-ID" sz="1400" dirty="0"/>
              <a:t>IC Monolitik merupakan IC yang mengintegrasikan Komponen Pasif dan Komponen Aktif pada satu chip tunggal Silikon sebagai bahan semikonduktornya. Konsep Manufaktur IC Monolitik ini dapat menghasilkan IC yang memiliki keandalan yang tinggi dengan biaya produksi yang rendah. IC jenis ini banyak ditemui di rangkaian Televisi, Amplifier, Regulator Tegangan dan Penerima AM/FM.</a:t>
            </a:r>
            <a:endParaRPr lang="en-US" sz="1400" dirty="0"/>
          </a:p>
          <a:p>
            <a:pPr algn="l" fontAlgn="base"/>
            <a:endParaRPr lang="en-US" sz="1400" dirty="0"/>
          </a:p>
          <a:p>
            <a:pPr algn="l" fontAlgn="base"/>
            <a:endParaRPr lang="en-US" sz="1400" dirty="0"/>
          </a:p>
          <a:p>
            <a:pPr algn="l" fontAlgn="base"/>
            <a:r>
              <a:rPr lang="id-ID" sz="1400" dirty="0"/>
              <a:t>IC Hybrid atau IC Multi-chip</a:t>
            </a:r>
            <a:endParaRPr lang="en-US" sz="1400" dirty="0"/>
          </a:p>
          <a:p>
            <a:pPr algn="l" fontAlgn="base"/>
            <a:r>
              <a:rPr lang="id-ID" sz="1400" dirty="0"/>
              <a:t>Seperti namanya, IC Hybrid atau IC Multi-chip ini terbuat dari sejumlah chip yang dihubungkan menjadi satu sirkuit terintegrasi. IC jenis ini biasanya digunakan dalam rangkaian Penguat (Amplifier) yang berdaya tinggi mulai 5W hingga lebih dari 50W. Kinerja IC Hybrid ini lebih baik dibanding dengan IC Monolitik.</a:t>
            </a:r>
            <a:endParaRPr lang="en-US" sz="1400" dirty="0"/>
          </a:p>
          <a:p>
            <a:pPr algn="l" fontAlgn="base"/>
            <a:r>
              <a:rPr lang="id-ID" sz="1400" dirty="0"/>
              <a:t> </a:t>
            </a:r>
            <a:endParaRPr lang="en-US" sz="1400" dirty="0"/>
          </a:p>
          <a:p>
            <a:pPr algn="l" fontAlgn="base"/>
            <a:endParaRPr lang="en-US" sz="1400" dirty="0"/>
          </a:p>
        </p:txBody>
      </p:sp>
    </p:spTree>
    <p:extLst>
      <p:ext uri="{BB962C8B-B14F-4D97-AF65-F5344CB8AC3E}">
        <p14:creationId xmlns:p14="http://schemas.microsoft.com/office/powerpoint/2010/main" val="9993890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11967" y="987574"/>
            <a:ext cx="9144000" cy="3384376"/>
          </a:xfrm>
        </p:spPr>
        <p:txBody>
          <a:bodyPr/>
          <a:lstStyle/>
          <a:p>
            <a:pPr algn="l" fontAlgn="base"/>
            <a:r>
              <a:rPr lang="id-ID" sz="1400" dirty="0"/>
              <a:t>D. Pengelompokan IC berdasarkan Kemasan (Package)</a:t>
            </a:r>
            <a:endParaRPr lang="en-US" sz="1400" dirty="0"/>
          </a:p>
          <a:p>
            <a:pPr algn="l" fontAlgn="base"/>
            <a:endParaRPr lang="en-US" sz="1400" dirty="0"/>
          </a:p>
          <a:p>
            <a:pPr algn="l" fontAlgn="base"/>
            <a:r>
              <a:rPr lang="id-ID" sz="1400" dirty="0"/>
              <a:t>Berdasarkan Kemasannya, IC dapat dibedakan menjadi :</a:t>
            </a:r>
            <a:endParaRPr lang="en-US" sz="1400" dirty="0"/>
          </a:p>
          <a:p>
            <a:pPr lvl="0" algn="l" fontAlgn="base"/>
            <a:r>
              <a:rPr lang="en-US" sz="1400" dirty="0"/>
              <a:t>- </a:t>
            </a:r>
            <a:r>
              <a:rPr lang="id-ID" sz="1400" dirty="0"/>
              <a:t>SIP (Single In-line Packages)</a:t>
            </a:r>
            <a:endParaRPr lang="en-US" sz="1400" dirty="0"/>
          </a:p>
          <a:p>
            <a:pPr lvl="0" algn="l" fontAlgn="base"/>
            <a:r>
              <a:rPr lang="en-US" sz="1400" dirty="0"/>
              <a:t>- </a:t>
            </a:r>
            <a:r>
              <a:rPr lang="id-ID" sz="1400" dirty="0"/>
              <a:t>DIP (Dual In-line Packages)</a:t>
            </a:r>
            <a:endParaRPr lang="en-US" sz="1400" dirty="0"/>
          </a:p>
          <a:p>
            <a:pPr lvl="0" algn="l" fontAlgn="base"/>
            <a:r>
              <a:rPr lang="en-US" sz="1400" dirty="0"/>
              <a:t>- </a:t>
            </a:r>
            <a:r>
              <a:rPr lang="id-ID" sz="1400" dirty="0"/>
              <a:t>SOP (Small Outline Packages)</a:t>
            </a:r>
            <a:endParaRPr lang="en-US" sz="1400" dirty="0"/>
          </a:p>
          <a:p>
            <a:pPr lvl="0" algn="l" fontAlgn="base"/>
            <a:r>
              <a:rPr lang="en-US" sz="1400" dirty="0"/>
              <a:t>- </a:t>
            </a:r>
            <a:r>
              <a:rPr lang="id-ID" sz="1400" dirty="0"/>
              <a:t>QFP (Quad Flat Packages)</a:t>
            </a:r>
            <a:endParaRPr lang="en-US" sz="1400" dirty="0"/>
          </a:p>
          <a:p>
            <a:pPr lvl="0" algn="l" fontAlgn="base"/>
            <a:r>
              <a:rPr lang="en-US" sz="1400" dirty="0"/>
              <a:t>- </a:t>
            </a:r>
            <a:r>
              <a:rPr lang="id-ID" sz="1400" dirty="0"/>
              <a:t>BGA (Ball Grid Arrays)</a:t>
            </a:r>
            <a:endParaRPr lang="en-US" sz="1400" dirty="0"/>
          </a:p>
          <a:p>
            <a:pPr algn="l" fontAlgn="base"/>
            <a:r>
              <a:rPr lang="id-ID" sz="1400" dirty="0"/>
              <a:t> </a:t>
            </a:r>
            <a:endParaRPr lang="en-US" sz="1400" dirty="0"/>
          </a:p>
          <a:p>
            <a:pPr algn="l" fontAlgn="base"/>
            <a:r>
              <a:rPr lang="id-ID" sz="1400" dirty="0"/>
              <a:t> </a:t>
            </a:r>
            <a:br>
              <a:rPr lang="en-US" sz="1400" dirty="0"/>
            </a:br>
            <a:r>
              <a:rPr lang="id-ID" sz="1400" dirty="0"/>
              <a:t>E. Pengelompokan IC berdasarkan Fungsi umumnya</a:t>
            </a:r>
            <a:endParaRPr lang="en-US" sz="1400" dirty="0"/>
          </a:p>
          <a:p>
            <a:pPr algn="l" fontAlgn="base"/>
            <a:endParaRPr lang="en-US" sz="1400" dirty="0"/>
          </a:p>
          <a:p>
            <a:pPr algn="l" fontAlgn="base"/>
            <a:r>
              <a:rPr lang="id-ID" sz="1400" dirty="0"/>
              <a:t>Selain pengelompokan-pengelompokan diatas, ada yang mengelompokkan IC berdasarkan Fungsi umumnya, yaitu :</a:t>
            </a:r>
            <a:endParaRPr lang="en-US" sz="1400" dirty="0"/>
          </a:p>
          <a:p>
            <a:pPr lvl="0" algn="l" fontAlgn="base"/>
            <a:r>
              <a:rPr lang="id-ID" sz="1400" dirty="0"/>
              <a:t>IC Logic Gates, yaitu IC yang berfungsi sebagai Gerbang Logika.</a:t>
            </a:r>
            <a:endParaRPr lang="en-US" sz="1400" dirty="0"/>
          </a:p>
          <a:p>
            <a:pPr lvl="0" algn="l" fontAlgn="base"/>
            <a:r>
              <a:rPr lang="id-ID" sz="1400" dirty="0"/>
              <a:t>IC Comparator, yaitu IC yang berfungsi sebagai Komparator (Pembanding)</a:t>
            </a:r>
            <a:endParaRPr lang="en-US" sz="1400" dirty="0"/>
          </a:p>
          <a:p>
            <a:pPr lvl="0" algn="l" fontAlgn="base"/>
            <a:r>
              <a:rPr lang="id-ID" sz="1400" dirty="0"/>
              <a:t>IC Timer, yaitu IC yang berfungsi sebagai penghitung waktu (timer)</a:t>
            </a:r>
            <a:endParaRPr lang="en-US" sz="1400" dirty="0"/>
          </a:p>
          <a:p>
            <a:pPr lvl="0" algn="l" fontAlgn="base"/>
            <a:r>
              <a:rPr lang="id-ID" sz="1400" dirty="0"/>
              <a:t>IC Switching, yaitu IC yang berfungsi sebagai Switch (sakelar)</a:t>
            </a:r>
            <a:endParaRPr lang="en-US" sz="1400" dirty="0"/>
          </a:p>
          <a:p>
            <a:pPr lvl="0" algn="l" fontAlgn="base"/>
            <a:r>
              <a:rPr lang="id-ID" sz="1400" dirty="0"/>
              <a:t>IC Audio Amplifier, yaitu IC yang berfungsi sebagai penguat Audio.</a:t>
            </a:r>
            <a:endParaRPr lang="en-US" sz="1400" dirty="0"/>
          </a:p>
          <a:p>
            <a:pPr algn="l"/>
            <a:endParaRPr lang="en-US" sz="1400" dirty="0"/>
          </a:p>
        </p:txBody>
      </p:sp>
    </p:spTree>
    <p:extLst>
      <p:ext uri="{BB962C8B-B14F-4D97-AF65-F5344CB8AC3E}">
        <p14:creationId xmlns:p14="http://schemas.microsoft.com/office/powerpoint/2010/main" val="27265347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57A7BD"/>
        </a:solid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0" y="3723878"/>
            <a:ext cx="9144000" cy="576063"/>
          </a:xfrm>
        </p:spPr>
        <p:txBody>
          <a:bodyPr/>
          <a:lstStyle/>
          <a:p>
            <a:r>
              <a:rPr lang="id-ID" altLang="ko-KR" dirty="0">
                <a:latin typeface="Adobe Gothic Std B" panose="020B0800000000000000" pitchFamily="34" charset="-128"/>
                <a:ea typeface="Adobe Gothic Std B" panose="020B0800000000000000" pitchFamily="34" charset="-128"/>
              </a:rPr>
              <a:t>THANK YOU</a:t>
            </a:r>
            <a:endParaRPr lang="ko-KR" altLang="en-US" dirty="0">
              <a:latin typeface="Adobe Gothic Std B" panose="020B0800000000000000" pitchFamily="34" charset="-128"/>
              <a:ea typeface="Adobe Gothic Std B" panose="020B0800000000000000" pitchFamily="34" charset="-128"/>
            </a:endParaRPr>
          </a:p>
        </p:txBody>
      </p:sp>
    </p:spTree>
    <p:extLst>
      <p:ext uri="{BB962C8B-B14F-4D97-AF65-F5344CB8AC3E}">
        <p14:creationId xmlns:p14="http://schemas.microsoft.com/office/powerpoint/2010/main" val="614559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txBox="1">
            <a:spLocks/>
          </p:cNvSpPr>
          <p:nvPr/>
        </p:nvSpPr>
        <p:spPr>
          <a:xfrm>
            <a:off x="2051720" y="267494"/>
            <a:ext cx="7092280" cy="576064"/>
          </a:xfrm>
          <a:prstGeom prst="rect">
            <a:avLst/>
          </a:prstGeom>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r>
              <a:rPr lang="en-US" sz="3600" dirty="0">
                <a:solidFill>
                  <a:schemeClr val="bg1"/>
                </a:solidFill>
                <a:cs typeface="Arial" pitchFamily="34" charset="0"/>
              </a:rPr>
              <a:t>KELOMPOK 4</a:t>
            </a:r>
          </a:p>
        </p:txBody>
      </p:sp>
      <p:sp>
        <p:nvSpPr>
          <p:cNvPr id="21" name="Oval 21"/>
          <p:cNvSpPr>
            <a:spLocks noChangeAspect="1"/>
          </p:cNvSpPr>
          <p:nvPr/>
        </p:nvSpPr>
        <p:spPr>
          <a:xfrm>
            <a:off x="1799001" y="3227374"/>
            <a:ext cx="347934" cy="350841"/>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22" name="Rectangle 9"/>
          <p:cNvSpPr/>
          <p:nvPr/>
        </p:nvSpPr>
        <p:spPr>
          <a:xfrm>
            <a:off x="1823962" y="4190046"/>
            <a:ext cx="298013" cy="278966"/>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3" name="Rounded Rectangle 27"/>
          <p:cNvSpPr/>
          <p:nvPr/>
        </p:nvSpPr>
        <p:spPr>
          <a:xfrm>
            <a:off x="1807179" y="2343219"/>
            <a:ext cx="331579" cy="254696"/>
          </a:xfrm>
          <a:custGeom>
            <a:avLst/>
            <a:gdLst/>
            <a:ahLst/>
            <a:cxnLst/>
            <a:rect l="l" t="t" r="r" b="b"/>
            <a:pathLst>
              <a:path w="3186824" h="2447912">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24" name="Rounded Rectangle 7"/>
          <p:cNvSpPr/>
          <p:nvPr/>
        </p:nvSpPr>
        <p:spPr>
          <a:xfrm>
            <a:off x="1812422" y="1376277"/>
            <a:ext cx="355596" cy="306874"/>
          </a:xfrm>
          <a:custGeom>
            <a:avLst/>
            <a:gdLst/>
            <a:ahLst/>
            <a:cxnLst/>
            <a:rect l="l" t="t" r="r" b="b"/>
            <a:pathLst>
              <a:path w="3240006" h="2796091">
                <a:moveTo>
                  <a:pt x="686867" y="612319"/>
                </a:moveTo>
                <a:cubicBezTo>
                  <a:pt x="611281" y="612319"/>
                  <a:pt x="550007" y="673593"/>
                  <a:pt x="550007" y="749179"/>
                </a:cubicBezTo>
                <a:cubicBezTo>
                  <a:pt x="550007" y="824765"/>
                  <a:pt x="611281" y="886039"/>
                  <a:pt x="686867" y="886039"/>
                </a:cubicBezTo>
                <a:cubicBezTo>
                  <a:pt x="762453" y="886039"/>
                  <a:pt x="823727" y="824765"/>
                  <a:pt x="823727" y="749179"/>
                </a:cubicBezTo>
                <a:cubicBezTo>
                  <a:pt x="823727" y="673593"/>
                  <a:pt x="762453" y="612319"/>
                  <a:pt x="686867" y="612319"/>
                </a:cubicBezTo>
                <a:close/>
                <a:moveTo>
                  <a:pt x="1587500" y="281447"/>
                </a:moveTo>
                <a:cubicBezTo>
                  <a:pt x="1432061" y="281447"/>
                  <a:pt x="1306053" y="407455"/>
                  <a:pt x="1306053" y="562894"/>
                </a:cubicBezTo>
                <a:cubicBezTo>
                  <a:pt x="1306053" y="718333"/>
                  <a:pt x="1432061" y="844341"/>
                  <a:pt x="1587500" y="844341"/>
                </a:cubicBezTo>
                <a:cubicBezTo>
                  <a:pt x="1742939" y="844341"/>
                  <a:pt x="1868947" y="718333"/>
                  <a:pt x="1868947" y="562894"/>
                </a:cubicBezTo>
                <a:cubicBezTo>
                  <a:pt x="1868947" y="407455"/>
                  <a:pt x="1742939" y="281447"/>
                  <a:pt x="1587500" y="281447"/>
                </a:cubicBezTo>
                <a:close/>
                <a:moveTo>
                  <a:pt x="1587500" y="0"/>
                </a:moveTo>
                <a:cubicBezTo>
                  <a:pt x="1898378" y="0"/>
                  <a:pt x="2150394" y="252016"/>
                  <a:pt x="2150394" y="562894"/>
                </a:cubicBezTo>
                <a:cubicBezTo>
                  <a:pt x="2150394" y="786167"/>
                  <a:pt x="2020401" y="979078"/>
                  <a:pt x="1831095" y="1068260"/>
                </a:cubicBezTo>
                <a:lnTo>
                  <a:pt x="2215710" y="1068260"/>
                </a:lnTo>
                <a:cubicBezTo>
                  <a:pt x="2374756" y="1068260"/>
                  <a:pt x="2503688" y="1197192"/>
                  <a:pt x="2503688" y="1356238"/>
                </a:cubicBezTo>
                <a:lnTo>
                  <a:pt x="2503688" y="1474975"/>
                </a:lnTo>
                <a:lnTo>
                  <a:pt x="2656086" y="1474975"/>
                </a:lnTo>
                <a:cubicBezTo>
                  <a:pt x="2692420" y="1474975"/>
                  <a:pt x="2722815" y="1500405"/>
                  <a:pt x="2728975" y="1534767"/>
                </a:cubicBezTo>
                <a:lnTo>
                  <a:pt x="3240006" y="1109804"/>
                </a:lnTo>
                <a:lnTo>
                  <a:pt x="3240006" y="2754548"/>
                </a:lnTo>
                <a:lnTo>
                  <a:pt x="2728975" y="2329585"/>
                </a:lnTo>
                <a:cubicBezTo>
                  <a:pt x="2722815" y="2363946"/>
                  <a:pt x="2692420" y="2389375"/>
                  <a:pt x="2656086" y="2389375"/>
                </a:cubicBezTo>
                <a:lnTo>
                  <a:pt x="2503688" y="2389375"/>
                </a:lnTo>
                <a:lnTo>
                  <a:pt x="2503688" y="2508113"/>
                </a:lnTo>
                <a:cubicBezTo>
                  <a:pt x="2503688" y="2667159"/>
                  <a:pt x="2374756" y="2796091"/>
                  <a:pt x="2215710" y="2796091"/>
                </a:cubicBezTo>
                <a:lnTo>
                  <a:pt x="287978" y="2796091"/>
                </a:lnTo>
                <a:cubicBezTo>
                  <a:pt x="128932" y="2796091"/>
                  <a:pt x="0" y="2667159"/>
                  <a:pt x="0" y="2508113"/>
                </a:cubicBezTo>
                <a:lnTo>
                  <a:pt x="0" y="1356238"/>
                </a:lnTo>
                <a:cubicBezTo>
                  <a:pt x="0" y="1197192"/>
                  <a:pt x="128932" y="1068260"/>
                  <a:pt x="287978" y="1068260"/>
                </a:cubicBezTo>
                <a:lnTo>
                  <a:pt x="544513" y="1068260"/>
                </a:lnTo>
                <a:cubicBezTo>
                  <a:pt x="422089" y="1014226"/>
                  <a:pt x="336949" y="891645"/>
                  <a:pt x="336949" y="749179"/>
                </a:cubicBezTo>
                <a:cubicBezTo>
                  <a:pt x="336949" y="555925"/>
                  <a:pt x="493613" y="399261"/>
                  <a:pt x="686867" y="399261"/>
                </a:cubicBezTo>
                <a:cubicBezTo>
                  <a:pt x="880121" y="399261"/>
                  <a:pt x="1036785" y="555925"/>
                  <a:pt x="1036785" y="749179"/>
                </a:cubicBezTo>
                <a:cubicBezTo>
                  <a:pt x="1036785" y="891645"/>
                  <a:pt x="951645" y="1014226"/>
                  <a:pt x="829222" y="1068260"/>
                </a:cubicBezTo>
                <a:lnTo>
                  <a:pt x="1343906" y="1068260"/>
                </a:lnTo>
                <a:cubicBezTo>
                  <a:pt x="1154600" y="979078"/>
                  <a:pt x="1024606" y="786167"/>
                  <a:pt x="1024606" y="562894"/>
                </a:cubicBezTo>
                <a:cubicBezTo>
                  <a:pt x="1024606" y="252016"/>
                  <a:pt x="1276622" y="0"/>
                  <a:pt x="158750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2" name="Rectangle 1"/>
          <p:cNvSpPr/>
          <p:nvPr/>
        </p:nvSpPr>
        <p:spPr>
          <a:xfrm>
            <a:off x="2168018" y="1203598"/>
            <a:ext cx="5742384" cy="1477328"/>
          </a:xfrm>
          <a:prstGeom prst="rect">
            <a:avLst/>
          </a:prstGeom>
        </p:spPr>
        <p:txBody>
          <a:bodyPr wrap="square">
            <a:spAutoFit/>
          </a:bodyPr>
          <a:lstStyle/>
          <a:p>
            <a:r>
              <a:rPr lang="id-ID" b="1" dirty="0">
                <a:latin typeface="Adobe Fan Heiti Std B" panose="020B0700000000000000" pitchFamily="34" charset="-128"/>
                <a:ea typeface="Adobe Fan Heiti Std B" panose="020B0700000000000000" pitchFamily="34" charset="-128"/>
                <a:cs typeface="Times New Roman" panose="02020603050405020304" pitchFamily="18" charset="0"/>
              </a:rPr>
              <a:t>Muhammad Rizky Bayu Pratama  </a:t>
            </a:r>
            <a:r>
              <a:rPr lang="en-US" b="1" dirty="0">
                <a:latin typeface="Adobe Fan Heiti Std B" panose="020B0700000000000000" pitchFamily="34" charset="-128"/>
                <a:ea typeface="Adobe Fan Heiti Std B" panose="020B0700000000000000" pitchFamily="34" charset="-128"/>
                <a:cs typeface="Times New Roman" panose="02020603050405020304" pitchFamily="18" charset="0"/>
              </a:rPr>
              <a:t>	     </a:t>
            </a:r>
            <a:r>
              <a:rPr lang="id-ID" b="1" dirty="0">
                <a:latin typeface="Adobe Fan Heiti Std B" panose="020B0700000000000000" pitchFamily="34" charset="-128"/>
                <a:ea typeface="Adobe Fan Heiti Std B" panose="020B0700000000000000" pitchFamily="34" charset="-128"/>
                <a:cs typeface="Times New Roman" panose="02020603050405020304" pitchFamily="18" charset="0"/>
              </a:rPr>
              <a:t>18.11.0258</a:t>
            </a:r>
            <a:endParaRPr lang="en-US" b="1" dirty="0">
              <a:latin typeface="Adobe Fan Heiti Std B" panose="020B0700000000000000" pitchFamily="34" charset="-128"/>
              <a:ea typeface="Adobe Fan Heiti Std B" panose="020B0700000000000000" pitchFamily="34" charset="-128"/>
              <a:cs typeface="Times New Roman" panose="02020603050405020304" pitchFamily="18" charset="0"/>
            </a:endParaRPr>
          </a:p>
          <a:p>
            <a:endParaRPr lang="en-US" dirty="0">
              <a:latin typeface="Adobe Fan Heiti Std B" panose="020B0700000000000000" pitchFamily="34" charset="-128"/>
              <a:ea typeface="Adobe Fan Heiti Std B" panose="020B0700000000000000" pitchFamily="34" charset="-128"/>
              <a:cs typeface="Times New Roman" panose="02020603050405020304" pitchFamily="18" charset="0"/>
            </a:endParaRPr>
          </a:p>
          <a:p>
            <a:r>
              <a:rPr lang="id-ID" b="1" dirty="0">
                <a:latin typeface="Adobe Fan Heiti Std B" panose="020B0700000000000000" pitchFamily="34" charset="-128"/>
                <a:ea typeface="Adobe Fan Heiti Std B" panose="020B0700000000000000" pitchFamily="34" charset="-128"/>
                <a:cs typeface="Times New Roman" panose="02020603050405020304" pitchFamily="18" charset="0"/>
              </a:rPr>
              <a:t>Fitri Afifatussa’adah		    </a:t>
            </a:r>
            <a:r>
              <a:rPr lang="en-US" b="1" dirty="0">
                <a:latin typeface="Adobe Fan Heiti Std B" panose="020B0700000000000000" pitchFamily="34" charset="-128"/>
                <a:ea typeface="Adobe Fan Heiti Std B" panose="020B0700000000000000" pitchFamily="34" charset="-128"/>
                <a:cs typeface="Times New Roman" panose="02020603050405020304" pitchFamily="18" charset="0"/>
              </a:rPr>
              <a:t> </a:t>
            </a:r>
            <a:r>
              <a:rPr lang="id-ID" b="1" dirty="0">
                <a:latin typeface="Adobe Fan Heiti Std B" panose="020B0700000000000000" pitchFamily="34" charset="-128"/>
                <a:ea typeface="Adobe Fan Heiti Std B" panose="020B0700000000000000" pitchFamily="34" charset="-128"/>
                <a:cs typeface="Times New Roman" panose="02020603050405020304" pitchFamily="18" charset="0"/>
              </a:rPr>
              <a:t> 18.11.0053</a:t>
            </a:r>
            <a:endParaRPr lang="en-US" dirty="0">
              <a:latin typeface="Adobe Fan Heiti Std B" panose="020B0700000000000000" pitchFamily="34" charset="-128"/>
              <a:ea typeface="Adobe Fan Heiti Std B" panose="020B0700000000000000" pitchFamily="34" charset="-128"/>
              <a:cs typeface="Times New Roman" panose="02020603050405020304" pitchFamily="18" charset="0"/>
            </a:endParaRPr>
          </a:p>
          <a:p>
            <a:endParaRPr lang="en-US" b="1" dirty="0">
              <a:latin typeface="Adobe Fan Heiti Std B" panose="020B0700000000000000" pitchFamily="34" charset="-128"/>
              <a:ea typeface="Adobe Fan Heiti Std B" panose="020B0700000000000000" pitchFamily="34" charset="-128"/>
              <a:cs typeface="Times New Roman" panose="02020603050405020304" pitchFamily="18" charset="0"/>
            </a:endParaRPr>
          </a:p>
          <a:p>
            <a:r>
              <a:rPr lang="id-ID" b="1" dirty="0">
                <a:latin typeface="Adobe Fan Heiti Std B" panose="020B0700000000000000" pitchFamily="34" charset="-128"/>
                <a:ea typeface="Adobe Fan Heiti Std B" panose="020B0700000000000000" pitchFamily="34" charset="-128"/>
                <a:cs typeface="Times New Roman" panose="02020603050405020304" pitchFamily="18" charset="0"/>
              </a:rPr>
              <a:t>Syarif Ridhohidayatulloh	                </a:t>
            </a:r>
            <a:r>
              <a:rPr lang="en-US" b="1" dirty="0">
                <a:latin typeface="Adobe Fan Heiti Std B" panose="020B0700000000000000" pitchFamily="34" charset="-128"/>
                <a:ea typeface="Adobe Fan Heiti Std B" panose="020B0700000000000000" pitchFamily="34" charset="-128"/>
                <a:cs typeface="Times New Roman" panose="02020603050405020304" pitchFamily="18" charset="0"/>
              </a:rPr>
              <a:t>     </a:t>
            </a:r>
            <a:r>
              <a:rPr lang="id-ID" b="1" dirty="0">
                <a:latin typeface="Adobe Fan Heiti Std B" panose="020B0700000000000000" pitchFamily="34" charset="-128"/>
                <a:ea typeface="Adobe Fan Heiti Std B" panose="020B0700000000000000" pitchFamily="34" charset="-128"/>
                <a:cs typeface="Times New Roman" panose="02020603050405020304" pitchFamily="18" charset="0"/>
              </a:rPr>
              <a:t>   18.11.0079</a:t>
            </a:r>
            <a:endParaRPr lang="en-US" dirty="0">
              <a:latin typeface="Adobe Fan Heiti Std B" panose="020B0700000000000000" pitchFamily="34" charset="-128"/>
              <a:ea typeface="Adobe Fan Heiti Std B" panose="020B0700000000000000" pitchFamily="34" charset="-128"/>
              <a:cs typeface="Times New Roman" panose="02020603050405020304" pitchFamily="18" charset="0"/>
            </a:endParaRPr>
          </a:p>
        </p:txBody>
      </p:sp>
    </p:spTree>
    <p:extLst>
      <p:ext uri="{BB962C8B-B14F-4D97-AF65-F5344CB8AC3E}">
        <p14:creationId xmlns:p14="http://schemas.microsoft.com/office/powerpoint/2010/main" val="10950559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id-ID" dirty="0"/>
              <a:t>Pengertian IC</a:t>
            </a:r>
            <a:endParaRPr lang="en-US" dirty="0"/>
          </a:p>
        </p:txBody>
      </p:sp>
      <p:sp>
        <p:nvSpPr>
          <p:cNvPr id="3" name="Text Placeholder 2"/>
          <p:cNvSpPr>
            <a:spLocks noGrp="1"/>
          </p:cNvSpPr>
          <p:nvPr>
            <p:ph type="body" sz="quarter" idx="11"/>
          </p:nvPr>
        </p:nvSpPr>
        <p:spPr>
          <a:xfrm>
            <a:off x="72666" y="699542"/>
            <a:ext cx="8998668" cy="3168352"/>
          </a:xfrm>
        </p:spPr>
        <p:txBody>
          <a:bodyPr/>
          <a:lstStyle/>
          <a:p>
            <a:pPr algn="l"/>
            <a:r>
              <a:rPr lang="id-ID" sz="1400" dirty="0"/>
              <a:t>Rangkaian terintegrasi atau biasa disebut juga IC merupakan komponen elektronika yang terbuat dari kumpulan puluhan, ratusan, hingga ribuan transistor, resistor, diode dan komponen elektronika lainnya. Kumpulan-kumpulan komponen tersebut dikemas dengan kompak sedemikian rupa hingga ukurannya tidak terlalu besar. IC dibuat untuk memiliki fungsi tertentu, misalnya seperti penguat audio, regulator tegangan, penerima gelombang radio, dan lain sebagainya.</a:t>
            </a:r>
          </a:p>
          <a:p>
            <a:pPr algn="l"/>
            <a:endParaRPr lang="en-US" sz="1400" dirty="0"/>
          </a:p>
        </p:txBody>
      </p:sp>
      <p:sp>
        <p:nvSpPr>
          <p:cNvPr id="5" name="Text Placeholder 2"/>
          <p:cNvSpPr txBox="1">
            <a:spLocks/>
          </p:cNvSpPr>
          <p:nvPr/>
        </p:nvSpPr>
        <p:spPr>
          <a:xfrm>
            <a:off x="1316" y="2571750"/>
            <a:ext cx="9144000" cy="2232248"/>
          </a:xfrm>
          <a:prstGeom prst="rect">
            <a:avLst/>
          </a:prstGeom>
        </p:spPr>
        <p:txBody>
          <a:bodyPr anchor="ctr"/>
          <a:lstStyle>
            <a:lvl1pPr marL="0" indent="0" algn="ctr" defTabSz="914400" rtl="0" eaLnBrk="1" latinLnBrk="1" hangingPunct="1">
              <a:spcBef>
                <a:spcPct val="20000"/>
              </a:spcBef>
              <a:buFont typeface="Arial" pitchFamily="34" charset="0"/>
              <a:buNone/>
              <a:defRPr sz="1200" b="0" kern="1200" baseline="0">
                <a:solidFill>
                  <a:schemeClr val="bg1"/>
                </a:solidFill>
                <a:latin typeface="+mn-lt"/>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algn="l"/>
            <a:endParaRPr lang="en-US" dirty="0"/>
          </a:p>
        </p:txBody>
      </p:sp>
    </p:spTree>
    <p:extLst>
      <p:ext uri="{BB962C8B-B14F-4D97-AF65-F5344CB8AC3E}">
        <p14:creationId xmlns:p14="http://schemas.microsoft.com/office/powerpoint/2010/main" val="7146332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id-ID" dirty="0"/>
              <a:t>Jenis-Jenis Rangkaian Terintegrasi (IC)</a:t>
            </a:r>
            <a:endParaRPr lang="en-US" dirty="0"/>
          </a:p>
        </p:txBody>
      </p:sp>
      <p:sp>
        <p:nvSpPr>
          <p:cNvPr id="3" name="Text Placeholder 2"/>
          <p:cNvSpPr>
            <a:spLocks noGrp="1"/>
          </p:cNvSpPr>
          <p:nvPr>
            <p:ph type="body" sz="quarter" idx="11"/>
          </p:nvPr>
        </p:nvSpPr>
        <p:spPr>
          <a:xfrm>
            <a:off x="0" y="555526"/>
            <a:ext cx="9144000" cy="2232248"/>
          </a:xfrm>
        </p:spPr>
        <p:txBody>
          <a:bodyPr/>
          <a:lstStyle/>
          <a:p>
            <a:r>
              <a:rPr lang="en-US" sz="2000" b="1" dirty="0">
                <a:solidFill>
                  <a:srgbClr val="FF0000"/>
                </a:solidFill>
              </a:rPr>
              <a:t>    </a:t>
            </a:r>
            <a:r>
              <a:rPr lang="id-ID" sz="1600" b="1" dirty="0">
                <a:solidFill>
                  <a:srgbClr val="FF0000"/>
                </a:solidFill>
              </a:rPr>
              <a:t>IC Power Amplifier</a:t>
            </a:r>
            <a:endParaRPr lang="en-US" sz="1600" b="1" dirty="0">
              <a:solidFill>
                <a:srgbClr val="FF0000"/>
              </a:solidFill>
            </a:endParaRPr>
          </a:p>
          <a:p>
            <a:endParaRPr lang="en-US" dirty="0"/>
          </a:p>
          <a:p>
            <a:r>
              <a:rPr lang="id-ID" dirty="0"/>
              <a:t>			</a:t>
            </a:r>
            <a:endParaRPr lang="en-US" dirty="0"/>
          </a:p>
          <a:p>
            <a:endParaRPr lang="en-US" dirty="0"/>
          </a:p>
          <a:p>
            <a:r>
              <a:rPr lang="id-ID" dirty="0"/>
              <a:t>   </a:t>
            </a:r>
            <a:r>
              <a:rPr lang="id-ID" i="1" dirty="0"/>
              <a:t> </a:t>
            </a:r>
            <a:endParaRPr lang="en-US" dirty="0"/>
          </a:p>
          <a:p>
            <a:r>
              <a:rPr lang="id-ID" sz="1400" dirty="0"/>
              <a:t>Mempunyai bentuk pipih dan fisiknya lebih besar dari yang lain. Digunakan pada rangkaian penguat suara (audio amplifier). Daya output IC ini cukup besar, berkisar antara 15 watt sampai 100 Watt atau bahkan lebih. </a:t>
            </a:r>
          </a:p>
          <a:p>
            <a:r>
              <a:rPr lang="id-ID" sz="1400" dirty="0"/>
              <a:t>Contoh tipe IC-nya adalah STK015, STK 070, STK 105, LA 4440 dan sebagainya.</a:t>
            </a:r>
            <a:endParaRPr lang="en-US" sz="1400" dirty="0"/>
          </a:p>
          <a:p>
            <a:pPr algn="l"/>
            <a:endParaRPr lang="en-US" dirty="0"/>
          </a:p>
        </p:txBody>
      </p:sp>
      <p:pic>
        <p:nvPicPr>
          <p:cNvPr id="4" name="Picture 3"/>
          <p:cNvPicPr/>
          <p:nvPr/>
        </p:nvPicPr>
        <p:blipFill>
          <a:blip r:embed="rId2"/>
          <a:stretch>
            <a:fillRect/>
          </a:stretch>
        </p:blipFill>
        <p:spPr>
          <a:xfrm>
            <a:off x="3862786" y="1131590"/>
            <a:ext cx="1584176" cy="720080"/>
          </a:xfrm>
          <a:prstGeom prst="rect">
            <a:avLst/>
          </a:prstGeom>
        </p:spPr>
      </p:pic>
      <p:sp>
        <p:nvSpPr>
          <p:cNvPr id="5" name="Text Placeholder 2"/>
          <p:cNvSpPr txBox="1">
            <a:spLocks/>
          </p:cNvSpPr>
          <p:nvPr/>
        </p:nvSpPr>
        <p:spPr>
          <a:xfrm>
            <a:off x="1316" y="2571750"/>
            <a:ext cx="9144000" cy="2232248"/>
          </a:xfrm>
          <a:prstGeom prst="rect">
            <a:avLst/>
          </a:prstGeom>
        </p:spPr>
        <p:txBody>
          <a:bodyPr anchor="ctr"/>
          <a:lstStyle>
            <a:lvl1pPr marL="0" indent="0" algn="ctr" defTabSz="914400" rtl="0" eaLnBrk="1" latinLnBrk="1" hangingPunct="1">
              <a:spcBef>
                <a:spcPct val="20000"/>
              </a:spcBef>
              <a:buFont typeface="Arial" pitchFamily="34" charset="0"/>
              <a:buNone/>
              <a:defRPr sz="1200" b="0" kern="1200" baseline="0">
                <a:solidFill>
                  <a:schemeClr val="bg1"/>
                </a:solidFill>
                <a:latin typeface="+mn-lt"/>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id-ID" sz="1600" b="1" dirty="0">
                <a:solidFill>
                  <a:srgbClr val="FF0000"/>
                </a:solidFill>
              </a:rPr>
              <a:t>IC Power Adaptor (Regulator</a:t>
            </a:r>
            <a:r>
              <a:rPr lang="id-ID" sz="1600" b="1" dirty="0"/>
              <a:t>)</a:t>
            </a:r>
            <a:endParaRPr lang="en-US" sz="1600" b="1" dirty="0"/>
          </a:p>
          <a:p>
            <a:endParaRPr lang="en-US" sz="1600" b="1" dirty="0"/>
          </a:p>
          <a:p>
            <a:endParaRPr lang="en-US" dirty="0"/>
          </a:p>
          <a:p>
            <a:endParaRPr lang="en-US" dirty="0"/>
          </a:p>
          <a:p>
            <a:endParaRPr lang="en-US" dirty="0"/>
          </a:p>
          <a:p>
            <a:endParaRPr lang="en-US" dirty="0"/>
          </a:p>
          <a:p>
            <a:r>
              <a:rPr lang="id-ID" sz="1400" dirty="0"/>
              <a:t>Digunakan sebagai komponen utama pada rangkaian power adaptor pada sub rangkaian regulator yang berfungsi sebagai penstabil tegangan atau voltase. Contoh tipe IC-nya adalah LM 317H, 78xx (xx = 05, 06, 07, 08, 09, 12), L200, S 042 P, LM 723 dan sebagainya.</a:t>
            </a:r>
            <a:endParaRPr lang="en-US" sz="1400" dirty="0"/>
          </a:p>
          <a:p>
            <a:pPr algn="l"/>
            <a:endParaRPr lang="en-US" dirty="0"/>
          </a:p>
        </p:txBody>
      </p:sp>
      <p:pic>
        <p:nvPicPr>
          <p:cNvPr id="6" name="Picture 5"/>
          <p:cNvPicPr/>
          <p:nvPr/>
        </p:nvPicPr>
        <p:blipFill>
          <a:blip r:embed="rId3"/>
          <a:stretch>
            <a:fillRect/>
          </a:stretch>
        </p:blipFill>
        <p:spPr>
          <a:xfrm>
            <a:off x="3796776" y="2931790"/>
            <a:ext cx="1716196" cy="936104"/>
          </a:xfrm>
          <a:prstGeom prst="rect">
            <a:avLst/>
          </a:prstGeom>
        </p:spPr>
      </p:pic>
    </p:spTree>
    <p:extLst>
      <p:ext uri="{BB962C8B-B14F-4D97-AF65-F5344CB8AC3E}">
        <p14:creationId xmlns:p14="http://schemas.microsoft.com/office/powerpoint/2010/main" val="9295601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2"/>
          <p:cNvSpPr>
            <a:spLocks noGrp="1"/>
          </p:cNvSpPr>
          <p:nvPr>
            <p:ph type="body" sz="quarter" idx="11"/>
          </p:nvPr>
        </p:nvSpPr>
        <p:spPr>
          <a:xfrm>
            <a:off x="0" y="123478"/>
            <a:ext cx="9144000" cy="2016224"/>
          </a:xfrm>
        </p:spPr>
        <p:txBody>
          <a:bodyPr/>
          <a:lstStyle/>
          <a:p>
            <a:r>
              <a:rPr lang="id-ID" sz="1600" b="1" dirty="0">
                <a:solidFill>
                  <a:srgbClr val="FF0000"/>
                </a:solidFill>
              </a:rPr>
              <a:t>IC Op Amp</a:t>
            </a:r>
            <a:endParaRPr lang="en-US" sz="1600" b="1" dirty="0">
              <a:solidFill>
                <a:srgbClr val="FF0000"/>
              </a:solidFill>
            </a:endParaRPr>
          </a:p>
          <a:p>
            <a:endParaRPr lang="en-US" sz="1400" dirty="0">
              <a:solidFill>
                <a:srgbClr val="FF0000"/>
              </a:solidFill>
            </a:endParaRPr>
          </a:p>
          <a:p>
            <a:endParaRPr lang="en-US" dirty="0"/>
          </a:p>
          <a:p>
            <a:endParaRPr lang="en-US" dirty="0"/>
          </a:p>
          <a:p>
            <a:endParaRPr lang="en-US" dirty="0"/>
          </a:p>
          <a:p>
            <a:r>
              <a:rPr lang="id-ID" sz="1400" dirty="0"/>
              <a:t>Digunakan pada rangkaian digital yang berfungsi sebagai op amp atau untuk keperluan lain. Misalnya op amp audio amplifier,op amp mic, op amp head tape recorder, termometer digital dan lain-lain. Contoh tipe IC-nya adalah LM 709, LM 741, LM386, TL 074, TL 08, TL 084 dan sebagainya</a:t>
            </a:r>
            <a:endParaRPr lang="en-US" sz="1400" dirty="0"/>
          </a:p>
          <a:p>
            <a:pPr algn="l"/>
            <a:endParaRPr lang="en-US" dirty="0"/>
          </a:p>
        </p:txBody>
      </p:sp>
      <p:pic>
        <p:nvPicPr>
          <p:cNvPr id="8" name="Picture 7" descr="Hasil gambar untuk IC Op Amp"/>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35896" y="555526"/>
            <a:ext cx="1944216" cy="648072"/>
          </a:xfrm>
          <a:prstGeom prst="rect">
            <a:avLst/>
          </a:prstGeom>
          <a:noFill/>
          <a:ln>
            <a:noFill/>
          </a:ln>
        </p:spPr>
      </p:pic>
      <p:sp>
        <p:nvSpPr>
          <p:cNvPr id="9" name="Text Placeholder 2"/>
          <p:cNvSpPr>
            <a:spLocks noGrp="1"/>
          </p:cNvSpPr>
          <p:nvPr>
            <p:ph type="body" sz="quarter" idx="11"/>
          </p:nvPr>
        </p:nvSpPr>
        <p:spPr>
          <a:xfrm>
            <a:off x="-9494" y="2067694"/>
            <a:ext cx="9144000" cy="2016224"/>
          </a:xfrm>
        </p:spPr>
        <p:txBody>
          <a:bodyPr/>
          <a:lstStyle/>
          <a:p>
            <a:r>
              <a:rPr lang="id-ID" sz="1600" b="1" dirty="0">
                <a:solidFill>
                  <a:srgbClr val="FF0000"/>
                </a:solidFill>
              </a:rPr>
              <a:t>IC Silinder</a:t>
            </a:r>
            <a:endParaRPr lang="en-US" sz="1600" b="1" dirty="0">
              <a:solidFill>
                <a:srgbClr val="FF0000"/>
              </a:solidFill>
            </a:endParaRPr>
          </a:p>
          <a:p>
            <a:r>
              <a:rPr lang="id-ID" dirty="0"/>
              <a:t>		</a:t>
            </a:r>
            <a:endParaRPr lang="en-US" dirty="0"/>
          </a:p>
          <a:p>
            <a:endParaRPr lang="en-US" dirty="0"/>
          </a:p>
          <a:p>
            <a:endParaRPr lang="en-US" dirty="0"/>
          </a:p>
          <a:p>
            <a:endParaRPr lang="en-US" dirty="0"/>
          </a:p>
          <a:p>
            <a:endParaRPr lang="en-US" dirty="0"/>
          </a:p>
          <a:p>
            <a:r>
              <a:rPr lang="id-ID" dirty="0"/>
              <a:t> </a:t>
            </a:r>
            <a:r>
              <a:rPr lang="id-ID" sz="1400" dirty="0"/>
              <a:t>IC ini mempunyai bentuk silinder dan banyak digunakan pada rangkaian penguat pesawat CB(Citizen Band) atau HT (Held Transceived).IC jenis ini mempunyai tingkat ketahanan dan keawetan lebih lama dari jenis IC penguat yang lain.Contoh tipe IC-nya adalah μL 914, μA703, μA714 dan sebagainya.</a:t>
            </a:r>
            <a:endParaRPr lang="en-US" sz="1400" dirty="0"/>
          </a:p>
        </p:txBody>
      </p:sp>
      <p:pic>
        <p:nvPicPr>
          <p:cNvPr id="10" name="Picture 9"/>
          <p:cNvPicPr/>
          <p:nvPr/>
        </p:nvPicPr>
        <p:blipFill>
          <a:blip r:embed="rId3"/>
          <a:stretch>
            <a:fillRect/>
          </a:stretch>
        </p:blipFill>
        <p:spPr>
          <a:xfrm>
            <a:off x="3779912" y="2355726"/>
            <a:ext cx="1882130" cy="1008112"/>
          </a:xfrm>
          <a:prstGeom prst="rect">
            <a:avLst/>
          </a:prstGeom>
        </p:spPr>
      </p:pic>
    </p:spTree>
    <p:extLst>
      <p:ext uri="{BB962C8B-B14F-4D97-AF65-F5344CB8AC3E}">
        <p14:creationId xmlns:p14="http://schemas.microsoft.com/office/powerpoint/2010/main" val="22074649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2"/>
          <p:cNvSpPr>
            <a:spLocks noGrp="1"/>
          </p:cNvSpPr>
          <p:nvPr>
            <p:ph type="body" sz="quarter" idx="11"/>
          </p:nvPr>
        </p:nvSpPr>
        <p:spPr>
          <a:xfrm>
            <a:off x="107504" y="339502"/>
            <a:ext cx="9144000" cy="2427734"/>
          </a:xfrm>
        </p:spPr>
        <p:txBody>
          <a:bodyPr/>
          <a:lstStyle/>
          <a:p>
            <a:r>
              <a:rPr lang="id-ID" sz="1600" dirty="0">
                <a:solidFill>
                  <a:srgbClr val="FF0000"/>
                </a:solidFill>
              </a:rPr>
              <a:t>IC Flip-Flap (FF) atau Timer (CLK,Clock)</a:t>
            </a:r>
            <a:endParaRPr lang="en-US" sz="1600" dirty="0">
              <a:solidFill>
                <a:srgbClr val="FF0000"/>
              </a:solidFill>
            </a:endParaRPr>
          </a:p>
          <a:p>
            <a:endParaRPr lang="en-US" dirty="0"/>
          </a:p>
          <a:p>
            <a:endParaRPr lang="en-US" dirty="0"/>
          </a:p>
          <a:p>
            <a:endParaRPr lang="en-US" dirty="0"/>
          </a:p>
          <a:p>
            <a:endParaRPr lang="en-US" dirty="0"/>
          </a:p>
          <a:p>
            <a:r>
              <a:rPr lang="id-ID" sz="1400" dirty="0"/>
              <a:t>IC ini banyak digunakan pada rangkaian pembangkit (multivibrator) untuk memberi umpan atau sumber detak (oscilator) pada IC digital atau untuk keperluan lain. Misalnya NE 555 (IC terpopuler dikalangan pelajar)   untuk alarm multiguna, signal injektor, penguji hubungan, saklar sentuh, timer lampu FF, frekuensi meter, pengacau frekuensi, otak rangkaian power amplifier, regulator pada power adaptor (dapat berfungsi seperti IC Power Amplifier dan Power Adaptor), pengusir serangga, organ elektronik dan lain-lain. Contoh tipe IC-nya NE 555, NE 556 (dua NE 555), M7555 dan sebagainya</a:t>
            </a:r>
            <a:endParaRPr lang="en-US" sz="1400" dirty="0"/>
          </a:p>
        </p:txBody>
      </p:sp>
      <p:pic>
        <p:nvPicPr>
          <p:cNvPr id="5" name="Picture 4" descr="Hasil gambar untuk ic flip flop"/>
          <p:cNvPicPr/>
          <p:nvPr/>
        </p:nvPicPr>
        <p:blipFill>
          <a:blip r:embed="rId2">
            <a:extLst>
              <a:ext uri="{28A0092B-C50C-407E-A947-70E740481C1C}">
                <a14:useLocalDpi xmlns:a14="http://schemas.microsoft.com/office/drawing/2010/main" val="0"/>
              </a:ext>
            </a:extLst>
          </a:blip>
          <a:srcRect/>
          <a:stretch>
            <a:fillRect/>
          </a:stretch>
        </p:blipFill>
        <p:spPr bwMode="auto">
          <a:xfrm>
            <a:off x="3007677" y="741013"/>
            <a:ext cx="3128645" cy="782826"/>
          </a:xfrm>
          <a:prstGeom prst="rect">
            <a:avLst/>
          </a:prstGeom>
          <a:noFill/>
          <a:ln>
            <a:noFill/>
          </a:ln>
        </p:spPr>
      </p:pic>
    </p:spTree>
    <p:extLst>
      <p:ext uri="{BB962C8B-B14F-4D97-AF65-F5344CB8AC3E}">
        <p14:creationId xmlns:p14="http://schemas.microsoft.com/office/powerpoint/2010/main" val="17563846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899592" y="379012"/>
            <a:ext cx="7524328" cy="576064"/>
          </a:xfrm>
        </p:spPr>
        <p:txBody>
          <a:bodyPr/>
          <a:lstStyle/>
          <a:p>
            <a:pPr algn="ctr"/>
            <a:r>
              <a:rPr lang="id-ID" sz="2000" dirty="0"/>
              <a:t>JENIS-JENIS </a:t>
            </a:r>
            <a:endParaRPr lang="en-US" sz="2000" dirty="0"/>
          </a:p>
          <a:p>
            <a:pPr algn="ctr"/>
            <a:r>
              <a:rPr lang="id-ID" sz="2000" dirty="0"/>
              <a:t>PENGELOMPOKKAN IC</a:t>
            </a:r>
            <a:r>
              <a:rPr lang="en-US" altLang="ko-KR" sz="2000" b="1" dirty="0"/>
              <a:t> </a:t>
            </a:r>
          </a:p>
        </p:txBody>
      </p:sp>
      <p:grpSp>
        <p:nvGrpSpPr>
          <p:cNvPr id="10" name="Group 9"/>
          <p:cNvGrpSpPr/>
          <p:nvPr/>
        </p:nvGrpSpPr>
        <p:grpSpPr>
          <a:xfrm>
            <a:off x="1069967" y="1778926"/>
            <a:ext cx="2448271" cy="579152"/>
            <a:chOff x="1069967" y="1778926"/>
            <a:chExt cx="2448271" cy="579152"/>
          </a:xfrm>
        </p:grpSpPr>
        <p:sp>
          <p:nvSpPr>
            <p:cNvPr id="7" name="Rounded Rectangle 6"/>
            <p:cNvSpPr/>
            <p:nvPr/>
          </p:nvSpPr>
          <p:spPr>
            <a:xfrm rot="2573601">
              <a:off x="1069967" y="1778926"/>
              <a:ext cx="2232248" cy="108000"/>
            </a:xfrm>
            <a:prstGeom prst="roundRect">
              <a:avLst>
                <a:gd name="adj" fmla="val 50000"/>
              </a:avLst>
            </a:prstGeom>
            <a:solidFill>
              <a:schemeClr val="bg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9" name="Rounded Rectangle 8"/>
            <p:cNvSpPr/>
            <p:nvPr/>
          </p:nvSpPr>
          <p:spPr>
            <a:xfrm rot="2573601">
              <a:off x="1285990" y="2250078"/>
              <a:ext cx="2232248" cy="108000"/>
            </a:xfrm>
            <a:prstGeom prst="roundRect">
              <a:avLst>
                <a:gd name="adj" fmla="val 50000"/>
              </a:avLst>
            </a:prstGeom>
            <a:solidFill>
              <a:schemeClr val="bg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sp>
        <p:nvSpPr>
          <p:cNvPr id="11" name="Rounded Rectangle 7"/>
          <p:cNvSpPr/>
          <p:nvPr/>
        </p:nvSpPr>
        <p:spPr>
          <a:xfrm rot="2539017">
            <a:off x="7980742" y="4555158"/>
            <a:ext cx="1313980" cy="276835"/>
          </a:xfrm>
          <a:custGeom>
            <a:avLst/>
            <a:gdLst/>
            <a:ahLst/>
            <a:cxnLst/>
            <a:rect l="l" t="t" r="r" b="b"/>
            <a:pathLst>
              <a:path w="1313980" h="276835">
                <a:moveTo>
                  <a:pt x="282631" y="184641"/>
                </a:moveTo>
                <a:cubicBezTo>
                  <a:pt x="292404" y="174868"/>
                  <a:pt x="305907" y="168823"/>
                  <a:pt x="320820" y="168822"/>
                </a:cubicBezTo>
                <a:lnTo>
                  <a:pt x="1281494" y="168822"/>
                </a:lnTo>
                <a:lnTo>
                  <a:pt x="1162861" y="276834"/>
                </a:lnTo>
                <a:lnTo>
                  <a:pt x="320820" y="276835"/>
                </a:lnTo>
                <a:cubicBezTo>
                  <a:pt x="290992" y="276835"/>
                  <a:pt x="266814" y="252656"/>
                  <a:pt x="266814" y="222829"/>
                </a:cubicBezTo>
                <a:cubicBezTo>
                  <a:pt x="266814" y="207915"/>
                  <a:pt x="272859" y="194413"/>
                  <a:pt x="282631" y="184641"/>
                </a:cubicBezTo>
                <a:close/>
                <a:moveTo>
                  <a:pt x="15817" y="15819"/>
                </a:moveTo>
                <a:cubicBezTo>
                  <a:pt x="25590" y="6046"/>
                  <a:pt x="39091" y="1"/>
                  <a:pt x="54005" y="1"/>
                </a:cubicBezTo>
                <a:lnTo>
                  <a:pt x="1215638" y="0"/>
                </a:lnTo>
                <a:lnTo>
                  <a:pt x="1313980" y="108013"/>
                </a:lnTo>
                <a:lnTo>
                  <a:pt x="54005" y="108013"/>
                </a:lnTo>
                <a:cubicBezTo>
                  <a:pt x="24178" y="108013"/>
                  <a:pt x="0" y="83834"/>
                  <a:pt x="0" y="54007"/>
                </a:cubicBezTo>
                <a:cubicBezTo>
                  <a:pt x="0" y="39093"/>
                  <a:pt x="6044" y="25592"/>
                  <a:pt x="15817" y="15819"/>
                </a:cubicBezTo>
                <a:close/>
              </a:path>
            </a:pathLst>
          </a:custGeom>
          <a:solidFill>
            <a:schemeClr val="bg1">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p:cNvSpPr txBox="1"/>
          <p:nvPr/>
        </p:nvSpPr>
        <p:spPr>
          <a:xfrm>
            <a:off x="1324134" y="1678894"/>
            <a:ext cx="6848265" cy="1815882"/>
          </a:xfrm>
          <a:prstGeom prst="rect">
            <a:avLst/>
          </a:prstGeom>
          <a:solidFill>
            <a:srgbClr val="69B6CC"/>
          </a:solidFill>
        </p:spPr>
        <p:txBody>
          <a:bodyPr wrap="square" rtlCol="0">
            <a:spAutoFit/>
          </a:bodyPr>
          <a:lstStyle/>
          <a:p>
            <a:pPr fontAlgn="base"/>
            <a:r>
              <a:rPr lang="id-ID" sz="1400" dirty="0">
                <a:solidFill>
                  <a:schemeClr val="bg1"/>
                </a:solidFill>
              </a:rPr>
              <a:t>Pada dasarnya, ada banyak jenis pengklasifikasian pada IC.  Ada yang </a:t>
            </a:r>
            <a:r>
              <a:rPr lang="en-US" sz="1400" dirty="0">
                <a:solidFill>
                  <a:schemeClr val="bg1"/>
                </a:solidFill>
              </a:rPr>
              <a:t>        </a:t>
            </a:r>
            <a:r>
              <a:rPr lang="id-ID" sz="1400" dirty="0">
                <a:solidFill>
                  <a:schemeClr val="bg1"/>
                </a:solidFill>
              </a:rPr>
              <a:t>mengelompokan IC berdasarkan aplikasinya, ada yang mengelompokannya </a:t>
            </a:r>
            <a:r>
              <a:rPr lang="en-US" sz="1400" dirty="0">
                <a:solidFill>
                  <a:schemeClr val="bg1"/>
                </a:solidFill>
              </a:rPr>
              <a:t> </a:t>
            </a:r>
            <a:r>
              <a:rPr lang="id-ID" sz="1400" dirty="0">
                <a:solidFill>
                  <a:schemeClr val="bg1"/>
                </a:solidFill>
              </a:rPr>
              <a:t>berdasarkan jumlah komponen yang digunakan, ada yang mengelompokannya berdasarkan bentuk kemasannya, ada yang </a:t>
            </a:r>
            <a:r>
              <a:rPr lang="en-US" sz="1400" dirty="0">
                <a:solidFill>
                  <a:schemeClr val="bg1"/>
                </a:solidFill>
              </a:rPr>
              <a:t> </a:t>
            </a:r>
            <a:r>
              <a:rPr lang="id-ID" sz="1400" dirty="0">
                <a:solidFill>
                  <a:schemeClr val="bg1"/>
                </a:solidFill>
              </a:rPr>
              <a:t>mengelompokannya berdasarkan fungsinya dan juga ada yang mengelompokkannya berdasarkan Teknik Pembuatannya.</a:t>
            </a:r>
          </a:p>
          <a:p>
            <a:pPr fontAlgn="base"/>
            <a:endParaRPr lang="en-US" sz="1400" dirty="0">
              <a:solidFill>
                <a:schemeClr val="bg1"/>
              </a:solidFill>
            </a:endParaRPr>
          </a:p>
          <a:p>
            <a:pPr fontAlgn="base"/>
            <a:r>
              <a:rPr lang="id-ID" sz="1400" dirty="0">
                <a:solidFill>
                  <a:schemeClr val="bg1"/>
                </a:solidFill>
              </a:rPr>
              <a:t>Berikut ini adalah Jenis-jenis IC (Integrated Circuit) yang dikelompokkan </a:t>
            </a:r>
            <a:r>
              <a:rPr lang="en-US" sz="1400" dirty="0">
                <a:solidFill>
                  <a:schemeClr val="bg1"/>
                </a:solidFill>
              </a:rPr>
              <a:t> </a:t>
            </a:r>
            <a:endParaRPr lang="id-ID" sz="1400" dirty="0">
              <a:solidFill>
                <a:schemeClr val="bg1"/>
              </a:solidFill>
            </a:endParaRPr>
          </a:p>
          <a:p>
            <a:pPr fontAlgn="base"/>
            <a:r>
              <a:rPr lang="id-ID" sz="1400" dirty="0">
                <a:solidFill>
                  <a:schemeClr val="bg1"/>
                </a:solidFill>
              </a:rPr>
              <a:t>berdasarkan kriteria-kriteria yang disebut di</a:t>
            </a:r>
            <a:r>
              <a:rPr lang="en-US" sz="1400" dirty="0" err="1">
                <a:solidFill>
                  <a:schemeClr val="bg1"/>
                </a:solidFill>
              </a:rPr>
              <a:t>atas</a:t>
            </a:r>
            <a:r>
              <a:rPr lang="id-ID" sz="1400" dirty="0">
                <a:solidFill>
                  <a:schemeClr val="bg1"/>
                </a:solidFill>
              </a:rPr>
              <a:t>.</a:t>
            </a:r>
            <a:endParaRPr lang="en-US" sz="1400" dirty="0">
              <a:solidFill>
                <a:schemeClr val="bg1"/>
              </a:solidFill>
            </a:endParaRPr>
          </a:p>
        </p:txBody>
      </p:sp>
    </p:spTree>
    <p:extLst>
      <p:ext uri="{BB962C8B-B14F-4D97-AF65-F5344CB8AC3E}">
        <p14:creationId xmlns:p14="http://schemas.microsoft.com/office/powerpoint/2010/main" val="33641809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2"/>
          <p:cNvSpPr>
            <a:spLocks noGrp="1"/>
          </p:cNvSpPr>
          <p:nvPr>
            <p:ph type="body" sz="quarter" idx="11"/>
          </p:nvPr>
        </p:nvSpPr>
        <p:spPr>
          <a:xfrm>
            <a:off x="0" y="1095586"/>
            <a:ext cx="9144000" cy="2952328"/>
          </a:xfrm>
        </p:spPr>
        <p:txBody>
          <a:bodyPr/>
          <a:lstStyle/>
          <a:p>
            <a:pPr marL="228600" indent="-228600" algn="l" fontAlgn="base">
              <a:buAutoNum type="alphaUcPeriod"/>
            </a:pPr>
            <a:r>
              <a:rPr lang="id-ID" sz="1600" b="1" dirty="0"/>
              <a:t>Pengelompokan IC berdasarkan Aplikasinya</a:t>
            </a:r>
            <a:endParaRPr lang="en-US" sz="1600" b="1" dirty="0"/>
          </a:p>
          <a:p>
            <a:pPr algn="l" fontAlgn="base"/>
            <a:r>
              <a:rPr lang="id-ID" sz="1400" dirty="0"/>
              <a:t>Berdasarkan Aplikasinya, IC dapat dibagikan menjadi 3 jenis, yaitu IC Analog, IC Digital dan IC Campuran (Mixed Integrated Circuit).</a:t>
            </a:r>
            <a:endParaRPr lang="en-US" sz="1400" dirty="0"/>
          </a:p>
          <a:p>
            <a:pPr algn="l" fontAlgn="base"/>
            <a:endParaRPr lang="en-US" sz="1400" b="1" dirty="0"/>
          </a:p>
          <a:p>
            <a:pPr algn="l" fontAlgn="base"/>
            <a:r>
              <a:rPr lang="id-ID" sz="1600" b="1" dirty="0"/>
              <a:t>IC Analog</a:t>
            </a:r>
            <a:endParaRPr lang="en-US" sz="1600" b="1" dirty="0"/>
          </a:p>
          <a:p>
            <a:pPr algn="l" fontAlgn="base"/>
            <a:r>
              <a:rPr lang="id-ID" sz="1400" dirty="0"/>
              <a:t>IC nalog adalah IC yang beroperasi pada sinyal yang berbentuk gelombang kontinyu. Contoh IC jenis Analog ini seperti IC Penguat daya, IC </a:t>
            </a:r>
            <a:r>
              <a:rPr lang="en-US" sz="1400" dirty="0"/>
              <a:t>  </a:t>
            </a:r>
            <a:r>
              <a:rPr lang="id-ID" sz="1400" dirty="0"/>
              <a:t>Penguat sinyal, IC Regulator Tegangan, IC Multiplier dan IC Op-Amp.</a:t>
            </a:r>
            <a:endParaRPr lang="en-US" sz="1400" dirty="0"/>
          </a:p>
          <a:p>
            <a:pPr algn="l" fontAlgn="base"/>
            <a:endParaRPr lang="en-US" sz="1400" b="1" dirty="0"/>
          </a:p>
          <a:p>
            <a:pPr algn="l" fontAlgn="base"/>
            <a:r>
              <a:rPr lang="id-ID" sz="1600" b="1" dirty="0"/>
              <a:t>IC Diagital</a:t>
            </a:r>
            <a:endParaRPr lang="en-US" sz="1600" b="1" dirty="0"/>
          </a:p>
          <a:p>
            <a:pPr algn="l" fontAlgn="base"/>
            <a:r>
              <a:rPr lang="id-ID" sz="1400" dirty="0"/>
              <a:t>IC Digital adalah IC yang beroperasi pada sinyal digital yaitu sinyal yang hanya memiliki 2 level yakni “Tinggi” dan “Rendah” atau dilambangkan dengan kode Binary “1” dan “0”. Contoh IC Digital seperti IC Mikroprosesor, IC Flip-flip, IC Counter, IC Memory, IC Multiplexer dan IC</a:t>
            </a:r>
            <a:r>
              <a:rPr lang="en-US" sz="1400" dirty="0"/>
              <a:t> </a:t>
            </a:r>
            <a:r>
              <a:rPr lang="id-ID" sz="1400" dirty="0"/>
              <a:t>Mikrocontroller.</a:t>
            </a:r>
            <a:endParaRPr lang="en-US" sz="1400" dirty="0"/>
          </a:p>
          <a:p>
            <a:pPr algn="l" fontAlgn="base"/>
            <a:endParaRPr lang="en-US" sz="1100" b="1" dirty="0"/>
          </a:p>
          <a:p>
            <a:pPr algn="l" fontAlgn="base"/>
            <a:r>
              <a:rPr lang="id-ID" sz="1600" b="1" dirty="0"/>
              <a:t>IC Campuran (Mixed IC)</a:t>
            </a:r>
            <a:endParaRPr lang="en-US" sz="1600" b="1" dirty="0"/>
          </a:p>
          <a:p>
            <a:pPr algn="l" fontAlgn="base"/>
            <a:r>
              <a:rPr lang="id-ID" sz="1400" dirty="0"/>
              <a:t>Yang dimaksud dengan IC Campuran atau Mixed IC adalah IC yang mengkombinasikan fungsi IC Analog dan IC Digital ke dalam kemasan satu IC. Pada umumnya, IC jenis Kombinasi Digital dan Analog ini digunakan sebagai IC yang mengkonversikan sinyal Digital menjadi Analog (D/A Converter) ataupun sinyal Analog menjadi sinyal Digital (A/D Converter). Seiring dengan perkembangan Teknologi IC, IC jenis Campuran ini memungkinkan untuk mengintegrasikan Sinyal Digital dengan fungsi RF kedalam satu kemasan IC.</a:t>
            </a:r>
            <a:endParaRPr lang="en-US" sz="1400" dirty="0"/>
          </a:p>
          <a:p>
            <a:pPr algn="l" fontAlgn="base"/>
            <a:endParaRPr lang="en-US" sz="1100" dirty="0"/>
          </a:p>
        </p:txBody>
      </p:sp>
    </p:spTree>
    <p:extLst>
      <p:ext uri="{BB962C8B-B14F-4D97-AF65-F5344CB8AC3E}">
        <p14:creationId xmlns:p14="http://schemas.microsoft.com/office/powerpoint/2010/main" val="17974035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2"/>
          <p:cNvSpPr>
            <a:spLocks noGrp="1"/>
          </p:cNvSpPr>
          <p:nvPr>
            <p:ph type="body" sz="quarter" idx="11"/>
          </p:nvPr>
        </p:nvSpPr>
        <p:spPr>
          <a:xfrm>
            <a:off x="0" y="915566"/>
            <a:ext cx="9144000" cy="3600400"/>
          </a:xfrm>
        </p:spPr>
        <p:txBody>
          <a:bodyPr/>
          <a:lstStyle/>
          <a:p>
            <a:pPr algn="l" fontAlgn="base"/>
            <a:r>
              <a:rPr lang="id-ID" sz="1400" b="1" dirty="0"/>
              <a:t>B. Pengelompokan IC berdasarkan Jumlah Komponennya</a:t>
            </a:r>
            <a:endParaRPr lang="en-US" sz="1400" b="1" dirty="0"/>
          </a:p>
          <a:p>
            <a:pPr algn="l" fontAlgn="base"/>
            <a:r>
              <a:rPr lang="id-ID" sz="1400" dirty="0"/>
              <a:t>Dibawah ini adalah pengelompokan jenis-jenis IC berdasarkan jumlah komponennya terutama pada jumlah Komponen Transistor yang terdapat dalam satu kemasan IC.</a:t>
            </a:r>
            <a:endParaRPr lang="en-US" sz="1400" dirty="0"/>
          </a:p>
          <a:p>
            <a:pPr algn="l" fontAlgn="base"/>
            <a:endParaRPr lang="en-US" sz="1400" dirty="0"/>
          </a:p>
          <a:p>
            <a:pPr algn="l" fontAlgn="base"/>
            <a:r>
              <a:rPr lang="id-ID" sz="1400" b="1" dirty="0"/>
              <a:t>Small-scale integration (SSI)</a:t>
            </a:r>
            <a:endParaRPr lang="en-US" sz="1400" b="1" dirty="0"/>
          </a:p>
          <a:p>
            <a:pPr algn="l" fontAlgn="base"/>
            <a:r>
              <a:rPr lang="id-ID" sz="1400" dirty="0"/>
              <a:t>Small-scale integration atau IC SSI adalah IC yang berskala kecil yaitu hanya terdiri dari beberapa Transistor didalamnya.</a:t>
            </a:r>
            <a:endParaRPr lang="en-US" sz="1400" dirty="0"/>
          </a:p>
          <a:p>
            <a:pPr algn="l" fontAlgn="base"/>
            <a:endParaRPr lang="en-US" sz="1400" dirty="0"/>
          </a:p>
          <a:p>
            <a:pPr algn="l" fontAlgn="base"/>
            <a:r>
              <a:rPr lang="id-ID" sz="1400" b="1" dirty="0"/>
              <a:t>Medium-scale integration (MSI)</a:t>
            </a:r>
            <a:endParaRPr lang="en-US" sz="1400" b="1" dirty="0"/>
          </a:p>
          <a:p>
            <a:pPr algn="l" fontAlgn="base"/>
            <a:r>
              <a:rPr lang="id-ID" sz="1400" dirty="0"/>
              <a:t>Medium-scale integration (MSI) ini terdiri dari ratusan Transistor dalam sebuah kemasan IC. IC yang berskala Menengah ini dikembangkan pada tahun 1960-an dan lebih ekonomis jika dibanding dengan IC Small-scale integration (SSI).</a:t>
            </a:r>
            <a:endParaRPr lang="en-US" sz="1400" dirty="0"/>
          </a:p>
          <a:p>
            <a:pPr algn="l" fontAlgn="base"/>
            <a:endParaRPr lang="en-US" sz="1400" dirty="0"/>
          </a:p>
          <a:p>
            <a:pPr algn="l" fontAlgn="base"/>
            <a:r>
              <a:rPr lang="id-ID" sz="1400" b="1" dirty="0"/>
              <a:t>Large-scale integration (LSI)</a:t>
            </a:r>
            <a:endParaRPr lang="en-US" sz="1400" b="1" dirty="0"/>
          </a:p>
          <a:p>
            <a:pPr algn="l" fontAlgn="base"/>
            <a:r>
              <a:rPr lang="id-ID" sz="1400" dirty="0"/>
              <a:t>Large-scale integration atau LSI adalah IC yang terdiri dari ribuan Transistor didalamnya. IC Mikroprosesor pertama yang dikembangkan untuk Kalkulator dikembangkan pada tahun 1970-an memiliki kurang dari 4000 buah Transistor.</a:t>
            </a:r>
            <a:endParaRPr lang="en-US" sz="1400" dirty="0"/>
          </a:p>
          <a:p>
            <a:pPr algn="l" fontAlgn="base"/>
            <a:endParaRPr lang="en-US" sz="1100" dirty="0"/>
          </a:p>
        </p:txBody>
      </p:sp>
    </p:spTree>
    <p:extLst>
      <p:ext uri="{BB962C8B-B14F-4D97-AF65-F5344CB8AC3E}">
        <p14:creationId xmlns:p14="http://schemas.microsoft.com/office/powerpoint/2010/main" val="3510819730"/>
      </p:ext>
    </p:extLst>
  </p:cSld>
  <p:clrMapOvr>
    <a:masterClrMapping/>
  </p:clrMapOvr>
</p:sld>
</file>

<file path=ppt/theme/theme1.xml><?xml version="1.0" encoding="utf-8"?>
<a:theme xmlns:a="http://schemas.openxmlformats.org/drawingml/2006/main" name="Cover and End Slide Master">
  <a:themeElements>
    <a:clrScheme name="ALLPPT-COLOR-A24">
      <a:dk1>
        <a:sysClr val="windowText" lastClr="000000"/>
      </a:dk1>
      <a:lt1>
        <a:sysClr val="window" lastClr="FFFFFF"/>
      </a:lt1>
      <a:dk2>
        <a:srgbClr val="1F497D"/>
      </a:dk2>
      <a:lt2>
        <a:srgbClr val="EEECE1"/>
      </a:lt2>
      <a:accent1>
        <a:srgbClr val="57A7BD"/>
      </a:accent1>
      <a:accent2>
        <a:srgbClr val="69B6CC"/>
      </a:accent2>
      <a:accent3>
        <a:srgbClr val="57A7BD"/>
      </a:accent3>
      <a:accent4>
        <a:srgbClr val="69B6CC"/>
      </a:accent4>
      <a:accent5>
        <a:srgbClr val="57A7BD"/>
      </a:accent5>
      <a:accent6>
        <a:srgbClr val="69B6CC"/>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tents Slide Master">
  <a:themeElements>
    <a:clrScheme name="ALLPPT-COLOR-A24">
      <a:dk1>
        <a:sysClr val="windowText" lastClr="000000"/>
      </a:dk1>
      <a:lt1>
        <a:sysClr val="window" lastClr="FFFFFF"/>
      </a:lt1>
      <a:dk2>
        <a:srgbClr val="1F497D"/>
      </a:dk2>
      <a:lt2>
        <a:srgbClr val="EEECE1"/>
      </a:lt2>
      <a:accent1>
        <a:srgbClr val="57A7BD"/>
      </a:accent1>
      <a:accent2>
        <a:srgbClr val="69B6CC"/>
      </a:accent2>
      <a:accent3>
        <a:srgbClr val="57A7BD"/>
      </a:accent3>
      <a:accent4>
        <a:srgbClr val="69B6CC"/>
      </a:accent4>
      <a:accent5>
        <a:srgbClr val="57A7BD"/>
      </a:accent5>
      <a:accent6>
        <a:srgbClr val="69B6CC"/>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Section Break Slide Master">
  <a:themeElements>
    <a:clrScheme name="ALLPPT-COLOR-A24">
      <a:dk1>
        <a:sysClr val="windowText" lastClr="000000"/>
      </a:dk1>
      <a:lt1>
        <a:sysClr val="window" lastClr="FFFFFF"/>
      </a:lt1>
      <a:dk2>
        <a:srgbClr val="1F497D"/>
      </a:dk2>
      <a:lt2>
        <a:srgbClr val="EEECE1"/>
      </a:lt2>
      <a:accent1>
        <a:srgbClr val="57A7BD"/>
      </a:accent1>
      <a:accent2>
        <a:srgbClr val="69B6CC"/>
      </a:accent2>
      <a:accent3>
        <a:srgbClr val="57A7BD"/>
      </a:accent3>
      <a:accent4>
        <a:srgbClr val="69B6CC"/>
      </a:accent4>
      <a:accent5>
        <a:srgbClr val="57A7BD"/>
      </a:accent5>
      <a:accent6>
        <a:srgbClr val="69B6CC"/>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2215</TotalTime>
  <Words>744</Words>
  <Application>Microsoft Office PowerPoint</Application>
  <PresentationFormat>On-screen Show (16:9)</PresentationFormat>
  <Paragraphs>101</Paragraphs>
  <Slides>12</Slides>
  <Notes>0</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12</vt:i4>
      </vt:variant>
    </vt:vector>
  </HeadingPairs>
  <TitlesOfParts>
    <vt:vector size="19" baseType="lpstr">
      <vt:lpstr>Adobe Fan Heiti Std B</vt:lpstr>
      <vt:lpstr>Adobe Gothic Std B</vt:lpstr>
      <vt:lpstr>맑은 고딕</vt:lpstr>
      <vt:lpstr>Arial</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GoogleSlidesPPT.com;Allppt.com</dc:creator>
  <cp:lastModifiedBy>Mulia</cp:lastModifiedBy>
  <cp:revision>106</cp:revision>
  <dcterms:created xsi:type="dcterms:W3CDTF">2016-12-05T23:26:54Z</dcterms:created>
  <dcterms:modified xsi:type="dcterms:W3CDTF">2019-04-18T01:09:24Z</dcterms:modified>
</cp:coreProperties>
</file>