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9" r:id="rId2"/>
    <p:sldId id="257" r:id="rId3"/>
    <p:sldId id="259" r:id="rId4"/>
    <p:sldId id="260" r:id="rId5"/>
    <p:sldId id="262" r:id="rId6"/>
    <p:sldId id="263" r:id="rId7"/>
    <p:sldId id="270" r:id="rId8"/>
    <p:sldId id="271" r:id="rId9"/>
    <p:sldId id="275" r:id="rId10"/>
    <p:sldId id="272" r:id="rId11"/>
    <p:sldId id="276" r:id="rId12"/>
    <p:sldId id="273" r:id="rId13"/>
    <p:sldId id="287" r:id="rId14"/>
    <p:sldId id="279" r:id="rId15"/>
    <p:sldId id="291" r:id="rId16"/>
    <p:sldId id="278" r:id="rId17"/>
    <p:sldId id="281" r:id="rId18"/>
    <p:sldId id="288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DB97BB-EBF1-4EF6-8389-999FF96372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5F1C76-F86A-4990-85C9-32DC0328E1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6000" contrast="-70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14620"/>
            <a:ext cx="60436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Nexa Bold" pitchFamily="50" charset="0"/>
              </a:rPr>
              <a:t>GERBANG </a:t>
            </a:r>
            <a:r>
              <a:rPr lang="en-US" dirty="0" err="1" smtClean="0">
                <a:latin typeface="Nexa Bold" pitchFamily="50" charset="0"/>
              </a:rPr>
              <a:t>GERBANG</a:t>
            </a:r>
            <a:r>
              <a:rPr lang="en-US" dirty="0" smtClean="0">
                <a:latin typeface="Nexa Bold" pitchFamily="50" charset="0"/>
              </a:rPr>
              <a:t> LOGIKA DASAR</a:t>
            </a:r>
            <a:endParaRPr lang="en-US" dirty="0">
              <a:latin typeface="Nexa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56" y="4000481"/>
            <a:ext cx="4400552" cy="285751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err="1" smtClean="0">
                <a:latin typeface="Nexa Bold" pitchFamily="50" charset="0"/>
              </a:rPr>
              <a:t>Slamet</a:t>
            </a:r>
            <a:r>
              <a:rPr lang="en-US" sz="1800" dirty="0" smtClean="0">
                <a:latin typeface="Nexa Bold" pitchFamily="50" charset="0"/>
              </a:rPr>
              <a:t> </a:t>
            </a:r>
            <a:r>
              <a:rPr lang="en-US" sz="1800" dirty="0" err="1" smtClean="0">
                <a:latin typeface="Nexa Bold" pitchFamily="50" charset="0"/>
              </a:rPr>
              <a:t>Fauzi</a:t>
            </a:r>
            <a:r>
              <a:rPr lang="en-US" sz="1800" dirty="0" smtClean="0">
                <a:latin typeface="Nexa Bold" pitchFamily="50" charset="0"/>
              </a:rPr>
              <a:t>      		18.11.0255</a:t>
            </a:r>
          </a:p>
          <a:p>
            <a:pPr marL="514350" indent="-514350">
              <a:buNone/>
            </a:pPr>
            <a:r>
              <a:rPr lang="en-US" sz="1800" dirty="0" err="1" smtClean="0">
                <a:latin typeface="Nexa Bold" pitchFamily="50" charset="0"/>
              </a:rPr>
              <a:t>Ryand</a:t>
            </a:r>
            <a:r>
              <a:rPr lang="en-US" sz="1800" dirty="0" smtClean="0">
                <a:latin typeface="Nexa Bold" pitchFamily="50" charset="0"/>
              </a:rPr>
              <a:t> </a:t>
            </a:r>
            <a:r>
              <a:rPr lang="en-US" sz="1800" dirty="0" err="1" smtClean="0">
                <a:latin typeface="Nexa Bold" pitchFamily="50" charset="0"/>
              </a:rPr>
              <a:t>Firmandabekti</a:t>
            </a:r>
            <a:r>
              <a:rPr lang="en-US" sz="1800" dirty="0" smtClean="0">
                <a:latin typeface="Nexa Bold" pitchFamily="50" charset="0"/>
              </a:rPr>
              <a:t> A.	18.11.0281</a:t>
            </a:r>
          </a:p>
          <a:p>
            <a:pPr marL="514350" indent="-514350">
              <a:buNone/>
            </a:pPr>
            <a:r>
              <a:rPr lang="en-US" sz="1800" dirty="0" err="1" smtClean="0">
                <a:latin typeface="Nexa Bold" pitchFamily="50" charset="0"/>
              </a:rPr>
              <a:t>Hekal</a:t>
            </a:r>
            <a:r>
              <a:rPr lang="en-US" sz="1800" dirty="0" smtClean="0">
                <a:latin typeface="Nexa Bold" pitchFamily="50" charset="0"/>
              </a:rPr>
              <a:t> </a:t>
            </a:r>
            <a:r>
              <a:rPr lang="en-US" sz="1800" dirty="0" err="1" smtClean="0">
                <a:latin typeface="Nexa Bold" pitchFamily="50" charset="0"/>
              </a:rPr>
              <a:t>Ramadhan</a:t>
            </a:r>
            <a:r>
              <a:rPr lang="en-US" sz="1800" dirty="0" smtClean="0">
                <a:latin typeface="Nexa Bold" pitchFamily="50" charset="0"/>
              </a:rPr>
              <a:t>  	15.11.0329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643050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NOT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/>
          </a:bodyPr>
          <a:lstStyle/>
          <a:p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“</a:t>
            </a:r>
            <a:r>
              <a:rPr lang="id-ID" sz="1800" b="1" i="1" dirty="0" smtClean="0">
                <a:latin typeface="Nexa Bold" pitchFamily="50" charset="0"/>
              </a:rPr>
              <a:t>Gerbang NOT akan memberikan logika output yang berlawanan dari inputnya</a:t>
            </a:r>
            <a:r>
              <a:rPr lang="id-ID" sz="1800" dirty="0" smtClean="0">
                <a:latin typeface="Nexa Bold" pitchFamily="50" charset="0"/>
              </a:rPr>
              <a:t>”.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 smtClean="0">
              <a:latin typeface="Nexa Bold" pitchFamily="50" charset="0"/>
            </a:endParaRPr>
          </a:p>
        </p:txBody>
      </p:sp>
      <p:pic>
        <p:nvPicPr>
          <p:cNvPr id="7" name="Picture 6" descr="http://www.musbikhin.com/wp-content/uploads/2013/04/Simbol-gerbang-no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2819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1538" y="3143248"/>
          <a:ext cx="2857520" cy="21431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0198"/>
                <a:gridCol w="1357322"/>
              </a:tblGrid>
              <a:tr h="535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60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5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5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60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60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5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1142984"/>
            <a:ext cx="2268082" cy="78020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NOT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52" y="1928802"/>
            <a:ext cx="7215238" cy="4071966"/>
          </a:xfrm>
        </p:spPr>
        <p:txBody>
          <a:bodyPr>
            <a:noAutofit/>
          </a:bodyPr>
          <a:lstStyle/>
          <a:p>
            <a:r>
              <a:rPr lang="id-ID" sz="2000" dirty="0" smtClean="0">
                <a:latin typeface="Nexa Bold" pitchFamily="50" charset="0"/>
              </a:rPr>
              <a:t>Penerapan dari gerbang not ini yaitu dikombinasikan dengan gerbang-gerbang sebelumnya yaitu gerbang AND dan OR membentuk gerbang baru yaitu misalnya :</a:t>
            </a:r>
            <a:endParaRPr lang="en-US" sz="2000" dirty="0" smtClean="0">
              <a:latin typeface="Nexa Bold" pitchFamily="50" charset="0"/>
            </a:endParaRPr>
          </a:p>
          <a:p>
            <a:pPr lvl="0"/>
            <a:r>
              <a:rPr lang="en-US" sz="2000" dirty="0" smtClean="0">
                <a:latin typeface="Nexa Bold" pitchFamily="50" charset="0"/>
              </a:rPr>
              <a:t>AND + NOT = NAND</a:t>
            </a:r>
          </a:p>
          <a:p>
            <a:pPr lvl="0"/>
            <a:r>
              <a:rPr lang="en-US" sz="2000" dirty="0" smtClean="0">
                <a:latin typeface="Nexa Bold" pitchFamily="50" charset="0"/>
              </a:rPr>
              <a:t>OR + NOT = NOR</a:t>
            </a:r>
          </a:p>
          <a:p>
            <a:endParaRPr lang="en-US" sz="2000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500174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NAND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3500438"/>
          <a:ext cx="285752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83"/>
                <a:gridCol w="757795"/>
                <a:gridCol w="1326142"/>
              </a:tblGrid>
              <a:tr h="3576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A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B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/>
          </a:bodyPr>
          <a:lstStyle/>
          <a:p>
            <a:r>
              <a:rPr lang="id-ID" sz="1800" dirty="0" smtClean="0">
                <a:latin typeface="Nexa Bold" pitchFamily="50" charset="0"/>
              </a:rPr>
              <a:t>Gerbang NAND merupakan kebalikan dari gerbang AND atau kombinasi dari gerbang AND dan NOT.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Inti dari gerbang logika NAND adalah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“</a:t>
            </a:r>
            <a:r>
              <a:rPr lang="id-ID" sz="1800" b="1" i="1" dirty="0" smtClean="0">
                <a:latin typeface="Nexa Bold" pitchFamily="50" charset="0"/>
              </a:rPr>
              <a:t>Gerbang NAND akan memberikan keluaran/output 0 apabila semua masukannya/input bernilai 1</a:t>
            </a:r>
            <a:r>
              <a:rPr lang="id-ID" sz="1800" dirty="0" smtClean="0">
                <a:latin typeface="Nexa Bold" pitchFamily="50" charset="0"/>
              </a:rPr>
              <a:t>”.</a:t>
            </a:r>
            <a:endParaRPr lang="en-US" sz="1800" dirty="0">
              <a:latin typeface="Nexa Bold" pitchFamily="50" charset="0"/>
            </a:endParaRPr>
          </a:p>
        </p:txBody>
      </p:sp>
      <p:pic>
        <p:nvPicPr>
          <p:cNvPr id="7" name="Picture 6" descr="http://www.musbikhin.com/wp-content/uploads/2013/04/Simbol-gerbang-NAND-300x16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2857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643314"/>
            <a:ext cx="5143536" cy="78020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AND </a:t>
            </a:r>
            <a:r>
              <a:rPr lang="en-US" sz="4800" dirty="0" err="1" smtClean="0">
                <a:solidFill>
                  <a:schemeClr val="tx1"/>
                </a:solidFill>
                <a:latin typeface="Nexa Bold" pitchFamily="50" charset="0"/>
              </a:rPr>
              <a:t>dan</a:t>
            </a:r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 NAND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472" y="4357694"/>
            <a:ext cx="8358246" cy="185738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Nexa Bold" pitchFamily="50" charset="0"/>
              </a:rPr>
              <a:t>AND </a:t>
            </a:r>
            <a:r>
              <a:rPr lang="en-US" sz="2000" dirty="0" err="1" smtClean="0">
                <a:latin typeface="Nexa Bold" pitchFamily="50" charset="0"/>
              </a:rPr>
              <a:t>bernilai</a:t>
            </a:r>
            <a:r>
              <a:rPr lang="en-US" sz="2000" dirty="0" smtClean="0">
                <a:latin typeface="Nexa Bold" pitchFamily="50" charset="0"/>
              </a:rPr>
              <a:t> 1 </a:t>
            </a:r>
            <a:r>
              <a:rPr lang="en-US" sz="2000" dirty="0" err="1" smtClean="0">
                <a:latin typeface="Nexa Bold" pitchFamily="50" charset="0"/>
              </a:rPr>
              <a:t>dan</a:t>
            </a:r>
            <a:r>
              <a:rPr lang="en-US" sz="2000" dirty="0" smtClean="0">
                <a:latin typeface="Nexa Bold" pitchFamily="50" charset="0"/>
              </a:rPr>
              <a:t> 1 </a:t>
            </a:r>
            <a:r>
              <a:rPr lang="en-US" sz="2000" dirty="0" err="1" smtClean="0">
                <a:latin typeface="Nexa Bold" pitchFamily="50" charset="0"/>
              </a:rPr>
              <a:t>maka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bernilai</a:t>
            </a:r>
            <a:r>
              <a:rPr lang="en-US" sz="2000" dirty="0" smtClean="0">
                <a:latin typeface="Nexa Bold" pitchFamily="50" charset="0"/>
              </a:rPr>
              <a:t> 1,perhatikan </a:t>
            </a:r>
            <a:r>
              <a:rPr lang="en-US" sz="2000" dirty="0" err="1" smtClean="0">
                <a:latin typeface="Nexa Bold" pitchFamily="50" charset="0"/>
              </a:rPr>
              <a:t>gambar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diatas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saklar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menunjukan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ke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arah</a:t>
            </a:r>
            <a:r>
              <a:rPr lang="en-US" sz="2000" dirty="0" smtClean="0">
                <a:latin typeface="Nexa Bold" pitchFamily="50" charset="0"/>
              </a:rPr>
              <a:t> +</a:t>
            </a:r>
            <a:r>
              <a:rPr lang="en-US" sz="2000" dirty="0" err="1" smtClean="0">
                <a:latin typeface="Nexa Bold" pitchFamily="50" charset="0"/>
              </a:rPr>
              <a:t>vcc</a:t>
            </a:r>
            <a:r>
              <a:rPr lang="en-US" sz="2000" dirty="0" smtClean="0">
                <a:latin typeface="Nexa Bold" pitchFamily="50" charset="0"/>
              </a:rPr>
              <a:t>  yang </a:t>
            </a:r>
            <a:r>
              <a:rPr lang="en-US" sz="2000" dirty="0" err="1" smtClean="0">
                <a:latin typeface="Nexa Bold" pitchFamily="50" charset="0"/>
              </a:rPr>
              <a:t>menyebabkan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lampu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menjadi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menyala</a:t>
            </a:r>
            <a:r>
              <a:rPr lang="en-US" sz="2000" dirty="0" smtClean="0">
                <a:latin typeface="Nexa Bold" pitchFamily="50" charset="0"/>
              </a:rPr>
              <a:t>, </a:t>
            </a:r>
            <a:r>
              <a:rPr lang="en-US" sz="2000" dirty="0" err="1" smtClean="0">
                <a:latin typeface="Nexa Bold" pitchFamily="50" charset="0"/>
              </a:rPr>
              <a:t>sedangkan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pada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NAND </a:t>
            </a:r>
            <a:r>
              <a:rPr lang="en-US" sz="2000" dirty="0" err="1" smtClean="0">
                <a:latin typeface="Nexa Bold" pitchFamily="50" charset="0"/>
              </a:rPr>
              <a:t>merupakan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kebalikan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dari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AND </a:t>
            </a:r>
            <a:r>
              <a:rPr lang="en-US" sz="2000" dirty="0" err="1" smtClean="0">
                <a:latin typeface="Nexa Bold" pitchFamily="50" charset="0"/>
              </a:rPr>
              <a:t>yaitu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jika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bernilai</a:t>
            </a:r>
            <a:r>
              <a:rPr lang="en-US" sz="2000" dirty="0" smtClean="0">
                <a:latin typeface="Nexa Bold" pitchFamily="50" charset="0"/>
              </a:rPr>
              <a:t> 0 </a:t>
            </a:r>
            <a:r>
              <a:rPr lang="en-US" sz="2000" dirty="0" err="1" smtClean="0">
                <a:latin typeface="Nexa Bold" pitchFamily="50" charset="0"/>
              </a:rPr>
              <a:t>dan</a:t>
            </a:r>
            <a:r>
              <a:rPr lang="en-US" sz="2000" dirty="0" smtClean="0">
                <a:latin typeface="Nexa Bold" pitchFamily="50" charset="0"/>
              </a:rPr>
              <a:t> 0 </a:t>
            </a:r>
            <a:r>
              <a:rPr lang="en-US" sz="2000" dirty="0" err="1" smtClean="0">
                <a:latin typeface="Nexa Bold" pitchFamily="50" charset="0"/>
              </a:rPr>
              <a:t>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bernilai</a:t>
            </a:r>
            <a:r>
              <a:rPr lang="en-US" sz="2000" dirty="0" smtClean="0">
                <a:latin typeface="Nexa Bold" pitchFamily="50" charset="0"/>
              </a:rPr>
              <a:t> 1 (NOT AND). </a:t>
            </a:r>
            <a:r>
              <a:rPr lang="en-US" sz="2000" dirty="0" err="1" smtClean="0">
                <a:latin typeface="Nexa Bold" pitchFamily="50" charset="0"/>
              </a:rPr>
              <a:t>Sehingga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saklar</a:t>
            </a:r>
            <a:r>
              <a:rPr lang="en-US" sz="2000" dirty="0" smtClean="0">
                <a:latin typeface="Nexa Bold" pitchFamily="50" charset="0"/>
              </a:rPr>
              <a:t> yang </a:t>
            </a:r>
            <a:r>
              <a:rPr lang="en-US" sz="2000" dirty="0" err="1" smtClean="0">
                <a:latin typeface="Nexa Bold" pitchFamily="50" charset="0"/>
              </a:rPr>
              <a:t>tidak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mengarahkan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ke</a:t>
            </a:r>
            <a:r>
              <a:rPr lang="en-US" sz="2000" dirty="0" smtClean="0">
                <a:latin typeface="Nexa Bold" pitchFamily="50" charset="0"/>
              </a:rPr>
              <a:t> +</a:t>
            </a:r>
            <a:r>
              <a:rPr lang="en-US" sz="2000" dirty="0" err="1" smtClean="0">
                <a:latin typeface="Nexa Bold" pitchFamily="50" charset="0"/>
              </a:rPr>
              <a:t>vcc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mengakibatkan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lampu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menyala</a:t>
            </a:r>
            <a:r>
              <a:rPr lang="en-US" sz="2000" dirty="0" smtClean="0">
                <a:latin typeface="Nexa Bold" pitchFamily="50" charset="0"/>
              </a:rPr>
              <a:t>.</a:t>
            </a:r>
            <a:endParaRPr lang="en-US" sz="2000" dirty="0">
              <a:latin typeface="Nexa Bold" pitchFamily="50" charset="0"/>
            </a:endParaRPr>
          </a:p>
        </p:txBody>
      </p:sp>
      <p:pic>
        <p:nvPicPr>
          <p:cNvPr id="6" name="Picture 5" descr="D:\My Data Angga\Materi Kuliah\Semester 2\LDSD\AND dan NAND.PNG"/>
          <p:cNvPicPr/>
          <p:nvPr/>
        </p:nvPicPr>
        <p:blipFill>
          <a:blip r:embed="rId2"/>
          <a:srcRect l="1562" t="27667" r="45867" b="29667"/>
          <a:stretch>
            <a:fillRect/>
          </a:stretch>
        </p:blipFill>
        <p:spPr bwMode="auto">
          <a:xfrm>
            <a:off x="714348" y="285728"/>
            <a:ext cx="7858180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500174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NOR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3500438"/>
          <a:ext cx="285752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83"/>
                <a:gridCol w="757795"/>
                <a:gridCol w="1326142"/>
              </a:tblGrid>
              <a:tr h="3576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A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B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 lnSpcReduction="10000"/>
          </a:bodyPr>
          <a:lstStyle/>
          <a:p>
            <a:r>
              <a:rPr lang="id-ID" sz="1800" dirty="0" smtClean="0">
                <a:latin typeface="Nexa Bold" pitchFamily="50" charset="0"/>
              </a:rPr>
              <a:t>Gerbang NOR merupakan kebalikan dari gerbang OR atau kombinasi dari gerbang OR dan NOT.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Inti dari gerbang logika NOR adalah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“Gerbang NOR akan memberikan keluaran/output 1 apabila semua masukannya/input bernilai 0 ”.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Keterangan: Input bisa lebih dari dua buah, tapi output tetap satu buah.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 smtClean="0">
              <a:latin typeface="Nexa Bold" pitchFamily="50" charset="0"/>
            </a:endParaRPr>
          </a:p>
          <a:p>
            <a:endParaRPr lang="en-US" sz="1800" dirty="0">
              <a:latin typeface="Nexa Bold" pitchFamily="50" charset="0"/>
            </a:endParaRPr>
          </a:p>
        </p:txBody>
      </p:sp>
      <p:pic>
        <p:nvPicPr>
          <p:cNvPr id="6" name="Picture 5" descr="http://www.musbikhin.com/wp-content/uploads/2013/04/Simbol-gerbang-NOR-300x16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857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643314"/>
            <a:ext cx="5143536" cy="78020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OR </a:t>
            </a:r>
            <a:r>
              <a:rPr lang="en-US" sz="4800" dirty="0" err="1" smtClean="0">
                <a:solidFill>
                  <a:schemeClr val="tx1"/>
                </a:solidFill>
                <a:latin typeface="Nexa Bold" pitchFamily="50" charset="0"/>
              </a:rPr>
              <a:t>dan</a:t>
            </a:r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 NOR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472" y="4357694"/>
            <a:ext cx="8358246" cy="185738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Nexa Bold" pitchFamily="50" charset="0"/>
              </a:rPr>
              <a:t>OR </a:t>
            </a:r>
            <a:r>
              <a:rPr lang="en-US" sz="2000" dirty="0" err="1" smtClean="0">
                <a:latin typeface="Nexa Bold" pitchFamily="50" charset="0"/>
              </a:rPr>
              <a:t>merupakan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yang </a:t>
            </a:r>
            <a:r>
              <a:rPr lang="en-US" sz="2000" dirty="0" err="1" smtClean="0">
                <a:latin typeface="Nexa Bold" pitchFamily="50" charset="0"/>
              </a:rPr>
              <a:t>jika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salah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satunya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memiliki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1, </a:t>
            </a:r>
            <a:r>
              <a:rPr lang="en-US" sz="2000" dirty="0" err="1" smtClean="0">
                <a:latin typeface="Nexa Bold" pitchFamily="50" charset="0"/>
              </a:rPr>
              <a:t>maka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menghasilkan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1. </a:t>
            </a:r>
            <a:r>
              <a:rPr lang="en-US" sz="2000" dirty="0" err="1" smtClean="0">
                <a:latin typeface="Nexa Bold" pitchFamily="50" charset="0"/>
              </a:rPr>
              <a:t>Seperti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pada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gambar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diatas</a:t>
            </a:r>
            <a:r>
              <a:rPr lang="en-US" sz="2000" dirty="0" smtClean="0">
                <a:latin typeface="Nexa Bold" pitchFamily="50" charset="0"/>
              </a:rPr>
              <a:t>,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OR </a:t>
            </a:r>
            <a:r>
              <a:rPr lang="en-US" sz="2000" dirty="0" err="1" smtClean="0">
                <a:latin typeface="Nexa Bold" pitchFamily="50" charset="0"/>
              </a:rPr>
              <a:t>memiliki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 </a:t>
            </a:r>
            <a:r>
              <a:rPr lang="en-US" sz="2000" dirty="0" err="1" smtClean="0">
                <a:latin typeface="Nexa Bold" pitchFamily="50" charset="0"/>
              </a:rPr>
              <a:t>dan</a:t>
            </a:r>
            <a:r>
              <a:rPr lang="en-US" sz="2000" dirty="0" smtClean="0">
                <a:latin typeface="Nexa Bold" pitchFamily="50" charset="0"/>
              </a:rPr>
              <a:t> 1 yang </a:t>
            </a:r>
            <a:r>
              <a:rPr lang="en-US" sz="2000" dirty="0" err="1" smtClean="0">
                <a:latin typeface="Nexa Bold" pitchFamily="50" charset="0"/>
              </a:rPr>
              <a:t>menghasilkan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 </a:t>
            </a:r>
            <a:r>
              <a:rPr lang="en-US" sz="2000" dirty="0" err="1" smtClean="0">
                <a:latin typeface="Nexa Bold" pitchFamily="50" charset="0"/>
              </a:rPr>
              <a:t>sehingga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lampu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dapat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menyala</a:t>
            </a:r>
            <a:r>
              <a:rPr lang="en-US" sz="2000" dirty="0" smtClean="0">
                <a:latin typeface="Nexa Bold" pitchFamily="50" charset="0"/>
              </a:rPr>
              <a:t>. </a:t>
            </a:r>
            <a:r>
              <a:rPr lang="en-US" sz="2000" dirty="0" err="1" smtClean="0">
                <a:latin typeface="Nexa Bold" pitchFamily="50" charset="0"/>
              </a:rPr>
              <a:t>Sedangkan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pada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rangkaian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NOR </a:t>
            </a:r>
            <a:r>
              <a:rPr lang="en-US" sz="2000" dirty="0" err="1" smtClean="0">
                <a:latin typeface="Nexa Bold" pitchFamily="50" charset="0"/>
              </a:rPr>
              <a:t>merupakan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yang </a:t>
            </a:r>
            <a:r>
              <a:rPr lang="en-US" sz="2000" dirty="0" err="1" smtClean="0">
                <a:latin typeface="Nexa Bold" pitchFamily="50" charset="0"/>
              </a:rPr>
              <a:t>jika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memiliki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 </a:t>
            </a:r>
            <a:r>
              <a:rPr lang="en-US" sz="2000" dirty="0" err="1" smtClean="0">
                <a:latin typeface="Nexa Bold" pitchFamily="50" charset="0"/>
              </a:rPr>
              <a:t>diantara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kedua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saklar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maka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menghasilkan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0,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NOR </a:t>
            </a:r>
            <a:r>
              <a:rPr lang="en-US" sz="2000" dirty="0" err="1" smtClean="0">
                <a:latin typeface="Nexa Bold" pitchFamily="50" charset="0"/>
              </a:rPr>
              <a:t>merupakan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kebalikan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dari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OR.</a:t>
            </a:r>
            <a:endParaRPr lang="en-US" sz="2000" dirty="0">
              <a:latin typeface="Nexa Bold" pitchFamily="50" charset="0"/>
            </a:endParaRPr>
          </a:p>
        </p:txBody>
      </p:sp>
      <p:pic>
        <p:nvPicPr>
          <p:cNvPr id="5" name="Picture 4" descr="D:\My Data Angga\Materi Kuliah\Semester 2\LDSD\OR dan NOR.PNG"/>
          <p:cNvPicPr/>
          <p:nvPr/>
        </p:nvPicPr>
        <p:blipFill>
          <a:blip r:embed="rId2"/>
          <a:srcRect l="7560" t="30667" r="33342" b="30000"/>
          <a:stretch>
            <a:fillRect/>
          </a:stretch>
        </p:blipFill>
        <p:spPr bwMode="auto">
          <a:xfrm>
            <a:off x="571472" y="285728"/>
            <a:ext cx="814393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500174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XOR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3500438"/>
          <a:ext cx="285752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83"/>
                <a:gridCol w="757795"/>
                <a:gridCol w="1326142"/>
              </a:tblGrid>
              <a:tr h="3576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A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B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/>
          </a:bodyPr>
          <a:lstStyle/>
          <a:p>
            <a:r>
              <a:rPr lang="id-ID" sz="1800" dirty="0" smtClean="0">
                <a:latin typeface="Nexa Bold" pitchFamily="50" charset="0"/>
              </a:rPr>
              <a:t>XOR merupakan singkatan dari exclusive-OR.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Inti dari gerbang logika XOR  adalah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“</a:t>
            </a:r>
            <a:r>
              <a:rPr lang="id-ID" sz="1800" b="1" i="1" dirty="0" smtClean="0">
                <a:latin typeface="Nexa Bold" pitchFamily="50" charset="0"/>
              </a:rPr>
              <a:t>Gerbang XOR  akan memberikan keluaran/output 0  apabila semua masukannya/input bernilai sama</a:t>
            </a:r>
            <a:r>
              <a:rPr lang="id-ID" sz="1800" i="1" dirty="0" smtClean="0">
                <a:latin typeface="Nexa Bold" pitchFamily="50" charset="0"/>
              </a:rPr>
              <a:t> </a:t>
            </a:r>
            <a:r>
              <a:rPr lang="id-ID" sz="1800" dirty="0" smtClean="0">
                <a:latin typeface="Nexa Bold" pitchFamily="50" charset="0"/>
              </a:rPr>
              <a:t>”.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>
              <a:latin typeface="Nexa Bold" pitchFamily="50" charset="0"/>
            </a:endParaRPr>
          </a:p>
        </p:txBody>
      </p:sp>
      <p:pic>
        <p:nvPicPr>
          <p:cNvPr id="6" name="Picture 5" descr="http://www.musbikhin.com/wp-content/uploads/2013/04/Simbol-gerbang-XOR-300x17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2857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500174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XNOR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3500438"/>
          <a:ext cx="285752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83"/>
                <a:gridCol w="757795"/>
                <a:gridCol w="1326142"/>
              </a:tblGrid>
              <a:tr h="3576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A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B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/>
          </a:bodyPr>
          <a:lstStyle/>
          <a:p>
            <a:r>
              <a:rPr lang="id-ID" sz="1800" dirty="0" smtClean="0">
                <a:latin typeface="Nexa Bold" pitchFamily="50" charset="0"/>
              </a:rPr>
              <a:t>XNOR merupakan kebalikan dari XOR atau kombinasi dari XOR dan NOT.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Inti dari gerbang logika XNOR  adalah</a:t>
            </a:r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“Gerbang XNOR  akan memberikan keluaran/output 1  apabila semua masukannya/input bernilai sama ”.</a:t>
            </a:r>
            <a:endParaRPr lang="en-US" sz="1800" dirty="0">
              <a:latin typeface="Nexa Bold" pitchFamily="50" charset="0"/>
            </a:endParaRPr>
          </a:p>
        </p:txBody>
      </p:sp>
      <p:pic>
        <p:nvPicPr>
          <p:cNvPr id="7" name="Picture 6" descr="http://www.musbikhin.com/wp-content/uploads/2013/04/Simbol-gerbang-XNOR-300x16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2857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643314"/>
            <a:ext cx="5143536" cy="78020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XOR </a:t>
            </a:r>
            <a:r>
              <a:rPr lang="en-US" sz="4800" dirty="0" err="1" smtClean="0">
                <a:solidFill>
                  <a:schemeClr val="tx1"/>
                </a:solidFill>
                <a:latin typeface="Nexa Bold" pitchFamily="50" charset="0"/>
              </a:rPr>
              <a:t>dan</a:t>
            </a:r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 XNOR 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472" y="4357694"/>
            <a:ext cx="8358246" cy="1857388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Nexa Bold" pitchFamily="50" charset="0"/>
              </a:rPr>
              <a:t>jika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salah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satunya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memiliki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1, </a:t>
            </a:r>
            <a:r>
              <a:rPr lang="en-US" sz="2000" dirty="0" err="1" smtClean="0">
                <a:latin typeface="Nexa Bold" pitchFamily="50" charset="0"/>
              </a:rPr>
              <a:t>maka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menghasilkan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1. </a:t>
            </a:r>
            <a:r>
              <a:rPr lang="en-US" sz="2000" dirty="0" err="1" smtClean="0">
                <a:latin typeface="Nexa Bold" pitchFamily="50" charset="0"/>
              </a:rPr>
              <a:t>Seperti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pada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gambar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diatas</a:t>
            </a:r>
            <a:r>
              <a:rPr lang="en-US" sz="2000" dirty="0" smtClean="0">
                <a:latin typeface="Nexa Bold" pitchFamily="50" charset="0"/>
              </a:rPr>
              <a:t>,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id-ID" sz="2000" dirty="0" smtClean="0">
                <a:latin typeface="Nexa Bold" pitchFamily="50" charset="0"/>
              </a:rPr>
              <a:t>X</a:t>
            </a:r>
            <a:r>
              <a:rPr lang="en-US" sz="2000" dirty="0" smtClean="0">
                <a:latin typeface="Nexa Bold" pitchFamily="50" charset="0"/>
              </a:rPr>
              <a:t>OR </a:t>
            </a:r>
            <a:r>
              <a:rPr lang="en-US" sz="2000" dirty="0" err="1" smtClean="0">
                <a:latin typeface="Nexa Bold" pitchFamily="50" charset="0"/>
              </a:rPr>
              <a:t>memiliki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1 </a:t>
            </a:r>
            <a:r>
              <a:rPr lang="en-US" sz="2000" dirty="0" err="1" smtClean="0">
                <a:latin typeface="Nexa Bold" pitchFamily="50" charset="0"/>
              </a:rPr>
              <a:t>dan</a:t>
            </a:r>
            <a:r>
              <a:rPr lang="en-US" sz="2000" dirty="0" smtClean="0">
                <a:latin typeface="Nexa Bold" pitchFamily="50" charset="0"/>
              </a:rPr>
              <a:t> 1 yang </a:t>
            </a:r>
            <a:r>
              <a:rPr lang="en-US" sz="2000" dirty="0" err="1" smtClean="0">
                <a:latin typeface="Nexa Bold" pitchFamily="50" charset="0"/>
              </a:rPr>
              <a:t>menghasilkan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id-ID" sz="2000" dirty="0">
                <a:latin typeface="Nexa Bold" pitchFamily="50" charset="0"/>
              </a:rPr>
              <a:t>0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sehingga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lampu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dapat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smtClean="0">
                <a:latin typeface="Nexa Bold" pitchFamily="50" charset="0"/>
              </a:rPr>
              <a:t>m</a:t>
            </a:r>
            <a:r>
              <a:rPr lang="id-ID" sz="2000" dirty="0" smtClean="0">
                <a:latin typeface="Nexa Bold" pitchFamily="50" charset="0"/>
              </a:rPr>
              <a:t>ati</a:t>
            </a:r>
            <a:r>
              <a:rPr lang="en-US" sz="2000" dirty="0" smtClean="0">
                <a:latin typeface="Nexa Bold" pitchFamily="50" charset="0"/>
              </a:rPr>
              <a:t>. </a:t>
            </a:r>
            <a:r>
              <a:rPr lang="en-US" sz="2000" dirty="0" err="1" smtClean="0">
                <a:latin typeface="Nexa Bold" pitchFamily="50" charset="0"/>
              </a:rPr>
              <a:t>Sedangkan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pada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rangkaian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id-ID" sz="2000" dirty="0">
                <a:latin typeface="Nexa Bold" pitchFamily="50" charset="0"/>
              </a:rPr>
              <a:t>X</a:t>
            </a:r>
            <a:r>
              <a:rPr lang="en-US" sz="2000" dirty="0" smtClean="0">
                <a:latin typeface="Nexa Bold" pitchFamily="50" charset="0"/>
              </a:rPr>
              <a:t>NOR </a:t>
            </a:r>
            <a:r>
              <a:rPr lang="en-US" sz="2000" dirty="0" err="1" smtClean="0">
                <a:latin typeface="Nexa Bold" pitchFamily="50" charset="0"/>
              </a:rPr>
              <a:t>merupakan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gerbang</a:t>
            </a:r>
            <a:r>
              <a:rPr lang="en-US" sz="2000" dirty="0" smtClean="0">
                <a:latin typeface="Nexa Bold" pitchFamily="50" charset="0"/>
              </a:rPr>
              <a:t> yang </a:t>
            </a:r>
            <a:r>
              <a:rPr lang="en-US" sz="2000" dirty="0" err="1" smtClean="0">
                <a:latin typeface="Nexa Bold" pitchFamily="50" charset="0"/>
              </a:rPr>
              <a:t>jika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memiliki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id-ID" sz="2000" dirty="0" smtClean="0">
                <a:latin typeface="Nexa Bold" pitchFamily="50" charset="0"/>
              </a:rPr>
              <a:t>dua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id-ID" sz="2000" dirty="0" smtClean="0">
                <a:latin typeface="Nexa Bold" pitchFamily="50" charset="0"/>
              </a:rPr>
              <a:t>sama</a:t>
            </a:r>
            <a:r>
              <a:rPr lang="id-ID" sz="2000" dirty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maka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akan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menghasilkan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en-US" sz="2000" dirty="0" err="1" smtClean="0">
                <a:latin typeface="Nexa Bold" pitchFamily="50" charset="0"/>
              </a:rPr>
              <a:t>nilai</a:t>
            </a:r>
            <a:r>
              <a:rPr lang="en-US" sz="2000" dirty="0" smtClean="0">
                <a:latin typeface="Nexa Bold" pitchFamily="50" charset="0"/>
              </a:rPr>
              <a:t> </a:t>
            </a:r>
            <a:r>
              <a:rPr lang="id-ID" sz="2000" smtClean="0">
                <a:latin typeface="Nexa Bold" pitchFamily="50" charset="0"/>
              </a:rPr>
              <a:t>1</a:t>
            </a:r>
            <a:r>
              <a:rPr lang="id-ID" sz="2000">
                <a:latin typeface="Nexa Bold" pitchFamily="50" charset="0"/>
              </a:rPr>
              <a:t>.</a:t>
            </a:r>
            <a:endParaRPr lang="en-US" sz="2000" dirty="0">
              <a:latin typeface="Nexa Bold" pitchFamily="50" charset="0"/>
            </a:endParaRPr>
          </a:p>
        </p:txBody>
      </p:sp>
      <p:pic>
        <p:nvPicPr>
          <p:cNvPr id="8" name="Picture 7" descr="D:\My Data Angga\Materi Kuliah\Semester 2\LDSD\X-OR dan X-NOR.PNG"/>
          <p:cNvPicPr/>
          <p:nvPr/>
        </p:nvPicPr>
        <p:blipFill>
          <a:blip r:embed="rId2"/>
          <a:srcRect l="8442" t="28378" r="31024" b="27643"/>
          <a:stretch>
            <a:fillRect/>
          </a:stretch>
        </p:blipFill>
        <p:spPr bwMode="auto">
          <a:xfrm>
            <a:off x="642910" y="642918"/>
            <a:ext cx="792961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2976" y="3357562"/>
            <a:ext cx="671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Nexa Bold" pitchFamily="50" charset="0"/>
              </a:rPr>
              <a:t>TERIMAKASIH</a:t>
            </a:r>
            <a:endParaRPr lang="en-US" sz="6000" dirty="0">
              <a:latin typeface="Nexa Bold" pitchFamily="50" charset="0"/>
            </a:endParaRPr>
          </a:p>
        </p:txBody>
      </p:sp>
      <p:pic>
        <p:nvPicPr>
          <p:cNvPr id="8" name="Picture 7" descr="37908.png"/>
          <p:cNvPicPr>
            <a:picLocks noChangeAspect="1"/>
          </p:cNvPicPr>
          <p:nvPr/>
        </p:nvPicPr>
        <p:blipFill>
          <a:blip r:embed="rId2" cstate="print">
            <a:biLevel thresh="50000"/>
            <a:lum bright="100000"/>
          </a:blip>
          <a:stretch>
            <a:fillRect/>
          </a:stretch>
        </p:blipFill>
        <p:spPr>
          <a:xfrm>
            <a:off x="4214810" y="2285992"/>
            <a:ext cx="78581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38000" contrast="-80000"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Nexa Bold" pitchFamily="50" charset="0"/>
              </a:rPr>
              <a:t>GERBANG LOGIKA</a:t>
            </a:r>
            <a:endParaRPr lang="en-US" sz="4800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7786742" cy="500066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latin typeface="Nexa Bold" pitchFamily="50" charset="0"/>
              </a:rPr>
              <a:t>Gerbang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logika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atau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gerbang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logik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adalah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suatu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entitas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dalam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elektronika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dan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matematika</a:t>
            </a:r>
            <a:r>
              <a:rPr lang="en-US" sz="2400" dirty="0" smtClean="0">
                <a:latin typeface="Nexa Bold" pitchFamily="50" charset="0"/>
              </a:rPr>
              <a:t> Boolean yang </a:t>
            </a:r>
            <a:r>
              <a:rPr lang="en-US" sz="2400" dirty="0" err="1" smtClean="0">
                <a:latin typeface="Nexa Bold" pitchFamily="50" charset="0"/>
              </a:rPr>
              <a:t>mengubah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satu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atau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beberapa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masukan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logik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menjadi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sebuah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sinyal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keluaran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logik</a:t>
            </a:r>
            <a:r>
              <a:rPr lang="en-US" sz="2400" dirty="0" smtClean="0">
                <a:latin typeface="Nexa Bold" pitchFamily="50" charset="0"/>
              </a:rPr>
              <a:t>. </a:t>
            </a:r>
            <a:r>
              <a:rPr lang="en-US" sz="2400" dirty="0" err="1" smtClean="0">
                <a:latin typeface="Nexa Bold" pitchFamily="50" charset="0"/>
              </a:rPr>
              <a:t>Gerbang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logika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terutama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diimplementasikan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secara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elektronis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menggunakan</a:t>
            </a:r>
            <a:r>
              <a:rPr lang="en-US" sz="2400" dirty="0" smtClean="0">
                <a:latin typeface="Nexa Bold" pitchFamily="50" charset="0"/>
              </a:rPr>
              <a:t> diode </a:t>
            </a:r>
            <a:r>
              <a:rPr lang="en-US" sz="2400" dirty="0" err="1" smtClean="0">
                <a:latin typeface="Nexa Bold" pitchFamily="50" charset="0"/>
              </a:rPr>
              <a:t>atau</a:t>
            </a:r>
            <a:r>
              <a:rPr lang="en-US" sz="2400" dirty="0" smtClean="0">
                <a:latin typeface="Nexa Bold" pitchFamily="50" charset="0"/>
              </a:rPr>
              <a:t> transistor, </a:t>
            </a:r>
            <a:r>
              <a:rPr lang="en-US" sz="2400" dirty="0" err="1" smtClean="0">
                <a:latin typeface="Nexa Bold" pitchFamily="50" charset="0"/>
              </a:rPr>
              <a:t>akan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tetapi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dapat</a:t>
            </a:r>
            <a:r>
              <a:rPr lang="en-US" sz="2400" dirty="0" smtClean="0">
                <a:latin typeface="Nexa Bold" pitchFamily="50" charset="0"/>
              </a:rPr>
              <a:t> pula </a:t>
            </a:r>
            <a:r>
              <a:rPr lang="en-US" sz="2400" dirty="0" err="1" smtClean="0">
                <a:latin typeface="Nexa Bold" pitchFamily="50" charset="0"/>
              </a:rPr>
              <a:t>dibangun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menggunakan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susunan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komponen-komponen</a:t>
            </a:r>
            <a:r>
              <a:rPr lang="en-US" sz="2400" dirty="0" smtClean="0">
                <a:latin typeface="Nexa Bold" pitchFamily="50" charset="0"/>
              </a:rPr>
              <a:t> yang </a:t>
            </a:r>
            <a:r>
              <a:rPr lang="en-US" sz="2400" dirty="0" err="1" smtClean="0">
                <a:latin typeface="Nexa Bold" pitchFamily="50" charset="0"/>
              </a:rPr>
              <a:t>memanfaatkan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sifat-sifat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elektromagnetik</a:t>
            </a:r>
            <a:r>
              <a:rPr lang="en-US" sz="2400" dirty="0" smtClean="0">
                <a:latin typeface="Nexa Bold" pitchFamily="50" charset="0"/>
              </a:rPr>
              <a:t> (relay), </a:t>
            </a:r>
            <a:r>
              <a:rPr lang="en-US" sz="2400" dirty="0" err="1" smtClean="0">
                <a:latin typeface="Nexa Bold" pitchFamily="50" charset="0"/>
              </a:rPr>
              <a:t>cairan</a:t>
            </a:r>
            <a:r>
              <a:rPr lang="en-US" sz="2400" dirty="0" smtClean="0">
                <a:latin typeface="Nexa Bold" pitchFamily="50" charset="0"/>
              </a:rPr>
              <a:t>, </a:t>
            </a:r>
            <a:r>
              <a:rPr lang="en-US" sz="2400" dirty="0" err="1" smtClean="0">
                <a:latin typeface="Nexa Bold" pitchFamily="50" charset="0"/>
              </a:rPr>
              <a:t>optik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dan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bahkan</a:t>
            </a:r>
            <a:r>
              <a:rPr lang="en-US" sz="2400" dirty="0" smtClean="0">
                <a:latin typeface="Nexa Bold" pitchFamily="50" charset="0"/>
              </a:rPr>
              <a:t> </a:t>
            </a:r>
            <a:r>
              <a:rPr lang="en-US" sz="2400" dirty="0" err="1" smtClean="0">
                <a:latin typeface="Nexa Bold" pitchFamily="50" charset="0"/>
              </a:rPr>
              <a:t>mekanik</a:t>
            </a:r>
            <a:r>
              <a:rPr lang="en-US" sz="2400" dirty="0" smtClean="0">
                <a:latin typeface="Nexa Bold" pitchFamily="50" charset="0"/>
              </a:rPr>
              <a:t>.</a:t>
            </a:r>
            <a:endParaRPr lang="en-US" sz="2400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4001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err="1" smtClean="0">
                <a:latin typeface="Nexa Bold" pitchFamily="50" charset="0"/>
              </a:rPr>
              <a:t>Dalam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teknik</a:t>
            </a:r>
            <a:r>
              <a:rPr lang="en-US" dirty="0" smtClean="0">
                <a:latin typeface="Nexa Bold" pitchFamily="50" charset="0"/>
              </a:rPr>
              <a:t> digital </a:t>
            </a:r>
            <a:r>
              <a:rPr lang="en-US" dirty="0" err="1" smtClean="0">
                <a:latin typeface="Nexa Bold" pitchFamily="50" charset="0"/>
              </a:rPr>
              <a:t>apa</a:t>
            </a:r>
            <a:r>
              <a:rPr lang="en-US" dirty="0" smtClean="0">
                <a:latin typeface="Nexa Bold" pitchFamily="50" charset="0"/>
              </a:rPr>
              <a:t> yang </a:t>
            </a:r>
            <a:r>
              <a:rPr lang="en-US" dirty="0" err="1" smtClean="0">
                <a:latin typeface="Nexa Bold" pitchFamily="50" charset="0"/>
              </a:rPr>
              <a:t>dinamakan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logika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tegangan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adalah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dua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kondisi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tegangan</a:t>
            </a:r>
            <a:r>
              <a:rPr lang="en-US" dirty="0" smtClean="0">
                <a:latin typeface="Nexa Bold" pitchFamily="50" charset="0"/>
              </a:rPr>
              <a:t> yang </a:t>
            </a:r>
            <a:r>
              <a:rPr lang="en-US" dirty="0" err="1" smtClean="0">
                <a:latin typeface="Nexa Bold" pitchFamily="50" charset="0"/>
              </a:rPr>
              <a:t>saling</a:t>
            </a:r>
            <a:r>
              <a:rPr lang="en-US" dirty="0" smtClean="0">
                <a:latin typeface="Nexa Bold" pitchFamily="50" charset="0"/>
              </a:rPr>
              <a:t> </a:t>
            </a:r>
            <a:r>
              <a:rPr lang="en-US" dirty="0" err="1" smtClean="0">
                <a:latin typeface="Nexa Bold" pitchFamily="50" charset="0"/>
              </a:rPr>
              <a:t>berlawanan</a:t>
            </a:r>
            <a:r>
              <a:rPr lang="en-US" dirty="0" smtClean="0">
                <a:latin typeface="Nexa Bold" pitchFamily="50" charset="0"/>
              </a:rPr>
              <a:t>. </a:t>
            </a:r>
            <a:endParaRPr lang="en-US" dirty="0">
              <a:latin typeface="Nexa Bold" pitchFamily="5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57158" y="3357562"/>
            <a:ext cx="3714776" cy="24717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exa Bold" pitchFamily="50" charset="0"/>
              </a:rPr>
              <a:t>“ADA TEGANGAN”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berlogika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satu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 (1)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berlogika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tinggi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” (high),</a:t>
            </a:r>
            <a:endParaRPr lang="en-US" i="1" dirty="0">
              <a:solidFill>
                <a:srgbClr val="00B0F0"/>
              </a:solidFill>
              <a:latin typeface="Nexa Bold" pitchFamily="50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143372" y="3286124"/>
            <a:ext cx="4643470" cy="27574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exa Bold" pitchFamily="50" charset="0"/>
              </a:rPr>
              <a:t>“TIDAK ADA TEGANGAN”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Nexa Bold" pitchFamily="50" charset="0"/>
              </a:rPr>
              <a:t>	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Berlogika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nol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 (0) 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berlogika</a:t>
            </a: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  <a:latin typeface="Nexa Bold" pitchFamily="50" charset="0"/>
              </a:rPr>
              <a:t>rendah</a:t>
            </a:r>
            <a:endParaRPr lang="en-US" i="1" dirty="0" smtClean="0">
              <a:solidFill>
                <a:srgbClr val="00B0F0"/>
              </a:solidFill>
              <a:latin typeface="Nexa Bold" pitchFamily="50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  <a:latin typeface="Nexa Bold" pitchFamily="50" charset="0"/>
              </a:rPr>
              <a:t>	(low). </a:t>
            </a:r>
          </a:p>
          <a:p>
            <a:endParaRPr lang="en-US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44000" contrast="-70000"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0"/>
            <a:ext cx="7470648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Nexa Bold" pitchFamily="50" charset="0"/>
              </a:rPr>
              <a:t>MACAM GERBANG LOGIKA</a:t>
            </a:r>
            <a:endParaRPr lang="en-US" sz="4800" dirty="0">
              <a:latin typeface="Nex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643050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AND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3500438"/>
          <a:ext cx="285752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83"/>
                <a:gridCol w="757795"/>
                <a:gridCol w="1326142"/>
              </a:tblGrid>
              <a:tr h="3576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A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B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/>
          </a:bodyPr>
          <a:lstStyle/>
          <a:p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“</a:t>
            </a:r>
            <a:r>
              <a:rPr lang="id-ID" sz="1800" b="1" i="1" dirty="0" smtClean="0">
                <a:latin typeface="Nexa Bold" pitchFamily="50" charset="0"/>
              </a:rPr>
              <a:t>Gerbang AND akan memberikan keluaran/output 1 apabila semua masukannya/input bernilai 1</a:t>
            </a:r>
            <a:r>
              <a:rPr lang="id-ID" sz="1800" dirty="0" smtClean="0">
                <a:latin typeface="Nexa Bold" pitchFamily="50" charset="0"/>
              </a:rPr>
              <a:t>”.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Keterangan: Input bisa lebih dari dua buah, tapi output tetap satu buah.</a:t>
            </a:r>
            <a:endParaRPr lang="en-US" sz="1800" dirty="0" smtClean="0">
              <a:latin typeface="Nexa Bold" pitchFamily="50" charset="0"/>
            </a:endParaRPr>
          </a:p>
        </p:txBody>
      </p:sp>
      <p:pic>
        <p:nvPicPr>
          <p:cNvPr id="6" name="Picture 5" descr="http://www.musbikhin.com/wp-content/uploads/2013/04/Simbol-Gerbang-AND-300x14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2857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8" y="785794"/>
            <a:ext cx="2268082" cy="780209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AND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446" y="2000240"/>
            <a:ext cx="3143272" cy="4071966"/>
          </a:xfrm>
        </p:spPr>
        <p:txBody>
          <a:bodyPr>
            <a:noAutofit/>
          </a:bodyPr>
          <a:lstStyle/>
          <a:p>
            <a:r>
              <a:rPr lang="id-ID" sz="1800" dirty="0" smtClean="0">
                <a:latin typeface="Nexa Bold" pitchFamily="50" charset="0"/>
              </a:rPr>
              <a:t>Karena saklar 1 diseri dengan saklar 2 terhadap lampu maka Lampu akan menyala/1 jika saklar 1 dan saklar 2 ditekan/close (1) , dan lampu akan mati/0 jika salah satu saklar dalam kondisi terbuka/open/0.</a:t>
            </a:r>
            <a:endParaRPr lang="en-US" sz="1800" dirty="0">
              <a:latin typeface="Nexa Bold" pitchFamily="50" charset="0"/>
            </a:endParaRPr>
          </a:p>
        </p:txBody>
      </p:sp>
      <p:pic>
        <p:nvPicPr>
          <p:cNvPr id="8" name="Picture 7" descr="http://www.musbikhin.com/wp-content/uploads/2013/04/Rangkaian-listrik-gerbang-and-on-300x14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492922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www.musbikhin.com/wp-content/uploads/2013/04/Rangkaian-listrik-gerbang-and-off-300x14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86190"/>
            <a:ext cx="5000660" cy="239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8" y="1643050"/>
            <a:ext cx="3625404" cy="56589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OR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</p:nvPr>
        </p:nvGraphicFramePr>
        <p:xfrm>
          <a:off x="1071538" y="3500438"/>
          <a:ext cx="285752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83"/>
                <a:gridCol w="757795"/>
                <a:gridCol w="1326142"/>
              </a:tblGrid>
              <a:tr h="3576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Input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Output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A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B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Y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0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0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Nexa Bold" pitchFamily="50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Nexa Bold" pitchFamily="50" charset="0"/>
                        </a:rPr>
                        <a:t>1</a:t>
                      </a:r>
                      <a:endParaRPr lang="en-US" sz="180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Nexa Bold" pitchFamily="50" charset="0"/>
                        </a:rPr>
                        <a:t>1</a:t>
                      </a:r>
                      <a:endParaRPr lang="en-US" sz="1800" dirty="0">
                        <a:latin typeface="Nexa Bold" pitchFamily="50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2071678"/>
            <a:ext cx="3696808" cy="4071966"/>
          </a:xfrm>
        </p:spPr>
        <p:txBody>
          <a:bodyPr>
            <a:normAutofit/>
          </a:bodyPr>
          <a:lstStyle/>
          <a:p>
            <a:r>
              <a:rPr lang="id-ID" sz="1800" dirty="0" smtClean="0">
                <a:latin typeface="Nexa Bold" pitchFamily="50" charset="0"/>
              </a:rPr>
              <a:t>“</a:t>
            </a:r>
            <a:r>
              <a:rPr lang="id-ID" sz="1800" b="1" i="1" dirty="0" smtClean="0">
                <a:latin typeface="Nexa Bold" pitchFamily="50" charset="0"/>
              </a:rPr>
              <a:t>Gerbang OR akan memberikan keluaran/output 1 apabila salah satu masukannya/input bernilai 1</a:t>
            </a:r>
            <a:r>
              <a:rPr lang="id-ID" sz="1800" dirty="0" smtClean="0">
                <a:latin typeface="Nexa Bold" pitchFamily="50" charset="0"/>
              </a:rPr>
              <a:t>”.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 smtClean="0">
              <a:latin typeface="Nexa Bold" pitchFamily="50" charset="0"/>
            </a:endParaRPr>
          </a:p>
          <a:p>
            <a:r>
              <a:rPr lang="id-ID" sz="1800" dirty="0" smtClean="0">
                <a:latin typeface="Nexa Bold" pitchFamily="50" charset="0"/>
              </a:rPr>
              <a:t>Keterangan: Input bisa lebih dari dua buah, tapi output tetap satu buah.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>
              <a:latin typeface="Nexa Bold" pitchFamily="50" charset="0"/>
            </a:endParaRPr>
          </a:p>
        </p:txBody>
      </p:sp>
      <p:pic>
        <p:nvPicPr>
          <p:cNvPr id="7" name="Picture 6" descr="Simbol Gerbang O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12776"/>
            <a:ext cx="2857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8" y="785794"/>
            <a:ext cx="2268082" cy="780209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Nexa Bold" pitchFamily="50" charset="0"/>
              </a:rPr>
              <a:t>OR</a:t>
            </a:r>
            <a:endParaRPr lang="en-US" sz="4800" dirty="0">
              <a:solidFill>
                <a:schemeClr val="tx1"/>
              </a:solidFill>
              <a:latin typeface="Nexa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446" y="2000240"/>
            <a:ext cx="3143272" cy="4071966"/>
          </a:xfrm>
        </p:spPr>
        <p:txBody>
          <a:bodyPr>
            <a:noAutofit/>
          </a:bodyPr>
          <a:lstStyle/>
          <a:p>
            <a:r>
              <a:rPr lang="id-ID" sz="1800" dirty="0" smtClean="0">
                <a:latin typeface="Nexa Bold" pitchFamily="50" charset="0"/>
              </a:rPr>
              <a:t>Karena saklar 1 diparalel dengan saklar 2 terhadap lampu maka Lampu akan menyala/1 jika saklar 1 atau saklar 2 ditekan/close (1) , dan lampu akan mati/0 jika semua saklar dalam kondisi terbuka/open/0.</a:t>
            </a:r>
            <a:endParaRPr lang="en-US" sz="1800" dirty="0" smtClean="0">
              <a:latin typeface="Nexa Bold" pitchFamily="50" charset="0"/>
            </a:endParaRPr>
          </a:p>
          <a:p>
            <a:endParaRPr lang="en-US" sz="1800" dirty="0">
              <a:latin typeface="Nexa Bold" pitchFamily="50" charset="0"/>
            </a:endParaRPr>
          </a:p>
        </p:txBody>
      </p:sp>
      <p:pic>
        <p:nvPicPr>
          <p:cNvPr id="6" name="Picture 5" descr="http://www.musbikhin.com/wp-content/uploads/2013/04/Rangkaian-listrik-gerbang-or-off-300x19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0466"/>
            <a:ext cx="4286280" cy="282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musbikhin.com/wp-content/uploads/2013/04/Rangkaian-listrik-gerbang-or-on-300x19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02" y="881164"/>
            <a:ext cx="4232850" cy="27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118</TotalTime>
  <Words>698</Words>
  <Application>Microsoft Office PowerPoint</Application>
  <PresentationFormat>On-screen Show (4:3)</PresentationFormat>
  <Paragraphs>168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GERBANG GERBANG LOGIKA DASAR</vt:lpstr>
      <vt:lpstr>GERBANG LOGIKA</vt:lpstr>
      <vt:lpstr>PowerPoint Presentation</vt:lpstr>
      <vt:lpstr>PowerPoint Presentation</vt:lpstr>
      <vt:lpstr>MACAM GERBANG LOGIKA</vt:lpstr>
      <vt:lpstr>AND</vt:lpstr>
      <vt:lpstr>AND</vt:lpstr>
      <vt:lpstr>OR</vt:lpstr>
      <vt:lpstr>OR</vt:lpstr>
      <vt:lpstr>NOT</vt:lpstr>
      <vt:lpstr>NOT</vt:lpstr>
      <vt:lpstr>NAND</vt:lpstr>
      <vt:lpstr>AND dan NAND</vt:lpstr>
      <vt:lpstr>NOR</vt:lpstr>
      <vt:lpstr>OR dan NOR</vt:lpstr>
      <vt:lpstr>XOR</vt:lpstr>
      <vt:lpstr>XNOR</vt:lpstr>
      <vt:lpstr>XOR dan XNOR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 Hidayah</dc:creator>
  <cp:lastModifiedBy>LAB-6</cp:lastModifiedBy>
  <cp:revision>37</cp:revision>
  <dcterms:created xsi:type="dcterms:W3CDTF">2019-04-07T15:52:08Z</dcterms:created>
  <dcterms:modified xsi:type="dcterms:W3CDTF">2019-04-29T06:44:37Z</dcterms:modified>
</cp:coreProperties>
</file>