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70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76" r:id="rId21"/>
    <p:sldId id="26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B6EA783-A3AE-402A-9D81-E03D7B87A43E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B41AE8C-F073-460E-A7F2-A0A79BF5D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err="1" smtClean="0"/>
              <a:t>Fernanda</a:t>
            </a:r>
            <a:r>
              <a:rPr lang="en-US" dirty="0"/>
              <a:t> </a:t>
            </a:r>
            <a:r>
              <a:rPr lang="en-US" dirty="0" smtClean="0"/>
              <a:t>Dias </a:t>
            </a:r>
            <a:r>
              <a:rPr lang="en-US" dirty="0" err="1" smtClean="0"/>
              <a:t>Pahlevi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Tegar</a:t>
            </a:r>
            <a:r>
              <a:rPr lang="en-US" dirty="0" smtClean="0"/>
              <a:t> </a:t>
            </a:r>
            <a:r>
              <a:rPr lang="en-US" dirty="0" err="1" smtClean="0"/>
              <a:t>Panemuan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9200"/>
            <a:ext cx="7772400" cy="129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RANGKAIAN TERINTEGRASI</a:t>
            </a:r>
            <a:endParaRPr lang="en-US" sz="40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/>
              <a:t>Simulasi</a:t>
            </a:r>
            <a:r>
              <a:rPr lang="en-US" sz="3600" dirty="0" smtClean="0"/>
              <a:t> </a:t>
            </a:r>
            <a:r>
              <a:rPr lang="en-US" sz="3600" dirty="0" err="1" smtClean="0"/>
              <a:t>gerbang</a:t>
            </a:r>
            <a:r>
              <a:rPr lang="en-US" sz="3600" dirty="0" smtClean="0"/>
              <a:t> </a:t>
            </a:r>
            <a:r>
              <a:rPr lang="en-US" sz="3600" dirty="0" err="1" smtClean="0"/>
              <a:t>logika</a:t>
            </a:r>
            <a:r>
              <a:rPr lang="en-US" sz="3600" dirty="0" smtClean="0"/>
              <a:t> </a:t>
            </a:r>
            <a:r>
              <a:rPr lang="en-US" sz="3600" dirty="0" err="1" smtClean="0"/>
              <a:t>dasar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rangkaian</a:t>
            </a:r>
            <a:r>
              <a:rPr lang="en-US" sz="3600" dirty="0" smtClean="0"/>
              <a:t> </a:t>
            </a:r>
            <a:r>
              <a:rPr lang="en-US" sz="3600" dirty="0" err="1" smtClean="0"/>
              <a:t>terintegrasi</a:t>
            </a:r>
            <a:endParaRPr lang="en-US" sz="3600" dirty="0"/>
          </a:p>
        </p:txBody>
      </p:sp>
      <p:pic>
        <p:nvPicPr>
          <p:cNvPr id="4" name="Content Placeholder 3" descr="DaftarICTTLCMOS_thumb1.jpg"/>
          <p:cNvPicPr>
            <a:picLocks noGrp="1" noChangeAspect="1"/>
          </p:cNvPicPr>
          <p:nvPr>
            <p:ph idx="1"/>
          </p:nvPr>
        </p:nvPicPr>
        <p:blipFill>
          <a:blip r:embed="rId2"/>
          <a:srcRect r="21118"/>
          <a:stretch>
            <a:fillRect/>
          </a:stretch>
        </p:blipFill>
        <p:spPr>
          <a:xfrm>
            <a:off x="2362200" y="2057400"/>
            <a:ext cx="4838700" cy="4314825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914400"/>
          </a:xfrm>
        </p:spPr>
        <p:txBody>
          <a:bodyPr/>
          <a:lstStyle/>
          <a:p>
            <a:r>
              <a:rPr lang="en-US" sz="3200" dirty="0" smtClean="0"/>
              <a:t>RANGKAIAN TERINTEGRASI GERBANG AND</a:t>
            </a:r>
            <a:endParaRPr lang="en-US" sz="3200" dirty="0"/>
          </a:p>
        </p:txBody>
      </p:sp>
      <p:pic>
        <p:nvPicPr>
          <p:cNvPr id="4" name="Content Placeholder 3" descr="ic a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3750" t="32639" r="16250" b="9028"/>
          <a:stretch>
            <a:fillRect/>
          </a:stretch>
        </p:blipFill>
        <p:spPr>
          <a:xfrm>
            <a:off x="2743200" y="1676400"/>
            <a:ext cx="4284617" cy="31242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49530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IC 7408</a:t>
            </a:r>
            <a:endParaRPr kumimoji="0" lang="en-US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rangkaian a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1250" t="20972" r="11250" b="22361"/>
          <a:stretch>
            <a:fillRect/>
          </a:stretch>
        </p:blipFill>
        <p:spPr>
          <a:xfrm>
            <a:off x="2429435" y="1905000"/>
            <a:ext cx="4961965" cy="3124200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772400" cy="914400"/>
          </a:xfrm>
        </p:spPr>
        <p:txBody>
          <a:bodyPr/>
          <a:lstStyle/>
          <a:p>
            <a:r>
              <a:rPr lang="en-US" sz="3200" dirty="0" smtClean="0"/>
              <a:t>RANGKAIAN TERINTEGRASI GERBANG </a:t>
            </a:r>
            <a:r>
              <a:rPr lang="en-US" sz="3200" dirty="0" smtClean="0"/>
              <a:t>OR</a:t>
            </a:r>
            <a:endParaRPr lang="en-US" sz="3200" dirty="0"/>
          </a:p>
        </p:txBody>
      </p:sp>
      <p:pic>
        <p:nvPicPr>
          <p:cNvPr id="4" name="Content Placeholder 3" descr="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7500" t="34306" r="20000" b="12361"/>
          <a:stretch>
            <a:fillRect/>
          </a:stretch>
        </p:blipFill>
        <p:spPr>
          <a:xfrm>
            <a:off x="3081337" y="1905000"/>
            <a:ext cx="3700463" cy="28194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816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-100" dirty="0" smtClean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IC 7432</a:t>
            </a:r>
            <a:endParaRPr kumimoji="0" lang="en-US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Content Placeholder 3" descr="r 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8750" t="37639" r="15000" b="17361"/>
          <a:stretch>
            <a:fillRect/>
          </a:stretch>
        </p:blipFill>
        <p:spPr>
          <a:xfrm>
            <a:off x="2209800" y="1905000"/>
            <a:ext cx="5080000" cy="3048000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RANGKAIAN TERINTEGRASI GERBANG </a:t>
            </a:r>
            <a:r>
              <a:rPr lang="en-US" sz="3200" dirty="0" smtClean="0"/>
              <a:t>NOT</a:t>
            </a:r>
            <a:endParaRPr lang="en-US" sz="3200" dirty="0"/>
          </a:p>
        </p:txBody>
      </p:sp>
      <p:pic>
        <p:nvPicPr>
          <p:cNvPr id="4" name="Content Placeholder 3" descr="n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0000" t="34306" r="10000" b="12361"/>
          <a:stretch>
            <a:fillRect/>
          </a:stretch>
        </p:blipFill>
        <p:spPr>
          <a:xfrm>
            <a:off x="3200400" y="1981200"/>
            <a:ext cx="3505200" cy="280416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43000" y="5029200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>
                    <a:satMod val="20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IC 7404</a:t>
            </a:r>
            <a:endParaRPr kumimoji="0" lang="en-US" sz="3200" b="0" i="0" u="none" strike="noStrike" kern="1200" cap="none" spc="-100" normalizeH="0" baseline="0" noProof="0" dirty="0">
              <a:ln>
                <a:noFill/>
              </a:ln>
              <a:solidFill>
                <a:schemeClr val="tx2">
                  <a:satMod val="20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Content Placeholder 3" descr="r no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000" t="25972" b="15694"/>
          <a:stretch>
            <a:fillRect/>
          </a:stretch>
        </p:blipFill>
        <p:spPr>
          <a:xfrm>
            <a:off x="2514600" y="1981200"/>
            <a:ext cx="4998720" cy="31242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19786"/>
            <a:ext cx="7772400" cy="2501128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29378"/>
            <a:ext cx="7772400" cy="2481943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09311"/>
            <a:ext cx="7772400" cy="2522078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RANGKAIAN 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rangkaian</a:t>
            </a:r>
            <a:r>
              <a:rPr lang="en-US" dirty="0" smtClean="0"/>
              <a:t>  </a:t>
            </a:r>
            <a:r>
              <a:rPr lang="en-US" dirty="0" err="1" smtClean="0"/>
              <a:t>aplikasi</a:t>
            </a:r>
            <a:r>
              <a:rPr lang="en-US" dirty="0" smtClean="0"/>
              <a:t>  yang  </a:t>
            </a:r>
            <a:r>
              <a:rPr lang="en-US" dirty="0" err="1" smtClean="0"/>
              <a:t>terbentuk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berbagai</a:t>
            </a:r>
            <a:r>
              <a:rPr lang="en-US" dirty="0" smtClean="0"/>
              <a:t> 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PENERAPAN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769120"/>
            <a:ext cx="7772400" cy="2602460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DAFTAR 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Digital  Principles  and  Applications,  Leach-</a:t>
            </a:r>
            <a:r>
              <a:rPr lang="en-US" dirty="0" err="1" smtClean="0"/>
              <a:t>Malvino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McGraw-Hill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Digital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freddy</a:t>
            </a:r>
            <a:r>
              <a:rPr lang="en-US" dirty="0" smtClean="0"/>
              <a:t> </a:t>
            </a:r>
            <a:r>
              <a:rPr lang="en-US" dirty="0" err="1" smtClean="0"/>
              <a:t>kurniawan</a:t>
            </a:r>
            <a:r>
              <a:rPr lang="en-US" dirty="0" smtClean="0"/>
              <a:t>, ST .</a:t>
            </a:r>
          </a:p>
          <a:p>
            <a:pPr>
              <a:buNone/>
            </a:pPr>
            <a:r>
              <a:rPr lang="en-US" dirty="0" err="1" smtClean="0"/>
              <a:t>Elektronika</a:t>
            </a:r>
            <a:r>
              <a:rPr lang="en-US" dirty="0" smtClean="0"/>
              <a:t>  </a:t>
            </a:r>
            <a:r>
              <a:rPr lang="en-US" dirty="0" err="1" smtClean="0"/>
              <a:t>Digiltal</a:t>
            </a:r>
            <a:r>
              <a:rPr lang="en-US" dirty="0" smtClean="0"/>
              <a:t>  </a:t>
            </a:r>
            <a:r>
              <a:rPr lang="en-US" dirty="0" err="1" smtClean="0"/>
              <a:t>konsep</a:t>
            </a:r>
            <a:r>
              <a:rPr lang="en-US" dirty="0" smtClean="0"/>
              <a:t>  </a:t>
            </a:r>
            <a:r>
              <a:rPr lang="en-US" dirty="0" err="1" smtClean="0"/>
              <a:t>dasar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 </a:t>
            </a:r>
            <a:r>
              <a:rPr lang="en-US" dirty="0" err="1" smtClean="0"/>
              <a:t>aplikasinya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Sumarna</a:t>
            </a:r>
            <a:r>
              <a:rPr lang="en-US" dirty="0" smtClean="0"/>
              <a:t>, GRAHA  ILMU</a:t>
            </a:r>
          </a:p>
          <a:p>
            <a:r>
              <a:rPr lang="en-US" dirty="0" smtClean="0"/>
              <a:t>http://id.wikipedia.org/wiki/Gerbang_logika</a:t>
            </a:r>
          </a:p>
          <a:p>
            <a:r>
              <a:rPr lang="en-US" dirty="0" smtClean="0"/>
              <a:t>http://www .</a:t>
            </a:r>
            <a:r>
              <a:rPr lang="en-US" dirty="0" err="1" smtClean="0"/>
              <a:t>ittelkom.ac.id</a:t>
            </a:r>
            <a:r>
              <a:rPr lang="en-US" dirty="0" smtClean="0"/>
              <a:t>/library/</a:t>
            </a:r>
            <a:r>
              <a:rPr lang="en-US" dirty="0" err="1" smtClean="0"/>
              <a:t>index.php?view</a:t>
            </a:r>
            <a:r>
              <a:rPr lang="en-US" dirty="0" smtClean="0"/>
              <a:t>=</a:t>
            </a:r>
            <a:r>
              <a:rPr lang="en-US" dirty="0" err="1" smtClean="0"/>
              <a:t>article&amp;c</a:t>
            </a:r>
            <a:endParaRPr lang="en-US" dirty="0" smtClean="0"/>
          </a:p>
          <a:p>
            <a:r>
              <a:rPr lang="en-US" dirty="0" err="1" smtClean="0"/>
              <a:t>atid</a:t>
            </a:r>
            <a:r>
              <a:rPr lang="en-US" dirty="0" smtClean="0"/>
              <a:t>=11%3Asistem-komunikasi&amp;id=261%3Agerbanglogika-dasar-dan-rangkaiankombinasional&amp;option=</a:t>
            </a:r>
            <a:r>
              <a:rPr lang="en-US" dirty="0" err="1" smtClean="0"/>
              <a:t>com_content&amp;Itemid</a:t>
            </a:r>
            <a:r>
              <a:rPr lang="en-US" dirty="0" smtClean="0"/>
              <a:t>=15</a:t>
            </a:r>
          </a:p>
          <a:p>
            <a:r>
              <a:rPr lang="en-US" dirty="0" smtClean="0"/>
              <a:t>http://www .play-</a:t>
            </a:r>
            <a:r>
              <a:rPr lang="en-US" dirty="0" err="1" smtClean="0"/>
              <a:t>hookey</a:t>
            </a:r>
            <a:r>
              <a:rPr lang="en-US" dirty="0" smtClean="0"/>
              <a:t> .com/digital/boolean_algebra.html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TERIMA KASIH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RANGKAIAN 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Terintegrasi</a:t>
            </a:r>
            <a:r>
              <a:rPr lang="en-US" dirty="0" smtClean="0"/>
              <a:t> :</a:t>
            </a:r>
          </a:p>
          <a:p>
            <a:r>
              <a:rPr lang="en-US" dirty="0" smtClean="0"/>
              <a:t>   Half  Adder  /  </a:t>
            </a:r>
            <a:r>
              <a:rPr lang="en-US" dirty="0" err="1" smtClean="0"/>
              <a:t>penjumlahan</a:t>
            </a:r>
            <a:r>
              <a:rPr lang="en-US" dirty="0" smtClean="0"/>
              <a:t>  </a:t>
            </a:r>
            <a:r>
              <a:rPr lang="en-US" dirty="0" err="1" smtClean="0"/>
              <a:t>paruh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untai</a:t>
            </a:r>
            <a:r>
              <a:rPr lang="en-US" dirty="0" smtClean="0"/>
              <a:t>  </a:t>
            </a:r>
            <a:r>
              <a:rPr lang="en-US" dirty="0" err="1" smtClean="0"/>
              <a:t>logika</a:t>
            </a:r>
            <a:r>
              <a:rPr lang="en-US" dirty="0" smtClean="0"/>
              <a:t>  yang  </a:t>
            </a:r>
            <a:r>
              <a:rPr lang="en-US" dirty="0" err="1" smtClean="0"/>
              <a:t>keluarannya</a:t>
            </a:r>
            <a:r>
              <a:rPr lang="en-US" dirty="0" smtClean="0"/>
              <a:t>  </a:t>
            </a:r>
            <a:r>
              <a:rPr lang="en-US" dirty="0" err="1" smtClean="0"/>
              <a:t>merupakan</a:t>
            </a:r>
            <a:r>
              <a:rPr lang="en-US" dirty="0" smtClean="0"/>
              <a:t>  </a:t>
            </a:r>
            <a:r>
              <a:rPr lang="en-US" dirty="0" err="1" smtClean="0"/>
              <a:t>jumlah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bit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Half add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0" y="4038600"/>
            <a:ext cx="5486400" cy="243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RANGKAIAN 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 Adder / </a:t>
            </a: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paruh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A’B +  AB’ =  </a:t>
            </a:r>
            <a:r>
              <a:rPr lang="en-US" smtClean="0"/>
              <a:t>A   </a:t>
            </a:r>
            <a:r>
              <a:rPr lang="en-US" dirty="0" smtClean="0"/>
              <a:t>B</a:t>
            </a:r>
          </a:p>
          <a:p>
            <a:pPr>
              <a:buNone/>
            </a:pPr>
            <a:r>
              <a:rPr lang="en-US" dirty="0" smtClean="0"/>
              <a:t>C =  AB</a:t>
            </a:r>
          </a:p>
          <a:p>
            <a:pPr>
              <a:buNone/>
            </a:pPr>
            <a:r>
              <a:rPr lang="en-US" dirty="0" smtClean="0"/>
              <a:t>S = Sum,</a:t>
            </a:r>
          </a:p>
          <a:p>
            <a:pPr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 = Carry,</a:t>
            </a:r>
          </a:p>
          <a:p>
            <a:pPr>
              <a:buNone/>
            </a:pP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endParaRPr lang="en-US" dirty="0"/>
          </a:p>
        </p:txBody>
      </p:sp>
      <p:pic>
        <p:nvPicPr>
          <p:cNvPr id="4" name="Picture 3" descr="Tabel kebenaran half adder.jp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3000" y="2438400"/>
            <a:ext cx="3657600" cy="3886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RANGKAIAN 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 Adder  /  </a:t>
            </a:r>
            <a:r>
              <a:rPr lang="en-US" dirty="0" err="1" smtClean="0"/>
              <a:t>penjumlahan</a:t>
            </a:r>
            <a:r>
              <a:rPr lang="en-US" dirty="0" smtClean="0"/>
              <a:t>  </a:t>
            </a:r>
            <a:r>
              <a:rPr lang="en-US" dirty="0" err="1" smtClean="0"/>
              <a:t>penuh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untai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 yang  </a:t>
            </a:r>
            <a:r>
              <a:rPr lang="en-US" dirty="0" err="1" smtClean="0"/>
              <a:t>keluarannya</a:t>
            </a:r>
            <a:r>
              <a:rPr lang="en-US" dirty="0" smtClean="0"/>
              <a:t>  </a:t>
            </a:r>
            <a:r>
              <a:rPr lang="en-US" dirty="0" err="1" smtClean="0"/>
              <a:t>merupakan</a:t>
            </a:r>
            <a:r>
              <a:rPr lang="en-US" dirty="0" smtClean="0"/>
              <a:t>  </a:t>
            </a:r>
            <a:r>
              <a:rPr lang="en-US" dirty="0" err="1" smtClean="0"/>
              <a:t>jumlah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bit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09800" y="3429000"/>
            <a:ext cx="4572000" cy="28956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RANGKAIAN 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Full Adder / </a:t>
            </a:r>
          </a:p>
          <a:p>
            <a:pPr>
              <a:buNone/>
            </a:pPr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 = A  B  C</a:t>
            </a:r>
          </a:p>
          <a:p>
            <a:pPr>
              <a:buNone/>
            </a:pPr>
            <a:r>
              <a:rPr lang="en-US" dirty="0" smtClean="0"/>
              <a:t>C = AB + AC + BC</a:t>
            </a:r>
          </a:p>
          <a:p>
            <a:pPr>
              <a:buNone/>
            </a:pPr>
            <a:r>
              <a:rPr lang="en-US" dirty="0" smtClean="0"/>
              <a:t>S = Sum,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 = Carry, </a:t>
            </a:r>
            <a:r>
              <a:rPr lang="en-US" dirty="0" err="1" smtClean="0"/>
              <a:t>sisa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jumlah</a:t>
            </a:r>
            <a:endParaRPr lang="en-US" dirty="0"/>
          </a:p>
        </p:txBody>
      </p:sp>
      <p:pic>
        <p:nvPicPr>
          <p:cNvPr id="4" name="Picture 3" descr="Full adder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53000" y="1676400"/>
            <a:ext cx="3276600" cy="38862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RANGKAIAN 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 Full  adder 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half  adder.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57400" y="3048000"/>
            <a:ext cx="5029200" cy="304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RANGKAIAN 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 smtClean="0"/>
          </a:p>
        </p:txBody>
      </p:sp>
      <p:pic>
        <p:nvPicPr>
          <p:cNvPr id="4" name="Picture 3" descr="Rangkaian kombinasi.jp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4000" y="2362200"/>
            <a:ext cx="4495800" cy="3200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/>
          <a:p>
            <a:r>
              <a:rPr lang="en-US" sz="3600" dirty="0" err="1" smtClean="0"/>
              <a:t>Simulasi</a:t>
            </a:r>
            <a:r>
              <a:rPr lang="en-US" sz="3600" dirty="0" smtClean="0"/>
              <a:t> </a:t>
            </a:r>
            <a:r>
              <a:rPr lang="en-US" sz="3600" dirty="0" err="1" smtClean="0"/>
              <a:t>gerbang</a:t>
            </a:r>
            <a:r>
              <a:rPr lang="en-US" sz="3600" dirty="0" smtClean="0"/>
              <a:t> </a:t>
            </a:r>
            <a:r>
              <a:rPr lang="en-US" sz="3600" dirty="0" err="1" smtClean="0"/>
              <a:t>logika</a:t>
            </a:r>
            <a:r>
              <a:rPr lang="en-US" sz="3600" dirty="0" smtClean="0"/>
              <a:t> </a:t>
            </a:r>
            <a:r>
              <a:rPr lang="en-US" sz="3600" dirty="0" err="1" smtClean="0"/>
              <a:t>dasar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rangkaian</a:t>
            </a:r>
            <a:r>
              <a:rPr lang="en-US" sz="3600" dirty="0" smtClean="0"/>
              <a:t> </a:t>
            </a:r>
            <a:r>
              <a:rPr lang="en-US" sz="3600" dirty="0" err="1" smtClean="0"/>
              <a:t>terintegrasi</a:t>
            </a:r>
            <a:endParaRPr lang="en-US" sz="3600" dirty="0"/>
          </a:p>
        </p:txBody>
      </p:sp>
      <p:pic>
        <p:nvPicPr>
          <p:cNvPr id="4" name="Content Placeholder 3" descr="ic a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3750" t="32639" r="15000" b="7361"/>
          <a:stretch>
            <a:fillRect/>
          </a:stretch>
        </p:blipFill>
        <p:spPr>
          <a:xfrm>
            <a:off x="685800" y="1752600"/>
            <a:ext cx="3124201" cy="2295331"/>
          </a:xfrm>
        </p:spPr>
      </p:pic>
      <p:pic>
        <p:nvPicPr>
          <p:cNvPr id="5" name="Picture 4" descr="or.jpg"/>
          <p:cNvPicPr>
            <a:picLocks noChangeAspect="1"/>
          </p:cNvPicPr>
          <p:nvPr/>
        </p:nvPicPr>
        <p:blipFill>
          <a:blip r:embed="rId3" cstate="print"/>
          <a:srcRect l="29167" t="34444" r="18333" b="12222"/>
          <a:stretch>
            <a:fillRect/>
          </a:stretch>
        </p:blipFill>
        <p:spPr>
          <a:xfrm>
            <a:off x="5772148" y="1676400"/>
            <a:ext cx="3067052" cy="2336801"/>
          </a:xfrm>
          <a:prstGeom prst="rect">
            <a:avLst/>
          </a:prstGeom>
        </p:spPr>
      </p:pic>
      <p:pic>
        <p:nvPicPr>
          <p:cNvPr id="6" name="Picture 5" descr="not.jpg"/>
          <p:cNvPicPr>
            <a:picLocks noChangeAspect="1"/>
          </p:cNvPicPr>
          <p:nvPr/>
        </p:nvPicPr>
        <p:blipFill>
          <a:blip r:embed="rId4" cstate="print"/>
          <a:srcRect l="41667" t="34444" r="11667" b="13333"/>
          <a:stretch>
            <a:fillRect/>
          </a:stretch>
        </p:blipFill>
        <p:spPr>
          <a:xfrm>
            <a:off x="3276600" y="3810000"/>
            <a:ext cx="3048000" cy="255814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700</TotalTime>
  <Words>252</Words>
  <Application>Microsoft Office PowerPoint</Application>
  <PresentationFormat>On-screen Show (4:3)</PresentationFormat>
  <Paragraphs>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Metro</vt:lpstr>
      <vt:lpstr>Disusun oleh : Fernanda Dias Pahlevi Tegar Panemuan</vt:lpstr>
      <vt:lpstr>RANGKAIAN TERINTEGRASI</vt:lpstr>
      <vt:lpstr>RANGKAIAN TERINTEGRASI</vt:lpstr>
      <vt:lpstr>RANGKAIAN TERINTEGRASI</vt:lpstr>
      <vt:lpstr>RANGKAIAN TERINTEGRASI</vt:lpstr>
      <vt:lpstr>RANGKAIAN TERINTEGRASI</vt:lpstr>
      <vt:lpstr>RANGKAIAN TERINTEGRASI</vt:lpstr>
      <vt:lpstr>RANGKAIAN TERINTEGRASI</vt:lpstr>
      <vt:lpstr>Simulasi gerbang logika dasar dengan rangkaian terintegrasi</vt:lpstr>
      <vt:lpstr>Simulasi gerbang logika dasar dengan rangkaian terintegrasi</vt:lpstr>
      <vt:lpstr>RANGKAIAN TERINTEGRASI GERBANG AND</vt:lpstr>
      <vt:lpstr>Contoh </vt:lpstr>
      <vt:lpstr>RANGKAIAN TERINTEGRASI GERBANG OR</vt:lpstr>
      <vt:lpstr>Contoh</vt:lpstr>
      <vt:lpstr>RANGKAIAN TERINTEGRASI GERBANG NOT</vt:lpstr>
      <vt:lpstr>Contoh</vt:lpstr>
      <vt:lpstr>PENERAPAN</vt:lpstr>
      <vt:lpstr>PENERAPAN</vt:lpstr>
      <vt:lpstr>PENERAPAN</vt:lpstr>
      <vt:lpstr>PENERAPAN</vt:lpstr>
      <vt:lpstr>DAFTAR PUSTAKA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Disusun oleh : Fernanda Dias Pahlevi Tegar Panemuan</dc:title>
  <dc:creator>SMK MA'ARIF NU 01</dc:creator>
  <cp:lastModifiedBy>Teg4R</cp:lastModifiedBy>
  <cp:revision>6</cp:revision>
  <dcterms:created xsi:type="dcterms:W3CDTF">2019-04-14T22:52:12Z</dcterms:created>
  <dcterms:modified xsi:type="dcterms:W3CDTF">2019-04-22T01:51:25Z</dcterms:modified>
</cp:coreProperties>
</file>