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3" r:id="rId8"/>
    <p:sldId id="271" r:id="rId9"/>
    <p:sldId id="272" r:id="rId10"/>
    <p:sldId id="264" r:id="rId11"/>
    <p:sldId id="273" r:id="rId12"/>
    <p:sldId id="274" r:id="rId13"/>
    <p:sldId id="262"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FEE6DA-A21A-43EE-98C9-976809E8AE55}"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ABB5-CDBB-469A-82A5-33345DEC58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53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FEE6DA-A21A-43EE-98C9-976809E8AE55}"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ABB5-CDBB-469A-82A5-33345DEC58A2}" type="slidenum">
              <a:rPr lang="en-US" smtClean="0"/>
              <a:t>‹#›</a:t>
            </a:fld>
            <a:endParaRPr lang="en-US"/>
          </a:p>
        </p:txBody>
      </p:sp>
    </p:spTree>
    <p:extLst>
      <p:ext uri="{BB962C8B-B14F-4D97-AF65-F5344CB8AC3E}">
        <p14:creationId xmlns:p14="http://schemas.microsoft.com/office/powerpoint/2010/main" val="135150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FEE6DA-A21A-43EE-98C9-976809E8AE55}"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ABB5-CDBB-469A-82A5-33345DEC58A2}" type="slidenum">
              <a:rPr lang="en-US" smtClean="0"/>
              <a:t>‹#›</a:t>
            </a:fld>
            <a:endParaRPr lang="en-US"/>
          </a:p>
        </p:txBody>
      </p:sp>
    </p:spTree>
    <p:extLst>
      <p:ext uri="{BB962C8B-B14F-4D97-AF65-F5344CB8AC3E}">
        <p14:creationId xmlns:p14="http://schemas.microsoft.com/office/powerpoint/2010/main" val="234835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FEE6DA-A21A-43EE-98C9-976809E8AE55}"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ABB5-CDBB-469A-82A5-33345DEC58A2}" type="slidenum">
              <a:rPr lang="en-US" smtClean="0"/>
              <a:t>‹#›</a:t>
            </a:fld>
            <a:endParaRPr lang="en-US"/>
          </a:p>
        </p:txBody>
      </p:sp>
    </p:spTree>
    <p:extLst>
      <p:ext uri="{BB962C8B-B14F-4D97-AF65-F5344CB8AC3E}">
        <p14:creationId xmlns:p14="http://schemas.microsoft.com/office/powerpoint/2010/main" val="108485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FEE6DA-A21A-43EE-98C9-976809E8AE55}"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ABB5-CDBB-469A-82A5-33345DEC58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17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FEE6DA-A21A-43EE-98C9-976809E8AE55}"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ABB5-CDBB-469A-82A5-33345DEC58A2}" type="slidenum">
              <a:rPr lang="en-US" smtClean="0"/>
              <a:t>‹#›</a:t>
            </a:fld>
            <a:endParaRPr lang="en-US"/>
          </a:p>
        </p:txBody>
      </p:sp>
    </p:spTree>
    <p:extLst>
      <p:ext uri="{BB962C8B-B14F-4D97-AF65-F5344CB8AC3E}">
        <p14:creationId xmlns:p14="http://schemas.microsoft.com/office/powerpoint/2010/main" val="411947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FEE6DA-A21A-43EE-98C9-976809E8AE55}" type="datetimeFigureOut">
              <a:rPr lang="en-US" smtClean="0"/>
              <a:t>6/30/2019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4ABB5-CDBB-469A-82A5-33345DEC58A2}" type="slidenum">
              <a:rPr lang="en-US" smtClean="0"/>
              <a:t>‹#›</a:t>
            </a:fld>
            <a:endParaRPr lang="en-US"/>
          </a:p>
        </p:txBody>
      </p:sp>
    </p:spTree>
    <p:extLst>
      <p:ext uri="{BB962C8B-B14F-4D97-AF65-F5344CB8AC3E}">
        <p14:creationId xmlns:p14="http://schemas.microsoft.com/office/powerpoint/2010/main" val="162950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FEE6DA-A21A-43EE-98C9-976809E8AE55}" type="datetimeFigureOut">
              <a:rPr lang="en-US" smtClean="0"/>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4ABB5-CDBB-469A-82A5-33345DEC58A2}" type="slidenum">
              <a:rPr lang="en-US" smtClean="0"/>
              <a:t>‹#›</a:t>
            </a:fld>
            <a:endParaRPr lang="en-US"/>
          </a:p>
        </p:txBody>
      </p:sp>
    </p:spTree>
    <p:extLst>
      <p:ext uri="{BB962C8B-B14F-4D97-AF65-F5344CB8AC3E}">
        <p14:creationId xmlns:p14="http://schemas.microsoft.com/office/powerpoint/2010/main" val="373306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FEE6DA-A21A-43EE-98C9-976809E8AE55}" type="datetimeFigureOut">
              <a:rPr lang="en-US" smtClean="0"/>
              <a:t>6/30/2019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24ABB5-CDBB-469A-82A5-33345DEC58A2}" type="slidenum">
              <a:rPr lang="en-US" smtClean="0"/>
              <a:t>‹#›</a:t>
            </a:fld>
            <a:endParaRPr lang="en-US"/>
          </a:p>
        </p:txBody>
      </p:sp>
    </p:spTree>
    <p:extLst>
      <p:ext uri="{BB962C8B-B14F-4D97-AF65-F5344CB8AC3E}">
        <p14:creationId xmlns:p14="http://schemas.microsoft.com/office/powerpoint/2010/main" val="317392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FEE6DA-A21A-43EE-98C9-976809E8AE55}" type="datetimeFigureOut">
              <a:rPr lang="en-US" smtClean="0"/>
              <a:t>6/30/2019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24ABB5-CDBB-469A-82A5-33345DEC58A2}" type="slidenum">
              <a:rPr lang="en-US" smtClean="0"/>
              <a:t>‹#›</a:t>
            </a:fld>
            <a:endParaRPr lang="en-US"/>
          </a:p>
        </p:txBody>
      </p:sp>
    </p:spTree>
    <p:extLst>
      <p:ext uri="{BB962C8B-B14F-4D97-AF65-F5344CB8AC3E}">
        <p14:creationId xmlns:p14="http://schemas.microsoft.com/office/powerpoint/2010/main" val="340311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FEE6DA-A21A-43EE-98C9-976809E8AE55}"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ABB5-CDBB-469A-82A5-33345DEC58A2}" type="slidenum">
              <a:rPr lang="en-US" smtClean="0"/>
              <a:t>‹#›</a:t>
            </a:fld>
            <a:endParaRPr lang="en-US"/>
          </a:p>
        </p:txBody>
      </p:sp>
    </p:spTree>
    <p:extLst>
      <p:ext uri="{BB962C8B-B14F-4D97-AF65-F5344CB8AC3E}">
        <p14:creationId xmlns:p14="http://schemas.microsoft.com/office/powerpoint/2010/main" val="18010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FEE6DA-A21A-43EE-98C9-976809E8AE55}" type="datetimeFigureOut">
              <a:rPr lang="en-US" smtClean="0"/>
              <a:t>6/30/2019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24ABB5-CDBB-469A-82A5-33345DEC58A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66877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hyperlink" Target="http://1.bp.blogspot.com/-ukFRLflYxmM/VVRRJ-QdX7I/AAAAAAAADYo/BcdUauQ8m6M/s1600/download+(17).png" TargetMode="External"/><Relationship Id="rId1" Type="http://schemas.openxmlformats.org/officeDocument/2006/relationships/slideLayout" Target="../slideLayouts/slideLayout2.xml"/><Relationship Id="rId6" Type="http://schemas.openxmlformats.org/officeDocument/2006/relationships/hyperlink" Target="http://3.bp.blogspot.com/-vZFDuCIlYXw/VVRRJ4O6WJI/AAAAAAAADYs/xmdd3FFat7A/s1600/download+(18).png" TargetMode="External"/><Relationship Id="rId5" Type="http://schemas.openxmlformats.org/officeDocument/2006/relationships/image" Target="../media/image10.png"/><Relationship Id="rId4" Type="http://schemas.openxmlformats.org/officeDocument/2006/relationships/hyperlink" Target="http://4.bp.blogspot.com/-4Pm2E5qy-6Q/VVRRJ-0RyII/AAAAAAAADYw/eP8whOaJZAE/s1600/download+(19).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bp.blogspot.com/-DFFEfLLORzk/VVQ4hprrveI/AAAAAAAADXo/nr6xhaTUVXo/s1600/images+(20).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4.bp.blogspot.com/-SXFmnDlRBao/VVRCqv_u-3I/AAAAAAAADX4/Oz_odUmusvU/s1600/images+(22).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2.bp.blogspot.com/-gx5WIdyqY7w/VVRNAtgSj1I/AAAAAAAADYI/x1ozEYWKmoA/s1600/images+(24).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206500"/>
            <a:ext cx="10058400" cy="2768600"/>
          </a:xfrm>
        </p:spPr>
        <p:txBody>
          <a:bodyPr>
            <a:normAutofit fontScale="90000"/>
          </a:bodyPr>
          <a:lstStyle/>
          <a:p>
            <a:r>
              <a:rPr lang="en-ID" b="1" dirty="0" smtClean="0"/>
              <a:t>P</a:t>
            </a:r>
            <a:r>
              <a:rPr lang="id-ID" b="1" dirty="0" smtClean="0"/>
              <a:t>engertian </a:t>
            </a:r>
            <a:r>
              <a:rPr lang="id-ID" b="1" dirty="0"/>
              <a:t>fungsi dan cara kerja rangkaian counter</a:t>
            </a:r>
            <a:endParaRPr lang="en-US" dirty="0"/>
          </a:p>
        </p:txBody>
      </p:sp>
      <p:sp>
        <p:nvSpPr>
          <p:cNvPr id="3" name="Subtitle 2"/>
          <p:cNvSpPr>
            <a:spLocks noGrp="1"/>
          </p:cNvSpPr>
          <p:nvPr>
            <p:ph type="subTitle" idx="1"/>
          </p:nvPr>
        </p:nvSpPr>
        <p:spPr>
          <a:xfrm>
            <a:off x="1524000" y="3975100"/>
            <a:ext cx="9144000" cy="2235200"/>
          </a:xfrm>
        </p:spPr>
        <p:txBody>
          <a:bodyPr/>
          <a:lstStyle/>
          <a:p>
            <a:endParaRPr lang="en-ID" dirty="0"/>
          </a:p>
          <a:p>
            <a:r>
              <a:rPr lang="en-ID" dirty="0" smtClean="0"/>
              <a:t>B.Yoriko Tri Astono	(18.11.0202)</a:t>
            </a:r>
          </a:p>
          <a:p>
            <a:r>
              <a:rPr lang="en-ID" dirty="0" smtClean="0"/>
              <a:t>Aziz Nafian Nagita	(</a:t>
            </a:r>
            <a:r>
              <a:rPr lang="en-ID" dirty="0" smtClean="0"/>
              <a:t>18.11.0220)</a:t>
            </a:r>
            <a:endParaRPr lang="en-ID" dirty="0" smtClean="0"/>
          </a:p>
          <a:p>
            <a:r>
              <a:rPr lang="en-ID" dirty="0" smtClean="0"/>
              <a:t>Rafael Inggil Laveri	(18.11.0237)</a:t>
            </a:r>
            <a:endParaRPr lang="en-US" dirty="0"/>
          </a:p>
        </p:txBody>
      </p:sp>
    </p:spTree>
    <p:extLst>
      <p:ext uri="{BB962C8B-B14F-4D97-AF65-F5344CB8AC3E}">
        <p14:creationId xmlns:p14="http://schemas.microsoft.com/office/powerpoint/2010/main" val="242501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8400"/>
            <a:ext cx="10515600" cy="5008563"/>
          </a:xfrm>
        </p:spPr>
        <p:txBody>
          <a:bodyPr>
            <a:normAutofit lnSpcReduction="10000"/>
          </a:bodyPr>
          <a:lstStyle/>
          <a:p>
            <a:pPr marL="0" indent="0">
              <a:buNone/>
            </a:pPr>
            <a:r>
              <a:rPr lang="en-ID" sz="3600" b="1" dirty="0" smtClean="0"/>
              <a:t>B. Sy</a:t>
            </a:r>
            <a:r>
              <a:rPr lang="id-ID" sz="3600" b="1" dirty="0" smtClean="0"/>
              <a:t>ncronous counter </a:t>
            </a:r>
            <a:endParaRPr lang="en-ID" sz="3600" b="1" dirty="0" smtClean="0"/>
          </a:p>
          <a:p>
            <a:r>
              <a:rPr lang="id-ID" sz="3200" dirty="0" smtClean="0"/>
              <a:t>Pada syncronous counter clock dilakukan secara serempak. Pada synchronous counter pin clock dihubungkan secara bersamaan sehingga dipastikan semua flip-flop akan memperoleh clock secara bersamaan pula serta dapat berubah keadaan secara serempak</a:t>
            </a:r>
            <a:endParaRPr lang="en-US" sz="3200" dirty="0" smtClean="0"/>
          </a:p>
          <a:p>
            <a:r>
              <a:rPr lang="id-ID" sz="3200" dirty="0" smtClean="0"/>
              <a:t>kelebihan dari synchronous counter adalah akan diperoleh kecepatan yang sangat tinggi</a:t>
            </a:r>
            <a:endParaRPr lang="en-US" sz="3200" dirty="0" smtClean="0"/>
          </a:p>
          <a:p>
            <a:r>
              <a:rPr lang="id-ID" sz="3200" dirty="0" smtClean="0"/>
              <a:t>Kekurangan dari synchronous counter adalah membutuhkan sedikit penambahan gerbang logika</a:t>
            </a:r>
            <a:endParaRPr lang="en-US" sz="3200" dirty="0" smtClean="0"/>
          </a:p>
          <a:p>
            <a:endParaRPr lang="en-US" sz="3200" dirty="0"/>
          </a:p>
        </p:txBody>
      </p:sp>
    </p:spTree>
    <p:extLst>
      <p:ext uri="{BB962C8B-B14F-4D97-AF65-F5344CB8AC3E}">
        <p14:creationId xmlns:p14="http://schemas.microsoft.com/office/powerpoint/2010/main" val="932671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Synchronous Binary Up </a:t>
            </a:r>
            <a:r>
              <a:rPr lang="id-ID" b="1" dirty="0" smtClean="0"/>
              <a:t>Counter</a:t>
            </a:r>
            <a:endParaRPr lang="en-US" dirty="0"/>
          </a:p>
        </p:txBody>
      </p:sp>
      <p:sp>
        <p:nvSpPr>
          <p:cNvPr id="3" name="Content Placeholder 2"/>
          <p:cNvSpPr>
            <a:spLocks noGrp="1"/>
          </p:cNvSpPr>
          <p:nvPr>
            <p:ph idx="1"/>
          </p:nvPr>
        </p:nvSpPr>
        <p:spPr/>
        <p:txBody>
          <a:bodyPr/>
          <a:lstStyle/>
          <a:p>
            <a:pPr marL="0" indent="0">
              <a:buNone/>
            </a:pPr>
            <a:r>
              <a:rPr lang="id-ID" dirty="0"/>
              <a:t>Jika pada asynchronous counter pulsa yang akan dihitung datangnya tidak serentak, maka pada synchronour counter ini pulsa yang ingin dihitung ini masuk ke dalam setiap flip-flop serentak (bersama-sama) sehinga perubah output setiap flip-flop akan terjadi secara serentak. Oleh karena itu proses penghitungan pada synchronous counter ini akan lebih cepat jika dibandingkan dengan asynchronous counter.</a:t>
            </a:r>
            <a:endParaRPr lang="en-US" dirty="0"/>
          </a:p>
          <a:p>
            <a:endParaRPr lang="en-US" dirty="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397" y="3525963"/>
            <a:ext cx="7794165" cy="2343131"/>
          </a:xfrm>
          <a:prstGeom prst="rect">
            <a:avLst/>
          </a:prstGeom>
        </p:spPr>
      </p:pic>
    </p:spTree>
    <p:extLst>
      <p:ext uri="{BB962C8B-B14F-4D97-AF65-F5344CB8AC3E}">
        <p14:creationId xmlns:p14="http://schemas.microsoft.com/office/powerpoint/2010/main" val="246608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Syinchronous Binary Down </a:t>
            </a:r>
            <a:r>
              <a:rPr lang="id-ID" b="1" dirty="0" smtClean="0"/>
              <a:t>Counter</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marL="0" indent="0">
              <a:buNone/>
            </a:pPr>
            <a:r>
              <a:rPr lang="id-ID" sz="2800" dirty="0"/>
              <a:t>Sama dengan synchronous binary up counter di atas, hanya saja bedanyan rangkaian ini melakukan penghitungan dari atas ke bawah. Rangkaiannya dapat dilihat pada gambar berikut.</a:t>
            </a:r>
            <a:endParaRPr lang="en-US" sz="2800" dirty="0"/>
          </a:p>
          <a:p>
            <a:endParaRPr lang="en-US" sz="2800" dirty="0"/>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177" y="3470409"/>
            <a:ext cx="7314606" cy="2049859"/>
          </a:xfrm>
          <a:prstGeom prst="rect">
            <a:avLst/>
          </a:prstGeom>
        </p:spPr>
      </p:pic>
    </p:spTree>
    <p:extLst>
      <p:ext uri="{BB962C8B-B14F-4D97-AF65-F5344CB8AC3E}">
        <p14:creationId xmlns:p14="http://schemas.microsoft.com/office/powerpoint/2010/main" val="58371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622300"/>
            <a:ext cx="10515600" cy="5554663"/>
          </a:xfrm>
        </p:spPr>
        <p:txBody>
          <a:bodyPr/>
          <a:lstStyle/>
          <a:p>
            <a:r>
              <a:rPr lang="id-ID" b="1" dirty="0"/>
              <a:t>Synchronous Binary Up Down Counter</a:t>
            </a:r>
            <a:endParaRPr lang="en-US" b="1" dirty="0"/>
          </a:p>
          <a:p>
            <a:pPr marL="0" indent="0">
              <a:buNone/>
            </a:pPr>
            <a:r>
              <a:rPr lang="id-ID" dirty="0"/>
              <a:t>Pada rangkaian ini bisa dilakukan proses penghitungan ke atas atau ke bawah dengan memanfaatkan tombol pengatur proses penghitungan. Rangkaiannya dapat dilihat seperti berikut.</a:t>
            </a:r>
            <a:endParaRPr lang="en-US" dirty="0"/>
          </a:p>
          <a:p>
            <a:endParaRPr lang="en-US" dirty="0"/>
          </a:p>
        </p:txBody>
      </p:sp>
      <p:pic>
        <p:nvPicPr>
          <p:cNvPr id="11" name="Picture 10" descr="Counter Atau Rangkaian Pencacah">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403227" y="1778001"/>
            <a:ext cx="5385546" cy="1721080"/>
          </a:xfrm>
          <a:prstGeom prst="rect">
            <a:avLst/>
          </a:prstGeom>
          <a:noFill/>
          <a:ln>
            <a:noFill/>
          </a:ln>
        </p:spPr>
      </p:pic>
      <p:pic>
        <p:nvPicPr>
          <p:cNvPr id="12" name="Picture 11" descr="Counter Atau Rangkaian Pencacah">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381095" y="4047130"/>
            <a:ext cx="5412644" cy="1729740"/>
          </a:xfrm>
          <a:prstGeom prst="rect">
            <a:avLst/>
          </a:prstGeom>
          <a:noFill/>
          <a:ln>
            <a:noFill/>
          </a:ln>
        </p:spPr>
      </p:pic>
      <p:pic>
        <p:nvPicPr>
          <p:cNvPr id="13" name="Picture 12" descr="Counter Atau Rangkaian Pencacah">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6306096" y="4136030"/>
            <a:ext cx="5047704" cy="1640840"/>
          </a:xfrm>
          <a:prstGeom prst="rect">
            <a:avLst/>
          </a:prstGeom>
          <a:noFill/>
          <a:ln>
            <a:noFill/>
          </a:ln>
        </p:spPr>
      </p:pic>
      <p:sp>
        <p:nvSpPr>
          <p:cNvPr id="14" name="Rectangle 13"/>
          <p:cNvSpPr/>
          <p:nvPr/>
        </p:nvSpPr>
        <p:spPr>
          <a:xfrm>
            <a:off x="199935" y="3620756"/>
            <a:ext cx="6096000" cy="304699"/>
          </a:xfrm>
          <a:prstGeom prst="rect">
            <a:avLst/>
          </a:prstGeom>
        </p:spPr>
        <p:txBody>
          <a:bodyPr>
            <a:spAutoFit/>
          </a:bodyPr>
          <a:lstStyle/>
          <a:p>
            <a:pPr marL="499110" algn="just">
              <a:lnSpc>
                <a:spcPct val="115000"/>
              </a:lnSpc>
              <a:spcAft>
                <a:spcPts val="0"/>
              </a:spcAft>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Jika kita menggunakan kontrol up counter maka rangkaian yang aktif adalah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6096000" y="3620756"/>
            <a:ext cx="6096000" cy="304699"/>
          </a:xfrm>
          <a:prstGeom prst="rect">
            <a:avLst/>
          </a:prstGeom>
        </p:spPr>
        <p:txBody>
          <a:bodyPr>
            <a:spAutoFit/>
          </a:bodyPr>
          <a:lstStyle/>
          <a:p>
            <a:pPr marL="270510" algn="just">
              <a:lnSpc>
                <a:spcPct val="115000"/>
              </a:lnSpc>
              <a:spcAft>
                <a:spcPts val="0"/>
              </a:spcAft>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Sedangkan jika kita menggunakan down counter maka rangkaian yang aktif adalah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331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49500"/>
            <a:ext cx="12192000" cy="1498600"/>
          </a:xfrm>
        </p:spPr>
        <p:txBody>
          <a:bodyPr>
            <a:normAutofit/>
          </a:bodyPr>
          <a:lstStyle/>
          <a:p>
            <a:pPr algn="ctr"/>
            <a:r>
              <a:rPr lang="en-ID" sz="7200" dirty="0" smtClean="0"/>
              <a:t>Terimas Kasih atas perhatiannya</a:t>
            </a:r>
            <a:endParaRPr lang="en-US" sz="7200" dirty="0"/>
          </a:p>
        </p:txBody>
      </p:sp>
    </p:spTree>
    <p:extLst>
      <p:ext uri="{BB962C8B-B14F-4D97-AF65-F5344CB8AC3E}">
        <p14:creationId xmlns:p14="http://schemas.microsoft.com/office/powerpoint/2010/main" val="3547665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36026" y="1812988"/>
            <a:ext cx="1016537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None/>
            </a:pPr>
            <a:r>
              <a:rPr kumimoji="0" lang="id-ID" altLang="en-US" sz="2800" i="0" strike="noStrike" cap="none" normalizeH="0" baseline="0" dirty="0" smtClean="0">
                <a:ln>
                  <a:noFill/>
                </a:ln>
                <a:effectLst/>
                <a:latin typeface="Calibri" panose="020F0502020204030204" pitchFamily="34" charset="0"/>
                <a:ea typeface="Times New Roman" panose="02020603050405020304" pitchFamily="18" charset="0"/>
                <a:cs typeface="Times New Roman" panose="02020603050405020304" pitchFamily="18" charset="0"/>
              </a:rPr>
              <a:t>adalah </a:t>
            </a:r>
            <a:r>
              <a:rPr kumimoji="0" lang="id-ID" altLang="en-US" sz="2800" i="0" strike="noStrike" cap="none" normalizeH="0" baseline="0" dirty="0" smtClean="0">
                <a:ln>
                  <a:noFill/>
                </a:ln>
                <a:effectLst/>
                <a:latin typeface="Calibri" panose="020F0502020204030204" pitchFamily="34" charset="0"/>
                <a:ea typeface="Times New Roman" panose="02020603050405020304" pitchFamily="18" charset="0"/>
                <a:cs typeface="Times New Roman" panose="02020603050405020304" pitchFamily="18" charset="0"/>
              </a:rPr>
              <a:t>suatu peranti elektronik yang digunakan atau dapat digunakan untuk menghitung jumlah pulsa yang masuk melalui inputnya</a:t>
            </a:r>
            <a:endParaRPr lang="en-US" altLang="en-US" sz="2800" dirty="0"/>
          </a:p>
          <a:p>
            <a:pPr marL="0" lvl="0" indent="0" algn="just" eaLnBrk="0" fontAlgn="base" hangingPunct="0">
              <a:lnSpc>
                <a:spcPct val="100000"/>
              </a:lnSpc>
              <a:spcBef>
                <a:spcPct val="0"/>
              </a:spcBef>
              <a:spcAft>
                <a:spcPct val="0"/>
              </a:spcAft>
              <a:buNone/>
            </a:pPr>
            <a:endParaRPr kumimoji="0" lang="en-US" altLang="en-US" sz="2800" i="0" strike="noStrike" cap="none" normalizeH="0" baseline="0" dirty="0" smtClean="0">
              <a:ln>
                <a:noFill/>
              </a:ln>
              <a:effectLst/>
            </a:endParaRPr>
          </a:p>
          <a:p>
            <a:pPr marL="0" lvl="0" indent="0" algn="just" eaLnBrk="0" fontAlgn="base" hangingPunct="0">
              <a:lnSpc>
                <a:spcPct val="100000"/>
              </a:lnSpc>
              <a:spcBef>
                <a:spcPct val="0"/>
              </a:spcBef>
              <a:spcAft>
                <a:spcPct val="0"/>
              </a:spcAft>
              <a:buNone/>
            </a:pPr>
            <a:r>
              <a:rPr kumimoji="0" lang="id-ID" altLang="en-US" sz="2800" i="0" strike="noStrike" cap="none" normalizeH="0" baseline="0" dirty="0" smtClean="0">
                <a:ln>
                  <a:noFill/>
                </a:ln>
                <a:effectLst/>
                <a:latin typeface="Calibri" panose="020F0502020204030204" pitchFamily="34" charset="0"/>
                <a:ea typeface="Times New Roman" panose="02020603050405020304" pitchFamily="18" charset="0"/>
                <a:cs typeface="Times New Roman" panose="02020603050405020304" pitchFamily="18" charset="0"/>
              </a:rPr>
              <a:t>Peranti ini terdiri dari satu atau lebih </a:t>
            </a:r>
            <a:r>
              <a:rPr kumimoji="0" lang="en-ID" altLang="en-US" sz="2800" i="0" strike="noStrike" cap="none" normalizeH="0" baseline="0" dirty="0" smtClean="0">
                <a:ln>
                  <a:noFill/>
                </a:ln>
                <a:effectLst/>
                <a:latin typeface="Calibri" panose="020F0502020204030204" pitchFamily="34" charset="0"/>
                <a:ea typeface="Times New Roman" panose="02020603050405020304" pitchFamily="18" charset="0"/>
                <a:cs typeface="Times New Roman" panose="02020603050405020304" pitchFamily="18" charset="0"/>
              </a:rPr>
              <a:t>flip-flop</a:t>
            </a:r>
            <a:r>
              <a:rPr kumimoji="0" lang="id-ID" altLang="en-US" sz="2800" i="0" strike="noStrike" cap="none" normalizeH="0" baseline="0" dirty="0" smtClean="0">
                <a:ln>
                  <a:noFill/>
                </a:ln>
                <a:effectLst/>
                <a:latin typeface="Calibri" panose="020F0502020204030204" pitchFamily="34" charset="0"/>
                <a:ea typeface="Times New Roman" panose="02020603050405020304" pitchFamily="18" charset="0"/>
                <a:cs typeface="Times New Roman" panose="02020603050405020304" pitchFamily="18" charset="0"/>
              </a:rPr>
              <a:t> yang dirangkai sedemikian rupa sehingga setiap pulsa masukan akan menambah nilai cacahan. jadi fungsi counter adalah untuk mencacah</a:t>
            </a:r>
            <a:endParaRPr kumimoji="0" lang="en-US" altLang="en-US" sz="2800" i="0" strike="noStrike" cap="none" normalizeH="0" baseline="0" dirty="0" smtClean="0">
              <a:ln>
                <a:noFill/>
              </a:ln>
              <a:effectLst/>
            </a:endParaRPr>
          </a:p>
          <a:p>
            <a:pPr marL="0" lvl="0" indent="0" algn="just" eaLnBrk="0" fontAlgn="base" hangingPunct="0">
              <a:lnSpc>
                <a:spcPct val="100000"/>
              </a:lnSpc>
              <a:spcBef>
                <a:spcPct val="0"/>
              </a:spcBef>
              <a:spcAft>
                <a:spcPct val="0"/>
              </a:spcAft>
              <a:buNone/>
            </a:pPr>
            <a:r>
              <a:rPr kumimoji="0" lang="id-ID" altLang="en-US" sz="2800" i="0" strike="noStrike" cap="none" normalizeH="0" baseline="0" dirty="0" smtClean="0">
                <a:ln>
                  <a:noFill/>
                </a:ln>
                <a:effectLst/>
                <a:latin typeface="Calibri" panose="020F0502020204030204" pitchFamily="34" charset="0"/>
                <a:ea typeface="Times New Roman" panose="02020603050405020304" pitchFamily="18" charset="0"/>
                <a:cs typeface="Times New Roman" panose="02020603050405020304" pitchFamily="18" charset="0"/>
              </a:rPr>
              <a:t>Pada rangkaian digital jenis-jenis counter terdiri dari berbagai macam diantaranya adalah up Counter, down counter, up down counter dan counter modulo n</a:t>
            </a:r>
            <a:endParaRPr kumimoji="0" lang="id-ID" altLang="en-US" sz="2800" i="0" strike="noStrike" cap="none" normalizeH="0" baseline="0" dirty="0" smtClean="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d-ID" altLang="en-US" sz="2800" i="0" strike="noStrike" cap="none" normalizeH="0" baseline="0" dirty="0" smtClean="0">
              <a:ln>
                <a:noFill/>
              </a:ln>
              <a:effectLst/>
              <a:latin typeface="Arial" panose="020B0604020202020204" pitchFamily="34" charset="0"/>
            </a:endParaRPr>
          </a:p>
        </p:txBody>
      </p:sp>
      <p:sp>
        <p:nvSpPr>
          <p:cNvPr id="2" name="Rectangle 1"/>
          <p:cNvSpPr/>
          <p:nvPr/>
        </p:nvSpPr>
        <p:spPr>
          <a:xfrm>
            <a:off x="1036026" y="889658"/>
            <a:ext cx="6843348" cy="923330"/>
          </a:xfrm>
          <a:prstGeom prst="rect">
            <a:avLst/>
          </a:prstGeom>
        </p:spPr>
        <p:txBody>
          <a:bodyPr wrap="none">
            <a:spAutoFit/>
          </a:bodyPr>
          <a:lstStyle/>
          <a:p>
            <a:pPr lvl="0" algn="just" eaLnBrk="0" fontAlgn="base" hangingPunct="0">
              <a:spcBef>
                <a:spcPct val="0"/>
              </a:spcBef>
              <a:spcAft>
                <a:spcPct val="0"/>
              </a:spcAft>
            </a:pPr>
            <a:r>
              <a:rPr lang="id-ID" altLang="en-US" sz="5400" dirty="0">
                <a:latin typeface="Calibri" panose="020F0502020204030204" pitchFamily="34" charset="0"/>
                <a:ea typeface="Times New Roman" panose="02020603050405020304" pitchFamily="18" charset="0"/>
                <a:cs typeface="Times New Roman" panose="02020603050405020304" pitchFamily="18" charset="0"/>
              </a:rPr>
              <a:t>Counter atau pencacah </a:t>
            </a:r>
            <a:endParaRPr lang="en-ID" altLang="en-US" sz="5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808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Jenis-jenis counter menurut hitungan</a:t>
            </a:r>
            <a:endParaRPr lang="en-US" dirty="0"/>
          </a:p>
        </p:txBody>
      </p:sp>
      <p:sp>
        <p:nvSpPr>
          <p:cNvPr id="3" name="Content Placeholder 2"/>
          <p:cNvSpPr>
            <a:spLocks noGrp="1"/>
          </p:cNvSpPr>
          <p:nvPr>
            <p:ph idx="1"/>
          </p:nvPr>
        </p:nvSpPr>
        <p:spPr>
          <a:xfrm>
            <a:off x="838200" y="1825625"/>
            <a:ext cx="6423991" cy="4351338"/>
          </a:xfrm>
        </p:spPr>
        <p:txBody>
          <a:bodyPr>
            <a:normAutofit/>
          </a:bodyPr>
          <a:lstStyle/>
          <a:p>
            <a:pPr marL="0" indent="0">
              <a:buNone/>
            </a:pPr>
            <a:r>
              <a:rPr lang="id-ID" sz="2400" dirty="0" smtClean="0"/>
              <a:t>Dilihat </a:t>
            </a:r>
            <a:r>
              <a:rPr lang="id-ID" sz="2400" dirty="0"/>
              <a:t>dari cara counter menghitung maka counter dibagi menjadi beberapa jenis-jenis counter yang diantaranya adalah sebagai </a:t>
            </a:r>
            <a:r>
              <a:rPr lang="id-ID" sz="2400" dirty="0" smtClean="0"/>
              <a:t>berikut</a:t>
            </a:r>
            <a:r>
              <a:rPr lang="en-ID" sz="2400" dirty="0" smtClean="0"/>
              <a:t>.</a:t>
            </a:r>
            <a:endParaRPr lang="en-US" sz="2400" dirty="0"/>
          </a:p>
          <a:p>
            <a:pPr marL="0" indent="0">
              <a:buNone/>
            </a:pPr>
            <a:r>
              <a:rPr lang="id-ID" sz="2400" b="1" dirty="0"/>
              <a:t>Up counter</a:t>
            </a:r>
            <a:endParaRPr lang="en-US" sz="2400" b="1" dirty="0"/>
          </a:p>
          <a:p>
            <a:pPr marL="0" indent="0">
              <a:buNone/>
            </a:pPr>
            <a:r>
              <a:rPr lang="id-ID" sz="2400" dirty="0"/>
              <a:t>Up counter adalah rangkaian counter yang berfungsi menghitung naik. Contoh up counter adalah pada tasbih digital seperti contoh diatas</a:t>
            </a:r>
            <a:endParaRPr lang="en-US" sz="2400" dirty="0"/>
          </a:p>
          <a:p>
            <a:pPr marL="0" indent="0">
              <a:buNone/>
            </a:pPr>
            <a:r>
              <a:rPr lang="id-ID" sz="2400" dirty="0"/>
              <a:t>rangkaian up counter dapat sobat buat dengan menggunakan D Flip-flop maupun JK Flip-flop. Berikut merupakan skema rangkaian up counter menggunakan JK flip-flop</a:t>
            </a:r>
            <a:endParaRPr lang="en-US" sz="2400" dirty="0"/>
          </a:p>
          <a:p>
            <a:endParaRPr lang="en-US" dirty="0"/>
          </a:p>
        </p:txBody>
      </p:sp>
      <p:pic>
        <p:nvPicPr>
          <p:cNvPr id="4" name="Picture 3" descr="jenis-jenis counter , rangkaian up counter , pengertian counter"/>
          <p:cNvPicPr/>
          <p:nvPr/>
        </p:nvPicPr>
        <p:blipFill>
          <a:blip r:embed="rId2">
            <a:extLst>
              <a:ext uri="{28A0092B-C50C-407E-A947-70E740481C1C}">
                <a14:useLocalDpi xmlns:a14="http://schemas.microsoft.com/office/drawing/2010/main" val="0"/>
              </a:ext>
            </a:extLst>
          </a:blip>
          <a:srcRect/>
          <a:stretch>
            <a:fillRect/>
          </a:stretch>
        </p:blipFill>
        <p:spPr bwMode="auto">
          <a:xfrm>
            <a:off x="7262190" y="3530600"/>
            <a:ext cx="4244009" cy="2430463"/>
          </a:xfrm>
          <a:prstGeom prst="rect">
            <a:avLst/>
          </a:prstGeom>
          <a:noFill/>
          <a:ln>
            <a:noFill/>
          </a:ln>
        </p:spPr>
      </p:pic>
    </p:spTree>
    <p:extLst>
      <p:ext uri="{BB962C8B-B14F-4D97-AF65-F5344CB8AC3E}">
        <p14:creationId xmlns:p14="http://schemas.microsoft.com/office/powerpoint/2010/main" val="216229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latin typeface="Cambria" panose="02040503050406030204" pitchFamily="18" charset="0"/>
                <a:ea typeface="MS Gothic" panose="020B0609070205080204" pitchFamily="49" charset="-128"/>
                <a:cs typeface="Times New Roman" panose="02020603050405020304" pitchFamily="18" charset="0"/>
              </a:rPr>
              <a:t>Down</a:t>
            </a:r>
            <a:r>
              <a:rPr lang="id-ID" altLang="en-US" b="1" dirty="0">
                <a:latin typeface="Cambria" panose="02040503050406030204" pitchFamily="18" charset="0"/>
                <a:ea typeface="MS Gothic" panose="020B0609070205080204" pitchFamily="49" charset="-128"/>
                <a:cs typeface="Times New Roman" panose="02020603050405020304" pitchFamily="18" charset="0"/>
              </a:rPr>
              <a:t> </a:t>
            </a:r>
            <a:r>
              <a:rPr lang="id-ID" altLang="en-US" dirty="0" smtClean="0">
                <a:latin typeface="Cambria" panose="02040503050406030204" pitchFamily="18" charset="0"/>
                <a:ea typeface="MS Gothic" panose="020B0609070205080204" pitchFamily="49" charset="-128"/>
                <a:cs typeface="Times New Roman" panose="02020603050405020304" pitchFamily="18" charset="0"/>
              </a:rPr>
              <a:t>counter</a:t>
            </a:r>
            <a:endParaRPr lang="en-US" dirty="0"/>
          </a:p>
        </p:txBody>
      </p:sp>
      <p:sp>
        <p:nvSpPr>
          <p:cNvPr id="4" name="Rectangle 1"/>
          <p:cNvSpPr>
            <a:spLocks noGrp="1" noChangeArrowheads="1"/>
          </p:cNvSpPr>
          <p:nvPr>
            <p:ph idx="1"/>
          </p:nvPr>
        </p:nvSpPr>
        <p:spPr bwMode="auto">
          <a:xfrm>
            <a:off x="838200" y="2046937"/>
            <a:ext cx="6141463" cy="4067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d-ID" altLang="en-US" sz="3200" b="0" i="0" strike="noStrike" cap="none" normalizeH="0" baseline="0" dirty="0" smtClean="0">
                <a:ln>
                  <a:noFill/>
                </a:ln>
                <a:effectLst/>
                <a:ea typeface="Times New Roman" panose="02020603050405020304" pitchFamily="18" charset="0"/>
              </a:rPr>
              <a:t>Down counter adalah rangkaian yang berfungsi menghitung turun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altLang="en-US" sz="3200" b="0" i="0" strike="noStrike" cap="none" normalizeH="0" baseline="0" dirty="0" smtClean="0">
                <a:ln>
                  <a:noFill/>
                </a:ln>
                <a:effectLst/>
                <a:latin typeface="Arial" panose="020B0604020202020204" pitchFamily="34" charset="0"/>
                <a:ea typeface="Times New Roman" panose="02020603050405020304" pitchFamily="18" charset="0"/>
              </a:rPr>
              <a:t>Counter jenis ini dapat sobat temui pada lampu lalu lintas dimana bilangan akan menghitung mundur sampai angka 0. Contoh skemanya adalah sebagai berikut</a:t>
            </a:r>
            <a:endParaRPr kumimoji="0" lang="id-ID" altLang="en-US" sz="3200" b="0" i="0" strike="noStrike" cap="none" normalizeH="0" baseline="0" dirty="0" smtClean="0">
              <a:ln>
                <a:noFill/>
              </a:ln>
              <a:effectLst/>
              <a:latin typeface="Arial" panose="020B0604020202020204" pitchFamily="34" charset="0"/>
            </a:endParaRPr>
          </a:p>
        </p:txBody>
      </p:sp>
      <p:pic>
        <p:nvPicPr>
          <p:cNvPr id="5" name="Picture 4" descr="rangkaian down counter , cara membuat rangkaian counter"/>
          <p:cNvPicPr/>
          <p:nvPr/>
        </p:nvPicPr>
        <p:blipFill>
          <a:blip r:embed="rId2">
            <a:extLst>
              <a:ext uri="{28A0092B-C50C-407E-A947-70E740481C1C}">
                <a14:useLocalDpi xmlns:a14="http://schemas.microsoft.com/office/drawing/2010/main" val="0"/>
              </a:ext>
            </a:extLst>
          </a:blip>
          <a:srcRect/>
          <a:stretch>
            <a:fillRect/>
          </a:stretch>
        </p:blipFill>
        <p:spPr bwMode="auto">
          <a:xfrm>
            <a:off x="6979663" y="3048000"/>
            <a:ext cx="4564637" cy="2076677"/>
          </a:xfrm>
          <a:prstGeom prst="rect">
            <a:avLst/>
          </a:prstGeom>
          <a:noFill/>
          <a:ln>
            <a:noFill/>
          </a:ln>
        </p:spPr>
      </p:pic>
    </p:spTree>
    <p:extLst>
      <p:ext uri="{BB962C8B-B14F-4D97-AF65-F5344CB8AC3E}">
        <p14:creationId xmlns:p14="http://schemas.microsoft.com/office/powerpoint/2010/main" val="4174577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Counter modulo N</a:t>
            </a:r>
            <a:endParaRPr lang="en-US" b="1" dirty="0"/>
          </a:p>
        </p:txBody>
      </p:sp>
      <p:sp>
        <p:nvSpPr>
          <p:cNvPr id="3" name="Content Placeholder 2"/>
          <p:cNvSpPr>
            <a:spLocks noGrp="1"/>
          </p:cNvSpPr>
          <p:nvPr>
            <p:ph idx="1"/>
          </p:nvPr>
        </p:nvSpPr>
        <p:spPr>
          <a:xfrm>
            <a:off x="838200" y="1825625"/>
            <a:ext cx="10858500" cy="4351338"/>
          </a:xfrm>
        </p:spPr>
        <p:txBody>
          <a:bodyPr>
            <a:normAutofit/>
          </a:bodyPr>
          <a:lstStyle/>
          <a:p>
            <a:r>
              <a:rPr lang="id-ID" sz="3200" dirty="0"/>
              <a:t>Counter modulo N adalah rangkaian counter yang berfungsi untuk menghitung sampai dengan bilangan tertentu</a:t>
            </a:r>
            <a:endParaRPr lang="en-US" sz="3200" dirty="0"/>
          </a:p>
          <a:p>
            <a:r>
              <a:rPr lang="id-ID" sz="3200" dirty="0"/>
              <a:t>cara kerja counter modulo adalah counter akan mereset atau mengembalikan hitungan ke angka 0 setelah mencapai angka tertentu </a:t>
            </a:r>
            <a:endParaRPr lang="en-US" sz="3200" dirty="0"/>
          </a:p>
          <a:p>
            <a:r>
              <a:rPr lang="id-ID" sz="3200" dirty="0"/>
              <a:t>untuk membuat counter modulo dapat dilakukan dengan mengatur bit bit high dan kemudian dimasukkan kedalam input gerbang and yang kemudian digunakan untuk mereset flip-flop</a:t>
            </a:r>
            <a:endParaRPr lang="en-US" sz="3200" dirty="0"/>
          </a:p>
          <a:p>
            <a:endParaRPr lang="en-US" dirty="0"/>
          </a:p>
        </p:txBody>
      </p:sp>
    </p:spTree>
    <p:extLst>
      <p:ext uri="{BB962C8B-B14F-4D97-AF65-F5344CB8AC3E}">
        <p14:creationId xmlns:p14="http://schemas.microsoft.com/office/powerpoint/2010/main" val="190816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Jenis-jenis counter menurut susunan </a:t>
            </a:r>
            <a:r>
              <a:rPr lang="id-ID" b="1" dirty="0" smtClean="0"/>
              <a:t>rangkaian</a:t>
            </a:r>
            <a:endParaRPr lang="en-US" dirty="0"/>
          </a:p>
        </p:txBody>
      </p:sp>
      <p:sp>
        <p:nvSpPr>
          <p:cNvPr id="3" name="Content Placeholder 2"/>
          <p:cNvSpPr>
            <a:spLocks noGrp="1"/>
          </p:cNvSpPr>
          <p:nvPr>
            <p:ph idx="1"/>
          </p:nvPr>
        </p:nvSpPr>
        <p:spPr/>
        <p:txBody>
          <a:bodyPr>
            <a:normAutofit fontScale="92500" lnSpcReduction="20000"/>
          </a:bodyPr>
          <a:lstStyle/>
          <a:p>
            <a:r>
              <a:rPr lang="en-ID" sz="2800" b="1" dirty="0"/>
              <a:t>A</a:t>
            </a:r>
            <a:r>
              <a:rPr lang="en-ID" sz="2800" b="1" dirty="0" smtClean="0"/>
              <a:t>.</a:t>
            </a:r>
            <a:r>
              <a:rPr lang="id-ID" sz="2800" b="1" dirty="0" smtClean="0"/>
              <a:t> Asyncronous counter</a:t>
            </a:r>
            <a:endParaRPr lang="en-US" sz="2800" b="1" dirty="0" smtClean="0"/>
          </a:p>
          <a:p>
            <a:pPr marL="0" indent="0">
              <a:buNone/>
            </a:pPr>
            <a:r>
              <a:rPr lang="id-ID" sz="2600" dirty="0" smtClean="0"/>
              <a:t>Pada asyncronous counter clock diperoleh dari output pada rangkaian sebelumnya</a:t>
            </a:r>
            <a:endParaRPr lang="en-US" sz="2600" dirty="0" smtClean="0"/>
          </a:p>
          <a:p>
            <a:pPr marL="0" indent="0">
              <a:buNone/>
            </a:pPr>
            <a:r>
              <a:rPr lang="id-ID" sz="2600" dirty="0" smtClean="0"/>
              <a:t>Misalkan terdapat 4 buah flip-flop A, B ,C , dan D maka sumber clock pertama atau clock untuk flip-flop A diperoleh dari sumber clock utama </a:t>
            </a:r>
            <a:endParaRPr lang="en-US" sz="2600" dirty="0" smtClean="0"/>
          </a:p>
          <a:p>
            <a:pPr marL="0" indent="0">
              <a:buNone/>
            </a:pPr>
            <a:r>
              <a:rPr lang="id-ID" sz="2600" dirty="0" smtClean="0"/>
              <a:t>Untuk clock dari flip-flop B diperoleh dari output flip-flop A, clock flip-flop C diperoleh dari output flip-flop B, dan clock flip-flop D diperoleh dari output flip-flop C</a:t>
            </a:r>
            <a:endParaRPr lang="en-US" sz="2600" dirty="0" smtClean="0"/>
          </a:p>
          <a:p>
            <a:pPr marL="0" indent="0">
              <a:buNone/>
            </a:pPr>
            <a:r>
              <a:rPr lang="id-ID" sz="2600" dirty="0" smtClean="0"/>
              <a:t>Kelebihan dari asynchronous counter adalah pembuatannya yang sangat simpel namun kekurangan adalah kecepatan yang dihasilkan tidak akan secepat synchronous counter</a:t>
            </a:r>
            <a:endParaRPr lang="en-US" sz="2600" dirty="0" smtClean="0"/>
          </a:p>
        </p:txBody>
      </p:sp>
    </p:spTree>
    <p:extLst>
      <p:ext uri="{BB962C8B-B14F-4D97-AF65-F5344CB8AC3E}">
        <p14:creationId xmlns:p14="http://schemas.microsoft.com/office/powerpoint/2010/main" val="3959900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4600"/>
            <a:ext cx="5499100" cy="4932363"/>
          </a:xfrm>
        </p:spPr>
        <p:txBody>
          <a:bodyPr>
            <a:normAutofit/>
          </a:bodyPr>
          <a:lstStyle/>
          <a:p>
            <a:r>
              <a:rPr lang="en-ID" sz="2800" b="1" dirty="0" smtClean="0"/>
              <a:t>A. </a:t>
            </a:r>
            <a:r>
              <a:rPr lang="id-ID" sz="2800" b="1" dirty="0" smtClean="0"/>
              <a:t>Asynchronous </a:t>
            </a:r>
            <a:r>
              <a:rPr lang="id-ID" sz="2800" b="1" dirty="0"/>
              <a:t>Binary Up Counter</a:t>
            </a:r>
            <a:endParaRPr lang="en-US" sz="2800" dirty="0"/>
          </a:p>
          <a:p>
            <a:pPr marL="0" indent="0">
              <a:buNone/>
            </a:pPr>
            <a:r>
              <a:rPr lang="id-ID" sz="2800" dirty="0"/>
              <a:t>Counter ini dapat menghitung </a:t>
            </a:r>
            <a:r>
              <a:rPr lang="id-ID" sz="2800" dirty="0" smtClean="0"/>
              <a:t>bi</a:t>
            </a:r>
            <a:r>
              <a:rPr lang="en-ID" sz="2800" dirty="0" smtClean="0"/>
              <a:t>l</a:t>
            </a:r>
            <a:r>
              <a:rPr lang="id-ID" sz="2800" dirty="0" smtClean="0"/>
              <a:t>angan </a:t>
            </a:r>
            <a:r>
              <a:rPr lang="id-ID" sz="2800" dirty="0"/>
              <a:t>biner dengan urutan dari bawah ke atas. Apabila digunakan 4 buah flip-flop, maka kita dapat melakukan </a:t>
            </a:r>
            <a:r>
              <a:rPr lang="id-ID" sz="2800" dirty="0" smtClean="0"/>
              <a:t>hitunga</a:t>
            </a:r>
            <a:r>
              <a:rPr lang="en-ID" sz="2800" dirty="0" smtClean="0"/>
              <a:t>n</a:t>
            </a:r>
            <a:r>
              <a:rPr lang="id-ID" sz="2800" dirty="0" smtClean="0"/>
              <a:t> </a:t>
            </a:r>
            <a:r>
              <a:rPr lang="id-ID" sz="2800" dirty="0"/>
              <a:t>paling tinggi adalah 1111. Counter yang dapat menghitung sampai 1111 disebut 4 bit binary counter. Oleh karena dapat menghitung dengan cara ke atas, maka disebut pula asynchronous 4 binary up counter. </a:t>
            </a:r>
            <a:endParaRPr lang="en-US" sz="2800" dirty="0"/>
          </a:p>
        </p:txBody>
      </p:sp>
      <p:pic>
        <p:nvPicPr>
          <p:cNvPr id="4" name="Picture 3" descr="Counter Atau Rangkaian Pencacah">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365806" y="2522617"/>
            <a:ext cx="5025432" cy="1525428"/>
          </a:xfrm>
          <a:prstGeom prst="rect">
            <a:avLst/>
          </a:prstGeom>
          <a:noFill/>
          <a:ln>
            <a:noFill/>
          </a:ln>
        </p:spPr>
      </p:pic>
      <p:sp>
        <p:nvSpPr>
          <p:cNvPr id="5" name="Rectangle 4"/>
          <p:cNvSpPr/>
          <p:nvPr/>
        </p:nvSpPr>
        <p:spPr>
          <a:xfrm>
            <a:off x="7061862" y="2153285"/>
            <a:ext cx="3986476" cy="369332"/>
          </a:xfrm>
          <a:prstGeom prst="rect">
            <a:avLst/>
          </a:prstGeom>
        </p:spPr>
        <p:txBody>
          <a:bodyPr wrap="none">
            <a:spAutoFit/>
          </a:bodyPr>
          <a:lstStyle/>
          <a:p>
            <a:r>
              <a:rPr lang="id-ID" dirty="0" smtClean="0"/>
              <a:t>Gambarnya dapat dilihat seperti berikut.</a:t>
            </a:r>
            <a:endParaRPr lang="en-US" dirty="0"/>
          </a:p>
        </p:txBody>
      </p:sp>
    </p:spTree>
    <p:extLst>
      <p:ext uri="{BB962C8B-B14F-4D97-AF65-F5344CB8AC3E}">
        <p14:creationId xmlns:p14="http://schemas.microsoft.com/office/powerpoint/2010/main" val="3893414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Asynchronous Binary Down </a:t>
            </a:r>
            <a:r>
              <a:rPr lang="id-ID" b="1" dirty="0" smtClean="0"/>
              <a:t>Counter</a:t>
            </a:r>
            <a:endParaRPr lang="en-US" dirty="0"/>
          </a:p>
        </p:txBody>
      </p:sp>
      <p:sp>
        <p:nvSpPr>
          <p:cNvPr id="3" name="Content Placeholder 2"/>
          <p:cNvSpPr>
            <a:spLocks noGrp="1"/>
          </p:cNvSpPr>
          <p:nvPr>
            <p:ph idx="1"/>
          </p:nvPr>
        </p:nvSpPr>
        <p:spPr/>
        <p:txBody>
          <a:bodyPr/>
          <a:lstStyle/>
          <a:p>
            <a:r>
              <a:rPr lang="id-ID" dirty="0"/>
              <a:t>Prinsip kerja dari counter ini adalah kebalikan dari up counter, yaitu menghitung bilangan biner dengan urutan mulai dari atas ke bawah (dari besar ke kecil). Prinsip kerjanyapun tidak jauh berbeda dari up counter. Bedanya hanya setiap output flip-flop diambil dari output Q, sedangkan input clocknya dihubungkan dengan ouput not Q dari flip-flop sebelumnya. Untuk lebih jelasnya dapat dilihat gambar berikut.</a:t>
            </a:r>
            <a:endParaRPr lang="en-US" dirty="0"/>
          </a:p>
          <a:p>
            <a:endParaRPr lang="en-US" dirty="0"/>
          </a:p>
        </p:txBody>
      </p:sp>
      <p:pic>
        <p:nvPicPr>
          <p:cNvPr id="4" name="Picture 3" descr="Counter Atau Rangkaian Pencacah">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115310" y="3306107"/>
            <a:ext cx="6022340" cy="2671361"/>
          </a:xfrm>
          <a:prstGeom prst="rect">
            <a:avLst/>
          </a:prstGeom>
          <a:noFill/>
          <a:ln>
            <a:noFill/>
          </a:ln>
        </p:spPr>
      </p:pic>
    </p:spTree>
    <p:extLst>
      <p:ext uri="{BB962C8B-B14F-4D97-AF65-F5344CB8AC3E}">
        <p14:creationId xmlns:p14="http://schemas.microsoft.com/office/powerpoint/2010/main" val="35149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Asynchronous Up Down </a:t>
            </a:r>
            <a:r>
              <a:rPr lang="id-ID" b="1" dirty="0" smtClean="0"/>
              <a:t>Counter</a:t>
            </a:r>
            <a:endParaRPr lang="en-US" dirty="0"/>
          </a:p>
        </p:txBody>
      </p:sp>
      <p:sp>
        <p:nvSpPr>
          <p:cNvPr id="3" name="Content Placeholder 2"/>
          <p:cNvSpPr>
            <a:spLocks noGrp="1"/>
          </p:cNvSpPr>
          <p:nvPr>
            <p:ph idx="1"/>
          </p:nvPr>
        </p:nvSpPr>
        <p:spPr>
          <a:xfrm>
            <a:off x="1097280" y="1845734"/>
            <a:ext cx="5201920" cy="4023360"/>
          </a:xfrm>
        </p:spPr>
        <p:txBody>
          <a:bodyPr>
            <a:normAutofit/>
          </a:bodyPr>
          <a:lstStyle/>
          <a:p>
            <a:r>
              <a:rPr lang="id-ID" sz="2400" dirty="0"/>
              <a:t>Suatu rangkaian elektronik yang mempergunakan sistem digital sering memerlukan suatu alat pencacah yang dapat menghitung ke atas dan bisa juga menghitung ke bawah. Alat pencacah yang dapat melakukan penghitungan seperti ini disebut dengan binary up down counter. Alat ini dapat menghitung ke atas dan ke bawah dengan mengatur suatu alat pengontrol tertentu</a:t>
            </a:r>
            <a:endParaRPr lang="en-US" sz="2400" dirty="0"/>
          </a:p>
          <a:p>
            <a:endParaRPr lang="en-US" sz="2400" dirty="0"/>
          </a:p>
        </p:txBody>
      </p:sp>
      <p:pic>
        <p:nvPicPr>
          <p:cNvPr id="4" name="Picture 3" descr="Counter Atau Rangkaian Pencacah">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840220" y="1971078"/>
            <a:ext cx="4315460" cy="3772671"/>
          </a:xfrm>
          <a:prstGeom prst="rect">
            <a:avLst/>
          </a:prstGeom>
          <a:noFill/>
          <a:ln>
            <a:noFill/>
          </a:ln>
        </p:spPr>
      </p:pic>
    </p:spTree>
    <p:extLst>
      <p:ext uri="{BB962C8B-B14F-4D97-AF65-F5344CB8AC3E}">
        <p14:creationId xmlns:p14="http://schemas.microsoft.com/office/powerpoint/2010/main" val="39854673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89</TotalTime>
  <Words>676</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MS Gothic</vt:lpstr>
      <vt:lpstr>Arial</vt:lpstr>
      <vt:lpstr>Calibri</vt:lpstr>
      <vt:lpstr>Calibri Light</vt:lpstr>
      <vt:lpstr>Cambria</vt:lpstr>
      <vt:lpstr>Times New Roman</vt:lpstr>
      <vt:lpstr>Retrospect</vt:lpstr>
      <vt:lpstr>Pengertian fungsi dan cara kerja rangkaian counter</vt:lpstr>
      <vt:lpstr>PowerPoint Presentation</vt:lpstr>
      <vt:lpstr>Jenis-jenis counter menurut hitungan</vt:lpstr>
      <vt:lpstr>Down counter</vt:lpstr>
      <vt:lpstr>Counter modulo N</vt:lpstr>
      <vt:lpstr>Jenis-jenis counter menurut susunan rangkaian</vt:lpstr>
      <vt:lpstr>PowerPoint Presentation</vt:lpstr>
      <vt:lpstr>Asynchronous Binary Down Counter</vt:lpstr>
      <vt:lpstr>Asynchronous Up Down Counter</vt:lpstr>
      <vt:lpstr>PowerPoint Presentation</vt:lpstr>
      <vt:lpstr>Synchronous Binary Up Counter</vt:lpstr>
      <vt:lpstr>Syinchronous Binary Down Counter</vt:lpstr>
      <vt:lpstr>PowerPoint Presentation</vt:lpstr>
      <vt:lpstr>Terimas Kasih atas perhatiannya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Pengertian fungsi dan cara kerja rangkaian counter</dc:title>
  <dc:creator>yorikobyta7@gmail.com</dc:creator>
  <cp:lastModifiedBy>yorikobyta7@gmail.com</cp:lastModifiedBy>
  <cp:revision>11</cp:revision>
  <dcterms:created xsi:type="dcterms:W3CDTF">2019-06-30T06:49:44Z</dcterms:created>
  <dcterms:modified xsi:type="dcterms:W3CDTF">2019-06-30T13:54:08Z</dcterms:modified>
</cp:coreProperties>
</file>