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56" r:id="rId3"/>
    <p:sldId id="259" r:id="rId4"/>
    <p:sldId id="260" r:id="rId5"/>
    <p:sldId id="261" r:id="rId6"/>
    <p:sldId id="262" r:id="rId7"/>
    <p:sldId id="275" r:id="rId8"/>
    <p:sldId id="276" r:id="rId9"/>
    <p:sldId id="263" r:id="rId10"/>
    <p:sldId id="270" r:id="rId11"/>
    <p:sldId id="281" r:id="rId12"/>
    <p:sldId id="278" r:id="rId13"/>
    <p:sldId id="279" r:id="rId14"/>
    <p:sldId id="28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8" autoAdjust="0"/>
    <p:restoredTop sz="94660"/>
  </p:normalViewPr>
  <p:slideViewPr>
    <p:cSldViewPr snapToGrid="0">
      <p:cViewPr varScale="1">
        <p:scale>
          <a:sx n="74" d="100"/>
          <a:sy n="74" d="100"/>
        </p:scale>
        <p:origin x="4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115951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351253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2516364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473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283258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242088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78861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3004048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109878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334256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28417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4438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5610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6250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6178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389256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8878BA-238D-4F50-986D-7A7E8FB84035}"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9ADC82-91B0-4665-918D-AFFA047D98F0}" type="slidenum">
              <a:rPr lang="en-US" smtClean="0"/>
              <a:t>‹#›</a:t>
            </a:fld>
            <a:endParaRPr lang="en-US" dirty="0"/>
          </a:p>
        </p:txBody>
      </p:sp>
    </p:spTree>
    <p:extLst>
      <p:ext uri="{BB962C8B-B14F-4D97-AF65-F5344CB8AC3E}">
        <p14:creationId xmlns:p14="http://schemas.microsoft.com/office/powerpoint/2010/main" val="138702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68878BA-238D-4F50-986D-7A7E8FB84035}" type="datetimeFigureOut">
              <a:rPr lang="en-US" smtClean="0"/>
              <a:t>4/29/2019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9ADC82-91B0-4665-918D-AFFA047D98F0}" type="slidenum">
              <a:rPr lang="en-US" smtClean="0"/>
              <a:t>‹#›</a:t>
            </a:fld>
            <a:endParaRPr lang="en-US" dirty="0"/>
          </a:p>
        </p:txBody>
      </p:sp>
    </p:spTree>
    <p:extLst>
      <p:ext uri="{BB962C8B-B14F-4D97-AF65-F5344CB8AC3E}">
        <p14:creationId xmlns:p14="http://schemas.microsoft.com/office/powerpoint/2010/main" val="397727226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Kelompok</a:t>
            </a:r>
            <a:r>
              <a:rPr lang="en-US" dirty="0" smtClean="0">
                <a:latin typeface="Times New Roman" panose="02020603050405020304" pitchFamily="18" charset="0"/>
                <a:cs typeface="Times New Roman" panose="02020603050405020304" pitchFamily="18" charset="0"/>
              </a:rPr>
              <a:t> 5</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Anggota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1. </a:t>
            </a:r>
            <a:r>
              <a:rPr lang="en-US" sz="2500" dirty="0" err="1">
                <a:latin typeface="Times New Roman" panose="02020603050405020304" pitchFamily="18" charset="0"/>
                <a:cs typeface="Times New Roman" panose="02020603050405020304" pitchFamily="18" charset="0"/>
              </a:rPr>
              <a:t>Reska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Arosandi</a:t>
            </a:r>
            <a:r>
              <a:rPr lang="en-US" sz="2500" dirty="0">
                <a:latin typeface="Times New Roman" panose="02020603050405020304" pitchFamily="18" charset="0"/>
                <a:cs typeface="Times New Roman" panose="02020603050405020304" pitchFamily="18" charset="0"/>
              </a:rPr>
              <a:t>   (18.11.0087)</a:t>
            </a:r>
          </a:p>
          <a:p>
            <a:r>
              <a:rPr lang="en-US" sz="2500" dirty="0">
                <a:latin typeface="Times New Roman" panose="02020603050405020304" pitchFamily="18" charset="0"/>
                <a:cs typeface="Times New Roman" panose="02020603050405020304" pitchFamily="18" charset="0"/>
              </a:rPr>
              <a:t>2.</a:t>
            </a:r>
            <a:r>
              <a:rPr lang="en-US" sz="2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D" sz="25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Rizqi</a:t>
            </a:r>
            <a:r>
              <a:rPr lang="en-ID" sz="2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D" sz="25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Susetyo</a:t>
            </a:r>
            <a:r>
              <a:rPr lang="en-ID" b="1" dirty="0">
                <a:effectLst/>
              </a:rPr>
              <a:t>	</a:t>
            </a:r>
            <a:r>
              <a:rPr lang="en-ID" dirty="0">
                <a:effectLst/>
              </a:rPr>
              <a:t> (18.11.0213)</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 Muhammad Ali   (18.11.0244)</a:t>
            </a:r>
          </a:p>
        </p:txBody>
      </p:sp>
    </p:spTree>
    <p:extLst>
      <p:ext uri="{BB962C8B-B14F-4D97-AF65-F5344CB8AC3E}">
        <p14:creationId xmlns:p14="http://schemas.microsoft.com/office/powerpoint/2010/main" val="375836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181" y="262759"/>
            <a:ext cx="10353762" cy="5391807"/>
          </a:xfrm>
        </p:spPr>
        <p:txBody>
          <a:bodyPr/>
          <a:lstStyle/>
          <a:p>
            <a:pPr marL="0" indent="0">
              <a:buNone/>
            </a:pPr>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Enkoder</a:t>
            </a:r>
            <a:r>
              <a:rPr lang="en-US" sz="2400" b="1" dirty="0">
                <a:latin typeface="Times New Roman" panose="02020603050405020304" pitchFamily="18" charset="0"/>
                <a:cs typeface="Times New Roman" panose="02020603050405020304" pitchFamily="18" charset="0"/>
              </a:rPr>
              <a:t> </a:t>
            </a:r>
          </a:p>
          <a:p>
            <a:pPr marL="0" indent="0">
              <a:buNone/>
            </a:pPr>
            <a:r>
              <a:rPr lang="en-US" dirty="0" smtClean="0"/>
              <a:t> </a:t>
            </a:r>
            <a:r>
              <a:rPr lang="en-US" sz="2400" dirty="0" err="1" smtClean="0">
                <a:latin typeface="Times New Roman" panose="02020603050405020304" pitchFamily="18" charset="0"/>
                <a:cs typeface="Times New Roman" panose="02020603050405020304" pitchFamily="18" charset="0"/>
              </a:rPr>
              <a:t>Adalah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rangkaian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logika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kombinasi</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berfungsi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mengubah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suatu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sinyal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masukan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diskrit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menjadi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keluaran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kode</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biner</a:t>
            </a:r>
            <a:r>
              <a:rPr lang="en-US" dirty="0" smtClean="0"/>
              <a:t>. </a:t>
            </a:r>
            <a:r>
              <a:rPr lang="id-ID" sz="2400" dirty="0">
                <a:effectLst/>
                <a:latin typeface="Times New Roman" panose="02020603050405020304" pitchFamily="18" charset="0"/>
                <a:cs typeface="Times New Roman" panose="02020603050405020304" pitchFamily="18" charset="0"/>
              </a:rPr>
              <a:t>Sebuah dekoder harus memenuhi syarat perancangan m &lt; 2 n . Variabel m adalah kombinasi keluaran dan n adalah jumlah bit masukan. Satu kombinasi masukan hanya dapat mewakili satu kombinasi </a:t>
            </a:r>
            <a:r>
              <a:rPr lang="id-ID" sz="2400" dirty="0" smtClean="0">
                <a:effectLst/>
                <a:latin typeface="Times New Roman" panose="02020603050405020304" pitchFamily="18" charset="0"/>
                <a:cs typeface="Times New Roman" panose="02020603050405020304" pitchFamily="18" charset="0"/>
              </a:rPr>
              <a:t>keluaran.</a:t>
            </a:r>
            <a:r>
              <a:rPr lang="en-US" sz="2400" dirty="0" smtClean="0">
                <a:effectLst/>
                <a:latin typeface="Times New Roman" panose="02020603050405020304" pitchFamily="18" charset="0"/>
                <a:cs typeface="Times New Roman" panose="02020603050405020304" pitchFamily="18" charset="0"/>
              </a:rPr>
              <a:t> </a:t>
            </a:r>
            <a:r>
              <a:rPr lang="id-ID" sz="2400" dirty="0">
                <a:effectLst/>
                <a:latin typeface="Times New Roman" panose="02020603050405020304" pitchFamily="18" charset="0"/>
                <a:cs typeface="Times New Roman" panose="02020603050405020304" pitchFamily="18" charset="0"/>
              </a:rPr>
              <a:t>Perhatikan gambar 1, keluaran gerbang AND = 1 jika masukan BCD adalah 0101 dan sama dengan untuk instruksi masukan yang lain. Karena kode ini merupakan representasi bilangan decimal 5 maka keluaran ini dinamakan saluran atau jalur 5. Sehingga keluaran decoder ini harus dihubungkan dengan peralatan yang dapat dibaca dan dimengerti manusia</a:t>
            </a:r>
            <a:r>
              <a:rPr lang="id-ID"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39916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6204" y="2333767"/>
            <a:ext cx="7267425" cy="2496331"/>
          </a:xfrm>
          <a:prstGeom prst="rect">
            <a:avLst/>
          </a:prstGeom>
        </p:spPr>
      </p:pic>
    </p:spTree>
    <p:extLst>
      <p:ext uri="{BB962C8B-B14F-4D97-AF65-F5344CB8AC3E}">
        <p14:creationId xmlns:p14="http://schemas.microsoft.com/office/powerpoint/2010/main" val="1258444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464023"/>
            <a:ext cx="10626112" cy="5854889"/>
          </a:xfrm>
        </p:spPr>
        <p:txBody>
          <a:bodyPr/>
          <a:lstStyle/>
          <a:p>
            <a:pPr marL="0" indent="0">
              <a:buNone/>
            </a:pPr>
            <a:r>
              <a:rPr lang="en-US" sz="2400" b="1" dirty="0">
                <a:latin typeface="Times New Roman" panose="02020603050405020304" pitchFamily="18" charset="0"/>
                <a:cs typeface="Times New Roman" panose="02020603050405020304" pitchFamily="18" charset="0"/>
              </a:rPr>
              <a:t>2. Multiplexer</a:t>
            </a:r>
          </a:p>
          <a:p>
            <a:pPr marL="0" indent="0">
              <a:buNone/>
            </a:pP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komponen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elektronika</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bisa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memilih</a:t>
            </a:r>
            <a:r>
              <a:rPr lang="en-US" sz="2400" dirty="0">
                <a:latin typeface="Times New Roman" panose="02020603050405020304" pitchFamily="18" charset="0"/>
                <a:cs typeface="Times New Roman" panose="02020603050405020304" pitchFamily="18" charset="0"/>
              </a:rPr>
              <a:t> input  yang </a:t>
            </a:r>
            <a:r>
              <a:rPr lang="en-US" sz="2400" dirty="0" err="1">
                <a:latin typeface="Times New Roman" panose="02020603050405020304" pitchFamily="18" charset="0"/>
                <a:cs typeface="Times New Roman" panose="02020603050405020304" pitchFamily="18" charset="0"/>
              </a:rPr>
              <a:t>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diteruskan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bagian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output. </a:t>
            </a:r>
            <a:r>
              <a:rPr lang="en-US" sz="2400" dirty="0" err="1" smtClean="0">
                <a:latin typeface="Times New Roman" panose="02020603050405020304" pitchFamily="18" charset="0"/>
                <a:cs typeface="Times New Roman" panose="02020603050405020304" pitchFamily="18" charset="0"/>
              </a:rPr>
              <a:t>Pemilihan</a:t>
            </a:r>
            <a:r>
              <a:rPr lang="en-US" sz="2400" dirty="0" smtClean="0">
                <a:latin typeface="Times New Roman" panose="02020603050405020304" pitchFamily="18" charset="0"/>
                <a:cs typeface="Times New Roman" panose="02020603050405020304" pitchFamily="18" charset="0"/>
              </a:rPr>
              <a:t> input  </a:t>
            </a:r>
            <a:r>
              <a:rPr lang="en-US" sz="2400" dirty="0" err="1" smtClean="0">
                <a:latin typeface="Times New Roman" panose="02020603050405020304" pitchFamily="18" charset="0"/>
                <a:cs typeface="Times New Roman" panose="02020603050405020304" pitchFamily="18" charset="0"/>
              </a:rPr>
              <a:t>mana</a:t>
            </a:r>
            <a:r>
              <a:rPr lang="en-US" sz="2400" dirty="0" smtClean="0">
                <a:latin typeface="Times New Roman" panose="02020603050405020304" pitchFamily="18" charset="0"/>
                <a:cs typeface="Times New Roman" panose="02020603050405020304" pitchFamily="18" charset="0"/>
              </a:rPr>
              <a:t> yang </a:t>
            </a:r>
            <a:r>
              <a:rPr lang="en-US" sz="2400" dirty="0" err="1" smtClean="0">
                <a:latin typeface="Times New Roman" panose="02020603050405020304" pitchFamily="18" charset="0"/>
                <a:cs typeface="Times New Roman" panose="02020603050405020304" pitchFamily="18" charset="0"/>
              </a:rPr>
              <a:t>dipilih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ditentukan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oleh</a:t>
            </a:r>
            <a:r>
              <a:rPr lang="en-US" sz="2400" dirty="0" smtClean="0">
                <a:latin typeface="Times New Roman" panose="02020603050405020304" pitchFamily="18" charset="0"/>
                <a:cs typeface="Times New Roman" panose="02020603050405020304" pitchFamily="18" charset="0"/>
              </a:rPr>
              <a:t> signal </a:t>
            </a:r>
            <a:r>
              <a:rPr lang="en-US" sz="2400" dirty="0" err="1" smtClean="0">
                <a:latin typeface="Times New Roman" panose="02020603050405020304" pitchFamily="18" charset="0"/>
                <a:cs typeface="Times New Roman" panose="02020603050405020304" pitchFamily="18" charset="0"/>
              </a:rPr>
              <a:t>yanga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ada</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bagian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kontrol</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kendali</a:t>
            </a:r>
            <a:r>
              <a:rPr lang="en-US" sz="2400" dirty="0" smtClean="0">
                <a:latin typeface="Times New Roman" panose="02020603050405020304" pitchFamily="18" charset="0"/>
                <a:cs typeface="Times New Roman" panose="02020603050405020304" pitchFamily="18" charset="0"/>
              </a:rPr>
              <a:t>) select.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831" y="2488869"/>
            <a:ext cx="5964247" cy="3839484"/>
          </a:xfrm>
          <a:prstGeom prst="rect">
            <a:avLst/>
          </a:prstGeom>
        </p:spPr>
      </p:pic>
    </p:spTree>
    <p:extLst>
      <p:ext uri="{BB962C8B-B14F-4D97-AF65-F5344CB8AC3E}">
        <p14:creationId xmlns:p14="http://schemas.microsoft.com/office/powerpoint/2010/main" val="322897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331" y="395784"/>
            <a:ext cx="10544225" cy="5991367"/>
          </a:xfrm>
        </p:spPr>
        <p:txBody>
          <a:bodyPr/>
          <a:lstStyle/>
          <a:p>
            <a:pPr marL="0" indent="0">
              <a:buNone/>
            </a:pPr>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Dekoder</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Rangkaian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dekoder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mempunyai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sifat</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berkebalikan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enkoder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yaitu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merubah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biner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menjadi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sinyal</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diskrit</a:t>
            </a:r>
            <a:r>
              <a:rPr lang="en-US" sz="2400" dirty="0" smtClean="0">
                <a:latin typeface="Times New Roman" panose="02020603050405020304" pitchFamily="18" charset="0"/>
                <a:cs typeface="Times New Roman" panose="02020603050405020304" pitchFamily="18" charset="0"/>
              </a:rPr>
              <a:t>.</a:t>
            </a:r>
            <a:r>
              <a:rPr lang="id-ID" sz="2400" dirty="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 </a:t>
            </a:r>
            <a:r>
              <a:rPr lang="id-ID" sz="2400" dirty="0" smtClean="0">
                <a:effectLst/>
                <a:latin typeface="Times New Roman" panose="02020603050405020304" pitchFamily="18" charset="0"/>
                <a:cs typeface="Times New Roman" panose="02020603050405020304" pitchFamily="18" charset="0"/>
              </a:rPr>
              <a:t>Sebuah </a:t>
            </a:r>
            <a:r>
              <a:rPr lang="id-ID" sz="2400" dirty="0">
                <a:effectLst/>
                <a:latin typeface="Times New Roman" panose="02020603050405020304" pitchFamily="18" charset="0"/>
                <a:cs typeface="Times New Roman" panose="02020603050405020304" pitchFamily="18" charset="0"/>
              </a:rPr>
              <a:t>dekoder harus memenuhi syarat perancangan m &lt; 2 n . Variabel m adalah kombinasi keluaran dan n adalah jumlah bit masukan. Satu kombinasi masukan hanya dapat mewakili satu kombinasi keluaran</a:t>
            </a:r>
            <a:r>
              <a:rPr lang="id-ID"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 </a:t>
            </a:r>
            <a:r>
              <a:rPr lang="id-ID" sz="2400" dirty="0">
                <a:effectLst/>
                <a:latin typeface="Times New Roman" panose="02020603050405020304" pitchFamily="18" charset="0"/>
                <a:cs typeface="Times New Roman" panose="02020603050405020304" pitchFamily="18" charset="0"/>
              </a:rPr>
              <a:t>Perhatikan gambar 1, keluaran gerbang AND = 1 jika masukan BCD adalah 0101 dan sama dengan untuk instruksi masukan yang lain. Karena kode ini merupakan representasi bilangan decimal 5 maka keluaran ini dinamakan saluran atau jalur 5. Sehingga keluaran decoder ini harus dihubungkan dengan peralatan yang dapat dibaca dan dimengerti manusia.</a:t>
            </a:r>
            <a:endParaRPr lang="en-US" sz="2400"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519" y="4667536"/>
            <a:ext cx="4026091" cy="1509784"/>
          </a:xfrm>
          <a:prstGeom prst="rect">
            <a:avLst/>
          </a:prstGeom>
        </p:spPr>
      </p:pic>
    </p:spTree>
    <p:extLst>
      <p:ext uri="{BB962C8B-B14F-4D97-AF65-F5344CB8AC3E}">
        <p14:creationId xmlns:p14="http://schemas.microsoft.com/office/powerpoint/2010/main" val="3940441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504967"/>
            <a:ext cx="10626112" cy="5882185"/>
          </a:xfrm>
        </p:spPr>
        <p:txBody>
          <a:bodyPr/>
          <a:lstStyle/>
          <a:p>
            <a:pPr marL="0" indent="0">
              <a:buNone/>
            </a:pPr>
            <a:r>
              <a:rPr lang="en-US" sz="2400" b="1" dirty="0">
                <a:latin typeface="Times New Roman" panose="02020603050405020304" pitchFamily="18" charset="0"/>
                <a:cs typeface="Times New Roman" panose="02020603050405020304" pitchFamily="18" charset="0"/>
              </a:rPr>
              <a:t>4. </a:t>
            </a:r>
            <a:r>
              <a:rPr lang="en-US" sz="2400" b="1" dirty="0" err="1">
                <a:latin typeface="Times New Roman" panose="02020603050405020304" pitchFamily="18" charset="0"/>
                <a:cs typeface="Times New Roman" panose="02020603050405020304" pitchFamily="18" charset="0"/>
              </a:rPr>
              <a:t>Demultiplekser</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komponen</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berfungsi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kebalikan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multiplexer  </a:t>
            </a:r>
            <a:r>
              <a:rPr lang="en-US" sz="2400" dirty="0" err="1" smtClean="0">
                <a:latin typeface="Times New Roman" panose="02020603050405020304" pitchFamily="18" charset="0"/>
                <a:cs typeface="Times New Roman" panose="02020603050405020304" pitchFamily="18" charset="0"/>
              </a:rPr>
              <a:t>yaitu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jumlah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masukannya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hanya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satu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tetapi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bagian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keluarannya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banyak</a:t>
            </a:r>
            <a:r>
              <a:rPr lang="en-US" sz="2400" dirty="0" smtClean="0">
                <a:latin typeface="Times New Roman" panose="02020603050405020304" pitchFamily="18" charset="0"/>
                <a:cs typeface="Times New Roman" panose="02020603050405020304" pitchFamily="18" charset="0"/>
              </a:rPr>
              <a:t>. Signal </a:t>
            </a:r>
            <a:r>
              <a:rPr lang="en-US" sz="2400" dirty="0" err="1" smtClean="0">
                <a:latin typeface="Times New Roman" panose="02020603050405020304" pitchFamily="18" charset="0"/>
                <a:cs typeface="Times New Roman" panose="02020603050405020304" pitchFamily="18" charset="0"/>
              </a:rPr>
              <a:t>pada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bagian</a:t>
            </a:r>
            <a:r>
              <a:rPr lang="en-US" sz="2400" dirty="0" smtClean="0">
                <a:latin typeface="Times New Roman" panose="02020603050405020304" pitchFamily="18" charset="0"/>
                <a:cs typeface="Times New Roman" panose="02020603050405020304" pitchFamily="18" charset="0"/>
              </a:rPr>
              <a:t> input </a:t>
            </a:r>
            <a:r>
              <a:rPr lang="en-US" sz="2400" dirty="0" err="1" smtClean="0">
                <a:latin typeface="Times New Roman" panose="02020603050405020304" pitchFamily="18" charset="0"/>
                <a:cs typeface="Times New Roman" panose="02020603050405020304" pitchFamily="18" charset="0"/>
              </a:rPr>
              <a:t>ini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akan</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salurkan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kebagian</a:t>
            </a:r>
            <a:r>
              <a:rPr lang="en-US" sz="2400" dirty="0" smtClean="0">
                <a:latin typeface="Times New Roman" panose="02020603050405020304" pitchFamily="18" charset="0"/>
                <a:cs typeface="Times New Roman" panose="02020603050405020304" pitchFamily="18" charset="0"/>
              </a:rPr>
              <a:t> output (channel) yang </a:t>
            </a:r>
            <a:r>
              <a:rPr lang="en-US" sz="2400" dirty="0" err="1" smtClean="0">
                <a:latin typeface="Times New Roman" panose="02020603050405020304" pitchFamily="18" charset="0"/>
                <a:cs typeface="Times New Roman" panose="02020603050405020304" pitchFamily="18" charset="0"/>
              </a:rPr>
              <a:t>mana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tergantung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kendali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pada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bagiajn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selectnya</a:t>
            </a:r>
            <a:r>
              <a:rPr lang="en-US" sz="2400" dirty="0" smtClean="0">
                <a:latin typeface="Times New Roman" panose="02020603050405020304" pitchFamily="18" charset="0"/>
                <a:cs typeface="Times New Roman" panose="02020603050405020304" pitchFamily="18" charset="0"/>
              </a:rPr>
              <a:t>.</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260" y="2622061"/>
            <a:ext cx="5773003" cy="3662249"/>
          </a:xfrm>
          <a:prstGeom prst="rect">
            <a:avLst/>
          </a:prstGeom>
        </p:spPr>
      </p:pic>
    </p:spTree>
    <p:extLst>
      <p:ext uri="{BB962C8B-B14F-4D97-AF65-F5344CB8AC3E}">
        <p14:creationId xmlns:p14="http://schemas.microsoft.com/office/powerpoint/2010/main" val="720862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82869"/>
            <a:ext cx="10353762" cy="4908331"/>
          </a:xfrm>
        </p:spPr>
        <p:txBody>
          <a:bodyPr>
            <a:normAutofit/>
          </a:bodyPr>
          <a:lstStyle/>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pPr marL="0" indent="0">
              <a:buNone/>
            </a:pPr>
            <a:r>
              <a:rPr lang="en-US" sz="3000" dirty="0" err="1">
                <a:latin typeface="Times New Roman" panose="02020603050405020304" pitchFamily="18" charset="0"/>
                <a:cs typeface="Times New Roman" panose="02020603050405020304" pitchFamily="18" charset="0"/>
              </a:rPr>
              <a:t>Kesimpulannya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adalah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suatu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rangkaian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diklasifikasikan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sebagai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kombinasional</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jika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memiliki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sifat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yaitu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keluarnnya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ditentukan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hanya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oleh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masukkan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eksternal</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saja</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390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000" dirty="0">
                <a:latin typeface="Times New Roman" panose="02020603050405020304" pitchFamily="18" charset="0"/>
                <a:cs typeface="Times New Roman" panose="02020603050405020304" pitchFamily="18" charset="0"/>
              </a:rPr>
              <a:t>TERIMA KASIH</a:t>
            </a:r>
          </a:p>
        </p:txBody>
      </p:sp>
    </p:spTree>
    <p:extLst>
      <p:ext uri="{BB962C8B-B14F-4D97-AF65-F5344CB8AC3E}">
        <p14:creationId xmlns:p14="http://schemas.microsoft.com/office/powerpoint/2010/main" val="1775558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
            </a:r>
          </a:p>
        </p:txBody>
      </p:sp>
      <p:sp>
        <p:nvSpPr>
          <p:cNvPr id="3" name="Subtitle 2"/>
          <p:cNvSpPr>
            <a:spLocks noGrp="1"/>
          </p:cNvSpPr>
          <p:nvPr>
            <p:ph type="subTitle" idx="1"/>
          </p:nvPr>
        </p:nvSpPr>
        <p:spPr>
          <a:xfrm>
            <a:off x="1262130" y="1275009"/>
            <a:ext cx="9218691" cy="3554568"/>
          </a:xfrm>
        </p:spPr>
        <p:txBody>
          <a:bodyPr>
            <a:normAutofit/>
          </a:bodyPr>
          <a:lstStyle/>
          <a:p>
            <a:r>
              <a:rPr lang="en-US" sz="3200" dirty="0">
                <a:effectLst/>
              </a:rPr>
              <a:t>RENCANA PEMBELAJARAN</a:t>
            </a:r>
          </a:p>
          <a:p>
            <a:r>
              <a:rPr lang="en-US" sz="3200" dirty="0">
                <a:effectLst/>
              </a:rPr>
              <a:t> </a:t>
            </a:r>
          </a:p>
          <a:p>
            <a:r>
              <a:rPr lang="en-US" sz="3200" dirty="0">
                <a:effectLst/>
              </a:rPr>
              <a:t> </a:t>
            </a:r>
          </a:p>
          <a:p>
            <a:r>
              <a:rPr lang="en-US" sz="3200" dirty="0">
                <a:effectLst/>
              </a:rPr>
              <a:t>ALJABAR BOOLE &amp; RANGKAIAN KOMBINASIONAL</a:t>
            </a:r>
            <a:endParaRPr lang="en-US" sz="3200" dirty="0"/>
          </a:p>
        </p:txBody>
      </p:sp>
    </p:spTree>
    <p:extLst>
      <p:ext uri="{BB962C8B-B14F-4D97-AF65-F5344CB8AC3E}">
        <p14:creationId xmlns:p14="http://schemas.microsoft.com/office/powerpoint/2010/main" val="3522099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latin typeface="Times New Roman" panose="02020603050405020304" pitchFamily="18" charset="0"/>
                <a:cs typeface="Times New Roman" panose="02020603050405020304" pitchFamily="18" charset="0"/>
              </a:rPr>
              <a:t>Aljabar</a:t>
            </a:r>
            <a:r>
              <a:rPr lang="en-US" dirty="0">
                <a:effectLst/>
                <a:latin typeface="Times New Roman" panose="02020603050405020304" pitchFamily="18" charset="0"/>
                <a:cs typeface="Times New Roman" panose="02020603050405020304" pitchFamily="18" charset="0"/>
              </a:rPr>
              <a:t> Boolean</a:t>
            </a:r>
            <a:br>
              <a:rPr lang="en-US" dirty="0">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Autofit/>
          </a:bodyPr>
          <a:lstStyle/>
          <a:p>
            <a:pPr marL="0" indent="0">
              <a:buNone/>
            </a:pPr>
            <a:r>
              <a:rPr lang="id-ID" sz="2400" dirty="0">
                <a:effectLst/>
                <a:latin typeface="Times New Roman" panose="02020603050405020304" pitchFamily="18" charset="0"/>
                <a:cs typeface="Times New Roman" panose="02020603050405020304" pitchFamily="18" charset="0"/>
              </a:rPr>
              <a:t>Aljabar Boole yaitu suatu sistem aljabar yang hanya memiliki dua macam konstanta, yaitu ‘0’ dan ‘1’. Dimana dua konstanta ini (0 dan 1) digunakan untuk menggambarkan (mewakili) keadaan (state) suatu terminal. Keadaan (state ini) pada umumnya dianalogikan dengan level tegangan. Dalam Aljabar Boolean, besaran yang dapat berubah/ variable (dapat bernilai ‘0’ atau ‘1’) dituliskan dengan simbol huruf misal A, B, C dan sebagainya.</a:t>
            </a:r>
            <a:endParaRPr lang="en-ID" sz="2400" dirty="0">
              <a:effectLst/>
              <a:latin typeface="Times New Roman" panose="02020603050405020304" pitchFamily="18" charset="0"/>
              <a:cs typeface="Times New Roman" panose="02020603050405020304" pitchFamily="18" charset="0"/>
            </a:endParaRPr>
          </a:p>
          <a:p>
            <a:pPr marL="0" indent="0">
              <a:buNone/>
            </a:pPr>
            <a:r>
              <a:rPr lang="id-ID" sz="2400" dirty="0">
                <a:effectLst/>
                <a:latin typeface="Times New Roman" panose="02020603050405020304" pitchFamily="18" charset="0"/>
                <a:cs typeface="Times New Roman" panose="02020603050405020304" pitchFamily="18" charset="0"/>
              </a:rPr>
              <a:t>Setiap keluaran dari suatu atau kombinasi beberapa buah gerbang dapat digunakan dalam suatu rangkaian logika yang disebut ungkapan Boole seperti gerbang </a:t>
            </a:r>
            <a:r>
              <a:rPr lang="en-US" sz="2400" dirty="0" smtClean="0">
                <a:effectLst/>
                <a:latin typeface="Times New Roman" panose="02020603050405020304" pitchFamily="18" charset="0"/>
                <a:cs typeface="Times New Roman" panose="02020603050405020304" pitchFamily="18" charset="0"/>
              </a:rPr>
              <a:t> </a:t>
            </a:r>
            <a:r>
              <a:rPr lang="id-ID" sz="2400" dirty="0" smtClean="0">
                <a:effectLst/>
                <a:latin typeface="Times New Roman" panose="02020603050405020304" pitchFamily="18" charset="0"/>
                <a:cs typeface="Times New Roman" panose="02020603050405020304" pitchFamily="18" charset="0"/>
              </a:rPr>
              <a:t>AND</a:t>
            </a:r>
            <a:r>
              <a:rPr lang="id-ID" sz="2400" dirty="0">
                <a:effectLst/>
                <a:latin typeface="Times New Roman" panose="02020603050405020304" pitchFamily="18" charset="0"/>
                <a:cs typeface="Times New Roman" panose="02020603050405020304" pitchFamily="18" charset="0"/>
              </a:rPr>
              <a:t>, OR, dan NOT</a:t>
            </a:r>
            <a:r>
              <a:rPr lang="id-ID"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410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8000" y="1447800"/>
            <a:ext cx="11176000" cy="3763403"/>
          </a:xfrm>
          <a:prstGeom prst="rect">
            <a:avLst/>
          </a:prstGeom>
        </p:spPr>
        <p:txBody>
          <a:bodyPr wrap="square">
            <a:spAutoFit/>
          </a:bodyPr>
          <a:lstStyle/>
          <a:p>
            <a:pPr marL="444500" marR="228600" indent="583565" algn="just">
              <a:lnSpc>
                <a:spcPct val="142000"/>
              </a:lnSpc>
              <a:spcAft>
                <a:spcPts val="0"/>
              </a:spcAft>
            </a:pP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Dalam</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aljabr</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boolean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digunakan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dua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konstanta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yaitu</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logika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1 dan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logika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0.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Kedua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konstanta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tersebut</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bila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diterapkan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dalam</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smtClean="0">
                <a:effectLst/>
                <a:latin typeface="Times New Roman" panose="02020603050405020304" pitchFamily="18" charset="0"/>
                <a:ea typeface="Courier New" panose="02070309020205020404" pitchFamily="49" charset="0"/>
                <a:cs typeface="Times New Roman" panose="02020603050405020304" pitchFamily="18" charset="0"/>
              </a:rPr>
              <a:t>rangkaian</a:t>
            </a:r>
            <a:r>
              <a:rPr lang="en-US" sz="2400" dirty="0" smtClean="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logika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akan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berupa</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taraf</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tegangan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Yakni</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taraf</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tegangan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rendah</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dan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taraf</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tegangan</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400" dirty="0" err="1">
                <a:effectLst/>
                <a:latin typeface="Times New Roman" panose="02020603050405020304" pitchFamily="18" charset="0"/>
                <a:ea typeface="Courier New" panose="02070309020205020404" pitchFamily="49" charset="0"/>
                <a:cs typeface="Times New Roman" panose="02020603050405020304" pitchFamily="18" charset="0"/>
              </a:rPr>
              <a:t>tinggi</a:t>
            </a:r>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a:t>
            </a:r>
          </a:p>
          <a:p>
            <a:pPr marL="444500" marR="228600" indent="583565" algn="just">
              <a:lnSpc>
                <a:spcPct val="142000"/>
              </a:lnSpc>
            </a:pPr>
            <a:r>
              <a:rPr lang="en-US" sz="2400" dirty="0" err="1">
                <a:latin typeface="Times New Roman" panose="02020603050405020304" pitchFamily="18" charset="0"/>
                <a:cs typeface="Times New Roman" panose="02020603050405020304" pitchFamily="18" charset="0"/>
              </a:rPr>
              <a:t>Jika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taraf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tegangan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tinggi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dinyatakan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logika</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taraf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tegangan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rendah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dinyatakan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maka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disebut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penerapan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logika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positif</a:t>
            </a:r>
            <a:r>
              <a:rPr lang="en-US" sz="2400" dirty="0">
                <a:latin typeface="Times New Roman" panose="02020603050405020304" pitchFamily="18" charset="0"/>
                <a:cs typeface="Times New Roman" panose="02020603050405020304" pitchFamily="18" charset="0"/>
              </a:rPr>
              <a:t>.</a:t>
            </a:r>
          </a:p>
          <a:p>
            <a:pPr marL="444500" marR="228600" indent="583565" algn="just">
              <a:lnSpc>
                <a:spcPct val="142000"/>
              </a:lnSpc>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Jika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taraf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tegangtan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tinggi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dinyatakan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logika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taraf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teggang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rendah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dinyatakan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disebut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penerapan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logika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negatif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835563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9693" y="1828800"/>
            <a:ext cx="897863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Teori-teori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aljabar</a:t>
            </a:r>
            <a:r>
              <a:rPr lang="en-US" sz="2400" dirty="0">
                <a:latin typeface="Times New Roman" panose="02020603050405020304" pitchFamily="18" charset="0"/>
                <a:cs typeface="Times New Roman" panose="02020603050405020304" pitchFamily="18" charset="0"/>
              </a:rPr>
              <a:t> Boolean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merupakan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aturan-aturan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dasar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hubungan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antara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variabel-variaabel</a:t>
            </a:r>
            <a:r>
              <a:rPr lang="en-US" sz="2400" dirty="0">
                <a:latin typeface="Times New Roman" panose="02020603050405020304" pitchFamily="18" charset="0"/>
                <a:cs typeface="Times New Roman" panose="02020603050405020304" pitchFamily="18" charset="0"/>
              </a:rPr>
              <a:t> Boolean.</a:t>
            </a:r>
          </a:p>
          <a:p>
            <a:r>
              <a:rPr lang="en-US" sz="2400" dirty="0" err="1">
                <a:latin typeface="Times New Roman" panose="02020603050405020304" pitchFamily="18" charset="0"/>
                <a:cs typeface="Times New Roman" panose="02020603050405020304" pitchFamily="18" charset="0"/>
              </a:rPr>
              <a:t>Aturan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digunakan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untuk</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memanipulasi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menyedarhanakan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suatu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rangkaaian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logika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dalam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bentuk</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bervariasi</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Adapun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teori-teori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aljabar</a:t>
            </a:r>
            <a:r>
              <a:rPr lang="en-US" sz="2400" dirty="0">
                <a:latin typeface="Times New Roman" panose="02020603050405020304" pitchFamily="18" charset="0"/>
                <a:cs typeface="Times New Roman" panose="02020603050405020304" pitchFamily="18" charset="0"/>
              </a:rPr>
              <a:t> Boolean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rangkum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menjadi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bentuk-bentuk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seperti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berikut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2193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640" y="1348285"/>
            <a:ext cx="10058400" cy="4086225"/>
          </a:xfrm>
          <a:prstGeom prst="rect">
            <a:avLst/>
          </a:prstGeom>
        </p:spPr>
      </p:pic>
    </p:spTree>
    <p:extLst>
      <p:ext uri="{BB962C8B-B14F-4D97-AF65-F5344CB8AC3E}">
        <p14:creationId xmlns:p14="http://schemas.microsoft.com/office/powerpoint/2010/main" val="349300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499" y="592962"/>
            <a:ext cx="10740789" cy="1384995"/>
          </a:xfrm>
          <a:prstGeom prst="rect">
            <a:avLst/>
          </a:prstGeom>
        </p:spPr>
        <p:txBody>
          <a:bodyPr wrap="square">
            <a:spAutoFit/>
          </a:bodyPr>
          <a:lstStyle/>
          <a:p>
            <a:r>
              <a:rPr lang="id-ID" sz="2400" dirty="0">
                <a:latin typeface="Times New Roman" panose="02020603050405020304" pitchFamily="18" charset="0"/>
                <a:cs typeface="Times New Roman" panose="02020603050405020304" pitchFamily="18" charset="0"/>
              </a:rPr>
              <a:t>Untuk fungsi-fungsi boole dengan dua peubah atau lebih, dikenal juga dengan hukum-hukum kumulatif, assosiatif, dan distributive yang berlaku dalam aljabar biasa, yaitu</a:t>
            </a:r>
            <a:r>
              <a:rPr lang="id-ID"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35" y="2210745"/>
            <a:ext cx="8720919" cy="4237821"/>
          </a:xfrm>
          <a:prstGeom prst="rect">
            <a:avLst/>
          </a:prstGeom>
        </p:spPr>
      </p:pic>
    </p:spTree>
    <p:extLst>
      <p:ext uri="{BB962C8B-B14F-4D97-AF65-F5344CB8AC3E}">
        <p14:creationId xmlns:p14="http://schemas.microsoft.com/office/powerpoint/2010/main" val="4007125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6" y="735538"/>
            <a:ext cx="6059606" cy="586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Job2_MinimalisasiRangkaianLogika.JPG"/>
          <p:cNvPicPr/>
          <p:nvPr/>
        </p:nvPicPr>
        <p:blipFill>
          <a:blip r:embed="rId3" cstate="print"/>
          <a:stretch>
            <a:fillRect/>
          </a:stretch>
        </p:blipFill>
        <p:spPr>
          <a:xfrm>
            <a:off x="6523630" y="305865"/>
            <a:ext cx="5162915" cy="6291651"/>
          </a:xfrm>
          <a:prstGeom prst="rect">
            <a:avLst/>
          </a:prstGeom>
        </p:spPr>
      </p:pic>
    </p:spTree>
    <p:extLst>
      <p:ext uri="{BB962C8B-B14F-4D97-AF65-F5344CB8AC3E}">
        <p14:creationId xmlns:p14="http://schemas.microsoft.com/office/powerpoint/2010/main" val="49689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Rangkaian</a:t>
            </a:r>
            <a:r>
              <a:rPr lang="en-US" dirty="0"/>
              <a:t> </a:t>
            </a:r>
            <a:r>
              <a:rPr lang="en-US" dirty="0" err="1"/>
              <a:t>kombinasional</a:t>
            </a:r>
            <a:endParaRPr lang="en-US" dirty="0"/>
          </a:p>
        </p:txBody>
      </p:sp>
      <p:sp>
        <p:nvSpPr>
          <p:cNvPr id="3" name="Content Placeholder 2"/>
          <p:cNvSpPr>
            <a:spLocks noGrp="1"/>
          </p:cNvSpPr>
          <p:nvPr>
            <p:ph idx="1"/>
          </p:nvPr>
        </p:nvSpPr>
        <p:spPr/>
        <p:txBody>
          <a:bodyPr>
            <a:normAutofit/>
          </a:bodyPr>
          <a:lstStyle/>
          <a:p>
            <a:r>
              <a:rPr lang="en-US" sz="2400" dirty="0" err="1">
                <a:effectLst/>
                <a:latin typeface="Times New Roman" panose="02020603050405020304" pitchFamily="18" charset="0"/>
                <a:cs typeface="Times New Roman" panose="02020603050405020304" pitchFamily="18" charset="0"/>
              </a:rPr>
              <a:t>Rangkaian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kombinasional</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adalah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rangkaian</a:t>
            </a:r>
            <a:r>
              <a:rPr lang="en-US" sz="2400" dirty="0">
                <a:effectLst/>
                <a:latin typeface="Times New Roman" panose="02020603050405020304" pitchFamily="18" charset="0"/>
                <a:cs typeface="Times New Roman" panose="02020603050405020304" pitchFamily="18" charset="0"/>
              </a:rPr>
              <a:t> yang </a:t>
            </a:r>
            <a:r>
              <a:rPr lang="en-US" sz="2400" dirty="0" err="1">
                <a:effectLst/>
                <a:latin typeface="Times New Roman" panose="02020603050405020304" pitchFamily="18" charset="0"/>
                <a:cs typeface="Times New Roman" panose="02020603050405020304" pitchFamily="18" charset="0"/>
              </a:rPr>
              <a:t>outputnya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hanya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tergantung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pada</a:t>
            </a:r>
            <a:r>
              <a:rPr lang="en-US" sz="2400" dirty="0">
                <a:effectLst/>
                <a:latin typeface="Times New Roman" panose="02020603050405020304" pitchFamily="18" charset="0"/>
                <a:cs typeface="Times New Roman" panose="02020603050405020304" pitchFamily="18" charset="0"/>
              </a:rPr>
              <a:t> input ”</a:t>
            </a:r>
            <a:r>
              <a:rPr lang="en-US" sz="2400" dirty="0" err="1">
                <a:effectLst/>
                <a:latin typeface="Times New Roman" panose="02020603050405020304" pitchFamily="18" charset="0"/>
                <a:cs typeface="Times New Roman" panose="02020603050405020304" pitchFamily="18" charset="0"/>
              </a:rPr>
              <a:t>pada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saat</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itu</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Pada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prinsipnya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rangkaian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kombinasional</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merupakan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penerapan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penerjemah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langsung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dari</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aljabar</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boole</a:t>
            </a:r>
            <a:r>
              <a:rPr lang="en-US" sz="2400" dirty="0">
                <a:effectLst/>
                <a:latin typeface="Times New Roman" panose="02020603050405020304" pitchFamily="18" charset="0"/>
                <a:cs typeface="Times New Roman" panose="02020603050405020304" pitchFamily="18" charset="0"/>
              </a:rPr>
              <a:t>, yang </a:t>
            </a:r>
            <a:r>
              <a:rPr lang="en-US" sz="2400" dirty="0" err="1">
                <a:effectLst/>
                <a:latin typeface="Times New Roman" panose="02020603050405020304" pitchFamily="18" charset="0"/>
                <a:cs typeface="Times New Roman" panose="02020603050405020304" pitchFamily="18" charset="0"/>
              </a:rPr>
              <a:t>biasanya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dinyatakan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sebagai</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fungsi</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logika</a:t>
            </a:r>
            <a:r>
              <a:rPr lang="en-US" sz="2400" dirty="0">
                <a:effectLst/>
                <a:latin typeface="Times New Roman" panose="02020603050405020304" pitchFamily="18" charset="0"/>
                <a:cs typeface="Times New Roman" panose="02020603050405020304" pitchFamily="18" charset="0"/>
              </a:rPr>
              <a:t>. Operator </a:t>
            </a:r>
            <a:r>
              <a:rPr lang="en-US" sz="2400" dirty="0" err="1">
                <a:effectLst/>
                <a:latin typeface="Times New Roman" panose="02020603050405020304" pitchFamily="18" charset="0"/>
                <a:cs typeface="Times New Roman" panose="02020603050405020304" pitchFamily="18" charset="0"/>
              </a:rPr>
              <a:t>logika</a:t>
            </a:r>
            <a:r>
              <a:rPr lang="en-US" sz="2400" dirty="0">
                <a:effectLst/>
                <a:latin typeface="Times New Roman" panose="02020603050405020304" pitchFamily="18" charset="0"/>
                <a:cs typeface="Times New Roman" panose="02020603050405020304" pitchFamily="18" charset="0"/>
              </a:rPr>
              <a:t> yang </a:t>
            </a:r>
            <a:r>
              <a:rPr lang="en-US" sz="2400" dirty="0" err="1">
                <a:effectLst/>
                <a:latin typeface="Times New Roman" panose="02020603050405020304" pitchFamily="18" charset="0"/>
                <a:cs typeface="Times New Roman" panose="02020603050405020304" pitchFamily="18" charset="0"/>
              </a:rPr>
              <a:t>digunakan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dalam</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aljabar</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boole</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adalah</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inversi</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negasi</a:t>
            </a:r>
            <a:r>
              <a:rPr lang="en-US" sz="2400" dirty="0">
                <a:effectLst/>
                <a:latin typeface="Times New Roman" panose="02020603050405020304" pitchFamily="18" charset="0"/>
                <a:cs typeface="Times New Roman" panose="02020603050405020304" pitchFamily="18" charset="0"/>
              </a:rPr>
              <a:t> (NOT), </a:t>
            </a:r>
            <a:r>
              <a:rPr lang="en-US" sz="2400" dirty="0" err="1">
                <a:effectLst/>
                <a:latin typeface="Times New Roman" panose="02020603050405020304" pitchFamily="18" charset="0"/>
                <a:cs typeface="Times New Roman" panose="02020603050405020304" pitchFamily="18" charset="0"/>
              </a:rPr>
              <a:t>perkalian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logika</a:t>
            </a:r>
            <a:r>
              <a:rPr lang="en-US" sz="2400" dirty="0">
                <a:effectLst/>
                <a:latin typeface="Times New Roman" panose="02020603050405020304" pitchFamily="18" charset="0"/>
                <a:cs typeface="Times New Roman" panose="02020603050405020304" pitchFamily="18" charset="0"/>
              </a:rPr>
              <a:t> (AND), </a:t>
            </a:r>
            <a:r>
              <a:rPr lang="en-US" sz="2400" dirty="0" err="1">
                <a:effectLst/>
                <a:latin typeface="Times New Roman" panose="02020603050405020304" pitchFamily="18" charset="0"/>
                <a:cs typeface="Times New Roman" panose="02020603050405020304" pitchFamily="18" charset="0"/>
              </a:rPr>
              <a:t>penambahan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logika</a:t>
            </a:r>
            <a:r>
              <a:rPr lang="en-US" sz="2400" dirty="0">
                <a:effectLst/>
                <a:latin typeface="Times New Roman" panose="02020603050405020304" pitchFamily="18" charset="0"/>
                <a:cs typeface="Times New Roman" panose="02020603050405020304" pitchFamily="18" charset="0"/>
              </a:rPr>
              <a:t> (OR). Ada </a:t>
            </a:r>
            <a:r>
              <a:rPr lang="en-US" sz="2400" dirty="0" err="1">
                <a:effectLst/>
                <a:latin typeface="Times New Roman" panose="02020603050405020304" pitchFamily="18" charset="0"/>
                <a:cs typeface="Times New Roman" panose="02020603050405020304" pitchFamily="18" charset="0"/>
              </a:rPr>
              <a:t>beberapa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rangkain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logika</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kombinasional</a:t>
            </a:r>
            <a:r>
              <a:rPr lang="en-US" sz="2400" dirty="0">
                <a:effectLst/>
                <a:latin typeface="Times New Roman" panose="02020603050405020304" pitchFamily="18" charset="0"/>
                <a:cs typeface="Times New Roman" panose="02020603050405020304" pitchFamily="18" charset="0"/>
              </a:rPr>
              <a:t> yang </a:t>
            </a:r>
            <a:r>
              <a:rPr lang="en-US" sz="2400" dirty="0" err="1">
                <a:effectLst/>
                <a:latin typeface="Times New Roman" panose="02020603050405020304" pitchFamily="18" charset="0"/>
                <a:cs typeface="Times New Roman" panose="02020603050405020304" pitchFamily="18" charset="0"/>
              </a:rPr>
              <a:t>akan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dibahas</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antara</a:t>
            </a:r>
            <a:r>
              <a:rPr lang="en-US" sz="2400" dirty="0">
                <a:effectLst/>
                <a:latin typeface="Times New Roman" panose="02020603050405020304" pitchFamily="18" charset="0"/>
                <a:cs typeface="Times New Roman" panose="02020603050405020304" pitchFamily="18" charset="0"/>
              </a:rPr>
              <a:t> lain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9569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528</TotalTime>
  <Words>604</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Courier New</vt:lpstr>
      <vt:lpstr>Rockwell</vt:lpstr>
      <vt:lpstr>Times New Roman</vt:lpstr>
      <vt:lpstr>Damask</vt:lpstr>
      <vt:lpstr>Kelompok 5 Anggota</vt:lpstr>
      <vt:lpstr>`</vt:lpstr>
      <vt:lpstr>Aljabar Boolean </vt:lpstr>
      <vt:lpstr>PowerPoint Presentation</vt:lpstr>
      <vt:lpstr>PowerPoint Presentation</vt:lpstr>
      <vt:lpstr>PowerPoint Presentation</vt:lpstr>
      <vt:lpstr>PowerPoint Presentation</vt:lpstr>
      <vt:lpstr>PowerPoint Presentation</vt:lpstr>
      <vt:lpstr>Rangkaian kombinasional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Widhi</dc:creator>
  <cp:lastModifiedBy>PC.Kelas</cp:lastModifiedBy>
  <cp:revision>38</cp:revision>
  <dcterms:created xsi:type="dcterms:W3CDTF">2019-04-09T08:57:14Z</dcterms:created>
  <dcterms:modified xsi:type="dcterms:W3CDTF">2019-04-29T05:21:30Z</dcterms:modified>
</cp:coreProperties>
</file>