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9" r:id="rId4"/>
    <p:sldId id="264" r:id="rId5"/>
    <p:sldId id="257" r:id="rId6"/>
    <p:sldId id="259" r:id="rId7"/>
    <p:sldId id="260" r:id="rId8"/>
    <p:sldId id="261" r:id="rId9"/>
    <p:sldId id="262"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59" d="100"/>
          <a:sy n="59"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1507788" cy="2318658"/>
          </a:xfrm>
        </p:spPr>
        <p:txBody>
          <a:bodyPr>
            <a:normAutofit/>
          </a:bodyPr>
          <a:lstStyle/>
          <a:p>
            <a:r>
              <a:rPr lang="id-ID" dirty="0" smtClean="0"/>
              <a:t>Simulasi tombol Lomba cerdas cermat menggunakan proteus dan cv avr</a:t>
            </a:r>
            <a:endParaRPr lang="id-ID" dirty="0"/>
          </a:p>
        </p:txBody>
      </p:sp>
      <p:sp>
        <p:nvSpPr>
          <p:cNvPr id="3" name="Subtitle 2"/>
          <p:cNvSpPr>
            <a:spLocks noGrp="1"/>
          </p:cNvSpPr>
          <p:nvPr>
            <p:ph type="subTitle" idx="1"/>
          </p:nvPr>
        </p:nvSpPr>
        <p:spPr>
          <a:xfrm>
            <a:off x="684211" y="3305024"/>
            <a:ext cx="10598831" cy="3046790"/>
          </a:xfrm>
        </p:spPr>
        <p:txBody>
          <a:bodyPr>
            <a:noAutofit/>
          </a:bodyPr>
          <a:lstStyle/>
          <a:p>
            <a:r>
              <a:rPr lang="id-ID" sz="2800" b="1" dirty="0" smtClean="0">
                <a:solidFill>
                  <a:schemeClr val="bg1"/>
                </a:solidFill>
              </a:rPr>
              <a:t>Kelompok 10</a:t>
            </a:r>
          </a:p>
          <a:p>
            <a:r>
              <a:rPr lang="id-ID" sz="2800" b="1" dirty="0" smtClean="0">
                <a:solidFill>
                  <a:schemeClr val="bg1"/>
                </a:solidFill>
              </a:rPr>
              <a:t>Nama 	: 	Teguh Waluyo (18.11.0251)</a:t>
            </a:r>
          </a:p>
          <a:p>
            <a:r>
              <a:rPr lang="id-ID" sz="2800" b="1" dirty="0">
                <a:solidFill>
                  <a:schemeClr val="bg1"/>
                </a:solidFill>
              </a:rPr>
              <a:t>	</a:t>
            </a:r>
            <a:r>
              <a:rPr lang="id-ID" sz="2800" b="1" dirty="0" smtClean="0">
                <a:solidFill>
                  <a:schemeClr val="bg1"/>
                </a:solidFill>
              </a:rPr>
              <a:t>		</a:t>
            </a:r>
            <a:r>
              <a:rPr lang="id-ID" sz="2800" b="1" dirty="0" smtClean="0">
                <a:solidFill>
                  <a:schemeClr val="bg1"/>
                </a:solidFill>
              </a:rPr>
              <a:t>	Muhammad Nur Fauzi </a:t>
            </a:r>
            <a:r>
              <a:rPr lang="id-ID" sz="2800" b="1" smtClean="0">
                <a:solidFill>
                  <a:schemeClr val="bg1"/>
                </a:solidFill>
              </a:rPr>
              <a:t>(13.11.0244</a:t>
            </a:r>
            <a:r>
              <a:rPr lang="id-ID" sz="2800" b="1" dirty="0" smtClean="0">
                <a:solidFill>
                  <a:schemeClr val="bg1"/>
                </a:solidFill>
              </a:rPr>
              <a:t>)</a:t>
            </a:r>
          </a:p>
          <a:p>
            <a:r>
              <a:rPr lang="id-ID" sz="2800" b="1" dirty="0" smtClean="0">
                <a:solidFill>
                  <a:schemeClr val="bg1"/>
                </a:solidFill>
              </a:rPr>
              <a:t>Kelas </a:t>
            </a:r>
            <a:r>
              <a:rPr lang="id-ID" sz="2800" b="1" dirty="0" smtClean="0">
                <a:solidFill>
                  <a:schemeClr val="bg1"/>
                </a:solidFill>
              </a:rPr>
              <a:t>	: 	TI 18 S</a:t>
            </a:r>
            <a:endParaRPr lang="id-ID" sz="2800" b="1" dirty="0">
              <a:solidFill>
                <a:schemeClr val="bg1"/>
              </a:solidFill>
            </a:endParaRPr>
          </a:p>
        </p:txBody>
      </p:sp>
    </p:spTree>
    <p:extLst>
      <p:ext uri="{BB962C8B-B14F-4D97-AF65-F5344CB8AC3E}">
        <p14:creationId xmlns:p14="http://schemas.microsoft.com/office/powerpoint/2010/main" val="3249969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357859" cy="932542"/>
          </a:xfrm>
        </p:spPr>
        <p:txBody>
          <a:bodyPr>
            <a:normAutofit/>
          </a:bodyPr>
          <a:lstStyle/>
          <a:p>
            <a:r>
              <a:rPr lang="id-ID" b="1" dirty="0" smtClean="0"/>
              <a:t>5. ground</a:t>
            </a:r>
            <a:endParaRPr lang="id-ID" b="1" dirty="0"/>
          </a:p>
        </p:txBody>
      </p:sp>
      <p:sp>
        <p:nvSpPr>
          <p:cNvPr id="5" name="Text Placeholder 4"/>
          <p:cNvSpPr>
            <a:spLocks noGrp="1"/>
          </p:cNvSpPr>
          <p:nvPr>
            <p:ph type="body" idx="1"/>
          </p:nvPr>
        </p:nvSpPr>
        <p:spPr>
          <a:xfrm>
            <a:off x="247831" y="1453243"/>
            <a:ext cx="6041570" cy="4508500"/>
          </a:xfrm>
        </p:spPr>
        <p:txBody>
          <a:bodyPr>
            <a:noAutofit/>
          </a:bodyPr>
          <a:lstStyle/>
          <a:p>
            <a:pPr algn="just"/>
            <a:r>
              <a:rPr lang="id-ID" sz="3200" dirty="0">
                <a:solidFill>
                  <a:schemeClr val="bg1"/>
                </a:solidFill>
                <a:latin typeface="Times New Roman" panose="02020603050405020304" pitchFamily="18" charset="0"/>
                <a:cs typeface="Times New Roman" panose="02020603050405020304" pitchFamily="18" charset="0"/>
              </a:rPr>
              <a:t>Dalam sistem elektronika ground berarti sebuah titik referensi umum atau tegangan potensial sama dengan “tegangan nol”. Ground bersifat relatif, karena dapat memilih titik dimana saja dalam sirkuit untuk dijadikan ground untuk mereferensi semua tegangan dalam rangkaian.</a:t>
            </a:r>
            <a:endParaRPr lang="id-ID" sz="32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913" y="1019629"/>
            <a:ext cx="4725059" cy="4772691"/>
          </a:xfrm>
          <a:prstGeom prst="rect">
            <a:avLst/>
          </a:prstGeom>
        </p:spPr>
      </p:pic>
    </p:spTree>
    <p:extLst>
      <p:ext uri="{BB962C8B-B14F-4D97-AF65-F5344CB8AC3E}">
        <p14:creationId xmlns:p14="http://schemas.microsoft.com/office/powerpoint/2010/main" val="2011866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4558" y="0"/>
            <a:ext cx="6221185" cy="932542"/>
          </a:xfrm>
        </p:spPr>
        <p:txBody>
          <a:bodyPr>
            <a:normAutofit/>
          </a:bodyPr>
          <a:lstStyle/>
          <a:p>
            <a:r>
              <a:rPr lang="id-ID" b="1" dirty="0" smtClean="0"/>
              <a:t>Gambar project</a:t>
            </a:r>
            <a:endParaRPr lang="id-ID"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486" y="932542"/>
            <a:ext cx="7872257" cy="5739773"/>
          </a:xfrm>
          <a:prstGeom prst="rect">
            <a:avLst/>
          </a:prstGeom>
        </p:spPr>
      </p:pic>
    </p:spTree>
    <p:extLst>
      <p:ext uri="{BB962C8B-B14F-4D97-AF65-F5344CB8AC3E}">
        <p14:creationId xmlns:p14="http://schemas.microsoft.com/office/powerpoint/2010/main" val="2919728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5463"/>
            <a:ext cx="6221185" cy="932542"/>
          </a:xfrm>
        </p:spPr>
        <p:txBody>
          <a:bodyPr>
            <a:normAutofit/>
          </a:bodyPr>
          <a:lstStyle/>
          <a:p>
            <a:r>
              <a:rPr lang="id-ID" b="1" dirty="0" smtClean="0"/>
              <a:t>Coding CVAVR</a:t>
            </a:r>
            <a:endParaRPr lang="id-ID" b="1" dirty="0"/>
          </a:p>
        </p:txBody>
      </p:sp>
      <p:sp>
        <p:nvSpPr>
          <p:cNvPr id="2" name="Rectangle 1"/>
          <p:cNvSpPr/>
          <p:nvPr/>
        </p:nvSpPr>
        <p:spPr>
          <a:xfrm>
            <a:off x="723900" y="1049648"/>
            <a:ext cx="2933700" cy="2862322"/>
          </a:xfrm>
          <a:prstGeom prst="rect">
            <a:avLst/>
          </a:prstGeom>
        </p:spPr>
        <p:txBody>
          <a:bodyPr wrap="square">
            <a:spAutoFit/>
          </a:bodyPr>
          <a:lstStyle/>
          <a:p>
            <a:r>
              <a:rPr lang="id-ID" dirty="0"/>
              <a:t>#include &lt;mega32.h&gt;</a:t>
            </a:r>
          </a:p>
          <a:p>
            <a:r>
              <a:rPr lang="id-ID" dirty="0"/>
              <a:t>#define tombol1 PINA.0</a:t>
            </a:r>
          </a:p>
          <a:p>
            <a:r>
              <a:rPr lang="id-ID" dirty="0"/>
              <a:t>#define tombol2 PINA.1</a:t>
            </a:r>
          </a:p>
          <a:p>
            <a:r>
              <a:rPr lang="id-ID" dirty="0"/>
              <a:t>#define tombol3 PINA.2</a:t>
            </a:r>
          </a:p>
          <a:p>
            <a:r>
              <a:rPr lang="id-ID" dirty="0"/>
              <a:t>#define tombol4 PINA.3</a:t>
            </a:r>
          </a:p>
          <a:p>
            <a:r>
              <a:rPr lang="id-ID" dirty="0"/>
              <a:t>#define led1 PIND.0</a:t>
            </a:r>
          </a:p>
          <a:p>
            <a:r>
              <a:rPr lang="id-ID" dirty="0"/>
              <a:t>#define led2 PIND.1</a:t>
            </a:r>
          </a:p>
          <a:p>
            <a:r>
              <a:rPr lang="id-ID" dirty="0"/>
              <a:t>#define led3 PIND.2</a:t>
            </a:r>
          </a:p>
          <a:p>
            <a:r>
              <a:rPr lang="id-ID" dirty="0"/>
              <a:t>char kunci=0</a:t>
            </a:r>
            <a:r>
              <a:rPr lang="id-ID" dirty="0" smtClean="0"/>
              <a:t>;</a:t>
            </a:r>
          </a:p>
          <a:p>
            <a:endParaRPr lang="id-ID" dirty="0"/>
          </a:p>
        </p:txBody>
      </p:sp>
      <p:sp>
        <p:nvSpPr>
          <p:cNvPr id="5" name="Rectangle 4"/>
          <p:cNvSpPr/>
          <p:nvPr/>
        </p:nvSpPr>
        <p:spPr>
          <a:xfrm>
            <a:off x="4713515" y="394692"/>
            <a:ext cx="4463139" cy="6463308"/>
          </a:xfrm>
          <a:prstGeom prst="rect">
            <a:avLst/>
          </a:prstGeom>
        </p:spPr>
        <p:txBody>
          <a:bodyPr wrap="square">
            <a:spAutoFit/>
          </a:bodyPr>
          <a:lstStyle/>
          <a:p>
            <a:r>
              <a:rPr lang="id-ID" dirty="0"/>
              <a:t>while (1)</a:t>
            </a:r>
          </a:p>
          <a:p>
            <a:r>
              <a:rPr lang="id-ID" dirty="0"/>
              <a:t>      {</a:t>
            </a:r>
          </a:p>
          <a:p>
            <a:r>
              <a:rPr lang="id-ID" dirty="0"/>
              <a:t>      // Place your code here</a:t>
            </a:r>
          </a:p>
          <a:p>
            <a:r>
              <a:rPr lang="id-ID" dirty="0"/>
              <a:t>     if (tombol1==0 &amp;&amp; kunci==0)</a:t>
            </a:r>
          </a:p>
          <a:p>
            <a:r>
              <a:rPr lang="id-ID" dirty="0"/>
              <a:t>     {</a:t>
            </a:r>
          </a:p>
          <a:p>
            <a:r>
              <a:rPr lang="id-ID" dirty="0"/>
              <a:t>     kunci=1;</a:t>
            </a:r>
          </a:p>
          <a:p>
            <a:r>
              <a:rPr lang="id-ID" dirty="0"/>
              <a:t>     PORTD.0=1;</a:t>
            </a:r>
          </a:p>
          <a:p>
            <a:r>
              <a:rPr lang="id-ID" dirty="0"/>
              <a:t>      }</a:t>
            </a:r>
          </a:p>
          <a:p>
            <a:r>
              <a:rPr lang="id-ID" dirty="0"/>
              <a:t>    else if (tombol2==0 &amp;&amp; kunci==0)</a:t>
            </a:r>
          </a:p>
          <a:p>
            <a:r>
              <a:rPr lang="id-ID" dirty="0"/>
              <a:t>     {</a:t>
            </a:r>
          </a:p>
          <a:p>
            <a:r>
              <a:rPr lang="id-ID" dirty="0"/>
              <a:t>     kunci=1;</a:t>
            </a:r>
          </a:p>
          <a:p>
            <a:r>
              <a:rPr lang="id-ID" dirty="0"/>
              <a:t>     PORTD.1=1;</a:t>
            </a:r>
          </a:p>
          <a:p>
            <a:r>
              <a:rPr lang="id-ID" dirty="0"/>
              <a:t>      }</a:t>
            </a:r>
          </a:p>
          <a:p>
            <a:r>
              <a:rPr lang="id-ID" dirty="0"/>
              <a:t>      else if (tombol3==0 &amp;&amp; kunci==0)</a:t>
            </a:r>
          </a:p>
          <a:p>
            <a:r>
              <a:rPr lang="id-ID" dirty="0"/>
              <a:t>     {</a:t>
            </a:r>
          </a:p>
          <a:p>
            <a:r>
              <a:rPr lang="id-ID" dirty="0"/>
              <a:t>     kunci=1;</a:t>
            </a:r>
          </a:p>
          <a:p>
            <a:r>
              <a:rPr lang="id-ID" dirty="0"/>
              <a:t>     PORTD.2=1;</a:t>
            </a:r>
          </a:p>
          <a:p>
            <a:r>
              <a:rPr lang="id-ID" dirty="0"/>
              <a:t>      }</a:t>
            </a:r>
          </a:p>
          <a:p>
            <a:r>
              <a:rPr lang="id-ID" dirty="0"/>
              <a:t>       else if (tombol4==0 &amp;&amp; kunci==1)</a:t>
            </a:r>
          </a:p>
          <a:p>
            <a:r>
              <a:rPr lang="id-ID" dirty="0"/>
              <a:t>     {</a:t>
            </a:r>
          </a:p>
          <a:p>
            <a:r>
              <a:rPr lang="id-ID" dirty="0"/>
              <a:t>     kunci=0;</a:t>
            </a:r>
          </a:p>
          <a:p>
            <a:r>
              <a:rPr lang="id-ID" dirty="0"/>
              <a:t>     PORTD=0;</a:t>
            </a:r>
          </a:p>
          <a:p>
            <a:r>
              <a:rPr lang="id-ID" dirty="0"/>
              <a:t>      }</a:t>
            </a:r>
          </a:p>
        </p:txBody>
      </p:sp>
    </p:spTree>
    <p:extLst>
      <p:ext uri="{BB962C8B-B14F-4D97-AF65-F5344CB8AC3E}">
        <p14:creationId xmlns:p14="http://schemas.microsoft.com/office/powerpoint/2010/main" val="2757376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1885" y="2615377"/>
            <a:ext cx="9486901" cy="932542"/>
          </a:xfrm>
        </p:spPr>
        <p:txBody>
          <a:bodyPr>
            <a:normAutofit/>
          </a:bodyPr>
          <a:lstStyle/>
          <a:p>
            <a:r>
              <a:rPr lang="id-ID" b="1" dirty="0" smtClean="0"/>
              <a:t>Lanjut ke aplikasi proteus dan cvavr</a:t>
            </a:r>
            <a:endParaRPr lang="id-ID" b="1" dirty="0"/>
          </a:p>
        </p:txBody>
      </p:sp>
    </p:spTree>
    <p:extLst>
      <p:ext uri="{BB962C8B-B14F-4D97-AF65-F5344CB8AC3E}">
        <p14:creationId xmlns:p14="http://schemas.microsoft.com/office/powerpoint/2010/main" val="75610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534401" cy="932543"/>
          </a:xfrm>
        </p:spPr>
        <p:txBody>
          <a:bodyPr/>
          <a:lstStyle/>
          <a:p>
            <a:r>
              <a:rPr lang="id-ID" dirty="0" smtClean="0"/>
              <a:t>Prinsip kerja</a:t>
            </a:r>
            <a:endParaRPr lang="id-ID" dirty="0"/>
          </a:p>
        </p:txBody>
      </p:sp>
      <p:sp>
        <p:nvSpPr>
          <p:cNvPr id="5" name="Text Placeholder 4"/>
          <p:cNvSpPr>
            <a:spLocks noGrp="1"/>
          </p:cNvSpPr>
          <p:nvPr>
            <p:ph type="body" idx="1"/>
          </p:nvPr>
        </p:nvSpPr>
        <p:spPr>
          <a:xfrm>
            <a:off x="373970" y="932543"/>
            <a:ext cx="11056030" cy="5568043"/>
          </a:xfrm>
        </p:spPr>
        <p:txBody>
          <a:bodyPr>
            <a:noAutofit/>
          </a:bodyPr>
          <a:lstStyle/>
          <a:p>
            <a:r>
              <a:rPr lang="id-ID" sz="2800" dirty="0" smtClean="0">
                <a:solidFill>
                  <a:schemeClr val="bg1"/>
                </a:solidFill>
              </a:rPr>
              <a:t>Pada rangkaian yang kami buat ini terdapat </a:t>
            </a:r>
            <a:r>
              <a:rPr lang="id-ID" sz="2800" dirty="0">
                <a:solidFill>
                  <a:schemeClr val="bg1"/>
                </a:solidFill>
              </a:rPr>
              <a:t>4 buah tombol sebagai inputan dan 3 buah Led sebagai indikator. 3 buah tombol merupakan tombol peserta, sedangkan satu tombol merupakan tombol reset untuk </a:t>
            </a:r>
            <a:r>
              <a:rPr lang="id-ID" sz="2800" dirty="0" smtClean="0">
                <a:solidFill>
                  <a:schemeClr val="bg1"/>
                </a:solidFill>
              </a:rPr>
              <a:t>dewan juri. </a:t>
            </a:r>
            <a:r>
              <a:rPr lang="id-ID" sz="2800" dirty="0">
                <a:solidFill>
                  <a:schemeClr val="bg1"/>
                </a:solidFill>
              </a:rPr>
              <a:t>Prinsip kerja dari rangkaian ini adalah ketika pembawa acara memberikan pertanyaan kepada peserta, maka peserta akan berlomba untuk menjawab pertanyaan dengan menekan tombol yang ada di meja masing-masing. Ketika salah satu tertekan maka lampu Led akan menyala, dan peserta lain tidak tidak dapat menekan tombol lagi karena lampu indikator akan tetap menyala selama pembawa acara belum menekan tombol reset.</a:t>
            </a:r>
          </a:p>
          <a:p>
            <a:r>
              <a:rPr lang="id-ID" sz="2000" dirty="0"/>
              <a:t/>
            </a:r>
            <a:br>
              <a:rPr lang="id-ID" sz="2000" dirty="0"/>
            </a:br>
            <a:endParaRPr lang="id-ID"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1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534401" cy="932543"/>
          </a:xfrm>
        </p:spPr>
        <p:txBody>
          <a:bodyPr/>
          <a:lstStyle/>
          <a:p>
            <a:r>
              <a:rPr lang="id-ID" dirty="0" smtClean="0"/>
              <a:t>Software Proteus 8 professional</a:t>
            </a:r>
            <a:endParaRPr lang="id-ID" dirty="0"/>
          </a:p>
        </p:txBody>
      </p:sp>
      <p:sp>
        <p:nvSpPr>
          <p:cNvPr id="5" name="Text Placeholder 4"/>
          <p:cNvSpPr>
            <a:spLocks noGrp="1"/>
          </p:cNvSpPr>
          <p:nvPr>
            <p:ph type="body" idx="1"/>
          </p:nvPr>
        </p:nvSpPr>
        <p:spPr>
          <a:xfrm>
            <a:off x="373970" y="1289957"/>
            <a:ext cx="11056030" cy="4686300"/>
          </a:xfrm>
        </p:spPr>
        <p:txBody>
          <a:bodyPr>
            <a:normAutofit/>
          </a:bodyPr>
          <a:lstStyle/>
          <a:p>
            <a:pPr algn="just"/>
            <a:r>
              <a:rPr lang="id-ID" sz="3600" dirty="0">
                <a:solidFill>
                  <a:schemeClr val="bg1"/>
                </a:solidFill>
                <a:latin typeface="Times New Roman" panose="02020603050405020304" pitchFamily="18" charset="0"/>
                <a:cs typeface="Times New Roman" panose="02020603050405020304" pitchFamily="18" charset="0"/>
              </a:rPr>
              <a:t>Software Proteus adalah sebuah software yang digunakan untuk mendesain PCB yang juga dilengkapi dengan simulasi PSpice pada level skematik sebelum rangkaian skematik di-upgrade ke PCB untuk memastikan PCB dapat berfungsi dengan semestinya. Proteus mengkombinasikan program ISIS untuk membuat skematik desain rangkaian dengan program ARES untuk membuat layout PCB dari skematik yang dibuat</a:t>
            </a:r>
          </a:p>
        </p:txBody>
      </p:sp>
    </p:spTree>
    <p:extLst>
      <p:ext uri="{BB962C8B-B14F-4D97-AF65-F5344CB8AC3E}">
        <p14:creationId xmlns:p14="http://schemas.microsoft.com/office/powerpoint/2010/main" val="2462617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534401" cy="932543"/>
          </a:xfrm>
        </p:spPr>
        <p:txBody>
          <a:bodyPr/>
          <a:lstStyle/>
          <a:p>
            <a:r>
              <a:rPr lang="id-ID" dirty="0" smtClean="0"/>
              <a:t>Cv avr</a:t>
            </a:r>
            <a:endParaRPr lang="id-ID" dirty="0"/>
          </a:p>
        </p:txBody>
      </p:sp>
      <p:sp>
        <p:nvSpPr>
          <p:cNvPr id="5" name="Text Placeholder 4"/>
          <p:cNvSpPr>
            <a:spLocks noGrp="1"/>
          </p:cNvSpPr>
          <p:nvPr>
            <p:ph type="body" idx="1"/>
          </p:nvPr>
        </p:nvSpPr>
        <p:spPr>
          <a:xfrm>
            <a:off x="373970" y="1289957"/>
            <a:ext cx="11056030" cy="4686300"/>
          </a:xfrm>
        </p:spPr>
        <p:txBody>
          <a:bodyPr>
            <a:normAutofit/>
          </a:bodyPr>
          <a:lstStyle/>
          <a:p>
            <a:pPr algn="just"/>
            <a:r>
              <a:rPr lang="id-ID" sz="3600" dirty="0">
                <a:solidFill>
                  <a:schemeClr val="bg1"/>
                </a:solidFill>
                <a:latin typeface="Times New Roman" panose="02020603050405020304" pitchFamily="18" charset="0"/>
                <a:cs typeface="Times New Roman" panose="02020603050405020304" pitchFamily="18" charset="0"/>
              </a:rPr>
              <a:t>CodeVisionAVR(CVAVR) adalah compiler untuk bahasa pemrograman C yang nantinya digunakan untuk memprogram mikrokontroler.</a:t>
            </a:r>
          </a:p>
        </p:txBody>
      </p:sp>
    </p:spTree>
    <p:extLst>
      <p:ext uri="{BB962C8B-B14F-4D97-AF65-F5344CB8AC3E}">
        <p14:creationId xmlns:p14="http://schemas.microsoft.com/office/powerpoint/2010/main" val="275301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357859" cy="932542"/>
          </a:xfrm>
        </p:spPr>
        <p:txBody>
          <a:bodyPr>
            <a:normAutofit fontScale="90000"/>
          </a:bodyPr>
          <a:lstStyle/>
          <a:p>
            <a:r>
              <a:rPr lang="id-ID" dirty="0" smtClean="0"/>
              <a:t>Komponen-komponen yang dibutuhkan</a:t>
            </a:r>
            <a:endParaRPr lang="id-ID" dirty="0"/>
          </a:p>
        </p:txBody>
      </p:sp>
      <p:sp>
        <p:nvSpPr>
          <p:cNvPr id="5" name="Text Placeholder 4"/>
          <p:cNvSpPr>
            <a:spLocks noGrp="1"/>
          </p:cNvSpPr>
          <p:nvPr>
            <p:ph type="body" idx="1"/>
          </p:nvPr>
        </p:nvSpPr>
        <p:spPr>
          <a:xfrm>
            <a:off x="684213" y="1485900"/>
            <a:ext cx="8534400" cy="4508500"/>
          </a:xfrm>
        </p:spPr>
        <p:txBody>
          <a:bodyPr/>
          <a:lstStyle/>
          <a:p>
            <a:pPr marL="342900" indent="-342900">
              <a:buAutoNum type="arabicPeriod"/>
            </a:pPr>
            <a:r>
              <a:rPr lang="id-ID" sz="3600" dirty="0" smtClean="0">
                <a:solidFill>
                  <a:schemeClr val="bg1"/>
                </a:solidFill>
              </a:rPr>
              <a:t>Mikrokontroller </a:t>
            </a:r>
            <a:r>
              <a:rPr lang="id-ID" sz="3600" dirty="0" smtClean="0">
                <a:solidFill>
                  <a:schemeClr val="bg1"/>
                </a:solidFill>
              </a:rPr>
              <a:t>ATMEGA32</a:t>
            </a:r>
            <a:endParaRPr lang="id-ID" sz="3600" dirty="0" smtClean="0">
              <a:solidFill>
                <a:schemeClr val="bg1"/>
              </a:solidFill>
            </a:endParaRPr>
          </a:p>
          <a:p>
            <a:pPr marL="342900" indent="-342900">
              <a:buAutoNum type="arabicPeriod"/>
            </a:pPr>
            <a:r>
              <a:rPr lang="id-ID" sz="3600" dirty="0" smtClean="0">
                <a:solidFill>
                  <a:schemeClr val="bg1"/>
                </a:solidFill>
              </a:rPr>
              <a:t>7 segmen (com cathode)</a:t>
            </a:r>
            <a:endParaRPr lang="id-ID" sz="3600" dirty="0" smtClean="0">
              <a:solidFill>
                <a:schemeClr val="bg1"/>
              </a:solidFill>
            </a:endParaRPr>
          </a:p>
          <a:p>
            <a:pPr marL="342900" indent="-342900">
              <a:buAutoNum type="arabicPeriod"/>
            </a:pPr>
            <a:r>
              <a:rPr lang="id-ID" sz="3600" dirty="0" smtClean="0">
                <a:solidFill>
                  <a:schemeClr val="bg1"/>
                </a:solidFill>
              </a:rPr>
              <a:t>Push Button</a:t>
            </a:r>
          </a:p>
          <a:p>
            <a:pPr marL="342900" indent="-342900">
              <a:buAutoNum type="arabicPeriod"/>
            </a:pPr>
            <a:r>
              <a:rPr lang="id-ID" sz="3600" dirty="0" smtClean="0">
                <a:solidFill>
                  <a:schemeClr val="bg1"/>
                </a:solidFill>
              </a:rPr>
              <a:t>Power</a:t>
            </a:r>
          </a:p>
          <a:p>
            <a:pPr marL="342900" indent="-342900">
              <a:buAutoNum type="arabicPeriod"/>
            </a:pPr>
            <a:r>
              <a:rPr lang="id-ID" sz="3600" dirty="0" smtClean="0">
                <a:solidFill>
                  <a:schemeClr val="bg1"/>
                </a:solidFill>
              </a:rPr>
              <a:t>Ground</a:t>
            </a:r>
          </a:p>
          <a:p>
            <a:endParaRPr lang="id-ID" dirty="0"/>
          </a:p>
        </p:txBody>
      </p:sp>
    </p:spTree>
    <p:extLst>
      <p:ext uri="{BB962C8B-B14F-4D97-AF65-F5344CB8AC3E}">
        <p14:creationId xmlns:p14="http://schemas.microsoft.com/office/powerpoint/2010/main" val="116045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357859" cy="932542"/>
          </a:xfrm>
        </p:spPr>
        <p:txBody>
          <a:bodyPr>
            <a:normAutofit/>
          </a:bodyPr>
          <a:lstStyle/>
          <a:p>
            <a:pPr marL="342900" indent="-342900">
              <a:buAutoNum type="arabicPeriod"/>
            </a:pPr>
            <a:r>
              <a:rPr lang="id-ID" b="1" dirty="0" smtClean="0"/>
              <a:t> Mikrokontroller ATMEGA32</a:t>
            </a:r>
            <a:endParaRPr lang="id-ID" b="1" dirty="0"/>
          </a:p>
        </p:txBody>
      </p:sp>
      <p:sp>
        <p:nvSpPr>
          <p:cNvPr id="5" name="Text Placeholder 4"/>
          <p:cNvSpPr>
            <a:spLocks noGrp="1"/>
          </p:cNvSpPr>
          <p:nvPr>
            <p:ph type="body" idx="1"/>
          </p:nvPr>
        </p:nvSpPr>
        <p:spPr>
          <a:xfrm>
            <a:off x="115065" y="1208314"/>
            <a:ext cx="6330577" cy="5253233"/>
          </a:xfrm>
        </p:spPr>
        <p:txBody>
          <a:bodyPr>
            <a:normAutofit lnSpcReduction="10000"/>
          </a:bodyPr>
          <a:lstStyle/>
          <a:p>
            <a:pPr algn="just"/>
            <a:r>
              <a:rPr lang="id-ID" sz="28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ATMEGA32 adalah mikrokontroler 8bit dari keluarga AVR dengan kapasitas penyimpanan programmable flash sebesar 32KB. ATMEGA32 merupakan salah satu produk IC mikrokontroler dari perusahaan mikrokontroler terkemuka, ATMEL. ATMEGA32 memiliki kapasitas memori programmable flash sebesar 32KB, dua kali lebih besar dari ATMEGA16. Selain itu ATMEGA32 juga memiliki EEPROM dan RAM dua kali lebih besar dari ATMEGA16 yakni EEPPOM sebesar 1KB dan SRAM sebesar 2KB.</a:t>
            </a:r>
            <a:endParaRPr lang="id-ID" sz="28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079" y="1208314"/>
            <a:ext cx="3335555" cy="36911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071" y="1208314"/>
            <a:ext cx="2089292" cy="2089292"/>
          </a:xfrm>
          <a:prstGeom prst="rect">
            <a:avLst/>
          </a:prstGeom>
        </p:spPr>
      </p:pic>
    </p:spTree>
    <p:extLst>
      <p:ext uri="{BB962C8B-B14F-4D97-AF65-F5344CB8AC3E}">
        <p14:creationId xmlns:p14="http://schemas.microsoft.com/office/powerpoint/2010/main" val="3389274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357859" cy="932542"/>
          </a:xfrm>
        </p:spPr>
        <p:txBody>
          <a:bodyPr>
            <a:normAutofit fontScale="90000"/>
          </a:bodyPr>
          <a:lstStyle/>
          <a:p>
            <a:r>
              <a:rPr lang="id-ID" b="1" dirty="0" smtClean="0"/>
              <a:t>2. </a:t>
            </a:r>
            <a:r>
              <a:rPr lang="id-ID" b="1" dirty="0" smtClean="0"/>
              <a:t>Seven segmant (common cathode)</a:t>
            </a:r>
            <a:endParaRPr lang="id-ID" b="1" dirty="0"/>
          </a:p>
        </p:txBody>
      </p:sp>
      <p:sp>
        <p:nvSpPr>
          <p:cNvPr id="5" name="Text Placeholder 4"/>
          <p:cNvSpPr>
            <a:spLocks noGrp="1"/>
          </p:cNvSpPr>
          <p:nvPr>
            <p:ph type="body" idx="1"/>
          </p:nvPr>
        </p:nvSpPr>
        <p:spPr>
          <a:xfrm>
            <a:off x="247831" y="1453243"/>
            <a:ext cx="6041570" cy="5102908"/>
          </a:xfrm>
        </p:spPr>
        <p:txBody>
          <a:bodyPr>
            <a:noAutofit/>
          </a:bodyPr>
          <a:lstStyle/>
          <a:p>
            <a:pPr algn="just"/>
            <a:r>
              <a:rPr lang="id-ID" sz="20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Seven Segment Display (7 Segment Display) dalam bahasa Indonesia disebut dengan Layar Tujuh Segmen adalah komponen Elektronika yang dapat menampilkan angka desimal melalui kombinasi-kombinasi segmennya. </a:t>
            </a:r>
            <a:endParaRPr lang="id-ID" sz="20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a:p>
            <a:pPr algn="just"/>
            <a:r>
              <a:rPr lang="id-ID" sz="20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Pada </a:t>
            </a:r>
            <a:r>
              <a:rPr lang="id-ID" sz="20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LED 7 Segmen jenis Common Cathode (Katoda), Kaki Katoda pada semua segmen LED adalah terhubung menjadi 1 Pin, sedangkan Kaki Anoda akan menjadi Input untuk masing-masing Segmen LED.  Kaki Katoda yang terhubung menjadi 1 Pin ini merupakan Terminal Negatif (-) atau Ground sedangkan Signal Kendali (Control Signal) akan diberikan kepada masing-masing Kaki Anoda Segmen LED</a:t>
            </a:r>
            <a:r>
              <a:rPr lang="id-ID" sz="20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a:t>
            </a:r>
          </a:p>
          <a:p>
            <a:pPr algn="just"/>
            <a:r>
              <a:rPr lang="id-ID" sz="20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Pada rangkaian simulasi yang kami buat, komponen seven segmen ini berfungsi sebagai indikator identitas regu yaitu regu A, regu B dan regu C.</a:t>
            </a:r>
            <a:endParaRPr lang="id-ID" sz="20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1026" name="Picture 2" descr="C:\Users\serverlab\Pictures\articles-segmen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294" y="3758746"/>
            <a:ext cx="3815878" cy="27974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317" y="1453243"/>
            <a:ext cx="2060575" cy="20605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2185" y="1330778"/>
            <a:ext cx="1739240" cy="2305504"/>
          </a:xfrm>
          <a:prstGeom prst="rect">
            <a:avLst/>
          </a:prstGeom>
        </p:spPr>
      </p:pic>
    </p:spTree>
    <p:extLst>
      <p:ext uri="{BB962C8B-B14F-4D97-AF65-F5344CB8AC3E}">
        <p14:creationId xmlns:p14="http://schemas.microsoft.com/office/powerpoint/2010/main" val="3845588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329"/>
            <a:ext cx="9357859" cy="932542"/>
          </a:xfrm>
        </p:spPr>
        <p:txBody>
          <a:bodyPr>
            <a:normAutofit/>
          </a:bodyPr>
          <a:lstStyle/>
          <a:p>
            <a:r>
              <a:rPr lang="id-ID" b="1" dirty="0" smtClean="0"/>
              <a:t>3. PUSH BUTTON</a:t>
            </a:r>
            <a:endParaRPr lang="id-ID" b="1" dirty="0"/>
          </a:p>
        </p:txBody>
      </p:sp>
      <p:sp>
        <p:nvSpPr>
          <p:cNvPr id="5" name="Text Placeholder 4"/>
          <p:cNvSpPr>
            <a:spLocks noGrp="1"/>
          </p:cNvSpPr>
          <p:nvPr>
            <p:ph type="body" idx="1"/>
          </p:nvPr>
        </p:nvSpPr>
        <p:spPr>
          <a:xfrm>
            <a:off x="364172" y="1077685"/>
            <a:ext cx="6041570" cy="5633357"/>
          </a:xfrm>
        </p:spPr>
        <p:txBody>
          <a:bodyPr>
            <a:noAutofit/>
          </a:bodyPr>
          <a:lstStyle/>
          <a:p>
            <a:pPr algn="just"/>
            <a:r>
              <a:rPr lang="id-ID" sz="28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Push Button adalah saklar tekan yang berfungsi sebagai pemutus atau penyambung arus listrik dari sumber arus ke beban listrik. Suatu sistem saklar tekan push button terdiri dari saklar tekan start, stop reset dan saklar tekan untuk </a:t>
            </a:r>
            <a:r>
              <a:rPr lang="id-ID" sz="28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emergency</a:t>
            </a:r>
          </a:p>
          <a:p>
            <a:pPr algn="just"/>
            <a:endParaRPr lang="id-ID" sz="28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a:p>
            <a:pPr algn="just"/>
            <a:r>
              <a:rPr lang="id-ID" sz="28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Pada project ini kami menggunakan 4 buah push button, 3 diantaranya yaitu sebagai tombol untuk peserta dan 1 untuk </a:t>
            </a:r>
            <a:r>
              <a:rPr lang="id-ID" sz="28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dewan juri</a:t>
            </a:r>
            <a:endParaRPr lang="id-ID" sz="28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29" y="903515"/>
            <a:ext cx="2661555" cy="26615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321" y="3707493"/>
            <a:ext cx="3680370" cy="2773723"/>
          </a:xfrm>
          <a:prstGeom prst="rect">
            <a:avLst/>
          </a:prstGeom>
        </p:spPr>
      </p:pic>
    </p:spTree>
    <p:extLst>
      <p:ext uri="{BB962C8B-B14F-4D97-AF65-F5344CB8AC3E}">
        <p14:creationId xmlns:p14="http://schemas.microsoft.com/office/powerpoint/2010/main" val="39240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357859" cy="932542"/>
          </a:xfrm>
        </p:spPr>
        <p:txBody>
          <a:bodyPr>
            <a:normAutofit/>
          </a:bodyPr>
          <a:lstStyle/>
          <a:p>
            <a:r>
              <a:rPr lang="id-ID" b="1" dirty="0" smtClean="0"/>
              <a:t>4. power </a:t>
            </a:r>
            <a:endParaRPr lang="id-ID" b="1" dirty="0"/>
          </a:p>
        </p:txBody>
      </p:sp>
      <p:sp>
        <p:nvSpPr>
          <p:cNvPr id="5" name="Text Placeholder 4"/>
          <p:cNvSpPr>
            <a:spLocks noGrp="1"/>
          </p:cNvSpPr>
          <p:nvPr>
            <p:ph type="body" idx="1"/>
          </p:nvPr>
        </p:nvSpPr>
        <p:spPr>
          <a:xfrm>
            <a:off x="247831" y="1453243"/>
            <a:ext cx="6041570" cy="4508500"/>
          </a:xfrm>
        </p:spPr>
        <p:txBody>
          <a:bodyPr>
            <a:normAutofit/>
          </a:bodyPr>
          <a:lstStyle/>
          <a:p>
            <a:pPr algn="just"/>
            <a:r>
              <a:rPr lang="id-ID" sz="36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Power merupakan sumber tegangan listrik, pada rangkaian ini digunakan untuk mensupply tegangan yang dibutuhkan pada mikrokontroller </a:t>
            </a:r>
            <a:r>
              <a:rPr lang="id-ID" sz="36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atmega32 </a:t>
            </a:r>
            <a:r>
              <a:rPr lang="id-ID" sz="3600" dirty="0" smtClean="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rPr>
              <a:t>agar dapat bekerja sesuai perintah.</a:t>
            </a:r>
            <a:endParaRPr lang="id-ID" sz="3600" dirty="0">
              <a:solidFill>
                <a:schemeClr val="bg1"/>
              </a:solidFill>
              <a:latin typeface="Times New Roman" panose="02020603050405020304" pitchFamily="18" charset="0"/>
              <a:ea typeface="Adobe Fan Heiti Std B" panose="020B0700000000000000" pitchFamily="34" charset="-128"/>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486" y="1584906"/>
            <a:ext cx="3059885" cy="3130153"/>
          </a:xfrm>
          <a:prstGeom prst="rect">
            <a:avLst/>
          </a:prstGeom>
        </p:spPr>
      </p:pic>
    </p:spTree>
    <p:extLst>
      <p:ext uri="{BB962C8B-B14F-4D97-AF65-F5344CB8AC3E}">
        <p14:creationId xmlns:p14="http://schemas.microsoft.com/office/powerpoint/2010/main" val="1871319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246</TotalTime>
  <Words>679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Fan Heiti Std B</vt:lpstr>
      <vt:lpstr>Arial</vt:lpstr>
      <vt:lpstr>Century Gothic</vt:lpstr>
      <vt:lpstr>Times New Roman</vt:lpstr>
      <vt:lpstr>Wingdings 3</vt:lpstr>
      <vt:lpstr>Slice</vt:lpstr>
      <vt:lpstr>Simulasi tombol Lomba cerdas cermat menggunakan proteus dan cv avr</vt:lpstr>
      <vt:lpstr>Prinsip kerja</vt:lpstr>
      <vt:lpstr>Software Proteus 8 professional</vt:lpstr>
      <vt:lpstr>Cv avr</vt:lpstr>
      <vt:lpstr>Komponen-komponen yang dibutuhkan</vt:lpstr>
      <vt:lpstr> Mikrokontroller ATMEGA32</vt:lpstr>
      <vt:lpstr>2. Seven segmant (common cathode)</vt:lpstr>
      <vt:lpstr>3. PUSH BUTTON</vt:lpstr>
      <vt:lpstr>4. power </vt:lpstr>
      <vt:lpstr>5. ground</vt:lpstr>
      <vt:lpstr>Gambar project</vt:lpstr>
      <vt:lpstr>Coding CVAVR</vt:lpstr>
      <vt:lpstr>Lanjut ke aplikasi proteus dan cvavr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Simulasi tombol cerdas cermat menggunakan proteus</dc:title>
  <dc:creator>serverlab</dc:creator>
  <cp:lastModifiedBy>serverlab</cp:lastModifiedBy>
  <cp:revision>13</cp:revision>
  <dcterms:created xsi:type="dcterms:W3CDTF">2019-07-07T08:50:29Z</dcterms:created>
  <dcterms:modified xsi:type="dcterms:W3CDTF">2019-07-08T08:32:35Z</dcterms:modified>
</cp:coreProperties>
</file>