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8"/>
  </p:notesMasterIdLst>
  <p:handoutMasterIdLst>
    <p:handoutMasterId r:id="rId9"/>
  </p:handoutMasterIdLst>
  <p:sldIdLst>
    <p:sldId id="435" r:id="rId2"/>
    <p:sldId id="276" r:id="rId3"/>
    <p:sldId id="436" r:id="rId4"/>
    <p:sldId id="437" r:id="rId5"/>
    <p:sldId id="438" r:id="rId6"/>
    <p:sldId id="440" r:id="rId7"/>
  </p:sldIdLst>
  <p:sldSz cx="9144000" cy="5143500" type="screen16x9"/>
  <p:notesSz cx="6858000" cy="9144000"/>
  <p:defaultTextStyle>
    <a:defPPr>
      <a:defRPr lang="en-US"/>
    </a:defPPr>
    <a:lvl1pPr marL="0" algn="l" defTabSz="4569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89" algn="l" defTabSz="4569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92" algn="l" defTabSz="4569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85" algn="l" defTabSz="4569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83" algn="l" defTabSz="4569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974" algn="l" defTabSz="4569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960" algn="l" defTabSz="4569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960" algn="l" defTabSz="4569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954" algn="l" defTabSz="4569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ta, Gaurang" initials="MG" lastIdx="1" clrIdx="0">
    <p:extLst>
      <p:ext uri="{19B8F6BF-5375-455C-9EA6-DF929625EA0E}">
        <p15:presenceInfo xmlns:p15="http://schemas.microsoft.com/office/powerpoint/2012/main" userId="S-1-5-21-1315882459-817801392-1359842108-14836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5F5F5F"/>
    <a:srgbClr val="660066"/>
    <a:srgbClr val="666699"/>
    <a:srgbClr val="333399"/>
    <a:srgbClr val="0000FF"/>
    <a:srgbClr val="3399FF"/>
    <a:srgbClr val="6699FF"/>
    <a:srgbClr val="CCC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3617" autoAdjust="0"/>
  </p:normalViewPr>
  <p:slideViewPr>
    <p:cSldViewPr snapToGrid="0" snapToObjects="1">
      <p:cViewPr varScale="1">
        <p:scale>
          <a:sx n="99" d="100"/>
          <a:sy n="99" d="100"/>
        </p:scale>
        <p:origin x="432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AFB64-22E1-B745-AB4F-AEBF759625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2AA11-606E-9A43-AD1A-1684E4686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57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C3A90-1928-4798-B74E-CC71F5513E4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C77AC-8992-489A-B72D-DEA807DD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9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89" algn="l" defTabSz="9139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992" algn="l" defTabSz="9139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85" algn="l" defTabSz="9139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983" algn="l" defTabSz="9139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974" algn="l" defTabSz="9139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60" algn="l" defTabSz="9139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60" algn="l" defTabSz="9139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54" algn="l" defTabSz="9139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4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59" tIns="38078" rIns="76159" bIns="3807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04" indent="0">
              <a:buNone/>
              <a:defRPr sz="1000"/>
            </a:lvl2pPr>
            <a:lvl3pPr marL="761600" indent="0">
              <a:buNone/>
              <a:defRPr sz="800"/>
            </a:lvl3pPr>
            <a:lvl4pPr marL="1142398" indent="0">
              <a:buNone/>
              <a:defRPr sz="700"/>
            </a:lvl4pPr>
            <a:lvl5pPr marL="1523193" indent="0">
              <a:buNone/>
              <a:defRPr sz="700"/>
            </a:lvl5pPr>
            <a:lvl6pPr marL="1903988" indent="0">
              <a:buNone/>
              <a:defRPr sz="700"/>
            </a:lvl6pPr>
            <a:lvl7pPr marL="2284792" indent="0">
              <a:buNone/>
              <a:defRPr sz="700"/>
            </a:lvl7pPr>
            <a:lvl8pPr marL="2665592" indent="0">
              <a:buNone/>
              <a:defRPr sz="700"/>
            </a:lvl8pPr>
            <a:lvl9pPr marL="304638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46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60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04" indent="0">
              <a:buNone/>
              <a:defRPr sz="2300"/>
            </a:lvl2pPr>
            <a:lvl3pPr marL="761600" indent="0">
              <a:buNone/>
              <a:defRPr sz="2000"/>
            </a:lvl3pPr>
            <a:lvl4pPr marL="1142398" indent="0">
              <a:buNone/>
              <a:defRPr sz="1700"/>
            </a:lvl4pPr>
            <a:lvl5pPr marL="1523193" indent="0">
              <a:buNone/>
              <a:defRPr sz="1700"/>
            </a:lvl5pPr>
            <a:lvl6pPr marL="1903988" indent="0">
              <a:buNone/>
              <a:defRPr sz="1700"/>
            </a:lvl6pPr>
            <a:lvl7pPr marL="2284792" indent="0">
              <a:buNone/>
              <a:defRPr sz="1700"/>
            </a:lvl7pPr>
            <a:lvl8pPr marL="2665592" indent="0">
              <a:buNone/>
              <a:defRPr sz="1700"/>
            </a:lvl8pPr>
            <a:lvl9pPr marL="3046386" indent="0">
              <a:buNone/>
              <a:defRPr sz="17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59" tIns="38078" rIns="76159" bIns="3807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04" indent="0">
              <a:buNone/>
              <a:defRPr sz="1000"/>
            </a:lvl2pPr>
            <a:lvl3pPr marL="761600" indent="0">
              <a:buNone/>
              <a:defRPr sz="800"/>
            </a:lvl3pPr>
            <a:lvl4pPr marL="1142398" indent="0">
              <a:buNone/>
              <a:defRPr sz="700"/>
            </a:lvl4pPr>
            <a:lvl5pPr marL="1523193" indent="0">
              <a:buNone/>
              <a:defRPr sz="700"/>
            </a:lvl5pPr>
            <a:lvl6pPr marL="1903988" indent="0">
              <a:buNone/>
              <a:defRPr sz="700"/>
            </a:lvl6pPr>
            <a:lvl7pPr marL="2284792" indent="0">
              <a:buNone/>
              <a:defRPr sz="700"/>
            </a:lvl7pPr>
            <a:lvl8pPr marL="2665592" indent="0">
              <a:buNone/>
              <a:defRPr sz="700"/>
            </a:lvl8pPr>
            <a:lvl9pPr marL="304638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55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55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73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2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4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5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4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59" tIns="38078" rIns="76159" bIns="38078">
            <a:spAutoFit/>
          </a:bodyPr>
          <a:lstStyle/>
          <a:p>
            <a:pPr defTabSz="7616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53892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4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5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4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59" tIns="38078" rIns="76159" bIns="38078">
            <a:spAutoFit/>
          </a:bodyPr>
          <a:lstStyle/>
          <a:p>
            <a:pPr defTabSz="7616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249811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298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4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5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4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59" tIns="38078" rIns="76159" bIns="38078">
            <a:spAutoFit/>
          </a:bodyPr>
          <a:lstStyle/>
          <a:p>
            <a:pPr defTabSz="7616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52097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80" y="786358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4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04" indent="0">
              <a:buNone/>
              <a:defRPr sz="1500"/>
            </a:lvl2pPr>
            <a:lvl3pPr marL="761600" indent="0">
              <a:buNone/>
              <a:defRPr sz="1300"/>
            </a:lvl3pPr>
            <a:lvl4pPr marL="1142398" indent="0">
              <a:buNone/>
              <a:defRPr sz="1200"/>
            </a:lvl4pPr>
            <a:lvl5pPr marL="1523193" indent="0">
              <a:buNone/>
              <a:defRPr sz="1200"/>
            </a:lvl5pPr>
            <a:lvl6pPr marL="1903988" indent="0">
              <a:buNone/>
              <a:defRPr sz="1200"/>
            </a:lvl6pPr>
            <a:lvl7pPr marL="2284792" indent="0">
              <a:buNone/>
              <a:defRPr sz="1200"/>
            </a:lvl7pPr>
            <a:lvl8pPr marL="2665592" indent="0">
              <a:buNone/>
              <a:defRPr sz="1200"/>
            </a:lvl8pPr>
            <a:lvl9pPr marL="304638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4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8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59" tIns="38078" rIns="76159" bIns="3807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9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59" tIns="38078" rIns="76159" bIns="3807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6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04" indent="0">
              <a:buNone/>
              <a:defRPr sz="1700" b="1"/>
            </a:lvl2pPr>
            <a:lvl3pPr marL="761600" indent="0">
              <a:buNone/>
              <a:defRPr sz="1500" b="1"/>
            </a:lvl3pPr>
            <a:lvl4pPr marL="1142398" indent="0">
              <a:buNone/>
              <a:defRPr sz="1300" b="1"/>
            </a:lvl4pPr>
            <a:lvl5pPr marL="1523193" indent="0">
              <a:buNone/>
              <a:defRPr sz="1300" b="1"/>
            </a:lvl5pPr>
            <a:lvl6pPr marL="1903988" indent="0">
              <a:buNone/>
              <a:defRPr sz="1300" b="1"/>
            </a:lvl6pPr>
            <a:lvl7pPr marL="2284792" indent="0">
              <a:buNone/>
              <a:defRPr sz="1300" b="1"/>
            </a:lvl7pPr>
            <a:lvl8pPr marL="2665592" indent="0">
              <a:buNone/>
              <a:defRPr sz="1300" b="1"/>
            </a:lvl8pPr>
            <a:lvl9pPr marL="3046386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59" tIns="38078" rIns="76159" bIns="3807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04" indent="0">
              <a:buNone/>
              <a:defRPr sz="1700" b="1"/>
            </a:lvl2pPr>
            <a:lvl3pPr marL="761600" indent="0">
              <a:buNone/>
              <a:defRPr sz="1500" b="1"/>
            </a:lvl3pPr>
            <a:lvl4pPr marL="1142398" indent="0">
              <a:buNone/>
              <a:defRPr sz="1300" b="1"/>
            </a:lvl4pPr>
            <a:lvl5pPr marL="1523193" indent="0">
              <a:buNone/>
              <a:defRPr sz="1300" b="1"/>
            </a:lvl5pPr>
            <a:lvl6pPr marL="1903988" indent="0">
              <a:buNone/>
              <a:defRPr sz="1300" b="1"/>
            </a:lvl6pPr>
            <a:lvl7pPr marL="2284792" indent="0">
              <a:buNone/>
              <a:defRPr sz="1300" b="1"/>
            </a:lvl7pPr>
            <a:lvl8pPr marL="2665592" indent="0">
              <a:buNone/>
              <a:defRPr sz="1300" b="1"/>
            </a:lvl8pPr>
            <a:lvl9pPr marL="3046386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59" tIns="38078" rIns="76159" bIns="3807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9" tIns="38078" rIns="76159" bIns="38078" rtlCol="0" anchor="ctr"/>
          <a:lstStyle/>
          <a:p>
            <a:pPr algn="ctr" defTabSz="914175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9" tIns="38078" rIns="76159" bIns="38078" rtlCol="0" anchor="ctr"/>
          <a:lstStyle/>
          <a:p>
            <a:pPr algn="ctr" defTabSz="914175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5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59" tIns="38078" rIns="76159" bIns="380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80" y="794153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59" tIns="38078" rIns="76159" bIns="380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59" tIns="38078" rIns="76159" bIns="3807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 defTabSz="914175"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</a:rPr>
              <a:pPr defTabSz="914175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34014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59" tIns="38078" rIns="76159" bIns="38078">
            <a:spAutoFit/>
          </a:bodyPr>
          <a:lstStyle/>
          <a:p>
            <a:pPr defTabSz="7616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000000"/>
                </a:solidFill>
              </a:rPr>
              <a:t>TI Confidential – NDA Restrictions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5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7338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0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398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19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078" indent="-189078" algn="l" rtl="0" eaLnBrk="1" fontAlgn="base" hangingPunct="1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643" indent="-19437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350" indent="-137518" algn="l" rtl="0" eaLnBrk="1" fontAlgn="base" hangingPunct="1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0918" indent="-194370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236" indent="-144133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036" indent="-14413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1836" indent="-14413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2632" indent="-14413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3434" indent="-14413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6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04" algn="l" defTabSz="7616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600" algn="l" defTabSz="7616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398" algn="l" defTabSz="7616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193" algn="l" defTabSz="7616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3988" algn="l" defTabSz="7616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4792" algn="l" defTabSz="7616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5592" algn="l" defTabSz="7616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6386" algn="l" defTabSz="7616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776B-78A5-4211-94D0-FA0428A99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 Power People Counting using Capon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B2FFB-7E8B-4523-814A-7266E6EC8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Algorithm and Results</a:t>
            </a:r>
          </a:p>
          <a:p>
            <a:r>
              <a:rPr lang="en-US" dirty="0"/>
              <a:t>July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BF68D-1D76-4AF8-A6BF-6DE750E27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BA23CF-AA30-4A18-B744-605C3E9DBF0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6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769AAA-1B02-466F-959D-5A49CBF59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28" y="508649"/>
            <a:ext cx="6256040" cy="776735"/>
          </a:xfrm>
        </p:spPr>
        <p:txBody>
          <a:bodyPr/>
          <a:lstStyle/>
          <a:p>
            <a:r>
              <a:rPr lang="en-US" dirty="0"/>
              <a:t>Setup 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Azimuth = 45°,  Elevation = 20°, Height = 1.8 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1BFA9-3795-4C1C-AF15-AFB52EB96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BA23CF-AA30-4A18-B744-605C3E9DBF0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D18580-55F2-45DC-8428-C514A0E76958}"/>
              </a:ext>
            </a:extLst>
          </p:cNvPr>
          <p:cNvSpPr txBox="1">
            <a:spLocks/>
          </p:cNvSpPr>
          <p:nvPr/>
        </p:nvSpPr>
        <p:spPr bwMode="auto">
          <a:xfrm>
            <a:off x="80628" y="24433"/>
            <a:ext cx="6412319" cy="58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5pPr>
            <a:lvl6pPr marL="38089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6pPr>
            <a:lvl7pPr marL="76179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7pPr>
            <a:lvl8pPr marL="114268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8pPr>
            <a:lvl9pPr marL="152357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Data Collection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7F881B-D4F5-4806-B88E-8A98F1350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" y="1319491"/>
            <a:ext cx="3346876" cy="3063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42CD1D-5FC7-418B-B07D-EEE3B47AAB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83" y="548791"/>
            <a:ext cx="2768576" cy="3697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1EB014-C5E9-486A-8DFE-D7E72E34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343" y="1262892"/>
            <a:ext cx="2892098" cy="3177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C3D6D-7E84-4D41-AC5C-0E865DE3429B}"/>
              </a:ext>
            </a:extLst>
          </p:cNvPr>
          <p:cNvSpPr txBox="1"/>
          <p:nvPr/>
        </p:nvSpPr>
        <p:spPr>
          <a:xfrm>
            <a:off x="4026562" y="2482077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LV1F-C8</a:t>
            </a:r>
          </a:p>
        </p:txBody>
      </p:sp>
    </p:spTree>
    <p:extLst>
      <p:ext uri="{BB962C8B-B14F-4D97-AF65-F5344CB8AC3E}">
        <p14:creationId xmlns:p14="http://schemas.microsoft.com/office/powerpoint/2010/main" val="299087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7D87-2E33-4D07-A110-995EA58C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(Pre-processing)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FF71E-4048-4B54-B95C-551B7E848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8FAF8-A835-45D3-A92A-5D5DDABC652C}"/>
              </a:ext>
            </a:extLst>
          </p:cNvPr>
          <p:cNvCxnSpPr/>
          <p:nvPr/>
        </p:nvCxnSpPr>
        <p:spPr>
          <a:xfrm flipV="1">
            <a:off x="340242" y="911293"/>
            <a:ext cx="0" cy="836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A58456-4E8D-42D8-85DB-D33AD917EA54}"/>
              </a:ext>
            </a:extLst>
          </p:cNvPr>
          <p:cNvCxnSpPr>
            <a:cxnSpLocks/>
          </p:cNvCxnSpPr>
          <p:nvPr/>
        </p:nvCxnSpPr>
        <p:spPr>
          <a:xfrm>
            <a:off x="340242" y="1744339"/>
            <a:ext cx="1229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D955D7-F804-4A40-94C7-826F53B72436}"/>
              </a:ext>
            </a:extLst>
          </p:cNvPr>
          <p:cNvCxnSpPr/>
          <p:nvPr/>
        </p:nvCxnSpPr>
        <p:spPr>
          <a:xfrm flipV="1">
            <a:off x="418215" y="1386376"/>
            <a:ext cx="311888" cy="35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EFCD5C-254B-47AA-AE48-4B04AB4895C8}"/>
              </a:ext>
            </a:extLst>
          </p:cNvPr>
          <p:cNvCxnSpPr/>
          <p:nvPr/>
        </p:nvCxnSpPr>
        <p:spPr>
          <a:xfrm flipV="1">
            <a:off x="664535" y="1389920"/>
            <a:ext cx="311888" cy="35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9F04A1-996D-45FD-A230-2822B2CF1D79}"/>
              </a:ext>
            </a:extLst>
          </p:cNvPr>
          <p:cNvCxnSpPr/>
          <p:nvPr/>
        </p:nvCxnSpPr>
        <p:spPr>
          <a:xfrm flipV="1">
            <a:off x="910855" y="1393464"/>
            <a:ext cx="311888" cy="35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1515C1-8DCD-4528-A683-1AB84748A10E}"/>
              </a:ext>
            </a:extLst>
          </p:cNvPr>
          <p:cNvCxnSpPr/>
          <p:nvPr/>
        </p:nvCxnSpPr>
        <p:spPr>
          <a:xfrm flipV="1">
            <a:off x="1190845" y="1393464"/>
            <a:ext cx="311888" cy="35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CEDE86-0B59-4BBA-BD9A-E5BF612768B4}"/>
              </a:ext>
            </a:extLst>
          </p:cNvPr>
          <p:cNvSpPr/>
          <p:nvPr/>
        </p:nvSpPr>
        <p:spPr>
          <a:xfrm>
            <a:off x="3564676" y="891756"/>
            <a:ext cx="1042487" cy="989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53126-59D9-49D0-80DD-84D27116BF49}"/>
              </a:ext>
            </a:extLst>
          </p:cNvPr>
          <p:cNvSpPr txBox="1"/>
          <p:nvPr/>
        </p:nvSpPr>
        <p:spPr>
          <a:xfrm>
            <a:off x="1917791" y="937508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i="1" dirty="0">
                <a:solidFill>
                  <a:schemeClr val="accent3">
                    <a:lumMod val="75000"/>
                  </a:schemeClr>
                </a:solidFill>
              </a:rPr>
              <a:t>Range-Azimuth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C4F3B8-0F00-4394-9796-8C005C742DBC}"/>
              </a:ext>
            </a:extLst>
          </p:cNvPr>
          <p:cNvSpPr txBox="1"/>
          <p:nvPr/>
        </p:nvSpPr>
        <p:spPr>
          <a:xfrm>
            <a:off x="2264532" y="1393464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i="1" dirty="0">
                <a:solidFill>
                  <a:schemeClr val="accent3">
                    <a:lumMod val="75000"/>
                  </a:schemeClr>
                </a:solidFill>
              </a:rPr>
              <a:t>Capon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F21EE9-7662-44BF-A75E-18A53423D85A}"/>
              </a:ext>
            </a:extLst>
          </p:cNvPr>
          <p:cNvSpPr txBox="1"/>
          <p:nvPr/>
        </p:nvSpPr>
        <p:spPr>
          <a:xfrm>
            <a:off x="3615277" y="1106664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</a:t>
            </a:r>
          </a:p>
          <a:p>
            <a:pPr algn="ctr"/>
            <a: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Heatmap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C70AC0-42C5-4834-BF4A-57AFEBCC9C57}"/>
              </a:ext>
            </a:extLst>
          </p:cNvPr>
          <p:cNvSpPr txBox="1"/>
          <p:nvPr/>
        </p:nvSpPr>
        <p:spPr>
          <a:xfrm>
            <a:off x="632554" y="1760857"/>
            <a:ext cx="1079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frame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2DEEFCC-E7F2-4FC4-B100-8AAEBAD65AA2}"/>
              </a:ext>
            </a:extLst>
          </p:cNvPr>
          <p:cNvSpPr/>
          <p:nvPr/>
        </p:nvSpPr>
        <p:spPr>
          <a:xfrm>
            <a:off x="2015484" y="1061037"/>
            <a:ext cx="1368563" cy="528353"/>
          </a:xfrm>
          <a:prstGeom prst="rightArrow">
            <a:avLst>
              <a:gd name="adj1" fmla="val 20485"/>
              <a:gd name="adj2" fmla="val 339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CFC256A2-6FFE-41FF-A2FC-F0E1EE0417AF}"/>
              </a:ext>
            </a:extLst>
          </p:cNvPr>
          <p:cNvSpPr/>
          <p:nvPr/>
        </p:nvSpPr>
        <p:spPr>
          <a:xfrm>
            <a:off x="6717055" y="816955"/>
            <a:ext cx="1250404" cy="114372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1AA408-6B3A-4E55-84C4-20E1E13427E2}"/>
              </a:ext>
            </a:extLst>
          </p:cNvPr>
          <p:cNvSpPr/>
          <p:nvPr/>
        </p:nvSpPr>
        <p:spPr>
          <a:xfrm flipH="1">
            <a:off x="6550618" y="803454"/>
            <a:ext cx="45719" cy="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24321B-CDCE-4001-8D5C-ACCB6B2534FC}"/>
              </a:ext>
            </a:extLst>
          </p:cNvPr>
          <p:cNvSpPr/>
          <p:nvPr/>
        </p:nvSpPr>
        <p:spPr>
          <a:xfrm flipH="1">
            <a:off x="6649855" y="803454"/>
            <a:ext cx="45719" cy="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828375-B822-4CB9-8502-FF65374569CA}"/>
              </a:ext>
            </a:extLst>
          </p:cNvPr>
          <p:cNvSpPr/>
          <p:nvPr/>
        </p:nvSpPr>
        <p:spPr>
          <a:xfrm flipH="1">
            <a:off x="6749092" y="803454"/>
            <a:ext cx="45719" cy="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42192A-C809-4665-8EAF-E47B5C04360E}"/>
              </a:ext>
            </a:extLst>
          </p:cNvPr>
          <p:cNvSpPr/>
          <p:nvPr/>
        </p:nvSpPr>
        <p:spPr>
          <a:xfrm flipH="1">
            <a:off x="6848329" y="803454"/>
            <a:ext cx="45719" cy="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E86B5C-D155-470C-A6D2-C27C8B12009B}"/>
              </a:ext>
            </a:extLst>
          </p:cNvPr>
          <p:cNvSpPr/>
          <p:nvPr/>
        </p:nvSpPr>
        <p:spPr>
          <a:xfrm flipH="1">
            <a:off x="6311801" y="1091242"/>
            <a:ext cx="45719" cy="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948667-D114-4096-81CE-0A4BABC905F7}"/>
              </a:ext>
            </a:extLst>
          </p:cNvPr>
          <p:cNvSpPr/>
          <p:nvPr/>
        </p:nvSpPr>
        <p:spPr>
          <a:xfrm flipH="1">
            <a:off x="6411300" y="1092184"/>
            <a:ext cx="45719" cy="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72A91A-72D8-48CD-B91F-0DD3D5939CCD}"/>
              </a:ext>
            </a:extLst>
          </p:cNvPr>
          <p:cNvSpPr/>
          <p:nvPr/>
        </p:nvSpPr>
        <p:spPr>
          <a:xfrm flipH="1">
            <a:off x="6510537" y="1092184"/>
            <a:ext cx="45719" cy="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63E7B-0254-4C0D-9D91-B6F98F7B9C6F}"/>
              </a:ext>
            </a:extLst>
          </p:cNvPr>
          <p:cNvSpPr/>
          <p:nvPr/>
        </p:nvSpPr>
        <p:spPr>
          <a:xfrm flipH="1">
            <a:off x="6609774" y="1092184"/>
            <a:ext cx="45719" cy="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012A85-2312-47EF-AC4A-CD21E6C18429}"/>
              </a:ext>
            </a:extLst>
          </p:cNvPr>
          <p:cNvSpPr/>
          <p:nvPr/>
        </p:nvSpPr>
        <p:spPr>
          <a:xfrm flipH="1">
            <a:off x="6288186" y="1918852"/>
            <a:ext cx="45719" cy="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AAD9F7-CCF9-4FE7-A675-B0691EA0B74C}"/>
              </a:ext>
            </a:extLst>
          </p:cNvPr>
          <p:cNvSpPr/>
          <p:nvPr/>
        </p:nvSpPr>
        <p:spPr>
          <a:xfrm flipH="1">
            <a:off x="6387423" y="1918852"/>
            <a:ext cx="45719" cy="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674FD7-F05A-4D83-A060-50877F362F12}"/>
              </a:ext>
            </a:extLst>
          </p:cNvPr>
          <p:cNvSpPr/>
          <p:nvPr/>
        </p:nvSpPr>
        <p:spPr>
          <a:xfrm flipH="1">
            <a:off x="6486660" y="1918852"/>
            <a:ext cx="45719" cy="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100603-E563-463F-9F18-EDBBBA69C875}"/>
              </a:ext>
            </a:extLst>
          </p:cNvPr>
          <p:cNvSpPr/>
          <p:nvPr/>
        </p:nvSpPr>
        <p:spPr>
          <a:xfrm flipH="1">
            <a:off x="6585897" y="1918852"/>
            <a:ext cx="45719" cy="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31FDAA-813D-42AC-808D-3C320409E5B0}"/>
              </a:ext>
            </a:extLst>
          </p:cNvPr>
          <p:cNvCxnSpPr>
            <a:cxnSpLocks/>
          </p:cNvCxnSpPr>
          <p:nvPr/>
        </p:nvCxnSpPr>
        <p:spPr>
          <a:xfrm>
            <a:off x="6925866" y="1082101"/>
            <a:ext cx="0" cy="8602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CD8E9B-11B2-4A7D-9135-0E9718B19DCB}"/>
              </a:ext>
            </a:extLst>
          </p:cNvPr>
          <p:cNvCxnSpPr>
            <a:cxnSpLocks/>
          </p:cNvCxnSpPr>
          <p:nvPr/>
        </p:nvCxnSpPr>
        <p:spPr>
          <a:xfrm>
            <a:off x="7170938" y="1102887"/>
            <a:ext cx="0" cy="8577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7B7ABF-6862-4561-BE27-735306065291}"/>
              </a:ext>
            </a:extLst>
          </p:cNvPr>
          <p:cNvCxnSpPr>
            <a:cxnSpLocks/>
          </p:cNvCxnSpPr>
          <p:nvPr/>
        </p:nvCxnSpPr>
        <p:spPr>
          <a:xfrm>
            <a:off x="7429663" y="1102887"/>
            <a:ext cx="0" cy="8577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F09BE2-B8E7-4F7A-9BDF-3C51953A7A8E}"/>
              </a:ext>
            </a:extLst>
          </p:cNvPr>
          <p:cNvCxnSpPr>
            <a:cxnSpLocks/>
          </p:cNvCxnSpPr>
          <p:nvPr/>
        </p:nvCxnSpPr>
        <p:spPr>
          <a:xfrm flipH="1">
            <a:off x="6925866" y="841076"/>
            <a:ext cx="245072" cy="2618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A70EBC-074B-4EB3-BD3A-D566EA6B9085}"/>
              </a:ext>
            </a:extLst>
          </p:cNvPr>
          <p:cNvCxnSpPr>
            <a:cxnSpLocks/>
          </p:cNvCxnSpPr>
          <p:nvPr/>
        </p:nvCxnSpPr>
        <p:spPr>
          <a:xfrm flipH="1">
            <a:off x="7163356" y="839724"/>
            <a:ext cx="245072" cy="2618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49669C-E542-489C-818F-3D48B5689AAA}"/>
              </a:ext>
            </a:extLst>
          </p:cNvPr>
          <p:cNvCxnSpPr>
            <a:cxnSpLocks/>
          </p:cNvCxnSpPr>
          <p:nvPr/>
        </p:nvCxnSpPr>
        <p:spPr>
          <a:xfrm flipH="1">
            <a:off x="7444383" y="839723"/>
            <a:ext cx="245072" cy="2618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F3CB0B3D-6B2A-46AD-936B-F58F0A2C5171}"/>
              </a:ext>
            </a:extLst>
          </p:cNvPr>
          <p:cNvSpPr/>
          <p:nvPr/>
        </p:nvSpPr>
        <p:spPr>
          <a:xfrm rot="16200000">
            <a:off x="7043594" y="1706216"/>
            <a:ext cx="307416" cy="960491"/>
          </a:xfrm>
          <a:prstGeom prst="leftBrace">
            <a:avLst>
              <a:gd name="adj1" fmla="val 26779"/>
              <a:gd name="adj2" fmla="val 507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830D78-A2BF-415D-9DC6-A21190875674}"/>
              </a:ext>
            </a:extLst>
          </p:cNvPr>
          <p:cNvSpPr txBox="1"/>
          <p:nvPr/>
        </p:nvSpPr>
        <p:spPr>
          <a:xfrm>
            <a:off x="6804228" y="2294751"/>
            <a:ext cx="1079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100 frames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B07715B-6C18-4830-BC2C-2E8BBABCE6CF}"/>
              </a:ext>
            </a:extLst>
          </p:cNvPr>
          <p:cNvSpPr/>
          <p:nvPr/>
        </p:nvSpPr>
        <p:spPr>
          <a:xfrm>
            <a:off x="4787792" y="1061036"/>
            <a:ext cx="1368563" cy="528353"/>
          </a:xfrm>
          <a:prstGeom prst="rightArrow">
            <a:avLst>
              <a:gd name="adj1" fmla="val 20485"/>
              <a:gd name="adj2" fmla="val 339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A19E97-DF6E-4175-B0E0-4596564CCF04}"/>
              </a:ext>
            </a:extLst>
          </p:cNvPr>
          <p:cNvSpPr txBox="1"/>
          <p:nvPr/>
        </p:nvSpPr>
        <p:spPr>
          <a:xfrm>
            <a:off x="4939710" y="999723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i="1" dirty="0">
                <a:solidFill>
                  <a:schemeClr val="accent3">
                    <a:lumMod val="75000"/>
                  </a:schemeClr>
                </a:solidFill>
              </a:rPr>
              <a:t>Accumulate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E741C2-7838-428B-BAF5-390927C67BC6}"/>
              </a:ext>
            </a:extLst>
          </p:cNvPr>
          <p:cNvSpPr txBox="1"/>
          <p:nvPr/>
        </p:nvSpPr>
        <p:spPr>
          <a:xfrm>
            <a:off x="5177651" y="1344814"/>
            <a:ext cx="585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i="1" dirty="0">
                <a:solidFill>
                  <a:schemeClr val="accent3">
                    <a:lumMod val="75000"/>
                  </a:schemeClr>
                </a:solidFill>
              </a:rPr>
              <a:t>mean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7B9055A-CE35-41D9-B107-17BD48C8E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21" b="1"/>
          <a:stretch/>
        </p:blipFill>
        <p:spPr>
          <a:xfrm>
            <a:off x="2754643" y="2162761"/>
            <a:ext cx="2996518" cy="2374712"/>
          </a:xfrm>
          <a:prstGeom prst="rect">
            <a:avLst/>
          </a:prstGeom>
        </p:spPr>
      </p:pic>
      <p:sp>
        <p:nvSpPr>
          <p:cNvPr id="46" name="Arrow: Bent 45">
            <a:extLst>
              <a:ext uri="{FF2B5EF4-FFF2-40B4-BE49-F238E27FC236}">
                <a16:creationId xmlns:a16="http://schemas.microsoft.com/office/drawing/2014/main" id="{19F16139-2A48-479E-8BD5-3EAD08FF61C1}"/>
              </a:ext>
            </a:extLst>
          </p:cNvPr>
          <p:cNvSpPr/>
          <p:nvPr/>
        </p:nvSpPr>
        <p:spPr>
          <a:xfrm rot="10800000">
            <a:off x="5997787" y="2846568"/>
            <a:ext cx="1267658" cy="707544"/>
          </a:xfrm>
          <a:prstGeom prst="bentArrow">
            <a:avLst>
              <a:gd name="adj1" fmla="val 17987"/>
              <a:gd name="adj2" fmla="val 37523"/>
              <a:gd name="adj3" fmla="val 25001"/>
              <a:gd name="adj4" fmla="val 4675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FA4E72-7422-4D79-BA01-AEAE145D05B2}"/>
              </a:ext>
            </a:extLst>
          </p:cNvPr>
          <p:cNvSpPr/>
          <p:nvPr/>
        </p:nvSpPr>
        <p:spPr>
          <a:xfrm>
            <a:off x="3952640" y="2203255"/>
            <a:ext cx="936352" cy="11007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RA heatmap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1F609-7D02-4710-A6AF-CFA09768F7BF}"/>
              </a:ext>
            </a:extLst>
          </p:cNvPr>
          <p:cNvSpPr txBox="1"/>
          <p:nvPr/>
        </p:nvSpPr>
        <p:spPr>
          <a:xfrm>
            <a:off x="1137568" y="3021083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five </a:t>
            </a:r>
          </a:p>
          <a:p>
            <a:r>
              <a:rPr lang="en-US" dirty="0"/>
              <a:t>people here</a:t>
            </a:r>
          </a:p>
        </p:txBody>
      </p:sp>
    </p:spTree>
    <p:extLst>
      <p:ext uri="{BB962C8B-B14F-4D97-AF65-F5344CB8AC3E}">
        <p14:creationId xmlns:p14="http://schemas.microsoft.com/office/powerpoint/2010/main" val="208784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9880-24D5-4AF0-9F69-5E627DFE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(Step 1: Watershed Algorithm)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A00C3-2E1F-4043-8457-5CB78C8103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BE9D26-895E-4258-B3E9-1D012E51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122" y="2946346"/>
            <a:ext cx="2462556" cy="138131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71536CA-CDD8-43ED-86B1-C45830DDCD3D}"/>
              </a:ext>
            </a:extLst>
          </p:cNvPr>
          <p:cNvGrpSpPr/>
          <p:nvPr/>
        </p:nvGrpSpPr>
        <p:grpSpPr>
          <a:xfrm>
            <a:off x="0" y="2809036"/>
            <a:ext cx="1908475" cy="1512448"/>
            <a:chOff x="0" y="2809036"/>
            <a:chExt cx="1908475" cy="151244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3E91A4-A73A-4762-8DCB-4F8603F09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421" b="1"/>
            <a:stretch/>
          </p:blipFill>
          <p:spPr>
            <a:xfrm>
              <a:off x="0" y="2809036"/>
              <a:ext cx="1908475" cy="151244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2744BB-53E0-405A-B00B-8BF9EC85CF2B}"/>
                </a:ext>
              </a:extLst>
            </p:cNvPr>
            <p:cNvSpPr/>
            <p:nvPr/>
          </p:nvSpPr>
          <p:spPr>
            <a:xfrm>
              <a:off x="554308" y="2809036"/>
              <a:ext cx="936352" cy="11007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RA heatmap</a:t>
              </a: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C8A63B-D63D-4047-A0B0-DE7F8D84C1AA}"/>
              </a:ext>
            </a:extLst>
          </p:cNvPr>
          <p:cNvSpPr/>
          <p:nvPr/>
        </p:nvSpPr>
        <p:spPr>
          <a:xfrm>
            <a:off x="2004596" y="3488224"/>
            <a:ext cx="886926" cy="281154"/>
          </a:xfrm>
          <a:prstGeom prst="rightArrow">
            <a:avLst>
              <a:gd name="adj1" fmla="val 20485"/>
              <a:gd name="adj2" fmla="val 291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F674C-10A0-4F81-B888-EEB82FB31E7F}"/>
              </a:ext>
            </a:extLst>
          </p:cNvPr>
          <p:cNvSpPr txBox="1"/>
          <p:nvPr/>
        </p:nvSpPr>
        <p:spPr>
          <a:xfrm>
            <a:off x="1565444" y="3057429"/>
            <a:ext cx="17652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accent3">
                    <a:lumMod val="75000"/>
                  </a:schemeClr>
                </a:solidFill>
              </a:rPr>
              <a:t>Normalize -&gt; </a:t>
            </a:r>
          </a:p>
          <a:p>
            <a:pPr algn="ctr"/>
            <a:r>
              <a:rPr lang="en-US" sz="900" b="1" i="1" dirty="0">
                <a:solidFill>
                  <a:schemeClr val="accent3">
                    <a:lumMod val="75000"/>
                  </a:schemeClr>
                </a:solidFill>
              </a:rPr>
              <a:t>convert to image -&gt; </a:t>
            </a:r>
          </a:p>
          <a:p>
            <a:pPr algn="ctr"/>
            <a:r>
              <a:rPr lang="en-US" sz="900" b="1" i="1" dirty="0">
                <a:solidFill>
                  <a:schemeClr val="accent3">
                    <a:lumMod val="75000"/>
                  </a:schemeClr>
                </a:solidFill>
              </a:rPr>
              <a:t>invert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036881-E6F1-4E87-AEF6-88289EE86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09" y="722994"/>
            <a:ext cx="3091543" cy="16512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00E15A-8B27-4099-975F-22A77952E440}"/>
              </a:ext>
            </a:extLst>
          </p:cNvPr>
          <p:cNvSpPr txBox="1"/>
          <p:nvPr/>
        </p:nvSpPr>
        <p:spPr>
          <a:xfrm>
            <a:off x="539876" y="2343370"/>
            <a:ext cx="256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Watershed algorithm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28312F-B450-456E-B1BC-EEC058D81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043" y="698771"/>
            <a:ext cx="2881857" cy="16996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D0E6AB-BEB7-4281-B2AC-674E7DD49D80}"/>
              </a:ext>
            </a:extLst>
          </p:cNvPr>
          <p:cNvSpPr txBox="1"/>
          <p:nvPr/>
        </p:nvSpPr>
        <p:spPr>
          <a:xfrm>
            <a:off x="4986567" y="2357270"/>
            <a:ext cx="256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H-Minima transform</a:t>
            </a:r>
          </a:p>
        </p:txBody>
      </p:sp>
      <p:pic>
        <p:nvPicPr>
          <p:cNvPr id="19" name="Content Placeholder 5">
            <a:extLst>
              <a:ext uri="{FF2B5EF4-FFF2-40B4-BE49-F238E27FC236}">
                <a16:creationId xmlns:a16="http://schemas.microsoft.com/office/drawing/2014/main" id="{02619E0B-6772-4685-9193-13A9EB660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515804" y="2919107"/>
            <a:ext cx="2462556" cy="14111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CE0BA8F2-6D58-4BDB-A1C1-CA183E5E3704}"/>
              </a:ext>
            </a:extLst>
          </p:cNvPr>
          <p:cNvSpPr/>
          <p:nvPr/>
        </p:nvSpPr>
        <p:spPr>
          <a:xfrm>
            <a:off x="5537278" y="3424683"/>
            <a:ext cx="886926" cy="281154"/>
          </a:xfrm>
          <a:prstGeom prst="rightArrow">
            <a:avLst>
              <a:gd name="adj1" fmla="val 20485"/>
              <a:gd name="adj2" fmla="val 291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473113-B312-4B75-99E4-A6A3322FC613}"/>
              </a:ext>
            </a:extLst>
          </p:cNvPr>
          <p:cNvSpPr txBox="1"/>
          <p:nvPr/>
        </p:nvSpPr>
        <p:spPr>
          <a:xfrm>
            <a:off x="5098126" y="2972786"/>
            <a:ext cx="17652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accent3">
                    <a:lumMod val="75000"/>
                  </a:schemeClr>
                </a:solidFill>
              </a:rPr>
              <a:t>Watershed with </a:t>
            </a:r>
          </a:p>
          <a:p>
            <a:pPr algn="ctr"/>
            <a:r>
              <a:rPr lang="en-US" sz="900" b="1" i="1" dirty="0">
                <a:solidFill>
                  <a:schemeClr val="accent3">
                    <a:lumMod val="75000"/>
                  </a:schemeClr>
                </a:solidFill>
              </a:rPr>
              <a:t>H-minima </a:t>
            </a:r>
          </a:p>
          <a:p>
            <a:pPr algn="ctr"/>
            <a:r>
              <a:rPr lang="en-US" sz="900" b="1" i="1" dirty="0">
                <a:solidFill>
                  <a:schemeClr val="accent3">
                    <a:lumMod val="75000"/>
                  </a:schemeClr>
                </a:solidFill>
              </a:rPr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176280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8076-73E1-420D-9740-7455A479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(Step 2: Otsu’s Thresholding on watershed regions)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35177-4C2B-4EF6-8CD5-D2B3A6F9A5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3E11-D8BE-4FD8-99E7-87483564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109" y="2741059"/>
            <a:ext cx="3039981" cy="1752730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E4BAF9CF-B9B7-4C62-A599-6C0C835D2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80742" y="2300541"/>
            <a:ext cx="2197164" cy="1259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ABF9DB-0D72-4ACA-B903-5C677E2A2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22" y="747668"/>
            <a:ext cx="3643287" cy="1465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B6395F-BCFE-49DB-BC08-D99C3488F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42" y="3477097"/>
            <a:ext cx="2197164" cy="12324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F9BFB8-0FDB-45F4-B24C-762524413191}"/>
              </a:ext>
            </a:extLst>
          </p:cNvPr>
          <p:cNvSpPr txBox="1"/>
          <p:nvPr/>
        </p:nvSpPr>
        <p:spPr>
          <a:xfrm>
            <a:off x="4046347" y="1157374"/>
            <a:ext cx="446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Otsu’s method is a thresholding technique used in computer vision and image processing to perform automatic image thresholding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7F93806-D378-4976-A853-ECBE9AEEDFFB}"/>
              </a:ext>
            </a:extLst>
          </p:cNvPr>
          <p:cNvSpPr/>
          <p:nvPr/>
        </p:nvSpPr>
        <p:spPr>
          <a:xfrm>
            <a:off x="3197096" y="3477097"/>
            <a:ext cx="1698502" cy="281154"/>
          </a:xfrm>
          <a:prstGeom prst="rightArrow">
            <a:avLst>
              <a:gd name="adj1" fmla="val 20485"/>
              <a:gd name="adj2" fmla="val 291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879AC-D1A8-4684-8E2B-E64D7821B0B7}"/>
              </a:ext>
            </a:extLst>
          </p:cNvPr>
          <p:cNvSpPr txBox="1"/>
          <p:nvPr/>
        </p:nvSpPr>
        <p:spPr>
          <a:xfrm>
            <a:off x="3163732" y="3067390"/>
            <a:ext cx="176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accent3">
                    <a:lumMod val="75000"/>
                  </a:schemeClr>
                </a:solidFill>
              </a:rPr>
              <a:t>Otsu’s Thresholding </a:t>
            </a:r>
          </a:p>
          <a:p>
            <a:pPr algn="ctr"/>
            <a:r>
              <a:rPr lang="en-US" sz="900" b="1" i="1" dirty="0">
                <a:solidFill>
                  <a:schemeClr val="accent3">
                    <a:lumMod val="75000"/>
                  </a:schemeClr>
                </a:solidFill>
              </a:rPr>
              <a:t>on each watershed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B7DF53-9839-410C-85E4-F3DE3FE2E987}"/>
                  </a:ext>
                </a:extLst>
              </p:cNvPr>
              <p:cNvSpPr txBox="1"/>
              <p:nvPr/>
            </p:nvSpPr>
            <p:spPr>
              <a:xfrm>
                <a:off x="5370367" y="2480910"/>
                <a:ext cx="2543464" cy="293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We get 4 blobs.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𝒏𝒖</m:t>
                    </m:r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𝒑𝒆𝒐𝒑𝒍𝒆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B7DF53-9839-410C-85E4-F3DE3FE2E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67" y="2480910"/>
                <a:ext cx="2543464" cy="293607"/>
              </a:xfrm>
              <a:prstGeom prst="rect">
                <a:avLst/>
              </a:prstGeom>
              <a:blipFill>
                <a:blip r:embed="rId6"/>
                <a:stretch>
                  <a:fillRect l="-240" t="-416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28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0FB3-06A9-47E2-AF1A-4CA8AE04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2CB4E2-0DE6-4D9E-8549-B5AE4D240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886776"/>
              </p:ext>
            </p:extLst>
          </p:nvPr>
        </p:nvGraphicFramePr>
        <p:xfrm>
          <a:off x="242047" y="966414"/>
          <a:ext cx="8447925" cy="3640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703">
                  <a:extLst>
                    <a:ext uri="{9D8B030D-6E8A-4147-A177-3AD203B41FA5}">
                      <a16:colId xmlns:a16="http://schemas.microsoft.com/office/drawing/2014/main" val="2868656183"/>
                    </a:ext>
                  </a:extLst>
                </a:gridCol>
                <a:gridCol w="2719024">
                  <a:extLst>
                    <a:ext uri="{9D8B030D-6E8A-4147-A177-3AD203B41FA5}">
                      <a16:colId xmlns:a16="http://schemas.microsoft.com/office/drawing/2014/main" val="1664340378"/>
                    </a:ext>
                  </a:extLst>
                </a:gridCol>
                <a:gridCol w="863533">
                  <a:extLst>
                    <a:ext uri="{9D8B030D-6E8A-4147-A177-3AD203B41FA5}">
                      <a16:colId xmlns:a16="http://schemas.microsoft.com/office/drawing/2014/main" val="1842497648"/>
                    </a:ext>
                  </a:extLst>
                </a:gridCol>
                <a:gridCol w="863533">
                  <a:extLst>
                    <a:ext uri="{9D8B030D-6E8A-4147-A177-3AD203B41FA5}">
                      <a16:colId xmlns:a16="http://schemas.microsoft.com/office/drawing/2014/main" val="269229651"/>
                    </a:ext>
                  </a:extLst>
                </a:gridCol>
                <a:gridCol w="863533">
                  <a:extLst>
                    <a:ext uri="{9D8B030D-6E8A-4147-A177-3AD203B41FA5}">
                      <a16:colId xmlns:a16="http://schemas.microsoft.com/office/drawing/2014/main" val="533376968"/>
                    </a:ext>
                  </a:extLst>
                </a:gridCol>
                <a:gridCol w="863533">
                  <a:extLst>
                    <a:ext uri="{9D8B030D-6E8A-4147-A177-3AD203B41FA5}">
                      <a16:colId xmlns:a16="http://schemas.microsoft.com/office/drawing/2014/main" val="261613913"/>
                    </a:ext>
                  </a:extLst>
                </a:gridCol>
                <a:gridCol w="863533">
                  <a:extLst>
                    <a:ext uri="{9D8B030D-6E8A-4147-A177-3AD203B41FA5}">
                      <a16:colId xmlns:a16="http://schemas.microsoft.com/office/drawing/2014/main" val="1626524978"/>
                    </a:ext>
                  </a:extLst>
                </a:gridCol>
                <a:gridCol w="863533">
                  <a:extLst>
                    <a:ext uri="{9D8B030D-6E8A-4147-A177-3AD203B41FA5}">
                      <a16:colId xmlns:a16="http://schemas.microsoft.com/office/drawing/2014/main" val="156237503"/>
                    </a:ext>
                  </a:extLst>
                </a:gridCol>
              </a:tblGrid>
              <a:tr h="343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Num People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Filename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0 error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1+- Error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Mode of number of people </a:t>
                      </a:r>
                    </a:p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(one min)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099089"/>
                  </a:ext>
                </a:extLst>
              </a:tr>
              <a:tr h="1852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adc_data_0000_0000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4.05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885566"/>
                  </a:ext>
                </a:extLst>
              </a:tr>
              <a:tr h="33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adc_data_0001_0000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12.15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4317"/>
                  </a:ext>
                </a:extLst>
              </a:tr>
              <a:tr h="185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adc_data_0002_0000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349657"/>
                  </a:ext>
                </a:extLst>
              </a:tr>
              <a:tr h="1852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adc_data_0000_0000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0.8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069725"/>
                  </a:ext>
                </a:extLst>
              </a:tr>
              <a:tr h="185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adc_data_0001_0000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2.48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19364"/>
                  </a:ext>
                </a:extLst>
              </a:tr>
              <a:tr h="185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adc_data_0002_0000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25011"/>
                  </a:ext>
                </a:extLst>
              </a:tr>
              <a:tr h="1852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adc_data_0000_0000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9.72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10.85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1.42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44781"/>
                  </a:ext>
                </a:extLst>
              </a:tr>
              <a:tr h="338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adc_data_0001_0000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6.28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891360"/>
                  </a:ext>
                </a:extLst>
              </a:tr>
              <a:tr h="185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adc_data_0002_0000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16.84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4.39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42581"/>
                  </a:ext>
                </a:extLst>
              </a:tr>
              <a:tr h="1852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adc_data_0000_0000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10.33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24249"/>
                  </a:ext>
                </a:extLst>
              </a:tr>
              <a:tr h="185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adc_data_0001_0000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63948"/>
                  </a:ext>
                </a:extLst>
              </a:tr>
              <a:tr h="185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adc_data_0002_0000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39503"/>
                  </a:ext>
                </a:extLst>
              </a:tr>
              <a:tr h="1852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adc_data_0000_0000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0.67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856811"/>
                  </a:ext>
                </a:extLst>
              </a:tr>
              <a:tr h="185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adc_data_0001_0000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19339"/>
                  </a:ext>
                </a:extLst>
              </a:tr>
              <a:tr h="185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adc_data_0002_0000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7" marR="5997" marT="5997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8563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4A1A8-E0C8-400F-821C-8F3913BE7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56950"/>
      </p:ext>
    </p:extLst>
  </p:cSld>
  <p:clrMapOvr>
    <a:masterClrMapping/>
  </p:clrMapOvr>
</p:sld>
</file>

<file path=ppt/theme/theme1.xml><?xml version="1.0" encoding="utf-8"?>
<a:theme xmlns:a="http://schemas.openxmlformats.org/drawingml/2006/main" name="TI_NDA_Restrictions_PowerPoint_16x9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33889</TotalTime>
  <Words>283</Words>
  <Application>Microsoft Office PowerPoint</Application>
  <PresentationFormat>On-screen Show (16:9)</PresentationFormat>
  <Paragraphs>127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TI_NDA_Restrictions_PowerPoint_16x9</vt:lpstr>
      <vt:lpstr>Low Power People Counting using Capon</vt:lpstr>
      <vt:lpstr>PowerPoint Presentation</vt:lpstr>
      <vt:lpstr>Algorithm (Pre-processing)</vt:lpstr>
      <vt:lpstr>Algorithm (Step 1: Watershed Algorithm)</vt:lpstr>
      <vt:lpstr>Algorithm (Step 2: Otsu’s Thresholding on watershed regions)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BrentJohnson</dc:creator>
  <cp:lastModifiedBy>Block, Nathan</cp:lastModifiedBy>
  <cp:revision>559</cp:revision>
  <dcterms:created xsi:type="dcterms:W3CDTF">2016-11-03T17:03:40Z</dcterms:created>
  <dcterms:modified xsi:type="dcterms:W3CDTF">2024-07-22T19:05:26Z</dcterms:modified>
</cp:coreProperties>
</file>