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DC309-17E0-4F7A-BC0F-387E91C283C6}">
          <p14:sldIdLst>
            <p14:sldId id="256"/>
            <p14:sldId id="257"/>
            <p14:sldId id="258"/>
            <p14:sldId id="259"/>
            <p14:sldId id="260"/>
            <p14:sldId id="261"/>
            <p14:sldId id="267"/>
            <p14:sldId id="262"/>
            <p14:sldId id="263"/>
            <p14:sldId id="264"/>
            <p14:sldId id="265"/>
            <p14:sldId id="266"/>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9BAFF08-5584-4065-8875-EA375492D26D}" type="datetimeFigureOut">
              <a:rPr lang="en-IN" smtClean="0"/>
              <a:t>20-09-2017</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202203082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125360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1475450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387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534840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BAFF08-5584-4065-8875-EA375492D26D}" type="datetimeFigureOut">
              <a:rPr lang="en-IN" smtClean="0"/>
              <a:t>20-09-2017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3535718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BAFF08-5584-4065-8875-EA375492D26D}" type="datetimeFigureOut">
              <a:rPr lang="en-IN" smtClean="0"/>
              <a:t>20-09-2017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208871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AFF08-5584-4065-8875-EA375492D26D}" type="datetimeFigureOut">
              <a:rPr lang="en-IN" smtClean="0"/>
              <a:t>20-09-2017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42927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AFF08-5584-4065-8875-EA375492D26D}" type="datetimeFigureOut">
              <a:rPr lang="en-IN" smtClean="0"/>
              <a:t>20-09-2017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231114012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AFF08-5584-4065-8875-EA375492D26D}" type="datetimeFigureOut">
              <a:rPr lang="en-IN" smtClean="0"/>
              <a:t>20-09-2017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12971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BAFF08-5584-4065-8875-EA375492D26D}" type="datetimeFigureOut">
              <a:rPr lang="en-IN" smtClean="0"/>
              <a:t>20-09-2017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71054395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10891035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BAFF08-5584-4065-8875-EA375492D26D}" type="datetimeFigureOut">
              <a:rPr lang="en-IN" smtClean="0"/>
              <a:t>20-09-2017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267097017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BAFF08-5584-4065-8875-EA375492D26D}" type="datetimeFigureOut">
              <a:rPr lang="en-IN" smtClean="0"/>
              <a:t>20-09-2017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1274936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AFF08-5584-4065-8875-EA375492D26D}" type="datetimeFigureOut">
              <a:rPr lang="en-IN" smtClean="0"/>
              <a:t>20-09-2017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6822397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255777207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BAFF08-5584-4065-8875-EA375492D26D}" type="datetimeFigureOut">
              <a:rPr lang="en-IN" smtClean="0"/>
              <a:t>20-09-2017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05A45C-6A0B-4512-9870-36B4642CCF27}" type="slidenum">
              <a:rPr lang="en-IN" smtClean="0"/>
              <a:t>‹#›</a:t>
            </a:fld>
            <a:endParaRPr lang="en-IN"/>
          </a:p>
        </p:txBody>
      </p:sp>
    </p:spTree>
    <p:extLst>
      <p:ext uri="{BB962C8B-B14F-4D97-AF65-F5344CB8AC3E}">
        <p14:creationId xmlns:p14="http://schemas.microsoft.com/office/powerpoint/2010/main" val="362425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BAFF08-5584-4065-8875-EA375492D26D}" type="datetimeFigureOut">
              <a:rPr lang="en-IN" smtClean="0"/>
              <a:t>20-09-2017</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05A45C-6A0B-4512-9870-36B4642CCF27}" type="slidenum">
              <a:rPr lang="en-IN" smtClean="0"/>
              <a:t>‹#›</a:t>
            </a:fld>
            <a:endParaRPr lang="en-IN"/>
          </a:p>
        </p:txBody>
      </p:sp>
    </p:spTree>
    <p:extLst>
      <p:ext uri="{BB962C8B-B14F-4D97-AF65-F5344CB8AC3E}">
        <p14:creationId xmlns:p14="http://schemas.microsoft.com/office/powerpoint/2010/main" val="2552197699"/>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811E-8DC1-48B4-8DB7-B701C09C9541}"/>
              </a:ext>
            </a:extLst>
          </p:cNvPr>
          <p:cNvSpPr>
            <a:spLocks noGrp="1"/>
          </p:cNvSpPr>
          <p:nvPr>
            <p:ph type="ctrTitle"/>
          </p:nvPr>
        </p:nvSpPr>
        <p:spPr/>
        <p:txBody>
          <a:bodyPr/>
          <a:lstStyle/>
          <a:p>
            <a:r>
              <a:rPr lang="en-IN" dirty="0"/>
              <a:t>Line follower robot without Microcontroller</a:t>
            </a:r>
          </a:p>
        </p:txBody>
      </p:sp>
      <p:sp>
        <p:nvSpPr>
          <p:cNvPr id="3" name="Subtitle 2">
            <a:extLst>
              <a:ext uri="{FF2B5EF4-FFF2-40B4-BE49-F238E27FC236}">
                <a16:creationId xmlns:a16="http://schemas.microsoft.com/office/drawing/2014/main" id="{0F401016-4187-4BCE-99C6-A5EDB4F18EE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707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B962-2C26-4DA3-862D-4E6D2A1A3DE6}"/>
              </a:ext>
            </a:extLst>
          </p:cNvPr>
          <p:cNvSpPr>
            <a:spLocks noGrp="1"/>
          </p:cNvSpPr>
          <p:nvPr>
            <p:ph type="title"/>
          </p:nvPr>
        </p:nvSpPr>
        <p:spPr/>
        <p:txBody>
          <a:bodyPr/>
          <a:lstStyle/>
          <a:p>
            <a:r>
              <a:rPr lang="en-IN" dirty="0"/>
              <a:t>H-BRIDGE FOR SPEED CONTROL OF MOTORS</a:t>
            </a:r>
          </a:p>
        </p:txBody>
      </p:sp>
      <p:pic>
        <p:nvPicPr>
          <p:cNvPr id="4" name="Content Placeholder 3">
            <a:extLst>
              <a:ext uri="{FF2B5EF4-FFF2-40B4-BE49-F238E27FC236}">
                <a16:creationId xmlns:a16="http://schemas.microsoft.com/office/drawing/2014/main" id="{D9580FEE-8648-4168-9115-15FE6C9EDE5F}"/>
              </a:ext>
            </a:extLst>
          </p:cNvPr>
          <p:cNvPicPr>
            <a:picLocks noGrp="1" noChangeAspect="1"/>
          </p:cNvPicPr>
          <p:nvPr>
            <p:ph idx="1"/>
          </p:nvPr>
        </p:nvPicPr>
        <p:blipFill>
          <a:blip r:embed="rId2"/>
          <a:stretch>
            <a:fillRect/>
          </a:stretch>
        </p:blipFill>
        <p:spPr>
          <a:xfrm>
            <a:off x="1499507" y="1856807"/>
            <a:ext cx="6367236" cy="4890545"/>
          </a:xfrm>
          <a:prstGeom prst="rect">
            <a:avLst/>
          </a:prstGeom>
        </p:spPr>
      </p:pic>
    </p:spTree>
    <p:extLst>
      <p:ext uri="{BB962C8B-B14F-4D97-AF65-F5344CB8AC3E}">
        <p14:creationId xmlns:p14="http://schemas.microsoft.com/office/powerpoint/2010/main" val="374412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58219-20BC-4B0B-9732-0404AABA2BDA}"/>
              </a:ext>
            </a:extLst>
          </p:cNvPr>
          <p:cNvSpPr>
            <a:spLocks noGrp="1"/>
          </p:cNvSpPr>
          <p:nvPr>
            <p:ph idx="1"/>
          </p:nvPr>
        </p:nvSpPr>
        <p:spPr/>
        <p:txBody>
          <a:bodyPr>
            <a:normAutofit/>
          </a:bodyPr>
          <a:lstStyle/>
          <a:p>
            <a:r>
              <a:rPr lang="en-IN" sz="3600" dirty="0"/>
              <a:t>So, Two such modules are inbuilt in the </a:t>
            </a:r>
            <a:r>
              <a:rPr lang="en-IN" sz="3600" dirty="0" err="1"/>
              <a:t>ic</a:t>
            </a:r>
            <a:r>
              <a:rPr lang="en-IN" sz="3600" dirty="0"/>
              <a:t> L293D which can help in driving the circuit of the motors</a:t>
            </a:r>
          </a:p>
        </p:txBody>
      </p:sp>
    </p:spTree>
    <p:extLst>
      <p:ext uri="{BB962C8B-B14F-4D97-AF65-F5344CB8AC3E}">
        <p14:creationId xmlns:p14="http://schemas.microsoft.com/office/powerpoint/2010/main" val="367383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0182-D949-4E87-935A-D8C7C120634E}"/>
              </a:ext>
            </a:extLst>
          </p:cNvPr>
          <p:cNvSpPr>
            <a:spLocks noGrp="1"/>
          </p:cNvSpPr>
          <p:nvPr>
            <p:ph type="title"/>
          </p:nvPr>
        </p:nvSpPr>
        <p:spPr/>
        <p:txBody>
          <a:bodyPr/>
          <a:lstStyle/>
          <a:p>
            <a:r>
              <a:rPr lang="en-IN" dirty="0"/>
              <a:t>CIRCUIT DIAGRAM/Schematic</a:t>
            </a:r>
          </a:p>
        </p:txBody>
      </p:sp>
      <p:sp>
        <p:nvSpPr>
          <p:cNvPr id="3" name="Content Placeholder 2">
            <a:extLst>
              <a:ext uri="{FF2B5EF4-FFF2-40B4-BE49-F238E27FC236}">
                <a16:creationId xmlns:a16="http://schemas.microsoft.com/office/drawing/2014/main" id="{291CADBB-2D43-4107-AF62-80DB52F9C5FE}"/>
              </a:ext>
            </a:extLst>
          </p:cNvPr>
          <p:cNvSpPr>
            <a:spLocks noGrp="1"/>
          </p:cNvSpPr>
          <p:nvPr>
            <p:ph idx="1"/>
          </p:nvPr>
        </p:nvSpPr>
        <p:spPr/>
        <p:txBody>
          <a:bodyPr/>
          <a:lstStyle/>
          <a:p>
            <a:r>
              <a:rPr lang="en-IN" sz="4400" dirty="0"/>
              <a:t>We have split up the schematic and its explanation into parts as described .</a:t>
            </a:r>
            <a:endParaRPr lang="en-IN" dirty="0"/>
          </a:p>
        </p:txBody>
      </p:sp>
    </p:spTree>
    <p:extLst>
      <p:ext uri="{BB962C8B-B14F-4D97-AF65-F5344CB8AC3E}">
        <p14:creationId xmlns:p14="http://schemas.microsoft.com/office/powerpoint/2010/main" val="26175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405B-8E27-41F2-A6E5-BFBE6FFAAC38}"/>
              </a:ext>
            </a:extLst>
          </p:cNvPr>
          <p:cNvSpPr>
            <a:spLocks noGrp="1"/>
          </p:cNvSpPr>
          <p:nvPr>
            <p:ph type="title"/>
          </p:nvPr>
        </p:nvSpPr>
        <p:spPr/>
        <p:txBody>
          <a:bodyPr/>
          <a:lstStyle/>
          <a:p>
            <a:r>
              <a:rPr lang="en-IN" dirty="0"/>
              <a:t>Power Supply Schematics</a:t>
            </a:r>
          </a:p>
        </p:txBody>
      </p:sp>
      <p:pic>
        <p:nvPicPr>
          <p:cNvPr id="1026" name="Picture 2" descr="robot">
            <a:extLst>
              <a:ext uri="{FF2B5EF4-FFF2-40B4-BE49-F238E27FC236}">
                <a16:creationId xmlns:a16="http://schemas.microsoft.com/office/drawing/2014/main" id="{E771906C-E8C6-4AAF-9A59-BF9ABEA6F6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3" y="1990536"/>
            <a:ext cx="9317717" cy="486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28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F20D-2D79-487B-8EB1-3D58795E1E94}"/>
              </a:ext>
            </a:extLst>
          </p:cNvPr>
          <p:cNvSpPr>
            <a:spLocks noGrp="1"/>
          </p:cNvSpPr>
          <p:nvPr>
            <p:ph type="title"/>
          </p:nvPr>
        </p:nvSpPr>
        <p:spPr/>
        <p:txBody>
          <a:bodyPr/>
          <a:lstStyle/>
          <a:p>
            <a:r>
              <a:rPr lang="en-IN" dirty="0"/>
              <a:t>Motor Drive Section</a:t>
            </a:r>
          </a:p>
        </p:txBody>
      </p:sp>
      <p:pic>
        <p:nvPicPr>
          <p:cNvPr id="2050" name="Picture 2" descr="robot">
            <a:extLst>
              <a:ext uri="{FF2B5EF4-FFF2-40B4-BE49-F238E27FC236}">
                <a16:creationId xmlns:a16="http://schemas.microsoft.com/office/drawing/2014/main" id="{1E4D9AC7-FDA8-4D32-A309-0794BDC8BD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0185" y="1809767"/>
            <a:ext cx="7648453" cy="504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44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3E8E3-C748-4E6B-A15E-76A6841E5717}"/>
              </a:ext>
            </a:extLst>
          </p:cNvPr>
          <p:cNvSpPr>
            <a:spLocks noGrp="1"/>
          </p:cNvSpPr>
          <p:nvPr>
            <p:ph type="title"/>
          </p:nvPr>
        </p:nvSpPr>
        <p:spPr/>
        <p:txBody>
          <a:bodyPr/>
          <a:lstStyle/>
          <a:p>
            <a:r>
              <a:rPr lang="en-IN" dirty="0"/>
              <a:t>Logic Circuit for line detection</a:t>
            </a:r>
          </a:p>
        </p:txBody>
      </p:sp>
      <p:pic>
        <p:nvPicPr>
          <p:cNvPr id="3074" name="Picture 2" descr="robot">
            <a:extLst>
              <a:ext uri="{FF2B5EF4-FFF2-40B4-BE49-F238E27FC236}">
                <a16:creationId xmlns:a16="http://schemas.microsoft.com/office/drawing/2014/main" id="{DBC149F2-E309-4A5A-A82D-6531910E53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618" y="1892874"/>
            <a:ext cx="7365587" cy="496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B821-3BB9-4DE0-B02F-B4E0D74AD848}"/>
              </a:ext>
            </a:extLst>
          </p:cNvPr>
          <p:cNvSpPr>
            <a:spLocks noGrp="1"/>
          </p:cNvSpPr>
          <p:nvPr>
            <p:ph type="title"/>
          </p:nvPr>
        </p:nvSpPr>
        <p:spPr/>
        <p:txBody>
          <a:bodyPr>
            <a:normAutofit fontScale="90000"/>
          </a:bodyPr>
          <a:lstStyle/>
          <a:p>
            <a:r>
              <a:rPr lang="en-IN" dirty="0"/>
              <a:t>When we are detecting black line on a white surface we need to reverse the logic according to which the motor moves so for that we need the following inverting circuit</a:t>
            </a:r>
          </a:p>
        </p:txBody>
      </p:sp>
      <p:pic>
        <p:nvPicPr>
          <p:cNvPr id="4098" name="Picture 2" descr="robot">
            <a:extLst>
              <a:ext uri="{FF2B5EF4-FFF2-40B4-BE49-F238E27FC236}">
                <a16:creationId xmlns:a16="http://schemas.microsoft.com/office/drawing/2014/main" id="{889CBA54-FA3C-42A6-B744-1E17765232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012" y="2289539"/>
            <a:ext cx="7136799" cy="456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1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0C2B-2973-47D6-9B1F-EF3B06B73C45}"/>
              </a:ext>
            </a:extLst>
          </p:cNvPr>
          <p:cNvSpPr>
            <a:spLocks noGrp="1"/>
          </p:cNvSpPr>
          <p:nvPr>
            <p:ph type="title"/>
          </p:nvPr>
        </p:nvSpPr>
        <p:spPr>
          <a:xfrm>
            <a:off x="1141413" y="219601"/>
            <a:ext cx="9905998" cy="1478570"/>
          </a:xfrm>
        </p:spPr>
        <p:txBody>
          <a:bodyPr/>
          <a:lstStyle/>
          <a:p>
            <a:r>
              <a:rPr lang="en-IN" dirty="0"/>
              <a:t>When we assemble the complete circuit together it will look like this</a:t>
            </a:r>
          </a:p>
        </p:txBody>
      </p:sp>
      <p:pic>
        <p:nvPicPr>
          <p:cNvPr id="5122" name="Picture 2" descr="robot">
            <a:extLst>
              <a:ext uri="{FF2B5EF4-FFF2-40B4-BE49-F238E27FC236}">
                <a16:creationId xmlns:a16="http://schemas.microsoft.com/office/drawing/2014/main" id="{B42EAD15-0D72-42BC-8D42-5DDA1A8A0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 y="1698171"/>
            <a:ext cx="12192000" cy="26919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B0C9E9-52CF-4799-A068-3BE3F5FF7CC3}"/>
              </a:ext>
            </a:extLst>
          </p:cNvPr>
          <p:cNvSpPr txBox="1"/>
          <p:nvPr/>
        </p:nvSpPr>
        <p:spPr>
          <a:xfrm>
            <a:off x="395716" y="3352800"/>
            <a:ext cx="1157313" cy="646331"/>
          </a:xfrm>
          <a:prstGeom prst="rect">
            <a:avLst/>
          </a:prstGeom>
          <a:noFill/>
        </p:spPr>
        <p:txBody>
          <a:bodyPr wrap="square" rtlCol="0">
            <a:spAutoFit/>
          </a:bodyPr>
          <a:lstStyle/>
          <a:p>
            <a:r>
              <a:rPr lang="en-IN" dirty="0">
                <a:solidFill>
                  <a:schemeClr val="bg1"/>
                </a:solidFill>
              </a:rPr>
              <a:t>Power</a:t>
            </a:r>
            <a:br>
              <a:rPr lang="en-IN" dirty="0">
                <a:solidFill>
                  <a:schemeClr val="bg1"/>
                </a:solidFill>
              </a:rPr>
            </a:br>
            <a:r>
              <a:rPr lang="en-IN" dirty="0">
                <a:solidFill>
                  <a:schemeClr val="bg1"/>
                </a:solidFill>
              </a:rPr>
              <a:t>Section</a:t>
            </a:r>
          </a:p>
        </p:txBody>
      </p:sp>
      <p:sp>
        <p:nvSpPr>
          <p:cNvPr id="5" name="TextBox 4">
            <a:extLst>
              <a:ext uri="{FF2B5EF4-FFF2-40B4-BE49-F238E27FC236}">
                <a16:creationId xmlns:a16="http://schemas.microsoft.com/office/drawing/2014/main" id="{8A3DBC6F-D1FD-40D9-938C-275ED2F61FD7}"/>
              </a:ext>
            </a:extLst>
          </p:cNvPr>
          <p:cNvSpPr txBox="1"/>
          <p:nvPr/>
        </p:nvSpPr>
        <p:spPr>
          <a:xfrm>
            <a:off x="2757715" y="3743833"/>
            <a:ext cx="1276503" cy="646331"/>
          </a:xfrm>
          <a:prstGeom prst="rect">
            <a:avLst/>
          </a:prstGeom>
          <a:noFill/>
        </p:spPr>
        <p:txBody>
          <a:bodyPr wrap="none" rtlCol="0">
            <a:spAutoFit/>
          </a:bodyPr>
          <a:lstStyle/>
          <a:p>
            <a:r>
              <a:rPr lang="en-IN" dirty="0">
                <a:solidFill>
                  <a:schemeClr val="bg1"/>
                </a:solidFill>
              </a:rPr>
              <a:t>Motor Drive</a:t>
            </a:r>
            <a:br>
              <a:rPr lang="en-IN" dirty="0">
                <a:solidFill>
                  <a:schemeClr val="bg1"/>
                </a:solidFill>
              </a:rPr>
            </a:br>
            <a:r>
              <a:rPr lang="en-IN" dirty="0">
                <a:solidFill>
                  <a:schemeClr val="bg1"/>
                </a:solidFill>
              </a:rPr>
              <a:t>Section</a:t>
            </a:r>
          </a:p>
        </p:txBody>
      </p:sp>
      <p:sp>
        <p:nvSpPr>
          <p:cNvPr id="6" name="TextBox 5">
            <a:extLst>
              <a:ext uri="{FF2B5EF4-FFF2-40B4-BE49-F238E27FC236}">
                <a16:creationId xmlns:a16="http://schemas.microsoft.com/office/drawing/2014/main" id="{F8C8298C-AD9E-4D2D-8A8F-6ACC1E1D59E4}"/>
              </a:ext>
            </a:extLst>
          </p:cNvPr>
          <p:cNvSpPr txBox="1"/>
          <p:nvPr/>
        </p:nvSpPr>
        <p:spPr>
          <a:xfrm>
            <a:off x="5805714" y="4833257"/>
            <a:ext cx="1505540" cy="646331"/>
          </a:xfrm>
          <a:prstGeom prst="rect">
            <a:avLst/>
          </a:prstGeom>
          <a:noFill/>
        </p:spPr>
        <p:txBody>
          <a:bodyPr wrap="none" rtlCol="0">
            <a:spAutoFit/>
          </a:bodyPr>
          <a:lstStyle/>
          <a:p>
            <a:r>
              <a:rPr lang="en-IN" dirty="0"/>
              <a:t>Logic Inverting</a:t>
            </a:r>
            <a:br>
              <a:rPr lang="en-IN" dirty="0"/>
            </a:br>
            <a:r>
              <a:rPr lang="en-IN" dirty="0"/>
              <a:t>Section</a:t>
            </a:r>
          </a:p>
        </p:txBody>
      </p:sp>
      <p:sp>
        <p:nvSpPr>
          <p:cNvPr id="7" name="TextBox 6">
            <a:extLst>
              <a:ext uri="{FF2B5EF4-FFF2-40B4-BE49-F238E27FC236}">
                <a16:creationId xmlns:a16="http://schemas.microsoft.com/office/drawing/2014/main" id="{CA33E497-C21E-4CC9-B504-8041D4A64F34}"/>
              </a:ext>
            </a:extLst>
          </p:cNvPr>
          <p:cNvSpPr txBox="1"/>
          <p:nvPr/>
        </p:nvSpPr>
        <p:spPr>
          <a:xfrm>
            <a:off x="8592457" y="4833257"/>
            <a:ext cx="2358338" cy="646331"/>
          </a:xfrm>
          <a:prstGeom prst="rect">
            <a:avLst/>
          </a:prstGeom>
          <a:noFill/>
        </p:spPr>
        <p:txBody>
          <a:bodyPr wrap="none" rtlCol="0">
            <a:spAutoFit/>
          </a:bodyPr>
          <a:lstStyle/>
          <a:p>
            <a:r>
              <a:rPr lang="en-IN" dirty="0"/>
              <a:t>Logic and line detection</a:t>
            </a:r>
            <a:br>
              <a:rPr lang="en-IN" dirty="0"/>
            </a:br>
            <a:r>
              <a:rPr lang="en-IN" dirty="0"/>
              <a:t>Sensor circuit</a:t>
            </a:r>
          </a:p>
        </p:txBody>
      </p:sp>
    </p:spTree>
    <p:extLst>
      <p:ext uri="{BB962C8B-B14F-4D97-AF65-F5344CB8AC3E}">
        <p14:creationId xmlns:p14="http://schemas.microsoft.com/office/powerpoint/2010/main" val="121673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2588-F686-469C-B274-91E76F03A463}"/>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9869C5A-15C2-49A7-AE53-4C621574CA80}"/>
              </a:ext>
            </a:extLst>
          </p:cNvPr>
          <p:cNvSpPr>
            <a:spLocks noGrp="1"/>
          </p:cNvSpPr>
          <p:nvPr>
            <p:ph idx="1"/>
          </p:nvPr>
        </p:nvSpPr>
        <p:spPr/>
        <p:txBody>
          <a:bodyPr>
            <a:normAutofit fontScale="92500" lnSpcReduction="10000"/>
          </a:bodyPr>
          <a:lstStyle/>
          <a:p>
            <a:pPr fontAlgn="base"/>
            <a:r>
              <a:rPr lang="en-US" b="1" dirty="0"/>
              <a:t>Industrial Applications</a:t>
            </a:r>
            <a:r>
              <a:rPr lang="en-US" dirty="0"/>
              <a:t>: These robots can be used as automated equipment carriers in industries replacing traditional conveyer belts.</a:t>
            </a:r>
          </a:p>
          <a:p>
            <a:pPr fontAlgn="base"/>
            <a:r>
              <a:rPr lang="en-US" b="1" dirty="0"/>
              <a:t>Automobile applications</a:t>
            </a:r>
            <a:r>
              <a:rPr lang="en-US" dirty="0"/>
              <a:t>: These robots can also be used as automatic cars running on roads with embedded magnets.</a:t>
            </a:r>
          </a:p>
          <a:p>
            <a:pPr fontAlgn="base"/>
            <a:r>
              <a:rPr lang="en-US" b="1" dirty="0"/>
              <a:t>Domestic applications</a:t>
            </a:r>
            <a:r>
              <a:rPr lang="en-US" dirty="0"/>
              <a:t>: These can also be used at homes for domestic purposes like floor cleaning etc.</a:t>
            </a:r>
          </a:p>
          <a:p>
            <a:pPr fontAlgn="base"/>
            <a:r>
              <a:rPr lang="en-US" b="1" dirty="0"/>
              <a:t>Guidance applications</a:t>
            </a:r>
            <a:r>
              <a:rPr lang="en-US" dirty="0"/>
              <a:t>: These can be used in public places like shopping malls, museums </a:t>
            </a:r>
            <a:r>
              <a:rPr lang="en-US" dirty="0" err="1"/>
              <a:t>etc</a:t>
            </a:r>
            <a:r>
              <a:rPr lang="en-US" dirty="0"/>
              <a:t> to provide path guidance.</a:t>
            </a:r>
          </a:p>
          <a:p>
            <a:endParaRPr lang="en-IN" dirty="0"/>
          </a:p>
        </p:txBody>
      </p:sp>
    </p:spTree>
    <p:extLst>
      <p:ext uri="{BB962C8B-B14F-4D97-AF65-F5344CB8AC3E}">
        <p14:creationId xmlns:p14="http://schemas.microsoft.com/office/powerpoint/2010/main" val="136769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254C-9504-4A31-BC4C-AF0A7313913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63297AD-F1D6-49AC-AAEE-A7C0D080829B}"/>
              </a:ext>
            </a:extLst>
          </p:cNvPr>
          <p:cNvSpPr>
            <a:spLocks noGrp="1"/>
          </p:cNvSpPr>
          <p:nvPr>
            <p:ph idx="1"/>
          </p:nvPr>
        </p:nvSpPr>
        <p:spPr/>
        <p:txBody>
          <a:bodyPr>
            <a:normAutofit fontScale="85000" lnSpcReduction="10000"/>
          </a:bodyPr>
          <a:lstStyle/>
          <a:p>
            <a:r>
              <a:rPr lang="en-IN" sz="19900" dirty="0"/>
              <a:t>Thank You</a:t>
            </a:r>
            <a:endParaRPr lang="en-IN" dirty="0"/>
          </a:p>
        </p:txBody>
      </p:sp>
    </p:spTree>
    <p:extLst>
      <p:ext uri="{BB962C8B-B14F-4D97-AF65-F5344CB8AC3E}">
        <p14:creationId xmlns:p14="http://schemas.microsoft.com/office/powerpoint/2010/main" val="386103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EAEB-06E2-4243-B7AD-4CBE4EAB2198}"/>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72C3EF03-0312-4538-8EEA-A9FC02BBD713}"/>
              </a:ext>
            </a:extLst>
          </p:cNvPr>
          <p:cNvSpPr>
            <a:spLocks noGrp="1"/>
          </p:cNvSpPr>
          <p:nvPr>
            <p:ph idx="1"/>
          </p:nvPr>
        </p:nvSpPr>
        <p:spPr/>
        <p:txBody>
          <a:bodyPr/>
          <a:lstStyle/>
          <a:p>
            <a:r>
              <a:rPr lang="en-IN" sz="3600" dirty="0"/>
              <a:t>Dwij Sukeshkumar Sheth</a:t>
            </a:r>
          </a:p>
          <a:p>
            <a:r>
              <a:rPr lang="en-IN" sz="3600" dirty="0"/>
              <a:t>Yash Jain</a:t>
            </a:r>
          </a:p>
          <a:p>
            <a:r>
              <a:rPr lang="en-IN" sz="3600" dirty="0"/>
              <a:t>Prakhar S Mathur</a:t>
            </a:r>
          </a:p>
          <a:p>
            <a:r>
              <a:rPr lang="en-IN" sz="3600" dirty="0"/>
              <a:t>Aditya </a:t>
            </a:r>
            <a:r>
              <a:rPr lang="en-IN" sz="3600" dirty="0" err="1"/>
              <a:t>Kshettri</a:t>
            </a:r>
            <a:endParaRPr lang="en-IN" sz="3600" dirty="0"/>
          </a:p>
          <a:p>
            <a:pPr marL="0" indent="0">
              <a:buNone/>
            </a:pPr>
            <a:endParaRPr lang="en-IN" dirty="0"/>
          </a:p>
        </p:txBody>
      </p:sp>
    </p:spTree>
    <p:extLst>
      <p:ext uri="{BB962C8B-B14F-4D97-AF65-F5344CB8AC3E}">
        <p14:creationId xmlns:p14="http://schemas.microsoft.com/office/powerpoint/2010/main" val="43023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E2E1D-F629-4ED4-846B-4816FECB411E}"/>
              </a:ext>
            </a:extLst>
          </p:cNvPr>
          <p:cNvSpPr>
            <a:spLocks noGrp="1"/>
          </p:cNvSpPr>
          <p:nvPr>
            <p:ph idx="1"/>
          </p:nvPr>
        </p:nvSpPr>
        <p:spPr>
          <a:xfrm>
            <a:off x="1141412" y="675861"/>
            <a:ext cx="9905999" cy="5115340"/>
          </a:xfrm>
        </p:spPr>
        <p:txBody>
          <a:bodyPr>
            <a:normAutofit fontScale="92500" lnSpcReduction="10000"/>
          </a:bodyPr>
          <a:lstStyle/>
          <a:p>
            <a:r>
              <a:rPr lang="en-US" sz="3200" b="1" dirty="0"/>
              <a:t>Line follower is an </a:t>
            </a:r>
            <a:r>
              <a:rPr lang="en-US" sz="3200" dirty="0"/>
              <a:t>autonomous robot which follows either black line in white area or white line in black area. Robot must be able to detect particular line and keep following it.</a:t>
            </a:r>
          </a:p>
          <a:p>
            <a:r>
              <a:rPr lang="en-US" sz="3200" dirty="0"/>
              <a:t>For special situations such as cross over’s where robot can have more than one path which can be followed, predefined path must be followed by the robot.</a:t>
            </a:r>
          </a:p>
          <a:p>
            <a:r>
              <a:rPr lang="en-US" sz="3200" dirty="0"/>
              <a:t>Line following is a task in which robot has to follow the line. It must be capable of taking various degrees of turns to follow the curved lines also.</a:t>
            </a:r>
          </a:p>
          <a:p>
            <a:endParaRPr lang="en-IN" dirty="0"/>
          </a:p>
        </p:txBody>
      </p:sp>
    </p:spTree>
    <p:extLst>
      <p:ext uri="{BB962C8B-B14F-4D97-AF65-F5344CB8AC3E}">
        <p14:creationId xmlns:p14="http://schemas.microsoft.com/office/powerpoint/2010/main" val="254615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2B4BC-72EF-436E-B8EC-794125529323}"/>
              </a:ext>
            </a:extLst>
          </p:cNvPr>
          <p:cNvSpPr>
            <a:spLocks noGrp="1"/>
          </p:cNvSpPr>
          <p:nvPr>
            <p:ph idx="1"/>
          </p:nvPr>
        </p:nvSpPr>
        <p:spPr>
          <a:xfrm>
            <a:off x="1141412" y="1152939"/>
            <a:ext cx="9905999" cy="4638262"/>
          </a:xfrm>
        </p:spPr>
        <p:txBody>
          <a:bodyPr/>
          <a:lstStyle/>
          <a:p>
            <a:r>
              <a:rPr lang="en-US" dirty="0"/>
              <a:t>The Line following Robot moves to follow a line drawn on the floor. This Robot follows the black line which is drawn over the white surface .The line sensors are used to sense the line. When the signal falls on the white surface, it gets reflected and if it falls on the black surface, it is not reflected this principle is used to scan the Lines for the Robot.</a:t>
            </a:r>
          </a:p>
          <a:p>
            <a:r>
              <a:rPr lang="en-US" dirty="0"/>
              <a:t>The Robot should be capable of taking various degrees of turns and must be insensitive to environmental factors such as lighting and noise.</a:t>
            </a:r>
          </a:p>
          <a:p>
            <a:endParaRPr lang="en-IN" dirty="0"/>
          </a:p>
        </p:txBody>
      </p:sp>
    </p:spTree>
    <p:extLst>
      <p:ext uri="{BB962C8B-B14F-4D97-AF65-F5344CB8AC3E}">
        <p14:creationId xmlns:p14="http://schemas.microsoft.com/office/powerpoint/2010/main" val="245271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DE51-FE0E-4EBA-B3AC-D37913B3201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151FC82-FB48-49BD-B56C-5E9C2095CEC2}"/>
              </a:ext>
            </a:extLst>
          </p:cNvPr>
          <p:cNvPicPr>
            <a:picLocks noGrp="1" noChangeAspect="1"/>
          </p:cNvPicPr>
          <p:nvPr>
            <p:ph idx="1"/>
          </p:nvPr>
        </p:nvPicPr>
        <p:blipFill>
          <a:blip r:embed="rId2"/>
          <a:stretch>
            <a:fillRect/>
          </a:stretch>
        </p:blipFill>
        <p:spPr>
          <a:xfrm>
            <a:off x="0" y="26504"/>
            <a:ext cx="12192000" cy="6859208"/>
          </a:xfrm>
          <a:prstGeom prst="rect">
            <a:avLst/>
          </a:prstGeom>
        </p:spPr>
      </p:pic>
    </p:spTree>
    <p:extLst>
      <p:ext uri="{BB962C8B-B14F-4D97-AF65-F5344CB8AC3E}">
        <p14:creationId xmlns:p14="http://schemas.microsoft.com/office/powerpoint/2010/main" val="191079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3954-378F-4F9D-BBEB-CA6EA9000438}"/>
              </a:ext>
            </a:extLst>
          </p:cNvPr>
          <p:cNvSpPr>
            <a:spLocks noGrp="1"/>
          </p:cNvSpPr>
          <p:nvPr>
            <p:ph type="title"/>
          </p:nvPr>
        </p:nvSpPr>
        <p:spPr>
          <a:xfrm>
            <a:off x="1141412" y="-121710"/>
            <a:ext cx="9905998" cy="1478570"/>
          </a:xfrm>
        </p:spPr>
        <p:txBody>
          <a:bodyPr/>
          <a:lstStyle/>
          <a:p>
            <a:r>
              <a:rPr lang="en-IN" dirty="0"/>
              <a:t>Parts Used</a:t>
            </a:r>
          </a:p>
        </p:txBody>
      </p:sp>
      <p:sp>
        <p:nvSpPr>
          <p:cNvPr id="3" name="Content Placeholder 2">
            <a:extLst>
              <a:ext uri="{FF2B5EF4-FFF2-40B4-BE49-F238E27FC236}">
                <a16:creationId xmlns:a16="http://schemas.microsoft.com/office/drawing/2014/main" id="{2911D0FA-7E4F-48DE-9839-70DDF99AB967}"/>
              </a:ext>
            </a:extLst>
          </p:cNvPr>
          <p:cNvSpPr>
            <a:spLocks noGrp="1"/>
          </p:cNvSpPr>
          <p:nvPr>
            <p:ph idx="1"/>
          </p:nvPr>
        </p:nvSpPr>
        <p:spPr>
          <a:xfrm>
            <a:off x="1141412" y="1016000"/>
            <a:ext cx="10658702" cy="5660571"/>
          </a:xfrm>
        </p:spPr>
        <p:txBody>
          <a:bodyPr>
            <a:normAutofit lnSpcReduction="10000"/>
          </a:bodyPr>
          <a:lstStyle/>
          <a:p>
            <a:r>
              <a:rPr lang="en-IN" sz="2800" dirty="0"/>
              <a:t>Voltage regulators</a:t>
            </a:r>
          </a:p>
          <a:p>
            <a:r>
              <a:rPr lang="en-IN" sz="2800" dirty="0"/>
              <a:t>LDR</a:t>
            </a:r>
          </a:p>
          <a:p>
            <a:r>
              <a:rPr lang="en-IN" sz="2800" dirty="0"/>
              <a:t>LED</a:t>
            </a:r>
          </a:p>
          <a:p>
            <a:r>
              <a:rPr lang="en-IN" sz="2800" dirty="0"/>
              <a:t>L29D3 IC Section</a:t>
            </a:r>
          </a:p>
          <a:p>
            <a:r>
              <a:rPr lang="en-IN" sz="2800" dirty="0"/>
              <a:t>Motors</a:t>
            </a:r>
          </a:p>
          <a:p>
            <a:r>
              <a:rPr lang="en-IN" sz="2800" dirty="0"/>
              <a:t>Potentiometers</a:t>
            </a:r>
          </a:p>
          <a:p>
            <a:r>
              <a:rPr lang="en-IN" sz="2800" dirty="0"/>
              <a:t>Resistors</a:t>
            </a:r>
          </a:p>
          <a:p>
            <a:r>
              <a:rPr lang="en-IN" sz="2800" dirty="0"/>
              <a:t>LM324</a:t>
            </a:r>
          </a:p>
          <a:p>
            <a:r>
              <a:rPr lang="en-IN" sz="2800" b="1" dirty="0"/>
              <a:t>HD74LS04  inverting IC</a:t>
            </a:r>
            <a:endParaRPr lang="en-IN" sz="2800" dirty="0"/>
          </a:p>
        </p:txBody>
      </p:sp>
    </p:spTree>
    <p:extLst>
      <p:ext uri="{BB962C8B-B14F-4D97-AF65-F5344CB8AC3E}">
        <p14:creationId xmlns:p14="http://schemas.microsoft.com/office/powerpoint/2010/main" val="361697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0C89-87AA-42BF-8BA9-CAA494988083}"/>
              </a:ext>
            </a:extLst>
          </p:cNvPr>
          <p:cNvSpPr>
            <a:spLocks noGrp="1"/>
          </p:cNvSpPr>
          <p:nvPr>
            <p:ph type="title"/>
          </p:nvPr>
        </p:nvSpPr>
        <p:spPr/>
        <p:txBody>
          <a:bodyPr/>
          <a:lstStyle/>
          <a:p>
            <a:r>
              <a:rPr lang="en-IN" dirty="0"/>
              <a:t>How will we detect the line?</a:t>
            </a:r>
          </a:p>
        </p:txBody>
      </p:sp>
      <p:pic>
        <p:nvPicPr>
          <p:cNvPr id="4" name="Content Placeholder 3">
            <a:extLst>
              <a:ext uri="{FF2B5EF4-FFF2-40B4-BE49-F238E27FC236}">
                <a16:creationId xmlns:a16="http://schemas.microsoft.com/office/drawing/2014/main" id="{DE076160-A60D-4039-AF35-84B76D97F018}"/>
              </a:ext>
            </a:extLst>
          </p:cNvPr>
          <p:cNvPicPr>
            <a:picLocks noGrp="1" noChangeAspect="1"/>
          </p:cNvPicPr>
          <p:nvPr>
            <p:ph idx="1"/>
          </p:nvPr>
        </p:nvPicPr>
        <p:blipFill>
          <a:blip r:embed="rId2"/>
          <a:stretch>
            <a:fillRect/>
          </a:stretch>
        </p:blipFill>
        <p:spPr>
          <a:xfrm>
            <a:off x="2608375" y="1849744"/>
            <a:ext cx="6972073" cy="5008256"/>
          </a:xfrm>
          <a:prstGeom prst="rect">
            <a:avLst/>
          </a:prstGeom>
        </p:spPr>
      </p:pic>
    </p:spTree>
    <p:extLst>
      <p:ext uri="{BB962C8B-B14F-4D97-AF65-F5344CB8AC3E}">
        <p14:creationId xmlns:p14="http://schemas.microsoft.com/office/powerpoint/2010/main" val="4175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D541-85F6-4987-80CA-270318E38C4A}"/>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6AA30F77-9207-4E99-B5B0-939CBEC7999D}"/>
              </a:ext>
            </a:extLst>
          </p:cNvPr>
          <p:cNvSpPr>
            <a:spLocks noGrp="1"/>
          </p:cNvSpPr>
          <p:nvPr>
            <p:ph idx="1"/>
          </p:nvPr>
        </p:nvSpPr>
        <p:spPr/>
        <p:txBody>
          <a:bodyPr/>
          <a:lstStyle/>
          <a:p>
            <a:endParaRPr lang="en-IN"/>
          </a:p>
        </p:txBody>
      </p:sp>
      <p:pic>
        <p:nvPicPr>
          <p:cNvPr id="1026" name="Picture 2" descr="robot">
            <a:extLst>
              <a:ext uri="{FF2B5EF4-FFF2-40B4-BE49-F238E27FC236}">
                <a16:creationId xmlns:a16="http://schemas.microsoft.com/office/drawing/2014/main" id="{C73993B0-CC86-401B-B20D-BEF3CEBF1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64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92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7115-73C5-48CA-82B8-A5786BECEEFB}"/>
              </a:ext>
            </a:extLst>
          </p:cNvPr>
          <p:cNvSpPr>
            <a:spLocks noGrp="1"/>
          </p:cNvSpPr>
          <p:nvPr>
            <p:ph type="title"/>
          </p:nvPr>
        </p:nvSpPr>
        <p:spPr>
          <a:xfrm>
            <a:off x="1141413" y="-179768"/>
            <a:ext cx="9905998" cy="1478570"/>
          </a:xfrm>
        </p:spPr>
        <p:txBody>
          <a:bodyPr/>
          <a:lstStyle/>
          <a:p>
            <a:r>
              <a:rPr lang="en-IN" dirty="0"/>
              <a:t>Pin Diagram of L293D</a:t>
            </a:r>
          </a:p>
        </p:txBody>
      </p:sp>
      <p:pic>
        <p:nvPicPr>
          <p:cNvPr id="4" name="Content Placeholder 3">
            <a:extLst>
              <a:ext uri="{FF2B5EF4-FFF2-40B4-BE49-F238E27FC236}">
                <a16:creationId xmlns:a16="http://schemas.microsoft.com/office/drawing/2014/main" id="{7D827592-0297-4A76-947C-D8841E1FDE7E}"/>
              </a:ext>
            </a:extLst>
          </p:cNvPr>
          <p:cNvPicPr>
            <a:picLocks noGrp="1" noChangeAspect="1"/>
          </p:cNvPicPr>
          <p:nvPr>
            <p:ph idx="1"/>
          </p:nvPr>
        </p:nvPicPr>
        <p:blipFill>
          <a:blip r:embed="rId2"/>
          <a:stretch>
            <a:fillRect/>
          </a:stretch>
        </p:blipFill>
        <p:spPr>
          <a:xfrm>
            <a:off x="1736499" y="1073831"/>
            <a:ext cx="7044644" cy="5084718"/>
          </a:xfrm>
          <a:prstGeom prst="rect">
            <a:avLst/>
          </a:prstGeom>
        </p:spPr>
      </p:pic>
    </p:spTree>
    <p:extLst>
      <p:ext uri="{BB962C8B-B14F-4D97-AF65-F5344CB8AC3E}">
        <p14:creationId xmlns:p14="http://schemas.microsoft.com/office/powerpoint/2010/main" val="402387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63</TotalTime>
  <Words>285</Words>
  <Application>Microsoft Office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Tw Cen MT</vt:lpstr>
      <vt:lpstr>Circuit</vt:lpstr>
      <vt:lpstr>Line follower robot without Microcontroller</vt:lpstr>
      <vt:lpstr>Group Members</vt:lpstr>
      <vt:lpstr>PowerPoint Presentation</vt:lpstr>
      <vt:lpstr>PowerPoint Presentation</vt:lpstr>
      <vt:lpstr>PowerPoint Presentation</vt:lpstr>
      <vt:lpstr>Parts Used</vt:lpstr>
      <vt:lpstr>How will we detect the line?</vt:lpstr>
      <vt:lpstr>PowerPoint Presentation</vt:lpstr>
      <vt:lpstr>Pin Diagram of L293D</vt:lpstr>
      <vt:lpstr>H-BRIDGE FOR SPEED CONTROL OF MOTORS</vt:lpstr>
      <vt:lpstr>PowerPoint Presentation</vt:lpstr>
      <vt:lpstr>CIRCUIT DIAGRAM/Schematic</vt:lpstr>
      <vt:lpstr>Power Supply Schematics</vt:lpstr>
      <vt:lpstr>Motor Drive Section</vt:lpstr>
      <vt:lpstr>Logic Circuit for line detection</vt:lpstr>
      <vt:lpstr>When we are detecting black line on a white surface we need to reverse the logic according to which the motor moves so for that we need the following inverting circuit</vt:lpstr>
      <vt:lpstr>When we assemble the complete circuit together it will look like this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Dwij Sheth</dc:creator>
  <cp:lastModifiedBy>Dwij Sheth</cp:lastModifiedBy>
  <cp:revision>8</cp:revision>
  <dcterms:created xsi:type="dcterms:W3CDTF">2017-07-31T13:18:38Z</dcterms:created>
  <dcterms:modified xsi:type="dcterms:W3CDTF">2017-09-20T09:51:54Z</dcterms:modified>
</cp:coreProperties>
</file>