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2" r:id="rId5"/>
    <p:sldId id="285" r:id="rId6"/>
    <p:sldId id="284" r:id="rId7"/>
    <p:sldId id="263" r:id="rId8"/>
    <p:sldId id="264" r:id="rId9"/>
    <p:sldId id="265" r:id="rId10"/>
    <p:sldId id="260" r:id="rId11"/>
    <p:sldId id="266" r:id="rId12"/>
    <p:sldId id="267" r:id="rId13"/>
    <p:sldId id="268" r:id="rId14"/>
    <p:sldId id="269" r:id="rId15"/>
    <p:sldId id="270" r:id="rId16"/>
    <p:sldId id="271" r:id="rId17"/>
    <p:sldId id="272" r:id="rId18"/>
    <p:sldId id="276" r:id="rId19"/>
    <p:sldId id="274" r:id="rId20"/>
    <p:sldId id="273" r:id="rId21"/>
    <p:sldId id="275" r:id="rId22"/>
    <p:sldId id="278" r:id="rId23"/>
    <p:sldId id="279" r:id="rId24"/>
    <p:sldId id="280" r:id="rId25"/>
    <p:sldId id="282"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a:sym typeface="+mn-ea"/>
              </a:rPr>
              <a:t>ECE2002 J-Component</a:t>
            </a:r>
            <a:br>
              <a:rPr lang="en-IN" altLang="en-US"/>
            </a:br>
            <a:endParaRPr lang="en-US" dirty="0"/>
          </a:p>
        </p:txBody>
      </p:sp>
      <p:sp>
        <p:nvSpPr>
          <p:cNvPr id="3" name="Subtitle 2"/>
          <p:cNvSpPr>
            <a:spLocks noGrp="1"/>
          </p:cNvSpPr>
          <p:nvPr>
            <p:ph type="subTitle" idx="1"/>
          </p:nvPr>
        </p:nvSpPr>
        <p:spPr/>
        <p:txBody>
          <a:bodyPr/>
          <a:lstStyle/>
          <a:p>
            <a:r>
              <a:rPr lang="en-IN" altLang="en-US"/>
              <a:t>Review 2</a:t>
            </a:r>
          </a:p>
          <a:p>
            <a:r>
              <a:rPr lang="en-IN" altLang="en-US"/>
              <a:t>Line following robot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Functions of electronic components</a:t>
            </a:r>
          </a:p>
        </p:txBody>
      </p:sp>
      <p:sp>
        <p:nvSpPr>
          <p:cNvPr id="3" name="Content Placeholder 2"/>
          <p:cNvSpPr>
            <a:spLocks noGrp="1"/>
          </p:cNvSpPr>
          <p:nvPr>
            <p:ph idx="1"/>
          </p:nvPr>
        </p:nvSpPr>
        <p:spPr/>
        <p:txBody>
          <a:bodyPr/>
          <a:lstStyle/>
          <a:p>
            <a:r>
              <a:rPr lang="en-IN" altLang="en-US">
                <a:latin typeface="Arial" panose="020B0604020202020204" pitchFamily="34" charset="0"/>
                <a:sym typeface="+mn-ea"/>
              </a:rPr>
              <a:t>White LEDs and LDRs- for detecting marked path</a:t>
            </a:r>
            <a:endParaRPr lang="en-IN" altLang="en-US">
              <a:latin typeface="Arial" panose="020B0604020202020204" pitchFamily="34" charset="0"/>
            </a:endParaRPr>
          </a:p>
          <a:p>
            <a:r>
              <a:rPr lang="en-IN" altLang="en-US">
                <a:latin typeface="Arial" panose="020B0604020202020204" pitchFamily="34" charset="0"/>
                <a:sym typeface="+mn-ea"/>
              </a:rPr>
              <a:t>IC7805 - voltage converter IC giving 5V output</a:t>
            </a:r>
          </a:p>
          <a:p>
            <a:r>
              <a:rPr lang="en-IN" altLang="en-US">
                <a:latin typeface="Arial" panose="020B0604020202020204" pitchFamily="34" charset="0"/>
                <a:sym typeface="+mn-ea"/>
              </a:rPr>
              <a:t>IC 7404- NOT gate IC for inversion of inputs</a:t>
            </a:r>
          </a:p>
          <a:p>
            <a:r>
              <a:rPr lang="en-IN" altLang="en-US">
                <a:latin typeface="Arial" panose="020B0604020202020204" pitchFamily="34" charset="0"/>
                <a:sym typeface="+mn-ea"/>
              </a:rPr>
              <a:t>L293D  motor driver IC - for amplifying current and working the motors</a:t>
            </a:r>
            <a:endParaRPr lang="en-IN" altLang="en-US">
              <a:latin typeface="Arial" panose="020B0604020202020204" pitchFamily="34" charset="0"/>
            </a:endParaRPr>
          </a:p>
          <a:p>
            <a:r>
              <a:rPr lang="en-IN" altLang="en-US">
                <a:latin typeface="Arial" panose="020B0604020202020204" pitchFamily="34" charset="0"/>
                <a:sym typeface="+mn-ea"/>
              </a:rPr>
              <a:t>LM324 IC - op amp to boost inputs from </a:t>
            </a:r>
            <a:endParaRPr lang="en-IN" altLang="en-US">
              <a:latin typeface="Arial" panose="020B0604020202020204" pitchFamily="34" charset="0"/>
            </a:endParaRPr>
          </a:p>
          <a:p>
            <a:r>
              <a:rPr lang="en-IN" altLang="en-US">
                <a:latin typeface="Arial" panose="020B0604020202020204" pitchFamily="34" charset="0"/>
                <a:sym typeface="+mn-ea"/>
              </a:rPr>
              <a:t>Motors x 2- to drive wheels</a:t>
            </a:r>
            <a:endParaRPr lang="en-IN" altLang="en-US">
              <a:latin typeface="Arial" panose="020B0604020202020204" pitchFamily="34"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a:t>Power supply circuit</a:t>
            </a:r>
          </a:p>
        </p:txBody>
      </p:sp>
      <p:pic>
        <p:nvPicPr>
          <p:cNvPr id="4" name="Content Placeholder 3" descr="Breadboard2"/>
          <p:cNvPicPr>
            <a:picLocks noGrp="1" noChangeAspect="1"/>
          </p:cNvPicPr>
          <p:nvPr>
            <p:ph sz="half" idx="1"/>
          </p:nvPr>
        </p:nvPicPr>
        <p:blipFill>
          <a:blip r:embed="rId2"/>
          <a:stretch>
            <a:fillRect/>
          </a:stretch>
        </p:blipFill>
        <p:spPr>
          <a:xfrm>
            <a:off x="838200" y="2305050"/>
            <a:ext cx="5181600" cy="3392170"/>
          </a:xfrm>
          <a:prstGeom prst="rect">
            <a:avLst/>
          </a:prstGeom>
        </p:spPr>
      </p:pic>
      <p:pic>
        <p:nvPicPr>
          <p:cNvPr id="6" name="Content Placeholder 5" descr="circuit-power-supply"/>
          <p:cNvPicPr>
            <a:picLocks noGrp="1" noChangeAspect="1"/>
          </p:cNvPicPr>
          <p:nvPr>
            <p:ph sz="half" idx="2"/>
          </p:nvPr>
        </p:nvPicPr>
        <p:blipFill>
          <a:blip r:embed="rId3"/>
          <a:stretch>
            <a:fillRect/>
          </a:stretch>
        </p:blipFill>
        <p:spPr>
          <a:xfrm>
            <a:off x="6172200" y="2647950"/>
            <a:ext cx="5836285" cy="30486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Power supply circuit</a:t>
            </a:r>
          </a:p>
        </p:txBody>
      </p:sp>
      <p:sp>
        <p:nvSpPr>
          <p:cNvPr id="3" name="Content Placeholder 2"/>
          <p:cNvSpPr>
            <a:spLocks noGrp="1"/>
          </p:cNvSpPr>
          <p:nvPr>
            <p:ph idx="1"/>
          </p:nvPr>
        </p:nvSpPr>
        <p:spPr/>
        <p:txBody>
          <a:bodyPr/>
          <a:lstStyle/>
          <a:p>
            <a:r>
              <a:rPr lang="en-IN" altLang="en-US"/>
              <a:t>The 9V/12V input from the battery comes and is brought down with the help of the IC 7805 to 5V </a:t>
            </a:r>
          </a:p>
          <a:p>
            <a:r>
              <a:rPr lang="en-IN" altLang="en-US"/>
              <a:t>An LED along with a suitable resistor is also used to indicate perfect functioning of the power supply circuit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Motor driver circuit</a:t>
            </a:r>
          </a:p>
        </p:txBody>
      </p:sp>
      <p:pic>
        <p:nvPicPr>
          <p:cNvPr id="4" name="Content Placeholder 3" descr="Breadboard3"/>
          <p:cNvPicPr>
            <a:picLocks noGrp="1" noChangeAspect="1"/>
          </p:cNvPicPr>
          <p:nvPr>
            <p:ph sz="half" idx="1"/>
          </p:nvPr>
        </p:nvPicPr>
        <p:blipFill>
          <a:blip r:embed="rId2"/>
          <a:stretch>
            <a:fillRect/>
          </a:stretch>
        </p:blipFill>
        <p:spPr>
          <a:xfrm>
            <a:off x="1517015" y="2722880"/>
            <a:ext cx="9540875" cy="3444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Motor driver circuit</a:t>
            </a:r>
          </a:p>
        </p:txBody>
      </p:sp>
      <p:sp>
        <p:nvSpPr>
          <p:cNvPr id="3" name="Content Placeholder 2"/>
          <p:cNvSpPr>
            <a:spLocks noGrp="1"/>
          </p:cNvSpPr>
          <p:nvPr>
            <p:ph sz="half" idx="1"/>
          </p:nvPr>
        </p:nvSpPr>
        <p:spPr>
          <a:xfrm>
            <a:off x="838200" y="1825625"/>
            <a:ext cx="11049000" cy="4351655"/>
          </a:xfrm>
        </p:spPr>
        <p:txBody>
          <a:bodyPr/>
          <a:lstStyle/>
          <a:p>
            <a:r>
              <a:rPr lang="en-IN" altLang="en-US"/>
              <a:t>The motor driver circuit is basically the IC  L293D which is used to run the motors . The IC boosts the input current before feeding it to the motors for successful operation</a:t>
            </a:r>
          </a:p>
        </p:txBody>
      </p:sp>
      <p:pic>
        <p:nvPicPr>
          <p:cNvPr id="5" name="Content Placeholder 4" descr="motor-driver-section"/>
          <p:cNvPicPr>
            <a:picLocks noGrp="1" noChangeAspect="1"/>
          </p:cNvPicPr>
          <p:nvPr>
            <p:ph sz="half" idx="2"/>
          </p:nvPr>
        </p:nvPicPr>
        <p:blipFill>
          <a:blip r:embed="rId2"/>
          <a:stretch>
            <a:fillRect/>
          </a:stretch>
        </p:blipFill>
        <p:spPr>
          <a:xfrm>
            <a:off x="5069205" y="2757170"/>
            <a:ext cx="5181600" cy="3420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Connections of Motor driver circuit </a:t>
            </a:r>
          </a:p>
        </p:txBody>
      </p:sp>
      <p:sp>
        <p:nvSpPr>
          <p:cNvPr id="3" name="Content Placeholder 2"/>
          <p:cNvSpPr>
            <a:spLocks noGrp="1"/>
          </p:cNvSpPr>
          <p:nvPr>
            <p:ph sz="half" idx="1"/>
          </p:nvPr>
        </p:nvSpPr>
        <p:spPr>
          <a:xfrm>
            <a:off x="838200" y="1825625"/>
            <a:ext cx="11102340" cy="4351655"/>
          </a:xfrm>
        </p:spPr>
        <p:txBody>
          <a:bodyPr>
            <a:normAutofit fontScale="67500" lnSpcReduction="10000"/>
          </a:bodyPr>
          <a:lstStyle/>
          <a:p>
            <a:r>
              <a:rPr lang="en-US"/>
              <a:t>Connect one wire of  first motor with the o/p1 pin of L293D IC. And second one is with second o/p2 of L293D IC.</a:t>
            </a:r>
          </a:p>
          <a:p>
            <a:endParaRPr lang="en-US"/>
          </a:p>
          <a:p>
            <a:r>
              <a:rPr lang="en-US"/>
              <a:t>The motor should be rotate in clockwise direction from your front side. If the motor rotate in anticlockwise direction than make it in clockwise direction by exchanging it’s wire with L293 o/p pins.    </a:t>
            </a:r>
          </a:p>
          <a:p>
            <a:endParaRPr lang="en-US"/>
          </a:p>
          <a:p>
            <a:r>
              <a:rPr lang="en-US"/>
              <a:t>Connect one wire of  second  motor with the o/p3 pin of L293D IC. And second one with second o/p4 of L293D IC.</a:t>
            </a:r>
          </a:p>
          <a:p>
            <a:endParaRPr lang="en-US"/>
          </a:p>
          <a:p>
            <a:r>
              <a:rPr lang="en-US"/>
              <a:t>Now the motor should be rotate in anticlockwise direction from your front side. If the motor rotate in clockwise direction than make it in anticlockwise direction by exchanging it’s wire with L293D o/p pins.   </a:t>
            </a:r>
          </a:p>
          <a:p>
            <a:endParaRPr lang="en-US"/>
          </a:p>
          <a:p>
            <a:r>
              <a:rPr lang="en-US"/>
              <a:t>Now the chassis should be moves in the forward direction.</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Comparator circuit</a:t>
            </a:r>
          </a:p>
        </p:txBody>
      </p:sp>
      <p:pic>
        <p:nvPicPr>
          <p:cNvPr id="5" name="Content Placeholder 4" descr="Breadboard-image-of--logic-"/>
          <p:cNvPicPr>
            <a:picLocks noGrp="1" noChangeAspect="1"/>
          </p:cNvPicPr>
          <p:nvPr>
            <p:ph idx="1"/>
          </p:nvPr>
        </p:nvPicPr>
        <p:blipFill>
          <a:blip r:embed="rId2"/>
          <a:stretch>
            <a:fillRect/>
          </a:stretch>
        </p:blipFill>
        <p:spPr>
          <a:xfrm rot="10800000">
            <a:off x="2400935" y="1491615"/>
            <a:ext cx="6582410" cy="4614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Comparator circuit and sensor plate</a:t>
            </a:r>
          </a:p>
        </p:txBody>
      </p:sp>
      <p:sp>
        <p:nvSpPr>
          <p:cNvPr id="3" name="Content Placeholder 2"/>
          <p:cNvSpPr>
            <a:spLocks noGrp="1"/>
          </p:cNvSpPr>
          <p:nvPr>
            <p:ph idx="1"/>
          </p:nvPr>
        </p:nvSpPr>
        <p:spPr/>
        <p:txBody>
          <a:bodyPr/>
          <a:lstStyle/>
          <a:p>
            <a:r>
              <a:rPr lang="en-IN" altLang="en-US"/>
              <a:t>Comparator LM324 IC  is used to generate logic which is used to drive the motor and led. Here the comparator IC is used to perform comparison between the reference voltage which is set at it’s non inverting input terminal and it’s inverting terminal voltage.</a:t>
            </a:r>
          </a:p>
          <a:p>
            <a:r>
              <a:rPr lang="en-IN" altLang="en-US"/>
              <a:t>Sensor plate section consists of two LDR sensor and two led. Make the positive terminal of led and ldr are common and negative terminal of led and LDR are common.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Sensor plate</a:t>
            </a:r>
          </a:p>
        </p:txBody>
      </p:sp>
      <p:sp>
        <p:nvSpPr>
          <p:cNvPr id="3" name="Content Placeholder 2"/>
          <p:cNvSpPr>
            <a:spLocks noGrp="1"/>
          </p:cNvSpPr>
          <p:nvPr>
            <p:ph sz="half" idx="1"/>
          </p:nvPr>
        </p:nvSpPr>
        <p:spPr>
          <a:xfrm>
            <a:off x="838200" y="1825625"/>
            <a:ext cx="10833100" cy="4351655"/>
          </a:xfrm>
        </p:spPr>
        <p:txBody>
          <a:bodyPr/>
          <a:lstStyle/>
          <a:p>
            <a:r>
              <a:rPr lang="en-IN" altLang="en-US"/>
              <a:t>Circuit for sensor plate               Actual breadboard circuit of sensor plate</a:t>
            </a:r>
          </a:p>
        </p:txBody>
      </p:sp>
      <p:pic>
        <p:nvPicPr>
          <p:cNvPr id="4" name="Picture 3" descr="Breadboard-image-of-sensor-"/>
          <p:cNvPicPr>
            <a:picLocks noChangeAspect="1"/>
          </p:cNvPicPr>
          <p:nvPr/>
        </p:nvPicPr>
        <p:blipFill>
          <a:blip r:embed="rId2"/>
          <a:stretch>
            <a:fillRect/>
          </a:stretch>
        </p:blipFill>
        <p:spPr>
          <a:xfrm>
            <a:off x="1169670" y="2330450"/>
            <a:ext cx="3123565" cy="3342640"/>
          </a:xfrm>
          <a:prstGeom prst="rect">
            <a:avLst/>
          </a:prstGeom>
        </p:spPr>
      </p:pic>
      <p:pic>
        <p:nvPicPr>
          <p:cNvPr id="5" name="Content Placeholder 4" descr="Actual-image-of--sensor-pla_0"/>
          <p:cNvPicPr>
            <a:picLocks noGrp="1" noChangeAspect="1"/>
          </p:cNvPicPr>
          <p:nvPr>
            <p:ph sz="half" idx="2"/>
          </p:nvPr>
        </p:nvPicPr>
        <p:blipFill>
          <a:blip r:embed="rId3"/>
          <a:stretch>
            <a:fillRect/>
          </a:stretch>
        </p:blipFill>
        <p:spPr>
          <a:xfrm>
            <a:off x="6710045" y="2462530"/>
            <a:ext cx="4105275" cy="3076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Comparator circuit diagram</a:t>
            </a:r>
          </a:p>
        </p:txBody>
      </p:sp>
      <p:pic>
        <p:nvPicPr>
          <p:cNvPr id="4" name="Content Placeholder 3" descr="Schematic-layout-of-logic-s"/>
          <p:cNvPicPr>
            <a:picLocks noGrp="1" noChangeAspect="1"/>
          </p:cNvPicPr>
          <p:nvPr>
            <p:ph idx="1"/>
          </p:nvPr>
        </p:nvPicPr>
        <p:blipFill>
          <a:blip r:embed="rId2"/>
          <a:stretch>
            <a:fillRect/>
          </a:stretch>
        </p:blipFill>
        <p:spPr>
          <a:xfrm>
            <a:off x="2550160" y="1288415"/>
            <a:ext cx="6148070" cy="5426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Group members</a:t>
            </a:r>
          </a:p>
        </p:txBody>
      </p:sp>
      <p:sp>
        <p:nvSpPr>
          <p:cNvPr id="3" name="Content Placeholder 2"/>
          <p:cNvSpPr>
            <a:spLocks noGrp="1"/>
          </p:cNvSpPr>
          <p:nvPr>
            <p:ph idx="1"/>
          </p:nvPr>
        </p:nvSpPr>
        <p:spPr/>
        <p:txBody>
          <a:bodyPr/>
          <a:lstStyle/>
          <a:p>
            <a:pPr marL="0" indent="0">
              <a:buNone/>
            </a:pPr>
            <a:r>
              <a:rPr lang="en-IN" altLang="en-US"/>
              <a:t>Dwij Sheth 16BLC1048</a:t>
            </a:r>
          </a:p>
          <a:p>
            <a:pPr marL="0" indent="0">
              <a:buNone/>
            </a:pPr>
            <a:r>
              <a:rPr lang="en-IN" altLang="en-US"/>
              <a:t>Prakhar S Mathur 16BLC1099</a:t>
            </a:r>
          </a:p>
          <a:p>
            <a:pPr marL="0" indent="0">
              <a:buNone/>
            </a:pPr>
            <a:r>
              <a:rPr lang="en-IN" altLang="en-US"/>
              <a:t>Aditya Kshettri 16BLC1113</a:t>
            </a:r>
          </a:p>
          <a:p>
            <a:pPr marL="0" indent="0">
              <a:buNone/>
            </a:pPr>
            <a:r>
              <a:rPr lang="en-IN" altLang="en-US"/>
              <a:t>Yash Jain 16BLC1074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a:t>Sensor plate circuit diagram</a:t>
            </a:r>
          </a:p>
        </p:txBody>
      </p:sp>
      <p:pic>
        <p:nvPicPr>
          <p:cNvPr id="4" name="Content Placeholder 3" descr="Schematic--layout-for-senso"/>
          <p:cNvPicPr>
            <a:picLocks noGrp="1" noChangeAspect="1"/>
          </p:cNvPicPr>
          <p:nvPr>
            <p:ph sz="half" idx="1"/>
          </p:nvPr>
        </p:nvPicPr>
        <p:blipFill>
          <a:blip r:embed="rId2"/>
          <a:stretch>
            <a:fillRect/>
          </a:stretch>
        </p:blipFill>
        <p:spPr>
          <a:xfrm>
            <a:off x="2684780" y="1691005"/>
            <a:ext cx="6823075" cy="50660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Calibration chart for bot</a:t>
            </a:r>
          </a:p>
        </p:txBody>
      </p:sp>
      <p:pic>
        <p:nvPicPr>
          <p:cNvPr id="7" name="Content Placeholder 6"/>
          <p:cNvPicPr>
            <a:picLocks noGrp="1" noChangeAspect="1"/>
          </p:cNvPicPr>
          <p:nvPr>
            <p:ph sz="half" idx="1"/>
          </p:nvPr>
        </p:nvPicPr>
        <p:blipFill>
          <a:blip r:embed="rId2"/>
          <a:stretch>
            <a:fillRect/>
          </a:stretch>
        </p:blipFill>
        <p:spPr>
          <a:xfrm>
            <a:off x="2542540" y="2089785"/>
            <a:ext cx="6590030" cy="4184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Inverting IC circuit</a:t>
            </a:r>
          </a:p>
        </p:txBody>
      </p:sp>
      <p:sp>
        <p:nvSpPr>
          <p:cNvPr id="3" name="Content Placeholder 2"/>
          <p:cNvSpPr>
            <a:spLocks noGrp="1"/>
          </p:cNvSpPr>
          <p:nvPr>
            <p:ph sz="half" idx="1"/>
          </p:nvPr>
        </p:nvSpPr>
        <p:spPr/>
        <p:txBody>
          <a:bodyPr>
            <a:normAutofit/>
          </a:bodyPr>
          <a:lstStyle/>
          <a:p>
            <a:r>
              <a:rPr lang="en-US"/>
              <a:t>Inverting IC stage of (HD74LS04) IC</a:t>
            </a:r>
          </a:p>
          <a:p>
            <a:endParaRPr lang="en-US"/>
          </a:p>
          <a:p>
            <a:r>
              <a:rPr lang="en-US"/>
              <a:t>This section is used for to drive the motor by converting signal into the it’s invert form. If you have give 1 on it than it’s outcome will be 0 and if you have give 0 than it’s outcomes will be 1.</a:t>
            </a:r>
          </a:p>
          <a:p>
            <a:endParaRPr lang="en-US"/>
          </a:p>
          <a:p>
            <a:endParaRPr lang="en-US"/>
          </a:p>
        </p:txBody>
      </p:sp>
      <p:pic>
        <p:nvPicPr>
          <p:cNvPr id="5" name="Content Placeholder 4" descr="Breadboard-Image-of-inverte"/>
          <p:cNvPicPr>
            <a:picLocks noGrp="1" noChangeAspect="1"/>
          </p:cNvPicPr>
          <p:nvPr>
            <p:ph sz="half" idx="2"/>
          </p:nvPr>
        </p:nvPicPr>
        <p:blipFill>
          <a:blip r:embed="rId2"/>
          <a:stretch>
            <a:fillRect/>
          </a:stretch>
        </p:blipFill>
        <p:spPr>
          <a:xfrm rot="10800000">
            <a:off x="7757795" y="1886585"/>
            <a:ext cx="2009775" cy="4229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Circuit diagram of inverter section</a:t>
            </a:r>
          </a:p>
        </p:txBody>
      </p:sp>
      <p:sp>
        <p:nvSpPr>
          <p:cNvPr id="6" name="Content Placeholder 5"/>
          <p:cNvSpPr>
            <a:spLocks noGrp="1"/>
          </p:cNvSpPr>
          <p:nvPr>
            <p:ph sz="half" idx="2"/>
          </p:nvPr>
        </p:nvSpPr>
        <p:spPr/>
        <p:txBody>
          <a:bodyPr/>
          <a:lstStyle/>
          <a:p>
            <a:endParaRPr lang="en-US"/>
          </a:p>
        </p:txBody>
      </p:sp>
      <p:pic>
        <p:nvPicPr>
          <p:cNvPr id="5" name="Content Placeholder 4" descr="Schematic-image-of-inverter"/>
          <p:cNvPicPr>
            <a:picLocks noGrp="1" noChangeAspect="1"/>
          </p:cNvPicPr>
          <p:nvPr>
            <p:ph sz="half" idx="1"/>
          </p:nvPr>
        </p:nvPicPr>
        <p:blipFill>
          <a:blip r:embed="rId2"/>
          <a:stretch>
            <a:fillRect/>
          </a:stretch>
        </p:blipFill>
        <p:spPr>
          <a:xfrm>
            <a:off x="2399665" y="1320800"/>
            <a:ext cx="6446520" cy="53619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Robot movement chart w.r.t. sensor plate</a:t>
            </a:r>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2326640" y="1825625"/>
            <a:ext cx="7538085" cy="43522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Mechanical integration of the bot</a:t>
            </a:r>
          </a:p>
        </p:txBody>
      </p:sp>
      <p:sp>
        <p:nvSpPr>
          <p:cNvPr id="3" name="Content Placeholder 2"/>
          <p:cNvSpPr>
            <a:spLocks noGrp="1"/>
          </p:cNvSpPr>
          <p:nvPr>
            <p:ph sz="half" idx="1"/>
          </p:nvPr>
        </p:nvSpPr>
        <p:spPr>
          <a:xfrm>
            <a:off x="838200" y="1825625"/>
            <a:ext cx="11101705" cy="4351655"/>
          </a:xfrm>
        </p:spPr>
        <p:txBody>
          <a:bodyPr/>
          <a:lstStyle/>
          <a:p>
            <a:r>
              <a:rPr lang="en-IN" altLang="en-US"/>
              <a:t>The wheels connected to their respective motors will be placed towards the back side of the chassis. The castor wheel (freely moving multidirectional wheel ) will be placed at the center of the front side of the chassis. The free motion of castor wheel allows the bot to easily change directions.</a:t>
            </a:r>
          </a:p>
          <a:p>
            <a:r>
              <a:rPr lang="en-IN" altLang="en-US"/>
              <a:t>The PCB will be mounted on the chassi and fixed to it by means of screws. </a:t>
            </a:r>
          </a:p>
          <a:p>
            <a:r>
              <a:rPr lang="en-IN" altLang="en-US"/>
              <a:t>A set of batteries will be connectede together and placed using a holder to provide power to the bot . </a:t>
            </a:r>
          </a:p>
          <a:p>
            <a:r>
              <a:rPr lang="en-IN" altLang="en-US"/>
              <a:t>The sensor plate will be placed in front of the bot on the botto side of the chassis facing the floor to sense the surface under the bot for its motion.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2588-F686-469C-B274-91E76F03A463}"/>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09869C5A-15C2-49A7-AE53-4C621574CA80}"/>
              </a:ext>
            </a:extLst>
          </p:cNvPr>
          <p:cNvSpPr>
            <a:spLocks noGrp="1"/>
          </p:cNvSpPr>
          <p:nvPr>
            <p:ph idx="1"/>
          </p:nvPr>
        </p:nvSpPr>
        <p:spPr/>
        <p:txBody>
          <a:bodyPr>
            <a:normAutofit/>
          </a:bodyPr>
          <a:lstStyle/>
          <a:p>
            <a:pPr fontAlgn="base"/>
            <a:r>
              <a:rPr lang="en-US" b="1" dirty="0"/>
              <a:t>Industrial Applications</a:t>
            </a:r>
            <a:r>
              <a:rPr lang="en-US" dirty="0"/>
              <a:t>: These robots can be used as automated equipment carriers in industries replacing traditional conveyer belts.</a:t>
            </a:r>
          </a:p>
          <a:p>
            <a:pPr fontAlgn="base"/>
            <a:r>
              <a:rPr lang="en-US" b="1" dirty="0"/>
              <a:t>Automobile applications</a:t>
            </a:r>
            <a:r>
              <a:rPr lang="en-US" dirty="0"/>
              <a:t>: These robots can also be used as automatic cars running on roads with embedded magnets.</a:t>
            </a:r>
          </a:p>
          <a:p>
            <a:pPr fontAlgn="base"/>
            <a:r>
              <a:rPr lang="en-US" b="1" dirty="0"/>
              <a:t>Domestic applications</a:t>
            </a:r>
            <a:r>
              <a:rPr lang="en-US" dirty="0"/>
              <a:t>: These can also be used at homes for domestic purposes like floor cleaning etc.</a:t>
            </a:r>
          </a:p>
          <a:p>
            <a:pPr fontAlgn="base"/>
            <a:r>
              <a:rPr lang="en-US" b="1" dirty="0"/>
              <a:t>Guidance applications</a:t>
            </a:r>
            <a:r>
              <a:rPr lang="en-US" dirty="0"/>
              <a:t>: These can be used in public places like shopping malls, museums </a:t>
            </a:r>
            <a:r>
              <a:rPr lang="en-US" dirty="0" err="1"/>
              <a:t>etc</a:t>
            </a:r>
            <a:r>
              <a:rPr lang="en-US" dirty="0"/>
              <a:t> to provide path guidance.</a:t>
            </a:r>
          </a:p>
          <a:p>
            <a:endParaRPr lang="en-IN" dirty="0"/>
          </a:p>
        </p:txBody>
      </p:sp>
    </p:spTree>
    <p:extLst>
      <p:ext uri="{BB962C8B-B14F-4D97-AF65-F5344CB8AC3E}">
        <p14:creationId xmlns:p14="http://schemas.microsoft.com/office/powerpoint/2010/main" val="1367697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47EC-81FA-4A07-A743-086B061C91EF}"/>
              </a:ext>
            </a:extLst>
          </p:cNvPr>
          <p:cNvSpPr>
            <a:spLocks noGrp="1"/>
          </p:cNvSpPr>
          <p:nvPr>
            <p:ph type="title"/>
          </p:nvPr>
        </p:nvSpPr>
        <p:spPr/>
        <p:txBody>
          <a:bodyPr/>
          <a:lstStyle/>
          <a:p>
            <a:r>
              <a:rPr lang="en-IN"/>
              <a:t>Thank You</a:t>
            </a:r>
          </a:p>
        </p:txBody>
      </p:sp>
      <p:sp>
        <p:nvSpPr>
          <p:cNvPr id="3" name="Content Placeholder 2">
            <a:extLst>
              <a:ext uri="{FF2B5EF4-FFF2-40B4-BE49-F238E27FC236}">
                <a16:creationId xmlns:a16="http://schemas.microsoft.com/office/drawing/2014/main" id="{BF710A35-B5BC-4B75-971F-DA71C9D7D1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5069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Line following robot- Basic principle</a:t>
            </a:r>
          </a:p>
        </p:txBody>
      </p:sp>
      <p:sp>
        <p:nvSpPr>
          <p:cNvPr id="3" name="Content Placeholder 2"/>
          <p:cNvSpPr>
            <a:spLocks noGrp="1"/>
          </p:cNvSpPr>
          <p:nvPr>
            <p:ph idx="1"/>
          </p:nvPr>
        </p:nvSpPr>
        <p:spPr>
          <a:xfrm>
            <a:off x="292100" y="1691005"/>
            <a:ext cx="11682095" cy="4486275"/>
          </a:xfrm>
        </p:spPr>
        <p:txBody>
          <a:bodyPr>
            <a:normAutofit/>
          </a:bodyPr>
          <a:lstStyle/>
          <a:p>
            <a:r>
              <a:rPr lang="en-US" sz="1600"/>
              <a:t>Line sensor </a:t>
            </a:r>
            <a:r>
              <a:rPr lang="en-IN" altLang="en-US" sz="1600"/>
              <a:t>works on the principle of reflection and absorption of  light </a:t>
            </a:r>
          </a:p>
          <a:p>
            <a:endParaRPr lang="en-IN" altLang="en-US" sz="1600"/>
          </a:p>
          <a:p>
            <a:r>
              <a:rPr lang="en-US" sz="1600">
                <a:sym typeface="+mn-ea"/>
              </a:rPr>
              <a:t>Reflection of light on white surface is More.</a:t>
            </a:r>
          </a:p>
          <a:p>
            <a:endParaRPr lang="en-US" sz="1600"/>
          </a:p>
          <a:p>
            <a:r>
              <a:rPr lang="en-US" sz="1600">
                <a:sym typeface="+mn-ea"/>
              </a:rPr>
              <a:t>Reflection of light on black surface is Less.</a:t>
            </a:r>
          </a:p>
          <a:p>
            <a:endParaRPr lang="en-US" sz="1600"/>
          </a:p>
          <a:p>
            <a:r>
              <a:rPr lang="en-US" sz="1600"/>
              <a:t>Line sensor is a combination of LDR (Light Dependent Resistor) and LED (Light Emitting Diode) which works on phenomenon of Reflection and Absorption.</a:t>
            </a:r>
          </a:p>
          <a:p>
            <a:endParaRPr lang="en-US" sz="1600"/>
          </a:p>
          <a:p>
            <a:r>
              <a:rPr lang="en-US" sz="1600"/>
              <a:t>White color surface reflects the most of the color falling on them while Black color surface absorbs all the light  falling on them.</a:t>
            </a:r>
          </a:p>
          <a:p>
            <a:endParaRPr lang="en-US" sz="1600"/>
          </a:p>
          <a:p>
            <a:r>
              <a:rPr lang="en-US" sz="1600"/>
              <a:t>So, a major part of light emitted by LED is reflected by white surface and so, LDR detects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Basic Circuit </a:t>
            </a:r>
          </a:p>
        </p:txBody>
      </p:sp>
      <p:sp>
        <p:nvSpPr>
          <p:cNvPr id="3" name="Content Placeholder 2"/>
          <p:cNvSpPr>
            <a:spLocks noGrp="1"/>
          </p:cNvSpPr>
          <p:nvPr>
            <p:ph idx="1"/>
          </p:nvPr>
        </p:nvSpPr>
        <p:spPr/>
        <p:txBody>
          <a:bodyPr/>
          <a:lstStyle/>
          <a:p>
            <a:r>
              <a:rPr lang="en-IN" altLang="en-US"/>
              <a:t>The circuit can be basically divided into the following parts:</a:t>
            </a:r>
          </a:p>
          <a:p>
            <a:r>
              <a:rPr lang="en-IN" altLang="en-US"/>
              <a:t>Power Supply </a:t>
            </a:r>
          </a:p>
          <a:p>
            <a:endParaRPr lang="en-IN" altLang="en-US"/>
          </a:p>
          <a:p>
            <a:r>
              <a:rPr lang="en-IN" altLang="en-US"/>
              <a:t>Motor Driver </a:t>
            </a:r>
          </a:p>
          <a:p>
            <a:endParaRPr lang="en-IN" altLang="en-US"/>
          </a:p>
          <a:p>
            <a:r>
              <a:rPr lang="en-IN" altLang="en-US"/>
              <a:t>Logic sensor ( Comparator + Line sensor plate)</a:t>
            </a:r>
          </a:p>
          <a:p>
            <a:endParaRPr lang="en-IN" altLang="en-US"/>
          </a:p>
          <a:p>
            <a:r>
              <a:rPr lang="en-IN" altLang="en-US"/>
              <a:t>Inverter IC section (part of the logic circuit)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9FBE-2A5B-4A16-8192-100E536835D8}"/>
              </a:ext>
            </a:extLst>
          </p:cNvPr>
          <p:cNvSpPr>
            <a:spLocks noGrp="1"/>
          </p:cNvSpPr>
          <p:nvPr>
            <p:ph type="title"/>
          </p:nvPr>
        </p:nvSpPr>
        <p:spPr/>
        <p:txBody>
          <a:bodyPr/>
          <a:lstStyle/>
          <a:p>
            <a:r>
              <a:rPr lang="en-IN" dirty="0"/>
              <a:t>Block Diagram</a:t>
            </a:r>
          </a:p>
        </p:txBody>
      </p:sp>
      <p:sp>
        <p:nvSpPr>
          <p:cNvPr id="3" name="Content Placeholder 2">
            <a:extLst>
              <a:ext uri="{FF2B5EF4-FFF2-40B4-BE49-F238E27FC236}">
                <a16:creationId xmlns:a16="http://schemas.microsoft.com/office/drawing/2014/main" id="{0728DD8A-0C75-49FF-97BF-1A5E6A900B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6972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B02A-14B0-4183-9398-EB0BAD990D1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B1DDA98-71C1-49F1-8C8E-4FE7AD552D3B}"/>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02A1D0FF-139A-42A4-BF07-A706C940E238}"/>
              </a:ext>
            </a:extLst>
          </p:cNvPr>
          <p:cNvPicPr>
            <a:picLocks noGrp="1" noChangeAspect="1"/>
          </p:cNvPicPr>
          <p:nvPr>
            <p:ph idx="1"/>
          </p:nvPr>
        </p:nvPicPr>
        <p:blipFill>
          <a:blip r:embed="rId2"/>
          <a:stretch>
            <a:fillRect/>
          </a:stretch>
        </p:blipFill>
        <p:spPr>
          <a:xfrm>
            <a:off x="0" y="0"/>
            <a:ext cx="12192000" cy="6859208"/>
          </a:xfrm>
          <a:prstGeom prst="rect">
            <a:avLst/>
          </a:prstGeom>
        </p:spPr>
      </p:pic>
    </p:spTree>
    <p:extLst>
      <p:ext uri="{BB962C8B-B14F-4D97-AF65-F5344CB8AC3E}">
        <p14:creationId xmlns:p14="http://schemas.microsoft.com/office/powerpoint/2010/main" val="316350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Breadboard schematic of the circuit diagram</a:t>
            </a:r>
          </a:p>
        </p:txBody>
      </p:sp>
      <p:pic>
        <p:nvPicPr>
          <p:cNvPr id="4" name="Content Placeholder 3" descr="Breadboard-image-of-complet"/>
          <p:cNvPicPr>
            <a:picLocks noGrp="1" noChangeAspect="1"/>
          </p:cNvPicPr>
          <p:nvPr>
            <p:ph idx="1"/>
          </p:nvPr>
        </p:nvPicPr>
        <p:blipFill>
          <a:blip r:embed="rId2"/>
          <a:stretch>
            <a:fillRect/>
          </a:stretch>
        </p:blipFill>
        <p:spPr>
          <a:xfrm>
            <a:off x="838200" y="1691005"/>
            <a:ext cx="10296525" cy="44157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Circuit diagram</a:t>
            </a:r>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Components required</a:t>
            </a:r>
          </a:p>
        </p:txBody>
      </p:sp>
      <p:sp>
        <p:nvSpPr>
          <p:cNvPr id="3" name="Content Placeholder 2"/>
          <p:cNvSpPr>
            <a:spLocks noGrp="1"/>
          </p:cNvSpPr>
          <p:nvPr>
            <p:ph idx="1"/>
          </p:nvPr>
        </p:nvSpPr>
        <p:spPr/>
        <p:txBody>
          <a:bodyPr>
            <a:normAutofit fontScale="75000" lnSpcReduction="10000"/>
          </a:bodyPr>
          <a:lstStyle/>
          <a:p>
            <a:r>
              <a:rPr lang="en-IN" altLang="en-US"/>
              <a:t>Resistors (220</a:t>
            </a:r>
            <a:r>
              <a:rPr lang="en-IN" altLang="en-US">
                <a:latin typeface="Arial" panose="020B0604020202020204" pitchFamily="34" charset="0"/>
              </a:rPr>
              <a:t>Ω, 10k</a:t>
            </a:r>
            <a:r>
              <a:rPr lang="en-IN" altLang="en-US">
                <a:latin typeface="Arial" panose="020B0604020202020204" pitchFamily="34" charset="0"/>
                <a:sym typeface="+mn-ea"/>
              </a:rPr>
              <a:t>Ω)</a:t>
            </a:r>
          </a:p>
          <a:p>
            <a:r>
              <a:rPr lang="en-IN" altLang="en-US">
                <a:latin typeface="Arial" panose="020B0604020202020204" pitchFamily="34" charset="0"/>
                <a:sym typeface="+mn-ea"/>
              </a:rPr>
              <a:t>20kΩ potentiometers</a:t>
            </a:r>
          </a:p>
          <a:p>
            <a:r>
              <a:rPr lang="en-IN" altLang="en-US">
                <a:latin typeface="Arial" panose="020B0604020202020204" pitchFamily="34" charset="0"/>
              </a:rPr>
              <a:t>White LEDs and LDRs</a:t>
            </a:r>
          </a:p>
          <a:p>
            <a:r>
              <a:rPr lang="en-IN" altLang="en-US">
                <a:latin typeface="Arial" panose="020B0604020202020204" pitchFamily="34" charset="0"/>
              </a:rPr>
              <a:t>IC7805 </a:t>
            </a:r>
          </a:p>
          <a:p>
            <a:r>
              <a:rPr lang="en-IN" altLang="en-US">
                <a:latin typeface="Arial" panose="020B0604020202020204" pitchFamily="34" charset="0"/>
              </a:rPr>
              <a:t>IC 7404</a:t>
            </a:r>
          </a:p>
          <a:p>
            <a:r>
              <a:rPr lang="en-IN" altLang="en-US">
                <a:latin typeface="Arial" panose="020B0604020202020204" pitchFamily="34" charset="0"/>
              </a:rPr>
              <a:t>L293D  motor driver IC </a:t>
            </a:r>
          </a:p>
          <a:p>
            <a:r>
              <a:rPr lang="en-IN" altLang="en-US">
                <a:latin typeface="Arial" panose="020B0604020202020204" pitchFamily="34" charset="0"/>
              </a:rPr>
              <a:t>LM324 IC </a:t>
            </a:r>
          </a:p>
          <a:p>
            <a:r>
              <a:rPr lang="en-IN" altLang="en-US">
                <a:latin typeface="Arial" panose="020B0604020202020204" pitchFamily="34" charset="0"/>
              </a:rPr>
              <a:t>Motors x 2</a:t>
            </a:r>
          </a:p>
          <a:p>
            <a:r>
              <a:rPr lang="en-IN" altLang="en-US">
                <a:latin typeface="Arial" panose="020B0604020202020204" pitchFamily="34" charset="0"/>
              </a:rPr>
              <a:t>Castor wheel , 2x robotic wheels </a:t>
            </a:r>
          </a:p>
          <a:p>
            <a:r>
              <a:rPr lang="en-IN" altLang="en-US">
                <a:latin typeface="Arial" panose="020B0604020202020204" pitchFamily="34" charset="0"/>
              </a:rPr>
              <a:t>Robotic chassis</a:t>
            </a:r>
          </a:p>
          <a:p>
            <a:r>
              <a:rPr lang="en-IN" altLang="en-US">
                <a:latin typeface="Arial" panose="020B0604020202020204" pitchFamily="34" charset="0"/>
              </a:rPr>
              <a:t>Wires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841</Words>
  <Application>Microsoft Office PowerPoint</Application>
  <PresentationFormat>Widescreen</PresentationFormat>
  <Paragraphs>94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ECE2002 J-Component </vt:lpstr>
      <vt:lpstr>Group members</vt:lpstr>
      <vt:lpstr>Line following robot- Basic principle</vt:lpstr>
      <vt:lpstr>Basic Circuit </vt:lpstr>
      <vt:lpstr>Block Diagram</vt:lpstr>
      <vt:lpstr>PowerPoint Presentation</vt:lpstr>
      <vt:lpstr>Breadboard schematic of the circuit diagram</vt:lpstr>
      <vt:lpstr>Circuit diagram</vt:lpstr>
      <vt:lpstr>Components required</vt:lpstr>
      <vt:lpstr>Functions of electronic components</vt:lpstr>
      <vt:lpstr>Power supply circuit</vt:lpstr>
      <vt:lpstr>Power supply circuit</vt:lpstr>
      <vt:lpstr>Motor driver circuit</vt:lpstr>
      <vt:lpstr>Motor driver circuit</vt:lpstr>
      <vt:lpstr>Connections of Motor driver circuit </vt:lpstr>
      <vt:lpstr>Comparator circuit</vt:lpstr>
      <vt:lpstr>Comparator circuit and sensor plate</vt:lpstr>
      <vt:lpstr>Sensor plate</vt:lpstr>
      <vt:lpstr>Comparator circuit diagram</vt:lpstr>
      <vt:lpstr>Sensor plate circuit diagram</vt:lpstr>
      <vt:lpstr>Calibration chart for bot</vt:lpstr>
      <vt:lpstr>Inverting IC circuit</vt:lpstr>
      <vt:lpstr>Circuit diagram of inverter section</vt:lpstr>
      <vt:lpstr>Robot movement chart w.r.t. sensor plate</vt:lpstr>
      <vt:lpstr>Mechanical integration of the bot</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ECE2004 J-Component </dc:title>
  <dc:creator>ruchi shanker</dc:creator>
  <cp:lastModifiedBy>Dwij Sheth</cp:lastModifiedBy>
  <cp:revision>8</cp:revision>
  <dcterms:created xsi:type="dcterms:W3CDTF">2017-09-19T15:27:00Z</dcterms:created>
  <dcterms:modified xsi:type="dcterms:W3CDTF">2017-09-20T09:51:49Z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