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1" r:id="rId3"/>
    <p:sldId id="322" r:id="rId4"/>
    <p:sldId id="323" r:id="rId5"/>
    <p:sldId id="331" r:id="rId6"/>
    <p:sldId id="330" r:id="rId7"/>
    <p:sldId id="332" r:id="rId8"/>
    <p:sldId id="333" r:id="rId9"/>
    <p:sldId id="334" r:id="rId10"/>
    <p:sldId id="315" r:id="rId11"/>
    <p:sldId id="358" r:id="rId12"/>
    <p:sldId id="345" r:id="rId13"/>
    <p:sldId id="319" r:id="rId14"/>
    <p:sldId id="33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9" r:id="rId26"/>
  </p:sldIdLst>
  <p:sldSz cx="9144000" cy="6858000" type="screen4x3"/>
  <p:notesSz cx="7315200" cy="9601200"/>
  <p:custShowLst>
    <p:custShow name="Custom Show 1" id="0">
      <p:sldLst/>
    </p:custShow>
  </p:custShowLst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  <a:sym typeface="Symbol" pitchFamily="18" charset="2"/>
      </a:defRPr>
    </a:lvl1pPr>
    <a:lvl2pPr marL="4572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  <a:sym typeface="Symbol" pitchFamily="18" charset="2"/>
      </a:defRPr>
    </a:lvl2pPr>
    <a:lvl3pPr marL="9144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  <a:sym typeface="Symbol" pitchFamily="18" charset="2"/>
      </a:defRPr>
    </a:lvl3pPr>
    <a:lvl4pPr marL="13716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  <a:sym typeface="Symbol" pitchFamily="18" charset="2"/>
      </a:defRPr>
    </a:lvl4pPr>
    <a:lvl5pPr marL="1828800" algn="l" rtl="0" fontAlgn="base">
      <a:spcBef>
        <a:spcPct val="20000"/>
      </a:spcBef>
      <a:spcAft>
        <a:spcPct val="0"/>
      </a:spcAft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  <a:sym typeface="Symbol" pitchFamily="18" charset="2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  <a:sym typeface="Symbol" pitchFamily="18" charset="2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  <a:sym typeface="Symbol" pitchFamily="18" charset="2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  <a:sym typeface="Symbol" pitchFamily="18" charset="2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+mn-ea"/>
        <a:cs typeface="+mn-cs"/>
        <a:sym typeface="Symbol" pitchFamily="18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FF3300"/>
    <a:srgbClr val="FFFF00"/>
    <a:srgbClr val="00CC00"/>
    <a:srgbClr val="66FF33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1" autoAdjust="0"/>
    <p:restoredTop sz="90929"/>
  </p:normalViewPr>
  <p:slideViewPr>
    <p:cSldViewPr>
      <p:cViewPr>
        <p:scale>
          <a:sx n="100" d="100"/>
          <a:sy n="100" d="100"/>
        </p:scale>
        <p:origin x="-912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0D14-3D0B-4BA1-96B8-6081683F663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D0FE9-ABBE-4A01-B88A-2161CD82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80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 smtClean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 smtClean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 smtClean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 smtClean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59CAD139-2A2C-4261-9560-7269D01569C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441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26, 2016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Artificial Intelligence                                     Lecture 1: What is Artificial Intelligence?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FB12-DF6E-4127-B537-F23CF2496DE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03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26, 2016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Artificial Intelligence                                     Lecture 1: What is Artificial Intelligence?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7E90F-30A8-4F99-8F62-4C73D3F1AF1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79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26, 2016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Artificial Intelligence                                     Lecture 1: What is Artificial Intelligence?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FC18A-DC02-41DB-A682-EEFCEEF2FE1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45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26, 2016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Artificial Intelligence                                     Lecture 1: What is Artificial Intelligence?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1C354-7907-40AB-83A8-C59B0B855D5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26, 2016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Artificial Intelligence                                     Lecture 1: What is Artificial Intelligence?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52C42-2DF4-4081-8137-F2066355D15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46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26, 2016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Artificial Intelligence                                     Lecture 1: What is Artificial Intelligence?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D5DC8-429C-4B45-939D-C6265B3BF97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1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26, 2016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Artificial Intelligence                                     Lecture 1: What is Artificial Intelligence?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1BA86-1926-4492-8B44-913B613DB28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54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26, 2016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Artificial Intelligence                                     Lecture 1: What is Artificial Intelligence?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9AFD7-B274-4BF3-ABF3-0B6943CB412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54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26, 2016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Artificial Intelligence                                     Lecture 1: What is Artificial Intelligence?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D02EC-D97C-4BCE-8267-EED1C18490E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44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26, 2016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Artificial Intelligence                                     Lecture 1: What is Artificial Intelligence?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B8EBA-431A-49DA-83B1-49DBF81E8B5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53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January 26, 2016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Artificial Intelligence                                     Lecture 1: What is Artificial Intelligence?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941E2-27A7-4EC4-A123-E6587516171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84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accent2">
                <a:gamma/>
                <a:shade val="5451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- First level</a:t>
            </a:r>
            <a:endParaRPr lang="en-CA" smtClean="0"/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rgbClr val="00CCFF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January 26, 2016</a:t>
            </a: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rgbClr val="00CCFF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Introduction to Artificial Intelligence                                     Lecture 1: What is Artificial Intelligence?</a:t>
            </a: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rgbClr val="00CCFF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1915DFAB-BF78-4C5E-B76E-334426A3500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6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62000" y="6096000"/>
            <a:ext cx="1905000" cy="457200"/>
          </a:xfrm>
          <a:noFill/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endParaRPr lang="en-CA" sz="1400" dirty="0" smtClean="0">
              <a:solidFill>
                <a:srgbClr val="00CCFF"/>
              </a:solidFill>
              <a:latin typeface="Times New Roman" pitchFamily="18" charset="0"/>
            </a:endParaRPr>
          </a:p>
          <a:p>
            <a:pPr eaLnBrk="1" hangingPunct="1"/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CCFF"/>
                </a:solidFill>
                <a:latin typeface="Times New Roman" pitchFamily="18" charset="0"/>
              </a:rPr>
              <a:t>                     </a:t>
            </a:r>
            <a:endParaRPr lang="en-CA" sz="1400" dirty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B9F2ED47-B694-48D2-8C99-827580C2BDC1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57200"/>
            <a:ext cx="822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 smtClean="0"/>
              <a:t>Introduction </a:t>
            </a:r>
            <a:r>
              <a:rPr lang="en-CA" dirty="0" smtClean="0"/>
              <a:t>to</a:t>
            </a:r>
            <a:br>
              <a:rPr lang="en-CA" dirty="0" smtClean="0"/>
            </a:br>
            <a:r>
              <a:rPr lang="en-CA" dirty="0" smtClean="0"/>
              <a:t>Artificial </a:t>
            </a:r>
            <a:r>
              <a:rPr lang="en-CA" dirty="0" smtClean="0"/>
              <a:t>Intelligence</a:t>
            </a:r>
            <a:endParaRPr lang="en-CA" dirty="0" smtClean="0"/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990600" y="32004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57200" y="3886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sz="240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FBB8D34F-FFA1-4806-819D-19C5B9F85A7D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10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AI – The History</a:t>
            </a:r>
            <a:endParaRPr lang="en-CA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486400"/>
          </a:xfrm>
        </p:spPr>
        <p:txBody>
          <a:bodyPr/>
          <a:lstStyle/>
          <a:p>
            <a:pPr marL="231775" indent="-231775" eaLnBrk="1" hangingPunct="1"/>
            <a:r>
              <a:rPr lang="en-US" sz="2800" dirty="0" smtClean="0">
                <a:effectLst/>
              </a:rPr>
              <a:t>• AI is as old as computing, whose theory started in the 1930 with Alan Turing, Alonzo Church, and others</a:t>
            </a:r>
          </a:p>
          <a:p>
            <a:pPr marL="231775" indent="-231775" eaLnBrk="1" hangingPunct="1"/>
            <a:r>
              <a:rPr lang="en-US" sz="2800" dirty="0" smtClean="0">
                <a:effectLst/>
              </a:rPr>
              <a:t>• 1941 Konrad </a:t>
            </a:r>
            <a:r>
              <a:rPr lang="en-US" sz="2800" dirty="0" err="1" smtClean="0">
                <a:effectLst/>
              </a:rPr>
              <a:t>Zuse</a:t>
            </a:r>
            <a:r>
              <a:rPr lang="en-US" sz="2800" dirty="0" smtClean="0">
                <a:effectLst/>
              </a:rPr>
              <a:t>, Germany, general purpose computer</a:t>
            </a:r>
          </a:p>
          <a:p>
            <a:pPr marL="231775" indent="-231775" eaLnBrk="1" hangingPunct="1"/>
            <a:r>
              <a:rPr lang="en-US" sz="2800" dirty="0" smtClean="0">
                <a:effectLst/>
              </a:rPr>
              <a:t>• 1943 Britain (Turing and others) Colossus, for decoding</a:t>
            </a:r>
          </a:p>
          <a:p>
            <a:pPr marL="231775" indent="-231775" eaLnBrk="1" hangingPunct="1"/>
            <a:r>
              <a:rPr lang="en-US" sz="2800" dirty="0" smtClean="0">
                <a:effectLst/>
              </a:rPr>
              <a:t>• 1945 ENIAC, US. John von Neumann a consultant</a:t>
            </a:r>
          </a:p>
          <a:p>
            <a:pPr marL="231775" indent="-231775" eaLnBrk="1" hangingPunct="1"/>
            <a:r>
              <a:rPr lang="en-US" sz="2800" dirty="0" smtClean="0">
                <a:effectLst/>
              </a:rPr>
              <a:t>• 1956 Dartmouth Conference organized by John McCarthy (inventor of LISP)</a:t>
            </a:r>
          </a:p>
          <a:p>
            <a:pPr marL="231775" indent="-231775" eaLnBrk="1" hangingPunct="1"/>
            <a:r>
              <a:rPr lang="en-US" sz="2800" dirty="0" smtClean="0">
                <a:effectLst/>
              </a:rPr>
              <a:t>• The term Artificial Intelligence was coined at Dartmouth, which was intended as a two month study.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P spid="747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dirty="0"/>
              <a:t>AI – The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876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Computers land 200 ton jumbo jets unaided every few minutes.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Search systems like Google are not perfect but provide very effective information retrieval.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Robots cut slots for hip joints better than surgeons.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The chess program Deep Blue beat world champion Kasparov in 1997.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Medical expert systems can outperform doctors in many areas of diagnosis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Self-driving cars are beginning to enter the market.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IBM’s Watson beats humans at Jeopardy.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Programs such as </a:t>
            </a:r>
            <a:r>
              <a:rPr lang="en-US" sz="2400" dirty="0" err="1">
                <a:effectLst/>
              </a:rPr>
              <a:t>Siri</a:t>
            </a:r>
            <a:r>
              <a:rPr lang="en-US" sz="2400" dirty="0">
                <a:effectLst/>
              </a:rPr>
              <a:t> communicate via natural language. </a:t>
            </a:r>
          </a:p>
          <a:p>
            <a:pPr marL="231775" indent="-231775" eaLnBrk="1" hangingPunct="1">
              <a:lnSpc>
                <a:spcPct val="90000"/>
              </a:lnSpc>
            </a:pP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1C354-7907-40AB-83A8-C59B0B855D5A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474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AA58-46F3-4D5D-9CCA-34A75A3F5B15}" type="slidenum">
              <a:rPr lang="en-CA"/>
              <a:pPr/>
              <a:t>12</a:t>
            </a:fld>
            <a:endParaRPr lang="en-CA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685800"/>
          </a:xfrm>
        </p:spPr>
        <p:txBody>
          <a:bodyPr/>
          <a:lstStyle/>
          <a:p>
            <a:r>
              <a:rPr lang="en-US" dirty="0" smtClean="0"/>
              <a:t>Artificial vs. Human Intelligence</a:t>
            </a:r>
            <a:endParaRPr lang="en-CA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715000"/>
          </a:xfrm>
        </p:spPr>
        <p:txBody>
          <a:bodyPr/>
          <a:lstStyle/>
          <a:p>
            <a:pPr marL="0" indent="0"/>
            <a:r>
              <a:rPr lang="en-US" sz="2800" dirty="0">
                <a:effectLst/>
              </a:rPr>
              <a:t>Today’s computers can do many well-defined tasks (for example, arithmetic operations), much faster and more accurate than human beings.</a:t>
            </a:r>
          </a:p>
          <a:p>
            <a:pPr marL="0" indent="0"/>
            <a:r>
              <a:rPr lang="en-US" sz="2800" dirty="0">
                <a:effectLst/>
              </a:rPr>
              <a:t>However, the computers’ interaction with their environment is not very sophisticated yet.</a:t>
            </a:r>
          </a:p>
          <a:p>
            <a:pPr marL="0" indent="0"/>
            <a:r>
              <a:rPr lang="en-US" sz="2800" dirty="0">
                <a:effectLst/>
              </a:rPr>
              <a:t>How can we test whether a computer has reached the general intelligence level of a human being?</a:t>
            </a:r>
          </a:p>
          <a:p>
            <a:pPr marL="0" indent="0"/>
            <a:r>
              <a:rPr lang="en-US" sz="2800" b="1" dirty="0">
                <a:solidFill>
                  <a:srgbClr val="00FFFF"/>
                </a:solidFill>
                <a:effectLst/>
              </a:rPr>
              <a:t>Turing Test:</a:t>
            </a:r>
            <a:r>
              <a:rPr lang="en-US" sz="2800" dirty="0">
                <a:effectLst/>
              </a:rPr>
              <a:t> Can a computer convince a human interrogator that it is a human?</a:t>
            </a:r>
          </a:p>
          <a:p>
            <a:pPr marL="0" indent="0"/>
            <a:r>
              <a:rPr lang="en-US" sz="2800" dirty="0">
                <a:effectLst/>
              </a:rPr>
              <a:t>But before thinking of such advanced kinds of machines, we will start developing our own extremely simple “intelligent” machines.</a:t>
            </a:r>
          </a:p>
        </p:txBody>
      </p:sp>
    </p:spTree>
    <p:extLst>
      <p:ext uri="{BB962C8B-B14F-4D97-AF65-F5344CB8AC3E}">
        <p14:creationId xmlns:p14="http://schemas.microsoft.com/office/powerpoint/2010/main" val="3670596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/>
      <p:bldP spid="90115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9B7622A6-11F4-4C43-96CD-4A6048A712D4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13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Why AI?</a:t>
            </a:r>
            <a:endParaRPr lang="en-CA" dirty="0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181600"/>
          </a:xfrm>
        </p:spPr>
        <p:txBody>
          <a:bodyPr/>
          <a:lstStyle/>
          <a:p>
            <a:pPr marL="0" indent="0" eaLnBrk="1" hangingPunct="1"/>
            <a:r>
              <a:rPr lang="en-US" sz="2800" dirty="0" smtClean="0">
                <a:effectLst/>
              </a:rPr>
              <a:t>One of major divisions in AI (and you can see it in the definitions on the previous slide) is between</a:t>
            </a:r>
          </a:p>
          <a:p>
            <a:pPr marL="0" indent="0" eaLnBrk="1" hangingPunct="1">
              <a:buFontTx/>
              <a:buChar char="•"/>
            </a:pPr>
            <a:r>
              <a:rPr lang="en-US" sz="2800" dirty="0" smtClean="0">
                <a:effectLst/>
              </a:rPr>
              <a:t> Those who think AI is the only serious way of finding 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  out how </a:t>
            </a:r>
            <a:r>
              <a:rPr lang="en-US" sz="2800" b="1" dirty="0" smtClean="0">
                <a:solidFill>
                  <a:srgbClr val="00FFFF"/>
                </a:solidFill>
                <a:effectLst/>
              </a:rPr>
              <a:t>we</a:t>
            </a:r>
            <a:r>
              <a:rPr lang="en-US" sz="2800" dirty="0" smtClean="0">
                <a:effectLst/>
              </a:rPr>
              <a:t> work (since opening heads does not yet 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  give much insight into this) and</a:t>
            </a:r>
          </a:p>
          <a:p>
            <a:pPr marL="0" indent="0" eaLnBrk="1" hangingPunct="1"/>
            <a:endParaRPr lang="en-US" sz="900" dirty="0" smtClean="0">
              <a:effectLst/>
            </a:endParaRPr>
          </a:p>
          <a:p>
            <a:pPr marL="0" indent="0" eaLnBrk="1" hangingPunct="1"/>
            <a:r>
              <a:rPr lang="en-US" sz="2800" dirty="0" smtClean="0">
                <a:effectLst/>
              </a:rPr>
              <a:t>• Those who want computers to do very smart 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   things, </a:t>
            </a:r>
            <a:r>
              <a:rPr lang="en-US" sz="2800" b="1" dirty="0" smtClean="0">
                <a:solidFill>
                  <a:srgbClr val="00FFFF"/>
                </a:solidFill>
                <a:effectLst/>
              </a:rPr>
              <a:t>independently</a:t>
            </a:r>
            <a:r>
              <a:rPr lang="en-US" sz="2800" dirty="0" smtClean="0">
                <a:effectLst/>
              </a:rPr>
              <a:t> of how we work.</a:t>
            </a:r>
          </a:p>
          <a:p>
            <a:pPr marL="0" indent="0" eaLnBrk="1" hangingPunct="1"/>
            <a:endParaRPr lang="en-US" sz="1600" dirty="0" smtClean="0">
              <a:effectLst/>
            </a:endParaRPr>
          </a:p>
          <a:p>
            <a:pPr marL="0" indent="0" eaLnBrk="1" hangingPunct="1"/>
            <a:r>
              <a:rPr lang="en-US" sz="2800" dirty="0" smtClean="0">
                <a:effectLst/>
              </a:rPr>
              <a:t>This is the important distinction between</a:t>
            </a:r>
            <a:br>
              <a:rPr lang="en-US" sz="2800" dirty="0" smtClean="0">
                <a:effectLst/>
              </a:rPr>
            </a:br>
            <a:r>
              <a:rPr lang="en-US" sz="2800" b="1" dirty="0" smtClean="0">
                <a:solidFill>
                  <a:srgbClr val="00FFFF"/>
                </a:solidFill>
                <a:effectLst/>
              </a:rPr>
              <a:t>Cognitive Scientists</a:t>
            </a:r>
            <a:r>
              <a:rPr lang="en-US" sz="2800" dirty="0" smtClean="0">
                <a:effectLst/>
              </a:rPr>
              <a:t> vs. </a:t>
            </a:r>
            <a:r>
              <a:rPr lang="en-US" sz="2800" b="1" dirty="0" smtClean="0">
                <a:solidFill>
                  <a:srgbClr val="00FFFF"/>
                </a:solidFill>
                <a:effectLst/>
              </a:rPr>
              <a:t>Engineers</a:t>
            </a:r>
            <a:r>
              <a:rPr lang="en-US" sz="2800" dirty="0" smtClean="0">
                <a:effectLst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  <p:bldP spid="7885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793EA473-7CD9-4185-A59C-8FBA75D49FF9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14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Symbolism vs. Connectionism</a:t>
            </a:r>
            <a:endParaRPr lang="en-CA" dirty="0" smtClean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1816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There is another major division in the field of Artificial Intelligence: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endParaRPr lang="en-US" sz="900" dirty="0" smtClean="0">
              <a:sym typeface="Symbol" pitchFamily="18" charset="2"/>
            </a:endParaRPr>
          </a:p>
          <a:p>
            <a:pPr marL="0" indent="0" eaLnBrk="1" hangingPunct="1">
              <a:spcAft>
                <a:spcPct val="20000"/>
              </a:spcAft>
              <a:buFontTx/>
              <a:buChar char="•"/>
              <a:defRPr/>
            </a:pPr>
            <a:r>
              <a:rPr lang="en-US" sz="2800" dirty="0" smtClean="0">
                <a:sym typeface="Symbol" pitchFamily="18" charset="2"/>
              </a:rPr>
              <a:t> 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Symbolic AI</a:t>
            </a:r>
            <a:r>
              <a:rPr lang="en-US" sz="2800" dirty="0" smtClean="0">
                <a:sym typeface="Symbol" pitchFamily="18" charset="2"/>
              </a:rPr>
              <a:t> represents information through 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   symbols and their relationships. Specific Algorithms 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   are used to process these symbols to solve 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   problems or deduce new knowledge.</a:t>
            </a:r>
          </a:p>
          <a:p>
            <a:pPr marL="0" indent="0" eaLnBrk="1" hangingPunct="1">
              <a:spcAft>
                <a:spcPct val="20000"/>
              </a:spcAft>
              <a:buFontTx/>
              <a:buChar char="•"/>
              <a:defRPr/>
            </a:pPr>
            <a:r>
              <a:rPr lang="en-US" sz="2800" dirty="0" smtClean="0">
                <a:sym typeface="Symbol" pitchFamily="18" charset="2"/>
              </a:rPr>
              <a:t> 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Connectionist AI</a:t>
            </a:r>
            <a:r>
              <a:rPr lang="en-US" sz="2800" dirty="0" smtClean="0">
                <a:sym typeface="Symbol" pitchFamily="18" charset="2"/>
              </a:rPr>
              <a:t> represents information in a 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   distributed, less explicit form within a network. 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   Biological processes underlying learning, task 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   performance, and problem solving are imitated.</a:t>
            </a:r>
            <a:endParaRPr lang="en-US" sz="2800" b="1" dirty="0" smtClean="0">
              <a:solidFill>
                <a:srgbClr val="00FFFF"/>
              </a:solidFill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793EA473-7CD9-4185-A59C-8FBA75D49FF9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15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Paradigms of Computation</a:t>
            </a:r>
            <a:endParaRPr lang="en-CA" dirty="0" smtClean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91" y="762000"/>
            <a:ext cx="8991600" cy="51816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You all know 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Turing machine</a:t>
            </a:r>
            <a:r>
              <a:rPr lang="en-US" sz="2800" dirty="0" smtClean="0">
                <a:sym typeface="Symbol" pitchFamily="18" charset="2"/>
              </a:rPr>
              <a:t>, conceived by Alan Turing as a theoretical Model of automatic computation.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It uses a tape head that reads and writes symbols on an infinite tape.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Based on the currently read symbol and the machine’s current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state</a:t>
            </a:r>
            <a:r>
              <a:rPr lang="en-US" sz="2800" dirty="0" smtClean="0">
                <a:sym typeface="Symbol" pitchFamily="18" charset="2"/>
              </a:rPr>
              <a:t>, the head moves to the left or right or writes a new symbol, and the state is updated.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These state transition rules constitute 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program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It is believed (but has not been proven) that this machine can compute all functions that can be computed in principle.</a:t>
            </a:r>
          </a:p>
        </p:txBody>
      </p:sp>
    </p:spTree>
    <p:extLst>
      <p:ext uri="{BB962C8B-B14F-4D97-AF65-F5344CB8AC3E}">
        <p14:creationId xmlns:p14="http://schemas.microsoft.com/office/powerpoint/2010/main" val="3141088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793EA473-7CD9-4185-A59C-8FBA75D49FF9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16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Turing Machines</a:t>
            </a:r>
            <a:endParaRPr lang="en-CA" dirty="0" smtClean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991600" cy="51816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Turing machines inspired the construction of the first computers, which were based on 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von-Neumann architecture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Here,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digital memory</a:t>
            </a:r>
            <a:r>
              <a:rPr lang="en-US" sz="2800" dirty="0" smtClean="0">
                <a:sym typeface="Symbol" pitchFamily="18" charset="2"/>
              </a:rPr>
              <a:t> stores the program and data, including the machine state.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A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Central Processing Unit (CPU) </a:t>
            </a:r>
            <a:r>
              <a:rPr lang="en-US" sz="2800" dirty="0" smtClean="0">
                <a:sym typeface="Symbol" pitchFamily="18" charset="2"/>
              </a:rPr>
              <a:t>sequentially executes individual instructions in the program through memory read and write operations.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This fundamental architecture is still shared by most of today’s computers.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endParaRPr lang="en-US" sz="28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1617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793EA473-7CD9-4185-A59C-8FBA75D49FF9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17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Imperative Programming</a:t>
            </a:r>
            <a:endParaRPr lang="en-CA" dirty="0" smtClean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991600" cy="51816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This architecture is also reflected in most modern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programming languages </a:t>
            </a:r>
            <a:r>
              <a:rPr lang="en-US" sz="2800" dirty="0" smtClean="0">
                <a:sym typeface="Symbol" pitchFamily="18" charset="2"/>
              </a:rPr>
              <a:t>such as Java, C, C++, C#, Python, or </a:t>
            </a:r>
            <a:r>
              <a:rPr lang="en-US" sz="2800" dirty="0" err="1" smtClean="0">
                <a:sym typeface="Symbol" pitchFamily="18" charset="2"/>
              </a:rPr>
              <a:t>Matlab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Their programs consist of sequences of instructions, each of which changes the system’s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state</a:t>
            </a:r>
            <a:r>
              <a:rPr lang="en-US" sz="2800" dirty="0" smtClean="0">
                <a:sym typeface="Symbol" pitchFamily="18" charset="2"/>
              </a:rPr>
              <a:t>, such as the values of variables or other memory content. 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Such languages are called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imperative languages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Object-oriented programming</a:t>
            </a:r>
            <a:r>
              <a:rPr lang="en-US" sz="2800" dirty="0" smtClean="0">
                <a:sym typeface="Symbol" pitchFamily="18" charset="2"/>
              </a:rPr>
              <a:t> provides mechanisms for encapsulation of functional program and data units but is still based on the imperative paradigm. 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endParaRPr lang="en-US" sz="28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10567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793EA473-7CD9-4185-A59C-8FBA75D49FF9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18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Lambda (</a:t>
            </a:r>
            <a:r>
              <a:rPr lang="en-US" dirty="0" smtClean="0">
                <a:sym typeface="Symbol"/>
              </a:rPr>
              <a:t>) </a:t>
            </a:r>
            <a:r>
              <a:rPr lang="en-US" dirty="0" smtClean="0"/>
              <a:t>Calculus</a:t>
            </a:r>
            <a:endParaRPr lang="en-CA" dirty="0" smtClean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91600" cy="53340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Roughly at the same time when Turing developed his Turing machine, Alonzo Church devised a different paradigm of computation, called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lambda calculus</a:t>
            </a:r>
            <a:r>
              <a:rPr lang="en-US" sz="2800" dirty="0" smtClean="0">
                <a:sym typeface="Symbol" pitchFamily="18" charset="2"/>
              </a:rPr>
              <a:t>.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It is based on anonymous functions described by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lambda expressions</a:t>
            </a:r>
            <a:r>
              <a:rPr lang="en-US" sz="2800" dirty="0" smtClean="0">
                <a:sym typeface="Symbol" pitchFamily="18" charset="2"/>
              </a:rPr>
              <a:t>.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By mechanisms such as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composition</a:t>
            </a:r>
            <a:r>
              <a:rPr lang="en-US" sz="2800" dirty="0" smtClean="0">
                <a:sym typeface="Symbol" pitchFamily="18" charset="2"/>
              </a:rPr>
              <a:t> and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recursion</a:t>
            </a:r>
            <a:r>
              <a:rPr lang="en-US" sz="2800" dirty="0" smtClean="0">
                <a:sym typeface="Symbol" pitchFamily="18" charset="2"/>
              </a:rPr>
              <a:t>, lambda expressions can represent complex computations.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It can be shown that Turing machines and lambda calculus have identical computational power, which is believed to be universal (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Church-Turing thesis</a:t>
            </a:r>
            <a:r>
              <a:rPr lang="en-US" sz="2800" dirty="0" smtClean="0">
                <a:sym typeface="Symbol" pitchFamily="18" charset="2"/>
              </a:rPr>
              <a:t>, 1937). </a:t>
            </a:r>
          </a:p>
        </p:txBody>
      </p:sp>
    </p:spTree>
    <p:extLst>
      <p:ext uri="{BB962C8B-B14F-4D97-AF65-F5344CB8AC3E}">
        <p14:creationId xmlns:p14="http://schemas.microsoft.com/office/powerpoint/2010/main" val="2948698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793EA473-7CD9-4185-A59C-8FBA75D49FF9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19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Lambda </a:t>
            </a:r>
            <a:r>
              <a:rPr lang="en-US" dirty="0"/>
              <a:t>(</a:t>
            </a:r>
            <a:r>
              <a:rPr lang="en-US" dirty="0">
                <a:sym typeface="Symbol"/>
              </a:rPr>
              <a:t>) </a:t>
            </a:r>
            <a:r>
              <a:rPr lang="en-US" dirty="0" smtClean="0"/>
              <a:t>Calculus</a:t>
            </a:r>
            <a:endParaRPr lang="en-CA" dirty="0" smtClean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91600" cy="53340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Lambda calculus provides a more abstract, mathematical description of an algorithm.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Such descriptions are typically more concise and elegant than those provided by Turing machines.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On the other hand, Turing-machine style computation can be directly translated into hardware, which is much more difficult for lambda calculus.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Nevertheless, there are programming languages that are based on lambda calculus, and they are referred to as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functional languages</a:t>
            </a:r>
            <a:r>
              <a:rPr lang="en-US" sz="2800" dirty="0" smtClean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9945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26837D09-DAC3-4197-88A5-720392225E50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The Visual Attention Lab</a:t>
            </a:r>
            <a:endParaRPr lang="en-CA" sz="2800" dirty="0" smtClean="0"/>
          </a:p>
        </p:txBody>
      </p:sp>
      <p:pic>
        <p:nvPicPr>
          <p:cNvPr id="4102" name="Picture 3" descr="resea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66800"/>
            <a:ext cx="5638800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533400" y="5410200"/>
            <a:ext cx="807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Eye movement research</a:t>
            </a:r>
            <a:endParaRPr lang="en-CA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793EA473-7CD9-4185-A59C-8FBA75D49FF9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20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Functional Programming</a:t>
            </a:r>
            <a:endParaRPr lang="en-CA" dirty="0" smtClean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91600" cy="53340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The most striking feature of purely functional programming is that there is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no state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This means that our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variables are not variable</a:t>
            </a:r>
            <a:r>
              <a:rPr lang="en-US" sz="2800" dirty="0" smtClean="0">
                <a:sym typeface="Symbol" pitchFamily="18" charset="2"/>
              </a:rPr>
              <a:t>, i.e., cannot change their values!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In other words, they are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immutable</a:t>
            </a:r>
            <a:r>
              <a:rPr lang="en-US" sz="2800" dirty="0" smtClean="0">
                <a:sym typeface="Symbol" pitchFamily="18" charset="2"/>
              </a:rPr>
              <a:t> and only represent some constant value.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The execution of a program only involves 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evaluation of functions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This sounds weird – what are the advantages and disadvantages of functional programming?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endParaRPr lang="en-US" sz="28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1182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793EA473-7CD9-4185-A59C-8FBA75D49FF9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21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Functional Programming</a:t>
            </a:r>
            <a:endParaRPr lang="en-CA" dirty="0" smtClean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91600" cy="53340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The advantage of having no state is that functions have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no side effects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Therefore, we can be sure that whenever we evaluate a function with the same inputs, we will get 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same output</a:t>
            </a:r>
            <a:r>
              <a:rPr lang="en-US" sz="2800" dirty="0" smtClean="0">
                <a:sym typeface="Symbol" pitchFamily="18" charset="2"/>
              </a:rPr>
              <a:t>, and nothing in our system changed due to this evaluation.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This prevents most of the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bugs</a:t>
            </a:r>
            <a:r>
              <a:rPr lang="en-US" sz="2800" dirty="0" smtClean="0">
                <a:sym typeface="Symbol" pitchFamily="18" charset="2"/>
              </a:rPr>
              <a:t> that commonly occur in imperative programming.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You will learn about other advantages during the next few lectures</a:t>
            </a:r>
            <a:r>
              <a:rPr lang="en-US" sz="2800" dirty="0" smtClean="0">
                <a:sym typeface="Symbol" pitchFamily="18" charset="2"/>
              </a:rPr>
              <a:t>…</a:t>
            </a:r>
            <a:endParaRPr lang="en-US" sz="28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099807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793EA473-7CD9-4185-A59C-8FBA75D49FF9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22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Functional Programming</a:t>
            </a:r>
            <a:endParaRPr lang="en-CA" dirty="0" smtClean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91600" cy="53340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The main problem with strictly preventing side effects is that user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input and output</a:t>
            </a:r>
            <a:r>
              <a:rPr lang="en-US" sz="2800" dirty="0" smtClean="0">
                <a:sym typeface="Symbol" pitchFamily="18" charset="2"/>
              </a:rPr>
              <a:t> during program execution become impossible.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To enable such user interaction, we have to sometimes allow state changes. It is then important to separate such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“impure”</a:t>
            </a:r>
            <a:r>
              <a:rPr lang="en-US" sz="2800" dirty="0" smtClean="0">
                <a:sym typeface="Symbol" pitchFamily="18" charset="2"/>
              </a:rPr>
              <a:t> code from the rest of the program.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There are many functional languages, with some being as old as the earliest imperative ones.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Examples</a:t>
            </a:r>
            <a:r>
              <a:rPr lang="en-US" sz="2800" dirty="0" smtClean="0">
                <a:sym typeface="Symbol" pitchFamily="18" charset="2"/>
              </a:rPr>
              <a:t> are: LISP, Scheme, Haskell, </a:t>
            </a:r>
            <a:r>
              <a:rPr lang="en-US" sz="2800" dirty="0" err="1" smtClean="0">
                <a:sym typeface="Symbol" pitchFamily="18" charset="2"/>
              </a:rPr>
              <a:t>Erlang</a:t>
            </a:r>
            <a:r>
              <a:rPr lang="en-US" sz="2800" dirty="0" smtClean="0">
                <a:sym typeface="Symbol" pitchFamily="18" charset="2"/>
              </a:rPr>
              <a:t>, R, </a:t>
            </a:r>
            <a:r>
              <a:rPr lang="en-US" sz="2800" dirty="0" err="1" smtClean="0">
                <a:sym typeface="Symbol" pitchFamily="18" charset="2"/>
              </a:rPr>
              <a:t>Clojure</a:t>
            </a:r>
            <a:r>
              <a:rPr lang="en-US" sz="2800" dirty="0" smtClean="0">
                <a:sym typeface="Symbol" pitchFamily="18" charset="2"/>
              </a:rPr>
              <a:t>, Scala, </a:t>
            </a:r>
            <a:r>
              <a:rPr lang="en-US" sz="2800" dirty="0" err="1" smtClean="0">
                <a:sym typeface="Symbol" pitchFamily="18" charset="2"/>
              </a:rPr>
              <a:t>OCaml</a:t>
            </a:r>
            <a:r>
              <a:rPr lang="en-US" sz="2800" dirty="0" smtClean="0">
                <a:sym typeface="Symbol" pitchFamily="18" charset="2"/>
              </a:rPr>
              <a:t>, and F</a:t>
            </a:r>
            <a:r>
              <a:rPr lang="en-US" sz="2800" dirty="0" smtClean="0">
                <a:sym typeface="Symbol" pitchFamily="18" charset="2"/>
              </a:rPr>
              <a:t>#.</a:t>
            </a: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Aft>
                <a:spcPct val="20000"/>
              </a:spcAft>
              <a:defRPr/>
            </a:pPr>
            <a:endParaRPr lang="en-US" sz="28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19732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793EA473-7CD9-4185-A59C-8FBA75D49FF9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23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Functional Programming</a:t>
            </a:r>
            <a:endParaRPr lang="en-CA" dirty="0" smtClean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91600" cy="53340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Functional programming is not the best solution to every problem, just like object-oriented programming is not, either.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In the context of symbolic AI, you will see how functional programming allows you to write very concise, readable, and reusable code.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Even if you rarely or never use it again afterwards, it will give you a different perspective on programming and may change the way you program.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8098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793EA473-7CD9-4185-A59C-8FBA75D49FF9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24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Haskell and </a:t>
            </a:r>
            <a:r>
              <a:rPr lang="en-US" dirty="0" err="1" smtClean="0"/>
              <a:t>Frege</a:t>
            </a:r>
            <a:endParaRPr lang="en-CA" dirty="0" smtClean="0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91600" cy="5334000"/>
          </a:xfrm>
        </p:spPr>
        <p:txBody>
          <a:bodyPr/>
          <a:lstStyle/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In this course, we will use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Haskell</a:t>
            </a:r>
            <a:r>
              <a:rPr lang="en-US" sz="2800" dirty="0" smtClean="0">
                <a:sym typeface="Symbol" pitchFamily="18" charset="2"/>
              </a:rPr>
              <a:t>, because its purity forces you to use functional programming principles.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Specifically, we will use its dialect </a:t>
            </a:r>
            <a:r>
              <a:rPr lang="en-US" sz="2800" b="1" dirty="0" err="1" smtClean="0">
                <a:solidFill>
                  <a:srgbClr val="00FFFF"/>
                </a:solidFill>
                <a:sym typeface="Symbol" pitchFamily="18" charset="2"/>
              </a:rPr>
              <a:t>Frege</a:t>
            </a:r>
            <a:r>
              <a:rPr lang="en-US" sz="2800" dirty="0" smtClean="0">
                <a:sym typeface="Symbol" pitchFamily="18" charset="2"/>
              </a:rPr>
              <a:t>, which generates code for the Java Virtual Machine.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This way your programs can interact with Java programs, especially the </a:t>
            </a:r>
            <a:r>
              <a:rPr lang="en-US" sz="2800" dirty="0" err="1" smtClean="0">
                <a:sym typeface="Symbol" pitchFamily="18" charset="2"/>
              </a:rPr>
              <a:t>Isola</a:t>
            </a:r>
            <a:r>
              <a:rPr lang="en-US" sz="2800" dirty="0" smtClean="0">
                <a:sym typeface="Symbol" pitchFamily="18" charset="2"/>
              </a:rPr>
              <a:t> game interface for our </a:t>
            </a: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tournament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endParaRPr lang="en-US" sz="2800" dirty="0" smtClean="0">
              <a:sym typeface="Symbol" pitchFamily="18" charset="2"/>
            </a:endParaRPr>
          </a:p>
          <a:p>
            <a:pPr marL="0" indent="0" eaLnBrk="1" hangingPunct="1">
              <a:spcAft>
                <a:spcPct val="20000"/>
              </a:spcAft>
              <a:defRPr/>
            </a:pPr>
            <a:r>
              <a:rPr lang="en-US" sz="2800" dirty="0" smtClean="0">
                <a:sym typeface="Symbol" pitchFamily="18" charset="2"/>
              </a:rPr>
              <a:t> </a:t>
            </a:r>
          </a:p>
          <a:p>
            <a:pPr marL="0" indent="0" eaLnBrk="1" hangingPunct="1">
              <a:spcAft>
                <a:spcPct val="20000"/>
              </a:spcAft>
              <a:defRPr/>
            </a:pPr>
            <a:endParaRPr lang="en-US" sz="28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6764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1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1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2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85000"/>
                  </a:schemeClr>
                </a:solidFill>
              </a:rPr>
              <a:t>THANK YOU </a:t>
            </a:r>
            <a:endParaRPr lang="en-US" dirty="0">
              <a:solidFill>
                <a:schemeClr val="accent3">
                  <a:lumMod val="8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				</a:t>
            </a:r>
          </a:p>
          <a:p>
            <a:r>
              <a:rPr lang="en-US" sz="2800" dirty="0">
                <a:solidFill>
                  <a:srgbClr val="00FFFF"/>
                </a:solidFill>
              </a:rPr>
              <a:t>CREATED BY:-</a:t>
            </a:r>
          </a:p>
          <a:p>
            <a:r>
              <a:rPr lang="en-US" sz="2000" dirty="0" smtClean="0"/>
              <a:t>					</a:t>
            </a:r>
            <a:r>
              <a:rPr lang="en-US" sz="2000" dirty="0" err="1" smtClean="0">
                <a:solidFill>
                  <a:srgbClr val="FFC000"/>
                </a:solidFill>
              </a:rPr>
              <a:t>DwijeshShah</a:t>
            </a:r>
            <a:r>
              <a:rPr lang="en-US" sz="2000" dirty="0" smtClean="0">
                <a:solidFill>
                  <a:srgbClr val="FFC000"/>
                </a:solidFill>
              </a:rPr>
              <a:t>(16CE109)</a:t>
            </a:r>
          </a:p>
          <a:p>
            <a:r>
              <a:rPr lang="en-US" sz="2000" dirty="0">
                <a:solidFill>
                  <a:srgbClr val="FFC000"/>
                </a:solidFill>
              </a:rPr>
              <a:t>	</a:t>
            </a:r>
            <a:r>
              <a:rPr lang="en-US" sz="2000" dirty="0" smtClean="0">
                <a:solidFill>
                  <a:srgbClr val="FFC000"/>
                </a:solidFill>
              </a:rPr>
              <a:t>				</a:t>
            </a:r>
            <a:r>
              <a:rPr lang="en-US" sz="2000" dirty="0" err="1" smtClean="0">
                <a:solidFill>
                  <a:srgbClr val="FFC000"/>
                </a:solidFill>
              </a:rPr>
              <a:t>Dharmik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</a:rPr>
              <a:t>Rawal</a:t>
            </a:r>
            <a:r>
              <a:rPr lang="en-US" sz="2000" dirty="0" smtClean="0">
                <a:solidFill>
                  <a:srgbClr val="FFC000"/>
                </a:solidFill>
              </a:rPr>
              <a:t>(16CE098)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					Deep Shah(16CE108)</a:t>
            </a:r>
          </a:p>
          <a:p>
            <a:r>
              <a:rPr lang="en-US" sz="2000" dirty="0">
                <a:solidFill>
                  <a:srgbClr val="FFC000"/>
                </a:solidFill>
              </a:rPr>
              <a:t>	</a:t>
            </a:r>
            <a:r>
              <a:rPr lang="en-US" sz="2000" dirty="0" smtClean="0">
                <a:solidFill>
                  <a:srgbClr val="FFC000"/>
                </a:solidFill>
              </a:rPr>
              <a:t>				</a:t>
            </a:r>
            <a:r>
              <a:rPr lang="en-US" sz="2000" dirty="0" err="1" smtClean="0">
                <a:solidFill>
                  <a:srgbClr val="FFC000"/>
                </a:solidFill>
              </a:rPr>
              <a:t>Paramsmit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</a:rPr>
              <a:t>Sanghani</a:t>
            </a:r>
            <a:r>
              <a:rPr lang="en-US" sz="2000" dirty="0" smtClean="0">
                <a:solidFill>
                  <a:srgbClr val="FFC000"/>
                </a:solidFill>
              </a:rPr>
              <a:t>(16CE102)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1C354-7907-40AB-83A8-C59B0B855D5A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548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237F15B6-7002-459B-9AEF-6B6B5E82BAA4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3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The EyeLink-2K System</a:t>
            </a:r>
            <a:endParaRPr lang="en-CA" sz="2800" dirty="0" smtClean="0"/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20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8DA5E383-6A1F-4BA8-8647-D22EFF29086F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Example: Distribution of Visual Attention</a:t>
            </a:r>
            <a:endParaRPr lang="en-CA" sz="2800" dirty="0" smtClean="0"/>
          </a:p>
        </p:txBody>
      </p:sp>
      <p:pic>
        <p:nvPicPr>
          <p:cNvPr id="6150" name="Picture 3" descr="BORIN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90600"/>
            <a:ext cx="3543300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6" name="Picture 4" descr="BORIN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90600"/>
            <a:ext cx="3543300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5" descr="BORING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90600"/>
            <a:ext cx="35528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F1E441DE-25F9-43FE-A7ED-59038258406D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5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Modeling of Brain Functions</a:t>
            </a:r>
            <a:endParaRPr lang="en-CA" sz="2800" dirty="0" smtClean="0"/>
          </a:p>
        </p:txBody>
      </p:sp>
      <p:sp>
        <p:nvSpPr>
          <p:cNvPr id="99331" name="Line 3"/>
          <p:cNvSpPr>
            <a:spLocks noChangeShapeType="1"/>
          </p:cNvSpPr>
          <p:nvPr/>
        </p:nvSpPr>
        <p:spPr bwMode="auto">
          <a:xfrm flipH="1">
            <a:off x="3492500" y="4489450"/>
            <a:ext cx="73025" cy="11874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auto">
          <a:xfrm flipH="1">
            <a:off x="2403475" y="1876425"/>
            <a:ext cx="69850" cy="11874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33" name="Line 5"/>
          <p:cNvSpPr>
            <a:spLocks noChangeShapeType="1"/>
          </p:cNvSpPr>
          <p:nvPr/>
        </p:nvSpPr>
        <p:spPr bwMode="auto">
          <a:xfrm flipH="1">
            <a:off x="2012950" y="4489450"/>
            <a:ext cx="69850" cy="11874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34" name="Line 6"/>
          <p:cNvSpPr>
            <a:spLocks noChangeShapeType="1"/>
          </p:cNvSpPr>
          <p:nvPr/>
        </p:nvSpPr>
        <p:spPr bwMode="auto">
          <a:xfrm flipH="1">
            <a:off x="3889375" y="1889125"/>
            <a:ext cx="69850" cy="11874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35" name="Oval 7"/>
          <p:cNvSpPr>
            <a:spLocks noChangeArrowheads="1"/>
          </p:cNvSpPr>
          <p:nvPr/>
        </p:nvSpPr>
        <p:spPr bwMode="auto">
          <a:xfrm>
            <a:off x="1905000" y="838200"/>
            <a:ext cx="279400" cy="15875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36" name="Oval 8"/>
          <p:cNvSpPr>
            <a:spLocks noChangeArrowheads="1"/>
          </p:cNvSpPr>
          <p:nvPr/>
        </p:nvSpPr>
        <p:spPr bwMode="auto">
          <a:xfrm>
            <a:off x="1546225" y="2701925"/>
            <a:ext cx="276225" cy="155575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37" name="Oval 9"/>
          <p:cNvSpPr>
            <a:spLocks noChangeArrowheads="1"/>
          </p:cNvSpPr>
          <p:nvPr/>
        </p:nvSpPr>
        <p:spPr bwMode="auto">
          <a:xfrm>
            <a:off x="1514475" y="3441700"/>
            <a:ext cx="279400" cy="15875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38" name="Oval 10"/>
          <p:cNvSpPr>
            <a:spLocks noChangeArrowheads="1"/>
          </p:cNvSpPr>
          <p:nvPr/>
        </p:nvSpPr>
        <p:spPr bwMode="auto">
          <a:xfrm>
            <a:off x="2276475" y="3070225"/>
            <a:ext cx="276225" cy="15875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39" name="Oval 11"/>
          <p:cNvSpPr>
            <a:spLocks noChangeArrowheads="1"/>
          </p:cNvSpPr>
          <p:nvPr/>
        </p:nvSpPr>
        <p:spPr bwMode="auto">
          <a:xfrm>
            <a:off x="3006725" y="3441700"/>
            <a:ext cx="279400" cy="15875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40" name="Oval 12"/>
          <p:cNvSpPr>
            <a:spLocks noChangeArrowheads="1"/>
          </p:cNvSpPr>
          <p:nvPr/>
        </p:nvSpPr>
        <p:spPr bwMode="auto">
          <a:xfrm>
            <a:off x="3028950" y="2701925"/>
            <a:ext cx="276225" cy="155575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41" name="Oval 13"/>
          <p:cNvSpPr>
            <a:spLocks noChangeArrowheads="1"/>
          </p:cNvSpPr>
          <p:nvPr/>
        </p:nvSpPr>
        <p:spPr bwMode="auto">
          <a:xfrm>
            <a:off x="3768725" y="3082925"/>
            <a:ext cx="276225" cy="155575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42" name="Oval 14"/>
          <p:cNvSpPr>
            <a:spLocks noChangeArrowheads="1"/>
          </p:cNvSpPr>
          <p:nvPr/>
        </p:nvSpPr>
        <p:spPr bwMode="auto">
          <a:xfrm>
            <a:off x="793750" y="3070225"/>
            <a:ext cx="279400" cy="15875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43" name="Oval 15"/>
          <p:cNvSpPr>
            <a:spLocks noChangeArrowheads="1"/>
          </p:cNvSpPr>
          <p:nvPr/>
        </p:nvSpPr>
        <p:spPr bwMode="auto">
          <a:xfrm>
            <a:off x="2635250" y="6045200"/>
            <a:ext cx="279400" cy="155575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44" name="Oval 16"/>
          <p:cNvSpPr>
            <a:spLocks noChangeArrowheads="1"/>
          </p:cNvSpPr>
          <p:nvPr/>
        </p:nvSpPr>
        <p:spPr bwMode="auto">
          <a:xfrm>
            <a:off x="3365500" y="5683250"/>
            <a:ext cx="279400" cy="15875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45" name="Oval 17"/>
          <p:cNvSpPr>
            <a:spLocks noChangeArrowheads="1"/>
          </p:cNvSpPr>
          <p:nvPr/>
        </p:nvSpPr>
        <p:spPr bwMode="auto">
          <a:xfrm>
            <a:off x="4095750" y="6054725"/>
            <a:ext cx="279400" cy="15875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46" name="Oval 18"/>
          <p:cNvSpPr>
            <a:spLocks noChangeArrowheads="1"/>
          </p:cNvSpPr>
          <p:nvPr/>
        </p:nvSpPr>
        <p:spPr bwMode="auto">
          <a:xfrm>
            <a:off x="4117975" y="5314950"/>
            <a:ext cx="276225" cy="155575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47" name="Oval 19"/>
          <p:cNvSpPr>
            <a:spLocks noChangeArrowheads="1"/>
          </p:cNvSpPr>
          <p:nvPr/>
        </p:nvSpPr>
        <p:spPr bwMode="auto">
          <a:xfrm>
            <a:off x="4857750" y="5695950"/>
            <a:ext cx="279400" cy="155575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48" name="Line 20"/>
          <p:cNvSpPr>
            <a:spLocks noChangeShapeType="1"/>
          </p:cNvSpPr>
          <p:nvPr/>
        </p:nvSpPr>
        <p:spPr bwMode="auto">
          <a:xfrm flipV="1">
            <a:off x="2012950" y="4498975"/>
            <a:ext cx="1089025" cy="1193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49" name="Line 21"/>
          <p:cNvSpPr>
            <a:spLocks noChangeShapeType="1"/>
          </p:cNvSpPr>
          <p:nvPr/>
        </p:nvSpPr>
        <p:spPr bwMode="auto">
          <a:xfrm flipH="1">
            <a:off x="2768600" y="4276725"/>
            <a:ext cx="574675" cy="10350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50" name="Line 22"/>
          <p:cNvSpPr>
            <a:spLocks noChangeShapeType="1"/>
          </p:cNvSpPr>
          <p:nvPr/>
        </p:nvSpPr>
        <p:spPr bwMode="auto">
          <a:xfrm flipH="1">
            <a:off x="2768600" y="4679950"/>
            <a:ext cx="571500" cy="13620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51" name="Line 23"/>
          <p:cNvSpPr>
            <a:spLocks noChangeShapeType="1"/>
          </p:cNvSpPr>
          <p:nvPr/>
        </p:nvSpPr>
        <p:spPr bwMode="auto">
          <a:xfrm>
            <a:off x="3759200" y="4292600"/>
            <a:ext cx="476250" cy="10128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52" name="Line 24"/>
          <p:cNvSpPr>
            <a:spLocks noChangeShapeType="1"/>
          </p:cNvSpPr>
          <p:nvPr/>
        </p:nvSpPr>
        <p:spPr bwMode="auto">
          <a:xfrm>
            <a:off x="3733800" y="4673600"/>
            <a:ext cx="488950" cy="13779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53" name="Line 25"/>
          <p:cNvSpPr>
            <a:spLocks noChangeShapeType="1"/>
          </p:cNvSpPr>
          <p:nvPr/>
        </p:nvSpPr>
        <p:spPr bwMode="auto">
          <a:xfrm>
            <a:off x="3997325" y="4508500"/>
            <a:ext cx="993775" cy="11842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54" name="Line 26"/>
          <p:cNvSpPr>
            <a:spLocks noChangeShapeType="1"/>
          </p:cNvSpPr>
          <p:nvPr/>
        </p:nvSpPr>
        <p:spPr bwMode="auto">
          <a:xfrm flipV="1">
            <a:off x="920750" y="1885950"/>
            <a:ext cx="1092200" cy="1193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 flipH="1">
            <a:off x="1676400" y="1663700"/>
            <a:ext cx="577850" cy="10350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56" name="Line 28"/>
          <p:cNvSpPr>
            <a:spLocks noChangeShapeType="1"/>
          </p:cNvSpPr>
          <p:nvPr/>
        </p:nvSpPr>
        <p:spPr bwMode="auto">
          <a:xfrm flipH="1">
            <a:off x="1676400" y="2066925"/>
            <a:ext cx="571500" cy="13620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57" name="Line 29"/>
          <p:cNvSpPr>
            <a:spLocks noChangeShapeType="1"/>
          </p:cNvSpPr>
          <p:nvPr/>
        </p:nvSpPr>
        <p:spPr bwMode="auto">
          <a:xfrm>
            <a:off x="2670175" y="1679575"/>
            <a:ext cx="473075" cy="10128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58" name="Line 30"/>
          <p:cNvSpPr>
            <a:spLocks noChangeShapeType="1"/>
          </p:cNvSpPr>
          <p:nvPr/>
        </p:nvSpPr>
        <p:spPr bwMode="auto">
          <a:xfrm flipH="1" flipV="1">
            <a:off x="2641600" y="2066925"/>
            <a:ext cx="492125" cy="1371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59" name="Line 31"/>
          <p:cNvSpPr>
            <a:spLocks noChangeShapeType="1"/>
          </p:cNvSpPr>
          <p:nvPr/>
        </p:nvSpPr>
        <p:spPr bwMode="auto">
          <a:xfrm>
            <a:off x="2908300" y="1895475"/>
            <a:ext cx="977900" cy="11874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60" name="Oval 32"/>
          <p:cNvSpPr>
            <a:spLocks noChangeArrowheads="1"/>
          </p:cNvSpPr>
          <p:nvPr/>
        </p:nvSpPr>
        <p:spPr bwMode="auto">
          <a:xfrm>
            <a:off x="1155700" y="6045200"/>
            <a:ext cx="276225" cy="155575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403225" y="5683250"/>
            <a:ext cx="279400" cy="15875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62" name="Line 34"/>
          <p:cNvSpPr>
            <a:spLocks noChangeShapeType="1"/>
          </p:cNvSpPr>
          <p:nvPr/>
        </p:nvSpPr>
        <p:spPr bwMode="auto">
          <a:xfrm flipV="1">
            <a:off x="530225" y="4498975"/>
            <a:ext cx="1092200" cy="1193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 flipH="1">
            <a:off x="1285875" y="4679950"/>
            <a:ext cx="571500" cy="13620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2279650" y="4292600"/>
            <a:ext cx="473075" cy="10128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65" name="Line 37"/>
          <p:cNvSpPr>
            <a:spLocks noChangeShapeType="1"/>
          </p:cNvSpPr>
          <p:nvPr/>
        </p:nvSpPr>
        <p:spPr bwMode="auto">
          <a:xfrm>
            <a:off x="2254250" y="4673600"/>
            <a:ext cx="488950" cy="13779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66" name="Line 38"/>
          <p:cNvSpPr>
            <a:spLocks noChangeShapeType="1"/>
          </p:cNvSpPr>
          <p:nvPr/>
        </p:nvSpPr>
        <p:spPr bwMode="auto">
          <a:xfrm>
            <a:off x="2514600" y="4508500"/>
            <a:ext cx="965200" cy="11652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67" name="Oval 39"/>
          <p:cNvSpPr>
            <a:spLocks noChangeArrowheads="1"/>
          </p:cNvSpPr>
          <p:nvPr/>
        </p:nvSpPr>
        <p:spPr bwMode="auto">
          <a:xfrm>
            <a:off x="2635250" y="5314950"/>
            <a:ext cx="279400" cy="155575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68" name="Oval 40"/>
          <p:cNvSpPr>
            <a:spLocks noChangeArrowheads="1"/>
          </p:cNvSpPr>
          <p:nvPr/>
        </p:nvSpPr>
        <p:spPr bwMode="auto">
          <a:xfrm>
            <a:off x="1885950" y="5683250"/>
            <a:ext cx="276225" cy="15875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69" name="Oval 41"/>
          <p:cNvSpPr>
            <a:spLocks noChangeArrowheads="1"/>
          </p:cNvSpPr>
          <p:nvPr/>
        </p:nvSpPr>
        <p:spPr bwMode="auto">
          <a:xfrm>
            <a:off x="1155700" y="5314950"/>
            <a:ext cx="276225" cy="155575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70" name="Line 42"/>
          <p:cNvSpPr>
            <a:spLocks noChangeShapeType="1"/>
          </p:cNvSpPr>
          <p:nvPr/>
        </p:nvSpPr>
        <p:spPr bwMode="auto">
          <a:xfrm flipH="1">
            <a:off x="1285875" y="4276725"/>
            <a:ext cx="577850" cy="10350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71" name="Oval 43"/>
          <p:cNvSpPr>
            <a:spLocks noChangeArrowheads="1"/>
          </p:cNvSpPr>
          <p:nvPr/>
        </p:nvSpPr>
        <p:spPr bwMode="auto">
          <a:xfrm>
            <a:off x="3390900" y="850900"/>
            <a:ext cx="279400" cy="15875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72" name="Oval 44"/>
          <p:cNvSpPr>
            <a:spLocks noChangeArrowheads="1"/>
          </p:cNvSpPr>
          <p:nvPr/>
        </p:nvSpPr>
        <p:spPr bwMode="auto">
          <a:xfrm>
            <a:off x="4492625" y="3454400"/>
            <a:ext cx="279400" cy="15875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73" name="Oval 45"/>
          <p:cNvSpPr>
            <a:spLocks noChangeArrowheads="1"/>
          </p:cNvSpPr>
          <p:nvPr/>
        </p:nvSpPr>
        <p:spPr bwMode="auto">
          <a:xfrm>
            <a:off x="4514850" y="2714625"/>
            <a:ext cx="276225" cy="155575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74" name="Oval 46"/>
          <p:cNvSpPr>
            <a:spLocks noChangeArrowheads="1"/>
          </p:cNvSpPr>
          <p:nvPr/>
        </p:nvSpPr>
        <p:spPr bwMode="auto">
          <a:xfrm>
            <a:off x="5254625" y="3095625"/>
            <a:ext cx="276225" cy="155575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75" name="Line 47"/>
          <p:cNvSpPr>
            <a:spLocks noChangeShapeType="1"/>
          </p:cNvSpPr>
          <p:nvPr/>
        </p:nvSpPr>
        <p:spPr bwMode="auto">
          <a:xfrm flipV="1">
            <a:off x="2406650" y="1898650"/>
            <a:ext cx="1092200" cy="1193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76" name="Line 48"/>
          <p:cNvSpPr>
            <a:spLocks noChangeShapeType="1"/>
          </p:cNvSpPr>
          <p:nvPr/>
        </p:nvSpPr>
        <p:spPr bwMode="auto">
          <a:xfrm flipH="1">
            <a:off x="3162300" y="1676400"/>
            <a:ext cx="577850" cy="10350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77" name="Line 49"/>
          <p:cNvSpPr>
            <a:spLocks noChangeShapeType="1"/>
          </p:cNvSpPr>
          <p:nvPr/>
        </p:nvSpPr>
        <p:spPr bwMode="auto">
          <a:xfrm flipH="1">
            <a:off x="3162300" y="2079625"/>
            <a:ext cx="571500" cy="13620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78" name="Line 50"/>
          <p:cNvSpPr>
            <a:spLocks noChangeShapeType="1"/>
          </p:cNvSpPr>
          <p:nvPr/>
        </p:nvSpPr>
        <p:spPr bwMode="auto">
          <a:xfrm>
            <a:off x="4156075" y="1692275"/>
            <a:ext cx="473075" cy="10128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79" name="Line 51"/>
          <p:cNvSpPr>
            <a:spLocks noChangeShapeType="1"/>
          </p:cNvSpPr>
          <p:nvPr/>
        </p:nvSpPr>
        <p:spPr bwMode="auto">
          <a:xfrm flipH="1" flipV="1">
            <a:off x="4146550" y="2073275"/>
            <a:ext cx="473075" cy="13779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380" name="Line 52"/>
          <p:cNvSpPr>
            <a:spLocks noChangeShapeType="1"/>
          </p:cNvSpPr>
          <p:nvPr/>
        </p:nvSpPr>
        <p:spPr bwMode="auto">
          <a:xfrm>
            <a:off x="4419600" y="1905000"/>
            <a:ext cx="990600" cy="11842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4392" name="Group 53"/>
          <p:cNvGrpSpPr>
            <a:grpSpLocks/>
          </p:cNvGrpSpPr>
          <p:nvPr/>
        </p:nvGrpSpPr>
        <p:grpSpPr bwMode="auto">
          <a:xfrm>
            <a:off x="1619250" y="3521075"/>
            <a:ext cx="854075" cy="1092200"/>
            <a:chOff x="1879" y="1780"/>
            <a:chExt cx="538" cy="688"/>
          </a:xfrm>
        </p:grpSpPr>
        <p:sp>
          <p:nvSpPr>
            <p:cNvPr id="99382" name="Line 54"/>
            <p:cNvSpPr>
              <a:spLocks noChangeShapeType="1"/>
            </p:cNvSpPr>
            <p:nvPr/>
          </p:nvSpPr>
          <p:spPr bwMode="auto">
            <a:xfrm flipH="1">
              <a:off x="1881" y="1820"/>
              <a:ext cx="16" cy="5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83" name="Line 55"/>
            <p:cNvSpPr>
              <a:spLocks noChangeShapeType="1"/>
            </p:cNvSpPr>
            <p:nvPr/>
          </p:nvSpPr>
          <p:spPr bwMode="auto">
            <a:xfrm flipH="1" flipV="1">
              <a:off x="1897" y="1820"/>
              <a:ext cx="132" cy="39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84" name="Line 56"/>
            <p:cNvSpPr>
              <a:spLocks noChangeShapeType="1"/>
            </p:cNvSpPr>
            <p:nvPr/>
          </p:nvSpPr>
          <p:spPr bwMode="auto">
            <a:xfrm flipH="1" flipV="1">
              <a:off x="1879" y="1780"/>
              <a:ext cx="400" cy="4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85" name="Line 57"/>
            <p:cNvSpPr>
              <a:spLocks noChangeShapeType="1"/>
            </p:cNvSpPr>
            <p:nvPr/>
          </p:nvSpPr>
          <p:spPr bwMode="auto">
            <a:xfrm>
              <a:off x="1897" y="1824"/>
              <a:ext cx="126" cy="6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86" name="Line 58"/>
            <p:cNvSpPr>
              <a:spLocks noChangeShapeType="1"/>
            </p:cNvSpPr>
            <p:nvPr/>
          </p:nvSpPr>
          <p:spPr bwMode="auto">
            <a:xfrm flipH="1" flipV="1">
              <a:off x="1897" y="1824"/>
              <a:ext cx="274" cy="51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87" name="Line 59"/>
            <p:cNvSpPr>
              <a:spLocks noChangeShapeType="1"/>
            </p:cNvSpPr>
            <p:nvPr/>
          </p:nvSpPr>
          <p:spPr bwMode="auto">
            <a:xfrm flipH="1" flipV="1">
              <a:off x="1895" y="1796"/>
              <a:ext cx="384" cy="66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88" name="Line 60"/>
            <p:cNvSpPr>
              <a:spLocks noChangeShapeType="1"/>
            </p:cNvSpPr>
            <p:nvPr/>
          </p:nvSpPr>
          <p:spPr bwMode="auto">
            <a:xfrm flipH="1" flipV="1">
              <a:off x="1919" y="1804"/>
              <a:ext cx="498" cy="5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3" name="Group 61"/>
          <p:cNvGrpSpPr>
            <a:grpSpLocks/>
          </p:cNvGrpSpPr>
          <p:nvPr/>
        </p:nvGrpSpPr>
        <p:grpSpPr bwMode="auto">
          <a:xfrm>
            <a:off x="3511550" y="930275"/>
            <a:ext cx="854075" cy="1092200"/>
            <a:chOff x="3071" y="148"/>
            <a:chExt cx="538" cy="688"/>
          </a:xfrm>
        </p:grpSpPr>
        <p:sp>
          <p:nvSpPr>
            <p:cNvPr id="99390" name="Line 62"/>
            <p:cNvSpPr>
              <a:spLocks noChangeShapeType="1"/>
            </p:cNvSpPr>
            <p:nvPr/>
          </p:nvSpPr>
          <p:spPr bwMode="auto">
            <a:xfrm flipH="1">
              <a:off x="3073" y="188"/>
              <a:ext cx="16" cy="5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91" name="Line 63"/>
            <p:cNvSpPr>
              <a:spLocks noChangeShapeType="1"/>
            </p:cNvSpPr>
            <p:nvPr/>
          </p:nvSpPr>
          <p:spPr bwMode="auto">
            <a:xfrm flipH="1" flipV="1">
              <a:off x="3089" y="188"/>
              <a:ext cx="132" cy="39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92" name="Line 64"/>
            <p:cNvSpPr>
              <a:spLocks noChangeShapeType="1"/>
            </p:cNvSpPr>
            <p:nvPr/>
          </p:nvSpPr>
          <p:spPr bwMode="auto">
            <a:xfrm flipH="1" flipV="1">
              <a:off x="3071" y="148"/>
              <a:ext cx="400" cy="4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93" name="Line 65"/>
            <p:cNvSpPr>
              <a:spLocks noChangeShapeType="1"/>
            </p:cNvSpPr>
            <p:nvPr/>
          </p:nvSpPr>
          <p:spPr bwMode="auto">
            <a:xfrm>
              <a:off x="3089" y="192"/>
              <a:ext cx="126" cy="6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94" name="Line 66"/>
            <p:cNvSpPr>
              <a:spLocks noChangeShapeType="1"/>
            </p:cNvSpPr>
            <p:nvPr/>
          </p:nvSpPr>
          <p:spPr bwMode="auto">
            <a:xfrm flipH="1" flipV="1">
              <a:off x="3089" y="192"/>
              <a:ext cx="274" cy="51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95" name="Line 67"/>
            <p:cNvSpPr>
              <a:spLocks noChangeShapeType="1"/>
            </p:cNvSpPr>
            <p:nvPr/>
          </p:nvSpPr>
          <p:spPr bwMode="auto">
            <a:xfrm flipH="1" flipV="1">
              <a:off x="3087" y="164"/>
              <a:ext cx="384" cy="66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96" name="Line 68"/>
            <p:cNvSpPr>
              <a:spLocks noChangeShapeType="1"/>
            </p:cNvSpPr>
            <p:nvPr/>
          </p:nvSpPr>
          <p:spPr bwMode="auto">
            <a:xfrm flipH="1" flipV="1">
              <a:off x="3111" y="172"/>
              <a:ext cx="498" cy="5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4" name="Group 69"/>
          <p:cNvGrpSpPr>
            <a:grpSpLocks/>
          </p:cNvGrpSpPr>
          <p:nvPr/>
        </p:nvGrpSpPr>
        <p:grpSpPr bwMode="auto">
          <a:xfrm>
            <a:off x="3105150" y="3533775"/>
            <a:ext cx="854075" cy="1092200"/>
            <a:chOff x="2815" y="1788"/>
            <a:chExt cx="538" cy="688"/>
          </a:xfrm>
        </p:grpSpPr>
        <p:sp>
          <p:nvSpPr>
            <p:cNvPr id="99398" name="Line 70"/>
            <p:cNvSpPr>
              <a:spLocks noChangeShapeType="1"/>
            </p:cNvSpPr>
            <p:nvPr/>
          </p:nvSpPr>
          <p:spPr bwMode="auto">
            <a:xfrm flipH="1">
              <a:off x="2817" y="1828"/>
              <a:ext cx="16" cy="5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399" name="Line 71"/>
            <p:cNvSpPr>
              <a:spLocks noChangeShapeType="1"/>
            </p:cNvSpPr>
            <p:nvPr/>
          </p:nvSpPr>
          <p:spPr bwMode="auto">
            <a:xfrm flipH="1" flipV="1">
              <a:off x="2833" y="1828"/>
              <a:ext cx="132" cy="39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400" name="Line 72"/>
            <p:cNvSpPr>
              <a:spLocks noChangeShapeType="1"/>
            </p:cNvSpPr>
            <p:nvPr/>
          </p:nvSpPr>
          <p:spPr bwMode="auto">
            <a:xfrm flipH="1" flipV="1">
              <a:off x="2815" y="1788"/>
              <a:ext cx="400" cy="4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401" name="Line 73"/>
            <p:cNvSpPr>
              <a:spLocks noChangeShapeType="1"/>
            </p:cNvSpPr>
            <p:nvPr/>
          </p:nvSpPr>
          <p:spPr bwMode="auto">
            <a:xfrm>
              <a:off x="2833" y="1832"/>
              <a:ext cx="126" cy="6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402" name="Line 74"/>
            <p:cNvSpPr>
              <a:spLocks noChangeShapeType="1"/>
            </p:cNvSpPr>
            <p:nvPr/>
          </p:nvSpPr>
          <p:spPr bwMode="auto">
            <a:xfrm flipH="1" flipV="1">
              <a:off x="2833" y="1832"/>
              <a:ext cx="274" cy="51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403" name="Line 75"/>
            <p:cNvSpPr>
              <a:spLocks noChangeShapeType="1"/>
            </p:cNvSpPr>
            <p:nvPr/>
          </p:nvSpPr>
          <p:spPr bwMode="auto">
            <a:xfrm flipH="1" flipV="1">
              <a:off x="2831" y="1804"/>
              <a:ext cx="384" cy="66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404" name="Line 76"/>
            <p:cNvSpPr>
              <a:spLocks noChangeShapeType="1"/>
            </p:cNvSpPr>
            <p:nvPr/>
          </p:nvSpPr>
          <p:spPr bwMode="auto">
            <a:xfrm flipH="1" flipV="1">
              <a:off x="2855" y="1812"/>
              <a:ext cx="498" cy="5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395" name="Group 77"/>
          <p:cNvGrpSpPr>
            <a:grpSpLocks/>
          </p:cNvGrpSpPr>
          <p:nvPr/>
        </p:nvGrpSpPr>
        <p:grpSpPr bwMode="auto">
          <a:xfrm>
            <a:off x="2025650" y="917575"/>
            <a:ext cx="854075" cy="1092200"/>
            <a:chOff x="2135" y="140"/>
            <a:chExt cx="538" cy="688"/>
          </a:xfrm>
        </p:grpSpPr>
        <p:sp>
          <p:nvSpPr>
            <p:cNvPr id="99406" name="Line 78"/>
            <p:cNvSpPr>
              <a:spLocks noChangeShapeType="1"/>
            </p:cNvSpPr>
            <p:nvPr/>
          </p:nvSpPr>
          <p:spPr bwMode="auto">
            <a:xfrm flipH="1">
              <a:off x="2137" y="180"/>
              <a:ext cx="16" cy="5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407" name="Line 79"/>
            <p:cNvSpPr>
              <a:spLocks noChangeShapeType="1"/>
            </p:cNvSpPr>
            <p:nvPr/>
          </p:nvSpPr>
          <p:spPr bwMode="auto">
            <a:xfrm flipH="1" flipV="1">
              <a:off x="2153" y="180"/>
              <a:ext cx="132" cy="39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408" name="Line 80"/>
            <p:cNvSpPr>
              <a:spLocks noChangeShapeType="1"/>
            </p:cNvSpPr>
            <p:nvPr/>
          </p:nvSpPr>
          <p:spPr bwMode="auto">
            <a:xfrm flipH="1" flipV="1">
              <a:off x="2135" y="140"/>
              <a:ext cx="400" cy="4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409" name="Line 81"/>
            <p:cNvSpPr>
              <a:spLocks noChangeShapeType="1"/>
            </p:cNvSpPr>
            <p:nvPr/>
          </p:nvSpPr>
          <p:spPr bwMode="auto">
            <a:xfrm>
              <a:off x="2153" y="184"/>
              <a:ext cx="126" cy="6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410" name="Line 82"/>
            <p:cNvSpPr>
              <a:spLocks noChangeShapeType="1"/>
            </p:cNvSpPr>
            <p:nvPr/>
          </p:nvSpPr>
          <p:spPr bwMode="auto">
            <a:xfrm flipH="1" flipV="1">
              <a:off x="2153" y="184"/>
              <a:ext cx="274" cy="51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411" name="Line 83"/>
            <p:cNvSpPr>
              <a:spLocks noChangeShapeType="1"/>
            </p:cNvSpPr>
            <p:nvPr/>
          </p:nvSpPr>
          <p:spPr bwMode="auto">
            <a:xfrm flipH="1" flipV="1">
              <a:off x="2151" y="156"/>
              <a:ext cx="384" cy="66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412" name="Line 84"/>
            <p:cNvSpPr>
              <a:spLocks noChangeShapeType="1"/>
            </p:cNvSpPr>
            <p:nvPr/>
          </p:nvSpPr>
          <p:spPr bwMode="auto">
            <a:xfrm flipH="1" flipV="1">
              <a:off x="2175" y="164"/>
              <a:ext cx="498" cy="5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9413" name="Oval 85"/>
          <p:cNvSpPr>
            <a:spLocks noChangeArrowheads="1"/>
          </p:cNvSpPr>
          <p:nvPr/>
        </p:nvSpPr>
        <p:spPr bwMode="auto">
          <a:xfrm>
            <a:off x="5005388" y="712788"/>
            <a:ext cx="279400" cy="155575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14" name="Line 86"/>
          <p:cNvSpPr>
            <a:spLocks noChangeShapeType="1"/>
          </p:cNvSpPr>
          <p:nvPr/>
        </p:nvSpPr>
        <p:spPr bwMode="auto">
          <a:xfrm>
            <a:off x="5278438" y="785813"/>
            <a:ext cx="365125" cy="476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98" name="Rectangle 87"/>
          <p:cNvSpPr>
            <a:spLocks noChangeArrowheads="1"/>
          </p:cNvSpPr>
          <p:nvPr/>
        </p:nvSpPr>
        <p:spPr bwMode="auto">
          <a:xfrm>
            <a:off x="5719763" y="638175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800" b="1" dirty="0">
                <a:solidFill>
                  <a:schemeClr val="bg1"/>
                </a:solidFill>
                <a:effectLst/>
                <a:latin typeface="Arial" pitchFamily="34" charset="0"/>
              </a:rPr>
              <a:t>unit and connection</a:t>
            </a:r>
          </a:p>
        </p:txBody>
      </p:sp>
      <p:sp>
        <p:nvSpPr>
          <p:cNvPr id="14399" name="Rectangle 88"/>
          <p:cNvSpPr>
            <a:spLocks noChangeArrowheads="1"/>
          </p:cNvSpPr>
          <p:nvPr/>
        </p:nvSpPr>
        <p:spPr bwMode="auto">
          <a:xfrm>
            <a:off x="5719763" y="866775"/>
            <a:ext cx="2857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800" b="1" dirty="0">
                <a:solidFill>
                  <a:schemeClr val="bg1"/>
                </a:solidFill>
                <a:effectLst/>
                <a:latin typeface="Arial" pitchFamily="34" charset="0"/>
              </a:rPr>
              <a:t>in the interpretive network</a:t>
            </a:r>
          </a:p>
        </p:txBody>
      </p:sp>
      <p:sp>
        <p:nvSpPr>
          <p:cNvPr id="99417" name="Line 89"/>
          <p:cNvSpPr>
            <a:spLocks noChangeShapeType="1"/>
          </p:cNvSpPr>
          <p:nvPr/>
        </p:nvSpPr>
        <p:spPr bwMode="auto">
          <a:xfrm>
            <a:off x="3746500" y="2073275"/>
            <a:ext cx="149225" cy="142875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18" name="Line 90"/>
          <p:cNvSpPr>
            <a:spLocks noChangeShapeType="1"/>
          </p:cNvSpPr>
          <p:nvPr/>
        </p:nvSpPr>
        <p:spPr bwMode="auto">
          <a:xfrm flipH="1">
            <a:off x="3124200" y="1898650"/>
            <a:ext cx="371475" cy="121285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19" name="Oval 91"/>
          <p:cNvSpPr>
            <a:spLocks noChangeArrowheads="1"/>
          </p:cNvSpPr>
          <p:nvPr/>
        </p:nvSpPr>
        <p:spPr bwMode="auto">
          <a:xfrm>
            <a:off x="2768600" y="895350"/>
            <a:ext cx="123825" cy="7302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20" name="Line 92"/>
          <p:cNvSpPr>
            <a:spLocks noChangeShapeType="1"/>
          </p:cNvSpPr>
          <p:nvPr/>
        </p:nvSpPr>
        <p:spPr bwMode="auto">
          <a:xfrm>
            <a:off x="2260600" y="2060575"/>
            <a:ext cx="149225" cy="142875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21" name="Oval 93"/>
          <p:cNvSpPr>
            <a:spLocks noChangeArrowheads="1"/>
          </p:cNvSpPr>
          <p:nvPr/>
        </p:nvSpPr>
        <p:spPr bwMode="auto">
          <a:xfrm>
            <a:off x="2346325" y="2736850"/>
            <a:ext cx="123825" cy="7302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22" name="Oval 94"/>
          <p:cNvSpPr>
            <a:spLocks noChangeArrowheads="1"/>
          </p:cNvSpPr>
          <p:nvPr/>
        </p:nvSpPr>
        <p:spPr bwMode="auto">
          <a:xfrm>
            <a:off x="2365375" y="3508375"/>
            <a:ext cx="123825" cy="7302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23" name="Oval 95"/>
          <p:cNvSpPr>
            <a:spLocks noChangeArrowheads="1"/>
          </p:cNvSpPr>
          <p:nvPr/>
        </p:nvSpPr>
        <p:spPr bwMode="auto">
          <a:xfrm>
            <a:off x="3076575" y="3108325"/>
            <a:ext cx="123825" cy="6985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24" name="Oval 96"/>
          <p:cNvSpPr>
            <a:spLocks noChangeArrowheads="1"/>
          </p:cNvSpPr>
          <p:nvPr/>
        </p:nvSpPr>
        <p:spPr bwMode="auto">
          <a:xfrm>
            <a:off x="1593850" y="3108325"/>
            <a:ext cx="123825" cy="6985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25" name="Oval 97"/>
          <p:cNvSpPr>
            <a:spLocks noChangeArrowheads="1"/>
          </p:cNvSpPr>
          <p:nvPr/>
        </p:nvSpPr>
        <p:spPr bwMode="auto">
          <a:xfrm>
            <a:off x="3857625" y="3508375"/>
            <a:ext cx="123825" cy="7302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26" name="Line 98"/>
          <p:cNvSpPr>
            <a:spLocks noChangeShapeType="1"/>
          </p:cNvSpPr>
          <p:nvPr/>
        </p:nvSpPr>
        <p:spPr bwMode="auto">
          <a:xfrm>
            <a:off x="3352800" y="4673600"/>
            <a:ext cx="117475" cy="140970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27" name="Oval 99"/>
          <p:cNvSpPr>
            <a:spLocks noChangeArrowheads="1"/>
          </p:cNvSpPr>
          <p:nvPr/>
        </p:nvSpPr>
        <p:spPr bwMode="auto">
          <a:xfrm>
            <a:off x="3435350" y="6080125"/>
            <a:ext cx="123825" cy="7302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28" name="Oval 100"/>
          <p:cNvSpPr>
            <a:spLocks noChangeArrowheads="1"/>
          </p:cNvSpPr>
          <p:nvPr/>
        </p:nvSpPr>
        <p:spPr bwMode="auto">
          <a:xfrm>
            <a:off x="4165600" y="5721350"/>
            <a:ext cx="123825" cy="6985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29" name="Oval 101"/>
          <p:cNvSpPr>
            <a:spLocks noChangeArrowheads="1"/>
          </p:cNvSpPr>
          <p:nvPr/>
        </p:nvSpPr>
        <p:spPr bwMode="auto">
          <a:xfrm>
            <a:off x="4895850" y="6089650"/>
            <a:ext cx="123825" cy="7302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30" name="Oval 102"/>
          <p:cNvSpPr>
            <a:spLocks noChangeArrowheads="1"/>
          </p:cNvSpPr>
          <p:nvPr/>
        </p:nvSpPr>
        <p:spPr bwMode="auto">
          <a:xfrm>
            <a:off x="4918075" y="5349875"/>
            <a:ext cx="123825" cy="7302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31" name="Oval 103"/>
          <p:cNvSpPr>
            <a:spLocks noChangeArrowheads="1"/>
          </p:cNvSpPr>
          <p:nvPr/>
        </p:nvSpPr>
        <p:spPr bwMode="auto">
          <a:xfrm>
            <a:off x="5657850" y="5730875"/>
            <a:ext cx="123825" cy="7302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32" name="Line 104"/>
          <p:cNvSpPr>
            <a:spLocks noChangeShapeType="1"/>
          </p:cNvSpPr>
          <p:nvPr/>
        </p:nvSpPr>
        <p:spPr bwMode="auto">
          <a:xfrm flipH="1">
            <a:off x="2730500" y="4498975"/>
            <a:ext cx="368300" cy="121285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33" name="Line 105"/>
          <p:cNvSpPr>
            <a:spLocks noChangeShapeType="1"/>
          </p:cNvSpPr>
          <p:nvPr/>
        </p:nvSpPr>
        <p:spPr bwMode="auto">
          <a:xfrm>
            <a:off x="3336925" y="4283075"/>
            <a:ext cx="142875" cy="106045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34" name="Line 106"/>
          <p:cNvSpPr>
            <a:spLocks noChangeShapeType="1"/>
          </p:cNvSpPr>
          <p:nvPr/>
        </p:nvSpPr>
        <p:spPr bwMode="auto">
          <a:xfrm>
            <a:off x="3562350" y="4489450"/>
            <a:ext cx="647700" cy="122237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35" name="Line 107"/>
          <p:cNvSpPr>
            <a:spLocks noChangeShapeType="1"/>
          </p:cNvSpPr>
          <p:nvPr/>
        </p:nvSpPr>
        <p:spPr bwMode="auto">
          <a:xfrm>
            <a:off x="3746500" y="4683125"/>
            <a:ext cx="1174750" cy="140970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36" name="Line 108"/>
          <p:cNvSpPr>
            <a:spLocks noChangeShapeType="1"/>
          </p:cNvSpPr>
          <p:nvPr/>
        </p:nvSpPr>
        <p:spPr bwMode="auto">
          <a:xfrm>
            <a:off x="3759200" y="4302125"/>
            <a:ext cx="1171575" cy="102870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37" name="Line 109"/>
          <p:cNvSpPr>
            <a:spLocks noChangeShapeType="1"/>
          </p:cNvSpPr>
          <p:nvPr/>
        </p:nvSpPr>
        <p:spPr bwMode="auto">
          <a:xfrm flipH="1" flipV="1">
            <a:off x="3975100" y="4486275"/>
            <a:ext cx="1708150" cy="124777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38" name="Line 110"/>
          <p:cNvSpPr>
            <a:spLocks noChangeShapeType="1"/>
          </p:cNvSpPr>
          <p:nvPr/>
        </p:nvSpPr>
        <p:spPr bwMode="auto">
          <a:xfrm flipH="1">
            <a:off x="3114675" y="3571875"/>
            <a:ext cx="777875" cy="86677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39" name="Line 111"/>
          <p:cNvSpPr>
            <a:spLocks noChangeShapeType="1"/>
          </p:cNvSpPr>
          <p:nvPr/>
        </p:nvSpPr>
        <p:spPr bwMode="auto">
          <a:xfrm flipH="1">
            <a:off x="3352800" y="3571875"/>
            <a:ext cx="571500" cy="64770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40" name="Line 112"/>
          <p:cNvSpPr>
            <a:spLocks noChangeShapeType="1"/>
          </p:cNvSpPr>
          <p:nvPr/>
        </p:nvSpPr>
        <p:spPr bwMode="auto">
          <a:xfrm flipH="1">
            <a:off x="3759200" y="3571875"/>
            <a:ext cx="152400" cy="66040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41" name="Line 113"/>
          <p:cNvSpPr>
            <a:spLocks noChangeShapeType="1"/>
          </p:cNvSpPr>
          <p:nvPr/>
        </p:nvSpPr>
        <p:spPr bwMode="auto">
          <a:xfrm flipH="1">
            <a:off x="3352800" y="3562350"/>
            <a:ext cx="549275" cy="106362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42" name="Line 114"/>
          <p:cNvSpPr>
            <a:spLocks noChangeShapeType="1"/>
          </p:cNvSpPr>
          <p:nvPr/>
        </p:nvSpPr>
        <p:spPr bwMode="auto">
          <a:xfrm flipH="1">
            <a:off x="3578225" y="3571875"/>
            <a:ext cx="323850" cy="85090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43" name="Line 115"/>
          <p:cNvSpPr>
            <a:spLocks noChangeShapeType="1"/>
          </p:cNvSpPr>
          <p:nvPr/>
        </p:nvSpPr>
        <p:spPr bwMode="auto">
          <a:xfrm flipV="1">
            <a:off x="3746500" y="3568700"/>
            <a:ext cx="165100" cy="104775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44" name="Line 116"/>
          <p:cNvSpPr>
            <a:spLocks noChangeShapeType="1"/>
          </p:cNvSpPr>
          <p:nvPr/>
        </p:nvSpPr>
        <p:spPr bwMode="auto">
          <a:xfrm flipH="1" flipV="1">
            <a:off x="3905250" y="3559175"/>
            <a:ext cx="60325" cy="88265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45" name="Line 117"/>
          <p:cNvSpPr>
            <a:spLocks noChangeShapeType="1"/>
          </p:cNvSpPr>
          <p:nvPr/>
        </p:nvSpPr>
        <p:spPr bwMode="auto">
          <a:xfrm flipH="1">
            <a:off x="1638300" y="1885950"/>
            <a:ext cx="371475" cy="121285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46" name="Line 118"/>
          <p:cNvSpPr>
            <a:spLocks noChangeShapeType="1"/>
          </p:cNvSpPr>
          <p:nvPr/>
        </p:nvSpPr>
        <p:spPr bwMode="auto">
          <a:xfrm>
            <a:off x="2244725" y="1670050"/>
            <a:ext cx="155575" cy="103822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47" name="Line 119"/>
          <p:cNvSpPr>
            <a:spLocks noChangeShapeType="1"/>
          </p:cNvSpPr>
          <p:nvPr/>
        </p:nvSpPr>
        <p:spPr bwMode="auto">
          <a:xfrm>
            <a:off x="2473325" y="1876425"/>
            <a:ext cx="647700" cy="122237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48" name="Line 120"/>
          <p:cNvSpPr>
            <a:spLocks noChangeShapeType="1"/>
          </p:cNvSpPr>
          <p:nvPr/>
        </p:nvSpPr>
        <p:spPr bwMode="auto">
          <a:xfrm>
            <a:off x="2657475" y="2070100"/>
            <a:ext cx="1235075" cy="141922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49" name="Line 121"/>
          <p:cNvSpPr>
            <a:spLocks noChangeShapeType="1"/>
          </p:cNvSpPr>
          <p:nvPr/>
        </p:nvSpPr>
        <p:spPr bwMode="auto">
          <a:xfrm>
            <a:off x="2667000" y="1689100"/>
            <a:ext cx="1200150" cy="104457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50" name="Line 122"/>
          <p:cNvSpPr>
            <a:spLocks noChangeShapeType="1"/>
          </p:cNvSpPr>
          <p:nvPr/>
        </p:nvSpPr>
        <p:spPr bwMode="auto">
          <a:xfrm>
            <a:off x="2901950" y="1882775"/>
            <a:ext cx="1695450" cy="122555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51" name="Line 123"/>
          <p:cNvSpPr>
            <a:spLocks noChangeShapeType="1"/>
          </p:cNvSpPr>
          <p:nvPr/>
        </p:nvSpPr>
        <p:spPr bwMode="auto">
          <a:xfrm flipH="1">
            <a:off x="2025650" y="958850"/>
            <a:ext cx="774700" cy="86677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52" name="Line 124"/>
          <p:cNvSpPr>
            <a:spLocks noChangeShapeType="1"/>
          </p:cNvSpPr>
          <p:nvPr/>
        </p:nvSpPr>
        <p:spPr bwMode="auto">
          <a:xfrm flipH="1">
            <a:off x="2260600" y="958850"/>
            <a:ext cx="571500" cy="65087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53" name="Line 125"/>
          <p:cNvSpPr>
            <a:spLocks noChangeShapeType="1"/>
          </p:cNvSpPr>
          <p:nvPr/>
        </p:nvSpPr>
        <p:spPr bwMode="auto">
          <a:xfrm flipH="1">
            <a:off x="2667000" y="958850"/>
            <a:ext cx="155575" cy="66040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54" name="Line 126"/>
          <p:cNvSpPr>
            <a:spLocks noChangeShapeType="1"/>
          </p:cNvSpPr>
          <p:nvPr/>
        </p:nvSpPr>
        <p:spPr bwMode="auto">
          <a:xfrm flipH="1">
            <a:off x="2260600" y="949325"/>
            <a:ext cx="552450" cy="106362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55" name="Line 127"/>
          <p:cNvSpPr>
            <a:spLocks noChangeShapeType="1"/>
          </p:cNvSpPr>
          <p:nvPr/>
        </p:nvSpPr>
        <p:spPr bwMode="auto">
          <a:xfrm flipH="1">
            <a:off x="2489200" y="958850"/>
            <a:ext cx="323850" cy="85090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56" name="Freeform 128"/>
          <p:cNvSpPr>
            <a:spLocks/>
          </p:cNvSpPr>
          <p:nvPr/>
        </p:nvSpPr>
        <p:spPr bwMode="auto">
          <a:xfrm>
            <a:off x="2657475" y="955675"/>
            <a:ext cx="215900" cy="1047750"/>
          </a:xfrm>
          <a:custGeom>
            <a:avLst/>
            <a:gdLst/>
            <a:ahLst/>
            <a:cxnLst>
              <a:cxn ang="0">
                <a:pos x="0" y="660"/>
              </a:cxn>
              <a:cxn ang="0">
                <a:pos x="104" y="0"/>
              </a:cxn>
              <a:cxn ang="0">
                <a:pos x="136" y="550"/>
              </a:cxn>
            </a:cxnLst>
            <a:rect l="0" t="0" r="r" b="b"/>
            <a:pathLst>
              <a:path w="136" h="660">
                <a:moveTo>
                  <a:pt x="0" y="660"/>
                </a:moveTo>
                <a:lnTo>
                  <a:pt x="104" y="0"/>
                </a:lnTo>
                <a:lnTo>
                  <a:pt x="136" y="550"/>
                </a:lnTo>
              </a:path>
            </a:pathLst>
          </a:custGeom>
          <a:noFill/>
          <a:ln w="9525">
            <a:solidFill>
              <a:srgbClr val="00BB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57" name="Line 129"/>
          <p:cNvSpPr>
            <a:spLocks noChangeShapeType="1"/>
          </p:cNvSpPr>
          <p:nvPr/>
        </p:nvSpPr>
        <p:spPr bwMode="auto">
          <a:xfrm>
            <a:off x="1870075" y="4673600"/>
            <a:ext cx="117475" cy="140970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58" name="Oval 130"/>
          <p:cNvSpPr>
            <a:spLocks noChangeArrowheads="1"/>
          </p:cNvSpPr>
          <p:nvPr/>
        </p:nvSpPr>
        <p:spPr bwMode="auto">
          <a:xfrm>
            <a:off x="1955800" y="5349875"/>
            <a:ext cx="123825" cy="7302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59" name="Oval 131"/>
          <p:cNvSpPr>
            <a:spLocks noChangeArrowheads="1"/>
          </p:cNvSpPr>
          <p:nvPr/>
        </p:nvSpPr>
        <p:spPr bwMode="auto">
          <a:xfrm>
            <a:off x="1955800" y="6080125"/>
            <a:ext cx="123825" cy="7302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60" name="Oval 132"/>
          <p:cNvSpPr>
            <a:spLocks noChangeArrowheads="1"/>
          </p:cNvSpPr>
          <p:nvPr/>
        </p:nvSpPr>
        <p:spPr bwMode="auto">
          <a:xfrm>
            <a:off x="2686050" y="5721350"/>
            <a:ext cx="123825" cy="6985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61" name="Oval 133"/>
          <p:cNvSpPr>
            <a:spLocks noChangeArrowheads="1"/>
          </p:cNvSpPr>
          <p:nvPr/>
        </p:nvSpPr>
        <p:spPr bwMode="auto">
          <a:xfrm>
            <a:off x="3435350" y="5349875"/>
            <a:ext cx="123825" cy="7302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62" name="Oval 134"/>
          <p:cNvSpPr>
            <a:spLocks noChangeArrowheads="1"/>
          </p:cNvSpPr>
          <p:nvPr/>
        </p:nvSpPr>
        <p:spPr bwMode="auto">
          <a:xfrm>
            <a:off x="1203325" y="5721350"/>
            <a:ext cx="123825" cy="6985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63" name="Line 135"/>
          <p:cNvSpPr>
            <a:spLocks noChangeShapeType="1"/>
          </p:cNvSpPr>
          <p:nvPr/>
        </p:nvSpPr>
        <p:spPr bwMode="auto">
          <a:xfrm flipH="1">
            <a:off x="1247775" y="4498975"/>
            <a:ext cx="371475" cy="121285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64" name="Line 136"/>
          <p:cNvSpPr>
            <a:spLocks noChangeShapeType="1"/>
          </p:cNvSpPr>
          <p:nvPr/>
        </p:nvSpPr>
        <p:spPr bwMode="auto">
          <a:xfrm>
            <a:off x="1854200" y="4283075"/>
            <a:ext cx="139700" cy="106045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65" name="Line 137"/>
          <p:cNvSpPr>
            <a:spLocks noChangeShapeType="1"/>
          </p:cNvSpPr>
          <p:nvPr/>
        </p:nvSpPr>
        <p:spPr bwMode="auto">
          <a:xfrm>
            <a:off x="2082800" y="4489450"/>
            <a:ext cx="647700" cy="122237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66" name="Line 138"/>
          <p:cNvSpPr>
            <a:spLocks noChangeShapeType="1"/>
          </p:cNvSpPr>
          <p:nvPr/>
        </p:nvSpPr>
        <p:spPr bwMode="auto">
          <a:xfrm>
            <a:off x="2266950" y="4683125"/>
            <a:ext cx="1171575" cy="140970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67" name="Line 139"/>
          <p:cNvSpPr>
            <a:spLocks noChangeShapeType="1"/>
          </p:cNvSpPr>
          <p:nvPr/>
        </p:nvSpPr>
        <p:spPr bwMode="auto">
          <a:xfrm>
            <a:off x="2276475" y="4302125"/>
            <a:ext cx="1196975" cy="104140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68" name="Line 140"/>
          <p:cNvSpPr>
            <a:spLocks noChangeShapeType="1"/>
          </p:cNvSpPr>
          <p:nvPr/>
        </p:nvSpPr>
        <p:spPr bwMode="auto">
          <a:xfrm flipH="1" flipV="1">
            <a:off x="2495550" y="4486275"/>
            <a:ext cx="1704975" cy="124777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69" name="Line 141"/>
          <p:cNvSpPr>
            <a:spLocks noChangeShapeType="1"/>
          </p:cNvSpPr>
          <p:nvPr/>
        </p:nvSpPr>
        <p:spPr bwMode="auto">
          <a:xfrm flipH="1">
            <a:off x="1635125" y="3571875"/>
            <a:ext cx="774700" cy="86677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70" name="Line 142"/>
          <p:cNvSpPr>
            <a:spLocks noChangeShapeType="1"/>
          </p:cNvSpPr>
          <p:nvPr/>
        </p:nvSpPr>
        <p:spPr bwMode="auto">
          <a:xfrm flipH="1">
            <a:off x="1870075" y="3571875"/>
            <a:ext cx="571500" cy="64770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71" name="Line 143"/>
          <p:cNvSpPr>
            <a:spLocks noChangeShapeType="1"/>
          </p:cNvSpPr>
          <p:nvPr/>
        </p:nvSpPr>
        <p:spPr bwMode="auto">
          <a:xfrm flipH="1">
            <a:off x="2276475" y="3571875"/>
            <a:ext cx="155575" cy="66040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72" name="Line 144"/>
          <p:cNvSpPr>
            <a:spLocks noChangeShapeType="1"/>
          </p:cNvSpPr>
          <p:nvPr/>
        </p:nvSpPr>
        <p:spPr bwMode="auto">
          <a:xfrm flipH="1">
            <a:off x="1870075" y="3562350"/>
            <a:ext cx="552450" cy="106362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73" name="Line 145"/>
          <p:cNvSpPr>
            <a:spLocks noChangeShapeType="1"/>
          </p:cNvSpPr>
          <p:nvPr/>
        </p:nvSpPr>
        <p:spPr bwMode="auto">
          <a:xfrm flipH="1">
            <a:off x="2095500" y="3571875"/>
            <a:ext cx="327025" cy="85090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74" name="Freeform 146"/>
          <p:cNvSpPr>
            <a:spLocks/>
          </p:cNvSpPr>
          <p:nvPr/>
        </p:nvSpPr>
        <p:spPr bwMode="auto">
          <a:xfrm>
            <a:off x="2266950" y="3568700"/>
            <a:ext cx="215900" cy="1047750"/>
          </a:xfrm>
          <a:custGeom>
            <a:avLst/>
            <a:gdLst/>
            <a:ahLst/>
            <a:cxnLst>
              <a:cxn ang="0">
                <a:pos x="0" y="660"/>
              </a:cxn>
              <a:cxn ang="0">
                <a:pos x="104" y="0"/>
              </a:cxn>
              <a:cxn ang="0">
                <a:pos x="136" y="550"/>
              </a:cxn>
            </a:cxnLst>
            <a:rect l="0" t="0" r="r" b="b"/>
            <a:pathLst>
              <a:path w="136" h="660">
                <a:moveTo>
                  <a:pt x="0" y="660"/>
                </a:moveTo>
                <a:lnTo>
                  <a:pt x="104" y="0"/>
                </a:lnTo>
                <a:lnTo>
                  <a:pt x="136" y="550"/>
                </a:lnTo>
              </a:path>
            </a:pathLst>
          </a:custGeom>
          <a:noFill/>
          <a:ln w="9525">
            <a:solidFill>
              <a:srgbClr val="00BB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75" name="Oval 147"/>
          <p:cNvSpPr>
            <a:spLocks noChangeArrowheads="1"/>
          </p:cNvSpPr>
          <p:nvPr/>
        </p:nvSpPr>
        <p:spPr bwMode="auto">
          <a:xfrm>
            <a:off x="3825875" y="2736850"/>
            <a:ext cx="123825" cy="7302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76" name="Line 148"/>
          <p:cNvSpPr>
            <a:spLocks noChangeShapeType="1"/>
          </p:cNvSpPr>
          <p:nvPr/>
        </p:nvSpPr>
        <p:spPr bwMode="auto">
          <a:xfrm flipH="1" flipV="1">
            <a:off x="3359150" y="4283075"/>
            <a:ext cx="333375" cy="3587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77" name="Oval 149"/>
          <p:cNvSpPr>
            <a:spLocks noChangeArrowheads="1"/>
          </p:cNvSpPr>
          <p:nvPr/>
        </p:nvSpPr>
        <p:spPr bwMode="auto">
          <a:xfrm>
            <a:off x="3905250" y="4457700"/>
            <a:ext cx="85725" cy="6667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78" name="Oval 150"/>
          <p:cNvSpPr>
            <a:spLocks noChangeArrowheads="1"/>
          </p:cNvSpPr>
          <p:nvPr/>
        </p:nvSpPr>
        <p:spPr bwMode="auto">
          <a:xfrm>
            <a:off x="3692525" y="4241800"/>
            <a:ext cx="85725" cy="6350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79" name="Line 151"/>
          <p:cNvSpPr>
            <a:spLocks noChangeShapeType="1"/>
          </p:cNvSpPr>
          <p:nvPr/>
        </p:nvSpPr>
        <p:spPr bwMode="auto">
          <a:xfrm flipH="1" flipV="1">
            <a:off x="3762375" y="4292600"/>
            <a:ext cx="152400" cy="1682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80" name="Line 152"/>
          <p:cNvSpPr>
            <a:spLocks noChangeShapeType="1"/>
          </p:cNvSpPr>
          <p:nvPr/>
        </p:nvSpPr>
        <p:spPr bwMode="auto">
          <a:xfrm flipH="1">
            <a:off x="3756025" y="4505325"/>
            <a:ext cx="152400" cy="1365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81" name="Line 153"/>
          <p:cNvSpPr>
            <a:spLocks noChangeShapeType="1"/>
          </p:cNvSpPr>
          <p:nvPr/>
        </p:nvSpPr>
        <p:spPr bwMode="auto">
          <a:xfrm>
            <a:off x="3733800" y="4292600"/>
            <a:ext cx="9525" cy="3397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82" name="Oval 154"/>
          <p:cNvSpPr>
            <a:spLocks noChangeArrowheads="1"/>
          </p:cNvSpPr>
          <p:nvPr/>
        </p:nvSpPr>
        <p:spPr bwMode="auto">
          <a:xfrm>
            <a:off x="3683000" y="4625975"/>
            <a:ext cx="88900" cy="6350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83" name="Oval 155"/>
          <p:cNvSpPr>
            <a:spLocks noChangeArrowheads="1"/>
          </p:cNvSpPr>
          <p:nvPr/>
        </p:nvSpPr>
        <p:spPr bwMode="auto">
          <a:xfrm>
            <a:off x="3511550" y="4429125"/>
            <a:ext cx="88900" cy="6667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84" name="Oval 156"/>
          <p:cNvSpPr>
            <a:spLocks noChangeArrowheads="1"/>
          </p:cNvSpPr>
          <p:nvPr/>
        </p:nvSpPr>
        <p:spPr bwMode="auto">
          <a:xfrm>
            <a:off x="3292475" y="4629150"/>
            <a:ext cx="88900" cy="6350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85" name="Oval 157"/>
          <p:cNvSpPr>
            <a:spLocks noChangeArrowheads="1"/>
          </p:cNvSpPr>
          <p:nvPr/>
        </p:nvSpPr>
        <p:spPr bwMode="auto">
          <a:xfrm>
            <a:off x="3292475" y="4225925"/>
            <a:ext cx="88900" cy="6667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86" name="Oval 158"/>
          <p:cNvSpPr>
            <a:spLocks noChangeArrowheads="1"/>
          </p:cNvSpPr>
          <p:nvPr/>
        </p:nvSpPr>
        <p:spPr bwMode="auto">
          <a:xfrm>
            <a:off x="3054350" y="4445000"/>
            <a:ext cx="85725" cy="6350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87" name="Line 159"/>
          <p:cNvSpPr>
            <a:spLocks noChangeShapeType="1"/>
          </p:cNvSpPr>
          <p:nvPr/>
        </p:nvSpPr>
        <p:spPr bwMode="auto">
          <a:xfrm flipH="1" flipV="1">
            <a:off x="3381375" y="4267200"/>
            <a:ext cx="311150" cy="31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88" name="Line 160"/>
          <p:cNvSpPr>
            <a:spLocks noChangeShapeType="1"/>
          </p:cNvSpPr>
          <p:nvPr/>
        </p:nvSpPr>
        <p:spPr bwMode="auto">
          <a:xfrm flipH="1">
            <a:off x="3121025" y="4260850"/>
            <a:ext cx="171450" cy="1936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89" name="Line 161"/>
          <p:cNvSpPr>
            <a:spLocks noChangeShapeType="1"/>
          </p:cNvSpPr>
          <p:nvPr/>
        </p:nvSpPr>
        <p:spPr bwMode="auto">
          <a:xfrm>
            <a:off x="3111500" y="4498975"/>
            <a:ext cx="187325" cy="1428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90" name="Line 162"/>
          <p:cNvSpPr>
            <a:spLocks noChangeShapeType="1"/>
          </p:cNvSpPr>
          <p:nvPr/>
        </p:nvSpPr>
        <p:spPr bwMode="auto">
          <a:xfrm flipV="1">
            <a:off x="3375025" y="4654550"/>
            <a:ext cx="301625" cy="95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91" name="Line 163"/>
          <p:cNvSpPr>
            <a:spLocks noChangeShapeType="1"/>
          </p:cNvSpPr>
          <p:nvPr/>
        </p:nvSpPr>
        <p:spPr bwMode="auto">
          <a:xfrm flipH="1" flipV="1">
            <a:off x="3378200" y="4279900"/>
            <a:ext cx="520700" cy="20320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92" name="Line 164"/>
          <p:cNvSpPr>
            <a:spLocks noChangeShapeType="1"/>
          </p:cNvSpPr>
          <p:nvPr/>
        </p:nvSpPr>
        <p:spPr bwMode="auto">
          <a:xfrm flipH="1" flipV="1">
            <a:off x="3140075" y="4470400"/>
            <a:ext cx="758825" cy="1270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93" name="Line 165"/>
          <p:cNvSpPr>
            <a:spLocks noChangeShapeType="1"/>
          </p:cNvSpPr>
          <p:nvPr/>
        </p:nvSpPr>
        <p:spPr bwMode="auto">
          <a:xfrm flipH="1" flipV="1">
            <a:off x="3594100" y="4454525"/>
            <a:ext cx="295275" cy="2540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94" name="Line 166"/>
          <p:cNvSpPr>
            <a:spLocks noChangeShapeType="1"/>
          </p:cNvSpPr>
          <p:nvPr/>
        </p:nvSpPr>
        <p:spPr bwMode="auto">
          <a:xfrm flipV="1">
            <a:off x="3362325" y="4489450"/>
            <a:ext cx="542925" cy="15240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95" name="Line 167"/>
          <p:cNvSpPr>
            <a:spLocks noChangeShapeType="1"/>
          </p:cNvSpPr>
          <p:nvPr/>
        </p:nvSpPr>
        <p:spPr bwMode="auto">
          <a:xfrm flipV="1">
            <a:off x="3349625" y="4298950"/>
            <a:ext cx="361950" cy="3270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96" name="Line 168"/>
          <p:cNvSpPr>
            <a:spLocks noChangeShapeType="1"/>
          </p:cNvSpPr>
          <p:nvPr/>
        </p:nvSpPr>
        <p:spPr bwMode="auto">
          <a:xfrm flipV="1">
            <a:off x="3581400" y="4292600"/>
            <a:ext cx="146050" cy="1492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97" name="Line 169"/>
          <p:cNvSpPr>
            <a:spLocks noChangeShapeType="1"/>
          </p:cNvSpPr>
          <p:nvPr/>
        </p:nvSpPr>
        <p:spPr bwMode="auto">
          <a:xfrm flipH="1">
            <a:off x="3130550" y="4292600"/>
            <a:ext cx="581025" cy="1682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98" name="Line 170"/>
          <p:cNvSpPr>
            <a:spLocks noChangeShapeType="1"/>
          </p:cNvSpPr>
          <p:nvPr/>
        </p:nvSpPr>
        <p:spPr bwMode="auto">
          <a:xfrm flipH="1" flipV="1">
            <a:off x="3352800" y="4270375"/>
            <a:ext cx="177800" cy="1619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499" name="Line 171"/>
          <p:cNvSpPr>
            <a:spLocks noChangeShapeType="1"/>
          </p:cNvSpPr>
          <p:nvPr/>
        </p:nvSpPr>
        <p:spPr bwMode="auto">
          <a:xfrm flipH="1">
            <a:off x="3321050" y="4292600"/>
            <a:ext cx="19050" cy="33655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00" name="Line 172"/>
          <p:cNvSpPr>
            <a:spLocks noChangeShapeType="1"/>
          </p:cNvSpPr>
          <p:nvPr/>
        </p:nvSpPr>
        <p:spPr bwMode="auto">
          <a:xfrm>
            <a:off x="3127375" y="4492625"/>
            <a:ext cx="549275" cy="1492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01" name="Line 173"/>
          <p:cNvSpPr>
            <a:spLocks noChangeShapeType="1"/>
          </p:cNvSpPr>
          <p:nvPr/>
        </p:nvSpPr>
        <p:spPr bwMode="auto">
          <a:xfrm flipV="1">
            <a:off x="3140075" y="4460875"/>
            <a:ext cx="361950" cy="31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02" name="Line 174"/>
          <p:cNvSpPr>
            <a:spLocks noChangeShapeType="1"/>
          </p:cNvSpPr>
          <p:nvPr/>
        </p:nvSpPr>
        <p:spPr bwMode="auto">
          <a:xfrm flipV="1">
            <a:off x="3368675" y="4492625"/>
            <a:ext cx="165100" cy="1428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03" name="Line 175"/>
          <p:cNvSpPr>
            <a:spLocks noChangeShapeType="1"/>
          </p:cNvSpPr>
          <p:nvPr/>
        </p:nvSpPr>
        <p:spPr bwMode="auto">
          <a:xfrm flipH="1" flipV="1">
            <a:off x="3584575" y="4489450"/>
            <a:ext cx="130175" cy="13970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04" name="Line 176"/>
          <p:cNvSpPr>
            <a:spLocks noChangeShapeType="1"/>
          </p:cNvSpPr>
          <p:nvPr/>
        </p:nvSpPr>
        <p:spPr bwMode="auto">
          <a:xfrm flipH="1" flipV="1">
            <a:off x="1885950" y="4283075"/>
            <a:ext cx="333375" cy="3587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05" name="Oval 177"/>
          <p:cNvSpPr>
            <a:spLocks noChangeArrowheads="1"/>
          </p:cNvSpPr>
          <p:nvPr/>
        </p:nvSpPr>
        <p:spPr bwMode="auto">
          <a:xfrm>
            <a:off x="2432050" y="4457700"/>
            <a:ext cx="85725" cy="6667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06" name="Oval 178"/>
          <p:cNvSpPr>
            <a:spLocks noChangeArrowheads="1"/>
          </p:cNvSpPr>
          <p:nvPr/>
        </p:nvSpPr>
        <p:spPr bwMode="auto">
          <a:xfrm>
            <a:off x="2219325" y="4241800"/>
            <a:ext cx="85725" cy="6350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07" name="Line 179"/>
          <p:cNvSpPr>
            <a:spLocks noChangeShapeType="1"/>
          </p:cNvSpPr>
          <p:nvPr/>
        </p:nvSpPr>
        <p:spPr bwMode="auto">
          <a:xfrm flipH="1" flipV="1">
            <a:off x="2289175" y="4292600"/>
            <a:ext cx="152400" cy="1682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08" name="Line 180"/>
          <p:cNvSpPr>
            <a:spLocks noChangeShapeType="1"/>
          </p:cNvSpPr>
          <p:nvPr/>
        </p:nvSpPr>
        <p:spPr bwMode="auto">
          <a:xfrm flipH="1">
            <a:off x="2282825" y="4505325"/>
            <a:ext cx="152400" cy="1365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09" name="Line 181"/>
          <p:cNvSpPr>
            <a:spLocks noChangeShapeType="1"/>
          </p:cNvSpPr>
          <p:nvPr/>
        </p:nvSpPr>
        <p:spPr bwMode="auto">
          <a:xfrm>
            <a:off x="2260600" y="4292600"/>
            <a:ext cx="9525" cy="3397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10" name="Oval 182"/>
          <p:cNvSpPr>
            <a:spLocks noChangeArrowheads="1"/>
          </p:cNvSpPr>
          <p:nvPr/>
        </p:nvSpPr>
        <p:spPr bwMode="auto">
          <a:xfrm>
            <a:off x="2209800" y="4625975"/>
            <a:ext cx="88900" cy="6350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11" name="Oval 183"/>
          <p:cNvSpPr>
            <a:spLocks noChangeArrowheads="1"/>
          </p:cNvSpPr>
          <p:nvPr/>
        </p:nvSpPr>
        <p:spPr bwMode="auto">
          <a:xfrm>
            <a:off x="2038350" y="4429125"/>
            <a:ext cx="88900" cy="6667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12" name="Oval 184"/>
          <p:cNvSpPr>
            <a:spLocks noChangeArrowheads="1"/>
          </p:cNvSpPr>
          <p:nvPr/>
        </p:nvSpPr>
        <p:spPr bwMode="auto">
          <a:xfrm>
            <a:off x="1819275" y="4629150"/>
            <a:ext cx="88900" cy="6350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13" name="Oval 185"/>
          <p:cNvSpPr>
            <a:spLocks noChangeArrowheads="1"/>
          </p:cNvSpPr>
          <p:nvPr/>
        </p:nvSpPr>
        <p:spPr bwMode="auto">
          <a:xfrm>
            <a:off x="1819275" y="4225925"/>
            <a:ext cx="88900" cy="6667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14" name="Oval 186"/>
          <p:cNvSpPr>
            <a:spLocks noChangeArrowheads="1"/>
          </p:cNvSpPr>
          <p:nvPr/>
        </p:nvSpPr>
        <p:spPr bwMode="auto">
          <a:xfrm>
            <a:off x="1581150" y="4445000"/>
            <a:ext cx="85725" cy="6350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15" name="Line 187"/>
          <p:cNvSpPr>
            <a:spLocks noChangeShapeType="1"/>
          </p:cNvSpPr>
          <p:nvPr/>
        </p:nvSpPr>
        <p:spPr bwMode="auto">
          <a:xfrm flipH="1" flipV="1">
            <a:off x="1908175" y="4267200"/>
            <a:ext cx="311150" cy="31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16" name="Line 188"/>
          <p:cNvSpPr>
            <a:spLocks noChangeShapeType="1"/>
          </p:cNvSpPr>
          <p:nvPr/>
        </p:nvSpPr>
        <p:spPr bwMode="auto">
          <a:xfrm flipH="1">
            <a:off x="1647825" y="4260850"/>
            <a:ext cx="171450" cy="1936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17" name="Line 189"/>
          <p:cNvSpPr>
            <a:spLocks noChangeShapeType="1"/>
          </p:cNvSpPr>
          <p:nvPr/>
        </p:nvSpPr>
        <p:spPr bwMode="auto">
          <a:xfrm>
            <a:off x="1638300" y="4498975"/>
            <a:ext cx="187325" cy="1428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18" name="Line 190"/>
          <p:cNvSpPr>
            <a:spLocks noChangeShapeType="1"/>
          </p:cNvSpPr>
          <p:nvPr/>
        </p:nvSpPr>
        <p:spPr bwMode="auto">
          <a:xfrm flipV="1">
            <a:off x="1901825" y="4654550"/>
            <a:ext cx="301625" cy="95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19" name="Line 191"/>
          <p:cNvSpPr>
            <a:spLocks noChangeShapeType="1"/>
          </p:cNvSpPr>
          <p:nvPr/>
        </p:nvSpPr>
        <p:spPr bwMode="auto">
          <a:xfrm flipH="1" flipV="1">
            <a:off x="1905000" y="4279900"/>
            <a:ext cx="520700" cy="20320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20" name="Line 192"/>
          <p:cNvSpPr>
            <a:spLocks noChangeShapeType="1"/>
          </p:cNvSpPr>
          <p:nvPr/>
        </p:nvSpPr>
        <p:spPr bwMode="auto">
          <a:xfrm flipH="1" flipV="1">
            <a:off x="1666875" y="4470400"/>
            <a:ext cx="758825" cy="1270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21" name="Line 193"/>
          <p:cNvSpPr>
            <a:spLocks noChangeShapeType="1"/>
          </p:cNvSpPr>
          <p:nvPr/>
        </p:nvSpPr>
        <p:spPr bwMode="auto">
          <a:xfrm flipH="1" flipV="1">
            <a:off x="2120900" y="4454525"/>
            <a:ext cx="295275" cy="2540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22" name="Line 194"/>
          <p:cNvSpPr>
            <a:spLocks noChangeShapeType="1"/>
          </p:cNvSpPr>
          <p:nvPr/>
        </p:nvSpPr>
        <p:spPr bwMode="auto">
          <a:xfrm flipV="1">
            <a:off x="1889125" y="4489450"/>
            <a:ext cx="542925" cy="15240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23" name="Line 195"/>
          <p:cNvSpPr>
            <a:spLocks noChangeShapeType="1"/>
          </p:cNvSpPr>
          <p:nvPr/>
        </p:nvSpPr>
        <p:spPr bwMode="auto">
          <a:xfrm flipV="1">
            <a:off x="1876425" y="4298950"/>
            <a:ext cx="361950" cy="3270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24" name="Line 196"/>
          <p:cNvSpPr>
            <a:spLocks noChangeShapeType="1"/>
          </p:cNvSpPr>
          <p:nvPr/>
        </p:nvSpPr>
        <p:spPr bwMode="auto">
          <a:xfrm flipV="1">
            <a:off x="2108200" y="4292600"/>
            <a:ext cx="146050" cy="1492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25" name="Line 197"/>
          <p:cNvSpPr>
            <a:spLocks noChangeShapeType="1"/>
          </p:cNvSpPr>
          <p:nvPr/>
        </p:nvSpPr>
        <p:spPr bwMode="auto">
          <a:xfrm flipH="1">
            <a:off x="1657350" y="4292600"/>
            <a:ext cx="581025" cy="1682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26" name="Line 198"/>
          <p:cNvSpPr>
            <a:spLocks noChangeShapeType="1"/>
          </p:cNvSpPr>
          <p:nvPr/>
        </p:nvSpPr>
        <p:spPr bwMode="auto">
          <a:xfrm flipH="1" flipV="1">
            <a:off x="1879600" y="4270375"/>
            <a:ext cx="177800" cy="1619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27" name="Line 199"/>
          <p:cNvSpPr>
            <a:spLocks noChangeShapeType="1"/>
          </p:cNvSpPr>
          <p:nvPr/>
        </p:nvSpPr>
        <p:spPr bwMode="auto">
          <a:xfrm flipH="1">
            <a:off x="1847850" y="4292600"/>
            <a:ext cx="19050" cy="33655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28" name="Line 200"/>
          <p:cNvSpPr>
            <a:spLocks noChangeShapeType="1"/>
          </p:cNvSpPr>
          <p:nvPr/>
        </p:nvSpPr>
        <p:spPr bwMode="auto">
          <a:xfrm>
            <a:off x="1654175" y="4492625"/>
            <a:ext cx="549275" cy="1492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29" name="Line 201"/>
          <p:cNvSpPr>
            <a:spLocks noChangeShapeType="1"/>
          </p:cNvSpPr>
          <p:nvPr/>
        </p:nvSpPr>
        <p:spPr bwMode="auto">
          <a:xfrm flipV="1">
            <a:off x="1666875" y="4460875"/>
            <a:ext cx="361950" cy="31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30" name="Line 202"/>
          <p:cNvSpPr>
            <a:spLocks noChangeShapeType="1"/>
          </p:cNvSpPr>
          <p:nvPr/>
        </p:nvSpPr>
        <p:spPr bwMode="auto">
          <a:xfrm flipV="1">
            <a:off x="1895475" y="4492625"/>
            <a:ext cx="165100" cy="1428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31" name="Line 203"/>
          <p:cNvSpPr>
            <a:spLocks noChangeShapeType="1"/>
          </p:cNvSpPr>
          <p:nvPr/>
        </p:nvSpPr>
        <p:spPr bwMode="auto">
          <a:xfrm flipH="1" flipV="1">
            <a:off x="2111375" y="4489450"/>
            <a:ext cx="130175" cy="13970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32" name="Line 204"/>
          <p:cNvSpPr>
            <a:spLocks noChangeShapeType="1"/>
          </p:cNvSpPr>
          <p:nvPr/>
        </p:nvSpPr>
        <p:spPr bwMode="auto">
          <a:xfrm flipH="1" flipV="1">
            <a:off x="2292350" y="1666875"/>
            <a:ext cx="333375" cy="3587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33" name="Oval 205"/>
          <p:cNvSpPr>
            <a:spLocks noChangeArrowheads="1"/>
          </p:cNvSpPr>
          <p:nvPr/>
        </p:nvSpPr>
        <p:spPr bwMode="auto">
          <a:xfrm>
            <a:off x="2838450" y="1841500"/>
            <a:ext cx="85725" cy="6667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34" name="Oval 206"/>
          <p:cNvSpPr>
            <a:spLocks noChangeArrowheads="1"/>
          </p:cNvSpPr>
          <p:nvPr/>
        </p:nvSpPr>
        <p:spPr bwMode="auto">
          <a:xfrm>
            <a:off x="2625725" y="1625600"/>
            <a:ext cx="85725" cy="6350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35" name="Line 207"/>
          <p:cNvSpPr>
            <a:spLocks noChangeShapeType="1"/>
          </p:cNvSpPr>
          <p:nvPr/>
        </p:nvSpPr>
        <p:spPr bwMode="auto">
          <a:xfrm flipH="1" flipV="1">
            <a:off x="2695575" y="1676400"/>
            <a:ext cx="152400" cy="1682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36" name="Line 208"/>
          <p:cNvSpPr>
            <a:spLocks noChangeShapeType="1"/>
          </p:cNvSpPr>
          <p:nvPr/>
        </p:nvSpPr>
        <p:spPr bwMode="auto">
          <a:xfrm flipH="1">
            <a:off x="2689225" y="1889125"/>
            <a:ext cx="152400" cy="1365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37" name="Line 209"/>
          <p:cNvSpPr>
            <a:spLocks noChangeShapeType="1"/>
          </p:cNvSpPr>
          <p:nvPr/>
        </p:nvSpPr>
        <p:spPr bwMode="auto">
          <a:xfrm>
            <a:off x="2667000" y="1676400"/>
            <a:ext cx="9525" cy="3397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38" name="Oval 210"/>
          <p:cNvSpPr>
            <a:spLocks noChangeArrowheads="1"/>
          </p:cNvSpPr>
          <p:nvPr/>
        </p:nvSpPr>
        <p:spPr bwMode="auto">
          <a:xfrm>
            <a:off x="2616200" y="2009775"/>
            <a:ext cx="88900" cy="6350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39" name="Oval 211"/>
          <p:cNvSpPr>
            <a:spLocks noChangeArrowheads="1"/>
          </p:cNvSpPr>
          <p:nvPr/>
        </p:nvSpPr>
        <p:spPr bwMode="auto">
          <a:xfrm>
            <a:off x="2444750" y="1812925"/>
            <a:ext cx="88900" cy="6667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40" name="Oval 212"/>
          <p:cNvSpPr>
            <a:spLocks noChangeArrowheads="1"/>
          </p:cNvSpPr>
          <p:nvPr/>
        </p:nvSpPr>
        <p:spPr bwMode="auto">
          <a:xfrm>
            <a:off x="2225675" y="2012950"/>
            <a:ext cx="88900" cy="6350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41" name="Oval 213"/>
          <p:cNvSpPr>
            <a:spLocks noChangeArrowheads="1"/>
          </p:cNvSpPr>
          <p:nvPr/>
        </p:nvSpPr>
        <p:spPr bwMode="auto">
          <a:xfrm>
            <a:off x="2225675" y="1609725"/>
            <a:ext cx="88900" cy="6667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42" name="Oval 214"/>
          <p:cNvSpPr>
            <a:spLocks noChangeArrowheads="1"/>
          </p:cNvSpPr>
          <p:nvPr/>
        </p:nvSpPr>
        <p:spPr bwMode="auto">
          <a:xfrm>
            <a:off x="1987550" y="1828800"/>
            <a:ext cx="85725" cy="6350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43" name="Line 215"/>
          <p:cNvSpPr>
            <a:spLocks noChangeShapeType="1"/>
          </p:cNvSpPr>
          <p:nvPr/>
        </p:nvSpPr>
        <p:spPr bwMode="auto">
          <a:xfrm flipH="1" flipV="1">
            <a:off x="2314575" y="1651000"/>
            <a:ext cx="311150" cy="31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44" name="Line 216"/>
          <p:cNvSpPr>
            <a:spLocks noChangeShapeType="1"/>
          </p:cNvSpPr>
          <p:nvPr/>
        </p:nvSpPr>
        <p:spPr bwMode="auto">
          <a:xfrm flipH="1">
            <a:off x="2054225" y="1644650"/>
            <a:ext cx="171450" cy="1936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45" name="Line 217"/>
          <p:cNvSpPr>
            <a:spLocks noChangeShapeType="1"/>
          </p:cNvSpPr>
          <p:nvPr/>
        </p:nvSpPr>
        <p:spPr bwMode="auto">
          <a:xfrm>
            <a:off x="2044700" y="1882775"/>
            <a:ext cx="187325" cy="1428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46" name="Line 218"/>
          <p:cNvSpPr>
            <a:spLocks noChangeShapeType="1"/>
          </p:cNvSpPr>
          <p:nvPr/>
        </p:nvSpPr>
        <p:spPr bwMode="auto">
          <a:xfrm flipV="1">
            <a:off x="2308225" y="2038350"/>
            <a:ext cx="301625" cy="95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47" name="Line 219"/>
          <p:cNvSpPr>
            <a:spLocks noChangeShapeType="1"/>
          </p:cNvSpPr>
          <p:nvPr/>
        </p:nvSpPr>
        <p:spPr bwMode="auto">
          <a:xfrm flipH="1" flipV="1">
            <a:off x="2311400" y="1663700"/>
            <a:ext cx="520700" cy="20320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48" name="Line 220"/>
          <p:cNvSpPr>
            <a:spLocks noChangeShapeType="1"/>
          </p:cNvSpPr>
          <p:nvPr/>
        </p:nvSpPr>
        <p:spPr bwMode="auto">
          <a:xfrm flipH="1" flipV="1">
            <a:off x="2073275" y="1854200"/>
            <a:ext cx="758825" cy="1270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49" name="Line 221"/>
          <p:cNvSpPr>
            <a:spLocks noChangeShapeType="1"/>
          </p:cNvSpPr>
          <p:nvPr/>
        </p:nvSpPr>
        <p:spPr bwMode="auto">
          <a:xfrm flipH="1" flipV="1">
            <a:off x="2527300" y="1838325"/>
            <a:ext cx="295275" cy="2540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50" name="Line 222"/>
          <p:cNvSpPr>
            <a:spLocks noChangeShapeType="1"/>
          </p:cNvSpPr>
          <p:nvPr/>
        </p:nvSpPr>
        <p:spPr bwMode="auto">
          <a:xfrm flipV="1">
            <a:off x="2295525" y="1873250"/>
            <a:ext cx="542925" cy="15240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51" name="Line 223"/>
          <p:cNvSpPr>
            <a:spLocks noChangeShapeType="1"/>
          </p:cNvSpPr>
          <p:nvPr/>
        </p:nvSpPr>
        <p:spPr bwMode="auto">
          <a:xfrm flipV="1">
            <a:off x="2282825" y="1682750"/>
            <a:ext cx="361950" cy="3270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52" name="Line 224"/>
          <p:cNvSpPr>
            <a:spLocks noChangeShapeType="1"/>
          </p:cNvSpPr>
          <p:nvPr/>
        </p:nvSpPr>
        <p:spPr bwMode="auto">
          <a:xfrm flipV="1">
            <a:off x="2514600" y="1676400"/>
            <a:ext cx="146050" cy="1492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53" name="Line 225"/>
          <p:cNvSpPr>
            <a:spLocks noChangeShapeType="1"/>
          </p:cNvSpPr>
          <p:nvPr/>
        </p:nvSpPr>
        <p:spPr bwMode="auto">
          <a:xfrm flipH="1">
            <a:off x="2063750" y="1676400"/>
            <a:ext cx="581025" cy="1682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54" name="Line 226"/>
          <p:cNvSpPr>
            <a:spLocks noChangeShapeType="1"/>
          </p:cNvSpPr>
          <p:nvPr/>
        </p:nvSpPr>
        <p:spPr bwMode="auto">
          <a:xfrm flipH="1" flipV="1">
            <a:off x="2286000" y="1654175"/>
            <a:ext cx="177800" cy="1619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55" name="Line 227"/>
          <p:cNvSpPr>
            <a:spLocks noChangeShapeType="1"/>
          </p:cNvSpPr>
          <p:nvPr/>
        </p:nvSpPr>
        <p:spPr bwMode="auto">
          <a:xfrm flipH="1">
            <a:off x="2254250" y="1676400"/>
            <a:ext cx="19050" cy="33655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56" name="Line 228"/>
          <p:cNvSpPr>
            <a:spLocks noChangeShapeType="1"/>
          </p:cNvSpPr>
          <p:nvPr/>
        </p:nvSpPr>
        <p:spPr bwMode="auto">
          <a:xfrm>
            <a:off x="2060575" y="1876425"/>
            <a:ext cx="549275" cy="1492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57" name="Line 229"/>
          <p:cNvSpPr>
            <a:spLocks noChangeShapeType="1"/>
          </p:cNvSpPr>
          <p:nvPr/>
        </p:nvSpPr>
        <p:spPr bwMode="auto">
          <a:xfrm flipV="1">
            <a:off x="2073275" y="1844675"/>
            <a:ext cx="361950" cy="31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58" name="Line 230"/>
          <p:cNvSpPr>
            <a:spLocks noChangeShapeType="1"/>
          </p:cNvSpPr>
          <p:nvPr/>
        </p:nvSpPr>
        <p:spPr bwMode="auto">
          <a:xfrm flipV="1">
            <a:off x="2301875" y="1876425"/>
            <a:ext cx="165100" cy="1428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59" name="Line 231"/>
          <p:cNvSpPr>
            <a:spLocks noChangeShapeType="1"/>
          </p:cNvSpPr>
          <p:nvPr/>
        </p:nvSpPr>
        <p:spPr bwMode="auto">
          <a:xfrm flipH="1" flipV="1">
            <a:off x="2517775" y="1873250"/>
            <a:ext cx="130175" cy="13970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60" name="Oval 232"/>
          <p:cNvSpPr>
            <a:spLocks noChangeArrowheads="1"/>
          </p:cNvSpPr>
          <p:nvPr/>
        </p:nvSpPr>
        <p:spPr bwMode="auto">
          <a:xfrm>
            <a:off x="4254500" y="908050"/>
            <a:ext cx="123825" cy="7302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61" name="Oval 233"/>
          <p:cNvSpPr>
            <a:spLocks noChangeArrowheads="1"/>
          </p:cNvSpPr>
          <p:nvPr/>
        </p:nvSpPr>
        <p:spPr bwMode="auto">
          <a:xfrm>
            <a:off x="4562475" y="3121025"/>
            <a:ext cx="123825" cy="6985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62" name="Oval 234"/>
          <p:cNvSpPr>
            <a:spLocks noChangeArrowheads="1"/>
          </p:cNvSpPr>
          <p:nvPr/>
        </p:nvSpPr>
        <p:spPr bwMode="auto">
          <a:xfrm>
            <a:off x="5338763" y="2771775"/>
            <a:ext cx="123825" cy="7302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63" name="Oval 235"/>
          <p:cNvSpPr>
            <a:spLocks noChangeArrowheads="1"/>
          </p:cNvSpPr>
          <p:nvPr/>
        </p:nvSpPr>
        <p:spPr bwMode="auto">
          <a:xfrm>
            <a:off x="5343525" y="3521075"/>
            <a:ext cx="123825" cy="7302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64" name="Oval 236"/>
          <p:cNvSpPr>
            <a:spLocks noChangeArrowheads="1"/>
          </p:cNvSpPr>
          <p:nvPr/>
        </p:nvSpPr>
        <p:spPr bwMode="auto">
          <a:xfrm>
            <a:off x="6083300" y="3128963"/>
            <a:ext cx="123825" cy="6985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65" name="Line 237"/>
          <p:cNvSpPr>
            <a:spLocks noChangeShapeType="1"/>
          </p:cNvSpPr>
          <p:nvPr/>
        </p:nvSpPr>
        <p:spPr bwMode="auto">
          <a:xfrm>
            <a:off x="3730625" y="1682750"/>
            <a:ext cx="142875" cy="105092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66" name="Line 238"/>
          <p:cNvSpPr>
            <a:spLocks noChangeShapeType="1"/>
          </p:cNvSpPr>
          <p:nvPr/>
        </p:nvSpPr>
        <p:spPr bwMode="auto">
          <a:xfrm>
            <a:off x="3959225" y="1889125"/>
            <a:ext cx="647700" cy="122237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67" name="Line 239"/>
          <p:cNvSpPr>
            <a:spLocks noChangeShapeType="1"/>
          </p:cNvSpPr>
          <p:nvPr/>
        </p:nvSpPr>
        <p:spPr bwMode="auto">
          <a:xfrm>
            <a:off x="4143375" y="2082800"/>
            <a:ext cx="1235075" cy="141922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68" name="Line 240"/>
          <p:cNvSpPr>
            <a:spLocks noChangeShapeType="1"/>
          </p:cNvSpPr>
          <p:nvPr/>
        </p:nvSpPr>
        <p:spPr bwMode="auto">
          <a:xfrm>
            <a:off x="4152900" y="1701800"/>
            <a:ext cx="1206500" cy="103822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69" name="Line 241"/>
          <p:cNvSpPr>
            <a:spLocks noChangeShapeType="1"/>
          </p:cNvSpPr>
          <p:nvPr/>
        </p:nvSpPr>
        <p:spPr bwMode="auto">
          <a:xfrm flipH="1" flipV="1">
            <a:off x="4424363" y="1933575"/>
            <a:ext cx="1739900" cy="125412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70" name="Line 242"/>
          <p:cNvSpPr>
            <a:spLocks noChangeShapeType="1"/>
          </p:cNvSpPr>
          <p:nvPr/>
        </p:nvSpPr>
        <p:spPr bwMode="auto">
          <a:xfrm flipH="1">
            <a:off x="3511550" y="971550"/>
            <a:ext cx="774700" cy="86677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71" name="Line 243"/>
          <p:cNvSpPr>
            <a:spLocks noChangeShapeType="1"/>
          </p:cNvSpPr>
          <p:nvPr/>
        </p:nvSpPr>
        <p:spPr bwMode="auto">
          <a:xfrm flipH="1">
            <a:off x="3746500" y="971550"/>
            <a:ext cx="571500" cy="65087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72" name="Line 244"/>
          <p:cNvSpPr>
            <a:spLocks noChangeShapeType="1"/>
          </p:cNvSpPr>
          <p:nvPr/>
        </p:nvSpPr>
        <p:spPr bwMode="auto">
          <a:xfrm flipH="1">
            <a:off x="4152900" y="971550"/>
            <a:ext cx="155575" cy="66040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73" name="Line 245"/>
          <p:cNvSpPr>
            <a:spLocks noChangeShapeType="1"/>
          </p:cNvSpPr>
          <p:nvPr/>
        </p:nvSpPr>
        <p:spPr bwMode="auto">
          <a:xfrm flipH="1">
            <a:off x="3746500" y="962025"/>
            <a:ext cx="552450" cy="1063625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74" name="Line 246"/>
          <p:cNvSpPr>
            <a:spLocks noChangeShapeType="1"/>
          </p:cNvSpPr>
          <p:nvPr/>
        </p:nvSpPr>
        <p:spPr bwMode="auto">
          <a:xfrm flipH="1">
            <a:off x="3975100" y="971550"/>
            <a:ext cx="323850" cy="850900"/>
          </a:xfrm>
          <a:prstGeom prst="line">
            <a:avLst/>
          </a:prstGeom>
          <a:noFill/>
          <a:ln w="952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75" name="Freeform 247"/>
          <p:cNvSpPr>
            <a:spLocks/>
          </p:cNvSpPr>
          <p:nvPr/>
        </p:nvSpPr>
        <p:spPr bwMode="auto">
          <a:xfrm>
            <a:off x="4143375" y="968375"/>
            <a:ext cx="215900" cy="1047750"/>
          </a:xfrm>
          <a:custGeom>
            <a:avLst/>
            <a:gdLst/>
            <a:ahLst/>
            <a:cxnLst>
              <a:cxn ang="0">
                <a:pos x="0" y="660"/>
              </a:cxn>
              <a:cxn ang="0">
                <a:pos x="104" y="0"/>
              </a:cxn>
              <a:cxn ang="0">
                <a:pos x="136" y="550"/>
              </a:cxn>
            </a:cxnLst>
            <a:rect l="0" t="0" r="r" b="b"/>
            <a:pathLst>
              <a:path w="136" h="660">
                <a:moveTo>
                  <a:pt x="0" y="660"/>
                </a:moveTo>
                <a:lnTo>
                  <a:pt x="104" y="0"/>
                </a:lnTo>
                <a:lnTo>
                  <a:pt x="136" y="550"/>
                </a:lnTo>
              </a:path>
            </a:pathLst>
          </a:custGeom>
          <a:noFill/>
          <a:ln w="9525">
            <a:solidFill>
              <a:srgbClr val="00BB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76" name="Line 248"/>
          <p:cNvSpPr>
            <a:spLocks noChangeShapeType="1"/>
          </p:cNvSpPr>
          <p:nvPr/>
        </p:nvSpPr>
        <p:spPr bwMode="auto">
          <a:xfrm flipH="1" flipV="1">
            <a:off x="3778250" y="1679575"/>
            <a:ext cx="333375" cy="3587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77" name="Oval 249"/>
          <p:cNvSpPr>
            <a:spLocks noChangeArrowheads="1"/>
          </p:cNvSpPr>
          <p:nvPr/>
        </p:nvSpPr>
        <p:spPr bwMode="auto">
          <a:xfrm>
            <a:off x="4324350" y="1854200"/>
            <a:ext cx="85725" cy="6667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78" name="Oval 250"/>
          <p:cNvSpPr>
            <a:spLocks noChangeArrowheads="1"/>
          </p:cNvSpPr>
          <p:nvPr/>
        </p:nvSpPr>
        <p:spPr bwMode="auto">
          <a:xfrm>
            <a:off x="4111625" y="1638300"/>
            <a:ext cx="85725" cy="6350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79" name="Line 251"/>
          <p:cNvSpPr>
            <a:spLocks noChangeShapeType="1"/>
          </p:cNvSpPr>
          <p:nvPr/>
        </p:nvSpPr>
        <p:spPr bwMode="auto">
          <a:xfrm flipH="1" flipV="1">
            <a:off x="4181475" y="1689100"/>
            <a:ext cx="152400" cy="1682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80" name="Line 252"/>
          <p:cNvSpPr>
            <a:spLocks noChangeShapeType="1"/>
          </p:cNvSpPr>
          <p:nvPr/>
        </p:nvSpPr>
        <p:spPr bwMode="auto">
          <a:xfrm flipH="1">
            <a:off x="4175125" y="1901825"/>
            <a:ext cx="152400" cy="1365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81" name="Line 253"/>
          <p:cNvSpPr>
            <a:spLocks noChangeShapeType="1"/>
          </p:cNvSpPr>
          <p:nvPr/>
        </p:nvSpPr>
        <p:spPr bwMode="auto">
          <a:xfrm>
            <a:off x="4152900" y="1689100"/>
            <a:ext cx="9525" cy="3397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82" name="Oval 254"/>
          <p:cNvSpPr>
            <a:spLocks noChangeArrowheads="1"/>
          </p:cNvSpPr>
          <p:nvPr/>
        </p:nvSpPr>
        <p:spPr bwMode="auto">
          <a:xfrm>
            <a:off x="4102100" y="2022475"/>
            <a:ext cx="88900" cy="6350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83" name="Oval 255"/>
          <p:cNvSpPr>
            <a:spLocks noChangeArrowheads="1"/>
          </p:cNvSpPr>
          <p:nvPr/>
        </p:nvSpPr>
        <p:spPr bwMode="auto">
          <a:xfrm>
            <a:off x="3930650" y="1825625"/>
            <a:ext cx="88900" cy="6667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84" name="Oval 256"/>
          <p:cNvSpPr>
            <a:spLocks noChangeArrowheads="1"/>
          </p:cNvSpPr>
          <p:nvPr/>
        </p:nvSpPr>
        <p:spPr bwMode="auto">
          <a:xfrm>
            <a:off x="3711575" y="2025650"/>
            <a:ext cx="88900" cy="6350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85" name="Oval 257"/>
          <p:cNvSpPr>
            <a:spLocks noChangeArrowheads="1"/>
          </p:cNvSpPr>
          <p:nvPr/>
        </p:nvSpPr>
        <p:spPr bwMode="auto">
          <a:xfrm>
            <a:off x="3711575" y="1622425"/>
            <a:ext cx="88900" cy="6667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86" name="Oval 258"/>
          <p:cNvSpPr>
            <a:spLocks noChangeArrowheads="1"/>
          </p:cNvSpPr>
          <p:nvPr/>
        </p:nvSpPr>
        <p:spPr bwMode="auto">
          <a:xfrm>
            <a:off x="3473450" y="1841500"/>
            <a:ext cx="85725" cy="63500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87" name="Line 259"/>
          <p:cNvSpPr>
            <a:spLocks noChangeShapeType="1"/>
          </p:cNvSpPr>
          <p:nvPr/>
        </p:nvSpPr>
        <p:spPr bwMode="auto">
          <a:xfrm flipH="1" flipV="1">
            <a:off x="3800475" y="1663700"/>
            <a:ext cx="311150" cy="31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88" name="Line 260"/>
          <p:cNvSpPr>
            <a:spLocks noChangeShapeType="1"/>
          </p:cNvSpPr>
          <p:nvPr/>
        </p:nvSpPr>
        <p:spPr bwMode="auto">
          <a:xfrm flipH="1">
            <a:off x="3540125" y="1657350"/>
            <a:ext cx="171450" cy="1936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89" name="Line 261"/>
          <p:cNvSpPr>
            <a:spLocks noChangeShapeType="1"/>
          </p:cNvSpPr>
          <p:nvPr/>
        </p:nvSpPr>
        <p:spPr bwMode="auto">
          <a:xfrm>
            <a:off x="3530600" y="1895475"/>
            <a:ext cx="187325" cy="1428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90" name="Line 262"/>
          <p:cNvSpPr>
            <a:spLocks noChangeShapeType="1"/>
          </p:cNvSpPr>
          <p:nvPr/>
        </p:nvSpPr>
        <p:spPr bwMode="auto">
          <a:xfrm flipV="1">
            <a:off x="3794125" y="2051050"/>
            <a:ext cx="301625" cy="95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91" name="Line 263"/>
          <p:cNvSpPr>
            <a:spLocks noChangeShapeType="1"/>
          </p:cNvSpPr>
          <p:nvPr/>
        </p:nvSpPr>
        <p:spPr bwMode="auto">
          <a:xfrm flipH="1" flipV="1">
            <a:off x="3797300" y="1676400"/>
            <a:ext cx="520700" cy="20320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92" name="Line 264"/>
          <p:cNvSpPr>
            <a:spLocks noChangeShapeType="1"/>
          </p:cNvSpPr>
          <p:nvPr/>
        </p:nvSpPr>
        <p:spPr bwMode="auto">
          <a:xfrm flipH="1" flipV="1">
            <a:off x="3559175" y="1885950"/>
            <a:ext cx="758825" cy="1270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93" name="Line 265"/>
          <p:cNvSpPr>
            <a:spLocks noChangeShapeType="1"/>
          </p:cNvSpPr>
          <p:nvPr/>
        </p:nvSpPr>
        <p:spPr bwMode="auto">
          <a:xfrm flipH="1" flipV="1">
            <a:off x="4013200" y="1851025"/>
            <a:ext cx="295275" cy="2540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94" name="Line 266"/>
          <p:cNvSpPr>
            <a:spLocks noChangeShapeType="1"/>
          </p:cNvSpPr>
          <p:nvPr/>
        </p:nvSpPr>
        <p:spPr bwMode="auto">
          <a:xfrm flipV="1">
            <a:off x="3781425" y="1885950"/>
            <a:ext cx="542925" cy="15240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95" name="Line 267"/>
          <p:cNvSpPr>
            <a:spLocks noChangeShapeType="1"/>
          </p:cNvSpPr>
          <p:nvPr/>
        </p:nvSpPr>
        <p:spPr bwMode="auto">
          <a:xfrm flipV="1">
            <a:off x="3768725" y="1695450"/>
            <a:ext cx="361950" cy="3270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96" name="Line 268"/>
          <p:cNvSpPr>
            <a:spLocks noChangeShapeType="1"/>
          </p:cNvSpPr>
          <p:nvPr/>
        </p:nvSpPr>
        <p:spPr bwMode="auto">
          <a:xfrm flipH="1">
            <a:off x="4000500" y="1689100"/>
            <a:ext cx="146050" cy="15240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97" name="Line 269"/>
          <p:cNvSpPr>
            <a:spLocks noChangeShapeType="1"/>
          </p:cNvSpPr>
          <p:nvPr/>
        </p:nvSpPr>
        <p:spPr bwMode="auto">
          <a:xfrm flipH="1">
            <a:off x="3549650" y="1689100"/>
            <a:ext cx="581025" cy="1682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98" name="Line 270"/>
          <p:cNvSpPr>
            <a:spLocks noChangeShapeType="1"/>
          </p:cNvSpPr>
          <p:nvPr/>
        </p:nvSpPr>
        <p:spPr bwMode="auto">
          <a:xfrm flipH="1" flipV="1">
            <a:off x="3771900" y="1666875"/>
            <a:ext cx="177800" cy="1619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599" name="Line 271"/>
          <p:cNvSpPr>
            <a:spLocks noChangeShapeType="1"/>
          </p:cNvSpPr>
          <p:nvPr/>
        </p:nvSpPr>
        <p:spPr bwMode="auto">
          <a:xfrm flipH="1">
            <a:off x="3740150" y="1689100"/>
            <a:ext cx="19050" cy="33655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00" name="Line 272"/>
          <p:cNvSpPr>
            <a:spLocks noChangeShapeType="1"/>
          </p:cNvSpPr>
          <p:nvPr/>
        </p:nvSpPr>
        <p:spPr bwMode="auto">
          <a:xfrm>
            <a:off x="3546475" y="1889125"/>
            <a:ext cx="549275" cy="14922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01" name="Line 273"/>
          <p:cNvSpPr>
            <a:spLocks noChangeShapeType="1"/>
          </p:cNvSpPr>
          <p:nvPr/>
        </p:nvSpPr>
        <p:spPr bwMode="auto">
          <a:xfrm flipV="1">
            <a:off x="3559175" y="1857375"/>
            <a:ext cx="361950" cy="31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02" name="Line 274"/>
          <p:cNvSpPr>
            <a:spLocks noChangeShapeType="1"/>
          </p:cNvSpPr>
          <p:nvPr/>
        </p:nvSpPr>
        <p:spPr bwMode="auto">
          <a:xfrm flipV="1">
            <a:off x="3787775" y="1889125"/>
            <a:ext cx="165100" cy="142875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03" name="Line 275"/>
          <p:cNvSpPr>
            <a:spLocks noChangeShapeType="1"/>
          </p:cNvSpPr>
          <p:nvPr/>
        </p:nvSpPr>
        <p:spPr bwMode="auto">
          <a:xfrm flipH="1" flipV="1">
            <a:off x="4003675" y="1885950"/>
            <a:ext cx="130175" cy="139700"/>
          </a:xfrm>
          <a:prstGeom prst="line">
            <a:avLst/>
          </a:prstGeom>
          <a:noFill/>
          <a:ln w="3175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04" name="Oval 276"/>
          <p:cNvSpPr>
            <a:spLocks noChangeArrowheads="1"/>
          </p:cNvSpPr>
          <p:nvPr/>
        </p:nvSpPr>
        <p:spPr bwMode="auto">
          <a:xfrm>
            <a:off x="5110163" y="1452563"/>
            <a:ext cx="123825" cy="73025"/>
          </a:xfrm>
          <a:prstGeom prst="ellipse">
            <a:avLst/>
          </a:prstGeom>
          <a:solidFill>
            <a:srgbClr val="00BB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05" name="Line 277"/>
          <p:cNvSpPr>
            <a:spLocks noChangeShapeType="1"/>
          </p:cNvSpPr>
          <p:nvPr/>
        </p:nvSpPr>
        <p:spPr bwMode="auto">
          <a:xfrm>
            <a:off x="5230813" y="1484313"/>
            <a:ext cx="319087" cy="6350"/>
          </a:xfrm>
          <a:prstGeom prst="line">
            <a:avLst/>
          </a:prstGeom>
          <a:noFill/>
          <a:ln w="12700">
            <a:solidFill>
              <a:srgbClr val="00BB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589" name="Rectangle 278"/>
          <p:cNvSpPr>
            <a:spLocks noChangeArrowheads="1"/>
          </p:cNvSpPr>
          <p:nvPr/>
        </p:nvSpPr>
        <p:spPr bwMode="auto">
          <a:xfrm>
            <a:off x="5719763" y="1323975"/>
            <a:ext cx="2171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800" b="1">
                <a:solidFill>
                  <a:schemeClr val="bg1"/>
                </a:solidFill>
                <a:effectLst/>
                <a:latin typeface="Arial" pitchFamily="34" charset="0"/>
              </a:rPr>
              <a:t>unit and connection</a:t>
            </a:r>
          </a:p>
        </p:txBody>
      </p:sp>
      <p:sp>
        <p:nvSpPr>
          <p:cNvPr id="14590" name="Rectangle 279"/>
          <p:cNvSpPr>
            <a:spLocks noChangeArrowheads="1"/>
          </p:cNvSpPr>
          <p:nvPr/>
        </p:nvSpPr>
        <p:spPr bwMode="auto">
          <a:xfrm>
            <a:off x="5719763" y="1552575"/>
            <a:ext cx="2298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800" b="1" dirty="0">
                <a:solidFill>
                  <a:schemeClr val="bg1"/>
                </a:solidFill>
                <a:effectLst/>
                <a:latin typeface="Arial" pitchFamily="34" charset="0"/>
              </a:rPr>
              <a:t>in the gating network</a:t>
            </a:r>
          </a:p>
        </p:txBody>
      </p:sp>
      <p:sp>
        <p:nvSpPr>
          <p:cNvPr id="99608" name="Line 280"/>
          <p:cNvSpPr>
            <a:spLocks noChangeShapeType="1"/>
          </p:cNvSpPr>
          <p:nvPr/>
        </p:nvSpPr>
        <p:spPr bwMode="auto">
          <a:xfrm flipH="1">
            <a:off x="2260600" y="946150"/>
            <a:ext cx="142875" cy="654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09" name="Line 281"/>
          <p:cNvSpPr>
            <a:spLocks noChangeShapeType="1"/>
          </p:cNvSpPr>
          <p:nvPr/>
        </p:nvSpPr>
        <p:spPr bwMode="auto">
          <a:xfrm>
            <a:off x="2393950" y="946150"/>
            <a:ext cx="254000" cy="1057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10" name="Line 282"/>
          <p:cNvSpPr>
            <a:spLocks noChangeShapeType="1"/>
          </p:cNvSpPr>
          <p:nvPr/>
        </p:nvSpPr>
        <p:spPr bwMode="auto">
          <a:xfrm flipH="1">
            <a:off x="2257425" y="946150"/>
            <a:ext cx="146050" cy="1057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11" name="Line 283"/>
          <p:cNvSpPr>
            <a:spLocks noChangeShapeType="1"/>
          </p:cNvSpPr>
          <p:nvPr/>
        </p:nvSpPr>
        <p:spPr bwMode="auto">
          <a:xfrm>
            <a:off x="2403475" y="955675"/>
            <a:ext cx="466725" cy="889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12" name="Line 284"/>
          <p:cNvSpPr>
            <a:spLocks noChangeShapeType="1"/>
          </p:cNvSpPr>
          <p:nvPr/>
        </p:nvSpPr>
        <p:spPr bwMode="auto">
          <a:xfrm flipH="1">
            <a:off x="3340100" y="3559175"/>
            <a:ext cx="152400" cy="660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13" name="Line 285"/>
          <p:cNvSpPr>
            <a:spLocks noChangeShapeType="1"/>
          </p:cNvSpPr>
          <p:nvPr/>
        </p:nvSpPr>
        <p:spPr bwMode="auto">
          <a:xfrm>
            <a:off x="3482975" y="3559175"/>
            <a:ext cx="231775" cy="10604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14" name="Line 286"/>
          <p:cNvSpPr>
            <a:spLocks noChangeShapeType="1"/>
          </p:cNvSpPr>
          <p:nvPr/>
        </p:nvSpPr>
        <p:spPr bwMode="auto">
          <a:xfrm flipH="1">
            <a:off x="3340100" y="3559175"/>
            <a:ext cx="1524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15" name="Line 287"/>
          <p:cNvSpPr>
            <a:spLocks noChangeShapeType="1"/>
          </p:cNvSpPr>
          <p:nvPr/>
        </p:nvSpPr>
        <p:spPr bwMode="auto">
          <a:xfrm>
            <a:off x="3492500" y="3568700"/>
            <a:ext cx="438150" cy="892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4599" name="Group 288"/>
          <p:cNvGrpSpPr>
            <a:grpSpLocks/>
          </p:cNvGrpSpPr>
          <p:nvPr/>
        </p:nvGrpSpPr>
        <p:grpSpPr bwMode="auto">
          <a:xfrm>
            <a:off x="5137150" y="5711825"/>
            <a:ext cx="533400" cy="107950"/>
            <a:chOff x="4095" y="3160"/>
            <a:chExt cx="336" cy="68"/>
          </a:xfrm>
        </p:grpSpPr>
        <p:sp>
          <p:nvSpPr>
            <p:cNvPr id="99617" name="Line 289"/>
            <p:cNvSpPr>
              <a:spLocks noChangeShapeType="1"/>
            </p:cNvSpPr>
            <p:nvPr/>
          </p:nvSpPr>
          <p:spPr bwMode="auto">
            <a:xfrm flipH="1">
              <a:off x="4095" y="3188"/>
              <a:ext cx="9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18" name="Oval 290"/>
            <p:cNvSpPr>
              <a:spLocks noChangeArrowheads="1"/>
            </p:cNvSpPr>
            <p:nvPr/>
          </p:nvSpPr>
          <p:spPr bwMode="auto">
            <a:xfrm>
              <a:off x="4189" y="3160"/>
              <a:ext cx="116" cy="6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19" name="Line 291"/>
            <p:cNvSpPr>
              <a:spLocks noChangeShapeType="1"/>
            </p:cNvSpPr>
            <p:nvPr/>
          </p:nvSpPr>
          <p:spPr bwMode="auto">
            <a:xfrm>
              <a:off x="4303" y="3192"/>
              <a:ext cx="12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9620" name="Line 292"/>
          <p:cNvSpPr>
            <a:spLocks noChangeShapeType="1"/>
          </p:cNvSpPr>
          <p:nvPr/>
        </p:nvSpPr>
        <p:spPr bwMode="auto">
          <a:xfrm>
            <a:off x="3482975" y="3559175"/>
            <a:ext cx="231775" cy="6794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21" name="Line 293"/>
          <p:cNvSpPr>
            <a:spLocks noChangeShapeType="1"/>
          </p:cNvSpPr>
          <p:nvPr/>
        </p:nvSpPr>
        <p:spPr bwMode="auto">
          <a:xfrm flipH="1">
            <a:off x="3105150" y="3559175"/>
            <a:ext cx="377825" cy="876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22" name="Line 294"/>
          <p:cNvSpPr>
            <a:spLocks noChangeShapeType="1"/>
          </p:cNvSpPr>
          <p:nvPr/>
        </p:nvSpPr>
        <p:spPr bwMode="auto">
          <a:xfrm>
            <a:off x="2393950" y="946150"/>
            <a:ext cx="266700" cy="669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23" name="Line 295"/>
          <p:cNvSpPr>
            <a:spLocks noChangeShapeType="1"/>
          </p:cNvSpPr>
          <p:nvPr/>
        </p:nvSpPr>
        <p:spPr bwMode="auto">
          <a:xfrm flipH="1">
            <a:off x="2025650" y="946150"/>
            <a:ext cx="368300" cy="873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24" name="Line 296"/>
          <p:cNvSpPr>
            <a:spLocks noChangeShapeType="1"/>
          </p:cNvSpPr>
          <p:nvPr/>
        </p:nvSpPr>
        <p:spPr bwMode="auto">
          <a:xfrm flipH="1">
            <a:off x="1866900" y="3559175"/>
            <a:ext cx="146050" cy="6667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25" name="Line 297"/>
          <p:cNvSpPr>
            <a:spLocks noChangeShapeType="1"/>
          </p:cNvSpPr>
          <p:nvPr/>
        </p:nvSpPr>
        <p:spPr bwMode="auto">
          <a:xfrm>
            <a:off x="2000250" y="3559175"/>
            <a:ext cx="247650" cy="10604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26" name="Line 298"/>
          <p:cNvSpPr>
            <a:spLocks noChangeShapeType="1"/>
          </p:cNvSpPr>
          <p:nvPr/>
        </p:nvSpPr>
        <p:spPr bwMode="auto">
          <a:xfrm flipH="1">
            <a:off x="1860550" y="3559175"/>
            <a:ext cx="1524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27" name="Line 299"/>
          <p:cNvSpPr>
            <a:spLocks noChangeShapeType="1"/>
          </p:cNvSpPr>
          <p:nvPr/>
        </p:nvSpPr>
        <p:spPr bwMode="auto">
          <a:xfrm>
            <a:off x="2012950" y="3568700"/>
            <a:ext cx="444500" cy="892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28" name="Line 300"/>
          <p:cNvSpPr>
            <a:spLocks noChangeShapeType="1"/>
          </p:cNvSpPr>
          <p:nvPr/>
        </p:nvSpPr>
        <p:spPr bwMode="auto">
          <a:xfrm>
            <a:off x="2000250" y="3559175"/>
            <a:ext cx="247650" cy="6731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29" name="Line 301"/>
          <p:cNvSpPr>
            <a:spLocks noChangeShapeType="1"/>
          </p:cNvSpPr>
          <p:nvPr/>
        </p:nvSpPr>
        <p:spPr bwMode="auto">
          <a:xfrm flipH="1">
            <a:off x="1625600" y="3559175"/>
            <a:ext cx="374650" cy="876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30" name="Line 302"/>
          <p:cNvSpPr>
            <a:spLocks noChangeShapeType="1"/>
          </p:cNvSpPr>
          <p:nvPr/>
        </p:nvSpPr>
        <p:spPr bwMode="auto">
          <a:xfrm>
            <a:off x="2393950" y="955675"/>
            <a:ext cx="92075" cy="850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31" name="Line 303"/>
          <p:cNvSpPr>
            <a:spLocks noChangeShapeType="1"/>
          </p:cNvSpPr>
          <p:nvPr/>
        </p:nvSpPr>
        <p:spPr bwMode="auto">
          <a:xfrm>
            <a:off x="2000250" y="3559175"/>
            <a:ext cx="69850" cy="869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32" name="Line 304"/>
          <p:cNvSpPr>
            <a:spLocks noChangeShapeType="1"/>
          </p:cNvSpPr>
          <p:nvPr/>
        </p:nvSpPr>
        <p:spPr bwMode="auto">
          <a:xfrm>
            <a:off x="3482975" y="3568700"/>
            <a:ext cx="66675" cy="8540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33" name="Line 305"/>
          <p:cNvSpPr>
            <a:spLocks noChangeShapeType="1"/>
          </p:cNvSpPr>
          <p:nvPr/>
        </p:nvSpPr>
        <p:spPr bwMode="auto">
          <a:xfrm flipH="1">
            <a:off x="3771900" y="958850"/>
            <a:ext cx="117475" cy="6635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34" name="Line 306"/>
          <p:cNvSpPr>
            <a:spLocks noChangeShapeType="1"/>
          </p:cNvSpPr>
          <p:nvPr/>
        </p:nvSpPr>
        <p:spPr bwMode="auto">
          <a:xfrm>
            <a:off x="3879850" y="958850"/>
            <a:ext cx="260350" cy="1050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35" name="Line 307"/>
          <p:cNvSpPr>
            <a:spLocks noChangeShapeType="1"/>
          </p:cNvSpPr>
          <p:nvPr/>
        </p:nvSpPr>
        <p:spPr bwMode="auto">
          <a:xfrm flipH="1">
            <a:off x="3752850" y="958850"/>
            <a:ext cx="136525" cy="1057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36" name="Line 308"/>
          <p:cNvSpPr>
            <a:spLocks noChangeShapeType="1"/>
          </p:cNvSpPr>
          <p:nvPr/>
        </p:nvSpPr>
        <p:spPr bwMode="auto">
          <a:xfrm>
            <a:off x="3889375" y="968375"/>
            <a:ext cx="466725" cy="889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37" name="Line 309"/>
          <p:cNvSpPr>
            <a:spLocks noChangeShapeType="1"/>
          </p:cNvSpPr>
          <p:nvPr/>
        </p:nvSpPr>
        <p:spPr bwMode="auto">
          <a:xfrm>
            <a:off x="3879850" y="958850"/>
            <a:ext cx="254000" cy="676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38" name="Line 310"/>
          <p:cNvSpPr>
            <a:spLocks noChangeShapeType="1"/>
          </p:cNvSpPr>
          <p:nvPr/>
        </p:nvSpPr>
        <p:spPr bwMode="auto">
          <a:xfrm flipH="1">
            <a:off x="3511550" y="958850"/>
            <a:ext cx="368300" cy="873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639" name="Line 311"/>
          <p:cNvSpPr>
            <a:spLocks noChangeShapeType="1"/>
          </p:cNvSpPr>
          <p:nvPr/>
        </p:nvSpPr>
        <p:spPr bwMode="auto">
          <a:xfrm>
            <a:off x="3879850" y="968375"/>
            <a:ext cx="88900" cy="850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4620" name="Group 312"/>
          <p:cNvGrpSpPr>
            <a:grpSpLocks/>
          </p:cNvGrpSpPr>
          <p:nvPr/>
        </p:nvGrpSpPr>
        <p:grpSpPr bwMode="auto">
          <a:xfrm>
            <a:off x="4381500" y="5337175"/>
            <a:ext cx="533400" cy="107950"/>
            <a:chOff x="3619" y="2924"/>
            <a:chExt cx="336" cy="68"/>
          </a:xfrm>
        </p:grpSpPr>
        <p:sp>
          <p:nvSpPr>
            <p:cNvPr id="99641" name="Line 313"/>
            <p:cNvSpPr>
              <a:spLocks noChangeShapeType="1"/>
            </p:cNvSpPr>
            <p:nvPr/>
          </p:nvSpPr>
          <p:spPr bwMode="auto">
            <a:xfrm flipH="1">
              <a:off x="3619" y="2952"/>
              <a:ext cx="9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42" name="Oval 314"/>
            <p:cNvSpPr>
              <a:spLocks noChangeArrowheads="1"/>
            </p:cNvSpPr>
            <p:nvPr/>
          </p:nvSpPr>
          <p:spPr bwMode="auto">
            <a:xfrm>
              <a:off x="3713" y="2924"/>
              <a:ext cx="116" cy="6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43" name="Line 315"/>
            <p:cNvSpPr>
              <a:spLocks noChangeShapeType="1"/>
            </p:cNvSpPr>
            <p:nvPr/>
          </p:nvSpPr>
          <p:spPr bwMode="auto">
            <a:xfrm>
              <a:off x="3827" y="2956"/>
              <a:ext cx="12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621" name="Group 316"/>
          <p:cNvGrpSpPr>
            <a:grpSpLocks/>
          </p:cNvGrpSpPr>
          <p:nvPr/>
        </p:nvGrpSpPr>
        <p:grpSpPr bwMode="auto">
          <a:xfrm>
            <a:off x="3638550" y="5705475"/>
            <a:ext cx="533400" cy="107950"/>
            <a:chOff x="3151" y="3156"/>
            <a:chExt cx="336" cy="68"/>
          </a:xfrm>
        </p:grpSpPr>
        <p:sp>
          <p:nvSpPr>
            <p:cNvPr id="99645" name="Line 317"/>
            <p:cNvSpPr>
              <a:spLocks noChangeShapeType="1"/>
            </p:cNvSpPr>
            <p:nvPr/>
          </p:nvSpPr>
          <p:spPr bwMode="auto">
            <a:xfrm flipH="1">
              <a:off x="3151" y="3184"/>
              <a:ext cx="9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46" name="Oval 318"/>
            <p:cNvSpPr>
              <a:spLocks noChangeArrowheads="1"/>
            </p:cNvSpPr>
            <p:nvPr/>
          </p:nvSpPr>
          <p:spPr bwMode="auto">
            <a:xfrm>
              <a:off x="3245" y="3156"/>
              <a:ext cx="116" cy="6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47" name="Line 319"/>
            <p:cNvSpPr>
              <a:spLocks noChangeShapeType="1"/>
            </p:cNvSpPr>
            <p:nvPr/>
          </p:nvSpPr>
          <p:spPr bwMode="auto">
            <a:xfrm>
              <a:off x="3359" y="3188"/>
              <a:ext cx="12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622" name="Group 320"/>
          <p:cNvGrpSpPr>
            <a:grpSpLocks/>
          </p:cNvGrpSpPr>
          <p:nvPr/>
        </p:nvGrpSpPr>
        <p:grpSpPr bwMode="auto">
          <a:xfrm>
            <a:off x="2914650" y="6061075"/>
            <a:ext cx="533400" cy="107950"/>
            <a:chOff x="2695" y="3380"/>
            <a:chExt cx="336" cy="68"/>
          </a:xfrm>
        </p:grpSpPr>
        <p:sp>
          <p:nvSpPr>
            <p:cNvPr id="99649" name="Line 321"/>
            <p:cNvSpPr>
              <a:spLocks noChangeShapeType="1"/>
            </p:cNvSpPr>
            <p:nvPr/>
          </p:nvSpPr>
          <p:spPr bwMode="auto">
            <a:xfrm flipH="1">
              <a:off x="2695" y="3408"/>
              <a:ext cx="9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50" name="Oval 322"/>
            <p:cNvSpPr>
              <a:spLocks noChangeArrowheads="1"/>
            </p:cNvSpPr>
            <p:nvPr/>
          </p:nvSpPr>
          <p:spPr bwMode="auto">
            <a:xfrm>
              <a:off x="2789" y="3380"/>
              <a:ext cx="116" cy="6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51" name="Line 323"/>
            <p:cNvSpPr>
              <a:spLocks noChangeShapeType="1"/>
            </p:cNvSpPr>
            <p:nvPr/>
          </p:nvSpPr>
          <p:spPr bwMode="auto">
            <a:xfrm>
              <a:off x="2903" y="3412"/>
              <a:ext cx="12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623" name="Group 324"/>
          <p:cNvGrpSpPr>
            <a:grpSpLocks/>
          </p:cNvGrpSpPr>
          <p:nvPr/>
        </p:nvGrpSpPr>
        <p:grpSpPr bwMode="auto">
          <a:xfrm>
            <a:off x="2908300" y="5324475"/>
            <a:ext cx="533400" cy="107950"/>
            <a:chOff x="2691" y="2916"/>
            <a:chExt cx="336" cy="68"/>
          </a:xfrm>
        </p:grpSpPr>
        <p:sp>
          <p:nvSpPr>
            <p:cNvPr id="99653" name="Line 325"/>
            <p:cNvSpPr>
              <a:spLocks noChangeShapeType="1"/>
            </p:cNvSpPr>
            <p:nvPr/>
          </p:nvSpPr>
          <p:spPr bwMode="auto">
            <a:xfrm flipH="1">
              <a:off x="2691" y="2944"/>
              <a:ext cx="9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54" name="Oval 326"/>
            <p:cNvSpPr>
              <a:spLocks noChangeArrowheads="1"/>
            </p:cNvSpPr>
            <p:nvPr/>
          </p:nvSpPr>
          <p:spPr bwMode="auto">
            <a:xfrm>
              <a:off x="2785" y="2916"/>
              <a:ext cx="116" cy="6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55" name="Line 327"/>
            <p:cNvSpPr>
              <a:spLocks noChangeShapeType="1"/>
            </p:cNvSpPr>
            <p:nvPr/>
          </p:nvSpPr>
          <p:spPr bwMode="auto">
            <a:xfrm>
              <a:off x="2899" y="2948"/>
              <a:ext cx="12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624" name="Group 328"/>
          <p:cNvGrpSpPr>
            <a:grpSpLocks/>
          </p:cNvGrpSpPr>
          <p:nvPr/>
        </p:nvGrpSpPr>
        <p:grpSpPr bwMode="auto">
          <a:xfrm>
            <a:off x="2152650" y="5705475"/>
            <a:ext cx="533400" cy="107950"/>
            <a:chOff x="2215" y="3156"/>
            <a:chExt cx="336" cy="68"/>
          </a:xfrm>
        </p:grpSpPr>
        <p:sp>
          <p:nvSpPr>
            <p:cNvPr id="99657" name="Line 329"/>
            <p:cNvSpPr>
              <a:spLocks noChangeShapeType="1"/>
            </p:cNvSpPr>
            <p:nvPr/>
          </p:nvSpPr>
          <p:spPr bwMode="auto">
            <a:xfrm flipH="1">
              <a:off x="2215" y="3184"/>
              <a:ext cx="9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58" name="Oval 330"/>
            <p:cNvSpPr>
              <a:spLocks noChangeArrowheads="1"/>
            </p:cNvSpPr>
            <p:nvPr/>
          </p:nvSpPr>
          <p:spPr bwMode="auto">
            <a:xfrm>
              <a:off x="2309" y="3156"/>
              <a:ext cx="116" cy="6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59" name="Line 331"/>
            <p:cNvSpPr>
              <a:spLocks noChangeShapeType="1"/>
            </p:cNvSpPr>
            <p:nvPr/>
          </p:nvSpPr>
          <p:spPr bwMode="auto">
            <a:xfrm>
              <a:off x="2423" y="3188"/>
              <a:ext cx="12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625" name="Group 332"/>
          <p:cNvGrpSpPr>
            <a:grpSpLocks/>
          </p:cNvGrpSpPr>
          <p:nvPr/>
        </p:nvGrpSpPr>
        <p:grpSpPr bwMode="auto">
          <a:xfrm>
            <a:off x="685800" y="5699125"/>
            <a:ext cx="533400" cy="107950"/>
            <a:chOff x="1291" y="3152"/>
            <a:chExt cx="336" cy="68"/>
          </a:xfrm>
        </p:grpSpPr>
        <p:sp>
          <p:nvSpPr>
            <p:cNvPr id="99661" name="Line 333"/>
            <p:cNvSpPr>
              <a:spLocks noChangeShapeType="1"/>
            </p:cNvSpPr>
            <p:nvPr/>
          </p:nvSpPr>
          <p:spPr bwMode="auto">
            <a:xfrm flipH="1">
              <a:off x="1291" y="3180"/>
              <a:ext cx="9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62" name="Oval 334"/>
            <p:cNvSpPr>
              <a:spLocks noChangeArrowheads="1"/>
            </p:cNvSpPr>
            <p:nvPr/>
          </p:nvSpPr>
          <p:spPr bwMode="auto">
            <a:xfrm>
              <a:off x="1385" y="3152"/>
              <a:ext cx="116" cy="6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63" name="Line 335"/>
            <p:cNvSpPr>
              <a:spLocks noChangeShapeType="1"/>
            </p:cNvSpPr>
            <p:nvPr/>
          </p:nvSpPr>
          <p:spPr bwMode="auto">
            <a:xfrm>
              <a:off x="1499" y="3184"/>
              <a:ext cx="12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626" name="Group 336"/>
          <p:cNvGrpSpPr>
            <a:grpSpLocks/>
          </p:cNvGrpSpPr>
          <p:nvPr/>
        </p:nvGrpSpPr>
        <p:grpSpPr bwMode="auto">
          <a:xfrm>
            <a:off x="1435100" y="5330825"/>
            <a:ext cx="533400" cy="107950"/>
            <a:chOff x="1763" y="2920"/>
            <a:chExt cx="336" cy="68"/>
          </a:xfrm>
        </p:grpSpPr>
        <p:sp>
          <p:nvSpPr>
            <p:cNvPr id="99665" name="Line 337"/>
            <p:cNvSpPr>
              <a:spLocks noChangeShapeType="1"/>
            </p:cNvSpPr>
            <p:nvPr/>
          </p:nvSpPr>
          <p:spPr bwMode="auto">
            <a:xfrm flipH="1">
              <a:off x="1763" y="2948"/>
              <a:ext cx="9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66" name="Oval 338"/>
            <p:cNvSpPr>
              <a:spLocks noChangeArrowheads="1"/>
            </p:cNvSpPr>
            <p:nvPr/>
          </p:nvSpPr>
          <p:spPr bwMode="auto">
            <a:xfrm>
              <a:off x="1857" y="2920"/>
              <a:ext cx="116" cy="6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67" name="Line 339"/>
            <p:cNvSpPr>
              <a:spLocks noChangeShapeType="1"/>
            </p:cNvSpPr>
            <p:nvPr/>
          </p:nvSpPr>
          <p:spPr bwMode="auto">
            <a:xfrm>
              <a:off x="1971" y="2952"/>
              <a:ext cx="12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627" name="Group 340"/>
          <p:cNvGrpSpPr>
            <a:grpSpLocks/>
          </p:cNvGrpSpPr>
          <p:nvPr/>
        </p:nvGrpSpPr>
        <p:grpSpPr bwMode="auto">
          <a:xfrm>
            <a:off x="1435100" y="6067425"/>
            <a:ext cx="533400" cy="107950"/>
            <a:chOff x="1763" y="3384"/>
            <a:chExt cx="336" cy="68"/>
          </a:xfrm>
        </p:grpSpPr>
        <p:sp>
          <p:nvSpPr>
            <p:cNvPr id="99669" name="Line 341"/>
            <p:cNvSpPr>
              <a:spLocks noChangeShapeType="1"/>
            </p:cNvSpPr>
            <p:nvPr/>
          </p:nvSpPr>
          <p:spPr bwMode="auto">
            <a:xfrm flipH="1">
              <a:off x="1763" y="3412"/>
              <a:ext cx="9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70" name="Oval 342"/>
            <p:cNvSpPr>
              <a:spLocks noChangeArrowheads="1"/>
            </p:cNvSpPr>
            <p:nvPr/>
          </p:nvSpPr>
          <p:spPr bwMode="auto">
            <a:xfrm>
              <a:off x="1857" y="3384"/>
              <a:ext cx="116" cy="6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71" name="Line 343"/>
            <p:cNvSpPr>
              <a:spLocks noChangeShapeType="1"/>
            </p:cNvSpPr>
            <p:nvPr/>
          </p:nvSpPr>
          <p:spPr bwMode="auto">
            <a:xfrm>
              <a:off x="1971" y="3416"/>
              <a:ext cx="12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628" name="Group 344"/>
          <p:cNvGrpSpPr>
            <a:grpSpLocks/>
          </p:cNvGrpSpPr>
          <p:nvPr/>
        </p:nvGrpSpPr>
        <p:grpSpPr bwMode="auto">
          <a:xfrm>
            <a:off x="1073150" y="3089275"/>
            <a:ext cx="533400" cy="107950"/>
            <a:chOff x="1535" y="1508"/>
            <a:chExt cx="336" cy="68"/>
          </a:xfrm>
        </p:grpSpPr>
        <p:sp>
          <p:nvSpPr>
            <p:cNvPr id="99673" name="Line 345"/>
            <p:cNvSpPr>
              <a:spLocks noChangeShapeType="1"/>
            </p:cNvSpPr>
            <p:nvPr/>
          </p:nvSpPr>
          <p:spPr bwMode="auto">
            <a:xfrm flipH="1">
              <a:off x="1535" y="1536"/>
              <a:ext cx="9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74" name="Oval 346"/>
            <p:cNvSpPr>
              <a:spLocks noChangeArrowheads="1"/>
            </p:cNvSpPr>
            <p:nvPr/>
          </p:nvSpPr>
          <p:spPr bwMode="auto">
            <a:xfrm>
              <a:off x="1629" y="1508"/>
              <a:ext cx="116" cy="6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75" name="Line 347"/>
            <p:cNvSpPr>
              <a:spLocks noChangeShapeType="1"/>
            </p:cNvSpPr>
            <p:nvPr/>
          </p:nvSpPr>
          <p:spPr bwMode="auto">
            <a:xfrm>
              <a:off x="1743" y="1540"/>
              <a:ext cx="12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629" name="Group 348"/>
          <p:cNvGrpSpPr>
            <a:grpSpLocks/>
          </p:cNvGrpSpPr>
          <p:nvPr/>
        </p:nvGrpSpPr>
        <p:grpSpPr bwMode="auto">
          <a:xfrm>
            <a:off x="1816100" y="2720975"/>
            <a:ext cx="533400" cy="107950"/>
            <a:chOff x="2003" y="1276"/>
            <a:chExt cx="336" cy="68"/>
          </a:xfrm>
        </p:grpSpPr>
        <p:sp>
          <p:nvSpPr>
            <p:cNvPr id="99677" name="Line 349"/>
            <p:cNvSpPr>
              <a:spLocks noChangeShapeType="1"/>
            </p:cNvSpPr>
            <p:nvPr/>
          </p:nvSpPr>
          <p:spPr bwMode="auto">
            <a:xfrm flipH="1">
              <a:off x="2003" y="1304"/>
              <a:ext cx="9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78" name="Oval 350"/>
            <p:cNvSpPr>
              <a:spLocks noChangeArrowheads="1"/>
            </p:cNvSpPr>
            <p:nvPr/>
          </p:nvSpPr>
          <p:spPr bwMode="auto">
            <a:xfrm>
              <a:off x="2097" y="1276"/>
              <a:ext cx="116" cy="6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79" name="Line 351"/>
            <p:cNvSpPr>
              <a:spLocks noChangeShapeType="1"/>
            </p:cNvSpPr>
            <p:nvPr/>
          </p:nvSpPr>
          <p:spPr bwMode="auto">
            <a:xfrm>
              <a:off x="2211" y="1308"/>
              <a:ext cx="12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630" name="Group 352"/>
          <p:cNvGrpSpPr>
            <a:grpSpLocks/>
          </p:cNvGrpSpPr>
          <p:nvPr/>
        </p:nvGrpSpPr>
        <p:grpSpPr bwMode="auto">
          <a:xfrm>
            <a:off x="1778000" y="3463925"/>
            <a:ext cx="577850" cy="107950"/>
            <a:chOff x="1979" y="1744"/>
            <a:chExt cx="364" cy="68"/>
          </a:xfrm>
        </p:grpSpPr>
        <p:sp>
          <p:nvSpPr>
            <p:cNvPr id="99681" name="Line 353"/>
            <p:cNvSpPr>
              <a:spLocks noChangeShapeType="1"/>
            </p:cNvSpPr>
            <p:nvPr/>
          </p:nvSpPr>
          <p:spPr bwMode="auto">
            <a:xfrm>
              <a:off x="1979" y="1776"/>
              <a:ext cx="8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82" name="Oval 354"/>
            <p:cNvSpPr>
              <a:spLocks noChangeArrowheads="1"/>
            </p:cNvSpPr>
            <p:nvPr/>
          </p:nvSpPr>
          <p:spPr bwMode="auto">
            <a:xfrm>
              <a:off x="2065" y="1744"/>
              <a:ext cx="116" cy="6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83" name="Line 355"/>
            <p:cNvSpPr>
              <a:spLocks noChangeShapeType="1"/>
            </p:cNvSpPr>
            <p:nvPr/>
          </p:nvSpPr>
          <p:spPr bwMode="auto">
            <a:xfrm>
              <a:off x="2167" y="1780"/>
              <a:ext cx="1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631" name="Group 356"/>
          <p:cNvGrpSpPr>
            <a:grpSpLocks/>
          </p:cNvGrpSpPr>
          <p:nvPr/>
        </p:nvGrpSpPr>
        <p:grpSpPr bwMode="auto">
          <a:xfrm>
            <a:off x="2546350" y="3089275"/>
            <a:ext cx="533400" cy="107950"/>
            <a:chOff x="2463" y="1508"/>
            <a:chExt cx="336" cy="68"/>
          </a:xfrm>
        </p:grpSpPr>
        <p:sp>
          <p:nvSpPr>
            <p:cNvPr id="99685" name="Line 357"/>
            <p:cNvSpPr>
              <a:spLocks noChangeShapeType="1"/>
            </p:cNvSpPr>
            <p:nvPr/>
          </p:nvSpPr>
          <p:spPr bwMode="auto">
            <a:xfrm flipH="1">
              <a:off x="2463" y="1536"/>
              <a:ext cx="9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86" name="Oval 358"/>
            <p:cNvSpPr>
              <a:spLocks noChangeArrowheads="1"/>
            </p:cNvSpPr>
            <p:nvPr/>
          </p:nvSpPr>
          <p:spPr bwMode="auto">
            <a:xfrm>
              <a:off x="2557" y="1508"/>
              <a:ext cx="116" cy="6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87" name="Line 359"/>
            <p:cNvSpPr>
              <a:spLocks noChangeShapeType="1"/>
            </p:cNvSpPr>
            <p:nvPr/>
          </p:nvSpPr>
          <p:spPr bwMode="auto">
            <a:xfrm>
              <a:off x="2671" y="1540"/>
              <a:ext cx="12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632" name="Group 360"/>
          <p:cNvGrpSpPr>
            <a:grpSpLocks/>
          </p:cNvGrpSpPr>
          <p:nvPr/>
        </p:nvGrpSpPr>
        <p:grpSpPr bwMode="auto">
          <a:xfrm>
            <a:off x="4051300" y="3101975"/>
            <a:ext cx="533400" cy="107950"/>
            <a:chOff x="3411" y="1516"/>
            <a:chExt cx="336" cy="68"/>
          </a:xfrm>
        </p:grpSpPr>
        <p:sp>
          <p:nvSpPr>
            <p:cNvPr id="99689" name="Line 361"/>
            <p:cNvSpPr>
              <a:spLocks noChangeShapeType="1"/>
            </p:cNvSpPr>
            <p:nvPr/>
          </p:nvSpPr>
          <p:spPr bwMode="auto">
            <a:xfrm flipH="1">
              <a:off x="3411" y="1544"/>
              <a:ext cx="9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90" name="Oval 362"/>
            <p:cNvSpPr>
              <a:spLocks noChangeArrowheads="1"/>
            </p:cNvSpPr>
            <p:nvPr/>
          </p:nvSpPr>
          <p:spPr bwMode="auto">
            <a:xfrm>
              <a:off x="3505" y="1516"/>
              <a:ext cx="116" cy="6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91" name="Line 363"/>
            <p:cNvSpPr>
              <a:spLocks noChangeShapeType="1"/>
            </p:cNvSpPr>
            <p:nvPr/>
          </p:nvSpPr>
          <p:spPr bwMode="auto">
            <a:xfrm>
              <a:off x="3619" y="1548"/>
              <a:ext cx="12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633" name="Group 364"/>
          <p:cNvGrpSpPr>
            <a:grpSpLocks/>
          </p:cNvGrpSpPr>
          <p:nvPr/>
        </p:nvGrpSpPr>
        <p:grpSpPr bwMode="auto">
          <a:xfrm>
            <a:off x="3302000" y="2720975"/>
            <a:ext cx="533400" cy="107950"/>
            <a:chOff x="2939" y="1276"/>
            <a:chExt cx="336" cy="68"/>
          </a:xfrm>
        </p:grpSpPr>
        <p:sp>
          <p:nvSpPr>
            <p:cNvPr id="99693" name="Line 365"/>
            <p:cNvSpPr>
              <a:spLocks noChangeShapeType="1"/>
            </p:cNvSpPr>
            <p:nvPr/>
          </p:nvSpPr>
          <p:spPr bwMode="auto">
            <a:xfrm flipH="1">
              <a:off x="2939" y="1304"/>
              <a:ext cx="9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94" name="Oval 366"/>
            <p:cNvSpPr>
              <a:spLocks noChangeArrowheads="1"/>
            </p:cNvSpPr>
            <p:nvPr/>
          </p:nvSpPr>
          <p:spPr bwMode="auto">
            <a:xfrm>
              <a:off x="3033" y="1276"/>
              <a:ext cx="116" cy="6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95" name="Line 367"/>
            <p:cNvSpPr>
              <a:spLocks noChangeShapeType="1"/>
            </p:cNvSpPr>
            <p:nvPr/>
          </p:nvSpPr>
          <p:spPr bwMode="auto">
            <a:xfrm>
              <a:off x="3147" y="1308"/>
              <a:ext cx="12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634" name="Group 368"/>
          <p:cNvGrpSpPr>
            <a:grpSpLocks/>
          </p:cNvGrpSpPr>
          <p:nvPr/>
        </p:nvGrpSpPr>
        <p:grpSpPr bwMode="auto">
          <a:xfrm>
            <a:off x="4781550" y="2740025"/>
            <a:ext cx="533400" cy="107950"/>
            <a:chOff x="3871" y="1288"/>
            <a:chExt cx="336" cy="68"/>
          </a:xfrm>
        </p:grpSpPr>
        <p:sp>
          <p:nvSpPr>
            <p:cNvPr id="99697" name="Line 369"/>
            <p:cNvSpPr>
              <a:spLocks noChangeShapeType="1"/>
            </p:cNvSpPr>
            <p:nvPr/>
          </p:nvSpPr>
          <p:spPr bwMode="auto">
            <a:xfrm flipH="1">
              <a:off x="3871" y="1316"/>
              <a:ext cx="9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98" name="Oval 370"/>
            <p:cNvSpPr>
              <a:spLocks noChangeArrowheads="1"/>
            </p:cNvSpPr>
            <p:nvPr/>
          </p:nvSpPr>
          <p:spPr bwMode="auto">
            <a:xfrm>
              <a:off x="3965" y="1288"/>
              <a:ext cx="116" cy="6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699" name="Line 371"/>
            <p:cNvSpPr>
              <a:spLocks noChangeShapeType="1"/>
            </p:cNvSpPr>
            <p:nvPr/>
          </p:nvSpPr>
          <p:spPr bwMode="auto">
            <a:xfrm>
              <a:off x="4079" y="1320"/>
              <a:ext cx="12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635" name="Group 372"/>
          <p:cNvGrpSpPr>
            <a:grpSpLocks/>
          </p:cNvGrpSpPr>
          <p:nvPr/>
        </p:nvGrpSpPr>
        <p:grpSpPr bwMode="auto">
          <a:xfrm>
            <a:off x="3276600" y="3476625"/>
            <a:ext cx="577850" cy="107950"/>
            <a:chOff x="2923" y="1752"/>
            <a:chExt cx="364" cy="68"/>
          </a:xfrm>
        </p:grpSpPr>
        <p:sp>
          <p:nvSpPr>
            <p:cNvPr id="99701" name="Line 373"/>
            <p:cNvSpPr>
              <a:spLocks noChangeShapeType="1"/>
            </p:cNvSpPr>
            <p:nvPr/>
          </p:nvSpPr>
          <p:spPr bwMode="auto">
            <a:xfrm>
              <a:off x="2923" y="1784"/>
              <a:ext cx="8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702" name="Oval 374"/>
            <p:cNvSpPr>
              <a:spLocks noChangeArrowheads="1"/>
            </p:cNvSpPr>
            <p:nvPr/>
          </p:nvSpPr>
          <p:spPr bwMode="auto">
            <a:xfrm>
              <a:off x="3009" y="1752"/>
              <a:ext cx="116" cy="6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703" name="Line 375"/>
            <p:cNvSpPr>
              <a:spLocks noChangeShapeType="1"/>
            </p:cNvSpPr>
            <p:nvPr/>
          </p:nvSpPr>
          <p:spPr bwMode="auto">
            <a:xfrm>
              <a:off x="3111" y="1788"/>
              <a:ext cx="1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636" name="Group 376"/>
          <p:cNvGrpSpPr>
            <a:grpSpLocks/>
          </p:cNvGrpSpPr>
          <p:nvPr/>
        </p:nvGrpSpPr>
        <p:grpSpPr bwMode="auto">
          <a:xfrm>
            <a:off x="3670300" y="873125"/>
            <a:ext cx="577850" cy="107950"/>
            <a:chOff x="3171" y="112"/>
            <a:chExt cx="364" cy="68"/>
          </a:xfrm>
        </p:grpSpPr>
        <p:sp>
          <p:nvSpPr>
            <p:cNvPr id="99705" name="Line 377"/>
            <p:cNvSpPr>
              <a:spLocks noChangeShapeType="1"/>
            </p:cNvSpPr>
            <p:nvPr/>
          </p:nvSpPr>
          <p:spPr bwMode="auto">
            <a:xfrm>
              <a:off x="3171" y="144"/>
              <a:ext cx="8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706" name="Oval 378"/>
            <p:cNvSpPr>
              <a:spLocks noChangeArrowheads="1"/>
            </p:cNvSpPr>
            <p:nvPr/>
          </p:nvSpPr>
          <p:spPr bwMode="auto">
            <a:xfrm>
              <a:off x="3257" y="112"/>
              <a:ext cx="116" cy="6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707" name="Line 379"/>
            <p:cNvSpPr>
              <a:spLocks noChangeShapeType="1"/>
            </p:cNvSpPr>
            <p:nvPr/>
          </p:nvSpPr>
          <p:spPr bwMode="auto">
            <a:xfrm>
              <a:off x="3359" y="148"/>
              <a:ext cx="1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4637" name="Group 380"/>
          <p:cNvGrpSpPr>
            <a:grpSpLocks/>
          </p:cNvGrpSpPr>
          <p:nvPr/>
        </p:nvGrpSpPr>
        <p:grpSpPr bwMode="auto">
          <a:xfrm>
            <a:off x="2178050" y="860425"/>
            <a:ext cx="577850" cy="107950"/>
            <a:chOff x="2231" y="104"/>
            <a:chExt cx="364" cy="68"/>
          </a:xfrm>
        </p:grpSpPr>
        <p:sp>
          <p:nvSpPr>
            <p:cNvPr id="99709" name="Line 381"/>
            <p:cNvSpPr>
              <a:spLocks noChangeShapeType="1"/>
            </p:cNvSpPr>
            <p:nvPr/>
          </p:nvSpPr>
          <p:spPr bwMode="auto">
            <a:xfrm>
              <a:off x="2231" y="136"/>
              <a:ext cx="8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710" name="Oval 382"/>
            <p:cNvSpPr>
              <a:spLocks noChangeArrowheads="1"/>
            </p:cNvSpPr>
            <p:nvPr/>
          </p:nvSpPr>
          <p:spPr bwMode="auto">
            <a:xfrm>
              <a:off x="2317" y="104"/>
              <a:ext cx="116" cy="6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711" name="Line 383"/>
            <p:cNvSpPr>
              <a:spLocks noChangeShapeType="1"/>
            </p:cNvSpPr>
            <p:nvPr/>
          </p:nvSpPr>
          <p:spPr bwMode="auto">
            <a:xfrm>
              <a:off x="2419" y="140"/>
              <a:ext cx="176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9712" name="Line 384"/>
          <p:cNvSpPr>
            <a:spLocks noChangeShapeType="1"/>
          </p:cNvSpPr>
          <p:nvPr/>
        </p:nvSpPr>
        <p:spPr bwMode="auto">
          <a:xfrm flipH="1">
            <a:off x="4756150" y="3533775"/>
            <a:ext cx="149225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13" name="Oval 385"/>
          <p:cNvSpPr>
            <a:spLocks noChangeArrowheads="1"/>
          </p:cNvSpPr>
          <p:nvPr/>
        </p:nvSpPr>
        <p:spPr bwMode="auto">
          <a:xfrm>
            <a:off x="4905375" y="3489325"/>
            <a:ext cx="184150" cy="10795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14" name="Line 386"/>
          <p:cNvSpPr>
            <a:spLocks noChangeShapeType="1"/>
          </p:cNvSpPr>
          <p:nvPr/>
        </p:nvSpPr>
        <p:spPr bwMode="auto">
          <a:xfrm>
            <a:off x="5086350" y="3540125"/>
            <a:ext cx="2413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15" name="Line 387"/>
          <p:cNvSpPr>
            <a:spLocks noChangeShapeType="1"/>
          </p:cNvSpPr>
          <p:nvPr/>
        </p:nvSpPr>
        <p:spPr bwMode="auto">
          <a:xfrm flipH="1">
            <a:off x="5530850" y="3165475"/>
            <a:ext cx="149225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16" name="Oval 388"/>
          <p:cNvSpPr>
            <a:spLocks noChangeArrowheads="1"/>
          </p:cNvSpPr>
          <p:nvPr/>
        </p:nvSpPr>
        <p:spPr bwMode="auto">
          <a:xfrm>
            <a:off x="5680075" y="3121025"/>
            <a:ext cx="184150" cy="10795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17" name="Line 389"/>
          <p:cNvSpPr>
            <a:spLocks noChangeShapeType="1"/>
          </p:cNvSpPr>
          <p:nvPr/>
        </p:nvSpPr>
        <p:spPr bwMode="auto">
          <a:xfrm>
            <a:off x="5861050" y="3171825"/>
            <a:ext cx="209550" cy="6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4644" name="Group 390"/>
          <p:cNvGrpSpPr>
            <a:grpSpLocks/>
          </p:cNvGrpSpPr>
          <p:nvPr/>
        </p:nvGrpSpPr>
        <p:grpSpPr bwMode="auto">
          <a:xfrm>
            <a:off x="4375150" y="6067425"/>
            <a:ext cx="533400" cy="107950"/>
            <a:chOff x="3615" y="3384"/>
            <a:chExt cx="336" cy="68"/>
          </a:xfrm>
        </p:grpSpPr>
        <p:sp>
          <p:nvSpPr>
            <p:cNvPr id="99719" name="Line 391"/>
            <p:cNvSpPr>
              <a:spLocks noChangeShapeType="1"/>
            </p:cNvSpPr>
            <p:nvPr/>
          </p:nvSpPr>
          <p:spPr bwMode="auto">
            <a:xfrm flipH="1">
              <a:off x="3615" y="3412"/>
              <a:ext cx="94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720" name="Oval 392"/>
            <p:cNvSpPr>
              <a:spLocks noChangeArrowheads="1"/>
            </p:cNvSpPr>
            <p:nvPr/>
          </p:nvSpPr>
          <p:spPr bwMode="auto">
            <a:xfrm>
              <a:off x="3709" y="3384"/>
              <a:ext cx="116" cy="68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721" name="Line 393"/>
            <p:cNvSpPr>
              <a:spLocks noChangeShapeType="1"/>
            </p:cNvSpPr>
            <p:nvPr/>
          </p:nvSpPr>
          <p:spPr bwMode="auto">
            <a:xfrm>
              <a:off x="3823" y="3416"/>
              <a:ext cx="128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9722" name="Line 394"/>
          <p:cNvSpPr>
            <a:spLocks noChangeShapeType="1"/>
          </p:cNvSpPr>
          <p:nvPr/>
        </p:nvSpPr>
        <p:spPr bwMode="auto">
          <a:xfrm flipV="1">
            <a:off x="1301750" y="1895475"/>
            <a:ext cx="685800" cy="11811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23" name="Line 395"/>
          <p:cNvSpPr>
            <a:spLocks noChangeShapeType="1"/>
          </p:cNvSpPr>
          <p:nvPr/>
        </p:nvSpPr>
        <p:spPr bwMode="auto">
          <a:xfrm flipV="1">
            <a:off x="2051050" y="1666875"/>
            <a:ext cx="203200" cy="1028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24" name="Line 396"/>
          <p:cNvSpPr>
            <a:spLocks noChangeShapeType="1"/>
          </p:cNvSpPr>
          <p:nvPr/>
        </p:nvSpPr>
        <p:spPr bwMode="auto">
          <a:xfrm flipV="1">
            <a:off x="2000250" y="2073275"/>
            <a:ext cx="241300" cy="1371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25" name="Line 397"/>
          <p:cNvSpPr>
            <a:spLocks noChangeShapeType="1"/>
          </p:cNvSpPr>
          <p:nvPr/>
        </p:nvSpPr>
        <p:spPr bwMode="auto">
          <a:xfrm flipH="1" flipV="1">
            <a:off x="2482850" y="1870075"/>
            <a:ext cx="279400" cy="1193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26" name="Line 398"/>
          <p:cNvSpPr>
            <a:spLocks noChangeShapeType="1"/>
          </p:cNvSpPr>
          <p:nvPr/>
        </p:nvSpPr>
        <p:spPr bwMode="auto">
          <a:xfrm flipH="1" flipV="1">
            <a:off x="2686050" y="1679575"/>
            <a:ext cx="838200" cy="1028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27" name="Line 399"/>
          <p:cNvSpPr>
            <a:spLocks noChangeShapeType="1"/>
          </p:cNvSpPr>
          <p:nvPr/>
        </p:nvSpPr>
        <p:spPr bwMode="auto">
          <a:xfrm flipH="1" flipV="1">
            <a:off x="2660650" y="2073275"/>
            <a:ext cx="838200" cy="1397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28" name="Line 400"/>
          <p:cNvSpPr>
            <a:spLocks noChangeShapeType="1"/>
          </p:cNvSpPr>
          <p:nvPr/>
        </p:nvSpPr>
        <p:spPr bwMode="auto">
          <a:xfrm flipH="1" flipV="1">
            <a:off x="2889250" y="1895475"/>
            <a:ext cx="1384300" cy="1193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29" name="Line 401"/>
          <p:cNvSpPr>
            <a:spLocks noChangeShapeType="1"/>
          </p:cNvSpPr>
          <p:nvPr/>
        </p:nvSpPr>
        <p:spPr bwMode="auto">
          <a:xfrm flipV="1">
            <a:off x="2762250" y="1908175"/>
            <a:ext cx="723900" cy="1168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30" name="Line 402"/>
          <p:cNvSpPr>
            <a:spLocks noChangeShapeType="1"/>
          </p:cNvSpPr>
          <p:nvPr/>
        </p:nvSpPr>
        <p:spPr bwMode="auto">
          <a:xfrm flipV="1">
            <a:off x="3536950" y="1679575"/>
            <a:ext cx="190500" cy="1028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31" name="Line 403"/>
          <p:cNvSpPr>
            <a:spLocks noChangeShapeType="1"/>
          </p:cNvSpPr>
          <p:nvPr/>
        </p:nvSpPr>
        <p:spPr bwMode="auto">
          <a:xfrm flipV="1">
            <a:off x="3473450" y="2098675"/>
            <a:ext cx="266700" cy="1371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32" name="Line 404"/>
          <p:cNvSpPr>
            <a:spLocks noChangeShapeType="1"/>
          </p:cNvSpPr>
          <p:nvPr/>
        </p:nvSpPr>
        <p:spPr bwMode="auto">
          <a:xfrm flipH="1" flipV="1">
            <a:off x="3968750" y="1882775"/>
            <a:ext cx="304800" cy="12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33" name="Line 405"/>
          <p:cNvSpPr>
            <a:spLocks noChangeShapeType="1"/>
          </p:cNvSpPr>
          <p:nvPr/>
        </p:nvSpPr>
        <p:spPr bwMode="auto">
          <a:xfrm flipH="1" flipV="1">
            <a:off x="4184650" y="1704975"/>
            <a:ext cx="812800" cy="1028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34" name="Line 406"/>
          <p:cNvSpPr>
            <a:spLocks noChangeShapeType="1"/>
          </p:cNvSpPr>
          <p:nvPr/>
        </p:nvSpPr>
        <p:spPr bwMode="auto">
          <a:xfrm flipH="1" flipV="1">
            <a:off x="4159250" y="2085975"/>
            <a:ext cx="800100" cy="13843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35" name="Line 407"/>
          <p:cNvSpPr>
            <a:spLocks noChangeShapeType="1"/>
          </p:cNvSpPr>
          <p:nvPr/>
        </p:nvSpPr>
        <p:spPr bwMode="auto">
          <a:xfrm flipH="1" flipV="1">
            <a:off x="4424363" y="1933575"/>
            <a:ext cx="1358900" cy="12065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36" name="Line 408"/>
          <p:cNvSpPr>
            <a:spLocks noChangeShapeType="1"/>
          </p:cNvSpPr>
          <p:nvPr/>
        </p:nvSpPr>
        <p:spPr bwMode="auto">
          <a:xfrm flipV="1">
            <a:off x="908050" y="4486275"/>
            <a:ext cx="685800" cy="1193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37" name="Line 409"/>
          <p:cNvSpPr>
            <a:spLocks noChangeShapeType="1"/>
          </p:cNvSpPr>
          <p:nvPr/>
        </p:nvSpPr>
        <p:spPr bwMode="auto">
          <a:xfrm flipV="1">
            <a:off x="1657350" y="4295775"/>
            <a:ext cx="165100" cy="1028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38" name="Line 410"/>
          <p:cNvSpPr>
            <a:spLocks noChangeShapeType="1"/>
          </p:cNvSpPr>
          <p:nvPr/>
        </p:nvSpPr>
        <p:spPr bwMode="auto">
          <a:xfrm flipV="1">
            <a:off x="1657350" y="4702175"/>
            <a:ext cx="190500" cy="1371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39" name="Line 411"/>
          <p:cNvSpPr>
            <a:spLocks noChangeShapeType="1"/>
          </p:cNvSpPr>
          <p:nvPr/>
        </p:nvSpPr>
        <p:spPr bwMode="auto">
          <a:xfrm flipH="1" flipV="1">
            <a:off x="2101850" y="4486275"/>
            <a:ext cx="266700" cy="12065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40" name="Line 412"/>
          <p:cNvSpPr>
            <a:spLocks noChangeShapeType="1"/>
          </p:cNvSpPr>
          <p:nvPr/>
        </p:nvSpPr>
        <p:spPr bwMode="auto">
          <a:xfrm flipH="1" flipV="1">
            <a:off x="2305050" y="4295775"/>
            <a:ext cx="825500" cy="10033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41" name="Line 413"/>
          <p:cNvSpPr>
            <a:spLocks noChangeShapeType="1"/>
          </p:cNvSpPr>
          <p:nvPr/>
        </p:nvSpPr>
        <p:spPr bwMode="auto">
          <a:xfrm flipH="1" flipV="1">
            <a:off x="2279650" y="4689475"/>
            <a:ext cx="863600" cy="134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42" name="Line 414"/>
          <p:cNvSpPr>
            <a:spLocks noChangeShapeType="1"/>
          </p:cNvSpPr>
          <p:nvPr/>
        </p:nvSpPr>
        <p:spPr bwMode="auto">
          <a:xfrm flipH="1" flipV="1">
            <a:off x="2508250" y="4511675"/>
            <a:ext cx="1346200" cy="1168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43" name="Line 415"/>
          <p:cNvSpPr>
            <a:spLocks noChangeShapeType="1"/>
          </p:cNvSpPr>
          <p:nvPr/>
        </p:nvSpPr>
        <p:spPr bwMode="auto">
          <a:xfrm flipV="1">
            <a:off x="2368550" y="4498975"/>
            <a:ext cx="711200" cy="12065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44" name="Line 416"/>
          <p:cNvSpPr>
            <a:spLocks noChangeShapeType="1"/>
          </p:cNvSpPr>
          <p:nvPr/>
        </p:nvSpPr>
        <p:spPr bwMode="auto">
          <a:xfrm flipV="1">
            <a:off x="3130550" y="4283075"/>
            <a:ext cx="190500" cy="1028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45" name="Line 417"/>
          <p:cNvSpPr>
            <a:spLocks noChangeShapeType="1"/>
          </p:cNvSpPr>
          <p:nvPr/>
        </p:nvSpPr>
        <p:spPr bwMode="auto">
          <a:xfrm flipV="1">
            <a:off x="3143250" y="4689475"/>
            <a:ext cx="190500" cy="1358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46" name="Line 418"/>
          <p:cNvSpPr>
            <a:spLocks noChangeShapeType="1"/>
          </p:cNvSpPr>
          <p:nvPr/>
        </p:nvSpPr>
        <p:spPr bwMode="auto">
          <a:xfrm flipH="1" flipV="1">
            <a:off x="3549650" y="4498975"/>
            <a:ext cx="317500" cy="1193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47" name="Line 419"/>
          <p:cNvSpPr>
            <a:spLocks noChangeShapeType="1"/>
          </p:cNvSpPr>
          <p:nvPr/>
        </p:nvSpPr>
        <p:spPr bwMode="auto">
          <a:xfrm flipH="1" flipV="1">
            <a:off x="3752850" y="4295775"/>
            <a:ext cx="863600" cy="1028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48" name="Line 420"/>
          <p:cNvSpPr>
            <a:spLocks noChangeShapeType="1"/>
          </p:cNvSpPr>
          <p:nvPr/>
        </p:nvSpPr>
        <p:spPr bwMode="auto">
          <a:xfrm flipH="1" flipV="1">
            <a:off x="3752850" y="4676775"/>
            <a:ext cx="838200" cy="13843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49" name="Line 421"/>
          <p:cNvSpPr>
            <a:spLocks noChangeShapeType="1"/>
          </p:cNvSpPr>
          <p:nvPr/>
        </p:nvSpPr>
        <p:spPr bwMode="auto">
          <a:xfrm flipH="1" flipV="1">
            <a:off x="3956050" y="4498975"/>
            <a:ext cx="1422400" cy="12065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50" name="Line 422"/>
          <p:cNvSpPr>
            <a:spLocks noChangeShapeType="1"/>
          </p:cNvSpPr>
          <p:nvPr/>
        </p:nvSpPr>
        <p:spPr bwMode="auto">
          <a:xfrm>
            <a:off x="5338763" y="2162175"/>
            <a:ext cx="2286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51" name="Oval 423"/>
          <p:cNvSpPr>
            <a:spLocks noChangeArrowheads="1"/>
          </p:cNvSpPr>
          <p:nvPr/>
        </p:nvSpPr>
        <p:spPr bwMode="auto">
          <a:xfrm>
            <a:off x="5110163" y="2119313"/>
            <a:ext cx="184150" cy="107950"/>
          </a:xfrm>
          <a:prstGeom prst="ellipse">
            <a:avLst/>
          </a:prstGeom>
          <a:solidFill>
            <a:srgbClr val="FF0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675" name="Rectangle 424"/>
          <p:cNvSpPr>
            <a:spLocks noChangeArrowheads="1"/>
          </p:cNvSpPr>
          <p:nvPr/>
        </p:nvSpPr>
        <p:spPr bwMode="auto">
          <a:xfrm>
            <a:off x="5719763" y="2009775"/>
            <a:ext cx="2171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800" b="1" dirty="0">
                <a:solidFill>
                  <a:schemeClr val="bg1"/>
                </a:solidFill>
                <a:effectLst/>
                <a:latin typeface="Arial" pitchFamily="34" charset="0"/>
              </a:rPr>
              <a:t>unit and connection</a:t>
            </a:r>
          </a:p>
        </p:txBody>
      </p:sp>
      <p:sp>
        <p:nvSpPr>
          <p:cNvPr id="14676" name="Rectangle 425"/>
          <p:cNvSpPr>
            <a:spLocks noChangeArrowheads="1"/>
          </p:cNvSpPr>
          <p:nvPr/>
        </p:nvSpPr>
        <p:spPr bwMode="auto">
          <a:xfrm>
            <a:off x="5719763" y="2238375"/>
            <a:ext cx="3162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800" b="1" dirty="0">
                <a:solidFill>
                  <a:schemeClr val="bg1"/>
                </a:solidFill>
                <a:effectLst/>
                <a:latin typeface="Arial" pitchFamily="34" charset="0"/>
              </a:rPr>
              <a:t>in the top-down bias network</a:t>
            </a:r>
          </a:p>
        </p:txBody>
      </p:sp>
      <p:sp>
        <p:nvSpPr>
          <p:cNvPr id="99754" name="Rectangle 426"/>
          <p:cNvSpPr>
            <a:spLocks noChangeArrowheads="1"/>
          </p:cNvSpPr>
          <p:nvPr/>
        </p:nvSpPr>
        <p:spPr bwMode="auto">
          <a:xfrm>
            <a:off x="4413250" y="2479675"/>
            <a:ext cx="76200" cy="127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755" name="Rectangle 427"/>
          <p:cNvSpPr>
            <a:spLocks noChangeArrowheads="1"/>
          </p:cNvSpPr>
          <p:nvPr/>
        </p:nvSpPr>
        <p:spPr bwMode="auto">
          <a:xfrm>
            <a:off x="4845050" y="2479675"/>
            <a:ext cx="76200" cy="127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679" name="Rectangle 428"/>
          <p:cNvSpPr>
            <a:spLocks noChangeArrowheads="1"/>
          </p:cNvSpPr>
          <p:nvPr/>
        </p:nvSpPr>
        <p:spPr bwMode="auto">
          <a:xfrm>
            <a:off x="436563" y="714375"/>
            <a:ext cx="333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l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680" name="Rectangle 429"/>
          <p:cNvSpPr>
            <a:spLocks noChangeArrowheads="1"/>
          </p:cNvSpPr>
          <p:nvPr/>
        </p:nvSpPr>
        <p:spPr bwMode="auto">
          <a:xfrm>
            <a:off x="477838" y="714375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a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681" name="Rectangle 430"/>
          <p:cNvSpPr>
            <a:spLocks noChangeArrowheads="1"/>
          </p:cNvSpPr>
          <p:nvPr/>
        </p:nvSpPr>
        <p:spPr bwMode="auto">
          <a:xfrm>
            <a:off x="547688" y="71437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y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682" name="Rectangle 431"/>
          <p:cNvSpPr>
            <a:spLocks noChangeArrowheads="1"/>
          </p:cNvSpPr>
          <p:nvPr/>
        </p:nvSpPr>
        <p:spPr bwMode="auto">
          <a:xfrm>
            <a:off x="627063" y="714375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e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683" name="Rectangle 432"/>
          <p:cNvSpPr>
            <a:spLocks noChangeArrowheads="1"/>
          </p:cNvSpPr>
          <p:nvPr/>
        </p:nvSpPr>
        <p:spPr bwMode="auto">
          <a:xfrm>
            <a:off x="693738" y="714375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  <a:effectLst/>
                <a:latin typeface="Arial" pitchFamily="34" charset="0"/>
              </a:rPr>
              <a:t>r</a:t>
            </a:r>
            <a:endParaRPr lang="en-US" sz="2400" dirty="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684" name="Rectangle 433"/>
          <p:cNvSpPr>
            <a:spLocks noChangeArrowheads="1"/>
          </p:cNvSpPr>
          <p:nvPr/>
        </p:nvSpPr>
        <p:spPr bwMode="auto">
          <a:xfrm>
            <a:off x="750888" y="714375"/>
            <a:ext cx="428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685" name="Rectangle 434"/>
          <p:cNvSpPr>
            <a:spLocks noChangeArrowheads="1"/>
          </p:cNvSpPr>
          <p:nvPr/>
        </p:nvSpPr>
        <p:spPr bwMode="auto">
          <a:xfrm>
            <a:off x="773113" y="715963"/>
            <a:ext cx="333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l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686" name="Rectangle 435"/>
          <p:cNvSpPr>
            <a:spLocks noChangeArrowheads="1"/>
          </p:cNvSpPr>
          <p:nvPr/>
        </p:nvSpPr>
        <p:spPr bwMode="auto">
          <a:xfrm>
            <a:off x="833438" y="714375"/>
            <a:ext cx="889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+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687" name="Rectangle 436"/>
          <p:cNvSpPr>
            <a:spLocks noChangeArrowheads="1"/>
          </p:cNvSpPr>
          <p:nvPr/>
        </p:nvSpPr>
        <p:spPr bwMode="auto">
          <a:xfrm>
            <a:off x="919163" y="714375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  <a:effectLst/>
                <a:latin typeface="Arial" pitchFamily="34" charset="0"/>
              </a:rPr>
              <a:t>1</a:t>
            </a:r>
            <a:endParaRPr lang="en-US" sz="2400" dirty="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688" name="Rectangle 437"/>
          <p:cNvSpPr>
            <a:spLocks noChangeArrowheads="1"/>
          </p:cNvSpPr>
          <p:nvPr/>
        </p:nvSpPr>
        <p:spPr bwMode="auto">
          <a:xfrm>
            <a:off x="296863" y="5083175"/>
            <a:ext cx="333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l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689" name="Rectangle 438"/>
          <p:cNvSpPr>
            <a:spLocks noChangeArrowheads="1"/>
          </p:cNvSpPr>
          <p:nvPr/>
        </p:nvSpPr>
        <p:spPr bwMode="auto">
          <a:xfrm>
            <a:off x="338138" y="5083175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a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690" name="Rectangle 439"/>
          <p:cNvSpPr>
            <a:spLocks noChangeArrowheads="1"/>
          </p:cNvSpPr>
          <p:nvPr/>
        </p:nvSpPr>
        <p:spPr bwMode="auto">
          <a:xfrm>
            <a:off x="411163" y="508317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y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691" name="Rectangle 440"/>
          <p:cNvSpPr>
            <a:spLocks noChangeArrowheads="1"/>
          </p:cNvSpPr>
          <p:nvPr/>
        </p:nvSpPr>
        <p:spPr bwMode="auto">
          <a:xfrm>
            <a:off x="490538" y="5083175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e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692" name="Rectangle 441"/>
          <p:cNvSpPr>
            <a:spLocks noChangeArrowheads="1"/>
          </p:cNvSpPr>
          <p:nvPr/>
        </p:nvSpPr>
        <p:spPr bwMode="auto">
          <a:xfrm>
            <a:off x="560388" y="5083175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r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693" name="Rectangle 442"/>
          <p:cNvSpPr>
            <a:spLocks noChangeArrowheads="1"/>
          </p:cNvSpPr>
          <p:nvPr/>
        </p:nvSpPr>
        <p:spPr bwMode="auto">
          <a:xfrm>
            <a:off x="617538" y="5083175"/>
            <a:ext cx="428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694" name="Rectangle 443"/>
          <p:cNvSpPr>
            <a:spLocks noChangeArrowheads="1"/>
          </p:cNvSpPr>
          <p:nvPr/>
        </p:nvSpPr>
        <p:spPr bwMode="auto">
          <a:xfrm>
            <a:off x="646113" y="5094288"/>
            <a:ext cx="333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l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695" name="Rectangle 444"/>
          <p:cNvSpPr>
            <a:spLocks noChangeArrowheads="1"/>
          </p:cNvSpPr>
          <p:nvPr/>
        </p:nvSpPr>
        <p:spPr bwMode="auto">
          <a:xfrm>
            <a:off x="706438" y="5094288"/>
            <a:ext cx="428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696" name="Rectangle 445"/>
          <p:cNvSpPr>
            <a:spLocks noChangeArrowheads="1"/>
          </p:cNvSpPr>
          <p:nvPr/>
        </p:nvSpPr>
        <p:spPr bwMode="auto">
          <a:xfrm>
            <a:off x="741363" y="5083175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-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697" name="Rectangle 446"/>
          <p:cNvSpPr>
            <a:spLocks noChangeArrowheads="1"/>
          </p:cNvSpPr>
          <p:nvPr/>
        </p:nvSpPr>
        <p:spPr bwMode="auto">
          <a:xfrm>
            <a:off x="788988" y="5083175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1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698" name="Rectangle 447"/>
          <p:cNvSpPr>
            <a:spLocks noChangeArrowheads="1"/>
          </p:cNvSpPr>
          <p:nvPr/>
        </p:nvSpPr>
        <p:spPr bwMode="auto">
          <a:xfrm>
            <a:off x="423863" y="2530475"/>
            <a:ext cx="333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l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699" name="Rectangle 448"/>
          <p:cNvSpPr>
            <a:spLocks noChangeArrowheads="1"/>
          </p:cNvSpPr>
          <p:nvPr/>
        </p:nvSpPr>
        <p:spPr bwMode="auto">
          <a:xfrm>
            <a:off x="461963" y="2530475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a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700" name="Rectangle 449"/>
          <p:cNvSpPr>
            <a:spLocks noChangeArrowheads="1"/>
          </p:cNvSpPr>
          <p:nvPr/>
        </p:nvSpPr>
        <p:spPr bwMode="auto">
          <a:xfrm>
            <a:off x="531813" y="2530475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y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701" name="Rectangle 450"/>
          <p:cNvSpPr>
            <a:spLocks noChangeArrowheads="1"/>
          </p:cNvSpPr>
          <p:nvPr/>
        </p:nvSpPr>
        <p:spPr bwMode="auto">
          <a:xfrm>
            <a:off x="608013" y="2530475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e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702" name="Rectangle 451"/>
          <p:cNvSpPr>
            <a:spLocks noChangeArrowheads="1"/>
          </p:cNvSpPr>
          <p:nvPr/>
        </p:nvSpPr>
        <p:spPr bwMode="auto">
          <a:xfrm>
            <a:off x="674688" y="2530475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r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703" name="Rectangle 452"/>
          <p:cNvSpPr>
            <a:spLocks noChangeArrowheads="1"/>
          </p:cNvSpPr>
          <p:nvPr/>
        </p:nvSpPr>
        <p:spPr bwMode="auto">
          <a:xfrm>
            <a:off x="728663" y="2530475"/>
            <a:ext cx="428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 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704" name="Rectangle 453"/>
          <p:cNvSpPr>
            <a:spLocks noChangeArrowheads="1"/>
          </p:cNvSpPr>
          <p:nvPr/>
        </p:nvSpPr>
        <p:spPr bwMode="auto">
          <a:xfrm>
            <a:off x="750888" y="2532063"/>
            <a:ext cx="333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  <a:effectLst/>
                <a:latin typeface="Arial" pitchFamily="34" charset="0"/>
              </a:rPr>
              <a:t>l</a:t>
            </a:r>
            <a:endParaRPr lang="en-US" sz="2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9782" name="Freeform 454"/>
          <p:cNvSpPr>
            <a:spLocks/>
          </p:cNvSpPr>
          <p:nvPr/>
        </p:nvSpPr>
        <p:spPr bwMode="auto">
          <a:xfrm>
            <a:off x="2451100" y="6054725"/>
            <a:ext cx="63500" cy="190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20" y="0"/>
              </a:cxn>
              <a:cxn ang="0">
                <a:pos x="40" y="12"/>
              </a:cxn>
            </a:cxnLst>
            <a:rect l="0" t="0" r="r" b="b"/>
            <a:pathLst>
              <a:path w="40" h="12">
                <a:moveTo>
                  <a:pt x="0" y="12"/>
                </a:moveTo>
                <a:lnTo>
                  <a:pt x="20" y="0"/>
                </a:lnTo>
                <a:lnTo>
                  <a:pt x="40" y="12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67A244DE-AB68-42BE-ACED-F554CFE68A8E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6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Modeling of Brain Functions</a:t>
            </a:r>
            <a:endParaRPr lang="en-CA" sz="2800" dirty="0" smtClean="0"/>
          </a:p>
        </p:txBody>
      </p:sp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14400"/>
            <a:ext cx="4013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E295D215-2097-45C6-8C4F-669B439D8A33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7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Computer Vision:</a:t>
            </a:r>
            <a:endParaRPr lang="en-CA" sz="2800" dirty="0" smtClean="0"/>
          </a:p>
        </p:txBody>
      </p:sp>
      <p:pic>
        <p:nvPicPr>
          <p:cNvPr id="15366" name="Picture 3" descr="camera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976313"/>
            <a:ext cx="6503987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CF7FDABE-2E1A-4AC9-880B-F968F969CF76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8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Human-Computer Interfaces:</a:t>
            </a:r>
            <a:endParaRPr lang="en-CA" sz="2800" dirty="0" smtClean="0"/>
          </a:p>
        </p:txBody>
      </p:sp>
      <p:pic>
        <p:nvPicPr>
          <p:cNvPr id="16390" name="Picture 3" descr="bouncing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1628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486275" y="2209800"/>
            <a:ext cx="762000" cy="457200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E14D8D62-D268-4BBD-A4F9-3270FDAD9B8B}" type="slidenum">
              <a:rPr lang="en-CA" sz="140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9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228600"/>
            <a:ext cx="8686800" cy="1066800"/>
          </a:xfrm>
        </p:spPr>
        <p:txBody>
          <a:bodyPr/>
          <a:lstStyle/>
          <a:p>
            <a:pPr marL="231775" indent="-231775" eaLnBrk="1" hangingPunct="1">
              <a:defRPr/>
            </a:pPr>
            <a:r>
              <a:rPr lang="en-US" sz="6000" dirty="0" smtClean="0"/>
              <a:t>Artificial Intelligence (AI)</a:t>
            </a:r>
          </a:p>
        </p:txBody>
      </p:sp>
      <p:pic>
        <p:nvPicPr>
          <p:cNvPr id="21511" name="Picture 8" descr="http://www.roboticspot.com/imagenes/robots/bender.jpgbig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1062038"/>
            <a:ext cx="4038600" cy="531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4" name="Right Triangle 3"/>
          <p:cNvSpPr/>
          <p:nvPr/>
        </p:nvSpPr>
        <p:spPr bwMode="auto">
          <a:xfrm rot="10219475">
            <a:off x="5057775" y="2179638"/>
            <a:ext cx="381000" cy="381000"/>
          </a:xfrm>
          <a:prstGeom prst="rtTriangle">
            <a:avLst/>
          </a:prstGeom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sp useBgFill="1">
        <p:nvSpPr>
          <p:cNvPr id="11" name="Right Triangle 10"/>
          <p:cNvSpPr/>
          <p:nvPr/>
        </p:nvSpPr>
        <p:spPr bwMode="auto">
          <a:xfrm rot="17352969">
            <a:off x="5041900" y="2413000"/>
            <a:ext cx="381000" cy="381000"/>
          </a:xfrm>
          <a:prstGeom prst="rtTriangle">
            <a:avLst/>
          </a:prstGeom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sym typeface="Symbol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4176</TotalTime>
  <Words>1244</Words>
  <Application>Microsoft Office PowerPoint</Application>
  <PresentationFormat>On-screen Show (4:3)</PresentationFormat>
  <Paragraphs>162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  <vt:variant>
        <vt:lpstr>Custom Shows</vt:lpstr>
      </vt:variant>
      <vt:variant>
        <vt:i4>1</vt:i4>
      </vt:variant>
    </vt:vector>
  </HeadingPairs>
  <TitlesOfParts>
    <vt:vector size="27" baseType="lpstr">
      <vt:lpstr>Default Design</vt:lpstr>
      <vt:lpstr>Introduction to Artificial Intelligence</vt:lpstr>
      <vt:lpstr>The Visual Attention Lab</vt:lpstr>
      <vt:lpstr>The EyeLink-2K System</vt:lpstr>
      <vt:lpstr>Example: Distribution of Visual Attention</vt:lpstr>
      <vt:lpstr>Modeling of Brain Functions</vt:lpstr>
      <vt:lpstr>Modeling of Brain Functions</vt:lpstr>
      <vt:lpstr>Computer Vision:</vt:lpstr>
      <vt:lpstr>Human-Computer Interfaces:</vt:lpstr>
      <vt:lpstr>PowerPoint Presentation</vt:lpstr>
      <vt:lpstr>AI – The History</vt:lpstr>
      <vt:lpstr>AI – The Achievements</vt:lpstr>
      <vt:lpstr>Artificial vs. Human Intelligence</vt:lpstr>
      <vt:lpstr>Why AI?</vt:lpstr>
      <vt:lpstr>Symbolism vs. Connectionism</vt:lpstr>
      <vt:lpstr>Paradigms of Computation</vt:lpstr>
      <vt:lpstr>Turing Machines</vt:lpstr>
      <vt:lpstr>Imperative Programming</vt:lpstr>
      <vt:lpstr>Lambda () Calculus</vt:lpstr>
      <vt:lpstr>Lambda () Calculus</vt:lpstr>
      <vt:lpstr>Functional Programming</vt:lpstr>
      <vt:lpstr>Functional Programming</vt:lpstr>
      <vt:lpstr>Functional Programming</vt:lpstr>
      <vt:lpstr>Functional Programming</vt:lpstr>
      <vt:lpstr>Haskell and Frege</vt:lpstr>
      <vt:lpstr>THANK YOU </vt:lpstr>
      <vt:lpstr>Custom Show 1</vt:lpstr>
    </vt:vector>
  </TitlesOfParts>
  <Company>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Pomplun</dc:creator>
  <cp:lastModifiedBy>Systems4</cp:lastModifiedBy>
  <cp:revision>66</cp:revision>
  <cp:lastPrinted>2012-09-06T19:06:51Z</cp:lastPrinted>
  <dcterms:created xsi:type="dcterms:W3CDTF">2001-02-24T00:16:35Z</dcterms:created>
  <dcterms:modified xsi:type="dcterms:W3CDTF">2016-11-07T14:11:52Z</dcterms:modified>
</cp:coreProperties>
</file>