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9" r:id="rId6"/>
    <p:sldId id="258" r:id="rId7"/>
    <p:sldId id="260" r:id="rId8"/>
    <p:sldId id="267" r:id="rId9"/>
    <p:sldId id="268" r:id="rId10"/>
    <p:sldId id="262" r:id="rId11"/>
    <p:sldId id="269" r:id="rId12"/>
    <p:sldId id="271" r:id="rId13"/>
    <p:sldId id="264" r:id="rId14"/>
    <p:sldId id="270" r:id="rId15"/>
    <p:sldId id="263" r:id="rId16"/>
    <p:sldId id="265" r:id="rId17"/>
    <p:sldId id="27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86" d="100"/>
          <a:sy n="86" d="100"/>
        </p:scale>
        <p:origin x="446"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11/26/2022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dwijjoshi-multiple-disease-p-multiple-disease-prediction-3pg0h7.streamlit.app/"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mansoordaku/ckdisease" TargetMode="External"/><Relationship Id="rId2" Type="http://schemas.openxmlformats.org/officeDocument/2006/relationships/hyperlink" Target="https://www.kaggle.com/datasets/johnsmith88/heart-disease-dataset" TargetMode="External"/><Relationship Id="rId1" Type="http://schemas.openxmlformats.org/officeDocument/2006/relationships/slideLayout" Target="../slideLayouts/slideLayout8.xml"/><Relationship Id="rId5" Type="http://schemas.openxmlformats.org/officeDocument/2006/relationships/hyperlink" Target="https://www.kaggle.com/datasets/uciml/breast-cancer-wisconsin-data" TargetMode="External"/><Relationship Id="rId4" Type="http://schemas.openxmlformats.org/officeDocument/2006/relationships/hyperlink" Target="https://www.kaggle.com/datasets/mathchi/diabete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7591552" cy="1325880"/>
          </a:xfrm>
        </p:spPr>
        <p:txBody>
          <a:bodyPr/>
          <a:lstStyle/>
          <a:p>
            <a:r>
              <a:rPr lang="en-US" dirty="0"/>
              <a:t>Disease Prediction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181502" cy="2190920"/>
          </a:xfrm>
        </p:spPr>
        <p:txBody>
          <a:bodyPr>
            <a:normAutofit fontScale="70000" lnSpcReduction="20000"/>
          </a:bodyPr>
          <a:lstStyle/>
          <a:p>
            <a:pPr marL="0" indent="0">
              <a:buNone/>
            </a:pPr>
            <a:r>
              <a:rPr lang="en-US" sz="2300" dirty="0"/>
              <a:t>Using Machine Learning</a:t>
            </a:r>
          </a:p>
          <a:p>
            <a:pPr marL="0" indent="0">
              <a:buNone/>
            </a:pPr>
            <a:endParaRPr lang="en-US" sz="2300" dirty="0"/>
          </a:p>
          <a:p>
            <a:pPr marL="0" indent="0">
              <a:buNone/>
            </a:pPr>
            <a:r>
              <a:rPr lang="en-US" sz="2300" dirty="0"/>
              <a:t>By </a:t>
            </a:r>
          </a:p>
          <a:p>
            <a:pPr marL="0" indent="0">
              <a:buNone/>
            </a:pPr>
            <a:r>
              <a:rPr lang="en-US" sz="2300" dirty="0" err="1"/>
              <a:t>Dwij</a:t>
            </a:r>
            <a:r>
              <a:rPr lang="en-US" sz="2300" dirty="0"/>
              <a:t> Joshi (200050131068)</a:t>
            </a:r>
          </a:p>
          <a:p>
            <a:pPr marL="0" indent="0">
              <a:buNone/>
            </a:pPr>
            <a:r>
              <a:rPr lang="en-US" sz="2300" dirty="0"/>
              <a:t>Anushka Mahajan (200050131074)</a:t>
            </a:r>
          </a:p>
          <a:p>
            <a:pPr marL="0" indent="0">
              <a:buNone/>
            </a:pPr>
            <a:r>
              <a:rPr lang="en-US" sz="2300" dirty="0"/>
              <a:t>Branch: Computer Science Engineering</a:t>
            </a:r>
          </a:p>
          <a:p>
            <a:pPr marL="0" indent="0">
              <a:buNone/>
            </a:pPr>
            <a:r>
              <a:rPr lang="en-US" sz="2300" dirty="0"/>
              <a:t>Div:2</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44BE-9E97-D67B-4314-AE39647AC73C}"/>
              </a:ext>
            </a:extLst>
          </p:cNvPr>
          <p:cNvSpPr>
            <a:spLocks noGrp="1"/>
          </p:cNvSpPr>
          <p:nvPr>
            <p:ph type="title"/>
          </p:nvPr>
        </p:nvSpPr>
        <p:spPr/>
        <p:txBody>
          <a:bodyPr/>
          <a:lstStyle/>
          <a:p>
            <a:pPr algn="ctr"/>
            <a:r>
              <a:rPr lang="en-US" dirty="0"/>
              <a:t>Things Analyzed from Datasets</a:t>
            </a:r>
            <a:endParaRPr lang="en-IN" dirty="0"/>
          </a:p>
        </p:txBody>
      </p:sp>
      <p:sp>
        <p:nvSpPr>
          <p:cNvPr id="3" name="Slide Number Placeholder 2">
            <a:extLst>
              <a:ext uri="{FF2B5EF4-FFF2-40B4-BE49-F238E27FC236}">
                <a16:creationId xmlns:a16="http://schemas.microsoft.com/office/drawing/2014/main" id="{943B6F27-E6CF-E05E-91B7-5EC59DA0B622}"/>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a:extLst>
              <a:ext uri="{FF2B5EF4-FFF2-40B4-BE49-F238E27FC236}">
                <a16:creationId xmlns:a16="http://schemas.microsoft.com/office/drawing/2014/main" id="{6A292478-7751-54BE-EA59-647803731109}"/>
              </a:ext>
            </a:extLst>
          </p:cNvPr>
          <p:cNvSpPr>
            <a:spLocks noGrp="1"/>
          </p:cNvSpPr>
          <p:nvPr>
            <p:ph idx="1"/>
          </p:nvPr>
        </p:nvSpPr>
        <p:spPr>
          <a:xfrm>
            <a:off x="443365" y="1438183"/>
            <a:ext cx="11215235" cy="4738780"/>
          </a:xfrm>
        </p:spPr>
        <p:txBody>
          <a:bodyPr/>
          <a:lstStyle/>
          <a:p>
            <a:r>
              <a:rPr lang="en-US" dirty="0"/>
              <a:t>We analyzed the datasets using various Python libraries and found the found the features which are most likely to affect the results of the dataset.</a:t>
            </a:r>
          </a:p>
          <a:p>
            <a:r>
              <a:rPr lang="en-US" dirty="0"/>
              <a:t>For e.g. while analyzing the heart disease data set we found the following features affect the most in the results:</a:t>
            </a:r>
          </a:p>
          <a:p>
            <a:pPr marL="0" indent="0" algn="ctr">
              <a:buNone/>
            </a:pPr>
            <a:endParaRPr lang="en-US" dirty="0"/>
          </a:p>
          <a:p>
            <a:endParaRPr lang="en-IN" dirty="0"/>
          </a:p>
        </p:txBody>
      </p:sp>
      <p:pic>
        <p:nvPicPr>
          <p:cNvPr id="3076" name="Picture 4">
            <a:extLst>
              <a:ext uri="{FF2B5EF4-FFF2-40B4-BE49-F238E27FC236}">
                <a16:creationId xmlns:a16="http://schemas.microsoft.com/office/drawing/2014/main" id="{ABA7F900-8C65-6264-BCC7-5D3ED5AA0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493" y="3577284"/>
            <a:ext cx="5095783" cy="310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24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44BE-9E97-D67B-4314-AE39647AC73C}"/>
              </a:ext>
            </a:extLst>
          </p:cNvPr>
          <p:cNvSpPr>
            <a:spLocks noGrp="1"/>
          </p:cNvSpPr>
          <p:nvPr>
            <p:ph type="title"/>
          </p:nvPr>
        </p:nvSpPr>
        <p:spPr/>
        <p:txBody>
          <a:bodyPr/>
          <a:lstStyle/>
          <a:p>
            <a:pPr algn="ctr"/>
            <a:r>
              <a:rPr lang="en-US" dirty="0"/>
              <a:t>Things Analyzed from Datasets</a:t>
            </a:r>
            <a:endParaRPr lang="en-IN" dirty="0"/>
          </a:p>
        </p:txBody>
      </p:sp>
      <p:sp>
        <p:nvSpPr>
          <p:cNvPr id="3" name="Slide Number Placeholder 2">
            <a:extLst>
              <a:ext uri="{FF2B5EF4-FFF2-40B4-BE49-F238E27FC236}">
                <a16:creationId xmlns:a16="http://schemas.microsoft.com/office/drawing/2014/main" id="{943B6F27-E6CF-E05E-91B7-5EC59DA0B622}"/>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a:extLst>
              <a:ext uri="{FF2B5EF4-FFF2-40B4-BE49-F238E27FC236}">
                <a16:creationId xmlns:a16="http://schemas.microsoft.com/office/drawing/2014/main" id="{6A292478-7751-54BE-EA59-647803731109}"/>
              </a:ext>
            </a:extLst>
          </p:cNvPr>
          <p:cNvSpPr>
            <a:spLocks noGrp="1"/>
          </p:cNvSpPr>
          <p:nvPr>
            <p:ph idx="1"/>
          </p:nvPr>
        </p:nvSpPr>
        <p:spPr>
          <a:xfrm>
            <a:off x="443365" y="1438183"/>
            <a:ext cx="11215235" cy="4738780"/>
          </a:xfrm>
        </p:spPr>
        <p:txBody>
          <a:bodyPr/>
          <a:lstStyle/>
          <a:p>
            <a:r>
              <a:rPr lang="en-US" dirty="0"/>
              <a:t>We also observed that people of which gender are more likely to be affected by that disease :</a:t>
            </a:r>
          </a:p>
          <a:p>
            <a:pPr marL="0" indent="0" algn="ctr">
              <a:buNone/>
            </a:pPr>
            <a:endParaRPr lang="en-US" dirty="0"/>
          </a:p>
          <a:p>
            <a:endParaRPr lang="en-IN" dirty="0"/>
          </a:p>
        </p:txBody>
      </p:sp>
      <p:pic>
        <p:nvPicPr>
          <p:cNvPr id="4098" name="Picture 2">
            <a:extLst>
              <a:ext uri="{FF2B5EF4-FFF2-40B4-BE49-F238E27FC236}">
                <a16:creationId xmlns:a16="http://schemas.microsoft.com/office/drawing/2014/main" id="{0AADD4A3-2D73-007F-49AB-D19ADBDC5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739" y="2474086"/>
            <a:ext cx="4680474" cy="3566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505865-6775-49BB-6329-325D34656B42}"/>
              </a:ext>
            </a:extLst>
          </p:cNvPr>
          <p:cNvSpPr txBox="1"/>
          <p:nvPr/>
        </p:nvSpPr>
        <p:spPr>
          <a:xfrm>
            <a:off x="2948358" y="6097527"/>
            <a:ext cx="5353235" cy="400110"/>
          </a:xfrm>
          <a:prstGeom prst="rect">
            <a:avLst/>
          </a:prstGeom>
          <a:noFill/>
        </p:spPr>
        <p:txBody>
          <a:bodyPr wrap="square" rtlCol="0">
            <a:spAutoFit/>
          </a:bodyPr>
          <a:lstStyle/>
          <a:p>
            <a:pPr algn="ctr"/>
            <a:r>
              <a:rPr lang="en-US" sz="2000" dirty="0">
                <a:solidFill>
                  <a:schemeClr val="bg1">
                    <a:lumMod val="95000"/>
                  </a:schemeClr>
                </a:solidFill>
              </a:rPr>
              <a:t>Analysis of heart disease dataset</a:t>
            </a:r>
            <a:endParaRPr lang="en-IN" sz="2000" dirty="0">
              <a:solidFill>
                <a:schemeClr val="bg1">
                  <a:lumMod val="95000"/>
                </a:schemeClr>
              </a:solidFill>
            </a:endParaRPr>
          </a:p>
        </p:txBody>
      </p:sp>
    </p:spTree>
    <p:extLst>
      <p:ext uri="{BB962C8B-B14F-4D97-AF65-F5344CB8AC3E}">
        <p14:creationId xmlns:p14="http://schemas.microsoft.com/office/powerpoint/2010/main" val="283296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F35B-7BF5-0CA8-85CB-EB3259490CBC}"/>
              </a:ext>
            </a:extLst>
          </p:cNvPr>
          <p:cNvSpPr>
            <a:spLocks noGrp="1"/>
          </p:cNvSpPr>
          <p:nvPr>
            <p:ph type="title"/>
          </p:nvPr>
        </p:nvSpPr>
        <p:spPr/>
        <p:txBody>
          <a:bodyPr/>
          <a:lstStyle/>
          <a:p>
            <a:pPr algn="ctr"/>
            <a:r>
              <a:rPr lang="en-US" dirty="0"/>
              <a:t>Prediction </a:t>
            </a:r>
            <a:endParaRPr lang="en-IN" dirty="0"/>
          </a:p>
        </p:txBody>
      </p:sp>
      <p:sp>
        <p:nvSpPr>
          <p:cNvPr id="3" name="Slide Number Placeholder 2">
            <a:extLst>
              <a:ext uri="{FF2B5EF4-FFF2-40B4-BE49-F238E27FC236}">
                <a16:creationId xmlns:a16="http://schemas.microsoft.com/office/drawing/2014/main" id="{3CB82CF3-8281-7E81-B336-38CD1D868B62}"/>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5" name="Content Placeholder 4">
            <a:extLst>
              <a:ext uri="{FF2B5EF4-FFF2-40B4-BE49-F238E27FC236}">
                <a16:creationId xmlns:a16="http://schemas.microsoft.com/office/drawing/2014/main" id="{19E2FFE9-3CAC-1B93-7F4B-4A657757659D}"/>
              </a:ext>
            </a:extLst>
          </p:cNvPr>
          <p:cNvSpPr>
            <a:spLocks noGrp="1"/>
          </p:cNvSpPr>
          <p:nvPr>
            <p:ph idx="1"/>
          </p:nvPr>
        </p:nvSpPr>
        <p:spPr>
          <a:xfrm>
            <a:off x="443365" y="1429305"/>
            <a:ext cx="11215235" cy="4747658"/>
          </a:xfrm>
        </p:spPr>
        <p:txBody>
          <a:bodyPr/>
          <a:lstStyle/>
          <a:p>
            <a:r>
              <a:rPr lang="en-US" dirty="0"/>
              <a:t>We predicted the models on </a:t>
            </a:r>
            <a:r>
              <a:rPr lang="en-US" dirty="0" err="1"/>
              <a:t>y_test</a:t>
            </a:r>
            <a:r>
              <a:rPr lang="en-US" dirty="0"/>
              <a:t> and worked towards improving the accuracy of the models.</a:t>
            </a:r>
          </a:p>
          <a:p>
            <a:r>
              <a:rPr lang="en-IN" dirty="0"/>
              <a:t>In KNN we ran a script for finding which </a:t>
            </a:r>
            <a:r>
              <a:rPr lang="en-IN" dirty="0" err="1"/>
              <a:t>k_neighbor</a:t>
            </a:r>
            <a:r>
              <a:rPr lang="en-IN" dirty="0"/>
              <a:t> value will give us best accuracy.</a:t>
            </a:r>
          </a:p>
          <a:p>
            <a:r>
              <a:rPr lang="en-IN" dirty="0"/>
              <a:t>We performed custom data prediction on the models.</a:t>
            </a:r>
          </a:p>
          <a:p>
            <a:r>
              <a:rPr lang="en-IN" dirty="0"/>
              <a:t>We also developed a web app using </a:t>
            </a:r>
            <a:r>
              <a:rPr lang="en-IN" dirty="0" err="1"/>
              <a:t>streamlit</a:t>
            </a:r>
            <a:r>
              <a:rPr lang="en-IN" dirty="0"/>
              <a:t> which provides the GUI for entering the data and getting results.</a:t>
            </a:r>
          </a:p>
          <a:p>
            <a:endParaRPr lang="en-IN" dirty="0"/>
          </a:p>
        </p:txBody>
      </p:sp>
    </p:spTree>
    <p:extLst>
      <p:ext uri="{BB962C8B-B14F-4D97-AF65-F5344CB8AC3E}">
        <p14:creationId xmlns:p14="http://schemas.microsoft.com/office/powerpoint/2010/main" val="82123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2307-CBB9-5504-CBB9-5D3856C2F9B6}"/>
              </a:ext>
            </a:extLst>
          </p:cNvPr>
          <p:cNvSpPr>
            <a:spLocks noGrp="1"/>
          </p:cNvSpPr>
          <p:nvPr>
            <p:ph type="title"/>
          </p:nvPr>
        </p:nvSpPr>
        <p:spPr/>
        <p:txBody>
          <a:bodyPr/>
          <a:lstStyle/>
          <a:p>
            <a:pPr algn="ctr"/>
            <a:r>
              <a:rPr lang="en-US" dirty="0"/>
              <a:t>Comparison of different Algorithms</a:t>
            </a:r>
            <a:endParaRPr lang="en-IN" dirty="0"/>
          </a:p>
        </p:txBody>
      </p:sp>
      <p:sp>
        <p:nvSpPr>
          <p:cNvPr id="3" name="Slide Number Placeholder 2">
            <a:extLst>
              <a:ext uri="{FF2B5EF4-FFF2-40B4-BE49-F238E27FC236}">
                <a16:creationId xmlns:a16="http://schemas.microsoft.com/office/drawing/2014/main" id="{BB3C94B4-EC33-267F-E6FB-0AC6921AEA5E}"/>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Content Placeholder 3">
            <a:extLst>
              <a:ext uri="{FF2B5EF4-FFF2-40B4-BE49-F238E27FC236}">
                <a16:creationId xmlns:a16="http://schemas.microsoft.com/office/drawing/2014/main" id="{514F29ED-4E42-0954-E235-917892809C5F}"/>
              </a:ext>
            </a:extLst>
          </p:cNvPr>
          <p:cNvSpPr>
            <a:spLocks noGrp="1"/>
          </p:cNvSpPr>
          <p:nvPr>
            <p:ph idx="1"/>
          </p:nvPr>
        </p:nvSpPr>
        <p:spPr>
          <a:xfrm>
            <a:off x="443365" y="1349406"/>
            <a:ext cx="11215235" cy="4827557"/>
          </a:xfrm>
        </p:spPr>
        <p:txBody>
          <a:bodyPr/>
          <a:lstStyle/>
          <a:p>
            <a:r>
              <a:rPr lang="en-US" dirty="0"/>
              <a:t>We compared the accuracy of 3 different models and plotted it in a form of bar graph to know which model gives the best accuracy with that particular dataset.</a:t>
            </a:r>
          </a:p>
          <a:p>
            <a:endParaRPr lang="en-IN" dirty="0"/>
          </a:p>
        </p:txBody>
      </p:sp>
      <p:pic>
        <p:nvPicPr>
          <p:cNvPr id="5124" name="Picture 4">
            <a:extLst>
              <a:ext uri="{FF2B5EF4-FFF2-40B4-BE49-F238E27FC236}">
                <a16:creationId xmlns:a16="http://schemas.microsoft.com/office/drawing/2014/main" id="{C9F17218-E55C-3303-F5A9-CE00E5F8D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730" y="2749861"/>
            <a:ext cx="5948732" cy="290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52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55B03A-5FB5-B709-66F2-6F3C81A26123}"/>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a:extLst>
              <a:ext uri="{FF2B5EF4-FFF2-40B4-BE49-F238E27FC236}">
                <a16:creationId xmlns:a16="http://schemas.microsoft.com/office/drawing/2014/main" id="{94FB540D-80FC-CB31-0267-B43A6E564B35}"/>
              </a:ext>
            </a:extLst>
          </p:cNvPr>
          <p:cNvSpPr>
            <a:spLocks noGrp="1"/>
          </p:cNvSpPr>
          <p:nvPr>
            <p:ph idx="1"/>
          </p:nvPr>
        </p:nvSpPr>
        <p:spPr>
          <a:xfrm>
            <a:off x="443365" y="1402671"/>
            <a:ext cx="11215235" cy="4774291"/>
          </a:xfrm>
        </p:spPr>
        <p:txBody>
          <a:bodyPr/>
          <a:lstStyle/>
          <a:p>
            <a:r>
              <a:rPr lang="en-US" dirty="0"/>
              <a:t>For e.g. in the previous graph we found that Decision Tree gave the best accuracy compared to other models and hence it helped us to use the most accurate model for our web app.</a:t>
            </a:r>
            <a:endParaRPr lang="en-IN" dirty="0"/>
          </a:p>
        </p:txBody>
      </p:sp>
      <p:pic>
        <p:nvPicPr>
          <p:cNvPr id="6" name="Picture 5">
            <a:extLst>
              <a:ext uri="{FF2B5EF4-FFF2-40B4-BE49-F238E27FC236}">
                <a16:creationId xmlns:a16="http://schemas.microsoft.com/office/drawing/2014/main" id="{C4177C25-F5AE-0CFC-0325-6AA902898D67}"/>
              </a:ext>
            </a:extLst>
          </p:cNvPr>
          <p:cNvPicPr>
            <a:picLocks noChangeAspect="1"/>
          </p:cNvPicPr>
          <p:nvPr/>
        </p:nvPicPr>
        <p:blipFill>
          <a:blip r:embed="rId2"/>
          <a:stretch>
            <a:fillRect/>
          </a:stretch>
        </p:blipFill>
        <p:spPr>
          <a:xfrm>
            <a:off x="2068497" y="2777329"/>
            <a:ext cx="7039992" cy="3791329"/>
          </a:xfrm>
          <a:prstGeom prst="rect">
            <a:avLst/>
          </a:prstGeom>
        </p:spPr>
      </p:pic>
    </p:spTree>
    <p:extLst>
      <p:ext uri="{BB962C8B-B14F-4D97-AF65-F5344CB8AC3E}">
        <p14:creationId xmlns:p14="http://schemas.microsoft.com/office/powerpoint/2010/main" val="297054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9BC4-CA7E-1E1F-5C77-8DD84C5FF004}"/>
              </a:ext>
            </a:extLst>
          </p:cNvPr>
          <p:cNvSpPr>
            <a:spLocks noGrp="1"/>
          </p:cNvSpPr>
          <p:nvPr>
            <p:ph type="title"/>
          </p:nvPr>
        </p:nvSpPr>
        <p:spPr/>
        <p:txBody>
          <a:bodyPr/>
          <a:lstStyle/>
          <a:p>
            <a:pPr algn="ctr"/>
            <a:r>
              <a:rPr lang="en-US" dirty="0"/>
              <a:t>Conclusion</a:t>
            </a:r>
            <a:endParaRPr lang="en-IN" dirty="0"/>
          </a:p>
        </p:txBody>
      </p:sp>
      <p:sp>
        <p:nvSpPr>
          <p:cNvPr id="3" name="Slide Number Placeholder 2">
            <a:extLst>
              <a:ext uri="{FF2B5EF4-FFF2-40B4-BE49-F238E27FC236}">
                <a16:creationId xmlns:a16="http://schemas.microsoft.com/office/drawing/2014/main" id="{49217704-B49C-1C74-3EAB-8BF418BA3552}"/>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Content Placeholder 3">
            <a:extLst>
              <a:ext uri="{FF2B5EF4-FFF2-40B4-BE49-F238E27FC236}">
                <a16:creationId xmlns:a16="http://schemas.microsoft.com/office/drawing/2014/main" id="{FEF2D519-131C-3659-0D7F-AAC42DCBF3BD}"/>
              </a:ext>
            </a:extLst>
          </p:cNvPr>
          <p:cNvSpPr>
            <a:spLocks noGrp="1"/>
          </p:cNvSpPr>
          <p:nvPr>
            <p:ph idx="1"/>
          </p:nvPr>
        </p:nvSpPr>
        <p:spPr/>
        <p:txBody>
          <a:bodyPr/>
          <a:lstStyle/>
          <a:p>
            <a:r>
              <a:rPr lang="en-US" dirty="0"/>
              <a:t>This prediction system helps people to know whether they have a particular disease.</a:t>
            </a:r>
          </a:p>
          <a:p>
            <a:r>
              <a:rPr lang="en-US" dirty="0"/>
              <a:t>The results are not 100% accurate but they can predict with a pretty decent accuracy that they are having a particular disease or not and based on these results they may further consult a doctor for more accurate diagnosis.</a:t>
            </a:r>
          </a:p>
          <a:p>
            <a:r>
              <a:rPr lang="en-IN" dirty="0"/>
              <a:t>We also developed a web app for providing a better GUI to the users. The link is provided for the </a:t>
            </a:r>
            <a:r>
              <a:rPr lang="en-IN"/>
              <a:t>same:</a:t>
            </a:r>
            <a:endParaRPr lang="en-IN" dirty="0"/>
          </a:p>
          <a:p>
            <a:pPr lvl="1"/>
            <a:r>
              <a:rPr lang="en-IN" dirty="0">
                <a:solidFill>
                  <a:schemeClr val="accent2">
                    <a:lumMod val="75000"/>
                  </a:schemeClr>
                </a:solidFill>
                <a:hlinkClick r:id="rId2">
                  <a:extLst>
                    <a:ext uri="{A12FA001-AC4F-418D-AE19-62706E023703}">
                      <ahyp:hlinkClr xmlns:ahyp="http://schemas.microsoft.com/office/drawing/2018/hyperlinkcolor" val="tx"/>
                    </a:ext>
                  </a:extLst>
                </a:hlinkClick>
              </a:rPr>
              <a:t>https://dwijjoshi-multiple-disease-p-multiple-disease-prediction-3pg0h7.streamlit.app/</a:t>
            </a:r>
            <a:endParaRPr lang="en-IN" dirty="0">
              <a:solidFill>
                <a:schemeClr val="accent2">
                  <a:lumMod val="75000"/>
                </a:schemeClr>
              </a:solidFill>
            </a:endParaRPr>
          </a:p>
        </p:txBody>
      </p:sp>
    </p:spTree>
    <p:extLst>
      <p:ext uri="{BB962C8B-B14F-4D97-AF65-F5344CB8AC3E}">
        <p14:creationId xmlns:p14="http://schemas.microsoft.com/office/powerpoint/2010/main" val="175899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9AF57F-D958-A458-412E-00B2F0D7CB1D}"/>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AED8D2A4-3501-5254-85F6-4FC637BA888C}"/>
              </a:ext>
            </a:extLst>
          </p:cNvPr>
          <p:cNvSpPr>
            <a:spLocks noGrp="1"/>
          </p:cNvSpPr>
          <p:nvPr>
            <p:ph type="body" sz="quarter" idx="13"/>
          </p:nvPr>
        </p:nvSpPr>
        <p:spPr>
          <a:xfrm>
            <a:off x="417867" y="1341299"/>
            <a:ext cx="9232160" cy="5432363"/>
          </a:xfrm>
        </p:spPr>
        <p:txBody>
          <a:bodyPr/>
          <a:lstStyle/>
          <a:p>
            <a:pPr algn="just">
              <a:buFont typeface="Wingdings" panose="05000000000000000000" pitchFamily="2" charset="2"/>
              <a:buChar char="q"/>
            </a:pPr>
            <a:r>
              <a:rPr lang="en-IN" sz="2400" dirty="0"/>
              <a:t> Introduction</a:t>
            </a:r>
          </a:p>
          <a:p>
            <a:pPr algn="just">
              <a:buFont typeface="Wingdings" panose="05000000000000000000" pitchFamily="2" charset="2"/>
              <a:buChar char="q"/>
            </a:pPr>
            <a:r>
              <a:rPr lang="en-IN" sz="2400" dirty="0"/>
              <a:t> About Data Sets</a:t>
            </a:r>
          </a:p>
          <a:p>
            <a:pPr algn="just">
              <a:buFont typeface="Wingdings" panose="05000000000000000000" pitchFamily="2" charset="2"/>
              <a:buChar char="q"/>
            </a:pPr>
            <a:r>
              <a:rPr lang="en-IN" sz="2400" dirty="0"/>
              <a:t> Libraries Used </a:t>
            </a:r>
          </a:p>
          <a:p>
            <a:pPr algn="just">
              <a:buFont typeface="Wingdings" panose="05000000000000000000" pitchFamily="2" charset="2"/>
              <a:buChar char="q"/>
            </a:pPr>
            <a:r>
              <a:rPr lang="en-IN" sz="2400" dirty="0"/>
              <a:t> Algorithms Used</a:t>
            </a:r>
          </a:p>
          <a:p>
            <a:pPr algn="just">
              <a:buFont typeface="Wingdings" panose="05000000000000000000" pitchFamily="2" charset="2"/>
              <a:buChar char="q"/>
            </a:pPr>
            <a:r>
              <a:rPr lang="en-IN" sz="2400" dirty="0"/>
              <a:t> Pre-processing Data</a:t>
            </a:r>
          </a:p>
          <a:p>
            <a:pPr algn="just">
              <a:buFont typeface="Wingdings" panose="05000000000000000000" pitchFamily="2" charset="2"/>
              <a:buChar char="q"/>
            </a:pPr>
            <a:r>
              <a:rPr lang="en-IN" sz="2400" dirty="0"/>
              <a:t> Things Analysed from Datasets</a:t>
            </a:r>
          </a:p>
          <a:p>
            <a:pPr algn="just">
              <a:buFont typeface="Wingdings" panose="05000000000000000000" pitchFamily="2" charset="2"/>
              <a:buChar char="q"/>
            </a:pPr>
            <a:r>
              <a:rPr lang="en-IN" sz="2400" dirty="0"/>
              <a:t> Prediction</a:t>
            </a:r>
          </a:p>
          <a:p>
            <a:pPr algn="just">
              <a:buFont typeface="Wingdings" panose="05000000000000000000" pitchFamily="2" charset="2"/>
              <a:buChar char="q"/>
            </a:pPr>
            <a:r>
              <a:rPr lang="en-IN" sz="2400" dirty="0"/>
              <a:t> Comparisons of different Algorithms </a:t>
            </a:r>
          </a:p>
          <a:p>
            <a:pPr algn="just">
              <a:buFont typeface="Wingdings" panose="05000000000000000000" pitchFamily="2" charset="2"/>
              <a:buChar char="q"/>
            </a:pPr>
            <a:r>
              <a:rPr lang="en-IN" sz="2400" dirty="0"/>
              <a:t> Conclusion</a:t>
            </a:r>
          </a:p>
        </p:txBody>
      </p:sp>
    </p:spTree>
    <p:extLst>
      <p:ext uri="{BB962C8B-B14F-4D97-AF65-F5344CB8AC3E}">
        <p14:creationId xmlns:p14="http://schemas.microsoft.com/office/powerpoint/2010/main" val="213454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63A9-756D-B4F7-5BFE-FF6420AA9DAC}"/>
              </a:ext>
            </a:extLst>
          </p:cNvPr>
          <p:cNvSpPr>
            <a:spLocks noGrp="1"/>
          </p:cNvSpPr>
          <p:nvPr>
            <p:ph type="title"/>
          </p:nvPr>
        </p:nvSpPr>
        <p:spPr/>
        <p:txBody>
          <a:bodyPr/>
          <a:lstStyle/>
          <a:p>
            <a:pPr algn="ctr"/>
            <a:r>
              <a:rPr lang="en-IN" dirty="0"/>
              <a:t>Introduction</a:t>
            </a:r>
          </a:p>
        </p:txBody>
      </p:sp>
      <p:sp>
        <p:nvSpPr>
          <p:cNvPr id="3" name="Slide Number Placeholder 2">
            <a:extLst>
              <a:ext uri="{FF2B5EF4-FFF2-40B4-BE49-F238E27FC236}">
                <a16:creationId xmlns:a16="http://schemas.microsoft.com/office/drawing/2014/main" id="{7CD849CA-0E76-17BD-F528-0022D04067DF}"/>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Content Placeholder 3">
            <a:extLst>
              <a:ext uri="{FF2B5EF4-FFF2-40B4-BE49-F238E27FC236}">
                <a16:creationId xmlns:a16="http://schemas.microsoft.com/office/drawing/2014/main" id="{59740126-6840-0982-932F-CDC5B1359773}"/>
              </a:ext>
            </a:extLst>
          </p:cNvPr>
          <p:cNvSpPr>
            <a:spLocks noGrp="1"/>
          </p:cNvSpPr>
          <p:nvPr>
            <p:ph idx="1"/>
          </p:nvPr>
        </p:nvSpPr>
        <p:spPr>
          <a:xfrm>
            <a:off x="443365" y="1482571"/>
            <a:ext cx="11215235" cy="4694392"/>
          </a:xfrm>
        </p:spPr>
        <p:txBody>
          <a:bodyPr>
            <a:normAutofit lnSpcReduction="10000"/>
          </a:bodyPr>
          <a:lstStyle/>
          <a:p>
            <a:r>
              <a:rPr lang="en-US" sz="2400" dirty="0"/>
              <a:t>Multiple Disease prediction is done using the dataset of 4 different diseases like heart disease, kidney diseases, breast cancer and diabetes.</a:t>
            </a:r>
          </a:p>
          <a:p>
            <a:r>
              <a:rPr lang="en-US" sz="2400" dirty="0"/>
              <a:t>We have used 3 different algorithm for the prediction and comparison of these algorithms accuracy is also measured.</a:t>
            </a:r>
          </a:p>
          <a:p>
            <a:r>
              <a:rPr lang="en-US" sz="2400" dirty="0"/>
              <a:t>The algorithms used are :</a:t>
            </a:r>
          </a:p>
          <a:p>
            <a:pPr lvl="1"/>
            <a:r>
              <a:rPr lang="en-US" sz="2000" dirty="0"/>
              <a:t>Decision Tree</a:t>
            </a:r>
          </a:p>
          <a:p>
            <a:pPr lvl="1"/>
            <a:r>
              <a:rPr lang="en-US" sz="2000" dirty="0"/>
              <a:t>K Nearest Neighbors(KNN)</a:t>
            </a:r>
          </a:p>
          <a:p>
            <a:pPr lvl="1"/>
            <a:r>
              <a:rPr lang="en-US" sz="2000" dirty="0"/>
              <a:t>Logistic Regression</a:t>
            </a:r>
            <a:endParaRPr lang="en-US" sz="2400" dirty="0"/>
          </a:p>
          <a:p>
            <a:r>
              <a:rPr lang="en-US" sz="2400" dirty="0"/>
              <a:t>We have used following datasets:</a:t>
            </a:r>
          </a:p>
          <a:p>
            <a:pPr lvl="1"/>
            <a:r>
              <a:rPr lang="en-IN" sz="2000" dirty="0">
                <a:highlight>
                  <a:srgbClr val="63B7C6"/>
                </a:highlight>
                <a:hlinkClick r:id="rId2"/>
              </a:rPr>
              <a:t>https://www.kaggle.com/datasets/johnsmith88/heart-disease-dataset</a:t>
            </a:r>
            <a:endParaRPr lang="en-IN" sz="2000" dirty="0">
              <a:highlight>
                <a:srgbClr val="63B7C6"/>
              </a:highlight>
            </a:endParaRPr>
          </a:p>
          <a:p>
            <a:pPr lvl="1"/>
            <a:r>
              <a:rPr lang="en-US" sz="2000" dirty="0">
                <a:highlight>
                  <a:srgbClr val="63B7C6"/>
                </a:highlight>
                <a:hlinkClick r:id="rId3"/>
              </a:rPr>
              <a:t>https://www.kaggle.com/datasets/mansoordaku/ckdisease</a:t>
            </a:r>
            <a:endParaRPr lang="en-IN" sz="2000" dirty="0">
              <a:highlight>
                <a:srgbClr val="63B7C6"/>
              </a:highlight>
            </a:endParaRPr>
          </a:p>
          <a:p>
            <a:pPr lvl="1"/>
            <a:r>
              <a:rPr lang="en-US" sz="2000" dirty="0">
                <a:highlight>
                  <a:srgbClr val="63B7C6"/>
                </a:highlight>
                <a:hlinkClick r:id="rId4"/>
              </a:rPr>
              <a:t>https://www.kaggle.com/datasets/mathchi/diabetes-data-set</a:t>
            </a:r>
            <a:endParaRPr lang="en-IN" sz="2000" dirty="0">
              <a:highlight>
                <a:srgbClr val="63B7C6"/>
              </a:highlight>
            </a:endParaRPr>
          </a:p>
          <a:p>
            <a:pPr lvl="1"/>
            <a:r>
              <a:rPr lang="en-US" sz="2000" dirty="0">
                <a:highlight>
                  <a:srgbClr val="63B7C6"/>
                </a:highlight>
                <a:hlinkClick r:id="rId5"/>
              </a:rPr>
              <a:t>https://www.kaggle.com/datasets/uciml/breast-cancer-wisconsin-data</a:t>
            </a:r>
            <a:endParaRPr lang="en-IN" sz="2000" dirty="0">
              <a:highlight>
                <a:srgbClr val="63B7C6"/>
              </a:highlight>
            </a:endParaRPr>
          </a:p>
          <a:p>
            <a:pPr lvl="1"/>
            <a:endParaRPr lang="en-IN" sz="2000" dirty="0">
              <a:highlight>
                <a:srgbClr val="63B7C6"/>
              </a:highlight>
            </a:endParaRPr>
          </a:p>
          <a:p>
            <a:pPr marL="457200" lvl="1" indent="0">
              <a:buNone/>
            </a:pPr>
            <a:endParaRPr lang="en-US" sz="2000" dirty="0">
              <a:highlight>
                <a:srgbClr val="63B7C6"/>
              </a:highlight>
            </a:endParaRPr>
          </a:p>
        </p:txBody>
      </p:sp>
    </p:spTree>
    <p:extLst>
      <p:ext uri="{BB962C8B-B14F-4D97-AF65-F5344CB8AC3E}">
        <p14:creationId xmlns:p14="http://schemas.microsoft.com/office/powerpoint/2010/main" val="1195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6B67-101C-A111-5EEC-755B44198E7C}"/>
              </a:ext>
            </a:extLst>
          </p:cNvPr>
          <p:cNvSpPr>
            <a:spLocks noGrp="1"/>
          </p:cNvSpPr>
          <p:nvPr>
            <p:ph type="title"/>
          </p:nvPr>
        </p:nvSpPr>
        <p:spPr/>
        <p:txBody>
          <a:bodyPr/>
          <a:lstStyle/>
          <a:p>
            <a:pPr algn="ctr"/>
            <a:r>
              <a:rPr lang="en-US" dirty="0"/>
              <a:t>About Data Sets</a:t>
            </a:r>
            <a:endParaRPr lang="en-IN" dirty="0"/>
          </a:p>
        </p:txBody>
      </p:sp>
      <p:sp>
        <p:nvSpPr>
          <p:cNvPr id="3" name="Slide Number Placeholder 2">
            <a:extLst>
              <a:ext uri="{FF2B5EF4-FFF2-40B4-BE49-F238E27FC236}">
                <a16:creationId xmlns:a16="http://schemas.microsoft.com/office/drawing/2014/main" id="{3B08BAD8-D3DC-E76D-78BA-EA81EF982AB0}"/>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a:extLst>
              <a:ext uri="{FF2B5EF4-FFF2-40B4-BE49-F238E27FC236}">
                <a16:creationId xmlns:a16="http://schemas.microsoft.com/office/drawing/2014/main" id="{9346D70A-66A0-4E43-77E3-C552A707D223}"/>
              </a:ext>
            </a:extLst>
          </p:cNvPr>
          <p:cNvSpPr>
            <a:spLocks noGrp="1"/>
          </p:cNvSpPr>
          <p:nvPr>
            <p:ph sz="half" idx="1"/>
          </p:nvPr>
        </p:nvSpPr>
        <p:spPr>
          <a:xfrm>
            <a:off x="443365" y="1340528"/>
            <a:ext cx="5184437" cy="4836435"/>
          </a:xfrm>
        </p:spPr>
        <p:txBody>
          <a:bodyPr>
            <a:normAutofit fontScale="92500" lnSpcReduction="20000"/>
          </a:bodyPr>
          <a:lstStyle/>
          <a:p>
            <a:r>
              <a:rPr lang="en-US" dirty="0"/>
              <a:t>About Heart Disease Dataset:</a:t>
            </a:r>
          </a:p>
          <a:p>
            <a:pPr lvl="1"/>
            <a:r>
              <a:rPr lang="en-IN" sz="1900" b="0" i="0" dirty="0">
                <a:effectLst/>
                <a:latin typeface="Inter"/>
              </a:rPr>
              <a:t>Attribute Information:</a:t>
            </a:r>
          </a:p>
          <a:p>
            <a:pPr lvl="2" fontAlgn="base">
              <a:buFont typeface="+mj-lt"/>
              <a:buAutoNum type="arabicPeriod"/>
            </a:pPr>
            <a:r>
              <a:rPr lang="en-US" sz="1700" b="0" i="0" dirty="0">
                <a:effectLst/>
                <a:latin typeface="inherit"/>
              </a:rPr>
              <a:t>age</a:t>
            </a:r>
          </a:p>
          <a:p>
            <a:pPr lvl="2" fontAlgn="base">
              <a:buFont typeface="+mj-lt"/>
              <a:buAutoNum type="arabicPeriod"/>
            </a:pPr>
            <a:r>
              <a:rPr lang="en-US" sz="1700" b="0" i="0" dirty="0">
                <a:effectLst/>
                <a:latin typeface="inherit"/>
              </a:rPr>
              <a:t>sex</a:t>
            </a:r>
          </a:p>
          <a:p>
            <a:pPr lvl="2" fontAlgn="base">
              <a:buFont typeface="+mj-lt"/>
              <a:buAutoNum type="arabicPeriod"/>
            </a:pPr>
            <a:r>
              <a:rPr lang="en-US" sz="1700" b="0" i="0" dirty="0">
                <a:effectLst/>
                <a:latin typeface="inherit"/>
              </a:rPr>
              <a:t>chest pain type (4 values)</a:t>
            </a:r>
          </a:p>
          <a:p>
            <a:pPr lvl="2" fontAlgn="base">
              <a:buFont typeface="+mj-lt"/>
              <a:buAutoNum type="arabicPeriod"/>
            </a:pPr>
            <a:r>
              <a:rPr lang="en-US" sz="1700" b="0" i="0" dirty="0">
                <a:effectLst/>
                <a:latin typeface="inherit"/>
              </a:rPr>
              <a:t>resting blood pressure</a:t>
            </a:r>
          </a:p>
          <a:p>
            <a:pPr lvl="2" fontAlgn="base">
              <a:buFont typeface="+mj-lt"/>
              <a:buAutoNum type="arabicPeriod"/>
            </a:pPr>
            <a:r>
              <a:rPr lang="en-US" sz="1700" b="0" i="0" dirty="0">
                <a:effectLst/>
                <a:latin typeface="inherit"/>
              </a:rPr>
              <a:t>serum </a:t>
            </a:r>
            <a:r>
              <a:rPr lang="en-US" sz="1700" b="0" i="0" dirty="0" err="1">
                <a:effectLst/>
                <a:latin typeface="inherit"/>
              </a:rPr>
              <a:t>cholestoral</a:t>
            </a:r>
            <a:r>
              <a:rPr lang="en-US" sz="1700" b="0" i="0" dirty="0">
                <a:effectLst/>
                <a:latin typeface="inherit"/>
              </a:rPr>
              <a:t> in mg/dl</a:t>
            </a:r>
          </a:p>
          <a:p>
            <a:pPr lvl="2" fontAlgn="base">
              <a:buFont typeface="+mj-lt"/>
              <a:buAutoNum type="arabicPeriod"/>
            </a:pPr>
            <a:r>
              <a:rPr lang="en-US" sz="1700" b="0" i="0" dirty="0">
                <a:effectLst/>
                <a:latin typeface="inherit"/>
              </a:rPr>
              <a:t>fasting blood sugar &gt; 120 mg/dl</a:t>
            </a:r>
          </a:p>
          <a:p>
            <a:pPr lvl="2" fontAlgn="base">
              <a:buFont typeface="+mj-lt"/>
              <a:buAutoNum type="arabicPeriod"/>
            </a:pPr>
            <a:r>
              <a:rPr lang="en-US" sz="1700" b="0" i="0" dirty="0">
                <a:effectLst/>
                <a:latin typeface="inherit"/>
              </a:rPr>
              <a:t>resting electrocardiographic results (values 0,1,2)</a:t>
            </a:r>
          </a:p>
          <a:p>
            <a:pPr lvl="2" fontAlgn="base">
              <a:buFont typeface="+mj-lt"/>
              <a:buAutoNum type="arabicPeriod"/>
            </a:pPr>
            <a:r>
              <a:rPr lang="en-US" sz="1700" b="0" i="0" dirty="0">
                <a:effectLst/>
                <a:latin typeface="inherit"/>
              </a:rPr>
              <a:t>maximum heart rate achieved</a:t>
            </a:r>
          </a:p>
          <a:p>
            <a:pPr lvl="2" fontAlgn="base">
              <a:buFont typeface="+mj-lt"/>
              <a:buAutoNum type="arabicPeriod"/>
            </a:pPr>
            <a:r>
              <a:rPr lang="en-US" sz="1700" b="0" i="0" dirty="0">
                <a:effectLst/>
                <a:latin typeface="inherit"/>
              </a:rPr>
              <a:t>exercise induced angina</a:t>
            </a:r>
          </a:p>
          <a:p>
            <a:pPr lvl="2" fontAlgn="base">
              <a:buFont typeface="+mj-lt"/>
              <a:buAutoNum type="arabicPeriod"/>
            </a:pPr>
            <a:r>
              <a:rPr lang="en-US" sz="1700" b="0" i="0" dirty="0" err="1">
                <a:effectLst/>
                <a:latin typeface="inherit"/>
              </a:rPr>
              <a:t>oldpeak</a:t>
            </a:r>
            <a:r>
              <a:rPr lang="en-US" sz="1700" b="0" i="0" dirty="0">
                <a:effectLst/>
                <a:latin typeface="inherit"/>
              </a:rPr>
              <a:t> = ST depression induced by exercise relative to rest</a:t>
            </a:r>
          </a:p>
          <a:p>
            <a:pPr lvl="2" fontAlgn="base">
              <a:buFont typeface="+mj-lt"/>
              <a:buAutoNum type="arabicPeriod"/>
            </a:pPr>
            <a:r>
              <a:rPr lang="en-US" sz="1700" b="0" i="0" dirty="0">
                <a:effectLst/>
                <a:latin typeface="inherit"/>
              </a:rPr>
              <a:t>the slope of the peak exercise ST segment</a:t>
            </a:r>
          </a:p>
          <a:p>
            <a:pPr lvl="2" fontAlgn="base">
              <a:buFont typeface="+mj-lt"/>
              <a:buAutoNum type="arabicPeriod"/>
            </a:pPr>
            <a:r>
              <a:rPr lang="en-US" sz="1700" b="0" i="0" dirty="0">
                <a:effectLst/>
                <a:latin typeface="inherit"/>
              </a:rPr>
              <a:t>number of major vessels (0-3) colored by </a:t>
            </a:r>
            <a:r>
              <a:rPr lang="en-US" sz="1700" b="0" i="0" dirty="0" err="1">
                <a:effectLst/>
                <a:latin typeface="inherit"/>
              </a:rPr>
              <a:t>flourosopy</a:t>
            </a:r>
            <a:endParaRPr lang="en-US" sz="1700" b="0" i="0" dirty="0">
              <a:effectLst/>
              <a:latin typeface="inherit"/>
            </a:endParaRPr>
          </a:p>
          <a:p>
            <a:pPr lvl="2" fontAlgn="base">
              <a:buFont typeface="+mj-lt"/>
              <a:buAutoNum type="arabicPeriod"/>
            </a:pPr>
            <a:r>
              <a:rPr lang="en-US" sz="1700" b="0" i="0" dirty="0" err="1">
                <a:effectLst/>
                <a:latin typeface="inherit"/>
              </a:rPr>
              <a:t>thal</a:t>
            </a:r>
            <a:r>
              <a:rPr lang="en-US" sz="1700" b="0" i="0" dirty="0">
                <a:effectLst/>
                <a:latin typeface="inherit"/>
              </a:rPr>
              <a:t>: 0 = normal; 1 = fixed defect; 2 = reversable defect</a:t>
            </a:r>
            <a:br>
              <a:rPr lang="en-US" sz="1700" b="0" i="0" dirty="0">
                <a:effectLst/>
                <a:latin typeface="inherit"/>
              </a:rPr>
            </a:br>
            <a:r>
              <a:rPr lang="en-US" sz="1700" b="0" i="0" dirty="0">
                <a:effectLst/>
                <a:latin typeface="inherit"/>
              </a:rPr>
              <a:t>The names and social security numbers of the patients were recently removed from the database, replaced with dummy values.</a:t>
            </a:r>
          </a:p>
          <a:p>
            <a:pPr lvl="3"/>
            <a:endParaRPr lang="en-US" dirty="0"/>
          </a:p>
          <a:p>
            <a:endParaRPr lang="en-US" dirty="0"/>
          </a:p>
          <a:p>
            <a:pPr marL="457200" lvl="1" indent="0">
              <a:buNone/>
            </a:pPr>
            <a:endParaRPr lang="en-US" dirty="0"/>
          </a:p>
        </p:txBody>
      </p:sp>
      <p:sp>
        <p:nvSpPr>
          <p:cNvPr id="5" name="Content Placeholder 4">
            <a:extLst>
              <a:ext uri="{FF2B5EF4-FFF2-40B4-BE49-F238E27FC236}">
                <a16:creationId xmlns:a16="http://schemas.microsoft.com/office/drawing/2014/main" id="{DA786C69-6912-116F-A79B-8B86012D042A}"/>
              </a:ext>
            </a:extLst>
          </p:cNvPr>
          <p:cNvSpPr>
            <a:spLocks noGrp="1"/>
          </p:cNvSpPr>
          <p:nvPr>
            <p:ph sz="half" idx="2"/>
          </p:nvPr>
        </p:nvSpPr>
        <p:spPr>
          <a:xfrm>
            <a:off x="6474164" y="1340528"/>
            <a:ext cx="5274472" cy="4836435"/>
          </a:xfrm>
        </p:spPr>
        <p:txBody>
          <a:bodyPr>
            <a:normAutofit fontScale="85000" lnSpcReduction="20000"/>
          </a:bodyPr>
          <a:lstStyle/>
          <a:p>
            <a:r>
              <a:rPr lang="en-US" sz="2200" dirty="0"/>
              <a:t>About Breast Cancer Dataset:</a:t>
            </a:r>
          </a:p>
          <a:p>
            <a:pPr lvl="1"/>
            <a:r>
              <a:rPr lang="en-US" sz="2000" dirty="0"/>
              <a:t>Attribute Information:</a:t>
            </a:r>
          </a:p>
          <a:p>
            <a:pPr marL="1371600" lvl="2" indent="-457200" fontAlgn="base">
              <a:buAutoNum type="arabicParenR"/>
            </a:pPr>
            <a:r>
              <a:rPr lang="en-US" sz="2000" b="0" i="0" dirty="0">
                <a:effectLst/>
                <a:latin typeface="Inter"/>
              </a:rPr>
              <a:t>ID number</a:t>
            </a:r>
            <a:endParaRPr lang="en-US" sz="2000" dirty="0">
              <a:latin typeface="Inter"/>
            </a:endParaRPr>
          </a:p>
          <a:p>
            <a:pPr marL="1371600" lvl="2" indent="-457200" fontAlgn="base">
              <a:buAutoNum type="arabicParenR"/>
            </a:pPr>
            <a:r>
              <a:rPr lang="en-US" sz="2000" b="0" i="0" dirty="0">
                <a:effectLst/>
                <a:latin typeface="Inter"/>
              </a:rPr>
              <a:t>Diagnosis (M = malignant, B = benign)</a:t>
            </a:r>
            <a:br>
              <a:rPr lang="en-US" sz="2000" b="0" i="0" dirty="0">
                <a:effectLst/>
                <a:latin typeface="Inter"/>
              </a:rPr>
            </a:br>
            <a:r>
              <a:rPr lang="en-US" sz="2000" b="0" i="0" dirty="0">
                <a:effectLst/>
                <a:latin typeface="Inter"/>
              </a:rPr>
              <a:t>3-32)</a:t>
            </a:r>
          </a:p>
          <a:p>
            <a:pPr lvl="1" fontAlgn="base"/>
            <a:r>
              <a:rPr lang="en-US" sz="2200" b="0" i="0" dirty="0">
                <a:effectLst/>
                <a:latin typeface="Inter"/>
              </a:rPr>
              <a:t>Ten real-valued features are computed for each cell nucleus:</a:t>
            </a:r>
          </a:p>
          <a:p>
            <a:pPr lvl="2" fontAlgn="base"/>
            <a:r>
              <a:rPr lang="en-US" sz="2000" b="0" i="0" dirty="0">
                <a:effectLst/>
                <a:latin typeface="Inter"/>
              </a:rPr>
              <a:t>a) radius (mean of distances from center to points on the perimeter)</a:t>
            </a:r>
            <a:br>
              <a:rPr lang="en-US" sz="2000" b="0" i="0" dirty="0">
                <a:effectLst/>
                <a:latin typeface="Inter"/>
              </a:rPr>
            </a:br>
            <a:r>
              <a:rPr lang="en-US" sz="2000" b="0" i="0" dirty="0">
                <a:effectLst/>
                <a:latin typeface="Inter"/>
              </a:rPr>
              <a:t>b) texture (standard deviation of gray-scale values)</a:t>
            </a:r>
            <a:br>
              <a:rPr lang="en-US" sz="2000" b="0" i="0" dirty="0">
                <a:effectLst/>
                <a:latin typeface="Inter"/>
              </a:rPr>
            </a:br>
            <a:r>
              <a:rPr lang="en-US" sz="2000" b="0" i="0" dirty="0">
                <a:effectLst/>
                <a:latin typeface="Inter"/>
              </a:rPr>
              <a:t>c) perimeter</a:t>
            </a:r>
            <a:br>
              <a:rPr lang="en-US" sz="2000" b="0" i="0" dirty="0">
                <a:effectLst/>
                <a:latin typeface="Inter"/>
              </a:rPr>
            </a:br>
            <a:r>
              <a:rPr lang="en-US" sz="2000" b="0" i="0" dirty="0">
                <a:effectLst/>
                <a:latin typeface="Inter"/>
              </a:rPr>
              <a:t>d) area</a:t>
            </a:r>
            <a:br>
              <a:rPr lang="en-US" sz="2000" b="0" i="0" dirty="0">
                <a:effectLst/>
                <a:latin typeface="Inter"/>
              </a:rPr>
            </a:br>
            <a:r>
              <a:rPr lang="en-US" sz="2000" b="0" i="0" dirty="0">
                <a:effectLst/>
                <a:latin typeface="Inter"/>
              </a:rPr>
              <a:t>e) smoothness (local variation in radius lengths)</a:t>
            </a:r>
            <a:br>
              <a:rPr lang="en-US" sz="2000" b="0" i="0" dirty="0">
                <a:effectLst/>
                <a:latin typeface="Inter"/>
              </a:rPr>
            </a:br>
            <a:r>
              <a:rPr lang="en-US" sz="2000" b="0" i="0" dirty="0">
                <a:effectLst/>
                <a:latin typeface="Inter"/>
              </a:rPr>
              <a:t>f) compactness (perimeter^2 / area - 1.0)</a:t>
            </a:r>
            <a:br>
              <a:rPr lang="en-US" sz="2000" b="0" i="0" dirty="0">
                <a:effectLst/>
                <a:latin typeface="Inter"/>
              </a:rPr>
            </a:br>
            <a:r>
              <a:rPr lang="en-US" sz="2000" b="0" i="0" dirty="0">
                <a:effectLst/>
                <a:latin typeface="Inter"/>
              </a:rPr>
              <a:t>g) concavity (severity of concave portions of the contour)</a:t>
            </a:r>
            <a:br>
              <a:rPr lang="en-US" sz="2000" b="0" i="0" dirty="0">
                <a:effectLst/>
                <a:latin typeface="Inter"/>
              </a:rPr>
            </a:br>
            <a:r>
              <a:rPr lang="en-US" sz="2000" b="0" i="0" dirty="0">
                <a:effectLst/>
                <a:latin typeface="Inter"/>
              </a:rPr>
              <a:t>h) concave points (number of concave portions of the contour)</a:t>
            </a:r>
            <a:br>
              <a:rPr lang="en-US" sz="2000" b="0" i="0" dirty="0">
                <a:effectLst/>
                <a:latin typeface="Inter"/>
              </a:rPr>
            </a:br>
            <a:r>
              <a:rPr lang="en-US" sz="2000" b="0" i="0" dirty="0" err="1">
                <a:effectLst/>
                <a:latin typeface="Inter"/>
              </a:rPr>
              <a:t>i</a:t>
            </a:r>
            <a:r>
              <a:rPr lang="en-US" sz="2000" b="0" i="0" dirty="0">
                <a:effectLst/>
                <a:latin typeface="Inter"/>
              </a:rPr>
              <a:t>) symmetry</a:t>
            </a:r>
            <a:br>
              <a:rPr lang="en-US" sz="2000" b="0" i="0" dirty="0">
                <a:effectLst/>
                <a:latin typeface="Inter"/>
              </a:rPr>
            </a:br>
            <a:r>
              <a:rPr lang="en-US" sz="2000" b="0" i="0" dirty="0">
                <a:effectLst/>
                <a:latin typeface="Inter"/>
              </a:rPr>
              <a:t>j) fractal dimension ("coastline approximation" - 1)</a:t>
            </a:r>
          </a:p>
          <a:p>
            <a:pPr marL="914400" lvl="2" indent="0" fontAlgn="base">
              <a:buNone/>
            </a:pPr>
            <a:endParaRPr lang="en-US" sz="2000" b="0" i="0" dirty="0">
              <a:effectLst/>
              <a:latin typeface="Inter"/>
            </a:endParaRPr>
          </a:p>
        </p:txBody>
      </p:sp>
    </p:spTree>
    <p:extLst>
      <p:ext uri="{BB962C8B-B14F-4D97-AF65-F5344CB8AC3E}">
        <p14:creationId xmlns:p14="http://schemas.microsoft.com/office/powerpoint/2010/main" val="67620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2207D9-89E9-76CB-709E-279EE7502509}"/>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6" name="Content Placeholder 5">
            <a:extLst>
              <a:ext uri="{FF2B5EF4-FFF2-40B4-BE49-F238E27FC236}">
                <a16:creationId xmlns:a16="http://schemas.microsoft.com/office/drawing/2014/main" id="{45BB7B38-BFF2-0F99-E86F-861E34307015}"/>
              </a:ext>
            </a:extLst>
          </p:cNvPr>
          <p:cNvSpPr>
            <a:spLocks noGrp="1"/>
          </p:cNvSpPr>
          <p:nvPr>
            <p:ph sz="half" idx="1"/>
          </p:nvPr>
        </p:nvSpPr>
        <p:spPr>
          <a:xfrm>
            <a:off x="443365" y="1358283"/>
            <a:ext cx="5184437" cy="4818680"/>
          </a:xfrm>
        </p:spPr>
        <p:txBody>
          <a:bodyPr>
            <a:normAutofit/>
          </a:bodyPr>
          <a:lstStyle/>
          <a:p>
            <a:r>
              <a:rPr lang="en-US" dirty="0"/>
              <a:t>About Diabetes Dataset:</a:t>
            </a:r>
          </a:p>
          <a:p>
            <a:pPr lvl="1"/>
            <a:r>
              <a:rPr lang="en-IN" sz="1800" b="0" i="0" dirty="0">
                <a:effectLst/>
                <a:latin typeface="Inter"/>
              </a:rPr>
              <a:t>Attribute Information:</a:t>
            </a:r>
          </a:p>
          <a:p>
            <a:pPr lvl="2" fontAlgn="base"/>
            <a:r>
              <a:rPr lang="en-IN" b="0" i="0" dirty="0">
                <a:effectLst/>
                <a:latin typeface="inherit"/>
              </a:rPr>
              <a:t>Pregnancies: Number of times pregnant</a:t>
            </a:r>
          </a:p>
          <a:p>
            <a:pPr lvl="2" fontAlgn="base"/>
            <a:r>
              <a:rPr lang="en-IN" b="0" i="0" dirty="0">
                <a:effectLst/>
                <a:latin typeface="inherit"/>
              </a:rPr>
              <a:t>Glucose: Plasma glucose concentration a 2 hours in an oral glucose tolerance test</a:t>
            </a:r>
          </a:p>
          <a:p>
            <a:pPr lvl="2" fontAlgn="base"/>
            <a:r>
              <a:rPr lang="en-IN" b="0" i="0" dirty="0" err="1">
                <a:effectLst/>
                <a:latin typeface="inherit"/>
              </a:rPr>
              <a:t>BloodPressure</a:t>
            </a:r>
            <a:r>
              <a:rPr lang="en-IN" b="0" i="0" dirty="0">
                <a:effectLst/>
                <a:latin typeface="inherit"/>
              </a:rPr>
              <a:t>: Diastolic blood pressure (mm Hg)</a:t>
            </a:r>
          </a:p>
          <a:p>
            <a:pPr lvl="2" fontAlgn="base"/>
            <a:r>
              <a:rPr lang="en-IN" b="0" i="0" dirty="0" err="1">
                <a:effectLst/>
                <a:latin typeface="inherit"/>
              </a:rPr>
              <a:t>SkinThickness</a:t>
            </a:r>
            <a:r>
              <a:rPr lang="en-IN" b="0" i="0" dirty="0">
                <a:effectLst/>
                <a:latin typeface="inherit"/>
              </a:rPr>
              <a:t>: Triceps skin fold thickness (mm)</a:t>
            </a:r>
          </a:p>
          <a:p>
            <a:pPr lvl="2" fontAlgn="base"/>
            <a:r>
              <a:rPr lang="en-IN" b="0" i="0" dirty="0">
                <a:effectLst/>
                <a:latin typeface="inherit"/>
              </a:rPr>
              <a:t>Insulin: 2-Hour serum insulin (mu U/ml)</a:t>
            </a:r>
          </a:p>
          <a:p>
            <a:pPr lvl="2" fontAlgn="base"/>
            <a:r>
              <a:rPr lang="en-IN" b="0" i="0" dirty="0">
                <a:effectLst/>
                <a:latin typeface="inherit"/>
              </a:rPr>
              <a:t>BMI: Body mass index (weight in kg/(height in m)^2)</a:t>
            </a:r>
          </a:p>
          <a:p>
            <a:pPr lvl="2" fontAlgn="base"/>
            <a:r>
              <a:rPr lang="en-IN" b="0" i="0" dirty="0" err="1">
                <a:effectLst/>
                <a:latin typeface="inherit"/>
              </a:rPr>
              <a:t>DiabetesPedigreeFunction</a:t>
            </a:r>
            <a:r>
              <a:rPr lang="en-IN" b="0" i="0" dirty="0">
                <a:effectLst/>
                <a:latin typeface="inherit"/>
              </a:rPr>
              <a:t>: Diabetes pedigree function</a:t>
            </a:r>
          </a:p>
          <a:p>
            <a:pPr lvl="2" fontAlgn="base"/>
            <a:r>
              <a:rPr lang="en-IN" b="0" i="0" dirty="0">
                <a:effectLst/>
                <a:latin typeface="inherit"/>
              </a:rPr>
              <a:t>Age: Age (years)</a:t>
            </a:r>
          </a:p>
          <a:p>
            <a:pPr lvl="2" fontAlgn="base"/>
            <a:r>
              <a:rPr lang="en-IN" b="0" i="0" dirty="0">
                <a:effectLst/>
                <a:latin typeface="inherit"/>
              </a:rPr>
              <a:t>Outcome: Class variable (0 or 1)</a:t>
            </a:r>
          </a:p>
          <a:p>
            <a:pPr lvl="2"/>
            <a:endParaRPr lang="en-IN" dirty="0"/>
          </a:p>
        </p:txBody>
      </p:sp>
      <p:sp>
        <p:nvSpPr>
          <p:cNvPr id="7" name="Content Placeholder 6">
            <a:extLst>
              <a:ext uri="{FF2B5EF4-FFF2-40B4-BE49-F238E27FC236}">
                <a16:creationId xmlns:a16="http://schemas.microsoft.com/office/drawing/2014/main" id="{E790E247-D2EA-B3D2-55E4-23897BDEC5EB}"/>
              </a:ext>
            </a:extLst>
          </p:cNvPr>
          <p:cNvSpPr>
            <a:spLocks noGrp="1"/>
          </p:cNvSpPr>
          <p:nvPr>
            <p:ph sz="half" idx="2"/>
          </p:nvPr>
        </p:nvSpPr>
        <p:spPr>
          <a:xfrm>
            <a:off x="6474163" y="1358283"/>
            <a:ext cx="5184437" cy="4818680"/>
          </a:xfrm>
        </p:spPr>
        <p:txBody>
          <a:bodyPr/>
          <a:lstStyle/>
          <a:p>
            <a:r>
              <a:rPr lang="en-US" dirty="0"/>
              <a:t>About Kidney Disease Dataset:</a:t>
            </a:r>
          </a:p>
          <a:p>
            <a:pPr lvl="1"/>
            <a:r>
              <a:rPr lang="en-IN" sz="1800" b="0" i="0" dirty="0">
                <a:effectLst/>
                <a:latin typeface="Inter"/>
              </a:rPr>
              <a:t>Attribute Information:</a:t>
            </a:r>
          </a:p>
          <a:p>
            <a:pPr lvl="2"/>
            <a:r>
              <a:rPr lang="en-IN" dirty="0"/>
              <a:t>ID</a:t>
            </a:r>
          </a:p>
          <a:p>
            <a:pPr lvl="2"/>
            <a:r>
              <a:rPr lang="en-IN" dirty="0"/>
              <a:t>Sg: </a:t>
            </a:r>
            <a:r>
              <a:rPr lang="en-US" dirty="0"/>
              <a:t>a measure of the concentration of solutes in the urine. </a:t>
            </a:r>
            <a:endParaRPr lang="en-IN" dirty="0"/>
          </a:p>
          <a:p>
            <a:pPr lvl="2"/>
            <a:r>
              <a:rPr lang="en-IN" dirty="0"/>
              <a:t>Al: in abdominal, intestinal.</a:t>
            </a:r>
          </a:p>
          <a:p>
            <a:pPr lvl="2"/>
            <a:r>
              <a:rPr lang="en-IN" dirty="0"/>
              <a:t>Sc: subcutaneous </a:t>
            </a:r>
          </a:p>
          <a:p>
            <a:pPr lvl="2"/>
            <a:r>
              <a:rPr lang="en-IN" dirty="0" err="1"/>
              <a:t>Hemoglobin</a:t>
            </a:r>
            <a:endParaRPr lang="en-IN" dirty="0"/>
          </a:p>
          <a:p>
            <a:pPr lvl="2"/>
            <a:r>
              <a:rPr lang="en-IN" dirty="0" err="1"/>
              <a:t>pcb</a:t>
            </a:r>
            <a:r>
              <a:rPr lang="en-IN" dirty="0"/>
              <a:t>: Polychlorinated Biphenyls </a:t>
            </a:r>
          </a:p>
          <a:p>
            <a:pPr lvl="2"/>
            <a:r>
              <a:rPr lang="en-IN" dirty="0" err="1"/>
              <a:t>Htn</a:t>
            </a:r>
            <a:r>
              <a:rPr lang="en-IN" dirty="0"/>
              <a:t>:  Hypertension</a:t>
            </a:r>
          </a:p>
          <a:p>
            <a:pPr lvl="2"/>
            <a:r>
              <a:rPr lang="en-IN" dirty="0"/>
              <a:t>Classification: 0 1</a:t>
            </a:r>
          </a:p>
        </p:txBody>
      </p:sp>
    </p:spTree>
    <p:extLst>
      <p:ext uri="{BB962C8B-B14F-4D97-AF65-F5344CB8AC3E}">
        <p14:creationId xmlns:p14="http://schemas.microsoft.com/office/powerpoint/2010/main" val="380191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411D-8C90-5165-EA07-51CCDCA5D03C}"/>
              </a:ext>
            </a:extLst>
          </p:cNvPr>
          <p:cNvSpPr>
            <a:spLocks noGrp="1"/>
          </p:cNvSpPr>
          <p:nvPr>
            <p:ph type="title"/>
          </p:nvPr>
        </p:nvSpPr>
        <p:spPr/>
        <p:txBody>
          <a:bodyPr/>
          <a:lstStyle/>
          <a:p>
            <a:pPr algn="ctr"/>
            <a:r>
              <a:rPr lang="en-IN" sz="3200" dirty="0"/>
              <a:t>Libraries Used</a:t>
            </a:r>
            <a:endParaRPr lang="en-IN" dirty="0"/>
          </a:p>
        </p:txBody>
      </p:sp>
      <p:sp>
        <p:nvSpPr>
          <p:cNvPr id="3" name="Slide Number Placeholder 2">
            <a:extLst>
              <a:ext uri="{FF2B5EF4-FFF2-40B4-BE49-F238E27FC236}">
                <a16:creationId xmlns:a16="http://schemas.microsoft.com/office/drawing/2014/main" id="{20A9B138-ED59-68C8-21A4-9209B2288CB9}"/>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E2D8605C-F8AC-011D-986B-267078830BB0}"/>
              </a:ext>
            </a:extLst>
          </p:cNvPr>
          <p:cNvSpPr>
            <a:spLocks noGrp="1"/>
          </p:cNvSpPr>
          <p:nvPr>
            <p:ph idx="1"/>
          </p:nvPr>
        </p:nvSpPr>
        <p:spPr/>
        <p:txBody>
          <a:bodyPr/>
          <a:lstStyle/>
          <a:p>
            <a:r>
              <a:rPr lang="en-US" dirty="0"/>
              <a:t>NumPy</a:t>
            </a:r>
          </a:p>
          <a:p>
            <a:r>
              <a:rPr lang="en-US" dirty="0"/>
              <a:t>Pandas</a:t>
            </a:r>
          </a:p>
          <a:p>
            <a:r>
              <a:rPr lang="en-US" dirty="0"/>
              <a:t>Matplotlib</a:t>
            </a:r>
          </a:p>
          <a:p>
            <a:r>
              <a:rPr lang="en-US" dirty="0"/>
              <a:t>Seaborn</a:t>
            </a:r>
          </a:p>
          <a:p>
            <a:r>
              <a:rPr lang="en-US" dirty="0" err="1"/>
              <a:t>SkLearn</a:t>
            </a:r>
            <a:endParaRPr lang="en-US" dirty="0"/>
          </a:p>
          <a:p>
            <a:pPr algn="r"/>
            <a:endParaRPr lang="en-IN" dirty="0"/>
          </a:p>
        </p:txBody>
      </p:sp>
      <p:pic>
        <p:nvPicPr>
          <p:cNvPr id="2052" name="Picture 4" descr="How to create NumPy arrays from scratch? | by Tanu N Prabhu | Towards Data  Science">
            <a:extLst>
              <a:ext uri="{FF2B5EF4-FFF2-40B4-BE49-F238E27FC236}">
                <a16:creationId xmlns:a16="http://schemas.microsoft.com/office/drawing/2014/main" id="{2377D6D1-6676-D1C5-70CF-CE05E12F2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244" y="1463817"/>
            <a:ext cx="3643313" cy="1457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ndas (software) - Wikipedia">
            <a:extLst>
              <a:ext uri="{FF2B5EF4-FFF2-40B4-BE49-F238E27FC236}">
                <a16:creationId xmlns:a16="http://schemas.microsoft.com/office/drawing/2014/main" id="{89CAE828-137F-C002-69FA-B24E7DB89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733" y="1878584"/>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cikit-learn - Wikipedia">
            <a:extLst>
              <a:ext uri="{FF2B5EF4-FFF2-40B4-BE49-F238E27FC236}">
                <a16:creationId xmlns:a16="http://schemas.microsoft.com/office/drawing/2014/main" id="{7BD01AA6-BBE1-C6F4-75B8-E987ABC0D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005" y="3076021"/>
            <a:ext cx="291465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iting and logo — seaborn 0.12.1 documentation">
            <a:extLst>
              <a:ext uri="{FF2B5EF4-FFF2-40B4-BE49-F238E27FC236}">
                <a16:creationId xmlns:a16="http://schemas.microsoft.com/office/drawing/2014/main" id="{159017F8-932A-CB1A-0287-E9CDAD93B5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9457" y="3911009"/>
            <a:ext cx="1329670" cy="159560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Matplotlib Tutorial - javatpoint">
            <a:extLst>
              <a:ext uri="{FF2B5EF4-FFF2-40B4-BE49-F238E27FC236}">
                <a16:creationId xmlns:a16="http://schemas.microsoft.com/office/drawing/2014/main" id="{EE4720BC-C931-8B0A-0844-E406016F1A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1275" y="3550480"/>
            <a:ext cx="14573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121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152D-DB40-A6D2-C088-3A39F7A1C22C}"/>
              </a:ext>
            </a:extLst>
          </p:cNvPr>
          <p:cNvSpPr>
            <a:spLocks noGrp="1"/>
          </p:cNvSpPr>
          <p:nvPr>
            <p:ph type="title"/>
          </p:nvPr>
        </p:nvSpPr>
        <p:spPr/>
        <p:txBody>
          <a:bodyPr/>
          <a:lstStyle/>
          <a:p>
            <a:pPr algn="ctr"/>
            <a:r>
              <a:rPr lang="en-US" dirty="0"/>
              <a:t>Algorithms Used</a:t>
            </a:r>
            <a:endParaRPr lang="en-IN" dirty="0"/>
          </a:p>
        </p:txBody>
      </p:sp>
      <p:sp>
        <p:nvSpPr>
          <p:cNvPr id="3" name="Slide Number Placeholder 2">
            <a:extLst>
              <a:ext uri="{FF2B5EF4-FFF2-40B4-BE49-F238E27FC236}">
                <a16:creationId xmlns:a16="http://schemas.microsoft.com/office/drawing/2014/main" id="{35187049-2050-8174-E5A4-FDF26F5E6ACA}"/>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5" name="Content Placeholder 4">
            <a:extLst>
              <a:ext uri="{FF2B5EF4-FFF2-40B4-BE49-F238E27FC236}">
                <a16:creationId xmlns:a16="http://schemas.microsoft.com/office/drawing/2014/main" id="{25CAD833-FB30-7E9E-8DA3-08F8930D06A2}"/>
              </a:ext>
            </a:extLst>
          </p:cNvPr>
          <p:cNvSpPr>
            <a:spLocks noGrp="1"/>
          </p:cNvSpPr>
          <p:nvPr>
            <p:ph idx="1"/>
          </p:nvPr>
        </p:nvSpPr>
        <p:spPr>
          <a:xfrm>
            <a:off x="443365" y="1420427"/>
            <a:ext cx="11215235" cy="4756536"/>
          </a:xfrm>
        </p:spPr>
        <p:txBody>
          <a:bodyPr>
            <a:normAutofit fontScale="92500"/>
          </a:bodyPr>
          <a:lstStyle/>
          <a:p>
            <a:r>
              <a:rPr lang="en-US" dirty="0"/>
              <a:t>Decision Tree Algorithm:</a:t>
            </a:r>
          </a:p>
          <a:p>
            <a:pPr marL="0" indent="0" algn="just">
              <a:buNone/>
            </a:pPr>
            <a:r>
              <a:rPr lang="en-US" dirty="0"/>
              <a:t>	A decision tree is a non-parametric supervised learning algorithm, which is utilized for both classification and regression tasks. It has a hierarchical, tree structure, which consists of a root node, branches, internal nodes and leaf nodes.</a:t>
            </a:r>
          </a:p>
          <a:p>
            <a:pPr algn="just"/>
            <a:r>
              <a:rPr lang="en-US" dirty="0"/>
              <a:t>K-Nearest Neighbor(KNN):</a:t>
            </a:r>
          </a:p>
          <a:p>
            <a:pPr marL="0" indent="0" algn="just">
              <a:buNone/>
            </a:pPr>
            <a:r>
              <a:rPr lang="en-US" dirty="0"/>
              <a:t>	The k-nearest neighbors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p>
        </p:txBody>
      </p:sp>
    </p:spTree>
    <p:extLst>
      <p:ext uri="{BB962C8B-B14F-4D97-AF65-F5344CB8AC3E}">
        <p14:creationId xmlns:p14="http://schemas.microsoft.com/office/powerpoint/2010/main" val="214336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B97F0A-151F-A769-7E65-5CDB2BECE5E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71255A26-E35E-D4A7-1840-DDA0F292C975}"/>
              </a:ext>
            </a:extLst>
          </p:cNvPr>
          <p:cNvSpPr>
            <a:spLocks noGrp="1"/>
          </p:cNvSpPr>
          <p:nvPr>
            <p:ph idx="1"/>
          </p:nvPr>
        </p:nvSpPr>
        <p:spPr>
          <a:xfrm>
            <a:off x="443365" y="1358283"/>
            <a:ext cx="11215235" cy="4818680"/>
          </a:xfrm>
        </p:spPr>
        <p:txBody>
          <a:bodyPr/>
          <a:lstStyle/>
          <a:p>
            <a:r>
              <a:rPr lang="en-US" sz="2600" dirty="0"/>
              <a:t>Logistic Regression:</a:t>
            </a:r>
          </a:p>
          <a:p>
            <a:pPr marL="0" indent="0">
              <a:buNone/>
            </a:pPr>
            <a:r>
              <a:rPr lang="en-US" dirty="0"/>
              <a:t>	</a:t>
            </a:r>
            <a:r>
              <a:rPr lang="en-US" sz="2600" dirty="0"/>
              <a:t>Logistic regression estimates the probability of an event occurring, such as voted or didn’t vote, based on a given dataset of independent variables. Since the outcome is a probability, the dependent variable is bounded between 0 and 1. In logistic regression, a logit transformation is applied on the odds—that is, the probability of success divided by the probability of failure. </a:t>
            </a:r>
            <a:endParaRPr lang="en-IN" sz="2600" dirty="0"/>
          </a:p>
        </p:txBody>
      </p:sp>
    </p:spTree>
    <p:extLst>
      <p:ext uri="{BB962C8B-B14F-4D97-AF65-F5344CB8AC3E}">
        <p14:creationId xmlns:p14="http://schemas.microsoft.com/office/powerpoint/2010/main" val="284878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DC32-76C6-2D9A-4F44-C99EBFA8FCF7}"/>
              </a:ext>
            </a:extLst>
          </p:cNvPr>
          <p:cNvSpPr>
            <a:spLocks noGrp="1"/>
          </p:cNvSpPr>
          <p:nvPr>
            <p:ph type="title"/>
          </p:nvPr>
        </p:nvSpPr>
        <p:spPr/>
        <p:txBody>
          <a:bodyPr/>
          <a:lstStyle/>
          <a:p>
            <a:pPr algn="ctr"/>
            <a:r>
              <a:rPr lang="en-US" dirty="0"/>
              <a:t>Preprocessing the Data</a:t>
            </a:r>
            <a:endParaRPr lang="en-IN" dirty="0"/>
          </a:p>
        </p:txBody>
      </p:sp>
      <p:sp>
        <p:nvSpPr>
          <p:cNvPr id="3" name="Slide Number Placeholder 2">
            <a:extLst>
              <a:ext uri="{FF2B5EF4-FFF2-40B4-BE49-F238E27FC236}">
                <a16:creationId xmlns:a16="http://schemas.microsoft.com/office/drawing/2014/main" id="{7A853EAC-5245-12B7-F54D-1A1AF96BE9B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C9BBE786-B869-13E1-ED8D-E3995AE66280}"/>
              </a:ext>
            </a:extLst>
          </p:cNvPr>
          <p:cNvSpPr>
            <a:spLocks noGrp="1"/>
          </p:cNvSpPr>
          <p:nvPr>
            <p:ph idx="1"/>
          </p:nvPr>
        </p:nvSpPr>
        <p:spPr>
          <a:xfrm>
            <a:off x="443365" y="1402672"/>
            <a:ext cx="11215235" cy="4774291"/>
          </a:xfrm>
        </p:spPr>
        <p:txBody>
          <a:bodyPr/>
          <a:lstStyle/>
          <a:p>
            <a:r>
              <a:rPr lang="en-US" dirty="0"/>
              <a:t>First of all we cleaned the dataset by removing all the irrelevant features.</a:t>
            </a:r>
          </a:p>
          <a:p>
            <a:r>
              <a:rPr lang="en-US" dirty="0"/>
              <a:t>Then we split the dataset for training and testing using </a:t>
            </a:r>
            <a:r>
              <a:rPr lang="en-US" dirty="0" err="1"/>
              <a:t>train_test_split</a:t>
            </a:r>
            <a:r>
              <a:rPr lang="en-US" dirty="0"/>
              <a:t>.</a:t>
            </a:r>
          </a:p>
          <a:p>
            <a:r>
              <a:rPr lang="en-US" dirty="0"/>
              <a:t>We kept training inputs and outputs in </a:t>
            </a:r>
            <a:r>
              <a:rPr lang="en-US" dirty="0" err="1"/>
              <a:t>X_train</a:t>
            </a:r>
            <a:r>
              <a:rPr lang="en-US" dirty="0"/>
              <a:t> and </a:t>
            </a:r>
            <a:r>
              <a:rPr lang="en-US" dirty="0" err="1"/>
              <a:t>Y_train</a:t>
            </a:r>
            <a:r>
              <a:rPr lang="en-US" dirty="0"/>
              <a:t> respectively and for testing we used </a:t>
            </a:r>
            <a:r>
              <a:rPr lang="en-US" dirty="0" err="1"/>
              <a:t>X_test</a:t>
            </a:r>
            <a:r>
              <a:rPr lang="en-US" dirty="0"/>
              <a:t> and </a:t>
            </a:r>
            <a:r>
              <a:rPr lang="en-US" dirty="0" err="1"/>
              <a:t>Y_test</a:t>
            </a:r>
            <a:r>
              <a:rPr lang="en-US" dirty="0"/>
              <a:t>.</a:t>
            </a:r>
          </a:p>
          <a:p>
            <a:r>
              <a:rPr lang="en-US" dirty="0"/>
              <a:t>In KNN algorithm we </a:t>
            </a:r>
            <a:r>
              <a:rPr lang="en-US" dirty="0" err="1"/>
              <a:t>transormed</a:t>
            </a:r>
            <a:r>
              <a:rPr lang="en-US" dirty="0"/>
              <a:t> the data to </a:t>
            </a:r>
            <a:r>
              <a:rPr lang="en-US" dirty="0" err="1"/>
              <a:t>Standart</a:t>
            </a:r>
            <a:r>
              <a:rPr lang="en-US" dirty="0"/>
              <a:t> Scaler Form which further improved the accuracy of the model.</a:t>
            </a:r>
          </a:p>
          <a:p>
            <a:endParaRPr lang="en-US" dirty="0"/>
          </a:p>
          <a:p>
            <a:endParaRPr lang="en-IN" dirty="0"/>
          </a:p>
        </p:txBody>
      </p:sp>
    </p:spTree>
    <p:extLst>
      <p:ext uri="{BB962C8B-B14F-4D97-AF65-F5344CB8AC3E}">
        <p14:creationId xmlns:p14="http://schemas.microsoft.com/office/powerpoint/2010/main" val="402303093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507</TotalTime>
  <Words>1166</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inherit</vt:lpstr>
      <vt:lpstr>Inter</vt:lpstr>
      <vt:lpstr>Trade Gothic LT Pro</vt:lpstr>
      <vt:lpstr>Trebuchet MS</vt:lpstr>
      <vt:lpstr>Wingdings</vt:lpstr>
      <vt:lpstr>Office Theme</vt:lpstr>
      <vt:lpstr>Disease Prediction</vt:lpstr>
      <vt:lpstr>PowerPoint Presentation</vt:lpstr>
      <vt:lpstr>Introduction</vt:lpstr>
      <vt:lpstr>About Data Sets</vt:lpstr>
      <vt:lpstr>PowerPoint Presentation</vt:lpstr>
      <vt:lpstr>Libraries Used</vt:lpstr>
      <vt:lpstr>Algorithms Used</vt:lpstr>
      <vt:lpstr>PowerPoint Presentation</vt:lpstr>
      <vt:lpstr>Preprocessing the Data</vt:lpstr>
      <vt:lpstr>Things Analyzed from Datasets</vt:lpstr>
      <vt:lpstr>Things Analyzed from Datasets</vt:lpstr>
      <vt:lpstr>Prediction </vt:lpstr>
      <vt:lpstr>Comparison of different Algorithms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dc:title>
  <dc:creator>Anushka</dc:creator>
  <cp:lastModifiedBy>Anushka</cp:lastModifiedBy>
  <cp:revision>4</cp:revision>
  <dcterms:created xsi:type="dcterms:W3CDTF">2022-11-25T07:45:37Z</dcterms:created>
  <dcterms:modified xsi:type="dcterms:W3CDTF">2022-11-26T13:35:35Z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