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6" r:id="rId4"/>
    <p:sldId id="270" r:id="rId5"/>
    <p:sldId id="261" r:id="rId6"/>
    <p:sldId id="262" r:id="rId7"/>
    <p:sldId id="263" r:id="rId8"/>
    <p:sldId id="294" r:id="rId9"/>
    <p:sldId id="287" r:id="rId10"/>
    <p:sldId id="265" r:id="rId11"/>
    <p:sldId id="288" r:id="rId12"/>
    <p:sldId id="266" r:id="rId13"/>
    <p:sldId id="293" r:id="rId14"/>
    <p:sldId id="296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85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39E"/>
    <a:srgbClr val="317CC1"/>
    <a:srgbClr val="F83A7D"/>
    <a:srgbClr val="D0CECE"/>
    <a:srgbClr val="B450C4"/>
    <a:srgbClr val="0C121A"/>
    <a:srgbClr val="E046A5"/>
    <a:srgbClr val="F13F8E"/>
    <a:srgbClr val="8854D1"/>
    <a:srgbClr val="A05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78660" autoAdjust="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7D260-C141-4F6B-AD76-A26707B9C62B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65F23-5CDC-4C87-A54F-E5898962D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/>
            </a: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92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836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836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421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815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3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54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547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7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ea typeface="Adobe Heiti Std R" panose="020B0400000000000000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5F23-5CDC-4C87-A54F-E5898962D7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2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5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0D6F-0F7A-49AB-AC24-E0F7DA7A1C14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37DE-7870-4347-999B-2F32DA1C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193" y="1162421"/>
            <a:ext cx="10571966" cy="1768846"/>
          </a:xfrm>
        </p:spPr>
        <p:txBody>
          <a:bodyPr>
            <a:normAutofit fontScale="90000"/>
          </a:bodyPr>
          <a:lstStyle/>
          <a:p>
            <a:r>
              <a:rPr lang="id-ID" sz="4900" b="1" dirty="0">
                <a:solidFill>
                  <a:srgbClr val="00B0F0"/>
                </a:solidFill>
                <a:latin typeface="+mn-lt"/>
              </a:rPr>
              <a:t>IFORY</a:t>
            </a:r>
            <a:r>
              <a:rPr lang="id-ID" sz="4900" b="1" dirty="0">
                <a:latin typeface="+mn-lt"/>
              </a:rPr>
              <a:t> : IPB FOOD DELIVERY</a:t>
            </a:r>
            <a:r>
              <a:rPr lang="id-ID" sz="3600" b="1" i="1" dirty="0">
                <a:latin typeface="+mn-lt"/>
              </a:rPr>
              <a:t/>
            </a:r>
            <a:br>
              <a:rPr lang="id-ID" sz="3600" b="1" i="1" dirty="0">
                <a:latin typeface="+mn-lt"/>
              </a:rPr>
            </a:br>
            <a:r>
              <a:rPr lang="id-ID" sz="2700" b="1" i="1" dirty="0">
                <a:latin typeface="+mn-lt"/>
              </a:rPr>
              <a:t>APLIKASI PESAN ANTAR MAKANAN DALAM </a:t>
            </a:r>
            <a:br>
              <a:rPr lang="id-ID" sz="2700" b="1" i="1" dirty="0">
                <a:latin typeface="+mn-lt"/>
              </a:rPr>
            </a:br>
            <a:r>
              <a:rPr lang="id-ID" sz="2700" b="1" i="1" dirty="0">
                <a:latin typeface="+mn-lt"/>
              </a:rPr>
              <a:t>LINGKUNGAN KAMPUS IPB DRAMAGA</a:t>
            </a:r>
            <a:r>
              <a:rPr lang="id-ID" sz="3600" b="1" dirty="0">
                <a:latin typeface="+mn-lt"/>
              </a:rPr>
              <a:t/>
            </a:r>
            <a:br>
              <a:rPr lang="id-ID" sz="3600" b="1" dirty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1481"/>
            <a:ext cx="9144000" cy="973049"/>
          </a:xfrm>
        </p:spPr>
        <p:txBody>
          <a:bodyPr/>
          <a:lstStyle/>
          <a:p>
            <a:r>
              <a:rPr lang="id-ID" b="1" dirty="0" smtClean="0"/>
              <a:t>Dwika </a:t>
            </a:r>
            <a:r>
              <a:rPr lang="id-ID" b="1" dirty="0"/>
              <a:t>Ayu Novianti </a:t>
            </a:r>
            <a:r>
              <a:rPr lang="en-US" b="1" dirty="0"/>
              <a:t>(G641</a:t>
            </a:r>
            <a:r>
              <a:rPr lang="id-ID" b="1" dirty="0"/>
              <a:t>60116</a:t>
            </a:r>
            <a:r>
              <a:rPr lang="en-US" b="1" dirty="0"/>
              <a:t>)</a:t>
            </a:r>
          </a:p>
          <a:p>
            <a:r>
              <a:rPr lang="id-ID" b="1" dirty="0"/>
              <a:t>Maulidanisa Ajasri</a:t>
            </a:r>
            <a:r>
              <a:rPr lang="en-US" b="1" dirty="0"/>
              <a:t> (G641</a:t>
            </a:r>
            <a:r>
              <a:rPr lang="id-ID" b="1" dirty="0"/>
              <a:t>60113</a:t>
            </a:r>
            <a:r>
              <a:rPr lang="en-US" b="1" dirty="0"/>
              <a:t>)</a:t>
            </a:r>
            <a:endParaRPr lang="id-ID" b="1" dirty="0"/>
          </a:p>
          <a:p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08130" y="5780590"/>
            <a:ext cx="4806182" cy="79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b="1" dirty="0" err="1">
                <a:ea typeface="Adobe Heiti Std R" panose="020B0400000000000000" pitchFamily="34" charset="-128"/>
              </a:rPr>
              <a:t>Departemen</a:t>
            </a:r>
            <a:r>
              <a:rPr lang="en-US" sz="1400" b="1" dirty="0">
                <a:ea typeface="Adobe Heiti Std R" panose="020B0400000000000000" pitchFamily="34" charset="-128"/>
              </a:rPr>
              <a:t> </a:t>
            </a:r>
            <a:r>
              <a:rPr lang="en-US" sz="1400" b="1" dirty="0" err="1">
                <a:ea typeface="Adobe Heiti Std R" panose="020B0400000000000000" pitchFamily="34" charset="-128"/>
              </a:rPr>
              <a:t>Ilmu</a:t>
            </a:r>
            <a:r>
              <a:rPr lang="en-US" sz="1400" b="1" dirty="0">
                <a:ea typeface="Adobe Heiti Std R" panose="020B0400000000000000" pitchFamily="34" charset="-128"/>
              </a:rPr>
              <a:t> </a:t>
            </a:r>
            <a:r>
              <a:rPr lang="en-US" sz="1400" b="1" dirty="0" err="1">
                <a:ea typeface="Adobe Heiti Std R" panose="020B0400000000000000" pitchFamily="34" charset="-128"/>
              </a:rPr>
              <a:t>Komputer</a:t>
            </a:r>
            <a:r>
              <a:rPr lang="en-US" sz="1400" b="1" dirty="0">
                <a:ea typeface="Adobe Heiti Std R" panose="020B0400000000000000" pitchFamily="34" charset="-128"/>
              </a:rPr>
              <a:t/>
            </a:r>
            <a:br>
              <a:rPr lang="en-US" sz="1400" b="1" dirty="0">
                <a:ea typeface="Adobe Heiti Std R" panose="020B0400000000000000" pitchFamily="34" charset="-128"/>
              </a:rPr>
            </a:br>
            <a:r>
              <a:rPr lang="en-US" sz="1400" b="1" dirty="0" err="1">
                <a:ea typeface="Adobe Heiti Std R" panose="020B0400000000000000" pitchFamily="34" charset="-128"/>
              </a:rPr>
              <a:t>Fakultas</a:t>
            </a:r>
            <a:r>
              <a:rPr lang="en-US" sz="1400" b="1" dirty="0">
                <a:ea typeface="Adobe Heiti Std R" panose="020B0400000000000000" pitchFamily="34" charset="-128"/>
              </a:rPr>
              <a:t> </a:t>
            </a:r>
            <a:r>
              <a:rPr lang="en-US" sz="1400" b="1" dirty="0" err="1">
                <a:ea typeface="Adobe Heiti Std R" panose="020B0400000000000000" pitchFamily="34" charset="-128"/>
              </a:rPr>
              <a:t>Matematika</a:t>
            </a:r>
            <a:r>
              <a:rPr lang="en-US" sz="1400" b="1" dirty="0">
                <a:ea typeface="Adobe Heiti Std R" panose="020B0400000000000000" pitchFamily="34" charset="-128"/>
              </a:rPr>
              <a:t> </a:t>
            </a:r>
            <a:r>
              <a:rPr lang="en-US" sz="1400" b="1" dirty="0" err="1">
                <a:ea typeface="Adobe Heiti Std R" panose="020B0400000000000000" pitchFamily="34" charset="-128"/>
              </a:rPr>
              <a:t>dan</a:t>
            </a:r>
            <a:r>
              <a:rPr lang="en-US" sz="1400" b="1" dirty="0">
                <a:ea typeface="Adobe Heiti Std R" panose="020B0400000000000000" pitchFamily="34" charset="-128"/>
              </a:rPr>
              <a:t> </a:t>
            </a:r>
            <a:r>
              <a:rPr lang="en-US" sz="1400" b="1" dirty="0" err="1">
                <a:ea typeface="Adobe Heiti Std R" panose="020B0400000000000000" pitchFamily="34" charset="-128"/>
              </a:rPr>
              <a:t>Ilmu</a:t>
            </a:r>
            <a:r>
              <a:rPr lang="en-US" sz="1400" b="1" dirty="0">
                <a:ea typeface="Adobe Heiti Std R" panose="020B0400000000000000" pitchFamily="34" charset="-128"/>
              </a:rPr>
              <a:t> </a:t>
            </a:r>
            <a:r>
              <a:rPr lang="en-US" sz="1400" b="1" dirty="0" err="1">
                <a:ea typeface="Adobe Heiti Std R" panose="020B0400000000000000" pitchFamily="34" charset="-128"/>
              </a:rPr>
              <a:t>Pengetahuan</a:t>
            </a:r>
            <a:r>
              <a:rPr lang="en-US" sz="1400" b="1" dirty="0">
                <a:ea typeface="Adobe Heiti Std R" panose="020B0400000000000000" pitchFamily="34" charset="-128"/>
              </a:rPr>
              <a:t> </a:t>
            </a:r>
            <a:r>
              <a:rPr lang="en-US" sz="1400" b="1" dirty="0" err="1">
                <a:ea typeface="Adobe Heiti Std R" panose="020B0400000000000000" pitchFamily="34" charset="-128"/>
              </a:rPr>
              <a:t>Alam</a:t>
            </a:r>
            <a:r>
              <a:rPr lang="en-US" sz="1400" b="1" dirty="0">
                <a:ea typeface="Adobe Heiti Std R" panose="020B0400000000000000" pitchFamily="34" charset="-128"/>
              </a:rPr>
              <a:t/>
            </a:r>
            <a:br>
              <a:rPr lang="en-US" sz="1400" b="1" dirty="0">
                <a:ea typeface="Adobe Heiti Std R" panose="020B0400000000000000" pitchFamily="34" charset="-128"/>
              </a:rPr>
            </a:br>
            <a:r>
              <a:rPr lang="en-US" sz="1400" b="1" dirty="0" err="1">
                <a:ea typeface="Adobe Heiti Std R" panose="020B0400000000000000" pitchFamily="34" charset="-128"/>
              </a:rPr>
              <a:t>Institut</a:t>
            </a:r>
            <a:r>
              <a:rPr lang="en-US" sz="1400" b="1" dirty="0">
                <a:ea typeface="Adobe Heiti Std R" panose="020B0400000000000000" pitchFamily="34" charset="-128"/>
              </a:rPr>
              <a:t> </a:t>
            </a:r>
            <a:r>
              <a:rPr lang="en-US" sz="1400" b="1" dirty="0" err="1">
                <a:ea typeface="Adobe Heiti Std R" panose="020B0400000000000000" pitchFamily="34" charset="-128"/>
              </a:rPr>
              <a:t>Pertanian</a:t>
            </a:r>
            <a:r>
              <a:rPr lang="en-US" sz="1400" b="1" dirty="0">
                <a:ea typeface="Adobe Heiti Std R" panose="020B0400000000000000" pitchFamily="34" charset="-128"/>
              </a:rPr>
              <a:t> Bogor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660301" y="-353401"/>
            <a:ext cx="10341329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36229" y="6502597"/>
            <a:ext cx="5684331" cy="71080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E21E6E-7EB6-465B-AD61-6790795728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7" y="5644738"/>
            <a:ext cx="1065756" cy="10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26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0637477" y="6393131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FF048F3-155F-44A6-BD66-98AE4F697E89}"/>
              </a:ext>
            </a:extLst>
          </p:cNvPr>
          <p:cNvSpPr/>
          <p:nvPr/>
        </p:nvSpPr>
        <p:spPr>
          <a:xfrm>
            <a:off x="-670220" y="6067217"/>
            <a:ext cx="1613648" cy="1362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hape 220"/>
          <p:cNvSpPr txBox="1">
            <a:spLocks noGrp="1"/>
          </p:cNvSpPr>
          <p:nvPr>
            <p:ph type="title"/>
          </p:nvPr>
        </p:nvSpPr>
        <p:spPr>
          <a:xfrm>
            <a:off x="4330649" y="555077"/>
            <a:ext cx="4114800" cy="5257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7" name="Group 6"/>
          <p:cNvGrpSpPr/>
          <p:nvPr/>
        </p:nvGrpSpPr>
        <p:grpSpPr>
          <a:xfrm>
            <a:off x="2590728" y="1385847"/>
            <a:ext cx="544357" cy="1371074"/>
            <a:chOff x="1190100" y="1531188"/>
            <a:chExt cx="544357" cy="1371074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8" name="Straight Connector 7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0728" y="3679103"/>
            <a:ext cx="544357" cy="1371074"/>
            <a:chOff x="1190100" y="1531188"/>
            <a:chExt cx="544357" cy="1371074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16" name="Straight Connector 15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77427" y="1404058"/>
            <a:ext cx="544357" cy="1371074"/>
            <a:chOff x="1190100" y="1531188"/>
            <a:chExt cx="544357" cy="1371074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23" name="Straight Connector 22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24775" y="2775132"/>
            <a:ext cx="135708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Pelanggan</a:t>
            </a:r>
            <a:endParaRPr lang="en-ID" dirty="0"/>
          </a:p>
        </p:txBody>
      </p:sp>
      <p:sp>
        <p:nvSpPr>
          <p:cNvPr id="30" name="TextBox 29"/>
          <p:cNvSpPr txBox="1"/>
          <p:nvPr/>
        </p:nvSpPr>
        <p:spPr>
          <a:xfrm>
            <a:off x="2228977" y="4992784"/>
            <a:ext cx="135708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Pengantar </a:t>
            </a:r>
            <a:endParaRPr lang="en-ID" dirty="0"/>
          </a:p>
        </p:txBody>
      </p:sp>
      <p:sp>
        <p:nvSpPr>
          <p:cNvPr id="31" name="TextBox 30"/>
          <p:cNvSpPr txBox="1"/>
          <p:nvPr/>
        </p:nvSpPr>
        <p:spPr>
          <a:xfrm>
            <a:off x="8696498" y="2832828"/>
            <a:ext cx="13570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Admin</a:t>
            </a:r>
            <a:endParaRPr lang="en-ID" dirty="0"/>
          </a:p>
        </p:txBody>
      </p:sp>
      <p:cxnSp>
        <p:nvCxnSpPr>
          <p:cNvPr id="32" name="Straight Arrow Connector 31"/>
          <p:cNvCxnSpPr>
            <a:cxnSpLocks/>
            <a:endCxn id="41" idx="2"/>
          </p:cNvCxnSpPr>
          <p:nvPr/>
        </p:nvCxnSpPr>
        <p:spPr>
          <a:xfrm flipV="1">
            <a:off x="3465248" y="1554549"/>
            <a:ext cx="1701748" cy="2991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endCxn id="42" idx="2"/>
          </p:cNvCxnSpPr>
          <p:nvPr/>
        </p:nvCxnSpPr>
        <p:spPr>
          <a:xfrm flipV="1">
            <a:off x="3446991" y="1810087"/>
            <a:ext cx="1756038" cy="3954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43" idx="2"/>
          </p:cNvCxnSpPr>
          <p:nvPr/>
        </p:nvCxnSpPr>
        <p:spPr>
          <a:xfrm>
            <a:off x="3359065" y="1866654"/>
            <a:ext cx="1688225" cy="21793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48" idx="2"/>
          </p:cNvCxnSpPr>
          <p:nvPr/>
        </p:nvCxnSpPr>
        <p:spPr>
          <a:xfrm>
            <a:off x="3409704" y="1864280"/>
            <a:ext cx="1714688" cy="142988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45" idx="2"/>
          </p:cNvCxnSpPr>
          <p:nvPr/>
        </p:nvCxnSpPr>
        <p:spPr>
          <a:xfrm flipV="1">
            <a:off x="3409704" y="2703452"/>
            <a:ext cx="1841891" cy="163249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44" idx="2"/>
          </p:cNvCxnSpPr>
          <p:nvPr/>
        </p:nvCxnSpPr>
        <p:spPr>
          <a:xfrm>
            <a:off x="3500712" y="1908672"/>
            <a:ext cx="1577533" cy="47147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44" idx="6"/>
          </p:cNvCxnSpPr>
          <p:nvPr/>
        </p:nvCxnSpPr>
        <p:spPr>
          <a:xfrm flipH="1">
            <a:off x="7230426" y="2144408"/>
            <a:ext cx="1840188" cy="2357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endCxn id="48" idx="2"/>
          </p:cNvCxnSpPr>
          <p:nvPr/>
        </p:nvCxnSpPr>
        <p:spPr>
          <a:xfrm flipV="1">
            <a:off x="3446991" y="3294162"/>
            <a:ext cx="1677401" cy="103030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3" idx="6"/>
          </p:cNvCxnSpPr>
          <p:nvPr/>
        </p:nvCxnSpPr>
        <p:spPr>
          <a:xfrm flipH="1" flipV="1">
            <a:off x="7314668" y="2084591"/>
            <a:ext cx="1737528" cy="454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166996" y="1463042"/>
            <a:ext cx="2027966" cy="183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Melakukan order</a:t>
            </a:r>
            <a:endParaRPr lang="en-ID" sz="1200" dirty="0"/>
          </a:p>
        </p:txBody>
      </p:sp>
      <p:sp>
        <p:nvSpPr>
          <p:cNvPr id="42" name="Oval 41"/>
          <p:cNvSpPr/>
          <p:nvPr/>
        </p:nvSpPr>
        <p:spPr>
          <a:xfrm>
            <a:off x="5203029" y="1718580"/>
            <a:ext cx="2027966" cy="183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Memilih menu</a:t>
            </a:r>
            <a:endParaRPr lang="en-ID" sz="1200" dirty="0"/>
          </a:p>
        </p:txBody>
      </p:sp>
      <p:sp>
        <p:nvSpPr>
          <p:cNvPr id="43" name="Oval 42"/>
          <p:cNvSpPr/>
          <p:nvPr/>
        </p:nvSpPr>
        <p:spPr>
          <a:xfrm>
            <a:off x="5047290" y="1993084"/>
            <a:ext cx="2267378" cy="183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Mengisi data </a:t>
            </a:r>
            <a:endParaRPr lang="en-ID" sz="1200" dirty="0"/>
          </a:p>
        </p:txBody>
      </p:sp>
      <p:sp>
        <p:nvSpPr>
          <p:cNvPr id="44" name="Oval 43"/>
          <p:cNvSpPr/>
          <p:nvPr/>
        </p:nvSpPr>
        <p:spPr>
          <a:xfrm>
            <a:off x="5078245" y="2291174"/>
            <a:ext cx="2152181" cy="177940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Login</a:t>
            </a:r>
          </a:p>
        </p:txBody>
      </p:sp>
      <p:sp>
        <p:nvSpPr>
          <p:cNvPr id="45" name="Oval 44"/>
          <p:cNvSpPr/>
          <p:nvPr/>
        </p:nvSpPr>
        <p:spPr>
          <a:xfrm>
            <a:off x="5251595" y="2597470"/>
            <a:ext cx="1971983" cy="21196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 err="1"/>
              <a:t>Registrasi</a:t>
            </a:r>
            <a:endParaRPr lang="en-ID" sz="1200" dirty="0"/>
          </a:p>
        </p:txBody>
      </p:sp>
      <p:cxnSp>
        <p:nvCxnSpPr>
          <p:cNvPr id="46" name="Straight Arrow Connector 45"/>
          <p:cNvCxnSpPr>
            <a:cxnSpLocks/>
            <a:endCxn id="45" idx="2"/>
          </p:cNvCxnSpPr>
          <p:nvPr/>
        </p:nvCxnSpPr>
        <p:spPr>
          <a:xfrm>
            <a:off x="3435548" y="1866654"/>
            <a:ext cx="1816047" cy="83679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124391" y="2893667"/>
            <a:ext cx="2240735" cy="183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 err="1"/>
              <a:t>Menghapus</a:t>
            </a:r>
            <a:r>
              <a:rPr lang="en-ID" sz="1200" dirty="0"/>
              <a:t> Users</a:t>
            </a:r>
          </a:p>
        </p:txBody>
      </p:sp>
      <p:sp>
        <p:nvSpPr>
          <p:cNvPr id="48" name="Oval 47"/>
          <p:cNvSpPr/>
          <p:nvPr/>
        </p:nvSpPr>
        <p:spPr>
          <a:xfrm>
            <a:off x="5124392" y="3177470"/>
            <a:ext cx="2240735" cy="233384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Menerima Pesanan</a:t>
            </a:r>
            <a:endParaRPr lang="en-ID" sz="1200" dirty="0"/>
          </a:p>
        </p:txBody>
      </p:sp>
      <p:sp>
        <p:nvSpPr>
          <p:cNvPr id="49" name="Oval 48"/>
          <p:cNvSpPr/>
          <p:nvPr/>
        </p:nvSpPr>
        <p:spPr>
          <a:xfrm>
            <a:off x="5075038" y="3549704"/>
            <a:ext cx="2339444" cy="183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Membeli pesanan</a:t>
            </a:r>
            <a:endParaRPr lang="en-ID" sz="1200" dirty="0"/>
          </a:p>
        </p:txBody>
      </p:sp>
      <p:cxnSp>
        <p:nvCxnSpPr>
          <p:cNvPr id="50" name="Straight Arrow Connector 49"/>
          <p:cNvCxnSpPr>
            <a:cxnSpLocks/>
            <a:endCxn id="43" idx="2"/>
          </p:cNvCxnSpPr>
          <p:nvPr/>
        </p:nvCxnSpPr>
        <p:spPr>
          <a:xfrm flipV="1">
            <a:off x="3409704" y="2084591"/>
            <a:ext cx="1637586" cy="225135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49" idx="2"/>
          </p:cNvCxnSpPr>
          <p:nvPr/>
        </p:nvCxnSpPr>
        <p:spPr>
          <a:xfrm flipV="1">
            <a:off x="3409704" y="3641211"/>
            <a:ext cx="1665334" cy="6947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9030117" y="3679103"/>
            <a:ext cx="544357" cy="1371074"/>
            <a:chOff x="1190100" y="1531188"/>
            <a:chExt cx="544357" cy="1371074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53" name="Straight Connector 52"/>
            <p:cNvCxnSpPr/>
            <p:nvPr/>
          </p:nvCxnSpPr>
          <p:spPr>
            <a:xfrm>
              <a:off x="1487714" y="1799771"/>
              <a:ext cx="0" cy="776515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/>
          </p:nvCxnSpPr>
          <p:spPr>
            <a:xfrm flipH="1">
              <a:off x="1190100" y="2525485"/>
              <a:ext cx="297615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1487714" y="2525485"/>
              <a:ext cx="246743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>
            <a:xfrm flipH="1">
              <a:off x="1190100" y="1799771"/>
              <a:ext cx="297615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1487714" y="1799771"/>
              <a:ext cx="246743" cy="376777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38907" y="1531188"/>
              <a:ext cx="319314" cy="268583"/>
            </a:xfrm>
            <a:prstGeom prst="ellips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707348" y="5146672"/>
            <a:ext cx="13570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Penjual</a:t>
            </a:r>
            <a:endParaRPr lang="en-ID" dirty="0"/>
          </a:p>
        </p:txBody>
      </p:sp>
      <p:cxnSp>
        <p:nvCxnSpPr>
          <p:cNvPr id="60" name="Straight Arrow Connector 59"/>
          <p:cNvCxnSpPr>
            <a:cxnSpLocks/>
            <a:endCxn id="48" idx="6"/>
          </p:cNvCxnSpPr>
          <p:nvPr/>
        </p:nvCxnSpPr>
        <p:spPr>
          <a:xfrm flipH="1" flipV="1">
            <a:off x="7365127" y="3294162"/>
            <a:ext cx="1626472" cy="94277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endCxn id="43" idx="6"/>
          </p:cNvCxnSpPr>
          <p:nvPr/>
        </p:nvCxnSpPr>
        <p:spPr>
          <a:xfrm flipH="1" flipV="1">
            <a:off x="7314668" y="2084591"/>
            <a:ext cx="1676931" cy="21523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endCxn id="44" idx="6"/>
          </p:cNvCxnSpPr>
          <p:nvPr/>
        </p:nvCxnSpPr>
        <p:spPr>
          <a:xfrm flipH="1" flipV="1">
            <a:off x="7230426" y="2380144"/>
            <a:ext cx="1761173" cy="185679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45" idx="6"/>
          </p:cNvCxnSpPr>
          <p:nvPr/>
        </p:nvCxnSpPr>
        <p:spPr>
          <a:xfrm flipH="1" flipV="1">
            <a:off x="7223578" y="2703452"/>
            <a:ext cx="1768022" cy="154098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047290" y="3856179"/>
            <a:ext cx="2339444" cy="183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Menambahkan menu </a:t>
            </a:r>
            <a:endParaRPr lang="en-ID" sz="1200" dirty="0"/>
          </a:p>
        </p:txBody>
      </p:sp>
      <p:sp>
        <p:nvSpPr>
          <p:cNvPr id="65" name="Oval 64"/>
          <p:cNvSpPr/>
          <p:nvPr/>
        </p:nvSpPr>
        <p:spPr>
          <a:xfrm>
            <a:off x="5065924" y="4152930"/>
            <a:ext cx="2339444" cy="183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Menerima pembayaran</a:t>
            </a:r>
            <a:endParaRPr lang="en-ID" sz="1100" dirty="0"/>
          </a:p>
        </p:txBody>
      </p:sp>
      <p:sp>
        <p:nvSpPr>
          <p:cNvPr id="66" name="Oval 65"/>
          <p:cNvSpPr/>
          <p:nvPr/>
        </p:nvSpPr>
        <p:spPr>
          <a:xfrm>
            <a:off x="5075038" y="4481057"/>
            <a:ext cx="2339444" cy="183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Menambahkan user</a:t>
            </a:r>
            <a:endParaRPr lang="en-ID" sz="1100" dirty="0"/>
          </a:p>
        </p:txBody>
      </p:sp>
      <p:cxnSp>
        <p:nvCxnSpPr>
          <p:cNvPr id="67" name="Straight Arrow Connector 66"/>
          <p:cNvCxnSpPr>
            <a:cxnSpLocks/>
            <a:endCxn id="64" idx="6"/>
          </p:cNvCxnSpPr>
          <p:nvPr/>
        </p:nvCxnSpPr>
        <p:spPr>
          <a:xfrm flipH="1">
            <a:off x="7386734" y="2174575"/>
            <a:ext cx="1604866" cy="177311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endCxn id="47" idx="6"/>
          </p:cNvCxnSpPr>
          <p:nvPr/>
        </p:nvCxnSpPr>
        <p:spPr>
          <a:xfrm flipH="1">
            <a:off x="7365126" y="2130090"/>
            <a:ext cx="1705488" cy="85508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H="1">
            <a:off x="7414482" y="4236937"/>
            <a:ext cx="1577118" cy="749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 flipH="1">
            <a:off x="7396064" y="2130090"/>
            <a:ext cx="1656132" cy="24776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078245" y="4770281"/>
            <a:ext cx="2339444" cy="183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Melakukan Pembayaran</a:t>
            </a:r>
            <a:endParaRPr lang="en-ID" sz="1100" dirty="0"/>
          </a:p>
        </p:txBody>
      </p:sp>
      <p:cxnSp>
        <p:nvCxnSpPr>
          <p:cNvPr id="78" name="Straight Arrow Connector 77"/>
          <p:cNvCxnSpPr>
            <a:cxnSpLocks/>
            <a:endCxn id="77" idx="2"/>
          </p:cNvCxnSpPr>
          <p:nvPr/>
        </p:nvCxnSpPr>
        <p:spPr>
          <a:xfrm>
            <a:off x="3446991" y="1908672"/>
            <a:ext cx="1631254" cy="295311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endCxn id="77" idx="2"/>
          </p:cNvCxnSpPr>
          <p:nvPr/>
        </p:nvCxnSpPr>
        <p:spPr>
          <a:xfrm>
            <a:off x="3428347" y="4324463"/>
            <a:ext cx="1649898" cy="5373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40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072919" y="1061311"/>
            <a:ext cx="2005264" cy="20052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30684" y="3489894"/>
            <a:ext cx="6723412" cy="1523699"/>
            <a:chOff x="1251439" y="3868809"/>
            <a:chExt cx="6723412" cy="1523699"/>
          </a:xfrm>
        </p:grpSpPr>
        <p:sp>
          <p:nvSpPr>
            <p:cNvPr id="7" name="Rounded Rectangle 6"/>
            <p:cNvSpPr/>
            <p:nvPr/>
          </p:nvSpPr>
          <p:spPr>
            <a:xfrm>
              <a:off x="1251439" y="3868809"/>
              <a:ext cx="6723412" cy="1523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15651" y="4023722"/>
              <a:ext cx="6394988" cy="121387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962679" y="4320404"/>
              <a:ext cx="4703581" cy="65530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id-ID" sz="4000" b="1" dirty="0" smtClean="0">
                  <a:solidFill>
                    <a:schemeClr val="bg1"/>
                  </a:solidFill>
                </a:rPr>
                <a:t>Activity Diagram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ounded Rectangle 11">
            <a:extLst>
              <a:ext uri="{FF2B5EF4-FFF2-40B4-BE49-F238E27FC236}">
                <a16:creationId xmlns:a16="http://schemas.microsoft.com/office/drawing/2014/main" xmlns="" id="{7C0C6587-7369-4255-BB5C-644D5856BA39}"/>
              </a:ext>
            </a:extLst>
          </p:cNvPr>
          <p:cNvSpPr/>
          <p:nvPr/>
        </p:nvSpPr>
        <p:spPr>
          <a:xfrm>
            <a:off x="9085943" y="-355403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xmlns="" id="{7F558FC8-8B2B-4D00-A681-CC2AA35CB447}"/>
              </a:ext>
            </a:extLst>
          </p:cNvPr>
          <p:cNvSpPr/>
          <p:nvPr/>
        </p:nvSpPr>
        <p:spPr>
          <a:xfrm>
            <a:off x="9085943" y="6566703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EBE3CE8-2C45-4DD3-856C-113AB29DC227}"/>
              </a:ext>
            </a:extLst>
          </p:cNvPr>
          <p:cNvSpPr/>
          <p:nvPr/>
        </p:nvSpPr>
        <p:spPr>
          <a:xfrm>
            <a:off x="-1111621" y="-717177"/>
            <a:ext cx="1613648" cy="1362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2" descr="Image result for traveler png">
            <a:extLst>
              <a:ext uri="{FF2B5EF4-FFF2-40B4-BE49-F238E27FC236}">
                <a16:creationId xmlns:a16="http://schemas.microsoft.com/office/drawing/2014/main" xmlns="" id="{C2155A25-6E7D-4385-8633-C9B03F16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42" y="1331326"/>
            <a:ext cx="5910924" cy="584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7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37001" y="629304"/>
            <a:ext cx="4124766" cy="710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+mn-lt"/>
              </a:rPr>
              <a:t>Strategy Plane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85943" y="-355403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xmlns="" id="{25AE2E84-CE3C-4899-9D86-EFCFE89DE964}"/>
              </a:ext>
            </a:extLst>
          </p:cNvPr>
          <p:cNvSpPr/>
          <p:nvPr/>
        </p:nvSpPr>
        <p:spPr>
          <a:xfrm rot="5400000">
            <a:off x="-789577" y="5909911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31" y="62266"/>
            <a:ext cx="4846958" cy="67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xmlns="" id="{32D9B287-478A-477E-A374-A196E73D2A0F}"/>
              </a:ext>
            </a:extLst>
          </p:cNvPr>
          <p:cNvSpPr/>
          <p:nvPr/>
        </p:nvSpPr>
        <p:spPr>
          <a:xfrm rot="5400000">
            <a:off x="-771289" y="112615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A16BF21-BA94-43EC-AC49-63982296A594}"/>
              </a:ext>
            </a:extLst>
          </p:cNvPr>
          <p:cNvSpPr/>
          <p:nvPr/>
        </p:nvSpPr>
        <p:spPr>
          <a:xfrm>
            <a:off x="4072919" y="1061311"/>
            <a:ext cx="2005264" cy="20052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0" b="1" dirty="0"/>
              <a:t>4</a:t>
            </a:r>
            <a:endParaRPr lang="en-US" sz="8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6FD78B6-54D4-402D-BEEA-496911AFD3B4}"/>
              </a:ext>
            </a:extLst>
          </p:cNvPr>
          <p:cNvGrpSpPr/>
          <p:nvPr/>
        </p:nvGrpSpPr>
        <p:grpSpPr>
          <a:xfrm>
            <a:off x="4630684" y="3489894"/>
            <a:ext cx="6723412" cy="1523699"/>
            <a:chOff x="1251439" y="3868809"/>
            <a:chExt cx="6723412" cy="152369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xmlns="" id="{1852E6E2-8ACA-4688-A85F-4FC53FD751D1}"/>
                </a:ext>
              </a:extLst>
            </p:cNvPr>
            <p:cNvSpPr/>
            <p:nvPr/>
          </p:nvSpPr>
          <p:spPr>
            <a:xfrm>
              <a:off x="1251439" y="3868809"/>
              <a:ext cx="6723412" cy="1523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xmlns="" id="{8AAD5567-0BAC-433C-AAAA-C59A724AC8FF}"/>
                </a:ext>
              </a:extLst>
            </p:cNvPr>
            <p:cNvSpPr/>
            <p:nvPr/>
          </p:nvSpPr>
          <p:spPr>
            <a:xfrm>
              <a:off x="1415651" y="4023722"/>
              <a:ext cx="6394988" cy="121387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xmlns="" id="{004B5097-C26D-455C-A267-B4CDD3B6F7EA}"/>
                </a:ext>
              </a:extLst>
            </p:cNvPr>
            <p:cNvSpPr txBox="1">
              <a:spLocks/>
            </p:cNvSpPr>
            <p:nvPr/>
          </p:nvSpPr>
          <p:spPr>
            <a:xfrm>
              <a:off x="2962679" y="4320404"/>
              <a:ext cx="4703581" cy="65530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id-ID" sz="4000" b="1" dirty="0" smtClean="0">
                  <a:solidFill>
                    <a:schemeClr val="bg1"/>
                  </a:solidFill>
                </a:rPr>
                <a:t>Log Activity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18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37001" y="629304"/>
            <a:ext cx="4124766" cy="710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+mn-lt"/>
              </a:rPr>
              <a:t>Strategy Plane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85943" y="-355403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xmlns="" id="{25AE2E84-CE3C-4899-9D86-EFCFE89DE964}"/>
              </a:ext>
            </a:extLst>
          </p:cNvPr>
          <p:cNvSpPr/>
          <p:nvPr/>
        </p:nvSpPr>
        <p:spPr>
          <a:xfrm rot="5400000">
            <a:off x="-789577" y="5909911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99" y="984697"/>
            <a:ext cx="10750041" cy="47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07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xmlns="" id="{32D9B287-478A-477E-A374-A196E73D2A0F}"/>
              </a:ext>
            </a:extLst>
          </p:cNvPr>
          <p:cNvSpPr/>
          <p:nvPr/>
        </p:nvSpPr>
        <p:spPr>
          <a:xfrm rot="5400000">
            <a:off x="-771289" y="112615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A16BF21-BA94-43EC-AC49-63982296A594}"/>
              </a:ext>
            </a:extLst>
          </p:cNvPr>
          <p:cNvSpPr/>
          <p:nvPr/>
        </p:nvSpPr>
        <p:spPr>
          <a:xfrm>
            <a:off x="6352480" y="855249"/>
            <a:ext cx="2005264" cy="20052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0" b="1" dirty="0"/>
              <a:t>5</a:t>
            </a:r>
            <a:endParaRPr lang="en-US" sz="8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6FD78B6-54D4-402D-BEEA-496911AFD3B4}"/>
              </a:ext>
            </a:extLst>
          </p:cNvPr>
          <p:cNvGrpSpPr/>
          <p:nvPr/>
        </p:nvGrpSpPr>
        <p:grpSpPr>
          <a:xfrm>
            <a:off x="363528" y="3610776"/>
            <a:ext cx="6723412" cy="1523699"/>
            <a:chOff x="1251439" y="3868809"/>
            <a:chExt cx="6723412" cy="152369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xmlns="" id="{1852E6E2-8ACA-4688-A85F-4FC53FD751D1}"/>
                </a:ext>
              </a:extLst>
            </p:cNvPr>
            <p:cNvSpPr/>
            <p:nvPr/>
          </p:nvSpPr>
          <p:spPr>
            <a:xfrm>
              <a:off x="1251439" y="3868809"/>
              <a:ext cx="6723412" cy="15236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xmlns="" id="{8AAD5567-0BAC-433C-AAAA-C59A724AC8FF}"/>
                </a:ext>
              </a:extLst>
            </p:cNvPr>
            <p:cNvSpPr/>
            <p:nvPr/>
          </p:nvSpPr>
          <p:spPr>
            <a:xfrm>
              <a:off x="1415651" y="4023722"/>
              <a:ext cx="6394988" cy="121387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xmlns="" id="{004B5097-C26D-455C-A267-B4CDD3B6F7EA}"/>
                </a:ext>
              </a:extLst>
            </p:cNvPr>
            <p:cNvSpPr txBox="1">
              <a:spLocks/>
            </p:cNvSpPr>
            <p:nvPr/>
          </p:nvSpPr>
          <p:spPr>
            <a:xfrm>
              <a:off x="2261354" y="4320404"/>
              <a:ext cx="4703581" cy="65530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id-ID" sz="4000" b="1" dirty="0">
                  <a:solidFill>
                    <a:schemeClr val="bg1"/>
                  </a:solidFill>
                </a:rPr>
                <a:t>Hasil Implementasi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67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0" y="459318"/>
            <a:ext cx="4565651" cy="5744633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D" sz="1600" dirty="0" err="1">
                <a:latin typeface="Muli"/>
                <a:ea typeface="Muli"/>
                <a:cs typeface="Muli"/>
                <a:sym typeface="Muli"/>
              </a:rPr>
              <a:t>Implementasi</a:t>
            </a:r>
            <a:r>
              <a:rPr lang="en-ID" sz="1600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id-ID" sz="1600" dirty="0">
                <a:latin typeface="Muli"/>
                <a:ea typeface="Muli"/>
                <a:cs typeface="Muli"/>
                <a:sym typeface="Muli"/>
              </a:rPr>
              <a:t>Pelanggan</a:t>
            </a:r>
            <a:endParaRPr lang="en" sz="16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r>
              <a:rPr lang="x-none" sz="2700">
                <a:latin typeface="Muli"/>
                <a:ea typeface="Muli"/>
                <a:cs typeface="Muli"/>
                <a:sym typeface="Muli"/>
              </a:rPr>
              <a:t>Pada halaman awal, terdapat home, dimana terdapat dua pilihan antara masuk dan registrasi</a:t>
            </a:r>
            <a:endParaRPr sz="27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415"/>
          <p:cNvSpPr/>
          <p:nvPr/>
        </p:nvSpPr>
        <p:spPr>
          <a:xfrm>
            <a:off x="5302787" y="1184038"/>
            <a:ext cx="6348388" cy="494229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4" name="Rounded Rectangle 3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11" y="1455313"/>
            <a:ext cx="5696460" cy="3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5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0" y="448734"/>
            <a:ext cx="4269317" cy="5755217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D" sz="1600" b="1" dirty="0" err="1">
                <a:latin typeface="Muli"/>
                <a:ea typeface="Muli"/>
                <a:cs typeface="Muli"/>
                <a:sym typeface="Muli"/>
              </a:rPr>
              <a:t>Implementasi</a:t>
            </a:r>
            <a:r>
              <a:rPr lang="en-ID" sz="1600" b="1" dirty="0">
                <a:latin typeface="Muli"/>
                <a:ea typeface="Muli"/>
                <a:cs typeface="Muli"/>
                <a:sym typeface="Muli"/>
              </a:rPr>
              <a:t> User</a:t>
            </a:r>
            <a:endParaRPr lang="en" sz="1600" b="1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b="1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r>
              <a:rPr lang="en-ID" sz="2700" dirty="0">
                <a:latin typeface="Muli"/>
                <a:ea typeface="Muli"/>
                <a:cs typeface="Muli"/>
                <a:sym typeface="Muli"/>
              </a:rPr>
              <a:t>User yang </a:t>
            </a:r>
            <a:r>
              <a:rPr lang="en-ID" sz="2700" dirty="0" err="1">
                <a:latin typeface="Muli"/>
                <a:ea typeface="Muli"/>
                <a:cs typeface="Muli"/>
                <a:sym typeface="Muli"/>
              </a:rPr>
              <a:t>belum</a:t>
            </a:r>
            <a:r>
              <a:rPr lang="en-ID" sz="2700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ID" sz="2700" dirty="0" err="1">
                <a:latin typeface="Muli"/>
                <a:ea typeface="Muli"/>
                <a:cs typeface="Muli"/>
                <a:sym typeface="Muli"/>
              </a:rPr>
              <a:t>terdaftar</a:t>
            </a:r>
            <a:r>
              <a:rPr lang="en-ID" sz="2700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ID" sz="2700" dirty="0" err="1">
                <a:latin typeface="Muli"/>
                <a:ea typeface="Muli"/>
                <a:cs typeface="Muli"/>
                <a:sym typeface="Muli"/>
              </a:rPr>
              <a:t>melakukan</a:t>
            </a:r>
            <a:r>
              <a:rPr lang="en-ID" sz="2700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ID" sz="2700" dirty="0" err="1">
                <a:latin typeface="Muli"/>
                <a:ea typeface="Muli"/>
                <a:cs typeface="Muli"/>
                <a:sym typeface="Muli"/>
              </a:rPr>
              <a:t>registrasi</a:t>
            </a:r>
            <a:endParaRPr lang="en" sz="27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415"/>
          <p:cNvSpPr/>
          <p:nvPr/>
        </p:nvSpPr>
        <p:spPr>
          <a:xfrm>
            <a:off x="5215703" y="960101"/>
            <a:ext cx="6348388" cy="494229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8" r="12041" b="26038"/>
          <a:stretch/>
        </p:blipFill>
        <p:spPr>
          <a:xfrm>
            <a:off x="5473959" y="1156997"/>
            <a:ext cx="5893743" cy="379444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6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0" y="510118"/>
            <a:ext cx="4692651" cy="5693833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D" sz="1600" dirty="0" err="1">
                <a:latin typeface="Muli"/>
                <a:ea typeface="Muli"/>
                <a:cs typeface="Muli"/>
                <a:sym typeface="Muli"/>
              </a:rPr>
              <a:t>Implementasi</a:t>
            </a:r>
            <a:r>
              <a:rPr lang="en-ID" sz="1600" dirty="0">
                <a:latin typeface="Muli"/>
                <a:ea typeface="Muli"/>
                <a:cs typeface="Muli"/>
                <a:sym typeface="Muli"/>
              </a:rPr>
              <a:t> User</a:t>
            </a:r>
            <a:endParaRPr lang="en" sz="16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r>
              <a:rPr lang="x-none" sz="2700">
                <a:latin typeface="Muli"/>
                <a:ea typeface="Muli"/>
                <a:cs typeface="Muli"/>
                <a:sym typeface="Muli"/>
              </a:rPr>
              <a:t>User yang sudah memiliki akun, bisa memilih </a:t>
            </a:r>
            <a:r>
              <a:rPr lang="x-none" sz="2700">
                <a:latin typeface="Muli"/>
                <a:ea typeface="Muli"/>
                <a:cs typeface="Muli"/>
                <a:sym typeface="Muli"/>
              </a:rPr>
              <a:t>“</a:t>
            </a:r>
            <a:r>
              <a:rPr lang="x-none" sz="2700" smtClean="0">
                <a:latin typeface="Muli"/>
                <a:ea typeface="Muli"/>
                <a:cs typeface="Muli"/>
                <a:sym typeface="Muli"/>
              </a:rPr>
              <a:t>Masuk”</a:t>
            </a:r>
            <a:endParaRPr sz="27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415"/>
          <p:cNvSpPr/>
          <p:nvPr/>
        </p:nvSpPr>
        <p:spPr>
          <a:xfrm>
            <a:off x="5302787" y="1184038"/>
            <a:ext cx="6348388" cy="494229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2" r="10862" b="49632"/>
          <a:stretch/>
        </p:blipFill>
        <p:spPr>
          <a:xfrm>
            <a:off x="5561045" y="1368491"/>
            <a:ext cx="5872067" cy="37198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62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0" y="510118"/>
            <a:ext cx="4692651" cy="5693833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D" sz="1600" dirty="0" err="1">
                <a:latin typeface="Muli"/>
                <a:ea typeface="Muli"/>
                <a:cs typeface="Muli"/>
                <a:sym typeface="Muli"/>
              </a:rPr>
              <a:t>Implementasi</a:t>
            </a:r>
            <a:r>
              <a:rPr lang="en-ID" sz="1600" dirty="0">
                <a:latin typeface="Muli"/>
                <a:ea typeface="Muli"/>
                <a:cs typeface="Muli"/>
                <a:sym typeface="Muli"/>
              </a:rPr>
              <a:t> User</a:t>
            </a:r>
            <a:endParaRPr lang="en" sz="16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r>
              <a:rPr lang="id-ID" sz="2700" dirty="0">
                <a:latin typeface="Muli"/>
                <a:ea typeface="Muli"/>
                <a:cs typeface="Muli"/>
                <a:sym typeface="Muli"/>
              </a:rPr>
              <a:t>Jika</a:t>
            </a:r>
            <a:r>
              <a:rPr lang="x-none" sz="2700">
                <a:latin typeface="Muli"/>
                <a:ea typeface="Muli"/>
                <a:cs typeface="Muli"/>
                <a:sym typeface="Muli"/>
              </a:rPr>
              <a:t> user lupa password, bisa di reset kembali</a:t>
            </a:r>
            <a:endParaRPr sz="27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415"/>
          <p:cNvSpPr/>
          <p:nvPr/>
        </p:nvSpPr>
        <p:spPr>
          <a:xfrm>
            <a:off x="5302787" y="1184038"/>
            <a:ext cx="6348388" cy="494229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7" r="11122" b="70541"/>
          <a:stretch/>
        </p:blipFill>
        <p:spPr>
          <a:xfrm>
            <a:off x="5572997" y="1434396"/>
            <a:ext cx="5847672" cy="37534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9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014" y="2385519"/>
            <a:ext cx="4125765" cy="214137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OUTLINE</a:t>
            </a:r>
          </a:p>
        </p:txBody>
      </p:sp>
      <p:sp>
        <p:nvSpPr>
          <p:cNvPr id="11" name="Donut 10"/>
          <p:cNvSpPr/>
          <p:nvPr/>
        </p:nvSpPr>
        <p:spPr>
          <a:xfrm>
            <a:off x="1502931" y="1283658"/>
            <a:ext cx="4256734" cy="4256734"/>
          </a:xfrm>
          <a:prstGeom prst="donut">
            <a:avLst>
              <a:gd name="adj" fmla="val 444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16838" y="3304959"/>
            <a:ext cx="3744686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Activity Diagram</a:t>
            </a:r>
            <a:endParaRPr lang="en-US" sz="24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993182" y="3450505"/>
            <a:ext cx="2754256" cy="51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336031" y="3401989"/>
            <a:ext cx="516743" cy="5167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-580571" y="6502597"/>
            <a:ext cx="1205699" cy="71080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216838" y="4583535"/>
            <a:ext cx="3744686" cy="710805"/>
          </a:xfrm>
          <a:prstGeom prst="roundRect">
            <a:avLst>
              <a:gd name="adj" fmla="val 50000"/>
            </a:avLst>
          </a:prstGeom>
          <a:solidFill>
            <a:srgbClr val="385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993182" y="4729081"/>
            <a:ext cx="2754256" cy="51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2400" dirty="0" smtClean="0">
                <a:solidFill>
                  <a:schemeClr val="bg1"/>
                </a:solidFill>
              </a:rPr>
              <a:t>Log Activity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336031" y="4680565"/>
            <a:ext cx="516743" cy="5167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4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120681" y="3214247"/>
            <a:ext cx="3937000" cy="89222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7120681" y="4492823"/>
            <a:ext cx="3937000" cy="89222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216838" y="643113"/>
            <a:ext cx="3744686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993182" y="788659"/>
            <a:ext cx="2754256" cy="51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bg1"/>
                </a:solidFill>
              </a:rPr>
              <a:t>Pendahuluan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36031" y="740143"/>
            <a:ext cx="516743" cy="5167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216838" y="1921689"/>
            <a:ext cx="3744686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852774" y="1954865"/>
            <a:ext cx="2894664" cy="71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2400" dirty="0" smtClean="0">
                <a:solidFill>
                  <a:schemeClr val="bg1"/>
                </a:solidFill>
              </a:rPr>
              <a:t>Use Case Diagram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336031" y="2018719"/>
            <a:ext cx="516743" cy="5167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34040" y="552401"/>
            <a:ext cx="3937000" cy="89222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120681" y="1830977"/>
            <a:ext cx="3937000" cy="89222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78654" y="5840308"/>
            <a:ext cx="3744686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4998" y="5985854"/>
            <a:ext cx="2754256" cy="51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2400" dirty="0">
                <a:solidFill>
                  <a:schemeClr val="bg1"/>
                </a:solidFill>
              </a:rPr>
              <a:t>Hasil Implementasi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97847" y="5937338"/>
            <a:ext cx="516743" cy="5167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solidFill>
                  <a:schemeClr val="accent1"/>
                </a:solidFill>
              </a:rPr>
              <a:t>5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82497" y="5749596"/>
            <a:ext cx="3937000" cy="89222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9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1" y="654051"/>
            <a:ext cx="4950884" cy="55499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D" sz="1600" dirty="0" err="1">
                <a:latin typeface="Muli"/>
                <a:ea typeface="Muli"/>
                <a:cs typeface="Muli"/>
                <a:sym typeface="Muli"/>
              </a:rPr>
              <a:t>Implementasi</a:t>
            </a:r>
            <a:r>
              <a:rPr lang="en-ID" sz="1600" dirty="0">
                <a:latin typeface="Muli"/>
                <a:ea typeface="Muli"/>
                <a:cs typeface="Muli"/>
                <a:sym typeface="Muli"/>
              </a:rPr>
              <a:t> User</a:t>
            </a:r>
            <a:endParaRPr lang="en" sz="16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r>
              <a:rPr lang="x-none" sz="2700">
                <a:latin typeface="Muli"/>
                <a:ea typeface="Muli"/>
                <a:cs typeface="Muli"/>
                <a:sym typeface="Muli"/>
              </a:rPr>
              <a:t>User dapat memilih berbagai menu yang ada, menentukan jumlah</a:t>
            </a:r>
            <a:endParaRPr sz="27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415"/>
          <p:cNvSpPr/>
          <p:nvPr/>
        </p:nvSpPr>
        <p:spPr>
          <a:xfrm>
            <a:off x="5302787" y="1184038"/>
            <a:ext cx="6348388" cy="494229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4"/>
          <a:stretch/>
        </p:blipFill>
        <p:spPr>
          <a:xfrm>
            <a:off x="5534564" y="1418255"/>
            <a:ext cx="5873665" cy="373224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77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0" y="571500"/>
            <a:ext cx="4692651" cy="5632451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D" sz="1600" dirty="0" err="1">
                <a:latin typeface="Muli"/>
                <a:ea typeface="Muli"/>
                <a:cs typeface="Muli"/>
                <a:sym typeface="Muli"/>
              </a:rPr>
              <a:t>Implementasi</a:t>
            </a:r>
            <a:r>
              <a:rPr lang="en-ID" sz="1600" dirty="0">
                <a:latin typeface="Muli"/>
                <a:ea typeface="Muli"/>
                <a:cs typeface="Muli"/>
                <a:sym typeface="Muli"/>
              </a:rPr>
              <a:t> User</a:t>
            </a:r>
            <a:endParaRPr lang="en" sz="16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r>
              <a:rPr lang="x-none" sz="2700">
                <a:latin typeface="Muli"/>
                <a:ea typeface="Muli"/>
                <a:cs typeface="Muli"/>
                <a:sym typeface="Muli"/>
              </a:rPr>
              <a:t>Akan muncul pilihan untuk melanjutkan pembayaran atau melanjutkan belanja, jika melanjutkan belanja, akan kembali ke halaman sebelumnya.</a:t>
            </a:r>
            <a:endParaRPr sz="27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Shape 415"/>
          <p:cNvSpPr/>
          <p:nvPr/>
        </p:nvSpPr>
        <p:spPr>
          <a:xfrm>
            <a:off x="5302787" y="1171597"/>
            <a:ext cx="6348388" cy="494229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5"/>
          <a:stretch/>
        </p:blipFill>
        <p:spPr>
          <a:xfrm>
            <a:off x="5498843" y="1405812"/>
            <a:ext cx="6008912" cy="373224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78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0" y="571500"/>
            <a:ext cx="4692651" cy="5632451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D" sz="1600" b="1" dirty="0" err="1">
                <a:latin typeface="Muli"/>
                <a:ea typeface="Muli"/>
                <a:cs typeface="Muli"/>
                <a:sym typeface="Muli"/>
              </a:rPr>
              <a:t>Implementasi</a:t>
            </a:r>
            <a:r>
              <a:rPr lang="en-ID" sz="1600" b="1" dirty="0">
                <a:latin typeface="Muli"/>
                <a:ea typeface="Muli"/>
                <a:cs typeface="Muli"/>
                <a:sym typeface="Muli"/>
              </a:rPr>
              <a:t> User</a:t>
            </a:r>
            <a:endParaRPr lang="en" sz="1600" b="1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b="1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r>
              <a:rPr lang="id-ID" sz="2700" dirty="0">
                <a:latin typeface="Muli"/>
                <a:ea typeface="Muli"/>
                <a:cs typeface="Muli"/>
                <a:sym typeface="Muli"/>
              </a:rPr>
              <a:t>Halaman ketika melanjutkan pembayaran, user masih dapat mengkaji ulang terkait jumlah dan jenis barang, user dapat menghapus menu, dengan tombol </a:t>
            </a:r>
            <a:r>
              <a:rPr lang="id-ID" sz="2700" i="1" dirty="0">
                <a:latin typeface="Muli"/>
                <a:ea typeface="Muli"/>
                <a:cs typeface="Muli"/>
                <a:sym typeface="Muli"/>
              </a:rPr>
              <a:t>trash bin </a:t>
            </a:r>
            <a:r>
              <a:rPr lang="id-ID" sz="2700" dirty="0">
                <a:latin typeface="Muli"/>
                <a:ea typeface="Muli"/>
                <a:cs typeface="Muli"/>
                <a:sym typeface="Muli"/>
              </a:rPr>
              <a:t>di samping. Lalu melanjutkan ke pembayarana</a:t>
            </a:r>
            <a:endParaRPr lang="en" sz="27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Shape 415"/>
          <p:cNvSpPr/>
          <p:nvPr/>
        </p:nvSpPr>
        <p:spPr>
          <a:xfrm>
            <a:off x="5302787" y="1184038"/>
            <a:ext cx="6348388" cy="494229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-4966"/>
          <a:stretch/>
        </p:blipFill>
        <p:spPr>
          <a:xfrm>
            <a:off x="5548604" y="1393370"/>
            <a:ext cx="6179717" cy="38193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62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0" y="654051"/>
            <a:ext cx="4751917" cy="55499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D" sz="1600" b="1" dirty="0" err="1">
                <a:latin typeface="Muli"/>
                <a:ea typeface="Muli"/>
                <a:cs typeface="Muli"/>
                <a:sym typeface="Muli"/>
              </a:rPr>
              <a:t>Implementasi</a:t>
            </a:r>
            <a:r>
              <a:rPr lang="en-ID" sz="1600" b="1" dirty="0">
                <a:latin typeface="Muli"/>
                <a:ea typeface="Muli"/>
                <a:cs typeface="Muli"/>
                <a:sym typeface="Muli"/>
              </a:rPr>
              <a:t> User</a:t>
            </a:r>
            <a:endParaRPr lang="en" sz="1600" b="1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b="1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r>
              <a:rPr lang="id-ID" sz="2700" dirty="0">
                <a:latin typeface="Muli"/>
                <a:ea typeface="Muli"/>
                <a:cs typeface="Muli"/>
                <a:sym typeface="Muli"/>
              </a:rPr>
              <a:t>Pada bagian pembayaran, user diminta untuk mengisi data. Lalu jika sudah akan ada notifikasi untuk driver mengambil orderan tersebut, dan akan muncul halaman akhir.</a:t>
            </a:r>
            <a:endParaRPr lang="en" sz="27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415"/>
          <p:cNvSpPr/>
          <p:nvPr/>
        </p:nvSpPr>
        <p:spPr>
          <a:xfrm>
            <a:off x="5302787" y="1184038"/>
            <a:ext cx="6348388" cy="494229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42" y="1405812"/>
            <a:ext cx="5857468" cy="368248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3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4294967295"/>
          </p:nvPr>
        </p:nvSpPr>
        <p:spPr>
          <a:xfrm>
            <a:off x="0" y="654051"/>
            <a:ext cx="4751917" cy="5549900"/>
          </a:xfrm>
          <a:prstGeom prst="rect">
            <a:avLst/>
          </a:prstGeom>
          <a:noFill/>
          <a:ln>
            <a:noFill/>
          </a:ln>
        </p:spPr>
        <p:txBody>
          <a:bodyPr lIns="121897" tIns="121897" rIns="121897" bIns="121897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ID" sz="1600" b="1" dirty="0" err="1">
                <a:latin typeface="Muli"/>
                <a:ea typeface="Muli"/>
                <a:cs typeface="Muli"/>
                <a:sym typeface="Muli"/>
              </a:rPr>
              <a:t>Implementasi</a:t>
            </a:r>
            <a:r>
              <a:rPr lang="en-ID" sz="1600" b="1" dirty="0">
                <a:latin typeface="Muli"/>
                <a:ea typeface="Muli"/>
                <a:cs typeface="Muli"/>
                <a:sym typeface="Muli"/>
              </a:rPr>
              <a:t> User</a:t>
            </a:r>
            <a:endParaRPr lang="en" sz="1600" b="1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endParaRPr sz="2700" b="1" dirty="0">
              <a:latin typeface="Muli"/>
              <a:ea typeface="Muli"/>
              <a:cs typeface="Muli"/>
              <a:sym typeface="Muli"/>
            </a:endParaRPr>
          </a:p>
          <a:p>
            <a:pPr>
              <a:spcBef>
                <a:spcPts val="0"/>
              </a:spcBef>
              <a:buNone/>
            </a:pPr>
            <a:r>
              <a:rPr lang="id-ID" sz="2700" dirty="0">
                <a:latin typeface="Muli"/>
                <a:ea typeface="Muli"/>
                <a:cs typeface="Muli"/>
                <a:sym typeface="Muli"/>
              </a:rPr>
              <a:t>Halaman terakhir</a:t>
            </a:r>
            <a:endParaRPr lang="en" sz="27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Shape 415"/>
          <p:cNvSpPr/>
          <p:nvPr/>
        </p:nvSpPr>
        <p:spPr>
          <a:xfrm>
            <a:off x="5302787" y="1184038"/>
            <a:ext cx="6348388" cy="494229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" t="2273" r="8284"/>
          <a:stretch/>
        </p:blipFill>
        <p:spPr>
          <a:xfrm>
            <a:off x="5523723" y="1418254"/>
            <a:ext cx="5909388" cy="374468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 rot="5400000">
            <a:off x="8765947" y="3079023"/>
            <a:ext cx="6852103" cy="705853"/>
          </a:xfrm>
          <a:prstGeom prst="roundRect">
            <a:avLst>
              <a:gd name="adj" fmla="val 50000"/>
            </a:avLst>
          </a:prstGeom>
          <a:solidFill>
            <a:srgbClr val="0C1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2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2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94" y="1832820"/>
            <a:ext cx="3509211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n-lt"/>
              </a:rPr>
              <a:t>DEMO</a:t>
            </a:r>
            <a:br>
              <a:rPr lang="en-US" sz="6000" b="1" dirty="0">
                <a:solidFill>
                  <a:schemeClr val="bg1"/>
                </a:solidFill>
                <a:latin typeface="+mn-lt"/>
              </a:rPr>
            </a:br>
            <a:r>
              <a:rPr lang="id-ID" sz="6000" b="1" dirty="0">
                <a:solidFill>
                  <a:schemeClr val="bg1"/>
                </a:solidFill>
                <a:latin typeface="+mn-lt"/>
              </a:rPr>
              <a:t>APLIKASI</a:t>
            </a:r>
            <a:endParaRPr lang="en-US" sz="6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41394" y="3332747"/>
            <a:ext cx="3714750" cy="1925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77C7C10-409C-4652-B589-542D68E24DA0}"/>
              </a:ext>
            </a:extLst>
          </p:cNvPr>
          <p:cNvSpPr txBox="1">
            <a:spLocks/>
          </p:cNvSpPr>
          <p:nvPr/>
        </p:nvSpPr>
        <p:spPr>
          <a:xfrm>
            <a:off x="2240365" y="4414197"/>
            <a:ext cx="3509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F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D6AA71F-70DA-4ABC-BF16-7D89637F2C02}"/>
              </a:ext>
            </a:extLst>
          </p:cNvPr>
          <p:cNvSpPr txBox="1">
            <a:spLocks/>
          </p:cNvSpPr>
          <p:nvPr/>
        </p:nvSpPr>
        <p:spPr>
          <a:xfrm>
            <a:off x="984583" y="3581400"/>
            <a:ext cx="3509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I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374D43E-B8E8-48CC-9386-7009C2315977}"/>
              </a:ext>
            </a:extLst>
          </p:cNvPr>
          <p:cNvSpPr txBox="1">
            <a:spLocks/>
          </p:cNvSpPr>
          <p:nvPr/>
        </p:nvSpPr>
        <p:spPr>
          <a:xfrm>
            <a:off x="4188997" y="3921431"/>
            <a:ext cx="3509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6F53D4F-CDC7-4712-9EA0-BA8BB83948FE}"/>
              </a:ext>
            </a:extLst>
          </p:cNvPr>
          <p:cNvSpPr txBox="1">
            <a:spLocks/>
          </p:cNvSpPr>
          <p:nvPr/>
        </p:nvSpPr>
        <p:spPr>
          <a:xfrm>
            <a:off x="6095999" y="4782005"/>
            <a:ext cx="3509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R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DB69D4-4FCA-4740-BB5F-B673185C4CF9}"/>
              </a:ext>
            </a:extLst>
          </p:cNvPr>
          <p:cNvSpPr txBox="1">
            <a:spLocks/>
          </p:cNvSpPr>
          <p:nvPr/>
        </p:nvSpPr>
        <p:spPr>
          <a:xfrm>
            <a:off x="7393411" y="3649903"/>
            <a:ext cx="35092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Y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xmlns="" id="{242B5544-84ED-41C2-ADD1-1E3B8CA83388}"/>
              </a:ext>
            </a:extLst>
          </p:cNvPr>
          <p:cNvSpPr/>
          <p:nvPr/>
        </p:nvSpPr>
        <p:spPr>
          <a:xfrm rot="5400000">
            <a:off x="10256375" y="569815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xmlns="" id="{880DB3BD-AD3A-427E-8D15-FD0397B27E6D}"/>
              </a:ext>
            </a:extLst>
          </p:cNvPr>
          <p:cNvSpPr/>
          <p:nvPr/>
        </p:nvSpPr>
        <p:spPr>
          <a:xfrm rot="5400000">
            <a:off x="8528407" y="1186745"/>
            <a:ext cx="3831916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731FBDE9-F89D-4833-A562-398D0300F8EA}"/>
              </a:ext>
            </a:extLst>
          </p:cNvPr>
          <p:cNvSpPr/>
          <p:nvPr/>
        </p:nvSpPr>
        <p:spPr>
          <a:xfrm rot="5400000">
            <a:off x="9700856" y="178389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84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94" y="1832820"/>
            <a:ext cx="3509211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n-lt"/>
              </a:rPr>
              <a:t>DEMO</a:t>
            </a:r>
            <a:br>
              <a:rPr lang="en-US" sz="6000" b="1" dirty="0">
                <a:solidFill>
                  <a:schemeClr val="bg1"/>
                </a:solidFill>
                <a:latin typeface="+mn-lt"/>
              </a:rPr>
            </a:br>
            <a:r>
              <a:rPr lang="id-ID" sz="6000" b="1" dirty="0">
                <a:solidFill>
                  <a:schemeClr val="bg1"/>
                </a:solidFill>
                <a:latin typeface="+mn-lt"/>
              </a:rPr>
              <a:t>APLIKASI</a:t>
            </a:r>
            <a:endParaRPr lang="en-US" sz="6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51253" y="4311542"/>
            <a:ext cx="3714750" cy="1925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D6AA71F-70DA-4ABC-BF16-7D89637F2C02}"/>
              </a:ext>
            </a:extLst>
          </p:cNvPr>
          <p:cNvSpPr txBox="1">
            <a:spLocks/>
          </p:cNvSpPr>
          <p:nvPr/>
        </p:nvSpPr>
        <p:spPr>
          <a:xfrm>
            <a:off x="1094462" y="2571963"/>
            <a:ext cx="6961682" cy="909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9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THANK YOU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xmlns="" id="{242B5544-84ED-41C2-ADD1-1E3B8CA83388}"/>
              </a:ext>
            </a:extLst>
          </p:cNvPr>
          <p:cNvSpPr/>
          <p:nvPr/>
        </p:nvSpPr>
        <p:spPr>
          <a:xfrm rot="5400000">
            <a:off x="10256375" y="569815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xmlns="" id="{880DB3BD-AD3A-427E-8D15-FD0397B27E6D}"/>
              </a:ext>
            </a:extLst>
          </p:cNvPr>
          <p:cNvSpPr/>
          <p:nvPr/>
        </p:nvSpPr>
        <p:spPr>
          <a:xfrm rot="5400000">
            <a:off x="8528407" y="1186745"/>
            <a:ext cx="3831916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731FBDE9-F89D-4833-A562-398D0300F8EA}"/>
              </a:ext>
            </a:extLst>
          </p:cNvPr>
          <p:cNvSpPr/>
          <p:nvPr/>
        </p:nvSpPr>
        <p:spPr>
          <a:xfrm rot="5400000">
            <a:off x="9700856" y="178389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71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473975" y="932975"/>
            <a:ext cx="2005264" cy="20052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1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xmlns="" id="{5AEEE1F4-86F4-48BD-9855-FFAC83494FCA}"/>
              </a:ext>
            </a:extLst>
          </p:cNvPr>
          <p:cNvSpPr/>
          <p:nvPr/>
        </p:nvSpPr>
        <p:spPr>
          <a:xfrm>
            <a:off x="1251439" y="3868809"/>
            <a:ext cx="6723412" cy="1523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xmlns="" id="{CE8B818E-9F93-4915-8732-A8DFBA6FF38F}"/>
              </a:ext>
            </a:extLst>
          </p:cNvPr>
          <p:cNvSpPr/>
          <p:nvPr/>
        </p:nvSpPr>
        <p:spPr>
          <a:xfrm>
            <a:off x="1415651" y="4023722"/>
            <a:ext cx="6394988" cy="121387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7C0D3AB5-CA92-4BB5-903D-68E92BEAEA65}"/>
              </a:ext>
            </a:extLst>
          </p:cNvPr>
          <p:cNvSpPr txBox="1">
            <a:spLocks/>
          </p:cNvSpPr>
          <p:nvPr/>
        </p:nvSpPr>
        <p:spPr>
          <a:xfrm>
            <a:off x="1689357" y="4320404"/>
            <a:ext cx="5278371" cy="91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4000" b="1" dirty="0">
                <a:solidFill>
                  <a:schemeClr val="bg1"/>
                </a:solidFill>
              </a:rPr>
              <a:t>Pendahuluan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Image result for traveler png">
            <a:extLst>
              <a:ext uri="{FF2B5EF4-FFF2-40B4-BE49-F238E27FC236}">
                <a16:creationId xmlns:a16="http://schemas.microsoft.com/office/drawing/2014/main" xmlns="" id="{E7CC4C03-3C3F-482E-80EB-8DE5D59B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3" y="558342"/>
            <a:ext cx="6431112" cy="629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490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040" y="508000"/>
            <a:ext cx="5782543" cy="8819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91647" y="629452"/>
            <a:ext cx="4547679" cy="710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3600" dirty="0">
                <a:solidFill>
                  <a:schemeClr val="bg1"/>
                </a:solidFill>
                <a:latin typeface="+mn-lt"/>
              </a:rPr>
              <a:t>Latar Belakang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8128" y="586579"/>
            <a:ext cx="793519" cy="7248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id-ID" sz="2000" b="1" dirty="0">
                <a:solidFill>
                  <a:schemeClr val="accent1"/>
                </a:solidFill>
              </a:rPr>
              <a:t>.1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xmlns="" id="{126BEFC8-EF06-4A3E-A05C-50CE1666D8D1}"/>
              </a:ext>
            </a:extLst>
          </p:cNvPr>
          <p:cNvSpPr/>
          <p:nvPr/>
        </p:nvSpPr>
        <p:spPr>
          <a:xfrm>
            <a:off x="411040" y="6502597"/>
            <a:ext cx="2258960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8B8C318-241E-4E4D-9FC2-39298D3E1C4D}"/>
              </a:ext>
            </a:extLst>
          </p:cNvPr>
          <p:cNvSpPr/>
          <p:nvPr/>
        </p:nvSpPr>
        <p:spPr>
          <a:xfrm>
            <a:off x="7977848" y="4314619"/>
            <a:ext cx="40093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6000" b="1" dirty="0">
                <a:solidFill>
                  <a:schemeClr val="accent1">
                    <a:lumMod val="75000"/>
                  </a:schemeClr>
                </a:solidFill>
                <a:ea typeface="Adobe Heiti Std R" panose="020B0400000000000000" pitchFamily="34" charset="-128"/>
              </a:rPr>
              <a:t>   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ea typeface="Adobe Heiti Std R" panose="020B0400000000000000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6EBC817-D156-4F67-BC15-83066E87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29" y="1468560"/>
            <a:ext cx="2532828" cy="2280480"/>
          </a:xfrm>
          <a:prstGeom prst="rect">
            <a:avLst/>
          </a:prstGeom>
        </p:spPr>
      </p:pic>
      <p:sp>
        <p:nvSpPr>
          <p:cNvPr id="12" name="Rounded Rectangle 12">
            <a:extLst>
              <a:ext uri="{FF2B5EF4-FFF2-40B4-BE49-F238E27FC236}">
                <a16:creationId xmlns:a16="http://schemas.microsoft.com/office/drawing/2014/main" xmlns="" id="{581282BA-5A08-4C54-8B4F-6E2CA2B129F3}"/>
              </a:ext>
            </a:extLst>
          </p:cNvPr>
          <p:cNvSpPr/>
          <p:nvPr/>
        </p:nvSpPr>
        <p:spPr>
          <a:xfrm>
            <a:off x="411041" y="1515107"/>
            <a:ext cx="1234880" cy="3319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C1915F0C-1DCE-4A16-8C87-BFB3E9DD631F}"/>
              </a:ext>
            </a:extLst>
          </p:cNvPr>
          <p:cNvSpPr/>
          <p:nvPr/>
        </p:nvSpPr>
        <p:spPr>
          <a:xfrm>
            <a:off x="2103120" y="2964210"/>
            <a:ext cx="1014925" cy="60195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6333D21-A811-43CF-BD02-6EEA9DABE493}"/>
              </a:ext>
            </a:extLst>
          </p:cNvPr>
          <p:cNvSpPr/>
          <p:nvPr/>
        </p:nvSpPr>
        <p:spPr>
          <a:xfrm>
            <a:off x="3542535" y="1511433"/>
            <a:ext cx="40093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6000" b="1" dirty="0">
                <a:solidFill>
                  <a:schemeClr val="accent1">
                    <a:lumMod val="75000"/>
                  </a:schemeClr>
                </a:solidFill>
                <a:ea typeface="Adobe Heiti Std R" panose="020B0400000000000000" pitchFamily="34" charset="-128"/>
              </a:rPr>
              <a:t>   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ea typeface="Adobe Heiti Std R" panose="020B0400000000000000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FD56DB5-F013-47A4-BBCD-D74AAA665F13}"/>
              </a:ext>
            </a:extLst>
          </p:cNvPr>
          <p:cNvSpPr/>
          <p:nvPr/>
        </p:nvSpPr>
        <p:spPr>
          <a:xfrm>
            <a:off x="3122550" y="1763882"/>
            <a:ext cx="542902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 smtClean="0">
                <a:latin typeface="Muli"/>
              </a:rPr>
              <a:t>IFORY </a:t>
            </a:r>
            <a:r>
              <a:rPr lang="en-ID" sz="1600" dirty="0" err="1">
                <a:latin typeface="Muli"/>
              </a:rPr>
              <a:t>adalah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sebuah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aplikasi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pembelian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makanan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berbasis</a:t>
            </a:r>
            <a:r>
              <a:rPr lang="en-ID" sz="1600" dirty="0">
                <a:latin typeface="Muli"/>
              </a:rPr>
              <a:t> online yang </a:t>
            </a:r>
            <a:r>
              <a:rPr lang="en-ID" sz="1600" dirty="0" err="1">
                <a:latin typeface="Muli"/>
              </a:rPr>
              <a:t>akan</a:t>
            </a:r>
            <a:r>
              <a:rPr lang="en-ID" sz="1600" dirty="0">
                <a:latin typeface="Muli"/>
              </a:rPr>
              <a:t> di </a:t>
            </a:r>
            <a:r>
              <a:rPr lang="en-ID" sz="1600" dirty="0" err="1">
                <a:latin typeface="Muli"/>
              </a:rPr>
              <a:t>antarkan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oleh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ojek</a:t>
            </a:r>
            <a:r>
              <a:rPr lang="en-ID" sz="1600" dirty="0">
                <a:latin typeface="Muli"/>
              </a:rPr>
              <a:t>. </a:t>
            </a:r>
            <a:r>
              <a:rPr lang="en-ID" sz="1600" dirty="0" err="1">
                <a:latin typeface="Muli"/>
              </a:rPr>
              <a:t>Aplikasi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ini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berisi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pilihan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tempat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dan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berbagai</a:t>
            </a:r>
            <a:r>
              <a:rPr lang="en-ID" sz="1600" dirty="0">
                <a:latin typeface="Muli"/>
              </a:rPr>
              <a:t> menu </a:t>
            </a:r>
            <a:r>
              <a:rPr lang="en-ID" sz="1600" dirty="0" err="1">
                <a:latin typeface="Muli"/>
              </a:rPr>
              <a:t>makanan</a:t>
            </a:r>
            <a:r>
              <a:rPr lang="en-ID" sz="1600" dirty="0">
                <a:latin typeface="Muli"/>
              </a:rPr>
              <a:t>. </a:t>
            </a:r>
            <a:r>
              <a:rPr lang="en-ID" sz="1600" dirty="0" err="1">
                <a:latin typeface="Muli"/>
              </a:rPr>
              <a:t>Aplikasi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ini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sangat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cocok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untuk</a:t>
            </a:r>
            <a:r>
              <a:rPr lang="en-ID" sz="1600" dirty="0">
                <a:latin typeface="Muli"/>
              </a:rPr>
              <a:t>  </a:t>
            </a:r>
            <a:r>
              <a:rPr lang="en-ID" sz="1600" dirty="0" err="1">
                <a:latin typeface="Muli"/>
              </a:rPr>
              <a:t>civitas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akademik</a:t>
            </a:r>
            <a:r>
              <a:rPr lang="en-ID" sz="1600" dirty="0">
                <a:latin typeface="Muli"/>
              </a:rPr>
              <a:t> yang </a:t>
            </a:r>
            <a:r>
              <a:rPr lang="en-ID" sz="1600" dirty="0" err="1">
                <a:latin typeface="Muli"/>
              </a:rPr>
              <a:t>sibuk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dan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memiliki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keterbatasan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waktu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untuk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membeli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makanan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dengan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lokasi</a:t>
            </a:r>
            <a:r>
              <a:rPr lang="en-ID" sz="1600" dirty="0">
                <a:latin typeface="Muli"/>
              </a:rPr>
              <a:t> yang </a:t>
            </a:r>
            <a:r>
              <a:rPr lang="en-ID" sz="1600" dirty="0" err="1">
                <a:latin typeface="Muli"/>
              </a:rPr>
              <a:t>jauh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dan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harga</a:t>
            </a:r>
            <a:r>
              <a:rPr lang="en-ID" sz="1600" dirty="0">
                <a:latin typeface="Muli"/>
              </a:rPr>
              <a:t> yang </a:t>
            </a:r>
            <a:r>
              <a:rPr lang="en-ID" sz="1600" dirty="0" err="1">
                <a:latin typeface="Muli"/>
              </a:rPr>
              <a:t>sama</a:t>
            </a:r>
            <a:r>
              <a:rPr lang="en-ID" sz="1600" dirty="0">
                <a:latin typeface="Muli"/>
              </a:rPr>
              <a:t>.</a:t>
            </a:r>
            <a:endParaRPr lang="en-ID" sz="1600" dirty="0">
              <a:latin typeface="Muli"/>
              <a:sym typeface="Muli"/>
            </a:endParaRPr>
          </a:p>
          <a:p>
            <a:pPr lvl="0">
              <a:spcBef>
                <a:spcPts val="600"/>
              </a:spcBef>
            </a:pPr>
            <a:endParaRPr lang="en-ID" sz="1400" dirty="0">
              <a:latin typeface="Muli"/>
              <a:ea typeface="Muli"/>
              <a:cs typeface="Muli"/>
              <a:sym typeface="Muli"/>
            </a:endParaRPr>
          </a:p>
          <a:p>
            <a:pPr algn="just"/>
            <a:r>
              <a:rPr lang="id-ID" sz="44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  </a:t>
            </a:r>
            <a:endParaRPr lang="en-US" sz="44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2F2E7D5-58E3-4E27-ADB8-9218B709F066}"/>
              </a:ext>
            </a:extLst>
          </p:cNvPr>
          <p:cNvSpPr/>
          <p:nvPr/>
        </p:nvSpPr>
        <p:spPr>
          <a:xfrm>
            <a:off x="4191070" y="3949343"/>
            <a:ext cx="268508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0" b="1" dirty="0">
                <a:solidFill>
                  <a:srgbClr val="D0CECE"/>
                </a:solidFill>
              </a:rPr>
              <a:t>&amp;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BF966AA-4479-4C7A-A93B-177AC74A8140}"/>
              </a:ext>
            </a:extLst>
          </p:cNvPr>
          <p:cNvSpPr/>
          <p:nvPr/>
        </p:nvSpPr>
        <p:spPr>
          <a:xfrm>
            <a:off x="8221310" y="3063322"/>
            <a:ext cx="27640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2400" b="1" i="1" dirty="0">
                <a:solidFill>
                  <a:schemeClr val="accent1"/>
                </a:solidFill>
              </a:rPr>
              <a:t>Delivery order</a:t>
            </a:r>
          </a:p>
          <a:p>
            <a:pPr algn="r"/>
            <a:r>
              <a:rPr lang="id-ID" sz="2400" i="1" dirty="0">
                <a:ea typeface="Adobe Heiti Std R" panose="020B0400000000000000" pitchFamily="34" charset="-128"/>
              </a:rPr>
              <a:t>dalam kampus dirasa menjadi langkah yang cukup tepat untuk masalah-maslah tersebut</a:t>
            </a:r>
            <a:endParaRPr lang="en-US" dirty="0">
              <a:ea typeface="Adobe Heiti Std R" panose="020B0400000000000000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D238F45-7A49-4505-99C1-4E14D54E56F4}"/>
              </a:ext>
            </a:extLst>
          </p:cNvPr>
          <p:cNvSpPr/>
          <p:nvPr/>
        </p:nvSpPr>
        <p:spPr>
          <a:xfrm>
            <a:off x="3553383" y="3568526"/>
            <a:ext cx="2685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 </a:t>
            </a:r>
            <a:r>
              <a:rPr lang="id-ID" sz="2400" b="1" dirty="0">
                <a:solidFill>
                  <a:schemeClr val="accent1"/>
                </a:solidFill>
              </a:rPr>
              <a:t>Jarak</a:t>
            </a:r>
            <a:r>
              <a:rPr lang="id-ID" sz="2400" dirty="0"/>
              <a:t> corner dan kantin yang  cukup jauh dari beberapa spot di IPB</a:t>
            </a:r>
            <a:endParaRPr lang="en-US" sz="2400" b="1" dirty="0">
              <a:solidFill>
                <a:srgbClr val="F83A7D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1A13031-F7E8-4E25-96FE-E86941045F39}"/>
              </a:ext>
            </a:extLst>
          </p:cNvPr>
          <p:cNvSpPr/>
          <p:nvPr/>
        </p:nvSpPr>
        <p:spPr>
          <a:xfrm>
            <a:off x="4204677" y="5503364"/>
            <a:ext cx="2685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accent1"/>
                </a:solidFill>
              </a:rPr>
              <a:t>Waktu</a:t>
            </a:r>
            <a:r>
              <a:rPr lang="id-ID" sz="2400" dirty="0"/>
              <a:t> istirahat dan jam makan siang yang singkat </a:t>
            </a:r>
            <a:endParaRPr lang="en-US" sz="2400" dirty="0"/>
          </a:p>
        </p:txBody>
      </p:sp>
      <p:sp>
        <p:nvSpPr>
          <p:cNvPr id="21" name="Chevron 1">
            <a:extLst>
              <a:ext uri="{FF2B5EF4-FFF2-40B4-BE49-F238E27FC236}">
                <a16:creationId xmlns:a16="http://schemas.microsoft.com/office/drawing/2014/main" xmlns="" id="{FFC26EE1-79A1-48FE-9DEC-B4D7684F4917}"/>
              </a:ext>
            </a:extLst>
          </p:cNvPr>
          <p:cNvSpPr/>
          <p:nvPr/>
        </p:nvSpPr>
        <p:spPr>
          <a:xfrm>
            <a:off x="7075877" y="3749039"/>
            <a:ext cx="745990" cy="138278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0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48515" y="1590099"/>
            <a:ext cx="700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/>
              <a:t>Civitas akademika IPB dibeberapa fakultas dan tempat di IPB yang sulit  menjangkau corner dan kantin yang jaraknya cukup jauh</a:t>
            </a:r>
            <a:endParaRPr lang="en-US" sz="2000" dirty="0">
              <a:ea typeface="Adobe Heiti Std R" panose="020B0400000000000000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15429" y="508000"/>
            <a:ext cx="5838371" cy="8819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98482" y="629452"/>
            <a:ext cx="4124766" cy="710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dirty="0">
                <a:solidFill>
                  <a:schemeClr val="bg1"/>
                </a:solidFill>
                <a:latin typeface="+mn-lt"/>
              </a:rPr>
              <a:t>Ru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musan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n-lt"/>
              </a:rPr>
              <a:t>Masalah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93519" y="593597"/>
            <a:ext cx="843858" cy="7107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accent1"/>
                </a:solidFill>
              </a:rPr>
              <a:t>1.2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16200000">
            <a:off x="-1661885" y="8712397"/>
            <a:ext cx="5684331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1041" y="-355403"/>
            <a:ext cx="2258960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1DE60B-DCD9-4A38-9FB9-01AB4F3C5550}"/>
              </a:ext>
            </a:extLst>
          </p:cNvPr>
          <p:cNvSpPr/>
          <p:nvPr/>
        </p:nvSpPr>
        <p:spPr>
          <a:xfrm>
            <a:off x="1192981" y="1094847"/>
            <a:ext cx="877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600" b="1" dirty="0">
                <a:solidFill>
                  <a:schemeClr val="accent1"/>
                </a:solidFill>
                <a:ea typeface="Adobe Heiti Std R" panose="020B0400000000000000" pitchFamily="34" charset="-128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7E22B8-7B5C-4C2D-A309-6C5178E294D4}"/>
              </a:ext>
            </a:extLst>
          </p:cNvPr>
          <p:cNvSpPr/>
          <p:nvPr/>
        </p:nvSpPr>
        <p:spPr>
          <a:xfrm>
            <a:off x="1676737" y="2875410"/>
            <a:ext cx="877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9600" b="1" dirty="0">
                <a:solidFill>
                  <a:schemeClr val="accent1"/>
                </a:solidFill>
                <a:ea typeface="Adobe Heiti Std R" panose="020B0400000000000000" pitchFamily="34" charset="-128"/>
              </a:rPr>
              <a:t>2</a:t>
            </a:r>
            <a:endParaRPr lang="en-US" sz="9600" b="1" dirty="0">
              <a:solidFill>
                <a:schemeClr val="accent1"/>
              </a:solidFill>
              <a:ea typeface="Adobe Heiti Std R" panose="020B0400000000000000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108465-80C6-419E-8F92-A9EAEC2F82B8}"/>
              </a:ext>
            </a:extLst>
          </p:cNvPr>
          <p:cNvSpPr/>
          <p:nvPr/>
        </p:nvSpPr>
        <p:spPr>
          <a:xfrm>
            <a:off x="1153723" y="4399685"/>
            <a:ext cx="877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9600" b="1" dirty="0">
                <a:solidFill>
                  <a:schemeClr val="accent1"/>
                </a:solidFill>
                <a:ea typeface="Adobe Heiti Std R" panose="020B0400000000000000" pitchFamily="34" charset="-128"/>
              </a:rPr>
              <a:t>3</a:t>
            </a:r>
            <a:endParaRPr lang="en-US" sz="9600" b="1" dirty="0">
              <a:solidFill>
                <a:schemeClr val="accent1"/>
              </a:solidFill>
              <a:ea typeface="Adobe Heiti Std R" panose="020B0400000000000000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1C03A2-8659-4EAD-8CB2-AC0CA0DA17E7}"/>
              </a:ext>
            </a:extLst>
          </p:cNvPr>
          <p:cNvSpPr/>
          <p:nvPr/>
        </p:nvSpPr>
        <p:spPr>
          <a:xfrm>
            <a:off x="2511495" y="3081278"/>
            <a:ext cx="70079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/>
              <a:t>Keinginan</a:t>
            </a:r>
            <a:r>
              <a:rPr lang="en-US" sz="2000" dirty="0"/>
              <a:t> </a:t>
            </a:r>
            <a:r>
              <a:rPr lang="id-ID" sz="2000" dirty="0"/>
              <a:t>civitas akademika IPB </a:t>
            </a:r>
            <a:r>
              <a:rPr lang="id-ID" sz="2000" i="1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id-ID" sz="2000" dirty="0"/>
              <a:t>dalam </a:t>
            </a:r>
            <a:r>
              <a:rPr lang="en-GB" sz="2000" dirty="0"/>
              <a:t> </a:t>
            </a:r>
            <a:r>
              <a:rPr lang="en-GB" sz="2000" dirty="0" err="1"/>
              <a:t>pembelian</a:t>
            </a:r>
            <a:r>
              <a:rPr lang="en-GB" sz="2000" dirty="0"/>
              <a:t> </a:t>
            </a:r>
            <a:r>
              <a:rPr lang="en-GB" sz="2000" dirty="0" err="1"/>
              <a:t>makanan</a:t>
            </a:r>
            <a:r>
              <a:rPr lang="en-GB" sz="2000" dirty="0"/>
              <a:t> </a:t>
            </a:r>
            <a:r>
              <a:rPr lang="id-ID" sz="2000" dirty="0"/>
              <a:t>dengan waktu yang singkat dan jarak yang dekat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B666670-588D-4CD6-A225-071905FD7B7E}"/>
              </a:ext>
            </a:extLst>
          </p:cNvPr>
          <p:cNvSpPr/>
          <p:nvPr/>
        </p:nvSpPr>
        <p:spPr>
          <a:xfrm>
            <a:off x="2248514" y="4849444"/>
            <a:ext cx="7007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dirty="0"/>
              <a:t>Layanan pesan antar dari luar sulit masuk ke lingkungan kampus dan juga kantin dan corner yang sering padat di jam-jam tertentu.</a:t>
            </a:r>
          </a:p>
        </p:txBody>
      </p:sp>
    </p:spTree>
    <p:extLst>
      <p:ext uri="{BB962C8B-B14F-4D97-AF65-F5344CB8AC3E}">
        <p14:creationId xmlns:p14="http://schemas.microsoft.com/office/powerpoint/2010/main" val="528774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35282" y="2745958"/>
            <a:ext cx="7126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ID" sz="2800" dirty="0" err="1"/>
              <a:t>Memudahkan</a:t>
            </a:r>
            <a:r>
              <a:rPr lang="en-ID" sz="2800" dirty="0"/>
              <a:t> </a:t>
            </a:r>
            <a:r>
              <a:rPr lang="id-ID" sz="2800" dirty="0"/>
              <a:t>civitas akademik dalam pemesanan makanan di kantin IPB dengan cepat dan mudah, tanpa harus datang ke tempat </a:t>
            </a:r>
            <a:r>
              <a:rPr lang="id-ID" sz="2800" dirty="0" smtClean="0"/>
              <a:t>dengan harga </a:t>
            </a:r>
            <a:r>
              <a:rPr lang="id-ID" sz="2800" dirty="0"/>
              <a:t>yang tidak akan di mainkan</a:t>
            </a:r>
          </a:p>
          <a:p>
            <a:endParaRPr lang="en-US" sz="3600" dirty="0">
              <a:ea typeface="Adobe Heiti Std R" panose="020B0400000000000000" pitchFamily="3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16200000">
            <a:off x="-1661885" y="-2485257"/>
            <a:ext cx="5684331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15429" y="508000"/>
            <a:ext cx="5838371" cy="8819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98482" y="629452"/>
            <a:ext cx="4124766" cy="710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bg1"/>
                </a:solidFill>
                <a:latin typeface="+mn-lt"/>
              </a:rPr>
              <a:t>Tujuan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93520" y="579710"/>
            <a:ext cx="1004962" cy="760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accent1"/>
                </a:solidFill>
              </a:rPr>
              <a:t>1.3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511635" y="6502597"/>
            <a:ext cx="4086766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0F02E1-FB8D-4D7E-AA1C-BDFA7E0D1C00}"/>
              </a:ext>
            </a:extLst>
          </p:cNvPr>
          <p:cNvSpPr txBox="1"/>
          <p:nvPr/>
        </p:nvSpPr>
        <p:spPr>
          <a:xfrm>
            <a:off x="1802387" y="1711383"/>
            <a:ext cx="120315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chemeClr val="accent1">
                    <a:lumMod val="75000"/>
                  </a:schemeClr>
                </a:solidFill>
                <a:ea typeface="Adobe Gothic Std B" panose="020B0800000000000000" pitchFamily="34" charset="-128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83534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08000"/>
            <a:ext cx="5838371" cy="8819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21253" y="629452"/>
            <a:ext cx="4124766" cy="710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dirty="0">
                <a:solidFill>
                  <a:schemeClr val="bg1"/>
                </a:solidFill>
                <a:latin typeface="+mn-lt"/>
              </a:rPr>
              <a:t>  Batasan Masalah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969265" y="579710"/>
            <a:ext cx="951988" cy="760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accent1"/>
                </a:solidFill>
              </a:rPr>
              <a:t>1.4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23730" y="-355403"/>
            <a:ext cx="123272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81D22-E76F-47EF-BDF5-DE52871CD9AE}"/>
              </a:ext>
            </a:extLst>
          </p:cNvPr>
          <p:cNvSpPr/>
          <p:nvPr/>
        </p:nvSpPr>
        <p:spPr>
          <a:xfrm>
            <a:off x="707776" y="1640416"/>
            <a:ext cx="679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7200" b="1" dirty="0">
                <a:solidFill>
                  <a:schemeClr val="accent1"/>
                </a:solidFill>
                <a:ea typeface="Adobe Heiti Std R" panose="020B0400000000000000" pitchFamily="34" charset="-128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F692202-5DA5-4493-88C1-F5035E5FF4A4}"/>
              </a:ext>
            </a:extLst>
          </p:cNvPr>
          <p:cNvSpPr/>
          <p:nvPr/>
        </p:nvSpPr>
        <p:spPr>
          <a:xfrm>
            <a:off x="1103341" y="2703388"/>
            <a:ext cx="877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7200" b="1" dirty="0">
                <a:solidFill>
                  <a:schemeClr val="accent1"/>
                </a:solidFill>
                <a:ea typeface="Adobe Heiti Std R" panose="020B0400000000000000" pitchFamily="34" charset="-128"/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A4EFE7-8304-4BD5-B65D-341CC75EF115}"/>
              </a:ext>
            </a:extLst>
          </p:cNvPr>
          <p:cNvSpPr/>
          <p:nvPr/>
        </p:nvSpPr>
        <p:spPr>
          <a:xfrm>
            <a:off x="2594627" y="53810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algn="just"/>
            <a:r>
              <a:rPr lang="id-ID" sz="1600" dirty="0" smtClean="0">
                <a:latin typeface="Muli"/>
              </a:rPr>
              <a:t>Sistem </a:t>
            </a:r>
            <a:r>
              <a:rPr lang="id-ID" sz="1600" dirty="0">
                <a:latin typeface="Muli"/>
              </a:rPr>
              <a:t>tidak memberikan fitur </a:t>
            </a:r>
            <a:r>
              <a:rPr lang="id-ID" sz="1600" i="1" dirty="0">
                <a:latin typeface="Muli"/>
              </a:rPr>
              <a:t>chat </a:t>
            </a:r>
            <a:r>
              <a:rPr lang="id-ID" sz="1600" dirty="0">
                <a:latin typeface="Muli"/>
              </a:rPr>
              <a:t>antara customer dan ojek (akan dikembangkan).</a:t>
            </a:r>
            <a:endParaRPr lang="en-ID" sz="1600" dirty="0">
              <a:latin typeface="Muli"/>
            </a:endParaRPr>
          </a:p>
          <a:p>
            <a:pPr>
              <a:spcAft>
                <a:spcPts val="0"/>
              </a:spcAft>
            </a:pPr>
            <a:endParaRPr lang="id-ID" sz="3200" dirty="0"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4192" y="3187659"/>
            <a:ext cx="4084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/>
            <a:r>
              <a:rPr lang="en-ID" sz="1600" dirty="0" err="1">
                <a:latin typeface="Muli"/>
              </a:rPr>
              <a:t>Sistem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hanya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tersedia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dalam</a:t>
            </a:r>
            <a:r>
              <a:rPr lang="en-ID" sz="1600" dirty="0">
                <a:latin typeface="Muli"/>
              </a:rPr>
              <a:t> </a:t>
            </a:r>
            <a:r>
              <a:rPr lang="en-ID" sz="1600" dirty="0" err="1">
                <a:latin typeface="Muli"/>
              </a:rPr>
              <a:t>satu</a:t>
            </a:r>
            <a:r>
              <a:rPr lang="en-ID" sz="1600" dirty="0">
                <a:latin typeface="Muli"/>
              </a:rPr>
              <a:t> Bahasa.</a:t>
            </a:r>
            <a:endParaRPr lang="id-ID" sz="1600" dirty="0">
              <a:latin typeface="Mul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F692202-5DA5-4493-88C1-F5035E5FF4A4}"/>
              </a:ext>
            </a:extLst>
          </p:cNvPr>
          <p:cNvSpPr/>
          <p:nvPr/>
        </p:nvSpPr>
        <p:spPr>
          <a:xfrm>
            <a:off x="1445259" y="3903717"/>
            <a:ext cx="877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7200" b="1" dirty="0">
                <a:solidFill>
                  <a:schemeClr val="accent1"/>
                </a:solidFill>
                <a:ea typeface="Adobe Heiti Std R" panose="020B0400000000000000" pitchFamily="34" charset="-128"/>
              </a:rPr>
              <a:t>3</a:t>
            </a:r>
            <a:endParaRPr lang="en-US" sz="7200" b="1" dirty="0">
              <a:solidFill>
                <a:schemeClr val="accent1"/>
              </a:solidFill>
              <a:ea typeface="Adobe Heiti Std R" panose="020B0400000000000000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F692202-5DA5-4493-88C1-F5035E5FF4A4}"/>
              </a:ext>
            </a:extLst>
          </p:cNvPr>
          <p:cNvSpPr/>
          <p:nvPr/>
        </p:nvSpPr>
        <p:spPr>
          <a:xfrm>
            <a:off x="1789262" y="5104046"/>
            <a:ext cx="877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7200" b="1" dirty="0">
                <a:solidFill>
                  <a:schemeClr val="accent1"/>
                </a:solidFill>
                <a:ea typeface="Adobe Heiti Std R" panose="020B0400000000000000" pitchFamily="34" charset="-128"/>
              </a:rPr>
              <a:t>4</a:t>
            </a:r>
            <a:endParaRPr lang="en-US" sz="7200" b="1" dirty="0">
              <a:solidFill>
                <a:schemeClr val="accent1"/>
              </a:solidFill>
              <a:ea typeface="Adobe Heiti Std R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26323" y="2075980"/>
            <a:ext cx="5421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/>
            <a:r>
              <a:rPr lang="id-ID" sz="1600" dirty="0">
                <a:latin typeface="Muli"/>
              </a:rPr>
              <a:t>Sistem tidak dapat melayani pembayaran secara transfer</a:t>
            </a:r>
            <a:r>
              <a:rPr lang="en-ID" sz="1600" dirty="0">
                <a:latin typeface="Muli"/>
              </a:rPr>
              <a:t>.</a:t>
            </a:r>
            <a:endParaRPr lang="id-ID" sz="1600" dirty="0">
              <a:latin typeface="Mul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23125" y="4365381"/>
            <a:ext cx="566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/>
            <a:r>
              <a:rPr lang="id-ID" sz="1600" dirty="0">
                <a:latin typeface="Muli"/>
              </a:rPr>
              <a:t>Sistem tidak memiliki estimasi waktu untuk sampai di tujuan.</a:t>
            </a:r>
            <a:endParaRPr lang="id-ID" sz="1600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5585396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377371" y="6502597"/>
            <a:ext cx="3105332" cy="7108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508000"/>
            <a:ext cx="5838371" cy="8819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21253" y="629452"/>
            <a:ext cx="4124766" cy="710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dirty="0" smtClean="0">
                <a:solidFill>
                  <a:schemeClr val="bg1"/>
                </a:solidFill>
                <a:latin typeface="+mn-lt"/>
              </a:rPr>
              <a:t>KEBUTUHAN SISTEM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969265" y="579710"/>
            <a:ext cx="951988" cy="760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accent1"/>
                </a:solidFill>
              </a:rPr>
              <a:t>1.5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423730" y="-355403"/>
            <a:ext cx="123272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8B81D22-E76F-47EF-BDF5-DE52871CD9AE}"/>
              </a:ext>
            </a:extLst>
          </p:cNvPr>
          <p:cNvSpPr/>
          <p:nvPr/>
        </p:nvSpPr>
        <p:spPr>
          <a:xfrm>
            <a:off x="969265" y="1734355"/>
            <a:ext cx="850972" cy="161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600" b="1" dirty="0">
                <a:solidFill>
                  <a:schemeClr val="accent1"/>
                </a:solidFill>
                <a:ea typeface="Adobe Heiti Std R" panose="020B0400000000000000" pitchFamily="34" charset="-128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F692202-5DA5-4493-88C1-F5035E5FF4A4}"/>
              </a:ext>
            </a:extLst>
          </p:cNvPr>
          <p:cNvSpPr/>
          <p:nvPr/>
        </p:nvSpPr>
        <p:spPr>
          <a:xfrm>
            <a:off x="6823850" y="2542438"/>
            <a:ext cx="877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600" b="1" dirty="0">
                <a:solidFill>
                  <a:schemeClr val="accent1"/>
                </a:solidFill>
                <a:ea typeface="Adobe Heiti Std R" panose="020B0400000000000000" pitchFamily="34" charset="-128"/>
              </a:rPr>
              <a:t>2</a:t>
            </a:r>
          </a:p>
        </p:txBody>
      </p:sp>
      <p:sp>
        <p:nvSpPr>
          <p:cNvPr id="13" name="Shape 158"/>
          <p:cNvSpPr txBox="1">
            <a:spLocks/>
          </p:cNvSpPr>
          <p:nvPr/>
        </p:nvSpPr>
        <p:spPr>
          <a:xfrm>
            <a:off x="2018066" y="2031531"/>
            <a:ext cx="3378182" cy="390563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id-ID" sz="3200" b="1" dirty="0" smtClean="0"/>
              <a:t>Functional</a:t>
            </a:r>
          </a:p>
          <a:p>
            <a:pPr marL="285750" indent="-285750">
              <a:buClr>
                <a:schemeClr val="tx1"/>
              </a:buClr>
            </a:pPr>
            <a:r>
              <a:rPr lang="id-ID" sz="1800" dirty="0" smtClean="0"/>
              <a:t>Sistem dapat memesan makanan</a:t>
            </a:r>
          </a:p>
          <a:p>
            <a:pPr marL="285750" indent="-285750">
              <a:buClr>
                <a:schemeClr val="tx1"/>
              </a:buClr>
            </a:pPr>
            <a:r>
              <a:rPr lang="id-ID" sz="1800" dirty="0" smtClean="0"/>
              <a:t>Sistem dapat menampilkan menu makanan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61111"/>
              <a:buFontTx/>
              <a:buChar char="-"/>
            </a:pPr>
            <a:endParaRPr lang="id-ID" sz="3200" dirty="0" smtClean="0"/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61111"/>
              <a:buFontTx/>
              <a:buChar char="-"/>
            </a:pPr>
            <a:endParaRPr lang="id-ID" sz="32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id-ID" sz="3200" dirty="0" smtClean="0"/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id-ID" sz="3200" dirty="0"/>
          </a:p>
        </p:txBody>
      </p:sp>
      <p:sp>
        <p:nvSpPr>
          <p:cNvPr id="14" name="Shape 156"/>
          <p:cNvSpPr txBox="1">
            <a:spLocks/>
          </p:cNvSpPr>
          <p:nvPr/>
        </p:nvSpPr>
        <p:spPr>
          <a:xfrm>
            <a:off x="7903791" y="2936383"/>
            <a:ext cx="3326586" cy="32306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3200" b="1" dirty="0" smtClean="0"/>
              <a:t>Non-functional</a:t>
            </a:r>
          </a:p>
          <a:p>
            <a:pPr marL="285750" indent="-285750"/>
            <a:r>
              <a:rPr lang="en-ID" sz="1800" dirty="0" err="1" smtClean="0"/>
              <a:t>Sistem</a:t>
            </a:r>
            <a:r>
              <a:rPr lang="en-ID" sz="1800" dirty="0" smtClean="0"/>
              <a:t> </a:t>
            </a:r>
            <a:r>
              <a:rPr lang="en-ID" sz="1800" dirty="0" err="1" smtClean="0"/>
              <a:t>dapat</a:t>
            </a:r>
            <a:r>
              <a:rPr lang="en-ID" sz="1800" dirty="0" smtClean="0"/>
              <a:t> </a:t>
            </a:r>
            <a:r>
              <a:rPr lang="en-ID" sz="1800" dirty="0" err="1" smtClean="0"/>
              <a:t>dijalankan</a:t>
            </a:r>
            <a:r>
              <a:rPr lang="en-ID" sz="1800" dirty="0" smtClean="0"/>
              <a:t> </a:t>
            </a:r>
            <a:r>
              <a:rPr lang="id-ID" sz="1800" dirty="0" smtClean="0"/>
              <a:t>pada basis website.</a:t>
            </a:r>
          </a:p>
          <a:p>
            <a:pPr marL="285750" indent="-285750"/>
            <a:r>
              <a:rPr lang="en-ID" sz="1800" dirty="0" err="1" smtClean="0"/>
              <a:t>Sistem</a:t>
            </a:r>
            <a:r>
              <a:rPr lang="en-ID" sz="1800" dirty="0" smtClean="0"/>
              <a:t> </a:t>
            </a:r>
            <a:r>
              <a:rPr lang="en-ID" sz="1800" dirty="0" err="1" smtClean="0"/>
              <a:t>hanya</a:t>
            </a:r>
            <a:r>
              <a:rPr lang="en-ID" sz="1800" dirty="0" smtClean="0"/>
              <a:t> </a:t>
            </a:r>
            <a:r>
              <a:rPr lang="en-ID" sz="1800" dirty="0" err="1" smtClean="0"/>
              <a:t>tersedia</a:t>
            </a:r>
            <a:r>
              <a:rPr lang="en-ID" sz="1800" dirty="0" smtClean="0"/>
              <a:t> </a:t>
            </a:r>
            <a:r>
              <a:rPr lang="en-ID" sz="1800" dirty="0" err="1" smtClean="0"/>
              <a:t>dalam</a:t>
            </a:r>
            <a:r>
              <a:rPr lang="en-ID" sz="1800" dirty="0" smtClean="0"/>
              <a:t> </a:t>
            </a:r>
            <a:r>
              <a:rPr lang="en-ID" sz="1800" dirty="0" err="1" smtClean="0"/>
              <a:t>satu</a:t>
            </a:r>
            <a:r>
              <a:rPr lang="en-ID" sz="1800" dirty="0" smtClean="0"/>
              <a:t> </a:t>
            </a:r>
            <a:r>
              <a:rPr lang="en-ID" sz="1800" dirty="0" err="1" smtClean="0"/>
              <a:t>bahasa</a:t>
            </a:r>
            <a:r>
              <a:rPr lang="en-ID" sz="1800" dirty="0" smtClean="0"/>
              <a:t> </a:t>
            </a:r>
            <a:r>
              <a:rPr lang="en-ID" sz="1800" dirty="0" err="1" smtClean="0"/>
              <a:t>saja</a:t>
            </a:r>
            <a:r>
              <a:rPr lang="en-ID" sz="1800" dirty="0" smtClean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id-ID" sz="1800" dirty="0" smtClean="0"/>
              <a:t>  </a:t>
            </a:r>
            <a:endParaRPr lang="en-ID" sz="1800" dirty="0" smtClean="0"/>
          </a:p>
          <a:p>
            <a:pPr marL="285750" indent="-285750"/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9743747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580882" y="1478403"/>
            <a:ext cx="2005264" cy="2005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51439" y="3868809"/>
            <a:ext cx="6723412" cy="15236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15651" y="4023722"/>
            <a:ext cx="6394988" cy="121387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89357" y="4320404"/>
            <a:ext cx="5278371" cy="91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4000" b="1" dirty="0" smtClean="0">
                <a:solidFill>
                  <a:schemeClr val="bg1"/>
                </a:solidFill>
              </a:rPr>
              <a:t>Use Case Diagram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xmlns="" id="{E7326C7B-8DB6-4677-8BB4-463CC0CBCE85}"/>
              </a:ext>
            </a:extLst>
          </p:cNvPr>
          <p:cNvSpPr/>
          <p:nvPr/>
        </p:nvSpPr>
        <p:spPr>
          <a:xfrm rot="5400000">
            <a:off x="-943626" y="557982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xmlns="" id="{E9E14077-8255-4DC3-A95B-454AB923F48A}"/>
              </a:ext>
            </a:extLst>
          </p:cNvPr>
          <p:cNvSpPr/>
          <p:nvPr/>
        </p:nvSpPr>
        <p:spPr>
          <a:xfrm rot="5400000">
            <a:off x="-615117" y="48009"/>
            <a:ext cx="2598057" cy="71080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6674E97F-CD65-4E25-B2D8-5C7F5835CADA}"/>
              </a:ext>
            </a:extLst>
          </p:cNvPr>
          <p:cNvSpPr/>
          <p:nvPr/>
        </p:nvSpPr>
        <p:spPr>
          <a:xfrm>
            <a:off x="11026587" y="5970495"/>
            <a:ext cx="1613648" cy="1362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2" descr="Image result for traveler png">
            <a:extLst>
              <a:ext uri="{FF2B5EF4-FFF2-40B4-BE49-F238E27FC236}">
                <a16:creationId xmlns:a16="http://schemas.microsoft.com/office/drawing/2014/main" xmlns="" id="{5EFEF9D7-2954-4771-B465-08EA7590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33" y="403411"/>
            <a:ext cx="6667667" cy="66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1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517</Words>
  <Application>Microsoft Office PowerPoint</Application>
  <PresentationFormat>Custom</PresentationFormat>
  <Paragraphs>137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IFORY : IPB FOOD DELIVERY APLIKASI PESAN ANTAR MAKANAN DALAM  LINGKUNGAN KAMPUS IPB DRAMAGA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APLIKASI</vt:lpstr>
      <vt:lpstr>DEMO APLIKASI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User Experience Design Aplikasi Marketplace Paket Wisata Indonesia untuk Wisatawan Lokal</dc:title>
  <dc:creator>Azmi Iqbal Goldina Prakasa</dc:creator>
  <cp:lastModifiedBy>Dwika Ayu Noianti</cp:lastModifiedBy>
  <cp:revision>231</cp:revision>
  <dcterms:created xsi:type="dcterms:W3CDTF">2018-01-14T04:14:50Z</dcterms:created>
  <dcterms:modified xsi:type="dcterms:W3CDTF">2018-07-07T16:25:41Z</dcterms:modified>
</cp:coreProperties>
</file>