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9" r:id="rId2"/>
    <p:sldId id="259" r:id="rId3"/>
    <p:sldId id="337" r:id="rId4"/>
    <p:sldId id="338" r:id="rId5"/>
    <p:sldId id="336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1" r:id="rId14"/>
    <p:sldId id="276" r:id="rId15"/>
    <p:sldId id="277" r:id="rId16"/>
    <p:sldId id="288" r:id="rId17"/>
    <p:sldId id="289" r:id="rId18"/>
    <p:sldId id="287" r:id="rId19"/>
    <p:sldId id="292" r:id="rId20"/>
    <p:sldId id="291" r:id="rId21"/>
    <p:sldId id="293" r:id="rId22"/>
    <p:sldId id="273" r:id="rId23"/>
    <p:sldId id="274" r:id="rId24"/>
    <p:sldId id="275" r:id="rId25"/>
    <p:sldId id="301" r:id="rId26"/>
    <p:sldId id="302" r:id="rId27"/>
    <p:sldId id="304" r:id="rId28"/>
    <p:sldId id="305" r:id="rId29"/>
    <p:sldId id="306" r:id="rId30"/>
    <p:sldId id="335" r:id="rId31"/>
    <p:sldId id="290" r:id="rId32"/>
    <p:sldId id="295" r:id="rId33"/>
    <p:sldId id="296" r:id="rId34"/>
    <p:sldId id="294" r:id="rId35"/>
    <p:sldId id="297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B6036-0059-4F27-AF74-56E5C5FA4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raham, the Father of Faith | True Faith">
            <a:extLst>
              <a:ext uri="{FF2B5EF4-FFF2-40B4-BE49-F238E27FC236}">
                <a16:creationId xmlns:a16="http://schemas.microsoft.com/office/drawing/2014/main" id="{1E7E058B-821E-2B01-2397-9F3AE024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E11CE-54B4-37F4-E136-A731AEFF86DF}"/>
              </a:ext>
            </a:extLst>
          </p:cNvPr>
          <p:cNvSpPr txBox="1"/>
          <p:nvPr/>
        </p:nvSpPr>
        <p:spPr>
          <a:xfrm>
            <a:off x="914400" y="3429000"/>
            <a:ext cx="7467600" cy="317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  <a:latin typeface="Britannic Bold" panose="020B0903060703020204" pitchFamily="34" charset="0"/>
              </a:rPr>
              <a:t>KETAATAN YANG </a:t>
            </a:r>
          </a:p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highlight>
                  <a:srgbClr val="FF0000"/>
                </a:highlight>
                <a:latin typeface="Britannic Bold" panose="020B0903060703020204" pitchFamily="34" charset="0"/>
              </a:rPr>
              <a:t>MENTRASFOMASI</a:t>
            </a:r>
          </a:p>
          <a:p>
            <a:pPr algn="ctr">
              <a:lnSpc>
                <a:spcPct val="150000"/>
              </a:lnSpc>
            </a:pPr>
            <a:r>
              <a:rPr lang="en-US" sz="4000" dirty="0" err="1">
                <a:solidFill>
                  <a:srgbClr val="00B050"/>
                </a:solidFill>
                <a:highlight>
                  <a:srgbClr val="FFFF00"/>
                </a:highlight>
                <a:latin typeface="Britannic Bold" panose="020B0903060703020204" pitchFamily="34" charset="0"/>
              </a:rPr>
              <a:t>Kejadian</a:t>
            </a:r>
            <a:r>
              <a:rPr lang="en-US" sz="4000" dirty="0">
                <a:solidFill>
                  <a:srgbClr val="00B050"/>
                </a:solidFill>
                <a:highlight>
                  <a:srgbClr val="FFFF00"/>
                </a:highlight>
                <a:latin typeface="Britannic Bold" panose="020B0903060703020204" pitchFamily="34" charset="0"/>
              </a:rPr>
              <a:t> 12:1-9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78370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50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 </a:t>
            </a:r>
            <a:r>
              <a:rPr lang="en-US" sz="4300" b="1" dirty="0">
                <a:latin typeface="Britannic Bold" panose="020B0903060703020204" pitchFamily="34" charset="0"/>
              </a:rPr>
              <a:t>TUHAN </a:t>
            </a:r>
            <a:r>
              <a:rPr lang="en-US" sz="4300" b="1" dirty="0" err="1">
                <a:latin typeface="Britannic Bold" panose="020B0903060703020204" pitchFamily="34" charset="0"/>
              </a:rPr>
              <a:t>sering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membuat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kejutan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300" b="1" dirty="0">
                <a:latin typeface="Britannic Bold" panose="020B0903060703020204" pitchFamily="34" charset="0"/>
              </a:rPr>
              <a:t>   </a:t>
            </a:r>
            <a:r>
              <a:rPr lang="en-US" sz="4300" b="1" dirty="0" err="1">
                <a:latin typeface="Britannic Bold" panose="020B0903060703020204" pitchFamily="34" charset="0"/>
              </a:rPr>
              <a:t>ketika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memanggil</a:t>
            </a:r>
            <a:r>
              <a:rPr lang="en-US" sz="4300" b="1" dirty="0">
                <a:latin typeface="Britannic Bold" panose="020B0903060703020204" pitchFamily="34" charset="0"/>
              </a:rPr>
              <a:t> dan </a:t>
            </a:r>
            <a:r>
              <a:rPr lang="en-US" sz="4300" b="1" dirty="0" err="1">
                <a:latin typeface="Britannic Bold" panose="020B0903060703020204" pitchFamily="34" charset="0"/>
              </a:rPr>
              <a:t>mengutus</a:t>
            </a:r>
            <a:endParaRPr lang="en-US" sz="43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4300" b="1" dirty="0">
                <a:latin typeface="Britannic Bold" panose="020B0903060703020204" pitchFamily="34" charset="0"/>
              </a:rPr>
              <a:t>   orang-orang yang </a:t>
            </a:r>
            <a:r>
              <a:rPr lang="en-US" sz="4300" b="1" dirty="0" err="1">
                <a:latin typeface="Britannic Bold" panose="020B0903060703020204" pitchFamily="34" charset="0"/>
              </a:rPr>
              <a:t>dipilih</a:t>
            </a:r>
            <a:r>
              <a:rPr lang="en-US" sz="4300" b="1" dirty="0">
                <a:latin typeface="Britannic Bold" panose="020B0903060703020204" pitchFamily="34" charset="0"/>
              </a:rPr>
              <a:t>-Nya.</a:t>
            </a:r>
          </a:p>
          <a:p>
            <a:pPr marL="0" indent="0">
              <a:buNone/>
            </a:pPr>
            <a:endParaRPr lang="en-US" sz="4300" b="1" dirty="0">
              <a:latin typeface="Britannic Bold" panose="020B09030607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Yusuf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harus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dianiaya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dan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dijual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oleh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saudara-saudaranya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diperbudak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digoda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dan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difitnah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dipenjara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sebelum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jadi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Perdama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Mentri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Mesir</a:t>
            </a: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.</a:t>
            </a:r>
            <a:endParaRPr lang="en-US" sz="36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 </a:t>
            </a: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6700" b="1" dirty="0">
                <a:latin typeface="Britannic Bold" panose="020B0903060703020204" pitchFamily="34" charset="0"/>
              </a:rPr>
              <a:t>TUHAN </a:t>
            </a:r>
            <a:r>
              <a:rPr lang="en-US" sz="6700" b="1" dirty="0" err="1">
                <a:latin typeface="Britannic Bold" panose="020B0903060703020204" pitchFamily="34" charset="0"/>
              </a:rPr>
              <a:t>sering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membuat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kejutan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ketika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memanggil</a:t>
            </a:r>
            <a:r>
              <a:rPr lang="en-US" sz="6700" b="1" dirty="0">
                <a:latin typeface="Britannic Bold" panose="020B0903060703020204" pitchFamily="34" charset="0"/>
              </a:rPr>
              <a:t> dan </a:t>
            </a:r>
            <a:r>
              <a:rPr lang="en-US" sz="6700" b="1" dirty="0" err="1">
                <a:latin typeface="Britannic Bold" panose="020B0903060703020204" pitchFamily="34" charset="0"/>
              </a:rPr>
              <a:t>mengutus</a:t>
            </a:r>
            <a:r>
              <a:rPr lang="en-US" sz="6700" b="1" dirty="0">
                <a:latin typeface="Britannic Bold" panose="020B0903060703020204" pitchFamily="34" charset="0"/>
              </a:rPr>
              <a:t> orang-orang </a:t>
            </a:r>
          </a:p>
          <a:p>
            <a:pPr marL="0" indent="0">
              <a:buNone/>
            </a:pPr>
            <a:r>
              <a:rPr lang="en-US" sz="6700" b="1" dirty="0">
                <a:latin typeface="Britannic Bold" panose="020B0903060703020204" pitchFamily="34" charset="0"/>
              </a:rPr>
              <a:t>   yang </a:t>
            </a:r>
            <a:r>
              <a:rPr lang="en-US" sz="6700" b="1" dirty="0" err="1">
                <a:latin typeface="Britannic Bold" panose="020B0903060703020204" pitchFamily="34" charset="0"/>
              </a:rPr>
              <a:t>dipilih</a:t>
            </a:r>
            <a:r>
              <a:rPr lang="en-US" sz="6700" b="1" dirty="0">
                <a:latin typeface="Britannic Bold" panose="020B0903060703020204" pitchFamily="34" charset="0"/>
              </a:rPr>
              <a:t>-Nya.</a:t>
            </a:r>
          </a:p>
          <a:p>
            <a:pPr marL="0" indent="0">
              <a:buNone/>
            </a:pPr>
            <a:endParaRPr lang="en-US" sz="6700" b="1" dirty="0">
              <a:latin typeface="Britannic Bold" panose="020B09030607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Yeremia,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seorang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Pangeran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diutus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menjadi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nabi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untuk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bangsanya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dan </a:t>
            </a:r>
          </a:p>
          <a:p>
            <a:pPr marL="0" indent="0">
              <a:buNone/>
            </a:pP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kepada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saudara-saudaranya</a:t>
            </a: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di Istana </a:t>
            </a:r>
          </a:p>
          <a:p>
            <a:pPr marL="0" indent="0">
              <a:buNone/>
            </a:pPr>
            <a:r>
              <a:rPr lang="en-US" sz="67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Raja.</a:t>
            </a:r>
          </a:p>
          <a:p>
            <a:pPr marL="0" indent="0">
              <a:buNone/>
            </a:pPr>
            <a:endParaRPr lang="en-US" sz="65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6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3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6700" b="1" dirty="0">
                <a:latin typeface="Britannic Bold" panose="020B0903060703020204" pitchFamily="34" charset="0"/>
              </a:rPr>
              <a:t>TUHAN </a:t>
            </a:r>
            <a:r>
              <a:rPr lang="en-US" sz="6700" b="1" dirty="0" err="1">
                <a:latin typeface="Britannic Bold" panose="020B0903060703020204" pitchFamily="34" charset="0"/>
              </a:rPr>
              <a:t>sering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membuat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kejutan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ketika</a:t>
            </a:r>
            <a:r>
              <a:rPr lang="en-US" sz="6700" b="1" dirty="0">
                <a:latin typeface="Britannic Bold" panose="020B0903060703020204" pitchFamily="34" charset="0"/>
              </a:rPr>
              <a:t> </a:t>
            </a:r>
            <a:r>
              <a:rPr lang="en-US" sz="6700" b="1" dirty="0" err="1">
                <a:latin typeface="Britannic Bold" panose="020B0903060703020204" pitchFamily="34" charset="0"/>
              </a:rPr>
              <a:t>memanggil</a:t>
            </a:r>
            <a:r>
              <a:rPr lang="en-US" sz="6700" b="1" dirty="0">
                <a:latin typeface="Britannic Bold" panose="020B0903060703020204" pitchFamily="34" charset="0"/>
              </a:rPr>
              <a:t> dan </a:t>
            </a:r>
            <a:r>
              <a:rPr lang="en-US" sz="6700" b="1" dirty="0" err="1">
                <a:latin typeface="Britannic Bold" panose="020B0903060703020204" pitchFamily="34" charset="0"/>
              </a:rPr>
              <a:t>mengutus</a:t>
            </a:r>
            <a:r>
              <a:rPr lang="en-US" sz="6700" b="1" dirty="0">
                <a:latin typeface="Britannic Bold" panose="020B0903060703020204" pitchFamily="34" charset="0"/>
              </a:rPr>
              <a:t> orang-orang </a:t>
            </a:r>
          </a:p>
          <a:p>
            <a:pPr marL="0" indent="0">
              <a:buNone/>
            </a:pPr>
            <a:r>
              <a:rPr lang="en-US" sz="6700" b="1" dirty="0">
                <a:latin typeface="Britannic Bold" panose="020B0903060703020204" pitchFamily="34" charset="0"/>
              </a:rPr>
              <a:t>  yang </a:t>
            </a:r>
            <a:r>
              <a:rPr lang="en-US" sz="6700" b="1" dirty="0" err="1">
                <a:latin typeface="Britannic Bold" panose="020B0903060703020204" pitchFamily="34" charset="0"/>
              </a:rPr>
              <a:t>dipilih</a:t>
            </a:r>
            <a:r>
              <a:rPr lang="en-US" sz="6700" b="1" dirty="0">
                <a:latin typeface="Britannic Bold" panose="020B0903060703020204" pitchFamily="34" charset="0"/>
              </a:rPr>
              <a:t>-Nya.</a:t>
            </a:r>
            <a:r>
              <a:rPr lang="en-US" sz="72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sz="72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Paulus,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pembenci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Kristus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dan Injil-Nya,</a:t>
            </a:r>
          </a:p>
          <a:p>
            <a:pPr marL="0" indent="0">
              <a:buNone/>
            </a:pP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diutus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untuk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memberitakan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Nama </a:t>
            </a:r>
          </a:p>
          <a:p>
            <a:pPr marL="0" indent="0">
              <a:buNone/>
            </a:pP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dan Injil yang </a:t>
            </a:r>
            <a:r>
              <a:rPr lang="en-US" sz="65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dibencinya</a:t>
            </a:r>
            <a:r>
              <a:rPr lang="en-US" sz="65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sz="67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67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6700" b="1" dirty="0">
              <a:solidFill>
                <a:srgbClr val="00B05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65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6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3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22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latin typeface="Britannic Bold" panose="020B0903060703020204" pitchFamily="34" charset="0"/>
              </a:rPr>
              <a:t>Henry Moore: </a:t>
            </a:r>
            <a:r>
              <a:rPr lang="en-US" dirty="0" err="1">
                <a:latin typeface="Britannic Bold" panose="020B0903060703020204" pitchFamily="34" charset="0"/>
              </a:rPr>
              <a:t>Seorang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Pematung</a:t>
            </a: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686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A6F0F-1CAD-5EA5-2011-3CDF4CAE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1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Rahasia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kehidupan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adalah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: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memiliki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sebuah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tugas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sesuatu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yang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saudara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lakukan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seumur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hidup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saudara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,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sesuatu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yang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olehnya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saudara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pertaruhkan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segala-galanya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, pada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setiap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menit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di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sepanjang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hidup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saudara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Dan yang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terpenting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adalah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: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Itu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adalah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sesuatu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yang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tidak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mungkin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saudara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lakukan</a:t>
            </a:r>
            <a:r>
              <a:rPr lang="en-US" sz="36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75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341438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JANJI TUHAN DALAM PENGUTUSAN</a:t>
            </a:r>
            <a:b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ABRAHAM (KEJADIAN 12:2-3)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667000"/>
            <a:ext cx="8686800" cy="34591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ritannic Bold" panose="020B0903060703020204" pitchFamily="34" charset="0"/>
              </a:rPr>
              <a:t> Janji TUHAN </a:t>
            </a:r>
            <a:r>
              <a:rPr lang="en-US" sz="4400" b="1" dirty="0" err="1">
                <a:latin typeface="Britannic Bold" panose="020B0903060703020204" pitchFamily="34" charset="0"/>
              </a:rPr>
              <a:t>untuk</a:t>
            </a:r>
            <a:r>
              <a:rPr lang="en-US" sz="4400" b="1" dirty="0">
                <a:latin typeface="Britannic Bold" panose="020B0903060703020204" pitchFamily="34" charset="0"/>
              </a:rPr>
              <a:t> Abraham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dan </a:t>
            </a:r>
            <a:r>
              <a:rPr lang="en-US" sz="4400" b="1" dirty="0" err="1">
                <a:latin typeface="Britannic Bold" panose="020B0903060703020204" pitchFamily="34" charset="0"/>
              </a:rPr>
              <a:t>Keturunannya</a:t>
            </a:r>
            <a:r>
              <a:rPr lang="en-US" sz="4400" b="1" dirty="0">
                <a:latin typeface="Britannic Bold" panose="020B0903060703020204" pitchFamily="34" charset="0"/>
              </a:rPr>
              <a:t>, Israel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(12:2)</a:t>
            </a:r>
          </a:p>
          <a:p>
            <a:endParaRPr 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2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341438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JANJI TUHAN DALAM PENGUTUSAN</a:t>
            </a:r>
            <a:b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ABRAHAM (KEJADIAN 12:2-3)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14600"/>
            <a:ext cx="8686800" cy="3611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ritannic Bold" panose="020B0903060703020204" pitchFamily="34" charset="0"/>
              </a:rPr>
              <a:t> Janji TUHAN </a:t>
            </a:r>
            <a:r>
              <a:rPr lang="en-US" sz="4400" b="1" dirty="0" err="1">
                <a:latin typeface="Britannic Bold" panose="020B0903060703020204" pitchFamily="34" charset="0"/>
              </a:rPr>
              <a:t>untuk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bangsa</a:t>
            </a:r>
            <a:r>
              <a:rPr lang="en-US" sz="4400" b="1" dirty="0">
                <a:latin typeface="Britannic Bold" panose="020B0903060703020204" pitchFamily="34" charset="0"/>
              </a:rPr>
              <a:t>-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</a:t>
            </a:r>
            <a:r>
              <a:rPr lang="en-US" sz="4400" b="1" dirty="0" err="1">
                <a:latin typeface="Britannic Bold" panose="020B0903060703020204" pitchFamily="34" charset="0"/>
              </a:rPr>
              <a:t>bangsa</a:t>
            </a:r>
            <a:r>
              <a:rPr lang="en-US" sz="4400" b="1" dirty="0">
                <a:latin typeface="Britannic Bold" panose="020B0903060703020204" pitchFamily="34" charset="0"/>
              </a:rPr>
              <a:t> lain (12:3)</a:t>
            </a:r>
          </a:p>
          <a:p>
            <a:endParaRPr lang="en-US" sz="4400" b="1" dirty="0">
              <a:latin typeface="Britannic Bold" panose="020B0903060703020204" pitchFamily="34" charset="0"/>
            </a:endParaRPr>
          </a:p>
          <a:p>
            <a:endParaRPr 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341438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JANJI TUHAN DALAM PENGUTUSAN</a:t>
            </a:r>
            <a:b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ABRAHAM (KEJADIAN 12:2-3)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133600"/>
            <a:ext cx="8686800" cy="3992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ritannic Bold" panose="020B0903060703020204" pitchFamily="34" charset="0"/>
              </a:rPr>
              <a:t> Bandingkan dengan </a:t>
            </a:r>
            <a:r>
              <a:rPr lang="en-US" sz="4400" b="1" dirty="0" err="1">
                <a:latin typeface="Britannic Bold" panose="020B0903060703020204" pitchFamily="34" charset="0"/>
              </a:rPr>
              <a:t>Pengutusan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dan </a:t>
            </a:r>
            <a:r>
              <a:rPr lang="en-US" sz="4400" b="1" dirty="0" err="1">
                <a:latin typeface="Britannic Bold" panose="020B0903060703020204" pitchFamily="34" charset="0"/>
              </a:rPr>
              <a:t>Janji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Tuhan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Yesus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</a:t>
            </a:r>
            <a:r>
              <a:rPr lang="en-US" sz="4400" b="1" dirty="0" err="1">
                <a:latin typeface="Britannic Bold" panose="020B0903060703020204" pitchFamily="34" charset="0"/>
              </a:rPr>
              <a:t>kepada</a:t>
            </a:r>
            <a:r>
              <a:rPr lang="en-US" sz="4400" b="1" dirty="0">
                <a:latin typeface="Britannic Bold" panose="020B0903060703020204" pitchFamily="34" charset="0"/>
              </a:rPr>
              <a:t> murid-murid-Nya di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</a:t>
            </a:r>
            <a:r>
              <a:rPr lang="en-US" sz="4400" b="1" dirty="0" err="1">
                <a:latin typeface="Britannic Bold" panose="020B0903060703020204" pitchFamily="34" charset="0"/>
              </a:rPr>
              <a:t>Matius</a:t>
            </a:r>
            <a:r>
              <a:rPr lang="en-US" sz="4400" b="1" dirty="0">
                <a:latin typeface="Britannic Bold" panose="020B0903060703020204" pitchFamily="34" charset="0"/>
              </a:rPr>
              <a:t> 28:19-20.</a:t>
            </a:r>
          </a:p>
          <a:p>
            <a:endParaRPr lang="en-US" sz="4400" b="1" dirty="0">
              <a:latin typeface="Britannic Bold" panose="020B0903060703020204" pitchFamily="34" charset="0"/>
            </a:endParaRPr>
          </a:p>
          <a:p>
            <a:endParaRPr lang="en-US" sz="4400" b="1" dirty="0">
              <a:latin typeface="Britannic Bold" panose="020B0903060703020204" pitchFamily="34" charset="0"/>
            </a:endParaRPr>
          </a:p>
          <a:p>
            <a:endParaRPr 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PERTANGGUNGJAWABAN ABRAHAM TERHADAP </a:t>
            </a:r>
            <a:b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 PENGUTUSAN TUHAN (KEJADIAN 12:4-6)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90800"/>
            <a:ext cx="8686800" cy="35353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ritannic Bold" panose="020B0903060703020204" pitchFamily="34" charset="0"/>
              </a:rPr>
              <a:t> Abraham </a:t>
            </a:r>
            <a:r>
              <a:rPr lang="en-US" sz="4000" b="1" dirty="0" err="1">
                <a:latin typeface="Britannic Bold" panose="020B0903060703020204" pitchFamily="34" charset="0"/>
              </a:rPr>
              <a:t>taat</a:t>
            </a:r>
            <a:r>
              <a:rPr lang="en-US" sz="4000" b="1" dirty="0">
                <a:latin typeface="Britannic Bold" panose="020B0903060703020204" pitchFamily="34" charset="0"/>
              </a:rPr>
              <a:t> dan </a:t>
            </a:r>
            <a:r>
              <a:rPr lang="en-US" sz="4000" b="1" dirty="0" err="1">
                <a:latin typeface="Britannic Bold" panose="020B0903060703020204" pitchFamily="34" charset="0"/>
              </a:rPr>
              <a:t>pergi</a:t>
            </a:r>
            <a:r>
              <a:rPr lang="en-US" sz="4000" b="1" dirty="0">
                <a:latin typeface="Britannic Bold" panose="020B0903060703020204" pitchFamily="34" charset="0"/>
              </a:rPr>
              <a:t> </a:t>
            </a:r>
            <a:r>
              <a:rPr lang="en-US" sz="4000" b="1" dirty="0" err="1">
                <a:latin typeface="Britannic Bold" panose="020B0903060703020204" pitchFamily="34" charset="0"/>
              </a:rPr>
              <a:t>seperti</a:t>
            </a:r>
            <a:r>
              <a:rPr lang="en-US" sz="40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yang </a:t>
            </a:r>
            <a:r>
              <a:rPr lang="en-US" sz="4000" b="1" dirty="0" err="1">
                <a:latin typeface="Britannic Bold" panose="020B0903060703020204" pitchFamily="34" charset="0"/>
              </a:rPr>
              <a:t>diperintahkan</a:t>
            </a:r>
            <a:r>
              <a:rPr lang="en-US" sz="4000" b="1" dirty="0">
                <a:latin typeface="Britannic Bold" panose="020B0903060703020204" pitchFamily="34" charset="0"/>
              </a:rPr>
              <a:t> TUHAN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(12:4-6)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396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PERTANGGUNGJAWABAN ABRAHAM TERHADAP </a:t>
            </a:r>
            <a:b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 PENGUTUSAN TUHAN (KEJADIAN 12:4-6)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362200"/>
            <a:ext cx="8686800" cy="37639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4000" b="1" dirty="0">
                <a:latin typeface="Britannic Bold" panose="020B0903060703020204" pitchFamily="34" charset="0"/>
              </a:rPr>
              <a:t>Komitmen TUHAN </a:t>
            </a:r>
            <a:r>
              <a:rPr lang="en-US" sz="4000" b="1" dirty="0" err="1">
                <a:latin typeface="Britannic Bold" panose="020B0903060703020204" pitchFamily="34" charset="0"/>
              </a:rPr>
              <a:t>kepada</a:t>
            </a:r>
            <a:r>
              <a:rPr lang="en-US" sz="4000" b="1" dirty="0">
                <a:latin typeface="Britannic Bold" panose="020B0903060703020204" pitchFamily="34" charset="0"/>
              </a:rPr>
              <a:t> Abraham,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dan Komitmen Abraham </a:t>
            </a:r>
            <a:r>
              <a:rPr lang="en-US" sz="4000" b="1" dirty="0" err="1">
                <a:latin typeface="Britannic Bold" panose="020B0903060703020204" pitchFamily="34" charset="0"/>
              </a:rPr>
              <a:t>kepada</a:t>
            </a:r>
            <a:r>
              <a:rPr lang="en-US" sz="40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TUHAN (12:7-9)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34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Ketaatan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adalah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sebuah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Pilihan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dan Keputusan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Karena Visi dan Gerakan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Hati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dan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untuk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suatu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Tujuan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yang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terhubung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dengan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Misi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Allah 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(Agustinus Titi)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PERTANGGUNGJAWABAN ABRAHAM TERHADAP </a:t>
            </a:r>
            <a:b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 PENGUTUSAN TUHAN (KEJADIAN 12:4-6)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438400"/>
            <a:ext cx="8686800" cy="36877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4000" b="1" dirty="0">
                <a:latin typeface="Britannic Bold" panose="020B0903060703020204" pitchFamily="34" charset="0"/>
              </a:rPr>
              <a:t>Bandingkan dengan </a:t>
            </a:r>
            <a:r>
              <a:rPr lang="en-US" sz="4000" b="1" dirty="0" err="1">
                <a:latin typeface="Britannic Bold" panose="020B0903060703020204" pitchFamily="34" charset="0"/>
              </a:rPr>
              <a:t>Doa</a:t>
            </a:r>
            <a:r>
              <a:rPr lang="en-US" sz="4000" b="1" dirty="0">
                <a:latin typeface="Britannic Bold" panose="020B0903060703020204" pitchFamily="34" charset="0"/>
              </a:rPr>
              <a:t> </a:t>
            </a:r>
            <a:r>
              <a:rPr lang="en-US" sz="4000" b="1" dirty="0" err="1">
                <a:latin typeface="Britannic Bold" panose="020B0903060703020204" pitchFamily="34" charset="0"/>
              </a:rPr>
              <a:t>Tuhan</a:t>
            </a:r>
            <a:r>
              <a:rPr lang="en-US" sz="40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</a:t>
            </a:r>
            <a:r>
              <a:rPr lang="en-US" sz="4000" b="1" dirty="0" err="1">
                <a:latin typeface="Britannic Bold" panose="020B0903060703020204" pitchFamily="34" charset="0"/>
              </a:rPr>
              <a:t>Yesus</a:t>
            </a:r>
            <a:r>
              <a:rPr lang="en-US" sz="4000" b="1" dirty="0">
                <a:latin typeface="Britannic Bold" panose="020B0903060703020204" pitchFamily="34" charset="0"/>
              </a:rPr>
              <a:t> di </a:t>
            </a:r>
            <a:r>
              <a:rPr lang="en-US" sz="4000" b="1" dirty="0" err="1">
                <a:latin typeface="Britannic Bold" panose="020B0903060703020204" pitchFamily="34" charset="0"/>
              </a:rPr>
              <a:t>Yohanes</a:t>
            </a:r>
            <a:r>
              <a:rPr lang="en-US" sz="4000" b="1" dirty="0">
                <a:latin typeface="Britannic Bold" panose="020B0903060703020204" pitchFamily="34" charset="0"/>
              </a:rPr>
              <a:t> 17:1-19.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140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PERTANGGUNGJAWABAN ABRAHAM TERHADAP </a:t>
            </a:r>
            <a:b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 PENGUTUSAN TUHAN (KEJADIAN 12:4-6)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14600"/>
            <a:ext cx="8686800" cy="3611563"/>
          </a:xfrm>
        </p:spPr>
        <p:txBody>
          <a:bodyPr>
            <a:normAutofit/>
          </a:bodyPr>
          <a:lstStyle/>
          <a:p>
            <a:r>
              <a:rPr lang="en-US" sz="3600" b="1" dirty="0"/>
              <a:t> </a:t>
            </a:r>
            <a:r>
              <a:rPr lang="en-US" sz="4000" b="1" dirty="0">
                <a:latin typeface="Britannic Bold" panose="020B0903060703020204" pitchFamily="34" charset="0"/>
              </a:rPr>
              <a:t>Lihat </a:t>
            </a:r>
            <a:r>
              <a:rPr lang="en-US" sz="4000" b="1" dirty="0" err="1">
                <a:latin typeface="Britannic Bold" panose="020B0903060703020204" pitchFamily="34" charset="0"/>
              </a:rPr>
              <a:t>pernyataan</a:t>
            </a:r>
            <a:r>
              <a:rPr lang="en-US" sz="4000" b="1" dirty="0">
                <a:latin typeface="Britannic Bold" panose="020B0903060703020204" pitchFamily="34" charset="0"/>
              </a:rPr>
              <a:t> Rasul Petrus di </a:t>
            </a:r>
          </a:p>
          <a:p>
            <a:pPr marL="0" indent="0">
              <a:buNone/>
            </a:pPr>
            <a:r>
              <a:rPr lang="en-US" sz="4000" b="1" dirty="0">
                <a:latin typeface="Britannic Bold" panose="020B0903060703020204" pitchFamily="34" charset="0"/>
              </a:rPr>
              <a:t>   1 Petrus 2:9-10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795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326421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§"/>
              <a:defRPr/>
            </a:pPr>
            <a:r>
              <a:rPr lang="en-US" sz="36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SEPERTI APA WAJAH KOTA ATAU NEGARA YANG MENGALAMI TRANSFORMASI?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52600"/>
            <a:ext cx="5334000" cy="1219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Yesaya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9:1-6</a:t>
            </a:r>
          </a:p>
          <a:p>
            <a:pPr eaLnBrk="1" hangingPunct="1">
              <a:buFontTx/>
              <a:buNone/>
              <a:defRPr/>
            </a:pPr>
            <a:endParaRPr lang="en-US" sz="4800" b="1" dirty="0"/>
          </a:p>
        </p:txBody>
      </p:sp>
      <p:pic>
        <p:nvPicPr>
          <p:cNvPr id="23556" name="Picture 4" descr="Dcp0068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4905676"/>
            <a:ext cx="4572000" cy="1981200"/>
          </a:xfrm>
        </p:spPr>
      </p:pic>
      <p:pic>
        <p:nvPicPr>
          <p:cNvPr id="23557" name="Picture 5" descr="scene36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4895850"/>
            <a:ext cx="4267200" cy="1991026"/>
          </a:xfrm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677988"/>
            <a:ext cx="9144000" cy="2894012"/>
            <a:chOff x="-144" y="729"/>
            <a:chExt cx="5760" cy="2103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-144" y="1728"/>
              <a:ext cx="5760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4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ritannic Bold" panose="020B0903060703020204" pitchFamily="34" charset="0"/>
                </a:rPr>
                <a:t>5 INDIKATOR UTAMA TRANSFORMASI</a:t>
              </a:r>
            </a:p>
          </p:txBody>
        </p:sp>
        <p:sp>
          <p:nvSpPr>
            <p:cNvPr id="29707" name="AutoShape 9"/>
            <p:cNvSpPr>
              <a:spLocks noChangeArrowheads="1"/>
            </p:cNvSpPr>
            <p:nvPr/>
          </p:nvSpPr>
          <p:spPr bwMode="auto">
            <a:xfrm rot="20769">
              <a:off x="5228" y="729"/>
              <a:ext cx="384" cy="1584"/>
            </a:xfrm>
            <a:prstGeom prst="curvedLeftArrow">
              <a:avLst>
                <a:gd name="adj1" fmla="val 82500"/>
                <a:gd name="adj2" fmla="val 165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64741172"/>
      </p:ext>
    </p:extLst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0724" name="Group 2"/>
          <p:cNvGrpSpPr>
            <a:grpSpLocks/>
          </p:cNvGrpSpPr>
          <p:nvPr/>
        </p:nvGrpSpPr>
        <p:grpSpPr bwMode="auto">
          <a:xfrm>
            <a:off x="2209800" y="1600200"/>
            <a:ext cx="4757738" cy="4916488"/>
            <a:chOff x="1137" y="300"/>
            <a:chExt cx="3636" cy="3805"/>
          </a:xfrm>
        </p:grpSpPr>
        <p:pic>
          <p:nvPicPr>
            <p:cNvPr id="30726" name="Picture 3" descr="01 Christian Influence wbkgd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2172"/>
                </a:clrFrom>
                <a:clrTo>
                  <a:srgbClr val="002172">
                    <a:alpha val="0"/>
                  </a:srgbClr>
                </a:clrTo>
              </a:clrChange>
            </a:blip>
            <a:srcRect l="1201" t="2333" r="1201" b="352"/>
            <a:stretch>
              <a:fillRect/>
            </a:stretch>
          </p:blipFill>
          <p:spPr bwMode="auto">
            <a:xfrm>
              <a:off x="1137" y="300"/>
              <a:ext cx="3636" cy="3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Picture 4" descr="ISCST1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063" y="739"/>
              <a:ext cx="2287" cy="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63000" cy="1066800"/>
          </a:xfrm>
        </p:spPr>
        <p:txBody>
          <a:bodyPr>
            <a:normAutofit fontScale="90000"/>
          </a:bodyPr>
          <a:lstStyle/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r>
              <a:rPr lang="en-US" sz="5400" dirty="0" err="1">
                <a:solidFill>
                  <a:schemeClr val="tx1"/>
                </a:solidFill>
                <a:latin typeface="Arial Black" pitchFamily="34" charset="0"/>
              </a:rPr>
              <a:t>Pengaruh</a:t>
            </a:r>
            <a:r>
              <a:rPr lang="en-US" sz="54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Arial Black" pitchFamily="34" charset="0"/>
              </a:rPr>
              <a:t>Kristiani</a:t>
            </a:r>
            <a:endParaRPr lang="en-US" sz="54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35124"/>
      </p:ext>
    </p:extLst>
  </p:cSld>
  <p:clrMapOvr>
    <a:masterClrMapping/>
  </p:clrMapOvr>
  <p:transition spd="med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686800" cy="5562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000" b="1" dirty="0">
                <a:solidFill>
                  <a:srgbClr val="FFFF00"/>
                </a:solidFill>
              </a:rPr>
              <a:t>  </a:t>
            </a:r>
            <a:r>
              <a:rPr lang="en-US" sz="4400" b="1" dirty="0" err="1">
                <a:solidFill>
                  <a:srgbClr val="00B050"/>
                </a:solidFill>
              </a:rPr>
              <a:t>Yesaya</a:t>
            </a:r>
            <a:r>
              <a:rPr lang="en-US" sz="4400" b="1" dirty="0">
                <a:solidFill>
                  <a:srgbClr val="00B050"/>
                </a:solidFill>
              </a:rPr>
              <a:t> 9:1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>
                <a:latin typeface="Britannic Bold" panose="020B0903060703020204" pitchFamily="34" charset="0"/>
              </a:rPr>
              <a:t>  </a:t>
            </a:r>
            <a:r>
              <a:rPr lang="en-US" sz="3600" dirty="0" err="1">
                <a:latin typeface="Britannic Bold" panose="020B0903060703020204" pitchFamily="34" charset="0"/>
              </a:rPr>
              <a:t>Tetapi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tidak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selamanya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akan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ada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kesuraman</a:t>
            </a:r>
            <a:r>
              <a:rPr lang="en-US" sz="3600" baseline="30000" dirty="0">
                <a:latin typeface="Britannic Bold" panose="020B0903060703020204" pitchFamily="34" charset="0"/>
              </a:rPr>
              <a:t> </a:t>
            </a:r>
            <a:r>
              <a:rPr lang="en-US" sz="3600" dirty="0" err="1">
                <a:latin typeface="Britannic Bold" panose="020B0903060703020204" pitchFamily="34" charset="0"/>
              </a:rPr>
              <a:t>untuk</a:t>
            </a:r>
            <a:r>
              <a:rPr lang="en-US" sz="3600" dirty="0">
                <a:latin typeface="Britannic Bold" panose="020B0903060703020204" pitchFamily="34" charset="0"/>
              </a:rPr>
              <a:t> negeri yang </a:t>
            </a:r>
            <a:r>
              <a:rPr lang="en-US" sz="3600" dirty="0" err="1">
                <a:latin typeface="Britannic Bold" panose="020B0903060703020204" pitchFamily="34" charset="0"/>
              </a:rPr>
              <a:t>terimpit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itu</a:t>
            </a:r>
            <a:r>
              <a:rPr lang="en-US" sz="3600" dirty="0">
                <a:latin typeface="Britannic Bold" panose="020B0903060703020204" pitchFamily="34" charset="0"/>
              </a:rPr>
              <a:t>. </a:t>
            </a:r>
            <a:r>
              <a:rPr lang="en-US" sz="3600" dirty="0" err="1">
                <a:latin typeface="Britannic Bold" panose="020B0903060703020204" pitchFamily="34" charset="0"/>
              </a:rPr>
              <a:t>Kalau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dahulu</a:t>
            </a:r>
            <a:r>
              <a:rPr lang="en-US" sz="3600" dirty="0">
                <a:latin typeface="Britannic Bold" panose="020B0903060703020204" pitchFamily="34" charset="0"/>
              </a:rPr>
              <a:t> TUHAN </a:t>
            </a:r>
            <a:r>
              <a:rPr lang="en-US" sz="3600" dirty="0" err="1">
                <a:latin typeface="Britannic Bold" panose="020B0903060703020204" pitchFamily="34" charset="0"/>
              </a:rPr>
              <a:t>merendahkan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tanah</a:t>
            </a:r>
            <a:r>
              <a:rPr lang="en-US" sz="3600" dirty="0">
                <a:latin typeface="Britannic Bold" panose="020B0903060703020204" pitchFamily="34" charset="0"/>
              </a:rPr>
              <a:t> Zebulon </a:t>
            </a:r>
            <a:r>
              <a:rPr lang="en-US" sz="3600" dirty="0" err="1">
                <a:latin typeface="Britannic Bold" panose="020B0903060703020204" pitchFamily="34" charset="0"/>
              </a:rPr>
              <a:t>dan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tanah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Naftali</a:t>
            </a:r>
            <a:r>
              <a:rPr lang="en-US" sz="3600" dirty="0">
                <a:latin typeface="Britannic Bold" panose="020B0903060703020204" pitchFamily="34" charset="0"/>
              </a:rPr>
              <a:t>, </a:t>
            </a:r>
            <a:r>
              <a:rPr lang="en-US" sz="3600" dirty="0" err="1">
                <a:latin typeface="Britannic Bold" panose="020B0903060703020204" pitchFamily="34" charset="0"/>
              </a:rPr>
              <a:t>maka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kemudian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hari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Ia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akan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memuliakan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jalan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ke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laut</a:t>
            </a:r>
            <a:r>
              <a:rPr lang="en-US" sz="3600" dirty="0">
                <a:latin typeface="Britannic Bold" panose="020B0903060703020204" pitchFamily="34" charset="0"/>
              </a:rPr>
              <a:t>, </a:t>
            </a:r>
            <a:r>
              <a:rPr lang="en-US" sz="3600" dirty="0" err="1">
                <a:latin typeface="Britannic Bold" panose="020B0903060703020204" pitchFamily="34" charset="0"/>
              </a:rPr>
              <a:t>daerah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seberang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sungai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Yordan</a:t>
            </a:r>
            <a:r>
              <a:rPr lang="en-US" sz="3600" dirty="0">
                <a:latin typeface="Britannic Bold" panose="020B0903060703020204" pitchFamily="34" charset="0"/>
              </a:rPr>
              <a:t>, </a:t>
            </a:r>
            <a:r>
              <a:rPr lang="en-US" sz="3600" dirty="0" err="1">
                <a:latin typeface="Britannic Bold" panose="020B0903060703020204" pitchFamily="34" charset="0"/>
              </a:rPr>
              <a:t>wilayah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bangsa-bangsa</a:t>
            </a:r>
            <a:r>
              <a:rPr lang="en-US" sz="3600" dirty="0">
                <a:latin typeface="Britannic Bold" panose="020B0903060703020204" pitchFamily="34" charset="0"/>
              </a:rPr>
              <a:t> lain.</a:t>
            </a:r>
            <a:endParaRPr lang="en-US" sz="3600" b="1" dirty="0">
              <a:solidFill>
                <a:srgbClr val="FFFF00"/>
              </a:solidFill>
              <a:latin typeface="Britannic Bold" panose="020B090306070302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62906"/>
      </p:ext>
    </p:extLst>
  </p:cSld>
  <p:clrMapOvr>
    <a:masterClrMapping/>
  </p:clrMapOvr>
  <p:transition spd="med">
    <p:diamond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4821" name="Picture 3" descr="02 Economic Sufficiency wbkg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172"/>
              </a:clrFrom>
              <a:clrTo>
                <a:srgbClr val="002172">
                  <a:alpha val="0"/>
                </a:srgbClr>
              </a:clrTo>
            </a:clrChange>
          </a:blip>
          <a:srcRect l="1201" t="2443" r="1201" b="352"/>
          <a:stretch>
            <a:fillRect/>
          </a:stretch>
        </p:blipFill>
        <p:spPr bwMode="auto">
          <a:xfrm>
            <a:off x="3924300" y="1371600"/>
            <a:ext cx="48609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848600" cy="12954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4000" b="1" dirty="0" err="1">
                <a:solidFill>
                  <a:srgbClr val="FFFF00"/>
                </a:solidFill>
              </a:rPr>
              <a:t>Kecukupan</a:t>
            </a:r>
            <a:r>
              <a:rPr lang="en-US" sz="4000" b="1" dirty="0">
                <a:solidFill>
                  <a:srgbClr val="FFFF00"/>
                </a:solidFill>
              </a:rPr>
              <a:t> Ekonomi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Britannic Bold" panose="020B0903060703020204" pitchFamily="34" charset="0"/>
              </a:rPr>
              <a:t>(Economic Sufficiency)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1686827"/>
            <a:ext cx="3276600" cy="426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Yesaya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 9:2 “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mereka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telah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bersukacita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di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hadapan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-Mu, </a:t>
            </a:r>
          </a:p>
          <a:p>
            <a:pPr eaLnBrk="1" hangingPunct="1">
              <a:defRPr/>
            </a:pP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seperti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sukacita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di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waktu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Britannic Bold" panose="020B0903060703020204" pitchFamily="34" charset="0"/>
              </a:rPr>
              <a:t>panen</a:t>
            </a:r>
            <a:r>
              <a:rPr lang="en-US" sz="3600" b="1" dirty="0">
                <a:solidFill>
                  <a:schemeClr val="tx1"/>
                </a:solidFill>
                <a:latin typeface="Britannic Bold" panose="020B0903060703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171581"/>
      </p:ext>
    </p:extLst>
  </p:cSld>
  <p:clrMapOvr>
    <a:masterClrMapping/>
  </p:clrMapOvr>
  <p:transition spd="med"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5844" name="Picture 2" descr="03 Social Peace wbkg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172"/>
              </a:clrFrom>
              <a:clrTo>
                <a:srgbClr val="002172">
                  <a:alpha val="0"/>
                </a:srgbClr>
              </a:clrTo>
            </a:clrChange>
          </a:blip>
          <a:srcRect l="1201" t="2333" r="1201" b="352"/>
          <a:stretch>
            <a:fillRect/>
          </a:stretch>
        </p:blipFill>
        <p:spPr bwMode="auto">
          <a:xfrm>
            <a:off x="3048000" y="1539875"/>
            <a:ext cx="51816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8600" y="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en-US" sz="3200" b="1">
              <a:solidFill>
                <a:srgbClr val="99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badi MT Condensed Extra Bold" pitchFamily="34" charset="0"/>
            </a:endParaRPr>
          </a:p>
        </p:txBody>
      </p:sp>
      <p:pic>
        <p:nvPicPr>
          <p:cNvPr id="35846" name="Picture 4" descr="ISCST1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743200"/>
            <a:ext cx="2254250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380413" cy="1143000"/>
          </a:xfrm>
        </p:spPr>
        <p:txBody>
          <a:bodyPr/>
          <a:lstStyle/>
          <a:p>
            <a:pPr marL="685800" indent="-6858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b="1" dirty="0" err="1">
                <a:solidFill>
                  <a:schemeClr val="tx1"/>
                </a:solidFill>
              </a:rPr>
              <a:t>Kedamaian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Sosial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600200"/>
            <a:ext cx="3276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err="1">
                <a:solidFill>
                  <a:srgbClr val="FFFF00"/>
                </a:solidFill>
              </a:rPr>
              <a:t>Yesaya</a:t>
            </a:r>
            <a:r>
              <a:rPr lang="en-US" sz="4000" b="1" dirty="0">
                <a:solidFill>
                  <a:srgbClr val="FFFF00"/>
                </a:solidFill>
              </a:rPr>
              <a:t> 9:5-6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“dan </a:t>
            </a:r>
            <a:r>
              <a:rPr lang="en-US" b="1" dirty="0" err="1">
                <a:solidFill>
                  <a:srgbClr val="FFFF00"/>
                </a:solidFill>
              </a:rPr>
              <a:t>namanya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disebutkan</a:t>
            </a:r>
            <a:r>
              <a:rPr lang="en-US" b="1" dirty="0">
                <a:solidFill>
                  <a:srgbClr val="FFFF00"/>
                </a:solidFill>
              </a:rPr>
              <a:t> orang: …Raja </a:t>
            </a:r>
            <a:r>
              <a:rPr lang="en-US" b="1" dirty="0" err="1">
                <a:solidFill>
                  <a:srgbClr val="FFFF00"/>
                </a:solidFill>
              </a:rPr>
              <a:t>Damai</a:t>
            </a:r>
            <a:r>
              <a:rPr lang="en-US" b="1" dirty="0">
                <a:solidFill>
                  <a:srgbClr val="FFFF00"/>
                </a:solidFill>
              </a:rPr>
              <a:t>..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dan </a:t>
            </a:r>
            <a:r>
              <a:rPr lang="en-US" b="1" dirty="0" err="1">
                <a:solidFill>
                  <a:srgbClr val="FFFF00"/>
                </a:solidFill>
              </a:rPr>
              <a:t>damai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sejahtera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tidak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akan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berkesudahan</a:t>
            </a:r>
            <a:r>
              <a:rPr lang="en-US" b="1" dirty="0">
                <a:solidFill>
                  <a:srgbClr val="FFFF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7938787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6868" name="Picture 2" descr="04 Public Justice wbkg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172"/>
              </a:clrFrom>
              <a:clrTo>
                <a:srgbClr val="002172">
                  <a:alpha val="0"/>
                </a:srgbClr>
              </a:clrTo>
            </a:clrChange>
          </a:blip>
          <a:srcRect l="1201" t="2333" r="1201" b="352"/>
          <a:stretch>
            <a:fillRect/>
          </a:stretch>
        </p:blipFill>
        <p:spPr bwMode="auto">
          <a:xfrm>
            <a:off x="3840647" y="762000"/>
            <a:ext cx="527367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 descr="AG00227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908550"/>
            <a:ext cx="2057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28013" cy="1109745"/>
          </a:xfrm>
        </p:spPr>
        <p:txBody>
          <a:bodyPr/>
          <a:lstStyle/>
          <a:p>
            <a:pPr marL="685800" indent="-6858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b="1" dirty="0" err="1">
                <a:solidFill>
                  <a:schemeClr val="tx1"/>
                </a:solidFill>
              </a:rPr>
              <a:t>Keadilan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Sosial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1981200"/>
            <a:ext cx="3962400" cy="3429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err="1">
                <a:solidFill>
                  <a:srgbClr val="FFFF00"/>
                </a:solidFill>
              </a:rPr>
              <a:t>Yesaya</a:t>
            </a:r>
            <a:r>
              <a:rPr lang="en-US" sz="4000" b="1" dirty="0">
                <a:solidFill>
                  <a:srgbClr val="FFFF00"/>
                </a:solidFill>
              </a:rPr>
              <a:t> 9:6 </a:t>
            </a:r>
          </a:p>
          <a:p>
            <a:pPr eaLnBrk="1" hangingPunct="1">
              <a:defRPr/>
            </a:pPr>
            <a:r>
              <a:rPr lang="en-US" sz="3600" b="1" dirty="0">
                <a:solidFill>
                  <a:srgbClr val="FFFF00"/>
                </a:solidFill>
              </a:rPr>
              <a:t>Karena </a:t>
            </a:r>
            <a:r>
              <a:rPr lang="en-US" sz="3600" b="1" dirty="0" err="1">
                <a:solidFill>
                  <a:srgbClr val="FFFF00"/>
                </a:solidFill>
              </a:rPr>
              <a:t>ia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mendasarkan</a:t>
            </a:r>
            <a:r>
              <a:rPr lang="en-US" sz="3600" b="1" dirty="0">
                <a:solidFill>
                  <a:srgbClr val="FFFF00"/>
                </a:solidFill>
              </a:rPr>
              <a:t> dan </a:t>
            </a:r>
            <a:r>
              <a:rPr lang="en-US" sz="3600" b="1" dirty="0" err="1">
                <a:solidFill>
                  <a:srgbClr val="FFFF00"/>
                </a:solidFill>
              </a:rPr>
              <a:t>mengokohkannya</a:t>
            </a:r>
            <a:r>
              <a:rPr lang="en-US" sz="3600" b="1" dirty="0">
                <a:solidFill>
                  <a:srgbClr val="FFFF00"/>
                </a:solidFill>
              </a:rPr>
              <a:t> dengan </a:t>
            </a:r>
            <a:r>
              <a:rPr lang="en-US" sz="3600" b="1" dirty="0" err="1">
                <a:solidFill>
                  <a:srgbClr val="FFFF00"/>
                </a:solidFill>
              </a:rPr>
              <a:t>keadilan</a:t>
            </a:r>
            <a:endParaRPr lang="en-US" sz="36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9871"/>
      </p:ext>
    </p:extLst>
  </p:cSld>
  <p:clrMapOvr>
    <a:masterClrMapping/>
  </p:clrMapOvr>
  <p:transition spd="med">
    <p:plu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7892" name="Picture 2" descr="AG00227_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72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3" descr="JUDGE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3471863"/>
            <a:ext cx="339090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001000" cy="1143000"/>
          </a:xfrm>
        </p:spPr>
        <p:txBody>
          <a:bodyPr>
            <a:normAutofit/>
          </a:bodyPr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KEADILAN SOSIAL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7848600" cy="1676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Penegakan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hukum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yang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benar</a:t>
            </a:r>
            <a:endParaRPr lang="en-US" sz="32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Peradilan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yang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bersih</a:t>
            </a:r>
            <a:endParaRPr lang="en-US" sz="32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Membela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hak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kaum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miskin</a:t>
            </a:r>
            <a:endParaRPr lang="en-US" sz="32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UU yang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berlandaskan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 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nilai-nilai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Kristiani</a:t>
            </a:r>
            <a:endParaRPr lang="en-US" sz="32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Reduksi</a:t>
            </a:r>
            <a:r>
              <a:rPr lang="en-US" sz="32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Korupsi</a:t>
            </a:r>
            <a:endParaRPr lang="en-US" sz="32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29901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143000"/>
            <a:ext cx="2438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Yesaya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9:6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Dengan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Kebenaran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dari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sekarang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selama-lamanya</a:t>
            </a:r>
            <a:endParaRPr lang="en-US" sz="3200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8917" name="Picture 3" descr="05 National Righteousness wbkg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172"/>
              </a:clrFrom>
              <a:clrTo>
                <a:srgbClr val="002172">
                  <a:alpha val="0"/>
                </a:srgbClr>
              </a:clrTo>
            </a:clrChange>
          </a:blip>
          <a:srcRect l="1201" t="2376" r="1201" b="395"/>
          <a:stretch>
            <a:fillRect/>
          </a:stretch>
        </p:blipFill>
        <p:spPr bwMode="auto">
          <a:xfrm>
            <a:off x="2268354" y="1713297"/>
            <a:ext cx="449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380413" cy="753678"/>
          </a:xfrm>
        </p:spPr>
        <p:txBody>
          <a:bodyPr>
            <a:normAutofit fontScale="90000"/>
          </a:bodyPr>
          <a:lstStyle/>
          <a:p>
            <a:pPr marL="685800" indent="-6858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b="1" dirty="0" err="1">
                <a:solidFill>
                  <a:srgbClr val="FFFFFF"/>
                </a:solidFill>
              </a:rPr>
              <a:t>Kebenaran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Bangsa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1828800"/>
            <a:ext cx="25908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Amsal</a:t>
            </a:r>
            <a:r>
              <a:rPr lang="en-US" sz="36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</a:p>
          <a:p>
            <a:pPr eaLnBrk="1" hangingPunct="1">
              <a:defRPr/>
            </a:pPr>
            <a:r>
              <a:rPr lang="en-US" sz="36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14:34</a:t>
            </a:r>
          </a:p>
          <a:p>
            <a:pPr eaLnBrk="1" hangingPunct="1">
              <a:defRPr/>
            </a:pPr>
            <a:r>
              <a:rPr lang="en-US" sz="36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Kebenaran</a:t>
            </a:r>
            <a:r>
              <a:rPr lang="en-US" sz="36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meninggi-kan</a:t>
            </a:r>
            <a:r>
              <a:rPr lang="en-US" sz="36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derajat</a:t>
            </a:r>
            <a:r>
              <a:rPr lang="en-US" sz="36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bangsa</a:t>
            </a:r>
            <a:endParaRPr lang="en-US" sz="3600" b="1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54987"/>
      </p:ext>
    </p:extLst>
  </p:cSld>
  <p:clrMapOvr>
    <a:masterClrMapping/>
  </p:clrMapOvr>
  <p:transition spd="med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Ketaatan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pasti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akan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Mentransformasi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Tanpa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Ketaatan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tidak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akan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ada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Transformasi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(Agustinus Titi)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8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1600200" y="1066800"/>
            <a:ext cx="1981200" cy="990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 flipV="1">
            <a:off x="5562600" y="1066800"/>
            <a:ext cx="1981200" cy="990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2057400" y="2743200"/>
            <a:ext cx="1219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2057400" y="4343400"/>
            <a:ext cx="14478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5791200" y="2743200"/>
            <a:ext cx="12954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5562600" y="43434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0" y="4953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066800" y="33528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1066800" y="4953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8001000" y="33528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8001000" y="4953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2209800"/>
            <a:ext cx="1447800" cy="990600"/>
            <a:chOff x="240" y="1392"/>
            <a:chExt cx="912" cy="624"/>
          </a:xfrm>
        </p:grpSpPr>
        <p:pic>
          <p:nvPicPr>
            <p:cNvPr id="59406" name="Picture 14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240" y="1392"/>
              <a:ext cx="912" cy="624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240" y="1488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VISI</a:t>
              </a:r>
            </a:p>
          </p:txBody>
        </p:sp>
      </p:grp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52400" y="2286000"/>
            <a:ext cx="0" cy="41148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57600" y="0"/>
            <a:ext cx="1828800" cy="1736725"/>
            <a:chOff x="2304" y="0"/>
            <a:chExt cx="1152" cy="1094"/>
          </a:xfrm>
        </p:grpSpPr>
        <p:pic>
          <p:nvPicPr>
            <p:cNvPr id="8253" name="Picture 18" descr="globewhol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04" y="0"/>
              <a:ext cx="1152" cy="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4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400" y="480"/>
              <a:ext cx="960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184718"/>
                      </a:gs>
                      <a:gs pos="50000">
                        <a:srgbClr val="339933"/>
                      </a:gs>
                      <a:gs pos="100000">
                        <a:srgbClr val="184718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FFFF00">
                        <a:alpha val="50000"/>
                      </a:srgbClr>
                    </a:outerShdw>
                  </a:effectLst>
                  <a:latin typeface="Arial Black"/>
                </a:rPr>
                <a:t>JAKARTA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81400" y="2057400"/>
            <a:ext cx="1981200" cy="1374775"/>
            <a:chOff x="2256" y="1301"/>
            <a:chExt cx="1248" cy="866"/>
          </a:xfrm>
        </p:grpSpPr>
        <p:sp>
          <p:nvSpPr>
            <p:cNvPr id="59413" name="Oval 21"/>
            <p:cNvSpPr>
              <a:spLocks noChangeArrowheads="1"/>
            </p:cNvSpPr>
            <p:nvPr/>
          </p:nvSpPr>
          <p:spPr bwMode="auto">
            <a:xfrm>
              <a:off x="2256" y="1301"/>
              <a:ext cx="1248" cy="86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60784"/>
                    <a:invGamma/>
                    <a:alpha val="88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52" name="Picture 22" descr="Dawn Ministries 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66" t="4733" b="5325"/>
            <a:stretch>
              <a:fillRect/>
            </a:stretch>
          </p:blipFill>
          <p:spPr bwMode="auto">
            <a:xfrm>
              <a:off x="2330" y="1366"/>
              <a:ext cx="1078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8991600" y="2286000"/>
            <a:ext cx="0" cy="41148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ffectLst>
            <a:outerShdw dist="40161" dir="9693903" algn="ctr" rotWithShape="0">
              <a:srgbClr val="FFFF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 flipV="1">
            <a:off x="4559300" y="1752600"/>
            <a:ext cx="9525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572000" y="3429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81000" y="3810000"/>
            <a:ext cx="1447800" cy="990600"/>
            <a:chOff x="240" y="2400"/>
            <a:chExt cx="912" cy="624"/>
          </a:xfrm>
        </p:grpSpPr>
        <p:pic>
          <p:nvPicPr>
            <p:cNvPr id="59419" name="Picture 27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240" y="2400"/>
              <a:ext cx="912" cy="624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240" y="2496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STRATEGI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81000" y="5410200"/>
            <a:ext cx="1447800" cy="990600"/>
            <a:chOff x="240" y="3408"/>
            <a:chExt cx="912" cy="624"/>
          </a:xfrm>
        </p:grpSpPr>
        <p:pic>
          <p:nvPicPr>
            <p:cNvPr id="59422" name="Picture 30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240" y="3408"/>
              <a:ext cx="912" cy="624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240" y="3504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SASARAN-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SASARAN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133600" y="5410200"/>
            <a:ext cx="1447800" cy="990600"/>
            <a:chOff x="1344" y="3408"/>
            <a:chExt cx="912" cy="624"/>
          </a:xfrm>
        </p:grpSpPr>
        <p:pic>
          <p:nvPicPr>
            <p:cNvPr id="59425" name="Picture 33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1344" y="3408"/>
              <a:ext cx="912" cy="624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1344" y="3504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PEMURIDAN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INGKARNASIONAL</a:t>
              </a:r>
            </a:p>
            <a:p>
              <a:pPr algn="ctr">
                <a:defRPr/>
              </a:pPr>
              <a:endPara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848100" y="5410200"/>
            <a:ext cx="1447800" cy="990600"/>
            <a:chOff x="2424" y="3408"/>
            <a:chExt cx="912" cy="624"/>
          </a:xfrm>
        </p:grpSpPr>
        <p:pic>
          <p:nvPicPr>
            <p:cNvPr id="59428" name="Picture 36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2424" y="3408"/>
              <a:ext cx="912" cy="624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2424" y="3504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ETIKA &amp; ETOS 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KERJA 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KRISTIANI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562600" y="5410200"/>
            <a:ext cx="1447800" cy="990600"/>
            <a:chOff x="3504" y="3408"/>
            <a:chExt cx="912" cy="624"/>
          </a:xfrm>
        </p:grpSpPr>
        <p:pic>
          <p:nvPicPr>
            <p:cNvPr id="59431" name="Picture 39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3504" y="3408"/>
              <a:ext cx="912" cy="624"/>
            </a:xfrm>
            <a:prstGeom prst="rect">
              <a:avLst/>
            </a:prstGeom>
            <a:noFill/>
            <a:effectLst>
              <a:outerShdw dist="71842" dir="2700000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32" name="Rectangle 40"/>
            <p:cNvSpPr>
              <a:spLocks noChangeArrowheads="1"/>
            </p:cNvSpPr>
            <p:nvPr/>
          </p:nvSpPr>
          <p:spPr bwMode="auto">
            <a:xfrm>
              <a:off x="3504" y="3504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TRANSFORMASI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PRIBADI DAN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KELOMPOK</a:t>
              </a:r>
            </a:p>
          </p:txBody>
        </p:sp>
      </p:grp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3505200" y="60960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5181600" y="60960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 flipH="1">
            <a:off x="6934200" y="6096000"/>
            <a:ext cx="381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828800" y="6096000"/>
            <a:ext cx="381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657600" y="3810000"/>
            <a:ext cx="1752600" cy="1066800"/>
            <a:chOff x="2304" y="2400"/>
            <a:chExt cx="1104" cy="672"/>
          </a:xfrm>
        </p:grpSpPr>
        <p:pic>
          <p:nvPicPr>
            <p:cNvPr id="59438" name="Picture 46" descr="J0101856"/>
            <p:cNvPicPr>
              <a:picLocks noChangeAspect="1" noChangeArrowheads="1"/>
            </p:cNvPicPr>
            <p:nvPr/>
          </p:nvPicPr>
          <p:blipFill>
            <a:blip r:embed="rId2" cstate="print"/>
            <a:srcRect t="7143"/>
            <a:stretch>
              <a:fillRect/>
            </a:stretch>
          </p:blipFill>
          <p:spPr bwMode="auto">
            <a:xfrm>
              <a:off x="2304" y="2400"/>
              <a:ext cx="1104" cy="672"/>
            </a:xfrm>
            <a:prstGeom prst="rect">
              <a:avLst/>
            </a:prstGeom>
            <a:noFill/>
            <a:effectLst>
              <a:outerShdw dist="63500" dir="7612194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39" name="Rectangle 47"/>
            <p:cNvSpPr>
              <a:spLocks noChangeArrowheads="1"/>
            </p:cNvSpPr>
            <p:nvPr/>
          </p:nvSpPr>
          <p:spPr bwMode="auto">
            <a:xfrm>
              <a:off x="2304" y="2496"/>
              <a:ext cx="1104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MENGGARAMI DAN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MENERANGI  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KOTA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7315200" y="5410200"/>
            <a:ext cx="1447800" cy="990600"/>
            <a:chOff x="4608" y="3408"/>
            <a:chExt cx="912" cy="624"/>
          </a:xfrm>
        </p:grpSpPr>
        <p:pic>
          <p:nvPicPr>
            <p:cNvPr id="59441" name="Picture 49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4608" y="3408"/>
              <a:ext cx="912" cy="624"/>
            </a:xfrm>
            <a:prstGeom prst="rect">
              <a:avLst/>
            </a:prstGeom>
            <a:noFill/>
            <a:effectLst>
              <a:outerShdw dist="71842" dir="2700000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42" name="Rectangle 50"/>
            <p:cNvSpPr>
              <a:spLocks noChangeArrowheads="1"/>
            </p:cNvSpPr>
            <p:nvPr/>
          </p:nvSpPr>
          <p:spPr bwMode="auto">
            <a:xfrm>
              <a:off x="4608" y="3504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INJIL 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SEUTUHNYA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7315200" y="3810000"/>
            <a:ext cx="1447800" cy="990600"/>
            <a:chOff x="4608" y="2400"/>
            <a:chExt cx="912" cy="624"/>
          </a:xfrm>
        </p:grpSpPr>
        <p:pic>
          <p:nvPicPr>
            <p:cNvPr id="59444" name="Picture 52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4608" y="2400"/>
              <a:ext cx="912" cy="624"/>
            </a:xfrm>
            <a:prstGeom prst="rect">
              <a:avLst/>
            </a:prstGeom>
            <a:noFill/>
            <a:effectLst>
              <a:outerShdw dist="71842" dir="2700000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45" name="Rectangle 53"/>
            <p:cNvSpPr>
              <a:spLocks noChangeArrowheads="1"/>
            </p:cNvSpPr>
            <p:nvPr/>
          </p:nvSpPr>
          <p:spPr bwMode="auto">
            <a:xfrm>
              <a:off x="4608" y="2496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SEMUA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KOMUNITAS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7315200" y="2209800"/>
            <a:ext cx="1447800" cy="990600"/>
            <a:chOff x="4608" y="1392"/>
            <a:chExt cx="912" cy="624"/>
          </a:xfrm>
        </p:grpSpPr>
        <p:pic>
          <p:nvPicPr>
            <p:cNvPr id="59447" name="Picture 55" descr="J0101856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t="7143"/>
            <a:stretch>
              <a:fillRect/>
            </a:stretch>
          </p:blipFill>
          <p:spPr bwMode="auto">
            <a:xfrm>
              <a:off x="4608" y="1392"/>
              <a:ext cx="912" cy="624"/>
            </a:xfrm>
            <a:prstGeom prst="rect">
              <a:avLst/>
            </a:prstGeom>
            <a:noFill/>
            <a:effectLst>
              <a:outerShdw dist="71842" dir="2700000" algn="ctr" rotWithShape="0">
                <a:schemeClr val="hlink">
                  <a:alpha val="50000"/>
                </a:schemeClr>
              </a:outerShdw>
            </a:effectLst>
          </p:spPr>
        </p:pic>
        <p:sp>
          <p:nvSpPr>
            <p:cNvPr id="59448" name="Rectangle 56"/>
            <p:cNvSpPr>
              <a:spLocks noChangeArrowheads="1"/>
            </p:cNvSpPr>
            <p:nvPr/>
          </p:nvSpPr>
          <p:spPr bwMode="auto">
            <a:xfrm>
              <a:off x="4608" y="1488"/>
              <a:ext cx="912" cy="43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50000">
                  <a:schemeClr val="bg1">
                    <a:gamma/>
                    <a:shade val="60784"/>
                    <a:invGamma/>
                    <a:alpha val="5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SELURUH</a:t>
              </a:r>
            </a:p>
            <a:p>
              <a:pPr algn="ctr"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WARGA KOTA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2895600" y="6324600"/>
            <a:ext cx="3276600" cy="304800"/>
            <a:chOff x="1824" y="3984"/>
            <a:chExt cx="2064" cy="192"/>
          </a:xfrm>
        </p:grpSpPr>
        <p:sp>
          <p:nvSpPr>
            <p:cNvPr id="8229" name="Line 58"/>
            <p:cNvSpPr>
              <a:spLocks noChangeShapeType="1"/>
            </p:cNvSpPr>
            <p:nvPr/>
          </p:nvSpPr>
          <p:spPr bwMode="auto">
            <a:xfrm>
              <a:off x="1824" y="4176"/>
              <a:ext cx="206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59"/>
            <p:cNvSpPr>
              <a:spLocks noChangeShapeType="1"/>
            </p:cNvSpPr>
            <p:nvPr/>
          </p:nvSpPr>
          <p:spPr bwMode="auto">
            <a:xfrm flipV="1">
              <a:off x="1824" y="3984"/>
              <a:ext cx="0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60"/>
            <p:cNvSpPr>
              <a:spLocks noChangeShapeType="1"/>
            </p:cNvSpPr>
            <p:nvPr/>
          </p:nvSpPr>
          <p:spPr bwMode="auto">
            <a:xfrm flipV="1">
              <a:off x="3888" y="3984"/>
              <a:ext cx="0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61"/>
            <p:cNvSpPr>
              <a:spLocks noChangeShapeType="1"/>
            </p:cNvSpPr>
            <p:nvPr/>
          </p:nvSpPr>
          <p:spPr bwMode="auto">
            <a:xfrm flipV="1">
              <a:off x="2880" y="3984"/>
              <a:ext cx="0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3581400" y="2133600"/>
            <a:ext cx="1981200" cy="12003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Transformasi</a:t>
            </a:r>
            <a:r>
              <a:rPr 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KOTA</a:t>
            </a:r>
          </a:p>
          <a:p>
            <a:pPr algn="ctr">
              <a:defRPr/>
            </a:pPr>
            <a:endParaRPr lang="en-U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846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1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59396" grpId="0" animBg="1"/>
      <p:bldP spid="59397" grpId="0" animBg="1"/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9416" grpId="0" animBg="1"/>
      <p:bldP spid="59417" grpId="0" animBg="1"/>
      <p:bldP spid="59433" grpId="0" animBg="1"/>
      <p:bldP spid="59434" grpId="0" animBg="1"/>
      <p:bldP spid="59435" grpId="0" animBg="1"/>
      <p:bldP spid="59436" grpId="0" animBg="1"/>
      <p:bldP spid="594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KESIMPULAN DAN PENERAPAN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09800"/>
            <a:ext cx="8686800" cy="39163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4400" b="1" dirty="0">
                <a:latin typeface="Britannic Bold" panose="020B0903060703020204" pitchFamily="34" charset="0"/>
              </a:rPr>
              <a:t>Apa yang </a:t>
            </a:r>
            <a:r>
              <a:rPr lang="en-US" sz="4400" b="1" dirty="0" err="1">
                <a:latin typeface="Britannic Bold" panose="020B0903060703020204" pitchFamily="34" charset="0"/>
              </a:rPr>
              <a:t>saudara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harapkan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dengan </a:t>
            </a:r>
            <a:r>
              <a:rPr lang="en-US" sz="4400" b="1" dirty="0" err="1">
                <a:latin typeface="Britannic Bold" panose="020B0903060703020204" pitchFamily="34" charset="0"/>
              </a:rPr>
              <a:t>hidup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saudara</a:t>
            </a:r>
            <a:r>
              <a:rPr lang="en-US" sz="4400" b="1" dirty="0">
                <a:latin typeface="Britannic Bold" panose="020B0903060703020204" pitchFamily="34" charset="0"/>
              </a:rPr>
              <a:t> yang </a:t>
            </a: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</a:t>
            </a:r>
            <a:r>
              <a:rPr lang="en-US" sz="4400" b="1" dirty="0">
                <a:highlight>
                  <a:srgbClr val="FFFF00"/>
                </a:highlight>
                <a:latin typeface="Britannic Bold" panose="020B0903060703020204" pitchFamily="34" charset="0"/>
              </a:rPr>
              <a:t>sangat </a:t>
            </a:r>
            <a:r>
              <a:rPr lang="en-US" sz="4400" b="1" dirty="0" err="1">
                <a:highlight>
                  <a:srgbClr val="FFFF00"/>
                </a:highlight>
                <a:latin typeface="Britannic Bold" panose="020B0903060703020204" pitchFamily="34" charset="0"/>
              </a:rPr>
              <a:t>sangat</a:t>
            </a:r>
            <a:r>
              <a:rPr lang="en-US" sz="4400" b="1" dirty="0">
                <a:highlight>
                  <a:srgbClr val="FFFF00"/>
                </a:highlight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highlight>
                  <a:srgbClr val="FFFF00"/>
                </a:highlight>
                <a:latin typeface="Britannic Bold" panose="020B0903060703020204" pitchFamily="34" charset="0"/>
              </a:rPr>
              <a:t>sangat</a:t>
            </a:r>
            <a:endParaRPr lang="en-US" sz="4400" b="1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4400" b="1" dirty="0">
                <a:latin typeface="Britannic Bold" panose="020B0903060703020204" pitchFamily="34" charset="0"/>
              </a:rPr>
              <a:t>   </a:t>
            </a:r>
            <a:r>
              <a:rPr lang="en-US" sz="4400" b="1" dirty="0" err="1">
                <a:latin typeface="Britannic Bold" panose="020B0903060703020204" pitchFamily="34" charset="0"/>
              </a:rPr>
              <a:t>singkat</a:t>
            </a:r>
            <a:r>
              <a:rPr lang="en-US" sz="4400" b="1" dirty="0">
                <a:latin typeface="Britannic Bold" panose="020B0903060703020204" pitchFamily="34" charset="0"/>
              </a:rPr>
              <a:t> </a:t>
            </a:r>
            <a:r>
              <a:rPr lang="en-US" sz="4400" b="1" dirty="0" err="1">
                <a:latin typeface="Britannic Bold" panose="020B0903060703020204" pitchFamily="34" charset="0"/>
              </a:rPr>
              <a:t>ini</a:t>
            </a:r>
            <a:r>
              <a:rPr lang="en-US" sz="4400" b="1" dirty="0">
                <a:latin typeface="Britannic Bold" panose="020B0903060703020204" pitchFamily="34" charset="0"/>
              </a:rPr>
              <a:t>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810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KESIMPULAN DAN PENERAPAN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Britannic Bold" panose="020B0903060703020204" pitchFamily="34" charset="0"/>
              </a:rPr>
              <a:t>Mazmur 90:10,12</a:t>
            </a:r>
          </a:p>
          <a:p>
            <a:pPr marL="0" indent="0">
              <a:buNone/>
            </a:pPr>
            <a:r>
              <a:rPr lang="en-US" sz="2000" dirty="0">
                <a:latin typeface="Britannic Bold" panose="020B0903060703020204" pitchFamily="34" charset="0"/>
              </a:rPr>
              <a:t>10</a:t>
            </a:r>
            <a:r>
              <a:rPr lang="en-US" sz="3600" dirty="0">
                <a:latin typeface="Britannic Bold" panose="020B0903060703020204" pitchFamily="34" charset="0"/>
              </a:rPr>
              <a:t> Masa </a:t>
            </a:r>
            <a:r>
              <a:rPr lang="en-US" sz="3600" dirty="0" err="1">
                <a:latin typeface="Britannic Bold" panose="020B0903060703020204" pitchFamily="34" charset="0"/>
              </a:rPr>
              <a:t>hidup</a:t>
            </a:r>
            <a:r>
              <a:rPr lang="en-US" sz="3600" dirty="0">
                <a:latin typeface="Britannic Bold" panose="020B0903060703020204" pitchFamily="34" charset="0"/>
              </a:rPr>
              <a:t> kami </a:t>
            </a:r>
            <a:r>
              <a:rPr lang="en-US" sz="3600" dirty="0" err="1">
                <a:latin typeface="Britannic Bold" panose="020B0903060703020204" pitchFamily="34" charset="0"/>
              </a:rPr>
              <a:t>tujuh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puluh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tahun</a:t>
            </a:r>
            <a:r>
              <a:rPr lang="en-US" sz="3600" dirty="0">
                <a:latin typeface="Britannic Bold" panose="020B0903060703020204" pitchFamily="34" charset="0"/>
              </a:rPr>
              <a:t> dan </a:t>
            </a:r>
            <a:r>
              <a:rPr lang="en-US" sz="3600" dirty="0" err="1">
                <a:latin typeface="Britannic Bold" panose="020B0903060703020204" pitchFamily="34" charset="0"/>
              </a:rPr>
              <a:t>jika</a:t>
            </a:r>
            <a:r>
              <a:rPr lang="en-US" sz="3600" dirty="0">
                <a:latin typeface="Britannic Bold" panose="020B0903060703020204" pitchFamily="34" charset="0"/>
              </a:rPr>
              <a:t> kami </a:t>
            </a:r>
            <a:r>
              <a:rPr lang="en-US" sz="3600" dirty="0" err="1">
                <a:latin typeface="Britannic Bold" panose="020B0903060703020204" pitchFamily="34" charset="0"/>
              </a:rPr>
              <a:t>kuat</a:t>
            </a:r>
            <a:r>
              <a:rPr lang="en-US" sz="3600" dirty="0">
                <a:latin typeface="Britannic Bold" panose="020B0903060703020204" pitchFamily="34" charset="0"/>
              </a:rPr>
              <a:t>, </a:t>
            </a:r>
            <a:r>
              <a:rPr lang="en-US" sz="3600" dirty="0" err="1">
                <a:latin typeface="Britannic Bold" panose="020B0903060703020204" pitchFamily="34" charset="0"/>
              </a:rPr>
              <a:t>delapan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puluh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tahun</a:t>
            </a:r>
            <a:r>
              <a:rPr lang="en-US" sz="3600" dirty="0">
                <a:latin typeface="Britannic Bold" panose="020B0903060703020204" pitchFamily="34" charset="0"/>
              </a:rPr>
              <a:t>, dan </a:t>
            </a:r>
            <a:r>
              <a:rPr lang="en-US" sz="3600" dirty="0" err="1">
                <a:latin typeface="Britannic Bold" panose="020B0903060703020204" pitchFamily="34" charset="0"/>
              </a:rPr>
              <a:t>kebanggaannya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adalah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kesukaran</a:t>
            </a:r>
            <a:r>
              <a:rPr lang="en-US" sz="3600" dirty="0">
                <a:latin typeface="Britannic Bold" panose="020B0903060703020204" pitchFamily="34" charset="0"/>
              </a:rPr>
              <a:t> dan </a:t>
            </a:r>
            <a:r>
              <a:rPr lang="en-US" sz="3600" dirty="0" err="1">
                <a:latin typeface="Britannic Bold" panose="020B0903060703020204" pitchFamily="34" charset="0"/>
              </a:rPr>
              <a:t>penderitaan</a:t>
            </a:r>
            <a:r>
              <a:rPr lang="en-US" sz="3600" dirty="0">
                <a:latin typeface="Britannic Bold" panose="020B0903060703020204" pitchFamily="34" charset="0"/>
              </a:rPr>
              <a:t>; </a:t>
            </a:r>
            <a:r>
              <a:rPr lang="en-US" sz="3600" dirty="0" err="1">
                <a:latin typeface="Britannic Bold" panose="020B0903060703020204" pitchFamily="34" charset="0"/>
              </a:rPr>
              <a:t>sebab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berlalunya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buru-buru</a:t>
            </a:r>
            <a:r>
              <a:rPr lang="en-US" sz="3600" dirty="0">
                <a:latin typeface="Britannic Bold" panose="020B0903060703020204" pitchFamily="34" charset="0"/>
              </a:rPr>
              <a:t>, dan kami </a:t>
            </a:r>
            <a:r>
              <a:rPr lang="en-US" sz="3600" dirty="0" err="1">
                <a:latin typeface="Britannic Bold" panose="020B0903060703020204" pitchFamily="34" charset="0"/>
              </a:rPr>
              <a:t>melayang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lenyap</a:t>
            </a:r>
            <a:r>
              <a:rPr lang="en-US" sz="3600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Britannic Bold" panose="020B0903060703020204" pitchFamily="34" charset="0"/>
              </a:rPr>
              <a:t>12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Ajarlah</a:t>
            </a:r>
            <a:r>
              <a:rPr lang="en-US" sz="3600" dirty="0">
                <a:latin typeface="Britannic Bold" panose="020B0903060703020204" pitchFamily="34" charset="0"/>
              </a:rPr>
              <a:t> kami </a:t>
            </a:r>
            <a:r>
              <a:rPr lang="en-US" sz="3600" dirty="0" err="1">
                <a:latin typeface="Britannic Bold" panose="020B0903060703020204" pitchFamily="34" charset="0"/>
              </a:rPr>
              <a:t>menghitung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hari-hari</a:t>
            </a:r>
            <a:r>
              <a:rPr lang="en-US" sz="3600" dirty="0">
                <a:latin typeface="Britannic Bold" panose="020B0903060703020204" pitchFamily="34" charset="0"/>
              </a:rPr>
              <a:t> kami </a:t>
            </a:r>
            <a:r>
              <a:rPr lang="en-US" sz="3600" dirty="0" err="1">
                <a:latin typeface="Britannic Bold" panose="020B0903060703020204" pitchFamily="34" charset="0"/>
              </a:rPr>
              <a:t>sedemikian</a:t>
            </a:r>
            <a:r>
              <a:rPr lang="en-US" sz="3600" dirty="0">
                <a:latin typeface="Britannic Bold" panose="020B0903060703020204" pitchFamily="34" charset="0"/>
              </a:rPr>
              <a:t>, </a:t>
            </a:r>
            <a:r>
              <a:rPr lang="en-US" sz="3600" dirty="0" err="1">
                <a:latin typeface="Britannic Bold" panose="020B0903060703020204" pitchFamily="34" charset="0"/>
              </a:rPr>
              <a:t>hingga</a:t>
            </a:r>
            <a:r>
              <a:rPr lang="en-US" sz="3600" dirty="0">
                <a:latin typeface="Britannic Bold" panose="020B0903060703020204" pitchFamily="34" charset="0"/>
              </a:rPr>
              <a:t> kami </a:t>
            </a:r>
            <a:r>
              <a:rPr lang="en-US" sz="3600" dirty="0" err="1">
                <a:latin typeface="Britannic Bold" panose="020B0903060703020204" pitchFamily="34" charset="0"/>
              </a:rPr>
              <a:t>beroleh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hati</a:t>
            </a:r>
            <a:r>
              <a:rPr lang="en-US" sz="3600" dirty="0">
                <a:latin typeface="Britannic Bold" panose="020B0903060703020204" pitchFamily="34" charset="0"/>
              </a:rPr>
              <a:t> yang </a:t>
            </a:r>
            <a:r>
              <a:rPr lang="en-US" sz="3600" dirty="0" err="1">
                <a:latin typeface="Britannic Bold" panose="020B0903060703020204" pitchFamily="34" charset="0"/>
              </a:rPr>
              <a:t>bijaksana</a:t>
            </a:r>
            <a:r>
              <a:rPr lang="en-US" sz="3600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2858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KESIMPULAN DAN PENERAPAN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YEREMIA 29:11</a:t>
            </a:r>
          </a:p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Sebab Aku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ini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mengetahui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rancangan-rancangan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 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apa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yang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ada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pada-Ku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mengenai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kamu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,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demikianlah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firman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TUHAN,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yaitu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rancangan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damai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sejahtera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 dan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bukan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rancangan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kecelakaan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,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untuk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memberikan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kepadamu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hari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depan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 yang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penuh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Britannic Bold" panose="020B0903060703020204" pitchFamily="34" charset="0"/>
              </a:rPr>
              <a:t>harapan</a:t>
            </a:r>
            <a:r>
              <a:rPr lang="en-US" sz="3900" b="1" dirty="0">
                <a:solidFill>
                  <a:srgbClr val="0070C0"/>
                </a:solidFill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5021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KESIMPULAN DAN PENERAPAN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362200"/>
            <a:ext cx="8686800" cy="4343400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4800" dirty="0">
                <a:latin typeface="Britannic Bold" panose="020B0903060703020204" pitchFamily="34" charset="0"/>
              </a:rPr>
              <a:t>Jika TUHAN </a:t>
            </a:r>
            <a:r>
              <a:rPr lang="en-US" sz="4800" dirty="0" err="1">
                <a:latin typeface="Britannic Bold" panose="020B0903060703020204" pitchFamily="34" charset="0"/>
              </a:rPr>
              <a:t>memanggil</a:t>
            </a:r>
            <a:r>
              <a:rPr lang="en-US" sz="4800" dirty="0">
                <a:latin typeface="Britannic Bold" panose="020B0903060703020204" pitchFamily="34" charset="0"/>
              </a:rPr>
              <a:t> dan </a:t>
            </a:r>
            <a:r>
              <a:rPr lang="en-US" sz="4800" dirty="0" err="1">
                <a:latin typeface="Britannic Bold" panose="020B0903060703020204" pitchFamily="34" charset="0"/>
              </a:rPr>
              <a:t>mengutus</a:t>
            </a:r>
            <a:r>
              <a:rPr lang="en-US" sz="4800" dirty="0">
                <a:latin typeface="Britannic Bold" panose="020B0903060703020204" pitchFamily="34" charset="0"/>
              </a:rPr>
              <a:t> </a:t>
            </a:r>
            <a:r>
              <a:rPr lang="en-US" sz="4800" dirty="0" err="1">
                <a:latin typeface="Britannic Bold" panose="020B0903060703020204" pitchFamily="34" charset="0"/>
              </a:rPr>
              <a:t>saudara</a:t>
            </a:r>
            <a:r>
              <a:rPr lang="en-US" sz="4800" dirty="0">
                <a:latin typeface="Britannic Bold" panose="020B0903060703020204" pitchFamily="34" charset="0"/>
              </a:rPr>
              <a:t>, </a:t>
            </a:r>
            <a:r>
              <a:rPr lang="en-US" sz="4800" dirty="0" err="1">
                <a:latin typeface="Britannic Bold" panose="020B0903060703020204" pitchFamily="34" charset="0"/>
              </a:rPr>
              <a:t>jawablah</a:t>
            </a:r>
            <a:r>
              <a:rPr lang="en-US" sz="4800" dirty="0">
                <a:latin typeface="Britannic Bold" panose="020B0903060703020204" pitchFamily="34" charset="0"/>
              </a:rPr>
              <a:t> dengan </a:t>
            </a:r>
            <a:r>
              <a:rPr lang="en-US" sz="4800" dirty="0" err="1">
                <a:latin typeface="Britannic Bold" panose="020B0903060703020204" pitchFamily="34" charset="0"/>
              </a:rPr>
              <a:t>ketaatan</a:t>
            </a:r>
            <a:r>
              <a:rPr lang="en-US" sz="4800" dirty="0">
                <a:latin typeface="Britannic Bold" panose="020B0903060703020204" pitchFamily="34" charset="0"/>
              </a:rPr>
              <a:t> dan </a:t>
            </a:r>
            <a:r>
              <a:rPr lang="en-US" sz="4800" dirty="0" err="1">
                <a:latin typeface="Britannic Bold" panose="020B0903060703020204" pitchFamily="34" charset="0"/>
              </a:rPr>
              <a:t>komitmen</a:t>
            </a:r>
            <a:r>
              <a:rPr lang="en-US" sz="4800" dirty="0">
                <a:latin typeface="Britannic Bold" panose="020B0903060703020204" pitchFamily="34" charset="0"/>
              </a:rPr>
              <a:t> total. </a:t>
            </a:r>
          </a:p>
          <a:p>
            <a:pPr marL="0" indent="0">
              <a:buNone/>
            </a:pPr>
            <a:r>
              <a:rPr lang="en-US" sz="4800" dirty="0">
                <a:latin typeface="Britannic Bold" panose="020B0903060703020204" pitchFamily="34" charset="0"/>
              </a:rPr>
              <a:t>  </a:t>
            </a:r>
            <a:r>
              <a:rPr lang="en-US" sz="4800" dirty="0">
                <a:highlight>
                  <a:srgbClr val="FF0000"/>
                </a:highlight>
                <a:latin typeface="Britannic Bold" panose="020B0903060703020204" pitchFamily="34" charset="0"/>
              </a:rPr>
              <a:t>JANGAN MENUNDA-NUNDA</a:t>
            </a: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KESIMPULAN DAN PENERAPAN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09800"/>
            <a:ext cx="8686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Britannic Bold" panose="020B0903060703020204" pitchFamily="34" charset="0"/>
              </a:rPr>
              <a:t>Jika </a:t>
            </a:r>
            <a:r>
              <a:rPr lang="en-US" sz="4400" dirty="0" err="1">
                <a:latin typeface="Britannic Bold" panose="020B0903060703020204" pitchFamily="34" charset="0"/>
              </a:rPr>
              <a:t>saudara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belum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tahu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panggilan</a:t>
            </a:r>
            <a:r>
              <a:rPr lang="en-US" sz="4400" dirty="0">
                <a:latin typeface="Britannic Bold" panose="020B0903060703020204" pitchFamily="34" charset="0"/>
              </a:rPr>
              <a:t> dan </a:t>
            </a:r>
            <a:r>
              <a:rPr lang="en-US" sz="4400" dirty="0" err="1">
                <a:latin typeface="Britannic Bold" panose="020B0903060703020204" pitchFamily="34" charset="0"/>
              </a:rPr>
              <a:t>pengutusan</a:t>
            </a:r>
            <a:r>
              <a:rPr lang="en-US" sz="4400" dirty="0">
                <a:latin typeface="Britannic Bold" panose="020B0903060703020204" pitchFamily="34" charset="0"/>
              </a:rPr>
              <a:t> TUHAN, </a:t>
            </a:r>
            <a:r>
              <a:rPr lang="en-US" sz="4400" dirty="0" err="1">
                <a:latin typeface="Britannic Bold" panose="020B0903060703020204" pitchFamily="34" charset="0"/>
              </a:rPr>
              <a:t>imanilah</a:t>
            </a:r>
            <a:r>
              <a:rPr lang="en-US" sz="4400" dirty="0">
                <a:latin typeface="Britannic Bold" panose="020B0903060703020204" pitchFamily="34" charset="0"/>
              </a:rPr>
              <a:t>, </a:t>
            </a:r>
            <a:r>
              <a:rPr lang="en-US" sz="4400" dirty="0" err="1">
                <a:latin typeface="Britannic Bold" panose="020B0903060703020204" pitchFamily="34" charset="0"/>
              </a:rPr>
              <a:t>bahwa</a:t>
            </a:r>
            <a:r>
              <a:rPr lang="en-US" sz="4400" dirty="0">
                <a:latin typeface="Britannic Bold" panose="020B0903060703020204" pitchFamily="34" charset="0"/>
              </a:rPr>
              <a:t>, </a:t>
            </a:r>
            <a:r>
              <a:rPr lang="en-US" sz="4400" dirty="0" err="1">
                <a:latin typeface="Britannic Bold" panose="020B0903060703020204" pitchFamily="34" charset="0"/>
              </a:rPr>
              <a:t>tempat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saudara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saat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ini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adalah</a:t>
            </a:r>
            <a:r>
              <a:rPr lang="en-US" sz="4400" dirty="0">
                <a:latin typeface="Britannic Bold" panose="020B0903060703020204" pitchFamily="34" charset="0"/>
              </a:rPr>
              <a:t> ladang </a:t>
            </a:r>
            <a:r>
              <a:rPr lang="en-US" sz="4400" dirty="0" err="1">
                <a:latin typeface="Britannic Bold" panose="020B0903060703020204" pitchFamily="34" charset="0"/>
              </a:rPr>
              <a:t>Misi</a:t>
            </a:r>
            <a:r>
              <a:rPr lang="en-US" sz="4400" dirty="0">
                <a:latin typeface="Britannic Bold" panose="020B0903060703020204" pitchFamily="34" charset="0"/>
              </a:rPr>
              <a:t> TUHAN </a:t>
            </a:r>
            <a:r>
              <a:rPr lang="en-US" sz="4400" dirty="0" err="1">
                <a:latin typeface="Britannic Bold" panose="020B0903060703020204" pitchFamily="34" charset="0"/>
              </a:rPr>
              <a:t>bagi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saudara</a:t>
            </a:r>
            <a:r>
              <a:rPr lang="en-US" sz="4400" dirty="0">
                <a:latin typeface="Britannic Bold" panose="020B09030607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107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scipline of Obedience — BLOG POSTS — ILI Team">
            <a:extLst>
              <a:ext uri="{FF2B5EF4-FFF2-40B4-BE49-F238E27FC236}">
                <a16:creationId xmlns:a16="http://schemas.microsoft.com/office/drawing/2014/main" id="{1A9F9292-1A7D-47F7-30CF-4841CC2A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8ABAC5-460F-CF40-9148-DD3C8F6610BF}"/>
              </a:ext>
            </a:extLst>
          </p:cNvPr>
          <p:cNvSpPr txBox="1"/>
          <p:nvPr/>
        </p:nvSpPr>
        <p:spPr>
          <a:xfrm>
            <a:off x="685800" y="1981200"/>
            <a:ext cx="79248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KETAATAN 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adalah</a:t>
            </a:r>
            <a:r>
              <a:rPr lang="en-US" sz="60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 </a:t>
            </a:r>
            <a:r>
              <a:rPr lang="en-US" sz="7200" b="1" dirty="0">
                <a:solidFill>
                  <a:srgbClr val="FFC000"/>
                </a:solidFill>
                <a:latin typeface="Britannic Bold" panose="020B0903060703020204" pitchFamily="34" charset="0"/>
              </a:rPr>
              <a:t>NYAWA</a:t>
            </a:r>
            <a:r>
              <a:rPr lang="en-US" sz="6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Britannic Bold" panose="020B0903060703020204" pitchFamily="34" charset="0"/>
              </a:rPr>
              <a:t>  </a:t>
            </a:r>
            <a:r>
              <a:rPr lang="en-US" sz="6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TRANSFORMASI</a:t>
            </a:r>
          </a:p>
        </p:txBody>
      </p:sp>
    </p:spTree>
    <p:extLst>
      <p:ext uri="{BB962C8B-B14F-4D97-AF65-F5344CB8AC3E}">
        <p14:creationId xmlns:p14="http://schemas.microsoft.com/office/powerpoint/2010/main" val="155101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Karna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Ketaatan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karya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sekecil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apapun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akan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membuahkan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Transformasi</a:t>
            </a:r>
            <a:r>
              <a:rPr lang="en-US" sz="54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(Agustinus Titi)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Britannic Bold" panose="020B0903060703020204" pitchFamily="34" charset="0"/>
              </a:rPr>
              <a:t>PENGANTAR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7543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6000" dirty="0" err="1">
                <a:latin typeface="Britannic Bold" panose="020B0903060703020204" pitchFamily="34" charset="0"/>
              </a:rPr>
              <a:t>Apakah</a:t>
            </a:r>
            <a:r>
              <a:rPr lang="en-US" sz="6000" dirty="0">
                <a:latin typeface="Britannic Bold" panose="020B0903060703020204" pitchFamily="34" charset="0"/>
              </a:rPr>
              <a:t> </a:t>
            </a:r>
            <a:r>
              <a:rPr lang="en-US" sz="6000" dirty="0" err="1">
                <a:latin typeface="Britannic Bold" panose="020B0903060703020204" pitchFamily="34" charset="0"/>
              </a:rPr>
              <a:t>Akibat</a:t>
            </a:r>
            <a:r>
              <a:rPr lang="en-US" sz="6000" dirty="0">
                <a:latin typeface="Britannic Bold" panose="020B0903060703020204" pitchFamily="34" charset="0"/>
              </a:rPr>
              <a:t> </a:t>
            </a:r>
            <a:r>
              <a:rPr lang="en-US" sz="6000" dirty="0" err="1">
                <a:latin typeface="Britannic Bold" panose="020B0903060703020204" pitchFamily="34" charset="0"/>
              </a:rPr>
              <a:t>dari</a:t>
            </a:r>
            <a:r>
              <a:rPr lang="en-US" sz="6000" dirty="0">
                <a:latin typeface="Britannic Bold" panose="020B0903060703020204" pitchFamily="34" charset="0"/>
              </a:rPr>
              <a:t> </a:t>
            </a:r>
            <a:r>
              <a:rPr lang="en-US" sz="6000" dirty="0" err="1">
                <a:latin typeface="Britannic Bold" panose="020B0903060703020204" pitchFamily="34" charset="0"/>
              </a:rPr>
              <a:t>Ketidaktaatan</a:t>
            </a:r>
            <a:r>
              <a:rPr lang="en-US" sz="6000" dirty="0">
                <a:latin typeface="Britannic Bold" panose="020B09030607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60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686800" cy="43735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4400" dirty="0">
                <a:latin typeface="Britannic Bold" panose="020B0903060703020204" pitchFamily="34" charset="0"/>
              </a:rPr>
              <a:t>Abraham </a:t>
            </a:r>
            <a:r>
              <a:rPr lang="en-US" sz="4400" dirty="0" err="1">
                <a:latin typeface="Britannic Bold" panose="020B0903060703020204" pitchFamily="34" charset="0"/>
              </a:rPr>
              <a:t>harus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Pergi</a:t>
            </a:r>
            <a:r>
              <a:rPr lang="en-US" sz="4400" dirty="0">
                <a:latin typeface="Britannic Bold" panose="020B0903060703020204" pitchFamily="34" charset="0"/>
              </a:rPr>
              <a:t> (12:1a)</a:t>
            </a:r>
          </a:p>
          <a:p>
            <a:pPr marL="0" indent="0">
              <a:buNone/>
            </a:pPr>
            <a:endParaRPr lang="en-US" sz="4400" dirty="0">
              <a:latin typeface="Britannic Bold" panose="020B0903060703020204" pitchFamily="34" charset="0"/>
            </a:endParaRPr>
          </a:p>
          <a:p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Mengapa</a:t>
            </a:r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persyaratan</a:t>
            </a:r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   </a:t>
            </a:r>
            <a:r>
              <a:rPr lang="en-US" sz="44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pengutusannya</a:t>
            </a:r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 sangat </a:t>
            </a:r>
            <a:r>
              <a:rPr lang="en-US" sz="44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berat</a:t>
            </a:r>
            <a:r>
              <a:rPr lang="en-US" sz="4400" dirty="0">
                <a:solidFill>
                  <a:srgbClr val="00B050"/>
                </a:solidFill>
                <a:latin typeface="Britannic Bold" panose="020B0903060703020204" pitchFamily="34" charset="0"/>
              </a:rPr>
              <a:t>?</a:t>
            </a:r>
          </a:p>
          <a:p>
            <a:endParaRPr lang="en-US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4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6868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latin typeface="Britannic Bold" panose="020B0903060703020204" pitchFamily="34" charset="0"/>
              </a:rPr>
              <a:t>Abraham </a:t>
            </a:r>
            <a:r>
              <a:rPr lang="en-US" sz="3600" dirty="0" err="1">
                <a:latin typeface="Britannic Bold" panose="020B0903060703020204" pitchFamily="34" charset="0"/>
              </a:rPr>
              <a:t>harus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pergi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ke</a:t>
            </a:r>
            <a:r>
              <a:rPr lang="en-US" sz="3600" dirty="0">
                <a:latin typeface="Britannic Bold" panose="020B0903060703020204" pitchFamily="34" charset="0"/>
              </a:rPr>
              <a:t> negeri yang  </a:t>
            </a:r>
          </a:p>
          <a:p>
            <a:pPr marL="0" indent="0">
              <a:buNone/>
            </a:pPr>
            <a:r>
              <a:rPr lang="en-US" sz="3600" dirty="0">
                <a:latin typeface="Britannic Bold" panose="020B0903060703020204" pitchFamily="34" charset="0"/>
              </a:rPr>
              <a:t>   </a:t>
            </a:r>
            <a:r>
              <a:rPr lang="en-US" sz="3600" dirty="0" err="1">
                <a:latin typeface="Britannic Bold" panose="020B0903060703020204" pitchFamily="34" charset="0"/>
              </a:rPr>
              <a:t>akan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ditunjukkan</a:t>
            </a:r>
            <a:r>
              <a:rPr lang="en-US" sz="3600" dirty="0">
                <a:latin typeface="Britannic Bold" panose="020B0903060703020204" pitchFamily="34" charset="0"/>
              </a:rPr>
              <a:t> TUHAN </a:t>
            </a:r>
            <a:r>
              <a:rPr lang="en-US" sz="3600" dirty="0" err="1">
                <a:latin typeface="Britannic Bold" panose="020B0903060703020204" pitchFamily="34" charset="0"/>
              </a:rPr>
              <a:t>kepadanya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Britannic Bold" panose="020B0903060703020204" pitchFamily="34" charset="0"/>
              </a:rPr>
              <a:t>   (12:1b)</a:t>
            </a: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Mengapa</a:t>
            </a:r>
            <a:r>
              <a:rPr lang="en-US" sz="3600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tuntutan</a:t>
            </a:r>
            <a:r>
              <a:rPr lang="en-US" sz="3600" dirty="0">
                <a:solidFill>
                  <a:srgbClr val="00B050"/>
                </a:solidFill>
                <a:latin typeface="Britannic Bold" panose="020B0903060703020204" pitchFamily="34" charset="0"/>
              </a:rPr>
              <a:t> TUHAN sangat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Britannic Bold" panose="020B0903060703020204" pitchFamily="34" charset="0"/>
              </a:rPr>
              <a:t>    </a:t>
            </a:r>
            <a:r>
              <a:rPr lang="en-US" sz="3600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mutlak</a:t>
            </a:r>
            <a:r>
              <a:rPr lang="en-US" sz="3600" dirty="0">
                <a:solidFill>
                  <a:srgbClr val="00B050"/>
                </a:solidFill>
                <a:latin typeface="Britannic Bold" panose="020B09030607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924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5000"/>
            <a:ext cx="8686800" cy="49530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 </a:t>
            </a:r>
            <a:r>
              <a:rPr lang="en-US" sz="4300" b="1" dirty="0">
                <a:latin typeface="Britannic Bold" panose="020B0903060703020204" pitchFamily="34" charset="0"/>
              </a:rPr>
              <a:t>TUHAN </a:t>
            </a:r>
            <a:r>
              <a:rPr lang="en-US" sz="4300" b="1" dirty="0" err="1">
                <a:latin typeface="Britannic Bold" panose="020B0903060703020204" pitchFamily="34" charset="0"/>
              </a:rPr>
              <a:t>sering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membuat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kejutan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300" b="1" dirty="0">
                <a:latin typeface="Britannic Bold" panose="020B0903060703020204" pitchFamily="34" charset="0"/>
              </a:rPr>
              <a:t>   </a:t>
            </a:r>
            <a:r>
              <a:rPr lang="en-US" sz="4300" b="1" dirty="0" err="1">
                <a:latin typeface="Britannic Bold" panose="020B0903060703020204" pitchFamily="34" charset="0"/>
              </a:rPr>
              <a:t>ketika</a:t>
            </a: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latin typeface="Britannic Bold" panose="020B0903060703020204" pitchFamily="34" charset="0"/>
              </a:rPr>
              <a:t>memanggil</a:t>
            </a:r>
            <a:r>
              <a:rPr lang="en-US" sz="4300" b="1" dirty="0">
                <a:latin typeface="Britannic Bold" panose="020B0903060703020204" pitchFamily="34" charset="0"/>
              </a:rPr>
              <a:t> dan </a:t>
            </a:r>
            <a:r>
              <a:rPr lang="en-US" sz="4300" b="1" dirty="0" err="1">
                <a:latin typeface="Britannic Bold" panose="020B0903060703020204" pitchFamily="34" charset="0"/>
              </a:rPr>
              <a:t>mengutus</a:t>
            </a:r>
            <a:endParaRPr lang="en-US" sz="43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4300" b="1" dirty="0">
                <a:latin typeface="Britannic Bold" panose="020B0903060703020204" pitchFamily="34" charset="0"/>
              </a:rPr>
              <a:t>   orang-orang yang </a:t>
            </a:r>
            <a:r>
              <a:rPr lang="en-US" sz="4300" b="1" dirty="0" err="1">
                <a:latin typeface="Britannic Bold" panose="020B0903060703020204" pitchFamily="34" charset="0"/>
              </a:rPr>
              <a:t>dipilih</a:t>
            </a:r>
            <a:r>
              <a:rPr lang="en-US" sz="4300" b="1" dirty="0">
                <a:latin typeface="Britannic Bold" panose="020B0903060703020204" pitchFamily="34" charset="0"/>
              </a:rPr>
              <a:t>-Nya.</a:t>
            </a:r>
          </a:p>
          <a:p>
            <a:pPr marL="0" indent="0">
              <a:buNone/>
            </a:pPr>
            <a:endParaRPr lang="en-US" sz="4300" b="1" dirty="0">
              <a:latin typeface="Britannic Bold" panose="020B09030607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300" b="1" dirty="0">
                <a:latin typeface="Britannic Bold" panose="020B0903060703020204" pitchFamily="34" charset="0"/>
              </a:rPr>
              <a:t> 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Abraham,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diutus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untuk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hal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yang  </a:t>
            </a:r>
          </a:p>
          <a:p>
            <a:pPr marL="0" indent="0">
              <a:buNone/>
            </a:pP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bertolakbelakang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dengan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kondisi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</a:t>
            </a:r>
            <a:r>
              <a:rPr lang="en-US" sz="43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riilnya</a:t>
            </a: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400" dirty="0">
                <a:latin typeface="Britannic Bold" panose="020B0903060703020204" pitchFamily="34" charset="0"/>
              </a:rPr>
              <a:t>PENGUTUSAN ABRAHAM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(</a:t>
            </a:r>
            <a:r>
              <a:rPr lang="en-US" sz="4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Kejadian</a:t>
            </a:r>
            <a: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  <a:t> 12:1)</a:t>
            </a:r>
            <a:br>
              <a:rPr lang="en-US" sz="4400" b="1" dirty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905000"/>
            <a:ext cx="8991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 </a:t>
            </a:r>
            <a:r>
              <a:rPr lang="en-US" sz="5200" b="1" dirty="0">
                <a:latin typeface="Britannic Bold" panose="020B0903060703020204" pitchFamily="34" charset="0"/>
              </a:rPr>
              <a:t>TUHAN </a:t>
            </a:r>
            <a:r>
              <a:rPr lang="en-US" sz="5200" b="1" dirty="0" err="1">
                <a:latin typeface="Britannic Bold" panose="020B0903060703020204" pitchFamily="34" charset="0"/>
              </a:rPr>
              <a:t>sering</a:t>
            </a:r>
            <a:r>
              <a:rPr lang="en-US" sz="5200" b="1" dirty="0">
                <a:latin typeface="Britannic Bold" panose="020B0903060703020204" pitchFamily="34" charset="0"/>
              </a:rPr>
              <a:t> </a:t>
            </a:r>
            <a:r>
              <a:rPr lang="en-US" sz="5200" b="1" dirty="0" err="1">
                <a:latin typeface="Britannic Bold" panose="020B0903060703020204" pitchFamily="34" charset="0"/>
              </a:rPr>
              <a:t>membuat</a:t>
            </a:r>
            <a:r>
              <a:rPr lang="en-US" sz="5200" b="1" dirty="0">
                <a:latin typeface="Britannic Bold" panose="020B0903060703020204" pitchFamily="34" charset="0"/>
              </a:rPr>
              <a:t> </a:t>
            </a:r>
            <a:r>
              <a:rPr lang="en-US" sz="5200" b="1" dirty="0" err="1">
                <a:latin typeface="Britannic Bold" panose="020B0903060703020204" pitchFamily="34" charset="0"/>
              </a:rPr>
              <a:t>kejutan</a:t>
            </a:r>
            <a:r>
              <a:rPr lang="en-US" sz="5200" b="1" dirty="0"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5200" b="1" dirty="0">
                <a:latin typeface="Britannic Bold" panose="020B0903060703020204" pitchFamily="34" charset="0"/>
              </a:rPr>
              <a:t>   </a:t>
            </a:r>
            <a:r>
              <a:rPr lang="en-US" sz="5200" b="1" dirty="0" err="1">
                <a:latin typeface="Britannic Bold" panose="020B0903060703020204" pitchFamily="34" charset="0"/>
              </a:rPr>
              <a:t>ketika</a:t>
            </a:r>
            <a:r>
              <a:rPr lang="en-US" sz="5200" b="1" dirty="0">
                <a:latin typeface="Britannic Bold" panose="020B0903060703020204" pitchFamily="34" charset="0"/>
              </a:rPr>
              <a:t> </a:t>
            </a:r>
            <a:r>
              <a:rPr lang="en-US" sz="5200" b="1" dirty="0" err="1">
                <a:latin typeface="Britannic Bold" panose="020B0903060703020204" pitchFamily="34" charset="0"/>
              </a:rPr>
              <a:t>memanggil</a:t>
            </a:r>
            <a:r>
              <a:rPr lang="en-US" sz="5200" b="1" dirty="0">
                <a:latin typeface="Britannic Bold" panose="020B0903060703020204" pitchFamily="34" charset="0"/>
              </a:rPr>
              <a:t> dan </a:t>
            </a:r>
            <a:r>
              <a:rPr lang="en-US" sz="5200" b="1" dirty="0" err="1">
                <a:latin typeface="Britannic Bold" panose="020B0903060703020204" pitchFamily="34" charset="0"/>
              </a:rPr>
              <a:t>mengutus</a:t>
            </a:r>
            <a:endParaRPr lang="en-US" sz="5200" b="1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sz="5200" b="1" dirty="0">
                <a:latin typeface="Britannic Bold" panose="020B0903060703020204" pitchFamily="34" charset="0"/>
              </a:rPr>
              <a:t>   orang-orang yang </a:t>
            </a:r>
            <a:r>
              <a:rPr lang="en-US" sz="5200" b="1" dirty="0" err="1">
                <a:latin typeface="Britannic Bold" panose="020B0903060703020204" pitchFamily="34" charset="0"/>
              </a:rPr>
              <a:t>dipilih</a:t>
            </a:r>
            <a:r>
              <a:rPr lang="en-US" sz="5200" b="1" dirty="0">
                <a:latin typeface="Britannic Bold" panose="020B0903060703020204" pitchFamily="34" charset="0"/>
              </a:rPr>
              <a:t>-Nya.</a:t>
            </a:r>
          </a:p>
          <a:p>
            <a:pPr marL="0" indent="0">
              <a:buNone/>
            </a:pPr>
            <a:endParaRPr lang="en-US" sz="4300" b="1" dirty="0">
              <a:latin typeface="Britannic Bold" panose="020B09030607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Musa,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dididik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sebagai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gembala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domba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40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tahun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di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padang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gurun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,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untuk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memimpin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umat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Israel di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padang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gurun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   40 </a:t>
            </a:r>
            <a:r>
              <a:rPr lang="en-US" sz="4600" b="1" dirty="0" err="1">
                <a:solidFill>
                  <a:srgbClr val="00B050"/>
                </a:solidFill>
                <a:latin typeface="Britannic Bold" panose="020B0903060703020204" pitchFamily="34" charset="0"/>
              </a:rPr>
              <a:t>tahun</a:t>
            </a:r>
            <a:r>
              <a:rPr lang="en-US" sz="4600" b="1" dirty="0">
                <a:solidFill>
                  <a:srgbClr val="00B050"/>
                </a:solidFill>
                <a:latin typeface="Britannic Bold" panose="020B0903060703020204" pitchFamily="34" charset="0"/>
              </a:rPr>
              <a:t>.</a:t>
            </a:r>
            <a:r>
              <a:rPr lang="en-US" sz="3600" b="1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endParaRPr lang="en-US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0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918</TotalTime>
  <Words>940</Words>
  <Application>Microsoft Office PowerPoint</Application>
  <PresentationFormat>On-screen Show (4:3)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Abadi MT Condensed Extra Bold</vt:lpstr>
      <vt:lpstr>Arial</vt:lpstr>
      <vt:lpstr>Arial Black</vt:lpstr>
      <vt:lpstr>Arial Narrow</vt:lpstr>
      <vt:lpstr>Britannic Bold</vt:lpstr>
      <vt:lpstr>Tw Cen MT</vt:lpstr>
      <vt:lpstr>Wingdings</vt:lpstr>
      <vt:lpstr>Wingdings 2</vt:lpstr>
      <vt:lpstr>Median</vt:lpstr>
      <vt:lpstr>PowerPoint Presentation</vt:lpstr>
      <vt:lpstr> PENGANTAR</vt:lpstr>
      <vt:lpstr> PENGANTAR</vt:lpstr>
      <vt:lpstr> PENGANTAR</vt:lpstr>
      <vt:lpstr> PENGANTAR</vt:lpstr>
      <vt:lpstr> PENGUTUSAN ABRAHAM   (Kejadian 12:1) </vt:lpstr>
      <vt:lpstr> PENGUTUSAN ABRAHAM   (Kejadian 12:1) </vt:lpstr>
      <vt:lpstr> PENGUTUSAN ABRAHAM   (Kejadian 12:1) </vt:lpstr>
      <vt:lpstr> PENGUTUSAN ABRAHAM   (Kejadian 12:1) </vt:lpstr>
      <vt:lpstr> PENGUTUSAN ABRAHAM   (Kejadian 12:1) </vt:lpstr>
      <vt:lpstr> PENGUTUSAN ABRAHAM   (Kejadian 12:1) </vt:lpstr>
      <vt:lpstr> PENGUTUSAN ABRAHAM   (Kejadian 12:1) </vt:lpstr>
      <vt:lpstr> Henry Moore: Seorang Pematung</vt:lpstr>
      <vt:lpstr>PowerPoint Presentation</vt:lpstr>
      <vt:lpstr> JANJI TUHAN DALAM PENGUTUSAN   ABRAHAM (KEJADIAN 12:2-3) </vt:lpstr>
      <vt:lpstr> JANJI TUHAN DALAM PENGUTUSAN   ABRAHAM (KEJADIAN 12:2-3) </vt:lpstr>
      <vt:lpstr> JANJI TUHAN DALAM PENGUTUSAN   ABRAHAM (KEJADIAN 12:2-3) </vt:lpstr>
      <vt:lpstr> PERTANGGUNGJAWABAN ABRAHAM TERHADAP     PENGUTUSAN TUHAN (KEJADIAN 12:4-6) </vt:lpstr>
      <vt:lpstr> PERTANGGUNGJAWABAN ABRAHAM TERHADAP     PENGUTUSAN TUHAN (KEJADIAN 12:4-6) </vt:lpstr>
      <vt:lpstr> PERTANGGUNGJAWABAN ABRAHAM TERHADAP     PENGUTUSAN TUHAN (KEJADIAN 12:4-6) </vt:lpstr>
      <vt:lpstr> PERTANGGUNGJAWABAN ABRAHAM TERHADAP     PENGUTUSAN TUHAN (KEJADIAN 12:4-6) </vt:lpstr>
      <vt:lpstr>SEPERTI APA WAJAH KOTA ATAU NEGARA YANG MENGALAMI TRANSFORMASI?</vt:lpstr>
      <vt:lpstr>Pengaruh Kristiani</vt:lpstr>
      <vt:lpstr>PowerPoint Presentation</vt:lpstr>
      <vt:lpstr>Kecukupan Ekonomi (Economic Sufficiency)</vt:lpstr>
      <vt:lpstr>Kedamaian Sosial</vt:lpstr>
      <vt:lpstr>Keadilan Sosial</vt:lpstr>
      <vt:lpstr>KEADILAN SOSIAL</vt:lpstr>
      <vt:lpstr>Kebenaran Bangsa</vt:lpstr>
      <vt:lpstr>PowerPoint Presentation</vt:lpstr>
      <vt:lpstr> KESIMPULAN DAN PENERAPAN</vt:lpstr>
      <vt:lpstr> KESIMPULAN DAN PENERAPAN</vt:lpstr>
      <vt:lpstr> KESIMPULAN DAN PENERAPAN</vt:lpstr>
      <vt:lpstr> KESIMPULAN DAN PENERAPAN</vt:lpstr>
      <vt:lpstr> KESIMPULAN DAN PENERAPAN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DAMAI DALAM BADAI (MARKUS 4:35-41) </dc:title>
  <dc:creator>AGUSTINUS TITI</dc:creator>
  <cp:lastModifiedBy>Agustinus Titi</cp:lastModifiedBy>
  <cp:revision>39</cp:revision>
  <dcterms:created xsi:type="dcterms:W3CDTF">2006-08-16T00:00:00Z</dcterms:created>
  <dcterms:modified xsi:type="dcterms:W3CDTF">2022-10-08T00:49:25Z</dcterms:modified>
</cp:coreProperties>
</file>