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325" r:id="rId3"/>
    <p:sldId id="276" r:id="rId4"/>
    <p:sldId id="277" r:id="rId5"/>
    <p:sldId id="320" r:id="rId6"/>
    <p:sldId id="321" r:id="rId7"/>
    <p:sldId id="322" r:id="rId8"/>
    <p:sldId id="323" r:id="rId9"/>
    <p:sldId id="317" r:id="rId10"/>
    <p:sldId id="279" r:id="rId11"/>
    <p:sldId id="312" r:id="rId12"/>
    <p:sldId id="32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5498DE-6AD3-43BD-9C03-C9E1CDAE917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AE18DB3-08D9-4FB6-B3B0-BEDE4343AB29}">
      <dgm:prSet/>
      <dgm:spPr/>
      <dgm:t>
        <a:bodyPr/>
        <a:lstStyle/>
        <a:p>
          <a:r>
            <a:rPr lang="en-US"/>
            <a:t>Montgomery College Enrollment</a:t>
          </a:r>
        </a:p>
      </dgm:t>
    </dgm:pt>
    <dgm:pt modelId="{257885F3-5A2C-49C9-B5D1-9EBA1148BD1D}" type="parTrans" cxnId="{65276905-EE93-42E1-AB2D-B5EB60CF7D5D}">
      <dgm:prSet/>
      <dgm:spPr/>
      <dgm:t>
        <a:bodyPr/>
        <a:lstStyle/>
        <a:p>
          <a:endParaRPr lang="en-US"/>
        </a:p>
      </dgm:t>
    </dgm:pt>
    <dgm:pt modelId="{C7761875-0645-4FF0-993D-408A215E67E5}" type="sibTrans" cxnId="{65276905-EE93-42E1-AB2D-B5EB60CF7D5D}">
      <dgm:prSet/>
      <dgm:spPr/>
      <dgm:t>
        <a:bodyPr/>
        <a:lstStyle/>
        <a:p>
          <a:endParaRPr lang="en-US"/>
        </a:p>
      </dgm:t>
    </dgm:pt>
    <dgm:pt modelId="{A0CB1DF3-CBFF-46C4-86FA-F2DAD106A4A8}">
      <dgm:prSet/>
      <dgm:spPr/>
      <dgm:t>
        <a:bodyPr/>
        <a:lstStyle/>
        <a:p>
          <a:r>
            <a:rPr lang="en-US"/>
            <a:t>Tuition Assistant</a:t>
          </a:r>
        </a:p>
      </dgm:t>
    </dgm:pt>
    <dgm:pt modelId="{F823FD40-52B5-4B9D-9D0A-97AED54F3B64}" type="parTrans" cxnId="{1AFFBD11-BB5C-4DBA-8295-E4320BCAE0F8}">
      <dgm:prSet/>
      <dgm:spPr/>
      <dgm:t>
        <a:bodyPr/>
        <a:lstStyle/>
        <a:p>
          <a:endParaRPr lang="en-US"/>
        </a:p>
      </dgm:t>
    </dgm:pt>
    <dgm:pt modelId="{5BCDFC3D-69A5-439E-B859-E944A144DB20}" type="sibTrans" cxnId="{1AFFBD11-BB5C-4DBA-8295-E4320BCAE0F8}">
      <dgm:prSet/>
      <dgm:spPr/>
      <dgm:t>
        <a:bodyPr/>
        <a:lstStyle/>
        <a:p>
          <a:endParaRPr lang="en-US"/>
        </a:p>
      </dgm:t>
    </dgm:pt>
    <dgm:pt modelId="{A32BD2D3-7CB6-4309-B274-82C278B41FCD}">
      <dgm:prSet/>
      <dgm:spPr/>
      <dgm:t>
        <a:bodyPr/>
        <a:lstStyle/>
        <a:p>
          <a:r>
            <a:rPr lang="en-US"/>
            <a:t>College Level Characteristics from the IPEDS Database and the College Scorecard</a:t>
          </a:r>
        </a:p>
      </dgm:t>
    </dgm:pt>
    <dgm:pt modelId="{CFC83273-68DD-4487-A966-F52F38D8FE34}" type="parTrans" cxnId="{DF750F27-7EB9-4AAB-BEF1-B1605A4E3D96}">
      <dgm:prSet/>
      <dgm:spPr/>
      <dgm:t>
        <a:bodyPr/>
        <a:lstStyle/>
        <a:p>
          <a:endParaRPr lang="en-US"/>
        </a:p>
      </dgm:t>
    </dgm:pt>
    <dgm:pt modelId="{A5C88F3C-288C-4F29-968F-F11E2FB7EEA1}" type="sibTrans" cxnId="{DF750F27-7EB9-4AAB-BEF1-B1605A4E3D96}">
      <dgm:prSet/>
      <dgm:spPr/>
      <dgm:t>
        <a:bodyPr/>
        <a:lstStyle/>
        <a:p>
          <a:endParaRPr lang="en-US"/>
        </a:p>
      </dgm:t>
    </dgm:pt>
    <dgm:pt modelId="{07B62D5E-A4A0-4BE6-9B04-62EA734A36CB}" type="pres">
      <dgm:prSet presAssocID="{655498DE-6AD3-43BD-9C03-C9E1CDAE917F}" presName="linear" presStyleCnt="0">
        <dgm:presLayoutVars>
          <dgm:animLvl val="lvl"/>
          <dgm:resizeHandles val="exact"/>
        </dgm:presLayoutVars>
      </dgm:prSet>
      <dgm:spPr/>
    </dgm:pt>
    <dgm:pt modelId="{B0CBF0AF-41EE-403A-9F35-EADA7A41C9CE}" type="pres">
      <dgm:prSet presAssocID="{4AE18DB3-08D9-4FB6-B3B0-BEDE4343AB2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9CFC565-22ED-4B06-BF0B-0D6AC3E01A60}" type="pres">
      <dgm:prSet presAssocID="{C7761875-0645-4FF0-993D-408A215E67E5}" presName="spacer" presStyleCnt="0"/>
      <dgm:spPr/>
    </dgm:pt>
    <dgm:pt modelId="{E639F395-6B1F-4252-972D-C5818CF6DB2D}" type="pres">
      <dgm:prSet presAssocID="{A0CB1DF3-CBFF-46C4-86FA-F2DAD106A4A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7017F8A-0C46-4792-AFF0-AA818690CE4B}" type="pres">
      <dgm:prSet presAssocID="{5BCDFC3D-69A5-439E-B859-E944A144DB20}" presName="spacer" presStyleCnt="0"/>
      <dgm:spPr/>
    </dgm:pt>
    <dgm:pt modelId="{51D6BEAD-2415-41FD-8AB8-1039DEF087B5}" type="pres">
      <dgm:prSet presAssocID="{A32BD2D3-7CB6-4309-B274-82C278B41FC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5276905-EE93-42E1-AB2D-B5EB60CF7D5D}" srcId="{655498DE-6AD3-43BD-9C03-C9E1CDAE917F}" destId="{4AE18DB3-08D9-4FB6-B3B0-BEDE4343AB29}" srcOrd="0" destOrd="0" parTransId="{257885F3-5A2C-49C9-B5D1-9EBA1148BD1D}" sibTransId="{C7761875-0645-4FF0-993D-408A215E67E5}"/>
    <dgm:cxn modelId="{1AFFBD11-BB5C-4DBA-8295-E4320BCAE0F8}" srcId="{655498DE-6AD3-43BD-9C03-C9E1CDAE917F}" destId="{A0CB1DF3-CBFF-46C4-86FA-F2DAD106A4A8}" srcOrd="1" destOrd="0" parTransId="{F823FD40-52B5-4B9D-9D0A-97AED54F3B64}" sibTransId="{5BCDFC3D-69A5-439E-B859-E944A144DB20}"/>
    <dgm:cxn modelId="{DF750F27-7EB9-4AAB-BEF1-B1605A4E3D96}" srcId="{655498DE-6AD3-43BD-9C03-C9E1CDAE917F}" destId="{A32BD2D3-7CB6-4309-B274-82C278B41FCD}" srcOrd="2" destOrd="0" parTransId="{CFC83273-68DD-4487-A966-F52F38D8FE34}" sibTransId="{A5C88F3C-288C-4F29-968F-F11E2FB7EEA1}"/>
    <dgm:cxn modelId="{2AF02F2D-2ABB-4863-956E-06199C5BCBC0}" type="presOf" srcId="{4AE18DB3-08D9-4FB6-B3B0-BEDE4343AB29}" destId="{B0CBF0AF-41EE-403A-9F35-EADA7A41C9CE}" srcOrd="0" destOrd="0" presId="urn:microsoft.com/office/officeart/2005/8/layout/vList2"/>
    <dgm:cxn modelId="{50E7DE6D-B33E-4907-B614-5203DD0C468A}" type="presOf" srcId="{A0CB1DF3-CBFF-46C4-86FA-F2DAD106A4A8}" destId="{E639F395-6B1F-4252-972D-C5818CF6DB2D}" srcOrd="0" destOrd="0" presId="urn:microsoft.com/office/officeart/2005/8/layout/vList2"/>
    <dgm:cxn modelId="{46A3194F-C1F6-4B68-841F-FBB1C569BECF}" type="presOf" srcId="{A32BD2D3-7CB6-4309-B274-82C278B41FCD}" destId="{51D6BEAD-2415-41FD-8AB8-1039DEF087B5}" srcOrd="0" destOrd="0" presId="urn:microsoft.com/office/officeart/2005/8/layout/vList2"/>
    <dgm:cxn modelId="{902BE1BD-E121-4386-99D4-A6B43EB809D8}" type="presOf" srcId="{655498DE-6AD3-43BD-9C03-C9E1CDAE917F}" destId="{07B62D5E-A4A0-4BE6-9B04-62EA734A36CB}" srcOrd="0" destOrd="0" presId="urn:microsoft.com/office/officeart/2005/8/layout/vList2"/>
    <dgm:cxn modelId="{1E027139-99D9-4D05-BDB1-FDE64D803A5D}" type="presParOf" srcId="{07B62D5E-A4A0-4BE6-9B04-62EA734A36CB}" destId="{B0CBF0AF-41EE-403A-9F35-EADA7A41C9CE}" srcOrd="0" destOrd="0" presId="urn:microsoft.com/office/officeart/2005/8/layout/vList2"/>
    <dgm:cxn modelId="{3F0DFC80-B927-4EEA-ADB7-9163AEE3F6F9}" type="presParOf" srcId="{07B62D5E-A4A0-4BE6-9B04-62EA734A36CB}" destId="{D9CFC565-22ED-4B06-BF0B-0D6AC3E01A60}" srcOrd="1" destOrd="0" presId="urn:microsoft.com/office/officeart/2005/8/layout/vList2"/>
    <dgm:cxn modelId="{E53B352E-70CF-40BE-B898-6BB6C51CF689}" type="presParOf" srcId="{07B62D5E-A4A0-4BE6-9B04-62EA734A36CB}" destId="{E639F395-6B1F-4252-972D-C5818CF6DB2D}" srcOrd="2" destOrd="0" presId="urn:microsoft.com/office/officeart/2005/8/layout/vList2"/>
    <dgm:cxn modelId="{9E73D91B-5255-43C8-850A-22F8D87436EA}" type="presParOf" srcId="{07B62D5E-A4A0-4BE6-9B04-62EA734A36CB}" destId="{37017F8A-0C46-4792-AFF0-AA818690CE4B}" srcOrd="3" destOrd="0" presId="urn:microsoft.com/office/officeart/2005/8/layout/vList2"/>
    <dgm:cxn modelId="{C66B3F3A-4058-44BA-A3A2-99E347DBBB86}" type="presParOf" srcId="{07B62D5E-A4A0-4BE6-9B04-62EA734A36CB}" destId="{51D6BEAD-2415-41FD-8AB8-1039DEF087B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BF0AF-41EE-403A-9F35-EADA7A41C9CE}">
      <dsp:nvSpPr>
        <dsp:cNvPr id="0" name=""/>
        <dsp:cNvSpPr/>
      </dsp:nvSpPr>
      <dsp:spPr>
        <a:xfrm>
          <a:off x="0" y="16062"/>
          <a:ext cx="6513603" cy="18858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Montgomery College Enrollment</a:t>
          </a:r>
        </a:p>
      </dsp:txBody>
      <dsp:txXfrm>
        <a:off x="92058" y="108120"/>
        <a:ext cx="6329487" cy="1701704"/>
      </dsp:txXfrm>
    </dsp:sp>
    <dsp:sp modelId="{E639F395-6B1F-4252-972D-C5818CF6DB2D}">
      <dsp:nvSpPr>
        <dsp:cNvPr id="0" name=""/>
        <dsp:cNvSpPr/>
      </dsp:nvSpPr>
      <dsp:spPr>
        <a:xfrm>
          <a:off x="0" y="1999802"/>
          <a:ext cx="6513603" cy="18858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Tuition Assistant</a:t>
          </a:r>
        </a:p>
      </dsp:txBody>
      <dsp:txXfrm>
        <a:off x="92058" y="2091860"/>
        <a:ext cx="6329487" cy="1701704"/>
      </dsp:txXfrm>
    </dsp:sp>
    <dsp:sp modelId="{51D6BEAD-2415-41FD-8AB8-1039DEF087B5}">
      <dsp:nvSpPr>
        <dsp:cNvPr id="0" name=""/>
        <dsp:cNvSpPr/>
      </dsp:nvSpPr>
      <dsp:spPr>
        <a:xfrm>
          <a:off x="0" y="3983543"/>
          <a:ext cx="6513603" cy="18858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College Level Characteristics from the IPEDS Database and the College Scorecard</a:t>
          </a:r>
        </a:p>
      </dsp:txBody>
      <dsp:txXfrm>
        <a:off x="92058" y="4075601"/>
        <a:ext cx="6329487" cy="1701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8371-A6C7-47DD-B0DB-6C3BAE06C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42640-5B8B-4462-97B7-F1D70F97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61607-7622-451D-89CE-A9B6A41C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2584E-B81E-453D-8786-15F90F23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ABDD2-D0EE-4DC1-9A2D-25EDA5F5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3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01D2-3BB8-46DB-853C-7E503508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855E5-D45E-4A53-9F71-4D97AD356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B4445-5238-46C0-82E1-5C1C66E2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A6DA5-BFF0-4569-AD3B-E50D4CC2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44B5C-4B82-4732-A883-9CB861EF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3AAAD-F570-4DCF-8D4A-B0FC47B99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3F6AD-A164-4522-9B98-3DAC7D5D0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3F3F1-5A93-4205-8E7E-F3D3F058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BBF70-53F8-49FC-9AFC-0B18DC9F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D0CA1-58F2-4DDF-96DB-55792FFA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6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601A-88A2-4E58-A3BD-001B81F7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58DE-A0D2-44E5-98DF-FE87FFDA0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B571A-950F-433B-8B8F-669CAE0F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10713-233F-4D9F-A70B-5473DA24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71487-C783-4C7F-80A6-B1D8B807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5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1732-6841-4984-AF9C-29436F5B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A6C2-F56F-4651-B03E-2621D1681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62A7B-B2A6-4099-A82C-44D80908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7660-A643-4E4D-9838-1402F63E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95808-DCC6-4BCE-A550-354C83CF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9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41EB-DBDB-48BB-AF23-A0B947D2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DEB9A-4B38-48ED-92F6-0D8282D71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A3EDA-4D2F-4700-BB18-055FB7377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F2B4F-71F4-41C4-A04B-460EF651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0E90D-9880-4178-BF1B-9BD6A80A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0983D-1299-4CD5-A696-16FED405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8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3E71-C6EC-4D4A-875C-D9E8AF15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8CAEB-BA03-478C-B790-FB7E3EAE4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F260D-A557-45E2-B4C1-EA07DAC4E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27E05-0E6A-44C9-A146-DEAA855D7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91599-A0CD-49E2-9378-B9F8F3F08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46BFD-A578-40A4-8E9C-644F6B0B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5A2D4-81FC-4D3B-94B6-1618ACFA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37DE7-B34A-4810-B2AA-838869C4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8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91DB5-DAC7-4AD0-A0AC-23D4A92B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3EE91-6745-4351-8A7D-C65A1A72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ECE04-BC2E-429D-8477-F50F6041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8E65-509D-491C-931B-B89D31A2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3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7011E-09BF-4DBA-A3CA-68E8A57C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615AF-60B0-466D-B8D3-CC070914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8F95A-DC93-4407-91F5-811A943B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0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4262-24EF-4442-8EE4-D095E2F7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C7CC2-8F65-476A-9B91-40132FBD9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625B2-6917-4CCF-829E-716769DEC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BCA7E-4ADF-4356-9659-8456B7D9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2B006-7B5D-4C02-9647-D669370B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5ED71-614C-432A-A2B2-179ED729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5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4519-6C1D-4E9F-94C3-D8BEEEC2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67493-3DCC-4B8C-9BF2-2AB99F8A1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14B3B-11DB-4EA9-BAF3-441CD40A2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4E823-7F3E-42D8-96B8-BDFBB115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42867-1898-4D4D-B341-393BD938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53966-9C5C-402D-8643-76101D3E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0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95A11-2A3E-4459-90A8-0157C24E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DE141-1672-43C3-8AA4-EA425D4DE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9C48B-1BED-4EDE-AE47-BA9F43401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50CAA-906B-4303-A608-E3163AC89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B368F-97EE-4D7E-9D03-6CD2F505E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CBC9CC-8EBE-4E59-9947-BE71B7BA50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49" b="2635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BF5CB-A1D5-4815-84C9-B3BA99ADF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Data 205  Final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BC1E2-9DA2-47EE-82EE-13E922433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David Williams</a:t>
            </a:r>
          </a:p>
        </p:txBody>
      </p:sp>
    </p:spTree>
    <p:extLst>
      <p:ext uri="{BB962C8B-B14F-4D97-AF65-F5344CB8AC3E}">
        <p14:creationId xmlns:p14="http://schemas.microsoft.com/office/powerpoint/2010/main" val="2299467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B53DE-46FD-4EC1-A592-CB51FC67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0" rtlCol="0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College Level Characteristics from the IPEDS Database and the College Scorecard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946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59D6A-FDC4-4DE8-BD8E-837D5635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Tableau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4843-BF16-411F-858B-271D5E658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https://public.tableau.com/profile/david.williams8099#!/vizhome/montgomerycountycolleges/MontgomeryCollegeDashboard?publish=yes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https://public.tableau.com/profile/david.williams8099#!/vizhome/averageearningbyschool/Sheet1?publish=yes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https://public.tableau.com/profile/david.williams8099#!/vizhome/averageearningbyschool/Sheet2?publish=yes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304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B75DF6-3B8A-4C6B-9176-CBD462F9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F8C8CE-CDE7-4C0F-B7E0-DE612243F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Montgomery College Enrollment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	https://data.montgomerycountymd.gov/Education/Montgomery-College-	Enrollment-Data/wmr2-6hn6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Tuition Assistant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	https://data.montgomerycountymd.gov/resource/p7z5-tjrz.csv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College Level Characteristics from the IPEDS Database and the College Scorecard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	https://opportunityinsights.org/data/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u="sng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u="sng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u="sng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lvl="1"/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89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F0C89-CD5F-4D53-89DF-F50DF7C7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AF0882-CBF1-4536-8BDC-6EBA153B83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12831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83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7CFD6C-0040-461A-B6A7-56D596AE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Montgomery College Enrollment</a:t>
            </a:r>
          </a:p>
        </p:txBody>
      </p:sp>
    </p:spTree>
    <p:extLst>
      <p:ext uri="{BB962C8B-B14F-4D97-AF65-F5344CB8AC3E}">
        <p14:creationId xmlns:p14="http://schemas.microsoft.com/office/powerpoint/2010/main" val="240125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4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83A7BB-F61A-41FC-B727-01DBB29C8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43407"/>
            <a:ext cx="10905066" cy="417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2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24DC3F-8738-4295-8BE5-34DC9A61B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535" y="643467"/>
            <a:ext cx="10592973" cy="563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9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5AAAAD-FD98-496F-89B0-F12353149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758" y="643467"/>
            <a:ext cx="944248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8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4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99F392-354E-4C88-B1B1-DEEDE3ECB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0" y="643467"/>
            <a:ext cx="1086025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8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E75E45-9A5B-406A-A544-7BF759FD3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11" y="480060"/>
            <a:ext cx="11237975" cy="58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2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12EE8-A051-444D-BD12-3E62C50C7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Tuition Assistant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DA70-A8BA-4827-9C71-298230DAD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400"/>
          </a:p>
          <a:p>
            <a:r>
              <a:rPr lang="en-US" sz="2400"/>
              <a:t>https://public.tableau.com/profile/david.williams8099#!/vizhome/TuitionAssistant/CountofDegreesbyDepartment?publish=yes</a:t>
            </a:r>
          </a:p>
          <a:p>
            <a:endParaRPr lang="en-US" sz="2400"/>
          </a:p>
          <a:p>
            <a:r>
              <a:rPr lang="en-US" sz="2400"/>
              <a:t>https://public.tableau.com/profile/david.williams8099#!/vizhome/TuitionAssistant/CountofMajorperDegree?publish=yes</a:t>
            </a:r>
          </a:p>
          <a:p>
            <a:endParaRPr lang="en-US" sz="2400"/>
          </a:p>
          <a:p>
            <a:r>
              <a:rPr lang="en-US" sz="2400"/>
              <a:t>https://public.tableau.com/profile/david.williams8099#!/vizhome/TuitionAssistant/AvgCostperDepartment?publish=yes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5848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235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Data 205  Final Project </vt:lpstr>
      <vt:lpstr>Contents</vt:lpstr>
      <vt:lpstr>Montgomery College Enrollment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Tuition Assistant</vt:lpstr>
      <vt:lpstr>College Level Characteristics from the IPEDS Database and the College Scorecard </vt:lpstr>
      <vt:lpstr>Tableau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205  Final Project </dc:title>
  <dc:creator>dwilliams</dc:creator>
  <cp:lastModifiedBy>dwilliams</cp:lastModifiedBy>
  <cp:revision>1</cp:revision>
  <dcterms:created xsi:type="dcterms:W3CDTF">2019-11-10T21:30:23Z</dcterms:created>
  <dcterms:modified xsi:type="dcterms:W3CDTF">2019-11-10T21:31:33Z</dcterms:modified>
</cp:coreProperties>
</file>