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14BD6A-2382-48D7-BBAE-147FC0A5342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92F8738-1207-4938-B843-F15F3BE4E928}">
      <dgm:prSet/>
      <dgm:spPr/>
      <dgm:t>
        <a:bodyPr/>
        <a:lstStyle/>
        <a:p>
          <a:r>
            <a:rPr lang="en-US"/>
            <a:t>0.01967947 = sum(square(predicted grad rate – actual grad rate)) / 				actual grad rate</a:t>
          </a:r>
        </a:p>
      </dgm:t>
    </dgm:pt>
    <dgm:pt modelId="{9812EB39-4209-4931-80B0-8A3BFE83FE19}" type="parTrans" cxnId="{A403B3E1-5A78-4FF3-B8EF-26A90BF5B11B}">
      <dgm:prSet/>
      <dgm:spPr/>
      <dgm:t>
        <a:bodyPr/>
        <a:lstStyle/>
        <a:p>
          <a:endParaRPr lang="en-US"/>
        </a:p>
      </dgm:t>
    </dgm:pt>
    <dgm:pt modelId="{5429B9E5-EBE5-4F0D-AD5C-FE5B8ACFF778}" type="sibTrans" cxnId="{A403B3E1-5A78-4FF3-B8EF-26A90BF5B11B}">
      <dgm:prSet/>
      <dgm:spPr/>
      <dgm:t>
        <a:bodyPr/>
        <a:lstStyle/>
        <a:p>
          <a:endParaRPr lang="en-US"/>
        </a:p>
      </dgm:t>
    </dgm:pt>
    <dgm:pt modelId="{4004E6FB-6873-4859-B9AE-48F5DBDF23F2}">
      <dgm:prSet/>
      <dgm:spPr/>
      <dgm:t>
        <a:bodyPr/>
        <a:lstStyle/>
        <a:p>
          <a:r>
            <a:rPr lang="en-US"/>
            <a:t>Low value indicate good fit	</a:t>
          </a:r>
        </a:p>
      </dgm:t>
    </dgm:pt>
    <dgm:pt modelId="{85C01ACB-CC34-4D18-84D4-CB711C5E487C}" type="parTrans" cxnId="{6EB368CD-8E41-4207-82E9-4DA48C822F67}">
      <dgm:prSet/>
      <dgm:spPr/>
      <dgm:t>
        <a:bodyPr/>
        <a:lstStyle/>
        <a:p>
          <a:endParaRPr lang="en-US"/>
        </a:p>
      </dgm:t>
    </dgm:pt>
    <dgm:pt modelId="{537D99C2-88E6-4773-982C-76408566DA19}" type="sibTrans" cxnId="{6EB368CD-8E41-4207-82E9-4DA48C822F67}">
      <dgm:prSet/>
      <dgm:spPr/>
      <dgm:t>
        <a:bodyPr/>
        <a:lstStyle/>
        <a:p>
          <a:endParaRPr lang="en-US"/>
        </a:p>
      </dgm:t>
    </dgm:pt>
    <dgm:pt modelId="{62391DEF-C07E-4F52-845C-51D6A92C3022}" type="pres">
      <dgm:prSet presAssocID="{DC14BD6A-2382-48D7-BBAE-147FC0A5342D}" presName="root" presStyleCnt="0">
        <dgm:presLayoutVars>
          <dgm:dir/>
          <dgm:resizeHandles val="exact"/>
        </dgm:presLayoutVars>
      </dgm:prSet>
      <dgm:spPr/>
    </dgm:pt>
    <dgm:pt modelId="{7BFB234F-B8C6-4543-A986-E19A9EDF4DED}" type="pres">
      <dgm:prSet presAssocID="{D92F8738-1207-4938-B843-F15F3BE4E928}" presName="compNode" presStyleCnt="0"/>
      <dgm:spPr/>
    </dgm:pt>
    <dgm:pt modelId="{2B81DC0E-2A1F-47DF-8BE5-41F6E4EFB848}" type="pres">
      <dgm:prSet presAssocID="{D92F8738-1207-4938-B843-F15F3BE4E928}" presName="bgRect" presStyleLbl="bgShp" presStyleIdx="0" presStyleCnt="2"/>
      <dgm:spPr/>
    </dgm:pt>
    <dgm:pt modelId="{B44E74AD-E823-48DE-96F3-6C9017338B4C}" type="pres">
      <dgm:prSet presAssocID="{D92F8738-1207-4938-B843-F15F3BE4E92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788D4C9-E21E-4ABC-9970-4B6EC9D75159}" type="pres">
      <dgm:prSet presAssocID="{D92F8738-1207-4938-B843-F15F3BE4E928}" presName="spaceRect" presStyleCnt="0"/>
      <dgm:spPr/>
    </dgm:pt>
    <dgm:pt modelId="{6F225B7F-B96B-4750-96BD-90D0AB830AA2}" type="pres">
      <dgm:prSet presAssocID="{D92F8738-1207-4938-B843-F15F3BE4E928}" presName="parTx" presStyleLbl="revTx" presStyleIdx="0" presStyleCnt="2">
        <dgm:presLayoutVars>
          <dgm:chMax val="0"/>
          <dgm:chPref val="0"/>
        </dgm:presLayoutVars>
      </dgm:prSet>
      <dgm:spPr/>
    </dgm:pt>
    <dgm:pt modelId="{9879D459-DEF4-4274-8A4E-AF777F57A674}" type="pres">
      <dgm:prSet presAssocID="{5429B9E5-EBE5-4F0D-AD5C-FE5B8ACFF778}" presName="sibTrans" presStyleCnt="0"/>
      <dgm:spPr/>
    </dgm:pt>
    <dgm:pt modelId="{156405E3-9418-4053-8C8B-0999F7015CD5}" type="pres">
      <dgm:prSet presAssocID="{4004E6FB-6873-4859-B9AE-48F5DBDF23F2}" presName="compNode" presStyleCnt="0"/>
      <dgm:spPr/>
    </dgm:pt>
    <dgm:pt modelId="{18AE0118-3B43-442B-A637-14D39404547B}" type="pres">
      <dgm:prSet presAssocID="{4004E6FB-6873-4859-B9AE-48F5DBDF23F2}" presName="bgRect" presStyleLbl="bgShp" presStyleIdx="1" presStyleCnt="2"/>
      <dgm:spPr/>
    </dgm:pt>
    <dgm:pt modelId="{72ABE4B9-3A52-408D-90CA-AEB8C1D89FAE}" type="pres">
      <dgm:prSet presAssocID="{4004E6FB-6873-4859-B9AE-48F5DBDF23F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45ED9B81-CB7C-4B22-857C-FA14ECC1AD80}" type="pres">
      <dgm:prSet presAssocID="{4004E6FB-6873-4859-B9AE-48F5DBDF23F2}" presName="spaceRect" presStyleCnt="0"/>
      <dgm:spPr/>
    </dgm:pt>
    <dgm:pt modelId="{45AD0167-DEF0-4AC9-AA6C-6E5B3F02AAD6}" type="pres">
      <dgm:prSet presAssocID="{4004E6FB-6873-4859-B9AE-48F5DBDF23F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4CC601A-6C7A-4367-9CBC-C8EFB5C4CF97}" type="presOf" srcId="{DC14BD6A-2382-48D7-BBAE-147FC0A5342D}" destId="{62391DEF-C07E-4F52-845C-51D6A92C3022}" srcOrd="0" destOrd="0" presId="urn:microsoft.com/office/officeart/2018/2/layout/IconVerticalSolidList"/>
    <dgm:cxn modelId="{D85E7986-1161-4BFF-BB5E-40D0D7037774}" type="presOf" srcId="{4004E6FB-6873-4859-B9AE-48F5DBDF23F2}" destId="{45AD0167-DEF0-4AC9-AA6C-6E5B3F02AAD6}" srcOrd="0" destOrd="0" presId="urn:microsoft.com/office/officeart/2018/2/layout/IconVerticalSolidList"/>
    <dgm:cxn modelId="{6EB368CD-8E41-4207-82E9-4DA48C822F67}" srcId="{DC14BD6A-2382-48D7-BBAE-147FC0A5342D}" destId="{4004E6FB-6873-4859-B9AE-48F5DBDF23F2}" srcOrd="1" destOrd="0" parTransId="{85C01ACB-CC34-4D18-84D4-CB711C5E487C}" sibTransId="{537D99C2-88E6-4773-982C-76408566DA19}"/>
    <dgm:cxn modelId="{A403B3E1-5A78-4FF3-B8EF-26A90BF5B11B}" srcId="{DC14BD6A-2382-48D7-BBAE-147FC0A5342D}" destId="{D92F8738-1207-4938-B843-F15F3BE4E928}" srcOrd="0" destOrd="0" parTransId="{9812EB39-4209-4931-80B0-8A3BFE83FE19}" sibTransId="{5429B9E5-EBE5-4F0D-AD5C-FE5B8ACFF778}"/>
    <dgm:cxn modelId="{596FB7EC-C6D1-4D3B-9BC5-6FC5768E705C}" type="presOf" srcId="{D92F8738-1207-4938-B843-F15F3BE4E928}" destId="{6F225B7F-B96B-4750-96BD-90D0AB830AA2}" srcOrd="0" destOrd="0" presId="urn:microsoft.com/office/officeart/2018/2/layout/IconVerticalSolidList"/>
    <dgm:cxn modelId="{CAF217AD-7757-4448-88E4-4DF4A2FEE45F}" type="presParOf" srcId="{62391DEF-C07E-4F52-845C-51D6A92C3022}" destId="{7BFB234F-B8C6-4543-A986-E19A9EDF4DED}" srcOrd="0" destOrd="0" presId="urn:microsoft.com/office/officeart/2018/2/layout/IconVerticalSolidList"/>
    <dgm:cxn modelId="{2FF90A8C-D35B-406C-93D9-6D7C6C3D89B8}" type="presParOf" srcId="{7BFB234F-B8C6-4543-A986-E19A9EDF4DED}" destId="{2B81DC0E-2A1F-47DF-8BE5-41F6E4EFB848}" srcOrd="0" destOrd="0" presId="urn:microsoft.com/office/officeart/2018/2/layout/IconVerticalSolidList"/>
    <dgm:cxn modelId="{C08F2E4A-E5BC-4309-88C9-4AB45B0C41F1}" type="presParOf" srcId="{7BFB234F-B8C6-4543-A986-E19A9EDF4DED}" destId="{B44E74AD-E823-48DE-96F3-6C9017338B4C}" srcOrd="1" destOrd="0" presId="urn:microsoft.com/office/officeart/2018/2/layout/IconVerticalSolidList"/>
    <dgm:cxn modelId="{30D47657-2BB0-46F3-9BEA-28AF0E2BCC38}" type="presParOf" srcId="{7BFB234F-B8C6-4543-A986-E19A9EDF4DED}" destId="{E788D4C9-E21E-4ABC-9970-4B6EC9D75159}" srcOrd="2" destOrd="0" presId="urn:microsoft.com/office/officeart/2018/2/layout/IconVerticalSolidList"/>
    <dgm:cxn modelId="{CD959FD0-A1BA-4958-9012-47F487A95B2F}" type="presParOf" srcId="{7BFB234F-B8C6-4543-A986-E19A9EDF4DED}" destId="{6F225B7F-B96B-4750-96BD-90D0AB830AA2}" srcOrd="3" destOrd="0" presId="urn:microsoft.com/office/officeart/2018/2/layout/IconVerticalSolidList"/>
    <dgm:cxn modelId="{65BDD438-BEC1-4174-813A-A3B17C8979E2}" type="presParOf" srcId="{62391DEF-C07E-4F52-845C-51D6A92C3022}" destId="{9879D459-DEF4-4274-8A4E-AF777F57A674}" srcOrd="1" destOrd="0" presId="urn:microsoft.com/office/officeart/2018/2/layout/IconVerticalSolidList"/>
    <dgm:cxn modelId="{994442EF-D5A8-4137-B9F8-D9FEC986DBC8}" type="presParOf" srcId="{62391DEF-C07E-4F52-845C-51D6A92C3022}" destId="{156405E3-9418-4053-8C8B-0999F7015CD5}" srcOrd="2" destOrd="0" presId="urn:microsoft.com/office/officeart/2018/2/layout/IconVerticalSolidList"/>
    <dgm:cxn modelId="{5BE1A31B-5BD4-47BD-982F-0A918674BE3F}" type="presParOf" srcId="{156405E3-9418-4053-8C8B-0999F7015CD5}" destId="{18AE0118-3B43-442B-A637-14D39404547B}" srcOrd="0" destOrd="0" presId="urn:microsoft.com/office/officeart/2018/2/layout/IconVerticalSolidList"/>
    <dgm:cxn modelId="{94B681C4-14F9-4D02-8EA5-AB7762FC8BFB}" type="presParOf" srcId="{156405E3-9418-4053-8C8B-0999F7015CD5}" destId="{72ABE4B9-3A52-408D-90CA-AEB8C1D89FAE}" srcOrd="1" destOrd="0" presId="urn:microsoft.com/office/officeart/2018/2/layout/IconVerticalSolidList"/>
    <dgm:cxn modelId="{4B04D9C2-B685-4D35-9298-06105BB60713}" type="presParOf" srcId="{156405E3-9418-4053-8C8B-0999F7015CD5}" destId="{45ED9B81-CB7C-4B22-857C-FA14ECC1AD80}" srcOrd="2" destOrd="0" presId="urn:microsoft.com/office/officeart/2018/2/layout/IconVerticalSolidList"/>
    <dgm:cxn modelId="{5D1AB097-0605-4FDE-A0D4-C6DE5B3DD302}" type="presParOf" srcId="{156405E3-9418-4053-8C8B-0999F7015CD5}" destId="{45AD0167-DEF0-4AC9-AA6C-6E5B3F02AA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81DC0E-2A1F-47DF-8BE5-41F6E4EFB848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4E74AD-E823-48DE-96F3-6C9017338B4C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25B7F-B96B-4750-96BD-90D0AB830AA2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0.01967947 = sum(square(predicted grad rate – actual grad rate)) / 				actual grad rate</a:t>
          </a:r>
        </a:p>
      </dsp:txBody>
      <dsp:txXfrm>
        <a:off x="2039300" y="956381"/>
        <a:ext cx="4474303" cy="1765627"/>
      </dsp:txXfrm>
    </dsp:sp>
    <dsp:sp modelId="{18AE0118-3B43-442B-A637-14D39404547B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ABE4B9-3A52-408D-90CA-AEB8C1D89FAE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D0167-DEF0-4AC9-AA6C-6E5B3F02AAD6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Low value indicate good fit	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7E8E-AC06-4FC6-9981-6D7F36432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21DDB-8E37-412C-8B05-A496EEF73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610B8-441E-4AD6-BB7D-47936CB4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E9AA-CF14-4F95-9DF6-A51B715E4FE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4E366-8EB3-4621-9732-C16555E46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11FF5-B4F4-4C0B-9A59-CE37C9AC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FEF4-7A5C-4F70-ABCB-665D33D3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5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E9F5-9F0F-45EC-A6C7-06B08368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7822C-B2C6-4D24-917D-78E100E6D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4436C-0942-4B45-8235-AF8D04801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E9AA-CF14-4F95-9DF6-A51B715E4FE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B9798-BEFA-4DE7-810D-9506AED3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183C8-B134-49F4-BB9B-314CC6777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FEF4-7A5C-4F70-ABCB-665D33D3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9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A0732D-5CD6-45DB-86D3-3F166D9CA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EBF76-4891-453E-920A-E65B732EF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C30C2-A9F2-4D30-A6FA-D3DE3134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E9AA-CF14-4F95-9DF6-A51B715E4FE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E9319-ED1B-4A8D-940B-5B47DBB6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E11D0-AA19-4849-8770-6B1EA0FF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FEF4-7A5C-4F70-ABCB-665D33D3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7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E5AD-F228-410A-B872-7B9253C2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9DDC3-AAB5-45F7-B2D1-AF4EEDDAC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39733-721A-44C3-B6DE-F66668E67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E9AA-CF14-4F95-9DF6-A51B715E4FE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0724A-5D81-4A3A-B3D9-FE54305CF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05F99-8D4B-4A6E-B5DD-B2D3E529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FEF4-7A5C-4F70-ABCB-665D33D3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1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7CE8-CBA4-472B-8A55-0F039B93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52520-29E7-4A67-B0A5-B20208BC0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5D024-39F8-4791-9D6F-B0ADEC61D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E9AA-CF14-4F95-9DF6-A51B715E4FE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F1C3C-4D9B-4627-BE47-36FB9464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7BD23-A88D-4A9A-94C2-730674D0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FEF4-7A5C-4F70-ABCB-665D33D3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9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BB65-486A-4236-AC64-F46007E1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8AC72-12A8-4E69-9BC8-34D2C9BB6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91B6C-3735-4458-9752-A07398FD4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F4246-6E28-488F-A30E-34D8F03A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E9AA-CF14-4F95-9DF6-A51B715E4FE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0A724-6116-409C-97A4-258F996D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9F456-0A1B-4314-A94D-9FFA926C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FEF4-7A5C-4F70-ABCB-665D33D3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5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510F-3003-4FEF-8262-0DD64CFB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4CA08-3490-4CCD-A5D1-1F1CB3DBD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7B1C2-BBC6-442C-8CD2-D8DD8B1BD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F7818B-E0D3-4CFB-9630-F4C038991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79A9FC-FE87-42EE-9592-8DCFAEDD2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040D36-FC1F-458A-82A9-199A3C72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E9AA-CF14-4F95-9DF6-A51B715E4FE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E160B-6CF0-4156-B0CE-27BC80CB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7DD21-17DE-4984-B7D1-E1AC5491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FEF4-7A5C-4F70-ABCB-665D33D3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4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CCE-FCFF-4862-BD41-EB8C4DD4E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1BD4C-FCB5-4BDE-B81C-D5EA5DF3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E9AA-CF14-4F95-9DF6-A51B715E4FE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F466F-1968-4FCA-8E2D-ED51E2A4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54E9F-1848-41B9-BB61-991D48CC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FEF4-7A5C-4F70-ABCB-665D33D3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0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FED3A0-95BB-4EE1-9F49-E5EAFCECB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E9AA-CF14-4F95-9DF6-A51B715E4FE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F7BE6B-5BC6-4C1A-BD26-C4614CA1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438D7-BA4D-4F0D-8256-11577066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FEF4-7A5C-4F70-ABCB-665D33D3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4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3587-B98B-468E-86F8-760BF07D0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43781-7C33-4B40-8892-576EDEF74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68DD3-ADBB-4CF2-A17D-21B671527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FBCE4-3587-4416-B0C8-32E07122A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E9AA-CF14-4F95-9DF6-A51B715E4FE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65D33-D4EE-4E1B-A562-CF5D5D8B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7B197-88E4-4A9B-8A08-964B5855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FEF4-7A5C-4F70-ABCB-665D33D3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4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7AB7-B039-4F6B-8F4F-E1B1F23B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8C5A10-75A5-427B-9D94-4ACF8186C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D66B8-225F-4B73-9E9A-775D4518C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4140E-13DB-483E-956D-1205FAC11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E9AA-CF14-4F95-9DF6-A51B715E4FE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EEC8E-9CD8-4937-88FE-21A4979B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06527-11FA-4A99-B76E-6984E890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FEF4-7A5C-4F70-ABCB-665D33D3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6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7F551A-187B-4227-8D46-4C674691B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F9FD1-312F-4531-BE29-18263144F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2839C-0FF8-47A6-B280-5B53CC6A2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2E9AA-CF14-4F95-9DF6-A51B715E4FE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989FF-B7DB-44FA-82BE-9D4EE76B4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61BC1-FBD5-4AC4-93AF-D5E6D97D1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CFEF4-7A5C-4F70-ABCB-665D33D3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2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744302-45DF-4DF2-8F34-0507651296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90" b="234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65B6B-8C7A-4CA2-8E56-171646391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/>
              <a:t>Statistical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9265C-9BFA-46C3-8989-0490B563A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1600"/>
              <a:t>Data 205</a:t>
            </a:r>
          </a:p>
          <a:p>
            <a:r>
              <a:rPr lang="en-US" sz="1600"/>
              <a:t>David Williams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930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D56CF-5785-4A80-A4B1-F805CA7E0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Machine Learning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271F4D-893A-4F0F-8024-86C27E2502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7196726"/>
              </p:ext>
            </p:extLst>
          </p:nvPr>
        </p:nvGraphicFramePr>
        <p:xfrm>
          <a:off x="239151" y="2602522"/>
          <a:ext cx="11690250" cy="3334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9642">
                  <a:extLst>
                    <a:ext uri="{9D8B030D-6E8A-4147-A177-3AD203B41FA5}">
                      <a16:colId xmlns:a16="http://schemas.microsoft.com/office/drawing/2014/main" val="3887650078"/>
                    </a:ext>
                  </a:extLst>
                </a:gridCol>
                <a:gridCol w="999642">
                  <a:extLst>
                    <a:ext uri="{9D8B030D-6E8A-4147-A177-3AD203B41FA5}">
                      <a16:colId xmlns:a16="http://schemas.microsoft.com/office/drawing/2014/main" val="3273326112"/>
                    </a:ext>
                  </a:extLst>
                </a:gridCol>
                <a:gridCol w="1221783">
                  <a:extLst>
                    <a:ext uri="{9D8B030D-6E8A-4147-A177-3AD203B41FA5}">
                      <a16:colId xmlns:a16="http://schemas.microsoft.com/office/drawing/2014/main" val="2162761204"/>
                    </a:ext>
                  </a:extLst>
                </a:gridCol>
                <a:gridCol w="1036664">
                  <a:extLst>
                    <a:ext uri="{9D8B030D-6E8A-4147-A177-3AD203B41FA5}">
                      <a16:colId xmlns:a16="http://schemas.microsoft.com/office/drawing/2014/main" val="2458568067"/>
                    </a:ext>
                  </a:extLst>
                </a:gridCol>
                <a:gridCol w="1049007">
                  <a:extLst>
                    <a:ext uri="{9D8B030D-6E8A-4147-A177-3AD203B41FA5}">
                      <a16:colId xmlns:a16="http://schemas.microsoft.com/office/drawing/2014/main" val="3365506167"/>
                    </a:ext>
                  </a:extLst>
                </a:gridCol>
                <a:gridCol w="1101456">
                  <a:extLst>
                    <a:ext uri="{9D8B030D-6E8A-4147-A177-3AD203B41FA5}">
                      <a16:colId xmlns:a16="http://schemas.microsoft.com/office/drawing/2014/main" val="2913472655"/>
                    </a:ext>
                  </a:extLst>
                </a:gridCol>
                <a:gridCol w="1073689">
                  <a:extLst>
                    <a:ext uri="{9D8B030D-6E8A-4147-A177-3AD203B41FA5}">
                      <a16:colId xmlns:a16="http://schemas.microsoft.com/office/drawing/2014/main" val="2692084225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8523148"/>
                    </a:ext>
                  </a:extLst>
                </a:gridCol>
                <a:gridCol w="1073689">
                  <a:extLst>
                    <a:ext uri="{9D8B030D-6E8A-4147-A177-3AD203B41FA5}">
                      <a16:colId xmlns:a16="http://schemas.microsoft.com/office/drawing/2014/main" val="436586623"/>
                    </a:ext>
                  </a:extLst>
                </a:gridCol>
                <a:gridCol w="1011982">
                  <a:extLst>
                    <a:ext uri="{9D8B030D-6E8A-4147-A177-3AD203B41FA5}">
                      <a16:colId xmlns:a16="http://schemas.microsoft.com/office/drawing/2014/main" val="3275536883"/>
                    </a:ext>
                  </a:extLst>
                </a:gridCol>
                <a:gridCol w="999642">
                  <a:extLst>
                    <a:ext uri="{9D8B030D-6E8A-4147-A177-3AD203B41FA5}">
                      <a16:colId xmlns:a16="http://schemas.microsoft.com/office/drawing/2014/main" val="3227171845"/>
                    </a:ext>
                  </a:extLst>
                </a:gridCol>
              </a:tblGrid>
              <a:tr h="8538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Actual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0.261176471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4953" marR="8328" marT="8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0.270522388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4953" marR="8328" marT="8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0.359087778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4953" marR="8328" marT="8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0.448717949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4953" marR="8328" marT="8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0.45751634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4953" marR="8328" marT="8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0.621621622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4953" marR="8328" marT="8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0.625141563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4953" marR="8328" marT="8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0.648584906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4953" marR="8328" marT="8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0.791738382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4953" marR="8328" marT="8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0.907284768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4953" marR="8328" marT="8328" marB="0" anchor="ctr"/>
                </a:tc>
                <a:extLst>
                  <a:ext uri="{0D108BD9-81ED-4DB2-BD59-A6C34878D82A}">
                    <a16:rowId xmlns:a16="http://schemas.microsoft.com/office/drawing/2014/main" val="693876407"/>
                  </a:ext>
                </a:extLst>
              </a:tr>
              <a:tr h="8538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Predicted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0.433307342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4953" marR="8328" marT="8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0.448003429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4953" marR="8328" marT="8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0.450103683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4953" marR="8328" marT="8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0.461286255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4953" marR="8328" marT="8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0.472199691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4953" marR="8328" marT="8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0.559527065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4953" marR="8328" marT="8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0.589625395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4953" marR="8328" marT="8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0.677484344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4953" marR="8328" marT="8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0.700549955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4953" marR="8328" marT="8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0.87637141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4953" marR="8328" marT="8328" marB="0" anchor="ctr"/>
                </a:tc>
                <a:extLst>
                  <a:ext uri="{0D108BD9-81ED-4DB2-BD59-A6C34878D82A}">
                    <a16:rowId xmlns:a16="http://schemas.microsoft.com/office/drawing/2014/main" val="2559369275"/>
                  </a:ext>
                </a:extLst>
              </a:tr>
              <a:tr h="8131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Difference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-0.172130871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-0.177481041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-0.091015905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-0.012568306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-0.014683351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0.062094557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0.035516168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-0.028899438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0.091188427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0.030913358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b"/>
                </a:tc>
                <a:extLst>
                  <a:ext uri="{0D108BD9-81ED-4DB2-BD59-A6C34878D82A}">
                    <a16:rowId xmlns:a16="http://schemas.microsoft.com/office/drawing/2014/main" val="2791558981"/>
                  </a:ext>
                </a:extLst>
              </a:tr>
              <a:tr h="8131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Percent Error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65.91%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65.61%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25.35%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2.80%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3.21%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-9.99%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-5.68%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4.46%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-11.52%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-3.41%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b"/>
                </a:tc>
                <a:extLst>
                  <a:ext uri="{0D108BD9-81ED-4DB2-BD59-A6C34878D82A}">
                    <a16:rowId xmlns:a16="http://schemas.microsoft.com/office/drawing/2014/main" val="4280812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684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4B234-2EC8-47C0-BA0D-D9EC2341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Chi-Square Value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B6DF19-743C-4986-9C50-1EF39F7DD8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33245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718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08676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56A9FD-0328-43C6-B8C8-726B277B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5105400"/>
            <a:ext cx="9833548" cy="10668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3F3F3F"/>
                </a:solidFill>
              </a:rPr>
              <a:t>Determining Graduation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C02F2-1D3D-40A0-A64C-7E3DEC718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872046"/>
            <a:ext cx="9833548" cy="294557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The question is to determine the factors that influence a graduation rate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	SAT Scores	- Does student with higher SAT scores have a higher 			   graduation rate?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	Tuition Cost – Is the cost of Tuition a factor in graduation?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	Faculty Salary – Could the quality of the teachers measured by 				      their salary be a factor in graduation?</a:t>
            </a:r>
          </a:p>
        </p:txBody>
      </p:sp>
    </p:spTree>
    <p:extLst>
      <p:ext uri="{BB962C8B-B14F-4D97-AF65-F5344CB8AC3E}">
        <p14:creationId xmlns:p14="http://schemas.microsoft.com/office/powerpoint/2010/main" val="3776658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5DD92-0385-4065-9AB7-595BA8D8C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Determining Graduation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FDF2C-B85F-4B85-94A5-88965E613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000" dirty="0"/>
              <a:t>Hypothesis</a:t>
            </a:r>
          </a:p>
          <a:p>
            <a:pPr lvl="1"/>
            <a:r>
              <a:rPr lang="en-US" sz="2000" dirty="0"/>
              <a:t>H0 – The SAT score do not affect the graduation rate</a:t>
            </a:r>
          </a:p>
          <a:p>
            <a:pPr lvl="1"/>
            <a:r>
              <a:rPr lang="en-US" sz="2000" dirty="0"/>
              <a:t>Ha – Student that have a higher SAT score has a higher graduation rate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H0 – The cost of tuition do not affect the graduation rate</a:t>
            </a:r>
          </a:p>
          <a:p>
            <a:pPr lvl="1"/>
            <a:r>
              <a:rPr lang="en-US" sz="2000" dirty="0"/>
              <a:t>Ha – The tuition cost does affect the graduation rate  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H0 – The quality of the teacher as measure by their salary do not affect the graduation rate</a:t>
            </a:r>
          </a:p>
          <a:p>
            <a:pPr lvl="1"/>
            <a:r>
              <a:rPr lang="en-US" sz="2000" dirty="0"/>
              <a:t>Ha - The quality of the teacher as measure by their salary do affect the graduation rate</a:t>
            </a:r>
          </a:p>
          <a:p>
            <a:pPr lvl="1"/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967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E749C-CA7A-46EA-828A-2CC886F23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Graduation Rate by Tuition Cost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7A530BB5-D272-41FD-8A58-9E671CD85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779" y="2509911"/>
            <a:ext cx="1045134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7CE74-2FC8-4B86-8C14-E7CBF6A6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Graduation Rate by Faculty Salary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E933D3-8949-4008-AC77-9505B7E27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08" y="1786732"/>
            <a:ext cx="11429849" cy="462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36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342C-1CB1-420E-8B97-091D66AB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Graduation Rate by SAT Score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99A665-C70C-4B37-BB81-A2FF201A1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26" r="11782"/>
          <a:stretch/>
        </p:blipFill>
        <p:spPr>
          <a:xfrm>
            <a:off x="225083" y="239152"/>
            <a:ext cx="11563643" cy="533773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262215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A5FD5-0B94-4C3A-84ED-381A7EEB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3EB4-B879-4B43-B600-17C759555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lm</a:t>
            </a:r>
            <a:r>
              <a:rPr lang="en-US" dirty="0"/>
              <a:t>(formula = grad_rate_150_p_2013 ~ sticker_price_2013 + salary + </a:t>
            </a:r>
          </a:p>
          <a:p>
            <a:pPr marL="0" indent="0">
              <a:buNone/>
            </a:pPr>
            <a:r>
              <a:rPr lang="en-US" dirty="0"/>
              <a:t>     sat_avg_2013, data = </a:t>
            </a:r>
            <a:r>
              <a:rPr lang="en-US" dirty="0" err="1"/>
              <a:t>training_set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Coefficients:</a:t>
            </a:r>
          </a:p>
          <a:p>
            <a:pPr marL="0" indent="0">
              <a:buNone/>
            </a:pPr>
            <a:r>
              <a:rPr lang="en-US" dirty="0"/>
              <a:t>                      	Estimate 		Std. Error 		t value		 </a:t>
            </a:r>
            <a:r>
              <a:rPr lang="en-US" dirty="0" err="1"/>
              <a:t>Pr</a:t>
            </a:r>
            <a:r>
              <a:rPr lang="en-US" dirty="0"/>
              <a:t>(&gt;|t|)    </a:t>
            </a:r>
          </a:p>
          <a:p>
            <a:pPr marL="0" indent="0">
              <a:buNone/>
            </a:pPr>
            <a:r>
              <a:rPr lang="en-US" dirty="0"/>
              <a:t> (Intercept)      	  -3.871e-01  	2.696e-02 		-14.357		 &lt; 2e-16 ***</a:t>
            </a:r>
          </a:p>
          <a:p>
            <a:pPr marL="0" indent="0">
              <a:buNone/>
            </a:pPr>
            <a:r>
              <a:rPr lang="en-US" dirty="0"/>
              <a:t> sticker_price_2013	  2.933e-06 		 2.818e-07  		10.411  		&lt; 2e-16 ***</a:t>
            </a:r>
          </a:p>
          <a:p>
            <a:pPr marL="0" indent="0">
              <a:buNone/>
            </a:pPr>
            <a:r>
              <a:rPr lang="en-US" dirty="0"/>
              <a:t> salary             	   9.207e-07  	1.807e-07   		5.096 		4.36e-07 ***</a:t>
            </a:r>
          </a:p>
          <a:p>
            <a:pPr marL="0" indent="0">
              <a:buNone/>
            </a:pPr>
            <a:r>
              <a:rPr lang="en-US" dirty="0"/>
              <a:t> sat_avg_2013        	7.576e-04 		 3.563e-05  		21.264  		&lt; 2e-16 ***</a:t>
            </a:r>
          </a:p>
          <a:p>
            <a:pPr marL="0" indent="0">
              <a:buNone/>
            </a:pPr>
            <a:r>
              <a:rPr lang="en-US" dirty="0"/>
              <a:t> ---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Signif</a:t>
            </a:r>
            <a:r>
              <a:rPr lang="en-US" dirty="0"/>
              <a:t>. codes:  0 '***' 0.001 '**' 0.01 '*' 0.05 '.' 0.1 ' ' 1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Residual standard error: 0.08866 on 772 degrees of freedom</a:t>
            </a:r>
          </a:p>
          <a:p>
            <a:pPr marL="0" indent="0">
              <a:buNone/>
            </a:pPr>
            <a:r>
              <a:rPr lang="en-US" dirty="0"/>
              <a:t> Multiple R-squared:  0.7243, Adjusted R-squared:  0.7232 </a:t>
            </a:r>
          </a:p>
          <a:p>
            <a:pPr marL="0" indent="0">
              <a:buNone/>
            </a:pPr>
            <a:r>
              <a:rPr lang="en-US" dirty="0"/>
              <a:t> F-statistic: 676.1 on 3 and 772 DF,  p-value: &lt; 2.2e-16</a:t>
            </a:r>
          </a:p>
        </p:txBody>
      </p:sp>
    </p:spTree>
    <p:extLst>
      <p:ext uri="{BB962C8B-B14F-4D97-AF65-F5344CB8AC3E}">
        <p14:creationId xmlns:p14="http://schemas.microsoft.com/office/powerpoint/2010/main" val="374435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F8D1-289A-4CCB-8C59-EB0497184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Linear Regression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D1F3E-733D-439C-A903-CED063F0D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three variables has three asterisks and low p-values</a:t>
            </a:r>
          </a:p>
          <a:p>
            <a:endParaRPr lang="en-US" dirty="0"/>
          </a:p>
          <a:p>
            <a:r>
              <a:rPr lang="en-US" dirty="0"/>
              <a:t>Graduation percent =  -3.871e-1 + 2.933e-6 * tuition +</a:t>
            </a:r>
          </a:p>
          <a:p>
            <a:pPr marL="0" indent="0">
              <a:buNone/>
            </a:pPr>
            <a:r>
              <a:rPr lang="en-US" dirty="0"/>
              <a:t>                                             9.207e-7 * faculty salary  +</a:t>
            </a:r>
          </a:p>
          <a:p>
            <a:pPr marL="0" indent="0">
              <a:buNone/>
            </a:pPr>
            <a:r>
              <a:rPr lang="en-US" dirty="0"/>
              <a:t>                                             7.576e-4 * SAT score</a:t>
            </a:r>
          </a:p>
          <a:p>
            <a:pPr marL="0" indent="0">
              <a:buNone/>
            </a:pPr>
            <a:r>
              <a:rPr lang="en-US" dirty="0"/>
              <a:t>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91085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81B69-B4E7-45A1-B2F4-C462FB79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Confidence Interval 95%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35872-4FDA-49A7-B93F-50AA57210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Residuals:</a:t>
            </a:r>
          </a:p>
          <a:p>
            <a:r>
              <a:rPr lang="en-US" dirty="0"/>
              <a:t>      Min      	 	1Q   		Median       	3Q      		Max </a:t>
            </a:r>
          </a:p>
          <a:p>
            <a:r>
              <a:rPr lang="en-US" dirty="0"/>
              <a:t> -0.30460 		-0.06233  	0.00230 	0.05889 	 0.44964 </a:t>
            </a:r>
          </a:p>
          <a:p>
            <a:endParaRPr lang="en-US" dirty="0"/>
          </a:p>
          <a:p>
            <a:r>
              <a:rPr lang="en-US" dirty="0"/>
              <a:t>                           		Lower	 2.5 %        	 	Upper 97.5 %</a:t>
            </a:r>
          </a:p>
          <a:p>
            <a:r>
              <a:rPr lang="en-US" dirty="0"/>
              <a:t> (Intercept)       	       	-4.400377e-01		 -3.341779e-01</a:t>
            </a:r>
          </a:p>
          <a:p>
            <a:r>
              <a:rPr lang="en-US" dirty="0"/>
              <a:t> sticker_price_2013 	2.380369e-06 	 	3.486585e-06</a:t>
            </a:r>
          </a:p>
          <a:p>
            <a:r>
              <a:rPr lang="en-US" dirty="0"/>
              <a:t> salary              		5.660563e-07  		1.275351e-06</a:t>
            </a:r>
          </a:p>
          <a:p>
            <a:r>
              <a:rPr lang="en-US" dirty="0"/>
              <a:t> sat_avg_2013        	6.876493e-04  		8.275261e-04</a:t>
            </a:r>
          </a:p>
        </p:txBody>
      </p:sp>
    </p:spTree>
    <p:extLst>
      <p:ext uri="{BB962C8B-B14F-4D97-AF65-F5344CB8AC3E}">
        <p14:creationId xmlns:p14="http://schemas.microsoft.com/office/powerpoint/2010/main" val="3885029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Statistical Analysis </vt:lpstr>
      <vt:lpstr>Determining Graduation Rate</vt:lpstr>
      <vt:lpstr>Determining Graduation Rate</vt:lpstr>
      <vt:lpstr>Graduation Rate by Tuition Cost</vt:lpstr>
      <vt:lpstr>Graduation Rate by Faculty Salary</vt:lpstr>
      <vt:lpstr>Graduation Rate by SAT Score</vt:lpstr>
      <vt:lpstr>Linear Regression</vt:lpstr>
      <vt:lpstr>Linear Regression Equation</vt:lpstr>
      <vt:lpstr>Confidence Interval 95%</vt:lpstr>
      <vt:lpstr>Machine Learning</vt:lpstr>
      <vt:lpstr>Chi-Square 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 </dc:title>
  <dc:creator>dwilliams</dc:creator>
  <cp:lastModifiedBy>dwilliams</cp:lastModifiedBy>
  <cp:revision>1</cp:revision>
  <dcterms:created xsi:type="dcterms:W3CDTF">2019-11-11T13:19:27Z</dcterms:created>
  <dcterms:modified xsi:type="dcterms:W3CDTF">2019-11-11T13:20:19Z</dcterms:modified>
</cp:coreProperties>
</file>