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F9672-453A-4610-9960-18421BED1E12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2E828-4F53-4D0C-8FC0-91982931FF4F}" type="slidenum">
              <a:rPr lang="fr-FR" sz="1200"/>
              <a:pPr/>
              <a:t>13</a:t>
            </a:fld>
            <a:endParaRPr lang="fr-FR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7961B6-2896-4593-9CAF-41ECCB94118F}" type="slidenum">
              <a:rPr lang="fr-FR" sz="1200"/>
              <a:pPr/>
              <a:t>14</a:t>
            </a:fld>
            <a:endParaRPr lang="fr-FR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97ACEB-95E1-409E-A6A2-FB811678134E}" type="slidenum">
              <a:rPr lang="fr-FR" sz="1200"/>
              <a:pPr/>
              <a:t>15</a:t>
            </a:fld>
            <a:endParaRPr lang="fr-FR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0B0116-B521-4BB0-A665-4E4AA77A05A4}" type="slidenum">
              <a:rPr lang="fr-FR" sz="1200"/>
              <a:pPr/>
              <a:t>16</a:t>
            </a:fld>
            <a:endParaRPr lang="fr-FR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DF833D-C132-448C-98FE-3AC483FBA226}" type="slidenum">
              <a:rPr lang="fr-FR" sz="1200"/>
              <a:pPr/>
              <a:t>17</a:t>
            </a:fld>
            <a:endParaRPr lang="fr-FR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47F9C0-8670-4485-B0F7-8B6E58F7332D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13032F-3405-4334-864F-2A07046B3AEC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382238-E5B0-471C-8EC7-609C5C083698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71A1D3-2D83-477D-8C51-A1111E598882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DFBA51-0F17-4ECC-87E1-B43DE0B65574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C979CB-800A-45C9-911B-7D5ECA8CD38F}" type="slidenum">
              <a:rPr lang="fr-FR" sz="1200"/>
              <a:pPr/>
              <a:t>10</a:t>
            </a:fld>
            <a:endParaRPr lang="fr-FR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FF962B-0F92-4C12-86DB-3EC8D27F3380}" type="slidenum">
              <a:rPr lang="fr-FR" sz="1200"/>
              <a:pPr/>
              <a:t>11</a:t>
            </a:fld>
            <a:endParaRPr lang="fr-FR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8E67DB-F38B-4496-BD9E-33D9F6BA93BB}" type="slidenum">
              <a:rPr lang="fr-FR" sz="1200"/>
              <a:pPr/>
              <a:t>12</a:t>
            </a:fld>
            <a:endParaRPr lang="fr-FR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06/01/2014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parle d’arbre de recherche d’une question</a:t>
            </a:r>
          </a:p>
          <a:p>
            <a:pPr lvl="1">
              <a:buFontTx/>
              <a:buChar char="*"/>
            </a:pPr>
            <a:r>
              <a:rPr lang="fr-FR" dirty="0" smtClean="0"/>
              <a:t>Racine de l’arbre : question </a:t>
            </a:r>
          </a:p>
          <a:p>
            <a:pPr lvl="1">
              <a:buFontTx/>
              <a:buChar char="*"/>
            </a:pPr>
            <a:r>
              <a:rPr lang="fr-FR" dirty="0" smtClean="0"/>
              <a:t>Nœuds : points de choix (formule à démontrer)</a:t>
            </a:r>
          </a:p>
          <a:p>
            <a:pPr lvl="1">
              <a:buFontTx/>
              <a:buChar char="*"/>
            </a:pPr>
            <a:r>
              <a:rPr lang="fr-FR" dirty="0" smtClean="0"/>
              <a:t>Passage d’un nœud vers son fils en considérant l’une des règles et en effectuant une unification et une </a:t>
            </a:r>
            <a:r>
              <a:rPr lang="en-CA" dirty="0" smtClean="0"/>
              <a:t>é</a:t>
            </a:r>
            <a:r>
              <a:rPr lang="fr-FR" dirty="0" smtClean="0"/>
              <a:t>tape (pas) de démonstration </a:t>
            </a:r>
          </a:p>
        </p:txBody>
      </p:sp>
      <p:sp>
        <p:nvSpPr>
          <p:cNvPr id="4403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161847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opérateurs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Ils permettent d’utiliser une syntaxe infixée, préfixée ou suffixée pour écrire des prédicats.</a:t>
            </a:r>
          </a:p>
          <a:p>
            <a:r>
              <a:rPr lang="fr-FR" smtClean="0"/>
              <a:t>Ils ont des priorités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38924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Arité des opérateurs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fr-FR" smtClean="0"/>
              <a:t>Trois types :</a:t>
            </a:r>
          </a:p>
          <a:p>
            <a:pPr lvl="1">
              <a:buFontTx/>
              <a:buChar char="*"/>
            </a:pPr>
            <a:r>
              <a:rPr lang="fr-FR" smtClean="0"/>
              <a:t>Opérateur binaire infixé : il figure entre ses 2 arguments et désigne un arbre binaire</a:t>
            </a:r>
          </a:p>
          <a:p>
            <a:pPr lvl="3">
              <a:buFontTx/>
              <a:buNone/>
            </a:pPr>
            <a:r>
              <a:rPr lang="fr-FR" smtClean="0"/>
              <a:t>		</a:t>
            </a:r>
            <a:r>
              <a:rPr lang="fr-FR" i="1" smtClean="0"/>
              <a:t>X + Y</a:t>
            </a:r>
            <a:endParaRPr lang="fr-FR" smtClean="0"/>
          </a:p>
          <a:p>
            <a:pPr lvl="1">
              <a:buFontTx/>
              <a:buChar char="*"/>
            </a:pPr>
            <a:r>
              <a:rPr lang="fr-FR" smtClean="0"/>
              <a:t>Opérateur unaire préfixé : il figure avant son argument et désigne un arbre unaire</a:t>
            </a:r>
          </a:p>
          <a:p>
            <a:pPr lvl="3">
              <a:buFontTx/>
              <a:buNone/>
            </a:pPr>
            <a:r>
              <a:rPr lang="fr-FR" smtClean="0"/>
              <a:t>		</a:t>
            </a:r>
            <a:r>
              <a:rPr lang="fr-FR" i="1" smtClean="0"/>
              <a:t>-X</a:t>
            </a:r>
            <a:endParaRPr lang="fr-FR" smtClean="0"/>
          </a:p>
          <a:p>
            <a:pPr lvl="1">
              <a:buFontTx/>
              <a:buChar char="*"/>
            </a:pPr>
            <a:r>
              <a:rPr lang="fr-FR" smtClean="0"/>
              <a:t>Opérateur unaire suffixé : il figure après son argument et désigne un arbre unaire (Ex : </a:t>
            </a:r>
            <a:r>
              <a:rPr lang="fr-FR" i="1" smtClean="0"/>
              <a:t>X^2</a:t>
            </a:r>
            <a:r>
              <a:rPr lang="fr-F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1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Associativité des opérateurs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Associativité :</a:t>
            </a:r>
          </a:p>
          <a:p>
            <a:pPr lvl="1">
              <a:buFontTx/>
              <a:buChar char="*"/>
            </a:pPr>
            <a:r>
              <a:rPr lang="fr-FR" smtClean="0"/>
              <a:t>A gauche : </a:t>
            </a:r>
          </a:p>
          <a:p>
            <a:pPr lvl="3">
              <a:buFontTx/>
              <a:buChar char="*"/>
            </a:pPr>
            <a:r>
              <a:rPr lang="fr-FR" i="1" smtClean="0"/>
              <a:t>X op Y op Z</a:t>
            </a:r>
            <a:r>
              <a:rPr lang="fr-FR" smtClean="0"/>
              <a:t> est lu comme </a:t>
            </a:r>
            <a:r>
              <a:rPr lang="fr-FR" i="1" smtClean="0"/>
              <a:t>(X op Y) op Z</a:t>
            </a:r>
            <a:endParaRPr lang="fr-FR" smtClean="0"/>
          </a:p>
          <a:p>
            <a:pPr lvl="1">
              <a:buFontTx/>
              <a:buChar char="*"/>
            </a:pPr>
            <a:r>
              <a:rPr lang="fr-FR" smtClean="0"/>
              <a:t>A droite :</a:t>
            </a:r>
          </a:p>
          <a:p>
            <a:pPr lvl="3">
              <a:buFontTx/>
              <a:buChar char="*"/>
            </a:pPr>
            <a:r>
              <a:rPr lang="fr-FR" i="1" smtClean="0"/>
              <a:t>X op Y op Z</a:t>
            </a:r>
            <a:r>
              <a:rPr lang="fr-FR" smtClean="0"/>
              <a:t> est lu comme </a:t>
            </a:r>
            <a:r>
              <a:rPr lang="fr-FR" i="1" smtClean="0"/>
              <a:t>X op (Y op Z)</a:t>
            </a:r>
          </a:p>
          <a:p>
            <a:pPr lvl="1">
              <a:buFontTx/>
              <a:buChar char="*"/>
            </a:pPr>
            <a:r>
              <a:rPr lang="fr-FR" smtClean="0"/>
              <a:t>Non associatif : les parenthèses sont obligatoires</a:t>
            </a:r>
          </a:p>
          <a:p>
            <a:pPr lvl="3">
              <a:buFontTx/>
              <a:buChar char="*"/>
            </a:pPr>
            <a:r>
              <a:rPr lang="fr-FR" smtClean="0"/>
              <a:t>la syntaxe </a:t>
            </a:r>
            <a:r>
              <a:rPr lang="fr-FR" i="1" smtClean="0"/>
              <a:t>X op Y op Z</a:t>
            </a:r>
            <a:r>
              <a:rPr lang="fr-FR" smtClean="0"/>
              <a:t> est interdite</a:t>
            </a:r>
          </a:p>
        </p:txBody>
      </p:sp>
    </p:spTree>
    <p:extLst>
      <p:ext uri="{BB962C8B-B14F-4D97-AF65-F5344CB8AC3E}">
        <p14:creationId xmlns:p14="http://schemas.microsoft.com/office/powerpoint/2010/main" val="177044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Déclaration des opérateurs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Déclaration des opérateurs :</a:t>
            </a:r>
          </a:p>
          <a:p>
            <a:pPr lvl="1">
              <a:buFontTx/>
              <a:buChar char="*"/>
            </a:pPr>
            <a:r>
              <a:rPr lang="fr-FR" smtClean="0"/>
              <a:t>possibilité de modifier la syntaxe Prolog en définissant de nouveaux opérateurs</a:t>
            </a:r>
          </a:p>
          <a:p>
            <a:pPr lvl="1">
              <a:buFontTx/>
              <a:buChar char="*"/>
            </a:pPr>
            <a:r>
              <a:rPr lang="fr-FR" smtClean="0"/>
              <a:t>définition : par l’enregistrement de faits de la forme suivante </a:t>
            </a:r>
            <a:r>
              <a:rPr lang="fr-FR" b="1" smtClean="0"/>
              <a:t>op(Priorite, Specif, Nom)</a:t>
            </a:r>
          </a:p>
          <a:p>
            <a:pPr lvl="2">
              <a:buFontTx/>
              <a:buChar char="*"/>
            </a:pPr>
            <a:r>
              <a:rPr lang="fr-FR" smtClean="0"/>
              <a:t>Nom : nom de l’opérateur</a:t>
            </a:r>
          </a:p>
          <a:p>
            <a:pPr lvl="2">
              <a:buFontTx/>
              <a:buChar char="*"/>
            </a:pPr>
            <a:r>
              <a:rPr lang="fr-FR" smtClean="0"/>
              <a:t>Priorite :compris entre 0 (le plus prioritaire) et 1200</a:t>
            </a:r>
          </a:p>
          <a:p>
            <a:pPr lvl="2">
              <a:buFontTx/>
              <a:buChar char="*"/>
            </a:pPr>
            <a:r>
              <a:rPr lang="fr-FR" smtClean="0"/>
              <a:t>Specif :type de l'opérateur (infixé, associatif…)</a:t>
            </a:r>
          </a:p>
        </p:txBody>
      </p:sp>
    </p:spTree>
    <p:extLst>
      <p:ext uri="{BB962C8B-B14F-4D97-AF65-F5344CB8AC3E}">
        <p14:creationId xmlns:p14="http://schemas.microsoft.com/office/powerpoint/2010/main" val="202944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Specif</a:t>
            </a:r>
            <a:endParaRPr lang="en-US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76375" y="1773238"/>
            <a:ext cx="43910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  <a:p>
            <a:r>
              <a:rPr lang="en-US"/>
              <a:t>Infix: </a:t>
            </a:r>
          </a:p>
          <a:p>
            <a:pPr lvl="3"/>
            <a:r>
              <a:rPr lang="en-US"/>
              <a:t>xfx non-associative </a:t>
            </a:r>
          </a:p>
          <a:p>
            <a:pPr lvl="3"/>
            <a:r>
              <a:rPr lang="en-US"/>
              <a:t>xfy right to left </a:t>
            </a:r>
          </a:p>
          <a:p>
            <a:pPr lvl="3"/>
            <a:r>
              <a:rPr lang="en-US"/>
              <a:t>yfx left to right </a:t>
            </a:r>
          </a:p>
          <a:p>
            <a:r>
              <a:rPr lang="en-US"/>
              <a:t>Prefix </a:t>
            </a:r>
          </a:p>
          <a:p>
            <a:pPr lvl="1"/>
            <a:r>
              <a:rPr lang="en-US"/>
              <a:t>	fx non-associative </a:t>
            </a:r>
          </a:p>
          <a:p>
            <a:pPr lvl="1"/>
            <a:r>
              <a:rPr lang="en-US"/>
              <a:t>	fy left to right </a:t>
            </a:r>
          </a:p>
          <a:p>
            <a:r>
              <a:rPr lang="en-US"/>
              <a:t>Postfix: </a:t>
            </a:r>
          </a:p>
          <a:p>
            <a:pPr lvl="1"/>
            <a:r>
              <a:rPr lang="en-US"/>
              <a:t>	xf non-associative </a:t>
            </a:r>
          </a:p>
          <a:p>
            <a:pPr lvl="1"/>
            <a:r>
              <a:rPr lang="en-US"/>
              <a:t>	yf right to left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  <a:endParaRPr 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9750" y="1719263"/>
            <a:ext cx="835342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is_in(apple, room(kitchen)).</a:t>
            </a:r>
          </a:p>
          <a:p>
            <a:r>
              <a:rPr lang="en-US"/>
              <a:t>:-op(35,xfx,is_in).</a:t>
            </a:r>
          </a:p>
          <a:p>
            <a:endParaRPr lang="en-US"/>
          </a:p>
          <a:p>
            <a:r>
              <a:rPr lang="en-US"/>
              <a:t>?- apple is_in X. </a:t>
            </a:r>
          </a:p>
          <a:p>
            <a:r>
              <a:rPr lang="en-US"/>
              <a:t>X = room(kitchen)</a:t>
            </a:r>
          </a:p>
          <a:p>
            <a:endParaRPr lang="en-US"/>
          </a:p>
          <a:p>
            <a:r>
              <a:rPr lang="en-US"/>
              <a:t>?- X is_in room(kitchen). </a:t>
            </a:r>
          </a:p>
          <a:p>
            <a:r>
              <a:rPr lang="en-US"/>
              <a:t>X = apple</a:t>
            </a:r>
          </a:p>
          <a:p>
            <a:endParaRPr lang="fr-CA"/>
          </a:p>
          <a:p>
            <a:r>
              <a:rPr lang="en-US"/>
              <a:t>?- is_in(banana, room(kitchen)) = banana is_in room(kitchen). </a:t>
            </a:r>
          </a:p>
          <a:p>
            <a:r>
              <a:rPr lang="en-US"/>
              <a:t>yes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  <a:endParaRPr lang="en-US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539750" y="1460500"/>
            <a:ext cx="71247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  <a:p>
            <a:r>
              <a:rPr lang="en-US"/>
              <a:t>:-op(33,fx,room).</a:t>
            </a:r>
          </a:p>
          <a:p>
            <a:r>
              <a:rPr lang="en-US"/>
              <a:t>?- room kitchen = room(kitchen). </a:t>
            </a:r>
          </a:p>
          <a:p>
            <a:r>
              <a:rPr lang="en-US"/>
              <a:t>yes </a:t>
            </a:r>
          </a:p>
          <a:p>
            <a:endParaRPr lang="en-US"/>
          </a:p>
          <a:p>
            <a:r>
              <a:rPr lang="en-US"/>
              <a:t>?- apple is_in X. </a:t>
            </a:r>
          </a:p>
          <a:p>
            <a:r>
              <a:rPr lang="en-US"/>
              <a:t>X = room kitchen</a:t>
            </a:r>
          </a:p>
          <a:p>
            <a:endParaRPr lang="fr-CA"/>
          </a:p>
          <a:p>
            <a:r>
              <a:rPr lang="en-US"/>
              <a:t>pear is_in room kitchen. </a:t>
            </a:r>
          </a:p>
          <a:p>
            <a:r>
              <a:rPr lang="en-US"/>
              <a:t>?- is_in(pear, room(kitchen)) = pear is_in room kitchen. </a:t>
            </a:r>
          </a:p>
          <a:p>
            <a:r>
              <a:rPr lang="en-US"/>
              <a:t>yes </a:t>
            </a:r>
          </a:p>
        </p:txBody>
      </p:sp>
    </p:spTree>
    <p:extLst>
      <p:ext uri="{BB962C8B-B14F-4D97-AF65-F5344CB8AC3E}">
        <p14:creationId xmlns:p14="http://schemas.microsoft.com/office/powerpoint/2010/main" val="134280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8313" y="2838450"/>
            <a:ext cx="78168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:-op(35,xfy,is_in).</a:t>
            </a:r>
          </a:p>
          <a:p>
            <a:r>
              <a:rPr lang="en-US"/>
              <a:t>?- key is_in desk is_in office =  is_in(key, is_in(desk, office)).</a:t>
            </a:r>
          </a:p>
          <a:p>
            <a:r>
              <a:rPr lang="en-US"/>
              <a:t>yes</a:t>
            </a:r>
          </a:p>
          <a:p>
            <a:r>
              <a:rPr lang="en-US"/>
              <a:t> </a:t>
            </a:r>
          </a:p>
          <a:p>
            <a:r>
              <a:rPr lang="en-US"/>
              <a:t>:-op(35,yfx,is_in)</a:t>
            </a:r>
          </a:p>
          <a:p>
            <a:r>
              <a:rPr lang="en-US"/>
              <a:t>?- key is_in desk is_in office =  is_in(is_in(key, desk), office).</a:t>
            </a:r>
          </a:p>
          <a:p>
            <a:r>
              <a:rPr lang="en-US"/>
              <a:t>yes </a:t>
            </a:r>
          </a:p>
        </p:txBody>
      </p:sp>
    </p:spTree>
    <p:extLst>
      <p:ext uri="{BB962C8B-B14F-4D97-AF65-F5344CB8AC3E}">
        <p14:creationId xmlns:p14="http://schemas.microsoft.com/office/powerpoint/2010/main" val="31116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 autre exemple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042988" y="2492375"/>
            <a:ext cx="55895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:-op(100, xfx, a_des).</a:t>
            </a:r>
          </a:p>
          <a:p>
            <a:r>
              <a:rPr lang="en-CA"/>
              <a:t>:-op(100, xfx, est_un).</a:t>
            </a:r>
          </a:p>
          <a:p>
            <a:endParaRPr lang="en-CA"/>
          </a:p>
          <a:p>
            <a:r>
              <a:rPr lang="en-CA"/>
              <a:t>Animal a_des ailes :- Animal est_un oiseau.</a:t>
            </a:r>
          </a:p>
        </p:txBody>
      </p:sp>
    </p:spTree>
    <p:extLst>
      <p:ext uri="{BB962C8B-B14F-4D97-AF65-F5344CB8AC3E}">
        <p14:creationId xmlns:p14="http://schemas.microsoft.com/office/powerpoint/2010/main" val="200234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*"/>
            </a:pPr>
            <a:r>
              <a:rPr lang="fr-FR" dirty="0" smtClean="0"/>
              <a:t>Nœuds de gauche à droite dans l’ordre de déclaration des règles</a:t>
            </a:r>
          </a:p>
          <a:p>
            <a:pPr lvl="1">
              <a:buFontTx/>
              <a:buChar char="*"/>
            </a:pPr>
            <a:r>
              <a:rPr lang="fr-FR" b="1" dirty="0" smtClean="0"/>
              <a:t>Nœuds d'échec</a:t>
            </a:r>
            <a:r>
              <a:rPr lang="fr-FR" dirty="0" smtClean="0"/>
              <a:t> : aucune règle ne permet de démontrer la première formule du nœud</a:t>
            </a:r>
          </a:p>
          <a:p>
            <a:pPr lvl="1">
              <a:buFontTx/>
              <a:buChar char="*"/>
            </a:pPr>
            <a:r>
              <a:rPr lang="fr-FR" b="1" dirty="0" smtClean="0"/>
              <a:t>Nœuds de succès</a:t>
            </a:r>
            <a:r>
              <a:rPr lang="fr-FR" dirty="0" smtClean="0"/>
              <a:t> : ne contient plus aucune formule, tout a été démontré et les éléments de solution sont trouvés en remontant vers la racine de l’arbre </a:t>
            </a:r>
          </a:p>
        </p:txBody>
      </p:sp>
      <p:sp>
        <p:nvSpPr>
          <p:cNvPr id="4505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7592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résoudre une question, Prolog construit l’arbre de recherche de la question</a:t>
            </a:r>
          </a:p>
          <a:p>
            <a:r>
              <a:rPr lang="fr-FR" dirty="0" smtClean="0"/>
              <a:t>Parcours en profondeur d’abord</a:t>
            </a:r>
          </a:p>
          <a:p>
            <a:pPr lvl="1">
              <a:buFontTx/>
              <a:buChar char="*"/>
            </a:pPr>
            <a:r>
              <a:rPr lang="fr-FR" dirty="0" smtClean="0"/>
              <a:t>nœud de succès : c’est une solution, Prolog l’affiche et cherche d’autres solutions</a:t>
            </a:r>
          </a:p>
          <a:p>
            <a:pPr lvl="1">
              <a:buFontTx/>
              <a:buChar char="*"/>
            </a:pPr>
            <a:r>
              <a:rPr lang="fr-FR" dirty="0" smtClean="0"/>
              <a:t>nœud d'échec : remontée dans l’arbre jusqu'à un point de choix possédant des branches non explorées </a:t>
            </a:r>
          </a:p>
        </p:txBody>
      </p:sp>
      <p:sp>
        <p:nvSpPr>
          <p:cNvPr id="4608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5773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On parle de </a:t>
            </a:r>
            <a:r>
              <a:rPr lang="fr-FR" b="1" smtClean="0"/>
              <a:t>backtracking</a:t>
            </a:r>
            <a:r>
              <a:rPr lang="fr-FR" smtClean="0"/>
              <a:t>.</a:t>
            </a:r>
            <a:r>
              <a:rPr lang="fr-FR" b="1" smtClean="0"/>
              <a:t> </a:t>
            </a:r>
            <a:r>
              <a:rPr lang="fr-FR" smtClean="0"/>
              <a:t>Si un tel nœud de</a:t>
            </a:r>
            <a:r>
              <a:rPr lang="fr-FR" b="1" smtClean="0"/>
              <a:t> </a:t>
            </a:r>
            <a:r>
              <a:rPr lang="fr-FR" smtClean="0"/>
              <a:t>choix n’existe pas, la démonstration est terminée, il n’y a pas d’autres solutions.</a:t>
            </a:r>
          </a:p>
          <a:p>
            <a:pPr>
              <a:lnSpc>
                <a:spcPct val="90000"/>
              </a:lnSpc>
            </a:pPr>
            <a:r>
              <a:rPr lang="fr-FR" smtClean="0"/>
              <a:t>Possibilité de branche infinie et donc de recherche sans terminaison… </a:t>
            </a:r>
          </a:p>
          <a:p>
            <a:pPr>
              <a:lnSpc>
                <a:spcPct val="90000"/>
              </a:lnSpc>
            </a:pPr>
            <a:r>
              <a:rPr lang="fr-FR" smtClean="0"/>
              <a:t>Attention à :</a:t>
            </a:r>
          </a:p>
          <a:p>
            <a:pPr lvl="1">
              <a:lnSpc>
                <a:spcPct val="90000"/>
              </a:lnSpc>
              <a:buFontTx/>
              <a:buChar char="*"/>
            </a:pPr>
            <a:r>
              <a:rPr lang="fr-FR" smtClean="0"/>
              <a:t>ordre des littéraux dans la queue de clause</a:t>
            </a:r>
          </a:p>
          <a:p>
            <a:pPr lvl="1">
              <a:lnSpc>
                <a:spcPct val="90000"/>
              </a:lnSpc>
              <a:buFontTx/>
              <a:buChar char="*"/>
            </a:pPr>
            <a:r>
              <a:rPr lang="fr-FR" smtClean="0"/>
              <a:t>ordre des clauses</a:t>
            </a:r>
          </a:p>
        </p:txBody>
      </p:sp>
      <p:sp>
        <p:nvSpPr>
          <p:cNvPr id="471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7569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 premier exemple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555875" y="2438400"/>
            <a:ext cx="3109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f(a).</a:t>
            </a:r>
          </a:p>
          <a:p>
            <a:r>
              <a:rPr lang="en-CA"/>
              <a:t>f(b).</a:t>
            </a:r>
          </a:p>
          <a:p>
            <a:r>
              <a:rPr lang="en-CA"/>
              <a:t>g(a).</a:t>
            </a:r>
          </a:p>
          <a:p>
            <a:r>
              <a:rPr lang="en-CA"/>
              <a:t>g(b).</a:t>
            </a:r>
          </a:p>
          <a:p>
            <a:r>
              <a:rPr lang="en-CA"/>
              <a:t>h(b).</a:t>
            </a:r>
          </a:p>
          <a:p>
            <a:r>
              <a:rPr lang="en-CA"/>
              <a:t>k(X):- f(X), g(X), h(X).</a:t>
            </a:r>
          </a:p>
          <a:p>
            <a:endParaRPr lang="en-CA"/>
          </a:p>
          <a:p>
            <a:r>
              <a:rPr lang="en-CA"/>
              <a:t>?- k(Y).</a:t>
            </a: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6372225" y="35004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2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Exemple: arbre de recherche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2616200"/>
            <a:ext cx="6016625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013325"/>
            <a:ext cx="39655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8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Exemple: arbre de recherche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60600"/>
            <a:ext cx="87534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7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Un autre exemple (en 3 versions)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611188" y="1989138"/>
            <a:ext cx="41195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  <a:p>
            <a:r>
              <a:rPr lang="en-CA"/>
              <a:t>noble(X):- pere(Y,X), noble(Y).</a:t>
            </a:r>
            <a:endParaRPr lang="pl-PL"/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4918075" y="2786063"/>
            <a:ext cx="41195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noble(X):- pere(Y,X), noble(Y).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</p:txBody>
      </p:sp>
      <p:sp>
        <p:nvSpPr>
          <p:cNvPr id="51206" name="TextBox 6"/>
          <p:cNvSpPr txBox="1">
            <a:spLocks noChangeArrowheads="1"/>
          </p:cNvSpPr>
          <p:nvPr/>
        </p:nvSpPr>
        <p:spPr bwMode="auto">
          <a:xfrm>
            <a:off x="1533525" y="4154488"/>
            <a:ext cx="41195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  <a:p>
            <a:r>
              <a:rPr lang="en-CA"/>
              <a:t>noble(X):- noble(Y), pere(Y,X).</a:t>
            </a:r>
            <a:endParaRPr lang="pl-PL"/>
          </a:p>
        </p:txBody>
      </p:sp>
      <p:sp>
        <p:nvSpPr>
          <p:cNvPr id="51207" name="TextBox 1"/>
          <p:cNvSpPr txBox="1">
            <a:spLocks noChangeArrowheads="1"/>
          </p:cNvSpPr>
          <p:nvPr/>
        </p:nvSpPr>
        <p:spPr bwMode="auto">
          <a:xfrm>
            <a:off x="6924675" y="5459413"/>
            <a:ext cx="1978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noble(jean).</a:t>
            </a:r>
          </a:p>
        </p:txBody>
      </p:sp>
    </p:spTree>
    <p:extLst>
      <p:ext uri="{BB962C8B-B14F-4D97-AF65-F5344CB8AC3E}">
        <p14:creationId xmlns:p14="http://schemas.microsoft.com/office/powerpoint/2010/main" val="368484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  <a:endParaRPr lang="fr-FR" sz="1000" dirty="0" smtClean="0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 dernier exemple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187450" y="2636838"/>
            <a:ext cx="47132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aime(vincent,mimi).</a:t>
            </a:r>
            <a:br>
              <a:rPr lang="en-CA"/>
            </a:br>
            <a:r>
              <a:rPr lang="en-CA"/>
              <a:t>aime(marcel,mimi).</a:t>
            </a:r>
            <a:br>
              <a:rPr lang="en-CA"/>
            </a:br>
            <a:r>
              <a:rPr lang="en-CA"/>
              <a:t>jaloux(X,Y) :- aime(X,Z),aime(Y,Z).</a:t>
            </a:r>
          </a:p>
          <a:p>
            <a:endParaRPr lang="en-CA"/>
          </a:p>
          <a:p>
            <a:r>
              <a:rPr lang="en-CA"/>
              <a:t>?- jaloux(X,Y).</a:t>
            </a:r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1476375" y="5256213"/>
            <a:ext cx="3719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Combien de solutions? … 4</a:t>
            </a:r>
          </a:p>
        </p:txBody>
      </p:sp>
    </p:spTree>
    <p:extLst>
      <p:ext uri="{BB962C8B-B14F-4D97-AF65-F5344CB8AC3E}">
        <p14:creationId xmlns:p14="http://schemas.microsoft.com/office/powerpoint/2010/main" val="373737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650</Words>
  <Application>Microsoft Office PowerPoint</Application>
  <PresentationFormat>On-screen Show (4:3)</PresentationFormat>
  <Paragraphs>160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Arbre de recherche</vt:lpstr>
      <vt:lpstr>Arbre de recherche</vt:lpstr>
      <vt:lpstr>Stratégie de Prolog</vt:lpstr>
      <vt:lpstr>Stratégie de Prolog</vt:lpstr>
      <vt:lpstr>Un premier exemple</vt:lpstr>
      <vt:lpstr>Exemple: arbre de recherche</vt:lpstr>
      <vt:lpstr>Exemple: arbre de recherche</vt:lpstr>
      <vt:lpstr>Un autre exemple (en 3 versions)</vt:lpstr>
      <vt:lpstr>Un dernier exemple</vt:lpstr>
      <vt:lpstr>Les opérateurs</vt:lpstr>
      <vt:lpstr>Arité des opérateurs</vt:lpstr>
      <vt:lpstr>Associativité des opérateurs</vt:lpstr>
      <vt:lpstr>Déclaration des opérateurs</vt:lpstr>
      <vt:lpstr>Specif</vt:lpstr>
      <vt:lpstr>Exemple</vt:lpstr>
      <vt:lpstr>Exemple</vt:lpstr>
      <vt:lpstr>Exemple</vt:lpstr>
      <vt:lpstr>Un autre exemple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COE Support</cp:lastModifiedBy>
  <cp:revision>1</cp:revision>
  <dcterms:created xsi:type="dcterms:W3CDTF">2014-01-06T17:37:46Z</dcterms:created>
  <dcterms:modified xsi:type="dcterms:W3CDTF">2014-01-06T17:45:32Z</dcterms:modified>
</cp:coreProperties>
</file>