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A291D8-9CEE-4F98-8BBB-6D0D53403273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B4D2F4-6C72-4513-B7AF-9AEC145A4309}" type="slidenum">
              <a:rPr lang="fr-FR" sz="1200"/>
              <a:pPr/>
              <a:t>13</a:t>
            </a:fld>
            <a:endParaRPr lang="fr-FR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E92158-D652-4524-82EF-CE4D3D77BD73}" type="slidenum">
              <a:rPr lang="fr-FR" sz="1200"/>
              <a:pPr/>
              <a:t>14</a:t>
            </a:fld>
            <a:endParaRPr lang="fr-FR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C41C1F-CC50-4AFD-8FAD-F6B347761221}" type="slidenum">
              <a:rPr lang="fr-FR" sz="1200"/>
              <a:pPr/>
              <a:t>20</a:t>
            </a:fld>
            <a:endParaRPr lang="fr-F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herbivore(</a:t>
            </a:r>
            <a:r>
              <a:rPr lang="en-US" dirty="0" err="1" smtClean="0"/>
              <a:t>chevre</a:t>
            </a:r>
            <a:r>
              <a:rPr lang="en-US" smtClean="0"/>
              <a:t>).</a:t>
            </a:r>
          </a:p>
          <a:p>
            <a:r>
              <a:rPr lang="en-US" dirty="0" smtClean="0"/>
              <a:t>carnivore(</a:t>
            </a:r>
            <a:r>
              <a:rPr lang="en-US" dirty="0" err="1" smtClean="0"/>
              <a:t>loup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cruel(X):-carnivore(X).</a:t>
            </a:r>
          </a:p>
          <a:p>
            <a:r>
              <a:rPr lang="en-US" dirty="0" smtClean="0"/>
              <a:t>mange(</a:t>
            </a:r>
            <a:r>
              <a:rPr lang="en-US" dirty="0" err="1" smtClean="0"/>
              <a:t>X,herbe</a:t>
            </a:r>
            <a:r>
              <a:rPr lang="en-US" dirty="0" smtClean="0"/>
              <a:t>):-herbivore(X).</a:t>
            </a:r>
          </a:p>
          <a:p>
            <a:r>
              <a:rPr lang="en-US" dirty="0" smtClean="0"/>
              <a:t>mange(X,Y):-carnivore(X),herbivore(Y).</a:t>
            </a:r>
          </a:p>
          <a:p>
            <a:r>
              <a:rPr lang="en-US" dirty="0" smtClean="0"/>
              <a:t>?- cruel(X)</a:t>
            </a:r>
          </a:p>
          <a:p>
            <a:r>
              <a:rPr lang="en-US" dirty="0" smtClean="0"/>
              <a:t>X=</a:t>
            </a:r>
            <a:r>
              <a:rPr lang="en-US" dirty="0" err="1" smtClean="0"/>
              <a:t>loup</a:t>
            </a:r>
            <a:endParaRPr lang="en-US" dirty="0" smtClean="0"/>
          </a:p>
          <a:p>
            <a:r>
              <a:rPr lang="en-US" dirty="0" smtClean="0"/>
              <a:t>?- mange(</a:t>
            </a:r>
            <a:r>
              <a:rPr lang="en-US" dirty="0" err="1" smtClean="0"/>
              <a:t>loup,Y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Y=</a:t>
            </a:r>
            <a:r>
              <a:rPr lang="en-US" dirty="0" err="1" smtClean="0"/>
              <a:t>chevre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87B873-D60C-40BA-BDCA-CDEDAEA41AA0}" type="slidenum">
              <a:rPr lang="fr-FR" sz="1200"/>
              <a:pPr/>
              <a:t>22</a:t>
            </a:fld>
            <a:endParaRPr lang="fr-FR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8699F-7F2C-466D-A20D-352042E68FE9}" type="slidenum">
              <a:rPr lang="fr-FR" sz="1200"/>
              <a:pPr/>
              <a:t>23</a:t>
            </a:fld>
            <a:endParaRPr lang="fr-F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BE0A8-C7AA-41F9-B6E1-B668B817C7AC}" type="slidenum">
              <a:rPr lang="fr-FR" sz="1200"/>
              <a:pPr/>
              <a:t>24</a:t>
            </a:fld>
            <a:endParaRPr lang="fr-FR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4C5DBB-E671-499D-A7D1-5F243A3418B0}" type="slidenum">
              <a:rPr lang="fr-FR" sz="1200"/>
              <a:pPr/>
              <a:t>25</a:t>
            </a:fld>
            <a:endParaRPr lang="fr-FR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5C06BF-E283-492B-A3AD-804F1F115AE9}" type="slidenum">
              <a:rPr lang="fr-FR" sz="1200"/>
              <a:pPr/>
              <a:t>26</a:t>
            </a:fld>
            <a:endParaRPr lang="fr-F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99072F-095C-46BD-AE4D-97DC8F4DCD23}" type="slidenum">
              <a:rPr lang="fr-FR" sz="1200"/>
              <a:pPr/>
              <a:t>27</a:t>
            </a:fld>
            <a:endParaRPr lang="fr-FR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644FC5-6EC3-402D-9A09-8FA6F54D5FD1}" type="slidenum">
              <a:rPr lang="fr-FR" sz="1200"/>
              <a:pPr/>
              <a:t>28</a:t>
            </a:fld>
            <a:endParaRPr lang="fr-FR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2327DE-E5DF-4D44-B140-697CD3B489DA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6C1A1C-9F96-41E3-9EE3-F4438C2F6CEA}" type="slidenum">
              <a:rPr lang="fr-FR" sz="1200"/>
              <a:pPr/>
              <a:t>29</a:t>
            </a:fld>
            <a:endParaRPr lang="fr-FR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0BBA45-6C2F-40BF-9377-5E561A347BB7}" type="slidenum">
              <a:rPr lang="fr-FR" sz="1200"/>
              <a:pPr/>
              <a:t>30</a:t>
            </a:fld>
            <a:endParaRPr lang="fr-FR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6E49BA-9129-4A06-8800-B6E949A1479A}" type="slidenum">
              <a:rPr lang="fr-FR" sz="1200"/>
              <a:pPr/>
              <a:t>32</a:t>
            </a:fld>
            <a:endParaRPr lang="fr-FR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814ED9-B9F0-43D7-93A4-BE7D11929A2A}" type="slidenum">
              <a:rPr lang="fr-FR" sz="1200"/>
              <a:pPr/>
              <a:t>33</a:t>
            </a:fld>
            <a:endParaRPr lang="fr-FR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801999-B270-44CC-98FA-C6FAD89E47F7}" type="slidenum">
              <a:rPr lang="fr-FR" sz="1200"/>
              <a:pPr/>
              <a:t>34</a:t>
            </a:fld>
            <a:endParaRPr lang="fr-FR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7268A9-EEEB-4DCC-868F-F5C94DD59FF8}" type="slidenum">
              <a:rPr lang="fr-FR" sz="1200"/>
              <a:pPr/>
              <a:t>35</a:t>
            </a:fld>
            <a:endParaRPr lang="fr-FR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C91C0A-C5D7-45EC-8D93-2D373EE1E7CB}" type="slidenum">
              <a:rPr lang="fr-FR" sz="1200"/>
              <a:pPr/>
              <a:t>36</a:t>
            </a:fld>
            <a:endParaRPr lang="fr-FR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1A52FE-4FCC-4CC8-A254-A00D06807F1F}" type="slidenum">
              <a:rPr lang="fr-FR" sz="1200"/>
              <a:pPr/>
              <a:t>37</a:t>
            </a:fld>
            <a:endParaRPr lang="fr-FR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1A59EA-5EC4-4525-BAE9-3EAA3E6AC17A}" type="slidenum">
              <a:rPr lang="fr-FR" sz="1200"/>
              <a:pPr/>
              <a:t>38</a:t>
            </a:fld>
            <a:endParaRPr lang="fr-FR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EE9855-9A83-4B35-94BD-BC442B62D47B}" type="slidenum">
              <a:rPr lang="fr-FR" sz="1200"/>
              <a:pPr/>
              <a:t>39</a:t>
            </a:fld>
            <a:endParaRPr lang="fr-FR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D19D67-99D5-4E03-A9AE-E36A12F7685E}" type="slidenum">
              <a:rPr lang="fr-FR" sz="1200"/>
              <a:pPr/>
              <a:t>3</a:t>
            </a:fld>
            <a:endParaRPr lang="fr-FR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EA04BD-329B-4436-A464-203EF0DE69D6}" type="slidenum">
              <a:rPr lang="fr-FR" sz="1200"/>
              <a:pPr/>
              <a:t>40</a:t>
            </a:fld>
            <a:endParaRPr lang="fr-FR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3F4FEE-1115-40E2-B9DF-8D1C11492909}" type="slidenum">
              <a:rPr lang="fr-FR" sz="1200"/>
              <a:pPr/>
              <a:t>5</a:t>
            </a:fld>
            <a:endParaRPr lang="fr-F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6E96E0-EA47-4CE7-8E11-79EE26E3E975}" type="slidenum">
              <a:rPr lang="fr-FR" sz="1200"/>
              <a:pPr/>
              <a:t>6</a:t>
            </a:fld>
            <a:endParaRPr lang="fr-FR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4E773E-AD7A-439A-89AE-1850FD47B9B7}" type="slidenum">
              <a:rPr lang="fr-FR" sz="1200"/>
              <a:pPr/>
              <a:t>9</a:t>
            </a:fld>
            <a:endParaRPr lang="fr-F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5C1F75-3366-442E-A75D-B439046A2F9F}" type="slidenum">
              <a:rPr lang="fr-FR" sz="1200"/>
              <a:pPr/>
              <a:t>10</a:t>
            </a:fld>
            <a:endParaRPr lang="fr-F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BFF6D3-6421-454B-BA12-F828DB0EC68F}" type="slidenum">
              <a:rPr lang="fr-FR" sz="1200"/>
              <a:pPr/>
              <a:t>11</a:t>
            </a:fld>
            <a:endParaRPr lang="fr-F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DEF0EA-9C89-464B-B8F9-BB8884993FF9}" type="slidenum">
              <a:rPr lang="fr-FR" sz="1200"/>
              <a:pPr/>
              <a:t>12</a:t>
            </a:fld>
            <a:endParaRPr lang="fr-FR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16/01/2015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fr-FR" b="1" smtClean="0"/>
              <a:t>Le langage Prolog</a:t>
            </a:r>
            <a:endParaRPr lang="fr-FR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Un langage de programmation </a:t>
            </a:r>
            <a:r>
              <a:rPr lang="fr-FR" i="1" smtClean="0"/>
              <a:t>logique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33888617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relations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smtClean="0"/>
              <a:t>Propriété qui lie un certain nombre d’objets</a:t>
            </a:r>
          </a:p>
          <a:p>
            <a:pPr lvl="1">
              <a:buFontTx/>
              <a:buChar char="*"/>
            </a:pPr>
            <a:r>
              <a:rPr lang="fr-FR" sz="2400" i="1" smtClean="0"/>
              <a:t>la possession lie le propriétaire et l’objet possédé</a:t>
            </a:r>
          </a:p>
          <a:p>
            <a:pPr>
              <a:buFontTx/>
              <a:buChar char="*"/>
            </a:pPr>
            <a:r>
              <a:rPr lang="fr-FR" sz="2800" smtClean="0"/>
              <a:t>Utilité des relations :</a:t>
            </a:r>
          </a:p>
          <a:p>
            <a:pPr lvl="1">
              <a:buFontTx/>
              <a:buChar char="*"/>
            </a:pPr>
            <a:r>
              <a:rPr lang="fr-FR" sz="2400" smtClean="0"/>
              <a:t>lien entre objets</a:t>
            </a:r>
          </a:p>
          <a:p>
            <a:pPr lvl="1">
              <a:buFontTx/>
              <a:buChar char="*"/>
            </a:pPr>
            <a:r>
              <a:rPr lang="fr-FR" sz="2400" smtClean="0"/>
              <a:t>propriété d’un objet</a:t>
            </a:r>
          </a:p>
          <a:p>
            <a:r>
              <a:rPr lang="fr-FR" sz="2800" smtClean="0"/>
              <a:t>Plusieurs possibilités pour établir la même relation</a:t>
            </a:r>
          </a:p>
          <a:p>
            <a:pPr lvl="1">
              <a:buFontTx/>
              <a:buChar char="*"/>
            </a:pPr>
            <a:r>
              <a:rPr lang="fr-FR" sz="2400" i="1" smtClean="0"/>
              <a:t>Jean est le pere de Paul </a:t>
            </a:r>
            <a:r>
              <a:rPr lang="fr-FR" sz="2400" smtClean="0"/>
              <a:t>peut s’exprimer de deux facons.</a:t>
            </a:r>
          </a:p>
          <a:p>
            <a:pPr lvl="1">
              <a:buFontTx/>
              <a:buChar char="*"/>
            </a:pPr>
            <a:r>
              <a:rPr lang="fr-FR" sz="2400" smtClean="0"/>
              <a:t>Attention aux ambiguités</a:t>
            </a:r>
          </a:p>
        </p:txBody>
      </p:sp>
    </p:spTree>
    <p:extLst>
      <p:ext uri="{BB962C8B-B14F-4D97-AF65-F5344CB8AC3E}">
        <p14:creationId xmlns:p14="http://schemas.microsoft.com/office/powerpoint/2010/main" val="30695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faits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Affirmation de l’existence d’une relation entre certains objets</a:t>
            </a:r>
          </a:p>
          <a:p>
            <a:pPr lvl="1">
              <a:buFontTx/>
              <a:buChar char="*"/>
            </a:pPr>
            <a:r>
              <a:rPr lang="fr-FR" i="1" smtClean="0"/>
              <a:t>Tous les hommes sont mortels</a:t>
            </a:r>
          </a:p>
          <a:p>
            <a:pPr lvl="1">
              <a:buFontTx/>
              <a:buChar char="*"/>
            </a:pPr>
            <a:r>
              <a:rPr lang="fr-FR" i="1" smtClean="0"/>
              <a:t>Socrate est un homme</a:t>
            </a:r>
            <a:endParaRPr lang="fr-FR" smtClean="0"/>
          </a:p>
          <a:p>
            <a:r>
              <a:rPr lang="fr-FR" smtClean="0"/>
              <a:t>Un fait est une formule vraie à priori</a:t>
            </a:r>
          </a:p>
          <a:p>
            <a:r>
              <a:rPr lang="fr-FR" smtClean="0"/>
              <a:t>Cela constitue une partie des données d’un problème </a:t>
            </a:r>
          </a:p>
        </p:txBody>
      </p:sp>
    </p:spTree>
    <p:extLst>
      <p:ext uri="{BB962C8B-B14F-4D97-AF65-F5344CB8AC3E}">
        <p14:creationId xmlns:p14="http://schemas.microsoft.com/office/powerpoint/2010/main" val="40912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issement de frein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issement de frein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issement de frein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issement de frein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issement de frein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Prédicats et formules(1)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08450"/>
          </a:xfrm>
        </p:spPr>
        <p:txBody>
          <a:bodyPr/>
          <a:lstStyle/>
          <a:p>
            <a:r>
              <a:rPr lang="fr-FR" smtClean="0"/>
              <a:t>En Prolog, une relation possède :</a:t>
            </a:r>
          </a:p>
          <a:p>
            <a:pPr lvl="1">
              <a:buFontTx/>
              <a:buChar char="*"/>
            </a:pPr>
            <a:r>
              <a:rPr lang="fr-FR" smtClean="0"/>
              <a:t>un nom</a:t>
            </a:r>
          </a:p>
          <a:p>
            <a:pPr lvl="1">
              <a:buFontTx/>
              <a:buChar char="*"/>
            </a:pPr>
            <a:r>
              <a:rPr lang="fr-FR" smtClean="0"/>
              <a:t>un nombre d’arguments</a:t>
            </a:r>
          </a:p>
          <a:p>
            <a:pPr lvl="2">
              <a:buFontTx/>
              <a:buChar char="*"/>
            </a:pPr>
            <a:r>
              <a:rPr lang="fr-FR" i="1" smtClean="0"/>
              <a:t>pere(jean, paul)</a:t>
            </a:r>
          </a:p>
          <a:p>
            <a:r>
              <a:rPr lang="fr-FR" smtClean="0"/>
              <a:t>En logique, relation = </a:t>
            </a:r>
            <a:r>
              <a:rPr lang="fr-FR" b="1" smtClean="0"/>
              <a:t>prédicat</a:t>
            </a:r>
            <a:r>
              <a:rPr lang="fr-FR" smtClean="0"/>
              <a:t> </a:t>
            </a:r>
          </a:p>
          <a:p>
            <a:pPr lvl="1">
              <a:buFontTx/>
              <a:buChar char="*"/>
            </a:pPr>
            <a:r>
              <a:rPr lang="fr-FR" i="1" smtClean="0"/>
              <a:t>pere</a:t>
            </a:r>
          </a:p>
          <a:p>
            <a:r>
              <a:rPr lang="fr-FR" smtClean="0"/>
              <a:t>Application du prédicat à ses arguments = </a:t>
            </a:r>
            <a:r>
              <a:rPr lang="fr-FR" b="1" smtClean="0"/>
              <a:t>formule 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64279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Arit</a:t>
            </a:r>
            <a:r>
              <a:rPr lang="en-CA" smtClean="0"/>
              <a:t>é d’un </a:t>
            </a:r>
            <a:r>
              <a:rPr lang="fr-FR" smtClean="0"/>
              <a:t>prédicat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062913" cy="3962400"/>
          </a:xfrm>
        </p:spPr>
        <p:txBody>
          <a:bodyPr>
            <a:normAutofit lnSpcReduction="10000"/>
          </a:bodyPr>
          <a:lstStyle/>
          <a:p>
            <a:r>
              <a:rPr lang="fr-FR" smtClean="0"/>
              <a:t>Nombre d’arguments du prédicat = </a:t>
            </a:r>
            <a:r>
              <a:rPr lang="fr-FR" b="1" smtClean="0"/>
              <a:t>arité</a:t>
            </a:r>
          </a:p>
          <a:p>
            <a:pPr lvl="1">
              <a:buFontTx/>
              <a:buChar char="*"/>
            </a:pPr>
            <a:r>
              <a:rPr lang="fr-FR" smtClean="0"/>
              <a:t>unaire </a:t>
            </a:r>
            <a:r>
              <a:rPr lang="fr-FR" smtClean="0">
                <a:sym typeface="Wingdings" pitchFamily="2" charset="2"/>
              </a:rPr>
              <a:t> propriété de l’argument</a:t>
            </a:r>
          </a:p>
          <a:p>
            <a:pPr lvl="2">
              <a:buFontTx/>
              <a:buChar char="*"/>
            </a:pPr>
            <a:r>
              <a:rPr lang="fr-FR" i="1" smtClean="0"/>
              <a:t>homme</a:t>
            </a:r>
            <a:r>
              <a:rPr lang="fr-FR" smtClean="0"/>
              <a:t>(socrate). </a:t>
            </a:r>
          </a:p>
          <a:p>
            <a:pPr lvl="1">
              <a:buFontTx/>
              <a:buChar char="*"/>
            </a:pPr>
            <a:r>
              <a:rPr lang="fr-FR" sz="2600" smtClean="0"/>
              <a:t>arité zéro </a:t>
            </a:r>
            <a:r>
              <a:rPr lang="fr-FR" sz="2600" smtClean="0">
                <a:sym typeface="Wingdings" pitchFamily="2" charset="2"/>
              </a:rPr>
              <a:t> signification logique très restreinte</a:t>
            </a:r>
          </a:p>
          <a:p>
            <a:pPr lvl="2">
              <a:buFontTx/>
              <a:buChar char="*"/>
            </a:pPr>
            <a:r>
              <a:rPr lang="fr-FR" smtClean="0"/>
              <a:t>p() 	          </a:t>
            </a:r>
            <a:r>
              <a:rPr lang="fr-FR" smtClean="0">
                <a:sym typeface="Wingdings" pitchFamily="2" charset="2"/>
              </a:rPr>
              <a:t>proposition vraie </a:t>
            </a:r>
            <a:endParaRPr lang="fr-FR" smtClean="0"/>
          </a:p>
          <a:p>
            <a:pPr lvl="1">
              <a:buFontTx/>
              <a:buChar char="*"/>
            </a:pPr>
            <a:r>
              <a:rPr lang="fr-FR" sz="2600" smtClean="0"/>
              <a:t>binaire:</a:t>
            </a:r>
          </a:p>
          <a:p>
            <a:pPr lvl="2">
              <a:buFontTx/>
              <a:buChar char="*"/>
            </a:pPr>
            <a:r>
              <a:rPr lang="fr-FR" i="1" smtClean="0"/>
              <a:t>pere</a:t>
            </a:r>
            <a:r>
              <a:rPr lang="fr-FR" smtClean="0"/>
              <a:t>(jean, paul). </a:t>
            </a:r>
            <a:r>
              <a:rPr lang="fr-FR" i="1" smtClean="0"/>
              <a:t>pere</a:t>
            </a:r>
            <a:r>
              <a:rPr lang="fr-FR" smtClean="0"/>
              <a:t>(paul, martin). </a:t>
            </a:r>
          </a:p>
          <a:p>
            <a:pPr lvl="2">
              <a:buFontTx/>
              <a:buNone/>
            </a:pPr>
            <a:r>
              <a:rPr lang="fr-FR" i="1" smtClean="0"/>
              <a:t>	mere</a:t>
            </a:r>
            <a:r>
              <a:rPr lang="fr-FR" smtClean="0"/>
              <a:t>(marie, paul). </a:t>
            </a:r>
            <a:r>
              <a:rPr lang="fr-FR" i="1" smtClean="0"/>
              <a:t>mere</a:t>
            </a:r>
            <a:r>
              <a:rPr lang="fr-FR" smtClean="0"/>
              <a:t>(marie, luc).</a:t>
            </a:r>
          </a:p>
          <a:p>
            <a:pPr lvl="2">
              <a:buFontTx/>
              <a:buNone/>
            </a:pPr>
            <a:r>
              <a:rPr lang="fr-FR" b="1" smtClean="0"/>
              <a:t>					homme</a:t>
            </a:r>
            <a:r>
              <a:rPr lang="en-CA" b="1" smtClean="0"/>
              <a:t>/1	pere/2</a:t>
            </a:r>
            <a:endParaRPr lang="fr-FR" b="1" smtClean="0"/>
          </a:p>
        </p:txBody>
      </p:sp>
    </p:spTree>
    <p:extLst>
      <p:ext uri="{BB962C8B-B14F-4D97-AF65-F5344CB8AC3E}">
        <p14:creationId xmlns:p14="http://schemas.microsoft.com/office/powerpoint/2010/main" val="165202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r>
              <a:rPr lang="fr-FR" smtClean="0"/>
              <a:t>Formule Prolog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43050"/>
            <a:ext cx="7772400" cy="4343400"/>
          </a:xfrm>
        </p:spPr>
        <p:txBody>
          <a:bodyPr/>
          <a:lstStyle/>
          <a:p>
            <a:r>
              <a:rPr lang="fr-FR" smtClean="0"/>
              <a:t>Enoncent la dépendance d’une relation entre objets par rapport à d’autres relations</a:t>
            </a:r>
          </a:p>
          <a:p>
            <a:r>
              <a:rPr lang="fr-FR" smtClean="0"/>
              <a:t>Concernent des catégories d’objets</a:t>
            </a:r>
          </a:p>
          <a:p>
            <a:pPr lvl="1">
              <a:buFontTx/>
              <a:buChar char="*"/>
            </a:pPr>
            <a:r>
              <a:rPr lang="fr-FR" smtClean="0"/>
              <a:t>fait : homme(socrate).</a:t>
            </a:r>
          </a:p>
          <a:p>
            <a:pPr lvl="1">
              <a:buFontTx/>
              <a:buChar char="*"/>
            </a:pPr>
            <a:r>
              <a:rPr lang="fr-FR" smtClean="0"/>
              <a:t>règle : </a:t>
            </a:r>
            <a:r>
              <a:rPr lang="fr-FR" i="1" smtClean="0"/>
              <a:t>si X est un homme alors X est mortel</a:t>
            </a:r>
            <a:r>
              <a:rPr lang="fr-FR" smtClean="0"/>
              <a:t> qui s'écrit : mortel(X) :- homme(X).</a:t>
            </a:r>
          </a:p>
          <a:p>
            <a:pPr lvl="1"/>
            <a:r>
              <a:rPr lang="fr-FR" smtClean="0"/>
              <a:t>Le « </a:t>
            </a:r>
            <a:r>
              <a:rPr lang="fr-FR" b="1" smtClean="0"/>
              <a:t>si</a:t>
            </a:r>
            <a:r>
              <a:rPr lang="fr-FR" smtClean="0"/>
              <a:t> » s’écrit « </a:t>
            </a:r>
            <a:r>
              <a:rPr lang="fr-FR" b="1" smtClean="0"/>
              <a:t>:-</a:t>
            </a:r>
            <a:r>
              <a:rPr lang="fr-FR" smtClean="0"/>
              <a:t> » en Prolog</a:t>
            </a:r>
          </a:p>
          <a:p>
            <a:r>
              <a:rPr lang="fr-FR" smtClean="0"/>
              <a:t>Il peut y avoir plusieurs conditions derrière le « :- », séparées par des virgules</a:t>
            </a:r>
          </a:p>
          <a:p>
            <a:pPr lvl="1"/>
            <a:endParaRPr lang="fr-FR" smtClean="0"/>
          </a:p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31241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Question Prolog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Question: est-ce que socrate est mortel?</a:t>
            </a:r>
          </a:p>
          <a:p>
            <a:pPr lvl="1"/>
            <a:r>
              <a:rPr lang="fr-FR" smtClean="0"/>
              <a:t>La question s’exprime avec « </a:t>
            </a:r>
            <a:r>
              <a:rPr lang="fr-FR" b="1" smtClean="0"/>
              <a:t>?-</a:t>
            </a:r>
            <a:r>
              <a:rPr lang="fr-FR" smtClean="0"/>
              <a:t> » en Prolog</a:t>
            </a:r>
          </a:p>
          <a:p>
            <a:r>
              <a:rPr lang="fr-FR" smtClean="0"/>
              <a:t>En Prolog la question est un but.</a:t>
            </a:r>
          </a:p>
          <a:p>
            <a:r>
              <a:rPr lang="fr-FR" smtClean="0"/>
              <a:t>Un fait est une règle sans queue…</a:t>
            </a:r>
          </a:p>
          <a:p>
            <a:r>
              <a:rPr lang="fr-FR" smtClean="0"/>
              <a:t>Une question est une règle sans tête…</a:t>
            </a:r>
          </a:p>
          <a:p>
            <a:r>
              <a:rPr lang="fr-FR" i="1" smtClean="0"/>
              <a:t>Le canard est un oiseau. Les oiseaux volent. Est-ce que le canard vole?</a:t>
            </a:r>
          </a:p>
          <a:p>
            <a:endParaRPr lang="en-CA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46117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900113" y="2349500"/>
            <a:ext cx="748823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aime(jean,sandra).</a:t>
            </a:r>
          </a:p>
          <a:p>
            <a:r>
              <a:rPr lang="en-CA"/>
              <a:t>aime(jean,paulette).</a:t>
            </a:r>
          </a:p>
          <a:p>
            <a:r>
              <a:rPr lang="en-CA"/>
              <a:t>aime(paulette,sam).</a:t>
            </a:r>
          </a:p>
          <a:p>
            <a:r>
              <a:rPr lang="en-CA"/>
              <a:t>aime(bruno,sandra).</a:t>
            </a:r>
          </a:p>
          <a:p>
            <a:r>
              <a:rPr lang="en-CA"/>
              <a:t>boit(paulette,vin).</a:t>
            </a:r>
          </a:p>
          <a:p>
            <a:r>
              <a:rPr lang="en-CA"/>
              <a:t>boit(bruno,jus).</a:t>
            </a:r>
          </a:p>
          <a:p>
            <a:r>
              <a:rPr lang="en-CA"/>
              <a:t>boit(sam,biere).</a:t>
            </a:r>
          </a:p>
          <a:p>
            <a:r>
              <a:rPr lang="en-CA"/>
              <a:t>fume(bruno).</a:t>
            </a:r>
          </a:p>
          <a:p>
            <a:r>
              <a:rPr lang="en-CA"/>
              <a:t>fume(sandra).</a:t>
            </a:r>
          </a:p>
          <a:p>
            <a:r>
              <a:rPr lang="en-CA"/>
              <a:t>fume(sam).</a:t>
            </a:r>
          </a:p>
        </p:txBody>
      </p:sp>
    </p:spTree>
    <p:extLst>
      <p:ext uri="{BB962C8B-B14F-4D97-AF65-F5344CB8AC3E}">
        <p14:creationId xmlns:p14="http://schemas.microsoft.com/office/powerpoint/2010/main" val="317394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…exemple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827088" y="2205038"/>
            <a:ext cx="75739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dirty="0" err="1"/>
              <a:t>danse</a:t>
            </a:r>
            <a:r>
              <a:rPr lang="en-CA" dirty="0"/>
              <a:t>(</a:t>
            </a:r>
            <a:r>
              <a:rPr lang="en-CA" dirty="0" err="1"/>
              <a:t>jean,paulette</a:t>
            </a:r>
            <a:r>
              <a:rPr lang="en-CA" dirty="0"/>
              <a:t>):- </a:t>
            </a:r>
            <a:r>
              <a:rPr lang="en-CA" dirty="0" err="1"/>
              <a:t>boit</a:t>
            </a:r>
            <a:r>
              <a:rPr lang="en-CA" dirty="0"/>
              <a:t>(</a:t>
            </a:r>
            <a:r>
              <a:rPr lang="en-CA" dirty="0" err="1"/>
              <a:t>paulette,vin</a:t>
            </a:r>
            <a:r>
              <a:rPr lang="en-CA" dirty="0"/>
              <a:t>).</a:t>
            </a:r>
          </a:p>
          <a:p>
            <a:r>
              <a:rPr lang="en-CA" dirty="0" err="1"/>
              <a:t>danse</a:t>
            </a:r>
            <a:r>
              <a:rPr lang="en-CA" dirty="0"/>
              <a:t>(</a:t>
            </a:r>
            <a:r>
              <a:rPr lang="en-CA" dirty="0" err="1"/>
              <a:t>bruno,sandra</a:t>
            </a:r>
            <a:r>
              <a:rPr lang="en-CA" dirty="0"/>
              <a:t>):- </a:t>
            </a:r>
            <a:r>
              <a:rPr lang="en-CA" dirty="0" err="1"/>
              <a:t>aime</a:t>
            </a:r>
            <a:r>
              <a:rPr lang="en-CA" dirty="0"/>
              <a:t>(</a:t>
            </a:r>
            <a:r>
              <a:rPr lang="en-CA" dirty="0" err="1"/>
              <a:t>bruno,sandra</a:t>
            </a:r>
            <a:r>
              <a:rPr lang="en-CA" dirty="0"/>
              <a:t>), </a:t>
            </a:r>
            <a:r>
              <a:rPr lang="en-CA" dirty="0" err="1"/>
              <a:t>boit</a:t>
            </a:r>
            <a:r>
              <a:rPr lang="en-CA" dirty="0"/>
              <a:t>(</a:t>
            </a:r>
            <a:r>
              <a:rPr lang="en-CA" dirty="0" err="1"/>
              <a:t>sandra,eau</a:t>
            </a:r>
            <a:r>
              <a:rPr lang="en-CA" dirty="0"/>
              <a:t>).</a:t>
            </a:r>
          </a:p>
          <a:p>
            <a:r>
              <a:rPr lang="en-CA" dirty="0" err="1"/>
              <a:t>danse</a:t>
            </a:r>
            <a:r>
              <a:rPr lang="en-CA" dirty="0"/>
              <a:t>(</a:t>
            </a:r>
            <a:r>
              <a:rPr lang="en-CA" dirty="0" err="1"/>
              <a:t>sam,paulette</a:t>
            </a:r>
            <a:r>
              <a:rPr lang="en-CA" dirty="0"/>
              <a:t>):- </a:t>
            </a:r>
            <a:r>
              <a:rPr lang="en-CA" dirty="0" err="1"/>
              <a:t>aime</a:t>
            </a:r>
            <a:r>
              <a:rPr lang="en-CA" dirty="0"/>
              <a:t>(</a:t>
            </a:r>
            <a:r>
              <a:rPr lang="en-CA" dirty="0" err="1"/>
              <a:t>paulette,sam</a:t>
            </a:r>
            <a:r>
              <a:rPr lang="en-CA" dirty="0"/>
              <a:t>),</a:t>
            </a:r>
            <a:r>
              <a:rPr lang="en-CA" dirty="0" err="1"/>
              <a:t>boit</a:t>
            </a:r>
            <a:r>
              <a:rPr lang="en-CA" dirty="0"/>
              <a:t>(</a:t>
            </a:r>
            <a:r>
              <a:rPr lang="en-CA" dirty="0" err="1"/>
              <a:t>sam,biere</a:t>
            </a:r>
            <a:r>
              <a:rPr lang="en-CA" dirty="0"/>
              <a:t>),</a:t>
            </a:r>
          </a:p>
          <a:p>
            <a:r>
              <a:rPr lang="en-CA" dirty="0"/>
              <a:t>                                     \+fume(</a:t>
            </a:r>
            <a:r>
              <a:rPr lang="en-CA" dirty="0" err="1"/>
              <a:t>paulette</a:t>
            </a:r>
            <a:r>
              <a:rPr lang="en-CA" dirty="0"/>
              <a:t>).</a:t>
            </a:r>
          </a:p>
          <a:p>
            <a:r>
              <a:rPr lang="en-CA" sz="1800" dirty="0"/>
              <a:t>?-</a:t>
            </a:r>
            <a:r>
              <a:rPr lang="en-CA" sz="1800" dirty="0" err="1"/>
              <a:t>aime</a:t>
            </a:r>
            <a:r>
              <a:rPr lang="en-CA" sz="1800" dirty="0"/>
              <a:t>(</a:t>
            </a:r>
            <a:r>
              <a:rPr lang="en-CA" sz="1800" dirty="0" err="1"/>
              <a:t>jean,paulette</a:t>
            </a:r>
            <a:r>
              <a:rPr lang="en-CA" sz="1800" dirty="0"/>
              <a:t>)</a:t>
            </a:r>
          </a:p>
          <a:p>
            <a:r>
              <a:rPr lang="en-CA" sz="1800" dirty="0"/>
              <a:t>yes</a:t>
            </a:r>
          </a:p>
          <a:p>
            <a:r>
              <a:rPr lang="en-CA" sz="1800" dirty="0"/>
              <a:t>?-</a:t>
            </a:r>
            <a:r>
              <a:rPr lang="en-CA" sz="1800" dirty="0" err="1"/>
              <a:t>boit</a:t>
            </a:r>
            <a:r>
              <a:rPr lang="en-CA" sz="1800" dirty="0"/>
              <a:t>(</a:t>
            </a:r>
            <a:r>
              <a:rPr lang="en-CA" sz="1800" dirty="0" err="1"/>
              <a:t>bruno,biere</a:t>
            </a:r>
            <a:r>
              <a:rPr lang="en-CA" sz="1800" dirty="0"/>
              <a:t>)</a:t>
            </a:r>
          </a:p>
          <a:p>
            <a:r>
              <a:rPr lang="en-CA" sz="1800" dirty="0"/>
              <a:t>no</a:t>
            </a:r>
          </a:p>
          <a:p>
            <a:r>
              <a:rPr lang="en-CA" sz="1800" dirty="0"/>
              <a:t>?-</a:t>
            </a:r>
            <a:r>
              <a:rPr lang="en-CA" sz="1800" dirty="0" err="1"/>
              <a:t>danse</a:t>
            </a:r>
            <a:r>
              <a:rPr lang="en-CA" sz="1800" dirty="0"/>
              <a:t>(</a:t>
            </a:r>
            <a:r>
              <a:rPr lang="en-CA" sz="1800" dirty="0" err="1"/>
              <a:t>bruno,sandra</a:t>
            </a:r>
            <a:r>
              <a:rPr lang="en-CA" sz="1800" dirty="0"/>
              <a:t>)</a:t>
            </a:r>
          </a:p>
          <a:p>
            <a:r>
              <a:rPr lang="en-CA" sz="1800" dirty="0"/>
              <a:t>no</a:t>
            </a:r>
          </a:p>
          <a:p>
            <a:r>
              <a:rPr lang="en-CA" sz="1800" dirty="0"/>
              <a:t>?-</a:t>
            </a:r>
            <a:r>
              <a:rPr lang="en-CA" sz="1800" dirty="0" err="1"/>
              <a:t>danse</a:t>
            </a:r>
            <a:r>
              <a:rPr lang="en-CA" sz="1800" dirty="0"/>
              <a:t>(</a:t>
            </a:r>
            <a:r>
              <a:rPr lang="en-CA" sz="1800" dirty="0" err="1"/>
              <a:t>sam,paulette</a:t>
            </a:r>
            <a:r>
              <a:rPr lang="en-CA" sz="1800" dirty="0"/>
              <a:t>)</a:t>
            </a:r>
          </a:p>
          <a:p>
            <a:r>
              <a:rPr lang="en-CA" sz="1800" dirty="0"/>
              <a:t>yes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209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…exemple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55650" y="2276475"/>
            <a:ext cx="26606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?- listing(aime)</a:t>
            </a:r>
          </a:p>
          <a:p>
            <a:r>
              <a:rPr lang="en-CA"/>
              <a:t>aime(jean,sandra).</a:t>
            </a:r>
          </a:p>
          <a:p>
            <a:r>
              <a:rPr lang="en-CA"/>
              <a:t>aime(jean,paulette).</a:t>
            </a:r>
          </a:p>
          <a:p>
            <a:r>
              <a:rPr lang="en-CA"/>
              <a:t>aime(paulette,sam).</a:t>
            </a:r>
          </a:p>
          <a:p>
            <a:r>
              <a:rPr lang="en-CA"/>
              <a:t>aime(bruno,sandra).</a:t>
            </a:r>
          </a:p>
          <a:p>
            <a:r>
              <a:rPr lang="en-CA"/>
              <a:t>?- boit(Qui,biere)</a:t>
            </a:r>
          </a:p>
          <a:p>
            <a:r>
              <a:rPr lang="en-CA"/>
              <a:t>Qui=sam</a:t>
            </a:r>
          </a:p>
          <a:p>
            <a:r>
              <a:rPr lang="en-CA"/>
              <a:t>?-boit(jean,Quoi)</a:t>
            </a:r>
          </a:p>
          <a:p>
            <a:r>
              <a:rPr lang="en-CA"/>
              <a:t>no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572000" y="2276475"/>
            <a:ext cx="26860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?-aime(jean,Qui)</a:t>
            </a:r>
          </a:p>
          <a:p>
            <a:r>
              <a:rPr lang="en-CA"/>
              <a:t>Qui=sandra;</a:t>
            </a:r>
          </a:p>
          <a:p>
            <a:r>
              <a:rPr lang="en-CA"/>
              <a:t>Qui=paulette;</a:t>
            </a:r>
          </a:p>
          <a:p>
            <a:r>
              <a:rPr lang="en-CA"/>
              <a:t>No</a:t>
            </a:r>
          </a:p>
          <a:p>
            <a:r>
              <a:rPr lang="en-CA"/>
              <a:t>?-danse(X,Y)</a:t>
            </a:r>
          </a:p>
          <a:p>
            <a:r>
              <a:rPr lang="en-CA"/>
              <a:t>X=jean, Y=paulette;</a:t>
            </a:r>
          </a:p>
          <a:p>
            <a:r>
              <a:rPr lang="en-CA"/>
              <a:t>X=sam, Y=paulette;</a:t>
            </a:r>
          </a:p>
          <a:p>
            <a:r>
              <a:rPr lang="en-CA"/>
              <a:t>no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75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…exemple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900113" y="2492375"/>
            <a:ext cx="5591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malade(X):- fume(X), boit(X,Y), alcool(Y).</a:t>
            </a:r>
          </a:p>
          <a:p>
            <a:r>
              <a:rPr lang="en-CA"/>
              <a:t>alcool(biere).</a:t>
            </a:r>
          </a:p>
          <a:p>
            <a:r>
              <a:rPr lang="en-CA"/>
              <a:t>alcool(vin).</a:t>
            </a:r>
          </a:p>
          <a:p>
            <a:endParaRPr lang="en-CA"/>
          </a:p>
          <a:p>
            <a:r>
              <a:rPr lang="en-CA"/>
              <a:t>?- malade(X)</a:t>
            </a:r>
          </a:p>
          <a:p>
            <a:r>
              <a:rPr lang="en-CA"/>
              <a:t>X=sam</a:t>
            </a:r>
          </a:p>
        </p:txBody>
      </p:sp>
    </p:spTree>
    <p:extLst>
      <p:ext uri="{BB962C8B-B14F-4D97-AF65-F5344CB8AC3E}">
        <p14:creationId xmlns:p14="http://schemas.microsoft.com/office/powerpoint/2010/main" val="207218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Programmation logique et Prolog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962400"/>
          </a:xfrm>
        </p:spPr>
        <p:txBody>
          <a:bodyPr/>
          <a:lstStyle/>
          <a:p>
            <a:r>
              <a:rPr lang="fr-FR" smtClean="0"/>
              <a:t>Historique</a:t>
            </a:r>
          </a:p>
          <a:p>
            <a:r>
              <a:rPr lang="fr-FR" smtClean="0"/>
              <a:t>Données, relations et faits</a:t>
            </a:r>
          </a:p>
          <a:p>
            <a:r>
              <a:rPr lang="fr-FR" smtClean="0"/>
              <a:t>Prédicats et formules</a:t>
            </a:r>
          </a:p>
          <a:p>
            <a:r>
              <a:rPr lang="fr-FR" smtClean="0"/>
              <a:t>Règles </a:t>
            </a:r>
          </a:p>
          <a:p>
            <a:r>
              <a:rPr lang="fr-FR" smtClean="0"/>
              <a:t>Clauses de Horn</a:t>
            </a:r>
          </a:p>
          <a:p>
            <a:r>
              <a:rPr lang="fr-FR" smtClean="0"/>
              <a:t>Démonstration en Prolog</a:t>
            </a:r>
          </a:p>
          <a:p>
            <a:r>
              <a:rPr lang="fr-FR" smtClean="0"/>
              <a:t>Stratégie de Prolog</a:t>
            </a:r>
          </a:p>
        </p:txBody>
      </p:sp>
    </p:spTree>
    <p:extLst>
      <p:ext uri="{BB962C8B-B14F-4D97-AF65-F5344CB8AC3E}">
        <p14:creationId xmlns:p14="http://schemas.microsoft.com/office/powerpoint/2010/main" val="151089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Un autre exemple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08450"/>
          </a:xfrm>
        </p:spPr>
        <p:txBody>
          <a:bodyPr>
            <a:normAutofit/>
          </a:bodyPr>
          <a:lstStyle/>
          <a:p>
            <a:pPr lvl="2">
              <a:lnSpc>
                <a:spcPct val="90000"/>
              </a:lnSpc>
              <a:buFontTx/>
              <a:buChar char="*"/>
              <a:defRPr/>
            </a:pPr>
            <a:r>
              <a:rPr lang="fr-FR" i="1" dirty="0" smtClean="0"/>
              <a:t>la chèvre est un animal herbivore</a:t>
            </a:r>
          </a:p>
          <a:p>
            <a:pPr lvl="2">
              <a:lnSpc>
                <a:spcPct val="90000"/>
              </a:lnSpc>
              <a:buFontTx/>
              <a:buChar char="*"/>
              <a:defRPr/>
            </a:pPr>
            <a:r>
              <a:rPr lang="fr-FR" i="1" dirty="0" smtClean="0"/>
              <a:t>le loup est un animal carnivore</a:t>
            </a:r>
          </a:p>
          <a:p>
            <a:pPr lvl="2">
              <a:lnSpc>
                <a:spcPct val="90000"/>
              </a:lnSpc>
              <a:buFontTx/>
              <a:buChar char="*"/>
              <a:defRPr/>
            </a:pPr>
            <a:r>
              <a:rPr lang="fr-FR" i="1" dirty="0" smtClean="0"/>
              <a:t>les</a:t>
            </a:r>
            <a:r>
              <a:rPr lang="fr-FR" i="1" dirty="0" smtClean="0"/>
              <a:t> animaux carnivores sont cruels</a:t>
            </a:r>
            <a:endParaRPr lang="fr-FR" i="1" dirty="0" smtClean="0"/>
          </a:p>
          <a:p>
            <a:pPr lvl="2">
              <a:lnSpc>
                <a:spcPct val="90000"/>
              </a:lnSpc>
              <a:buFontTx/>
              <a:buChar char="*"/>
              <a:defRPr/>
            </a:pPr>
            <a:r>
              <a:rPr lang="fr-FR" i="1" dirty="0" smtClean="0"/>
              <a:t>un animal herbivore mange de l’herbe</a:t>
            </a:r>
          </a:p>
          <a:p>
            <a:pPr lvl="2">
              <a:lnSpc>
                <a:spcPct val="90000"/>
              </a:lnSpc>
              <a:buFontTx/>
              <a:buChar char="*"/>
              <a:defRPr/>
            </a:pPr>
            <a:r>
              <a:rPr lang="fr-FR" i="1" dirty="0" smtClean="0"/>
              <a:t>un animal carnivore mange des animaux herbivores</a:t>
            </a:r>
          </a:p>
          <a:p>
            <a:pPr lvl="2">
              <a:lnSpc>
                <a:spcPct val="90000"/>
              </a:lnSpc>
              <a:buFontTx/>
              <a:buChar char="*"/>
              <a:defRPr/>
            </a:pPr>
            <a:endParaRPr lang="fr-FR" i="1" dirty="0" smtClean="0"/>
          </a:p>
          <a:p>
            <a:pPr>
              <a:lnSpc>
                <a:spcPct val="90000"/>
              </a:lnSpc>
              <a:defRPr/>
            </a:pPr>
            <a:r>
              <a:rPr lang="fr-FR" sz="2400" dirty="0" smtClean="0"/>
              <a:t>Question: y a-t-il un animal cruel et que mange-t-il ?</a:t>
            </a:r>
          </a:p>
          <a:p>
            <a:pPr>
              <a:lnSpc>
                <a:spcPct val="90000"/>
              </a:lnSpc>
              <a:defRPr/>
            </a:pPr>
            <a:endParaRPr lang="fr-FR" sz="2400" dirty="0" smtClean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fr-FR" sz="2400" i="1" dirty="0" smtClean="0"/>
              <a:t>Attention</a:t>
            </a:r>
            <a:r>
              <a:rPr lang="fr-FR" sz="2400" dirty="0" smtClean="0"/>
              <a:t>: la modélisation dépend des raisonnements que nous voulons mener!</a:t>
            </a:r>
          </a:p>
        </p:txBody>
      </p:sp>
    </p:spTree>
    <p:extLst>
      <p:ext uri="{BB962C8B-B14F-4D97-AF65-F5344CB8AC3E}">
        <p14:creationId xmlns:p14="http://schemas.microsoft.com/office/powerpoint/2010/main" val="37772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Le Et et le Ou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smtClean="0"/>
              <a:t>grandpere(X,Y):-pere(X,Z), pere(Z,Y).</a:t>
            </a:r>
          </a:p>
          <a:p>
            <a:pPr marL="0" indent="0">
              <a:buFontTx/>
              <a:buNone/>
            </a:pPr>
            <a:r>
              <a:rPr lang="en-CA" smtClean="0"/>
              <a:t>grandpere(X,Y):-pere(X,Z), mere(Z,Y).</a:t>
            </a:r>
          </a:p>
          <a:p>
            <a:pPr marL="0" indent="0">
              <a:buFontTx/>
              <a:buNone/>
            </a:pPr>
            <a:endParaRPr lang="en-CA" smtClean="0"/>
          </a:p>
          <a:p>
            <a:pPr marL="0" indent="0">
              <a:buFontTx/>
              <a:buNone/>
            </a:pPr>
            <a:r>
              <a:rPr lang="en-CA" i="1" smtClean="0"/>
              <a:t>Attention à la portée des variables!</a:t>
            </a:r>
          </a:p>
          <a:p>
            <a:pPr marL="0" indent="0">
              <a:buFontTx/>
              <a:buNone/>
            </a:pPr>
            <a:r>
              <a:rPr lang="en-CA" i="1" smtClean="0"/>
              <a:t>On aurait pu écrire:</a:t>
            </a:r>
          </a:p>
          <a:p>
            <a:pPr marL="0" indent="0">
              <a:buFontTx/>
              <a:buNone/>
            </a:pPr>
            <a:r>
              <a:rPr lang="en-CA" smtClean="0"/>
              <a:t>grandpere(X,Y):-pere(X,Z), pere(Z,Y).</a:t>
            </a:r>
          </a:p>
          <a:p>
            <a:pPr marL="0" indent="0">
              <a:buFontTx/>
              <a:buNone/>
            </a:pPr>
            <a:r>
              <a:rPr lang="en-CA" smtClean="0"/>
              <a:t>grandpere(X,Z):-pere(X,Y), mere(Y,Z).</a:t>
            </a:r>
          </a:p>
          <a:p>
            <a:pPr marL="0" indent="0">
              <a:buFontTx/>
              <a:buNone/>
            </a:pPr>
            <a:endParaRPr lang="en-CA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215736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588125" y="6103938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r>
              <a:rPr lang="fr-FR" smtClean="0"/>
              <a:t>Clauses de Horn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43050"/>
            <a:ext cx="7772400" cy="4419600"/>
          </a:xfrm>
        </p:spPr>
        <p:txBody>
          <a:bodyPr>
            <a:normAutofit lnSpcReduction="10000"/>
          </a:bodyPr>
          <a:lstStyle/>
          <a:p>
            <a:r>
              <a:rPr lang="fr-FR" sz="2400" smtClean="0"/>
              <a:t>Ce sont les faits et les règles.</a:t>
            </a:r>
          </a:p>
          <a:p>
            <a:r>
              <a:rPr lang="fr-FR" sz="2400" smtClean="0"/>
              <a:t>Forme générale :  F :- F1, F2,…, Fn.</a:t>
            </a:r>
          </a:p>
          <a:p>
            <a:pPr lvl="1">
              <a:buFontTx/>
              <a:buChar char="*"/>
            </a:pPr>
            <a:r>
              <a:rPr lang="fr-FR" sz="2400" smtClean="0"/>
              <a:t>Se traduit par « F si F1 et F2 et…et Fn »</a:t>
            </a:r>
          </a:p>
          <a:p>
            <a:pPr lvl="1">
              <a:buFontTx/>
              <a:buChar char="*"/>
            </a:pPr>
            <a:r>
              <a:rPr lang="fr-FR" sz="2400" smtClean="0"/>
              <a:t>F : formule atomique (doit être unique)</a:t>
            </a:r>
          </a:p>
          <a:p>
            <a:pPr lvl="1">
              <a:buFontTx/>
              <a:buChar char="*"/>
            </a:pPr>
            <a:r>
              <a:rPr lang="fr-FR" sz="2400" smtClean="0"/>
              <a:t>Fi : littéraux (formules atomiques ou leur négation)</a:t>
            </a:r>
          </a:p>
          <a:p>
            <a:r>
              <a:rPr lang="fr-FR" sz="2400" smtClean="0"/>
              <a:t>F est la </a:t>
            </a:r>
            <a:r>
              <a:rPr lang="fr-FR" sz="2400" b="1" smtClean="0"/>
              <a:t>tête</a:t>
            </a:r>
            <a:r>
              <a:rPr lang="fr-FR" sz="2400" smtClean="0"/>
              <a:t> de la clause</a:t>
            </a:r>
          </a:p>
          <a:p>
            <a:r>
              <a:rPr lang="fr-FR" sz="2400" smtClean="0"/>
              <a:t>F1, F2,…, Fn est appelée la </a:t>
            </a:r>
            <a:r>
              <a:rPr lang="fr-FR" sz="2400" b="1" smtClean="0"/>
              <a:t>queue</a:t>
            </a:r>
            <a:r>
              <a:rPr lang="fr-FR" sz="2400" smtClean="0"/>
              <a:t> de la clause</a:t>
            </a:r>
          </a:p>
          <a:p>
            <a:r>
              <a:rPr lang="fr-FR" sz="2400" smtClean="0"/>
              <a:t>En Prolog : pour démontrer F, il faut démontrer F1, F2,…, et Fn. </a:t>
            </a:r>
          </a:p>
          <a:p>
            <a:r>
              <a:rPr lang="fr-FR" sz="2400" smtClean="0"/>
              <a:t>Les clauses de Horn sont les seules formules permises en Prolog</a:t>
            </a:r>
          </a:p>
        </p:txBody>
      </p:sp>
    </p:spTree>
    <p:extLst>
      <p:ext uri="{BB962C8B-B14F-4D97-AF65-F5344CB8AC3E}">
        <p14:creationId xmlns:p14="http://schemas.microsoft.com/office/powerpoint/2010/main" val="3576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Clauses de Horn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Une règle est une clause dont la queue est non vide. La plupart des règles contiennent des variables. </a:t>
            </a:r>
          </a:p>
          <a:p>
            <a:r>
              <a:rPr lang="fr-FR" smtClean="0"/>
              <a:t>Définition d’une variable anonyme : « _ »</a:t>
            </a:r>
          </a:p>
          <a:p>
            <a:pPr lvl="1">
              <a:buFontTx/>
              <a:buChar char="*"/>
            </a:pPr>
            <a:r>
              <a:rPr lang="fr-FR" i="1" smtClean="0"/>
              <a:t>a_un_salaire(X) :- employeur(Y,X). </a:t>
            </a:r>
            <a:r>
              <a:rPr lang="fr-FR" smtClean="0"/>
              <a:t>peut s’écrire : </a:t>
            </a:r>
            <a:r>
              <a:rPr lang="fr-FR" i="1" smtClean="0"/>
              <a:t>a_un_salaire(X) :- employeur(_,X).</a:t>
            </a:r>
            <a:endParaRPr lang="fr-FR" smtClean="0"/>
          </a:p>
          <a:p>
            <a:r>
              <a:rPr lang="fr-FR" smtClean="0"/>
              <a:t>Déclaration d’un prédicat = ensemble de faits et de règles</a:t>
            </a:r>
          </a:p>
        </p:txBody>
      </p:sp>
    </p:spTree>
    <p:extLst>
      <p:ext uri="{BB962C8B-B14F-4D97-AF65-F5344CB8AC3E}">
        <p14:creationId xmlns:p14="http://schemas.microsoft.com/office/powerpoint/2010/main" val="219242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Clause de Horn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909763"/>
            <a:ext cx="8112125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33725"/>
            <a:ext cx="7470775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998913"/>
            <a:ext cx="7726362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06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Clause de Horn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Les clauses Horn peuvent exprimer à peu près toute expression logique, même des algorithmes “mathématiques”.</a:t>
            </a:r>
          </a:p>
          <a:p>
            <a:r>
              <a:rPr lang="fr-CA" b="1" i="1" smtClean="0"/>
              <a:t>L' hypothèse de fermeture du monde établie que toute affirmation dont la véracité ne peut être vérifiée doit être déclarée fausse</a:t>
            </a:r>
            <a:r>
              <a:rPr lang="fr-CA" b="1" smtClean="0"/>
              <a:t>.</a:t>
            </a:r>
          </a:p>
          <a:p>
            <a:endParaRPr lang="fr-CA" b="1" smtClean="0"/>
          </a:p>
          <a:p>
            <a:endParaRPr lang="fr-CA" smtClean="0"/>
          </a:p>
        </p:txBody>
      </p:sp>
    </p:spTree>
    <p:extLst>
      <p:ext uri="{BB962C8B-B14F-4D97-AF65-F5344CB8AC3E}">
        <p14:creationId xmlns:p14="http://schemas.microsoft.com/office/powerpoint/2010/main" val="263168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Programmes Prolog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fr-FR" smtClean="0"/>
              <a:t>Programmes Prolog : succession de déclarations de prédicats</a:t>
            </a:r>
          </a:p>
          <a:p>
            <a:r>
              <a:rPr lang="fr-FR" smtClean="0"/>
              <a:t>Pas d’ordre à respecter</a:t>
            </a:r>
          </a:p>
          <a:p>
            <a:r>
              <a:rPr lang="fr-FR" smtClean="0"/>
              <a:t>Possibilité de plusieurs fichiers</a:t>
            </a:r>
          </a:p>
          <a:p>
            <a:pPr lvl="1">
              <a:buFontTx/>
              <a:buChar char="*"/>
            </a:pPr>
            <a:r>
              <a:rPr lang="fr-FR" smtClean="0"/>
              <a:t>Exemple:</a:t>
            </a:r>
            <a:endParaRPr lang="fr-FR" i="1" smtClean="0"/>
          </a:p>
          <a:p>
            <a:pPr lvl="2">
              <a:buFontTx/>
              <a:buChar char="*"/>
            </a:pPr>
            <a:r>
              <a:rPr lang="fr-FR" i="1" smtClean="0"/>
              <a:t>enfant(X,Y,Z)</a:t>
            </a:r>
            <a:endParaRPr lang="fr-FR" smtClean="0"/>
          </a:p>
          <a:p>
            <a:pPr lvl="2">
              <a:buFontTx/>
              <a:buChar char="*"/>
            </a:pPr>
            <a:r>
              <a:rPr lang="fr-FR" i="1" smtClean="0"/>
              <a:t>enfant(X,Y) :- enfant(X,Y,_);</a:t>
            </a:r>
            <a:r>
              <a:rPr lang="fr-FR" smtClean="0"/>
              <a:t> </a:t>
            </a:r>
            <a:r>
              <a:rPr lang="fr-FR" i="1" smtClean="0"/>
              <a:t>enfant(X,_,Y).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198189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Démonstration Prolog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 partir d’un programme, on peut poser des questions</a:t>
            </a:r>
          </a:p>
          <a:p>
            <a:pPr lvl="2">
              <a:buFontTx/>
              <a:buChar char="*"/>
            </a:pPr>
            <a:r>
              <a:rPr lang="fr-FR" smtClean="0"/>
              <a:t>Ex : </a:t>
            </a:r>
            <a:r>
              <a:rPr lang="fr-FR" i="1" smtClean="0"/>
              <a:t>frere(paul, X). </a:t>
            </a:r>
            <a:r>
              <a:rPr lang="fr-FR" smtClean="0"/>
              <a:t>Pour trouver les frères de paul. </a:t>
            </a:r>
          </a:p>
          <a:p>
            <a:pPr lvl="2">
              <a:buFontTx/>
              <a:buChar char="*"/>
            </a:pPr>
            <a:r>
              <a:rPr lang="fr-FR" smtClean="0"/>
              <a:t>C’est-à-dire déterminer les valeurs des variables (</a:t>
            </a:r>
            <a:r>
              <a:rPr lang="fr-FR" i="1" smtClean="0"/>
              <a:t>X</a:t>
            </a:r>
            <a:r>
              <a:rPr lang="fr-FR" smtClean="0"/>
              <a:t>) telles que la question soit déductible des faits et prédicats du programme.</a:t>
            </a:r>
            <a:endParaRPr lang="fr-FR" i="1" smtClean="0"/>
          </a:p>
          <a:p>
            <a:r>
              <a:rPr lang="fr-FR" smtClean="0"/>
              <a:t>On parle de </a:t>
            </a:r>
            <a:r>
              <a:rPr lang="fr-FR" b="1" smtClean="0"/>
              <a:t>résolution de problème</a:t>
            </a:r>
            <a:r>
              <a:rPr lang="fr-FR" smtClean="0"/>
              <a:t> ou de </a:t>
            </a:r>
            <a:r>
              <a:rPr lang="fr-FR" b="1" smtClean="0"/>
              <a:t>démonstration de problème</a:t>
            </a:r>
            <a:r>
              <a:rPr lang="fr-F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086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Résolution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9900"/>
            <a:ext cx="8281987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5511800"/>
            <a:ext cx="2468563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3635375" y="5084763"/>
            <a:ext cx="360363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4716463" y="5084763"/>
            <a:ext cx="360362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1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Unification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r>
              <a:rPr lang="fr-FR" smtClean="0"/>
              <a:t>Exemple :</a:t>
            </a:r>
          </a:p>
          <a:p>
            <a:pPr lvl="2">
              <a:buFontTx/>
              <a:buChar char="*"/>
            </a:pPr>
            <a:r>
              <a:rPr lang="fr-FR" i="1" smtClean="0"/>
              <a:t>frere(X,Y) :- homme(X), enfant(X,Z), enfant(Y,Z), X\=Y.</a:t>
            </a:r>
            <a:r>
              <a:rPr lang="fr-FR" smtClean="0"/>
              <a:t> où \= représente le prédicat de différence.</a:t>
            </a:r>
          </a:p>
          <a:p>
            <a:pPr lvl="2">
              <a:buFontTx/>
              <a:buChar char="*"/>
            </a:pPr>
            <a:r>
              <a:rPr lang="fr-FR" i="1" smtClean="0"/>
              <a:t>frere(paul,Qui)  </a:t>
            </a:r>
            <a:r>
              <a:rPr lang="fr-FR" smtClean="0"/>
              <a:t>: tentative d’unification avec la tête de la clause </a:t>
            </a:r>
            <a:r>
              <a:rPr lang="fr-FR" i="1" smtClean="0"/>
              <a:t>frere(X,Y)</a:t>
            </a:r>
            <a:r>
              <a:rPr lang="fr-FR" smtClean="0"/>
              <a:t> </a:t>
            </a:r>
          </a:p>
          <a:p>
            <a:r>
              <a:rPr lang="fr-FR" b="1" smtClean="0"/>
              <a:t>Définition</a:t>
            </a:r>
            <a:r>
              <a:rPr lang="fr-FR" smtClean="0"/>
              <a:t> :  procédé par lequel on essaie de rendre deux formules identiques en donnant des valeurs aux variables qu’elles contiennent.</a:t>
            </a:r>
            <a:endParaRPr lang="fr-FR" i="1" smtClean="0"/>
          </a:p>
        </p:txBody>
      </p:sp>
    </p:spTree>
    <p:extLst>
      <p:ext uri="{BB962C8B-B14F-4D97-AF65-F5344CB8AC3E}">
        <p14:creationId xmlns:p14="http://schemas.microsoft.com/office/powerpoint/2010/main" val="210794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Historique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smtClean="0"/>
              <a:t>1972 : création de Prolog par A. Colmerauer et P. Roussel </a:t>
            </a:r>
            <a:r>
              <a:rPr lang="en-CA" sz="2800" smtClean="0"/>
              <a:t>à Marseille</a:t>
            </a:r>
          </a:p>
          <a:p>
            <a:pPr lvl="1"/>
            <a:r>
              <a:rPr lang="en-CA" smtClean="0"/>
              <a:t>Pour le traitement des langues naturelles</a:t>
            </a:r>
            <a:endParaRPr lang="fr-FR" smtClean="0"/>
          </a:p>
          <a:p>
            <a:r>
              <a:rPr lang="fr-FR" sz="2800" smtClean="0"/>
              <a:t>1977: premier compilateur par D.H. Warren à Edimbourg</a:t>
            </a:r>
          </a:p>
          <a:p>
            <a:r>
              <a:rPr lang="fr-FR" sz="2800" smtClean="0"/>
              <a:t>1980: Borland Turbo Prolog</a:t>
            </a:r>
          </a:p>
          <a:p>
            <a:r>
              <a:rPr lang="fr-FR" sz="2800" smtClean="0"/>
              <a:t>1995: ISO Prolog</a:t>
            </a:r>
          </a:p>
          <a:p>
            <a:r>
              <a:rPr lang="fr-FR" sz="2800" smtClean="0"/>
              <a:t>Prolog est le langage de l’IA, des systèmes experts</a:t>
            </a:r>
          </a:p>
        </p:txBody>
      </p:sp>
    </p:spTree>
    <p:extLst>
      <p:ext uri="{BB962C8B-B14F-4D97-AF65-F5344CB8AC3E}">
        <p14:creationId xmlns:p14="http://schemas.microsoft.com/office/powerpoint/2010/main" val="1415722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Unification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fr-FR" smtClean="0"/>
              <a:t>Résultat : c’est un </a:t>
            </a:r>
            <a:r>
              <a:rPr lang="fr-FR" b="1" smtClean="0"/>
              <a:t>unificateur </a:t>
            </a:r>
            <a:r>
              <a:rPr lang="fr-FR" smtClean="0"/>
              <a:t>(ou substitution), un ensemble d’affectations de variables.</a:t>
            </a:r>
          </a:p>
          <a:p>
            <a:pPr lvl="1">
              <a:buFontTx/>
              <a:buChar char="*"/>
            </a:pPr>
            <a:r>
              <a:rPr lang="fr-FR" smtClean="0"/>
              <a:t>Exemple : </a:t>
            </a:r>
            <a:r>
              <a:rPr lang="fr-FR" i="1" smtClean="0"/>
              <a:t>{X=paul, Qui=Y}</a:t>
            </a:r>
            <a:endParaRPr lang="fr-FR" smtClean="0"/>
          </a:p>
          <a:p>
            <a:r>
              <a:rPr lang="fr-FR" smtClean="0"/>
              <a:t>Le résultat n’est pas forcément unique, mais représente l’unificateur le plus général.</a:t>
            </a:r>
          </a:p>
          <a:p>
            <a:r>
              <a:rPr lang="fr-FR" smtClean="0"/>
              <a:t>L’unification peut réussir ou échouer. </a:t>
            </a:r>
          </a:p>
          <a:p>
            <a:pPr lvl="2">
              <a:buFontTx/>
              <a:buChar char="*"/>
            </a:pPr>
            <a:r>
              <a:rPr lang="fr-FR" i="1" smtClean="0"/>
              <a:t>e(X,X)</a:t>
            </a:r>
            <a:r>
              <a:rPr lang="fr-FR" smtClean="0"/>
              <a:t> et </a:t>
            </a:r>
            <a:r>
              <a:rPr lang="fr-FR" i="1" smtClean="0"/>
              <a:t>e(2,3)</a:t>
            </a:r>
            <a:r>
              <a:rPr lang="fr-FR" smtClean="0"/>
              <a:t> ne peuvent être unifiés.</a:t>
            </a:r>
          </a:p>
        </p:txBody>
      </p:sp>
    </p:spTree>
    <p:extLst>
      <p:ext uri="{BB962C8B-B14F-4D97-AF65-F5344CB8AC3E}">
        <p14:creationId xmlns:p14="http://schemas.microsoft.com/office/powerpoint/2010/main" val="2423023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Unification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971550" y="2636838"/>
            <a:ext cx="2619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vole(X):-oiseau(X).</a:t>
            </a:r>
          </a:p>
          <a:p>
            <a:r>
              <a:rPr lang="en-CA"/>
              <a:t>oiseau(canard).</a:t>
            </a:r>
          </a:p>
          <a:p>
            <a:endParaRPr lang="en-CA"/>
          </a:p>
          <a:p>
            <a:r>
              <a:rPr lang="en-CA"/>
              <a:t>?- vole(canard)</a:t>
            </a:r>
          </a:p>
          <a:p>
            <a:r>
              <a:rPr lang="en-CA"/>
              <a:t>?- oiseau(canard)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534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Unification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Prédicat d’unification : « = »</a:t>
            </a:r>
          </a:p>
          <a:p>
            <a:pPr lvl="2">
              <a:buFontTx/>
              <a:buChar char="*"/>
            </a:pPr>
            <a:r>
              <a:rPr lang="fr-FR" i="1" smtClean="0"/>
              <a:t>a(B,C) = a(2,3).</a:t>
            </a:r>
            <a:r>
              <a:rPr lang="fr-FR" smtClean="0"/>
              <a:t> donne pour résultat :</a:t>
            </a:r>
          </a:p>
          <a:p>
            <a:pPr lvl="3">
              <a:buFontTx/>
              <a:buNone/>
            </a:pPr>
            <a:r>
              <a:rPr lang="fr-FR" i="1" smtClean="0"/>
              <a:t>YES {B=2, C=3}</a:t>
            </a:r>
          </a:p>
          <a:p>
            <a:pPr lvl="2">
              <a:buFontTx/>
              <a:buChar char="*"/>
            </a:pPr>
            <a:r>
              <a:rPr lang="fr-FR" i="1" smtClean="0"/>
              <a:t>a(X,Y,L) = a(Y,2,carole). </a:t>
            </a:r>
            <a:r>
              <a:rPr lang="fr-FR" smtClean="0"/>
              <a:t>donne pour résultat</a:t>
            </a:r>
            <a:r>
              <a:rPr lang="fr-FR" i="1" smtClean="0"/>
              <a:t> </a:t>
            </a:r>
            <a:r>
              <a:rPr lang="fr-FR" smtClean="0"/>
              <a:t>:</a:t>
            </a:r>
            <a:endParaRPr lang="fr-FR" i="1" smtClean="0"/>
          </a:p>
          <a:p>
            <a:pPr lvl="3">
              <a:buFontTx/>
              <a:buNone/>
            </a:pPr>
            <a:r>
              <a:rPr lang="fr-FR" i="1" smtClean="0"/>
              <a:t>YES {X=2, Y=2, L=carole}</a:t>
            </a:r>
          </a:p>
          <a:p>
            <a:pPr lvl="2">
              <a:buFontTx/>
              <a:buChar char="*"/>
            </a:pPr>
            <a:r>
              <a:rPr lang="fr-FR" i="1" smtClean="0"/>
              <a:t>a(X,X,Y) = a(Y,u,v). </a:t>
            </a:r>
            <a:r>
              <a:rPr lang="fr-FR" smtClean="0"/>
              <a:t>donne pour résultat :</a:t>
            </a:r>
            <a:endParaRPr lang="fr-FR" i="1" smtClean="0"/>
          </a:p>
          <a:p>
            <a:pPr lvl="3">
              <a:buFontTx/>
              <a:buNone/>
            </a:pPr>
            <a:r>
              <a:rPr lang="fr-FR" i="1" smtClean="0"/>
              <a:t>NO</a:t>
            </a:r>
          </a:p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121326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Etapes de démonstration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Si l’unification échoue : situation d'échec sur la règle considérée pour démontrer la formule.</a:t>
            </a:r>
          </a:p>
          <a:p>
            <a:r>
              <a:rPr lang="fr-FR" smtClean="0"/>
              <a:t>Si l’unification réussit : substitution des variables présentes dans la queue de la clause par les valeurs correspondantes des variables de l’unificateur.</a:t>
            </a:r>
          </a:p>
        </p:txBody>
      </p:sp>
    </p:spTree>
    <p:extLst>
      <p:ext uri="{BB962C8B-B14F-4D97-AF65-F5344CB8AC3E}">
        <p14:creationId xmlns:p14="http://schemas.microsoft.com/office/powerpoint/2010/main" val="1726972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Etapes de démonstration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Démonstration de cet ensemble de formules dans l’ordre de leur citation pour enrichir le système avec les valeurs obtenues des variables.</a:t>
            </a:r>
          </a:p>
          <a:p>
            <a:r>
              <a:rPr lang="fr-FR" smtClean="0"/>
              <a:t>A la fin, l’ensemble des couples valeur-variable des variables présentes dans la question initiale forme la </a:t>
            </a:r>
            <a:r>
              <a:rPr lang="fr-FR" b="1" i="1" smtClean="0"/>
              <a:t>solution</a:t>
            </a:r>
            <a:r>
              <a:rPr lang="fr-FR" smtClean="0"/>
              <a:t> affichée par Prolog.</a:t>
            </a:r>
          </a:p>
        </p:txBody>
      </p:sp>
    </p:spTree>
    <p:extLst>
      <p:ext uri="{BB962C8B-B14F-4D97-AF65-F5344CB8AC3E}">
        <p14:creationId xmlns:p14="http://schemas.microsoft.com/office/powerpoint/2010/main" val="1368842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</a:t>
            </a:r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0825" y="3336925"/>
            <a:ext cx="6102350" cy="1403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780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1919288"/>
            <a:ext cx="503396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321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</a:t>
            </a:r>
          </a:p>
        </p:txBody>
      </p:sp>
      <p:pic>
        <p:nvPicPr>
          <p:cNvPr id="3994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7088" y="2060575"/>
            <a:ext cx="4948237" cy="2584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49363" y="5033963"/>
            <a:ext cx="620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L’unification est un mecanisme interne de Prolog</a:t>
            </a:r>
          </a:p>
        </p:txBody>
      </p:sp>
    </p:spTree>
    <p:extLst>
      <p:ext uri="{BB962C8B-B14F-4D97-AF65-F5344CB8AC3E}">
        <p14:creationId xmlns:p14="http://schemas.microsoft.com/office/powerpoint/2010/main" val="3570776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96913"/>
            <a:ext cx="8710613" cy="546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435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</a:t>
            </a:r>
          </a:p>
        </p:txBody>
      </p:sp>
      <p:pic>
        <p:nvPicPr>
          <p:cNvPr id="41988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5675" y="2066925"/>
            <a:ext cx="4692650" cy="2225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62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728663"/>
            <a:ext cx="73628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890588" y="6237288"/>
            <a:ext cx="40846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1200"/>
              <a:t>La naissance de Prolog, A. Colmerauer, P. Roussel, juillet 1992.</a:t>
            </a:r>
          </a:p>
        </p:txBody>
      </p:sp>
    </p:spTree>
    <p:extLst>
      <p:ext uri="{BB962C8B-B14F-4D97-AF65-F5344CB8AC3E}">
        <p14:creationId xmlns:p14="http://schemas.microsoft.com/office/powerpoint/2010/main" val="409288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038725" cy="1143000"/>
          </a:xfrm>
        </p:spPr>
        <p:txBody>
          <a:bodyPr/>
          <a:lstStyle/>
          <a:p>
            <a:r>
              <a:rPr lang="en-US" smtClean="0"/>
              <a:t>Un Autre exemple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1331913" y="1844675"/>
            <a:ext cx="2757487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/>
              <a:t>%des faits en Prolog</a:t>
            </a:r>
          </a:p>
          <a:p>
            <a:r>
              <a:rPr lang="en-US" sz="1200"/>
              <a:t>homme(john).</a:t>
            </a:r>
          </a:p>
          <a:p>
            <a:r>
              <a:rPr lang="en-US" sz="1200"/>
              <a:t>homme(peter).</a:t>
            </a:r>
          </a:p>
          <a:p>
            <a:r>
              <a:rPr lang="en-US" sz="1200"/>
              <a:t>homme(marc).</a:t>
            </a:r>
          </a:p>
          <a:p>
            <a:r>
              <a:rPr lang="en-US" sz="1200"/>
              <a:t>femme(mary).</a:t>
            </a:r>
          </a:p>
          <a:p>
            <a:r>
              <a:rPr lang="en-US" sz="1200"/>
              <a:t>femme(louise).</a:t>
            </a:r>
          </a:p>
          <a:p>
            <a:endParaRPr lang="en-US" sz="1200"/>
          </a:p>
          <a:p>
            <a:r>
              <a:rPr lang="en-US" sz="1200"/>
              <a:t>%interrogation des faits</a:t>
            </a:r>
          </a:p>
          <a:p>
            <a:r>
              <a:rPr lang="en-US" sz="1200"/>
              <a:t>?- homme(john).</a:t>
            </a:r>
          </a:p>
          <a:p>
            <a:r>
              <a:rPr lang="en-US" sz="1200"/>
              <a:t>Yes</a:t>
            </a:r>
          </a:p>
          <a:p>
            <a:endParaRPr lang="en-US" sz="1200"/>
          </a:p>
          <a:p>
            <a:r>
              <a:rPr lang="en-US" sz="1200"/>
              <a:t>?- homme(mary).</a:t>
            </a:r>
          </a:p>
          <a:p>
            <a:r>
              <a:rPr lang="en-US" sz="1200"/>
              <a:t>No</a:t>
            </a:r>
          </a:p>
          <a:p>
            <a:endParaRPr lang="en-US" sz="1200"/>
          </a:p>
          <a:p>
            <a:r>
              <a:rPr lang="en-US" sz="1200"/>
              <a:t>?- homme(simon).</a:t>
            </a:r>
          </a:p>
          <a:p>
            <a:r>
              <a:rPr lang="en-US" sz="1200"/>
              <a:t>No</a:t>
            </a:r>
          </a:p>
          <a:p>
            <a:endParaRPr lang="en-US" sz="1200"/>
          </a:p>
          <a:p>
            <a:r>
              <a:rPr lang="en-US" sz="1200"/>
              <a:t>?- homme(M).</a:t>
            </a:r>
          </a:p>
          <a:p>
            <a:r>
              <a:rPr lang="en-US" sz="1200"/>
              <a:t>M = john ;</a:t>
            </a:r>
          </a:p>
          <a:p>
            <a:r>
              <a:rPr lang="en-US" sz="1200"/>
              <a:t>M = peter ;</a:t>
            </a:r>
          </a:p>
          <a:p>
            <a:r>
              <a:rPr lang="en-US" sz="1200"/>
              <a:t>M = marc ;</a:t>
            </a:r>
          </a:p>
          <a:p>
            <a:r>
              <a:rPr lang="en-US" sz="1200"/>
              <a:t>No</a:t>
            </a:r>
          </a:p>
          <a:p>
            <a:endParaRPr lang="en-US" sz="1200"/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6227763" y="765175"/>
            <a:ext cx="2246312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/>
              <a:t>%les enfants de Peter?</a:t>
            </a:r>
          </a:p>
          <a:p>
            <a:r>
              <a:rPr lang="en-US" sz="1200"/>
              <a:t>?- parent(peter,C).</a:t>
            </a:r>
          </a:p>
          <a:p>
            <a:r>
              <a:rPr lang="en-US" sz="1200"/>
              <a:t>C = marc ;</a:t>
            </a:r>
          </a:p>
          <a:p>
            <a:r>
              <a:rPr lang="en-US" sz="1200"/>
              <a:t>C = louise ;</a:t>
            </a:r>
          </a:p>
          <a:p>
            <a:r>
              <a:rPr lang="en-US" sz="1200"/>
              <a:t>No</a:t>
            </a:r>
          </a:p>
          <a:p>
            <a:endParaRPr lang="en-US" sz="1200"/>
          </a:p>
          <a:p>
            <a:r>
              <a:rPr lang="en-US" sz="1200"/>
              <a:t>%les parents de Louise?</a:t>
            </a:r>
          </a:p>
          <a:p>
            <a:r>
              <a:rPr lang="en-US" sz="1200"/>
              <a:t>?-  parent(P,louise).</a:t>
            </a:r>
          </a:p>
          <a:p>
            <a:r>
              <a:rPr lang="en-US" sz="1200"/>
              <a:t>P = peter ;</a:t>
            </a:r>
          </a:p>
          <a:p>
            <a:r>
              <a:rPr lang="en-US" sz="1200"/>
              <a:t>P = mary ;</a:t>
            </a:r>
          </a:p>
          <a:p>
            <a:r>
              <a:rPr lang="en-US" sz="1200"/>
              <a:t>No</a:t>
            </a:r>
          </a:p>
          <a:p>
            <a:endParaRPr lang="en-US" sz="1200"/>
          </a:p>
          <a:p>
            <a:r>
              <a:rPr lang="en-US" sz="1200"/>
              <a:t>% Est-ce que John a des enfants?</a:t>
            </a:r>
          </a:p>
          <a:p>
            <a:r>
              <a:rPr lang="en-US" sz="1200"/>
              <a:t>?- parent(john,_).</a:t>
            </a:r>
          </a:p>
          <a:p>
            <a:r>
              <a:rPr lang="en-US" sz="1200"/>
              <a:t>Yes</a:t>
            </a:r>
          </a:p>
          <a:p>
            <a:endParaRPr lang="en-US" sz="1200"/>
          </a:p>
          <a:p>
            <a:r>
              <a:rPr lang="en-US" sz="1200"/>
              <a:t>% Est-ce que Marc a des enfants?</a:t>
            </a:r>
          </a:p>
          <a:p>
            <a:r>
              <a:rPr lang="en-US" sz="1200"/>
              <a:t>?- parent(marc,_).</a:t>
            </a:r>
          </a:p>
          <a:p>
            <a:r>
              <a:rPr lang="en-US" sz="1200"/>
              <a:t>No</a:t>
            </a:r>
          </a:p>
          <a:p>
            <a:endParaRPr lang="en-US" sz="1200"/>
          </a:p>
          <a:p>
            <a:r>
              <a:rPr lang="en-US" sz="1200"/>
              <a:t>%definir une regle Prolog</a:t>
            </a:r>
          </a:p>
          <a:p>
            <a:r>
              <a:rPr lang="en-US" sz="1200"/>
              <a:t>hasChildren(P) :- parent(P,_).</a:t>
            </a:r>
          </a:p>
          <a:p>
            <a:endParaRPr lang="en-US" sz="1200"/>
          </a:p>
          <a:p>
            <a:r>
              <a:rPr lang="en-US" sz="1200"/>
              <a:t>?- hasChildren(peter).</a:t>
            </a:r>
          </a:p>
          <a:p>
            <a:r>
              <a:rPr lang="en-US" sz="1200"/>
              <a:t>Yes</a:t>
            </a:r>
          </a:p>
          <a:p>
            <a:endParaRPr lang="en-US" sz="1200"/>
          </a:p>
          <a:p>
            <a:r>
              <a:rPr lang="en-US" sz="1200"/>
              <a:t>?- hasChildren(marc).</a:t>
            </a:r>
          </a:p>
          <a:p>
            <a:r>
              <a:rPr lang="en-US" sz="1200"/>
              <a:t>No</a:t>
            </a:r>
          </a:p>
          <a:p>
            <a:endParaRPr lang="en-US" sz="1200"/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3794125" y="1844675"/>
            <a:ext cx="1425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/>
              <a:t>% predicat parent/2:</a:t>
            </a:r>
          </a:p>
          <a:p>
            <a:r>
              <a:rPr lang="en-US" sz="1200"/>
              <a:t>parent(john,peter).</a:t>
            </a:r>
          </a:p>
          <a:p>
            <a:r>
              <a:rPr lang="en-US" sz="1200"/>
              <a:t>parent(peter,marc).</a:t>
            </a:r>
          </a:p>
          <a:p>
            <a:r>
              <a:rPr lang="en-US" sz="1200"/>
              <a:t>parent(peter,louise).</a:t>
            </a:r>
          </a:p>
          <a:p>
            <a:r>
              <a:rPr lang="en-US" sz="1200"/>
              <a:t>parent(mary,marc).</a:t>
            </a:r>
          </a:p>
          <a:p>
            <a:r>
              <a:rPr lang="en-US" sz="1200"/>
              <a:t>parent(mary,louise).</a:t>
            </a:r>
          </a:p>
        </p:txBody>
      </p:sp>
    </p:spTree>
    <p:extLst>
      <p:ext uri="{BB962C8B-B14F-4D97-AF65-F5344CB8AC3E}">
        <p14:creationId xmlns:p14="http://schemas.microsoft.com/office/powerpoint/2010/main" val="189485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Programmer en Prolog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3962400"/>
          </a:xfrm>
        </p:spPr>
        <p:txBody>
          <a:bodyPr/>
          <a:lstStyle/>
          <a:p>
            <a:r>
              <a:rPr lang="fr-CA" smtClean="0"/>
              <a:t>Prolog est un langage descriptif (faits et relations) et prescriptif (inférence).</a:t>
            </a:r>
          </a:p>
          <a:p>
            <a:pPr lvl="1"/>
            <a:r>
              <a:rPr lang="fr-CA" smtClean="0"/>
              <a:t>Il permet de représenter et de manipuler des connaissances</a:t>
            </a:r>
          </a:p>
          <a:p>
            <a:r>
              <a:rPr lang="fr-CA" smtClean="0"/>
              <a:t>Résoudre des problèmes impliquant</a:t>
            </a:r>
          </a:p>
          <a:p>
            <a:pPr lvl="1"/>
            <a:r>
              <a:rPr lang="fr-CA" smtClean="0"/>
              <a:t>Un domaine: ensemble d’objets;</a:t>
            </a:r>
          </a:p>
          <a:p>
            <a:pPr lvl="1"/>
            <a:r>
              <a:rPr lang="fr-CA" smtClean="0"/>
              <a:t>Des connaissances: relations entre objets.</a:t>
            </a:r>
          </a:p>
        </p:txBody>
      </p:sp>
    </p:spTree>
    <p:extLst>
      <p:ext uri="{BB962C8B-B14F-4D97-AF65-F5344CB8AC3E}">
        <p14:creationId xmlns:p14="http://schemas.microsoft.com/office/powerpoint/2010/main" val="10892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Programmer en Prolog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72400" cy="3962400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Spécifier des faits</a:t>
            </a:r>
          </a:p>
          <a:p>
            <a:pPr lvl="1">
              <a:defRPr/>
            </a:pPr>
            <a:r>
              <a:rPr lang="fr-CA" dirty="0" smtClean="0"/>
              <a:t>Énoncés incontestablement vrais à propos du domaine d’étude</a:t>
            </a:r>
          </a:p>
          <a:p>
            <a:pPr>
              <a:defRPr/>
            </a:pPr>
            <a:r>
              <a:rPr lang="fr-CA" dirty="0" smtClean="0"/>
              <a:t>Définir des règles</a:t>
            </a:r>
          </a:p>
          <a:p>
            <a:pPr lvl="1">
              <a:defRPr/>
            </a:pPr>
            <a:r>
              <a:rPr lang="fr-CA" dirty="0" smtClean="0"/>
              <a:t>Permettant d’établir de nouveaux faits</a:t>
            </a:r>
          </a:p>
          <a:p>
            <a:pPr>
              <a:defRPr/>
            </a:pPr>
            <a:r>
              <a:rPr lang="fr-CA" dirty="0" smtClean="0"/>
              <a:t>Poser des questions</a:t>
            </a:r>
          </a:p>
          <a:p>
            <a:pPr lvl="1">
              <a:defRPr/>
            </a:pPr>
            <a:r>
              <a:rPr lang="fr-CA" dirty="0" smtClean="0"/>
              <a:t>Répondues par l’interpréteur Prolog</a:t>
            </a:r>
          </a:p>
          <a:p>
            <a:pPr marL="0" indent="0">
              <a:buFontTx/>
              <a:buNone/>
              <a:defRPr/>
            </a:pPr>
            <a:r>
              <a:rPr lang="fr-CA" i="1" dirty="0" smtClean="0"/>
              <a:t>Prolog repose sur la logique du premier ordre</a:t>
            </a:r>
          </a:p>
        </p:txBody>
      </p:sp>
    </p:spTree>
    <p:extLst>
      <p:ext uri="{BB962C8B-B14F-4D97-AF65-F5344CB8AC3E}">
        <p14:creationId xmlns:p14="http://schemas.microsoft.com/office/powerpoint/2010/main" val="242535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Logique du premier ordre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Ensemble de symboles (variables)</a:t>
            </a:r>
          </a:p>
          <a:p>
            <a:r>
              <a:rPr lang="en-CA" smtClean="0"/>
              <a:t>Ensemble de relations</a:t>
            </a:r>
          </a:p>
          <a:p>
            <a:r>
              <a:rPr lang="en-CA" smtClean="0"/>
              <a:t>Des connecteurs logiques</a:t>
            </a:r>
          </a:p>
          <a:p>
            <a:r>
              <a:rPr lang="en-CA" smtClean="0"/>
              <a:t>Des quantificateurs ‘pour tout’ et ‘il existe au moins un’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68075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Programmer en Prolog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L’utilisateur spécifie le quoi pas le comment</a:t>
            </a:r>
          </a:p>
          <a:p>
            <a:pPr lvl="1"/>
            <a:r>
              <a:rPr lang="en-CA" smtClean="0"/>
              <a:t>Langage très expressif</a:t>
            </a:r>
          </a:p>
          <a:p>
            <a:pPr lvl="1"/>
            <a:r>
              <a:rPr lang="en-CA" smtClean="0"/>
              <a:t>Développement rapide (?)</a:t>
            </a:r>
          </a:p>
          <a:p>
            <a:pPr lvl="1"/>
            <a:r>
              <a:rPr lang="en-CA" smtClean="0"/>
              <a:t>Demande une bonne maitrise de la logique des prédicats</a:t>
            </a:r>
          </a:p>
          <a:p>
            <a:pPr lvl="1"/>
            <a:r>
              <a:rPr lang="en-CA" smtClean="0"/>
              <a:t>Exige une bonne compréhension des mécanismes internes du langage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7855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données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3962400"/>
          </a:xfrm>
        </p:spPr>
        <p:txBody>
          <a:bodyPr/>
          <a:lstStyle/>
          <a:p>
            <a:r>
              <a:rPr lang="fr-FR" smtClean="0"/>
              <a:t>Constantes ou Atomes </a:t>
            </a:r>
          </a:p>
          <a:p>
            <a:pPr lvl="1">
              <a:buFontTx/>
              <a:buChar char="*"/>
            </a:pPr>
            <a:r>
              <a:rPr lang="fr-FR" smtClean="0"/>
              <a:t>Symbole: chaîne de caractères (minuscule)</a:t>
            </a:r>
          </a:p>
          <a:p>
            <a:pPr lvl="1">
              <a:buFontTx/>
              <a:buChar char="*"/>
            </a:pPr>
            <a:r>
              <a:rPr lang="fr-FR" smtClean="0"/>
              <a:t>Nombres : entiers ou flottants</a:t>
            </a:r>
          </a:p>
          <a:p>
            <a:r>
              <a:rPr lang="fr-FR" smtClean="0"/>
              <a:t>Variables : une lettre ou un nom (majuscule)</a:t>
            </a:r>
          </a:p>
          <a:p>
            <a:pPr lvl="1">
              <a:buFontTx/>
              <a:buChar char="*"/>
            </a:pPr>
            <a:r>
              <a:rPr lang="fr-FR" smtClean="0"/>
              <a:t>Exprimer une propriété concernant une catégorie d’objets</a:t>
            </a:r>
          </a:p>
          <a:p>
            <a:pPr lvl="1">
              <a:buFontTx/>
              <a:buChar char="*"/>
            </a:pPr>
            <a:r>
              <a:rPr lang="fr-FR" smtClean="0"/>
              <a:t>Interroger Prolog à l’aide d’une question</a:t>
            </a:r>
          </a:p>
        </p:txBody>
      </p:sp>
    </p:spTree>
    <p:extLst>
      <p:ext uri="{BB962C8B-B14F-4D97-AF65-F5344CB8AC3E}">
        <p14:creationId xmlns:p14="http://schemas.microsoft.com/office/powerpoint/2010/main" val="106988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1362</Words>
  <Application>Microsoft Office PowerPoint</Application>
  <PresentationFormat>On-screen Show (4:3)</PresentationFormat>
  <Paragraphs>368</Paragraphs>
  <Slides>40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Le langage Prolog</vt:lpstr>
      <vt:lpstr>Programmation logique et Prolog</vt:lpstr>
      <vt:lpstr>Historique</vt:lpstr>
      <vt:lpstr>PowerPoint Presentation</vt:lpstr>
      <vt:lpstr>Programmer en Prolog</vt:lpstr>
      <vt:lpstr>Programmer en Prolog</vt:lpstr>
      <vt:lpstr>Logique du premier ordre</vt:lpstr>
      <vt:lpstr>Programmer en Prolog</vt:lpstr>
      <vt:lpstr>Les données</vt:lpstr>
      <vt:lpstr>Les relations</vt:lpstr>
      <vt:lpstr>Les faits</vt:lpstr>
      <vt:lpstr>Prédicats et formules(1)</vt:lpstr>
      <vt:lpstr>Arité d’un prédicat</vt:lpstr>
      <vt:lpstr>Formule Prolog</vt:lpstr>
      <vt:lpstr>Question Prolog</vt:lpstr>
      <vt:lpstr>Exemple</vt:lpstr>
      <vt:lpstr>…exemple</vt:lpstr>
      <vt:lpstr>…exemple</vt:lpstr>
      <vt:lpstr>…exemple</vt:lpstr>
      <vt:lpstr>Un autre exemple</vt:lpstr>
      <vt:lpstr>Le Et et le Ou</vt:lpstr>
      <vt:lpstr>Clauses de Horn</vt:lpstr>
      <vt:lpstr>Clauses de Horn</vt:lpstr>
      <vt:lpstr>Clause de Horn</vt:lpstr>
      <vt:lpstr>Clause de Horn</vt:lpstr>
      <vt:lpstr>Programmes Prolog</vt:lpstr>
      <vt:lpstr>Démonstration Prolog</vt:lpstr>
      <vt:lpstr>Résolution</vt:lpstr>
      <vt:lpstr>Unification</vt:lpstr>
      <vt:lpstr>Unification</vt:lpstr>
      <vt:lpstr>Unification</vt:lpstr>
      <vt:lpstr>Unification</vt:lpstr>
      <vt:lpstr>Etapes de démonstration</vt:lpstr>
      <vt:lpstr>Etapes de démonstration</vt:lpstr>
      <vt:lpstr>Exemple</vt:lpstr>
      <vt:lpstr>Exemple</vt:lpstr>
      <vt:lpstr>Exemple</vt:lpstr>
      <vt:lpstr>PowerPoint Presentation</vt:lpstr>
      <vt:lpstr>Exemple</vt:lpstr>
      <vt:lpstr>Un Autre exemple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3</cp:revision>
  <dcterms:created xsi:type="dcterms:W3CDTF">2014-01-06T17:37:46Z</dcterms:created>
  <dcterms:modified xsi:type="dcterms:W3CDTF">2015-01-16T20:04:56Z</dcterms:modified>
</cp:coreProperties>
</file>