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259" autoAdjust="0"/>
  </p:normalViewPr>
  <p:slideViewPr>
    <p:cSldViewPr snapToGrid="0" snapToObjects="1">
      <p:cViewPr varScale="1">
        <p:scale>
          <a:sx n="59" d="100"/>
          <a:sy n="59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730E7-5ABA-E04D-81F3-EAA72B9ADCB8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2F6E-3605-BB40-B2C9-3EC8D1D55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</a:t>
            </a:r>
            <a:r>
              <a:rPr lang="en-US" baseline="0" dirty="0" smtClean="0"/>
              <a:t> What happens when the input values are 1000 and 2000 depends on the details of the program’s print statement. The program might well have printed all its output to a single line in which case the output line would be enormous – it would print the thousand values from 1000 up to 2000. If printed a single number each line, then the output would consume 1000 lines.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: n = 6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 n = 10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: n = 10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: n = 15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: n =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(3)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de j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100,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la variable global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cache par la variable locale du meme nom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 startAt="4"/>
            </a:pPr>
            <a:r>
              <a:rPr lang="en-US" baseline="0" dirty="0" smtClean="0"/>
              <a:t>(a) This statement defines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and so most probably belongs in a source file, not a header</a:t>
            </a:r>
          </a:p>
          <a:p>
            <a:pPr marL="228600" indent="-228600">
              <a:buAutoNum type="arabicParenBoth" startAt="4"/>
            </a:pPr>
            <a:r>
              <a:rPr lang="en-US" baseline="0" dirty="0" smtClean="0"/>
              <a:t>(b)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variables that are </a:t>
            </a:r>
            <a:r>
              <a:rPr lang="en-US" b="1" baseline="0" dirty="0" smtClean="0"/>
              <a:t>initialized </a:t>
            </a:r>
            <a:r>
              <a:rPr lang="en-US" b="0" baseline="0" dirty="0" smtClean="0"/>
              <a:t>to a constant value ordinarily should go in header files. When we put definitions such as this one in a header file, each file that includes the header will have its own copy of pi. By putting the definition in a header we give  the compiler the access to the value of the initializer in each file.</a:t>
            </a:r>
            <a:endParaRPr lang="en-US" baseline="0" dirty="0" smtClean="0"/>
          </a:p>
          <a:p>
            <a:pPr marL="228600" indent="-228600">
              <a:buAutoNum type="arabicParenBoth" startAt="4"/>
            </a:pPr>
            <a:r>
              <a:rPr lang="en-US" baseline="0" dirty="0" smtClean="0"/>
              <a:t>(c) Despite the extern keyword, this statement is a definition because the variable is initialized. Definitions ordinarily go in source file, not headers.</a:t>
            </a:r>
          </a:p>
          <a:p>
            <a:pPr marL="228600" indent="-228600">
              <a:buAutoNum type="arabicParenBoth" startAt="4"/>
            </a:pPr>
            <a:r>
              <a:rPr lang="en-US" baseline="0" dirty="0" smtClean="0"/>
              <a:t>(d) Because the initializer is not itself constant, there is no reason to put the initialization in a header file. However, we might still want to make the initialized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 available across multiple files. The way to do so would be to put an extern declaration for sq2 into a header and put the definition of sq2 in one of the source files that includes that header:</a:t>
            </a:r>
          </a:p>
          <a:p>
            <a:pPr marL="228600" indent="-228600">
              <a:buAutoNum type="arabicParenBoth" startAt="4"/>
            </a:pPr>
            <a:endParaRPr lang="en-US" baseline="0" dirty="0" smtClean="0"/>
          </a:p>
          <a:p>
            <a:pPr marL="685800" lvl="1" indent="-228600">
              <a:buAutoNum type="arabicParenBoth" startAt="4"/>
            </a:pPr>
            <a:r>
              <a:rPr lang="en-US" baseline="0" dirty="0" smtClean="0"/>
              <a:t>(HEADER) extern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double sq2; </a:t>
            </a:r>
          </a:p>
          <a:p>
            <a:pPr marL="685800" lvl="1" indent="-228600">
              <a:buAutoNum type="arabicParenBoth" startAt="4"/>
            </a:pPr>
            <a:r>
              <a:rPr lang="en-US" baseline="0" dirty="0" smtClean="0"/>
              <a:t>(SOURCE) extern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double sq2 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(2.0);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="1" dirty="0" smtClean="0"/>
              <a:t>a = x</a:t>
            </a:r>
            <a:r>
              <a:rPr lang="en-US" b="1" baseline="0" dirty="0" smtClean="0"/>
              <a:t> + 5</a:t>
            </a:r>
            <a:r>
              <a:rPr lang="en-US" baseline="0" dirty="0" smtClean="0"/>
              <a:t> : </a:t>
            </a:r>
            <a:r>
              <a:rPr lang="en-US" dirty="0" err="1" smtClean="0"/>
              <a:t>L’opérateur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prioritaire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l’opérateur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d’affectation</a:t>
            </a:r>
            <a:r>
              <a:rPr lang="en-US" baseline="0" dirty="0" smtClean="0"/>
              <a:t> =.</a:t>
            </a:r>
          </a:p>
          <a:p>
            <a:pPr marL="228600" indent="-228600">
              <a:buAutoNum type="arabicParenBoth"/>
            </a:pPr>
            <a:r>
              <a:rPr lang="en-US" b="1" baseline="0" dirty="0" smtClean="0"/>
              <a:t>a = (x = y) + 2 : </a:t>
            </a:r>
            <a:r>
              <a:rPr lang="en-US" baseline="0" dirty="0" smtClean="0"/>
              <a:t> </a:t>
            </a:r>
            <a:r>
              <a:rPr lang="en-US" dirty="0" err="1" smtClean="0"/>
              <a:t>L’opérateur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prioritaire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l’opérateur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d’affectation</a:t>
            </a:r>
            <a:r>
              <a:rPr lang="en-US" baseline="0" dirty="0" smtClean="0"/>
              <a:t> =</a:t>
            </a:r>
            <a:r>
              <a:rPr lang="en-US" baseline="0" dirty="0" smtClean="0"/>
              <a:t>, les </a:t>
            </a:r>
            <a:r>
              <a:rPr lang="en-US" baseline="0" dirty="0" err="1" smtClean="0"/>
              <a:t>parenthèses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indispensables.</a:t>
            </a:r>
          </a:p>
          <a:p>
            <a:pPr marL="228600" indent="-228600">
              <a:buAutoNum type="arabicParenBoth"/>
            </a:pPr>
            <a:r>
              <a:rPr lang="en-US" b="1" dirty="0" smtClean="0"/>
              <a:t>a = x ==</a:t>
            </a:r>
            <a:r>
              <a:rPr lang="en-US" b="1" baseline="0" dirty="0" smtClean="0"/>
              <a:t> y :</a:t>
            </a:r>
            <a:r>
              <a:rPr lang="en-US" dirty="0" smtClean="0"/>
              <a:t> </a:t>
            </a:r>
            <a:r>
              <a:rPr lang="en-US" dirty="0" err="1" smtClean="0"/>
              <a:t>L’opérateur</a:t>
            </a:r>
            <a:r>
              <a:rPr lang="en-US" baseline="0" dirty="0" smtClean="0"/>
              <a:t> ==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prioritaire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=.</a:t>
            </a:r>
          </a:p>
          <a:p>
            <a:pPr marL="228600" indent="-228600">
              <a:buAutoNum type="arabicParenBoth"/>
            </a:pPr>
            <a:r>
              <a:rPr lang="en-US" b="1" baseline="0" dirty="0" smtClean="0"/>
              <a:t>a &lt; b &amp;&amp; c &lt; d 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L’opérateur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prioritaire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&amp;&amp;.</a:t>
            </a:r>
          </a:p>
          <a:p>
            <a:pPr marL="228600" indent="-228600">
              <a:buAutoNum type="arabicParenBoth"/>
            </a:pPr>
            <a:r>
              <a:rPr lang="en-US" b="1" dirty="0" err="1" smtClean="0"/>
              <a:t>i</a:t>
            </a:r>
            <a:r>
              <a:rPr lang="en-US" b="1" dirty="0" smtClean="0"/>
              <a:t>++</a:t>
            </a:r>
            <a:r>
              <a:rPr lang="en-US" b="1" baseline="0" dirty="0" smtClean="0"/>
              <a:t> * (n + p): </a:t>
            </a:r>
            <a:r>
              <a:rPr lang="en-US" b="0" baseline="0" dirty="0" err="1" smtClean="0"/>
              <a:t>L’opérateur</a:t>
            </a:r>
            <a:r>
              <a:rPr lang="en-US" b="0" baseline="0" dirty="0" smtClean="0"/>
              <a:t> ++ </a:t>
            </a:r>
            <a:r>
              <a:rPr lang="en-US" b="0" baseline="0" dirty="0" err="1" smtClean="0"/>
              <a:t>est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prioritaire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sur</a:t>
            </a:r>
            <a:r>
              <a:rPr lang="en-US" b="0" baseline="0" dirty="0" smtClean="0"/>
              <a:t> *, </a:t>
            </a:r>
            <a:r>
              <a:rPr lang="en-US" b="0" baseline="0" dirty="0" err="1" smtClean="0"/>
              <a:t>mais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l’opérateur</a:t>
            </a:r>
            <a:r>
              <a:rPr lang="en-US" b="0" baseline="0" dirty="0" smtClean="0"/>
              <a:t> * </a:t>
            </a:r>
            <a:r>
              <a:rPr lang="en-US" b="0" baseline="0" dirty="0" err="1" smtClean="0"/>
              <a:t>est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prioritaire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sur</a:t>
            </a:r>
            <a:r>
              <a:rPr lang="en-US" b="0" baseline="0" dirty="0" smtClean="0"/>
              <a:t> +, les </a:t>
            </a:r>
            <a:r>
              <a:rPr lang="en-US" b="0" baseline="0" dirty="0" err="1" smtClean="0"/>
              <a:t>dernières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parenthèses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sont</a:t>
            </a:r>
            <a:r>
              <a:rPr lang="en-US" b="0" baseline="0" dirty="0" smtClean="0"/>
              <a:t> indispensables.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5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Toute</a:t>
            </a:r>
            <a:r>
              <a:rPr lang="en-US" baseline="0" dirty="0" smtClean="0"/>
              <a:t> les expressions </a:t>
            </a:r>
            <a:r>
              <a:rPr lang="en-US" baseline="0" dirty="0" err="1" smtClean="0"/>
              <a:t>retourne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resultat</a:t>
            </a:r>
            <a:r>
              <a:rPr lang="en-US" baseline="0" dirty="0" smtClean="0"/>
              <a:t> de type 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aseline="0" dirty="0" smtClean="0"/>
              <a:t>long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float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char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float</a:t>
            </a:r>
          </a:p>
          <a:p>
            <a:pPr marL="228600" indent="-228600">
              <a:buAutoNum type="arabi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 A : n = 6 p = 2 q = 1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 n = 6 p = 3 q = 1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: n = 6 p = 2 q = 0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: n = 6 p = 3 q = 1</a:t>
            </a:r>
          </a:p>
          <a:p>
            <a:endParaRPr lang="en-US" b="1" dirty="0" smtClean="0"/>
          </a:p>
          <a:p>
            <a:r>
              <a:rPr lang="en-US" b="1" dirty="0" smtClean="0"/>
              <a:t>(6)  Les</a:t>
            </a:r>
            <a:r>
              <a:rPr lang="en-US" b="1" baseline="0" dirty="0" smtClean="0"/>
              <a:t> case </a:t>
            </a:r>
            <a:r>
              <a:rPr lang="en-US" b="1" baseline="0" dirty="0" err="1" smtClean="0"/>
              <a:t>n</a:t>
            </a:r>
            <a:r>
              <a:rPr lang="en-US" b="1" baseline="0" dirty="0" err="1" smtClean="0"/>
              <a:t>écessitent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une</a:t>
            </a:r>
            <a:r>
              <a:rPr lang="en-US" b="1" baseline="0" dirty="0" smtClean="0"/>
              <a:t> instruction break; pour </a:t>
            </a:r>
            <a:r>
              <a:rPr lang="en-US" b="1" baseline="0" dirty="0" err="1" smtClean="0"/>
              <a:t>terminer</a:t>
            </a:r>
            <a:r>
              <a:rPr lang="en-US" b="1" baseline="0" dirty="0" smtClean="0"/>
              <a:t> le switch statement, </a:t>
            </a:r>
            <a:r>
              <a:rPr lang="en-US" b="1" baseline="0" dirty="0" err="1" smtClean="0"/>
              <a:t>dans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cas</a:t>
            </a:r>
            <a:r>
              <a:rPr lang="en-US" b="1" baseline="0" dirty="0" smtClean="0"/>
              <a:t> on </a:t>
            </a:r>
            <a:r>
              <a:rPr lang="en-US" b="1" baseline="0" dirty="0" err="1" smtClean="0"/>
              <a:t>peux</a:t>
            </a:r>
            <a:r>
              <a:rPr lang="en-US" b="1" baseline="0" dirty="0" smtClean="0"/>
              <a:t> observer </a:t>
            </a:r>
            <a:r>
              <a:rPr lang="en-US" b="1" baseline="0" dirty="0" err="1" smtClean="0"/>
              <a:t>que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deux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cas</a:t>
            </a:r>
            <a:r>
              <a:rPr lang="en-US" b="1" baseline="0" dirty="0" smtClean="0"/>
              <a:t> distinct.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2F6E-3605-BB40-B2C9-3EC8D1D554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CE25-D82C-C142-BB2D-3C61DD02771F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ED8B-7BB2-6F42-998A-B81E8A9C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t-projec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 2772 – Lab 1 (Tut)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Dany Wilson</a:t>
            </a:r>
          </a:p>
          <a:p>
            <a:r>
              <a:rPr lang="en-US" dirty="0" smtClean="0"/>
              <a:t>dwils098@gmail.com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Soient</a:t>
            </a:r>
            <a:r>
              <a:rPr lang="en-US" dirty="0" smtClean="0"/>
              <a:t> les </a:t>
            </a:r>
            <a:r>
              <a:rPr lang="en-US" dirty="0" err="1" smtClean="0"/>
              <a:t>déclarations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char c = ‘\x01’;</a:t>
            </a:r>
          </a:p>
          <a:p>
            <a:pPr lvl="1"/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p = 10;</a:t>
            </a:r>
          </a:p>
          <a:p>
            <a:r>
              <a:rPr lang="en-US" dirty="0" err="1" smtClean="0"/>
              <a:t>Quels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 type et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chacune</a:t>
            </a:r>
            <a:r>
              <a:rPr lang="en-US" dirty="0" smtClean="0"/>
              <a:t> des expressions </a:t>
            </a:r>
            <a:r>
              <a:rPr lang="en-US" dirty="0" err="1" smtClean="0"/>
              <a:t>suivantes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 + 3</a:t>
            </a:r>
          </a:p>
          <a:p>
            <a:pPr lvl="1"/>
            <a:r>
              <a:rPr lang="en-US" dirty="0" smtClean="0"/>
              <a:t>c + 1</a:t>
            </a:r>
          </a:p>
          <a:p>
            <a:pPr lvl="1"/>
            <a:r>
              <a:rPr lang="en-US" dirty="0" smtClean="0"/>
              <a:t>p + c</a:t>
            </a:r>
          </a:p>
          <a:p>
            <a:pPr lvl="1"/>
            <a:r>
              <a:rPr lang="en-US" dirty="0" smtClean="0"/>
              <a:t>3 * p + 5 *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Soient</a:t>
            </a:r>
            <a:r>
              <a:rPr lang="en-US" dirty="0" smtClean="0"/>
              <a:t> les </a:t>
            </a:r>
            <a:r>
              <a:rPr lang="en-US" dirty="0" err="1" smtClean="0"/>
              <a:t>déclarations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char c = ‘\x05’;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 = 5;</a:t>
            </a:r>
          </a:p>
          <a:p>
            <a:pPr lvl="1"/>
            <a:r>
              <a:rPr lang="en-US" dirty="0" smtClean="0"/>
              <a:t>long p = 1000;</a:t>
            </a:r>
          </a:p>
          <a:p>
            <a:pPr lvl="1"/>
            <a:r>
              <a:rPr lang="en-US" dirty="0" smtClean="0"/>
              <a:t>float x = 1.25;</a:t>
            </a:r>
          </a:p>
          <a:p>
            <a:pPr lvl="1"/>
            <a:r>
              <a:rPr lang="en-US" dirty="0" smtClean="0"/>
              <a:t>double z = 5.5;</a:t>
            </a:r>
          </a:p>
          <a:p>
            <a:r>
              <a:rPr lang="en-US" dirty="0" err="1" smtClean="0"/>
              <a:t>Quels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 type et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chacune</a:t>
            </a:r>
            <a:r>
              <a:rPr lang="en-US" dirty="0" smtClean="0"/>
              <a:t> des expressions </a:t>
            </a:r>
            <a:r>
              <a:rPr lang="en-US" dirty="0" err="1" smtClean="0"/>
              <a:t>suivantes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 + c + p</a:t>
            </a:r>
          </a:p>
          <a:p>
            <a:pPr lvl="1"/>
            <a:r>
              <a:rPr lang="en-US" dirty="0" smtClean="0"/>
              <a:t>2 * x + c</a:t>
            </a:r>
          </a:p>
          <a:p>
            <a:pPr lvl="1"/>
            <a:r>
              <a:rPr lang="en-US" dirty="0" smtClean="0"/>
              <a:t>(char) n + c</a:t>
            </a:r>
          </a:p>
          <a:p>
            <a:pPr lvl="1"/>
            <a:r>
              <a:rPr lang="en-US" dirty="0" smtClean="0"/>
              <a:t>(float) z + n / 2</a:t>
            </a:r>
          </a:p>
        </p:txBody>
      </p:sp>
    </p:spTree>
    <p:extLst>
      <p:ext uri="{BB962C8B-B14F-4D97-AF65-F5344CB8AC3E}">
        <p14:creationId xmlns:p14="http://schemas.microsoft.com/office/powerpoint/2010/main" val="93726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Soient</a:t>
            </a:r>
            <a:r>
              <a:rPr lang="en-US" dirty="0" smtClean="0"/>
              <a:t> les </a:t>
            </a:r>
            <a:r>
              <a:rPr lang="en-US" dirty="0" err="1" smtClean="0"/>
              <a:t>d</a:t>
            </a:r>
            <a:r>
              <a:rPr lang="en-US" dirty="0" err="1" smtClean="0"/>
              <a:t>éclarations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 = 5, p = 9;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q;</a:t>
            </a:r>
          </a:p>
          <a:p>
            <a:pPr lvl="1"/>
            <a:r>
              <a:rPr lang="en-US" dirty="0" smtClean="0"/>
              <a:t>float x;</a:t>
            </a:r>
          </a:p>
          <a:p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affectée</a:t>
            </a:r>
            <a:r>
              <a:rPr lang="en-US" dirty="0" smtClean="0"/>
              <a:t> aux </a:t>
            </a:r>
            <a:r>
              <a:rPr lang="en-US" dirty="0" err="1" smtClean="0"/>
              <a:t>différentes</a:t>
            </a:r>
            <a:r>
              <a:rPr lang="en-US" dirty="0" smtClean="0"/>
              <a:t> variables </a:t>
            </a:r>
            <a:r>
              <a:rPr lang="en-US" dirty="0" err="1" smtClean="0"/>
              <a:t>concernées</a:t>
            </a:r>
            <a:r>
              <a:rPr lang="en-US" dirty="0" smtClean="0"/>
              <a:t> par </a:t>
            </a:r>
            <a:r>
              <a:rPr lang="en-US" dirty="0" err="1" smtClean="0"/>
              <a:t>chacune</a:t>
            </a:r>
            <a:r>
              <a:rPr lang="en-US" dirty="0" smtClean="0"/>
              <a:t> des instructions </a:t>
            </a:r>
            <a:r>
              <a:rPr lang="en-US" dirty="0" err="1" smtClean="0"/>
              <a:t>suivantes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 = n &lt; 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 = n == 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 = p % n + p &gt; 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 = p / 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Soient</a:t>
            </a:r>
            <a:r>
              <a:rPr lang="en-US" dirty="0" smtClean="0"/>
              <a:t> les </a:t>
            </a:r>
            <a:r>
              <a:rPr lang="en-US" dirty="0" err="1" smtClean="0"/>
              <a:t>d</a:t>
            </a:r>
            <a:r>
              <a:rPr lang="en-US" dirty="0" err="1" smtClean="0"/>
              <a:t>éclarations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 = 5, p = 9;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q;</a:t>
            </a:r>
          </a:p>
          <a:p>
            <a:pPr lvl="1"/>
            <a:r>
              <a:rPr lang="en-US" dirty="0" smtClean="0"/>
              <a:t>float x;</a:t>
            </a:r>
          </a:p>
          <a:p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affectée</a:t>
            </a:r>
            <a:r>
              <a:rPr lang="en-US" dirty="0" smtClean="0"/>
              <a:t> aux </a:t>
            </a:r>
            <a:r>
              <a:rPr lang="en-US" dirty="0" err="1" smtClean="0"/>
              <a:t>différentes</a:t>
            </a:r>
            <a:r>
              <a:rPr lang="en-US" dirty="0" smtClean="0"/>
              <a:t> variables </a:t>
            </a:r>
            <a:r>
              <a:rPr lang="en-US" dirty="0" err="1" smtClean="0"/>
              <a:t>concernées</a:t>
            </a:r>
            <a:r>
              <a:rPr lang="en-US" dirty="0" smtClean="0"/>
              <a:t> par </a:t>
            </a:r>
            <a:r>
              <a:rPr lang="en-US" dirty="0" err="1" smtClean="0"/>
              <a:t>chacune</a:t>
            </a:r>
            <a:r>
              <a:rPr lang="en-US" dirty="0" smtClean="0"/>
              <a:t> des instructions </a:t>
            </a:r>
            <a:r>
              <a:rPr lang="en-US" dirty="0" err="1" smtClean="0"/>
              <a:t>suivantes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x = (float) p / n;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x = (p + 0.5) / n;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x = (</a:t>
            </a:r>
            <a:r>
              <a:rPr lang="en-US" dirty="0" err="1" smtClean="0"/>
              <a:t>int</a:t>
            </a:r>
            <a:r>
              <a:rPr lang="en-US" dirty="0" smtClean="0"/>
              <a:t>) (p + 0.5) / n;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q = n * (p &gt; n ? n : p);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q = n * (p &lt; n ? n : p);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2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Quels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ésultats</a:t>
            </a:r>
            <a:r>
              <a:rPr lang="en-US" dirty="0" smtClean="0"/>
              <a:t> </a:t>
            </a:r>
            <a:r>
              <a:rPr lang="en-US" dirty="0" err="1" smtClean="0"/>
              <a:t>fournira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programme</a:t>
            </a:r>
            <a:r>
              <a:rPr lang="en-US" dirty="0" smtClean="0"/>
              <a:t>:</a:t>
            </a:r>
          </a:p>
          <a:p>
            <a:pPr marL="914400" lvl="1" indent="-514350"/>
            <a:r>
              <a:rPr lang="en-US" i="1" dirty="0" err="1" smtClean="0"/>
              <a:t>Voir</a:t>
            </a:r>
            <a:r>
              <a:rPr lang="en-US" i="1" dirty="0" smtClean="0"/>
              <a:t> “exercise_5.cpp”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Quels</a:t>
            </a:r>
            <a:r>
              <a:rPr lang="en-US" dirty="0" smtClean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</a:t>
            </a:r>
            <a:r>
              <a:rPr lang="en-US" dirty="0" err="1" smtClean="0"/>
              <a:t>affiche</a:t>
            </a:r>
            <a:r>
              <a:rPr lang="en-US" dirty="0" smtClean="0"/>
              <a:t>-t-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lorsqu’on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en </a:t>
            </a:r>
            <a:r>
              <a:rPr lang="en-US" dirty="0" err="1" smtClean="0"/>
              <a:t>donnée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Voir</a:t>
            </a:r>
            <a:r>
              <a:rPr lang="en-US" i="1" dirty="0" smtClean="0"/>
              <a:t> “exercise_6.cpp”)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0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1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10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76846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produira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programme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i="1" dirty="0" err="1" smtClean="0"/>
              <a:t>Voir</a:t>
            </a:r>
            <a:r>
              <a:rPr lang="en-US" i="1" dirty="0" smtClean="0"/>
              <a:t> “exercise_7.cpp”.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277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de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Écrire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qui </a:t>
            </a:r>
            <a:r>
              <a:rPr lang="en-US" dirty="0" err="1" smtClean="0"/>
              <a:t>calcule</a:t>
            </a:r>
            <a:r>
              <a:rPr lang="en-US" dirty="0" smtClean="0"/>
              <a:t> les </a:t>
            </a:r>
            <a:r>
              <a:rPr lang="en-US" dirty="0" err="1" smtClean="0"/>
              <a:t>racines</a:t>
            </a:r>
            <a:r>
              <a:rPr lang="en-US" dirty="0" smtClean="0"/>
              <a:t> </a:t>
            </a:r>
            <a:r>
              <a:rPr lang="en-US" dirty="0" err="1" smtClean="0"/>
              <a:t>carrées</a:t>
            </a:r>
            <a:r>
              <a:rPr lang="en-US" dirty="0" smtClean="0"/>
              <a:t> de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fournis</a:t>
            </a:r>
            <a:r>
              <a:rPr lang="en-US" dirty="0" smtClean="0"/>
              <a:t> en </a:t>
            </a:r>
            <a:r>
              <a:rPr lang="en-US" dirty="0" err="1" smtClean="0"/>
              <a:t>donnée</a:t>
            </a:r>
            <a:r>
              <a:rPr lang="en-US" dirty="0" smtClean="0"/>
              <a:t>. </a:t>
            </a:r>
          </a:p>
          <a:p>
            <a:r>
              <a:rPr lang="en-US" dirty="0"/>
              <a:t>I</a:t>
            </a:r>
            <a:r>
              <a:rPr lang="en-US" dirty="0" smtClean="0"/>
              <a:t>l </a:t>
            </a:r>
            <a:r>
              <a:rPr lang="en-US" dirty="0" err="1" smtClean="0"/>
              <a:t>s’arrêtera</a:t>
            </a:r>
            <a:r>
              <a:rPr lang="en-US" dirty="0" smtClean="0"/>
              <a:t> </a:t>
            </a:r>
            <a:r>
              <a:rPr lang="en-US" dirty="0" err="1" smtClean="0"/>
              <a:t>lorsqu’on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fournira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0. 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refusera</a:t>
            </a:r>
            <a:r>
              <a:rPr lang="en-US" dirty="0" smtClean="0"/>
              <a:t> les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négatives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Execution: </a:t>
            </a:r>
          </a:p>
          <a:p>
            <a:pPr lvl="1"/>
            <a:r>
              <a:rPr lang="en-US" dirty="0" err="1" smtClean="0"/>
              <a:t>donnez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: 2</a:t>
            </a:r>
          </a:p>
          <a:p>
            <a:pPr lvl="1"/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racine</a:t>
            </a:r>
            <a:r>
              <a:rPr lang="en-US" dirty="0" smtClean="0"/>
              <a:t> </a:t>
            </a:r>
            <a:r>
              <a:rPr lang="en-US" dirty="0" err="1" smtClean="0"/>
              <a:t>carr</a:t>
            </a:r>
            <a:r>
              <a:rPr lang="en-US" dirty="0" err="1" smtClean="0"/>
              <a:t>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: 1.414214e+00</a:t>
            </a:r>
          </a:p>
          <a:p>
            <a:pPr lvl="1"/>
            <a:r>
              <a:rPr lang="en-US" dirty="0" err="1" smtClean="0"/>
              <a:t>donnez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: -1</a:t>
            </a:r>
          </a:p>
          <a:p>
            <a:pPr lvl="1"/>
            <a:r>
              <a:rPr lang="en-US" dirty="0" err="1" smtClean="0"/>
              <a:t>svp</a:t>
            </a:r>
            <a:r>
              <a:rPr lang="en-US" dirty="0"/>
              <a:t> </a:t>
            </a:r>
            <a:r>
              <a:rPr lang="en-US" dirty="0" err="1" smtClean="0"/>
              <a:t>positif</a:t>
            </a:r>
            <a:endParaRPr lang="en-US" dirty="0" smtClean="0"/>
          </a:p>
          <a:p>
            <a:pPr lvl="1"/>
            <a:r>
              <a:rPr lang="en-US" dirty="0" err="1" smtClean="0"/>
              <a:t>donnez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: 5</a:t>
            </a:r>
          </a:p>
          <a:p>
            <a:pPr lvl="1"/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racine</a:t>
            </a:r>
            <a:r>
              <a:rPr lang="en-US" dirty="0" smtClean="0"/>
              <a:t> </a:t>
            </a:r>
            <a:r>
              <a:rPr lang="en-US" dirty="0" err="1" smtClean="0"/>
              <a:t>carrée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: 2.236068e+00</a:t>
            </a:r>
          </a:p>
          <a:p>
            <a:pPr lvl="1"/>
            <a:r>
              <a:rPr lang="en-US" dirty="0" err="1" smtClean="0"/>
              <a:t>donnez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: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2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Qt</a:t>
            </a:r>
            <a:endParaRPr lang="en-US" dirty="0"/>
          </a:p>
          <a:p>
            <a:pPr lvl="1"/>
            <a:r>
              <a:rPr lang="en-US" dirty="0" smtClean="0"/>
              <a:t>Open Source et </a:t>
            </a:r>
            <a:r>
              <a:rPr lang="en-US" dirty="0" err="1" smtClean="0"/>
              <a:t>gratuit</a:t>
            </a:r>
            <a:r>
              <a:rPr lang="en-US" dirty="0" smtClean="0"/>
              <a:t>:</a:t>
            </a:r>
          </a:p>
          <a:p>
            <a:pPr lvl="2"/>
            <a:r>
              <a:rPr lang="cs-CZ" dirty="0" smtClean="0">
                <a:hlinkClick r:id="rId2"/>
              </a:rPr>
              <a:t>http://qt-project.org/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58400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Suivre</a:t>
            </a:r>
            <a:r>
              <a:rPr lang="en-US" dirty="0" smtClean="0"/>
              <a:t> les instructions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tutoriel</a:t>
            </a:r>
            <a:r>
              <a:rPr lang="en-US" dirty="0"/>
              <a:t> </a:t>
            </a:r>
            <a:r>
              <a:rPr lang="en-US" dirty="0" smtClean="0"/>
              <a:t>(page du </a:t>
            </a:r>
            <a:r>
              <a:rPr lang="en-US" dirty="0" err="1" smtClean="0"/>
              <a:t>cours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Familiarisation</a:t>
            </a:r>
            <a:r>
              <a:rPr lang="en-US" dirty="0"/>
              <a:t> </a:t>
            </a:r>
            <a:r>
              <a:rPr lang="en-US" dirty="0" smtClean="0"/>
              <a:t>avec IDE de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choix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Cr</a:t>
            </a:r>
            <a:r>
              <a:rPr lang="en-US" dirty="0" err="1" smtClean="0"/>
              <a:t>éer</a:t>
            </a:r>
            <a:r>
              <a:rPr lang="en-US" dirty="0" smtClean="0"/>
              <a:t> un </a:t>
            </a:r>
            <a:r>
              <a:rPr lang="en-US" dirty="0" err="1" smtClean="0"/>
              <a:t>projet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Compiler;</a:t>
            </a:r>
          </a:p>
          <a:p>
            <a:pPr lvl="1"/>
            <a:r>
              <a:rPr lang="en-US" dirty="0" err="1" smtClean="0"/>
              <a:t>Exécuter</a:t>
            </a:r>
            <a:r>
              <a:rPr lang="en-US" dirty="0" smtClean="0"/>
              <a:t> le </a:t>
            </a:r>
            <a:r>
              <a:rPr lang="en-US" dirty="0" err="1" smtClean="0"/>
              <a:t>projet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Exercices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50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Projet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“Write a program to ask the user to enter a series of numbers. Print a message saying how many of the numbers are negative numbers.”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“Write a program that prompts the user for two numbers and write each number in the range specified by the two numbers to the standard output.”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“What happens if you give the numbers 1000 and 2000 to the program written for exercise (2)?”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/>
              <a:t> “Revise the program so that it never prints more than 10 numbers per line.”</a:t>
            </a:r>
          </a:p>
          <a:p>
            <a:pPr marL="1314450" lvl="2" indent="-514350"/>
            <a:r>
              <a:rPr lang="en-US" i="1" dirty="0" err="1" smtClean="0"/>
              <a:t>Voir</a:t>
            </a:r>
            <a:r>
              <a:rPr lang="en-US" i="1" dirty="0" smtClean="0"/>
              <a:t> “exercise_2.cpp”.</a:t>
            </a:r>
          </a:p>
        </p:txBody>
      </p:sp>
    </p:spTree>
    <p:extLst>
      <p:ext uri="{BB962C8B-B14F-4D97-AF65-F5344CB8AC3E}">
        <p14:creationId xmlns:p14="http://schemas.microsoft.com/office/powerpoint/2010/main" val="120556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i="1" dirty="0" smtClean="0"/>
              <a:t>“What is the value of j in the following program?”</a:t>
            </a:r>
          </a:p>
          <a:p>
            <a:pPr marL="914400" lvl="1" indent="-514350"/>
            <a:r>
              <a:rPr lang="en-US" i="1" dirty="0" err="1" smtClean="0"/>
              <a:t>Voir</a:t>
            </a:r>
            <a:r>
              <a:rPr lang="en-US" i="1" dirty="0" smtClean="0"/>
              <a:t> “exercise_3.cpp”.</a:t>
            </a:r>
          </a:p>
        </p:txBody>
      </p:sp>
    </p:spTree>
    <p:extLst>
      <p:ext uri="{BB962C8B-B14F-4D97-AF65-F5344CB8AC3E}">
        <p14:creationId xmlns:p14="http://schemas.microsoft.com/office/powerpoint/2010/main" val="88027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i="1" dirty="0" smtClean="0"/>
              <a:t>“Which of the following declarations and definitions would you put in a header? In a source file? Explain why.”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var</a:t>
            </a:r>
            <a:r>
              <a:rPr lang="en-US" i="1" dirty="0" smtClean="0"/>
              <a:t>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err="1"/>
              <a:t>c</a:t>
            </a:r>
            <a:r>
              <a:rPr lang="en-US" i="1" dirty="0" err="1" smtClean="0"/>
              <a:t>onst</a:t>
            </a:r>
            <a:r>
              <a:rPr lang="en-US" i="1" dirty="0" smtClean="0"/>
              <a:t> double pi = 3.1416;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/>
              <a:t>extern </a:t>
            </a:r>
            <a:r>
              <a:rPr lang="en-US" i="1" dirty="0" err="1" smtClean="0"/>
              <a:t>int</a:t>
            </a:r>
            <a:r>
              <a:rPr lang="en-US" i="1" dirty="0" smtClean="0"/>
              <a:t> total = 255;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err="1" smtClean="0"/>
              <a:t>const</a:t>
            </a:r>
            <a:r>
              <a:rPr lang="en-US" i="1" dirty="0" smtClean="0"/>
              <a:t> double sq2 = </a:t>
            </a:r>
            <a:r>
              <a:rPr lang="en-US" i="1" dirty="0" err="1" smtClean="0"/>
              <a:t>sqrt</a:t>
            </a:r>
            <a:r>
              <a:rPr lang="en-US" i="1" dirty="0" smtClean="0"/>
              <a:t>(2.0);</a:t>
            </a:r>
          </a:p>
        </p:txBody>
      </p:sp>
    </p:spTree>
    <p:extLst>
      <p:ext uri="{BB962C8B-B14F-4D97-AF65-F5344CB8AC3E}">
        <p14:creationId xmlns:p14="http://schemas.microsoft.com/office/powerpoint/2010/main" val="3988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Éliminer</a:t>
            </a:r>
            <a:r>
              <a:rPr lang="en-US" dirty="0" smtClean="0"/>
              <a:t> les </a:t>
            </a:r>
            <a:r>
              <a:rPr lang="en-US" dirty="0" err="1" smtClean="0"/>
              <a:t>parenthèses</a:t>
            </a:r>
            <a:r>
              <a:rPr lang="en-US" dirty="0" smtClean="0"/>
              <a:t> </a:t>
            </a:r>
            <a:r>
              <a:rPr lang="en-US" dirty="0" err="1" smtClean="0"/>
              <a:t>superflues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expressions </a:t>
            </a:r>
            <a:r>
              <a:rPr lang="en-US" dirty="0" err="1" smtClean="0"/>
              <a:t>suivantes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= (x + 5)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= (x = y) + 2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= (x == y)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(a &lt; b) &amp;&amp; (c &lt; 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++) * (n + 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1258</Words>
  <Application>Microsoft Macintosh PowerPoint</Application>
  <PresentationFormat>On-screen Show (4:3)</PresentationFormat>
  <Paragraphs>150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CSI 2772 – Lab 1 (Tut)</vt:lpstr>
      <vt:lpstr>IDE</vt:lpstr>
      <vt:lpstr>Installation</vt:lpstr>
      <vt:lpstr>Agenda</vt:lpstr>
      <vt:lpstr>Premier Projet C++</vt:lpstr>
      <vt:lpstr>Exercices</vt:lpstr>
      <vt:lpstr>Exercices</vt:lpstr>
      <vt:lpstr>Exercices</vt:lpstr>
      <vt:lpstr>Exercices</vt:lpstr>
      <vt:lpstr>Exercices</vt:lpstr>
      <vt:lpstr>Exercices</vt:lpstr>
      <vt:lpstr>Exercices</vt:lpstr>
      <vt:lpstr>Exercices</vt:lpstr>
      <vt:lpstr>Exercices</vt:lpstr>
      <vt:lpstr>Exercices</vt:lpstr>
      <vt:lpstr>Exercice de 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2772 – Lab 1 (Tut)</dc:title>
  <dc:creator>Dany Wilson</dc:creator>
  <cp:lastModifiedBy>Dany Wilson</cp:lastModifiedBy>
  <cp:revision>17</cp:revision>
  <dcterms:created xsi:type="dcterms:W3CDTF">2014-09-10T17:39:36Z</dcterms:created>
  <dcterms:modified xsi:type="dcterms:W3CDTF">2014-09-11T17:39:52Z</dcterms:modified>
</cp:coreProperties>
</file>