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0" r:id="rId2"/>
    <p:sldId id="360" r:id="rId3"/>
    <p:sldId id="361" r:id="rId4"/>
    <p:sldId id="362" r:id="rId5"/>
    <p:sldId id="363" r:id="rId6"/>
    <p:sldId id="365" r:id="rId7"/>
    <p:sldId id="369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468" y="-606"/>
      </p:cViewPr>
      <p:guideLst>
        <p:guide orient="horz" pos="2160"/>
        <p:guide orient="horz" pos="786"/>
        <p:guide orient="horz" pos="1110"/>
        <p:guide pos="384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94" y="4705349"/>
            <a:ext cx="2800350" cy="183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ggplot2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활용한 데이터 시각화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ggplot2 </a:t>
            </a:r>
            <a:r>
              <a:rPr lang="ko-KR" altLang="en-US" b="1" dirty="0" smtClean="0"/>
              <a:t>패키지란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6119" y="1752084"/>
            <a:ext cx="850144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ggplot2</a:t>
            </a:r>
            <a:r>
              <a:rPr lang="ko-KR" altLang="en-US" sz="1200" dirty="0">
                <a:latin typeface="+mn-ea"/>
              </a:rPr>
              <a:t>는 그래프 기능을 제공하는 또 다른 유용한 </a:t>
            </a:r>
            <a:r>
              <a:rPr lang="ko-KR" altLang="en-US" sz="1200" dirty="0" smtClean="0">
                <a:latin typeface="+mn-ea"/>
              </a:rPr>
              <a:t>패키지이다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Hadley Wickham </a:t>
            </a:r>
            <a:r>
              <a:rPr lang="ko-KR" altLang="en-US" sz="1200" dirty="0">
                <a:latin typeface="+mn-ea"/>
              </a:rPr>
              <a:t>교수에 의해 </a:t>
            </a:r>
            <a:r>
              <a:rPr lang="en-US" altLang="ko-KR" sz="1200" dirty="0">
                <a:latin typeface="+mn-ea"/>
              </a:rPr>
              <a:t>2005</a:t>
            </a:r>
            <a:r>
              <a:rPr lang="ko-KR" altLang="en-US" sz="1200" dirty="0">
                <a:latin typeface="+mn-ea"/>
              </a:rPr>
              <a:t>년부터 개발되고 있으며 ‘</a:t>
            </a:r>
            <a:r>
              <a:rPr lang="en-US" altLang="ko-KR" sz="1200" dirty="0">
                <a:latin typeface="+mn-ea"/>
              </a:rPr>
              <a:t>Grammar of Graphics’</a:t>
            </a:r>
            <a:r>
              <a:rPr lang="ko-KR" altLang="en-US" sz="1200" dirty="0">
                <a:latin typeface="+mn-ea"/>
              </a:rPr>
              <a:t>의 개념을 적용하여 기본 </a:t>
            </a:r>
            <a:r>
              <a:rPr lang="en-US" altLang="ko-KR" sz="1200" dirty="0">
                <a:latin typeface="+mn-ea"/>
              </a:rPr>
              <a:t>R </a:t>
            </a:r>
            <a:r>
              <a:rPr lang="ko-KR" altLang="en-US" sz="1200" dirty="0">
                <a:latin typeface="+mn-ea"/>
              </a:rPr>
              <a:t>그래픽스에서 제공하는 대부분의 작업을 효과적으로 수행한다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[ ggplot2</a:t>
            </a:r>
            <a:r>
              <a:rPr lang="ko-KR" altLang="en-US" sz="1200" dirty="0" smtClean="0">
                <a:latin typeface="+mn-ea"/>
              </a:rPr>
              <a:t>의 장점 </a:t>
            </a:r>
            <a:r>
              <a:rPr lang="en-US" altLang="ko-KR" sz="1200" dirty="0" smtClean="0">
                <a:latin typeface="+mn-ea"/>
              </a:rPr>
              <a:t>]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동일한 문법으로 다양한 그래프를 그릴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비교적 쉽게 높은 수준의 그래프를 그릴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데이터를 다루고 이해하는데 좋다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[ Plot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smtClean="0">
                <a:latin typeface="+mn-ea"/>
              </a:rPr>
              <a:t>구성요소 </a:t>
            </a:r>
            <a:r>
              <a:rPr lang="en-US" altLang="ko-KR" sz="1200" dirty="0" smtClean="0">
                <a:latin typeface="+mn-ea"/>
              </a:rPr>
              <a:t>]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 set of layers</a:t>
            </a:r>
          </a:p>
          <a:p>
            <a:r>
              <a:rPr lang="en-US" altLang="ko-KR" sz="1200" dirty="0">
                <a:latin typeface="+mn-ea"/>
              </a:rPr>
              <a:t>A set of scales</a:t>
            </a:r>
          </a:p>
          <a:p>
            <a:r>
              <a:rPr lang="en-US" altLang="ko-KR" sz="1200" dirty="0">
                <a:latin typeface="+mn-ea"/>
              </a:rPr>
              <a:t>A coordinate system</a:t>
            </a:r>
          </a:p>
          <a:p>
            <a:r>
              <a:rPr lang="en-US" altLang="ko-KR" sz="1200" dirty="0">
                <a:latin typeface="+mn-ea"/>
              </a:rPr>
              <a:t>A </a:t>
            </a:r>
            <a:r>
              <a:rPr lang="en-US" altLang="ko-KR" sz="1200" dirty="0" err="1">
                <a:latin typeface="+mn-ea"/>
              </a:rPr>
              <a:t>facetting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specification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5026514" y="3035992"/>
            <a:ext cx="3301940" cy="9761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225"/>
              <a:gd name="adj6" fmla="val -96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Data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Aesthetic mappings 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aes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 geometric object 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geom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 statistical transformation (stat)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 position adjustment (position)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5149679" y="4126314"/>
            <a:ext cx="3301940" cy="9761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46"/>
              <a:gd name="adj6" fmla="val -100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Scale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데이터 값이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에스테틱에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대입되는 과정을 조절하고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guide(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축과 범례 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 어떻게 표시될지를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결정한다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보통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ggplot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 알아서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scale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을 추가하지만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원하는 사항에 대해서는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명시해야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5149679" y="5296930"/>
            <a:ext cx="3301940" cy="8196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4552"/>
              <a:gd name="adj6" fmla="val -863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좌표를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결정하는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에스테틱들이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어떻게 연결되는지를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결정한다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기본값은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Cartesian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좌표평면이다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stat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geom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 반영된 이후에 변경할 수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ggplot2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활용한 데이터 시각화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ggplot2 </a:t>
            </a:r>
            <a:r>
              <a:rPr lang="ko-KR" altLang="en-US" b="1" dirty="0"/>
              <a:t>패키지란</a:t>
            </a:r>
            <a:r>
              <a:rPr lang="en-US" altLang="ko-KR" b="1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9" y="1665586"/>
            <a:ext cx="850144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ggplot2</a:t>
            </a:r>
            <a:r>
              <a:rPr lang="ko-KR" altLang="en-US" sz="1200" dirty="0">
                <a:latin typeface="+mn-ea"/>
              </a:rPr>
              <a:t>는 ‘</a:t>
            </a:r>
            <a:r>
              <a:rPr lang="en-US" altLang="ko-KR" sz="1200" dirty="0">
                <a:latin typeface="+mn-ea"/>
              </a:rPr>
              <a:t>Grammar of Graphics’ </a:t>
            </a:r>
            <a:r>
              <a:rPr lang="ko-KR" altLang="en-US" sz="1200" dirty="0">
                <a:latin typeface="+mn-ea"/>
              </a:rPr>
              <a:t>을 적용하여 다음과 같은 </a:t>
            </a:r>
            <a:r>
              <a:rPr lang="ko-KR" altLang="en-US" sz="1200" dirty="0" err="1">
                <a:latin typeface="+mn-ea"/>
              </a:rPr>
              <a:t>다섯가지</a:t>
            </a:r>
            <a:r>
              <a:rPr lang="ko-KR" altLang="en-US" sz="1200" dirty="0">
                <a:latin typeface="+mn-ea"/>
              </a:rPr>
              <a:t> 사항으로 그림을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Data</a:t>
            </a:r>
          </a:p>
          <a:p>
            <a:r>
              <a:rPr lang="ko-KR" altLang="en-US" sz="1200" dirty="0">
                <a:latin typeface="+mn-ea"/>
              </a:rPr>
              <a:t>그래프를 그리려는 데이터로 구조는 데이터 프레임이고 데이터의 기록 방식은 </a:t>
            </a:r>
            <a:r>
              <a:rPr lang="en-US" altLang="ko-KR" sz="1200" dirty="0" smtClean="0">
                <a:latin typeface="+mn-ea"/>
              </a:rPr>
              <a:t>long-</a:t>
            </a:r>
            <a:r>
              <a:rPr lang="en-US" altLang="ko-KR" sz="1200" dirty="0" err="1" smtClean="0">
                <a:latin typeface="+mn-ea"/>
              </a:rPr>
              <a:t>farmat</a:t>
            </a:r>
            <a:r>
              <a:rPr lang="ko-KR" altLang="en-US" sz="1200" dirty="0" smtClean="0">
                <a:latin typeface="+mn-ea"/>
              </a:rPr>
              <a:t>에 기반한 </a:t>
            </a:r>
            <a:r>
              <a:rPr lang="en-US" altLang="ko-KR" sz="1200" b="1" dirty="0" smtClean="0">
                <a:latin typeface="+mn-ea"/>
              </a:rPr>
              <a:t>tidy </a:t>
            </a:r>
            <a:r>
              <a:rPr lang="en-US" altLang="ko-KR" sz="1200" b="1" dirty="0">
                <a:latin typeface="+mn-ea"/>
              </a:rPr>
              <a:t>data</a:t>
            </a:r>
            <a:r>
              <a:rPr lang="ko-KR" altLang="en-US" sz="1200" dirty="0">
                <a:latin typeface="+mn-ea"/>
              </a:rPr>
              <a:t>여야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(Aesthetic)Mapping</a:t>
            </a:r>
          </a:p>
          <a:p>
            <a:r>
              <a:rPr lang="ko-KR" altLang="en-US" sz="1200" dirty="0">
                <a:latin typeface="+mn-ea"/>
              </a:rPr>
              <a:t>데이터의 요소와 그래프의 요소를 대응시키는 과정으로 그리려고 하는 그래프가 필수적으로 요구하는 대응요소만 만족시키면 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하나의 변수가 여러 가지 시각적 요소에 대응될 수도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Geometric Object</a:t>
            </a:r>
          </a:p>
          <a:p>
            <a:r>
              <a:rPr lang="ko-KR" altLang="en-US" sz="1200" dirty="0">
                <a:latin typeface="+mn-ea"/>
              </a:rPr>
              <a:t>어떤 형태의 그래프를 그릴지 지정해야 한다</a:t>
            </a:r>
            <a:r>
              <a:rPr lang="en-US" altLang="ko-KR" sz="1200" dirty="0">
                <a:latin typeface="+mn-ea"/>
              </a:rPr>
              <a:t>. ggplot2</a:t>
            </a:r>
            <a:r>
              <a:rPr lang="ko-KR" altLang="en-US" sz="1200" dirty="0">
                <a:latin typeface="+mn-ea"/>
              </a:rPr>
              <a:t>에서는 이것을 </a:t>
            </a:r>
            <a:r>
              <a:rPr lang="en-US" altLang="ko-KR" sz="1200" dirty="0">
                <a:latin typeface="+mn-ea"/>
              </a:rPr>
              <a:t>Geometric Object, </a:t>
            </a:r>
            <a:r>
              <a:rPr lang="ko-KR" altLang="en-US" sz="1200" dirty="0">
                <a:latin typeface="+mn-ea"/>
              </a:rPr>
              <a:t>줄여서 </a:t>
            </a:r>
            <a:r>
              <a:rPr lang="en-US" altLang="ko-KR" sz="1200" dirty="0" err="1">
                <a:latin typeface="+mn-ea"/>
              </a:rPr>
              <a:t>geom</a:t>
            </a:r>
            <a:r>
              <a:rPr lang="ko-KR" altLang="en-US" sz="1200" dirty="0">
                <a:latin typeface="+mn-ea"/>
              </a:rPr>
              <a:t>이라고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Position</a:t>
            </a:r>
          </a:p>
          <a:p>
            <a:r>
              <a:rPr lang="ko-KR" altLang="en-US" sz="1200" dirty="0">
                <a:latin typeface="+mn-ea"/>
              </a:rPr>
              <a:t>그래프의 형태를 지정했으면 그래프에서 각 도형이 어떤 식으로 배치될 지를 결정할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옵션이 바로 </a:t>
            </a:r>
            <a:r>
              <a:rPr lang="en-US" altLang="ko-KR" sz="1200" dirty="0">
                <a:latin typeface="+mn-ea"/>
              </a:rPr>
              <a:t>position</a:t>
            </a:r>
            <a:r>
              <a:rPr lang="ko-KR" altLang="en-US" sz="1200" dirty="0">
                <a:latin typeface="+mn-ea"/>
              </a:rPr>
              <a:t>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막대그래프나 선 그래프라면 누적 그래프를 그리거나 할 때 </a:t>
            </a:r>
            <a:r>
              <a:rPr lang="en-US" altLang="ko-KR" sz="1200" dirty="0">
                <a:latin typeface="+mn-ea"/>
              </a:rPr>
              <a:t>position </a:t>
            </a:r>
            <a:r>
              <a:rPr lang="ko-KR" altLang="en-US" sz="1200" dirty="0">
                <a:latin typeface="+mn-ea"/>
              </a:rPr>
              <a:t>옵션을 조정해서 형태를 바꿀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Statistical Transformation</a:t>
            </a:r>
          </a:p>
          <a:p>
            <a:r>
              <a:rPr lang="ko-KR" altLang="en-US" sz="1200" dirty="0">
                <a:latin typeface="+mn-ea"/>
              </a:rPr>
              <a:t>마지막으로 값이 어떻게 그래프에 반영되는지 결정하는 옵션이 있다</a:t>
            </a:r>
            <a:r>
              <a:rPr lang="en-US" altLang="ko-KR" sz="1200" dirty="0">
                <a:latin typeface="+mn-ea"/>
              </a:rPr>
              <a:t>. Statistical Transformation, </a:t>
            </a:r>
            <a:r>
              <a:rPr lang="ko-KR" altLang="en-US" sz="1200" dirty="0">
                <a:latin typeface="+mn-ea"/>
              </a:rPr>
              <a:t>줄여서 </a:t>
            </a:r>
            <a:r>
              <a:rPr lang="en-US" altLang="ko-KR" sz="1200" dirty="0">
                <a:latin typeface="+mn-ea"/>
              </a:rPr>
              <a:t>stat </a:t>
            </a:r>
            <a:r>
              <a:rPr lang="ko-KR" altLang="en-US" sz="1200" dirty="0">
                <a:latin typeface="+mn-ea"/>
              </a:rPr>
              <a:t>옵션이다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히스토그램과 같이 </a:t>
            </a:r>
            <a:r>
              <a:rPr lang="ko-KR" altLang="en-US" sz="1200" dirty="0" err="1">
                <a:latin typeface="+mn-ea"/>
              </a:rPr>
              <a:t>구간내에</a:t>
            </a:r>
            <a:r>
              <a:rPr lang="ko-KR" altLang="en-US" sz="1200" dirty="0">
                <a:latin typeface="+mn-ea"/>
              </a:rPr>
              <a:t> 존재하는 값의 개수를 세거나 밀도를 계산하는 등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주어진 값을 변형시켜서 그래프에 반영시킬 때 사용한다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0269" y="5327671"/>
            <a:ext cx="60548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각 변수는 개별의 열</a:t>
            </a:r>
            <a:r>
              <a:rPr lang="en-US" altLang="ko-KR" sz="1200" b="1" dirty="0">
                <a:latin typeface="+mn-ea"/>
              </a:rPr>
              <a:t>(column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로 </a:t>
            </a:r>
            <a:r>
              <a:rPr lang="ko-KR" altLang="en-US" sz="1200" b="1" dirty="0">
                <a:latin typeface="+mn-ea"/>
              </a:rPr>
              <a:t>존재한다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r>
              <a:rPr lang="ko-KR" altLang="en-US" sz="1200" b="1" dirty="0">
                <a:latin typeface="+mn-ea"/>
              </a:rPr>
              <a:t>각 관측치는 행</a:t>
            </a:r>
            <a:r>
              <a:rPr lang="en-US" altLang="ko-KR" sz="1200" b="1" dirty="0">
                <a:latin typeface="+mn-ea"/>
              </a:rPr>
              <a:t>(row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으로 </a:t>
            </a:r>
            <a:r>
              <a:rPr lang="ko-KR" altLang="en-US" sz="1200" b="1" dirty="0">
                <a:latin typeface="+mn-ea"/>
              </a:rPr>
              <a:t>구성한다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r>
              <a:rPr lang="ko-KR" altLang="en-US" sz="1200" b="1" dirty="0">
                <a:latin typeface="+mn-ea"/>
              </a:rPr>
              <a:t>각 표는 단 하나의 관측기준에 의해서 조직된 데이터를 저장한다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r>
              <a:rPr lang="ko-KR" altLang="en-US" sz="1200" b="1" dirty="0">
                <a:latin typeface="+mn-ea"/>
              </a:rPr>
              <a:t>만약 </a:t>
            </a:r>
            <a:r>
              <a:rPr lang="ko-KR" altLang="en-US" sz="1200" b="1" dirty="0" smtClean="0">
                <a:latin typeface="+mn-ea"/>
              </a:rPr>
              <a:t>여러 개의 </a:t>
            </a:r>
            <a:r>
              <a:rPr lang="ko-KR" altLang="en-US" sz="1200" b="1" dirty="0">
                <a:latin typeface="+mn-ea"/>
              </a:rPr>
              <a:t>표가 존재한다면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적어도 하나이상의 열</a:t>
            </a:r>
            <a:r>
              <a:rPr lang="en-US" altLang="ko-KR" sz="1200" b="1" dirty="0">
                <a:latin typeface="+mn-ea"/>
              </a:rPr>
              <a:t>(column)</a:t>
            </a:r>
            <a:r>
              <a:rPr lang="ko-KR" altLang="en-US" sz="1200" b="1" dirty="0">
                <a:latin typeface="+mn-ea"/>
              </a:rPr>
              <a:t>이 공유되어야 한다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ggplot2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활용한 데이터 시각화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ggplot2 </a:t>
            </a:r>
            <a:r>
              <a:rPr lang="ko-KR" altLang="en-US" b="1" dirty="0" smtClean="0"/>
              <a:t>패키지로 그래프 그리는 과정</a:t>
            </a: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6119" y="1665586"/>
            <a:ext cx="8501449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배경 설정하기</a:t>
            </a:r>
          </a:p>
          <a:p>
            <a:r>
              <a:rPr lang="en-US" altLang="ko-KR" sz="1200" dirty="0">
                <a:latin typeface="+mn-ea"/>
              </a:rPr>
              <a:t># x</a:t>
            </a:r>
            <a:r>
              <a:rPr lang="ko-KR" altLang="en-US" sz="1200" dirty="0">
                <a:latin typeface="+mn-ea"/>
              </a:rPr>
              <a:t>축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</a:t>
            </a:r>
            <a:r>
              <a:rPr lang="ko-KR" altLang="en-US" sz="1200" dirty="0">
                <a:latin typeface="+mn-ea"/>
              </a:rPr>
              <a:t>축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ko-KR" altLang="en-US" sz="1200" dirty="0">
                <a:latin typeface="+mn-ea"/>
              </a:rPr>
              <a:t>로 지정해 배경 생성</a:t>
            </a: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 smtClean="0">
                <a:latin typeface="+mn-ea"/>
              </a:rPr>
              <a:t>))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3" y="2491803"/>
            <a:ext cx="4068710" cy="342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87870" y="1660806"/>
            <a:ext cx="48520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그래프 추가하기</a:t>
            </a:r>
          </a:p>
          <a:p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배경에 </a:t>
            </a:r>
            <a:r>
              <a:rPr lang="ko-KR" altLang="en-US" sz="1200" dirty="0" err="1">
                <a:latin typeface="+mn-ea"/>
              </a:rPr>
              <a:t>산점도</a:t>
            </a:r>
            <a:r>
              <a:rPr lang="ko-KR" altLang="en-US" sz="1200" dirty="0">
                <a:latin typeface="+mn-ea"/>
              </a:rPr>
              <a:t> 추가</a:t>
            </a: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geom_point</a:t>
            </a:r>
            <a:r>
              <a:rPr lang="en-US" altLang="ko-KR" sz="1200" dirty="0">
                <a:latin typeface="+mn-ea"/>
              </a:rPr>
              <a:t>()</a:t>
            </a:r>
          </a:p>
          <a:p>
            <a:r>
              <a:rPr lang="en-US" altLang="ko-KR" sz="1200" dirty="0">
                <a:latin typeface="+mn-ea"/>
              </a:rPr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55" y="2491803"/>
            <a:ext cx="4481513" cy="342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5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ggplot2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활용한 데이터 시각화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ggplot2 </a:t>
            </a:r>
            <a:r>
              <a:rPr lang="ko-KR" altLang="en-US" b="1" dirty="0" smtClean="0"/>
              <a:t>패키지로 그래프 그리는 과정</a:t>
            </a: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6120" y="1665586"/>
            <a:ext cx="35340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3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축 범위를 조정하는 설정 추가하기</a:t>
            </a:r>
          </a:p>
          <a:p>
            <a:r>
              <a:rPr lang="en-US" altLang="ko-KR" sz="1200" dirty="0">
                <a:latin typeface="+mn-ea"/>
              </a:rPr>
              <a:t># x</a:t>
            </a:r>
            <a:r>
              <a:rPr lang="ko-KR" altLang="en-US" sz="1200" dirty="0">
                <a:latin typeface="+mn-ea"/>
              </a:rPr>
              <a:t>축 범위 </a:t>
            </a:r>
            <a:r>
              <a:rPr lang="en-US" altLang="ko-KR" sz="1200" dirty="0">
                <a:latin typeface="+mn-ea"/>
              </a:rPr>
              <a:t>3~6</a:t>
            </a:r>
            <a:r>
              <a:rPr lang="ko-KR" altLang="en-US" sz="1200" dirty="0">
                <a:latin typeface="+mn-ea"/>
              </a:rPr>
              <a:t>으로 지정</a:t>
            </a: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)) +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geom_point</a:t>
            </a:r>
            <a:r>
              <a:rPr lang="en-US" altLang="ko-KR" sz="1200" dirty="0">
                <a:latin typeface="+mn-ea"/>
              </a:rPr>
              <a:t>() + </a:t>
            </a:r>
            <a:r>
              <a:rPr lang="en-US" altLang="ko-KR" sz="1200" dirty="0" err="1">
                <a:latin typeface="+mn-ea"/>
              </a:rPr>
              <a:t>xlim</a:t>
            </a:r>
            <a:r>
              <a:rPr lang="en-US" altLang="ko-KR" sz="1200" dirty="0">
                <a:latin typeface="+mn-ea"/>
              </a:rPr>
              <a:t>(3, 6)</a:t>
            </a:r>
          </a:p>
          <a:p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3449" y="1691842"/>
            <a:ext cx="38141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4. </a:t>
            </a:r>
            <a:r>
              <a:rPr lang="ko-KR" altLang="en-US" sz="1200" dirty="0">
                <a:latin typeface="+mn-ea"/>
              </a:rPr>
              <a:t>축 범위를 조정하는 설정 추가하기</a:t>
            </a:r>
          </a:p>
          <a:p>
            <a:r>
              <a:rPr lang="en-US" altLang="ko-KR" sz="1200" dirty="0">
                <a:latin typeface="+mn-ea"/>
              </a:rPr>
              <a:t># x</a:t>
            </a:r>
            <a:r>
              <a:rPr lang="ko-KR" altLang="en-US" sz="1200" dirty="0">
                <a:latin typeface="+mn-ea"/>
              </a:rPr>
              <a:t>축 범위 </a:t>
            </a:r>
            <a:r>
              <a:rPr lang="en-US" altLang="ko-KR" sz="1200" dirty="0">
                <a:latin typeface="+mn-ea"/>
              </a:rPr>
              <a:t>3~6, y</a:t>
            </a:r>
            <a:r>
              <a:rPr lang="ko-KR" altLang="en-US" sz="1200" dirty="0">
                <a:latin typeface="+mn-ea"/>
              </a:rPr>
              <a:t>축 범위 </a:t>
            </a:r>
            <a:r>
              <a:rPr lang="en-US" altLang="ko-KR" sz="1200" dirty="0">
                <a:latin typeface="+mn-ea"/>
              </a:rPr>
              <a:t>10~30</a:t>
            </a:r>
            <a:r>
              <a:rPr lang="ko-KR" altLang="en-US" sz="1200" dirty="0">
                <a:latin typeface="+mn-ea"/>
              </a:rPr>
              <a:t>으로 지정</a:t>
            </a: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)) +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geom_point</a:t>
            </a:r>
            <a:r>
              <a:rPr lang="en-US" altLang="ko-KR" sz="1200" dirty="0">
                <a:latin typeface="+mn-ea"/>
              </a:rPr>
              <a:t>() +  </a:t>
            </a:r>
            <a:r>
              <a:rPr lang="en-US" altLang="ko-KR" sz="1200" dirty="0" err="1">
                <a:latin typeface="+mn-ea"/>
              </a:rPr>
              <a:t>xlim</a:t>
            </a:r>
            <a:r>
              <a:rPr lang="en-US" altLang="ko-KR" sz="1200" dirty="0">
                <a:latin typeface="+mn-ea"/>
              </a:rPr>
              <a:t>(3, 6) + 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(10, 30)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" y="2705276"/>
            <a:ext cx="4169496" cy="379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70" y="2705276"/>
            <a:ext cx="4379698" cy="343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3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ggplot2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활용한 데이터 시각화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ggplot2 </a:t>
            </a:r>
            <a:r>
              <a:rPr lang="ko-KR" altLang="en-US" b="1" dirty="0" smtClean="0"/>
              <a:t>패키지로 그래프 그리는 과정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20811" y="1691842"/>
            <a:ext cx="38141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5. </a:t>
            </a:r>
            <a:r>
              <a:rPr lang="ko-KR" altLang="en-US" sz="1200" dirty="0" smtClean="0">
                <a:latin typeface="+mn-ea"/>
              </a:rPr>
              <a:t>칼라와 </a:t>
            </a:r>
            <a:r>
              <a:rPr lang="ko-KR" altLang="en-US" sz="1200" dirty="0" err="1" smtClean="0">
                <a:latin typeface="+mn-ea"/>
              </a:rPr>
              <a:t>점모양</a:t>
            </a:r>
            <a:r>
              <a:rPr lang="ko-KR" altLang="en-US" sz="1200" dirty="0" smtClean="0">
                <a:latin typeface="+mn-ea"/>
              </a:rPr>
              <a:t> 추가하기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geom_point</a:t>
            </a:r>
            <a:r>
              <a:rPr lang="en-US" altLang="ko-KR" sz="1200" dirty="0">
                <a:latin typeface="+mn-ea"/>
              </a:rPr>
              <a:t>(shape=21, size=6, </a:t>
            </a:r>
            <a:r>
              <a:rPr lang="en-US" altLang="ko-KR" sz="1200" dirty="0" err="1">
                <a:latin typeface="+mn-ea"/>
              </a:rPr>
              <a:t>colour</a:t>
            </a:r>
            <a:r>
              <a:rPr lang="en-US" altLang="ko-KR" sz="1200" dirty="0">
                <a:latin typeface="+mn-ea"/>
              </a:rPr>
              <a:t>="blue") + </a:t>
            </a:r>
            <a:r>
              <a:rPr lang="en-US" altLang="ko-KR" sz="1200" dirty="0" err="1">
                <a:latin typeface="+mn-ea"/>
              </a:rPr>
              <a:t>xlim</a:t>
            </a:r>
            <a:r>
              <a:rPr lang="en-US" altLang="ko-KR" sz="1200" dirty="0">
                <a:latin typeface="+mn-ea"/>
              </a:rPr>
              <a:t>(3, 6) +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(10, 30)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0497" y="1722726"/>
            <a:ext cx="38141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6. </a:t>
            </a:r>
            <a:r>
              <a:rPr lang="en-US" altLang="ko-KR" sz="1200" dirty="0" err="1" smtClean="0">
                <a:latin typeface="+mn-ea"/>
              </a:rPr>
              <a:t>Drv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변수별로</a:t>
            </a:r>
            <a:r>
              <a:rPr lang="ko-KR" altLang="en-US" sz="1200" dirty="0" smtClean="0">
                <a:latin typeface="+mn-ea"/>
              </a:rPr>
              <a:t> 칼라 성정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, col=</a:t>
            </a:r>
            <a:r>
              <a:rPr lang="en-US" altLang="ko-KR" sz="1200" dirty="0" err="1">
                <a:latin typeface="+mn-ea"/>
              </a:rPr>
              <a:t>drv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geom_point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1" y="2723407"/>
            <a:ext cx="3814120" cy="346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64" y="2550628"/>
            <a:ext cx="4638432" cy="36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5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ggplot2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활용한 데이터 시각화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ggplot2 </a:t>
            </a:r>
            <a:r>
              <a:rPr lang="ko-KR" altLang="en-US" b="1" dirty="0" smtClean="0"/>
              <a:t>패키지로 그래프 그리는 과정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1098" y="1580632"/>
            <a:ext cx="8310831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df_mpg</a:t>
            </a:r>
            <a:r>
              <a:rPr lang="en-US" altLang="ko-KR" sz="1200" dirty="0">
                <a:latin typeface="+mn-ea"/>
              </a:rPr>
              <a:t> &lt;- mpg </a:t>
            </a:r>
            <a:r>
              <a:rPr lang="en-US" altLang="ko-KR" sz="1200" dirty="0" smtClean="0">
                <a:latin typeface="+mn-ea"/>
              </a:rPr>
              <a:t>%&gt;% </a:t>
            </a:r>
            <a:r>
              <a:rPr lang="en-US" altLang="ko-KR" sz="1200" dirty="0" err="1" smtClean="0">
                <a:latin typeface="+mn-ea"/>
              </a:rPr>
              <a:t>group_by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drv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 smtClean="0">
                <a:latin typeface="+mn-ea"/>
              </a:rPr>
              <a:t>%&gt;% </a:t>
            </a:r>
            <a:r>
              <a:rPr lang="en-US" altLang="ko-KR" sz="1200" dirty="0" err="1" smtClean="0">
                <a:latin typeface="+mn-ea"/>
              </a:rPr>
              <a:t>summarise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mean_hwy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mean(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))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smtClean="0">
                <a:latin typeface="+mn-ea"/>
              </a:rPr>
              <a:t>집계 막대 그래프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</a:t>
            </a:r>
            <a:r>
              <a:rPr lang="en-US" altLang="ko-KR" sz="1200" dirty="0" err="1">
                <a:latin typeface="+mn-ea"/>
              </a:rPr>
              <a:t>df_mpg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drv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mean_hwy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geom_col</a:t>
            </a:r>
            <a:r>
              <a:rPr lang="en-US" altLang="ko-KR" sz="1200" dirty="0">
                <a:latin typeface="+mn-ea"/>
              </a:rPr>
              <a:t>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smtClean="0">
                <a:latin typeface="+mn-ea"/>
              </a:rPr>
              <a:t>빈도 </a:t>
            </a:r>
            <a:r>
              <a:rPr lang="ko-KR" altLang="en-US" sz="1200" dirty="0">
                <a:latin typeface="+mn-ea"/>
              </a:rPr>
              <a:t>막대 그래프</a:t>
            </a: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drv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geom_bar</a:t>
            </a:r>
            <a:r>
              <a:rPr lang="en-US" altLang="ko-KR" sz="1200" dirty="0">
                <a:latin typeface="+mn-ea"/>
              </a:rPr>
              <a:t>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smtClean="0">
                <a:latin typeface="+mn-ea"/>
              </a:rPr>
              <a:t>선 </a:t>
            </a:r>
            <a:r>
              <a:rPr lang="ko-KR" altLang="en-US" sz="1200" dirty="0">
                <a:latin typeface="+mn-ea"/>
              </a:rPr>
              <a:t>그래프</a:t>
            </a: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economics,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date, y = </a:t>
            </a:r>
            <a:r>
              <a:rPr lang="en-US" altLang="ko-KR" sz="1200" dirty="0" err="1">
                <a:latin typeface="+mn-ea"/>
              </a:rPr>
              <a:t>unemploy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geom_line</a:t>
            </a:r>
            <a:r>
              <a:rPr lang="en-US" altLang="ko-KR" sz="1200" dirty="0">
                <a:latin typeface="+mn-ea"/>
              </a:rPr>
              <a:t>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smtClean="0">
                <a:latin typeface="+mn-ea"/>
              </a:rPr>
              <a:t>상자 </a:t>
            </a:r>
            <a:r>
              <a:rPr lang="ko-KR" altLang="en-US" sz="1200" dirty="0">
                <a:latin typeface="+mn-ea"/>
              </a:rPr>
              <a:t>그림</a:t>
            </a:r>
          </a:p>
          <a:p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drv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geom_boxplot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04" y="4287797"/>
            <a:ext cx="2743456" cy="226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40" y="4287797"/>
            <a:ext cx="2506619" cy="226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13" y="3810029"/>
            <a:ext cx="2399983" cy="233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98" y="1107846"/>
            <a:ext cx="2592063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4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ggplot2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활용한 데이터 시각화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ggplot2 </a:t>
            </a:r>
            <a:r>
              <a:rPr lang="ko-KR" altLang="en-US" b="1" dirty="0"/>
              <a:t>그래프로 </a:t>
            </a:r>
            <a:r>
              <a:rPr lang="ko-KR" altLang="en-US" b="1" dirty="0" err="1"/>
              <a:t>인터랙티브</a:t>
            </a:r>
            <a:r>
              <a:rPr lang="ko-KR" altLang="en-US" b="1" dirty="0"/>
              <a:t> 그래프 만들기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8455" y="1716556"/>
            <a:ext cx="836025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plotly</a:t>
            </a:r>
            <a:r>
              <a:rPr lang="en-US" altLang="ko-KR" sz="1200" dirty="0">
                <a:latin typeface="+mn-ea"/>
              </a:rPr>
              <a:t>")</a:t>
            </a:r>
          </a:p>
          <a:p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plotly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 &lt;- </a:t>
            </a:r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mpg,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</a:t>
            </a:r>
            <a:r>
              <a:rPr lang="en-US" altLang="ko-KR" sz="1200" dirty="0" err="1">
                <a:latin typeface="+mn-ea"/>
              </a:rPr>
              <a:t>displ</a:t>
            </a:r>
            <a:r>
              <a:rPr lang="en-US" altLang="ko-KR" sz="1200" dirty="0">
                <a:latin typeface="+mn-ea"/>
              </a:rPr>
              <a:t>, y = </a:t>
            </a:r>
            <a:r>
              <a:rPr lang="en-US" altLang="ko-KR" sz="1200" dirty="0" err="1">
                <a:latin typeface="+mn-ea"/>
              </a:rPr>
              <a:t>hwy</a:t>
            </a:r>
            <a:r>
              <a:rPr lang="en-US" altLang="ko-KR" sz="1200" dirty="0">
                <a:latin typeface="+mn-ea"/>
              </a:rPr>
              <a:t>, col = </a:t>
            </a:r>
            <a:r>
              <a:rPr lang="en-US" altLang="ko-KR" sz="1200" dirty="0" err="1">
                <a:latin typeface="+mn-ea"/>
              </a:rPr>
              <a:t>drv</a:t>
            </a:r>
            <a:r>
              <a:rPr lang="en-US" altLang="ko-KR" sz="1200" dirty="0">
                <a:latin typeface="+mn-ea"/>
              </a:rPr>
              <a:t>)) + </a:t>
            </a:r>
            <a:r>
              <a:rPr lang="en-US" altLang="ko-KR" sz="1200" dirty="0" err="1">
                <a:latin typeface="+mn-ea"/>
              </a:rPr>
              <a:t>geom_point</a:t>
            </a:r>
            <a:r>
              <a:rPr lang="en-US" altLang="ko-KR" sz="1200" dirty="0">
                <a:latin typeface="+mn-ea"/>
              </a:rPr>
              <a:t>()</a:t>
            </a:r>
          </a:p>
          <a:p>
            <a:r>
              <a:rPr lang="en-US" altLang="ko-KR" sz="1200" dirty="0" err="1" smtClean="0">
                <a:latin typeface="+mn-ea"/>
              </a:rPr>
              <a:t>ggplotly</a:t>
            </a:r>
            <a:r>
              <a:rPr lang="en-US" altLang="ko-KR" sz="1200" dirty="0" smtClean="0">
                <a:latin typeface="+mn-ea"/>
              </a:rPr>
              <a:t>(p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ggplot</a:t>
            </a:r>
            <a:r>
              <a:rPr lang="en-US" altLang="ko-KR" sz="1200" dirty="0">
                <a:latin typeface="+mn-ea"/>
              </a:rPr>
              <a:t>(data = diamonds, </a:t>
            </a:r>
            <a:r>
              <a:rPr lang="en-US" altLang="ko-KR" sz="1200" dirty="0" err="1">
                <a:latin typeface="+mn-ea"/>
              </a:rPr>
              <a:t>aes</a:t>
            </a:r>
            <a:r>
              <a:rPr lang="en-US" altLang="ko-KR" sz="1200" dirty="0">
                <a:latin typeface="+mn-ea"/>
              </a:rPr>
              <a:t>(x = cut, fill = clarity)) + 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geom_bar</a:t>
            </a:r>
            <a:r>
              <a:rPr lang="en-US" altLang="ko-KR" sz="1200" dirty="0">
                <a:latin typeface="+mn-ea"/>
              </a:rPr>
              <a:t>(position = "dodge")</a:t>
            </a:r>
          </a:p>
          <a:p>
            <a:r>
              <a:rPr lang="en-US" altLang="ko-KR" sz="1200" dirty="0" err="1">
                <a:latin typeface="+mn-ea"/>
              </a:rPr>
              <a:t>ggplotly</a:t>
            </a:r>
            <a:r>
              <a:rPr lang="en-US" altLang="ko-KR" sz="1200" dirty="0">
                <a:latin typeface="+mn-ea"/>
              </a:rPr>
              <a:t>(p)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59" y="2778385"/>
            <a:ext cx="3960855" cy="365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762</Words>
  <Application>Microsoft Office PowerPoint</Application>
  <PresentationFormat>A4 용지(210x297mm)</PresentationFormat>
  <Paragraphs>123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campusseven05</cp:lastModifiedBy>
  <cp:revision>244</cp:revision>
  <cp:lastPrinted>2017-01-31T10:03:44Z</cp:lastPrinted>
  <dcterms:created xsi:type="dcterms:W3CDTF">2017-01-06T09:07:17Z</dcterms:created>
  <dcterms:modified xsi:type="dcterms:W3CDTF">2021-03-12T00:53:30Z</dcterms:modified>
</cp:coreProperties>
</file>