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70" r:id="rId4"/>
    <p:sldId id="272" r:id="rId5"/>
    <p:sldId id="258" r:id="rId6"/>
    <p:sldId id="276" r:id="rId7"/>
    <p:sldId id="261" r:id="rId8"/>
    <p:sldId id="267" r:id="rId9"/>
    <p:sldId id="268" r:id="rId10"/>
    <p:sldId id="275" r:id="rId11"/>
    <p:sldId id="274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EF1D"/>
    <a:srgbClr val="91F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1" autoAdjust="0"/>
    <p:restoredTop sz="86477" autoAdjust="0"/>
  </p:normalViewPr>
  <p:slideViewPr>
    <p:cSldViewPr>
      <p:cViewPr>
        <p:scale>
          <a:sx n="70" d="100"/>
          <a:sy n="70" d="100"/>
        </p:scale>
        <p:origin x="-125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333DA-D316-40B5-BE5A-37C789D58E53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9857-80F7-4B97-8C9B-8A064EDAB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The average person spends excessive amounts of money for fuel</a:t>
            </a:r>
          </a:p>
          <a:p>
            <a:pPr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Financial stress due to cost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Emissions due to vehicles attribute to global warming</a:t>
            </a:r>
          </a:p>
          <a:p>
            <a:pPr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Greenhouse gas emissions</a:t>
            </a:r>
          </a:p>
          <a:p>
            <a:pPr lvl="1"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Climate change</a:t>
            </a:r>
          </a:p>
          <a:p>
            <a:pPr lvl="1"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Pollution and harmful chemicals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B9857-80F7-4B97-8C9B-8A064EDABC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9% of income of average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american</a:t>
            </a:r>
            <a:r>
              <a:rPr lang="en-US" baseline="0" dirty="0" smtClean="0"/>
              <a:t> spent on gasoline for transportation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B9857-80F7-4B97-8C9B-8A064EDABC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Utilizes Google Maps interface and data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Utilizes open-source mapping data (from </a:t>
            </a:r>
            <a:r>
              <a:rPr lang="en-US" dirty="0" err="1" smtClean="0">
                <a:latin typeface="Cambria" panose="02040503050406030204" pitchFamily="18" charset="0"/>
                <a:cs typeface="Consolas" panose="020B0609020204030204" pitchFamily="49" charset="0"/>
              </a:rPr>
              <a:t>OpenStreetMap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Has a clean and easy-to-use interface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Gives instructions as an output, as well as a map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Is a website and can be accessed from anywhere with Internet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Can be developed and optimized further</a:t>
            </a:r>
            <a:endParaRPr lang="en-US" dirty="0" smtClean="0">
              <a:latin typeface="+mn-lt"/>
              <a:cs typeface="+mn-cs"/>
            </a:endParaRP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REQ: Google Chrome (recommended) or Mozilla Firefox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Windows OS (recommended)</a:t>
            </a:r>
          </a:p>
          <a:p>
            <a:pPr marL="342900" indent="-342900">
              <a:buFontTx/>
              <a:buBlip>
                <a:blip r:embed="rId3"/>
              </a:buBlip>
            </a:pPr>
            <a:endParaRPr lang="en-US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B9857-80F7-4B97-8C9B-8A064EDABCB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Functional, but not optimized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Minimal data for vehicle-specific attributes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Limited road data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Needs work on branch algorithm and force-calculation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Front-end needs to be fancier and less minimal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b="1" dirty="0" smtClean="0">
                <a:latin typeface="Cambria" panose="02040503050406030204" pitchFamily="18" charset="0"/>
                <a:cs typeface="Consolas" panose="020B0609020204030204" pitchFamily="49" charset="0"/>
              </a:rPr>
              <a:t>Good for proof-of-concept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B9857-80F7-4B97-8C9B-8A064EDABCB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8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5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6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5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0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00B050"/>
            </a:gs>
            <a:gs pos="100000">
              <a:schemeClr val="bg2"/>
            </a:gs>
            <a:gs pos="63000">
              <a:srgbClr val="92D05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2829-EBAF-4FCE-B0C5-19610E426BB8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D0A8-29D8-45AA-87DC-165B49EF0D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.gov/climatechange/ghgemissions/sources/transportation.html" TargetMode="External"/><Relationship Id="rId2" Type="http://schemas.openxmlformats.org/officeDocument/2006/relationships/hyperlink" Target="http://energypolicyinfo.com/2014/09/americans-remain-burdened-by-gasoline-spend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onsdb.com/icons/preview/green/hexagon-xxl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  <a:cs typeface="Consolas" panose="020B0609020204030204" pitchFamily="49" charset="0"/>
              </a:rPr>
              <a:t>EcoCartographer</a:t>
            </a:r>
            <a:endParaRPr lang="en-US" sz="5400" b="1" dirty="0">
              <a:solidFill>
                <a:schemeClr val="tx2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257800"/>
            <a:ext cx="5334000" cy="1600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Software Development 2015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Fuel Efficient Travel Routes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2015 TSA Nationals Dallas, Texas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2" y="6550223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rPr>
              <a:t>Source: Microsoft Clip Art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Mobile Devices</a:t>
            </a:r>
          </a:p>
          <a:p>
            <a:pPr>
              <a:buNone/>
            </a:pP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+mj-lt"/>
              </a:rPr>
              <a:t>Could be incorporated into Google Maps algorithms to find the quickest and most fuel efficient route seamlessly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017520" y="381000"/>
            <a:ext cx="3462528" cy="5943600"/>
            <a:chOff x="3032760" y="1066800"/>
            <a:chExt cx="3462528" cy="5943600"/>
          </a:xfrm>
        </p:grpSpPr>
        <p:sp>
          <p:nvSpPr>
            <p:cNvPr id="11" name="Hexagon 10"/>
            <p:cNvSpPr/>
            <p:nvPr/>
          </p:nvSpPr>
          <p:spPr>
            <a:xfrm>
              <a:off x="3048000" y="1066800"/>
              <a:ext cx="3447288" cy="2971800"/>
            </a:xfrm>
            <a:prstGeom prst="hexagon">
              <a:avLst/>
            </a:prstGeom>
            <a:solidFill>
              <a:srgbClr val="3BEF1D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Thank</a:t>
              </a:r>
            </a:p>
            <a:p>
              <a:pPr algn="ctr"/>
              <a:r>
                <a:rPr lang="en-US" sz="6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You!</a:t>
              </a:r>
              <a:endParaRPr lang="en-US" sz="6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3032760" y="4038600"/>
              <a:ext cx="3447288" cy="2971800"/>
            </a:xfrm>
            <a:prstGeom prst="hexagon">
              <a:avLst/>
            </a:prstGeom>
            <a:solidFill>
              <a:srgbClr val="3BEF1D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Any Questions?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9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http://energypolicyinfo.com/2014/09/americans-remain-burdened-by-gasoline-spending/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http://www.epa.gov/climatechange/ghgemissions/sources/transportation.html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http://www.iconsdb.com/icons/preview/green/hexagon-xxl.png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entury Gothic" pitchFamily="34" charset="0"/>
                <a:cs typeface="Consolas" panose="020B0609020204030204" pitchFamily="49" charset="0"/>
              </a:rPr>
              <a:t>Problem:</a:t>
            </a:r>
            <a:endParaRPr lang="en-US" b="1" dirty="0">
              <a:latin typeface="Century Gothic" pitchFamily="34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306763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latin typeface="Century Gothic" pitchFamily="34" charset="0"/>
                <a:cs typeface="Consolas" panose="020B0609020204030204" pitchFamily="49" charset="0"/>
              </a:rPr>
              <a:t>Gas prices</a:t>
            </a:r>
          </a:p>
          <a:p>
            <a:pPr marL="400050" lvl="1" indent="0"/>
            <a:r>
              <a:rPr lang="en-US" dirty="0" smtClean="0">
                <a:latin typeface="Century Gothic" pitchFamily="34" charset="0"/>
                <a:cs typeface="Consolas" panose="020B0609020204030204" pitchFamily="49" charset="0"/>
              </a:rPr>
              <a:t>Financial Stress</a:t>
            </a:r>
          </a:p>
          <a:p>
            <a:pPr marL="0" indent="0"/>
            <a:r>
              <a:rPr lang="en-US" dirty="0" smtClean="0">
                <a:latin typeface="Century Gothic" pitchFamily="34" charset="0"/>
                <a:cs typeface="Consolas" panose="020B0609020204030204" pitchFamily="49" charset="0"/>
              </a:rPr>
              <a:t>Excessive, unnecessary emissions</a:t>
            </a:r>
          </a:p>
          <a:p>
            <a:pPr marL="400050" lvl="1" indent="0"/>
            <a:r>
              <a:rPr lang="en-US" dirty="0" smtClean="0">
                <a:latin typeface="Century Gothic" pitchFamily="34" charset="0"/>
                <a:cs typeface="Consolas" panose="020B0609020204030204" pitchFamily="49" charset="0"/>
              </a:rPr>
              <a:t>Greenhouse gases</a:t>
            </a:r>
          </a:p>
          <a:p>
            <a:pPr marL="400050" lvl="1" indent="0"/>
            <a:r>
              <a:rPr lang="en-US" dirty="0" smtClean="0">
                <a:latin typeface="Century Gothic" pitchFamily="34" charset="0"/>
                <a:cs typeface="Consolas" panose="020B0609020204030204" pitchFamily="49" charset="0"/>
              </a:rPr>
              <a:t>Climate Change</a:t>
            </a:r>
          </a:p>
          <a:p>
            <a:pPr marL="400050" lvl="1" indent="0"/>
            <a:r>
              <a:rPr lang="en-US" dirty="0" smtClean="0">
                <a:latin typeface="Century Gothic" pitchFamily="34" charset="0"/>
                <a:cs typeface="Consolas" panose="020B0609020204030204" pitchFamily="49" charset="0"/>
              </a:rPr>
              <a:t>Pollution</a:t>
            </a:r>
          </a:p>
        </p:txBody>
      </p:sp>
    </p:spTree>
    <p:extLst>
      <p:ext uri="{BB962C8B-B14F-4D97-AF65-F5344CB8AC3E}">
        <p14:creationId xmlns:p14="http://schemas.microsoft.com/office/powerpoint/2010/main" val="20764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Statistics:</a:t>
            </a:r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1752600"/>
            <a:ext cx="8077200" cy="1707931"/>
            <a:chOff x="457200" y="1752600"/>
            <a:chExt cx="8077200" cy="1707931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438400" y="2081047"/>
              <a:ext cx="6096000" cy="10510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Dollars spent by average US household in 2013 on gasoline</a:t>
              </a:r>
            </a:p>
          </p:txBody>
        </p:sp>
        <p:sp>
          <p:nvSpPr>
            <p:cNvPr id="9" name="Hexagon 8"/>
            <p:cNvSpPr/>
            <p:nvPr/>
          </p:nvSpPr>
          <p:spPr>
            <a:xfrm>
              <a:off x="457200" y="1752600"/>
              <a:ext cx="1981200" cy="1707931"/>
            </a:xfrm>
            <a:prstGeom prst="hexagon">
              <a:avLst/>
            </a:prstGeom>
            <a:solidFill>
              <a:srgbClr val="3BEF1D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$2,600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95400" y="4236982"/>
            <a:ext cx="6651010" cy="853966"/>
            <a:chOff x="587990" y="5044965"/>
            <a:chExt cx="6651010" cy="853966"/>
          </a:xfrm>
        </p:grpSpPr>
        <p:sp>
          <p:nvSpPr>
            <p:cNvPr id="11" name="Hexagon 10"/>
            <p:cNvSpPr/>
            <p:nvPr/>
          </p:nvSpPr>
          <p:spPr>
            <a:xfrm>
              <a:off x="587990" y="5044965"/>
              <a:ext cx="2612410" cy="853966"/>
            </a:xfrm>
            <a:prstGeom prst="hexagon">
              <a:avLst/>
            </a:prstGeom>
            <a:solidFill>
              <a:srgbClr val="3BEF1D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Entertainment</a:t>
              </a:r>
            </a:p>
            <a:p>
              <a:pPr algn="ctr"/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$2500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200400" y="5044965"/>
              <a:ext cx="2286000" cy="853966"/>
            </a:xfrm>
            <a:prstGeom prst="hexagon">
              <a:avLst/>
            </a:prstGeom>
            <a:solidFill>
              <a:srgbClr val="3BEF1D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Electricity</a:t>
              </a:r>
            </a:p>
            <a:p>
              <a:pPr algn="ctr"/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$1200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5486400" y="5044965"/>
              <a:ext cx="1752600" cy="853966"/>
            </a:xfrm>
            <a:prstGeom prst="hexagon">
              <a:avLst/>
            </a:prstGeom>
            <a:solidFill>
              <a:srgbClr val="3BEF1D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Clothing</a:t>
              </a:r>
            </a:p>
            <a:p>
              <a:pPr algn="ctr"/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$1300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-16817" y="6509140"/>
            <a:ext cx="94665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 smtClean="0">
                <a:latin typeface="Cambria" panose="02040503050406030204" pitchFamily="18" charset="0"/>
              </a:rPr>
              <a:t>Source: http</a:t>
            </a:r>
            <a:r>
              <a:rPr lang="en-US" sz="1650" dirty="0">
                <a:latin typeface="Cambria" panose="02040503050406030204" pitchFamily="18" charset="0"/>
              </a:rPr>
              <a:t>://energypolicyinfo.com/2014/09/americans-remain-burdened-by-gasoline-spending/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0" y="3733800"/>
            <a:ext cx="380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relation to other costs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2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Statistics: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" y="1981200"/>
            <a:ext cx="8382000" cy="1823461"/>
            <a:chOff x="228600" y="1828800"/>
            <a:chExt cx="8382000" cy="1823461"/>
          </a:xfrm>
        </p:grpSpPr>
        <p:sp>
          <p:nvSpPr>
            <p:cNvPr id="4" name="Hexagon 3"/>
            <p:cNvSpPr/>
            <p:nvPr/>
          </p:nvSpPr>
          <p:spPr>
            <a:xfrm>
              <a:off x="228600" y="1828800"/>
              <a:ext cx="1981200" cy="1707931"/>
            </a:xfrm>
            <a:prstGeom prst="hexagon">
              <a:avLst/>
            </a:prstGeom>
            <a:solidFill>
              <a:srgbClr val="3BEF1D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+mj-lt"/>
                  <a:cs typeface="Consolas" panose="020B0609020204030204" pitchFamily="49" charset="0"/>
                </a:rPr>
                <a:t>28%</a:t>
              </a:r>
              <a:endParaRPr lang="en-US" sz="4000" dirty="0">
                <a:latin typeface="+mj-lt"/>
                <a:cs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09800" y="2174933"/>
              <a:ext cx="6400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+mj-lt"/>
                </a:rPr>
                <a:t>Share of greenhouse gases generated from transportation in the U.S.</a:t>
              </a:r>
              <a:endParaRPr lang="en-US" sz="3000" dirty="0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9072" y="4038600"/>
            <a:ext cx="8894928" cy="1782128"/>
            <a:chOff x="228600" y="1828800"/>
            <a:chExt cx="8894928" cy="1782128"/>
          </a:xfrm>
        </p:grpSpPr>
        <p:sp>
          <p:nvSpPr>
            <p:cNvPr id="11" name="Hexagon 10"/>
            <p:cNvSpPr/>
            <p:nvPr/>
          </p:nvSpPr>
          <p:spPr>
            <a:xfrm>
              <a:off x="228600" y="1828800"/>
              <a:ext cx="1981200" cy="1707931"/>
            </a:xfrm>
            <a:prstGeom prst="hexagon">
              <a:avLst/>
            </a:prstGeom>
            <a:solidFill>
              <a:srgbClr val="3BEF1D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+mj-lt"/>
                  <a:cs typeface="Consolas" panose="020B0609020204030204" pitchFamily="49" charset="0"/>
                </a:rPr>
                <a:t>5.8</a:t>
              </a:r>
            </a:p>
            <a:p>
              <a:pPr algn="ctr"/>
              <a:r>
                <a:rPr lang="en-US" sz="3200" dirty="0" smtClean="0">
                  <a:latin typeface="+mj-lt"/>
                  <a:cs typeface="Consolas" panose="020B0609020204030204" pitchFamily="49" charset="0"/>
                </a:rPr>
                <a:t>Tons</a:t>
              </a:r>
              <a:endParaRPr lang="en-US" sz="2400" dirty="0">
                <a:latin typeface="+mj-lt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89328" y="2133600"/>
              <a:ext cx="693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+mj-lt"/>
                </a:rPr>
                <a:t>CO2 released into the atmosphere from transportation per capita in the U.S. in 2012</a:t>
              </a:r>
              <a:endParaRPr lang="en-US" sz="3000" dirty="0"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0" y="6511751"/>
            <a:ext cx="817441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 smtClean="0">
                <a:latin typeface="Cambria" panose="02040503050406030204" pitchFamily="18" charset="0"/>
              </a:rPr>
              <a:t>Source: http</a:t>
            </a:r>
            <a:r>
              <a:rPr lang="en-US" sz="1650" dirty="0">
                <a:latin typeface="Cambria" panose="02040503050406030204" pitchFamily="18" charset="0"/>
              </a:rPr>
              <a:t>://www.epa.gov/climatechange/ghgemissions/sources/transportation.html</a:t>
            </a:r>
          </a:p>
        </p:txBody>
      </p:sp>
    </p:spTree>
    <p:extLst>
      <p:ext uri="{BB962C8B-B14F-4D97-AF65-F5344CB8AC3E}">
        <p14:creationId xmlns:p14="http://schemas.microsoft.com/office/powerpoint/2010/main" val="36838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Consolas" panose="020B0609020204030204" pitchFamily="49" charset="0"/>
              </a:rPr>
              <a:t>Causes:</a:t>
            </a:r>
            <a:endParaRPr lang="en-US" b="1" dirty="0"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Travelling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Vehicle Fuel Consumption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Inefficient routes</a:t>
            </a:r>
          </a:p>
          <a:p>
            <a:pPr lvl="1" indent="-342900">
              <a:buFontTx/>
              <a:buBlip>
                <a:blip r:embed="rId2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Road quality</a:t>
            </a:r>
          </a:p>
          <a:p>
            <a:pPr lvl="1" indent="-342900">
              <a:buFontTx/>
              <a:buBlip>
                <a:blip r:embed="rId2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Elevation</a:t>
            </a:r>
          </a:p>
          <a:p>
            <a:pPr lvl="1" indent="-342900">
              <a:buFontTx/>
              <a:buBlip>
                <a:blip r:embed="rId2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Inability to plan efficient routes</a:t>
            </a:r>
          </a:p>
        </p:txBody>
      </p:sp>
    </p:spTree>
    <p:extLst>
      <p:ext uri="{BB962C8B-B14F-4D97-AF65-F5344CB8AC3E}">
        <p14:creationId xmlns:p14="http://schemas.microsoft.com/office/powerpoint/2010/main" val="12645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+mj-lt"/>
              </a:rPr>
              <a:t>To allow people to save money on fuel</a:t>
            </a:r>
          </a:p>
          <a:p>
            <a:pPr>
              <a:buBlip>
                <a:blip r:embed="rId2"/>
              </a:buBlip>
            </a:pPr>
            <a:endParaRPr lang="en-US" dirty="0" smtClean="0">
              <a:latin typeface="+mj-lt"/>
            </a:endParaRP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+mj-lt"/>
              </a:rPr>
              <a:t>To reduce human ecological footprints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Consolas" panose="020B0609020204030204" pitchFamily="49" charset="0"/>
              </a:rPr>
              <a:t>Our Solution:</a:t>
            </a:r>
            <a:endParaRPr lang="en-US" b="1" dirty="0"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Features</a:t>
            </a:r>
          </a:p>
          <a:p>
            <a:pPr marL="342900" indent="-342900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Interface</a:t>
            </a:r>
          </a:p>
          <a:p>
            <a:pPr marL="342900" indent="-342900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Procedure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Output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Accessibility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273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2">
                    <a:lumMod val="50000"/>
                  </a:schemeClr>
                </a:solidFill>
                <a:cs typeface="Consolas" panose="020B0609020204030204" pitchFamily="49" charset="0"/>
              </a:rPr>
              <a:t>Demonstration</a:t>
            </a:r>
            <a:endParaRPr lang="en-US" sz="6600" b="1" dirty="0">
              <a:solidFill>
                <a:schemeClr val="tx2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Consolas" panose="020B0609020204030204" pitchFamily="49" charset="0"/>
              </a:rPr>
              <a:t>Evaluation</a:t>
            </a:r>
            <a:endParaRPr lang="en-US" b="1" dirty="0"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pPr marL="342900" indent="-342900">
              <a:buFontTx/>
              <a:buBlip>
                <a:blip r:embed="rId3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Fulfills our goals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Functionality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Optimizations</a:t>
            </a:r>
          </a:p>
          <a:p>
            <a:pPr lvl="1" indent="-342900">
              <a:buFontTx/>
              <a:buBlip>
                <a:blip r:embed="rId3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Speed</a:t>
            </a:r>
          </a:p>
          <a:p>
            <a:pPr lvl="1" indent="-342900">
              <a:buFontTx/>
              <a:buBlip>
                <a:blip r:embed="rId3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Branch Algorithm and force calculation</a:t>
            </a:r>
          </a:p>
          <a:p>
            <a:pPr lvl="1" indent="-342900">
              <a:buFontTx/>
              <a:buBlip>
                <a:blip r:embed="rId3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Road Data</a:t>
            </a:r>
          </a:p>
          <a:p>
            <a:pPr lvl="1" indent="-342900">
              <a:buFontTx/>
              <a:buBlip>
                <a:blip r:embed="rId3"/>
              </a:buBlip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Data for vehicle specific attributes</a:t>
            </a:r>
          </a:p>
          <a:p>
            <a:pPr>
              <a:buFontTx/>
              <a:buBlip>
                <a:blip r:embed="rId3"/>
              </a:buBlip>
            </a:pPr>
            <a:r>
              <a:rPr lang="en-US" b="1" dirty="0" smtClean="0">
                <a:latin typeface="+mj-lt"/>
                <a:cs typeface="Consolas" panose="020B0609020204030204" pitchFamily="49" charset="0"/>
              </a:rPr>
              <a:t>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8694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2732</TotalTime>
  <Words>349</Words>
  <Application>Microsoft Office PowerPoint</Application>
  <PresentationFormat>On-screen Show (4:3)</PresentationFormat>
  <Paragraphs>96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EcoCartographer</vt:lpstr>
      <vt:lpstr>Problem:</vt:lpstr>
      <vt:lpstr>Statistics:</vt:lpstr>
      <vt:lpstr>Statistics:</vt:lpstr>
      <vt:lpstr>Causes:</vt:lpstr>
      <vt:lpstr>Goal</vt:lpstr>
      <vt:lpstr>Our Solution:</vt:lpstr>
      <vt:lpstr>Demonstration</vt:lpstr>
      <vt:lpstr>Evaluation</vt:lpstr>
      <vt:lpstr>Future Steps</vt:lpstr>
      <vt:lpstr>PowerPoint Presentation</vt:lpstr>
      <vt:lpstr>Resources: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EcoCartographer</dc:title>
  <dc:creator>Daniel</dc:creator>
  <cp:lastModifiedBy>Daniel</cp:lastModifiedBy>
  <cp:revision>45</cp:revision>
  <dcterms:created xsi:type="dcterms:W3CDTF">2015-03-16T21:36:48Z</dcterms:created>
  <dcterms:modified xsi:type="dcterms:W3CDTF">2015-06-28T02:56:49Z</dcterms:modified>
</cp:coreProperties>
</file>