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0" r:id="rId4"/>
    <p:sldId id="271" r:id="rId5"/>
    <p:sldId id="272" r:id="rId6"/>
    <p:sldId id="259" r:id="rId7"/>
    <p:sldId id="258" r:id="rId8"/>
    <p:sldId id="260" r:id="rId9"/>
    <p:sldId id="261" r:id="rId10"/>
    <p:sldId id="262" r:id="rId11"/>
    <p:sldId id="269" r:id="rId12"/>
    <p:sldId id="264" r:id="rId13"/>
    <p:sldId id="265" r:id="rId14"/>
    <p:sldId id="266" r:id="rId15"/>
    <p:sldId id="267" r:id="rId16"/>
    <p:sldId id="268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EF1D"/>
    <a:srgbClr val="91F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1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00B050"/>
            </a:gs>
            <a:gs pos="100000">
              <a:schemeClr val="bg2"/>
            </a:gs>
            <a:gs pos="63000">
              <a:srgbClr val="92D05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2829-EBAF-4FCE-B0C5-19610E426BB8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D0A8-29D8-45AA-87DC-165B49EF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EcoCartographer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715000"/>
            <a:ext cx="53340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Fuel Efficient Travel Routes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Daniel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Winkelman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, Collin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Lebzelter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Atkins TSA 2015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2" y="6550223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rPr>
              <a:t>Source: Microsoft Clip Art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Cons: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Can take some time to run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Some of the required data can be hard to access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Some instructions may not be accurate or impossible to execute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Fuel efficient routes take more time to travel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Requirements: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Runs on Google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Chrome (recommended)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and Mozilla Firefox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Internet Explorer and Safari not supported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Windows OS (preferred)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Developed using:</a:t>
            </a:r>
          </a:p>
          <a:p>
            <a:pPr marL="742950" lvl="1" indent="-28575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Google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Chrome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5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Summary: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User inputs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Makes a network of coordinates from Google Maps Directions Service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Finds elevations for all of these coordinates using Google Maps Elevation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Finds stop lights using </a:t>
            </a:r>
            <a:r>
              <a:rPr lang="en-US" dirty="0" err="1" smtClean="0">
                <a:latin typeface="Cambria" panose="02040503050406030204" pitchFamily="18" charset="0"/>
                <a:cs typeface="Consolas" panose="020B0609020204030204" pitchFamily="49" charset="0"/>
              </a:rPr>
              <a:t>OpenStreetMap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 data retrieved using Overpass API</a:t>
            </a:r>
          </a:p>
        </p:txBody>
      </p:sp>
    </p:spTree>
    <p:extLst>
      <p:ext uri="{BB962C8B-B14F-4D97-AF65-F5344CB8AC3E}">
        <p14:creationId xmlns:p14="http://schemas.microsoft.com/office/powerpoint/2010/main" val="10071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Summary (cont.):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Generates intersections in the network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Finds energy costs between intersections in the network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Finds possible paths through the network and choses the most promising ones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Does a detailed analysis of promising routes</a:t>
            </a:r>
          </a:p>
          <a:p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Summary (cont.):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Instructions generated for the most promising route using Google Maps Geocoding API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A popup page is created, and the route and instructions are set to the map</a:t>
            </a:r>
          </a:p>
          <a:p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Demonstration</a:t>
            </a:r>
            <a:endParaRPr lang="en-US" sz="6600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Evaluation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Functional, but not optimized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Minimal data for vehicle-specific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attributes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Limited road data</a:t>
            </a:r>
            <a:endParaRPr lang="en-US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Needs work on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branch algorithm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and force-calculation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Front-end needs to be fancier and less minimal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b="1" dirty="0">
                <a:latin typeface="Cambria" panose="02040503050406030204" pitchFamily="18" charset="0"/>
                <a:cs typeface="Consolas" panose="020B0609020204030204" pitchFamily="49" charset="0"/>
              </a:rPr>
              <a:t>Good for </a:t>
            </a:r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proof-of-concept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Resources: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http://energypolicyinfo.com/2014/09/americans-remain-burdened-by-gasoline-spending/</a:t>
            </a:r>
          </a:p>
          <a:p>
            <a:r>
              <a:rPr lang="en-US" dirty="0" smtClean="0"/>
              <a:t>http://www.epa.gov/climatechange/ghgemissions/sources/transportation.html</a:t>
            </a:r>
          </a:p>
          <a:p>
            <a:r>
              <a:rPr lang="en-US" dirty="0" smtClean="0"/>
              <a:t>http://www.iconsdb.com/icons/preview/green/hexagon-xxl.png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17520" y="381000"/>
            <a:ext cx="3462528" cy="5943600"/>
            <a:chOff x="3032760" y="1066800"/>
            <a:chExt cx="3462528" cy="5943600"/>
          </a:xfrm>
        </p:grpSpPr>
        <p:sp>
          <p:nvSpPr>
            <p:cNvPr id="11" name="Hexagon 10"/>
            <p:cNvSpPr/>
            <p:nvPr/>
          </p:nvSpPr>
          <p:spPr>
            <a:xfrm>
              <a:off x="3048000" y="1066800"/>
              <a:ext cx="3447288" cy="2971800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Thank</a:t>
              </a:r>
            </a:p>
            <a:p>
              <a:pPr algn="ctr"/>
              <a:r>
                <a:rPr lang="en-US" sz="6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You!</a:t>
              </a:r>
              <a:endParaRPr lang="en-US" sz="6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3032760" y="4038600"/>
              <a:ext cx="3447288" cy="2971800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Any Questions?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9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Problems:</a:t>
            </a:r>
            <a:endParaRPr lang="en-US" sz="6600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Cambria" panose="02040503050406030204" pitchFamily="18" charset="0"/>
                <a:cs typeface="Consolas" panose="020B0609020204030204" pitchFamily="49" charset="0"/>
              </a:rPr>
              <a:t>The average person spends too much money on fuel</a:t>
            </a:r>
          </a:p>
          <a:p>
            <a:pPr marL="0" indent="0" algn="ctr">
              <a:buNone/>
            </a:pPr>
            <a:r>
              <a:rPr lang="en-US" sz="4800" dirty="0" smtClean="0">
                <a:latin typeface="Cambria" panose="02040503050406030204" pitchFamily="18" charset="0"/>
                <a:cs typeface="Consolas" panose="020B0609020204030204" pitchFamily="49" charset="0"/>
              </a:rPr>
              <a:t>Climate change is happening partly because of the fuel used in driving</a:t>
            </a:r>
          </a:p>
        </p:txBody>
      </p:sp>
    </p:spTree>
    <p:extLst>
      <p:ext uri="{BB962C8B-B14F-4D97-AF65-F5344CB8AC3E}">
        <p14:creationId xmlns:p14="http://schemas.microsoft.com/office/powerpoint/2010/main" val="20764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A few statistics:</a:t>
            </a:r>
            <a:endParaRPr lang="en-US" b="1" dirty="0">
              <a:latin typeface="Cambria" panose="020405030504060302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200" y="1752600"/>
            <a:ext cx="8077200" cy="1707931"/>
            <a:chOff x="457200" y="1752600"/>
            <a:chExt cx="8077200" cy="170793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438400" y="2081047"/>
              <a:ext cx="6096000" cy="10510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>
                  <a:latin typeface="Cambria" panose="02040503050406030204" pitchFamily="18" charset="0"/>
                </a:rPr>
                <a:t>Money average American household spent on gasoline in 2013</a:t>
              </a:r>
            </a:p>
          </p:txBody>
        </p:sp>
        <p:sp>
          <p:nvSpPr>
            <p:cNvPr id="9" name="Hexagon 8"/>
            <p:cNvSpPr/>
            <p:nvPr/>
          </p:nvSpPr>
          <p:spPr>
            <a:xfrm>
              <a:off x="457200" y="1752600"/>
              <a:ext cx="1981200" cy="1707931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$2,600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5400" y="4236982"/>
            <a:ext cx="6651010" cy="1905001"/>
            <a:chOff x="457200" y="3810000"/>
            <a:chExt cx="6651010" cy="1905001"/>
          </a:xfrm>
        </p:grpSpPr>
        <p:grpSp>
          <p:nvGrpSpPr>
            <p:cNvPr id="10" name="Group 9"/>
            <p:cNvGrpSpPr/>
            <p:nvPr/>
          </p:nvGrpSpPr>
          <p:grpSpPr>
            <a:xfrm>
              <a:off x="457200" y="3810000"/>
              <a:ext cx="6651010" cy="853966"/>
              <a:chOff x="587990" y="5044965"/>
              <a:chExt cx="6651010" cy="853966"/>
            </a:xfrm>
          </p:grpSpPr>
          <p:sp>
            <p:nvSpPr>
              <p:cNvPr id="11" name="Hexagon 10"/>
              <p:cNvSpPr/>
              <p:nvPr/>
            </p:nvSpPr>
            <p:spPr>
              <a:xfrm>
                <a:off x="587990" y="5044965"/>
                <a:ext cx="2612410" cy="853966"/>
              </a:xfrm>
              <a:prstGeom prst="hexagon">
                <a:avLst/>
              </a:prstGeom>
              <a:solidFill>
                <a:srgbClr val="3BEF1D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Entertainment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Hexagon 11"/>
              <p:cNvSpPr/>
              <p:nvPr/>
            </p:nvSpPr>
            <p:spPr>
              <a:xfrm>
                <a:off x="3200400" y="5044965"/>
                <a:ext cx="2286000" cy="853966"/>
              </a:xfrm>
              <a:prstGeom prst="hexagon">
                <a:avLst/>
              </a:prstGeom>
              <a:solidFill>
                <a:srgbClr val="3BEF1D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Electricity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Hexagon 12"/>
              <p:cNvSpPr/>
              <p:nvPr/>
            </p:nvSpPr>
            <p:spPr>
              <a:xfrm>
                <a:off x="5486400" y="5044965"/>
                <a:ext cx="1752600" cy="853966"/>
              </a:xfrm>
              <a:prstGeom prst="hexagon">
                <a:avLst/>
              </a:prstGeom>
              <a:solidFill>
                <a:srgbClr val="3BEF1D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Clothing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85800" y="4663966"/>
              <a:ext cx="6172200" cy="10510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>
                  <a:latin typeface="Cambria" panose="02040503050406030204" pitchFamily="18" charset="0"/>
                </a:rPr>
                <a:t>Things that less was spent on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16817" y="6509140"/>
            <a:ext cx="94665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latin typeface="Cambria" panose="02040503050406030204" pitchFamily="18" charset="0"/>
              </a:rPr>
              <a:t>Source: http</a:t>
            </a:r>
            <a:r>
              <a:rPr lang="en-US" sz="1650" dirty="0">
                <a:latin typeface="Cambria" panose="02040503050406030204" pitchFamily="18" charset="0"/>
              </a:rPr>
              <a:t>://energypolicyinfo.com/2014/09/americans-remain-burdened-by-gasoline-spending/</a:t>
            </a:r>
          </a:p>
        </p:txBody>
      </p:sp>
    </p:spTree>
    <p:extLst>
      <p:ext uri="{BB962C8B-B14F-4D97-AF65-F5344CB8AC3E}">
        <p14:creationId xmlns:p14="http://schemas.microsoft.com/office/powerpoint/2010/main" val="4242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More statistics:</a:t>
            </a:r>
            <a:endParaRPr lang="en-US" b="1" dirty="0">
              <a:latin typeface="Cambria" panose="020405030504060302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1828800"/>
            <a:ext cx="6553200" cy="4517647"/>
            <a:chOff x="2209800" y="1828800"/>
            <a:chExt cx="6553200" cy="4517647"/>
          </a:xfrm>
        </p:grpSpPr>
        <p:grpSp>
          <p:nvGrpSpPr>
            <p:cNvPr id="17" name="Group 16"/>
            <p:cNvGrpSpPr/>
            <p:nvPr/>
          </p:nvGrpSpPr>
          <p:grpSpPr>
            <a:xfrm>
              <a:off x="2209800" y="1828800"/>
              <a:ext cx="6553200" cy="3501984"/>
              <a:chOff x="2209800" y="1828800"/>
              <a:chExt cx="6553200" cy="350198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191000" y="1828800"/>
                <a:ext cx="4572000" cy="1707931"/>
                <a:chOff x="4191000" y="1828800"/>
                <a:chExt cx="4572000" cy="1707931"/>
              </a:xfrm>
            </p:grpSpPr>
            <p:sp>
              <p:nvSpPr>
                <p:cNvPr id="4" name="Hexagon 3"/>
                <p:cNvSpPr/>
                <p:nvPr/>
              </p:nvSpPr>
              <p:spPr>
                <a:xfrm>
                  <a:off x="6781800" y="1828800"/>
                  <a:ext cx="1981200" cy="1707931"/>
                </a:xfrm>
                <a:prstGeom prst="hexagon">
                  <a:avLst/>
                </a:prstGeom>
                <a:solidFill>
                  <a:srgbClr val="3BEF1D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13%</a:t>
                  </a:r>
                  <a:endParaRPr lang="en-US" sz="40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191000" y="2405766"/>
                  <a:ext cx="25908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000" dirty="0" smtClean="0">
                      <a:latin typeface="Cambria" panose="02040503050406030204" pitchFamily="18" charset="0"/>
                    </a:rPr>
                    <a:t>Lowest 20%</a:t>
                  </a:r>
                  <a:endParaRPr lang="en-US" sz="30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191000" y="3622853"/>
                <a:ext cx="4572000" cy="1707931"/>
                <a:chOff x="4191000" y="1828800"/>
                <a:chExt cx="4572000" cy="1707931"/>
              </a:xfrm>
            </p:grpSpPr>
            <p:sp>
              <p:nvSpPr>
                <p:cNvPr id="11" name="Hexagon 10"/>
                <p:cNvSpPr/>
                <p:nvPr/>
              </p:nvSpPr>
              <p:spPr>
                <a:xfrm>
                  <a:off x="6781800" y="1828800"/>
                  <a:ext cx="1981200" cy="1707931"/>
                </a:xfrm>
                <a:prstGeom prst="hexagon">
                  <a:avLst/>
                </a:prstGeom>
                <a:solidFill>
                  <a:srgbClr val="3BEF1D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6%</a:t>
                  </a:r>
                  <a:endParaRPr lang="en-US" sz="40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191000" y="2405766"/>
                  <a:ext cx="25908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000" dirty="0" smtClean="0">
                      <a:latin typeface="Cambria" panose="02040503050406030204" pitchFamily="18" charset="0"/>
                    </a:rPr>
                    <a:t>40 - 60%</a:t>
                  </a:r>
                  <a:endParaRPr lang="en-US" sz="30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209800" y="2705045"/>
                <a:ext cx="4572000" cy="1707931"/>
                <a:chOff x="2209800" y="2705045"/>
                <a:chExt cx="4572000" cy="1707931"/>
              </a:xfrm>
            </p:grpSpPr>
            <p:sp>
              <p:nvSpPr>
                <p:cNvPr id="14" name="Hexagon 13"/>
                <p:cNvSpPr/>
                <p:nvPr/>
              </p:nvSpPr>
              <p:spPr>
                <a:xfrm>
                  <a:off x="2209800" y="2705045"/>
                  <a:ext cx="1981200" cy="1707931"/>
                </a:xfrm>
                <a:prstGeom prst="hexagon">
                  <a:avLst/>
                </a:prstGeom>
                <a:solidFill>
                  <a:srgbClr val="3BEF1D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7%</a:t>
                  </a:r>
                  <a:endParaRPr lang="en-US" sz="40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91000" y="3282011"/>
                  <a:ext cx="25908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 smtClean="0">
                      <a:latin typeface="Cambria" panose="02040503050406030204" pitchFamily="18" charset="0"/>
                    </a:rPr>
                    <a:t>20 - 40%</a:t>
                  </a:r>
                  <a:endParaRPr lang="en-US" sz="3000" dirty="0">
                    <a:latin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2209800" y="5330784"/>
              <a:ext cx="6553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Cambria" panose="02040503050406030204" pitchFamily="18" charset="0"/>
                </a:rPr>
                <a:t>Percentage of income spent on fuel by percentile of income</a:t>
              </a:r>
              <a:endParaRPr lang="en-US" sz="3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16817" y="6509140"/>
            <a:ext cx="94665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latin typeface="Cambria" panose="02040503050406030204" pitchFamily="18" charset="0"/>
              </a:rPr>
              <a:t>Source: http</a:t>
            </a:r>
            <a:r>
              <a:rPr lang="en-US" sz="1650" dirty="0">
                <a:latin typeface="Cambria" panose="02040503050406030204" pitchFamily="18" charset="0"/>
              </a:rPr>
              <a:t>://energypolicyinfo.com/2014/09/americans-remain-burdened-by-gasoline-spending/</a:t>
            </a:r>
          </a:p>
        </p:txBody>
      </p:sp>
    </p:spTree>
    <p:extLst>
      <p:ext uri="{BB962C8B-B14F-4D97-AF65-F5344CB8AC3E}">
        <p14:creationId xmlns:p14="http://schemas.microsoft.com/office/powerpoint/2010/main" val="12401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21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More statistics:</a:t>
            </a:r>
            <a:endParaRPr lang="en-US" b="1" dirty="0">
              <a:latin typeface="Cambria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9072" y="1066800"/>
            <a:ext cx="8382000" cy="1707931"/>
            <a:chOff x="228600" y="1828800"/>
            <a:chExt cx="8382000" cy="1707931"/>
          </a:xfrm>
        </p:grpSpPr>
        <p:sp>
          <p:nvSpPr>
            <p:cNvPr id="4" name="Hexagon 3"/>
            <p:cNvSpPr/>
            <p:nvPr/>
          </p:nvSpPr>
          <p:spPr>
            <a:xfrm>
              <a:off x="228600" y="1828800"/>
              <a:ext cx="1981200" cy="1707931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28%</a:t>
              </a:r>
              <a:endParaRPr lang="en-US" sz="4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9800" y="2174933"/>
              <a:ext cx="64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Cambria" panose="02040503050406030204" pitchFamily="18" charset="0"/>
                </a:rPr>
                <a:t>Share of greenhouse gases generated from transportation in the U.S.</a:t>
              </a:r>
              <a:endParaRPr lang="en-US" sz="3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9072" y="2895600"/>
            <a:ext cx="8915400" cy="1707931"/>
            <a:chOff x="228600" y="1828800"/>
            <a:chExt cx="8915400" cy="1707931"/>
          </a:xfrm>
        </p:grpSpPr>
        <p:sp>
          <p:nvSpPr>
            <p:cNvPr id="8" name="Hexagon 7"/>
            <p:cNvSpPr/>
            <p:nvPr/>
          </p:nvSpPr>
          <p:spPr>
            <a:xfrm>
              <a:off x="228600" y="1828800"/>
              <a:ext cx="1981200" cy="1707931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1,827</a:t>
              </a:r>
            </a:p>
            <a:p>
              <a:pPr algn="ctr"/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Million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1944101"/>
              <a:ext cx="693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Cambria" panose="02040503050406030204" pitchFamily="18" charset="0"/>
                </a:rPr>
                <a:t>Tons of carbon dioxide equivalent released into the atmosphere from transportation in the U.S. in 2012</a:t>
              </a:r>
              <a:endParaRPr lang="en-US" sz="3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9072" y="4724400"/>
            <a:ext cx="8915400" cy="1707931"/>
            <a:chOff x="228600" y="1828800"/>
            <a:chExt cx="8915400" cy="1707931"/>
          </a:xfrm>
        </p:grpSpPr>
        <p:sp>
          <p:nvSpPr>
            <p:cNvPr id="11" name="Hexagon 10"/>
            <p:cNvSpPr/>
            <p:nvPr/>
          </p:nvSpPr>
          <p:spPr>
            <a:xfrm>
              <a:off x="228600" y="1828800"/>
              <a:ext cx="1981200" cy="1707931"/>
            </a:xfrm>
            <a:prstGeom prst="hexagon">
              <a:avLst/>
            </a:prstGeom>
            <a:solidFill>
              <a:srgbClr val="3BEF1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5.8</a:t>
              </a:r>
            </a:p>
            <a:p>
              <a:pPr algn="ctr"/>
              <a:r>
                <a:rPr lang="en-US" sz="3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Tons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9800" y="1990267"/>
              <a:ext cx="6934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" panose="02040503050406030204" pitchFamily="18" charset="0"/>
                </a:rPr>
                <a:t>Amount of carbon dioxide equivalent released into the atmosphere from transportation per capita in the U.S. in 2012</a:t>
              </a:r>
              <a:endParaRPr lang="en-US" sz="2800" dirty="0"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6511751"/>
            <a:ext cx="817441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latin typeface="Cambria" panose="02040503050406030204" pitchFamily="18" charset="0"/>
              </a:rPr>
              <a:t>Source: http</a:t>
            </a:r>
            <a:r>
              <a:rPr lang="en-US" sz="1650" dirty="0">
                <a:latin typeface="Cambria" panose="02040503050406030204" pitchFamily="18" charset="0"/>
              </a:rPr>
              <a:t>://www.epa.gov/climatechange/ghgemissions/sources/transportation.html</a:t>
            </a:r>
          </a:p>
        </p:txBody>
      </p:sp>
    </p:spTree>
    <p:extLst>
      <p:ext uri="{BB962C8B-B14F-4D97-AF65-F5344CB8AC3E}">
        <p14:creationId xmlns:p14="http://schemas.microsoft.com/office/powerpoint/2010/main" val="36838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Consequences of using fuel: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Money spent on fuel. Especially affects people with low incomes.</a:t>
            </a:r>
            <a:endParaRPr lang="en-US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Greenhouse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Gases like carbon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dioxide released </a:t>
            </a:r>
            <a:endParaRPr lang="en-US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Climate change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from greenhouse gases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Pollution and other harmful chemicals</a:t>
            </a:r>
            <a:endParaRPr lang="en-US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Fuel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dependency on foreign oil</a:t>
            </a:r>
            <a:endParaRPr lang="en-US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Why does this happen?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Long commutes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Fuel-inefficient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vehicles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Inefficient (fuel-wise) routes</a:t>
            </a:r>
            <a:endParaRPr lang="en-US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The ability to plan efficient routes is not very accessible.</a:t>
            </a:r>
          </a:p>
        </p:txBody>
      </p:sp>
    </p:spTree>
    <p:extLst>
      <p:ext uri="{BB962C8B-B14F-4D97-AF65-F5344CB8AC3E}">
        <p14:creationId xmlns:p14="http://schemas.microsoft.com/office/powerpoint/2010/main" val="126451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Solution:</a:t>
            </a:r>
            <a:endParaRPr lang="en-US" sz="6600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175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mbria" panose="02040503050406030204" pitchFamily="18" charset="0"/>
                <a:cs typeface="Consolas" panose="020B0609020204030204" pitchFamily="49" charset="0"/>
              </a:rPr>
              <a:t>The solution we have to this problem is an accessible and easy-to-use route planner that finds the most fuel-efficient route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7338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Consolas" panose="020B0609020204030204" pitchFamily="49" charset="0"/>
              </a:rPr>
              <a:t>Pros:</a:t>
            </a:r>
            <a:endParaRPr lang="en-US" b="1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Uses Google Maps interface and data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Uses open-source mapping data (from </a:t>
            </a:r>
            <a:r>
              <a:rPr lang="en-US" dirty="0" err="1" smtClean="0">
                <a:latin typeface="Cambria" panose="02040503050406030204" pitchFamily="18" charset="0"/>
                <a:cs typeface="Consolas" panose="020B0609020204030204" pitchFamily="49" charset="0"/>
              </a:rPr>
              <a:t>OpenStreetMap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Has a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clean and easy-to-use interface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Gives instructions as an output, as well as a map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Is a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website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and can be accessed from anywhere with Internet</a:t>
            </a:r>
          </a:p>
          <a:p>
            <a:pPr marL="342900" indent="-342900">
              <a:buFontTx/>
              <a:buBlip>
                <a:blip r:embed="rId2"/>
              </a:buBlip>
            </a:pPr>
            <a:r>
              <a:rPr lang="en-US" dirty="0" smtClean="0">
                <a:latin typeface="Cambria" panose="02040503050406030204" pitchFamily="18" charset="0"/>
                <a:cs typeface="Consolas" panose="020B0609020204030204" pitchFamily="49" charset="0"/>
              </a:rPr>
              <a:t>Can be developed and optimized further</a:t>
            </a:r>
          </a:p>
          <a:p>
            <a:endParaRPr lang="en-US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</TotalTime>
  <Words>524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EcoCartographer</vt:lpstr>
      <vt:lpstr>Problems:</vt:lpstr>
      <vt:lpstr>A few statistics:</vt:lpstr>
      <vt:lpstr>More statistics:</vt:lpstr>
      <vt:lpstr>More statistics:</vt:lpstr>
      <vt:lpstr>Consequences of using fuel:</vt:lpstr>
      <vt:lpstr>Why does this happen?</vt:lpstr>
      <vt:lpstr>Solution:</vt:lpstr>
      <vt:lpstr>Pros:</vt:lpstr>
      <vt:lpstr>Cons:</vt:lpstr>
      <vt:lpstr>Requirements:</vt:lpstr>
      <vt:lpstr>Summary:</vt:lpstr>
      <vt:lpstr>Summary (cont.):</vt:lpstr>
      <vt:lpstr>Summary (cont.):</vt:lpstr>
      <vt:lpstr>Demonstration</vt:lpstr>
      <vt:lpstr>Evaluation</vt:lpstr>
      <vt:lpstr>Resources: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EcoCartographer</dc:title>
  <dc:creator>Daniel</dc:creator>
  <cp:lastModifiedBy>Daniel</cp:lastModifiedBy>
  <cp:revision>22</cp:revision>
  <dcterms:created xsi:type="dcterms:W3CDTF">2015-03-16T21:36:48Z</dcterms:created>
  <dcterms:modified xsi:type="dcterms:W3CDTF">2015-03-20T04:15:55Z</dcterms:modified>
</cp:coreProperties>
</file>