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71"/>
  </p:notesMasterIdLst>
  <p:handoutMasterIdLst>
    <p:handoutMasterId r:id="rId72"/>
  </p:handoutMasterIdLst>
  <p:sldIdLst>
    <p:sldId id="257" r:id="rId2"/>
    <p:sldId id="417" r:id="rId3"/>
    <p:sldId id="311" r:id="rId4"/>
    <p:sldId id="420" r:id="rId5"/>
    <p:sldId id="470" r:id="rId6"/>
    <p:sldId id="471" r:id="rId7"/>
    <p:sldId id="405" r:id="rId8"/>
    <p:sldId id="406" r:id="rId9"/>
    <p:sldId id="407" r:id="rId10"/>
    <p:sldId id="404" r:id="rId11"/>
    <p:sldId id="449" r:id="rId12"/>
    <p:sldId id="355" r:id="rId13"/>
    <p:sldId id="415" r:id="rId14"/>
    <p:sldId id="408" r:id="rId15"/>
    <p:sldId id="411" r:id="rId16"/>
    <p:sldId id="410" r:id="rId17"/>
    <p:sldId id="438" r:id="rId18"/>
    <p:sldId id="416" r:id="rId19"/>
    <p:sldId id="462" r:id="rId20"/>
    <p:sldId id="414" r:id="rId21"/>
    <p:sldId id="412" r:id="rId22"/>
    <p:sldId id="413" r:id="rId23"/>
    <p:sldId id="419" r:id="rId24"/>
    <p:sldId id="445" r:id="rId25"/>
    <p:sldId id="463" r:id="rId26"/>
    <p:sldId id="440" r:id="rId27"/>
    <p:sldId id="441" r:id="rId28"/>
    <p:sldId id="442" r:id="rId29"/>
    <p:sldId id="443" r:id="rId30"/>
    <p:sldId id="444" r:id="rId31"/>
    <p:sldId id="418" r:id="rId32"/>
    <p:sldId id="434" r:id="rId33"/>
    <p:sldId id="435" r:id="rId34"/>
    <p:sldId id="465" r:id="rId35"/>
    <p:sldId id="466" r:id="rId36"/>
    <p:sldId id="468" r:id="rId37"/>
    <p:sldId id="467" r:id="rId38"/>
    <p:sldId id="469" r:id="rId39"/>
    <p:sldId id="421" r:id="rId40"/>
    <p:sldId id="422" r:id="rId41"/>
    <p:sldId id="423" r:id="rId42"/>
    <p:sldId id="424" r:id="rId43"/>
    <p:sldId id="425" r:id="rId44"/>
    <p:sldId id="427" r:id="rId45"/>
    <p:sldId id="429" r:id="rId46"/>
    <p:sldId id="450" r:id="rId47"/>
    <p:sldId id="446" r:id="rId48"/>
    <p:sldId id="447" r:id="rId49"/>
    <p:sldId id="448" r:id="rId50"/>
    <p:sldId id="430" r:id="rId51"/>
    <p:sldId id="432" r:id="rId52"/>
    <p:sldId id="433" r:id="rId53"/>
    <p:sldId id="464" r:id="rId54"/>
    <p:sldId id="472" r:id="rId55"/>
    <p:sldId id="473" r:id="rId56"/>
    <p:sldId id="439" r:id="rId57"/>
    <p:sldId id="474" r:id="rId58"/>
    <p:sldId id="475" r:id="rId59"/>
    <p:sldId id="461" r:id="rId60"/>
    <p:sldId id="459" r:id="rId61"/>
    <p:sldId id="460" r:id="rId62"/>
    <p:sldId id="451" r:id="rId63"/>
    <p:sldId id="453" r:id="rId64"/>
    <p:sldId id="454" r:id="rId65"/>
    <p:sldId id="456" r:id="rId66"/>
    <p:sldId id="452" r:id="rId67"/>
    <p:sldId id="457" r:id="rId68"/>
    <p:sldId id="458" r:id="rId69"/>
    <p:sldId id="295" r:id="rId70"/>
  </p:sldIdLst>
  <p:sldSz cx="9906000" cy="6858000" type="A4"/>
  <p:notesSz cx="7315200" cy="9601200"/>
  <p:defaultTextStyle>
    <a:defPPr>
      <a:defRPr lang="de-DE"/>
    </a:defPPr>
    <a:lvl1pPr algn="ctr" rtl="0" fontAlgn="base">
      <a:spcBef>
        <a:spcPct val="0"/>
      </a:spcBef>
      <a:spcAft>
        <a:spcPct val="0"/>
      </a:spcAft>
      <a:defRPr sz="1500" kern="1200">
        <a:solidFill>
          <a:schemeClr val="tx1"/>
        </a:solidFill>
        <a:latin typeface="Arial" charset="0"/>
        <a:ea typeface="+mn-ea"/>
        <a:cs typeface="+mn-cs"/>
      </a:defRPr>
    </a:lvl1pPr>
    <a:lvl2pPr marL="457200" algn="ctr" rtl="0" fontAlgn="base">
      <a:spcBef>
        <a:spcPct val="0"/>
      </a:spcBef>
      <a:spcAft>
        <a:spcPct val="0"/>
      </a:spcAft>
      <a:defRPr sz="1500" kern="1200">
        <a:solidFill>
          <a:schemeClr val="tx1"/>
        </a:solidFill>
        <a:latin typeface="Arial" charset="0"/>
        <a:ea typeface="+mn-ea"/>
        <a:cs typeface="+mn-cs"/>
      </a:defRPr>
    </a:lvl2pPr>
    <a:lvl3pPr marL="914400" algn="ctr" rtl="0" fontAlgn="base">
      <a:spcBef>
        <a:spcPct val="0"/>
      </a:spcBef>
      <a:spcAft>
        <a:spcPct val="0"/>
      </a:spcAft>
      <a:defRPr sz="1500" kern="1200">
        <a:solidFill>
          <a:schemeClr val="tx1"/>
        </a:solidFill>
        <a:latin typeface="Arial" charset="0"/>
        <a:ea typeface="+mn-ea"/>
        <a:cs typeface="+mn-cs"/>
      </a:defRPr>
    </a:lvl3pPr>
    <a:lvl4pPr marL="1371600" algn="ctr" rtl="0" fontAlgn="base">
      <a:spcBef>
        <a:spcPct val="0"/>
      </a:spcBef>
      <a:spcAft>
        <a:spcPct val="0"/>
      </a:spcAft>
      <a:defRPr sz="1500" kern="1200">
        <a:solidFill>
          <a:schemeClr val="tx1"/>
        </a:solidFill>
        <a:latin typeface="Arial" charset="0"/>
        <a:ea typeface="+mn-ea"/>
        <a:cs typeface="+mn-cs"/>
      </a:defRPr>
    </a:lvl4pPr>
    <a:lvl5pPr marL="1828800" algn="ctr" rtl="0" fontAlgn="base">
      <a:spcBef>
        <a:spcPct val="0"/>
      </a:spcBef>
      <a:spcAft>
        <a:spcPct val="0"/>
      </a:spcAft>
      <a:defRPr sz="1500" kern="1200">
        <a:solidFill>
          <a:schemeClr val="tx1"/>
        </a:solidFill>
        <a:latin typeface="Arial" charset="0"/>
        <a:ea typeface="+mn-ea"/>
        <a:cs typeface="+mn-cs"/>
      </a:defRPr>
    </a:lvl5pPr>
    <a:lvl6pPr marL="2286000" algn="l" defTabSz="914400" rtl="0" eaLnBrk="1" latinLnBrk="0" hangingPunct="1">
      <a:defRPr sz="1500" kern="1200">
        <a:solidFill>
          <a:schemeClr val="tx1"/>
        </a:solidFill>
        <a:latin typeface="Arial" charset="0"/>
        <a:ea typeface="+mn-ea"/>
        <a:cs typeface="+mn-cs"/>
      </a:defRPr>
    </a:lvl6pPr>
    <a:lvl7pPr marL="2743200" algn="l" defTabSz="914400" rtl="0" eaLnBrk="1" latinLnBrk="0" hangingPunct="1">
      <a:defRPr sz="1500" kern="1200">
        <a:solidFill>
          <a:schemeClr val="tx1"/>
        </a:solidFill>
        <a:latin typeface="Arial" charset="0"/>
        <a:ea typeface="+mn-ea"/>
        <a:cs typeface="+mn-cs"/>
      </a:defRPr>
    </a:lvl7pPr>
    <a:lvl8pPr marL="3200400" algn="l" defTabSz="914400" rtl="0" eaLnBrk="1" latinLnBrk="0" hangingPunct="1">
      <a:defRPr sz="1500" kern="1200">
        <a:solidFill>
          <a:schemeClr val="tx1"/>
        </a:solidFill>
        <a:latin typeface="Arial" charset="0"/>
        <a:ea typeface="+mn-ea"/>
        <a:cs typeface="+mn-cs"/>
      </a:defRPr>
    </a:lvl8pPr>
    <a:lvl9pPr marL="3657600" algn="l" defTabSz="914400" rtl="0" eaLnBrk="1" latinLnBrk="0" hangingPunct="1">
      <a:defRPr sz="1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ECFF"/>
    <a:srgbClr val="CCCC00"/>
    <a:srgbClr val="0066FF"/>
    <a:srgbClr val="00FF00"/>
    <a:srgbClr val="FFFF00"/>
    <a:srgbClr val="CCFFCC"/>
    <a:srgbClr val="FF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3" autoAdjust="0"/>
    <p:restoredTop sz="85823" autoAdjust="0"/>
  </p:normalViewPr>
  <p:slideViewPr>
    <p:cSldViewPr snapToObjects="1">
      <p:cViewPr varScale="1">
        <p:scale>
          <a:sx n="102" d="100"/>
          <a:sy n="102" d="100"/>
        </p:scale>
        <p:origin x="-462" y="-90"/>
      </p:cViewPr>
      <p:guideLst>
        <p:guide orient="horz" pos="3797"/>
        <p:guide orient="horz" pos="730"/>
        <p:guide orient="horz" pos="1573"/>
        <p:guide orient="horz" pos="4042"/>
        <p:guide orient="horz" pos="4197"/>
        <p:guide orient="horz" pos="3836"/>
        <p:guide orient="horz" pos="504"/>
        <p:guide orient="horz" pos="587"/>
        <p:guide pos="6029"/>
        <p:guide pos="4801"/>
        <p:guide pos="211"/>
        <p:guide pos="1436"/>
        <p:guide pos="477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3" d="100"/>
          <a:sy n="73" d="100"/>
        </p:scale>
        <p:origin x="-2178" y="-102"/>
      </p:cViewPr>
      <p:guideLst>
        <p:guide orient="horz" pos="3024"/>
        <p:guide orient="horz" pos="5875"/>
        <p:guide orient="horz" pos="5970"/>
        <p:guide pos="2305"/>
      </p:guideLst>
    </p:cSldViewPr>
  </p:notesViewPr>
  <p:gridSpacing cx="46085125" cy="460851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4195A-4953-4737-8A90-B56B9E5E918D}" type="doc">
      <dgm:prSet loTypeId="urn:microsoft.com/office/officeart/2005/8/layout/chevron1" loCatId="process" qsTypeId="urn:microsoft.com/office/officeart/2005/8/quickstyle/3d3" qsCatId="3D" csTypeId="urn:microsoft.com/office/officeart/2005/8/colors/colorful1" csCatId="colorful" phldr="1"/>
      <dgm:spPr/>
    </dgm:pt>
    <dgm:pt modelId="{B98554CC-32F1-49AC-A322-B21693062851}">
      <dgm:prSet phldrT="[Text]" custT="1"/>
      <dgm:spPr/>
      <dgm:t>
        <a:bodyPr/>
        <a:lstStyle/>
        <a:p>
          <a:r>
            <a:rPr lang="en-US" sz="2800" dirty="0" smtClean="0">
              <a:latin typeface="Calibri" pitchFamily="34" charset="0"/>
              <a:cs typeface="Calibri" pitchFamily="34" charset="0"/>
            </a:rPr>
            <a:t>Update (EPF loop)</a:t>
          </a:r>
          <a:endParaRPr lang="de-DE" sz="2800" dirty="0">
            <a:latin typeface="Calibri" pitchFamily="34" charset="0"/>
            <a:cs typeface="Calibri" pitchFamily="34" charset="0"/>
          </a:endParaRPr>
        </a:p>
      </dgm:t>
    </dgm:pt>
    <dgm:pt modelId="{81101B74-9724-477D-8810-48558BBAB275}" type="parTrans" cxnId="{6ACF4403-074B-4B1C-9233-8B7F355DDD1B}">
      <dgm:prSet/>
      <dgm:spPr/>
      <dgm:t>
        <a:bodyPr/>
        <a:lstStyle/>
        <a:p>
          <a:endParaRPr lang="de-DE" sz="2400">
            <a:latin typeface="Calibri" pitchFamily="34" charset="0"/>
            <a:cs typeface="Calibri" pitchFamily="34" charset="0"/>
          </a:endParaRPr>
        </a:p>
      </dgm:t>
    </dgm:pt>
    <dgm:pt modelId="{9D32FB91-A1B2-4142-95BC-4A89881F13D0}" type="sibTrans" cxnId="{6ACF4403-074B-4B1C-9233-8B7F355DDD1B}">
      <dgm:prSet/>
      <dgm:spPr/>
      <dgm:t>
        <a:bodyPr/>
        <a:lstStyle/>
        <a:p>
          <a:endParaRPr lang="de-DE" sz="2400">
            <a:latin typeface="Calibri" pitchFamily="34" charset="0"/>
            <a:cs typeface="Calibri" pitchFamily="34" charset="0"/>
          </a:endParaRPr>
        </a:p>
      </dgm:t>
    </dgm:pt>
    <dgm:pt modelId="{1F9D9ADD-BA11-47E6-BFC5-980B1F6857F8}">
      <dgm:prSet phldrT="[Text]" custT="1"/>
      <dgm:spPr>
        <a:solidFill>
          <a:schemeClr val="bg1">
            <a:lumMod val="65000"/>
          </a:schemeClr>
        </a:solidFill>
      </dgm:spPr>
      <dgm:t>
        <a:bodyPr/>
        <a:lstStyle/>
        <a:p>
          <a:r>
            <a:rPr lang="en-US" sz="2800" dirty="0" smtClean="0">
              <a:latin typeface="Calibri" pitchFamily="34" charset="0"/>
              <a:cs typeface="Calibri" pitchFamily="34" charset="0"/>
            </a:rPr>
            <a:t>Draw (Paint cycle)</a:t>
          </a:r>
          <a:endParaRPr lang="de-DE" sz="2800" dirty="0">
            <a:latin typeface="Calibri" pitchFamily="34" charset="0"/>
            <a:cs typeface="Calibri" pitchFamily="34" charset="0"/>
          </a:endParaRPr>
        </a:p>
      </dgm:t>
    </dgm:pt>
    <dgm:pt modelId="{09806F88-92D0-48C4-A8EC-065F2900CAF5}" type="parTrans" cxnId="{B34D4606-CCA0-487B-BAA5-3D31BCDE8A75}">
      <dgm:prSet/>
      <dgm:spPr/>
      <dgm:t>
        <a:bodyPr/>
        <a:lstStyle/>
        <a:p>
          <a:endParaRPr lang="de-DE" sz="2400">
            <a:latin typeface="Calibri" pitchFamily="34" charset="0"/>
            <a:cs typeface="Calibri" pitchFamily="34" charset="0"/>
          </a:endParaRPr>
        </a:p>
      </dgm:t>
    </dgm:pt>
    <dgm:pt modelId="{14F1B5D7-3F0A-434E-85A4-8658B40569F7}" type="sibTrans" cxnId="{B34D4606-CCA0-487B-BAA5-3D31BCDE8A75}">
      <dgm:prSet/>
      <dgm:spPr/>
      <dgm:t>
        <a:bodyPr/>
        <a:lstStyle/>
        <a:p>
          <a:endParaRPr lang="de-DE" sz="2400">
            <a:latin typeface="Calibri" pitchFamily="34" charset="0"/>
            <a:cs typeface="Calibri" pitchFamily="34" charset="0"/>
          </a:endParaRPr>
        </a:p>
      </dgm:t>
    </dgm:pt>
    <dgm:pt modelId="{74292132-6DD4-41CB-B714-68543AE2B26F}">
      <dgm:prSet custT="1"/>
      <dgm:spPr/>
      <dgm:t>
        <a:bodyPr/>
        <a:lstStyle/>
        <a:p>
          <a:endParaRPr lang="de-DE" sz="2800" dirty="0">
            <a:latin typeface="Calibri" pitchFamily="34" charset="0"/>
            <a:cs typeface="Calibri" pitchFamily="34" charset="0"/>
          </a:endParaRPr>
        </a:p>
      </dgm:t>
    </dgm:pt>
    <dgm:pt modelId="{E103C4A4-8625-4A39-9C59-70A5A68B8ECE}" type="parTrans" cxnId="{19889107-EA1D-408D-ADE7-03E7D39D1E49}">
      <dgm:prSet/>
      <dgm:spPr/>
      <dgm:t>
        <a:bodyPr/>
        <a:lstStyle/>
        <a:p>
          <a:endParaRPr lang="de-DE" sz="2400">
            <a:latin typeface="Calibri" pitchFamily="34" charset="0"/>
            <a:cs typeface="Calibri" pitchFamily="34" charset="0"/>
          </a:endParaRPr>
        </a:p>
      </dgm:t>
    </dgm:pt>
    <dgm:pt modelId="{8D286E57-32C9-4048-8A36-CA6F331A6A65}" type="sibTrans" cxnId="{19889107-EA1D-408D-ADE7-03E7D39D1E49}">
      <dgm:prSet/>
      <dgm:spPr/>
      <dgm:t>
        <a:bodyPr/>
        <a:lstStyle/>
        <a:p>
          <a:endParaRPr lang="de-DE" sz="2400">
            <a:latin typeface="Calibri" pitchFamily="34" charset="0"/>
            <a:cs typeface="Calibri" pitchFamily="34" charset="0"/>
          </a:endParaRPr>
        </a:p>
      </dgm:t>
    </dgm:pt>
    <dgm:pt modelId="{9A25A68F-19C5-480B-9F86-D14297A0D663}" type="pres">
      <dgm:prSet presAssocID="{ADF4195A-4953-4737-8A90-B56B9E5E918D}" presName="Name0" presStyleCnt="0">
        <dgm:presLayoutVars>
          <dgm:dir/>
          <dgm:animLvl val="lvl"/>
          <dgm:resizeHandles val="exact"/>
        </dgm:presLayoutVars>
      </dgm:prSet>
      <dgm:spPr/>
    </dgm:pt>
    <dgm:pt modelId="{F976F933-AA5A-4C99-9062-60A0A08C794E}" type="pres">
      <dgm:prSet presAssocID="{B98554CC-32F1-49AC-A322-B21693062851}" presName="composite" presStyleCnt="0"/>
      <dgm:spPr/>
    </dgm:pt>
    <dgm:pt modelId="{5D03477B-553A-4381-951D-3225749FC6E1}" type="pres">
      <dgm:prSet presAssocID="{B98554CC-32F1-49AC-A322-B21693062851}" presName="parTx" presStyleLbl="node1" presStyleIdx="0" presStyleCnt="2">
        <dgm:presLayoutVars>
          <dgm:chMax val="0"/>
          <dgm:chPref val="0"/>
          <dgm:bulletEnabled val="1"/>
        </dgm:presLayoutVars>
      </dgm:prSet>
      <dgm:spPr/>
      <dgm:t>
        <a:bodyPr/>
        <a:lstStyle/>
        <a:p>
          <a:endParaRPr lang="de-DE"/>
        </a:p>
      </dgm:t>
    </dgm:pt>
    <dgm:pt modelId="{7EB0BEFA-9468-45E3-8F57-AAF27115E231}" type="pres">
      <dgm:prSet presAssocID="{B98554CC-32F1-49AC-A322-B21693062851}" presName="desTx" presStyleLbl="revTx" presStyleIdx="0" presStyleCnt="1">
        <dgm:presLayoutVars>
          <dgm:bulletEnabled val="1"/>
        </dgm:presLayoutVars>
      </dgm:prSet>
      <dgm:spPr/>
      <dgm:t>
        <a:bodyPr/>
        <a:lstStyle/>
        <a:p>
          <a:endParaRPr lang="de-DE"/>
        </a:p>
      </dgm:t>
    </dgm:pt>
    <dgm:pt modelId="{F18B4218-C7CE-4FD3-9C5A-44483388885B}" type="pres">
      <dgm:prSet presAssocID="{9D32FB91-A1B2-4142-95BC-4A89881F13D0}" presName="space" presStyleCnt="0"/>
      <dgm:spPr/>
    </dgm:pt>
    <dgm:pt modelId="{7356529F-0AA4-45BD-BBA1-4505CF5E22E2}" type="pres">
      <dgm:prSet presAssocID="{1F9D9ADD-BA11-47E6-BFC5-980B1F6857F8}" presName="composite" presStyleCnt="0"/>
      <dgm:spPr/>
    </dgm:pt>
    <dgm:pt modelId="{6BB4664B-9474-4CDD-89E2-463BCC5535ED}" type="pres">
      <dgm:prSet presAssocID="{1F9D9ADD-BA11-47E6-BFC5-980B1F6857F8}" presName="parTx" presStyleLbl="node1" presStyleIdx="1" presStyleCnt="2">
        <dgm:presLayoutVars>
          <dgm:chMax val="0"/>
          <dgm:chPref val="0"/>
          <dgm:bulletEnabled val="1"/>
        </dgm:presLayoutVars>
      </dgm:prSet>
      <dgm:spPr/>
      <dgm:t>
        <a:bodyPr/>
        <a:lstStyle/>
        <a:p>
          <a:endParaRPr lang="de-DE"/>
        </a:p>
      </dgm:t>
    </dgm:pt>
    <dgm:pt modelId="{0C6299A2-AF93-4895-B348-914C0B12FFBA}" type="pres">
      <dgm:prSet presAssocID="{1F9D9ADD-BA11-47E6-BFC5-980B1F6857F8}" presName="desTx" presStyleLbl="revTx" presStyleIdx="0" presStyleCnt="1">
        <dgm:presLayoutVars>
          <dgm:bulletEnabled val="1"/>
        </dgm:presLayoutVars>
      </dgm:prSet>
      <dgm:spPr/>
      <dgm:t>
        <a:bodyPr/>
        <a:lstStyle/>
        <a:p>
          <a:endParaRPr lang="de-DE"/>
        </a:p>
      </dgm:t>
    </dgm:pt>
  </dgm:ptLst>
  <dgm:cxnLst>
    <dgm:cxn modelId="{9407A393-03F8-4D30-B7B9-74FA989B25D7}" type="presOf" srcId="{1F9D9ADD-BA11-47E6-BFC5-980B1F6857F8}" destId="{6BB4664B-9474-4CDD-89E2-463BCC5535ED}" srcOrd="0" destOrd="0" presId="urn:microsoft.com/office/officeart/2005/8/layout/chevron1"/>
    <dgm:cxn modelId="{6ACF4403-074B-4B1C-9233-8B7F355DDD1B}" srcId="{ADF4195A-4953-4737-8A90-B56B9E5E918D}" destId="{B98554CC-32F1-49AC-A322-B21693062851}" srcOrd="0" destOrd="0" parTransId="{81101B74-9724-477D-8810-48558BBAB275}" sibTransId="{9D32FB91-A1B2-4142-95BC-4A89881F13D0}"/>
    <dgm:cxn modelId="{75F27FA1-9B53-4185-89D3-B8892ED74C73}" type="presOf" srcId="{B98554CC-32F1-49AC-A322-B21693062851}" destId="{5D03477B-553A-4381-951D-3225749FC6E1}" srcOrd="0" destOrd="0" presId="urn:microsoft.com/office/officeart/2005/8/layout/chevron1"/>
    <dgm:cxn modelId="{B34D4606-CCA0-487B-BAA5-3D31BCDE8A75}" srcId="{ADF4195A-4953-4737-8A90-B56B9E5E918D}" destId="{1F9D9ADD-BA11-47E6-BFC5-980B1F6857F8}" srcOrd="1" destOrd="0" parTransId="{09806F88-92D0-48C4-A8EC-065F2900CAF5}" sibTransId="{14F1B5D7-3F0A-434E-85A4-8658B40569F7}"/>
    <dgm:cxn modelId="{5B4A470F-DCCC-42A9-9CD8-5A84EB873C46}" type="presOf" srcId="{74292132-6DD4-41CB-B714-68543AE2B26F}" destId="{0C6299A2-AF93-4895-B348-914C0B12FFBA}" srcOrd="0" destOrd="0" presId="urn:microsoft.com/office/officeart/2005/8/layout/chevron1"/>
    <dgm:cxn modelId="{E63F22DD-22BE-46FD-892C-D641F6380EBD}" type="presOf" srcId="{ADF4195A-4953-4737-8A90-B56B9E5E918D}" destId="{9A25A68F-19C5-480B-9F86-D14297A0D663}" srcOrd="0" destOrd="0" presId="urn:microsoft.com/office/officeart/2005/8/layout/chevron1"/>
    <dgm:cxn modelId="{19889107-EA1D-408D-ADE7-03E7D39D1E49}" srcId="{1F9D9ADD-BA11-47E6-BFC5-980B1F6857F8}" destId="{74292132-6DD4-41CB-B714-68543AE2B26F}" srcOrd="0" destOrd="0" parTransId="{E103C4A4-8625-4A39-9C59-70A5A68B8ECE}" sibTransId="{8D286E57-32C9-4048-8A36-CA6F331A6A65}"/>
    <dgm:cxn modelId="{79C055C3-D755-4410-B4A0-DC8688457387}" type="presParOf" srcId="{9A25A68F-19C5-480B-9F86-D14297A0D663}" destId="{F976F933-AA5A-4C99-9062-60A0A08C794E}" srcOrd="0" destOrd="0" presId="urn:microsoft.com/office/officeart/2005/8/layout/chevron1"/>
    <dgm:cxn modelId="{DC8C20FE-FF36-48A5-9C11-4AFA37607FF0}" type="presParOf" srcId="{F976F933-AA5A-4C99-9062-60A0A08C794E}" destId="{5D03477B-553A-4381-951D-3225749FC6E1}" srcOrd="0" destOrd="0" presId="urn:microsoft.com/office/officeart/2005/8/layout/chevron1"/>
    <dgm:cxn modelId="{1D22F903-225E-4D51-AA1C-E970872A867F}" type="presParOf" srcId="{F976F933-AA5A-4C99-9062-60A0A08C794E}" destId="{7EB0BEFA-9468-45E3-8F57-AAF27115E231}" srcOrd="1" destOrd="0" presId="urn:microsoft.com/office/officeart/2005/8/layout/chevron1"/>
    <dgm:cxn modelId="{5DD4188E-FDF3-4ECE-9D57-7DF8F4D936AA}" type="presParOf" srcId="{9A25A68F-19C5-480B-9F86-D14297A0D663}" destId="{F18B4218-C7CE-4FD3-9C5A-44483388885B}" srcOrd="1" destOrd="0" presId="urn:microsoft.com/office/officeart/2005/8/layout/chevron1"/>
    <dgm:cxn modelId="{AE5A68D0-D692-4F13-A9A2-A423C30ADFBD}" type="presParOf" srcId="{9A25A68F-19C5-480B-9F86-D14297A0D663}" destId="{7356529F-0AA4-45BD-BBA1-4505CF5E22E2}" srcOrd="2" destOrd="0" presId="urn:microsoft.com/office/officeart/2005/8/layout/chevron1"/>
    <dgm:cxn modelId="{CA3FD8B0-20C1-481A-99A3-F83D51609201}" type="presParOf" srcId="{7356529F-0AA4-45BD-BBA1-4505CF5E22E2}" destId="{6BB4664B-9474-4CDD-89E2-463BCC5535ED}" srcOrd="0" destOrd="0" presId="urn:microsoft.com/office/officeart/2005/8/layout/chevron1"/>
    <dgm:cxn modelId="{21C4AB81-B119-4798-87DB-FC63E6AAB777}" type="presParOf" srcId="{7356529F-0AA4-45BD-BBA1-4505CF5E22E2}" destId="{0C6299A2-AF93-4895-B348-914C0B12FFBA}" srcOrd="1"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F4195A-4953-4737-8A90-B56B9E5E918D}" type="doc">
      <dgm:prSet loTypeId="urn:microsoft.com/office/officeart/2005/8/layout/chevron1" loCatId="process" qsTypeId="urn:microsoft.com/office/officeart/2005/8/quickstyle/3d3" qsCatId="3D" csTypeId="urn:microsoft.com/office/officeart/2005/8/colors/colorful1" csCatId="colorful" phldr="1"/>
      <dgm:spPr/>
    </dgm:pt>
    <dgm:pt modelId="{B98554CC-32F1-49AC-A322-B21693062851}">
      <dgm:prSet phldrT="[Text]" custT="1"/>
      <dgm:spPr>
        <a:solidFill>
          <a:schemeClr val="accent3">
            <a:lumMod val="65000"/>
          </a:schemeClr>
        </a:solidFill>
      </dgm:spPr>
      <dgm:t>
        <a:bodyPr/>
        <a:lstStyle/>
        <a:p>
          <a:r>
            <a:rPr lang="en-US" sz="2800" dirty="0" smtClean="0">
              <a:latin typeface="Calibri" pitchFamily="34" charset="0"/>
              <a:cs typeface="Calibri" pitchFamily="34" charset="0"/>
            </a:rPr>
            <a:t>Update</a:t>
          </a:r>
          <a:endParaRPr lang="de-DE" sz="2800" dirty="0">
            <a:latin typeface="Calibri" pitchFamily="34" charset="0"/>
            <a:cs typeface="Calibri" pitchFamily="34" charset="0"/>
          </a:endParaRPr>
        </a:p>
      </dgm:t>
    </dgm:pt>
    <dgm:pt modelId="{81101B74-9724-477D-8810-48558BBAB275}" type="parTrans" cxnId="{6ACF4403-074B-4B1C-9233-8B7F355DDD1B}">
      <dgm:prSet/>
      <dgm:spPr/>
      <dgm:t>
        <a:bodyPr/>
        <a:lstStyle/>
        <a:p>
          <a:endParaRPr lang="de-DE" sz="2400">
            <a:latin typeface="Calibri" pitchFamily="34" charset="0"/>
            <a:cs typeface="Calibri" pitchFamily="34" charset="0"/>
          </a:endParaRPr>
        </a:p>
      </dgm:t>
    </dgm:pt>
    <dgm:pt modelId="{9D32FB91-A1B2-4142-95BC-4A89881F13D0}" type="sibTrans" cxnId="{6ACF4403-074B-4B1C-9233-8B7F355DDD1B}">
      <dgm:prSet/>
      <dgm:spPr/>
      <dgm:t>
        <a:bodyPr/>
        <a:lstStyle/>
        <a:p>
          <a:endParaRPr lang="de-DE" sz="2400">
            <a:latin typeface="Calibri" pitchFamily="34" charset="0"/>
            <a:cs typeface="Calibri" pitchFamily="34" charset="0"/>
          </a:endParaRPr>
        </a:p>
      </dgm:t>
    </dgm:pt>
    <dgm:pt modelId="{1F9D9ADD-BA11-47E6-BFC5-980B1F6857F8}">
      <dgm:prSet phldrT="[Text]" custT="1"/>
      <dgm:spPr>
        <a:solidFill>
          <a:srgbClr val="00B050"/>
        </a:solidFill>
      </dgm:spPr>
      <dgm:t>
        <a:bodyPr/>
        <a:lstStyle/>
        <a:p>
          <a:r>
            <a:rPr lang="en-US" sz="2800" dirty="0" smtClean="0">
              <a:latin typeface="Calibri" pitchFamily="34" charset="0"/>
              <a:cs typeface="Calibri" pitchFamily="34" charset="0"/>
            </a:rPr>
            <a:t>Draw </a:t>
          </a:r>
          <a:r>
            <a:rPr lang="en-US" sz="2800" dirty="0" smtClean="0"/>
            <a:t>(Paint Cycle)</a:t>
          </a:r>
          <a:endParaRPr lang="de-DE" sz="2800" dirty="0">
            <a:latin typeface="Calibri" pitchFamily="34" charset="0"/>
            <a:cs typeface="Calibri" pitchFamily="34" charset="0"/>
          </a:endParaRPr>
        </a:p>
      </dgm:t>
    </dgm:pt>
    <dgm:pt modelId="{09806F88-92D0-48C4-A8EC-065F2900CAF5}" type="parTrans" cxnId="{B34D4606-CCA0-487B-BAA5-3D31BCDE8A75}">
      <dgm:prSet/>
      <dgm:spPr/>
      <dgm:t>
        <a:bodyPr/>
        <a:lstStyle/>
        <a:p>
          <a:endParaRPr lang="de-DE" sz="2400">
            <a:latin typeface="Calibri" pitchFamily="34" charset="0"/>
            <a:cs typeface="Calibri" pitchFamily="34" charset="0"/>
          </a:endParaRPr>
        </a:p>
      </dgm:t>
    </dgm:pt>
    <dgm:pt modelId="{14F1B5D7-3F0A-434E-85A4-8658B40569F7}" type="sibTrans" cxnId="{B34D4606-CCA0-487B-BAA5-3D31BCDE8A75}">
      <dgm:prSet/>
      <dgm:spPr/>
      <dgm:t>
        <a:bodyPr/>
        <a:lstStyle/>
        <a:p>
          <a:endParaRPr lang="de-DE" sz="2400">
            <a:latin typeface="Calibri" pitchFamily="34" charset="0"/>
            <a:cs typeface="Calibri" pitchFamily="34" charset="0"/>
          </a:endParaRPr>
        </a:p>
      </dgm:t>
    </dgm:pt>
    <dgm:pt modelId="{74292132-6DD4-41CB-B714-68543AE2B26F}">
      <dgm:prSet custT="1"/>
      <dgm:spPr/>
      <dgm:t>
        <a:bodyPr/>
        <a:lstStyle/>
        <a:p>
          <a:endParaRPr lang="de-DE" sz="2800" dirty="0">
            <a:latin typeface="Calibri" pitchFamily="34" charset="0"/>
            <a:cs typeface="Calibri" pitchFamily="34" charset="0"/>
          </a:endParaRPr>
        </a:p>
      </dgm:t>
    </dgm:pt>
    <dgm:pt modelId="{E103C4A4-8625-4A39-9C59-70A5A68B8ECE}" type="parTrans" cxnId="{19889107-EA1D-408D-ADE7-03E7D39D1E49}">
      <dgm:prSet/>
      <dgm:spPr/>
      <dgm:t>
        <a:bodyPr/>
        <a:lstStyle/>
        <a:p>
          <a:endParaRPr lang="de-DE" sz="2400">
            <a:latin typeface="Calibri" pitchFamily="34" charset="0"/>
            <a:cs typeface="Calibri" pitchFamily="34" charset="0"/>
          </a:endParaRPr>
        </a:p>
      </dgm:t>
    </dgm:pt>
    <dgm:pt modelId="{8D286E57-32C9-4048-8A36-CA6F331A6A65}" type="sibTrans" cxnId="{19889107-EA1D-408D-ADE7-03E7D39D1E49}">
      <dgm:prSet/>
      <dgm:spPr/>
      <dgm:t>
        <a:bodyPr/>
        <a:lstStyle/>
        <a:p>
          <a:endParaRPr lang="de-DE" sz="2400">
            <a:latin typeface="Calibri" pitchFamily="34" charset="0"/>
            <a:cs typeface="Calibri" pitchFamily="34" charset="0"/>
          </a:endParaRPr>
        </a:p>
      </dgm:t>
    </dgm:pt>
    <dgm:pt modelId="{9A25A68F-19C5-480B-9F86-D14297A0D663}" type="pres">
      <dgm:prSet presAssocID="{ADF4195A-4953-4737-8A90-B56B9E5E918D}" presName="Name0" presStyleCnt="0">
        <dgm:presLayoutVars>
          <dgm:dir/>
          <dgm:animLvl val="lvl"/>
          <dgm:resizeHandles val="exact"/>
        </dgm:presLayoutVars>
      </dgm:prSet>
      <dgm:spPr/>
    </dgm:pt>
    <dgm:pt modelId="{F976F933-AA5A-4C99-9062-60A0A08C794E}" type="pres">
      <dgm:prSet presAssocID="{B98554CC-32F1-49AC-A322-B21693062851}" presName="composite" presStyleCnt="0"/>
      <dgm:spPr/>
    </dgm:pt>
    <dgm:pt modelId="{5D03477B-553A-4381-951D-3225749FC6E1}" type="pres">
      <dgm:prSet presAssocID="{B98554CC-32F1-49AC-A322-B21693062851}" presName="parTx" presStyleLbl="node1" presStyleIdx="0" presStyleCnt="2">
        <dgm:presLayoutVars>
          <dgm:chMax val="0"/>
          <dgm:chPref val="0"/>
          <dgm:bulletEnabled val="1"/>
        </dgm:presLayoutVars>
      </dgm:prSet>
      <dgm:spPr/>
      <dgm:t>
        <a:bodyPr/>
        <a:lstStyle/>
        <a:p>
          <a:endParaRPr lang="de-DE"/>
        </a:p>
      </dgm:t>
    </dgm:pt>
    <dgm:pt modelId="{7EB0BEFA-9468-45E3-8F57-AAF27115E231}" type="pres">
      <dgm:prSet presAssocID="{B98554CC-32F1-49AC-A322-B21693062851}" presName="desTx" presStyleLbl="revTx" presStyleIdx="0" presStyleCnt="1">
        <dgm:presLayoutVars>
          <dgm:bulletEnabled val="1"/>
        </dgm:presLayoutVars>
      </dgm:prSet>
      <dgm:spPr/>
      <dgm:t>
        <a:bodyPr/>
        <a:lstStyle/>
        <a:p>
          <a:endParaRPr lang="de-DE"/>
        </a:p>
      </dgm:t>
    </dgm:pt>
    <dgm:pt modelId="{F18B4218-C7CE-4FD3-9C5A-44483388885B}" type="pres">
      <dgm:prSet presAssocID="{9D32FB91-A1B2-4142-95BC-4A89881F13D0}" presName="space" presStyleCnt="0"/>
      <dgm:spPr/>
    </dgm:pt>
    <dgm:pt modelId="{7356529F-0AA4-45BD-BBA1-4505CF5E22E2}" type="pres">
      <dgm:prSet presAssocID="{1F9D9ADD-BA11-47E6-BFC5-980B1F6857F8}" presName="composite" presStyleCnt="0"/>
      <dgm:spPr/>
    </dgm:pt>
    <dgm:pt modelId="{6BB4664B-9474-4CDD-89E2-463BCC5535ED}" type="pres">
      <dgm:prSet presAssocID="{1F9D9ADD-BA11-47E6-BFC5-980B1F6857F8}" presName="parTx" presStyleLbl="node1" presStyleIdx="1" presStyleCnt="2">
        <dgm:presLayoutVars>
          <dgm:chMax val="0"/>
          <dgm:chPref val="0"/>
          <dgm:bulletEnabled val="1"/>
        </dgm:presLayoutVars>
      </dgm:prSet>
      <dgm:spPr/>
      <dgm:t>
        <a:bodyPr/>
        <a:lstStyle/>
        <a:p>
          <a:endParaRPr lang="de-DE"/>
        </a:p>
      </dgm:t>
    </dgm:pt>
    <dgm:pt modelId="{0C6299A2-AF93-4895-B348-914C0B12FFBA}" type="pres">
      <dgm:prSet presAssocID="{1F9D9ADD-BA11-47E6-BFC5-980B1F6857F8}" presName="desTx" presStyleLbl="revTx" presStyleIdx="0" presStyleCnt="1">
        <dgm:presLayoutVars>
          <dgm:bulletEnabled val="1"/>
        </dgm:presLayoutVars>
      </dgm:prSet>
      <dgm:spPr/>
      <dgm:t>
        <a:bodyPr/>
        <a:lstStyle/>
        <a:p>
          <a:endParaRPr lang="de-DE"/>
        </a:p>
      </dgm:t>
    </dgm:pt>
  </dgm:ptLst>
  <dgm:cxnLst>
    <dgm:cxn modelId="{8198FBF3-EFD0-4D77-B551-F49246AC9F56}" type="presOf" srcId="{B98554CC-32F1-49AC-A322-B21693062851}" destId="{5D03477B-553A-4381-951D-3225749FC6E1}" srcOrd="0" destOrd="0" presId="urn:microsoft.com/office/officeart/2005/8/layout/chevron1"/>
    <dgm:cxn modelId="{6ACF4403-074B-4B1C-9233-8B7F355DDD1B}" srcId="{ADF4195A-4953-4737-8A90-B56B9E5E918D}" destId="{B98554CC-32F1-49AC-A322-B21693062851}" srcOrd="0" destOrd="0" parTransId="{81101B74-9724-477D-8810-48558BBAB275}" sibTransId="{9D32FB91-A1B2-4142-95BC-4A89881F13D0}"/>
    <dgm:cxn modelId="{E84D355F-7DB7-45E3-A03B-90B99969AB54}" type="presOf" srcId="{ADF4195A-4953-4737-8A90-B56B9E5E918D}" destId="{9A25A68F-19C5-480B-9F86-D14297A0D663}" srcOrd="0" destOrd="0" presId="urn:microsoft.com/office/officeart/2005/8/layout/chevron1"/>
    <dgm:cxn modelId="{B34D4606-CCA0-487B-BAA5-3D31BCDE8A75}" srcId="{ADF4195A-4953-4737-8A90-B56B9E5E918D}" destId="{1F9D9ADD-BA11-47E6-BFC5-980B1F6857F8}" srcOrd="1" destOrd="0" parTransId="{09806F88-92D0-48C4-A8EC-065F2900CAF5}" sibTransId="{14F1B5D7-3F0A-434E-85A4-8658B40569F7}"/>
    <dgm:cxn modelId="{B8DB9D95-FB03-4CC7-B876-8F4AF78AA106}" type="presOf" srcId="{1F9D9ADD-BA11-47E6-BFC5-980B1F6857F8}" destId="{6BB4664B-9474-4CDD-89E2-463BCC5535ED}" srcOrd="0" destOrd="0" presId="urn:microsoft.com/office/officeart/2005/8/layout/chevron1"/>
    <dgm:cxn modelId="{9C248155-E7A7-498F-8D19-B3E5BAD1B4AB}" type="presOf" srcId="{74292132-6DD4-41CB-B714-68543AE2B26F}" destId="{0C6299A2-AF93-4895-B348-914C0B12FFBA}" srcOrd="0" destOrd="0" presId="urn:microsoft.com/office/officeart/2005/8/layout/chevron1"/>
    <dgm:cxn modelId="{19889107-EA1D-408D-ADE7-03E7D39D1E49}" srcId="{1F9D9ADD-BA11-47E6-BFC5-980B1F6857F8}" destId="{74292132-6DD4-41CB-B714-68543AE2B26F}" srcOrd="0" destOrd="0" parTransId="{E103C4A4-8625-4A39-9C59-70A5A68B8ECE}" sibTransId="{8D286E57-32C9-4048-8A36-CA6F331A6A65}"/>
    <dgm:cxn modelId="{E26F3171-5497-4E38-94F0-007E09C5A532}" type="presParOf" srcId="{9A25A68F-19C5-480B-9F86-D14297A0D663}" destId="{F976F933-AA5A-4C99-9062-60A0A08C794E}" srcOrd="0" destOrd="0" presId="urn:microsoft.com/office/officeart/2005/8/layout/chevron1"/>
    <dgm:cxn modelId="{E3C8B95A-1A8E-4F05-AAFF-C78317D33966}" type="presParOf" srcId="{F976F933-AA5A-4C99-9062-60A0A08C794E}" destId="{5D03477B-553A-4381-951D-3225749FC6E1}" srcOrd="0" destOrd="0" presId="urn:microsoft.com/office/officeart/2005/8/layout/chevron1"/>
    <dgm:cxn modelId="{01C768C9-8F01-4AEA-82B6-84CB9674104E}" type="presParOf" srcId="{F976F933-AA5A-4C99-9062-60A0A08C794E}" destId="{7EB0BEFA-9468-45E3-8F57-AAF27115E231}" srcOrd="1" destOrd="0" presId="urn:microsoft.com/office/officeart/2005/8/layout/chevron1"/>
    <dgm:cxn modelId="{039DBEF6-1839-4EE0-BEE9-72453291DA1D}" type="presParOf" srcId="{9A25A68F-19C5-480B-9F86-D14297A0D663}" destId="{F18B4218-C7CE-4FD3-9C5A-44483388885B}" srcOrd="1" destOrd="0" presId="urn:microsoft.com/office/officeart/2005/8/layout/chevron1"/>
    <dgm:cxn modelId="{E4A1C8AC-E1BE-4889-9653-AD8C5DD237BC}" type="presParOf" srcId="{9A25A68F-19C5-480B-9F86-D14297A0D663}" destId="{7356529F-0AA4-45BD-BBA1-4505CF5E22E2}" srcOrd="2" destOrd="0" presId="urn:microsoft.com/office/officeart/2005/8/layout/chevron1"/>
    <dgm:cxn modelId="{8ABFB240-3FF3-4308-92E0-6BCE1F05DA51}" type="presParOf" srcId="{7356529F-0AA4-45BD-BBA1-4505CF5E22E2}" destId="{6BB4664B-9474-4CDD-89E2-463BCC5535ED}" srcOrd="0" destOrd="0" presId="urn:microsoft.com/office/officeart/2005/8/layout/chevron1"/>
    <dgm:cxn modelId="{714F007D-BBB3-40CB-9BF4-BA52ED9B100A}" type="presParOf" srcId="{7356529F-0AA4-45BD-BBA1-4505CF5E22E2}" destId="{0C6299A2-AF93-4895-B348-914C0B12FFBA}" srcOrd="1"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03477B-553A-4381-951D-3225749FC6E1}">
      <dsp:nvSpPr>
        <dsp:cNvPr id="0" name=""/>
        <dsp:cNvSpPr/>
      </dsp:nvSpPr>
      <dsp:spPr>
        <a:xfrm>
          <a:off x="1801" y="18488"/>
          <a:ext cx="4637344" cy="972000"/>
        </a:xfrm>
        <a:prstGeom prst="chevron">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Calibri" pitchFamily="34" charset="0"/>
              <a:cs typeface="Calibri" pitchFamily="34" charset="0"/>
            </a:rPr>
            <a:t>Update (EPF loop)</a:t>
          </a:r>
          <a:endParaRPr lang="de-DE" sz="2800" kern="1200" dirty="0">
            <a:latin typeface="Calibri" pitchFamily="34" charset="0"/>
            <a:cs typeface="Calibri" pitchFamily="34" charset="0"/>
          </a:endParaRPr>
        </a:p>
      </dsp:txBody>
      <dsp:txXfrm>
        <a:off x="1801" y="18488"/>
        <a:ext cx="4637344" cy="972000"/>
      </dsp:txXfrm>
    </dsp:sp>
    <dsp:sp modelId="{6BB4664B-9474-4CDD-89E2-463BCC5535ED}">
      <dsp:nvSpPr>
        <dsp:cNvPr id="0" name=""/>
        <dsp:cNvSpPr/>
      </dsp:nvSpPr>
      <dsp:spPr>
        <a:xfrm>
          <a:off x="4423146" y="18488"/>
          <a:ext cx="4637344" cy="972000"/>
        </a:xfrm>
        <a:prstGeom prst="chevron">
          <a:avLst/>
        </a:prstGeom>
        <a:solidFill>
          <a:schemeClr val="bg1">
            <a:lumMod val="6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Calibri" pitchFamily="34" charset="0"/>
              <a:cs typeface="Calibri" pitchFamily="34" charset="0"/>
            </a:rPr>
            <a:t>Draw (Paint cycle)</a:t>
          </a:r>
          <a:endParaRPr lang="de-DE" sz="2800" kern="1200" dirty="0">
            <a:latin typeface="Calibri" pitchFamily="34" charset="0"/>
            <a:cs typeface="Calibri" pitchFamily="34" charset="0"/>
          </a:endParaRPr>
        </a:p>
      </dsp:txBody>
      <dsp:txXfrm>
        <a:off x="4423146" y="18488"/>
        <a:ext cx="4637344" cy="972000"/>
      </dsp:txXfrm>
    </dsp:sp>
    <dsp:sp modelId="{0C6299A2-AF93-4895-B348-914C0B12FFBA}">
      <dsp:nvSpPr>
        <dsp:cNvPr id="0" name=""/>
        <dsp:cNvSpPr/>
      </dsp:nvSpPr>
      <dsp:spPr>
        <a:xfrm>
          <a:off x="4423146" y="1111988"/>
          <a:ext cx="3709875" cy="3240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endParaRPr lang="de-DE" sz="2800" kern="1200" dirty="0">
            <a:latin typeface="Calibri" pitchFamily="34" charset="0"/>
            <a:cs typeface="Calibri" pitchFamily="34" charset="0"/>
          </a:endParaRPr>
        </a:p>
      </dsp:txBody>
      <dsp:txXfrm>
        <a:off x="4423146" y="1111988"/>
        <a:ext cx="3709875" cy="324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D03477B-553A-4381-951D-3225749FC6E1}">
      <dsp:nvSpPr>
        <dsp:cNvPr id="0" name=""/>
        <dsp:cNvSpPr/>
      </dsp:nvSpPr>
      <dsp:spPr>
        <a:xfrm>
          <a:off x="1801" y="18488"/>
          <a:ext cx="4637344" cy="972000"/>
        </a:xfrm>
        <a:prstGeom prst="chevron">
          <a:avLst/>
        </a:prstGeom>
        <a:solidFill>
          <a:schemeClr val="accent3">
            <a:lumMod val="6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Calibri" pitchFamily="34" charset="0"/>
              <a:cs typeface="Calibri" pitchFamily="34" charset="0"/>
            </a:rPr>
            <a:t>Update</a:t>
          </a:r>
          <a:endParaRPr lang="de-DE" sz="2800" kern="1200" dirty="0">
            <a:latin typeface="Calibri" pitchFamily="34" charset="0"/>
            <a:cs typeface="Calibri" pitchFamily="34" charset="0"/>
          </a:endParaRPr>
        </a:p>
      </dsp:txBody>
      <dsp:txXfrm>
        <a:off x="1801" y="18488"/>
        <a:ext cx="4637344" cy="972000"/>
      </dsp:txXfrm>
    </dsp:sp>
    <dsp:sp modelId="{6BB4664B-9474-4CDD-89E2-463BCC5535ED}">
      <dsp:nvSpPr>
        <dsp:cNvPr id="0" name=""/>
        <dsp:cNvSpPr/>
      </dsp:nvSpPr>
      <dsp:spPr>
        <a:xfrm>
          <a:off x="4423146" y="18488"/>
          <a:ext cx="4637344" cy="972000"/>
        </a:xfrm>
        <a:prstGeom prst="chevron">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latin typeface="Calibri" pitchFamily="34" charset="0"/>
              <a:cs typeface="Calibri" pitchFamily="34" charset="0"/>
            </a:rPr>
            <a:t>Draw </a:t>
          </a:r>
          <a:r>
            <a:rPr lang="en-US" sz="2800" kern="1200" dirty="0" smtClean="0"/>
            <a:t>(Paint Cycle)</a:t>
          </a:r>
          <a:endParaRPr lang="de-DE" sz="2800" kern="1200" dirty="0">
            <a:latin typeface="Calibri" pitchFamily="34" charset="0"/>
            <a:cs typeface="Calibri" pitchFamily="34" charset="0"/>
          </a:endParaRPr>
        </a:p>
      </dsp:txBody>
      <dsp:txXfrm>
        <a:off x="4423146" y="18488"/>
        <a:ext cx="4637344" cy="972000"/>
      </dsp:txXfrm>
    </dsp:sp>
    <dsp:sp modelId="{0C6299A2-AF93-4895-B348-914C0B12FFBA}">
      <dsp:nvSpPr>
        <dsp:cNvPr id="0" name=""/>
        <dsp:cNvSpPr/>
      </dsp:nvSpPr>
      <dsp:spPr>
        <a:xfrm>
          <a:off x="4423146" y="1111988"/>
          <a:ext cx="3709875" cy="3240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244600">
            <a:lnSpc>
              <a:spcPct val="90000"/>
            </a:lnSpc>
            <a:spcBef>
              <a:spcPct val="0"/>
            </a:spcBef>
            <a:spcAft>
              <a:spcPct val="15000"/>
            </a:spcAft>
            <a:buChar char="••"/>
          </a:pPr>
          <a:endParaRPr lang="de-DE" sz="2800" kern="1200" dirty="0">
            <a:latin typeface="Calibri" pitchFamily="34" charset="0"/>
            <a:cs typeface="Calibri" pitchFamily="34" charset="0"/>
          </a:endParaRPr>
        </a:p>
      </dsp:txBody>
      <dsp:txXfrm>
        <a:off x="4423146" y="1111988"/>
        <a:ext cx="3709875" cy="324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9874" name="Picture 12" descr="continental_255_153_0_RGB"/>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5813" y="9120188"/>
            <a:ext cx="2400300" cy="357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875" name="Line 13"/>
          <p:cNvSpPr>
            <a:spLocks noChangeShapeType="1"/>
          </p:cNvSpPr>
          <p:nvPr/>
        </p:nvSpPr>
        <p:spPr bwMode="auto">
          <a:xfrm>
            <a:off x="320675" y="9048750"/>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xmlns="">
                <a:noFill/>
              </a14:hiddenFill>
            </a:ext>
          </a:extLst>
        </p:spPr>
        <p:txBody>
          <a:bodyPr lIns="92016" tIns="46008" rIns="92016" bIns="46008" anchor="b"/>
          <a:lstStyle/>
          <a:p>
            <a:endParaRPr lang="en-US"/>
          </a:p>
        </p:txBody>
      </p:sp>
      <p:sp>
        <p:nvSpPr>
          <p:cNvPr id="79876" name="Rectangle 14"/>
          <p:cNvSpPr>
            <a:spLocks noChangeArrowheads="1"/>
          </p:cNvSpPr>
          <p:nvPr/>
        </p:nvSpPr>
        <p:spPr bwMode="auto">
          <a:xfrm>
            <a:off x="177800" y="9264650"/>
            <a:ext cx="852488" cy="24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lIns="107513" tIns="53756" rIns="107513" bIns="53756">
            <a:spAutoFit/>
          </a:bodyPr>
          <a:lstStyle/>
          <a:p>
            <a:pPr algn="l" defTabSz="915988" eaLnBrk="0" hangingPunct="0">
              <a:spcBef>
                <a:spcPct val="50000"/>
              </a:spcBef>
            </a:pPr>
            <a:r>
              <a:rPr lang="de-DE" sz="1000"/>
              <a:t>Page </a:t>
            </a:r>
            <a:fld id="{2078C3AD-2973-4681-BFFB-D4116258EDF7}" type="slidenum">
              <a:rPr lang="de-DE" sz="1000"/>
              <a:pPr algn="l" defTabSz="915988" eaLnBrk="0" hangingPunct="0">
                <a:spcBef>
                  <a:spcPct val="50000"/>
                </a:spcBef>
              </a:pPr>
              <a:t>‹#›</a:t>
            </a:fld>
            <a:endParaRPr lang="de-DE" sz="1000"/>
          </a:p>
        </p:txBody>
      </p:sp>
      <p:sp>
        <p:nvSpPr>
          <p:cNvPr id="79877" name="Line 15"/>
          <p:cNvSpPr>
            <a:spLocks noChangeShapeType="1"/>
          </p:cNvSpPr>
          <p:nvPr/>
        </p:nvSpPr>
        <p:spPr bwMode="auto">
          <a:xfrm>
            <a:off x="317500" y="596900"/>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xmlns="">
                <a:noFill/>
              </a14:hiddenFill>
            </a:ext>
          </a:extLst>
        </p:spPr>
        <p:txBody>
          <a:bodyPr lIns="92016" tIns="46008" rIns="92016" bIns="46008" anchor="b"/>
          <a:lstStyle/>
          <a:p>
            <a:endParaRPr lang="en-US"/>
          </a:p>
        </p:txBody>
      </p:sp>
      <p:sp>
        <p:nvSpPr>
          <p:cNvPr id="28688" name="Rectangle 16"/>
          <p:cNvSpPr>
            <a:spLocks noGrp="1" noChangeArrowheads="1"/>
          </p:cNvSpPr>
          <p:nvPr>
            <p:ph type="hdr" sz="quarter"/>
          </p:nvPr>
        </p:nvSpPr>
        <p:spPr bwMode="auto">
          <a:xfrm>
            <a:off x="328613" y="0"/>
            <a:ext cx="6677025" cy="519113"/>
          </a:xfrm>
          <a:prstGeom prst="rect">
            <a:avLst/>
          </a:prstGeom>
          <a:noFill/>
          <a:ln>
            <a:noFill/>
          </a:ln>
          <a:effectLst/>
          <a:extLst/>
        </p:spPr>
        <p:txBody>
          <a:bodyPr vert="horz" wrap="square" lIns="0" tIns="0" rIns="0" bIns="0" numCol="1" anchor="b" anchorCtr="0" compatLnSpc="1">
            <a:prstTxWarp prst="textNoShape">
              <a:avLst/>
            </a:prstTxWarp>
          </a:bodyPr>
          <a:lstStyle>
            <a:lvl1pPr algn="l" defTabSz="909638" eaLnBrk="0" hangingPunct="0">
              <a:defRPr sz="1600" b="1">
                <a:latin typeface="Arial" charset="0"/>
              </a:defRPr>
            </a:lvl1pPr>
          </a:lstStyle>
          <a:p>
            <a:pPr>
              <a:defRPr/>
            </a:pPr>
            <a:endParaRPr lang="de-DE"/>
          </a:p>
        </p:txBody>
      </p:sp>
    </p:spTree>
    <p:extLst>
      <p:ext uri="{BB962C8B-B14F-4D97-AF65-F5344CB8AC3E}">
        <p14:creationId xmlns:p14="http://schemas.microsoft.com/office/powerpoint/2010/main" xmlns="" val="176873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4"/>
          <p:cNvSpPr>
            <a:spLocks noGrp="1" noRot="1" noChangeAspect="1" noChangeArrowheads="1" noTextEdit="1"/>
          </p:cNvSpPr>
          <p:nvPr>
            <p:ph type="sldImg" idx="2"/>
          </p:nvPr>
        </p:nvSpPr>
        <p:spPr bwMode="auto">
          <a:xfrm>
            <a:off x="1055688" y="719138"/>
            <a:ext cx="520065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731838" y="4559300"/>
            <a:ext cx="5851525" cy="4322763"/>
          </a:xfrm>
          <a:prstGeom prst="rect">
            <a:avLst/>
          </a:prstGeom>
          <a:noFill/>
          <a:ln>
            <a:noFill/>
          </a:ln>
          <a:effectLst/>
          <a:extLst/>
        </p:spPr>
        <p:txBody>
          <a:bodyPr vert="horz" wrap="square" lIns="91010" tIns="45505" rIns="91010" bIns="45505"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pic>
        <p:nvPicPr>
          <p:cNvPr id="53252" name="Picture 11" descr="continental_255_153_0_RG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95813" y="9120188"/>
            <a:ext cx="2400300" cy="357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53" name="Line 12"/>
          <p:cNvSpPr>
            <a:spLocks noChangeShapeType="1"/>
          </p:cNvSpPr>
          <p:nvPr/>
        </p:nvSpPr>
        <p:spPr bwMode="auto">
          <a:xfrm>
            <a:off x="320675" y="9048750"/>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xmlns="">
                <a:noFill/>
              </a14:hiddenFill>
            </a:ext>
          </a:extLst>
        </p:spPr>
        <p:txBody>
          <a:bodyPr lIns="92016" tIns="46008" rIns="92016" bIns="46008" anchor="b"/>
          <a:lstStyle/>
          <a:p>
            <a:endParaRPr lang="en-US"/>
          </a:p>
        </p:txBody>
      </p:sp>
      <p:sp>
        <p:nvSpPr>
          <p:cNvPr id="53254" name="Rectangle 13"/>
          <p:cNvSpPr>
            <a:spLocks noChangeArrowheads="1"/>
          </p:cNvSpPr>
          <p:nvPr/>
        </p:nvSpPr>
        <p:spPr bwMode="auto">
          <a:xfrm>
            <a:off x="177800" y="9264650"/>
            <a:ext cx="852488" cy="24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lg"/>
              </a14:hiddenLine>
            </a:ext>
          </a:extLst>
        </p:spPr>
        <p:txBody>
          <a:bodyPr wrap="none" lIns="107513" tIns="53756" rIns="107513" bIns="53756">
            <a:spAutoFit/>
          </a:bodyPr>
          <a:lstStyle/>
          <a:p>
            <a:pPr algn="l" defTabSz="915988" eaLnBrk="0" hangingPunct="0">
              <a:spcBef>
                <a:spcPct val="50000"/>
              </a:spcBef>
            </a:pPr>
            <a:r>
              <a:rPr lang="de-DE" sz="1000"/>
              <a:t>Page </a:t>
            </a:r>
            <a:fld id="{F0070DEE-014F-4EA9-A971-4712E84DE148}" type="slidenum">
              <a:rPr lang="de-DE" sz="1000"/>
              <a:pPr algn="l" defTabSz="915988" eaLnBrk="0" hangingPunct="0">
                <a:spcBef>
                  <a:spcPct val="50000"/>
                </a:spcBef>
              </a:pPr>
              <a:t>‹#›</a:t>
            </a:fld>
            <a:endParaRPr lang="de-DE" sz="1000"/>
          </a:p>
        </p:txBody>
      </p:sp>
      <p:sp>
        <p:nvSpPr>
          <p:cNvPr id="53255" name="Line 14"/>
          <p:cNvSpPr>
            <a:spLocks noChangeShapeType="1"/>
          </p:cNvSpPr>
          <p:nvPr/>
        </p:nvSpPr>
        <p:spPr bwMode="auto">
          <a:xfrm>
            <a:off x="320675" y="4427538"/>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xmlns="">
                <a:noFill/>
              </a14:hiddenFill>
            </a:ext>
          </a:extLst>
        </p:spPr>
        <p:txBody>
          <a:bodyPr lIns="92016" tIns="46008" rIns="92016" bIns="46008" anchor="b"/>
          <a:lstStyle/>
          <a:p>
            <a:endParaRPr lang="en-US"/>
          </a:p>
        </p:txBody>
      </p:sp>
      <p:sp>
        <p:nvSpPr>
          <p:cNvPr id="53256" name="Line 15"/>
          <p:cNvSpPr>
            <a:spLocks noChangeShapeType="1"/>
          </p:cNvSpPr>
          <p:nvPr/>
        </p:nvSpPr>
        <p:spPr bwMode="auto">
          <a:xfrm>
            <a:off x="317500" y="596900"/>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xmlns="">
                <a:noFill/>
              </a14:hiddenFill>
            </a:ext>
          </a:extLst>
        </p:spPr>
        <p:txBody>
          <a:bodyPr lIns="92016" tIns="46008" rIns="92016" bIns="46008" anchor="b"/>
          <a:lstStyle/>
          <a:p>
            <a:endParaRPr lang="en-US"/>
          </a:p>
        </p:txBody>
      </p:sp>
      <p:sp>
        <p:nvSpPr>
          <p:cNvPr id="5136" name="Rectangle 16"/>
          <p:cNvSpPr>
            <a:spLocks noGrp="1" noChangeArrowheads="1"/>
          </p:cNvSpPr>
          <p:nvPr>
            <p:ph type="hdr" sz="quarter"/>
          </p:nvPr>
        </p:nvSpPr>
        <p:spPr bwMode="auto">
          <a:xfrm>
            <a:off x="328613" y="0"/>
            <a:ext cx="6677025" cy="519113"/>
          </a:xfrm>
          <a:prstGeom prst="rect">
            <a:avLst/>
          </a:prstGeom>
          <a:noFill/>
          <a:ln>
            <a:noFill/>
          </a:ln>
          <a:effectLst/>
          <a:extLst/>
        </p:spPr>
        <p:txBody>
          <a:bodyPr vert="horz" wrap="square" lIns="0" tIns="0" rIns="0" bIns="0" numCol="1" anchor="b" anchorCtr="0" compatLnSpc="1">
            <a:prstTxWarp prst="textNoShape">
              <a:avLst/>
            </a:prstTxWarp>
          </a:bodyPr>
          <a:lstStyle>
            <a:lvl1pPr algn="l" defTabSz="909638" eaLnBrk="0" hangingPunct="0">
              <a:defRPr sz="1600" b="1">
                <a:latin typeface="Arial" charset="0"/>
              </a:defRPr>
            </a:lvl1pPr>
          </a:lstStyle>
          <a:p>
            <a:pPr>
              <a:defRPr/>
            </a:pPr>
            <a:endParaRPr lang="de-DE"/>
          </a:p>
        </p:txBody>
      </p:sp>
    </p:spTree>
    <p:extLst>
      <p:ext uri="{BB962C8B-B14F-4D97-AF65-F5344CB8AC3E}">
        <p14:creationId xmlns:p14="http://schemas.microsoft.com/office/powerpoint/2010/main" xmlns="" val="2211795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ko-KR" sz="1000" smtClean="0">
                <a:ea typeface="Gulim" pitchFamily="34" charset="-127"/>
              </a:rPr>
              <a:t>Lets repeat about Widgets:</a:t>
            </a:r>
          </a:p>
          <a:p>
            <a:r>
              <a:rPr lang="en-US" altLang="ko-KR" sz="1000" smtClean="0">
                <a:ea typeface="Gulim" pitchFamily="34" charset="-127"/>
              </a:rPr>
              <a:t>Widgets are organized in hierarchical structure forming a tree of widgets.</a:t>
            </a:r>
          </a:p>
          <a:p>
            <a:r>
              <a:rPr lang="en-US" altLang="ko-KR" sz="1000" smtClean="0">
                <a:ea typeface="Gulim" pitchFamily="34" charset="-127"/>
              </a:rPr>
              <a:t>Visually widgets occupy rectangular area on screen, with all children inside this rectangular area.</a:t>
            </a:r>
          </a:p>
          <a:p>
            <a:r>
              <a:rPr lang="en-US" altLang="ko-KR" sz="1000" smtClean="0">
                <a:ea typeface="Gulim" pitchFamily="34" charset="-127"/>
              </a:rPr>
              <a:t>Widgets are dynamic objects living their own life in a tree. They display different things depending on data and communication with other widgets or external world.</a:t>
            </a:r>
            <a:r>
              <a:rPr lang="bg-BG" altLang="ko-KR" sz="1000" smtClean="0"/>
              <a:t> </a:t>
            </a:r>
            <a:endParaRPr lang="en-US" altLang="ko-KR" sz="1000" smtClean="0">
              <a:ea typeface="Gulim" pitchFamily="34" charset="-127"/>
            </a:endParaRPr>
          </a:p>
          <a:p>
            <a:r>
              <a:rPr lang="en-US" sz="1000" smtClean="0"/>
              <a:t>To implement dynamic nature of widgets they need some kind of internal state and data to keep and display.</a:t>
            </a:r>
          </a:p>
          <a:p>
            <a:r>
              <a:rPr lang="en-US" sz="1000" smtClean="0"/>
              <a:t>Widgets attributes (fundamental data valid for all widgets) like:</a:t>
            </a:r>
          </a:p>
          <a:p>
            <a:r>
              <a:rPr lang="en-US" sz="1000" smtClean="0"/>
              <a:t>- Visible</a:t>
            </a:r>
          </a:p>
          <a:p>
            <a:r>
              <a:rPr lang="en-US" sz="1000" smtClean="0"/>
              <a:t>- Enabled</a:t>
            </a:r>
          </a:p>
          <a:p>
            <a:r>
              <a:rPr lang="en-US" sz="1000" smtClean="0"/>
              <a:t>- Focused (important attribute, the one who has the focus gets focused events, example a parent widget with two textbox children)</a:t>
            </a:r>
            <a:endParaRPr lang="en-US" altLang="ko-KR" sz="1000" smtClean="0">
              <a:ea typeface="Gulim" pitchFamily="34" charset="-127"/>
            </a:endParaRPr>
          </a:p>
          <a:p>
            <a:r>
              <a:rPr lang="en-US" altLang="ko-KR" sz="1000" smtClean="0">
                <a:ea typeface="Gulim" pitchFamily="34" charset="-127"/>
              </a:rPr>
              <a:t>Widget properties are other important data, which is different for different widgets. For example widget which will display vehicle speed will keep property “speed”, while widget which displays temperature will have a property “temp”. Some widgets may need a property which depends on the properties of other widgets. For example lets assume that we have widgets with properties “speed” and “trip time” and we want to have another widget which will display distance from start. So we can define that property “distance” of our widget is “speed” * “trip time” using properties from other two widgets. What we need is that our “distance” widget is notified every time when some of this widget changes its value. Artemmis provides such thing and we call it property link.</a:t>
            </a:r>
            <a:r>
              <a:rPr lang="bg-BG" altLang="ko-KR" sz="1000" smtClean="0"/>
              <a:t> </a:t>
            </a:r>
            <a:endParaRPr lang="bg-BG" sz="10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Building of a new tree happens in fact just once, during initial strat-up and we can simply assume that it is like rebuild of a tree with no old tree. Rebuilding of a (sub)tree happens when state machine inside some SceneController changes its state and current set of children has to be removed and new set of children will come to live. This happens in two phases:</a:t>
            </a:r>
          </a:p>
          <a:p>
            <a:r>
              <a:rPr lang="en-US" smtClean="0"/>
              <a:t>old widgets (entire sub-tree) are removed.</a:t>
            </a:r>
          </a:p>
          <a:p>
            <a:r>
              <a:rPr lang="en-US" smtClean="0"/>
              <a:t>new widgets (entire sub-tree) is created.</a:t>
            </a:r>
          </a:p>
          <a:p>
            <a:r>
              <a:rPr lang="en-US" smtClean="0"/>
              <a:t> </a:t>
            </a:r>
          </a:p>
          <a:p>
            <a:r>
              <a:rPr lang="en-US" smtClean="0"/>
              <a:t>There are following exceptions:</a:t>
            </a:r>
          </a:p>
          <a:p>
            <a:r>
              <a:rPr lang="en-US" smtClean="0"/>
              <a:t>	1. There are widgets which may exist in both old and new mode. This widgets are called “common” widgets. They are not killed and then constructed again, but simply move from one sub-tree to the other. Common widgets move to new sub-tree with their entire sub-tree (so with all children if any). Common widgets may change some of their properties (like X/Y position and/or width/height).</a:t>
            </a:r>
          </a:p>
          <a:p>
            <a:r>
              <a:rPr lang="en-US" smtClean="0"/>
              <a:t>	2. There are some special cases where we need both old and new tree alive for a moment of transition (to be able to make animation for the transition). These are special controllers called TransitionalControllers and they do exactly this – they first create new sub-tree and then kill the old one. In such a case there are no common widgets allowed, because widget can not belong to two parents at once.</a:t>
            </a:r>
          </a:p>
          <a:p>
            <a:r>
              <a:rPr lang="en-US" smtClean="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sz="800" dirty="0" smtClean="0"/>
              <a:t>Rebuilding is a complicated process. The thing is that it is possible to have (in a new tree) another </a:t>
            </a:r>
            <a:r>
              <a:rPr lang="en-US" sz="800" dirty="0" err="1" smtClean="0"/>
              <a:t>SceneController</a:t>
            </a:r>
            <a:r>
              <a:rPr lang="en-US" sz="800" dirty="0" smtClean="0"/>
              <a:t>, which doesn’t know exactly what set of children it needs during creation of </a:t>
            </a:r>
            <a:r>
              <a:rPr lang="en-US" sz="800" dirty="0" err="1" smtClean="0"/>
              <a:t>SceneController</a:t>
            </a:r>
            <a:r>
              <a:rPr lang="en-US" sz="800" dirty="0" smtClean="0"/>
              <a:t>. So it needs to get data from </a:t>
            </a:r>
            <a:r>
              <a:rPr lang="en-US" sz="800" dirty="0" err="1" smtClean="0"/>
              <a:t>DPool</a:t>
            </a:r>
            <a:r>
              <a:rPr lang="en-US" sz="800" dirty="0" smtClean="0"/>
              <a:t>, calculate all properties (possibly using prop links to other widgets) and calculate its state. Then it can build its set of children and again there could be another </a:t>
            </a:r>
            <a:r>
              <a:rPr lang="en-US" sz="800" dirty="0" err="1" smtClean="0"/>
              <a:t>SceneController</a:t>
            </a:r>
            <a:r>
              <a:rPr lang="en-US" sz="800" dirty="0" smtClean="0"/>
              <a:t>. When this entire process of creating and initializing </a:t>
            </a:r>
            <a:r>
              <a:rPr lang="en-US" sz="800" dirty="0" err="1" smtClean="0"/>
              <a:t>SceneControllers</a:t>
            </a:r>
            <a:r>
              <a:rPr lang="en-US" sz="800" dirty="0" smtClean="0"/>
              <a:t> ends tree is finally build and normal execution of HMI can continue, just before it continues a message </a:t>
            </a:r>
            <a:r>
              <a:rPr lang="en-US" sz="800" dirty="0" err="1" smtClean="0"/>
              <a:t>TreeBuildDone</a:t>
            </a:r>
            <a:r>
              <a:rPr lang="en-US" sz="800" dirty="0" smtClean="0"/>
              <a:t> to newly created sub-tree is broadcasted and at that moment all widgets in that sub-tree will know that now normal execution of HMI starts.</a:t>
            </a:r>
          </a:p>
          <a:p>
            <a:pPr>
              <a:lnSpc>
                <a:spcPct val="80000"/>
              </a:lnSpc>
            </a:pPr>
            <a:endParaRPr lang="en-US" sz="800" dirty="0" smtClean="0"/>
          </a:p>
          <a:p>
            <a:pPr>
              <a:lnSpc>
                <a:spcPct val="80000"/>
              </a:lnSpc>
            </a:pPr>
            <a:r>
              <a:rPr lang="en-US" sz="800" dirty="0" smtClean="0"/>
              <a:t>In step 1 all widgets are build and tree is created.</a:t>
            </a:r>
          </a:p>
          <a:p>
            <a:pPr>
              <a:lnSpc>
                <a:spcPct val="80000"/>
              </a:lnSpc>
            </a:pPr>
            <a:r>
              <a:rPr lang="en-US" sz="800" dirty="0" smtClean="0"/>
              <a:t>Children of “C” are not build because its state machine is in non initialized state. In such state it is possible to have default children to build, but maybe it is not good to do because perhaps state will change after </a:t>
            </a:r>
            <a:r>
              <a:rPr lang="en-US" sz="800" dirty="0" err="1" smtClean="0"/>
              <a:t>init.</a:t>
            </a:r>
            <a:endParaRPr lang="en-US" sz="800" dirty="0" smtClean="0"/>
          </a:p>
          <a:p>
            <a:pPr>
              <a:lnSpc>
                <a:spcPct val="80000"/>
              </a:lnSpc>
            </a:pPr>
            <a:endParaRPr lang="en-US" sz="800" dirty="0" smtClean="0"/>
          </a:p>
          <a:p>
            <a:pPr>
              <a:lnSpc>
                <a:spcPct val="80000"/>
              </a:lnSpc>
            </a:pPr>
            <a:r>
              <a:rPr lang="en-US" sz="800" dirty="0" smtClean="0"/>
              <a:t>In step 2 all created widgets are initialized.</a:t>
            </a:r>
          </a:p>
          <a:p>
            <a:pPr>
              <a:lnSpc>
                <a:spcPct val="80000"/>
              </a:lnSpc>
            </a:pPr>
            <a:r>
              <a:rPr lang="en-US" sz="800" dirty="0" smtClean="0"/>
              <a:t>During initialization state machine of a controller gets initialized and state is changed.</a:t>
            </a:r>
          </a:p>
          <a:p>
            <a:pPr>
              <a:lnSpc>
                <a:spcPct val="80000"/>
              </a:lnSpc>
            </a:pPr>
            <a:r>
              <a:rPr lang="en-US" sz="800" dirty="0" smtClean="0"/>
              <a:t>When state machine changes state controller widgets sends a </a:t>
            </a:r>
            <a:r>
              <a:rPr lang="en-US" sz="800" dirty="0" err="1" smtClean="0"/>
              <a:t>RebuildMessage</a:t>
            </a:r>
            <a:r>
              <a:rPr lang="en-US" sz="800" dirty="0" smtClean="0"/>
              <a:t> which goes to rebuild queue.</a:t>
            </a:r>
          </a:p>
          <a:p>
            <a:pPr>
              <a:lnSpc>
                <a:spcPct val="80000"/>
              </a:lnSpc>
            </a:pPr>
            <a:r>
              <a:rPr lang="en-US" sz="800" dirty="0" smtClean="0"/>
              <a:t>Controller may send several times rebuild message, because during init it may happen that C depends on prop link to a widget which is still not initialized, so it has some default property there.</a:t>
            </a:r>
          </a:p>
          <a:p>
            <a:pPr>
              <a:lnSpc>
                <a:spcPct val="80000"/>
              </a:lnSpc>
            </a:pPr>
            <a:endParaRPr lang="en-US" sz="800" dirty="0" smtClean="0"/>
          </a:p>
          <a:p>
            <a:pPr>
              <a:lnSpc>
                <a:spcPct val="80000"/>
              </a:lnSpc>
            </a:pPr>
            <a:r>
              <a:rPr lang="en-US" sz="800" dirty="0" smtClean="0"/>
              <a:t>Step 3</a:t>
            </a:r>
          </a:p>
          <a:p>
            <a:pPr>
              <a:lnSpc>
                <a:spcPct val="80000"/>
              </a:lnSpc>
            </a:pPr>
            <a:r>
              <a:rPr lang="en-US" sz="800" dirty="0" smtClean="0"/>
              <a:t>Depending on state machine (lets assume it has state 2) a widget tree 2 is build.</a:t>
            </a:r>
          </a:p>
          <a:p>
            <a:pPr>
              <a:lnSpc>
                <a:spcPct val="80000"/>
              </a:lnSpc>
            </a:pPr>
            <a:endParaRPr lang="en-US" sz="800" dirty="0" smtClean="0"/>
          </a:p>
          <a:p>
            <a:pPr>
              <a:lnSpc>
                <a:spcPct val="80000"/>
              </a:lnSpc>
            </a:pPr>
            <a:r>
              <a:rPr lang="en-US" sz="800" dirty="0" smtClean="0"/>
              <a:t>Step 4</a:t>
            </a:r>
          </a:p>
          <a:p>
            <a:pPr>
              <a:lnSpc>
                <a:spcPct val="80000"/>
              </a:lnSpc>
            </a:pPr>
            <a:r>
              <a:rPr lang="en-US" sz="800" dirty="0" smtClean="0"/>
              <a:t>It is initialized</a:t>
            </a:r>
          </a:p>
          <a:p>
            <a:pPr>
              <a:lnSpc>
                <a:spcPct val="80000"/>
              </a:lnSpc>
            </a:pPr>
            <a:endParaRPr lang="en-US" sz="800" dirty="0" smtClean="0"/>
          </a:p>
          <a:p>
            <a:pPr>
              <a:lnSpc>
                <a:spcPct val="80000"/>
              </a:lnSpc>
            </a:pPr>
            <a:r>
              <a:rPr lang="en-US" sz="800" dirty="0" smtClean="0"/>
              <a:t>There is another controller (just created and initialized which sends rebuild message) … so we repeat rebuild for the newly created controller.</a:t>
            </a:r>
          </a:p>
          <a:p>
            <a:pPr>
              <a:lnSpc>
                <a:spcPct val="80000"/>
              </a:lnSpc>
            </a:pPr>
            <a:r>
              <a:rPr lang="en-US" sz="800" dirty="0" smtClean="0"/>
              <a:t>And so on, … till there are no more controllers and rebuild </a:t>
            </a:r>
            <a:r>
              <a:rPr lang="en-US" sz="800" dirty="0" err="1" smtClean="0"/>
              <a:t>queu</a:t>
            </a:r>
            <a:r>
              <a:rPr lang="en-US" sz="800" dirty="0" smtClean="0"/>
              <a:t> is empty …</a:t>
            </a:r>
          </a:p>
          <a:p>
            <a:pPr>
              <a:lnSpc>
                <a:spcPct val="80000"/>
              </a:lnSpc>
            </a:pPr>
            <a:endParaRPr lang="en-US" sz="800" dirty="0" smtClean="0"/>
          </a:p>
          <a:p>
            <a:pPr>
              <a:lnSpc>
                <a:spcPct val="80000"/>
              </a:lnSpc>
            </a:pPr>
            <a:r>
              <a:rPr lang="en-US" sz="800" dirty="0" smtClean="0"/>
              <a:t>Finally we send a </a:t>
            </a:r>
            <a:r>
              <a:rPr lang="en-US" sz="800" dirty="0" err="1" smtClean="0"/>
              <a:t>TreeBuildDone</a:t>
            </a:r>
            <a:r>
              <a:rPr lang="en-US" sz="800" dirty="0" smtClean="0"/>
              <a:t> message to the root.</a:t>
            </a:r>
          </a:p>
          <a:p>
            <a:pPr>
              <a:lnSpc>
                <a:spcPct val="80000"/>
              </a:lnSpc>
            </a:pPr>
            <a:endParaRPr lang="en-US" sz="800" dirty="0" smtClean="0"/>
          </a:p>
          <a:p>
            <a:pPr>
              <a:lnSpc>
                <a:spcPct val="80000"/>
              </a:lnSpc>
            </a:pPr>
            <a:r>
              <a:rPr lang="en-US" sz="800" dirty="0" smtClean="0"/>
              <a:t>For more info see WAS1S1 document.</a:t>
            </a:r>
          </a:p>
          <a:p>
            <a:pPr>
              <a:lnSpc>
                <a:spcPct val="80000"/>
              </a:lnSpc>
            </a:pPr>
            <a:endParaRPr lang="en-US" sz="800" dirty="0" smtClean="0"/>
          </a:p>
          <a:p>
            <a:pPr>
              <a:lnSpc>
                <a:spcPct val="80000"/>
              </a:lnSpc>
            </a:pPr>
            <a:endParaRPr lang="en-US" sz="80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057275" y="720725"/>
            <a:ext cx="5200650" cy="3600450"/>
          </a:xfrm>
          <a:ln/>
        </p:spPr>
      </p:sp>
      <p:sp>
        <p:nvSpPr>
          <p:cNvPr id="68611" name="Rectangle 3"/>
          <p:cNvSpPr>
            <a:spLocks noGrp="1" noChangeArrowheads="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06" tIns="45153" rIns="90306" bIns="45153"/>
          <a:lstStyle/>
          <a:p>
            <a:pPr eaLnBrk="1" hangingPunct="1"/>
            <a:r>
              <a:rPr lang="de-DE" dirty="0" err="1" smtClean="0"/>
              <a:t>Here</a:t>
            </a:r>
            <a:r>
              <a:rPr lang="de-DE" dirty="0" smtClean="0"/>
              <a:t> </a:t>
            </a:r>
            <a:r>
              <a:rPr lang="de-DE" dirty="0" err="1" smtClean="0"/>
              <a:t>we</a:t>
            </a:r>
            <a:r>
              <a:rPr lang="de-DE" dirty="0" smtClean="0"/>
              <a:t> </a:t>
            </a:r>
            <a:r>
              <a:rPr lang="de-DE" dirty="0" err="1" smtClean="0"/>
              <a:t>make</a:t>
            </a:r>
            <a:r>
              <a:rPr lang="de-DE" dirty="0" smtClean="0"/>
              <a:t> a </a:t>
            </a:r>
            <a:r>
              <a:rPr lang="de-DE" dirty="0" err="1" smtClean="0"/>
              <a:t>short</a:t>
            </a:r>
            <a:r>
              <a:rPr lang="de-DE" dirty="0" smtClean="0"/>
              <a:t> </a:t>
            </a:r>
            <a:r>
              <a:rPr lang="de-DE" dirty="0" err="1" smtClean="0"/>
              <a:t>introduction</a:t>
            </a:r>
            <a:r>
              <a:rPr lang="de-DE" dirty="0" smtClean="0"/>
              <a:t> </a:t>
            </a:r>
            <a:r>
              <a:rPr lang="de-DE" dirty="0" err="1" smtClean="0"/>
              <a:t>of</a:t>
            </a:r>
            <a:r>
              <a:rPr lang="de-DE" dirty="0" smtClean="0"/>
              <a:t> </a:t>
            </a:r>
            <a:r>
              <a:rPr lang="de-DE" dirty="0" err="1" smtClean="0"/>
              <a:t>each</a:t>
            </a:r>
            <a:r>
              <a:rPr lang="de-DE" dirty="0" smtClean="0"/>
              <a:t> </a:t>
            </a:r>
            <a:r>
              <a:rPr lang="de-DE" dirty="0" err="1" smtClean="0"/>
              <a:t>other</a:t>
            </a:r>
            <a:r>
              <a:rPr lang="de-DE" dirty="0" smtClean="0"/>
              <a:t>. I </a:t>
            </a:r>
            <a:r>
              <a:rPr lang="de-DE" dirty="0" err="1" smtClean="0"/>
              <a:t>start</a:t>
            </a:r>
            <a:r>
              <a:rPr lang="de-DE" dirty="0" smtClean="0"/>
              <a:t> </a:t>
            </a:r>
            <a:r>
              <a:rPr lang="de-DE" dirty="0" err="1" smtClean="0"/>
              <a:t>with</a:t>
            </a:r>
            <a:r>
              <a:rPr lang="de-DE" dirty="0" smtClean="0"/>
              <a:t> </a:t>
            </a:r>
            <a:r>
              <a:rPr lang="de-DE" dirty="0" err="1" smtClean="0"/>
              <a:t>my</a:t>
            </a:r>
            <a:r>
              <a:rPr lang="de-DE" dirty="0" smtClean="0"/>
              <a:t> </a:t>
            </a:r>
            <a:r>
              <a:rPr lang="de-DE" dirty="0" err="1" smtClean="0"/>
              <a:t>background</a:t>
            </a:r>
            <a:r>
              <a:rPr lang="de-DE" dirty="0" smtClean="0"/>
              <a:t>.</a:t>
            </a:r>
          </a:p>
          <a:p>
            <a:pPr eaLnBrk="1" hangingPunct="1"/>
            <a:r>
              <a:rPr lang="de-DE" dirty="0" smtClean="0"/>
              <a:t>Check </a:t>
            </a:r>
            <a:r>
              <a:rPr lang="de-DE" dirty="0" err="1" smtClean="0"/>
              <a:t>if</a:t>
            </a:r>
            <a:r>
              <a:rPr lang="de-DE" dirty="0" smtClean="0"/>
              <a:t> all </a:t>
            </a:r>
            <a:r>
              <a:rPr lang="de-DE" dirty="0" err="1" smtClean="0"/>
              <a:t>participants</a:t>
            </a:r>
            <a:r>
              <a:rPr lang="de-DE" dirty="0" smtClean="0"/>
              <a:t> </a:t>
            </a:r>
            <a:r>
              <a:rPr lang="de-DE" dirty="0" err="1" smtClean="0"/>
              <a:t>have</a:t>
            </a:r>
            <a:r>
              <a:rPr lang="de-DE" dirty="0" smtClean="0"/>
              <a:t> </a:t>
            </a:r>
            <a:r>
              <a:rPr lang="de-DE" dirty="0" err="1" smtClean="0"/>
              <a:t>some</a:t>
            </a:r>
            <a:r>
              <a:rPr lang="de-DE" dirty="0" smtClean="0"/>
              <a:t> </a:t>
            </a:r>
            <a:r>
              <a:rPr lang="de-DE" dirty="0" err="1" smtClean="0"/>
              <a:t>knowledge</a:t>
            </a:r>
            <a:r>
              <a:rPr lang="de-DE" dirty="0" smtClean="0"/>
              <a:t> </a:t>
            </a:r>
            <a:r>
              <a:rPr lang="de-DE" dirty="0" err="1" smtClean="0"/>
              <a:t>about</a:t>
            </a:r>
            <a:r>
              <a:rPr lang="de-DE" dirty="0" smtClean="0"/>
              <a:t> ARTEMMIS, HMI </a:t>
            </a:r>
            <a:r>
              <a:rPr lang="de-DE" dirty="0" err="1" smtClean="0"/>
              <a:t>and</a:t>
            </a:r>
            <a:r>
              <a:rPr lang="de-DE" dirty="0" smtClean="0"/>
              <a:t> GS2!</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sz="800" dirty="0" smtClean="0"/>
              <a:t>The HMI Subsystem is completely developed in EEC++. To have deterministic memory consumption, it is a mandatory SMK rule to implement a memory management system, which maps all dynamic allocations to a statically configured memory area.</a:t>
            </a:r>
          </a:p>
          <a:p>
            <a:pPr>
              <a:lnSpc>
                <a:spcPct val="80000"/>
              </a:lnSpc>
            </a:pPr>
            <a:r>
              <a:rPr lang="en-US" sz="800" dirty="0" smtClean="0"/>
              <a:t>This role is taken over by the package WMMS. In principle, allocated objects can be separated into two main groups, the framework ( EPF ) part and the widgets ( WFC ).</a:t>
            </a:r>
          </a:p>
          <a:p>
            <a:pPr>
              <a:lnSpc>
                <a:spcPct val="80000"/>
              </a:lnSpc>
            </a:pPr>
            <a:r>
              <a:rPr lang="en-US" sz="800" dirty="0" smtClean="0"/>
              <a:t>The EPF has a more static allocation behavior, mainly driven by init and </a:t>
            </a:r>
            <a:r>
              <a:rPr lang="en-US" sz="800" dirty="0" err="1" smtClean="0"/>
              <a:t>deinit</a:t>
            </a:r>
            <a:r>
              <a:rPr lang="en-US" sz="800" dirty="0" smtClean="0"/>
              <a:t> of the subsystem.</a:t>
            </a:r>
          </a:p>
          <a:p>
            <a:pPr>
              <a:lnSpc>
                <a:spcPct val="80000"/>
              </a:lnSpc>
            </a:pPr>
            <a:r>
              <a:rPr lang="en-US" sz="800" dirty="0" smtClean="0"/>
              <a:t>The WFC objects have a very dynamic allocation behavior, with each scene change on the display objects are allocated and destroyed.</a:t>
            </a:r>
          </a:p>
          <a:p>
            <a:pPr>
              <a:lnSpc>
                <a:spcPct val="80000"/>
              </a:lnSpc>
            </a:pPr>
            <a:r>
              <a:rPr lang="en-US" sz="800" dirty="0" smtClean="0"/>
              <a:t>The main idea is to avoid memory fragmentation. This is possible because we know in advance size and number of memory blocks that are needed for widgets. BRUTUS can calculate sizes of all possible widgets which we need during runtime and even in which combinations they will be alive</a:t>
            </a:r>
            <a:r>
              <a:rPr lang="bg-BG" sz="800" dirty="0" smtClean="0"/>
              <a:t> </a:t>
            </a:r>
            <a:endParaRPr lang="en-US" sz="800" dirty="0" smtClean="0"/>
          </a:p>
          <a:p>
            <a:pPr>
              <a:lnSpc>
                <a:spcPct val="80000"/>
              </a:lnSpc>
            </a:pPr>
            <a:r>
              <a:rPr lang="en-US" sz="800" dirty="0" smtClean="0"/>
              <a:t>The full memory configuration for WMMS is generated by the Brutus Compiler, based on a configuration and the analysis of the HMI model.</a:t>
            </a:r>
            <a:r>
              <a:rPr lang="bg-BG" sz="800" dirty="0" smtClean="0"/>
              <a:t> </a:t>
            </a:r>
            <a:endParaRPr lang="en-US" sz="800" dirty="0" smtClean="0"/>
          </a:p>
          <a:p>
            <a:pPr>
              <a:lnSpc>
                <a:spcPct val="80000"/>
              </a:lnSpc>
            </a:pPr>
            <a:r>
              <a:rPr lang="en-US" sz="800" dirty="0" smtClean="0"/>
              <a:t>To make possible estimation of memory and configuring different pools with objects it is needed to have size of different objects calculated. This is done by a </a:t>
            </a:r>
            <a:r>
              <a:rPr lang="en-US" sz="800" dirty="0" err="1" smtClean="0"/>
              <a:t>SizeOfGenerator</a:t>
            </a:r>
            <a:r>
              <a:rPr lang="en-US" sz="800" dirty="0" smtClean="0"/>
              <a:t> tool. This tool generates a C++ code which prints out sizes of needed types, then it is executed either on PC or emulated on PC (depending on whether we need it for PC or for target cluster). Finally </a:t>
            </a:r>
            <a:r>
              <a:rPr lang="en-US" sz="800" dirty="0" err="1" smtClean="0"/>
              <a:t>SizeOfGenerator</a:t>
            </a:r>
            <a:r>
              <a:rPr lang="en-US" sz="800" dirty="0" smtClean="0"/>
              <a:t> writes SizeOf.XML which is read by BRUTUS and used in memory calculations.</a:t>
            </a:r>
          </a:p>
          <a:p>
            <a:pPr>
              <a:lnSpc>
                <a:spcPct val="80000"/>
              </a:lnSpc>
            </a:pPr>
            <a:r>
              <a:rPr lang="en-US" sz="800" dirty="0" smtClean="0"/>
              <a:t>A RAM portion of HMI subsystem is divided into smaller RAM sections called Memory Pools. There are several memory pools – WFC common widgets, WFC unique widgets, WFC data, EPF, CIA, ACE, External Messages, Internal Messages, Window, Single Threaded ACE (optional).</a:t>
            </a:r>
          </a:p>
          <a:p>
            <a:pPr>
              <a:lnSpc>
                <a:spcPct val="80000"/>
              </a:lnSpc>
            </a:pPr>
            <a:r>
              <a:rPr lang="en-US" sz="800" dirty="0" smtClean="0"/>
              <a:t>The access protection mechanism for each pool can be separately configured for allocation and </a:t>
            </a:r>
            <a:r>
              <a:rPr lang="en-US" sz="800" dirty="0" err="1" smtClean="0"/>
              <a:t>deallocation</a:t>
            </a:r>
            <a:r>
              <a:rPr lang="en-US" sz="800" dirty="0" smtClean="0"/>
              <a:t> – interrupt or resource (with resource name: default RES_SCHEDULER).</a:t>
            </a:r>
          </a:p>
          <a:p>
            <a:pPr>
              <a:lnSpc>
                <a:spcPct val="80000"/>
              </a:lnSpc>
            </a:pPr>
            <a:r>
              <a:rPr lang="en-US" sz="800" dirty="0" smtClean="0"/>
              <a:t>CIA and ACE memory pool, which are accessed by more than one task context, needs memory protection.</a:t>
            </a:r>
          </a:p>
          <a:p>
            <a:pPr>
              <a:lnSpc>
                <a:spcPct val="80000"/>
              </a:lnSpc>
            </a:pPr>
            <a:r>
              <a:rPr lang="en-US" sz="800" dirty="0" smtClean="0"/>
              <a:t>External Message Memory Pool</a:t>
            </a:r>
          </a:p>
          <a:p>
            <a:pPr lvl="1">
              <a:lnSpc>
                <a:spcPct val="80000"/>
              </a:lnSpc>
            </a:pPr>
            <a:r>
              <a:rPr lang="en-US" sz="800" dirty="0" smtClean="0"/>
              <a:t>Allocation: Needs protection (RES_SCHEDULER)</a:t>
            </a:r>
          </a:p>
          <a:p>
            <a:pPr lvl="1">
              <a:lnSpc>
                <a:spcPct val="80000"/>
              </a:lnSpc>
            </a:pPr>
            <a:r>
              <a:rPr lang="en-US" sz="800" dirty="0" err="1" smtClean="0"/>
              <a:t>Deallocation</a:t>
            </a:r>
            <a:r>
              <a:rPr lang="en-US" sz="800" dirty="0" smtClean="0"/>
              <a:t>: Resource (RES_SCHEDULER). In XML, the resource name may be left out, because the default value is RES_SCHEDULER.</a:t>
            </a:r>
          </a:p>
          <a:p>
            <a:pPr>
              <a:lnSpc>
                <a:spcPct val="80000"/>
              </a:lnSpc>
            </a:pPr>
            <a:r>
              <a:rPr lang="en-US" sz="800" dirty="0" smtClean="0"/>
              <a:t>Display controllers (for each): Internal message memory pool, Window memory pool (all windows belonging to the widgets), Common Widgets memory pool, Unique Widgets memory pool, Widget data memory pool</a:t>
            </a:r>
          </a:p>
          <a:p>
            <a:pPr lvl="1">
              <a:lnSpc>
                <a:spcPct val="80000"/>
              </a:lnSpc>
            </a:pPr>
            <a:r>
              <a:rPr lang="en-US" sz="800" dirty="0" smtClean="0"/>
              <a:t>No protection for all internal memory pools, because access is done only from HMI task context</a:t>
            </a:r>
          </a:p>
          <a:p>
            <a:pPr>
              <a:lnSpc>
                <a:spcPct val="80000"/>
              </a:lnSpc>
            </a:pPr>
            <a:r>
              <a:rPr lang="en-US" sz="800" dirty="0" smtClean="0"/>
              <a:t>CIA and ACE memory pool</a:t>
            </a:r>
          </a:p>
          <a:p>
            <a:pPr lvl="1">
              <a:lnSpc>
                <a:spcPct val="80000"/>
              </a:lnSpc>
            </a:pPr>
            <a:r>
              <a:rPr lang="en-US" sz="800" dirty="0" smtClean="0"/>
              <a:t>Allocation:  Resource (RES_SCHEDULER)</a:t>
            </a:r>
          </a:p>
          <a:p>
            <a:pPr lvl="1">
              <a:lnSpc>
                <a:spcPct val="80000"/>
              </a:lnSpc>
            </a:pPr>
            <a:r>
              <a:rPr lang="en-US" sz="800" dirty="0" err="1" smtClean="0"/>
              <a:t>Deallocation</a:t>
            </a:r>
            <a:r>
              <a:rPr lang="en-US" sz="800" dirty="0" smtClean="0"/>
              <a:t>: Resource (RES_SCHEDULER)</a:t>
            </a:r>
          </a:p>
          <a:p>
            <a:pPr>
              <a:lnSpc>
                <a:spcPct val="80000"/>
              </a:lnSpc>
            </a:pPr>
            <a:r>
              <a:rPr lang="en-US" sz="800" dirty="0" smtClean="0"/>
              <a:t>EPF memory pool and Single threaded ACE memory pool (optional)</a:t>
            </a:r>
          </a:p>
          <a:p>
            <a:pPr lvl="1">
              <a:lnSpc>
                <a:spcPct val="80000"/>
              </a:lnSpc>
            </a:pPr>
            <a:r>
              <a:rPr lang="en-US" sz="800" dirty="0" smtClean="0"/>
              <a:t>Allocation: No protection</a:t>
            </a:r>
          </a:p>
          <a:p>
            <a:pPr lvl="1">
              <a:lnSpc>
                <a:spcPct val="80000"/>
              </a:lnSpc>
            </a:pPr>
            <a:r>
              <a:rPr lang="en-US" sz="800" dirty="0" err="1" smtClean="0"/>
              <a:t>Deallocation</a:t>
            </a:r>
            <a:r>
              <a:rPr lang="en-US" sz="800" dirty="0" smtClean="0"/>
              <a:t>: No protection</a:t>
            </a:r>
            <a:endParaRPr lang="bg-BG" sz="80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057275" y="720725"/>
            <a:ext cx="5200650" cy="3600450"/>
          </a:xfrm>
          <a:ln/>
        </p:spPr>
      </p:sp>
      <p:sp>
        <p:nvSpPr>
          <p:cNvPr id="68611" name="Rectangle 3"/>
          <p:cNvSpPr>
            <a:spLocks noGrp="1" noChangeArrowheads="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06" tIns="45153" rIns="90306" bIns="45153"/>
          <a:lstStyle/>
          <a:p>
            <a:pPr eaLnBrk="1" hangingPunct="1"/>
            <a:r>
              <a:rPr lang="de-DE" dirty="0" err="1" smtClean="0"/>
              <a:t>Here</a:t>
            </a:r>
            <a:r>
              <a:rPr lang="de-DE" dirty="0" smtClean="0"/>
              <a:t> </a:t>
            </a:r>
            <a:r>
              <a:rPr lang="de-DE" dirty="0" err="1" smtClean="0"/>
              <a:t>we</a:t>
            </a:r>
            <a:r>
              <a:rPr lang="de-DE" dirty="0" smtClean="0"/>
              <a:t> </a:t>
            </a:r>
            <a:r>
              <a:rPr lang="de-DE" dirty="0" err="1" smtClean="0"/>
              <a:t>make</a:t>
            </a:r>
            <a:r>
              <a:rPr lang="de-DE" dirty="0" smtClean="0"/>
              <a:t> a </a:t>
            </a:r>
            <a:r>
              <a:rPr lang="de-DE" dirty="0" err="1" smtClean="0"/>
              <a:t>short</a:t>
            </a:r>
            <a:r>
              <a:rPr lang="de-DE" dirty="0" smtClean="0"/>
              <a:t> </a:t>
            </a:r>
            <a:r>
              <a:rPr lang="de-DE" dirty="0" err="1" smtClean="0"/>
              <a:t>introduction</a:t>
            </a:r>
            <a:r>
              <a:rPr lang="de-DE" dirty="0" smtClean="0"/>
              <a:t> </a:t>
            </a:r>
            <a:r>
              <a:rPr lang="de-DE" dirty="0" err="1" smtClean="0"/>
              <a:t>of</a:t>
            </a:r>
            <a:r>
              <a:rPr lang="de-DE" dirty="0" smtClean="0"/>
              <a:t> </a:t>
            </a:r>
            <a:r>
              <a:rPr lang="de-DE" dirty="0" err="1" smtClean="0"/>
              <a:t>each</a:t>
            </a:r>
            <a:r>
              <a:rPr lang="de-DE" dirty="0" smtClean="0"/>
              <a:t> </a:t>
            </a:r>
            <a:r>
              <a:rPr lang="de-DE" dirty="0" err="1" smtClean="0"/>
              <a:t>other</a:t>
            </a:r>
            <a:r>
              <a:rPr lang="de-DE" dirty="0" smtClean="0"/>
              <a:t>. I </a:t>
            </a:r>
            <a:r>
              <a:rPr lang="de-DE" dirty="0" err="1" smtClean="0"/>
              <a:t>start</a:t>
            </a:r>
            <a:r>
              <a:rPr lang="de-DE" dirty="0" smtClean="0"/>
              <a:t> </a:t>
            </a:r>
            <a:r>
              <a:rPr lang="de-DE" dirty="0" err="1" smtClean="0"/>
              <a:t>with</a:t>
            </a:r>
            <a:r>
              <a:rPr lang="de-DE" dirty="0" smtClean="0"/>
              <a:t> </a:t>
            </a:r>
            <a:r>
              <a:rPr lang="de-DE" dirty="0" err="1" smtClean="0"/>
              <a:t>my</a:t>
            </a:r>
            <a:r>
              <a:rPr lang="de-DE" dirty="0" smtClean="0"/>
              <a:t> </a:t>
            </a:r>
            <a:r>
              <a:rPr lang="de-DE" dirty="0" err="1" smtClean="0"/>
              <a:t>background</a:t>
            </a:r>
            <a:r>
              <a:rPr lang="de-DE" dirty="0" smtClean="0"/>
              <a:t>.</a:t>
            </a:r>
          </a:p>
          <a:p>
            <a:pPr eaLnBrk="1" hangingPunct="1"/>
            <a:r>
              <a:rPr lang="de-DE" dirty="0" smtClean="0"/>
              <a:t>Check </a:t>
            </a:r>
            <a:r>
              <a:rPr lang="de-DE" dirty="0" err="1" smtClean="0"/>
              <a:t>if</a:t>
            </a:r>
            <a:r>
              <a:rPr lang="de-DE" dirty="0" smtClean="0"/>
              <a:t> all </a:t>
            </a:r>
            <a:r>
              <a:rPr lang="de-DE" dirty="0" err="1" smtClean="0"/>
              <a:t>participants</a:t>
            </a:r>
            <a:r>
              <a:rPr lang="de-DE" dirty="0" smtClean="0"/>
              <a:t> </a:t>
            </a:r>
            <a:r>
              <a:rPr lang="de-DE" dirty="0" err="1" smtClean="0"/>
              <a:t>have</a:t>
            </a:r>
            <a:r>
              <a:rPr lang="de-DE" dirty="0" smtClean="0"/>
              <a:t> </a:t>
            </a:r>
            <a:r>
              <a:rPr lang="de-DE" dirty="0" err="1" smtClean="0"/>
              <a:t>some</a:t>
            </a:r>
            <a:r>
              <a:rPr lang="de-DE" dirty="0" smtClean="0"/>
              <a:t> </a:t>
            </a:r>
            <a:r>
              <a:rPr lang="de-DE" dirty="0" err="1" smtClean="0"/>
              <a:t>knowledge</a:t>
            </a:r>
            <a:r>
              <a:rPr lang="de-DE" dirty="0" smtClean="0"/>
              <a:t> </a:t>
            </a:r>
            <a:r>
              <a:rPr lang="de-DE" dirty="0" err="1" smtClean="0"/>
              <a:t>about</a:t>
            </a:r>
            <a:r>
              <a:rPr lang="de-DE" dirty="0" smtClean="0"/>
              <a:t> ARTEMMIS, HMI </a:t>
            </a:r>
            <a:r>
              <a:rPr lang="de-DE" dirty="0" err="1" smtClean="0"/>
              <a:t>and</a:t>
            </a:r>
            <a:r>
              <a:rPr lang="de-DE" dirty="0" smtClean="0"/>
              <a:t> GS2!</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lienbildplatzhalter 1"/>
          <p:cNvSpPr>
            <a:spLocks noGrp="1" noRot="1" noChangeAspect="1" noTextEdit="1"/>
          </p:cNvSpPr>
          <p:nvPr>
            <p:ph type="sldImg"/>
          </p:nvPr>
        </p:nvSpPr>
        <p:spPr>
          <a:xfrm>
            <a:off x="1057275" y="720725"/>
            <a:ext cx="5200650" cy="3600450"/>
          </a:xfrm>
          <a:ln/>
        </p:spPr>
      </p:sp>
      <p:sp>
        <p:nvSpPr>
          <p:cNvPr id="69635" name="Notizenplatzhalter 2"/>
          <p:cNvSpPr>
            <a:spLocks noGrp="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06" tIns="45153" rIns="90306" bIns="45153"/>
          <a:lstStyle/>
          <a:p>
            <a:r>
              <a:rPr lang="en-US" dirty="0" err="1" smtClean="0"/>
              <a:t>WidgetFoundationClasses</a:t>
            </a:r>
            <a:endParaRPr lang="en-US" dirty="0" smtClean="0"/>
          </a:p>
          <a:p>
            <a:r>
              <a:rPr lang="en-US" dirty="0" err="1" smtClean="0"/>
              <a:t>WidgetSceneManagement</a:t>
            </a:r>
            <a:endParaRPr lang="en-US" dirty="0" smtClean="0"/>
          </a:p>
          <a:p>
            <a:r>
              <a:rPr lang="en-US" dirty="0" err="1" smtClean="0"/>
              <a:t>WidgetCommunicationClasses</a:t>
            </a:r>
            <a:endParaRPr lang="en-US" dirty="0" smtClean="0"/>
          </a:p>
          <a:p>
            <a:r>
              <a:rPr lang="en-US" dirty="0" err="1" smtClean="0"/>
              <a:t>WidgetMediaServices</a:t>
            </a:r>
            <a:endParaRPr lang="en-US" dirty="0" smtClean="0"/>
          </a:p>
          <a:p>
            <a:r>
              <a:rPr lang="en-US" dirty="0" err="1" smtClean="0"/>
              <a:t>WigetSystemIntegrationServices</a:t>
            </a:r>
            <a:endParaRPr lang="en-US" dirty="0" smtClean="0"/>
          </a:p>
          <a:p>
            <a:r>
              <a:rPr lang="en-US" dirty="0" err="1" smtClean="0"/>
              <a:t>WidgetAdministrationServices</a:t>
            </a:r>
            <a:endParaRPr lang="en-US" dirty="0" smtClean="0"/>
          </a:p>
          <a:p>
            <a:r>
              <a:rPr lang="en-US" dirty="0" err="1" smtClean="0"/>
              <a:t>AnimationControlExecution</a:t>
            </a:r>
            <a:endParaRPr lang="en-US" dirty="0" smtClean="0"/>
          </a:p>
          <a:p>
            <a:r>
              <a:rPr lang="en-US" dirty="0" err="1" smtClean="0"/>
              <a:t>CompositeImageAssembly</a:t>
            </a:r>
            <a:endParaRPr lang="en-US" dirty="0" smtClean="0"/>
          </a:p>
          <a:p>
            <a:r>
              <a:rPr lang="en-US" dirty="0" err="1" smtClean="0"/>
              <a:t>WidgetMemoryManagementServices</a:t>
            </a:r>
            <a:endParaRPr lang="en-US" dirty="0" smtClean="0"/>
          </a:p>
          <a:p>
            <a:r>
              <a:rPr lang="en-US" dirty="0" err="1" smtClean="0"/>
              <a:t>WidgetResourceServices</a:t>
            </a:r>
            <a:endParaRPr lang="en-US" dirty="0" smtClean="0"/>
          </a:p>
          <a:p>
            <a:r>
              <a:rPr lang="en-US" dirty="0" err="1" smtClean="0"/>
              <a:t>WidgetDebugServices</a:t>
            </a:r>
            <a:endParaRPr lang="en-US" dirty="0" smtClean="0"/>
          </a:p>
          <a:p>
            <a:r>
              <a:rPr lang="en-US" dirty="0" err="1" smtClean="0"/>
              <a:t>WidgetErrorServices</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lienbildplatzhalter 1"/>
          <p:cNvSpPr>
            <a:spLocks noGrp="1" noRot="1" noChangeAspect="1" noTextEdit="1"/>
          </p:cNvSpPr>
          <p:nvPr>
            <p:ph type="sldImg"/>
          </p:nvPr>
        </p:nvSpPr>
        <p:spPr>
          <a:xfrm>
            <a:off x="1057275" y="720725"/>
            <a:ext cx="5200650" cy="3600450"/>
          </a:xfrm>
          <a:ln/>
        </p:spPr>
      </p:sp>
      <p:sp>
        <p:nvSpPr>
          <p:cNvPr id="70659" name="Notizenplatzhalter 2"/>
          <p:cNvSpPr>
            <a:spLocks noGrp="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06" tIns="45153" rIns="90306" bIns="45153"/>
          <a:lstStyle/>
          <a:p>
            <a:r>
              <a:rPr lang="en-US" smtClean="0"/>
              <a:t>Attach BUFlet</a:t>
            </a:r>
          </a:p>
          <a:p>
            <a:r>
              <a:rPr lang="en-US" smtClean="0"/>
              <a:t>[optional] Do copyback if required</a:t>
            </a:r>
          </a:p>
          <a:p>
            <a:r>
              <a:rPr lang="en-US" smtClean="0"/>
              <a:t>LockFlip</a:t>
            </a:r>
          </a:p>
          <a:p>
            <a:r>
              <a:rPr lang="en-US" smtClean="0"/>
              <a:t>Broadcast paint to all children</a:t>
            </a:r>
          </a:p>
          <a:p>
            <a:r>
              <a:rPr lang="en-US" smtClean="0"/>
              <a:t>	painting is done by painting the window and then all children -&gt;preorder traversal</a:t>
            </a:r>
          </a:p>
          <a:p>
            <a:r>
              <a:rPr lang="en-US" smtClean="0"/>
              <a:t>UnlockFlip</a:t>
            </a:r>
          </a:p>
          <a:p>
            <a:r>
              <a:rPr lang="en-US" smtClean="0"/>
              <a:t>Detach BUFlet</a:t>
            </a:r>
          </a:p>
          <a:p>
            <a:r>
              <a:rPr lang="en-US" smtClean="0"/>
              <a:t>[optional] do flip -&gt; </a:t>
            </a:r>
          </a:p>
          <a:p>
            <a:endParaRPr lang="en-US" smtClean="0"/>
          </a:p>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a:xfrm>
            <a:off x="1057275" y="720725"/>
            <a:ext cx="5200650" cy="3600450"/>
          </a:xfrm>
          <a:ln/>
        </p:spPr>
      </p:sp>
      <p:sp>
        <p:nvSpPr>
          <p:cNvPr id="71683" name="Notizenplatzhalter 2"/>
          <p:cNvSpPr>
            <a:spLocks noGrp="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06" tIns="45153" rIns="90306" bIns="45153"/>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057275" y="720725"/>
            <a:ext cx="5200650" cy="3600450"/>
          </a:xfrm>
          <a:ln/>
        </p:spPr>
      </p:sp>
      <p:sp>
        <p:nvSpPr>
          <p:cNvPr id="72707" name="Rectangle 3"/>
          <p:cNvSpPr>
            <a:spLocks noGrp="1" noChangeArrowheads="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06" tIns="45153" rIns="90306" bIns="45153"/>
          <a:lstStyle/>
          <a:p>
            <a:pPr eaLnBrk="1" hangingPunct="1"/>
            <a:r>
              <a:rPr lang="de-DE" b="1" smtClean="0"/>
              <a:t>Design the CIA assembly according the project requirments and need about image assembly and animations:</a:t>
            </a:r>
            <a:endParaRPr lang="en-US" b="1"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057275" y="720725"/>
            <a:ext cx="5200650" cy="3600450"/>
          </a:xfrm>
          <a:ln/>
        </p:spPr>
      </p:sp>
      <p:sp>
        <p:nvSpPr>
          <p:cNvPr id="68611" name="Rectangle 3"/>
          <p:cNvSpPr>
            <a:spLocks noGrp="1" noChangeArrowheads="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06" tIns="45153" rIns="90306" bIns="45153"/>
          <a:lstStyle/>
          <a:p>
            <a:pPr eaLnBrk="1" hangingPunct="1"/>
            <a:r>
              <a:rPr lang="de-DE" dirty="0" err="1" smtClean="0"/>
              <a:t>Here</a:t>
            </a:r>
            <a:r>
              <a:rPr lang="de-DE" dirty="0" smtClean="0"/>
              <a:t> </a:t>
            </a:r>
            <a:r>
              <a:rPr lang="de-DE" dirty="0" err="1" smtClean="0"/>
              <a:t>we</a:t>
            </a:r>
            <a:r>
              <a:rPr lang="de-DE" dirty="0" smtClean="0"/>
              <a:t> </a:t>
            </a:r>
            <a:r>
              <a:rPr lang="de-DE" dirty="0" err="1" smtClean="0"/>
              <a:t>make</a:t>
            </a:r>
            <a:r>
              <a:rPr lang="de-DE" dirty="0" smtClean="0"/>
              <a:t> a </a:t>
            </a:r>
            <a:r>
              <a:rPr lang="de-DE" dirty="0" err="1" smtClean="0"/>
              <a:t>short</a:t>
            </a:r>
            <a:r>
              <a:rPr lang="de-DE" dirty="0" smtClean="0"/>
              <a:t> </a:t>
            </a:r>
            <a:r>
              <a:rPr lang="de-DE" dirty="0" err="1" smtClean="0"/>
              <a:t>introduction</a:t>
            </a:r>
            <a:r>
              <a:rPr lang="de-DE" dirty="0" smtClean="0"/>
              <a:t> </a:t>
            </a:r>
            <a:r>
              <a:rPr lang="de-DE" dirty="0" err="1" smtClean="0"/>
              <a:t>of</a:t>
            </a:r>
            <a:r>
              <a:rPr lang="de-DE" dirty="0" smtClean="0"/>
              <a:t> </a:t>
            </a:r>
            <a:r>
              <a:rPr lang="de-DE" dirty="0" err="1" smtClean="0"/>
              <a:t>each</a:t>
            </a:r>
            <a:r>
              <a:rPr lang="de-DE" dirty="0" smtClean="0"/>
              <a:t> </a:t>
            </a:r>
            <a:r>
              <a:rPr lang="de-DE" dirty="0" err="1" smtClean="0"/>
              <a:t>other</a:t>
            </a:r>
            <a:r>
              <a:rPr lang="de-DE" dirty="0" smtClean="0"/>
              <a:t>. I </a:t>
            </a:r>
            <a:r>
              <a:rPr lang="de-DE" dirty="0" err="1" smtClean="0"/>
              <a:t>start</a:t>
            </a:r>
            <a:r>
              <a:rPr lang="de-DE" dirty="0" smtClean="0"/>
              <a:t> </a:t>
            </a:r>
            <a:r>
              <a:rPr lang="de-DE" dirty="0" err="1" smtClean="0"/>
              <a:t>with</a:t>
            </a:r>
            <a:r>
              <a:rPr lang="de-DE" dirty="0" smtClean="0"/>
              <a:t> </a:t>
            </a:r>
            <a:r>
              <a:rPr lang="de-DE" dirty="0" err="1" smtClean="0"/>
              <a:t>my</a:t>
            </a:r>
            <a:r>
              <a:rPr lang="de-DE" dirty="0" smtClean="0"/>
              <a:t> </a:t>
            </a:r>
            <a:r>
              <a:rPr lang="de-DE" dirty="0" err="1" smtClean="0"/>
              <a:t>background</a:t>
            </a:r>
            <a:r>
              <a:rPr lang="de-DE" dirty="0" smtClean="0"/>
              <a:t>.</a:t>
            </a:r>
          </a:p>
          <a:p>
            <a:pPr eaLnBrk="1" hangingPunct="1"/>
            <a:r>
              <a:rPr lang="de-DE" dirty="0" smtClean="0"/>
              <a:t>Check </a:t>
            </a:r>
            <a:r>
              <a:rPr lang="de-DE" dirty="0" err="1" smtClean="0"/>
              <a:t>if</a:t>
            </a:r>
            <a:r>
              <a:rPr lang="de-DE" dirty="0" smtClean="0"/>
              <a:t> all </a:t>
            </a:r>
            <a:r>
              <a:rPr lang="de-DE" dirty="0" err="1" smtClean="0"/>
              <a:t>participants</a:t>
            </a:r>
            <a:r>
              <a:rPr lang="de-DE" dirty="0" smtClean="0"/>
              <a:t> </a:t>
            </a:r>
            <a:r>
              <a:rPr lang="de-DE" dirty="0" err="1" smtClean="0"/>
              <a:t>have</a:t>
            </a:r>
            <a:r>
              <a:rPr lang="de-DE" dirty="0" smtClean="0"/>
              <a:t> </a:t>
            </a:r>
            <a:r>
              <a:rPr lang="de-DE" dirty="0" err="1" smtClean="0"/>
              <a:t>some</a:t>
            </a:r>
            <a:r>
              <a:rPr lang="de-DE" dirty="0" smtClean="0"/>
              <a:t> </a:t>
            </a:r>
            <a:r>
              <a:rPr lang="de-DE" dirty="0" err="1" smtClean="0"/>
              <a:t>knowledge</a:t>
            </a:r>
            <a:r>
              <a:rPr lang="de-DE" dirty="0" smtClean="0"/>
              <a:t> </a:t>
            </a:r>
            <a:r>
              <a:rPr lang="de-DE" dirty="0" err="1" smtClean="0"/>
              <a:t>about</a:t>
            </a:r>
            <a:r>
              <a:rPr lang="de-DE" dirty="0" smtClean="0"/>
              <a:t> ARTEMMIS, HMI </a:t>
            </a:r>
            <a:r>
              <a:rPr lang="de-DE" dirty="0" err="1" smtClean="0"/>
              <a:t>and</a:t>
            </a:r>
            <a:r>
              <a:rPr lang="de-DE" dirty="0" smtClean="0"/>
              <a:t> GS2!</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lienbildplatzhalter 1"/>
          <p:cNvSpPr>
            <a:spLocks noGrp="1" noRot="1" noChangeAspect="1" noTextEdit="1"/>
          </p:cNvSpPr>
          <p:nvPr>
            <p:ph type="sldImg"/>
          </p:nvPr>
        </p:nvSpPr>
        <p:spPr>
          <a:ln/>
        </p:spPr>
      </p:sp>
      <p:sp>
        <p:nvSpPr>
          <p:cNvPr id="73731" name="Notizenplatzhalt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lienbildplatzhalter 1"/>
          <p:cNvSpPr>
            <a:spLocks noGrp="1" noRot="1" noChangeAspect="1" noTextEdit="1"/>
          </p:cNvSpPr>
          <p:nvPr>
            <p:ph type="sldImg"/>
          </p:nvPr>
        </p:nvSpPr>
        <p:spPr>
          <a:ln/>
        </p:spPr>
      </p:sp>
      <p:sp>
        <p:nvSpPr>
          <p:cNvPr id="74755" name="Notizenplatzhalt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smtClean="0"/>
              <a:t>WMapp</a:t>
            </a:r>
            <a:r>
              <a:rPr lang="en-US" smtClean="0"/>
              <a:t> = </a:t>
            </a:r>
            <a:r>
              <a:rPr lang="en-US" b="1" smtClean="0"/>
              <a:t>W</a:t>
            </a:r>
            <a:r>
              <a:rPr lang="en-US" smtClean="0"/>
              <a:t>indow </a:t>
            </a:r>
            <a:r>
              <a:rPr lang="en-US" b="1" smtClean="0"/>
              <a:t>M</a:t>
            </a:r>
            <a:r>
              <a:rPr lang="en-US" smtClean="0"/>
              <a:t>anager </a:t>
            </a:r>
            <a:r>
              <a:rPr lang="en-US" b="1" smtClean="0"/>
              <a:t>app</a:t>
            </a:r>
            <a:r>
              <a:rPr lang="en-US" smtClean="0"/>
              <a:t>lication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lienbildplatzhalter 1"/>
          <p:cNvSpPr>
            <a:spLocks noGrp="1" noRot="1" noChangeAspect="1" noTextEdit="1"/>
          </p:cNvSpPr>
          <p:nvPr>
            <p:ph type="sldImg"/>
          </p:nvPr>
        </p:nvSpPr>
        <p:spPr>
          <a:ln/>
        </p:spPr>
      </p:sp>
      <p:sp>
        <p:nvSpPr>
          <p:cNvPr id="75779" name="Notizenplatzhalt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Including 3D pointer and dial animations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057275" y="720725"/>
            <a:ext cx="5200650" cy="3600450"/>
          </a:xfrm>
          <a:ln/>
        </p:spPr>
      </p:sp>
      <p:sp>
        <p:nvSpPr>
          <p:cNvPr id="68611" name="Rectangle 3"/>
          <p:cNvSpPr>
            <a:spLocks noGrp="1" noChangeArrowheads="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06" tIns="45153" rIns="90306" bIns="45153"/>
          <a:lstStyle/>
          <a:p>
            <a:pPr eaLnBrk="1" hangingPunct="1"/>
            <a:r>
              <a:rPr lang="de-DE" dirty="0" err="1" smtClean="0"/>
              <a:t>Here</a:t>
            </a:r>
            <a:r>
              <a:rPr lang="de-DE" dirty="0" smtClean="0"/>
              <a:t> </a:t>
            </a:r>
            <a:r>
              <a:rPr lang="de-DE" dirty="0" err="1" smtClean="0"/>
              <a:t>we</a:t>
            </a:r>
            <a:r>
              <a:rPr lang="de-DE" dirty="0" smtClean="0"/>
              <a:t> </a:t>
            </a:r>
            <a:r>
              <a:rPr lang="de-DE" dirty="0" err="1" smtClean="0"/>
              <a:t>make</a:t>
            </a:r>
            <a:r>
              <a:rPr lang="de-DE" dirty="0" smtClean="0"/>
              <a:t> a </a:t>
            </a:r>
            <a:r>
              <a:rPr lang="de-DE" dirty="0" err="1" smtClean="0"/>
              <a:t>short</a:t>
            </a:r>
            <a:r>
              <a:rPr lang="de-DE" dirty="0" smtClean="0"/>
              <a:t> </a:t>
            </a:r>
            <a:r>
              <a:rPr lang="de-DE" dirty="0" err="1" smtClean="0"/>
              <a:t>introduction</a:t>
            </a:r>
            <a:r>
              <a:rPr lang="de-DE" dirty="0" smtClean="0"/>
              <a:t> </a:t>
            </a:r>
            <a:r>
              <a:rPr lang="de-DE" dirty="0" err="1" smtClean="0"/>
              <a:t>of</a:t>
            </a:r>
            <a:r>
              <a:rPr lang="de-DE" dirty="0" smtClean="0"/>
              <a:t> </a:t>
            </a:r>
            <a:r>
              <a:rPr lang="de-DE" dirty="0" err="1" smtClean="0"/>
              <a:t>each</a:t>
            </a:r>
            <a:r>
              <a:rPr lang="de-DE" dirty="0" smtClean="0"/>
              <a:t> </a:t>
            </a:r>
            <a:r>
              <a:rPr lang="de-DE" dirty="0" err="1" smtClean="0"/>
              <a:t>other</a:t>
            </a:r>
            <a:r>
              <a:rPr lang="de-DE" dirty="0" smtClean="0"/>
              <a:t>. I </a:t>
            </a:r>
            <a:r>
              <a:rPr lang="de-DE" dirty="0" err="1" smtClean="0"/>
              <a:t>start</a:t>
            </a:r>
            <a:r>
              <a:rPr lang="de-DE" dirty="0" smtClean="0"/>
              <a:t> </a:t>
            </a:r>
            <a:r>
              <a:rPr lang="de-DE" dirty="0" err="1" smtClean="0"/>
              <a:t>with</a:t>
            </a:r>
            <a:r>
              <a:rPr lang="de-DE" dirty="0" smtClean="0"/>
              <a:t> </a:t>
            </a:r>
            <a:r>
              <a:rPr lang="de-DE" dirty="0" err="1" smtClean="0"/>
              <a:t>my</a:t>
            </a:r>
            <a:r>
              <a:rPr lang="de-DE" dirty="0" smtClean="0"/>
              <a:t> </a:t>
            </a:r>
            <a:r>
              <a:rPr lang="de-DE" dirty="0" err="1" smtClean="0"/>
              <a:t>background</a:t>
            </a:r>
            <a:r>
              <a:rPr lang="de-DE" dirty="0" smtClean="0"/>
              <a:t>.</a:t>
            </a:r>
          </a:p>
          <a:p>
            <a:pPr eaLnBrk="1" hangingPunct="1"/>
            <a:r>
              <a:rPr lang="de-DE" dirty="0" smtClean="0"/>
              <a:t>Check </a:t>
            </a:r>
            <a:r>
              <a:rPr lang="de-DE" dirty="0" err="1" smtClean="0"/>
              <a:t>if</a:t>
            </a:r>
            <a:r>
              <a:rPr lang="de-DE" dirty="0" smtClean="0"/>
              <a:t> all </a:t>
            </a:r>
            <a:r>
              <a:rPr lang="de-DE" dirty="0" err="1" smtClean="0"/>
              <a:t>participants</a:t>
            </a:r>
            <a:r>
              <a:rPr lang="de-DE" dirty="0" smtClean="0"/>
              <a:t> </a:t>
            </a:r>
            <a:r>
              <a:rPr lang="de-DE" dirty="0" err="1" smtClean="0"/>
              <a:t>have</a:t>
            </a:r>
            <a:r>
              <a:rPr lang="de-DE" dirty="0" smtClean="0"/>
              <a:t> </a:t>
            </a:r>
            <a:r>
              <a:rPr lang="de-DE" dirty="0" err="1" smtClean="0"/>
              <a:t>some</a:t>
            </a:r>
            <a:r>
              <a:rPr lang="de-DE" dirty="0" smtClean="0"/>
              <a:t> </a:t>
            </a:r>
            <a:r>
              <a:rPr lang="de-DE" dirty="0" err="1" smtClean="0"/>
              <a:t>knowledge</a:t>
            </a:r>
            <a:r>
              <a:rPr lang="de-DE" dirty="0" smtClean="0"/>
              <a:t> </a:t>
            </a:r>
            <a:r>
              <a:rPr lang="de-DE" dirty="0" err="1" smtClean="0"/>
              <a:t>about</a:t>
            </a:r>
            <a:r>
              <a:rPr lang="de-DE" dirty="0" smtClean="0"/>
              <a:t> ARTEMMIS, HMI </a:t>
            </a:r>
            <a:r>
              <a:rPr lang="de-DE" dirty="0" err="1" smtClean="0"/>
              <a:t>and</a:t>
            </a:r>
            <a:r>
              <a:rPr lang="de-DE" dirty="0" smtClean="0"/>
              <a:t> GS2!</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Creating all widgets programmatically would be a huge amount of hardcoded widgets and is not easily maintainable. Moreover even during implementation phase it will be hard to work.</a:t>
            </a:r>
          </a:p>
          <a:p>
            <a:r>
              <a:rPr lang="en-US" smtClean="0"/>
              <a:t>All GUI frameworks provide a way to create widget tree by defining it not programmatically, but in a configurable way. This is what we call “model”. Model in Artemmis is a configuration of widget tree plus all resources we would need for it (like images, fonts, …).</a:t>
            </a:r>
          </a:p>
          <a:p>
            <a:r>
              <a:rPr lang="en-US" smtClean="0"/>
              <a:t>Model is described in XML text format in HMI language. This XML description (consisting of many XML files) is processed by “HMI language compiler BRUTUS”. It produces some resource data (used during tree build) and even some code for the defined by the model widget reactions to some messages. This generated code is known as “final hooks” in HMI.</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057275" y="720725"/>
            <a:ext cx="5200650" cy="3600450"/>
          </a:xfrm>
          <a:ln/>
        </p:spPr>
      </p:sp>
      <p:sp>
        <p:nvSpPr>
          <p:cNvPr id="68611" name="Rectangle 3"/>
          <p:cNvSpPr>
            <a:spLocks noGrp="1" noChangeArrowheads="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06" tIns="45153" rIns="90306" bIns="45153"/>
          <a:lstStyle/>
          <a:p>
            <a:pPr eaLnBrk="1" hangingPunct="1"/>
            <a:r>
              <a:rPr lang="de-DE" dirty="0" err="1" smtClean="0"/>
              <a:t>Here</a:t>
            </a:r>
            <a:r>
              <a:rPr lang="de-DE" dirty="0" smtClean="0"/>
              <a:t> </a:t>
            </a:r>
            <a:r>
              <a:rPr lang="de-DE" dirty="0" err="1" smtClean="0"/>
              <a:t>we</a:t>
            </a:r>
            <a:r>
              <a:rPr lang="de-DE" dirty="0" smtClean="0"/>
              <a:t> </a:t>
            </a:r>
            <a:r>
              <a:rPr lang="de-DE" dirty="0" err="1" smtClean="0"/>
              <a:t>make</a:t>
            </a:r>
            <a:r>
              <a:rPr lang="de-DE" dirty="0" smtClean="0"/>
              <a:t> a </a:t>
            </a:r>
            <a:r>
              <a:rPr lang="de-DE" dirty="0" err="1" smtClean="0"/>
              <a:t>short</a:t>
            </a:r>
            <a:r>
              <a:rPr lang="de-DE" dirty="0" smtClean="0"/>
              <a:t> </a:t>
            </a:r>
            <a:r>
              <a:rPr lang="de-DE" dirty="0" err="1" smtClean="0"/>
              <a:t>introduction</a:t>
            </a:r>
            <a:r>
              <a:rPr lang="de-DE" dirty="0" smtClean="0"/>
              <a:t> </a:t>
            </a:r>
            <a:r>
              <a:rPr lang="de-DE" dirty="0" err="1" smtClean="0"/>
              <a:t>of</a:t>
            </a:r>
            <a:r>
              <a:rPr lang="de-DE" dirty="0" smtClean="0"/>
              <a:t> </a:t>
            </a:r>
            <a:r>
              <a:rPr lang="de-DE" dirty="0" err="1" smtClean="0"/>
              <a:t>each</a:t>
            </a:r>
            <a:r>
              <a:rPr lang="de-DE" dirty="0" smtClean="0"/>
              <a:t> </a:t>
            </a:r>
            <a:r>
              <a:rPr lang="de-DE" dirty="0" err="1" smtClean="0"/>
              <a:t>other</a:t>
            </a:r>
            <a:r>
              <a:rPr lang="de-DE" dirty="0" smtClean="0"/>
              <a:t>. I </a:t>
            </a:r>
            <a:r>
              <a:rPr lang="de-DE" dirty="0" err="1" smtClean="0"/>
              <a:t>start</a:t>
            </a:r>
            <a:r>
              <a:rPr lang="de-DE" dirty="0" smtClean="0"/>
              <a:t> </a:t>
            </a:r>
            <a:r>
              <a:rPr lang="de-DE" dirty="0" err="1" smtClean="0"/>
              <a:t>with</a:t>
            </a:r>
            <a:r>
              <a:rPr lang="de-DE" dirty="0" smtClean="0"/>
              <a:t> </a:t>
            </a:r>
            <a:r>
              <a:rPr lang="de-DE" dirty="0" err="1" smtClean="0"/>
              <a:t>my</a:t>
            </a:r>
            <a:r>
              <a:rPr lang="de-DE" dirty="0" smtClean="0"/>
              <a:t> </a:t>
            </a:r>
            <a:r>
              <a:rPr lang="de-DE" dirty="0" err="1" smtClean="0"/>
              <a:t>background</a:t>
            </a:r>
            <a:r>
              <a:rPr lang="de-DE" dirty="0" smtClean="0"/>
              <a:t>.</a:t>
            </a:r>
          </a:p>
          <a:p>
            <a:pPr eaLnBrk="1" hangingPunct="1"/>
            <a:r>
              <a:rPr lang="de-DE" dirty="0" smtClean="0"/>
              <a:t>Check </a:t>
            </a:r>
            <a:r>
              <a:rPr lang="de-DE" dirty="0" err="1" smtClean="0"/>
              <a:t>if</a:t>
            </a:r>
            <a:r>
              <a:rPr lang="de-DE" dirty="0" smtClean="0"/>
              <a:t> all </a:t>
            </a:r>
            <a:r>
              <a:rPr lang="de-DE" dirty="0" err="1" smtClean="0"/>
              <a:t>participants</a:t>
            </a:r>
            <a:r>
              <a:rPr lang="de-DE" dirty="0" smtClean="0"/>
              <a:t> </a:t>
            </a:r>
            <a:r>
              <a:rPr lang="de-DE" dirty="0" err="1" smtClean="0"/>
              <a:t>have</a:t>
            </a:r>
            <a:r>
              <a:rPr lang="de-DE" dirty="0" smtClean="0"/>
              <a:t> </a:t>
            </a:r>
            <a:r>
              <a:rPr lang="de-DE" dirty="0" err="1" smtClean="0"/>
              <a:t>some</a:t>
            </a:r>
            <a:r>
              <a:rPr lang="de-DE" dirty="0" smtClean="0"/>
              <a:t> </a:t>
            </a:r>
            <a:r>
              <a:rPr lang="de-DE" dirty="0" err="1" smtClean="0"/>
              <a:t>knowledge</a:t>
            </a:r>
            <a:r>
              <a:rPr lang="de-DE" dirty="0" smtClean="0"/>
              <a:t> </a:t>
            </a:r>
            <a:r>
              <a:rPr lang="de-DE" dirty="0" err="1" smtClean="0"/>
              <a:t>about</a:t>
            </a:r>
            <a:r>
              <a:rPr lang="de-DE" dirty="0" smtClean="0"/>
              <a:t> ARTEMMIS, HMI </a:t>
            </a:r>
            <a:r>
              <a:rPr lang="de-DE" dirty="0" err="1" smtClean="0"/>
              <a:t>and</a:t>
            </a:r>
            <a:r>
              <a:rPr lang="de-DE" dirty="0" smtClean="0"/>
              <a:t> GS2!</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sz="800" smtClean="0"/>
              <a:t>The HMI Subsystem depends on several packages which are not part of the subsystem itself.</a:t>
            </a:r>
          </a:p>
          <a:p>
            <a:pPr>
              <a:lnSpc>
                <a:spcPct val="80000"/>
              </a:lnSpc>
            </a:pPr>
            <a:r>
              <a:rPr lang="en-US" sz="800" smtClean="0"/>
              <a:t>The HMI Subsystem architecture follows the principle to abstract external dependencies.</a:t>
            </a:r>
          </a:p>
          <a:p>
            <a:pPr>
              <a:lnSpc>
                <a:spcPct val="80000"/>
              </a:lnSpc>
            </a:pPr>
            <a:r>
              <a:rPr lang="en-US" sz="800" smtClean="0"/>
              <a:t>By implementing variants of the internal packages and changing the internal configuration, the HMI Subsystem can also be integrated into other System Architectures and Operating Systems.</a:t>
            </a:r>
          </a:p>
          <a:p>
            <a:pPr>
              <a:lnSpc>
                <a:spcPct val="80000"/>
              </a:lnSpc>
            </a:pPr>
            <a:endParaRPr lang="en-US" sz="800" b="1" smtClean="0"/>
          </a:p>
          <a:p>
            <a:pPr>
              <a:lnSpc>
                <a:spcPct val="80000"/>
              </a:lnSpc>
            </a:pPr>
            <a:r>
              <a:rPr lang="en-US" sz="800" b="1" u="sng" smtClean="0"/>
              <a:t>OSEK</a:t>
            </a:r>
            <a:endParaRPr lang="en-US" sz="800" smtClean="0"/>
          </a:p>
          <a:p>
            <a:pPr>
              <a:lnSpc>
                <a:spcPct val="80000"/>
              </a:lnSpc>
            </a:pPr>
            <a:r>
              <a:rPr lang="en-US" sz="800" smtClean="0"/>
              <a:t>Operating system.</a:t>
            </a:r>
            <a:br>
              <a:rPr lang="en-US" sz="800" smtClean="0"/>
            </a:br>
            <a:r>
              <a:rPr lang="en-US" sz="800" smtClean="0"/>
              <a:t>Functional requirements are</a:t>
            </a:r>
            <a:br>
              <a:rPr lang="en-US" sz="800" smtClean="0"/>
            </a:br>
            <a:r>
              <a:rPr lang="en-US" sz="800" smtClean="0"/>
              <a:t>- provide a task model</a:t>
            </a:r>
            <a:br>
              <a:rPr lang="en-US" sz="800" smtClean="0"/>
            </a:br>
            <a:r>
              <a:rPr lang="en-US" sz="800" smtClean="0"/>
              <a:t>- provide protection mechanism for critical sections</a:t>
            </a:r>
            <a:endParaRPr lang="en-US" sz="800" b="1" u="sng" smtClean="0"/>
          </a:p>
          <a:p>
            <a:pPr>
              <a:lnSpc>
                <a:spcPct val="80000"/>
              </a:lnSpc>
            </a:pPr>
            <a:r>
              <a:rPr lang="en-US" sz="800" b="1" u="sng" smtClean="0"/>
              <a:t>RSST</a:t>
            </a:r>
            <a:endParaRPr lang="en-US" sz="800" smtClean="0"/>
          </a:p>
          <a:p>
            <a:pPr>
              <a:lnSpc>
                <a:spcPct val="80000"/>
              </a:lnSpc>
            </a:pPr>
            <a:r>
              <a:rPr lang="en-US" sz="800" smtClean="0"/>
              <a:t>Data storage.</a:t>
            </a:r>
            <a:br>
              <a:rPr lang="en-US" sz="800" smtClean="0"/>
            </a:br>
            <a:r>
              <a:rPr lang="en-US" sz="800" smtClean="0"/>
              <a:t>Functional requirements are</a:t>
            </a:r>
            <a:br>
              <a:rPr lang="en-US" sz="800" smtClean="0"/>
            </a:br>
            <a:r>
              <a:rPr lang="en-US" sz="800" smtClean="0"/>
              <a:t>- provide access to data based on IDs</a:t>
            </a:r>
            <a:endParaRPr lang="en-US" sz="800" b="1" u="sng" smtClean="0"/>
          </a:p>
          <a:p>
            <a:pPr>
              <a:lnSpc>
                <a:spcPct val="80000"/>
              </a:lnSpc>
            </a:pPr>
            <a:r>
              <a:rPr lang="en-US" sz="800" b="1" u="sng" smtClean="0"/>
              <a:t>EXEA</a:t>
            </a:r>
            <a:endParaRPr lang="en-US" sz="800" smtClean="0"/>
          </a:p>
          <a:p>
            <a:pPr>
              <a:lnSpc>
                <a:spcPct val="80000"/>
              </a:lnSpc>
            </a:pPr>
            <a:r>
              <a:rPr lang="en-US" sz="800" smtClean="0"/>
              <a:t>Error log mechanism.</a:t>
            </a:r>
            <a:br>
              <a:rPr lang="en-US" sz="800" smtClean="0"/>
            </a:br>
            <a:r>
              <a:rPr lang="en-US" sz="800" smtClean="0"/>
              <a:t>Functional requirements are</a:t>
            </a:r>
            <a:br>
              <a:rPr lang="en-US" sz="800" smtClean="0"/>
            </a:br>
            <a:r>
              <a:rPr lang="en-US" sz="800" smtClean="0"/>
              <a:t>- provide mechanism to log errors</a:t>
            </a:r>
            <a:endParaRPr lang="en-US" sz="800" b="1" u="sng" smtClean="0"/>
          </a:p>
          <a:p>
            <a:pPr>
              <a:lnSpc>
                <a:spcPct val="80000"/>
              </a:lnSpc>
            </a:pPr>
            <a:r>
              <a:rPr lang="en-US" sz="800" b="1" u="sng" smtClean="0"/>
              <a:t>GRLC</a:t>
            </a:r>
            <a:endParaRPr lang="en-US" sz="800" smtClean="0"/>
          </a:p>
          <a:p>
            <a:pPr>
              <a:lnSpc>
                <a:spcPct val="80000"/>
              </a:lnSpc>
            </a:pPr>
            <a:r>
              <a:rPr lang="en-US" sz="800" smtClean="0"/>
              <a:t>Graphic library.</a:t>
            </a:r>
            <a:br>
              <a:rPr lang="en-US" sz="800" smtClean="0"/>
            </a:br>
            <a:r>
              <a:rPr lang="en-US" sz="800" smtClean="0"/>
              <a:t>Functional requirements are:</a:t>
            </a:r>
            <a:br>
              <a:rPr lang="en-US" sz="800" smtClean="0"/>
            </a:br>
            <a:r>
              <a:rPr lang="en-US" sz="800" smtClean="0"/>
              <a:t>- provide draw functions for basic primitives, bitmaps, text.</a:t>
            </a:r>
            <a:endParaRPr lang="en-US" sz="800" b="1" u="sng" smtClean="0"/>
          </a:p>
          <a:p>
            <a:pPr>
              <a:lnSpc>
                <a:spcPct val="80000"/>
              </a:lnSpc>
            </a:pPr>
            <a:r>
              <a:rPr lang="en-US" sz="800" b="1" u="sng" smtClean="0"/>
              <a:t>APIM</a:t>
            </a:r>
            <a:endParaRPr lang="en-US" sz="800" smtClean="0"/>
          </a:p>
          <a:p>
            <a:pPr>
              <a:lnSpc>
                <a:spcPct val="80000"/>
              </a:lnSpc>
            </a:pPr>
            <a:r>
              <a:rPr lang="en-US" sz="800" smtClean="0"/>
              <a:t>Provide system API functions.</a:t>
            </a:r>
            <a:br>
              <a:rPr lang="en-US" sz="800" smtClean="0"/>
            </a:br>
            <a:r>
              <a:rPr lang="en-US" sz="800" smtClean="0"/>
              <a:t>Functional requirements are:</a:t>
            </a:r>
            <a:br>
              <a:rPr lang="en-US" sz="800" smtClean="0"/>
            </a:br>
            <a:r>
              <a:rPr lang="en-US" sz="800" smtClean="0"/>
              <a:t>- provide API functions to access data</a:t>
            </a:r>
            <a:br>
              <a:rPr lang="en-US" sz="800" smtClean="0"/>
            </a:br>
            <a:r>
              <a:rPr lang="en-US" sz="800" smtClean="0"/>
              <a:t>- notify about updated data values</a:t>
            </a:r>
            <a:endParaRPr lang="en-US" sz="800" b="1" u="sng" smtClean="0"/>
          </a:p>
          <a:p>
            <a:pPr>
              <a:lnSpc>
                <a:spcPct val="80000"/>
              </a:lnSpc>
            </a:pPr>
            <a:r>
              <a:rPr lang="en-US" sz="800" b="1" u="sng" smtClean="0"/>
              <a:t>GAUXL</a:t>
            </a:r>
            <a:endParaRPr lang="en-US" sz="800" smtClean="0"/>
          </a:p>
          <a:p>
            <a:pPr>
              <a:lnSpc>
                <a:spcPct val="80000"/>
              </a:lnSpc>
            </a:pPr>
            <a:r>
              <a:rPr lang="en-US" sz="800" smtClean="0"/>
              <a:t>Specific package, used for</a:t>
            </a:r>
            <a:br>
              <a:rPr lang="en-US" sz="800" smtClean="0"/>
            </a:br>
            <a:r>
              <a:rPr lang="en-US" sz="800" smtClean="0"/>
              <a:t>-String processing in some widget implementations</a:t>
            </a:r>
            <a:endParaRPr lang="en-US" sz="800" b="1" u="sng" smtClean="0"/>
          </a:p>
          <a:p>
            <a:pPr>
              <a:lnSpc>
                <a:spcPct val="80000"/>
              </a:lnSpc>
            </a:pPr>
            <a:r>
              <a:rPr lang="en-US" sz="800" b="1" u="sng" smtClean="0"/>
              <a:t>DPOOL</a:t>
            </a:r>
            <a:endParaRPr lang="en-US" sz="800" smtClean="0"/>
          </a:p>
          <a:p>
            <a:pPr>
              <a:lnSpc>
                <a:spcPct val="80000"/>
              </a:lnSpc>
            </a:pPr>
            <a:r>
              <a:rPr lang="en-US" sz="800" smtClean="0"/>
              <a:t>Data handling mechanism</a:t>
            </a:r>
            <a:br>
              <a:rPr lang="en-US" sz="800" smtClean="0"/>
            </a:br>
            <a:r>
              <a:rPr lang="en-US" sz="800" smtClean="0"/>
              <a:t>Functional requirements are:</a:t>
            </a:r>
            <a:br>
              <a:rPr lang="en-US" sz="800" smtClean="0"/>
            </a:br>
            <a:r>
              <a:rPr lang="en-US" sz="800" smtClean="0"/>
              <a:t>- store and load data from non-volatile RAM</a:t>
            </a:r>
            <a:endParaRPr lang="en-US" sz="800" b="1" u="sng" smtClean="0"/>
          </a:p>
          <a:p>
            <a:pPr>
              <a:lnSpc>
                <a:spcPct val="80000"/>
              </a:lnSpc>
            </a:pPr>
            <a:r>
              <a:rPr lang="en-US" sz="800" b="1" u="sng" smtClean="0"/>
              <a:t>GBT</a:t>
            </a:r>
            <a:endParaRPr lang="en-US" sz="800" smtClean="0"/>
          </a:p>
          <a:p>
            <a:pPr>
              <a:lnSpc>
                <a:spcPct val="80000"/>
              </a:lnSpc>
            </a:pPr>
            <a:r>
              <a:rPr lang="en-US" sz="800" smtClean="0"/>
              <a:t>Specific package, used for</a:t>
            </a:r>
            <a:br>
              <a:rPr lang="en-US" sz="800" smtClean="0"/>
            </a:br>
            <a:r>
              <a:rPr lang="en-US" sz="800" smtClean="0"/>
              <a:t>-String processing in some widget implementations</a:t>
            </a:r>
            <a:endParaRPr lang="en-US" sz="800" b="1" u="sng" smtClean="0"/>
          </a:p>
          <a:p>
            <a:pPr>
              <a:lnSpc>
                <a:spcPct val="80000"/>
              </a:lnSpc>
            </a:pPr>
            <a:r>
              <a:rPr lang="en-US" sz="800" b="1" u="sng" smtClean="0"/>
              <a:t>EVHDL</a:t>
            </a:r>
            <a:endParaRPr lang="en-US" sz="800" smtClean="0"/>
          </a:p>
          <a:p>
            <a:pPr>
              <a:lnSpc>
                <a:spcPct val="80000"/>
              </a:lnSpc>
            </a:pPr>
            <a:r>
              <a:rPr lang="en-US" sz="800" smtClean="0"/>
              <a:t>Specific package, used for</a:t>
            </a:r>
            <a:br>
              <a:rPr lang="en-US" sz="800" smtClean="0"/>
            </a:br>
            <a:r>
              <a:rPr lang="en-US" sz="800" smtClean="0"/>
              <a:t>- Task activation</a:t>
            </a:r>
            <a:endParaRPr lang="bg-BG" sz="8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bg-BG"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lienbildplatzhalter 1"/>
          <p:cNvSpPr>
            <a:spLocks noGrp="1" noRot="1" noChangeAspect="1" noTextEdit="1"/>
          </p:cNvSpPr>
          <p:nvPr>
            <p:ph type="sldImg"/>
          </p:nvPr>
        </p:nvSpPr>
        <p:spPr>
          <a:xfrm>
            <a:off x="1057275" y="720725"/>
            <a:ext cx="5200650" cy="3600450"/>
          </a:xfrm>
          <a:ln/>
        </p:spPr>
      </p:sp>
      <p:sp>
        <p:nvSpPr>
          <p:cNvPr id="54275" name="Notizenplatzhalter 2"/>
          <p:cNvSpPr>
            <a:spLocks noGrp="1"/>
          </p:cNvSpPr>
          <p:nvPr>
            <p:ph type="body" idx="1"/>
          </p:nvPr>
        </p:nvSpPr>
        <p:spPr>
          <a:xfrm>
            <a:off x="731838" y="4560888"/>
            <a:ext cx="5851525"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293" tIns="45146" rIns="90293" bIns="45146"/>
          <a:lstStyle/>
          <a:p>
            <a:r>
              <a:rPr lang="en-US" smtClean="0"/>
              <a:t>ToDo:</a:t>
            </a:r>
          </a:p>
          <a:p>
            <a:r>
              <a:rPr lang="en-US" smtClean="0"/>
              <a:t>OS-Resource to sync.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Creation of widgets is generated by BRUTUS according to provided model.</a:t>
            </a:r>
          </a:p>
          <a:p>
            <a:r>
              <a:rPr lang="en-US" smtClean="0"/>
              <a:t>Widgets are never built alone; they are always build as a part of subtree (unless subtree consists of just one widget).</a:t>
            </a:r>
          </a:p>
          <a:p>
            <a:r>
              <a:rPr lang="en-US" smtClean="0"/>
              <a:t>Brutus generates a special method for each widget class. These methods are widget builders.</a:t>
            </a:r>
          </a:p>
          <a:p>
            <a:r>
              <a:rPr lang="en-US" smtClean="0"/>
              <a:t>During build widgets are assigned properties specified in model. These properties are read from resources.</a:t>
            </a:r>
            <a:endParaRPr lang="bg-BG"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058863" y="720725"/>
            <a:ext cx="5199062" cy="3598863"/>
          </a:xfrm>
          <a:ln/>
        </p:spPr>
      </p:sp>
      <p:sp>
        <p:nvSpPr>
          <p:cNvPr id="77827" name="Rectangle 3"/>
          <p:cNvSpPr>
            <a:spLocks noGrp="1" noChangeArrowheads="1"/>
          </p:cNvSpPr>
          <p:nvPr>
            <p:ph type="body" idx="1"/>
          </p:nvPr>
        </p:nvSpPr>
        <p:spPr>
          <a:xfrm>
            <a:off x="733425" y="4560888"/>
            <a:ext cx="5848350" cy="4319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ko-KR" smtClean="0">
                <a:ea typeface="Gulim" pitchFamily="34" charset="-127"/>
              </a:rPr>
              <a:t>Important thing to notice about subtrees is that widget attributes has additionally special meaning for entire subtree. This means if parent is not visible/focused/enabled/updatable – then entire subtree is not visible./focused/enabled. As a consequence that means that every widget needs to know attribute of its’ parent. Why: for the performance reasons. Let’s consider visibility property. When widget needs to check whether it is currently visible it shall check whether its own state is visible. But widget visibility is just the visibility state of the widget relative to its parent. So if widget is visible then it is truly visible if its parent is visible, but its parent is visible if it is visible and grandparent is visible and so on. So we can go that way up to the root of the tree. Checking widget attributes is something which is done often and to optimize it there is copy of real parent visibility inside every widget. All this attributes are implemented as bit flags, so waste of memory is not big (4 additional bits) but performance gain is important. Every time some widget changes visibility state it notifies (in fact method call of child widgets) about this change and all children change real attribute state for the parent (and will notify their children as well). Now you see that attribute change will in fact activate a chain of method calls to notify entire subtree, but attribute change happens not so often (in contrast to checking attributes). This notification of all children about attribute change we call “attribute propagation”. When checking attributes (for example visibility) widget checks whether its own flag is set to true AND parent status is true.</a:t>
            </a:r>
            <a:r>
              <a:rPr lang="bg-BG" altLang="ko-KR" smtClean="0"/>
              <a:t> </a:t>
            </a:r>
            <a:endParaRPr lang="bg-BG"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smtClean="0"/>
              <a:t>The important thing to say is: why we have such complicated handling for focused message.</a:t>
            </a:r>
          </a:p>
          <a:p>
            <a:pPr>
              <a:lnSpc>
                <a:spcPct val="90000"/>
              </a:lnSpc>
            </a:pPr>
            <a:r>
              <a:rPr lang="en-US" smtClean="0"/>
              <a:t>Answer is that this way provides a possibility for parents to handle message before it is seen by the children.</a:t>
            </a:r>
            <a:endParaRPr lang="bg-BG"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Direct message and broadcast message are easy to understand. Can spend less time to explain.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Direct message and broadcast message are easy to understand. Can spend less time to explain.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t>Not all the data is displayed at once on the screen, there are usually different modes which display different data or in a different way on the screen. To manage this we have to hide some of the widgets and show other widgets. This is done by showing and hiding entire </a:t>
            </a:r>
            <a:r>
              <a:rPr lang="en-US" dirty="0" err="1" smtClean="0"/>
              <a:t>subtree</a:t>
            </a:r>
            <a:r>
              <a:rPr lang="en-US" dirty="0" smtClean="0"/>
              <a:t> of widgets. Often we have not enough space for all widgets in a cluster (some project has several hundreds of widgets in total), in such cases we not just hide widget, we destroy entire </a:t>
            </a:r>
            <a:r>
              <a:rPr lang="en-US" dirty="0" err="1" smtClean="0"/>
              <a:t>subtree</a:t>
            </a:r>
            <a:r>
              <a:rPr lang="en-US" dirty="0" smtClean="0"/>
              <a:t> of widgets and then rebuild new one (for the new mode).</a:t>
            </a:r>
          </a:p>
          <a:p>
            <a:r>
              <a:rPr lang="en-US" dirty="0" smtClean="0"/>
              <a:t>Which </a:t>
            </a:r>
            <a:r>
              <a:rPr lang="en-US" dirty="0" err="1" smtClean="0"/>
              <a:t>subtree</a:t>
            </a:r>
            <a:r>
              <a:rPr lang="en-US" dirty="0" smtClean="0"/>
              <a:t> to be shown and how to react on some messages is decided by a state machines. State machines are implementation of </a:t>
            </a:r>
            <a:r>
              <a:rPr lang="bg-BG" b="1" dirty="0" smtClean="0"/>
              <a:t>finite-state machine</a:t>
            </a:r>
            <a:r>
              <a:rPr lang="bg-BG" dirty="0" smtClean="0"/>
              <a:t> (</a:t>
            </a:r>
            <a:r>
              <a:rPr lang="bg-BG" b="1" dirty="0" smtClean="0"/>
              <a:t>FSM</a:t>
            </a:r>
            <a:r>
              <a:rPr lang="bg-BG" dirty="0" smtClean="0"/>
              <a:t>) or </a:t>
            </a:r>
            <a:r>
              <a:rPr lang="bg-BG" b="1" dirty="0" smtClean="0"/>
              <a:t>finite-state automaton</a:t>
            </a:r>
            <a:r>
              <a:rPr lang="bg-BG" dirty="0" smtClean="0"/>
              <a:t>, or simply a </a:t>
            </a:r>
            <a:r>
              <a:rPr lang="bg-BG" b="1" dirty="0" smtClean="0"/>
              <a:t>state machine</a:t>
            </a:r>
            <a:r>
              <a:rPr lang="en-US" b="1" dirty="0" smtClean="0"/>
              <a:t>.</a:t>
            </a:r>
            <a:r>
              <a:rPr lang="en-US" dirty="0" smtClean="0"/>
              <a:t> State machines have several states and transition between states. FSM react on received messages by changing (or not changing) their state. When they change state they trigger some action (usually calling some method or methods) and during that action </a:t>
            </a:r>
            <a:r>
              <a:rPr lang="en-US" dirty="0" err="1" smtClean="0"/>
              <a:t>subtrees</a:t>
            </a:r>
            <a:r>
              <a:rPr lang="en-US" dirty="0" smtClean="0"/>
              <a:t> of widgets are rebuild and entire widget tree changes.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t>Entire user interface usually consists of several modes to display, like “settings”, “board computer”, “Status”, … Every such mode requires different set of widgets while old set is not needed to be shown. There are two different approaches to implement this behavior:</a:t>
            </a:r>
          </a:p>
          <a:p>
            <a:r>
              <a:rPr lang="en-US" smtClean="0"/>
              <a:t>Hide all widgets which are not needed and show set of needed widgets.</a:t>
            </a:r>
          </a:p>
          <a:p>
            <a:r>
              <a:rPr lang="en-US" smtClean="0"/>
              <a:t>Keep alive only needed widgets and remove not needed.</a:t>
            </a:r>
          </a:p>
          <a:p>
            <a:r>
              <a:rPr lang="en-US" smtClean="0"/>
              <a:t> </a:t>
            </a:r>
          </a:p>
          <a:p>
            <a:r>
              <a:rPr lang="en-US" smtClean="0"/>
              <a:t>We have a special widgets (containers, usually without visual part, i.e. not drawing) which will keep just one set of their children visible. They are called controllers. Controllers have a set of children to manage and a state machine to control states of the controller. For every state there are defined set of children. Switching between states is usually controlled with messages or is configured in model. We have have two types of controllers (well in fact 3, because we have one special transitional controller, but it will be described later):</a:t>
            </a:r>
          </a:p>
          <a:p>
            <a:r>
              <a:rPr lang="en-US" smtClean="0"/>
              <a:t>VisibilityController: this controller will show just one set of children configured for current state. All other children will be hidden.</a:t>
            </a:r>
          </a:p>
          <a:p>
            <a:r>
              <a:rPr lang="en-US" smtClean="0"/>
              <a:t>SceneController: this controller will keep alive only needed set of children all non needed children will be destructed.</a:t>
            </a:r>
          </a:p>
          <a:p>
            <a:r>
              <a:rPr lang="en-US" smtClean="0"/>
              <a:t>Both approaches have advantages and disadvantages.</a:t>
            </a:r>
          </a:p>
          <a:p>
            <a:r>
              <a:rPr lang="en-US" smtClean="0"/>
              <a:t>Having all widgets alive will quickly switch between modes. Widgets will not loose information about their current internal state and will not loose their internal properties. Disadvantage is that we need a lot more memory (we need to have all widgets alive at once) and for some projects there several hundreds widgets in total. Other possible problem could be that there are too many widgets to handle broadcast events and getting data from DPool.</a:t>
            </a:r>
          </a:p>
          <a:p>
            <a:r>
              <a:rPr lang="en-US" smtClean="0"/>
              <a:t>Keeping only needed widgets alive will have fewer widgets at once, so we need less memory, moreover: because we have a tool to handle model, this tool is capable of calculating max memory needed at any mode. Only alive widgets will handle broadcast messages and will get data from DPool. Disadvantage is that properties of non existing widgets are not available, but there is a solution to that problem: we have persistent properties for widgets. Another disadvantage is that there is a moment in timer during tree change, where some of the widgets are destructed, some of them come to live and tree rebuild is a little bit hard and time consuming process.</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16"/>
          <p:cNvGrpSpPr>
            <a:grpSpLocks/>
          </p:cNvGrpSpPr>
          <p:nvPr userDrawn="1"/>
        </p:nvGrpSpPr>
        <p:grpSpPr bwMode="auto">
          <a:xfrm>
            <a:off x="334963" y="895350"/>
            <a:ext cx="9236075" cy="5194300"/>
            <a:chOff x="228" y="622"/>
            <a:chExt cx="6280" cy="3607"/>
          </a:xfrm>
        </p:grpSpPr>
        <p:pic>
          <p:nvPicPr>
            <p:cNvPr id="4" name="Picture 14" descr="g_strich"/>
            <p:cNvPicPr>
              <a:picLocks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28" y="622"/>
              <a:ext cx="6280" cy="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5" descr="sg_strich"/>
            <p:cNvPicPr>
              <a:picLocks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228" y="4179"/>
              <a:ext cx="6280" cy="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6" name="Picture 18" descr="continental_255_153_0_RGB"/>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2266950" y="1784350"/>
            <a:ext cx="5334000" cy="860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6" name="Rectangle 2"/>
          <p:cNvSpPr>
            <a:spLocks noGrp="1" noChangeArrowheads="1"/>
          </p:cNvSpPr>
          <p:nvPr>
            <p:ph type="ctrTitle"/>
          </p:nvPr>
        </p:nvSpPr>
        <p:spPr>
          <a:xfrm>
            <a:off x="920750" y="4359275"/>
            <a:ext cx="8062913" cy="1470025"/>
          </a:xfrm>
        </p:spPr>
        <p:txBody>
          <a:bodyPr anchor="t"/>
          <a:lstStyle>
            <a:lvl1pPr algn="ctr">
              <a:defRPr/>
            </a:lvl1pPr>
          </a:lstStyle>
          <a:p>
            <a:pPr lvl="0"/>
            <a:r>
              <a:rPr lang="en-US" noProof="0" smtClean="0"/>
              <a:t>Title</a:t>
            </a:r>
          </a:p>
        </p:txBody>
      </p:sp>
      <p:sp>
        <p:nvSpPr>
          <p:cNvPr id="7" name="Rectangle 3"/>
          <p:cNvSpPr>
            <a:spLocks noGrp="1" noChangeArrowheads="1"/>
          </p:cNvSpPr>
          <p:nvPr>
            <p:ph type="sldNum" sz="quarter" idx="10"/>
          </p:nvPr>
        </p:nvSpPr>
        <p:spPr>
          <a:xfrm>
            <a:off x="330200" y="6530975"/>
            <a:ext cx="3135313" cy="142875"/>
          </a:xfrm>
        </p:spPr>
        <p:txBody>
          <a:bodyPr/>
          <a:lstStyle>
            <a:lvl1pPr>
              <a:defRPr/>
            </a:lvl1pPr>
          </a:lstStyle>
          <a:p>
            <a:pPr>
              <a:defRPr/>
            </a:pPr>
            <a:fld id="{121C14E5-842B-4BB1-B91C-71787EBE53A5}" type="slidenum">
              <a:rPr lang="en-US"/>
              <a:pPr>
                <a:defRPr/>
              </a:pPr>
              <a:t>‹#›</a:t>
            </a:fld>
            <a:r>
              <a:rPr lang="en-US"/>
              <a:t> / Author /  Date   © Continental AG</a:t>
            </a:r>
          </a:p>
        </p:txBody>
      </p:sp>
    </p:spTree>
    <p:extLst>
      <p:ext uri="{BB962C8B-B14F-4D97-AF65-F5344CB8AC3E}">
        <p14:creationId xmlns:p14="http://schemas.microsoft.com/office/powerpoint/2010/main" xmlns="" val="2191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3D7FF28-F626-4F19-9165-9871EA19D8A5}" type="slidenum">
              <a:rPr lang="en-US"/>
              <a:pPr>
                <a:defRPr/>
              </a:pPr>
              <a:t>‹#›</a:t>
            </a:fld>
            <a:r>
              <a:rPr lang="en-US"/>
              <a:t> / B. Bach / ID RD SW GA-M/  Nov-2010   © Continental AG</a:t>
            </a:r>
          </a:p>
        </p:txBody>
      </p:sp>
    </p:spTree>
    <p:extLst>
      <p:ext uri="{BB962C8B-B14F-4D97-AF65-F5344CB8AC3E}">
        <p14:creationId xmlns:p14="http://schemas.microsoft.com/office/powerpoint/2010/main" xmlns="" val="273455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2813" y="225425"/>
            <a:ext cx="2308225" cy="5764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4963" y="225425"/>
            <a:ext cx="6775450" cy="5764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403E2D30-6070-4F17-B8D2-0B2511AE93DF}" type="slidenum">
              <a:rPr lang="en-US"/>
              <a:pPr>
                <a:defRPr/>
              </a:pPr>
              <a:t>‹#›</a:t>
            </a:fld>
            <a:r>
              <a:rPr lang="en-US"/>
              <a:t> / B. Bach / ID RD SW GA-M/  Nov-2010   © Continental AG</a:t>
            </a:r>
          </a:p>
        </p:txBody>
      </p:sp>
    </p:spTree>
    <p:extLst>
      <p:ext uri="{BB962C8B-B14F-4D97-AF65-F5344CB8AC3E}">
        <p14:creationId xmlns:p14="http://schemas.microsoft.com/office/powerpoint/2010/main" xmlns="" val="1766842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63" y="225425"/>
            <a:ext cx="9236075" cy="6286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4963" y="1158875"/>
            <a:ext cx="4541837"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158875"/>
            <a:ext cx="4541838"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1DE7F13B-325B-43F2-9C8A-50EB9FD31F46}" type="slidenum">
              <a:rPr lang="en-US"/>
              <a:pPr>
                <a:defRPr/>
              </a:pPr>
              <a:t>‹#›</a:t>
            </a:fld>
            <a:r>
              <a:rPr lang="en-US"/>
              <a:t> / B. Bach / ID RD SW GA-M/  Nov-2010   © Continental AG</a:t>
            </a:r>
          </a:p>
        </p:txBody>
      </p:sp>
    </p:spTree>
    <p:extLst>
      <p:ext uri="{BB962C8B-B14F-4D97-AF65-F5344CB8AC3E}">
        <p14:creationId xmlns:p14="http://schemas.microsoft.com/office/powerpoint/2010/main" xmlns="" val="2734067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4963" y="225425"/>
            <a:ext cx="9236075" cy="6286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4963" y="1158875"/>
            <a:ext cx="9236075" cy="4830763"/>
          </a:xfrm>
        </p:spPr>
        <p:txBody>
          <a:bodyPr/>
          <a:lstStyle/>
          <a:p>
            <a:pPr lvl="0"/>
            <a:endParaRPr lang="en-US" noProof="0" smtClean="0"/>
          </a:p>
        </p:txBody>
      </p:sp>
      <p:sp>
        <p:nvSpPr>
          <p:cNvPr id="4" name="Rectangle 4"/>
          <p:cNvSpPr>
            <a:spLocks noGrp="1" noChangeArrowheads="1"/>
          </p:cNvSpPr>
          <p:nvPr>
            <p:ph type="sldNum" sz="quarter" idx="10"/>
          </p:nvPr>
        </p:nvSpPr>
        <p:spPr>
          <a:ln/>
        </p:spPr>
        <p:txBody>
          <a:bodyPr/>
          <a:lstStyle>
            <a:lvl1pPr>
              <a:defRPr/>
            </a:lvl1pPr>
          </a:lstStyle>
          <a:p>
            <a:pPr>
              <a:defRPr/>
            </a:pPr>
            <a:fld id="{B36D33CE-B29B-4E2B-B631-1D4C491FB9CD}" type="slidenum">
              <a:rPr lang="en-US"/>
              <a:pPr>
                <a:defRPr/>
              </a:pPr>
              <a:t>‹#›</a:t>
            </a:fld>
            <a:r>
              <a:rPr lang="en-US"/>
              <a:t> / B. Bach / ID RD SW GA-M/  Nov-2010   © Continental AG</a:t>
            </a:r>
          </a:p>
        </p:txBody>
      </p:sp>
    </p:spTree>
    <p:extLst>
      <p:ext uri="{BB962C8B-B14F-4D97-AF65-F5344CB8AC3E}">
        <p14:creationId xmlns:p14="http://schemas.microsoft.com/office/powerpoint/2010/main" xmlns="" val="4077853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el und Inhalt">
    <p:spTree>
      <p:nvGrpSpPr>
        <p:cNvPr id="1" name=""/>
        <p:cNvGrpSpPr/>
        <p:nvPr/>
      </p:nvGrpSpPr>
      <p:grpSpPr>
        <a:xfrm>
          <a:off x="0" y="0"/>
          <a:ext cx="0" cy="0"/>
          <a:chOff x="0" y="0"/>
          <a:chExt cx="0" cy="0"/>
        </a:xfrm>
      </p:grpSpPr>
      <p:sp>
        <p:nvSpPr>
          <p:cNvPr id="2" name="Inhaltsplatzhalter 2"/>
          <p:cNvSpPr txBox="1">
            <a:spLocks noGrp="1"/>
          </p:cNvSpPr>
          <p:nvPr>
            <p:ph idx="4294967295"/>
          </p:nvPr>
        </p:nvSpPr>
        <p:spPr>
          <a:xfrm>
            <a:off x="350841" y="980730"/>
            <a:ext cx="9204328" cy="4896200"/>
          </a:xfrm>
        </p:spPr>
        <p:txBody>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el 7"/>
          <p:cNvSpPr txBox="1">
            <a:spLocks noGrp="1"/>
          </p:cNvSpPr>
          <p:nvPr>
            <p:ph type="title"/>
          </p:nvPr>
        </p:nvSpPr>
        <p:spPr/>
        <p:txBody>
          <a:bodyPr/>
          <a:lstStyle>
            <a:lvl1pPr>
              <a:defRPr lang="en-US"/>
            </a:lvl1pPr>
          </a:lstStyle>
          <a:p>
            <a:pPr lvl="0"/>
            <a:r>
              <a:rPr lang="en-US"/>
              <a:t>Click to edit Master title style</a:t>
            </a:r>
            <a:endParaRPr lang="de-DE"/>
          </a:p>
        </p:txBody>
      </p:sp>
      <p:sp>
        <p:nvSpPr>
          <p:cNvPr id="4" name="Datumsplatzhalter 8"/>
          <p:cNvSpPr txBox="1">
            <a:spLocks noGrp="1"/>
          </p:cNvSpPr>
          <p:nvPr>
            <p:ph type="dt" sz="half" idx="7"/>
          </p:nvPr>
        </p:nvSpPr>
        <p:spPr>
          <a:xfrm>
            <a:off x="662522" y="6591024"/>
            <a:ext cx="544969" cy="150437"/>
          </a:xfrm>
          <a:prstGeom prst="rect">
            <a:avLst/>
          </a:prstGeom>
        </p:spPr>
        <p:txBody>
          <a:bodyPr/>
          <a:lstStyle>
            <a:lvl1pPr>
              <a:defRPr/>
            </a:lvl1pPr>
          </a:lstStyle>
          <a:p>
            <a:pPr lvl="0"/>
            <a:fld id="{EE9EA507-FF04-4399-87A1-D13D865A0578}" type="datetime1">
              <a:rPr lang="de-DE" smtClean="0"/>
              <a:pPr lvl="0"/>
              <a:t>17.01.2013</a:t>
            </a:fld>
            <a:endParaRPr lang="de-DE" dirty="0"/>
          </a:p>
        </p:txBody>
      </p:sp>
      <p:sp>
        <p:nvSpPr>
          <p:cNvPr id="5" name="Foliennummernplatzhalter 9"/>
          <p:cNvSpPr txBox="1">
            <a:spLocks noGrp="1"/>
          </p:cNvSpPr>
          <p:nvPr>
            <p:ph type="sldNum" sz="quarter" idx="8"/>
          </p:nvPr>
        </p:nvSpPr>
        <p:spPr/>
        <p:txBody>
          <a:bodyPr/>
          <a:lstStyle>
            <a:lvl1pPr>
              <a:defRPr/>
            </a:lvl1pPr>
          </a:lstStyle>
          <a:p>
            <a:pPr lvl="0"/>
            <a:fld id="{D209B4ED-3AFD-4E7C-9BB9-B625A4C7911A}" type="slidenum">
              <a:rPr/>
              <a:pPr lvl="0"/>
              <a:t>‹#›</a:t>
            </a:fld>
            <a:endParaRPr lang="de-DE" dirty="0"/>
          </a:p>
        </p:txBody>
      </p:sp>
      <p:sp>
        <p:nvSpPr>
          <p:cNvPr id="6" name="Fußzeilenplatzhalter 10"/>
          <p:cNvSpPr txBox="1">
            <a:spLocks noGrp="1"/>
          </p:cNvSpPr>
          <p:nvPr>
            <p:ph type="ftr" sz="quarter" idx="9"/>
          </p:nvPr>
        </p:nvSpPr>
        <p:spPr>
          <a:xfrm>
            <a:off x="1364601" y="6590932"/>
            <a:ext cx="4524506" cy="150437"/>
          </a:xfrm>
          <a:prstGeom prst="rect">
            <a:avLst/>
          </a:prstGeom>
        </p:spPr>
        <p:txBody>
          <a:bodyPr/>
          <a:lstStyle>
            <a:lvl1pPr>
              <a:defRPr/>
            </a:lvl1pPr>
          </a:lstStyle>
          <a:p>
            <a:r>
              <a:rPr lang="de-DE" dirty="0" smtClean="0"/>
              <a:t>Dr. Gerhard Mueller,   © Continental AG</a:t>
            </a:r>
            <a:endParaRPr lang="de-DE" dirty="0"/>
          </a:p>
        </p:txBody>
      </p:sp>
      <p:sp>
        <p:nvSpPr>
          <p:cNvPr id="7" name="Rectangle 3"/>
          <p:cNvSpPr>
            <a:spLocks noChangeArrowheads="1"/>
          </p:cNvSpPr>
          <p:nvPr userDrawn="1"/>
        </p:nvSpPr>
        <p:spPr bwMode="auto">
          <a:xfrm>
            <a:off x="402894" y="836712"/>
            <a:ext cx="9152745" cy="5112638"/>
          </a:xfrm>
          <a:prstGeom prst="rect">
            <a:avLst/>
          </a:prstGeom>
          <a:gradFill rotWithShape="1">
            <a:gsLst>
              <a:gs pos="0">
                <a:srgbClr val="FFCC99">
                  <a:alpha val="10001"/>
                </a:srgbClr>
              </a:gs>
              <a:gs pos="100000">
                <a:schemeClr val="bg1"/>
              </a:gs>
            </a:gsLst>
            <a:lin ang="5400000" scaled="1"/>
          </a:gradFill>
          <a:ln w="9525" algn="ctr">
            <a:noFill/>
            <a:miter lim="800000"/>
            <a:headEnd/>
            <a:tailEnd/>
          </a:ln>
          <a:effectLst>
            <a:outerShdw dist="53882" dir="8100000" algn="ctr" rotWithShape="0">
              <a:srgbClr val="FF9900">
                <a:alpha val="50000"/>
              </a:srgbClr>
            </a:outerShdw>
          </a:effectLst>
        </p:spPr>
        <p:txBody>
          <a:bodyPr lIns="33033" tIns="165155" rIns="33033" bIns="66065"/>
          <a:lstStyle/>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a:p>
            <a:pPr defTabSz="841375">
              <a:defRPr/>
            </a:pPr>
            <a:endParaRPr lang="en-US" sz="1400" b="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16657FC4-2538-450B-BC73-F75584D230C2}" type="slidenum">
              <a:rPr lang="en-US"/>
              <a:pPr>
                <a:defRPr/>
              </a:pPr>
              <a:t>‹#›</a:t>
            </a:fld>
            <a:r>
              <a:rPr lang="en-US"/>
              <a:t> / B. Bach / ID RD SW GA-M/  Nov-2010   © Continental AG</a:t>
            </a:r>
          </a:p>
        </p:txBody>
      </p:sp>
    </p:spTree>
    <p:extLst>
      <p:ext uri="{BB962C8B-B14F-4D97-AF65-F5344CB8AC3E}">
        <p14:creationId xmlns:p14="http://schemas.microsoft.com/office/powerpoint/2010/main" xmlns="" val="3763538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7F8EFA55-5104-48BC-8B2D-11A85B034800}" type="slidenum">
              <a:rPr lang="en-US"/>
              <a:pPr>
                <a:defRPr/>
              </a:pPr>
              <a:t>‹#›</a:t>
            </a:fld>
            <a:r>
              <a:rPr lang="en-US"/>
              <a:t> / B. Bach / ID RD SW GA-M/  Nov-2010   © Continental AG</a:t>
            </a:r>
          </a:p>
        </p:txBody>
      </p:sp>
    </p:spTree>
    <p:extLst>
      <p:ext uri="{BB962C8B-B14F-4D97-AF65-F5344CB8AC3E}">
        <p14:creationId xmlns:p14="http://schemas.microsoft.com/office/powerpoint/2010/main" xmlns="" val="265662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4963" y="1158875"/>
            <a:ext cx="4541837"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158875"/>
            <a:ext cx="4541838"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68297E98-D9C9-41E0-9395-C60182AD4363}" type="slidenum">
              <a:rPr lang="en-US"/>
              <a:pPr>
                <a:defRPr/>
              </a:pPr>
              <a:t>‹#›</a:t>
            </a:fld>
            <a:r>
              <a:rPr lang="en-US"/>
              <a:t> / B. Bach / ID RD SW GA-M/  Nov-2010   © Continental AG</a:t>
            </a:r>
          </a:p>
        </p:txBody>
      </p:sp>
    </p:spTree>
    <p:extLst>
      <p:ext uri="{BB962C8B-B14F-4D97-AF65-F5344CB8AC3E}">
        <p14:creationId xmlns:p14="http://schemas.microsoft.com/office/powerpoint/2010/main" xmlns="" val="399105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381EA0CD-26AF-4B70-8455-F21041EF0027}" type="slidenum">
              <a:rPr lang="en-US"/>
              <a:pPr>
                <a:defRPr/>
              </a:pPr>
              <a:t>‹#›</a:t>
            </a:fld>
            <a:r>
              <a:rPr lang="en-US"/>
              <a:t> / B. Bach / ID RD SW GA-M/  Nov-2010   © Continental AG</a:t>
            </a:r>
          </a:p>
        </p:txBody>
      </p:sp>
    </p:spTree>
    <p:extLst>
      <p:ext uri="{BB962C8B-B14F-4D97-AF65-F5344CB8AC3E}">
        <p14:creationId xmlns:p14="http://schemas.microsoft.com/office/powerpoint/2010/main" xmlns="" val="15376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F33F9CE6-26B5-471C-AFBA-F9BB31E8A47F}" type="slidenum">
              <a:rPr lang="en-US"/>
              <a:pPr>
                <a:defRPr/>
              </a:pPr>
              <a:t>‹#›</a:t>
            </a:fld>
            <a:r>
              <a:rPr lang="en-US"/>
              <a:t> / B. Bach / ID RD SW GA-M/  Nov-2010   © Continental AG</a:t>
            </a:r>
          </a:p>
        </p:txBody>
      </p:sp>
    </p:spTree>
    <p:extLst>
      <p:ext uri="{BB962C8B-B14F-4D97-AF65-F5344CB8AC3E}">
        <p14:creationId xmlns:p14="http://schemas.microsoft.com/office/powerpoint/2010/main" xmlns="" val="53479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B86BEC36-B987-4FD7-A232-2C99F25B4410}" type="slidenum">
              <a:rPr lang="en-US"/>
              <a:pPr>
                <a:defRPr/>
              </a:pPr>
              <a:t>‹#›</a:t>
            </a:fld>
            <a:r>
              <a:rPr lang="en-US"/>
              <a:t> / B. Bach / ID RD SW GA-M/  Nov-2010   © Continental AG</a:t>
            </a:r>
          </a:p>
        </p:txBody>
      </p:sp>
    </p:spTree>
    <p:extLst>
      <p:ext uri="{BB962C8B-B14F-4D97-AF65-F5344CB8AC3E}">
        <p14:creationId xmlns:p14="http://schemas.microsoft.com/office/powerpoint/2010/main" xmlns="" val="318480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87F75F60-A6B8-4598-9E1A-C8B75212A896}" type="slidenum">
              <a:rPr lang="en-US"/>
              <a:pPr>
                <a:defRPr/>
              </a:pPr>
              <a:t>‹#›</a:t>
            </a:fld>
            <a:r>
              <a:rPr lang="en-US"/>
              <a:t> / B. Bach / ID RD SW GA-M/  Nov-2010   © Continental AG</a:t>
            </a:r>
          </a:p>
        </p:txBody>
      </p:sp>
    </p:spTree>
    <p:extLst>
      <p:ext uri="{BB962C8B-B14F-4D97-AF65-F5344CB8AC3E}">
        <p14:creationId xmlns:p14="http://schemas.microsoft.com/office/powerpoint/2010/main" xmlns="" val="389441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4728F3B4-DACC-45EB-BA07-BA0A49A0ECD2}" type="slidenum">
              <a:rPr lang="en-US"/>
              <a:pPr>
                <a:defRPr/>
              </a:pPr>
              <a:t>‹#›</a:t>
            </a:fld>
            <a:r>
              <a:rPr lang="en-US"/>
              <a:t> / B. Bach / ID RD SW GA-M/  Nov-2010   © Continental AG</a:t>
            </a:r>
          </a:p>
        </p:txBody>
      </p:sp>
    </p:spTree>
    <p:extLst>
      <p:ext uri="{BB962C8B-B14F-4D97-AF65-F5344CB8AC3E}">
        <p14:creationId xmlns:p14="http://schemas.microsoft.com/office/powerpoint/2010/main" xmlns="" val="136011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4963" y="225425"/>
            <a:ext cx="9236075"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
            </a:r>
            <a:br>
              <a:rPr lang="en-US" smtClean="0"/>
            </a:br>
            <a:r>
              <a:rPr lang="en-US" smtClean="0"/>
              <a:t>single- or double lines</a:t>
            </a:r>
          </a:p>
        </p:txBody>
      </p:sp>
      <p:sp>
        <p:nvSpPr>
          <p:cNvPr id="1027" name="Rectangle 3"/>
          <p:cNvSpPr>
            <a:spLocks noGrp="1" noChangeArrowheads="1"/>
          </p:cNvSpPr>
          <p:nvPr>
            <p:ph type="body" idx="1"/>
          </p:nvPr>
        </p:nvSpPr>
        <p:spPr bwMode="auto">
          <a:xfrm>
            <a:off x="334963" y="1158875"/>
            <a:ext cx="9236075" cy="4830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First indent setting</a:t>
            </a:r>
          </a:p>
          <a:p>
            <a:pPr lvl="1"/>
            <a:r>
              <a:rPr lang="en-US" smtClean="0"/>
              <a:t>Second indent setting</a:t>
            </a:r>
          </a:p>
          <a:p>
            <a:pPr lvl="2"/>
            <a:r>
              <a:rPr lang="en-US" smtClean="0"/>
              <a:t>Third indent setting</a:t>
            </a:r>
          </a:p>
          <a:p>
            <a:pPr lvl="3"/>
            <a:r>
              <a:rPr lang="en-US" smtClean="0"/>
              <a:t>Fourth indent setting</a:t>
            </a:r>
          </a:p>
          <a:p>
            <a:pPr lvl="4"/>
            <a:r>
              <a:rPr lang="en-US" smtClean="0"/>
              <a:t>Fifth indent setting</a:t>
            </a:r>
          </a:p>
        </p:txBody>
      </p:sp>
      <p:sp>
        <p:nvSpPr>
          <p:cNvPr id="25604" name="Rectangle 4"/>
          <p:cNvSpPr>
            <a:spLocks noGrp="1" noChangeArrowheads="1"/>
          </p:cNvSpPr>
          <p:nvPr>
            <p:ph type="sldNum" sz="quarter" idx="4"/>
          </p:nvPr>
        </p:nvSpPr>
        <p:spPr bwMode="auto">
          <a:xfrm>
            <a:off x="334963" y="6524625"/>
            <a:ext cx="3135312" cy="142875"/>
          </a:xfrm>
          <a:prstGeom prst="rect">
            <a:avLst/>
          </a:prstGeom>
          <a:noFill/>
          <a:ln>
            <a:noFill/>
          </a:ln>
          <a:effectLst/>
          <a:extLst/>
        </p:spPr>
        <p:txBody>
          <a:bodyPr vert="horz" wrap="square" lIns="0" tIns="0" rIns="0" bIns="0" numCol="1" anchor="b" anchorCtr="0" compatLnSpc="1">
            <a:prstTxWarp prst="textNoShape">
              <a:avLst/>
            </a:prstTxWarp>
          </a:bodyPr>
          <a:lstStyle>
            <a:lvl1pPr algn="l">
              <a:lnSpc>
                <a:spcPts val="550"/>
              </a:lnSpc>
              <a:defRPr sz="600">
                <a:latin typeface="Arial" pitchFamily="34" charset="0"/>
              </a:defRPr>
            </a:lvl1pPr>
          </a:lstStyle>
          <a:p>
            <a:pPr>
              <a:defRPr/>
            </a:pPr>
            <a:fld id="{080412C4-627F-4BA7-8EDF-F37F1306621C}" type="slidenum">
              <a:rPr lang="en-US"/>
              <a:pPr>
                <a:defRPr/>
              </a:pPr>
              <a:t>‹#›</a:t>
            </a:fld>
            <a:r>
              <a:rPr lang="en-US"/>
              <a:t> / B. Bach / ID RD SW GA-M/  Nov-2010   © Continental AG</a:t>
            </a:r>
          </a:p>
        </p:txBody>
      </p:sp>
      <p:sp>
        <p:nvSpPr>
          <p:cNvPr id="25605" name="Text Box 5"/>
          <p:cNvSpPr txBox="1">
            <a:spLocks noChangeArrowheads="1"/>
          </p:cNvSpPr>
          <p:nvPr/>
        </p:nvSpPr>
        <p:spPr bwMode="auto">
          <a:xfrm>
            <a:off x="330200" y="6256338"/>
            <a:ext cx="3989388" cy="177800"/>
          </a:xfrm>
          <a:prstGeom prst="rect">
            <a:avLst/>
          </a:prstGeom>
          <a:noFill/>
          <a:ln>
            <a:noFill/>
          </a:ln>
          <a:effectLst/>
          <a:extLst/>
        </p:spPr>
        <p:txBody>
          <a:bodyPr lIns="0" tIns="0" rIns="0" bIns="0" anchor="b"/>
          <a:lstStyle>
            <a:lvl1pPr algn="l" defTabSz="915988">
              <a:defRPr>
                <a:solidFill>
                  <a:schemeClr val="tx1"/>
                </a:solidFill>
                <a:latin typeface="Arial" charset="0"/>
              </a:defRPr>
            </a:lvl1pPr>
            <a:lvl2pPr marL="419100" algn="l" defTabSz="915988">
              <a:defRPr>
                <a:solidFill>
                  <a:schemeClr val="tx1"/>
                </a:solidFill>
                <a:latin typeface="Arial" charset="0"/>
              </a:defRPr>
            </a:lvl2pPr>
            <a:lvl3pPr marL="839788" algn="l" defTabSz="915988">
              <a:defRPr>
                <a:solidFill>
                  <a:schemeClr val="tx1"/>
                </a:solidFill>
                <a:latin typeface="Arial" charset="0"/>
              </a:defRPr>
            </a:lvl3pPr>
            <a:lvl4pPr marL="1257300" algn="l" defTabSz="915988">
              <a:defRPr>
                <a:solidFill>
                  <a:schemeClr val="tx1"/>
                </a:solidFill>
                <a:latin typeface="Arial" charset="0"/>
              </a:defRPr>
            </a:lvl4pPr>
            <a:lvl5pPr marL="1679575" algn="l" defTabSz="915988">
              <a:defRPr>
                <a:solidFill>
                  <a:schemeClr val="tx1"/>
                </a:solidFill>
                <a:latin typeface="Arial" charset="0"/>
              </a:defRPr>
            </a:lvl5pPr>
            <a:lvl6pPr marL="2136775" defTabSz="915988" fontAlgn="base">
              <a:spcBef>
                <a:spcPct val="0"/>
              </a:spcBef>
              <a:spcAft>
                <a:spcPct val="0"/>
              </a:spcAft>
              <a:defRPr>
                <a:solidFill>
                  <a:schemeClr val="tx1"/>
                </a:solidFill>
                <a:latin typeface="Arial" charset="0"/>
              </a:defRPr>
            </a:lvl6pPr>
            <a:lvl7pPr marL="2593975" defTabSz="915988" fontAlgn="base">
              <a:spcBef>
                <a:spcPct val="0"/>
              </a:spcBef>
              <a:spcAft>
                <a:spcPct val="0"/>
              </a:spcAft>
              <a:defRPr>
                <a:solidFill>
                  <a:schemeClr val="tx1"/>
                </a:solidFill>
                <a:latin typeface="Arial" charset="0"/>
              </a:defRPr>
            </a:lvl7pPr>
            <a:lvl8pPr marL="3051175" defTabSz="915988" fontAlgn="base">
              <a:spcBef>
                <a:spcPct val="0"/>
              </a:spcBef>
              <a:spcAft>
                <a:spcPct val="0"/>
              </a:spcAft>
              <a:defRPr>
                <a:solidFill>
                  <a:schemeClr val="tx1"/>
                </a:solidFill>
                <a:latin typeface="Arial" charset="0"/>
              </a:defRPr>
            </a:lvl8pPr>
            <a:lvl9pPr marL="3508375" defTabSz="915988" fontAlgn="base">
              <a:spcBef>
                <a:spcPct val="0"/>
              </a:spcBef>
              <a:spcAft>
                <a:spcPct val="0"/>
              </a:spcAft>
              <a:defRPr>
                <a:solidFill>
                  <a:schemeClr val="tx1"/>
                </a:solidFill>
                <a:latin typeface="Arial" charset="0"/>
              </a:defRPr>
            </a:lvl9pPr>
          </a:lstStyle>
          <a:p>
            <a:pPr>
              <a:defRPr/>
            </a:pPr>
            <a:endParaRPr lang="en-US" sz="800" b="1" smtClean="0"/>
          </a:p>
        </p:txBody>
      </p:sp>
      <p:sp>
        <p:nvSpPr>
          <p:cNvPr id="25606" name="Text Box 6"/>
          <p:cNvSpPr txBox="1">
            <a:spLocks noChangeArrowheads="1"/>
          </p:cNvSpPr>
          <p:nvPr/>
        </p:nvSpPr>
        <p:spPr bwMode="auto">
          <a:xfrm>
            <a:off x="500063" y="5610225"/>
            <a:ext cx="3001962" cy="153988"/>
          </a:xfrm>
          <a:prstGeom prst="rect">
            <a:avLst/>
          </a:prstGeom>
          <a:noFill/>
          <a:ln>
            <a:noFill/>
          </a:ln>
          <a:effectLst/>
          <a:extLst/>
        </p:spPr>
        <p:txBody>
          <a:bodyPr lIns="0" tIns="0" rIns="0" bIns="0" anchor="b"/>
          <a:lstStyle>
            <a:lvl1pPr algn="l" defTabSz="915988">
              <a:defRPr>
                <a:solidFill>
                  <a:schemeClr val="tx1"/>
                </a:solidFill>
                <a:latin typeface="Arial" charset="0"/>
              </a:defRPr>
            </a:lvl1pPr>
            <a:lvl2pPr marL="419100" algn="l" defTabSz="915988">
              <a:defRPr>
                <a:solidFill>
                  <a:schemeClr val="tx1"/>
                </a:solidFill>
                <a:latin typeface="Arial" charset="0"/>
              </a:defRPr>
            </a:lvl2pPr>
            <a:lvl3pPr marL="839788" algn="l" defTabSz="915988">
              <a:defRPr>
                <a:solidFill>
                  <a:schemeClr val="tx1"/>
                </a:solidFill>
                <a:latin typeface="Arial" charset="0"/>
              </a:defRPr>
            </a:lvl3pPr>
            <a:lvl4pPr marL="1257300" algn="l" defTabSz="915988">
              <a:defRPr>
                <a:solidFill>
                  <a:schemeClr val="tx1"/>
                </a:solidFill>
                <a:latin typeface="Arial" charset="0"/>
              </a:defRPr>
            </a:lvl4pPr>
            <a:lvl5pPr marL="1679575" algn="l" defTabSz="915988">
              <a:defRPr>
                <a:solidFill>
                  <a:schemeClr val="tx1"/>
                </a:solidFill>
                <a:latin typeface="Arial" charset="0"/>
              </a:defRPr>
            </a:lvl5pPr>
            <a:lvl6pPr marL="2136775" defTabSz="915988" fontAlgn="base">
              <a:spcBef>
                <a:spcPct val="0"/>
              </a:spcBef>
              <a:spcAft>
                <a:spcPct val="0"/>
              </a:spcAft>
              <a:defRPr>
                <a:solidFill>
                  <a:schemeClr val="tx1"/>
                </a:solidFill>
                <a:latin typeface="Arial" charset="0"/>
              </a:defRPr>
            </a:lvl6pPr>
            <a:lvl7pPr marL="2593975" defTabSz="915988" fontAlgn="base">
              <a:spcBef>
                <a:spcPct val="0"/>
              </a:spcBef>
              <a:spcAft>
                <a:spcPct val="0"/>
              </a:spcAft>
              <a:defRPr>
                <a:solidFill>
                  <a:schemeClr val="tx1"/>
                </a:solidFill>
                <a:latin typeface="Arial" charset="0"/>
              </a:defRPr>
            </a:lvl7pPr>
            <a:lvl8pPr marL="3051175" defTabSz="915988" fontAlgn="base">
              <a:spcBef>
                <a:spcPct val="0"/>
              </a:spcBef>
              <a:spcAft>
                <a:spcPct val="0"/>
              </a:spcAft>
              <a:defRPr>
                <a:solidFill>
                  <a:schemeClr val="tx1"/>
                </a:solidFill>
                <a:latin typeface="Arial" charset="0"/>
              </a:defRPr>
            </a:lvl8pPr>
            <a:lvl9pPr marL="3508375" defTabSz="915988" fontAlgn="base">
              <a:spcBef>
                <a:spcPct val="0"/>
              </a:spcBef>
              <a:spcAft>
                <a:spcPct val="0"/>
              </a:spcAft>
              <a:defRPr>
                <a:solidFill>
                  <a:schemeClr val="tx1"/>
                </a:solidFill>
                <a:latin typeface="Arial" charset="0"/>
              </a:defRPr>
            </a:lvl9pPr>
          </a:lstStyle>
          <a:p>
            <a:pPr>
              <a:lnSpc>
                <a:spcPts val="550"/>
              </a:lnSpc>
              <a:defRPr/>
            </a:pPr>
            <a:endParaRPr lang="en-US" sz="600" smtClean="0">
              <a:solidFill>
                <a:srgbClr val="FF9900"/>
              </a:solidFill>
            </a:endParaRPr>
          </a:p>
        </p:txBody>
      </p:sp>
      <p:pic>
        <p:nvPicPr>
          <p:cNvPr id="1031" name="Picture 16" descr="continental_255_153_0_RGB"/>
          <p:cNvPicPr>
            <a:picLocks noChangeAspect="1" noChangeArrowheads="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7572375" y="6161088"/>
            <a:ext cx="2000250"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032" name="Group 17"/>
          <p:cNvGrpSpPr>
            <a:grpSpLocks/>
          </p:cNvGrpSpPr>
          <p:nvPr userDrawn="1"/>
        </p:nvGrpSpPr>
        <p:grpSpPr bwMode="auto">
          <a:xfrm>
            <a:off x="334963" y="895350"/>
            <a:ext cx="9236075" cy="5194300"/>
            <a:chOff x="228" y="622"/>
            <a:chExt cx="6280" cy="3607"/>
          </a:xfrm>
        </p:grpSpPr>
        <p:pic>
          <p:nvPicPr>
            <p:cNvPr id="1036" name="Picture 18" descr="g_strich"/>
            <p:cNvPicPr>
              <a:picLocks noChangeArrowheads="1"/>
            </p:cNvPicPr>
            <p:nvPr userDrawn="1"/>
          </p:nvPicPr>
          <p:blipFill>
            <a:blip r:embed="rId17" cstate="print">
              <a:extLst>
                <a:ext uri="{28A0092B-C50C-407E-A947-70E740481C1C}">
                  <a14:useLocalDpi xmlns:a14="http://schemas.microsoft.com/office/drawing/2010/main" xmlns="" val="0"/>
                </a:ext>
              </a:extLst>
            </a:blip>
            <a:srcRect/>
            <a:stretch>
              <a:fillRect/>
            </a:stretch>
          </p:blipFill>
          <p:spPr bwMode="auto">
            <a:xfrm>
              <a:off x="228" y="622"/>
              <a:ext cx="6280" cy="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7" name="Picture 19" descr="sg_strich"/>
            <p:cNvPicPr>
              <a:picLocks noChangeArrowheads="1"/>
            </p:cNvPicPr>
            <p:nvPr userDrawn="1"/>
          </p:nvPicPr>
          <p:blipFill>
            <a:blip r:embed="rId18" cstate="print">
              <a:extLst>
                <a:ext uri="{28A0092B-C50C-407E-A947-70E740481C1C}">
                  <a14:useLocalDpi xmlns:a14="http://schemas.microsoft.com/office/drawing/2010/main" xmlns="" val="0"/>
                </a:ext>
              </a:extLst>
            </a:blip>
            <a:srcRect/>
            <a:stretch>
              <a:fillRect/>
            </a:stretch>
          </p:blipFill>
          <p:spPr bwMode="auto">
            <a:xfrm>
              <a:off x="228" y="4179"/>
              <a:ext cx="6280" cy="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33" name="Rectangle 22"/>
          <p:cNvSpPr>
            <a:spLocks noChangeArrowheads="1"/>
          </p:cNvSpPr>
          <p:nvPr userDrawn="1"/>
        </p:nvSpPr>
        <p:spPr bwMode="auto">
          <a:xfrm>
            <a:off x="382588" y="954088"/>
            <a:ext cx="9247187" cy="5035550"/>
          </a:xfrm>
          <a:prstGeom prst="rect">
            <a:avLst/>
          </a:prstGeom>
          <a:gradFill rotWithShape="1">
            <a:gsLst>
              <a:gs pos="0">
                <a:srgbClr val="FFCC99">
                  <a:alpha val="10001"/>
                </a:srgbClr>
              </a:gs>
              <a:gs pos="100000">
                <a:schemeClr val="bg1"/>
              </a:gs>
            </a:gsLst>
            <a:lin ang="5400000" scaled="1"/>
          </a:gradFill>
          <a:ln>
            <a:noFill/>
          </a:ln>
          <a:effectLst>
            <a:outerShdw dist="53882" dir="8100000" algn="ctr" rotWithShape="0">
              <a:srgbClr val="FF9900">
                <a:alpha val="50000"/>
              </a:srgbClr>
            </a:outerShdw>
          </a:effectLst>
          <a:extLst>
            <a:ext uri="{91240B29-F687-4F45-9708-019B960494DF}">
              <a14:hiddenLine xmlns:a14="http://schemas.microsoft.com/office/drawing/2010/main" xmlns="" w="9525" algn="ctr">
                <a:solidFill>
                  <a:srgbClr val="000000"/>
                </a:solidFill>
                <a:miter lim="800000"/>
                <a:headEnd/>
                <a:tailEnd/>
              </a14:hiddenLine>
            </a:ext>
          </a:extLst>
        </p:spPr>
        <p:txBody>
          <a:bodyPr lIns="33026" tIns="165122" rIns="33026" bIns="66052"/>
          <a:lstStyle/>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p:txBody>
      </p:sp>
      <p:sp>
        <p:nvSpPr>
          <p:cNvPr id="25623" name="Text Box 23"/>
          <p:cNvSpPr txBox="1">
            <a:spLocks noChangeArrowheads="1"/>
          </p:cNvSpPr>
          <p:nvPr userDrawn="1"/>
        </p:nvSpPr>
        <p:spPr bwMode="auto">
          <a:xfrm>
            <a:off x="227013" y="6169025"/>
            <a:ext cx="2209800" cy="320675"/>
          </a:xfrm>
          <a:prstGeom prst="rect">
            <a:avLst/>
          </a:prstGeom>
          <a:noFill/>
          <a:ln>
            <a:noFill/>
          </a:ln>
          <a:effectLst/>
          <a:extLst/>
        </p:spPr>
        <p:txBody>
          <a:bodyPr wrap="none">
            <a:spAutoFit/>
          </a:bodyPr>
          <a:lstStyle>
            <a:lvl1pPr algn="l" defTabSz="915988">
              <a:defRPr>
                <a:solidFill>
                  <a:schemeClr val="tx1"/>
                </a:solidFill>
                <a:latin typeface="Arial" charset="0"/>
              </a:defRPr>
            </a:lvl1pPr>
            <a:lvl2pPr algn="l" defTabSz="915988">
              <a:defRPr>
                <a:solidFill>
                  <a:schemeClr val="tx1"/>
                </a:solidFill>
                <a:latin typeface="Arial" charset="0"/>
              </a:defRPr>
            </a:lvl2pPr>
            <a:lvl3pPr algn="l" defTabSz="915988">
              <a:defRPr>
                <a:solidFill>
                  <a:schemeClr val="tx1"/>
                </a:solidFill>
                <a:latin typeface="Arial" charset="0"/>
              </a:defRPr>
            </a:lvl3pPr>
            <a:lvl4pPr algn="l" defTabSz="915988">
              <a:defRPr>
                <a:solidFill>
                  <a:schemeClr val="tx1"/>
                </a:solidFill>
                <a:latin typeface="Arial" charset="0"/>
              </a:defRPr>
            </a:lvl4pPr>
            <a:lvl5pPr algn="l" defTabSz="915988">
              <a:defRPr>
                <a:solidFill>
                  <a:schemeClr val="tx1"/>
                </a:solidFill>
                <a:latin typeface="Arial" charset="0"/>
              </a:defRPr>
            </a:lvl5pPr>
            <a:lvl6pPr defTabSz="915988" fontAlgn="base">
              <a:spcBef>
                <a:spcPct val="0"/>
              </a:spcBef>
              <a:spcAft>
                <a:spcPct val="0"/>
              </a:spcAft>
              <a:defRPr>
                <a:solidFill>
                  <a:schemeClr val="tx1"/>
                </a:solidFill>
                <a:latin typeface="Arial" charset="0"/>
              </a:defRPr>
            </a:lvl6pPr>
            <a:lvl7pPr defTabSz="915988" fontAlgn="base">
              <a:spcBef>
                <a:spcPct val="0"/>
              </a:spcBef>
              <a:spcAft>
                <a:spcPct val="0"/>
              </a:spcAft>
              <a:defRPr>
                <a:solidFill>
                  <a:schemeClr val="tx1"/>
                </a:solidFill>
                <a:latin typeface="Arial" charset="0"/>
              </a:defRPr>
            </a:lvl7pPr>
            <a:lvl8pPr defTabSz="915988" fontAlgn="base">
              <a:spcBef>
                <a:spcPct val="0"/>
              </a:spcBef>
              <a:spcAft>
                <a:spcPct val="0"/>
              </a:spcAft>
              <a:defRPr>
                <a:solidFill>
                  <a:schemeClr val="tx1"/>
                </a:solidFill>
                <a:latin typeface="Arial" charset="0"/>
              </a:defRPr>
            </a:lvl8pPr>
            <a:lvl9pPr defTabSz="915988" fontAlgn="base">
              <a:spcBef>
                <a:spcPct val="0"/>
              </a:spcBef>
              <a:spcAft>
                <a:spcPct val="0"/>
              </a:spcAft>
              <a:defRPr>
                <a:solidFill>
                  <a:schemeClr val="tx1"/>
                </a:solidFill>
                <a:latin typeface="Arial" charset="0"/>
              </a:defRPr>
            </a:lvl9pPr>
          </a:lstStyle>
          <a:p>
            <a:pPr algn="ctr">
              <a:defRPr/>
            </a:pPr>
            <a:r>
              <a:rPr lang="en-US" smtClean="0">
                <a:solidFill>
                  <a:schemeClr val="accent2"/>
                </a:solidFill>
              </a:rPr>
              <a:t>For internal Usage only!</a:t>
            </a:r>
          </a:p>
        </p:txBody>
      </p:sp>
      <p:pic>
        <p:nvPicPr>
          <p:cNvPr id="1035" name="Picture 14" descr="HMI1_Frame_100BG"/>
          <p:cNvPicPr>
            <a:picLocks noChangeAspect="1" noChangeArrowheads="1"/>
          </p:cNvPicPr>
          <p:nvPr userDrawn="1"/>
        </p:nvPicPr>
        <p:blipFill>
          <a:blip r:embed="rId19" cstate="print">
            <a:extLst>
              <a:ext uri="{28A0092B-C50C-407E-A947-70E740481C1C}">
                <a14:useLocalDpi xmlns:a14="http://schemas.microsoft.com/office/drawing/2010/main" xmlns="" val="0"/>
              </a:ext>
            </a:extLst>
          </a:blip>
          <a:srcRect/>
          <a:stretch>
            <a:fillRect/>
          </a:stretch>
        </p:blipFill>
        <p:spPr bwMode="auto">
          <a:xfrm>
            <a:off x="8788400" y="123825"/>
            <a:ext cx="846138" cy="84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5"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6" r:id="rId14"/>
  </p:sldLayoutIdLst>
  <p:hf hdr="0" ftr="0" dt="0"/>
  <p:txStyles>
    <p:titleStyle>
      <a:lvl1pPr algn="l" defTabSz="915988" rtl="0" eaLnBrk="0" fontAlgn="base" hangingPunct="0">
        <a:lnSpc>
          <a:spcPts val="2475"/>
        </a:lnSpc>
        <a:spcBef>
          <a:spcPct val="0"/>
        </a:spcBef>
        <a:spcAft>
          <a:spcPct val="0"/>
        </a:spcAft>
        <a:defRPr sz="2200" b="1">
          <a:solidFill>
            <a:schemeClr val="tx1"/>
          </a:solidFill>
          <a:latin typeface="+mj-lt"/>
          <a:ea typeface="+mj-ea"/>
          <a:cs typeface="+mj-cs"/>
        </a:defRPr>
      </a:lvl1pPr>
      <a:lvl2pPr algn="l" defTabSz="915988" rtl="0" eaLnBrk="0" fontAlgn="base" hangingPunct="0">
        <a:lnSpc>
          <a:spcPts val="2475"/>
        </a:lnSpc>
        <a:spcBef>
          <a:spcPct val="0"/>
        </a:spcBef>
        <a:spcAft>
          <a:spcPct val="0"/>
        </a:spcAft>
        <a:defRPr sz="2200" b="1">
          <a:solidFill>
            <a:schemeClr val="tx1"/>
          </a:solidFill>
          <a:latin typeface="Arial" charset="0"/>
        </a:defRPr>
      </a:lvl2pPr>
      <a:lvl3pPr algn="l" defTabSz="915988" rtl="0" eaLnBrk="0" fontAlgn="base" hangingPunct="0">
        <a:lnSpc>
          <a:spcPts val="2475"/>
        </a:lnSpc>
        <a:spcBef>
          <a:spcPct val="0"/>
        </a:spcBef>
        <a:spcAft>
          <a:spcPct val="0"/>
        </a:spcAft>
        <a:defRPr sz="2200" b="1">
          <a:solidFill>
            <a:schemeClr val="tx1"/>
          </a:solidFill>
          <a:latin typeface="Arial" charset="0"/>
        </a:defRPr>
      </a:lvl3pPr>
      <a:lvl4pPr algn="l" defTabSz="915988" rtl="0" eaLnBrk="0" fontAlgn="base" hangingPunct="0">
        <a:lnSpc>
          <a:spcPts val="2475"/>
        </a:lnSpc>
        <a:spcBef>
          <a:spcPct val="0"/>
        </a:spcBef>
        <a:spcAft>
          <a:spcPct val="0"/>
        </a:spcAft>
        <a:defRPr sz="2200" b="1">
          <a:solidFill>
            <a:schemeClr val="tx1"/>
          </a:solidFill>
          <a:latin typeface="Arial" charset="0"/>
        </a:defRPr>
      </a:lvl4pPr>
      <a:lvl5pPr algn="l" defTabSz="915988" rtl="0" eaLnBrk="0" fontAlgn="base" hangingPunct="0">
        <a:lnSpc>
          <a:spcPts val="2475"/>
        </a:lnSpc>
        <a:spcBef>
          <a:spcPct val="0"/>
        </a:spcBef>
        <a:spcAft>
          <a:spcPct val="0"/>
        </a:spcAft>
        <a:defRPr sz="2200" b="1">
          <a:solidFill>
            <a:schemeClr val="tx1"/>
          </a:solidFill>
          <a:latin typeface="Arial" charset="0"/>
        </a:defRPr>
      </a:lvl5pPr>
      <a:lvl6pPr marL="457200" algn="l" defTabSz="915988" rtl="0" fontAlgn="base">
        <a:lnSpc>
          <a:spcPts val="2475"/>
        </a:lnSpc>
        <a:spcBef>
          <a:spcPct val="0"/>
        </a:spcBef>
        <a:spcAft>
          <a:spcPct val="0"/>
        </a:spcAft>
        <a:defRPr sz="2200" b="1">
          <a:solidFill>
            <a:schemeClr val="tx1"/>
          </a:solidFill>
          <a:latin typeface="Arial" charset="0"/>
        </a:defRPr>
      </a:lvl6pPr>
      <a:lvl7pPr marL="914400" algn="l" defTabSz="915988" rtl="0" fontAlgn="base">
        <a:lnSpc>
          <a:spcPts val="2475"/>
        </a:lnSpc>
        <a:spcBef>
          <a:spcPct val="0"/>
        </a:spcBef>
        <a:spcAft>
          <a:spcPct val="0"/>
        </a:spcAft>
        <a:defRPr sz="2200" b="1">
          <a:solidFill>
            <a:schemeClr val="tx1"/>
          </a:solidFill>
          <a:latin typeface="Arial" charset="0"/>
        </a:defRPr>
      </a:lvl7pPr>
      <a:lvl8pPr marL="1371600" algn="l" defTabSz="915988" rtl="0" fontAlgn="base">
        <a:lnSpc>
          <a:spcPts val="2475"/>
        </a:lnSpc>
        <a:spcBef>
          <a:spcPct val="0"/>
        </a:spcBef>
        <a:spcAft>
          <a:spcPct val="0"/>
        </a:spcAft>
        <a:defRPr sz="2200" b="1">
          <a:solidFill>
            <a:schemeClr val="tx1"/>
          </a:solidFill>
          <a:latin typeface="Arial" charset="0"/>
        </a:defRPr>
      </a:lvl8pPr>
      <a:lvl9pPr marL="1828800" algn="l" defTabSz="915988" rtl="0" fontAlgn="base">
        <a:lnSpc>
          <a:spcPts val="2475"/>
        </a:lnSpc>
        <a:spcBef>
          <a:spcPct val="0"/>
        </a:spcBef>
        <a:spcAft>
          <a:spcPct val="0"/>
        </a:spcAft>
        <a:defRPr sz="2200" b="1">
          <a:solidFill>
            <a:schemeClr val="tx1"/>
          </a:solidFill>
          <a:latin typeface="Arial" charset="0"/>
        </a:defRPr>
      </a:lvl9pPr>
    </p:titleStyle>
    <p:bodyStyle>
      <a:lvl1pPr marL="163513" indent="-163513" algn="l" defTabSz="915988" rtl="0" eaLnBrk="0" fontAlgn="base" hangingPunct="0">
        <a:lnSpc>
          <a:spcPts val="1650"/>
        </a:lnSpc>
        <a:spcBef>
          <a:spcPct val="0"/>
        </a:spcBef>
        <a:spcAft>
          <a:spcPct val="55000"/>
        </a:spcAft>
        <a:buClr>
          <a:srgbClr val="E19900"/>
        </a:buClr>
        <a:buFont typeface="Arial" charset="0"/>
        <a:buBlip>
          <a:blip r:embed="rId20"/>
        </a:buBlip>
        <a:defRPr sz="1500">
          <a:solidFill>
            <a:schemeClr val="tx1"/>
          </a:solidFill>
          <a:latin typeface="+mn-lt"/>
          <a:ea typeface="+mn-ea"/>
          <a:cs typeface="+mn-cs"/>
        </a:defRPr>
      </a:lvl1pPr>
      <a:lvl2pPr marL="498475" indent="-166688" algn="l" defTabSz="915988" rtl="0" eaLnBrk="0" fontAlgn="base" hangingPunct="0">
        <a:lnSpc>
          <a:spcPts val="1650"/>
        </a:lnSpc>
        <a:spcBef>
          <a:spcPct val="0"/>
        </a:spcBef>
        <a:spcAft>
          <a:spcPct val="55000"/>
        </a:spcAft>
        <a:buClr>
          <a:srgbClr val="E19900"/>
        </a:buClr>
        <a:buFont typeface="Arial" charset="0"/>
        <a:buBlip>
          <a:blip r:embed="rId20"/>
        </a:buBlip>
        <a:defRPr sz="1500">
          <a:solidFill>
            <a:schemeClr val="tx1"/>
          </a:solidFill>
          <a:latin typeface="+mn-lt"/>
        </a:defRPr>
      </a:lvl2pPr>
      <a:lvl3pPr marL="822325" indent="-158750" algn="l" defTabSz="915988" rtl="0" eaLnBrk="0" fontAlgn="base" hangingPunct="0">
        <a:lnSpc>
          <a:spcPts val="1650"/>
        </a:lnSpc>
        <a:spcBef>
          <a:spcPct val="0"/>
        </a:spcBef>
        <a:spcAft>
          <a:spcPct val="55000"/>
        </a:spcAft>
        <a:buClr>
          <a:srgbClr val="E19900"/>
        </a:buClr>
        <a:buFont typeface="Arial" charset="0"/>
        <a:buBlip>
          <a:blip r:embed="rId20"/>
        </a:buBlip>
        <a:defRPr sz="1500">
          <a:solidFill>
            <a:schemeClr val="tx1"/>
          </a:solidFill>
          <a:latin typeface="+mn-lt"/>
        </a:defRPr>
      </a:lvl3pPr>
      <a:lvl4pPr marL="1154113" indent="-163513" algn="l" defTabSz="915988" rtl="0" eaLnBrk="0" fontAlgn="base" hangingPunct="0">
        <a:lnSpc>
          <a:spcPts val="1650"/>
        </a:lnSpc>
        <a:spcBef>
          <a:spcPct val="0"/>
        </a:spcBef>
        <a:spcAft>
          <a:spcPct val="55000"/>
        </a:spcAft>
        <a:buClr>
          <a:srgbClr val="E19900"/>
        </a:buClr>
        <a:buFont typeface="Arial" charset="0"/>
        <a:buBlip>
          <a:blip r:embed="rId20"/>
        </a:buBlip>
        <a:defRPr sz="1500">
          <a:solidFill>
            <a:schemeClr val="tx1"/>
          </a:solidFill>
          <a:latin typeface="+mn-lt"/>
        </a:defRPr>
      </a:lvl4pPr>
      <a:lvl5pPr marL="1487488" indent="-166688" algn="l" defTabSz="915988" rtl="0" eaLnBrk="0" fontAlgn="base" hangingPunct="0">
        <a:lnSpc>
          <a:spcPts val="1650"/>
        </a:lnSpc>
        <a:spcBef>
          <a:spcPct val="0"/>
        </a:spcBef>
        <a:spcAft>
          <a:spcPct val="55000"/>
        </a:spcAft>
        <a:buClr>
          <a:srgbClr val="E19900"/>
        </a:buClr>
        <a:buFont typeface="Arial" charset="0"/>
        <a:buBlip>
          <a:blip r:embed="rId20"/>
        </a:buBlip>
        <a:defRPr sz="1500">
          <a:solidFill>
            <a:schemeClr val="tx1"/>
          </a:solidFill>
          <a:latin typeface="+mn-lt"/>
        </a:defRPr>
      </a:lvl5pPr>
      <a:lvl6pPr marL="1944688" indent="-166688" algn="l" defTabSz="915988" rtl="0" fontAlgn="base">
        <a:lnSpc>
          <a:spcPts val="1650"/>
        </a:lnSpc>
        <a:spcBef>
          <a:spcPct val="0"/>
        </a:spcBef>
        <a:spcAft>
          <a:spcPct val="55000"/>
        </a:spcAft>
        <a:buClr>
          <a:srgbClr val="E19900"/>
        </a:buClr>
        <a:buFont typeface="Arial" charset="0"/>
        <a:buBlip>
          <a:blip r:embed="rId20"/>
        </a:buBlip>
        <a:defRPr sz="1500">
          <a:solidFill>
            <a:schemeClr val="tx1"/>
          </a:solidFill>
          <a:latin typeface="+mn-lt"/>
        </a:defRPr>
      </a:lvl6pPr>
      <a:lvl7pPr marL="2401888" indent="-166688" algn="l" defTabSz="915988" rtl="0" fontAlgn="base">
        <a:lnSpc>
          <a:spcPts val="1650"/>
        </a:lnSpc>
        <a:spcBef>
          <a:spcPct val="0"/>
        </a:spcBef>
        <a:spcAft>
          <a:spcPct val="55000"/>
        </a:spcAft>
        <a:buClr>
          <a:srgbClr val="E19900"/>
        </a:buClr>
        <a:buFont typeface="Arial" charset="0"/>
        <a:buBlip>
          <a:blip r:embed="rId20"/>
        </a:buBlip>
        <a:defRPr sz="1500">
          <a:solidFill>
            <a:schemeClr val="tx1"/>
          </a:solidFill>
          <a:latin typeface="+mn-lt"/>
        </a:defRPr>
      </a:lvl7pPr>
      <a:lvl8pPr marL="2859088" indent="-166688" algn="l" defTabSz="915988" rtl="0" fontAlgn="base">
        <a:lnSpc>
          <a:spcPts val="1650"/>
        </a:lnSpc>
        <a:spcBef>
          <a:spcPct val="0"/>
        </a:spcBef>
        <a:spcAft>
          <a:spcPct val="55000"/>
        </a:spcAft>
        <a:buClr>
          <a:srgbClr val="E19900"/>
        </a:buClr>
        <a:buFont typeface="Arial" charset="0"/>
        <a:buBlip>
          <a:blip r:embed="rId20"/>
        </a:buBlip>
        <a:defRPr sz="1500">
          <a:solidFill>
            <a:schemeClr val="tx1"/>
          </a:solidFill>
          <a:latin typeface="+mn-lt"/>
        </a:defRPr>
      </a:lvl8pPr>
      <a:lvl9pPr marL="3316288" indent="-166688" algn="l" defTabSz="915988" rtl="0" fontAlgn="base">
        <a:lnSpc>
          <a:spcPts val="1650"/>
        </a:lnSpc>
        <a:spcBef>
          <a:spcPct val="0"/>
        </a:spcBef>
        <a:spcAft>
          <a:spcPct val="55000"/>
        </a:spcAft>
        <a:buClr>
          <a:srgbClr val="E19900"/>
        </a:buClr>
        <a:buFont typeface="Arial" charset="0"/>
        <a:buBlip>
          <a:blip r:embed="rId20"/>
        </a:buBlip>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6.w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5.png"/><Relationship Id="rId5" Type="http://schemas.openxmlformats.org/officeDocument/2006/relationships/tags" Target="../tags/tag5.xml"/><Relationship Id="rId10" Type="http://schemas.openxmlformats.org/officeDocument/2006/relationships/notesSlide" Target="../notesSlides/notesSlide18.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3.e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8.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31.wmf"/><Relationship Id="rId4" Type="http://schemas.openxmlformats.org/officeDocument/2006/relationships/image" Target="../media/image13.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920750" y="3878263"/>
            <a:ext cx="8062913" cy="1951037"/>
          </a:xfrm>
        </p:spPr>
        <p:txBody>
          <a:bodyPr/>
          <a:lstStyle/>
          <a:p>
            <a:pPr eaLnBrk="1" hangingPunct="1"/>
            <a:r>
              <a:rPr lang="en-GB" smtClean="0"/>
              <a:t>Artemmis Framework for Automotive Platforms</a:t>
            </a:r>
            <a:br>
              <a:rPr lang="en-GB" smtClean="0"/>
            </a:br>
            <a:r>
              <a:rPr lang="en-GB" smtClean="0"/>
              <a:t>- Overview –</a:t>
            </a:r>
            <a:br>
              <a:rPr lang="en-GB" smtClean="0"/>
            </a:br>
            <a:r>
              <a:rPr lang="en-GB" smtClean="0"/>
              <a:t/>
            </a:r>
            <a:br>
              <a:rPr lang="en-GB" smtClean="0"/>
            </a:br>
            <a:r>
              <a:rPr lang="en-GB" smtClean="0"/>
              <a:t>Business Unit ID</a:t>
            </a:r>
            <a:br>
              <a:rPr lang="en-GB" smtClean="0"/>
            </a:br>
            <a:r>
              <a:rPr lang="en-GB" smtClean="0"/>
              <a:t>HMI Software Group BBU</a:t>
            </a:r>
          </a:p>
        </p:txBody>
      </p:sp>
      <p:sp>
        <p:nvSpPr>
          <p:cNvPr id="3075" name="Text Box 8"/>
          <p:cNvSpPr txBox="1">
            <a:spLocks noChangeArrowheads="1"/>
          </p:cNvSpPr>
          <p:nvPr/>
        </p:nvSpPr>
        <p:spPr bwMode="auto">
          <a:xfrm>
            <a:off x="198438" y="6345238"/>
            <a:ext cx="17716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47" tIns="41974" rIns="83947" bIns="41974">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100"/>
              <a:t>B. Bach, ID RD SW GA M</a:t>
            </a:r>
          </a:p>
        </p:txBody>
      </p:sp>
      <p:sp>
        <p:nvSpPr>
          <p:cNvPr id="3076" name="Text Box 16"/>
          <p:cNvSpPr txBox="1">
            <a:spLocks noChangeArrowheads="1"/>
          </p:cNvSpPr>
          <p:nvPr/>
        </p:nvSpPr>
        <p:spPr bwMode="auto">
          <a:xfrm>
            <a:off x="8524875" y="6407150"/>
            <a:ext cx="914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de-DE" sz="1000"/>
              <a:t>Revision: 1.1</a:t>
            </a:r>
            <a:endParaRPr lang="en-US" sz="1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Artemmis Framework &amp; Tool Chain for Automotive Platforms </a:t>
            </a:r>
            <a:endParaRPr lang="bg-BG" smtClean="0"/>
          </a:p>
        </p:txBody>
      </p:sp>
      <p:sp>
        <p:nvSpPr>
          <p:cNvPr id="15363" name="Rectangle 3"/>
          <p:cNvSpPr>
            <a:spLocks noGrp="1" noChangeArrowheads="1"/>
          </p:cNvSpPr>
          <p:nvPr>
            <p:ph type="body" idx="1"/>
          </p:nvPr>
        </p:nvSpPr>
        <p:spPr>
          <a:xfrm>
            <a:off x="334963" y="998538"/>
            <a:ext cx="9236075" cy="4991100"/>
          </a:xfrm>
        </p:spPr>
        <p:txBody>
          <a:bodyPr/>
          <a:lstStyle/>
          <a:p>
            <a:pPr algn="ctr">
              <a:buFont typeface="Arial" charset="0"/>
              <a:buNone/>
            </a:pPr>
            <a:endParaRPr lang="en-US" sz="3200" b="1" smtClean="0"/>
          </a:p>
          <a:p>
            <a:pPr algn="ctr">
              <a:buFont typeface="Arial" charset="0"/>
              <a:buNone/>
            </a:pPr>
            <a:endParaRPr lang="en-US" sz="3200" b="1" smtClean="0"/>
          </a:p>
          <a:p>
            <a:pPr algn="ctr">
              <a:buFont typeface="Arial" charset="0"/>
              <a:buNone/>
            </a:pPr>
            <a:endParaRPr lang="en-US" sz="3200" b="1" smtClean="0"/>
          </a:p>
        </p:txBody>
      </p:sp>
      <p:sp>
        <p:nvSpPr>
          <p:cNvPr id="15364" name="Letter"/>
          <p:cNvSpPr>
            <a:spLocks noEditPoints="1" noChangeArrowheads="1"/>
          </p:cNvSpPr>
          <p:nvPr/>
        </p:nvSpPr>
        <p:spPr bwMode="auto">
          <a:xfrm>
            <a:off x="3062288" y="2663825"/>
            <a:ext cx="4230687" cy="1844675"/>
          </a:xfrm>
          <a:custGeom>
            <a:avLst/>
            <a:gdLst>
              <a:gd name="T0" fmla="*/ 0 w 21600"/>
              <a:gd name="T1" fmla="*/ 0 h 21600"/>
              <a:gd name="T2" fmla="*/ 414349959 w 21600"/>
              <a:gd name="T3" fmla="*/ 0 h 21600"/>
              <a:gd name="T4" fmla="*/ 828699918 w 21600"/>
              <a:gd name="T5" fmla="*/ 0 h 21600"/>
              <a:gd name="T6" fmla="*/ 828699918 w 21600"/>
              <a:gd name="T7" fmla="*/ 78769160 h 21600"/>
              <a:gd name="T8" fmla="*/ 828699918 w 21600"/>
              <a:gd name="T9" fmla="*/ 157538234 h 21600"/>
              <a:gd name="T10" fmla="*/ 414349959 w 21600"/>
              <a:gd name="T11" fmla="*/ 157538234 h 21600"/>
              <a:gd name="T12" fmla="*/ 0 w 21600"/>
              <a:gd name="T13" fmla="*/ 157538234 h 21600"/>
              <a:gd name="T14" fmla="*/ 0 w 21600"/>
              <a:gd name="T15" fmla="*/ 78769160 h 21600"/>
              <a:gd name="T16" fmla="*/ 0 60000 65536"/>
              <a:gd name="T17" fmla="*/ 0 60000 65536"/>
              <a:gd name="T18" fmla="*/ 0 60000 65536"/>
              <a:gd name="T19" fmla="*/ 0 60000 65536"/>
              <a:gd name="T20" fmla="*/ 0 60000 65536"/>
              <a:gd name="T21" fmla="*/ 0 60000 65536"/>
              <a:gd name="T22" fmla="*/ 0 60000 65536"/>
              <a:gd name="T23" fmla="*/ 0 60000 65536"/>
              <a:gd name="T24" fmla="*/ 5304 w 21600"/>
              <a:gd name="T25" fmla="*/ 9216 h 21600"/>
              <a:gd name="T26" fmla="*/ 17504 w 21600"/>
              <a:gd name="T27" fmla="*/ 1837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pPr defTabSz="915988"/>
            <a:r>
              <a:rPr lang="en-US" sz="3200" b="1"/>
              <a:t>Messages</a:t>
            </a:r>
            <a:endParaRPr lang="bg-BG" sz="32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dirty="0" smtClean="0"/>
              <a:t>Widget Communication</a:t>
            </a:r>
            <a:br>
              <a:rPr lang="en-US" dirty="0" smtClean="0"/>
            </a:br>
            <a:r>
              <a:rPr lang="en-US" dirty="0" smtClean="0"/>
              <a:t>Overview</a:t>
            </a:r>
          </a:p>
        </p:txBody>
      </p:sp>
      <p:sp>
        <p:nvSpPr>
          <p:cNvPr id="3" name="Content Placeholder 2"/>
          <p:cNvSpPr>
            <a:spLocks noGrp="1"/>
          </p:cNvSpPr>
          <p:nvPr>
            <p:ph idx="4294967295"/>
          </p:nvPr>
        </p:nvSpPr>
        <p:spPr>
          <a:xfrm>
            <a:off x="334963" y="998538"/>
            <a:ext cx="9236075" cy="4991100"/>
          </a:xfrm>
          <a:prstGeom prst="rect">
            <a:avLst/>
          </a:prstGeom>
        </p:spPr>
        <p:txBody>
          <a:bodyPr/>
          <a:lstStyle/>
          <a:p>
            <a:pPr>
              <a:lnSpc>
                <a:spcPts val="2000"/>
              </a:lnSpc>
              <a:buFont typeface="Arial" pitchFamily="34" charset="0"/>
              <a:buBlip>
                <a:blip r:embed="rId2"/>
              </a:buBlip>
              <a:defRPr/>
            </a:pPr>
            <a:r>
              <a:rPr lang="en-US" sz="1700" dirty="0" smtClean="0"/>
              <a:t>There are two ways by which external entity can communicate with the widgets, through </a:t>
            </a:r>
            <a:r>
              <a:rPr lang="en-US" sz="1700" u="sng" dirty="0" smtClean="0"/>
              <a:t>Messages</a:t>
            </a:r>
            <a:r>
              <a:rPr lang="en-US" sz="1700" dirty="0" smtClean="0"/>
              <a:t> and through </a:t>
            </a:r>
            <a:r>
              <a:rPr lang="en-US" sz="1700" u="sng" dirty="0" smtClean="0"/>
              <a:t>API (data binding)</a:t>
            </a:r>
            <a:r>
              <a:rPr lang="en-US" sz="1700" dirty="0" smtClean="0"/>
              <a:t>. Besides external tasks, messages are also used for internal communications between widgets.</a:t>
            </a:r>
          </a:p>
          <a:p>
            <a:pPr>
              <a:lnSpc>
                <a:spcPts val="2000"/>
              </a:lnSpc>
              <a:buFont typeface="Arial" pitchFamily="34" charset="0"/>
              <a:buBlip>
                <a:blip r:embed="rId2"/>
              </a:buBlip>
              <a:defRPr/>
            </a:pPr>
            <a:endParaRPr lang="en-US" sz="1700" dirty="0" smtClean="0"/>
          </a:p>
          <a:p>
            <a:pPr marL="342900" indent="-342900">
              <a:lnSpc>
                <a:spcPts val="2000"/>
              </a:lnSpc>
              <a:buFont typeface="+mj-lt"/>
              <a:buAutoNum type="arabicPeriod"/>
              <a:defRPr/>
            </a:pPr>
            <a:r>
              <a:rPr lang="en-US" sz="1700" dirty="0" smtClean="0"/>
              <a:t>Messages</a:t>
            </a:r>
            <a:br>
              <a:rPr lang="en-US" sz="1700" dirty="0" smtClean="0"/>
            </a:br>
            <a:r>
              <a:rPr lang="en-US" sz="1700" dirty="0" smtClean="0"/>
              <a:t>All widgets can receive information or command in form of WCS::Message objects. WCS::Message can carry message ID, type, and memory pool ID, as well as optional receiver ID, and data. The main message receiving interface of the widgets is </a:t>
            </a:r>
            <a:r>
              <a:rPr lang="en-US" sz="1700" u="sng" dirty="0" smtClean="0"/>
              <a:t>Handle-Message</a:t>
            </a:r>
            <a:r>
              <a:rPr lang="en-US" sz="1700" dirty="0" smtClean="0"/>
              <a:t> which consists of these processing:</a:t>
            </a:r>
          </a:p>
          <a:p>
            <a:pPr marL="677862" lvl="1" indent="-342900">
              <a:lnSpc>
                <a:spcPts val="2000"/>
              </a:lnSpc>
              <a:buFont typeface="Arial" pitchFamily="34" charset="0"/>
              <a:buChar char="•"/>
              <a:defRPr/>
            </a:pPr>
            <a:r>
              <a:rPr lang="en-US" sz="1700" dirty="0" smtClean="0"/>
              <a:t>Class-specific message processing (Process-Message)</a:t>
            </a:r>
          </a:p>
          <a:p>
            <a:pPr marL="677862" lvl="1" indent="-342900">
              <a:lnSpc>
                <a:spcPts val="2000"/>
              </a:lnSpc>
              <a:buFont typeface="Arial" pitchFamily="34" charset="0"/>
              <a:buChar char="•"/>
              <a:defRPr/>
            </a:pPr>
            <a:r>
              <a:rPr lang="en-US" sz="1700" dirty="0" smtClean="0"/>
              <a:t>Instance-specific message processing (Final-Hook)</a:t>
            </a:r>
          </a:p>
          <a:p>
            <a:pPr marL="677862" lvl="1" indent="-342900">
              <a:lnSpc>
                <a:spcPts val="2000"/>
              </a:lnSpc>
              <a:buFont typeface="Arial" pitchFamily="34" charset="0"/>
              <a:buChar char="•"/>
              <a:defRPr/>
            </a:pPr>
            <a:r>
              <a:rPr lang="en-US" sz="1700" dirty="0" smtClean="0"/>
              <a:t>Optional special hooks</a:t>
            </a:r>
          </a:p>
          <a:p>
            <a:pPr marL="342900" indent="-342900">
              <a:lnSpc>
                <a:spcPts val="2000"/>
              </a:lnSpc>
              <a:buFont typeface="+mj-lt"/>
              <a:buAutoNum type="arabicPeriod"/>
              <a:defRPr/>
            </a:pPr>
            <a:r>
              <a:rPr lang="en-US" sz="1700" dirty="0" smtClean="0"/>
              <a:t>API</a:t>
            </a:r>
            <a:br>
              <a:rPr lang="en-US" sz="1700" dirty="0" smtClean="0"/>
            </a:br>
            <a:r>
              <a:rPr lang="en-US" sz="1700" dirty="0" smtClean="0"/>
              <a:t>Widgets can be configured for exchanging data with external entity through APIM and DPOOL</a:t>
            </a:r>
          </a:p>
          <a:p>
            <a:pPr>
              <a:buFont typeface="Arial" pitchFamily="34" charset="0"/>
              <a:buBlip>
                <a:blip r:embed="rId2"/>
              </a:buBlip>
              <a:defRPr/>
            </a:pPr>
            <a:endParaRPr lang="en-US" dirty="0" smtClean="0"/>
          </a:p>
          <a:p>
            <a:pPr>
              <a:buFont typeface="Arial" pitchFamily="34" charset="0"/>
              <a:buBlip>
                <a:blip r:embed="rId2"/>
              </a:buBlip>
              <a:defRPr/>
            </a:pPr>
            <a:endParaRPr lang="en-US" dirty="0"/>
          </a:p>
        </p:txBody>
      </p:sp>
      <p:sp>
        <p:nvSpPr>
          <p:cNvPr id="73731" name="Slide Number Placeholder 3"/>
          <p:cNvSpPr>
            <a:spLocks noGrp="1"/>
          </p:cNvSpPr>
          <p:nvPr>
            <p:ph type="sldNum" sz="quarter" idx="4294967295"/>
          </p:nvPr>
        </p:nvSpPr>
        <p:spPr>
          <a:xfrm>
            <a:off x="334963" y="6524625"/>
            <a:ext cx="3135312" cy="142875"/>
          </a:xfrm>
          <a:prstGeom prst="rect">
            <a:avLst/>
          </a:prstGeom>
          <a:noFill/>
        </p:spPr>
        <p:txBody>
          <a:bodyPr/>
          <a:lstStyle/>
          <a:p>
            <a:fld id="{33567EF1-C1DC-449F-870F-1BAA29A6FAA2}" type="slidenum">
              <a:rPr lang="en-US" sz="600"/>
              <a:pPr/>
              <a:t>11</a:t>
            </a:fld>
            <a:r>
              <a:rPr lang="en-US" sz="600" dirty="0"/>
              <a:t> / T. A. Devi / ID RD CDS HF /  Dec-2012   © Continental Automotive Singapore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fld id="{68382BCE-82DA-4D2B-B349-E722B87A73CA}" type="slidenum">
              <a:rPr lang="en-US" sz="600" smtClean="0"/>
              <a:pPr eaLnBrk="1" hangingPunct="1"/>
              <a:t>12</a:t>
            </a:fld>
            <a:r>
              <a:rPr lang="en-US" sz="600" smtClean="0"/>
              <a:t> / B. Bach / ID RD SW GA-M/  Nov-2010   © Continental AG</a:t>
            </a:r>
          </a:p>
        </p:txBody>
      </p:sp>
      <p:sp>
        <p:nvSpPr>
          <p:cNvPr id="18435" name="Rectangle 2"/>
          <p:cNvSpPr>
            <a:spLocks noGrp="1" noChangeArrowheads="1"/>
          </p:cNvSpPr>
          <p:nvPr>
            <p:ph type="title"/>
          </p:nvPr>
        </p:nvSpPr>
        <p:spPr/>
        <p:txBody>
          <a:bodyPr/>
          <a:lstStyle/>
          <a:p>
            <a:pPr eaLnBrk="1" hangingPunct="1"/>
            <a:r>
              <a:rPr lang="en-US" dirty="0" err="1" smtClean="0"/>
              <a:t>Artemmis</a:t>
            </a:r>
            <a:r>
              <a:rPr lang="en-US" dirty="0" smtClean="0"/>
              <a:t> Framework &amp; Tool Chain for Automotive Platforms </a:t>
            </a:r>
            <a:br>
              <a:rPr lang="en-US" dirty="0" smtClean="0"/>
            </a:br>
            <a:r>
              <a:rPr lang="en-US" dirty="0" smtClean="0"/>
              <a:t>Widget Tree Communication: Focused Message</a:t>
            </a:r>
          </a:p>
        </p:txBody>
      </p:sp>
      <p:sp>
        <p:nvSpPr>
          <p:cNvPr id="18436" name="Rectangle 3"/>
          <p:cNvSpPr>
            <a:spLocks noGrp="1" noChangeArrowheads="1"/>
          </p:cNvSpPr>
          <p:nvPr>
            <p:ph type="body" sz="half" idx="1"/>
          </p:nvPr>
        </p:nvSpPr>
        <p:spPr>
          <a:xfrm>
            <a:off x="334963" y="1042988"/>
            <a:ext cx="4954587" cy="4830762"/>
          </a:xfrm>
        </p:spPr>
        <p:txBody>
          <a:bodyPr/>
          <a:lstStyle/>
          <a:p>
            <a:pPr eaLnBrk="1" hangingPunct="1"/>
            <a:r>
              <a:rPr lang="en-US" sz="1400" dirty="0" smtClean="0"/>
              <a:t>Among several types of messages, the most important is the focus driven message.</a:t>
            </a:r>
          </a:p>
          <a:p>
            <a:pPr eaLnBrk="1" hangingPunct="1"/>
            <a:r>
              <a:rPr lang="en-US" sz="1400" dirty="0" smtClean="0"/>
              <a:t>The Focus Path starts always at the root widget and ends at any leaf widget within the widget tree</a:t>
            </a:r>
          </a:p>
          <a:p>
            <a:pPr eaLnBrk="1" hangingPunct="1"/>
            <a:r>
              <a:rPr lang="en-US" sz="1400" dirty="0" smtClean="0"/>
              <a:t>A focus driven message always will be navigated along the Focus Path:</a:t>
            </a:r>
          </a:p>
          <a:p>
            <a:pPr lvl="1" eaLnBrk="1" hangingPunct="1"/>
            <a:r>
              <a:rPr lang="en-US" sz="1400" dirty="0" smtClean="0"/>
              <a:t>Focus driven messages have two variants, a tunneling and a bubbling one</a:t>
            </a:r>
          </a:p>
          <a:p>
            <a:pPr lvl="1" eaLnBrk="1" hangingPunct="1"/>
            <a:r>
              <a:rPr lang="en-US" sz="1400" dirty="0" smtClean="0"/>
              <a:t>The tunneling variant is propagated from the root down the widget tree along the focused path, until it is blocked. Latest a tree leaf blocks the message</a:t>
            </a:r>
          </a:p>
          <a:p>
            <a:pPr lvl="1" eaLnBrk="1" hangingPunct="1"/>
            <a:r>
              <a:rPr lang="en-US" sz="1400" dirty="0" smtClean="0"/>
              <a:t>The block converts the message into its bubbling variant, which is the variant that can be consumed</a:t>
            </a:r>
          </a:p>
          <a:p>
            <a:pPr lvl="1" eaLnBrk="1" hangingPunct="1"/>
            <a:r>
              <a:rPr lang="en-US" sz="1400" dirty="0" smtClean="0"/>
              <a:t>It bubbles up the widget tree along the focused path, until a widget consumes it or it reaches the root</a:t>
            </a:r>
          </a:p>
        </p:txBody>
      </p:sp>
      <p:sp>
        <p:nvSpPr>
          <p:cNvPr id="18437" name="Oval 4"/>
          <p:cNvSpPr>
            <a:spLocks noChangeArrowheads="1"/>
          </p:cNvSpPr>
          <p:nvPr/>
        </p:nvSpPr>
        <p:spPr bwMode="auto">
          <a:xfrm>
            <a:off x="6078538" y="1952625"/>
            <a:ext cx="322262"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8438" name="Oval 5"/>
          <p:cNvSpPr>
            <a:spLocks noChangeArrowheads="1"/>
          </p:cNvSpPr>
          <p:nvPr/>
        </p:nvSpPr>
        <p:spPr bwMode="auto">
          <a:xfrm>
            <a:off x="6956425" y="2771775"/>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63846" name="Oval 6"/>
          <p:cNvSpPr>
            <a:spLocks noChangeArrowheads="1"/>
          </p:cNvSpPr>
          <p:nvPr/>
        </p:nvSpPr>
        <p:spPr bwMode="auto">
          <a:xfrm>
            <a:off x="5505450" y="2763838"/>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a:extLst/>
        </p:spPr>
        <p:txBody>
          <a:bodyPr wrap="none" anchor="ctr"/>
          <a:lstStyle/>
          <a:p>
            <a:pPr>
              <a:defRPr/>
            </a:pPr>
            <a:endParaRPr lang="en-US"/>
          </a:p>
        </p:txBody>
      </p:sp>
      <p:sp>
        <p:nvSpPr>
          <p:cNvPr id="163847" name="Oval 7"/>
          <p:cNvSpPr>
            <a:spLocks noChangeArrowheads="1"/>
          </p:cNvSpPr>
          <p:nvPr/>
        </p:nvSpPr>
        <p:spPr bwMode="auto">
          <a:xfrm>
            <a:off x="6081713" y="2765425"/>
            <a:ext cx="322262"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a:extLst/>
        </p:spPr>
        <p:txBody>
          <a:bodyPr wrap="none" anchor="ctr"/>
          <a:lstStyle/>
          <a:p>
            <a:pPr>
              <a:defRPr/>
            </a:pPr>
            <a:endParaRPr lang="en-US"/>
          </a:p>
        </p:txBody>
      </p:sp>
      <p:cxnSp>
        <p:nvCxnSpPr>
          <p:cNvPr id="18441" name="AutoShape 8"/>
          <p:cNvCxnSpPr>
            <a:cxnSpLocks noChangeShapeType="1"/>
            <a:stCxn id="18437" idx="4"/>
            <a:endCxn id="163846" idx="0"/>
          </p:cNvCxnSpPr>
          <p:nvPr/>
        </p:nvCxnSpPr>
        <p:spPr bwMode="auto">
          <a:xfrm flipH="1">
            <a:off x="5667375" y="2260600"/>
            <a:ext cx="573088" cy="5032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442" name="AutoShape 9"/>
          <p:cNvCxnSpPr>
            <a:cxnSpLocks noChangeShapeType="1"/>
            <a:stCxn id="18437" idx="4"/>
            <a:endCxn id="163847" idx="0"/>
          </p:cNvCxnSpPr>
          <p:nvPr/>
        </p:nvCxnSpPr>
        <p:spPr bwMode="auto">
          <a:xfrm>
            <a:off x="6240463" y="2260600"/>
            <a:ext cx="3175" cy="5048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443" name="AutoShape 10"/>
          <p:cNvCxnSpPr>
            <a:cxnSpLocks noChangeShapeType="1"/>
            <a:stCxn id="18437" idx="4"/>
            <a:endCxn id="18438" idx="0"/>
          </p:cNvCxnSpPr>
          <p:nvPr/>
        </p:nvCxnSpPr>
        <p:spPr bwMode="auto">
          <a:xfrm>
            <a:off x="6240463" y="2260600"/>
            <a:ext cx="877887" cy="511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63851" name="Oval 11"/>
          <p:cNvSpPr>
            <a:spLocks noChangeArrowheads="1"/>
          </p:cNvSpPr>
          <p:nvPr/>
        </p:nvSpPr>
        <p:spPr bwMode="auto">
          <a:xfrm>
            <a:off x="5510213" y="3575050"/>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a:extLst/>
        </p:spPr>
        <p:txBody>
          <a:bodyPr wrap="none" anchor="ctr"/>
          <a:lstStyle/>
          <a:p>
            <a:pPr>
              <a:defRPr/>
            </a:pPr>
            <a:endParaRPr lang="en-US"/>
          </a:p>
        </p:txBody>
      </p:sp>
      <p:cxnSp>
        <p:nvCxnSpPr>
          <p:cNvPr id="18445" name="AutoShape 12"/>
          <p:cNvCxnSpPr>
            <a:cxnSpLocks noChangeShapeType="1"/>
            <a:stCxn id="163846" idx="4"/>
            <a:endCxn id="163851" idx="0"/>
          </p:cNvCxnSpPr>
          <p:nvPr/>
        </p:nvCxnSpPr>
        <p:spPr bwMode="auto">
          <a:xfrm>
            <a:off x="5667375" y="3071813"/>
            <a:ext cx="4763" cy="5032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8446" name="Oval 13"/>
          <p:cNvSpPr>
            <a:spLocks noChangeArrowheads="1"/>
          </p:cNvSpPr>
          <p:nvPr/>
        </p:nvSpPr>
        <p:spPr bwMode="auto">
          <a:xfrm>
            <a:off x="7862888" y="3589338"/>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63854" name="Oval 14"/>
          <p:cNvSpPr>
            <a:spLocks noChangeArrowheads="1"/>
          </p:cNvSpPr>
          <p:nvPr/>
        </p:nvSpPr>
        <p:spPr bwMode="auto">
          <a:xfrm>
            <a:off x="6443663" y="3581400"/>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a:extLst/>
        </p:spPr>
        <p:txBody>
          <a:bodyPr wrap="none" anchor="ctr"/>
          <a:lstStyle/>
          <a:p>
            <a:pPr>
              <a:defRPr/>
            </a:pPr>
            <a:endParaRPr lang="en-US"/>
          </a:p>
        </p:txBody>
      </p:sp>
      <p:sp>
        <p:nvSpPr>
          <p:cNvPr id="163855" name="Oval 15"/>
          <p:cNvSpPr>
            <a:spLocks noChangeArrowheads="1"/>
          </p:cNvSpPr>
          <p:nvPr/>
        </p:nvSpPr>
        <p:spPr bwMode="auto">
          <a:xfrm>
            <a:off x="6926263" y="3584575"/>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a:extLst/>
        </p:spPr>
        <p:txBody>
          <a:bodyPr wrap="none" anchor="ctr"/>
          <a:lstStyle/>
          <a:p>
            <a:pPr>
              <a:defRPr/>
            </a:pPr>
            <a:endParaRPr lang="en-US"/>
          </a:p>
        </p:txBody>
      </p:sp>
      <p:cxnSp>
        <p:nvCxnSpPr>
          <p:cNvPr id="18449" name="AutoShape 16"/>
          <p:cNvCxnSpPr>
            <a:cxnSpLocks noChangeShapeType="1"/>
            <a:stCxn id="18438" idx="4"/>
            <a:endCxn id="163854" idx="0"/>
          </p:cNvCxnSpPr>
          <p:nvPr/>
        </p:nvCxnSpPr>
        <p:spPr bwMode="auto">
          <a:xfrm flipH="1">
            <a:off x="6605588" y="3079750"/>
            <a:ext cx="512762" cy="5016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450" name="AutoShape 17"/>
          <p:cNvCxnSpPr>
            <a:cxnSpLocks noChangeShapeType="1"/>
            <a:stCxn id="18438" idx="4"/>
            <a:endCxn id="163855" idx="0"/>
          </p:cNvCxnSpPr>
          <p:nvPr/>
        </p:nvCxnSpPr>
        <p:spPr bwMode="auto">
          <a:xfrm flipH="1">
            <a:off x="7088188" y="3079750"/>
            <a:ext cx="30162" cy="5048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451" name="AutoShape 18"/>
          <p:cNvCxnSpPr>
            <a:cxnSpLocks noChangeShapeType="1"/>
            <a:stCxn id="18438" idx="4"/>
            <a:endCxn id="18446" idx="0"/>
          </p:cNvCxnSpPr>
          <p:nvPr/>
        </p:nvCxnSpPr>
        <p:spPr bwMode="auto">
          <a:xfrm>
            <a:off x="7118350" y="3079750"/>
            <a:ext cx="906463" cy="5095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63859" name="Oval 19"/>
          <p:cNvSpPr>
            <a:spLocks noChangeArrowheads="1"/>
          </p:cNvSpPr>
          <p:nvPr/>
        </p:nvSpPr>
        <p:spPr bwMode="auto">
          <a:xfrm>
            <a:off x="8112125" y="4406900"/>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a:extLst/>
        </p:spPr>
        <p:txBody>
          <a:bodyPr wrap="none" anchor="ctr"/>
          <a:lstStyle/>
          <a:p>
            <a:pPr>
              <a:defRPr/>
            </a:pPr>
            <a:endParaRPr lang="en-US"/>
          </a:p>
        </p:txBody>
      </p:sp>
      <p:sp>
        <p:nvSpPr>
          <p:cNvPr id="18453" name="Oval 20"/>
          <p:cNvSpPr>
            <a:spLocks noChangeArrowheads="1"/>
          </p:cNvSpPr>
          <p:nvPr/>
        </p:nvSpPr>
        <p:spPr bwMode="auto">
          <a:xfrm>
            <a:off x="7650163" y="4408488"/>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18454" name="AutoShape 21"/>
          <p:cNvCxnSpPr>
            <a:cxnSpLocks noChangeShapeType="1"/>
            <a:stCxn id="18446" idx="4"/>
            <a:endCxn id="18453" idx="0"/>
          </p:cNvCxnSpPr>
          <p:nvPr/>
        </p:nvCxnSpPr>
        <p:spPr bwMode="auto">
          <a:xfrm flipH="1">
            <a:off x="7812088" y="3897313"/>
            <a:ext cx="212725" cy="511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455" name="AutoShape 22"/>
          <p:cNvCxnSpPr>
            <a:cxnSpLocks noChangeShapeType="1"/>
            <a:stCxn id="18446" idx="4"/>
            <a:endCxn id="163859" idx="0"/>
          </p:cNvCxnSpPr>
          <p:nvPr/>
        </p:nvCxnSpPr>
        <p:spPr bwMode="auto">
          <a:xfrm>
            <a:off x="8024813" y="3897313"/>
            <a:ext cx="249237" cy="5095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63863" name="Oval 23"/>
          <p:cNvSpPr>
            <a:spLocks noChangeArrowheads="1"/>
          </p:cNvSpPr>
          <p:nvPr/>
        </p:nvSpPr>
        <p:spPr bwMode="auto">
          <a:xfrm>
            <a:off x="5751513" y="4402138"/>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a:extLst/>
        </p:spPr>
        <p:txBody>
          <a:bodyPr wrap="none" anchor="ctr"/>
          <a:lstStyle/>
          <a:p>
            <a:pPr>
              <a:defRPr/>
            </a:pPr>
            <a:endParaRPr lang="en-US"/>
          </a:p>
        </p:txBody>
      </p:sp>
      <p:sp>
        <p:nvSpPr>
          <p:cNvPr id="163864" name="Oval 24"/>
          <p:cNvSpPr>
            <a:spLocks noChangeArrowheads="1"/>
          </p:cNvSpPr>
          <p:nvPr/>
        </p:nvSpPr>
        <p:spPr bwMode="auto">
          <a:xfrm>
            <a:off x="5289550" y="4403725"/>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a:extLst/>
        </p:spPr>
        <p:txBody>
          <a:bodyPr wrap="none" anchor="ctr"/>
          <a:lstStyle/>
          <a:p>
            <a:pPr>
              <a:defRPr/>
            </a:pPr>
            <a:endParaRPr lang="en-US"/>
          </a:p>
        </p:txBody>
      </p:sp>
      <p:cxnSp>
        <p:nvCxnSpPr>
          <p:cNvPr id="18458" name="AutoShape 25"/>
          <p:cNvCxnSpPr>
            <a:cxnSpLocks noChangeShapeType="1"/>
            <a:stCxn id="163863" idx="0"/>
            <a:endCxn id="163851" idx="4"/>
          </p:cNvCxnSpPr>
          <p:nvPr/>
        </p:nvCxnSpPr>
        <p:spPr bwMode="auto">
          <a:xfrm flipH="1" flipV="1">
            <a:off x="5672138" y="3883025"/>
            <a:ext cx="241300" cy="5191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459" name="AutoShape 26"/>
          <p:cNvCxnSpPr>
            <a:cxnSpLocks noChangeShapeType="1"/>
            <a:stCxn id="163851" idx="4"/>
            <a:endCxn id="163864" idx="0"/>
          </p:cNvCxnSpPr>
          <p:nvPr/>
        </p:nvCxnSpPr>
        <p:spPr bwMode="auto">
          <a:xfrm flipH="1">
            <a:off x="5451475" y="3883025"/>
            <a:ext cx="220663" cy="5207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8460" name="AutoShape 27"/>
          <p:cNvSpPr>
            <a:spLocks noChangeArrowheads="1"/>
          </p:cNvSpPr>
          <p:nvPr/>
        </p:nvSpPr>
        <p:spPr bwMode="auto">
          <a:xfrm>
            <a:off x="7026275" y="1341438"/>
            <a:ext cx="1060450" cy="506412"/>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a:t>Message</a:t>
            </a:r>
          </a:p>
          <a:p>
            <a:pPr defTabSz="915988"/>
            <a:r>
              <a:rPr lang="en-US"/>
              <a:t>Queue</a:t>
            </a:r>
          </a:p>
        </p:txBody>
      </p:sp>
      <p:cxnSp>
        <p:nvCxnSpPr>
          <p:cNvPr id="18461" name="AutoShape 28"/>
          <p:cNvCxnSpPr>
            <a:cxnSpLocks noChangeShapeType="1"/>
            <a:stCxn id="18460" idx="1"/>
            <a:endCxn id="18437" idx="0"/>
          </p:cNvCxnSpPr>
          <p:nvPr/>
        </p:nvCxnSpPr>
        <p:spPr bwMode="auto">
          <a:xfrm rot="10800000" flipV="1">
            <a:off x="6240463" y="1595438"/>
            <a:ext cx="785812" cy="357187"/>
          </a:xfrm>
          <a:prstGeom prst="curvedConnector2">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8462" name="AutoShape 29"/>
          <p:cNvCxnSpPr>
            <a:cxnSpLocks noChangeShapeType="1"/>
            <a:stCxn id="18437" idx="6"/>
            <a:endCxn id="18438" idx="0"/>
          </p:cNvCxnSpPr>
          <p:nvPr/>
        </p:nvCxnSpPr>
        <p:spPr bwMode="auto">
          <a:xfrm>
            <a:off x="6400800" y="2106613"/>
            <a:ext cx="717550" cy="665162"/>
          </a:xfrm>
          <a:prstGeom prst="curvedConnector2">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8463" name="AutoShape 30"/>
          <p:cNvCxnSpPr>
            <a:cxnSpLocks noChangeShapeType="1"/>
            <a:stCxn id="18438" idx="6"/>
            <a:endCxn id="18446" idx="0"/>
          </p:cNvCxnSpPr>
          <p:nvPr/>
        </p:nvCxnSpPr>
        <p:spPr bwMode="auto">
          <a:xfrm>
            <a:off x="7280275" y="2925763"/>
            <a:ext cx="744538" cy="663575"/>
          </a:xfrm>
          <a:prstGeom prst="curvedConnector2">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8464" name="AutoShape 31"/>
          <p:cNvCxnSpPr>
            <a:cxnSpLocks noChangeShapeType="1"/>
            <a:stCxn id="18446" idx="2"/>
            <a:endCxn id="18438" idx="4"/>
          </p:cNvCxnSpPr>
          <p:nvPr/>
        </p:nvCxnSpPr>
        <p:spPr bwMode="auto">
          <a:xfrm rot="10800000">
            <a:off x="7118350" y="3079750"/>
            <a:ext cx="744538" cy="663575"/>
          </a:xfrm>
          <a:prstGeom prst="curvedConnector2">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sp>
        <p:nvSpPr>
          <p:cNvPr id="18465" name="AutoShape 32"/>
          <p:cNvSpPr>
            <a:spLocks noChangeArrowheads="1"/>
          </p:cNvSpPr>
          <p:nvPr/>
        </p:nvSpPr>
        <p:spPr bwMode="auto">
          <a:xfrm>
            <a:off x="7618413" y="2195513"/>
            <a:ext cx="1060450" cy="358775"/>
          </a:xfrm>
          <a:prstGeom prst="wedgeRoundRectCallout">
            <a:avLst>
              <a:gd name="adj1" fmla="val -83241"/>
              <a:gd name="adj2" fmla="val 114259"/>
              <a:gd name="adj3" fmla="val 16667"/>
            </a:avLst>
          </a:prstGeom>
          <a:solidFill>
            <a:schemeClr val="accent1"/>
          </a:solidFill>
          <a:ln w="9525" algn="ctr">
            <a:solidFill>
              <a:schemeClr val="tx1"/>
            </a:solidFill>
            <a:miter lim="800000"/>
            <a:headEnd/>
            <a:tailEnd/>
          </a:ln>
        </p:spPr>
        <p:txBody>
          <a:bodyPr lIns="83958" tIns="41979" rIns="83958" bIns="41979" anchor="ctr"/>
          <a:lstStyle/>
          <a:p>
            <a:pPr defTabSz="915988"/>
            <a:r>
              <a:rPr lang="en-US">
                <a:solidFill>
                  <a:srgbClr val="0066FF"/>
                </a:solidFill>
              </a:rPr>
              <a:t>Consume</a:t>
            </a:r>
          </a:p>
        </p:txBody>
      </p:sp>
      <p:sp>
        <p:nvSpPr>
          <p:cNvPr id="18466" name="AutoShape 33"/>
          <p:cNvSpPr>
            <a:spLocks noChangeArrowheads="1"/>
          </p:cNvSpPr>
          <p:nvPr/>
        </p:nvSpPr>
        <p:spPr bwMode="auto">
          <a:xfrm>
            <a:off x="8545513" y="3051175"/>
            <a:ext cx="1062037" cy="358775"/>
          </a:xfrm>
          <a:prstGeom prst="wedgeRoundRectCallout">
            <a:avLst>
              <a:gd name="adj1" fmla="val -83241"/>
              <a:gd name="adj2" fmla="val 114259"/>
              <a:gd name="adj3" fmla="val 16667"/>
            </a:avLst>
          </a:prstGeom>
          <a:solidFill>
            <a:schemeClr val="accent1"/>
          </a:solidFill>
          <a:ln w="9525" algn="ctr">
            <a:solidFill>
              <a:schemeClr val="tx1"/>
            </a:solidFill>
            <a:miter lim="800000"/>
            <a:headEnd/>
            <a:tailEnd/>
          </a:ln>
        </p:spPr>
        <p:txBody>
          <a:bodyPr lIns="83958" tIns="41979" rIns="83958" bIns="41979" anchor="ctr"/>
          <a:lstStyle/>
          <a:p>
            <a:pPr defTabSz="915988"/>
            <a:r>
              <a:rPr lang="en-US">
                <a:solidFill>
                  <a:srgbClr val="FF0000"/>
                </a:solidFill>
              </a:rPr>
              <a:t>Block</a:t>
            </a:r>
          </a:p>
        </p:txBody>
      </p:sp>
      <p:grpSp>
        <p:nvGrpSpPr>
          <p:cNvPr id="18467" name="Group 34"/>
          <p:cNvGrpSpPr>
            <a:grpSpLocks/>
          </p:cNvGrpSpPr>
          <p:nvPr/>
        </p:nvGrpSpPr>
        <p:grpSpPr bwMode="auto">
          <a:xfrm>
            <a:off x="7723188" y="4992688"/>
            <a:ext cx="1662112" cy="771525"/>
            <a:chOff x="5293" y="3540"/>
            <a:chExt cx="1130" cy="536"/>
          </a:xfrm>
        </p:grpSpPr>
        <p:sp>
          <p:nvSpPr>
            <p:cNvPr id="18468" name="AutoShape 35"/>
            <p:cNvSpPr>
              <a:spLocks noChangeArrowheads="1"/>
            </p:cNvSpPr>
            <p:nvPr/>
          </p:nvSpPr>
          <p:spPr bwMode="auto">
            <a:xfrm>
              <a:off x="5293" y="3551"/>
              <a:ext cx="1130" cy="525"/>
            </a:xfrm>
            <a:prstGeom prst="roundRect">
              <a:avLst>
                <a:gd name="adj" fmla="val 16667"/>
              </a:avLst>
            </a:prstGeom>
            <a:solidFill>
              <a:schemeClr val="accent1"/>
            </a:solidFill>
            <a:ln w="9525" algn="ctr">
              <a:solidFill>
                <a:schemeClr val="tx1"/>
              </a:solidFill>
              <a:round/>
              <a:headEnd/>
              <a:tailEnd/>
            </a:ln>
          </p:spPr>
          <p:txBody>
            <a:bodyPr wrap="none" anchor="ctr"/>
            <a:lstStyle/>
            <a:p>
              <a:endParaRPr lang="en-US"/>
            </a:p>
          </p:txBody>
        </p:sp>
        <p:sp>
          <p:nvSpPr>
            <p:cNvPr id="18469" name="Line 36"/>
            <p:cNvSpPr>
              <a:spLocks noChangeShapeType="1"/>
            </p:cNvSpPr>
            <p:nvPr/>
          </p:nvSpPr>
          <p:spPr bwMode="auto">
            <a:xfrm>
              <a:off x="5406" y="3658"/>
              <a:ext cx="314" cy="0"/>
            </a:xfrm>
            <a:prstGeom prst="line">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8470" name="Line 37"/>
            <p:cNvSpPr>
              <a:spLocks noChangeShapeType="1"/>
            </p:cNvSpPr>
            <p:nvPr/>
          </p:nvSpPr>
          <p:spPr bwMode="auto">
            <a:xfrm>
              <a:off x="5415" y="3792"/>
              <a:ext cx="306" cy="0"/>
            </a:xfrm>
            <a:prstGeom prst="line">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8471" name="Text Box 38"/>
            <p:cNvSpPr txBox="1">
              <a:spLocks noChangeArrowheads="1"/>
            </p:cNvSpPr>
            <p:nvPr/>
          </p:nvSpPr>
          <p:spPr bwMode="auto">
            <a:xfrm>
              <a:off x="5709" y="3540"/>
              <a:ext cx="685" cy="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58" tIns="41979" rIns="83958" bIns="41979">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solidFill>
                    <a:schemeClr val="accent2"/>
                  </a:solidFill>
                </a:rPr>
                <a:t>Tunneling</a:t>
              </a:r>
            </a:p>
            <a:p>
              <a:pPr eaLnBrk="1" hangingPunct="1"/>
              <a:r>
                <a:rPr lang="en-US">
                  <a:solidFill>
                    <a:srgbClr val="0066FF"/>
                  </a:solidFill>
                </a:rPr>
                <a:t>Bubbling</a:t>
              </a:r>
            </a:p>
            <a:p>
              <a:pPr eaLnBrk="1" hangingPunct="1"/>
              <a:r>
                <a:rPr lang="en-US">
                  <a:solidFill>
                    <a:srgbClr val="000000"/>
                  </a:solidFill>
                </a:rPr>
                <a:t>Focus</a:t>
              </a:r>
            </a:p>
          </p:txBody>
        </p:sp>
        <p:sp>
          <p:nvSpPr>
            <p:cNvPr id="18472" name="Oval 39"/>
            <p:cNvSpPr>
              <a:spLocks noChangeArrowheads="1"/>
            </p:cNvSpPr>
            <p:nvPr/>
          </p:nvSpPr>
          <p:spPr bwMode="auto">
            <a:xfrm>
              <a:off x="5507" y="3877"/>
              <a:ext cx="162" cy="14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liennummernplatzhalter 4"/>
          <p:cNvSpPr txBox="1">
            <a:spLocks noGrp="1"/>
          </p:cNvSpPr>
          <p:nvPr/>
        </p:nvSpPr>
        <p:spPr bwMode="auto">
          <a:xfrm>
            <a:off x="334963" y="6524625"/>
            <a:ext cx="3135312"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r>
              <a:rPr lang="de-DE" sz="600"/>
              <a:t>Hong.Pei ID RD SW GA M /  31-Jan-2009   © Continental AG</a:t>
            </a:r>
          </a:p>
        </p:txBody>
      </p:sp>
      <p:sp>
        <p:nvSpPr>
          <p:cNvPr id="17411" name="Rectangle 2"/>
          <p:cNvSpPr>
            <a:spLocks noGrp="1" noChangeArrowheads="1"/>
          </p:cNvSpPr>
          <p:nvPr>
            <p:ph type="title" idx="4294967295"/>
          </p:nvPr>
        </p:nvSpPr>
        <p:spPr/>
        <p:txBody>
          <a:bodyPr/>
          <a:lstStyle/>
          <a:p>
            <a:r>
              <a:rPr lang="en-US" smtClean="0"/>
              <a:t>Artemmis Framework &amp; Tool Chain for Automotive Platforms Message Propagation (1)</a:t>
            </a:r>
          </a:p>
        </p:txBody>
      </p:sp>
      <p:sp>
        <p:nvSpPr>
          <p:cNvPr id="17412" name="Text Box 56"/>
          <p:cNvSpPr txBox="1">
            <a:spLocks noChangeArrowheads="1"/>
          </p:cNvSpPr>
          <p:nvPr/>
        </p:nvSpPr>
        <p:spPr bwMode="auto">
          <a:xfrm>
            <a:off x="334963" y="998538"/>
            <a:ext cx="9297987" cy="1223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spcBef>
                <a:spcPct val="50000"/>
              </a:spcBef>
            </a:pPr>
            <a:r>
              <a:rPr lang="en-US" b="1"/>
              <a:t>Broadcast Messages</a:t>
            </a:r>
          </a:p>
          <a:p>
            <a:pPr algn="l">
              <a:lnSpc>
                <a:spcPts val="1650"/>
              </a:lnSpc>
              <a:spcAft>
                <a:spcPct val="55000"/>
              </a:spcAft>
              <a:buClr>
                <a:srgbClr val="E19900"/>
              </a:buClr>
              <a:buFontTx/>
              <a:buBlip>
                <a:blip r:embed="rId3"/>
              </a:buBlip>
            </a:pPr>
            <a:r>
              <a:rPr lang="en-US"/>
              <a:t> Message will be delivered to every widget in the widget tree, starting from tree root. </a:t>
            </a:r>
          </a:p>
          <a:p>
            <a:pPr algn="l">
              <a:lnSpc>
                <a:spcPts val="1650"/>
              </a:lnSpc>
              <a:spcAft>
                <a:spcPct val="55000"/>
              </a:spcAft>
              <a:buClr>
                <a:srgbClr val="E19900"/>
              </a:buClr>
              <a:buFontTx/>
              <a:buBlip>
                <a:blip r:embed="rId3"/>
              </a:buBlip>
            </a:pPr>
            <a:r>
              <a:rPr lang="en-US"/>
              <a:t>The Message Sender knows, that all alive widgets will receive the message</a:t>
            </a:r>
          </a:p>
          <a:p>
            <a:pPr algn="l">
              <a:lnSpc>
                <a:spcPts val="1650"/>
              </a:lnSpc>
              <a:spcAft>
                <a:spcPct val="55000"/>
              </a:spcAft>
              <a:buClr>
                <a:srgbClr val="E19900"/>
              </a:buClr>
              <a:buFontTx/>
              <a:buBlip>
                <a:blip r:embed="rId3"/>
              </a:buBlip>
            </a:pPr>
            <a:r>
              <a:rPr lang="en-US"/>
              <a:t>There are two flavors of Broadcast message: TopDown and BottomUp broadcast messages</a:t>
            </a:r>
          </a:p>
        </p:txBody>
      </p:sp>
      <p:sp>
        <p:nvSpPr>
          <p:cNvPr id="17413" name="Oval 57"/>
          <p:cNvSpPr>
            <a:spLocks noChangeArrowheads="1"/>
          </p:cNvSpPr>
          <p:nvPr/>
        </p:nvSpPr>
        <p:spPr bwMode="auto">
          <a:xfrm>
            <a:off x="1390650" y="3544888"/>
            <a:ext cx="227013"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14" name="Oval 58"/>
          <p:cNvSpPr>
            <a:spLocks noChangeArrowheads="1"/>
          </p:cNvSpPr>
          <p:nvPr/>
        </p:nvSpPr>
        <p:spPr bwMode="auto">
          <a:xfrm>
            <a:off x="942975" y="4041775"/>
            <a:ext cx="225425"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15" name="Line 59"/>
          <p:cNvSpPr>
            <a:spLocks noChangeShapeType="1"/>
          </p:cNvSpPr>
          <p:nvPr/>
        </p:nvSpPr>
        <p:spPr bwMode="auto">
          <a:xfrm flipH="1">
            <a:off x="1104900" y="3706813"/>
            <a:ext cx="320675" cy="3524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16" name="Oval 60"/>
          <p:cNvSpPr>
            <a:spLocks noChangeArrowheads="1"/>
          </p:cNvSpPr>
          <p:nvPr/>
        </p:nvSpPr>
        <p:spPr bwMode="auto">
          <a:xfrm flipH="1">
            <a:off x="1849438" y="4043363"/>
            <a:ext cx="227012"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17" name="Line 61"/>
          <p:cNvSpPr>
            <a:spLocks noChangeShapeType="1"/>
          </p:cNvSpPr>
          <p:nvPr/>
        </p:nvSpPr>
        <p:spPr bwMode="auto">
          <a:xfrm>
            <a:off x="1587500" y="3708400"/>
            <a:ext cx="322263"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18" name="Oval 62"/>
          <p:cNvSpPr>
            <a:spLocks noChangeArrowheads="1"/>
          </p:cNvSpPr>
          <p:nvPr/>
        </p:nvSpPr>
        <p:spPr bwMode="auto">
          <a:xfrm>
            <a:off x="485775" y="4560888"/>
            <a:ext cx="225425" cy="211137"/>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19" name="Line 63"/>
          <p:cNvSpPr>
            <a:spLocks noChangeShapeType="1"/>
          </p:cNvSpPr>
          <p:nvPr/>
        </p:nvSpPr>
        <p:spPr bwMode="auto">
          <a:xfrm flipH="1">
            <a:off x="646113" y="4227513"/>
            <a:ext cx="322262"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20" name="Oval 64"/>
          <p:cNvSpPr>
            <a:spLocks noChangeArrowheads="1"/>
          </p:cNvSpPr>
          <p:nvPr/>
        </p:nvSpPr>
        <p:spPr bwMode="auto">
          <a:xfrm flipH="1">
            <a:off x="1392238" y="4562475"/>
            <a:ext cx="227012"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21" name="Line 65"/>
          <p:cNvSpPr>
            <a:spLocks noChangeShapeType="1"/>
          </p:cNvSpPr>
          <p:nvPr/>
        </p:nvSpPr>
        <p:spPr bwMode="auto">
          <a:xfrm>
            <a:off x="1130300" y="4229100"/>
            <a:ext cx="322263"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22" name="Oval 66"/>
          <p:cNvSpPr>
            <a:spLocks noChangeArrowheads="1"/>
          </p:cNvSpPr>
          <p:nvPr/>
        </p:nvSpPr>
        <p:spPr bwMode="auto">
          <a:xfrm>
            <a:off x="931863" y="5080000"/>
            <a:ext cx="227012"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23" name="Line 67"/>
          <p:cNvSpPr>
            <a:spLocks noChangeShapeType="1"/>
          </p:cNvSpPr>
          <p:nvPr/>
        </p:nvSpPr>
        <p:spPr bwMode="auto">
          <a:xfrm flipH="1">
            <a:off x="1093788" y="4745038"/>
            <a:ext cx="322262" cy="3524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24" name="Oval 68"/>
          <p:cNvSpPr>
            <a:spLocks noChangeArrowheads="1"/>
          </p:cNvSpPr>
          <p:nvPr/>
        </p:nvSpPr>
        <p:spPr bwMode="auto">
          <a:xfrm flipH="1">
            <a:off x="1839913" y="5081588"/>
            <a:ext cx="225425"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25" name="Line 69"/>
          <p:cNvSpPr>
            <a:spLocks noChangeShapeType="1"/>
          </p:cNvSpPr>
          <p:nvPr/>
        </p:nvSpPr>
        <p:spPr bwMode="auto">
          <a:xfrm>
            <a:off x="1577975" y="4746625"/>
            <a:ext cx="322263"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26" name="Oval 70"/>
          <p:cNvSpPr>
            <a:spLocks noChangeArrowheads="1"/>
          </p:cNvSpPr>
          <p:nvPr/>
        </p:nvSpPr>
        <p:spPr bwMode="auto">
          <a:xfrm>
            <a:off x="1379538" y="5597525"/>
            <a:ext cx="225425" cy="211138"/>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27" name="Line 71"/>
          <p:cNvSpPr>
            <a:spLocks noChangeShapeType="1"/>
          </p:cNvSpPr>
          <p:nvPr/>
        </p:nvSpPr>
        <p:spPr bwMode="auto">
          <a:xfrm flipH="1">
            <a:off x="1541463" y="5264150"/>
            <a:ext cx="322262"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28" name="Oval 72"/>
          <p:cNvSpPr>
            <a:spLocks noChangeArrowheads="1"/>
          </p:cNvSpPr>
          <p:nvPr/>
        </p:nvSpPr>
        <p:spPr bwMode="auto">
          <a:xfrm flipH="1">
            <a:off x="2286000" y="5599113"/>
            <a:ext cx="227013"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29" name="Line 73"/>
          <p:cNvSpPr>
            <a:spLocks noChangeShapeType="1"/>
          </p:cNvSpPr>
          <p:nvPr/>
        </p:nvSpPr>
        <p:spPr bwMode="auto">
          <a:xfrm>
            <a:off x="2024063" y="5265738"/>
            <a:ext cx="322262"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cxnSp>
        <p:nvCxnSpPr>
          <p:cNvPr id="17430" name="AutoShape 76"/>
          <p:cNvCxnSpPr>
            <a:cxnSpLocks noChangeShapeType="1"/>
            <a:stCxn id="17439" idx="2"/>
            <a:endCxn id="17413" idx="0"/>
          </p:cNvCxnSpPr>
          <p:nvPr/>
        </p:nvCxnSpPr>
        <p:spPr bwMode="auto">
          <a:xfrm rot="16200000" flipH="1">
            <a:off x="968375" y="3008313"/>
            <a:ext cx="542925" cy="530225"/>
          </a:xfrm>
          <a:prstGeom prst="curvedConnector3">
            <a:avLst>
              <a:gd name="adj1" fmla="val 50000"/>
            </a:avLst>
          </a:prstGeom>
          <a:noFill/>
          <a:ln w="9525">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17431" name="AutoShape 77"/>
          <p:cNvCxnSpPr>
            <a:cxnSpLocks noChangeShapeType="1"/>
            <a:stCxn id="17413" idx="4"/>
            <a:endCxn id="17414" idx="6"/>
          </p:cNvCxnSpPr>
          <p:nvPr/>
        </p:nvCxnSpPr>
        <p:spPr bwMode="auto">
          <a:xfrm rot="5400000">
            <a:off x="1140619" y="3782219"/>
            <a:ext cx="392112" cy="336550"/>
          </a:xfrm>
          <a:prstGeom prst="curvedConnector2">
            <a:avLst/>
          </a:prstGeom>
          <a:noFill/>
          <a:ln w="9525">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17432" name="AutoShape 78"/>
          <p:cNvCxnSpPr>
            <a:cxnSpLocks noChangeShapeType="1"/>
            <a:stCxn id="17428" idx="0"/>
            <a:endCxn id="17416" idx="2"/>
          </p:cNvCxnSpPr>
          <p:nvPr/>
        </p:nvCxnSpPr>
        <p:spPr bwMode="auto">
          <a:xfrm rot="16200000" flipV="1">
            <a:off x="1512491" y="4712098"/>
            <a:ext cx="1450975" cy="323056"/>
          </a:xfrm>
          <a:prstGeom prst="curvedConnector2">
            <a:avLst/>
          </a:prstGeom>
          <a:noFill/>
          <a:ln w="9525">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17433" name="AutoShape 79"/>
          <p:cNvCxnSpPr>
            <a:cxnSpLocks noChangeShapeType="1"/>
            <a:stCxn id="17414" idx="4"/>
            <a:endCxn id="17418" idx="6"/>
          </p:cNvCxnSpPr>
          <p:nvPr/>
        </p:nvCxnSpPr>
        <p:spPr bwMode="auto">
          <a:xfrm rot="5400000">
            <a:off x="676275" y="4286250"/>
            <a:ext cx="414338" cy="344488"/>
          </a:xfrm>
          <a:prstGeom prst="curvedConnector2">
            <a:avLst/>
          </a:prstGeom>
          <a:noFill/>
          <a:ln w="9525">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17434" name="AutoShape 80"/>
          <p:cNvCxnSpPr>
            <a:cxnSpLocks noChangeShapeType="1"/>
            <a:stCxn id="17418" idx="6"/>
            <a:endCxn id="17420" idx="6"/>
          </p:cNvCxnSpPr>
          <p:nvPr/>
        </p:nvCxnSpPr>
        <p:spPr bwMode="auto">
          <a:xfrm>
            <a:off x="711200" y="4666457"/>
            <a:ext cx="681038" cy="793"/>
          </a:xfrm>
          <a:prstGeom prst="curvedConnector3">
            <a:avLst>
              <a:gd name="adj1" fmla="val 50000"/>
            </a:avLst>
          </a:prstGeom>
          <a:noFill/>
          <a:ln w="9525">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17435" name="AutoShape 81"/>
          <p:cNvCxnSpPr>
            <a:cxnSpLocks noChangeShapeType="1"/>
            <a:stCxn id="17420" idx="4"/>
            <a:endCxn id="17422" idx="6"/>
          </p:cNvCxnSpPr>
          <p:nvPr/>
        </p:nvCxnSpPr>
        <p:spPr bwMode="auto">
          <a:xfrm rot="5400000">
            <a:off x="1125538" y="4805362"/>
            <a:ext cx="412750" cy="346075"/>
          </a:xfrm>
          <a:prstGeom prst="curvedConnector2">
            <a:avLst/>
          </a:prstGeom>
          <a:noFill/>
          <a:ln w="9525">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17436" name="AutoShape 82"/>
          <p:cNvCxnSpPr>
            <a:cxnSpLocks noChangeShapeType="1"/>
            <a:stCxn id="17422" idx="6"/>
            <a:endCxn id="17424" idx="6"/>
          </p:cNvCxnSpPr>
          <p:nvPr/>
        </p:nvCxnSpPr>
        <p:spPr bwMode="auto">
          <a:xfrm>
            <a:off x="1158875" y="5184775"/>
            <a:ext cx="681038" cy="1588"/>
          </a:xfrm>
          <a:prstGeom prst="curvedConnector3">
            <a:avLst>
              <a:gd name="adj1" fmla="val 50000"/>
            </a:avLst>
          </a:prstGeom>
          <a:noFill/>
          <a:ln w="9525">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17437" name="AutoShape 83"/>
          <p:cNvCxnSpPr>
            <a:cxnSpLocks noChangeShapeType="1"/>
            <a:stCxn id="17424" idx="4"/>
            <a:endCxn id="17426" idx="6"/>
          </p:cNvCxnSpPr>
          <p:nvPr/>
        </p:nvCxnSpPr>
        <p:spPr bwMode="auto">
          <a:xfrm rot="5400000">
            <a:off x="1573213" y="5322888"/>
            <a:ext cx="411162" cy="347662"/>
          </a:xfrm>
          <a:prstGeom prst="curvedConnector2">
            <a:avLst/>
          </a:prstGeom>
          <a:noFill/>
          <a:ln w="9525">
            <a:solidFill>
              <a:srgbClr val="C00000"/>
            </a:solidFill>
            <a:round/>
            <a:headEnd/>
            <a:tailEnd type="triangle" w="med" len="med"/>
          </a:ln>
          <a:extLst>
            <a:ext uri="{909E8E84-426E-40DD-AFC4-6F175D3DCCD1}">
              <a14:hiddenFill xmlns:a14="http://schemas.microsoft.com/office/drawing/2010/main" xmlns="">
                <a:noFill/>
              </a14:hiddenFill>
            </a:ext>
          </a:extLst>
        </p:spPr>
      </p:cxnSp>
      <p:cxnSp>
        <p:nvCxnSpPr>
          <p:cNvPr id="17438" name="AutoShape 84"/>
          <p:cNvCxnSpPr>
            <a:cxnSpLocks noChangeShapeType="1"/>
            <a:stCxn id="17426" idx="6"/>
            <a:endCxn id="17428" idx="6"/>
          </p:cNvCxnSpPr>
          <p:nvPr/>
        </p:nvCxnSpPr>
        <p:spPr bwMode="auto">
          <a:xfrm>
            <a:off x="1604963" y="5703094"/>
            <a:ext cx="681037" cy="794"/>
          </a:xfrm>
          <a:prstGeom prst="curvedConnector3">
            <a:avLst>
              <a:gd name="adj1" fmla="val 50000"/>
            </a:avLst>
          </a:prstGeom>
          <a:noFill/>
          <a:ln w="9525">
            <a:solidFill>
              <a:srgbClr val="C00000"/>
            </a:solidFill>
            <a:round/>
            <a:headEnd/>
            <a:tailEnd type="triangle" w="med" len="med"/>
          </a:ln>
          <a:extLst>
            <a:ext uri="{909E8E84-426E-40DD-AFC4-6F175D3DCCD1}">
              <a14:hiddenFill xmlns:a14="http://schemas.microsoft.com/office/drawing/2010/main" xmlns="">
                <a:noFill/>
              </a14:hiddenFill>
            </a:ext>
          </a:extLst>
        </p:spPr>
      </p:cxnSp>
      <p:sp>
        <p:nvSpPr>
          <p:cNvPr id="17439" name="AutoShape 27"/>
          <p:cNvSpPr>
            <a:spLocks noChangeArrowheads="1"/>
          </p:cNvSpPr>
          <p:nvPr/>
        </p:nvSpPr>
        <p:spPr bwMode="auto">
          <a:xfrm>
            <a:off x="444500" y="2416175"/>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Message</a:t>
            </a:r>
          </a:p>
          <a:p>
            <a:pPr defTabSz="915988"/>
            <a:r>
              <a:rPr lang="en-US" sz="1200"/>
              <a:t>Queue</a:t>
            </a:r>
          </a:p>
        </p:txBody>
      </p:sp>
      <p:sp>
        <p:nvSpPr>
          <p:cNvPr id="17440" name="TextBox 3"/>
          <p:cNvSpPr txBox="1">
            <a:spLocks noChangeArrowheads="1"/>
          </p:cNvSpPr>
          <p:nvPr/>
        </p:nvSpPr>
        <p:spPr bwMode="auto">
          <a:xfrm>
            <a:off x="1736725" y="2416175"/>
            <a:ext cx="2730500" cy="124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TopDown broadcast sends</a:t>
            </a:r>
          </a:p>
          <a:p>
            <a:pPr eaLnBrk="1" hangingPunct="1"/>
            <a:r>
              <a:rPr lang="en-US"/>
              <a:t>message first to some widget,</a:t>
            </a:r>
          </a:p>
          <a:p>
            <a:pPr eaLnBrk="1" hangingPunct="1"/>
            <a:r>
              <a:rPr lang="en-US"/>
              <a:t>then to all widget children.</a:t>
            </a:r>
          </a:p>
          <a:p>
            <a:pPr eaLnBrk="1" hangingPunct="1"/>
            <a:r>
              <a:rPr lang="en-US"/>
              <a:t>Message is sent:</a:t>
            </a:r>
          </a:p>
          <a:p>
            <a:pPr eaLnBrk="1" hangingPunct="1"/>
            <a:r>
              <a:rPr lang="en-US"/>
              <a:t>top to bottom, left to right</a:t>
            </a:r>
          </a:p>
        </p:txBody>
      </p:sp>
      <p:sp>
        <p:nvSpPr>
          <p:cNvPr id="17441" name="Oval 57"/>
          <p:cNvSpPr>
            <a:spLocks noChangeArrowheads="1"/>
          </p:cNvSpPr>
          <p:nvPr/>
        </p:nvSpPr>
        <p:spPr bwMode="auto">
          <a:xfrm>
            <a:off x="6483350" y="3467100"/>
            <a:ext cx="227013"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42" name="Oval 58"/>
          <p:cNvSpPr>
            <a:spLocks noChangeArrowheads="1"/>
          </p:cNvSpPr>
          <p:nvPr/>
        </p:nvSpPr>
        <p:spPr bwMode="auto">
          <a:xfrm>
            <a:off x="6035675" y="3963988"/>
            <a:ext cx="225425"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43" name="Line 59"/>
          <p:cNvSpPr>
            <a:spLocks noChangeShapeType="1"/>
          </p:cNvSpPr>
          <p:nvPr/>
        </p:nvSpPr>
        <p:spPr bwMode="auto">
          <a:xfrm flipH="1">
            <a:off x="6197600" y="3629025"/>
            <a:ext cx="320675" cy="3524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44" name="Oval 60"/>
          <p:cNvSpPr>
            <a:spLocks noChangeArrowheads="1"/>
          </p:cNvSpPr>
          <p:nvPr/>
        </p:nvSpPr>
        <p:spPr bwMode="auto">
          <a:xfrm flipH="1">
            <a:off x="6942138" y="3965575"/>
            <a:ext cx="227012"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45" name="Line 61"/>
          <p:cNvSpPr>
            <a:spLocks noChangeShapeType="1"/>
          </p:cNvSpPr>
          <p:nvPr/>
        </p:nvSpPr>
        <p:spPr bwMode="auto">
          <a:xfrm>
            <a:off x="6680200" y="3630613"/>
            <a:ext cx="322263"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46" name="Oval 62"/>
          <p:cNvSpPr>
            <a:spLocks noChangeArrowheads="1"/>
          </p:cNvSpPr>
          <p:nvPr/>
        </p:nvSpPr>
        <p:spPr bwMode="auto">
          <a:xfrm>
            <a:off x="5578475" y="4483100"/>
            <a:ext cx="225425" cy="211138"/>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47" name="Line 63"/>
          <p:cNvSpPr>
            <a:spLocks noChangeShapeType="1"/>
          </p:cNvSpPr>
          <p:nvPr/>
        </p:nvSpPr>
        <p:spPr bwMode="auto">
          <a:xfrm flipH="1">
            <a:off x="5738813" y="4149725"/>
            <a:ext cx="322262"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48" name="Oval 64"/>
          <p:cNvSpPr>
            <a:spLocks noChangeArrowheads="1"/>
          </p:cNvSpPr>
          <p:nvPr/>
        </p:nvSpPr>
        <p:spPr bwMode="auto">
          <a:xfrm flipH="1">
            <a:off x="6484938" y="4484688"/>
            <a:ext cx="227012"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49" name="Line 65"/>
          <p:cNvSpPr>
            <a:spLocks noChangeShapeType="1"/>
          </p:cNvSpPr>
          <p:nvPr/>
        </p:nvSpPr>
        <p:spPr bwMode="auto">
          <a:xfrm>
            <a:off x="6223000" y="4151313"/>
            <a:ext cx="322263"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50" name="Oval 66"/>
          <p:cNvSpPr>
            <a:spLocks noChangeArrowheads="1"/>
          </p:cNvSpPr>
          <p:nvPr/>
        </p:nvSpPr>
        <p:spPr bwMode="auto">
          <a:xfrm>
            <a:off x="6024563" y="5002213"/>
            <a:ext cx="227012"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51" name="Line 67"/>
          <p:cNvSpPr>
            <a:spLocks noChangeShapeType="1"/>
          </p:cNvSpPr>
          <p:nvPr/>
        </p:nvSpPr>
        <p:spPr bwMode="auto">
          <a:xfrm flipH="1">
            <a:off x="6186488" y="4667250"/>
            <a:ext cx="322262" cy="3524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52" name="Oval 68"/>
          <p:cNvSpPr>
            <a:spLocks noChangeArrowheads="1"/>
          </p:cNvSpPr>
          <p:nvPr/>
        </p:nvSpPr>
        <p:spPr bwMode="auto">
          <a:xfrm flipH="1">
            <a:off x="6932613" y="5003800"/>
            <a:ext cx="225425"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53" name="Line 69"/>
          <p:cNvSpPr>
            <a:spLocks noChangeShapeType="1"/>
          </p:cNvSpPr>
          <p:nvPr/>
        </p:nvSpPr>
        <p:spPr bwMode="auto">
          <a:xfrm>
            <a:off x="6670675" y="4668838"/>
            <a:ext cx="322263"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54" name="Oval 70"/>
          <p:cNvSpPr>
            <a:spLocks noChangeArrowheads="1"/>
          </p:cNvSpPr>
          <p:nvPr/>
        </p:nvSpPr>
        <p:spPr bwMode="auto">
          <a:xfrm>
            <a:off x="6472238" y="5519738"/>
            <a:ext cx="225425" cy="211137"/>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55" name="Line 71"/>
          <p:cNvSpPr>
            <a:spLocks noChangeShapeType="1"/>
          </p:cNvSpPr>
          <p:nvPr/>
        </p:nvSpPr>
        <p:spPr bwMode="auto">
          <a:xfrm flipH="1">
            <a:off x="6634163" y="5186363"/>
            <a:ext cx="322262"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7456" name="Oval 72"/>
          <p:cNvSpPr>
            <a:spLocks noChangeArrowheads="1"/>
          </p:cNvSpPr>
          <p:nvPr/>
        </p:nvSpPr>
        <p:spPr bwMode="auto">
          <a:xfrm flipH="1">
            <a:off x="7378700" y="5521325"/>
            <a:ext cx="227013"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7457" name="Line 73"/>
          <p:cNvSpPr>
            <a:spLocks noChangeShapeType="1"/>
          </p:cNvSpPr>
          <p:nvPr/>
        </p:nvSpPr>
        <p:spPr bwMode="auto">
          <a:xfrm>
            <a:off x="7116763" y="5187950"/>
            <a:ext cx="322262"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cxnSp>
        <p:nvCxnSpPr>
          <p:cNvPr id="17458" name="AutoShape 76"/>
          <p:cNvCxnSpPr>
            <a:cxnSpLocks noChangeShapeType="1"/>
            <a:stCxn id="17467" idx="2"/>
            <a:endCxn id="17446" idx="1"/>
          </p:cNvCxnSpPr>
          <p:nvPr/>
        </p:nvCxnSpPr>
        <p:spPr bwMode="auto">
          <a:xfrm rot="16200000" flipH="1">
            <a:off x="4693444" y="3596481"/>
            <a:ext cx="1501775" cy="334963"/>
          </a:xfrm>
          <a:prstGeom prst="curvedConnector3">
            <a:avLst>
              <a:gd name="adj1" fmla="val 42324"/>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cxnSp>
        <p:nvCxnSpPr>
          <p:cNvPr id="17459" name="AutoShape 77"/>
          <p:cNvCxnSpPr>
            <a:cxnSpLocks noChangeShapeType="1"/>
            <a:stCxn id="17442" idx="6"/>
            <a:endCxn id="17444" idx="6"/>
          </p:cNvCxnSpPr>
          <p:nvPr/>
        </p:nvCxnSpPr>
        <p:spPr bwMode="auto">
          <a:xfrm>
            <a:off x="6261100" y="4068763"/>
            <a:ext cx="681038" cy="1587"/>
          </a:xfrm>
          <a:prstGeom prst="curvedConnector3">
            <a:avLst>
              <a:gd name="adj1" fmla="val 50000"/>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cxnSp>
        <p:nvCxnSpPr>
          <p:cNvPr id="17460" name="AutoShape 78"/>
          <p:cNvCxnSpPr>
            <a:cxnSpLocks noChangeShapeType="1"/>
            <a:stCxn id="17444" idx="6"/>
            <a:endCxn id="17441" idx="4"/>
          </p:cNvCxnSpPr>
          <p:nvPr/>
        </p:nvCxnSpPr>
        <p:spPr bwMode="auto">
          <a:xfrm rot="10800000">
            <a:off x="6596063" y="3676650"/>
            <a:ext cx="346075" cy="393700"/>
          </a:xfrm>
          <a:prstGeom prst="curvedConnector2">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cxnSp>
        <p:nvCxnSpPr>
          <p:cNvPr id="17461" name="AutoShape 79"/>
          <p:cNvCxnSpPr>
            <a:cxnSpLocks noChangeShapeType="1"/>
            <a:stCxn id="17446" idx="6"/>
            <a:endCxn id="17450" idx="2"/>
          </p:cNvCxnSpPr>
          <p:nvPr/>
        </p:nvCxnSpPr>
        <p:spPr bwMode="auto">
          <a:xfrm>
            <a:off x="5803900" y="4589463"/>
            <a:ext cx="220663" cy="517525"/>
          </a:xfrm>
          <a:prstGeom prst="curvedConnector3">
            <a:avLst>
              <a:gd name="adj1" fmla="val 50000"/>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cxnSp>
        <p:nvCxnSpPr>
          <p:cNvPr id="17462" name="AutoShape 80"/>
          <p:cNvCxnSpPr>
            <a:cxnSpLocks noChangeShapeType="1"/>
            <a:stCxn id="17448" idx="6"/>
            <a:endCxn id="17442" idx="4"/>
          </p:cNvCxnSpPr>
          <p:nvPr/>
        </p:nvCxnSpPr>
        <p:spPr bwMode="auto">
          <a:xfrm rot="10800000">
            <a:off x="6148388" y="4173538"/>
            <a:ext cx="336550" cy="415925"/>
          </a:xfrm>
          <a:prstGeom prst="curvedConnector2">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cxnSp>
        <p:nvCxnSpPr>
          <p:cNvPr id="17463" name="AutoShape 81"/>
          <p:cNvCxnSpPr>
            <a:cxnSpLocks noChangeShapeType="1"/>
            <a:stCxn id="17450" idx="5"/>
            <a:endCxn id="17454" idx="1"/>
          </p:cNvCxnSpPr>
          <p:nvPr/>
        </p:nvCxnSpPr>
        <p:spPr bwMode="auto">
          <a:xfrm rot="16200000" flipH="1">
            <a:off x="6176963" y="5222875"/>
            <a:ext cx="369888" cy="287337"/>
          </a:xfrm>
          <a:prstGeom prst="curvedConnector3">
            <a:avLst>
              <a:gd name="adj1" fmla="val 50000"/>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cxnSp>
        <p:nvCxnSpPr>
          <p:cNvPr id="17464" name="AutoShape 82"/>
          <p:cNvCxnSpPr>
            <a:cxnSpLocks noChangeShapeType="1"/>
            <a:stCxn id="17452" idx="6"/>
            <a:endCxn id="17448" idx="4"/>
          </p:cNvCxnSpPr>
          <p:nvPr/>
        </p:nvCxnSpPr>
        <p:spPr bwMode="auto">
          <a:xfrm rot="10800000">
            <a:off x="6597650" y="4694238"/>
            <a:ext cx="334963" cy="414337"/>
          </a:xfrm>
          <a:prstGeom prst="curvedConnector2">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cxnSp>
        <p:nvCxnSpPr>
          <p:cNvPr id="17465" name="AutoShape 83"/>
          <p:cNvCxnSpPr>
            <a:cxnSpLocks noChangeShapeType="1"/>
            <a:endCxn id="17452" idx="4"/>
          </p:cNvCxnSpPr>
          <p:nvPr/>
        </p:nvCxnSpPr>
        <p:spPr bwMode="auto">
          <a:xfrm rot="16200000" flipV="1">
            <a:off x="7019925" y="5238750"/>
            <a:ext cx="384175" cy="333375"/>
          </a:xfrm>
          <a:prstGeom prst="curvedConnector3">
            <a:avLst>
              <a:gd name="adj1" fmla="val 50000"/>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cxnSp>
        <p:nvCxnSpPr>
          <p:cNvPr id="17466" name="AutoShape 84"/>
          <p:cNvCxnSpPr>
            <a:cxnSpLocks noChangeShapeType="1"/>
            <a:stCxn id="17454" idx="6"/>
            <a:endCxn id="17456" idx="6"/>
          </p:cNvCxnSpPr>
          <p:nvPr/>
        </p:nvCxnSpPr>
        <p:spPr bwMode="auto">
          <a:xfrm>
            <a:off x="6697663" y="5626100"/>
            <a:ext cx="681037" cy="0"/>
          </a:xfrm>
          <a:prstGeom prst="curvedConnector3">
            <a:avLst>
              <a:gd name="adj1" fmla="val 50000"/>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sp>
        <p:nvSpPr>
          <p:cNvPr id="17467" name="AutoShape 27"/>
          <p:cNvSpPr>
            <a:spLocks noChangeArrowheads="1"/>
          </p:cNvSpPr>
          <p:nvPr/>
        </p:nvSpPr>
        <p:spPr bwMode="auto">
          <a:xfrm>
            <a:off x="4746625" y="2427288"/>
            <a:ext cx="1060450" cy="585787"/>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Message</a:t>
            </a:r>
          </a:p>
          <a:p>
            <a:pPr defTabSz="915988"/>
            <a:r>
              <a:rPr lang="en-US" sz="1200"/>
              <a:t>Queue</a:t>
            </a:r>
          </a:p>
        </p:txBody>
      </p:sp>
      <p:sp>
        <p:nvSpPr>
          <p:cNvPr id="17468" name="TextBox 86"/>
          <p:cNvSpPr txBox="1">
            <a:spLocks noChangeArrowheads="1"/>
          </p:cNvSpPr>
          <p:nvPr/>
        </p:nvSpPr>
        <p:spPr bwMode="auto">
          <a:xfrm>
            <a:off x="7145338" y="2416175"/>
            <a:ext cx="2400300" cy="124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BottomUp broacast sends</a:t>
            </a:r>
          </a:p>
          <a:p>
            <a:pPr eaLnBrk="1" hangingPunct="1"/>
            <a:r>
              <a:rPr lang="en-US"/>
              <a:t>message first to children</a:t>
            </a:r>
          </a:p>
          <a:p>
            <a:pPr eaLnBrk="1" hangingPunct="1"/>
            <a:r>
              <a:rPr lang="en-US"/>
              <a:t>then to parent.</a:t>
            </a:r>
          </a:p>
          <a:p>
            <a:pPr eaLnBrk="1" hangingPunct="1"/>
            <a:r>
              <a:rPr lang="en-US"/>
              <a:t>Message is sent:</a:t>
            </a:r>
          </a:p>
          <a:p>
            <a:pPr eaLnBrk="1" hangingPunct="1"/>
            <a:r>
              <a:rPr lang="en-US"/>
              <a:t>bottom to top, left to right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liennummernplatzhalter 4"/>
          <p:cNvSpPr txBox="1">
            <a:spLocks noGrp="1"/>
          </p:cNvSpPr>
          <p:nvPr/>
        </p:nvSpPr>
        <p:spPr bwMode="auto">
          <a:xfrm>
            <a:off x="334963" y="6524625"/>
            <a:ext cx="3135312"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r>
              <a:rPr lang="de-DE" sz="600"/>
              <a:t>Hong.Pei ID RD SW GA M /  31-Jan-2009   © Continental AG</a:t>
            </a:r>
          </a:p>
        </p:txBody>
      </p:sp>
      <p:sp>
        <p:nvSpPr>
          <p:cNvPr id="16387" name="Rectangle 2"/>
          <p:cNvSpPr>
            <a:spLocks noGrp="1" noChangeArrowheads="1"/>
          </p:cNvSpPr>
          <p:nvPr>
            <p:ph type="title" idx="4294967295"/>
          </p:nvPr>
        </p:nvSpPr>
        <p:spPr/>
        <p:txBody>
          <a:bodyPr/>
          <a:lstStyle/>
          <a:p>
            <a:r>
              <a:rPr lang="en-US" smtClean="0"/>
              <a:t>Artemmis Framework &amp; Tool Chain for Automotive Platforms Message Propagation (1)</a:t>
            </a:r>
          </a:p>
        </p:txBody>
      </p:sp>
      <p:sp>
        <p:nvSpPr>
          <p:cNvPr id="110595" name="Rectangle 3"/>
          <p:cNvSpPr>
            <a:spLocks noGrp="1" noChangeArrowheads="1"/>
          </p:cNvSpPr>
          <p:nvPr>
            <p:ph type="body" sz="half" idx="4294967295"/>
          </p:nvPr>
        </p:nvSpPr>
        <p:spPr>
          <a:xfrm>
            <a:off x="334963" y="1060450"/>
            <a:ext cx="4978400" cy="2032000"/>
          </a:xfrm>
        </p:spPr>
        <p:txBody>
          <a:bodyPr/>
          <a:lstStyle/>
          <a:p>
            <a:pPr>
              <a:buFont typeface="Wingdings" pitchFamily="2" charset="2"/>
              <a:buNone/>
              <a:defRPr/>
            </a:pPr>
            <a:r>
              <a:rPr lang="en-US" b="1" dirty="0"/>
              <a:t>Direct Messages</a:t>
            </a:r>
            <a:r>
              <a:rPr lang="en-US" dirty="0"/>
              <a:t> </a:t>
            </a:r>
          </a:p>
          <a:p>
            <a:pPr marL="342900" indent="-342900">
              <a:buFont typeface="Wingdings" pitchFamily="2" charset="2"/>
              <a:buChar char="Ø"/>
              <a:defRPr/>
            </a:pPr>
            <a:r>
              <a:rPr lang="en-US" dirty="0" smtClean="0"/>
              <a:t>Direct message is send to predefined (in model) list of recipients (widgets). Brutus generates a list with widget IDs and every widget which is alive will receive message</a:t>
            </a:r>
            <a:endParaRPr lang="en-US" dirty="0"/>
          </a:p>
          <a:p>
            <a:pPr>
              <a:defRPr/>
            </a:pPr>
            <a:r>
              <a:rPr lang="en-US" dirty="0" smtClean="0"/>
              <a:t>The Message Sender does not know the message receiver(s)</a:t>
            </a:r>
            <a:endParaRPr lang="en-US" dirty="0"/>
          </a:p>
        </p:txBody>
      </p:sp>
      <p:sp>
        <p:nvSpPr>
          <p:cNvPr id="16389" name="Oval 30"/>
          <p:cNvSpPr>
            <a:spLocks noChangeArrowheads="1"/>
          </p:cNvSpPr>
          <p:nvPr/>
        </p:nvSpPr>
        <p:spPr bwMode="auto">
          <a:xfrm>
            <a:off x="1587500" y="3594100"/>
            <a:ext cx="225425" cy="211138"/>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390" name="Oval 31"/>
          <p:cNvSpPr>
            <a:spLocks noChangeArrowheads="1"/>
          </p:cNvSpPr>
          <p:nvPr/>
        </p:nvSpPr>
        <p:spPr bwMode="auto">
          <a:xfrm>
            <a:off x="1138238" y="4090988"/>
            <a:ext cx="227012" cy="211137"/>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391" name="Line 32"/>
          <p:cNvSpPr>
            <a:spLocks noChangeShapeType="1"/>
          </p:cNvSpPr>
          <p:nvPr/>
        </p:nvSpPr>
        <p:spPr bwMode="auto">
          <a:xfrm flipH="1">
            <a:off x="1300163" y="3757613"/>
            <a:ext cx="322262"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392" name="Oval 33"/>
          <p:cNvSpPr>
            <a:spLocks noChangeArrowheads="1"/>
          </p:cNvSpPr>
          <p:nvPr/>
        </p:nvSpPr>
        <p:spPr bwMode="auto">
          <a:xfrm flipH="1">
            <a:off x="2046288" y="4092575"/>
            <a:ext cx="225425"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16393" name="Line 34"/>
          <p:cNvSpPr>
            <a:spLocks noChangeShapeType="1"/>
          </p:cNvSpPr>
          <p:nvPr/>
        </p:nvSpPr>
        <p:spPr bwMode="auto">
          <a:xfrm>
            <a:off x="1784350" y="3759200"/>
            <a:ext cx="322263"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394" name="Oval 35"/>
          <p:cNvSpPr>
            <a:spLocks noChangeArrowheads="1"/>
          </p:cNvSpPr>
          <p:nvPr/>
        </p:nvSpPr>
        <p:spPr bwMode="auto">
          <a:xfrm>
            <a:off x="681038" y="4611688"/>
            <a:ext cx="227012" cy="209550"/>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395" name="Line 36"/>
          <p:cNvSpPr>
            <a:spLocks noChangeShapeType="1"/>
          </p:cNvSpPr>
          <p:nvPr/>
        </p:nvSpPr>
        <p:spPr bwMode="auto">
          <a:xfrm flipH="1">
            <a:off x="842963" y="4276725"/>
            <a:ext cx="322262"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396" name="Oval 37"/>
          <p:cNvSpPr>
            <a:spLocks noChangeArrowheads="1"/>
          </p:cNvSpPr>
          <p:nvPr/>
        </p:nvSpPr>
        <p:spPr bwMode="auto">
          <a:xfrm flipH="1">
            <a:off x="1587500" y="4611688"/>
            <a:ext cx="227013" cy="211137"/>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397" name="Line 38"/>
          <p:cNvSpPr>
            <a:spLocks noChangeShapeType="1"/>
          </p:cNvSpPr>
          <p:nvPr/>
        </p:nvSpPr>
        <p:spPr bwMode="auto">
          <a:xfrm>
            <a:off x="1327150" y="4278313"/>
            <a:ext cx="320675"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398" name="Oval 39"/>
          <p:cNvSpPr>
            <a:spLocks noChangeArrowheads="1"/>
          </p:cNvSpPr>
          <p:nvPr/>
        </p:nvSpPr>
        <p:spPr bwMode="auto">
          <a:xfrm>
            <a:off x="1128713" y="5129213"/>
            <a:ext cx="225425"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16399" name="Line 40"/>
          <p:cNvSpPr>
            <a:spLocks noChangeShapeType="1"/>
          </p:cNvSpPr>
          <p:nvPr/>
        </p:nvSpPr>
        <p:spPr bwMode="auto">
          <a:xfrm flipH="1">
            <a:off x="1289050" y="4795838"/>
            <a:ext cx="322263"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00" name="Oval 41"/>
          <p:cNvSpPr>
            <a:spLocks noChangeArrowheads="1"/>
          </p:cNvSpPr>
          <p:nvPr/>
        </p:nvSpPr>
        <p:spPr bwMode="auto">
          <a:xfrm flipH="1">
            <a:off x="2035175" y="5130800"/>
            <a:ext cx="227013"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16401" name="Line 42"/>
          <p:cNvSpPr>
            <a:spLocks noChangeShapeType="1"/>
          </p:cNvSpPr>
          <p:nvPr/>
        </p:nvSpPr>
        <p:spPr bwMode="auto">
          <a:xfrm>
            <a:off x="1773238" y="4797425"/>
            <a:ext cx="322262"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02" name="Oval 43"/>
          <p:cNvSpPr>
            <a:spLocks noChangeArrowheads="1"/>
          </p:cNvSpPr>
          <p:nvPr/>
        </p:nvSpPr>
        <p:spPr bwMode="auto">
          <a:xfrm>
            <a:off x="1574800" y="5648325"/>
            <a:ext cx="227013" cy="209550"/>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03" name="Line 44"/>
          <p:cNvSpPr>
            <a:spLocks noChangeShapeType="1"/>
          </p:cNvSpPr>
          <p:nvPr/>
        </p:nvSpPr>
        <p:spPr bwMode="auto">
          <a:xfrm flipH="1">
            <a:off x="1736725" y="5313363"/>
            <a:ext cx="322263"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04" name="Oval 45"/>
          <p:cNvSpPr>
            <a:spLocks noChangeArrowheads="1"/>
          </p:cNvSpPr>
          <p:nvPr/>
        </p:nvSpPr>
        <p:spPr bwMode="auto">
          <a:xfrm flipH="1">
            <a:off x="2482850" y="5648325"/>
            <a:ext cx="225425" cy="211138"/>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05" name="Line 46"/>
          <p:cNvSpPr>
            <a:spLocks noChangeShapeType="1"/>
          </p:cNvSpPr>
          <p:nvPr/>
        </p:nvSpPr>
        <p:spPr bwMode="auto">
          <a:xfrm>
            <a:off x="2220913" y="5314950"/>
            <a:ext cx="322262"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06" name="Text Box 51"/>
          <p:cNvSpPr txBox="1">
            <a:spLocks noChangeArrowheads="1"/>
          </p:cNvSpPr>
          <p:nvPr/>
        </p:nvSpPr>
        <p:spPr bwMode="auto">
          <a:xfrm>
            <a:off x="3709988" y="3759200"/>
            <a:ext cx="771525"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Deliver</a:t>
            </a:r>
          </a:p>
        </p:txBody>
      </p:sp>
      <p:sp>
        <p:nvSpPr>
          <p:cNvPr id="16407" name="Text Box 56"/>
          <p:cNvSpPr txBox="1">
            <a:spLocks noChangeArrowheads="1"/>
          </p:cNvSpPr>
          <p:nvPr/>
        </p:nvSpPr>
        <p:spPr bwMode="auto">
          <a:xfrm>
            <a:off x="5564188" y="1060450"/>
            <a:ext cx="4048125" cy="175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spcBef>
                <a:spcPct val="50000"/>
              </a:spcBef>
            </a:pPr>
            <a:r>
              <a:rPr lang="en-US" b="1"/>
              <a:t>Addressable Messages</a:t>
            </a:r>
            <a:r>
              <a:rPr lang="en-US"/>
              <a:t> </a:t>
            </a:r>
          </a:p>
          <a:p>
            <a:pPr algn="l">
              <a:lnSpc>
                <a:spcPts val="1650"/>
              </a:lnSpc>
              <a:spcAft>
                <a:spcPct val="55000"/>
              </a:spcAft>
              <a:buClr>
                <a:srgbClr val="E19900"/>
              </a:buClr>
              <a:buFontTx/>
              <a:buBlip>
                <a:blip r:embed="rId3"/>
              </a:buBlip>
            </a:pPr>
            <a:r>
              <a:rPr lang="en-US"/>
              <a:t>Addressable Messages are directly delivered to a message receiver, which is specified by widget ID &lt;ID&gt;</a:t>
            </a:r>
          </a:p>
          <a:p>
            <a:pPr algn="l">
              <a:lnSpc>
                <a:spcPts val="1650"/>
              </a:lnSpc>
              <a:spcAft>
                <a:spcPct val="55000"/>
              </a:spcAft>
              <a:buClr>
                <a:srgbClr val="E19900"/>
              </a:buClr>
              <a:buFontTx/>
              <a:buBlip>
                <a:blip r:embed="rId3"/>
              </a:buBlip>
            </a:pPr>
            <a:r>
              <a:rPr lang="en-US"/>
              <a:t>The Message Sender needs to know the message receiver. This is considered not good practice for external message.</a:t>
            </a:r>
          </a:p>
        </p:txBody>
      </p:sp>
      <p:cxnSp>
        <p:nvCxnSpPr>
          <p:cNvPr id="16408" name="AutoShape 86"/>
          <p:cNvCxnSpPr>
            <a:cxnSpLocks noChangeShapeType="1"/>
            <a:stCxn id="16409" idx="1"/>
            <a:endCxn id="16400" idx="2"/>
          </p:cNvCxnSpPr>
          <p:nvPr/>
        </p:nvCxnSpPr>
        <p:spPr bwMode="auto">
          <a:xfrm rot="10800000" flipV="1">
            <a:off x="2262188" y="3122613"/>
            <a:ext cx="1990725" cy="2112962"/>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409" name="AutoShape 27"/>
          <p:cNvSpPr>
            <a:spLocks noChangeArrowheads="1"/>
          </p:cNvSpPr>
          <p:nvPr/>
        </p:nvSpPr>
        <p:spPr bwMode="auto">
          <a:xfrm>
            <a:off x="4252913" y="2828925"/>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Message</a:t>
            </a:r>
          </a:p>
          <a:p>
            <a:pPr defTabSz="915988"/>
            <a:r>
              <a:rPr lang="en-US" sz="1200"/>
              <a:t>Queue</a:t>
            </a:r>
          </a:p>
        </p:txBody>
      </p:sp>
      <p:cxnSp>
        <p:nvCxnSpPr>
          <p:cNvPr id="16410" name="AutoShape 86"/>
          <p:cNvCxnSpPr>
            <a:cxnSpLocks noChangeShapeType="1"/>
            <a:stCxn id="16409" idx="1"/>
            <a:endCxn id="16392" idx="2"/>
          </p:cNvCxnSpPr>
          <p:nvPr/>
        </p:nvCxnSpPr>
        <p:spPr bwMode="auto">
          <a:xfrm rot="10800000" flipV="1">
            <a:off x="2271713" y="3121025"/>
            <a:ext cx="1981200" cy="107632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6411" name="AutoShape 86"/>
          <p:cNvCxnSpPr>
            <a:cxnSpLocks noChangeShapeType="1"/>
            <a:stCxn id="16409" idx="1"/>
            <a:endCxn id="16398" idx="0"/>
          </p:cNvCxnSpPr>
          <p:nvPr/>
        </p:nvCxnSpPr>
        <p:spPr bwMode="auto">
          <a:xfrm rot="10800000" flipV="1">
            <a:off x="1241425" y="3122613"/>
            <a:ext cx="3011488" cy="20066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412" name="Oval 30"/>
          <p:cNvSpPr>
            <a:spLocks noChangeArrowheads="1"/>
          </p:cNvSpPr>
          <p:nvPr/>
        </p:nvSpPr>
        <p:spPr bwMode="auto">
          <a:xfrm>
            <a:off x="6386513" y="3459163"/>
            <a:ext cx="225425" cy="211137"/>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13" name="Oval 31"/>
          <p:cNvSpPr>
            <a:spLocks noChangeArrowheads="1"/>
          </p:cNvSpPr>
          <p:nvPr/>
        </p:nvSpPr>
        <p:spPr bwMode="auto">
          <a:xfrm>
            <a:off x="5937250" y="3956050"/>
            <a:ext cx="227013" cy="211138"/>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14" name="Line 32"/>
          <p:cNvSpPr>
            <a:spLocks noChangeShapeType="1"/>
          </p:cNvSpPr>
          <p:nvPr/>
        </p:nvSpPr>
        <p:spPr bwMode="auto">
          <a:xfrm flipH="1">
            <a:off x="6099175" y="3622675"/>
            <a:ext cx="322263"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15" name="Oval 33"/>
          <p:cNvSpPr>
            <a:spLocks noChangeArrowheads="1"/>
          </p:cNvSpPr>
          <p:nvPr/>
        </p:nvSpPr>
        <p:spPr bwMode="auto">
          <a:xfrm flipH="1">
            <a:off x="6845300" y="3957638"/>
            <a:ext cx="225425" cy="211137"/>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16" name="Line 34"/>
          <p:cNvSpPr>
            <a:spLocks noChangeShapeType="1"/>
          </p:cNvSpPr>
          <p:nvPr/>
        </p:nvSpPr>
        <p:spPr bwMode="auto">
          <a:xfrm>
            <a:off x="6583363" y="3624263"/>
            <a:ext cx="322262"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17" name="Oval 35"/>
          <p:cNvSpPr>
            <a:spLocks noChangeArrowheads="1"/>
          </p:cNvSpPr>
          <p:nvPr/>
        </p:nvSpPr>
        <p:spPr bwMode="auto">
          <a:xfrm>
            <a:off x="5480050" y="4476750"/>
            <a:ext cx="227013" cy="209550"/>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18" name="Line 36"/>
          <p:cNvSpPr>
            <a:spLocks noChangeShapeType="1"/>
          </p:cNvSpPr>
          <p:nvPr/>
        </p:nvSpPr>
        <p:spPr bwMode="auto">
          <a:xfrm flipH="1">
            <a:off x="5641975" y="4141788"/>
            <a:ext cx="322263" cy="3524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19" name="Oval 37"/>
          <p:cNvSpPr>
            <a:spLocks noChangeArrowheads="1"/>
          </p:cNvSpPr>
          <p:nvPr/>
        </p:nvSpPr>
        <p:spPr bwMode="auto">
          <a:xfrm flipH="1">
            <a:off x="6388100" y="4478338"/>
            <a:ext cx="225425" cy="209550"/>
          </a:xfrm>
          <a:prstGeom prst="ellipse">
            <a:avLst/>
          </a:prstGeom>
          <a:solidFill>
            <a:schemeClr val="hlink"/>
          </a:solidFill>
          <a:ln w="9525" algn="ctr">
            <a:solidFill>
              <a:schemeClr val="tx1"/>
            </a:solidFill>
            <a:round/>
            <a:headEnd/>
            <a:tailEnd/>
          </a:ln>
        </p:spPr>
        <p:txBody>
          <a:bodyPr wrap="none" lIns="83969" tIns="41985" rIns="83969" bIns="41985" anchor="ctr"/>
          <a:lstStyle/>
          <a:p>
            <a:endParaRPr lang="en-US"/>
          </a:p>
        </p:txBody>
      </p:sp>
      <p:sp>
        <p:nvSpPr>
          <p:cNvPr id="16420" name="Line 38"/>
          <p:cNvSpPr>
            <a:spLocks noChangeShapeType="1"/>
          </p:cNvSpPr>
          <p:nvPr/>
        </p:nvSpPr>
        <p:spPr bwMode="auto">
          <a:xfrm>
            <a:off x="6126163" y="4143375"/>
            <a:ext cx="322262" cy="3524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21" name="Oval 39"/>
          <p:cNvSpPr>
            <a:spLocks noChangeArrowheads="1"/>
          </p:cNvSpPr>
          <p:nvPr/>
        </p:nvSpPr>
        <p:spPr bwMode="auto">
          <a:xfrm>
            <a:off x="5927725" y="4994275"/>
            <a:ext cx="225425" cy="211138"/>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22" name="Line 40"/>
          <p:cNvSpPr>
            <a:spLocks noChangeShapeType="1"/>
          </p:cNvSpPr>
          <p:nvPr/>
        </p:nvSpPr>
        <p:spPr bwMode="auto">
          <a:xfrm flipH="1">
            <a:off x="6089650" y="4660900"/>
            <a:ext cx="322263" cy="3508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23" name="Oval 41"/>
          <p:cNvSpPr>
            <a:spLocks noChangeArrowheads="1"/>
          </p:cNvSpPr>
          <p:nvPr/>
        </p:nvSpPr>
        <p:spPr bwMode="auto">
          <a:xfrm flipH="1">
            <a:off x="6834188" y="4995863"/>
            <a:ext cx="227012" cy="211137"/>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24" name="Line 42"/>
          <p:cNvSpPr>
            <a:spLocks noChangeShapeType="1"/>
          </p:cNvSpPr>
          <p:nvPr/>
        </p:nvSpPr>
        <p:spPr bwMode="auto">
          <a:xfrm>
            <a:off x="6572250" y="4662488"/>
            <a:ext cx="322263" cy="35083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25" name="Oval 43"/>
          <p:cNvSpPr>
            <a:spLocks noChangeArrowheads="1"/>
          </p:cNvSpPr>
          <p:nvPr/>
        </p:nvSpPr>
        <p:spPr bwMode="auto">
          <a:xfrm>
            <a:off x="6373813" y="5513388"/>
            <a:ext cx="227012" cy="209550"/>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26" name="Line 44"/>
          <p:cNvSpPr>
            <a:spLocks noChangeShapeType="1"/>
          </p:cNvSpPr>
          <p:nvPr/>
        </p:nvSpPr>
        <p:spPr bwMode="auto">
          <a:xfrm flipH="1">
            <a:off x="6535738" y="5178425"/>
            <a:ext cx="322262" cy="3524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27" name="Oval 45"/>
          <p:cNvSpPr>
            <a:spLocks noChangeArrowheads="1"/>
          </p:cNvSpPr>
          <p:nvPr/>
        </p:nvSpPr>
        <p:spPr bwMode="auto">
          <a:xfrm flipH="1">
            <a:off x="7281863" y="5514975"/>
            <a:ext cx="227012" cy="209550"/>
          </a:xfrm>
          <a:prstGeom prst="ellipse">
            <a:avLst/>
          </a:prstGeom>
          <a:solidFill>
            <a:schemeClr val="accent1"/>
          </a:solidFill>
          <a:ln w="9525" algn="ctr">
            <a:solidFill>
              <a:schemeClr val="tx1"/>
            </a:solidFill>
            <a:round/>
            <a:headEnd/>
            <a:tailEnd/>
          </a:ln>
        </p:spPr>
        <p:txBody>
          <a:bodyPr wrap="none" lIns="83969" tIns="41985" rIns="83969" bIns="41985" anchor="ctr"/>
          <a:lstStyle/>
          <a:p>
            <a:endParaRPr lang="en-US"/>
          </a:p>
        </p:txBody>
      </p:sp>
      <p:sp>
        <p:nvSpPr>
          <p:cNvPr id="16428" name="Line 46"/>
          <p:cNvSpPr>
            <a:spLocks noChangeShapeType="1"/>
          </p:cNvSpPr>
          <p:nvPr/>
        </p:nvSpPr>
        <p:spPr bwMode="auto">
          <a:xfrm>
            <a:off x="7019925" y="5180013"/>
            <a:ext cx="322263" cy="3524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16429" name="Text Box 51"/>
          <p:cNvSpPr txBox="1">
            <a:spLocks noChangeArrowheads="1"/>
          </p:cNvSpPr>
          <p:nvPr/>
        </p:nvSpPr>
        <p:spPr bwMode="auto">
          <a:xfrm>
            <a:off x="7615238" y="4473575"/>
            <a:ext cx="769937"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Deliver</a:t>
            </a:r>
          </a:p>
        </p:txBody>
      </p:sp>
      <p:cxnSp>
        <p:nvCxnSpPr>
          <p:cNvPr id="16430" name="AutoShape 86"/>
          <p:cNvCxnSpPr>
            <a:cxnSpLocks noChangeShapeType="1"/>
            <a:stCxn id="16431" idx="1"/>
            <a:endCxn id="16419" idx="2"/>
          </p:cNvCxnSpPr>
          <p:nvPr/>
        </p:nvCxnSpPr>
        <p:spPr bwMode="auto">
          <a:xfrm rot="10800000" flipV="1">
            <a:off x="6613525" y="3121025"/>
            <a:ext cx="1701800" cy="1462088"/>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6431" name="AutoShape 27"/>
          <p:cNvSpPr>
            <a:spLocks noChangeArrowheads="1"/>
          </p:cNvSpPr>
          <p:nvPr/>
        </p:nvSpPr>
        <p:spPr bwMode="auto">
          <a:xfrm>
            <a:off x="8315325" y="2828925"/>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Message</a:t>
            </a:r>
          </a:p>
          <a:p>
            <a:pPr defTabSz="915988"/>
            <a:r>
              <a:rPr lang="en-US" sz="1200"/>
              <a:t>Queue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9"/>
          <p:cNvSpPr>
            <a:spLocks noChangeArrowheads="1"/>
          </p:cNvSpPr>
          <p:nvPr/>
        </p:nvSpPr>
        <p:spPr bwMode="auto">
          <a:xfrm>
            <a:off x="6302375" y="1158875"/>
            <a:ext cx="3016250" cy="3440113"/>
          </a:xfrm>
          <a:prstGeom prst="rect">
            <a:avLst/>
          </a:prstGeom>
          <a:gradFill rotWithShape="1">
            <a:gsLst>
              <a:gs pos="0">
                <a:srgbClr val="5E9EFF"/>
              </a:gs>
              <a:gs pos="39999">
                <a:srgbClr val="85C2FF"/>
              </a:gs>
              <a:gs pos="70000">
                <a:srgbClr val="C4D6EB"/>
              </a:gs>
              <a:gs pos="100000">
                <a:srgbClr val="FFEBFA"/>
              </a:gs>
            </a:gsLst>
            <a:lin ang="16200000" scaled="0"/>
          </a:gradFill>
          <a:ln w="9525" algn="ctr">
            <a:noFill/>
            <a:miter lim="800000"/>
            <a:headEnd/>
            <a:tailEnd/>
          </a:ln>
        </p:spPr>
        <p:txBody>
          <a:bodyPr lIns="91410" tIns="45707" rIns="91410" bIns="45707" anchor="t" anchorCtr="0"/>
          <a:lstStyle/>
          <a:p>
            <a:pPr defTabSz="915988"/>
            <a:r>
              <a:rPr lang="en-US" sz="1000" b="1" dirty="0" err="1"/>
              <a:t>Artemmis</a:t>
            </a:r>
            <a:endParaRPr lang="en-US" sz="1000" b="1" dirty="0"/>
          </a:p>
          <a:p>
            <a:pPr defTabSz="915988"/>
            <a:r>
              <a:rPr lang="en-US" sz="1000" b="1" dirty="0"/>
              <a:t>HMI </a:t>
            </a:r>
            <a:r>
              <a:rPr lang="en-US" sz="1000" b="1" dirty="0" smtClean="0"/>
              <a:t>Subsystem</a:t>
            </a:r>
            <a:endParaRPr lang="en-US" sz="1000" b="1" dirty="0"/>
          </a:p>
        </p:txBody>
      </p:sp>
      <p:sp>
        <p:nvSpPr>
          <p:cNvPr id="19459" name="Titel 1"/>
          <p:cNvSpPr>
            <a:spLocks noGrp="1"/>
          </p:cNvSpPr>
          <p:nvPr>
            <p:ph type="title" idx="4294967295"/>
          </p:nvPr>
        </p:nvSpPr>
        <p:spPr/>
        <p:txBody>
          <a:bodyPr/>
          <a:lstStyle/>
          <a:p>
            <a:r>
              <a:rPr lang="en-US" smtClean="0"/>
              <a:t>Artemmis Framework &amp; Tool Chain for Automotive Platforms </a:t>
            </a:r>
            <a:br>
              <a:rPr lang="en-US" smtClean="0"/>
            </a:br>
            <a:r>
              <a:rPr lang="en-US" smtClean="0"/>
              <a:t>Widget Communication: Internal Message Queue</a:t>
            </a:r>
            <a:endParaRPr lang="de-DE" smtClean="0"/>
          </a:p>
        </p:txBody>
      </p:sp>
      <p:sp>
        <p:nvSpPr>
          <p:cNvPr id="19460" name="Textplatzhalter 2"/>
          <p:cNvSpPr>
            <a:spLocks noGrp="1"/>
          </p:cNvSpPr>
          <p:nvPr>
            <p:ph type="body" sz="half" idx="4294967295"/>
          </p:nvPr>
        </p:nvSpPr>
        <p:spPr>
          <a:xfrm>
            <a:off x="334963" y="1158875"/>
            <a:ext cx="5203825" cy="4830763"/>
          </a:xfrm>
        </p:spPr>
        <p:txBody>
          <a:bodyPr/>
          <a:lstStyle/>
          <a:p>
            <a:r>
              <a:rPr lang="en-US" smtClean="0"/>
              <a:t>Beneath external messaging, an internal messaging is available in the Artemmis subsystem</a:t>
            </a:r>
          </a:p>
          <a:p>
            <a:r>
              <a:rPr lang="en-US" smtClean="0"/>
              <a:t>Internal messages can be posted to an internal Message Queue from widgets</a:t>
            </a:r>
          </a:p>
          <a:p>
            <a:r>
              <a:rPr lang="en-US" smtClean="0"/>
              <a:t>All propagation strategies available for the external message queue are supported as well for the Internal message queue: Broadcast, Focused, Direct and Addressable</a:t>
            </a:r>
          </a:p>
          <a:p>
            <a:r>
              <a:rPr lang="en-US" smtClean="0"/>
              <a:t>Like the external message queue, the internal message queue is organized in a FIFO structure</a:t>
            </a:r>
          </a:p>
          <a:p>
            <a:r>
              <a:rPr lang="en-US" smtClean="0"/>
              <a:t>Posting a message on the internal message queue initiates a new (internal) message cycle, which is typically presented to the widget tree root (focused, broadcast)</a:t>
            </a:r>
          </a:p>
          <a:p>
            <a:r>
              <a:rPr lang="en-US" smtClean="0"/>
              <a:t>Normally EPF handles one message from external message queue. Then all messages from internal queue are handled, before taking next message from external message queue.</a:t>
            </a:r>
          </a:p>
        </p:txBody>
      </p:sp>
      <p:sp>
        <p:nvSpPr>
          <p:cNvPr id="19461" name="Foliennummernplatzhalter 4"/>
          <p:cNvSpPr txBox="1">
            <a:spLocks noGrp="1"/>
          </p:cNvSpPr>
          <p:nvPr/>
        </p:nvSpPr>
        <p:spPr bwMode="auto">
          <a:xfrm>
            <a:off x="334963" y="6524625"/>
            <a:ext cx="3135312"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1079032A-6364-482C-A6AA-74EF50317A8F}" type="slidenum">
              <a:rPr lang="en-US" sz="600"/>
              <a:pPr algn="l" eaLnBrk="1" hangingPunct="1">
                <a:lnSpc>
                  <a:spcPts val="550"/>
                </a:lnSpc>
              </a:pPr>
              <a:t>15</a:t>
            </a:fld>
            <a:r>
              <a:rPr lang="en-US" sz="600"/>
              <a:t> / B. Bach / ID RD SW GA-M/  Nov-2010   © Continental AG</a:t>
            </a:r>
          </a:p>
        </p:txBody>
      </p:sp>
      <p:sp>
        <p:nvSpPr>
          <p:cNvPr id="19462" name="Line 6"/>
          <p:cNvSpPr>
            <a:spLocks noChangeShapeType="1"/>
          </p:cNvSpPr>
          <p:nvPr/>
        </p:nvSpPr>
        <p:spPr bwMode="auto">
          <a:xfrm flipV="1">
            <a:off x="5897563" y="1854200"/>
            <a:ext cx="58578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19463" name="Textfeld 6"/>
          <p:cNvSpPr txBox="1">
            <a:spLocks noChangeArrowheads="1"/>
          </p:cNvSpPr>
          <p:nvPr/>
        </p:nvSpPr>
        <p:spPr bwMode="auto">
          <a:xfrm>
            <a:off x="5522913" y="1160463"/>
            <a:ext cx="7493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de-DE" sz="1200"/>
              <a:t>External</a:t>
            </a:r>
          </a:p>
          <a:p>
            <a:pPr eaLnBrk="1" hangingPunct="1"/>
            <a:r>
              <a:rPr lang="de-DE" sz="1200"/>
              <a:t>Events</a:t>
            </a:r>
          </a:p>
        </p:txBody>
      </p:sp>
      <p:grpSp>
        <p:nvGrpSpPr>
          <p:cNvPr id="19464" name="Group 11"/>
          <p:cNvGrpSpPr>
            <a:grpSpLocks/>
          </p:cNvGrpSpPr>
          <p:nvPr/>
        </p:nvGrpSpPr>
        <p:grpSpPr bwMode="auto">
          <a:xfrm>
            <a:off x="7843838" y="2033588"/>
            <a:ext cx="1069975" cy="1125537"/>
            <a:chOff x="3311" y="1871"/>
            <a:chExt cx="1815" cy="1956"/>
          </a:xfrm>
        </p:grpSpPr>
        <p:sp>
          <p:nvSpPr>
            <p:cNvPr id="19471" name="Rectangle 12"/>
            <p:cNvSpPr>
              <a:spLocks noChangeArrowheads="1"/>
            </p:cNvSpPr>
            <p:nvPr/>
          </p:nvSpPr>
          <p:spPr bwMode="auto">
            <a:xfrm>
              <a:off x="3311" y="1871"/>
              <a:ext cx="1815" cy="1956"/>
            </a:xfrm>
            <a:prstGeom prst="rect">
              <a:avLst/>
            </a:prstGeom>
            <a:solidFill>
              <a:schemeClr val="accent1"/>
            </a:solidFill>
            <a:ln w="19050" algn="ctr">
              <a:solidFill>
                <a:schemeClr val="tx1"/>
              </a:solidFill>
              <a:miter lim="800000"/>
              <a:headEnd/>
              <a:tailEnd/>
            </a:ln>
          </p:spPr>
          <p:txBody>
            <a:bodyPr wrap="none" anchor="ctr"/>
            <a:lstStyle/>
            <a:p>
              <a:endParaRPr lang="en-US"/>
            </a:p>
          </p:txBody>
        </p:sp>
        <p:grpSp>
          <p:nvGrpSpPr>
            <p:cNvPr id="19472" name="Group 13"/>
            <p:cNvGrpSpPr>
              <a:grpSpLocks/>
            </p:cNvGrpSpPr>
            <p:nvPr/>
          </p:nvGrpSpPr>
          <p:grpSpPr bwMode="auto">
            <a:xfrm>
              <a:off x="3562" y="2037"/>
              <a:ext cx="1264" cy="1656"/>
              <a:chOff x="1582" y="1178"/>
              <a:chExt cx="1889" cy="2536"/>
            </a:xfrm>
          </p:grpSpPr>
          <p:sp>
            <p:nvSpPr>
              <p:cNvPr id="19473" name="Oval 14"/>
              <p:cNvSpPr>
                <a:spLocks noChangeArrowheads="1"/>
              </p:cNvSpPr>
              <p:nvPr/>
            </p:nvSpPr>
            <p:spPr bwMode="auto">
              <a:xfrm>
                <a:off x="1582" y="256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9474" name="Oval 15"/>
              <p:cNvSpPr>
                <a:spLocks noChangeArrowheads="1"/>
              </p:cNvSpPr>
              <p:nvPr/>
            </p:nvSpPr>
            <p:spPr bwMode="auto">
              <a:xfrm>
                <a:off x="1587" y="1861"/>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9475" name="Oval 16"/>
              <p:cNvSpPr>
                <a:spLocks noChangeArrowheads="1"/>
              </p:cNvSpPr>
              <p:nvPr/>
            </p:nvSpPr>
            <p:spPr bwMode="auto">
              <a:xfrm>
                <a:off x="1672" y="3374"/>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9476" name="Oval 17"/>
              <p:cNvSpPr>
                <a:spLocks noChangeArrowheads="1"/>
              </p:cNvSpPr>
              <p:nvPr/>
            </p:nvSpPr>
            <p:spPr bwMode="auto">
              <a:xfrm>
                <a:off x="3151" y="255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19477" name="AutoShape 18"/>
              <p:cNvCxnSpPr>
                <a:cxnSpLocks noChangeShapeType="1"/>
                <a:stCxn id="19484" idx="5"/>
                <a:endCxn id="19483" idx="0"/>
              </p:cNvCxnSpPr>
              <p:nvPr/>
            </p:nvCxnSpPr>
            <p:spPr bwMode="auto">
              <a:xfrm>
                <a:off x="2425" y="1460"/>
                <a:ext cx="478" cy="40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78" name="AutoShape 19"/>
              <p:cNvCxnSpPr>
                <a:cxnSpLocks noChangeShapeType="1"/>
                <a:stCxn id="19484" idx="3"/>
                <a:endCxn id="19474" idx="0"/>
              </p:cNvCxnSpPr>
              <p:nvPr/>
            </p:nvCxnSpPr>
            <p:spPr bwMode="auto">
              <a:xfrm flipH="1">
                <a:off x="1746" y="1460"/>
                <a:ext cx="455" cy="40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79" name="AutoShape 20"/>
              <p:cNvCxnSpPr>
                <a:cxnSpLocks noChangeShapeType="1"/>
                <a:stCxn id="19473" idx="0"/>
                <a:endCxn id="19474" idx="4"/>
              </p:cNvCxnSpPr>
              <p:nvPr/>
            </p:nvCxnSpPr>
            <p:spPr bwMode="auto">
              <a:xfrm flipV="1">
                <a:off x="1741" y="2186"/>
                <a:ext cx="5" cy="38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80" name="AutoShape 21"/>
              <p:cNvCxnSpPr>
                <a:cxnSpLocks noChangeShapeType="1"/>
                <a:stCxn id="19475" idx="7"/>
                <a:endCxn id="19492" idx="3"/>
              </p:cNvCxnSpPr>
              <p:nvPr/>
            </p:nvCxnSpPr>
            <p:spPr bwMode="auto">
              <a:xfrm flipV="1">
                <a:off x="1943" y="2844"/>
                <a:ext cx="520" cy="57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81" name="AutoShape 22"/>
              <p:cNvCxnSpPr>
                <a:cxnSpLocks noChangeShapeType="1"/>
                <a:stCxn id="19492" idx="0"/>
                <a:endCxn id="19483" idx="4"/>
              </p:cNvCxnSpPr>
              <p:nvPr/>
            </p:nvCxnSpPr>
            <p:spPr bwMode="auto">
              <a:xfrm flipV="1">
                <a:off x="2575" y="2192"/>
                <a:ext cx="328" cy="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82" name="AutoShape 23"/>
              <p:cNvCxnSpPr>
                <a:cxnSpLocks noChangeShapeType="1"/>
                <a:stCxn id="19476" idx="0"/>
                <a:endCxn id="19483" idx="5"/>
              </p:cNvCxnSpPr>
              <p:nvPr/>
            </p:nvCxnSpPr>
            <p:spPr bwMode="auto">
              <a:xfrm flipH="1" flipV="1">
                <a:off x="3015" y="2144"/>
                <a:ext cx="295" cy="4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9483" name="Oval 24"/>
              <p:cNvSpPr>
                <a:spLocks noChangeArrowheads="1"/>
              </p:cNvSpPr>
              <p:nvPr/>
            </p:nvSpPr>
            <p:spPr bwMode="auto">
              <a:xfrm>
                <a:off x="2744" y="186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9484" name="Oval 25"/>
              <p:cNvSpPr>
                <a:spLocks noChangeArrowheads="1"/>
              </p:cNvSpPr>
              <p:nvPr/>
            </p:nvSpPr>
            <p:spPr bwMode="auto">
              <a:xfrm>
                <a:off x="2154" y="1183"/>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9485" name="Oval 26"/>
              <p:cNvSpPr>
                <a:spLocks noChangeArrowheads="1"/>
              </p:cNvSpPr>
              <p:nvPr/>
            </p:nvSpPr>
            <p:spPr bwMode="auto">
              <a:xfrm>
                <a:off x="2041" y="3389"/>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9486" name="Oval 27"/>
              <p:cNvSpPr>
                <a:spLocks noChangeArrowheads="1"/>
              </p:cNvSpPr>
              <p:nvPr/>
            </p:nvSpPr>
            <p:spPr bwMode="auto">
              <a:xfrm>
                <a:off x="2778" y="3389"/>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9487" name="Oval 28"/>
              <p:cNvSpPr>
                <a:spLocks noChangeArrowheads="1"/>
              </p:cNvSpPr>
              <p:nvPr/>
            </p:nvSpPr>
            <p:spPr bwMode="auto">
              <a:xfrm>
                <a:off x="2409" y="3389"/>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9488" name="Oval 29"/>
              <p:cNvSpPr>
                <a:spLocks noChangeArrowheads="1"/>
              </p:cNvSpPr>
              <p:nvPr/>
            </p:nvSpPr>
            <p:spPr bwMode="auto">
              <a:xfrm>
                <a:off x="3153" y="3374"/>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19489" name="AutoShape 30"/>
              <p:cNvCxnSpPr>
                <a:cxnSpLocks noChangeShapeType="1"/>
                <a:stCxn id="19485" idx="0"/>
                <a:endCxn id="19492" idx="3"/>
              </p:cNvCxnSpPr>
              <p:nvPr/>
            </p:nvCxnSpPr>
            <p:spPr bwMode="auto">
              <a:xfrm flipV="1">
                <a:off x="2200" y="2844"/>
                <a:ext cx="263" cy="54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90" name="AutoShape 31"/>
              <p:cNvCxnSpPr>
                <a:cxnSpLocks noChangeShapeType="1"/>
                <a:stCxn id="19487" idx="0"/>
                <a:endCxn id="19492" idx="4"/>
              </p:cNvCxnSpPr>
              <p:nvPr/>
            </p:nvCxnSpPr>
            <p:spPr bwMode="auto">
              <a:xfrm flipV="1">
                <a:off x="2568" y="2892"/>
                <a:ext cx="7" cy="49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91" name="AutoShape 32"/>
              <p:cNvCxnSpPr>
                <a:cxnSpLocks noChangeShapeType="1"/>
                <a:stCxn id="19486" idx="0"/>
                <a:endCxn id="19492" idx="5"/>
              </p:cNvCxnSpPr>
              <p:nvPr/>
            </p:nvCxnSpPr>
            <p:spPr bwMode="auto">
              <a:xfrm flipH="1" flipV="1">
                <a:off x="2687" y="2844"/>
                <a:ext cx="250" cy="54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9492" name="Oval 33"/>
              <p:cNvSpPr>
                <a:spLocks noChangeArrowheads="1"/>
              </p:cNvSpPr>
              <p:nvPr/>
            </p:nvSpPr>
            <p:spPr bwMode="auto">
              <a:xfrm>
                <a:off x="2416" y="256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19493" name="AutoShape 34"/>
              <p:cNvCxnSpPr>
                <a:cxnSpLocks noChangeShapeType="1"/>
                <a:stCxn id="19488" idx="0"/>
                <a:endCxn id="19492" idx="5"/>
              </p:cNvCxnSpPr>
              <p:nvPr/>
            </p:nvCxnSpPr>
            <p:spPr bwMode="auto">
              <a:xfrm flipH="1" flipV="1">
                <a:off x="2687" y="2844"/>
                <a:ext cx="625" cy="53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9494" name="AutoShape 35"/>
              <p:cNvCxnSpPr>
                <a:cxnSpLocks noChangeShapeType="1"/>
                <a:stCxn id="19484" idx="6"/>
                <a:endCxn id="19495" idx="2"/>
              </p:cNvCxnSpPr>
              <p:nvPr/>
            </p:nvCxnSpPr>
            <p:spPr bwMode="auto">
              <a:xfrm flipV="1">
                <a:off x="2472" y="1341"/>
                <a:ext cx="606" cy="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9495" name="Oval 36"/>
              <p:cNvSpPr>
                <a:spLocks noChangeArrowheads="1"/>
              </p:cNvSpPr>
              <p:nvPr/>
            </p:nvSpPr>
            <p:spPr bwMode="auto">
              <a:xfrm>
                <a:off x="3078" y="1178"/>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grpSp>
      </p:grpSp>
      <p:sp>
        <p:nvSpPr>
          <p:cNvPr id="19465" name="AutoShape 27"/>
          <p:cNvSpPr>
            <a:spLocks noChangeArrowheads="1"/>
          </p:cNvSpPr>
          <p:nvPr/>
        </p:nvSpPr>
        <p:spPr bwMode="auto">
          <a:xfrm>
            <a:off x="6557963" y="1606550"/>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External </a:t>
            </a:r>
          </a:p>
          <a:p>
            <a:pPr defTabSz="915988"/>
            <a:r>
              <a:rPr lang="en-US" sz="1200"/>
              <a:t>Message</a:t>
            </a:r>
          </a:p>
          <a:p>
            <a:pPr defTabSz="915988"/>
            <a:r>
              <a:rPr lang="en-US" sz="1200"/>
              <a:t>Queue</a:t>
            </a:r>
          </a:p>
        </p:txBody>
      </p:sp>
      <p:cxnSp>
        <p:nvCxnSpPr>
          <p:cNvPr id="19466" name="AutoShape 28"/>
          <p:cNvCxnSpPr>
            <a:cxnSpLocks noChangeShapeType="1"/>
            <a:stCxn id="19465" idx="3"/>
            <a:endCxn id="19471" idx="0"/>
          </p:cNvCxnSpPr>
          <p:nvPr/>
        </p:nvCxnSpPr>
        <p:spPr bwMode="auto">
          <a:xfrm>
            <a:off x="7618413" y="1898650"/>
            <a:ext cx="760412" cy="134938"/>
          </a:xfrm>
          <a:prstGeom prst="curvedConnector2">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19467" name="AutoShape 27"/>
          <p:cNvSpPr>
            <a:spLocks noChangeArrowheads="1"/>
          </p:cNvSpPr>
          <p:nvPr/>
        </p:nvSpPr>
        <p:spPr bwMode="auto">
          <a:xfrm>
            <a:off x="7853363" y="3654425"/>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Internal</a:t>
            </a:r>
          </a:p>
          <a:p>
            <a:pPr defTabSz="915988"/>
            <a:r>
              <a:rPr lang="en-US" sz="1200"/>
              <a:t>Message</a:t>
            </a:r>
          </a:p>
          <a:p>
            <a:pPr defTabSz="915988"/>
            <a:r>
              <a:rPr lang="en-US" sz="1200"/>
              <a:t>Queue</a:t>
            </a:r>
          </a:p>
        </p:txBody>
      </p:sp>
      <p:cxnSp>
        <p:nvCxnSpPr>
          <p:cNvPr id="19468" name="AutoShape 28"/>
          <p:cNvCxnSpPr>
            <a:cxnSpLocks noChangeShapeType="1"/>
            <a:stCxn id="19467" idx="3"/>
            <a:endCxn id="19471" idx="0"/>
          </p:cNvCxnSpPr>
          <p:nvPr/>
        </p:nvCxnSpPr>
        <p:spPr bwMode="auto">
          <a:xfrm flipH="1" flipV="1">
            <a:off x="8378825" y="2033588"/>
            <a:ext cx="534988" cy="1912937"/>
          </a:xfrm>
          <a:prstGeom prst="curvedConnector4">
            <a:avLst>
              <a:gd name="adj1" fmla="val -63088"/>
              <a:gd name="adj2" fmla="val 111949"/>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9469" name="AutoShape 28"/>
          <p:cNvCxnSpPr>
            <a:cxnSpLocks noChangeShapeType="1"/>
            <a:stCxn id="19471" idx="1"/>
            <a:endCxn id="19467" idx="1"/>
          </p:cNvCxnSpPr>
          <p:nvPr/>
        </p:nvCxnSpPr>
        <p:spPr bwMode="auto">
          <a:xfrm rot="10800000" flipH="1" flipV="1">
            <a:off x="7843838" y="2597150"/>
            <a:ext cx="9525" cy="1349375"/>
          </a:xfrm>
          <a:prstGeom prst="curvedConnector3">
            <a:avLst>
              <a:gd name="adj1" fmla="val -408974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19470" name="Textfeld 49"/>
          <p:cNvSpPr txBox="1">
            <a:spLocks noChangeArrowheads="1"/>
          </p:cNvSpPr>
          <p:nvPr/>
        </p:nvSpPr>
        <p:spPr bwMode="auto">
          <a:xfrm>
            <a:off x="6732588" y="2971800"/>
            <a:ext cx="6953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de-DE" sz="1200"/>
              <a:t>Internal</a:t>
            </a:r>
          </a:p>
          <a:p>
            <a:pPr eaLnBrk="1" hangingPunct="1"/>
            <a:r>
              <a:rPr lang="de-DE" sz="1200"/>
              <a:t>Events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p:cNvSpPr>
            <a:spLocks noGrp="1"/>
          </p:cNvSpPr>
          <p:nvPr>
            <p:ph type="title" idx="4294967295"/>
          </p:nvPr>
        </p:nvSpPr>
        <p:spPr/>
        <p:txBody>
          <a:bodyPr/>
          <a:lstStyle/>
          <a:p>
            <a:r>
              <a:rPr lang="en-US" smtClean="0"/>
              <a:t>Artemmis Framework &amp; Tool Chain for Automotive Platforms </a:t>
            </a:r>
            <a:br>
              <a:rPr lang="en-US" smtClean="0"/>
            </a:br>
            <a:r>
              <a:rPr lang="en-US" smtClean="0"/>
              <a:t>Widget Communication: Message Stack</a:t>
            </a:r>
            <a:endParaRPr lang="de-DE" smtClean="0"/>
          </a:p>
        </p:txBody>
      </p:sp>
      <p:sp>
        <p:nvSpPr>
          <p:cNvPr id="20483" name="Textplatzhalter 2"/>
          <p:cNvSpPr>
            <a:spLocks noGrp="1"/>
          </p:cNvSpPr>
          <p:nvPr>
            <p:ph type="body" sz="half" idx="4294967295"/>
          </p:nvPr>
        </p:nvSpPr>
        <p:spPr>
          <a:xfrm>
            <a:off x="334963" y="1158875"/>
            <a:ext cx="4954587" cy="4830763"/>
          </a:xfrm>
        </p:spPr>
        <p:txBody>
          <a:bodyPr/>
          <a:lstStyle/>
          <a:p>
            <a:r>
              <a:rPr lang="en-US" smtClean="0"/>
              <a:t>The Message Stack can be used by widgets during a running message cycle without initiating a new one (via the internal or external queue)</a:t>
            </a:r>
          </a:p>
          <a:p>
            <a:r>
              <a:rPr lang="en-US" smtClean="0"/>
              <a:t>The message stack is organized as a LIFO</a:t>
            </a:r>
          </a:p>
          <a:p>
            <a:r>
              <a:rPr lang="en-US" smtClean="0"/>
              <a:t>During handling of a message a widget is allowed to push a message to the message stack.</a:t>
            </a:r>
          </a:p>
          <a:p>
            <a:r>
              <a:rPr lang="en-US" smtClean="0"/>
              <a:t>All messages inside the Message Stack will be presented to each widget along the bubbling path, until all messages are consumed or until the bubbling path ends at the root widget.  </a:t>
            </a:r>
          </a:p>
          <a:p>
            <a:r>
              <a:rPr lang="en-US" smtClean="0"/>
              <a:t>If the root widget has been passed, message is silently destroyed.</a:t>
            </a:r>
          </a:p>
        </p:txBody>
      </p:sp>
      <p:sp>
        <p:nvSpPr>
          <p:cNvPr id="20484" name="Foliennummernplatzhalter 4"/>
          <p:cNvSpPr txBox="1">
            <a:spLocks noGrp="1"/>
          </p:cNvSpPr>
          <p:nvPr/>
        </p:nvSpPr>
        <p:spPr bwMode="auto">
          <a:xfrm>
            <a:off x="334963" y="6524625"/>
            <a:ext cx="3135312"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18E7CDFE-8E85-4140-9C7F-713742B56A28}" type="slidenum">
              <a:rPr lang="en-US" sz="600"/>
              <a:pPr algn="l" eaLnBrk="1" hangingPunct="1">
                <a:lnSpc>
                  <a:spcPts val="550"/>
                </a:lnSpc>
              </a:pPr>
              <a:t>16</a:t>
            </a:fld>
            <a:r>
              <a:rPr lang="en-US" sz="600"/>
              <a:t> / B. Bach / ID RD SW GA-M/  Nov-2010   © Continental AG</a:t>
            </a:r>
          </a:p>
        </p:txBody>
      </p:sp>
      <p:sp>
        <p:nvSpPr>
          <p:cNvPr id="20485" name="Oval 4"/>
          <p:cNvSpPr>
            <a:spLocks noChangeArrowheads="1"/>
          </p:cNvSpPr>
          <p:nvPr/>
        </p:nvSpPr>
        <p:spPr bwMode="auto">
          <a:xfrm>
            <a:off x="6078538" y="1952625"/>
            <a:ext cx="322262"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20486" name="Oval 5"/>
          <p:cNvSpPr>
            <a:spLocks noChangeArrowheads="1"/>
          </p:cNvSpPr>
          <p:nvPr/>
        </p:nvSpPr>
        <p:spPr bwMode="auto">
          <a:xfrm>
            <a:off x="6956425" y="2771775"/>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8" name="Oval 6"/>
          <p:cNvSpPr>
            <a:spLocks noChangeArrowheads="1"/>
          </p:cNvSpPr>
          <p:nvPr/>
        </p:nvSpPr>
        <p:spPr bwMode="auto">
          <a:xfrm>
            <a:off x="5505450" y="2763838"/>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9" name="Oval 7"/>
          <p:cNvSpPr>
            <a:spLocks noChangeArrowheads="1"/>
          </p:cNvSpPr>
          <p:nvPr/>
        </p:nvSpPr>
        <p:spPr bwMode="auto">
          <a:xfrm>
            <a:off x="6081713" y="2765425"/>
            <a:ext cx="322262"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cxnSp>
        <p:nvCxnSpPr>
          <p:cNvPr id="20489" name="AutoShape 8"/>
          <p:cNvCxnSpPr>
            <a:cxnSpLocks noChangeShapeType="1"/>
            <a:stCxn id="20485" idx="4"/>
            <a:endCxn id="8" idx="0"/>
          </p:cNvCxnSpPr>
          <p:nvPr/>
        </p:nvCxnSpPr>
        <p:spPr bwMode="auto">
          <a:xfrm flipH="1">
            <a:off x="5667375" y="2260600"/>
            <a:ext cx="573088" cy="5032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0490" name="AutoShape 9"/>
          <p:cNvCxnSpPr>
            <a:cxnSpLocks noChangeShapeType="1"/>
            <a:stCxn id="20485" idx="4"/>
            <a:endCxn id="9" idx="0"/>
          </p:cNvCxnSpPr>
          <p:nvPr/>
        </p:nvCxnSpPr>
        <p:spPr bwMode="auto">
          <a:xfrm>
            <a:off x="6240463" y="2260600"/>
            <a:ext cx="3175" cy="5048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0491" name="AutoShape 10"/>
          <p:cNvCxnSpPr>
            <a:cxnSpLocks noChangeShapeType="1"/>
            <a:stCxn id="20485" idx="4"/>
            <a:endCxn id="20486" idx="0"/>
          </p:cNvCxnSpPr>
          <p:nvPr/>
        </p:nvCxnSpPr>
        <p:spPr bwMode="auto">
          <a:xfrm>
            <a:off x="6240463" y="2260600"/>
            <a:ext cx="877887" cy="511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 name="Oval 11"/>
          <p:cNvSpPr>
            <a:spLocks noChangeArrowheads="1"/>
          </p:cNvSpPr>
          <p:nvPr/>
        </p:nvSpPr>
        <p:spPr bwMode="auto">
          <a:xfrm>
            <a:off x="5510213" y="3575050"/>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cxnSp>
        <p:nvCxnSpPr>
          <p:cNvPr id="20493" name="AutoShape 12"/>
          <p:cNvCxnSpPr>
            <a:cxnSpLocks noChangeShapeType="1"/>
            <a:stCxn id="8" idx="4"/>
            <a:endCxn id="13" idx="0"/>
          </p:cNvCxnSpPr>
          <p:nvPr/>
        </p:nvCxnSpPr>
        <p:spPr bwMode="auto">
          <a:xfrm>
            <a:off x="5667375" y="3071813"/>
            <a:ext cx="4763" cy="5032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494" name="Oval 13"/>
          <p:cNvSpPr>
            <a:spLocks noChangeArrowheads="1"/>
          </p:cNvSpPr>
          <p:nvPr/>
        </p:nvSpPr>
        <p:spPr bwMode="auto">
          <a:xfrm>
            <a:off x="7862888" y="3589338"/>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6" name="Oval 14"/>
          <p:cNvSpPr>
            <a:spLocks noChangeArrowheads="1"/>
          </p:cNvSpPr>
          <p:nvPr/>
        </p:nvSpPr>
        <p:spPr bwMode="auto">
          <a:xfrm>
            <a:off x="6443663" y="3581400"/>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17" name="Oval 15"/>
          <p:cNvSpPr>
            <a:spLocks noChangeArrowheads="1"/>
          </p:cNvSpPr>
          <p:nvPr/>
        </p:nvSpPr>
        <p:spPr bwMode="auto">
          <a:xfrm>
            <a:off x="6926263" y="3584575"/>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cxnSp>
        <p:nvCxnSpPr>
          <p:cNvPr id="20497" name="AutoShape 16"/>
          <p:cNvCxnSpPr>
            <a:cxnSpLocks noChangeShapeType="1"/>
            <a:stCxn id="20486" idx="4"/>
            <a:endCxn id="16" idx="0"/>
          </p:cNvCxnSpPr>
          <p:nvPr/>
        </p:nvCxnSpPr>
        <p:spPr bwMode="auto">
          <a:xfrm flipH="1">
            <a:off x="6605588" y="3079750"/>
            <a:ext cx="512762" cy="5016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0498" name="AutoShape 17"/>
          <p:cNvCxnSpPr>
            <a:cxnSpLocks noChangeShapeType="1"/>
            <a:stCxn id="20486" idx="4"/>
            <a:endCxn id="17" idx="0"/>
          </p:cNvCxnSpPr>
          <p:nvPr/>
        </p:nvCxnSpPr>
        <p:spPr bwMode="auto">
          <a:xfrm flipH="1">
            <a:off x="7088188" y="3079750"/>
            <a:ext cx="30162" cy="5048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0499" name="AutoShape 18"/>
          <p:cNvCxnSpPr>
            <a:cxnSpLocks noChangeShapeType="1"/>
            <a:stCxn id="20486" idx="4"/>
            <a:endCxn id="20494" idx="0"/>
          </p:cNvCxnSpPr>
          <p:nvPr/>
        </p:nvCxnSpPr>
        <p:spPr bwMode="auto">
          <a:xfrm>
            <a:off x="7118350" y="3079750"/>
            <a:ext cx="906463" cy="5095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Oval 19"/>
          <p:cNvSpPr>
            <a:spLocks noChangeArrowheads="1"/>
          </p:cNvSpPr>
          <p:nvPr/>
        </p:nvSpPr>
        <p:spPr bwMode="auto">
          <a:xfrm>
            <a:off x="8112125" y="4406900"/>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20501" name="Oval 20"/>
          <p:cNvSpPr>
            <a:spLocks noChangeArrowheads="1"/>
          </p:cNvSpPr>
          <p:nvPr/>
        </p:nvSpPr>
        <p:spPr bwMode="auto">
          <a:xfrm>
            <a:off x="7650163" y="4408488"/>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20502" name="AutoShape 21"/>
          <p:cNvCxnSpPr>
            <a:cxnSpLocks noChangeShapeType="1"/>
            <a:stCxn id="20494" idx="4"/>
            <a:endCxn id="20501" idx="0"/>
          </p:cNvCxnSpPr>
          <p:nvPr/>
        </p:nvCxnSpPr>
        <p:spPr bwMode="auto">
          <a:xfrm flipH="1">
            <a:off x="7812088" y="3897313"/>
            <a:ext cx="212725" cy="511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0503" name="AutoShape 22"/>
          <p:cNvCxnSpPr>
            <a:cxnSpLocks noChangeShapeType="1"/>
            <a:stCxn id="20494" idx="4"/>
            <a:endCxn id="21" idx="0"/>
          </p:cNvCxnSpPr>
          <p:nvPr/>
        </p:nvCxnSpPr>
        <p:spPr bwMode="auto">
          <a:xfrm>
            <a:off x="8024813" y="3897313"/>
            <a:ext cx="249237" cy="5095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5" name="Oval 23"/>
          <p:cNvSpPr>
            <a:spLocks noChangeArrowheads="1"/>
          </p:cNvSpPr>
          <p:nvPr/>
        </p:nvSpPr>
        <p:spPr bwMode="auto">
          <a:xfrm>
            <a:off x="5751513" y="4402138"/>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26" name="Oval 24"/>
          <p:cNvSpPr>
            <a:spLocks noChangeArrowheads="1"/>
          </p:cNvSpPr>
          <p:nvPr/>
        </p:nvSpPr>
        <p:spPr bwMode="auto">
          <a:xfrm>
            <a:off x="5289550" y="4403725"/>
            <a:ext cx="323850" cy="30797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cxnSp>
        <p:nvCxnSpPr>
          <p:cNvPr id="20506" name="AutoShape 25"/>
          <p:cNvCxnSpPr>
            <a:cxnSpLocks noChangeShapeType="1"/>
            <a:stCxn id="25" idx="0"/>
            <a:endCxn id="13" idx="4"/>
          </p:cNvCxnSpPr>
          <p:nvPr/>
        </p:nvCxnSpPr>
        <p:spPr bwMode="auto">
          <a:xfrm flipH="1" flipV="1">
            <a:off x="5672138" y="3883025"/>
            <a:ext cx="241300" cy="5191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0507" name="AutoShape 26"/>
          <p:cNvCxnSpPr>
            <a:cxnSpLocks noChangeShapeType="1"/>
            <a:stCxn id="13" idx="4"/>
            <a:endCxn id="26" idx="0"/>
          </p:cNvCxnSpPr>
          <p:nvPr/>
        </p:nvCxnSpPr>
        <p:spPr bwMode="auto">
          <a:xfrm flipH="1">
            <a:off x="5451475" y="3883025"/>
            <a:ext cx="220663" cy="5207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0508" name="AutoShape 29"/>
          <p:cNvCxnSpPr>
            <a:cxnSpLocks noChangeShapeType="1"/>
            <a:stCxn id="20485" idx="6"/>
            <a:endCxn id="20486" idx="0"/>
          </p:cNvCxnSpPr>
          <p:nvPr/>
        </p:nvCxnSpPr>
        <p:spPr bwMode="auto">
          <a:xfrm>
            <a:off x="6400800" y="2106613"/>
            <a:ext cx="717550" cy="665162"/>
          </a:xfrm>
          <a:prstGeom prst="curvedConnector2">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20509" name="AutoShape 30"/>
          <p:cNvCxnSpPr>
            <a:cxnSpLocks noChangeShapeType="1"/>
            <a:stCxn id="20486" idx="6"/>
            <a:endCxn id="20494" idx="0"/>
          </p:cNvCxnSpPr>
          <p:nvPr/>
        </p:nvCxnSpPr>
        <p:spPr bwMode="auto">
          <a:xfrm>
            <a:off x="7280275" y="2925763"/>
            <a:ext cx="744538" cy="663575"/>
          </a:xfrm>
          <a:prstGeom prst="curvedConnector2">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20510" name="AutoShape 31"/>
          <p:cNvCxnSpPr>
            <a:cxnSpLocks noChangeShapeType="1"/>
            <a:stCxn id="20494" idx="7"/>
            <a:endCxn id="20514" idx="1"/>
          </p:cNvCxnSpPr>
          <p:nvPr/>
        </p:nvCxnSpPr>
        <p:spPr bwMode="auto">
          <a:xfrm rot="5400000" flipH="1" flipV="1">
            <a:off x="7975600" y="3235326"/>
            <a:ext cx="561975" cy="234950"/>
          </a:xfrm>
          <a:prstGeom prst="curvedConnector2">
            <a:avLst/>
          </a:prstGeom>
          <a:noFill/>
          <a:ln w="9525">
            <a:solidFill>
              <a:srgbClr val="00B050"/>
            </a:solidFill>
            <a:round/>
            <a:headEnd/>
            <a:tailEnd type="triangle" w="med" len="med"/>
          </a:ln>
          <a:extLst>
            <a:ext uri="{909E8E84-426E-40DD-AFC4-6F175D3DCCD1}">
              <a14:hiddenFill xmlns:a14="http://schemas.microsoft.com/office/drawing/2010/main" xmlns="">
                <a:noFill/>
              </a14:hiddenFill>
            </a:ext>
          </a:extLst>
        </p:spPr>
      </p:cxnSp>
      <p:cxnSp>
        <p:nvCxnSpPr>
          <p:cNvPr id="20511" name="AutoShape 28"/>
          <p:cNvCxnSpPr>
            <a:cxnSpLocks noChangeShapeType="1"/>
            <a:stCxn id="20512" idx="1"/>
            <a:endCxn id="20485" idx="0"/>
          </p:cNvCxnSpPr>
          <p:nvPr/>
        </p:nvCxnSpPr>
        <p:spPr bwMode="auto">
          <a:xfrm rot="10800000" flipV="1">
            <a:off x="6240463" y="1290638"/>
            <a:ext cx="1073150" cy="661987"/>
          </a:xfrm>
          <a:prstGeom prst="curvedConnector2">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20512" name="AutoShape 27"/>
          <p:cNvSpPr>
            <a:spLocks noChangeArrowheads="1"/>
          </p:cNvSpPr>
          <p:nvPr/>
        </p:nvSpPr>
        <p:spPr bwMode="auto">
          <a:xfrm>
            <a:off x="7313613" y="998538"/>
            <a:ext cx="1060450" cy="585787"/>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Message</a:t>
            </a:r>
          </a:p>
          <a:p>
            <a:pPr defTabSz="915988"/>
            <a:r>
              <a:rPr lang="en-US" sz="1200"/>
              <a:t>Queue</a:t>
            </a:r>
          </a:p>
        </p:txBody>
      </p:sp>
      <p:sp>
        <p:nvSpPr>
          <p:cNvPr id="20513" name="AutoShape 32"/>
          <p:cNvSpPr>
            <a:spLocks noChangeArrowheads="1"/>
          </p:cNvSpPr>
          <p:nvPr/>
        </p:nvSpPr>
        <p:spPr bwMode="auto">
          <a:xfrm>
            <a:off x="6234113" y="4351338"/>
            <a:ext cx="1374775" cy="358775"/>
          </a:xfrm>
          <a:prstGeom prst="wedgeRoundRectCallout">
            <a:avLst>
              <a:gd name="adj1" fmla="val 65870"/>
              <a:gd name="adj2" fmla="val -180051"/>
              <a:gd name="adj3" fmla="val 16667"/>
            </a:avLst>
          </a:prstGeom>
          <a:solidFill>
            <a:schemeClr val="accent1"/>
          </a:solidFill>
          <a:ln w="9525" algn="ctr">
            <a:solidFill>
              <a:schemeClr val="tx1"/>
            </a:solidFill>
            <a:miter lim="800000"/>
            <a:headEnd/>
            <a:tailEnd/>
          </a:ln>
        </p:spPr>
        <p:txBody>
          <a:bodyPr lIns="83958" tIns="41979" rIns="83958" bIns="41979" anchor="ctr"/>
          <a:lstStyle/>
          <a:p>
            <a:pPr defTabSz="915988"/>
            <a:r>
              <a:rPr lang="en-US"/>
              <a:t>2. Consume</a:t>
            </a:r>
          </a:p>
        </p:txBody>
      </p:sp>
      <p:sp>
        <p:nvSpPr>
          <p:cNvPr id="20514" name="Flussdiagramm: Mehrere Dokumente 43"/>
          <p:cNvSpPr>
            <a:spLocks noChangeArrowheads="1"/>
          </p:cNvSpPr>
          <p:nvPr/>
        </p:nvSpPr>
        <p:spPr bwMode="auto">
          <a:xfrm>
            <a:off x="8374063" y="2692400"/>
            <a:ext cx="1060450" cy="758825"/>
          </a:xfrm>
          <a:prstGeom prst="flowChartMultidocument">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pPr defTabSz="915988"/>
            <a:r>
              <a:rPr lang="de-DE" sz="1200" b="1"/>
              <a:t>Stack</a:t>
            </a:r>
            <a:r>
              <a:rPr lang="de-DE" sz="1200"/>
              <a:t>: Local</a:t>
            </a:r>
          </a:p>
          <a:p>
            <a:pPr defTabSz="915988"/>
            <a:r>
              <a:rPr lang="de-DE" sz="1200"/>
              <a:t>Messages</a:t>
            </a:r>
          </a:p>
        </p:txBody>
      </p:sp>
      <p:sp>
        <p:nvSpPr>
          <p:cNvPr id="20515" name="AutoShape 32"/>
          <p:cNvSpPr>
            <a:spLocks noChangeArrowheads="1"/>
          </p:cNvSpPr>
          <p:nvPr/>
        </p:nvSpPr>
        <p:spPr bwMode="auto">
          <a:xfrm>
            <a:off x="8678863" y="3633788"/>
            <a:ext cx="1060450" cy="358775"/>
          </a:xfrm>
          <a:prstGeom prst="wedgeRoundRectCallout">
            <a:avLst>
              <a:gd name="adj1" fmla="val -93505"/>
              <a:gd name="adj2" fmla="val -79926"/>
              <a:gd name="adj3" fmla="val 16667"/>
            </a:avLst>
          </a:prstGeom>
          <a:solidFill>
            <a:schemeClr val="accent1"/>
          </a:solidFill>
          <a:ln w="9525" algn="ctr">
            <a:solidFill>
              <a:schemeClr val="tx1"/>
            </a:solidFill>
            <a:miter lim="800000"/>
            <a:headEnd/>
            <a:tailEnd/>
          </a:ln>
        </p:spPr>
        <p:txBody>
          <a:bodyPr lIns="83958" tIns="41979" rIns="83958" bIns="41979" anchor="ctr"/>
          <a:lstStyle/>
          <a:p>
            <a:pPr defTabSz="915988"/>
            <a:r>
              <a:rPr lang="en-US"/>
              <a:t>3. Push</a:t>
            </a:r>
          </a:p>
        </p:txBody>
      </p:sp>
      <p:cxnSp>
        <p:nvCxnSpPr>
          <p:cNvPr id="20516" name="AutoShape 31"/>
          <p:cNvCxnSpPr>
            <a:cxnSpLocks noChangeShapeType="1"/>
            <a:stCxn id="20514" idx="1"/>
            <a:endCxn id="20486" idx="7"/>
          </p:cNvCxnSpPr>
          <p:nvPr/>
        </p:nvCxnSpPr>
        <p:spPr bwMode="auto">
          <a:xfrm rot="10800000">
            <a:off x="7232650" y="2816225"/>
            <a:ext cx="1141413" cy="255588"/>
          </a:xfrm>
          <a:prstGeom prst="curvedConnector4">
            <a:avLst>
              <a:gd name="adj1" fmla="val 47921"/>
              <a:gd name="adj2" fmla="val 189671"/>
            </a:avLst>
          </a:prstGeom>
          <a:noFill/>
          <a:ln w="9525">
            <a:solidFill>
              <a:srgbClr val="00B050"/>
            </a:solidFill>
            <a:round/>
            <a:headEnd/>
            <a:tailEnd type="triangle" w="med" len="med"/>
          </a:ln>
          <a:extLst>
            <a:ext uri="{909E8E84-426E-40DD-AFC4-6F175D3DCCD1}">
              <a14:hiddenFill xmlns:a14="http://schemas.microsoft.com/office/drawing/2010/main" xmlns="">
                <a:noFill/>
              </a14:hiddenFill>
            </a:ext>
          </a:extLst>
        </p:spPr>
      </p:cxnSp>
      <p:sp>
        <p:nvSpPr>
          <p:cNvPr id="20517" name="AutoShape 32"/>
          <p:cNvSpPr>
            <a:spLocks noChangeArrowheads="1"/>
          </p:cNvSpPr>
          <p:nvPr/>
        </p:nvSpPr>
        <p:spPr bwMode="auto">
          <a:xfrm>
            <a:off x="7443788" y="2035175"/>
            <a:ext cx="1060450" cy="358775"/>
          </a:xfrm>
          <a:prstGeom prst="wedgeRoundRectCallout">
            <a:avLst>
              <a:gd name="adj1" fmla="val -7278"/>
              <a:gd name="adj2" fmla="val 174940"/>
              <a:gd name="adj3" fmla="val 16667"/>
            </a:avLst>
          </a:prstGeom>
          <a:solidFill>
            <a:schemeClr val="accent1"/>
          </a:solidFill>
          <a:ln w="9525" algn="ctr">
            <a:solidFill>
              <a:schemeClr val="tx1"/>
            </a:solidFill>
            <a:miter lim="800000"/>
            <a:headEnd/>
            <a:tailEnd/>
          </a:ln>
        </p:spPr>
        <p:txBody>
          <a:bodyPr lIns="83958" tIns="41979" rIns="83958" bIns="41979" anchor="ctr"/>
          <a:lstStyle/>
          <a:p>
            <a:pPr defTabSz="915988"/>
            <a:r>
              <a:rPr lang="en-US"/>
              <a:t>4. Pop</a:t>
            </a:r>
          </a:p>
        </p:txBody>
      </p:sp>
      <p:cxnSp>
        <p:nvCxnSpPr>
          <p:cNvPr id="20518" name="AutoShape 31"/>
          <p:cNvCxnSpPr>
            <a:cxnSpLocks noChangeShapeType="1"/>
            <a:stCxn id="20494" idx="3"/>
            <a:endCxn id="20494" idx="2"/>
          </p:cNvCxnSpPr>
          <p:nvPr/>
        </p:nvCxnSpPr>
        <p:spPr bwMode="auto">
          <a:xfrm rot="5400000" flipH="1">
            <a:off x="7831932" y="3774281"/>
            <a:ext cx="109538" cy="47625"/>
          </a:xfrm>
          <a:prstGeom prst="curvedConnector4">
            <a:avLst>
              <a:gd name="adj1" fmla="val -251370"/>
              <a:gd name="adj2" fmla="val 582005"/>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cxnSp>
      <p:grpSp>
        <p:nvGrpSpPr>
          <p:cNvPr id="20519" name="Gruppieren 63"/>
          <p:cNvGrpSpPr>
            <a:grpSpLocks/>
          </p:cNvGrpSpPr>
          <p:nvPr/>
        </p:nvGrpSpPr>
        <p:grpSpPr bwMode="auto">
          <a:xfrm>
            <a:off x="8016875" y="4914900"/>
            <a:ext cx="1662113" cy="1047750"/>
            <a:chOff x="7723188" y="4716464"/>
            <a:chExt cx="1662112" cy="1047750"/>
          </a:xfrm>
        </p:grpSpPr>
        <p:sp>
          <p:nvSpPr>
            <p:cNvPr id="20521" name="AutoShape 35"/>
            <p:cNvSpPr>
              <a:spLocks noChangeArrowheads="1"/>
            </p:cNvSpPr>
            <p:nvPr/>
          </p:nvSpPr>
          <p:spPr bwMode="auto">
            <a:xfrm>
              <a:off x="7723188" y="4716464"/>
              <a:ext cx="1662112" cy="1047750"/>
            </a:xfrm>
            <a:prstGeom prst="roundRect">
              <a:avLst>
                <a:gd name="adj" fmla="val 16667"/>
              </a:avLst>
            </a:prstGeom>
            <a:solidFill>
              <a:schemeClr val="accent1"/>
            </a:solidFill>
            <a:ln w="9525" algn="ctr">
              <a:solidFill>
                <a:schemeClr val="tx1"/>
              </a:solidFill>
              <a:round/>
              <a:headEnd/>
              <a:tailEnd/>
            </a:ln>
          </p:spPr>
          <p:txBody>
            <a:bodyPr wrap="none" anchor="ctr"/>
            <a:lstStyle/>
            <a:p>
              <a:endParaRPr lang="en-US"/>
            </a:p>
          </p:txBody>
        </p:sp>
        <p:sp>
          <p:nvSpPr>
            <p:cNvPr id="20522" name="Line 36"/>
            <p:cNvSpPr>
              <a:spLocks noChangeShapeType="1"/>
            </p:cNvSpPr>
            <p:nvPr/>
          </p:nvSpPr>
          <p:spPr bwMode="auto">
            <a:xfrm>
              <a:off x="7889399" y="4903996"/>
              <a:ext cx="461861" cy="0"/>
            </a:xfrm>
            <a:prstGeom prst="line">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3" name="Line 37"/>
            <p:cNvSpPr>
              <a:spLocks noChangeShapeType="1"/>
            </p:cNvSpPr>
            <p:nvPr/>
          </p:nvSpPr>
          <p:spPr bwMode="auto">
            <a:xfrm>
              <a:off x="7902637" y="5096877"/>
              <a:ext cx="450094" cy="0"/>
            </a:xfrm>
            <a:prstGeom prst="line">
              <a:avLst/>
            </a:prstGeom>
            <a:noFill/>
            <a:ln w="9525">
              <a:solidFill>
                <a:srgbClr val="00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524" name="Text Box 38"/>
            <p:cNvSpPr txBox="1">
              <a:spLocks noChangeArrowheads="1"/>
            </p:cNvSpPr>
            <p:nvPr/>
          </p:nvSpPr>
          <p:spPr bwMode="auto">
            <a:xfrm>
              <a:off x="8333649" y="4734145"/>
              <a:ext cx="1010427" cy="1008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58" tIns="41979" rIns="83958" bIns="41979">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solidFill>
                    <a:schemeClr val="accent2"/>
                  </a:solidFill>
                </a:rPr>
                <a:t>Tunneling</a:t>
              </a:r>
            </a:p>
            <a:p>
              <a:pPr eaLnBrk="1" hangingPunct="1"/>
              <a:r>
                <a:rPr lang="en-US">
                  <a:solidFill>
                    <a:srgbClr val="0066FF"/>
                  </a:solidFill>
                </a:rPr>
                <a:t>Bubbling</a:t>
              </a:r>
            </a:p>
            <a:p>
              <a:pPr eaLnBrk="1" hangingPunct="1"/>
              <a:r>
                <a:rPr lang="en-US">
                  <a:solidFill>
                    <a:srgbClr val="00B050"/>
                  </a:solidFill>
                </a:rPr>
                <a:t>Stack      </a:t>
              </a:r>
            </a:p>
            <a:p>
              <a:pPr eaLnBrk="1" hangingPunct="1"/>
              <a:r>
                <a:rPr lang="en-US">
                  <a:solidFill>
                    <a:srgbClr val="000000"/>
                  </a:solidFill>
                </a:rPr>
                <a:t>Focus</a:t>
              </a:r>
            </a:p>
          </p:txBody>
        </p:sp>
        <p:sp>
          <p:nvSpPr>
            <p:cNvPr id="20525" name="Oval 39"/>
            <p:cNvSpPr>
              <a:spLocks noChangeArrowheads="1"/>
            </p:cNvSpPr>
            <p:nvPr/>
          </p:nvSpPr>
          <p:spPr bwMode="auto">
            <a:xfrm>
              <a:off x="8013340" y="5477770"/>
              <a:ext cx="238285" cy="213033"/>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20526" name="Line 37"/>
            <p:cNvSpPr>
              <a:spLocks noChangeShapeType="1"/>
            </p:cNvSpPr>
            <p:nvPr/>
          </p:nvSpPr>
          <p:spPr bwMode="auto">
            <a:xfrm>
              <a:off x="7878325" y="5319210"/>
              <a:ext cx="450094" cy="0"/>
            </a:xfrm>
            <a:prstGeom prst="line">
              <a:avLst/>
            </a:prstGeom>
            <a:noFill/>
            <a:ln w="9525">
              <a:solidFill>
                <a:srgbClr val="00B05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0520" name="AutoShape 33"/>
          <p:cNvSpPr>
            <a:spLocks noChangeArrowheads="1"/>
          </p:cNvSpPr>
          <p:nvPr/>
        </p:nvSpPr>
        <p:spPr bwMode="auto">
          <a:xfrm>
            <a:off x="8677275" y="4229100"/>
            <a:ext cx="1062038" cy="358775"/>
          </a:xfrm>
          <a:prstGeom prst="wedgeRoundRectCallout">
            <a:avLst>
              <a:gd name="adj1" fmla="val -99639"/>
              <a:gd name="adj2" fmla="val -134542"/>
              <a:gd name="adj3" fmla="val 16667"/>
            </a:avLst>
          </a:prstGeom>
          <a:solidFill>
            <a:schemeClr val="accent1"/>
          </a:solidFill>
          <a:ln w="9525" algn="ctr">
            <a:solidFill>
              <a:schemeClr val="tx1"/>
            </a:solidFill>
            <a:miter lim="800000"/>
            <a:headEnd/>
            <a:tailEnd/>
          </a:ln>
        </p:spPr>
        <p:txBody>
          <a:bodyPr lIns="83958" tIns="41979" rIns="83958" bIns="41979" anchor="ctr"/>
          <a:lstStyle/>
          <a:p>
            <a:pPr defTabSz="915988"/>
            <a:r>
              <a:rPr lang="en-US"/>
              <a:t>1. Block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4"/>
          <p:cNvSpPr>
            <a:spLocks noChangeArrowheads="1"/>
          </p:cNvSpPr>
          <p:nvPr/>
        </p:nvSpPr>
        <p:spPr bwMode="auto">
          <a:xfrm>
            <a:off x="7727950" y="3586163"/>
            <a:ext cx="1738313" cy="2270125"/>
          </a:xfrm>
          <a:prstGeom prst="rect">
            <a:avLst/>
          </a:prstGeom>
          <a:solidFill>
            <a:srgbClr val="99CC00">
              <a:alpha val="30196"/>
            </a:srgbClr>
          </a:solidFill>
          <a:ln w="9525" algn="ctr">
            <a:solidFill>
              <a:schemeClr val="tx1"/>
            </a:solidFill>
            <a:miter lim="800000"/>
            <a:headEnd/>
            <a:tailEnd/>
          </a:ln>
        </p:spPr>
        <p:txBody>
          <a:bodyPr wrap="none"/>
          <a:lstStyle/>
          <a:p>
            <a:pPr defTabSz="915988"/>
            <a:r>
              <a:rPr lang="en-US"/>
              <a:t>Display 2</a:t>
            </a:r>
            <a:endParaRPr lang="bg-BG"/>
          </a:p>
        </p:txBody>
      </p:sp>
      <p:sp>
        <p:nvSpPr>
          <p:cNvPr id="21507" name="Rectangle 2"/>
          <p:cNvSpPr>
            <a:spLocks noGrp="1" noChangeArrowheads="1"/>
          </p:cNvSpPr>
          <p:nvPr>
            <p:ph type="title"/>
          </p:nvPr>
        </p:nvSpPr>
        <p:spPr/>
        <p:txBody>
          <a:bodyPr/>
          <a:lstStyle/>
          <a:p>
            <a:r>
              <a:rPr lang="en-US" smtClean="0"/>
              <a:t>Artemmis Framework &amp; Tool Chain for Automotive Platforms</a:t>
            </a:r>
            <a:br>
              <a:rPr lang="en-US" smtClean="0"/>
            </a:br>
            <a:r>
              <a:rPr lang="en-US" smtClean="0"/>
              <a:t>Multiple display support</a:t>
            </a:r>
            <a:endParaRPr lang="bg-BG" smtClean="0"/>
          </a:p>
        </p:txBody>
      </p:sp>
      <p:sp>
        <p:nvSpPr>
          <p:cNvPr id="21508" name="Rectangle 3"/>
          <p:cNvSpPr>
            <a:spLocks noGrp="1" noChangeArrowheads="1"/>
          </p:cNvSpPr>
          <p:nvPr>
            <p:ph type="body" idx="1"/>
          </p:nvPr>
        </p:nvSpPr>
        <p:spPr>
          <a:xfrm>
            <a:off x="334963" y="998538"/>
            <a:ext cx="4618037" cy="4991100"/>
          </a:xfrm>
        </p:spPr>
        <p:txBody>
          <a:bodyPr/>
          <a:lstStyle/>
          <a:p>
            <a:pPr marL="285750" indent="-285750"/>
            <a:r>
              <a:rPr lang="en-US" smtClean="0"/>
              <a:t>Supporting more than one display means that there are several widget trees: one per display. Addressable messages are send to specified widgets, so there is nothing special to do. For broadcast and focused messages it is important to which widget tree this message will be sent. Posted broadcast and focused messages are:</a:t>
            </a:r>
          </a:p>
          <a:p>
            <a:pPr marL="285750" indent="-285750"/>
            <a:r>
              <a:rPr lang="en-US" smtClean="0"/>
              <a:t>Global messages – these messages are send to ALL displays. There are Global Direct, Global Broadcast and Global Tunneling messages.</a:t>
            </a:r>
          </a:p>
          <a:p>
            <a:pPr marL="285750" indent="-285750"/>
            <a:r>
              <a:rPr lang="en-US" smtClean="0"/>
              <a:t>Has Display ID – so there is specified display inside message to which it shall be send. This messages are named Tree Direct, Tree Broadcast and Tree Tunneling.</a:t>
            </a:r>
          </a:p>
          <a:p>
            <a:pPr marL="285750" indent="-285750"/>
            <a:r>
              <a:rPr lang="en-US" smtClean="0"/>
              <a:t>No Display ID – in that case message is send to currently focused display if it is external message or to currently active widget tree if it is internal message (so internal messages are handled by default internally inside those display controller in which they are created). Message name is same: Tree Direct, Tree Broadcast and Tree Tunneling</a:t>
            </a:r>
            <a:endParaRPr lang="bg-BG" smtClean="0"/>
          </a:p>
        </p:txBody>
      </p:sp>
      <p:sp>
        <p:nvSpPr>
          <p:cNvPr id="21509" name="Oval 4"/>
          <p:cNvSpPr>
            <a:spLocks noChangeArrowheads="1"/>
          </p:cNvSpPr>
          <p:nvPr/>
        </p:nvSpPr>
        <p:spPr bwMode="auto">
          <a:xfrm>
            <a:off x="8494713" y="4048125"/>
            <a:ext cx="220662" cy="18573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1510" name="Oval 5"/>
          <p:cNvSpPr>
            <a:spLocks noChangeArrowheads="1"/>
          </p:cNvSpPr>
          <p:nvPr/>
        </p:nvSpPr>
        <p:spPr bwMode="auto">
          <a:xfrm>
            <a:off x="8496300" y="4491038"/>
            <a:ext cx="222250" cy="18573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1511" name="Oval 6"/>
          <p:cNvSpPr>
            <a:spLocks noChangeArrowheads="1"/>
          </p:cNvSpPr>
          <p:nvPr/>
        </p:nvSpPr>
        <p:spPr bwMode="auto">
          <a:xfrm>
            <a:off x="8029575" y="4491038"/>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1512" name="Oval 7"/>
          <p:cNvSpPr>
            <a:spLocks noChangeArrowheads="1"/>
          </p:cNvSpPr>
          <p:nvPr/>
        </p:nvSpPr>
        <p:spPr bwMode="auto">
          <a:xfrm>
            <a:off x="9004300" y="4492625"/>
            <a:ext cx="220663"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13" name="AutoShape 8"/>
          <p:cNvCxnSpPr>
            <a:cxnSpLocks noChangeShapeType="1"/>
            <a:stCxn id="21509" idx="4"/>
            <a:endCxn id="21511" idx="0"/>
          </p:cNvCxnSpPr>
          <p:nvPr/>
        </p:nvCxnSpPr>
        <p:spPr bwMode="auto">
          <a:xfrm flipH="1">
            <a:off x="8140700" y="4233863"/>
            <a:ext cx="465138" cy="257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14" name="AutoShape 9"/>
          <p:cNvCxnSpPr>
            <a:cxnSpLocks noChangeShapeType="1"/>
            <a:stCxn id="21509" idx="4"/>
            <a:endCxn id="21512" idx="0"/>
          </p:cNvCxnSpPr>
          <p:nvPr/>
        </p:nvCxnSpPr>
        <p:spPr bwMode="auto">
          <a:xfrm>
            <a:off x="8605838" y="4233863"/>
            <a:ext cx="509587" cy="25876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15" name="AutoShape 10"/>
          <p:cNvCxnSpPr>
            <a:cxnSpLocks noChangeShapeType="1"/>
            <a:stCxn id="21509" idx="4"/>
            <a:endCxn id="21510" idx="0"/>
          </p:cNvCxnSpPr>
          <p:nvPr/>
        </p:nvCxnSpPr>
        <p:spPr bwMode="auto">
          <a:xfrm>
            <a:off x="8605838" y="4233863"/>
            <a:ext cx="1587" cy="257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16" name="Oval 11"/>
          <p:cNvSpPr>
            <a:spLocks noChangeArrowheads="1"/>
          </p:cNvSpPr>
          <p:nvPr/>
        </p:nvSpPr>
        <p:spPr bwMode="auto">
          <a:xfrm>
            <a:off x="8029575" y="4910138"/>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17" name="AutoShape 12"/>
          <p:cNvCxnSpPr>
            <a:cxnSpLocks noChangeShapeType="1"/>
            <a:stCxn id="21511" idx="4"/>
            <a:endCxn id="21516" idx="0"/>
          </p:cNvCxnSpPr>
          <p:nvPr/>
        </p:nvCxnSpPr>
        <p:spPr bwMode="auto">
          <a:xfrm>
            <a:off x="8140700" y="4676775"/>
            <a:ext cx="0" cy="23336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18" name="Oval 13"/>
          <p:cNvSpPr>
            <a:spLocks noChangeArrowheads="1"/>
          </p:cNvSpPr>
          <p:nvPr/>
        </p:nvSpPr>
        <p:spPr bwMode="auto">
          <a:xfrm>
            <a:off x="8796338" y="4910138"/>
            <a:ext cx="222250" cy="18573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1519" name="Oval 14"/>
          <p:cNvSpPr>
            <a:spLocks noChangeArrowheads="1"/>
          </p:cNvSpPr>
          <p:nvPr/>
        </p:nvSpPr>
        <p:spPr bwMode="auto">
          <a:xfrm>
            <a:off x="8482013" y="4910138"/>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1520" name="Oval 15"/>
          <p:cNvSpPr>
            <a:spLocks noChangeArrowheads="1"/>
          </p:cNvSpPr>
          <p:nvPr/>
        </p:nvSpPr>
        <p:spPr bwMode="auto">
          <a:xfrm>
            <a:off x="9115425" y="491966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21" name="AutoShape 16"/>
          <p:cNvCxnSpPr>
            <a:cxnSpLocks noChangeShapeType="1"/>
            <a:stCxn id="21510" idx="4"/>
            <a:endCxn id="21519" idx="0"/>
          </p:cNvCxnSpPr>
          <p:nvPr/>
        </p:nvCxnSpPr>
        <p:spPr bwMode="auto">
          <a:xfrm flipH="1">
            <a:off x="8593138" y="4676775"/>
            <a:ext cx="14287" cy="23336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22" name="AutoShape 17"/>
          <p:cNvCxnSpPr>
            <a:cxnSpLocks noChangeShapeType="1"/>
            <a:stCxn id="21510" idx="4"/>
            <a:endCxn id="21520" idx="0"/>
          </p:cNvCxnSpPr>
          <p:nvPr/>
        </p:nvCxnSpPr>
        <p:spPr bwMode="auto">
          <a:xfrm>
            <a:off x="8607425" y="4676775"/>
            <a:ext cx="619125" cy="2428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23" name="AutoShape 18"/>
          <p:cNvCxnSpPr>
            <a:cxnSpLocks noChangeShapeType="1"/>
            <a:stCxn id="21510" idx="4"/>
            <a:endCxn id="21518" idx="0"/>
          </p:cNvCxnSpPr>
          <p:nvPr/>
        </p:nvCxnSpPr>
        <p:spPr bwMode="auto">
          <a:xfrm>
            <a:off x="8607425" y="4676775"/>
            <a:ext cx="300038" cy="23336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24" name="Oval 19"/>
          <p:cNvSpPr>
            <a:spLocks noChangeArrowheads="1"/>
          </p:cNvSpPr>
          <p:nvPr/>
        </p:nvSpPr>
        <p:spPr bwMode="auto">
          <a:xfrm>
            <a:off x="9018588" y="53959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1525" name="Oval 20"/>
          <p:cNvSpPr>
            <a:spLocks noChangeArrowheads="1"/>
          </p:cNvSpPr>
          <p:nvPr/>
        </p:nvSpPr>
        <p:spPr bwMode="auto">
          <a:xfrm>
            <a:off x="8704263" y="5402263"/>
            <a:ext cx="222250" cy="185737"/>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1526" name="AutoShape 21"/>
          <p:cNvCxnSpPr>
            <a:cxnSpLocks noChangeShapeType="1"/>
            <a:stCxn id="21518" idx="4"/>
            <a:endCxn id="21525" idx="0"/>
          </p:cNvCxnSpPr>
          <p:nvPr/>
        </p:nvCxnSpPr>
        <p:spPr bwMode="auto">
          <a:xfrm flipH="1">
            <a:off x="8815388" y="5095875"/>
            <a:ext cx="92075" cy="3063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27" name="AutoShape 22"/>
          <p:cNvCxnSpPr>
            <a:cxnSpLocks noChangeShapeType="1"/>
            <a:stCxn id="21518" idx="4"/>
            <a:endCxn id="21524" idx="0"/>
          </p:cNvCxnSpPr>
          <p:nvPr/>
        </p:nvCxnSpPr>
        <p:spPr bwMode="auto">
          <a:xfrm>
            <a:off x="8907463" y="5095875"/>
            <a:ext cx="222250" cy="3000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28" name="Oval 23"/>
          <p:cNvSpPr>
            <a:spLocks noChangeArrowheads="1"/>
          </p:cNvSpPr>
          <p:nvPr/>
        </p:nvSpPr>
        <p:spPr bwMode="auto">
          <a:xfrm>
            <a:off x="8272463" y="53959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1529" name="Oval 24"/>
          <p:cNvSpPr>
            <a:spLocks noChangeArrowheads="1"/>
          </p:cNvSpPr>
          <p:nvPr/>
        </p:nvSpPr>
        <p:spPr bwMode="auto">
          <a:xfrm>
            <a:off x="7891463" y="540226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30" name="AutoShape 25"/>
          <p:cNvCxnSpPr>
            <a:cxnSpLocks noChangeShapeType="1"/>
            <a:stCxn id="21528" idx="0"/>
            <a:endCxn id="21516" idx="4"/>
          </p:cNvCxnSpPr>
          <p:nvPr/>
        </p:nvCxnSpPr>
        <p:spPr bwMode="auto">
          <a:xfrm flipH="1" flipV="1">
            <a:off x="8140700" y="5095875"/>
            <a:ext cx="242888" cy="3000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31" name="AutoShape 26"/>
          <p:cNvCxnSpPr>
            <a:cxnSpLocks noChangeShapeType="1"/>
            <a:stCxn id="21516" idx="4"/>
            <a:endCxn id="21529" idx="0"/>
          </p:cNvCxnSpPr>
          <p:nvPr/>
        </p:nvCxnSpPr>
        <p:spPr bwMode="auto">
          <a:xfrm flipH="1">
            <a:off x="8002588" y="5095875"/>
            <a:ext cx="138112" cy="3063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32" name="Oval 4"/>
          <p:cNvSpPr>
            <a:spLocks noChangeArrowheads="1"/>
          </p:cNvSpPr>
          <p:nvPr/>
        </p:nvSpPr>
        <p:spPr bwMode="auto">
          <a:xfrm>
            <a:off x="6642100" y="4105275"/>
            <a:ext cx="220663" cy="18573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1533" name="Oval 5"/>
          <p:cNvSpPr>
            <a:spLocks noChangeArrowheads="1"/>
          </p:cNvSpPr>
          <p:nvPr/>
        </p:nvSpPr>
        <p:spPr bwMode="auto">
          <a:xfrm>
            <a:off x="5938838" y="4549775"/>
            <a:ext cx="222250" cy="18573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1534" name="Oval 6"/>
          <p:cNvSpPr>
            <a:spLocks noChangeArrowheads="1"/>
          </p:cNvSpPr>
          <p:nvPr/>
        </p:nvSpPr>
        <p:spPr bwMode="auto">
          <a:xfrm>
            <a:off x="6653213" y="4549775"/>
            <a:ext cx="222250"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1535" name="Oval 7"/>
          <p:cNvSpPr>
            <a:spLocks noChangeArrowheads="1"/>
          </p:cNvSpPr>
          <p:nvPr/>
        </p:nvSpPr>
        <p:spPr bwMode="auto">
          <a:xfrm>
            <a:off x="7162800" y="4549775"/>
            <a:ext cx="220663"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36" name="AutoShape 8"/>
          <p:cNvCxnSpPr>
            <a:cxnSpLocks noChangeShapeType="1"/>
            <a:stCxn id="21532" idx="4"/>
            <a:endCxn id="21534" idx="0"/>
          </p:cNvCxnSpPr>
          <p:nvPr/>
        </p:nvCxnSpPr>
        <p:spPr bwMode="auto">
          <a:xfrm>
            <a:off x="6753225" y="4291013"/>
            <a:ext cx="11113" cy="25876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37" name="AutoShape 9"/>
          <p:cNvCxnSpPr>
            <a:cxnSpLocks noChangeShapeType="1"/>
            <a:stCxn id="21532" idx="4"/>
            <a:endCxn id="21535" idx="0"/>
          </p:cNvCxnSpPr>
          <p:nvPr/>
        </p:nvCxnSpPr>
        <p:spPr bwMode="auto">
          <a:xfrm>
            <a:off x="6753225" y="4291013"/>
            <a:ext cx="520700" cy="25876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38" name="AutoShape 10"/>
          <p:cNvCxnSpPr>
            <a:cxnSpLocks noChangeShapeType="1"/>
            <a:stCxn id="21532" idx="4"/>
            <a:endCxn id="21533" idx="0"/>
          </p:cNvCxnSpPr>
          <p:nvPr/>
        </p:nvCxnSpPr>
        <p:spPr bwMode="auto">
          <a:xfrm flipH="1">
            <a:off x="6049963" y="4291013"/>
            <a:ext cx="703262" cy="25876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39" name="Oval 11"/>
          <p:cNvSpPr>
            <a:spLocks noChangeArrowheads="1"/>
          </p:cNvSpPr>
          <p:nvPr/>
        </p:nvSpPr>
        <p:spPr bwMode="auto">
          <a:xfrm>
            <a:off x="6653213" y="49768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40" name="AutoShape 12"/>
          <p:cNvCxnSpPr>
            <a:cxnSpLocks noChangeShapeType="1"/>
            <a:stCxn id="21534" idx="4"/>
            <a:endCxn id="21539" idx="0"/>
          </p:cNvCxnSpPr>
          <p:nvPr/>
        </p:nvCxnSpPr>
        <p:spPr bwMode="auto">
          <a:xfrm>
            <a:off x="6764338" y="4735513"/>
            <a:ext cx="0" cy="241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41" name="Oval 13"/>
          <p:cNvSpPr>
            <a:spLocks noChangeArrowheads="1"/>
          </p:cNvSpPr>
          <p:nvPr/>
        </p:nvSpPr>
        <p:spPr bwMode="auto">
          <a:xfrm>
            <a:off x="5827713" y="4976813"/>
            <a:ext cx="222250" cy="18573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1542" name="Oval 14"/>
          <p:cNvSpPr>
            <a:spLocks noChangeArrowheads="1"/>
          </p:cNvSpPr>
          <p:nvPr/>
        </p:nvSpPr>
        <p:spPr bwMode="auto">
          <a:xfrm>
            <a:off x="6940550" y="4967288"/>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1543" name="Oval 15"/>
          <p:cNvSpPr>
            <a:spLocks noChangeArrowheads="1"/>
          </p:cNvSpPr>
          <p:nvPr/>
        </p:nvSpPr>
        <p:spPr bwMode="auto">
          <a:xfrm>
            <a:off x="7273925" y="49768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44" name="AutoShape 16"/>
          <p:cNvCxnSpPr>
            <a:cxnSpLocks noChangeShapeType="1"/>
            <a:stCxn id="21535" idx="4"/>
            <a:endCxn id="21542" idx="0"/>
          </p:cNvCxnSpPr>
          <p:nvPr/>
        </p:nvCxnSpPr>
        <p:spPr bwMode="auto">
          <a:xfrm flipH="1">
            <a:off x="7051675" y="4735513"/>
            <a:ext cx="222250" cy="2317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45" name="AutoShape 17"/>
          <p:cNvCxnSpPr>
            <a:cxnSpLocks noChangeShapeType="1"/>
            <a:stCxn id="21535" idx="4"/>
            <a:endCxn id="21543" idx="0"/>
          </p:cNvCxnSpPr>
          <p:nvPr/>
        </p:nvCxnSpPr>
        <p:spPr bwMode="auto">
          <a:xfrm>
            <a:off x="7273925" y="4735513"/>
            <a:ext cx="111125" cy="241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46" name="AutoShape 18"/>
          <p:cNvCxnSpPr>
            <a:cxnSpLocks noChangeShapeType="1"/>
            <a:stCxn id="21533" idx="4"/>
            <a:endCxn id="21541" idx="0"/>
          </p:cNvCxnSpPr>
          <p:nvPr/>
        </p:nvCxnSpPr>
        <p:spPr bwMode="auto">
          <a:xfrm flipH="1">
            <a:off x="5938838" y="4735513"/>
            <a:ext cx="111125" cy="241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47" name="Oval 19"/>
          <p:cNvSpPr>
            <a:spLocks noChangeArrowheads="1"/>
          </p:cNvSpPr>
          <p:nvPr/>
        </p:nvSpPr>
        <p:spPr bwMode="auto">
          <a:xfrm>
            <a:off x="7272338" y="5451475"/>
            <a:ext cx="222250"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1548" name="Oval 20"/>
          <p:cNvSpPr>
            <a:spLocks noChangeArrowheads="1"/>
          </p:cNvSpPr>
          <p:nvPr/>
        </p:nvSpPr>
        <p:spPr bwMode="auto">
          <a:xfrm>
            <a:off x="5716588" y="5445125"/>
            <a:ext cx="222250" cy="185738"/>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1549" name="AutoShape 21"/>
          <p:cNvCxnSpPr>
            <a:cxnSpLocks noChangeShapeType="1"/>
            <a:stCxn id="21541" idx="4"/>
            <a:endCxn id="21548" idx="0"/>
          </p:cNvCxnSpPr>
          <p:nvPr/>
        </p:nvCxnSpPr>
        <p:spPr bwMode="auto">
          <a:xfrm flipH="1">
            <a:off x="5827713" y="5162550"/>
            <a:ext cx="111125" cy="2825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50" name="AutoShape 22"/>
          <p:cNvCxnSpPr>
            <a:cxnSpLocks noChangeShapeType="1"/>
            <a:stCxn id="21543" idx="4"/>
            <a:endCxn id="21547" idx="0"/>
          </p:cNvCxnSpPr>
          <p:nvPr/>
        </p:nvCxnSpPr>
        <p:spPr bwMode="auto">
          <a:xfrm flipH="1">
            <a:off x="7383463" y="5162550"/>
            <a:ext cx="1587" cy="2889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51" name="Oval 23"/>
          <p:cNvSpPr>
            <a:spLocks noChangeArrowheads="1"/>
          </p:cNvSpPr>
          <p:nvPr/>
        </p:nvSpPr>
        <p:spPr bwMode="auto">
          <a:xfrm>
            <a:off x="6940550" y="545306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1552" name="Oval 24"/>
          <p:cNvSpPr>
            <a:spLocks noChangeArrowheads="1"/>
          </p:cNvSpPr>
          <p:nvPr/>
        </p:nvSpPr>
        <p:spPr bwMode="auto">
          <a:xfrm>
            <a:off x="6640513" y="5451475"/>
            <a:ext cx="222250"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53" name="AutoShape 25"/>
          <p:cNvCxnSpPr>
            <a:cxnSpLocks noChangeShapeType="1"/>
            <a:stCxn id="21551" idx="0"/>
            <a:endCxn id="21542" idx="4"/>
          </p:cNvCxnSpPr>
          <p:nvPr/>
        </p:nvCxnSpPr>
        <p:spPr bwMode="auto">
          <a:xfrm flipV="1">
            <a:off x="7051675" y="5153025"/>
            <a:ext cx="0" cy="3000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554" name="AutoShape 26"/>
          <p:cNvCxnSpPr>
            <a:cxnSpLocks noChangeShapeType="1"/>
            <a:stCxn id="21539" idx="4"/>
            <a:endCxn id="21552" idx="0"/>
          </p:cNvCxnSpPr>
          <p:nvPr/>
        </p:nvCxnSpPr>
        <p:spPr bwMode="auto">
          <a:xfrm flipH="1">
            <a:off x="6751638" y="5162550"/>
            <a:ext cx="12700" cy="2889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55" name="Oval 24"/>
          <p:cNvSpPr>
            <a:spLocks noChangeArrowheads="1"/>
          </p:cNvSpPr>
          <p:nvPr/>
        </p:nvSpPr>
        <p:spPr bwMode="auto">
          <a:xfrm>
            <a:off x="6007100" y="545306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56" name="AutoShape 26"/>
          <p:cNvCxnSpPr>
            <a:cxnSpLocks noChangeShapeType="1"/>
            <a:stCxn id="21541" idx="4"/>
            <a:endCxn id="21555" idx="0"/>
          </p:cNvCxnSpPr>
          <p:nvPr/>
        </p:nvCxnSpPr>
        <p:spPr bwMode="auto">
          <a:xfrm>
            <a:off x="5938838" y="5162550"/>
            <a:ext cx="179387" cy="2905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57" name="Oval 24"/>
          <p:cNvSpPr>
            <a:spLocks noChangeArrowheads="1"/>
          </p:cNvSpPr>
          <p:nvPr/>
        </p:nvSpPr>
        <p:spPr bwMode="auto">
          <a:xfrm>
            <a:off x="6229350" y="49768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1558" name="AutoShape 26"/>
          <p:cNvCxnSpPr>
            <a:cxnSpLocks noChangeShapeType="1"/>
            <a:stCxn id="21533" idx="4"/>
            <a:endCxn id="21557" idx="0"/>
          </p:cNvCxnSpPr>
          <p:nvPr/>
        </p:nvCxnSpPr>
        <p:spPr bwMode="auto">
          <a:xfrm>
            <a:off x="6049963" y="4735513"/>
            <a:ext cx="290512" cy="241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559" name="Rectangle 55"/>
          <p:cNvSpPr>
            <a:spLocks noChangeArrowheads="1"/>
          </p:cNvSpPr>
          <p:nvPr/>
        </p:nvSpPr>
        <p:spPr bwMode="auto">
          <a:xfrm>
            <a:off x="5667375" y="3586163"/>
            <a:ext cx="1946275" cy="2270125"/>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lstStyle/>
          <a:p>
            <a:pPr defTabSz="915988"/>
            <a:r>
              <a:rPr lang="en-US"/>
              <a:t>Display 1</a:t>
            </a:r>
            <a:endParaRPr lang="bg-BG"/>
          </a:p>
        </p:txBody>
      </p:sp>
      <p:sp>
        <p:nvSpPr>
          <p:cNvPr id="21560" name="Text Box 56"/>
          <p:cNvSpPr txBox="1">
            <a:spLocks noChangeArrowheads="1"/>
          </p:cNvSpPr>
          <p:nvPr/>
        </p:nvSpPr>
        <p:spPr bwMode="auto">
          <a:xfrm>
            <a:off x="5575300" y="5638800"/>
            <a:ext cx="542925"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800"/>
              <a:t>focused</a:t>
            </a:r>
            <a:endParaRPr lang="bg-BG" sz="800"/>
          </a:p>
        </p:txBody>
      </p:sp>
      <p:sp>
        <p:nvSpPr>
          <p:cNvPr id="21561" name="Text Box 57"/>
          <p:cNvSpPr txBox="1">
            <a:spLocks noChangeArrowheads="1"/>
          </p:cNvSpPr>
          <p:nvPr/>
        </p:nvSpPr>
        <p:spPr bwMode="auto">
          <a:xfrm>
            <a:off x="8524875" y="5630863"/>
            <a:ext cx="542925"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800"/>
              <a:t>focused</a:t>
            </a:r>
            <a:endParaRPr lang="bg-BG" sz="800"/>
          </a:p>
        </p:txBody>
      </p:sp>
      <p:sp>
        <p:nvSpPr>
          <p:cNvPr id="21562" name="Text Box 58"/>
          <p:cNvSpPr txBox="1">
            <a:spLocks noChangeArrowheads="1"/>
          </p:cNvSpPr>
          <p:nvPr/>
        </p:nvSpPr>
        <p:spPr bwMode="auto">
          <a:xfrm rot="-1169168">
            <a:off x="5983288" y="4233863"/>
            <a:ext cx="657225"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800"/>
              <a:t>focus path</a:t>
            </a:r>
            <a:endParaRPr lang="bg-BG" sz="800"/>
          </a:p>
        </p:txBody>
      </p:sp>
      <p:sp>
        <p:nvSpPr>
          <p:cNvPr id="21563" name="Text Box 59"/>
          <p:cNvSpPr txBox="1">
            <a:spLocks noChangeArrowheads="1"/>
          </p:cNvSpPr>
          <p:nvPr/>
        </p:nvSpPr>
        <p:spPr bwMode="auto">
          <a:xfrm rot="-5400000">
            <a:off x="8305006" y="4248945"/>
            <a:ext cx="441325"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800"/>
              <a:t>f path</a:t>
            </a:r>
            <a:endParaRPr lang="bg-BG" sz="800"/>
          </a:p>
        </p:txBody>
      </p:sp>
      <p:sp>
        <p:nvSpPr>
          <p:cNvPr id="21564" name="AutoShape 62"/>
          <p:cNvSpPr>
            <a:spLocks noChangeArrowheads="1"/>
          </p:cNvSpPr>
          <p:nvPr/>
        </p:nvSpPr>
        <p:spPr bwMode="auto">
          <a:xfrm>
            <a:off x="7123113" y="2701925"/>
            <a:ext cx="1208087" cy="509588"/>
          </a:xfrm>
          <a:prstGeom prst="downArrowCallout">
            <a:avLst>
              <a:gd name="adj1" fmla="val 59268"/>
              <a:gd name="adj2" fmla="val 59268"/>
              <a:gd name="adj3" fmla="val 16667"/>
              <a:gd name="adj4" fmla="val 66667"/>
            </a:avLst>
          </a:prstGeom>
          <a:solidFill>
            <a:schemeClr val="accent1"/>
          </a:solidFill>
          <a:ln w="9525" algn="ctr">
            <a:solidFill>
              <a:schemeClr val="tx1"/>
            </a:solidFill>
            <a:miter lim="800000"/>
            <a:headEnd/>
            <a:tailEnd/>
          </a:ln>
        </p:spPr>
        <p:txBody>
          <a:bodyPr wrap="none" anchor="ctr"/>
          <a:lstStyle/>
          <a:p>
            <a:pPr defTabSz="915988"/>
            <a:r>
              <a:rPr lang="en-US" sz="1000"/>
              <a:t>Global Messages</a:t>
            </a:r>
            <a:endParaRPr lang="bg-BG" sz="1000"/>
          </a:p>
        </p:txBody>
      </p:sp>
      <p:sp>
        <p:nvSpPr>
          <p:cNvPr id="21565" name="AutoShape 63"/>
          <p:cNvSpPr>
            <a:spLocks noChangeArrowheads="1"/>
          </p:cNvSpPr>
          <p:nvPr/>
        </p:nvSpPr>
        <p:spPr bwMode="auto">
          <a:xfrm>
            <a:off x="8383588" y="2017713"/>
            <a:ext cx="1208087" cy="509587"/>
          </a:xfrm>
          <a:prstGeom prst="downArrowCallout">
            <a:avLst>
              <a:gd name="adj1" fmla="val 59268"/>
              <a:gd name="adj2" fmla="val 59268"/>
              <a:gd name="adj3" fmla="val 16667"/>
              <a:gd name="adj4" fmla="val 66667"/>
            </a:avLst>
          </a:prstGeom>
          <a:solidFill>
            <a:schemeClr val="accent1"/>
          </a:solidFill>
          <a:ln w="9525" algn="ctr">
            <a:solidFill>
              <a:schemeClr val="tx1"/>
            </a:solidFill>
            <a:miter lim="800000"/>
            <a:headEnd/>
            <a:tailEnd/>
          </a:ln>
        </p:spPr>
        <p:txBody>
          <a:bodyPr wrap="none" anchor="ctr"/>
          <a:lstStyle/>
          <a:p>
            <a:pPr defTabSz="915988"/>
            <a:r>
              <a:rPr lang="en-US" sz="1000"/>
              <a:t>Messages without</a:t>
            </a:r>
          </a:p>
          <a:p>
            <a:pPr defTabSz="915988"/>
            <a:r>
              <a:rPr lang="en-US" sz="1000"/>
              <a:t>DisplayID</a:t>
            </a:r>
            <a:endParaRPr lang="bg-BG" sz="1000"/>
          </a:p>
        </p:txBody>
      </p:sp>
      <p:sp>
        <p:nvSpPr>
          <p:cNvPr id="21566" name="AutoShape 64"/>
          <p:cNvSpPr>
            <a:spLocks noChangeArrowheads="1"/>
          </p:cNvSpPr>
          <p:nvPr/>
        </p:nvSpPr>
        <p:spPr bwMode="auto">
          <a:xfrm>
            <a:off x="5827713" y="2017713"/>
            <a:ext cx="1208087" cy="509587"/>
          </a:xfrm>
          <a:prstGeom prst="downArrowCallout">
            <a:avLst>
              <a:gd name="adj1" fmla="val 59268"/>
              <a:gd name="adj2" fmla="val 59268"/>
              <a:gd name="adj3" fmla="val 16667"/>
              <a:gd name="adj4" fmla="val 66667"/>
            </a:avLst>
          </a:prstGeom>
          <a:solidFill>
            <a:schemeClr val="accent1"/>
          </a:solidFill>
          <a:ln w="9525" algn="ctr">
            <a:solidFill>
              <a:schemeClr val="tx1"/>
            </a:solidFill>
            <a:miter lim="800000"/>
            <a:headEnd/>
            <a:tailEnd/>
          </a:ln>
        </p:spPr>
        <p:txBody>
          <a:bodyPr wrap="none" anchor="ctr"/>
          <a:lstStyle/>
          <a:p>
            <a:pPr defTabSz="915988"/>
            <a:r>
              <a:rPr lang="en-US" sz="1000"/>
              <a:t>Messages for</a:t>
            </a:r>
          </a:p>
          <a:p>
            <a:pPr defTabSz="915988"/>
            <a:r>
              <a:rPr lang="en-US" sz="1000"/>
              <a:t>Display 1</a:t>
            </a:r>
            <a:endParaRPr lang="bg-BG" sz="1000"/>
          </a:p>
        </p:txBody>
      </p:sp>
      <p:sp>
        <p:nvSpPr>
          <p:cNvPr id="21567" name="AutoShape 65"/>
          <p:cNvSpPr>
            <a:spLocks noChangeArrowheads="1"/>
          </p:cNvSpPr>
          <p:nvPr/>
        </p:nvSpPr>
        <p:spPr bwMode="auto">
          <a:xfrm>
            <a:off x="7494588" y="1412875"/>
            <a:ext cx="1208087" cy="509588"/>
          </a:xfrm>
          <a:prstGeom prst="downArrowCallout">
            <a:avLst>
              <a:gd name="adj1" fmla="val 59268"/>
              <a:gd name="adj2" fmla="val 59268"/>
              <a:gd name="adj3" fmla="val 16667"/>
              <a:gd name="adj4" fmla="val 66667"/>
            </a:avLst>
          </a:prstGeom>
          <a:solidFill>
            <a:schemeClr val="accent1"/>
          </a:solidFill>
          <a:ln w="9525" algn="ctr">
            <a:solidFill>
              <a:schemeClr val="tx1"/>
            </a:solidFill>
            <a:miter lim="800000"/>
            <a:headEnd/>
            <a:tailEnd/>
          </a:ln>
        </p:spPr>
        <p:txBody>
          <a:bodyPr wrap="none" anchor="ctr"/>
          <a:lstStyle/>
          <a:p>
            <a:pPr defTabSz="915988"/>
            <a:r>
              <a:rPr lang="en-US" sz="1000"/>
              <a:t>Messages for</a:t>
            </a:r>
          </a:p>
          <a:p>
            <a:pPr defTabSz="915988"/>
            <a:r>
              <a:rPr lang="en-US" sz="1000"/>
              <a:t>Display 2</a:t>
            </a:r>
            <a:endParaRPr lang="bg-BG" sz="1000"/>
          </a:p>
        </p:txBody>
      </p:sp>
      <p:cxnSp>
        <p:nvCxnSpPr>
          <p:cNvPr id="21568" name="AutoShape 66"/>
          <p:cNvCxnSpPr>
            <a:cxnSpLocks noChangeShapeType="1"/>
            <a:stCxn id="21564" idx="2"/>
            <a:endCxn id="21559" idx="0"/>
          </p:cNvCxnSpPr>
          <p:nvPr/>
        </p:nvCxnSpPr>
        <p:spPr bwMode="auto">
          <a:xfrm flipH="1">
            <a:off x="6640513" y="3211513"/>
            <a:ext cx="1087437" cy="374650"/>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1569" name="AutoShape 67"/>
          <p:cNvCxnSpPr>
            <a:cxnSpLocks noChangeShapeType="1"/>
            <a:endCxn id="21506" idx="0"/>
          </p:cNvCxnSpPr>
          <p:nvPr/>
        </p:nvCxnSpPr>
        <p:spPr bwMode="auto">
          <a:xfrm>
            <a:off x="7727950" y="3211513"/>
            <a:ext cx="869950" cy="374650"/>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1570" name="AutoShape 68"/>
          <p:cNvCxnSpPr>
            <a:cxnSpLocks noChangeShapeType="1"/>
            <a:stCxn id="21566" idx="2"/>
            <a:endCxn id="21559" idx="0"/>
          </p:cNvCxnSpPr>
          <p:nvPr/>
        </p:nvCxnSpPr>
        <p:spPr bwMode="auto">
          <a:xfrm>
            <a:off x="6432550" y="2527300"/>
            <a:ext cx="207963" cy="1058863"/>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1571" name="AutoShape 69"/>
          <p:cNvCxnSpPr>
            <a:cxnSpLocks noChangeShapeType="1"/>
            <a:stCxn id="21567" idx="2"/>
            <a:endCxn id="21506" idx="0"/>
          </p:cNvCxnSpPr>
          <p:nvPr/>
        </p:nvCxnSpPr>
        <p:spPr bwMode="auto">
          <a:xfrm>
            <a:off x="8099425" y="1922463"/>
            <a:ext cx="498475" cy="1663700"/>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21572" name="AutoShape 60"/>
          <p:cNvSpPr>
            <a:spLocks noChangeArrowheads="1"/>
          </p:cNvSpPr>
          <p:nvPr/>
        </p:nvSpPr>
        <p:spPr bwMode="auto">
          <a:xfrm>
            <a:off x="8408988" y="3078163"/>
            <a:ext cx="1035050" cy="265112"/>
          </a:xfrm>
          <a:prstGeom prst="flowChartAlternateProcess">
            <a:avLst/>
          </a:prstGeom>
          <a:solidFill>
            <a:srgbClr val="FFCC99"/>
          </a:solidFill>
          <a:ln w="9525" algn="ctr">
            <a:solidFill>
              <a:schemeClr val="tx1"/>
            </a:solidFill>
            <a:miter lim="800000"/>
            <a:headEnd/>
            <a:tailEnd/>
          </a:ln>
        </p:spPr>
        <p:txBody>
          <a:bodyPr wrap="none" anchor="ctr"/>
          <a:lstStyle/>
          <a:p>
            <a:pPr defTabSz="915988"/>
            <a:r>
              <a:rPr lang="en-US" sz="1000"/>
              <a:t>focused display</a:t>
            </a:r>
            <a:endParaRPr lang="bg-BG" sz="1000"/>
          </a:p>
        </p:txBody>
      </p:sp>
      <p:cxnSp>
        <p:nvCxnSpPr>
          <p:cNvPr id="21573" name="AutoShape 70"/>
          <p:cNvCxnSpPr>
            <a:cxnSpLocks noChangeShapeType="1"/>
            <a:stCxn id="21565" idx="2"/>
            <a:endCxn id="21572" idx="0"/>
          </p:cNvCxnSpPr>
          <p:nvPr/>
        </p:nvCxnSpPr>
        <p:spPr bwMode="auto">
          <a:xfrm flipH="1">
            <a:off x="8926513" y="2527300"/>
            <a:ext cx="61912" cy="550863"/>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1574" name="AutoShape 73"/>
          <p:cNvCxnSpPr>
            <a:cxnSpLocks noChangeShapeType="1"/>
            <a:stCxn id="21572" idx="2"/>
            <a:endCxn id="21506" idx="0"/>
          </p:cNvCxnSpPr>
          <p:nvPr/>
        </p:nvCxnSpPr>
        <p:spPr bwMode="auto">
          <a:xfrm flipH="1">
            <a:off x="8597900" y="3343275"/>
            <a:ext cx="328613" cy="242888"/>
          </a:xfrm>
          <a:prstGeom prst="straightConnector1">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p:txBody>
          <a:bodyPr/>
          <a:lstStyle/>
          <a:p>
            <a:r>
              <a:rPr lang="en-US" smtClean="0"/>
              <a:t>Artemmis Framework &amp; Tool Chain for Automotive Platforms </a:t>
            </a:r>
          </a:p>
        </p:txBody>
      </p:sp>
      <p:sp>
        <p:nvSpPr>
          <p:cNvPr id="22531" name="Slide Number Placeholder 1"/>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66223083-BF4D-4AAA-BB26-4068AC17F45B}" type="slidenum">
              <a:rPr lang="en-US" sz="600" smtClean="0"/>
              <a:pPr eaLnBrk="1" hangingPunct="1"/>
              <a:t>18</a:t>
            </a:fld>
            <a:r>
              <a:rPr lang="en-US" sz="600" smtClean="0"/>
              <a:t> / B. Bach / ID RD SW GA-M/  Nov-2010   © Continental AG</a:t>
            </a:r>
          </a:p>
        </p:txBody>
      </p:sp>
      <p:pic>
        <p:nvPicPr>
          <p:cNvPr id="22532" name="Picture 3" descr="C:\Program Files\Microsoft Office\MEDIA\CAGCAT10\j0216516.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71950" y="1763713"/>
            <a:ext cx="1573213" cy="1820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3" name="TextBox 3"/>
          <p:cNvSpPr txBox="1">
            <a:spLocks noChangeArrowheads="1"/>
          </p:cNvSpPr>
          <p:nvPr/>
        </p:nvSpPr>
        <p:spPr bwMode="auto">
          <a:xfrm>
            <a:off x="3281363" y="4373563"/>
            <a:ext cx="29876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2400" b="1"/>
              <a:t>Controlling Scenes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fld id="{502063DE-35BB-4436-83DB-378D6ADF0637}" type="slidenum">
              <a:rPr lang="en-US" sz="600" smtClean="0"/>
              <a:pPr eaLnBrk="1" hangingPunct="1"/>
              <a:t>19</a:t>
            </a:fld>
            <a:r>
              <a:rPr lang="en-US" sz="600" smtClean="0"/>
              <a:t> / B. Bach / ID RD SW GA-M/  Nov-2010   © Continental AG</a:t>
            </a:r>
          </a:p>
        </p:txBody>
      </p:sp>
      <p:sp>
        <p:nvSpPr>
          <p:cNvPr id="20483" name="Rectangle 3"/>
          <p:cNvSpPr>
            <a:spLocks noGrp="1" noChangeArrowheads="1"/>
          </p:cNvSpPr>
          <p:nvPr>
            <p:ph type="title"/>
          </p:nvPr>
        </p:nvSpPr>
        <p:spPr/>
        <p:txBody>
          <a:bodyPr/>
          <a:lstStyle/>
          <a:p>
            <a:pPr eaLnBrk="1" hangingPunct="1"/>
            <a:r>
              <a:rPr lang="en-US" dirty="0" err="1" smtClean="0"/>
              <a:t>Artemmis</a:t>
            </a:r>
            <a:r>
              <a:rPr lang="en-US" dirty="0" smtClean="0"/>
              <a:t> Framework &amp; Tool Chain for Automotive Platforms </a:t>
            </a:r>
            <a:br>
              <a:rPr lang="en-US" dirty="0" smtClean="0"/>
            </a:br>
            <a:r>
              <a:rPr lang="en-US" dirty="0" smtClean="0"/>
              <a:t>Widget Tree Control: Scene Management</a:t>
            </a:r>
          </a:p>
        </p:txBody>
      </p:sp>
      <p:sp>
        <p:nvSpPr>
          <p:cNvPr id="20484" name="Rectangle 10"/>
          <p:cNvSpPr>
            <a:spLocks noChangeArrowheads="1"/>
          </p:cNvSpPr>
          <p:nvPr/>
        </p:nvSpPr>
        <p:spPr bwMode="auto">
          <a:xfrm>
            <a:off x="5578475" y="1549400"/>
            <a:ext cx="3870325" cy="3287713"/>
          </a:xfrm>
          <a:prstGeom prst="rect">
            <a:avLst/>
          </a:prstGeom>
          <a:gradFill rotWithShape="1">
            <a:gsLst>
              <a:gs pos="0">
                <a:srgbClr val="5E9EFF"/>
              </a:gs>
              <a:gs pos="39999">
                <a:srgbClr val="85C2FF"/>
              </a:gs>
              <a:gs pos="70000">
                <a:srgbClr val="C4D6EB"/>
              </a:gs>
              <a:gs pos="100000">
                <a:srgbClr val="FFEBFA"/>
              </a:gs>
            </a:gsLst>
            <a:lin ang="5400000" scaled="1"/>
          </a:gra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anchor="ctr"/>
          <a:lstStyle/>
          <a:p>
            <a:endParaRPr lang="en-US"/>
          </a:p>
        </p:txBody>
      </p:sp>
      <p:sp>
        <p:nvSpPr>
          <p:cNvPr id="20526" name="Rectangle 12"/>
          <p:cNvSpPr>
            <a:spLocks noChangeArrowheads="1"/>
          </p:cNvSpPr>
          <p:nvPr/>
        </p:nvSpPr>
        <p:spPr bwMode="auto">
          <a:xfrm>
            <a:off x="5926138" y="3581400"/>
            <a:ext cx="687387" cy="720725"/>
          </a:xfrm>
          <a:prstGeom prst="rect">
            <a:avLst/>
          </a:prstGeom>
          <a:solidFill>
            <a:schemeClr val="accent1"/>
          </a:solidFill>
          <a:ln w="19050" algn="ctr">
            <a:solidFill>
              <a:schemeClr val="tx1"/>
            </a:solidFill>
            <a:miter lim="800000"/>
            <a:headEnd/>
            <a:tailEnd/>
          </a:ln>
        </p:spPr>
        <p:txBody>
          <a:bodyPr wrap="none" anchor="ctr"/>
          <a:lstStyle/>
          <a:p>
            <a:endParaRPr lang="en-US"/>
          </a:p>
        </p:txBody>
      </p:sp>
      <p:grpSp>
        <p:nvGrpSpPr>
          <p:cNvPr id="2" name="Group 13"/>
          <p:cNvGrpSpPr>
            <a:grpSpLocks/>
          </p:cNvGrpSpPr>
          <p:nvPr/>
        </p:nvGrpSpPr>
        <p:grpSpPr bwMode="auto">
          <a:xfrm>
            <a:off x="6022713" y="3645244"/>
            <a:ext cx="480982" cy="609349"/>
            <a:chOff x="1582" y="1183"/>
            <a:chExt cx="1889" cy="2531"/>
          </a:xfrm>
        </p:grpSpPr>
        <p:sp>
          <p:nvSpPr>
            <p:cNvPr id="20528" name="Oval 14"/>
            <p:cNvSpPr>
              <a:spLocks noChangeArrowheads="1"/>
            </p:cNvSpPr>
            <p:nvPr/>
          </p:nvSpPr>
          <p:spPr bwMode="auto">
            <a:xfrm>
              <a:off x="1582" y="256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29" name="Oval 15"/>
            <p:cNvSpPr>
              <a:spLocks noChangeArrowheads="1"/>
            </p:cNvSpPr>
            <p:nvPr/>
          </p:nvSpPr>
          <p:spPr bwMode="auto">
            <a:xfrm>
              <a:off x="1587" y="1861"/>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30" name="Oval 16"/>
            <p:cNvSpPr>
              <a:spLocks noChangeArrowheads="1"/>
            </p:cNvSpPr>
            <p:nvPr/>
          </p:nvSpPr>
          <p:spPr bwMode="auto">
            <a:xfrm>
              <a:off x="1672" y="3374"/>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31" name="Oval 17"/>
            <p:cNvSpPr>
              <a:spLocks noChangeArrowheads="1"/>
            </p:cNvSpPr>
            <p:nvPr/>
          </p:nvSpPr>
          <p:spPr bwMode="auto">
            <a:xfrm>
              <a:off x="3151" y="255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20532" name="AutoShape 18"/>
            <p:cNvCxnSpPr>
              <a:cxnSpLocks noChangeShapeType="1"/>
              <a:stCxn id="20539" idx="5"/>
              <a:endCxn id="20538" idx="0"/>
            </p:cNvCxnSpPr>
            <p:nvPr/>
          </p:nvCxnSpPr>
          <p:spPr bwMode="auto">
            <a:xfrm>
              <a:off x="2425" y="1460"/>
              <a:ext cx="478" cy="40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33" name="AutoShape 19"/>
            <p:cNvCxnSpPr>
              <a:cxnSpLocks noChangeShapeType="1"/>
              <a:stCxn id="20539" idx="3"/>
              <a:endCxn id="20529" idx="0"/>
            </p:cNvCxnSpPr>
            <p:nvPr/>
          </p:nvCxnSpPr>
          <p:spPr bwMode="auto">
            <a:xfrm flipH="1">
              <a:off x="1746" y="1460"/>
              <a:ext cx="455" cy="401"/>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34" name="AutoShape 20"/>
            <p:cNvCxnSpPr>
              <a:cxnSpLocks noChangeShapeType="1"/>
              <a:stCxn id="20528" idx="0"/>
              <a:endCxn id="20529" idx="4"/>
            </p:cNvCxnSpPr>
            <p:nvPr/>
          </p:nvCxnSpPr>
          <p:spPr bwMode="auto">
            <a:xfrm flipV="1">
              <a:off x="1741" y="2186"/>
              <a:ext cx="5" cy="381"/>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35" name="AutoShape 21"/>
            <p:cNvCxnSpPr>
              <a:cxnSpLocks noChangeShapeType="1"/>
              <a:stCxn id="20530" idx="7"/>
              <a:endCxn id="20547" idx="3"/>
            </p:cNvCxnSpPr>
            <p:nvPr/>
          </p:nvCxnSpPr>
          <p:spPr bwMode="auto">
            <a:xfrm flipV="1">
              <a:off x="1943" y="2844"/>
              <a:ext cx="520" cy="578"/>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36" name="AutoShape 22"/>
            <p:cNvCxnSpPr>
              <a:cxnSpLocks noChangeShapeType="1"/>
              <a:stCxn id="20547" idx="0"/>
              <a:endCxn id="20538" idx="4"/>
            </p:cNvCxnSpPr>
            <p:nvPr/>
          </p:nvCxnSpPr>
          <p:spPr bwMode="auto">
            <a:xfrm flipV="1">
              <a:off x="2575" y="2192"/>
              <a:ext cx="328" cy="3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37" name="AutoShape 23"/>
            <p:cNvCxnSpPr>
              <a:cxnSpLocks noChangeShapeType="1"/>
              <a:stCxn id="20531" idx="0"/>
              <a:endCxn id="20538" idx="5"/>
            </p:cNvCxnSpPr>
            <p:nvPr/>
          </p:nvCxnSpPr>
          <p:spPr bwMode="auto">
            <a:xfrm flipH="1" flipV="1">
              <a:off x="3015" y="2144"/>
              <a:ext cx="295" cy="4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38" name="Oval 24"/>
            <p:cNvSpPr>
              <a:spLocks noChangeArrowheads="1"/>
            </p:cNvSpPr>
            <p:nvPr/>
          </p:nvSpPr>
          <p:spPr bwMode="auto">
            <a:xfrm>
              <a:off x="2744" y="186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39" name="Oval 25"/>
            <p:cNvSpPr>
              <a:spLocks noChangeArrowheads="1"/>
            </p:cNvSpPr>
            <p:nvPr/>
          </p:nvSpPr>
          <p:spPr bwMode="auto">
            <a:xfrm>
              <a:off x="2154" y="1183"/>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40" name="Oval 26"/>
            <p:cNvSpPr>
              <a:spLocks noChangeArrowheads="1"/>
            </p:cNvSpPr>
            <p:nvPr/>
          </p:nvSpPr>
          <p:spPr bwMode="auto">
            <a:xfrm>
              <a:off x="2041" y="3389"/>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41" name="Oval 27"/>
            <p:cNvSpPr>
              <a:spLocks noChangeArrowheads="1"/>
            </p:cNvSpPr>
            <p:nvPr/>
          </p:nvSpPr>
          <p:spPr bwMode="auto">
            <a:xfrm>
              <a:off x="2778" y="3389"/>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42" name="Oval 28"/>
            <p:cNvSpPr>
              <a:spLocks noChangeArrowheads="1"/>
            </p:cNvSpPr>
            <p:nvPr/>
          </p:nvSpPr>
          <p:spPr bwMode="auto">
            <a:xfrm>
              <a:off x="2409" y="3389"/>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43" name="Oval 29"/>
            <p:cNvSpPr>
              <a:spLocks noChangeArrowheads="1"/>
            </p:cNvSpPr>
            <p:nvPr/>
          </p:nvSpPr>
          <p:spPr bwMode="auto">
            <a:xfrm>
              <a:off x="3153" y="3374"/>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20544" name="AutoShape 30"/>
            <p:cNvCxnSpPr>
              <a:cxnSpLocks noChangeShapeType="1"/>
              <a:stCxn id="20540" idx="0"/>
              <a:endCxn id="20547" idx="3"/>
            </p:cNvCxnSpPr>
            <p:nvPr/>
          </p:nvCxnSpPr>
          <p:spPr bwMode="auto">
            <a:xfrm flipV="1">
              <a:off x="2200" y="2844"/>
              <a:ext cx="263" cy="54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45" name="AutoShape 31"/>
            <p:cNvCxnSpPr>
              <a:cxnSpLocks noChangeShapeType="1"/>
              <a:stCxn id="20542" idx="0"/>
              <a:endCxn id="20547" idx="4"/>
            </p:cNvCxnSpPr>
            <p:nvPr/>
          </p:nvCxnSpPr>
          <p:spPr bwMode="auto">
            <a:xfrm flipV="1">
              <a:off x="2568" y="2892"/>
              <a:ext cx="7" cy="49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46" name="AutoShape 32"/>
            <p:cNvCxnSpPr>
              <a:cxnSpLocks noChangeShapeType="1"/>
              <a:stCxn id="20541" idx="0"/>
              <a:endCxn id="20547" idx="5"/>
            </p:cNvCxnSpPr>
            <p:nvPr/>
          </p:nvCxnSpPr>
          <p:spPr bwMode="auto">
            <a:xfrm flipH="1" flipV="1">
              <a:off x="2687" y="2844"/>
              <a:ext cx="250" cy="54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47" name="Oval 33"/>
            <p:cNvSpPr>
              <a:spLocks noChangeArrowheads="1"/>
            </p:cNvSpPr>
            <p:nvPr/>
          </p:nvSpPr>
          <p:spPr bwMode="auto">
            <a:xfrm>
              <a:off x="2416" y="256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20548" name="AutoShape 34"/>
            <p:cNvCxnSpPr>
              <a:cxnSpLocks noChangeShapeType="1"/>
              <a:stCxn id="20543" idx="0"/>
              <a:endCxn id="20547" idx="5"/>
            </p:cNvCxnSpPr>
            <p:nvPr/>
          </p:nvCxnSpPr>
          <p:spPr bwMode="auto">
            <a:xfrm flipH="1" flipV="1">
              <a:off x="2687" y="2844"/>
              <a:ext cx="625" cy="53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49" name="AutoShape 35"/>
            <p:cNvCxnSpPr>
              <a:cxnSpLocks noChangeShapeType="1"/>
              <a:stCxn id="20539" idx="4"/>
              <a:endCxn id="20550" idx="0"/>
            </p:cNvCxnSpPr>
            <p:nvPr/>
          </p:nvCxnSpPr>
          <p:spPr bwMode="auto">
            <a:xfrm flipH="1">
              <a:off x="2304" y="1508"/>
              <a:ext cx="9" cy="359"/>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50" name="Oval 36"/>
            <p:cNvSpPr>
              <a:spLocks noChangeArrowheads="1"/>
            </p:cNvSpPr>
            <p:nvPr/>
          </p:nvSpPr>
          <p:spPr bwMode="auto">
            <a:xfrm>
              <a:off x="2145" y="186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grpSp>
      <p:sp>
        <p:nvSpPr>
          <p:cNvPr id="20501" name="Rectangle 38"/>
          <p:cNvSpPr>
            <a:spLocks noChangeArrowheads="1"/>
          </p:cNvSpPr>
          <p:nvPr/>
        </p:nvSpPr>
        <p:spPr bwMode="auto">
          <a:xfrm>
            <a:off x="7766050" y="3611563"/>
            <a:ext cx="687388" cy="720725"/>
          </a:xfrm>
          <a:prstGeom prst="rect">
            <a:avLst/>
          </a:prstGeom>
          <a:solidFill>
            <a:schemeClr val="accent1"/>
          </a:solidFill>
          <a:ln w="19050" algn="ctr">
            <a:solidFill>
              <a:schemeClr val="tx1"/>
            </a:solidFill>
            <a:miter lim="800000"/>
            <a:headEnd/>
            <a:tailEnd/>
          </a:ln>
        </p:spPr>
        <p:txBody>
          <a:bodyPr wrap="none" anchor="ctr"/>
          <a:lstStyle/>
          <a:p>
            <a:endParaRPr lang="en-US"/>
          </a:p>
        </p:txBody>
      </p:sp>
      <p:grpSp>
        <p:nvGrpSpPr>
          <p:cNvPr id="3" name="Group 39"/>
          <p:cNvGrpSpPr>
            <a:grpSpLocks/>
          </p:cNvGrpSpPr>
          <p:nvPr/>
        </p:nvGrpSpPr>
        <p:grpSpPr bwMode="auto">
          <a:xfrm>
            <a:off x="7804571" y="3675407"/>
            <a:ext cx="519940" cy="587200"/>
            <a:chOff x="1354" y="1183"/>
            <a:chExt cx="2042" cy="2439"/>
          </a:xfrm>
        </p:grpSpPr>
        <p:sp>
          <p:nvSpPr>
            <p:cNvPr id="20503" name="Oval 40"/>
            <p:cNvSpPr>
              <a:spLocks noChangeArrowheads="1"/>
            </p:cNvSpPr>
            <p:nvPr/>
          </p:nvSpPr>
          <p:spPr bwMode="auto">
            <a:xfrm>
              <a:off x="1582" y="256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04" name="Oval 41"/>
            <p:cNvSpPr>
              <a:spLocks noChangeArrowheads="1"/>
            </p:cNvSpPr>
            <p:nvPr/>
          </p:nvSpPr>
          <p:spPr bwMode="auto">
            <a:xfrm>
              <a:off x="1587" y="1861"/>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05" name="Oval 42"/>
            <p:cNvSpPr>
              <a:spLocks noChangeArrowheads="1"/>
            </p:cNvSpPr>
            <p:nvPr/>
          </p:nvSpPr>
          <p:spPr bwMode="auto">
            <a:xfrm>
              <a:off x="1354" y="329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06" name="Oval 43"/>
            <p:cNvSpPr>
              <a:spLocks noChangeArrowheads="1"/>
            </p:cNvSpPr>
            <p:nvPr/>
          </p:nvSpPr>
          <p:spPr bwMode="auto">
            <a:xfrm>
              <a:off x="2145" y="2556"/>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20507" name="AutoShape 44"/>
            <p:cNvCxnSpPr>
              <a:cxnSpLocks noChangeShapeType="1"/>
              <a:stCxn id="20514" idx="4"/>
              <a:endCxn id="20513" idx="0"/>
            </p:cNvCxnSpPr>
            <p:nvPr/>
          </p:nvCxnSpPr>
          <p:spPr bwMode="auto">
            <a:xfrm flipH="1">
              <a:off x="2304" y="1508"/>
              <a:ext cx="9" cy="311"/>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08" name="AutoShape 45"/>
            <p:cNvCxnSpPr>
              <a:cxnSpLocks noChangeShapeType="1"/>
              <a:stCxn id="20514" idx="3"/>
              <a:endCxn id="20504" idx="0"/>
            </p:cNvCxnSpPr>
            <p:nvPr/>
          </p:nvCxnSpPr>
          <p:spPr bwMode="auto">
            <a:xfrm flipH="1">
              <a:off x="1746" y="1460"/>
              <a:ext cx="455" cy="401"/>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09" name="AutoShape 46"/>
            <p:cNvCxnSpPr>
              <a:cxnSpLocks noChangeShapeType="1"/>
              <a:stCxn id="20503" idx="0"/>
              <a:endCxn id="20504" idx="4"/>
            </p:cNvCxnSpPr>
            <p:nvPr/>
          </p:nvCxnSpPr>
          <p:spPr bwMode="auto">
            <a:xfrm flipV="1">
              <a:off x="1741" y="2186"/>
              <a:ext cx="5" cy="381"/>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10" name="AutoShape 47"/>
            <p:cNvCxnSpPr>
              <a:cxnSpLocks noChangeShapeType="1"/>
              <a:stCxn id="20505" idx="0"/>
              <a:endCxn id="20503" idx="4"/>
            </p:cNvCxnSpPr>
            <p:nvPr/>
          </p:nvCxnSpPr>
          <p:spPr bwMode="auto">
            <a:xfrm flipV="1">
              <a:off x="1513" y="2892"/>
              <a:ext cx="228" cy="40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11" name="AutoShape 48"/>
            <p:cNvCxnSpPr>
              <a:cxnSpLocks noChangeShapeType="1"/>
              <a:stCxn id="20522" idx="0"/>
              <a:endCxn id="20513" idx="4"/>
            </p:cNvCxnSpPr>
            <p:nvPr/>
          </p:nvCxnSpPr>
          <p:spPr bwMode="auto">
            <a:xfrm flipH="1" flipV="1">
              <a:off x="2304" y="2144"/>
              <a:ext cx="586" cy="4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12" name="AutoShape 49"/>
            <p:cNvCxnSpPr>
              <a:cxnSpLocks noChangeShapeType="1"/>
              <a:stCxn id="20506" idx="0"/>
              <a:endCxn id="20513" idx="4"/>
            </p:cNvCxnSpPr>
            <p:nvPr/>
          </p:nvCxnSpPr>
          <p:spPr bwMode="auto">
            <a:xfrm flipV="1">
              <a:off x="2304" y="2144"/>
              <a:ext cx="0" cy="4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13" name="Oval 50"/>
            <p:cNvSpPr>
              <a:spLocks noChangeArrowheads="1"/>
            </p:cNvSpPr>
            <p:nvPr/>
          </p:nvSpPr>
          <p:spPr bwMode="auto">
            <a:xfrm>
              <a:off x="2145" y="1819"/>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14" name="Oval 51"/>
            <p:cNvSpPr>
              <a:spLocks noChangeArrowheads="1"/>
            </p:cNvSpPr>
            <p:nvPr/>
          </p:nvSpPr>
          <p:spPr bwMode="auto">
            <a:xfrm>
              <a:off x="2154" y="1183"/>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15" name="Oval 52"/>
            <p:cNvSpPr>
              <a:spLocks noChangeArrowheads="1"/>
            </p:cNvSpPr>
            <p:nvPr/>
          </p:nvSpPr>
          <p:spPr bwMode="auto">
            <a:xfrm>
              <a:off x="1836" y="329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16" name="Oval 53"/>
            <p:cNvSpPr>
              <a:spLocks noChangeArrowheads="1"/>
            </p:cNvSpPr>
            <p:nvPr/>
          </p:nvSpPr>
          <p:spPr bwMode="auto">
            <a:xfrm>
              <a:off x="2704" y="329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17" name="Oval 54"/>
            <p:cNvSpPr>
              <a:spLocks noChangeArrowheads="1"/>
            </p:cNvSpPr>
            <p:nvPr/>
          </p:nvSpPr>
          <p:spPr bwMode="auto">
            <a:xfrm>
              <a:off x="2304" y="329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0518" name="Oval 55"/>
            <p:cNvSpPr>
              <a:spLocks noChangeArrowheads="1"/>
            </p:cNvSpPr>
            <p:nvPr/>
          </p:nvSpPr>
          <p:spPr bwMode="auto">
            <a:xfrm>
              <a:off x="3078" y="3297"/>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20519" name="AutoShape 56"/>
            <p:cNvCxnSpPr>
              <a:cxnSpLocks noChangeShapeType="1"/>
              <a:stCxn id="20515" idx="0"/>
              <a:endCxn id="20503" idx="4"/>
            </p:cNvCxnSpPr>
            <p:nvPr/>
          </p:nvCxnSpPr>
          <p:spPr bwMode="auto">
            <a:xfrm flipH="1" flipV="1">
              <a:off x="1741" y="2892"/>
              <a:ext cx="254" cy="40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20" name="AutoShape 57"/>
            <p:cNvCxnSpPr>
              <a:cxnSpLocks noChangeShapeType="1"/>
              <a:stCxn id="20517" idx="0"/>
              <a:endCxn id="20522" idx="4"/>
            </p:cNvCxnSpPr>
            <p:nvPr/>
          </p:nvCxnSpPr>
          <p:spPr bwMode="auto">
            <a:xfrm flipV="1">
              <a:off x="2463" y="2881"/>
              <a:ext cx="427" cy="416"/>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21" name="AutoShape 58"/>
            <p:cNvCxnSpPr>
              <a:cxnSpLocks noChangeShapeType="1"/>
              <a:stCxn id="20516" idx="0"/>
              <a:endCxn id="20522" idx="4"/>
            </p:cNvCxnSpPr>
            <p:nvPr/>
          </p:nvCxnSpPr>
          <p:spPr bwMode="auto">
            <a:xfrm flipV="1">
              <a:off x="2863" y="2881"/>
              <a:ext cx="27" cy="416"/>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22" name="Oval 59"/>
            <p:cNvSpPr>
              <a:spLocks noChangeArrowheads="1"/>
            </p:cNvSpPr>
            <p:nvPr/>
          </p:nvSpPr>
          <p:spPr bwMode="auto">
            <a:xfrm>
              <a:off x="2731" y="2556"/>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20523" name="AutoShape 60"/>
            <p:cNvCxnSpPr>
              <a:cxnSpLocks noChangeShapeType="1"/>
              <a:stCxn id="20518" idx="0"/>
              <a:endCxn id="20522" idx="4"/>
            </p:cNvCxnSpPr>
            <p:nvPr/>
          </p:nvCxnSpPr>
          <p:spPr bwMode="auto">
            <a:xfrm flipH="1" flipV="1">
              <a:off x="2890" y="2881"/>
              <a:ext cx="347" cy="416"/>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24" name="AutoShape 61"/>
            <p:cNvCxnSpPr>
              <a:cxnSpLocks noChangeShapeType="1"/>
              <a:stCxn id="20514" idx="5"/>
              <a:endCxn id="20525" idx="0"/>
            </p:cNvCxnSpPr>
            <p:nvPr/>
          </p:nvCxnSpPr>
          <p:spPr bwMode="auto">
            <a:xfrm>
              <a:off x="2425" y="1460"/>
              <a:ext cx="494" cy="359"/>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25" name="Oval 62"/>
            <p:cNvSpPr>
              <a:spLocks noChangeArrowheads="1"/>
            </p:cNvSpPr>
            <p:nvPr/>
          </p:nvSpPr>
          <p:spPr bwMode="auto">
            <a:xfrm>
              <a:off x="2760" y="1819"/>
              <a:ext cx="318" cy="325"/>
            </a:xfrm>
            <a:prstGeom prst="ellipse">
              <a:avLst/>
            </a:prstGeom>
            <a:solidFill>
              <a:schemeClr val="accent1"/>
            </a:solidFill>
            <a:ln w="19050" algn="ctr">
              <a:solidFill>
                <a:srgbClr val="33CC33"/>
              </a:solidFill>
              <a:round/>
              <a:headEnd/>
              <a:tailEnd/>
            </a:ln>
          </p:spPr>
          <p:txBody>
            <a:bodyPr wrap="none" lIns="77085" tIns="38543" rIns="77085" bIns="38543" anchor="ctr"/>
            <a:lstStyle/>
            <a:p>
              <a:pPr defTabSz="841375"/>
              <a:endParaRPr lang="en-US" sz="800" b="1"/>
            </a:p>
          </p:txBody>
        </p:sp>
      </p:grpSp>
      <p:cxnSp>
        <p:nvCxnSpPr>
          <p:cNvPr id="20487" name="AutoShape 64"/>
          <p:cNvCxnSpPr>
            <a:cxnSpLocks noChangeShapeType="1"/>
            <a:endCxn id="20526" idx="0"/>
          </p:cNvCxnSpPr>
          <p:nvPr/>
        </p:nvCxnSpPr>
        <p:spPr bwMode="auto">
          <a:xfrm flipH="1">
            <a:off x="6270625" y="3101975"/>
            <a:ext cx="838200" cy="4699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0488" name="AutoShape 65"/>
          <p:cNvCxnSpPr>
            <a:cxnSpLocks noChangeShapeType="1"/>
            <a:endCxn id="20501" idx="0"/>
          </p:cNvCxnSpPr>
          <p:nvPr/>
        </p:nvCxnSpPr>
        <p:spPr bwMode="auto">
          <a:xfrm>
            <a:off x="7110413" y="3101975"/>
            <a:ext cx="1000125" cy="50006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0489" name="Line 66"/>
          <p:cNvSpPr>
            <a:spLocks noChangeShapeType="1"/>
          </p:cNvSpPr>
          <p:nvPr/>
        </p:nvSpPr>
        <p:spPr bwMode="auto">
          <a:xfrm>
            <a:off x="6791325" y="3916363"/>
            <a:ext cx="777875" cy="0"/>
          </a:xfrm>
          <a:prstGeom prst="line">
            <a:avLst/>
          </a:prstGeom>
          <a:noFill/>
          <a:ln w="9525">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490" name="Text Box 67"/>
          <p:cNvSpPr txBox="1">
            <a:spLocks noChangeArrowheads="1"/>
          </p:cNvSpPr>
          <p:nvPr/>
        </p:nvSpPr>
        <p:spPr bwMode="auto">
          <a:xfrm>
            <a:off x="5684838" y="4332288"/>
            <a:ext cx="1179512"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83942" tIns="41971" rIns="83942" bIns="41971">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100"/>
              <a:t>Display Scene 1</a:t>
            </a:r>
          </a:p>
        </p:txBody>
      </p:sp>
      <p:sp>
        <p:nvSpPr>
          <p:cNvPr id="20491" name="Text Box 68"/>
          <p:cNvSpPr txBox="1">
            <a:spLocks noChangeArrowheads="1"/>
          </p:cNvSpPr>
          <p:nvPr/>
        </p:nvSpPr>
        <p:spPr bwMode="auto">
          <a:xfrm>
            <a:off x="7513638" y="4371975"/>
            <a:ext cx="1179512"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83942" tIns="41971" rIns="83942" bIns="41971">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100"/>
              <a:t>Display Scene n</a:t>
            </a:r>
          </a:p>
        </p:txBody>
      </p:sp>
      <p:sp>
        <p:nvSpPr>
          <p:cNvPr id="20492" name="Text Box 69"/>
          <p:cNvSpPr txBox="1">
            <a:spLocks noChangeArrowheads="1"/>
          </p:cNvSpPr>
          <p:nvPr/>
        </p:nvSpPr>
        <p:spPr bwMode="auto">
          <a:xfrm>
            <a:off x="6303963" y="2576513"/>
            <a:ext cx="592137"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91410" tIns="45707" rIns="91410" bIns="45707">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t>Root</a:t>
            </a:r>
          </a:p>
        </p:txBody>
      </p:sp>
      <p:sp>
        <p:nvSpPr>
          <p:cNvPr id="20493" name="Oval 71"/>
          <p:cNvSpPr>
            <a:spLocks noChangeArrowheads="1"/>
          </p:cNvSpPr>
          <p:nvPr/>
        </p:nvSpPr>
        <p:spPr bwMode="auto">
          <a:xfrm>
            <a:off x="7913688" y="2652713"/>
            <a:ext cx="488950" cy="493712"/>
          </a:xfrm>
          <a:prstGeom prst="ellipse">
            <a:avLst/>
          </a:prstGeom>
          <a:solidFill>
            <a:schemeClr val="accent2"/>
          </a:solidFill>
          <a:ln w="9525" algn="ctr">
            <a:solidFill>
              <a:schemeClr val="tx1"/>
            </a:solidFill>
            <a:round/>
            <a:headEnd/>
            <a:tailEnd/>
          </a:ln>
        </p:spPr>
        <p:txBody>
          <a:bodyPr wrap="none" lIns="83942" tIns="41971" rIns="83942" bIns="41971" anchor="ctr"/>
          <a:lstStyle/>
          <a:p>
            <a:pPr defTabSz="915988"/>
            <a:endParaRPr lang="en-US" sz="700"/>
          </a:p>
        </p:txBody>
      </p:sp>
      <p:sp>
        <p:nvSpPr>
          <p:cNvPr id="20494" name="Text Box 113"/>
          <p:cNvSpPr txBox="1">
            <a:spLocks noChangeArrowheads="1"/>
          </p:cNvSpPr>
          <p:nvPr/>
        </p:nvSpPr>
        <p:spPr bwMode="auto">
          <a:xfrm>
            <a:off x="8402638" y="2509838"/>
            <a:ext cx="946150"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91410" tIns="45707" rIns="91410" bIns="45707">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t>Manager</a:t>
            </a:r>
          </a:p>
        </p:txBody>
      </p:sp>
      <p:sp>
        <p:nvSpPr>
          <p:cNvPr id="20495" name="Oval 156"/>
          <p:cNvSpPr>
            <a:spLocks noChangeArrowheads="1"/>
          </p:cNvSpPr>
          <p:nvPr/>
        </p:nvSpPr>
        <p:spPr bwMode="auto">
          <a:xfrm>
            <a:off x="6910388" y="2671763"/>
            <a:ext cx="425450" cy="430212"/>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20496" name="AutoShape 157"/>
          <p:cNvCxnSpPr>
            <a:cxnSpLocks noChangeShapeType="1"/>
            <a:stCxn id="20495" idx="6"/>
            <a:endCxn id="20493" idx="2"/>
          </p:cNvCxnSpPr>
          <p:nvPr/>
        </p:nvCxnSpPr>
        <p:spPr bwMode="auto">
          <a:xfrm>
            <a:off x="7335838" y="2887663"/>
            <a:ext cx="577850" cy="127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0497" name="AutoShape 160"/>
          <p:cNvSpPr>
            <a:spLocks noChangeArrowheads="1"/>
          </p:cNvSpPr>
          <p:nvPr/>
        </p:nvSpPr>
        <p:spPr bwMode="auto">
          <a:xfrm>
            <a:off x="6013450" y="4689475"/>
            <a:ext cx="3008313" cy="1090613"/>
          </a:xfrm>
          <a:prstGeom prst="cloudCallout">
            <a:avLst>
              <a:gd name="adj1" fmla="val -13144"/>
              <a:gd name="adj2" fmla="val -205431"/>
            </a:avLst>
          </a:prstGeom>
          <a:gradFill rotWithShape="1">
            <a:gsLst>
              <a:gs pos="0">
                <a:srgbClr val="FFCC99">
                  <a:alpha val="10001"/>
                </a:srgbClr>
              </a:gs>
              <a:gs pos="100000">
                <a:schemeClr val="bg1"/>
              </a:gs>
            </a:gsLst>
            <a:lin ang="5400000" scaled="1"/>
          </a:gradFill>
          <a:ln>
            <a:noFill/>
          </a:ln>
          <a:effectLst>
            <a:outerShdw dist="53882" dir="8100000" algn="ctr" rotWithShape="0">
              <a:srgbClr val="FF9900">
                <a:alpha val="50000"/>
              </a:srgbClr>
            </a:outerShdw>
          </a:effectLst>
          <a:extLst>
            <a:ext uri="{91240B29-F687-4F45-9708-019B960494DF}">
              <a14:hiddenLine xmlns="" xmlns:a14="http://schemas.microsoft.com/office/drawing/2010/main" w="9525">
                <a:solidFill>
                  <a:srgbClr val="000000"/>
                </a:solidFill>
                <a:round/>
                <a:headEnd/>
                <a:tailEnd/>
              </a14:hiddenLine>
            </a:ext>
          </a:extLst>
        </p:spPr>
        <p:txBody>
          <a:bodyPr lIns="33026" tIns="165122" rIns="33026" bIns="66052"/>
          <a:lstStyle/>
          <a:p>
            <a:pPr defTabSz="841375"/>
            <a:r>
              <a:rPr lang="en-US" sz="1400"/>
              <a:t>Widget Tree Control to switch between multiple Scenes</a:t>
            </a:r>
          </a:p>
        </p:txBody>
      </p:sp>
      <p:sp>
        <p:nvSpPr>
          <p:cNvPr id="20498" name="Rectangle 3"/>
          <p:cNvSpPr txBox="1">
            <a:spLocks noChangeArrowheads="1"/>
          </p:cNvSpPr>
          <p:nvPr/>
        </p:nvSpPr>
        <p:spPr bwMode="auto">
          <a:xfrm>
            <a:off x="334963" y="998538"/>
            <a:ext cx="4797425" cy="4991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marL="163513" indent="-163513" defTabSz="915988" eaLnBrk="0" hangingPunct="0">
              <a:defRPr sz="1500">
                <a:solidFill>
                  <a:schemeClr val="tx1"/>
                </a:solidFill>
                <a:latin typeface="Arial" charset="0"/>
              </a:defRPr>
            </a:lvl1pPr>
            <a:lvl2pPr marL="498475" indent="-166688"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algn="l">
              <a:lnSpc>
                <a:spcPts val="1650"/>
              </a:lnSpc>
              <a:spcAft>
                <a:spcPct val="55000"/>
              </a:spcAft>
              <a:buClr>
                <a:srgbClr val="E19900"/>
              </a:buClr>
              <a:buFont typeface="Arial" charset="0"/>
              <a:buBlip>
                <a:blip r:embed="rId3"/>
              </a:buBlip>
            </a:pPr>
            <a:r>
              <a:rPr lang="en-US" b="1" dirty="0"/>
              <a:t>Controllers are widgets which control which </a:t>
            </a:r>
            <a:r>
              <a:rPr lang="en-US" b="1" dirty="0" smtClean="0"/>
              <a:t>child (with its entire </a:t>
            </a:r>
            <a:r>
              <a:rPr lang="en-US" b="1" dirty="0" err="1" smtClean="0"/>
              <a:t>subtree</a:t>
            </a:r>
            <a:r>
              <a:rPr lang="en-US" b="1" dirty="0" smtClean="0"/>
              <a:t>) </a:t>
            </a:r>
            <a:r>
              <a:rPr lang="en-US" b="1" dirty="0"/>
              <a:t>is show at any moment</a:t>
            </a:r>
          </a:p>
          <a:p>
            <a:pPr algn="l">
              <a:lnSpc>
                <a:spcPts val="1650"/>
              </a:lnSpc>
              <a:spcAft>
                <a:spcPct val="55000"/>
              </a:spcAft>
              <a:buClr>
                <a:srgbClr val="E19900"/>
              </a:buClr>
              <a:buFont typeface="Arial" charset="0"/>
              <a:buBlip>
                <a:blip r:embed="rId3"/>
              </a:buBlip>
            </a:pPr>
            <a:r>
              <a:rPr lang="en-US" b="1" dirty="0"/>
              <a:t>Logic which scene (sub-tree) is shown is implemented as a finite-state-machine </a:t>
            </a:r>
            <a:r>
              <a:rPr lang="en-US" b="1" dirty="0" smtClean="0"/>
              <a:t>(or simply </a:t>
            </a:r>
            <a:r>
              <a:rPr lang="en-US" b="1" dirty="0"/>
              <a:t>state machine)</a:t>
            </a:r>
          </a:p>
          <a:p>
            <a:pPr algn="l">
              <a:lnSpc>
                <a:spcPts val="1650"/>
              </a:lnSpc>
              <a:spcAft>
                <a:spcPct val="55000"/>
              </a:spcAft>
              <a:buClr>
                <a:srgbClr val="E19900"/>
              </a:buClr>
              <a:buFont typeface="Arial" charset="0"/>
              <a:buBlip>
                <a:blip r:embed="rId3"/>
              </a:buBlip>
            </a:pPr>
            <a:r>
              <a:rPr lang="en-US" b="1" dirty="0"/>
              <a:t>For every state of a state machine there is usually associated sub-tree to display</a:t>
            </a:r>
          </a:p>
          <a:p>
            <a:pPr algn="l">
              <a:lnSpc>
                <a:spcPts val="1650"/>
              </a:lnSpc>
              <a:spcAft>
                <a:spcPct val="55000"/>
              </a:spcAft>
              <a:buClr>
                <a:srgbClr val="E19900"/>
              </a:buClr>
              <a:buFont typeface="Arial" charset="0"/>
              <a:buBlip>
                <a:blip r:embed="rId3"/>
              </a:buBlip>
            </a:pPr>
            <a:r>
              <a:rPr lang="en-US" b="1" dirty="0"/>
              <a:t>Depending of the type of Controllers:</a:t>
            </a:r>
          </a:p>
          <a:p>
            <a:pPr lvl="1" algn="l">
              <a:lnSpc>
                <a:spcPts val="1650"/>
              </a:lnSpc>
              <a:spcAft>
                <a:spcPct val="55000"/>
              </a:spcAft>
              <a:buClr>
                <a:srgbClr val="E19900"/>
              </a:buClr>
              <a:buFont typeface="Arial" charset="0"/>
              <a:buBlip>
                <a:blip r:embed="rId3"/>
              </a:buBlip>
            </a:pPr>
            <a:r>
              <a:rPr lang="en-US" b="1" dirty="0"/>
              <a:t>Visibility controllers show current scene and hide all others</a:t>
            </a:r>
          </a:p>
          <a:p>
            <a:pPr lvl="1" algn="l">
              <a:lnSpc>
                <a:spcPts val="1650"/>
              </a:lnSpc>
              <a:spcAft>
                <a:spcPct val="55000"/>
              </a:spcAft>
              <a:buClr>
                <a:srgbClr val="E19900"/>
              </a:buClr>
              <a:buFont typeface="Arial" charset="0"/>
              <a:buBlip>
                <a:blip r:embed="rId3"/>
              </a:buBlip>
            </a:pPr>
            <a:r>
              <a:rPr lang="en-US" b="1" dirty="0"/>
              <a:t>Lifetime controllers keep alive only current scene, all other sub-trees are destructed</a:t>
            </a:r>
          </a:p>
          <a:p>
            <a:pPr lvl="1" algn="l">
              <a:lnSpc>
                <a:spcPts val="1650"/>
              </a:lnSpc>
              <a:spcAft>
                <a:spcPct val="55000"/>
              </a:spcAft>
              <a:buClr>
                <a:srgbClr val="E19900"/>
              </a:buClr>
              <a:buFont typeface="Arial" charset="0"/>
              <a:buBlip>
                <a:blip r:embed="rId3"/>
              </a:buBlip>
            </a:pPr>
            <a:r>
              <a:rPr lang="en-US" b="1" dirty="0"/>
              <a:t>Transition controllers act like Lifetime but keep previous scene for a while, so new one and old one coexist for a short time</a:t>
            </a:r>
          </a:p>
          <a:p>
            <a:pPr algn="l">
              <a:lnSpc>
                <a:spcPts val="1650"/>
              </a:lnSpc>
              <a:spcAft>
                <a:spcPct val="55000"/>
              </a:spcAft>
              <a:buClr>
                <a:srgbClr val="E19900"/>
              </a:buClr>
              <a:buFont typeface="Arial" charset="0"/>
              <a:buBlip>
                <a:blip r:embed="rId3"/>
              </a:buBlip>
            </a:pPr>
            <a:r>
              <a:rPr lang="en-US" b="1" dirty="0"/>
              <a:t>State machine may change state in response to some message or may decide to change scene based on some data (properties or data from </a:t>
            </a:r>
            <a:r>
              <a:rPr lang="en-US" b="1" dirty="0" err="1"/>
              <a:t>DPool</a:t>
            </a:r>
            <a:r>
              <a:rPr lang="en-US" b="1" dirty="0"/>
              <a:t>)</a:t>
            </a:r>
          </a:p>
        </p:txBody>
      </p:sp>
      <p:sp>
        <p:nvSpPr>
          <p:cNvPr id="20499" name="Cloud Callout 70"/>
          <p:cNvSpPr>
            <a:spLocks noChangeArrowheads="1"/>
          </p:cNvSpPr>
          <p:nvPr/>
        </p:nvSpPr>
        <p:spPr bwMode="auto">
          <a:xfrm>
            <a:off x="5303838" y="1150938"/>
            <a:ext cx="1752600" cy="1046162"/>
          </a:xfrm>
          <a:prstGeom prst="cloudCallout">
            <a:avLst>
              <a:gd name="adj1" fmla="val 45106"/>
              <a:gd name="adj2" fmla="val 112560"/>
            </a:avLst>
          </a:prstGeom>
          <a:solidFill>
            <a:schemeClr val="accent1"/>
          </a:solidFill>
          <a:ln w="9525" algn="ctr">
            <a:solidFill>
              <a:schemeClr val="tx1"/>
            </a:solidFill>
            <a:round/>
            <a:headEnd/>
            <a:tailEnd/>
          </a:ln>
        </p:spPr>
        <p:txBody>
          <a:bodyPr wrap="none" anchor="ctr"/>
          <a:lstStyle/>
          <a:p>
            <a:pPr defTabSz="915988"/>
            <a:r>
              <a:rPr lang="en-US" sz="1400"/>
              <a:t>Root is </a:t>
            </a:r>
            <a:br>
              <a:rPr lang="en-US" sz="1400"/>
            </a:br>
            <a:r>
              <a:rPr lang="en-US" sz="1400"/>
              <a:t>implemented as</a:t>
            </a:r>
          </a:p>
          <a:p>
            <a:pPr defTabSz="915988"/>
            <a:r>
              <a:rPr lang="en-US" sz="1400"/>
              <a:t> SceneController</a:t>
            </a:r>
            <a:br>
              <a:rPr lang="en-US" sz="1400"/>
            </a:br>
            <a:r>
              <a:rPr lang="en-US" sz="1400"/>
              <a:t>widget</a:t>
            </a:r>
            <a:endParaRPr lang="en-US"/>
          </a:p>
        </p:txBody>
      </p:sp>
      <p:sp>
        <p:nvSpPr>
          <p:cNvPr id="20500" name="Cloud Callout 71"/>
          <p:cNvSpPr>
            <a:spLocks noChangeArrowheads="1"/>
          </p:cNvSpPr>
          <p:nvPr/>
        </p:nvSpPr>
        <p:spPr bwMode="auto">
          <a:xfrm>
            <a:off x="7569200" y="1019175"/>
            <a:ext cx="2097088" cy="1177925"/>
          </a:xfrm>
          <a:prstGeom prst="cloudCallout">
            <a:avLst>
              <a:gd name="adj1" fmla="val -22023"/>
              <a:gd name="adj2" fmla="val 90727"/>
            </a:avLst>
          </a:prstGeom>
          <a:solidFill>
            <a:schemeClr val="accent1"/>
          </a:solidFill>
          <a:ln w="9525" algn="ctr">
            <a:solidFill>
              <a:schemeClr val="tx1"/>
            </a:solidFill>
            <a:round/>
            <a:headEnd/>
            <a:tailEnd/>
          </a:ln>
        </p:spPr>
        <p:txBody>
          <a:bodyPr wrap="none" anchor="ctr"/>
          <a:lstStyle/>
          <a:p>
            <a:pPr defTabSz="915988"/>
            <a:r>
              <a:rPr lang="en-US" sz="1400"/>
              <a:t>Manager is </a:t>
            </a:r>
          </a:p>
          <a:p>
            <a:pPr defTabSz="915988"/>
            <a:r>
              <a:rPr lang="en-US" sz="1400"/>
              <a:t>implemented as </a:t>
            </a:r>
          </a:p>
          <a:p>
            <a:pPr defTabSz="915988"/>
            <a:r>
              <a:rPr lang="en-US" sz="1400"/>
              <a:t>a state-machine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p:txBody>
          <a:bodyPr/>
          <a:lstStyle/>
          <a:p>
            <a:r>
              <a:rPr lang="en-US" smtClean="0"/>
              <a:t>Artemmis Framework &amp; Tool Chain for Automotive Platforms </a:t>
            </a:r>
          </a:p>
        </p:txBody>
      </p:sp>
      <p:sp>
        <p:nvSpPr>
          <p:cNvPr id="10243" name="Slide Number Placeholder 1"/>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A281B4F0-3C5E-434A-91C8-FA30322A9C34}" type="slidenum">
              <a:rPr lang="en-US" sz="600" smtClean="0"/>
              <a:pPr eaLnBrk="1" hangingPunct="1"/>
              <a:t>2</a:t>
            </a:fld>
            <a:r>
              <a:rPr lang="en-US" sz="600" smtClean="0"/>
              <a:t> / B. Bach / ID RD SW GA-M/  Nov-2010   © Continental AG</a:t>
            </a:r>
          </a:p>
        </p:txBody>
      </p:sp>
      <p:pic>
        <p:nvPicPr>
          <p:cNvPr id="10244" name="Picture 2" descr="C:\Program Files\Microsoft Office\MEDIA\CAGCAT10\j0199727.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08438" y="1808163"/>
            <a:ext cx="1768475"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5" name="TextBox 3"/>
          <p:cNvSpPr txBox="1">
            <a:spLocks noChangeArrowheads="1"/>
          </p:cNvSpPr>
          <p:nvPr/>
        </p:nvSpPr>
        <p:spPr bwMode="auto">
          <a:xfrm>
            <a:off x="3379788" y="4643438"/>
            <a:ext cx="2790825"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Widget building and properties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a:spLocks noGrp="1"/>
          </p:cNvSpPr>
          <p:nvPr>
            <p:ph type="title" idx="4294967295"/>
          </p:nvPr>
        </p:nvSpPr>
        <p:spPr/>
        <p:txBody>
          <a:bodyPr/>
          <a:lstStyle/>
          <a:p>
            <a:r>
              <a:rPr lang="en-US" smtClean="0"/>
              <a:t>Artemmis Framework &amp; Tool Chain for Automotive Platforms </a:t>
            </a:r>
            <a:br>
              <a:rPr lang="en-US" smtClean="0"/>
            </a:br>
            <a:r>
              <a:rPr lang="en-US" smtClean="0"/>
              <a:t>Scene Manager: State Machines</a:t>
            </a:r>
            <a:endParaRPr lang="de-DE" smtClean="0"/>
          </a:p>
        </p:txBody>
      </p:sp>
      <p:sp>
        <p:nvSpPr>
          <p:cNvPr id="33795" name="Textplatzhalter 2"/>
          <p:cNvSpPr>
            <a:spLocks noGrp="1"/>
          </p:cNvSpPr>
          <p:nvPr>
            <p:ph type="body" sz="half" idx="4294967295"/>
          </p:nvPr>
        </p:nvSpPr>
        <p:spPr>
          <a:xfrm>
            <a:off x="334963" y="1158875"/>
            <a:ext cx="6418262" cy="4830763"/>
          </a:xfrm>
        </p:spPr>
        <p:txBody>
          <a:bodyPr/>
          <a:lstStyle/>
          <a:p>
            <a:r>
              <a:rPr lang="en-US" dirty="0" smtClean="0"/>
              <a:t>State-Machines are applied for Scene Management Logic</a:t>
            </a:r>
          </a:p>
          <a:p>
            <a:r>
              <a:rPr lang="en-US" dirty="0" err="1" smtClean="0"/>
              <a:t>Artemmis</a:t>
            </a:r>
            <a:r>
              <a:rPr lang="en-US" dirty="0" smtClean="0"/>
              <a:t> supports state-machines with states, transitions, guards, actions, on-entry sections, on-exit sections, shallow history and deep history</a:t>
            </a:r>
          </a:p>
          <a:p>
            <a:r>
              <a:rPr lang="en-US" dirty="0" smtClean="0"/>
              <a:t>A transition is triggered by a message, which leads to a state change or which stays in the current state (self-transition)</a:t>
            </a:r>
          </a:p>
          <a:p>
            <a:r>
              <a:rPr lang="en-US" dirty="0" smtClean="0"/>
              <a:t>An action (as a result of a transition) can be a method invocation, an API update or the generation of new messages</a:t>
            </a:r>
          </a:p>
          <a:p>
            <a:r>
              <a:rPr lang="en-US" dirty="0" smtClean="0"/>
              <a:t>An on-entry section can consist out of a guard condition, a list of actions and a list of generated messages</a:t>
            </a:r>
          </a:p>
          <a:p>
            <a:r>
              <a:rPr lang="en-US" dirty="0" smtClean="0"/>
              <a:t>An on-exit section also can consist out of a guard condition, a list of actions and a list of generated messages</a:t>
            </a:r>
          </a:p>
          <a:p>
            <a:r>
              <a:rPr lang="en-US" dirty="0" smtClean="0"/>
              <a:t>State machine objects will be generated by the HMI Language Compiler and constructed at runtime</a:t>
            </a:r>
          </a:p>
          <a:p>
            <a:r>
              <a:rPr lang="en-US" dirty="0" err="1" smtClean="0"/>
              <a:t>Artemmis</a:t>
            </a:r>
            <a:r>
              <a:rPr lang="en-US" dirty="0" smtClean="0"/>
              <a:t> also provides a “light weight” non-hierarchical state machine class</a:t>
            </a:r>
          </a:p>
          <a:p>
            <a:r>
              <a:rPr lang="en-US" dirty="0" smtClean="0"/>
              <a:t>Within one widget tree, multiple state machines can be applied</a:t>
            </a:r>
          </a:p>
          <a:p>
            <a:endParaRPr lang="en-US" dirty="0" smtClean="0"/>
          </a:p>
        </p:txBody>
      </p:sp>
      <p:sp>
        <p:nvSpPr>
          <p:cNvPr id="33796" name="Foliennummernplatzhalter 4"/>
          <p:cNvSpPr txBox="1">
            <a:spLocks noGrp="1"/>
          </p:cNvSpPr>
          <p:nvPr/>
        </p:nvSpPr>
        <p:spPr bwMode="auto">
          <a:xfrm>
            <a:off x="334963" y="6524625"/>
            <a:ext cx="3135312"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CB545A71-649A-4A08-B4A1-BBE7480BEAB7}" type="slidenum">
              <a:rPr lang="en-US" sz="600"/>
              <a:pPr algn="l" eaLnBrk="1" hangingPunct="1">
                <a:lnSpc>
                  <a:spcPts val="550"/>
                </a:lnSpc>
              </a:pPr>
              <a:t>20</a:t>
            </a:fld>
            <a:r>
              <a:rPr lang="en-US" sz="600"/>
              <a:t> / B. Bach / ID RD SW GA-M/  Nov-2010   © Continental AG</a:t>
            </a:r>
          </a:p>
        </p:txBody>
      </p:sp>
      <p:sp>
        <p:nvSpPr>
          <p:cNvPr id="33797" name="AutoShape 7"/>
          <p:cNvSpPr>
            <a:spLocks noChangeArrowheads="1"/>
          </p:cNvSpPr>
          <p:nvPr/>
        </p:nvSpPr>
        <p:spPr bwMode="auto">
          <a:xfrm>
            <a:off x="6888163" y="1403350"/>
            <a:ext cx="1146175" cy="360363"/>
          </a:xfrm>
          <a:prstGeom prst="flowChartProcess">
            <a:avLst/>
          </a:prstGeom>
          <a:solidFill>
            <a:srgbClr val="FFFF66"/>
          </a:solidFill>
          <a:ln w="9525" algn="ctr">
            <a:solidFill>
              <a:schemeClr val="tx1"/>
            </a:solidFill>
            <a:miter lim="800000"/>
            <a:headEnd/>
            <a:tailEnd/>
          </a:ln>
        </p:spPr>
        <p:txBody>
          <a:bodyPr wrap="none" anchor="ctr"/>
          <a:lstStyle/>
          <a:p>
            <a:pPr defTabSz="915988"/>
            <a:r>
              <a:rPr lang="en-US"/>
              <a:t>S1: Play</a:t>
            </a:r>
            <a:endParaRPr lang="bg-BG"/>
          </a:p>
        </p:txBody>
      </p:sp>
      <p:sp>
        <p:nvSpPr>
          <p:cNvPr id="33798" name="AutoShape 8"/>
          <p:cNvSpPr>
            <a:spLocks noChangeArrowheads="1"/>
          </p:cNvSpPr>
          <p:nvPr/>
        </p:nvSpPr>
        <p:spPr bwMode="auto">
          <a:xfrm>
            <a:off x="8328025" y="1403350"/>
            <a:ext cx="1146175" cy="360363"/>
          </a:xfrm>
          <a:prstGeom prst="flowChartProcess">
            <a:avLst/>
          </a:prstGeom>
          <a:solidFill>
            <a:srgbClr val="FFFF66"/>
          </a:solidFill>
          <a:ln w="9525" algn="ctr">
            <a:solidFill>
              <a:schemeClr val="tx1"/>
            </a:solidFill>
            <a:miter lim="800000"/>
            <a:headEnd/>
            <a:tailEnd/>
          </a:ln>
        </p:spPr>
        <p:txBody>
          <a:bodyPr wrap="none" anchor="ctr"/>
          <a:lstStyle/>
          <a:p>
            <a:pPr defTabSz="915988"/>
            <a:r>
              <a:rPr lang="en-US"/>
              <a:t>S2: Settings</a:t>
            </a:r>
            <a:endParaRPr lang="bg-BG"/>
          </a:p>
        </p:txBody>
      </p:sp>
      <p:sp>
        <p:nvSpPr>
          <p:cNvPr id="33799" name="AutoShape 9"/>
          <p:cNvSpPr>
            <a:spLocks noChangeArrowheads="1"/>
          </p:cNvSpPr>
          <p:nvPr/>
        </p:nvSpPr>
        <p:spPr bwMode="auto">
          <a:xfrm>
            <a:off x="8328025" y="2301875"/>
            <a:ext cx="1146175" cy="360363"/>
          </a:xfrm>
          <a:prstGeom prst="flowChartProcess">
            <a:avLst/>
          </a:prstGeom>
          <a:solidFill>
            <a:srgbClr val="FFFF66"/>
          </a:solidFill>
          <a:ln w="9525" algn="ctr">
            <a:solidFill>
              <a:schemeClr val="tx1"/>
            </a:solidFill>
            <a:miter lim="800000"/>
            <a:headEnd/>
            <a:tailEnd/>
          </a:ln>
        </p:spPr>
        <p:txBody>
          <a:bodyPr wrap="none" anchor="ctr"/>
          <a:lstStyle/>
          <a:p>
            <a:pPr defTabSz="915988"/>
            <a:r>
              <a:rPr lang="en-US"/>
              <a:t>S3: Help</a:t>
            </a:r>
            <a:endParaRPr lang="bg-BG"/>
          </a:p>
        </p:txBody>
      </p:sp>
      <p:sp>
        <p:nvSpPr>
          <p:cNvPr id="33800" name="AutoShape 11"/>
          <p:cNvSpPr>
            <a:spLocks noChangeArrowheads="1"/>
          </p:cNvSpPr>
          <p:nvPr/>
        </p:nvSpPr>
        <p:spPr bwMode="auto">
          <a:xfrm>
            <a:off x="6607175" y="3686175"/>
            <a:ext cx="3011488" cy="2127250"/>
          </a:xfrm>
          <a:prstGeom prst="roundRect">
            <a:avLst>
              <a:gd name="adj" fmla="val 16667"/>
            </a:avLst>
          </a:prstGeom>
          <a:solidFill>
            <a:srgbClr val="FFFF99"/>
          </a:solidFill>
          <a:ln w="9525">
            <a:solidFill>
              <a:srgbClr val="000000"/>
            </a:solidFill>
            <a:round/>
            <a:headEnd/>
            <a:tailEnd/>
          </a:ln>
        </p:spPr>
        <p:txBody>
          <a:bodyPr/>
          <a:lstStyle/>
          <a:p>
            <a:endParaRPr lang="en-US"/>
          </a:p>
        </p:txBody>
      </p:sp>
      <p:sp>
        <p:nvSpPr>
          <p:cNvPr id="33801" name="AutoShape 12"/>
          <p:cNvSpPr>
            <a:spLocks noChangeArrowheads="1"/>
          </p:cNvSpPr>
          <p:nvPr/>
        </p:nvSpPr>
        <p:spPr bwMode="auto">
          <a:xfrm>
            <a:off x="6824663" y="4029075"/>
            <a:ext cx="1371600" cy="1692275"/>
          </a:xfrm>
          <a:prstGeom prst="roundRect">
            <a:avLst>
              <a:gd name="adj" fmla="val 16667"/>
            </a:avLst>
          </a:prstGeom>
          <a:solidFill>
            <a:srgbClr val="CCFFCC"/>
          </a:solidFill>
          <a:ln w="9525">
            <a:solidFill>
              <a:srgbClr val="000000"/>
            </a:solidFill>
            <a:round/>
            <a:headEnd/>
            <a:tailEnd/>
          </a:ln>
        </p:spPr>
        <p:txBody>
          <a:bodyPr/>
          <a:lstStyle/>
          <a:p>
            <a:endParaRPr lang="en-US"/>
          </a:p>
        </p:txBody>
      </p:sp>
      <p:sp>
        <p:nvSpPr>
          <p:cNvPr id="33802" name="Rectangle 13"/>
          <p:cNvSpPr>
            <a:spLocks noChangeArrowheads="1"/>
          </p:cNvSpPr>
          <p:nvPr/>
        </p:nvSpPr>
        <p:spPr bwMode="auto">
          <a:xfrm>
            <a:off x="7167563" y="4371975"/>
            <a:ext cx="685800" cy="457200"/>
          </a:xfrm>
          <a:prstGeom prst="rect">
            <a:avLst/>
          </a:prstGeom>
          <a:solidFill>
            <a:srgbClr val="FFFFFF"/>
          </a:solidFill>
          <a:ln w="9525">
            <a:solidFill>
              <a:srgbClr val="000000"/>
            </a:solidFill>
            <a:miter lim="800000"/>
            <a:headEnd/>
            <a:tailEnd/>
          </a:ln>
        </p:spPr>
        <p:txBody>
          <a:bodyPr/>
          <a:lstStyle/>
          <a:p>
            <a:pPr defTabSz="915988"/>
            <a:r>
              <a:rPr lang="bg-BG" altLang="ko-KR" sz="1000" b="1">
                <a:latin typeface="Times New Roman" pitchFamily="18" charset="0"/>
                <a:ea typeface="Batang" pitchFamily="18" charset="-127"/>
              </a:rPr>
              <a:t>S11:</a:t>
            </a:r>
            <a:br>
              <a:rPr lang="bg-BG" altLang="ko-KR" sz="1000" b="1">
                <a:latin typeface="Times New Roman" pitchFamily="18" charset="0"/>
                <a:ea typeface="Batang" pitchFamily="18" charset="-127"/>
              </a:rPr>
            </a:br>
            <a:r>
              <a:rPr lang="bg-BG" altLang="ko-KR" sz="1000" b="1">
                <a:latin typeface="Times New Roman" pitchFamily="18" charset="0"/>
                <a:ea typeface="Batang" pitchFamily="18" charset="-127"/>
              </a:rPr>
              <a:t>Play</a:t>
            </a:r>
            <a:endParaRPr lang="bg-BG"/>
          </a:p>
        </p:txBody>
      </p:sp>
      <p:sp>
        <p:nvSpPr>
          <p:cNvPr id="33803" name="Rectangle 14"/>
          <p:cNvSpPr>
            <a:spLocks noChangeArrowheads="1"/>
          </p:cNvSpPr>
          <p:nvPr/>
        </p:nvSpPr>
        <p:spPr bwMode="auto">
          <a:xfrm>
            <a:off x="7167563" y="5172075"/>
            <a:ext cx="685800" cy="457200"/>
          </a:xfrm>
          <a:prstGeom prst="rect">
            <a:avLst/>
          </a:prstGeom>
          <a:solidFill>
            <a:srgbClr val="FFFFFF"/>
          </a:solidFill>
          <a:ln w="9525">
            <a:solidFill>
              <a:srgbClr val="000000"/>
            </a:solidFill>
            <a:miter lim="800000"/>
            <a:headEnd/>
            <a:tailEnd/>
          </a:ln>
        </p:spPr>
        <p:txBody>
          <a:bodyPr/>
          <a:lstStyle/>
          <a:p>
            <a:pPr defTabSz="915988"/>
            <a:r>
              <a:rPr lang="bg-BG" altLang="ko-KR" sz="1000" b="1">
                <a:latin typeface="Times New Roman" pitchFamily="18" charset="0"/>
                <a:ea typeface="Batang" pitchFamily="18" charset="-127"/>
              </a:rPr>
              <a:t>S12:</a:t>
            </a:r>
            <a:br>
              <a:rPr lang="bg-BG" altLang="ko-KR" sz="1000" b="1">
                <a:latin typeface="Times New Roman" pitchFamily="18" charset="0"/>
                <a:ea typeface="Batang" pitchFamily="18" charset="-127"/>
              </a:rPr>
            </a:br>
            <a:r>
              <a:rPr lang="bg-BG" altLang="ko-KR" sz="1000" b="1">
                <a:latin typeface="Times New Roman" pitchFamily="18" charset="0"/>
                <a:ea typeface="Batang" pitchFamily="18" charset="-127"/>
              </a:rPr>
              <a:t>Setting</a:t>
            </a:r>
            <a:endParaRPr lang="bg-BG"/>
          </a:p>
        </p:txBody>
      </p:sp>
      <p:sp>
        <p:nvSpPr>
          <p:cNvPr id="33804" name="Text Box 15"/>
          <p:cNvSpPr txBox="1">
            <a:spLocks noChangeArrowheads="1"/>
          </p:cNvSpPr>
          <p:nvPr/>
        </p:nvSpPr>
        <p:spPr bwMode="auto">
          <a:xfrm>
            <a:off x="7053263" y="3686175"/>
            <a:ext cx="1028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algn="l" eaLnBrk="1" hangingPunct="1"/>
            <a:r>
              <a:rPr lang="bg-BG" altLang="ko-KR" sz="1000" b="1">
                <a:latin typeface="Times New Roman" pitchFamily="18" charset="0"/>
                <a:ea typeface="Batang" pitchFamily="18" charset="-127"/>
              </a:rPr>
              <a:t>S0: Top State</a:t>
            </a:r>
            <a:endParaRPr lang="bg-BG"/>
          </a:p>
        </p:txBody>
      </p:sp>
      <p:sp>
        <p:nvSpPr>
          <p:cNvPr id="33805" name="Text Box 16"/>
          <p:cNvSpPr txBox="1">
            <a:spLocks noChangeArrowheads="1"/>
          </p:cNvSpPr>
          <p:nvPr/>
        </p:nvSpPr>
        <p:spPr bwMode="auto">
          <a:xfrm>
            <a:off x="7167563" y="4029075"/>
            <a:ext cx="8001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algn="l" eaLnBrk="1" hangingPunct="1"/>
            <a:r>
              <a:rPr lang="bg-BG" altLang="ko-KR" sz="1000" b="1">
                <a:latin typeface="Times New Roman" pitchFamily="18" charset="0"/>
                <a:ea typeface="Batang" pitchFamily="18" charset="-127"/>
              </a:rPr>
              <a:t>S1: Radio</a:t>
            </a:r>
            <a:endParaRPr lang="bg-BG"/>
          </a:p>
        </p:txBody>
      </p:sp>
      <p:cxnSp>
        <p:nvCxnSpPr>
          <p:cNvPr id="33806" name="AutoShape 17"/>
          <p:cNvCxnSpPr>
            <a:cxnSpLocks noChangeShapeType="1"/>
          </p:cNvCxnSpPr>
          <p:nvPr/>
        </p:nvCxnSpPr>
        <p:spPr bwMode="auto">
          <a:xfrm rot="10800000" flipH="1">
            <a:off x="7167563" y="4600575"/>
            <a:ext cx="1587" cy="800100"/>
          </a:xfrm>
          <a:prstGeom prst="curvedConnector3">
            <a:avLst>
              <a:gd name="adj1" fmla="val -15600005"/>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3807" name="AutoShape 18"/>
          <p:cNvCxnSpPr>
            <a:cxnSpLocks noChangeShapeType="1"/>
          </p:cNvCxnSpPr>
          <p:nvPr/>
        </p:nvCxnSpPr>
        <p:spPr bwMode="auto">
          <a:xfrm>
            <a:off x="7853363" y="4600575"/>
            <a:ext cx="1587" cy="800100"/>
          </a:xfrm>
          <a:prstGeom prst="curvedConnector3">
            <a:avLst>
              <a:gd name="adj1" fmla="val 14400005"/>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33808" name="Line 19"/>
          <p:cNvSpPr>
            <a:spLocks noChangeShapeType="1"/>
          </p:cNvSpPr>
          <p:nvPr/>
        </p:nvSpPr>
        <p:spPr bwMode="auto">
          <a:xfrm>
            <a:off x="6607175" y="4602163"/>
            <a:ext cx="19843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09" name="Rectangle 20"/>
          <p:cNvSpPr>
            <a:spLocks noChangeArrowheads="1"/>
          </p:cNvSpPr>
          <p:nvPr/>
        </p:nvSpPr>
        <p:spPr bwMode="auto">
          <a:xfrm>
            <a:off x="8539163" y="4143375"/>
            <a:ext cx="1028700" cy="685800"/>
          </a:xfrm>
          <a:prstGeom prst="rect">
            <a:avLst/>
          </a:prstGeom>
          <a:solidFill>
            <a:srgbClr val="FFFFFF"/>
          </a:solidFill>
          <a:ln w="9525">
            <a:solidFill>
              <a:srgbClr val="000000"/>
            </a:solidFill>
            <a:miter lim="800000"/>
            <a:headEnd/>
            <a:tailEnd/>
          </a:ln>
        </p:spPr>
        <p:txBody>
          <a:bodyPr/>
          <a:lstStyle/>
          <a:p>
            <a:pPr defTabSz="915988"/>
            <a:r>
              <a:rPr lang="bg-BG" altLang="ko-KR" sz="1000" b="1">
                <a:latin typeface="Times New Roman" pitchFamily="18" charset="0"/>
                <a:ea typeface="Batang" pitchFamily="18" charset="-127"/>
              </a:rPr>
              <a:t>S2:</a:t>
            </a:r>
            <a:endParaRPr lang="en-US" altLang="ko-KR" sz="1000" b="1">
              <a:latin typeface="Times New Roman" pitchFamily="18" charset="0"/>
              <a:ea typeface="Batang" pitchFamily="18" charset="-127"/>
            </a:endParaRPr>
          </a:p>
          <a:p>
            <a:pPr defTabSz="915988"/>
            <a:r>
              <a:rPr lang="bg-BG" altLang="ko-KR" sz="1000" b="1">
                <a:latin typeface="Times New Roman" pitchFamily="18" charset="0"/>
                <a:ea typeface="Batang" pitchFamily="18" charset="-127"/>
              </a:rPr>
              <a:t>Help</a:t>
            </a:r>
            <a:endParaRPr lang="bg-BG"/>
          </a:p>
        </p:txBody>
      </p:sp>
      <p:sp>
        <p:nvSpPr>
          <p:cNvPr id="33810" name="Line 21"/>
          <p:cNvSpPr>
            <a:spLocks noChangeShapeType="1"/>
          </p:cNvSpPr>
          <p:nvPr/>
        </p:nvSpPr>
        <p:spPr bwMode="auto">
          <a:xfrm flipV="1">
            <a:off x="8196263" y="4486275"/>
            <a:ext cx="34290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1" name="Line 22"/>
          <p:cNvSpPr>
            <a:spLocks noChangeShapeType="1"/>
          </p:cNvSpPr>
          <p:nvPr/>
        </p:nvSpPr>
        <p:spPr bwMode="auto">
          <a:xfrm flipH="1">
            <a:off x="8196263" y="4600575"/>
            <a:ext cx="34290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2" name="Line 23"/>
          <p:cNvSpPr>
            <a:spLocks noChangeShapeType="1"/>
          </p:cNvSpPr>
          <p:nvPr/>
        </p:nvSpPr>
        <p:spPr bwMode="auto">
          <a:xfrm flipV="1">
            <a:off x="6824663" y="4486275"/>
            <a:ext cx="342900" cy="158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3813" name="Line 24"/>
          <p:cNvSpPr>
            <a:spLocks noChangeShapeType="1"/>
          </p:cNvSpPr>
          <p:nvPr/>
        </p:nvSpPr>
        <p:spPr bwMode="auto">
          <a:xfrm>
            <a:off x="7427913" y="1158875"/>
            <a:ext cx="0" cy="244475"/>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3814" name="Line 25"/>
          <p:cNvSpPr>
            <a:spLocks noChangeShapeType="1"/>
          </p:cNvSpPr>
          <p:nvPr/>
        </p:nvSpPr>
        <p:spPr bwMode="auto">
          <a:xfrm>
            <a:off x="8034338" y="1538288"/>
            <a:ext cx="29368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3815" name="Line 26"/>
          <p:cNvSpPr>
            <a:spLocks noChangeShapeType="1"/>
          </p:cNvSpPr>
          <p:nvPr/>
        </p:nvSpPr>
        <p:spPr bwMode="auto">
          <a:xfrm flipH="1">
            <a:off x="8042275" y="1660525"/>
            <a:ext cx="28575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3816" name="Line 27"/>
          <p:cNvSpPr>
            <a:spLocks noChangeShapeType="1"/>
          </p:cNvSpPr>
          <p:nvPr/>
        </p:nvSpPr>
        <p:spPr bwMode="auto">
          <a:xfrm>
            <a:off x="8823325" y="1763713"/>
            <a:ext cx="0" cy="5381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3817" name="Line 28"/>
          <p:cNvSpPr>
            <a:spLocks noChangeShapeType="1"/>
          </p:cNvSpPr>
          <p:nvPr/>
        </p:nvSpPr>
        <p:spPr bwMode="auto">
          <a:xfrm flipH="1" flipV="1">
            <a:off x="9002713" y="1763713"/>
            <a:ext cx="0" cy="5381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3818" name="Text Box 29"/>
          <p:cNvSpPr txBox="1">
            <a:spLocks noChangeArrowheads="1"/>
          </p:cNvSpPr>
          <p:nvPr/>
        </p:nvSpPr>
        <p:spPr bwMode="auto">
          <a:xfrm>
            <a:off x="6883400" y="2103438"/>
            <a:ext cx="9699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classic</a:t>
            </a:r>
          </a:p>
          <a:p>
            <a:pPr eaLnBrk="1" hangingPunct="1"/>
            <a:r>
              <a:rPr lang="en-US" sz="1000"/>
              <a:t>state machine</a:t>
            </a:r>
            <a:endParaRPr lang="bg-BG" sz="1000"/>
          </a:p>
        </p:txBody>
      </p:sp>
      <p:sp>
        <p:nvSpPr>
          <p:cNvPr id="33819" name="Text Box 30"/>
          <p:cNvSpPr txBox="1">
            <a:spLocks noChangeArrowheads="1"/>
          </p:cNvSpPr>
          <p:nvPr/>
        </p:nvSpPr>
        <p:spPr bwMode="auto">
          <a:xfrm>
            <a:off x="8504238" y="3289300"/>
            <a:ext cx="9699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Hierarchical</a:t>
            </a:r>
          </a:p>
          <a:p>
            <a:pPr eaLnBrk="1" hangingPunct="1"/>
            <a:r>
              <a:rPr lang="en-US" sz="1000"/>
              <a:t>state machine</a:t>
            </a:r>
            <a:endParaRPr lang="bg-BG" sz="1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liennummernplatzhalter 4"/>
          <p:cNvSpPr txBox="1">
            <a:spLocks noGrp="1"/>
          </p:cNvSpPr>
          <p:nvPr/>
        </p:nvSpPr>
        <p:spPr bwMode="auto">
          <a:xfrm>
            <a:off x="334963" y="6524625"/>
            <a:ext cx="3135312"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A826A303-BAC0-4C0D-949C-79D7B04781DB}" type="slidenum">
              <a:rPr lang="en-US" sz="600"/>
              <a:pPr algn="l" eaLnBrk="1" hangingPunct="1">
                <a:lnSpc>
                  <a:spcPts val="550"/>
                </a:lnSpc>
              </a:pPr>
              <a:t>21</a:t>
            </a:fld>
            <a:r>
              <a:rPr lang="en-US" sz="600"/>
              <a:t> / B. Bach / ID RD SW GA-M/  Nov-2010   © Continental AG</a:t>
            </a:r>
          </a:p>
        </p:txBody>
      </p:sp>
      <p:sp>
        <p:nvSpPr>
          <p:cNvPr id="23555" name="Rectangle 2"/>
          <p:cNvSpPr>
            <a:spLocks noGrp="1" noChangeArrowheads="1"/>
          </p:cNvSpPr>
          <p:nvPr>
            <p:ph type="title" idx="4294967295"/>
          </p:nvPr>
        </p:nvSpPr>
        <p:spPr/>
        <p:txBody>
          <a:bodyPr/>
          <a:lstStyle/>
          <a:p>
            <a:pPr eaLnBrk="1" hangingPunct="1"/>
            <a:r>
              <a:rPr lang="en-US" smtClean="0"/>
              <a:t>Artemmis Framework &amp; Tool Chain for Automotive Platforms </a:t>
            </a:r>
            <a:br>
              <a:rPr lang="en-US" smtClean="0"/>
            </a:br>
            <a:r>
              <a:rPr lang="en-US" smtClean="0"/>
              <a:t>Widget Tree Control: Visibility- and Lifecycle Management (i)</a:t>
            </a:r>
          </a:p>
        </p:txBody>
      </p:sp>
      <p:sp>
        <p:nvSpPr>
          <p:cNvPr id="23556" name="Rectangle 3"/>
          <p:cNvSpPr>
            <a:spLocks noGrp="1" noChangeArrowheads="1"/>
          </p:cNvSpPr>
          <p:nvPr>
            <p:ph type="body" sz="half" idx="4294967295"/>
          </p:nvPr>
        </p:nvSpPr>
        <p:spPr>
          <a:xfrm>
            <a:off x="334963" y="1042988"/>
            <a:ext cx="4548187" cy="4830762"/>
          </a:xfrm>
        </p:spPr>
        <p:txBody>
          <a:bodyPr/>
          <a:lstStyle/>
          <a:p>
            <a:pPr eaLnBrk="1" hangingPunct="1"/>
            <a:r>
              <a:rPr lang="en-US" sz="1600" smtClean="0"/>
              <a:t>All screen contents for one display are described by a single widget tree configuration in ROM, which contains all potentially visible elements, scenes, menu pages, etc.</a:t>
            </a:r>
          </a:p>
          <a:p>
            <a:pPr eaLnBrk="1" hangingPunct="1"/>
            <a:r>
              <a:rPr lang="en-US" sz="1600" smtClean="0"/>
              <a:t>The Scene Manager implements the basic display scene HMI logic and knows at each point in time, which widget sub-tree to be activated or de-activated.</a:t>
            </a:r>
          </a:p>
          <a:p>
            <a:pPr eaLnBrk="1" hangingPunct="1"/>
            <a:r>
              <a:rPr lang="en-US" sz="1600" smtClean="0"/>
              <a:t>The activation or de-activation of a widget sub-tree is handled by the Scene Controller, which can be computed by controlling </a:t>
            </a:r>
            <a:br>
              <a:rPr lang="en-US" sz="1600" smtClean="0"/>
            </a:br>
            <a:r>
              <a:rPr lang="en-US" sz="1600" smtClean="0"/>
              <a:t>- either the visibility of a widget sub-tree</a:t>
            </a:r>
            <a:br>
              <a:rPr lang="en-US" sz="1600" smtClean="0"/>
            </a:br>
            <a:r>
              <a:rPr lang="en-US" sz="1600" smtClean="0"/>
              <a:t>- or the lifecycle of a widget sub-tree</a:t>
            </a:r>
            <a:br>
              <a:rPr lang="en-US" sz="1600" smtClean="0"/>
            </a:br>
            <a:r>
              <a:rPr lang="en-US" sz="1600" smtClean="0"/>
              <a:t>The scene control strategy will be determined by the Scene Controller class</a:t>
            </a:r>
          </a:p>
          <a:p>
            <a:pPr eaLnBrk="1" hangingPunct="1"/>
            <a:r>
              <a:rPr lang="en-US" sz="1600" smtClean="0"/>
              <a:t>If the Scene Controller Strategy is set to </a:t>
            </a:r>
            <a:r>
              <a:rPr lang="en-US" sz="1600" i="1" smtClean="0"/>
              <a:t>Visibility Control</a:t>
            </a:r>
            <a:r>
              <a:rPr lang="en-US" sz="1600" smtClean="0"/>
              <a:t>, the complete widget tree is constructed at startup. All widgets within the widget sub-tree will be kept in RAM memory and do not loose their data while switching to another scene.</a:t>
            </a:r>
          </a:p>
        </p:txBody>
      </p:sp>
      <p:sp>
        <p:nvSpPr>
          <p:cNvPr id="23557" name="Oval 55"/>
          <p:cNvSpPr>
            <a:spLocks noChangeArrowheads="1"/>
          </p:cNvSpPr>
          <p:nvPr/>
        </p:nvSpPr>
        <p:spPr bwMode="auto">
          <a:xfrm>
            <a:off x="7212013" y="2324100"/>
            <a:ext cx="349250" cy="33972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23558" name="Oval 56" descr="Diagonal hell nach oben"/>
          <p:cNvSpPr>
            <a:spLocks noChangeArrowheads="1"/>
          </p:cNvSpPr>
          <p:nvPr/>
        </p:nvSpPr>
        <p:spPr bwMode="auto">
          <a:xfrm>
            <a:off x="7942263" y="3060700"/>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23559" name="Oval 57" descr="Diagonal hell nach oben"/>
          <p:cNvSpPr>
            <a:spLocks noChangeArrowheads="1"/>
          </p:cNvSpPr>
          <p:nvPr/>
        </p:nvSpPr>
        <p:spPr bwMode="auto">
          <a:xfrm>
            <a:off x="8462963" y="3063875"/>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166970" name="Oval 58"/>
          <p:cNvSpPr>
            <a:spLocks noChangeArrowheads="1"/>
          </p:cNvSpPr>
          <p:nvPr/>
        </p:nvSpPr>
        <p:spPr bwMode="auto">
          <a:xfrm>
            <a:off x="6902450" y="3059113"/>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23561" name="Oval 59" descr="Diagonal hell nach oben"/>
          <p:cNvSpPr>
            <a:spLocks noChangeArrowheads="1"/>
          </p:cNvSpPr>
          <p:nvPr/>
        </p:nvSpPr>
        <p:spPr bwMode="auto">
          <a:xfrm>
            <a:off x="7423150" y="3062288"/>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23562" name="Oval 60" descr="Diagonal hell nach oben"/>
          <p:cNvSpPr>
            <a:spLocks noChangeArrowheads="1"/>
          </p:cNvSpPr>
          <p:nvPr/>
        </p:nvSpPr>
        <p:spPr bwMode="auto">
          <a:xfrm>
            <a:off x="5892800" y="3049588"/>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23563" name="Oval 61" descr="Diagonal hell nach oben"/>
          <p:cNvSpPr>
            <a:spLocks noChangeArrowheads="1"/>
          </p:cNvSpPr>
          <p:nvPr/>
        </p:nvSpPr>
        <p:spPr bwMode="auto">
          <a:xfrm>
            <a:off x="6413500" y="3052763"/>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cxnSp>
        <p:nvCxnSpPr>
          <p:cNvPr id="23564" name="AutoShape 62"/>
          <p:cNvCxnSpPr>
            <a:cxnSpLocks noChangeShapeType="1"/>
            <a:stCxn id="23562" idx="0"/>
            <a:endCxn id="23557" idx="3"/>
          </p:cNvCxnSpPr>
          <p:nvPr/>
        </p:nvCxnSpPr>
        <p:spPr bwMode="auto">
          <a:xfrm flipV="1">
            <a:off x="6067425" y="2614613"/>
            <a:ext cx="1195388" cy="43497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65" name="AutoShape 63"/>
          <p:cNvCxnSpPr>
            <a:cxnSpLocks noChangeShapeType="1"/>
            <a:stCxn id="23563" idx="0"/>
            <a:endCxn id="23557" idx="3"/>
          </p:cNvCxnSpPr>
          <p:nvPr/>
        </p:nvCxnSpPr>
        <p:spPr bwMode="auto">
          <a:xfrm flipV="1">
            <a:off x="6588125" y="2614613"/>
            <a:ext cx="674688" cy="438150"/>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66" name="AutoShape 64"/>
          <p:cNvCxnSpPr>
            <a:cxnSpLocks noChangeShapeType="1"/>
            <a:stCxn id="166970" idx="0"/>
            <a:endCxn id="23557" idx="4"/>
          </p:cNvCxnSpPr>
          <p:nvPr/>
        </p:nvCxnSpPr>
        <p:spPr bwMode="auto">
          <a:xfrm flipV="1">
            <a:off x="7077075" y="2663825"/>
            <a:ext cx="309563" cy="3952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3567" name="AutoShape 65"/>
          <p:cNvCxnSpPr>
            <a:cxnSpLocks noChangeShapeType="1"/>
            <a:stCxn id="23557" idx="4"/>
            <a:endCxn id="23561" idx="0"/>
          </p:cNvCxnSpPr>
          <p:nvPr/>
        </p:nvCxnSpPr>
        <p:spPr bwMode="auto">
          <a:xfrm>
            <a:off x="7386638" y="2663825"/>
            <a:ext cx="211137" cy="398463"/>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68" name="AutoShape 66"/>
          <p:cNvCxnSpPr>
            <a:cxnSpLocks noChangeShapeType="1"/>
            <a:stCxn id="23557" idx="5"/>
            <a:endCxn id="23558" idx="0"/>
          </p:cNvCxnSpPr>
          <p:nvPr/>
        </p:nvCxnSpPr>
        <p:spPr bwMode="auto">
          <a:xfrm>
            <a:off x="7510463" y="2614613"/>
            <a:ext cx="606425" cy="446087"/>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69" name="AutoShape 67"/>
          <p:cNvCxnSpPr>
            <a:cxnSpLocks noChangeShapeType="1"/>
            <a:stCxn id="23557" idx="5"/>
            <a:endCxn id="23559" idx="0"/>
          </p:cNvCxnSpPr>
          <p:nvPr/>
        </p:nvCxnSpPr>
        <p:spPr bwMode="auto">
          <a:xfrm>
            <a:off x="7510463" y="2614613"/>
            <a:ext cx="1127125" cy="449262"/>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23570" name="Oval 68"/>
          <p:cNvSpPr>
            <a:spLocks noChangeArrowheads="1"/>
          </p:cNvSpPr>
          <p:nvPr/>
        </p:nvSpPr>
        <p:spPr bwMode="auto">
          <a:xfrm>
            <a:off x="7383463" y="3962400"/>
            <a:ext cx="349250" cy="33972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66981" name="Oval 69"/>
          <p:cNvSpPr>
            <a:spLocks noChangeArrowheads="1"/>
          </p:cNvSpPr>
          <p:nvPr/>
        </p:nvSpPr>
        <p:spPr bwMode="auto">
          <a:xfrm>
            <a:off x="6373813" y="3952875"/>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166982" name="Oval 70"/>
          <p:cNvSpPr>
            <a:spLocks noChangeArrowheads="1"/>
          </p:cNvSpPr>
          <p:nvPr/>
        </p:nvSpPr>
        <p:spPr bwMode="auto">
          <a:xfrm>
            <a:off x="6894513" y="3956050"/>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cxnSp>
        <p:nvCxnSpPr>
          <p:cNvPr id="23573" name="AutoShape 71"/>
          <p:cNvCxnSpPr>
            <a:cxnSpLocks noChangeShapeType="1"/>
            <a:stCxn id="166970" idx="4"/>
            <a:endCxn id="166981" idx="0"/>
          </p:cNvCxnSpPr>
          <p:nvPr/>
        </p:nvCxnSpPr>
        <p:spPr bwMode="auto">
          <a:xfrm flipH="1">
            <a:off x="6548438" y="3398838"/>
            <a:ext cx="528637" cy="5540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3574" name="AutoShape 72"/>
          <p:cNvCxnSpPr>
            <a:cxnSpLocks noChangeShapeType="1"/>
            <a:stCxn id="166970" idx="4"/>
            <a:endCxn id="166982" idx="0"/>
          </p:cNvCxnSpPr>
          <p:nvPr/>
        </p:nvCxnSpPr>
        <p:spPr bwMode="auto">
          <a:xfrm flipH="1">
            <a:off x="7069138" y="3398838"/>
            <a:ext cx="7937" cy="55721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3575" name="AutoShape 73"/>
          <p:cNvCxnSpPr>
            <a:cxnSpLocks noChangeShapeType="1"/>
            <a:stCxn id="166970" idx="4"/>
            <a:endCxn id="23570" idx="0"/>
          </p:cNvCxnSpPr>
          <p:nvPr/>
        </p:nvCxnSpPr>
        <p:spPr bwMode="auto">
          <a:xfrm>
            <a:off x="7077075" y="3398838"/>
            <a:ext cx="481013" cy="56356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3576" name="Oval 74" descr="Diagonal hell nach oben"/>
          <p:cNvSpPr>
            <a:spLocks noChangeArrowheads="1"/>
          </p:cNvSpPr>
          <p:nvPr/>
        </p:nvSpPr>
        <p:spPr bwMode="auto">
          <a:xfrm>
            <a:off x="6861175" y="4699000"/>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23577" name="Oval 75" descr="Diagonal hell nach oben"/>
          <p:cNvSpPr>
            <a:spLocks noChangeArrowheads="1"/>
          </p:cNvSpPr>
          <p:nvPr/>
        </p:nvSpPr>
        <p:spPr bwMode="auto">
          <a:xfrm>
            <a:off x="7381875" y="4702175"/>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cxnSp>
        <p:nvCxnSpPr>
          <p:cNvPr id="23578" name="AutoShape 76"/>
          <p:cNvCxnSpPr>
            <a:cxnSpLocks noChangeShapeType="1"/>
            <a:stCxn id="23570" idx="4"/>
            <a:endCxn id="23577" idx="0"/>
          </p:cNvCxnSpPr>
          <p:nvPr/>
        </p:nvCxnSpPr>
        <p:spPr bwMode="auto">
          <a:xfrm flipH="1">
            <a:off x="7556500" y="4302125"/>
            <a:ext cx="1588" cy="400050"/>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79" name="AutoShape 77"/>
          <p:cNvCxnSpPr>
            <a:cxnSpLocks noChangeShapeType="1"/>
            <a:stCxn id="23570" idx="3"/>
            <a:endCxn id="23576" idx="0"/>
          </p:cNvCxnSpPr>
          <p:nvPr/>
        </p:nvCxnSpPr>
        <p:spPr bwMode="auto">
          <a:xfrm flipH="1">
            <a:off x="7035800" y="4252913"/>
            <a:ext cx="398463" cy="446087"/>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80" name="AutoShape 78"/>
          <p:cNvCxnSpPr>
            <a:cxnSpLocks noChangeShapeType="1"/>
            <a:stCxn id="23570" idx="5"/>
            <a:endCxn id="167005" idx="0"/>
          </p:cNvCxnSpPr>
          <p:nvPr/>
        </p:nvCxnSpPr>
        <p:spPr bwMode="auto">
          <a:xfrm>
            <a:off x="7681913" y="4252913"/>
            <a:ext cx="406400" cy="4603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3581" name="AutoShape 79"/>
          <p:cNvCxnSpPr>
            <a:cxnSpLocks noChangeShapeType="1"/>
            <a:stCxn id="23559" idx="4"/>
          </p:cNvCxnSpPr>
          <p:nvPr/>
        </p:nvCxnSpPr>
        <p:spPr bwMode="auto">
          <a:xfrm>
            <a:off x="8637588" y="3403600"/>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82" name="AutoShape 80"/>
          <p:cNvCxnSpPr>
            <a:cxnSpLocks noChangeShapeType="1"/>
            <a:stCxn id="23559" idx="4"/>
          </p:cNvCxnSpPr>
          <p:nvPr/>
        </p:nvCxnSpPr>
        <p:spPr bwMode="auto">
          <a:xfrm flipH="1">
            <a:off x="8480425" y="3403600"/>
            <a:ext cx="157163"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83" name="AutoShape 81"/>
          <p:cNvCxnSpPr>
            <a:cxnSpLocks noChangeShapeType="1"/>
          </p:cNvCxnSpPr>
          <p:nvPr/>
        </p:nvCxnSpPr>
        <p:spPr bwMode="auto">
          <a:xfrm>
            <a:off x="8116888" y="3405188"/>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84" name="AutoShape 82"/>
          <p:cNvCxnSpPr>
            <a:cxnSpLocks noChangeShapeType="1"/>
          </p:cNvCxnSpPr>
          <p:nvPr/>
        </p:nvCxnSpPr>
        <p:spPr bwMode="auto">
          <a:xfrm flipH="1">
            <a:off x="7959725" y="3405188"/>
            <a:ext cx="157163"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85" name="AutoShape 83"/>
          <p:cNvCxnSpPr>
            <a:cxnSpLocks noChangeShapeType="1"/>
          </p:cNvCxnSpPr>
          <p:nvPr/>
        </p:nvCxnSpPr>
        <p:spPr bwMode="auto">
          <a:xfrm>
            <a:off x="7594600" y="3416300"/>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86" name="AutoShape 84"/>
          <p:cNvCxnSpPr>
            <a:cxnSpLocks noChangeShapeType="1"/>
          </p:cNvCxnSpPr>
          <p:nvPr/>
        </p:nvCxnSpPr>
        <p:spPr bwMode="auto">
          <a:xfrm flipH="1">
            <a:off x="7437438" y="3416300"/>
            <a:ext cx="157162"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87" name="AutoShape 85"/>
          <p:cNvCxnSpPr>
            <a:cxnSpLocks noChangeShapeType="1"/>
          </p:cNvCxnSpPr>
          <p:nvPr/>
        </p:nvCxnSpPr>
        <p:spPr bwMode="auto">
          <a:xfrm>
            <a:off x="6581775" y="3395663"/>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88" name="AutoShape 86"/>
          <p:cNvCxnSpPr>
            <a:cxnSpLocks noChangeShapeType="1"/>
          </p:cNvCxnSpPr>
          <p:nvPr/>
        </p:nvCxnSpPr>
        <p:spPr bwMode="auto">
          <a:xfrm flipH="1">
            <a:off x="6424613" y="3395663"/>
            <a:ext cx="157162"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89" name="AutoShape 87"/>
          <p:cNvCxnSpPr>
            <a:cxnSpLocks noChangeShapeType="1"/>
          </p:cNvCxnSpPr>
          <p:nvPr/>
        </p:nvCxnSpPr>
        <p:spPr bwMode="auto">
          <a:xfrm>
            <a:off x="6053138" y="3386138"/>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90" name="AutoShape 88"/>
          <p:cNvCxnSpPr>
            <a:cxnSpLocks noChangeShapeType="1"/>
          </p:cNvCxnSpPr>
          <p:nvPr/>
        </p:nvCxnSpPr>
        <p:spPr bwMode="auto">
          <a:xfrm flipH="1">
            <a:off x="5895975" y="3386138"/>
            <a:ext cx="157163"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91" name="AutoShape 89"/>
          <p:cNvCxnSpPr>
            <a:cxnSpLocks noChangeShapeType="1"/>
          </p:cNvCxnSpPr>
          <p:nvPr/>
        </p:nvCxnSpPr>
        <p:spPr bwMode="auto">
          <a:xfrm>
            <a:off x="7023100" y="5030788"/>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92" name="AutoShape 90"/>
          <p:cNvCxnSpPr>
            <a:cxnSpLocks noChangeShapeType="1"/>
          </p:cNvCxnSpPr>
          <p:nvPr/>
        </p:nvCxnSpPr>
        <p:spPr bwMode="auto">
          <a:xfrm flipH="1">
            <a:off x="6865938" y="5030788"/>
            <a:ext cx="157162"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93" name="AutoShape 91"/>
          <p:cNvCxnSpPr>
            <a:cxnSpLocks noChangeShapeType="1"/>
          </p:cNvCxnSpPr>
          <p:nvPr/>
        </p:nvCxnSpPr>
        <p:spPr bwMode="auto">
          <a:xfrm>
            <a:off x="7553325" y="5054600"/>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3594" name="AutoShape 92"/>
          <p:cNvCxnSpPr>
            <a:cxnSpLocks noChangeShapeType="1"/>
          </p:cNvCxnSpPr>
          <p:nvPr/>
        </p:nvCxnSpPr>
        <p:spPr bwMode="auto">
          <a:xfrm flipH="1">
            <a:off x="7396163" y="5054600"/>
            <a:ext cx="157162"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167005" name="Oval 93"/>
          <p:cNvSpPr>
            <a:spLocks noChangeArrowheads="1"/>
          </p:cNvSpPr>
          <p:nvPr/>
        </p:nvSpPr>
        <p:spPr bwMode="auto">
          <a:xfrm>
            <a:off x="7913688" y="4713288"/>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167006" name="Oval 94"/>
          <p:cNvSpPr>
            <a:spLocks noChangeArrowheads="1"/>
          </p:cNvSpPr>
          <p:nvPr/>
        </p:nvSpPr>
        <p:spPr bwMode="auto">
          <a:xfrm>
            <a:off x="8418513" y="5519738"/>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167007" name="Oval 95"/>
          <p:cNvSpPr>
            <a:spLocks noChangeArrowheads="1"/>
          </p:cNvSpPr>
          <p:nvPr/>
        </p:nvSpPr>
        <p:spPr bwMode="auto">
          <a:xfrm>
            <a:off x="7408863" y="5510213"/>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167008" name="Oval 96"/>
          <p:cNvSpPr>
            <a:spLocks noChangeArrowheads="1"/>
          </p:cNvSpPr>
          <p:nvPr/>
        </p:nvSpPr>
        <p:spPr bwMode="auto">
          <a:xfrm>
            <a:off x="7929563" y="5513388"/>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cxnSp>
        <p:nvCxnSpPr>
          <p:cNvPr id="23599" name="AutoShape 97"/>
          <p:cNvCxnSpPr>
            <a:cxnSpLocks noChangeShapeType="1"/>
            <a:stCxn id="167005" idx="4"/>
            <a:endCxn id="167007" idx="0"/>
          </p:cNvCxnSpPr>
          <p:nvPr/>
        </p:nvCxnSpPr>
        <p:spPr bwMode="auto">
          <a:xfrm flipH="1">
            <a:off x="7583488" y="5053013"/>
            <a:ext cx="504825"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3600" name="AutoShape 98"/>
          <p:cNvCxnSpPr>
            <a:cxnSpLocks noChangeShapeType="1"/>
            <a:stCxn id="167005" idx="4"/>
            <a:endCxn id="167008" idx="0"/>
          </p:cNvCxnSpPr>
          <p:nvPr/>
        </p:nvCxnSpPr>
        <p:spPr bwMode="auto">
          <a:xfrm>
            <a:off x="8088313" y="5053013"/>
            <a:ext cx="15875" cy="4603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3601" name="AutoShape 99"/>
          <p:cNvCxnSpPr>
            <a:cxnSpLocks noChangeShapeType="1"/>
            <a:stCxn id="167005" idx="4"/>
            <a:endCxn id="167006" idx="0"/>
          </p:cNvCxnSpPr>
          <p:nvPr/>
        </p:nvCxnSpPr>
        <p:spPr bwMode="auto">
          <a:xfrm>
            <a:off x="8088313" y="5053013"/>
            <a:ext cx="504825" cy="4667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67012" name="AutoShape 100"/>
          <p:cNvSpPr>
            <a:spLocks noChangeArrowheads="1"/>
          </p:cNvSpPr>
          <p:nvPr/>
        </p:nvSpPr>
        <p:spPr bwMode="auto">
          <a:xfrm>
            <a:off x="7959725" y="2312988"/>
            <a:ext cx="1628775" cy="322262"/>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lIns="91434" tIns="45718" rIns="91434" bIns="45718" anchor="ctr"/>
          <a:lstStyle/>
          <a:p>
            <a:pPr defTabSz="996950">
              <a:defRPr/>
            </a:pPr>
            <a:r>
              <a:rPr lang="en-US"/>
              <a:t>Scene Manager 1</a:t>
            </a:r>
          </a:p>
        </p:txBody>
      </p:sp>
      <p:cxnSp>
        <p:nvCxnSpPr>
          <p:cNvPr id="23603" name="AutoShape 101"/>
          <p:cNvCxnSpPr>
            <a:cxnSpLocks noChangeShapeType="1"/>
            <a:stCxn id="23557" idx="6"/>
            <a:endCxn id="167012" idx="1"/>
          </p:cNvCxnSpPr>
          <p:nvPr/>
        </p:nvCxnSpPr>
        <p:spPr bwMode="auto">
          <a:xfrm flipV="1">
            <a:off x="7561263" y="2474913"/>
            <a:ext cx="398462" cy="190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3604" name="AutoShape 111"/>
          <p:cNvSpPr>
            <a:spLocks noChangeArrowheads="1"/>
          </p:cNvSpPr>
          <p:nvPr/>
        </p:nvSpPr>
        <p:spPr bwMode="auto">
          <a:xfrm>
            <a:off x="6242050" y="954088"/>
            <a:ext cx="2570163" cy="900112"/>
          </a:xfrm>
          <a:prstGeom prst="cloudCallout">
            <a:avLst>
              <a:gd name="adj1" fmla="val -6333"/>
              <a:gd name="adj2" fmla="val 115255"/>
            </a:avLst>
          </a:prstGeom>
          <a:gradFill rotWithShape="1">
            <a:gsLst>
              <a:gs pos="0">
                <a:srgbClr val="FFCC99">
                  <a:alpha val="10001"/>
                </a:srgbClr>
              </a:gs>
              <a:gs pos="100000">
                <a:schemeClr val="bg1"/>
              </a:gs>
            </a:gsLst>
            <a:lin ang="5400000" scaled="1"/>
          </a:gradFill>
          <a:ln>
            <a:noFill/>
          </a:ln>
          <a:effectLst>
            <a:outerShdw dist="53882" dir="8100000" algn="ctr" rotWithShape="0">
              <a:srgbClr val="FF9900">
                <a:alpha val="50000"/>
              </a:srgbClr>
            </a:outerShdw>
          </a:effectLst>
          <a:extLst>
            <a:ext uri="{91240B29-F687-4F45-9708-019B960494DF}">
              <a14:hiddenLine xmlns:a14="http://schemas.microsoft.com/office/drawing/2010/main" xmlns="" w="9525">
                <a:solidFill>
                  <a:srgbClr val="000000"/>
                </a:solidFill>
                <a:round/>
                <a:headEnd/>
                <a:tailEnd/>
              </a14:hiddenLine>
            </a:ext>
          </a:extLst>
        </p:spPr>
        <p:txBody>
          <a:bodyPr lIns="33026" tIns="165122" rIns="33026" bIns="66052"/>
          <a:lstStyle/>
          <a:p>
            <a:pPr defTabSz="841375"/>
            <a:r>
              <a:rPr lang="en-US" sz="1400"/>
              <a:t>Controller 1: Lifecycle Strategy</a:t>
            </a:r>
          </a:p>
        </p:txBody>
      </p:sp>
      <p:sp>
        <p:nvSpPr>
          <p:cNvPr id="23605" name="AutoShape 32"/>
          <p:cNvSpPr>
            <a:spLocks noChangeArrowheads="1"/>
          </p:cNvSpPr>
          <p:nvPr/>
        </p:nvSpPr>
        <p:spPr bwMode="auto">
          <a:xfrm>
            <a:off x="5267325" y="2338388"/>
            <a:ext cx="1106488" cy="593725"/>
          </a:xfrm>
          <a:prstGeom prst="wedgeRoundRectCallout">
            <a:avLst>
              <a:gd name="adj1" fmla="val 121764"/>
              <a:gd name="adj2" fmla="val -23412"/>
              <a:gd name="adj3" fmla="val 16667"/>
            </a:avLst>
          </a:prstGeom>
          <a:solidFill>
            <a:schemeClr val="accent1"/>
          </a:solidFill>
          <a:ln w="9525" algn="ctr">
            <a:solidFill>
              <a:schemeClr val="tx1"/>
            </a:solidFill>
            <a:miter lim="800000"/>
            <a:headEnd/>
            <a:tailEnd/>
          </a:ln>
        </p:spPr>
        <p:txBody>
          <a:bodyPr lIns="83958" tIns="41979" rIns="83958" bIns="41979" anchor="ctr"/>
          <a:lstStyle/>
          <a:p>
            <a:pPr defTabSz="915988"/>
            <a:r>
              <a:rPr lang="en-US"/>
              <a:t>Scene Controller</a:t>
            </a:r>
          </a:p>
        </p:txBody>
      </p:sp>
      <p:sp>
        <p:nvSpPr>
          <p:cNvPr id="55" name="AutoShape 52"/>
          <p:cNvSpPr>
            <a:spLocks noChangeArrowheads="1"/>
          </p:cNvSpPr>
          <p:nvPr/>
        </p:nvSpPr>
        <p:spPr bwMode="auto">
          <a:xfrm>
            <a:off x="5060950" y="1693863"/>
            <a:ext cx="1312863" cy="320675"/>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lIns="91434" tIns="45718" rIns="91434" bIns="45718" anchor="ctr"/>
          <a:lstStyle/>
          <a:p>
            <a:pPr defTabSz="996950">
              <a:defRPr/>
            </a:pPr>
            <a:r>
              <a:rPr lang="en-US" sz="1600"/>
              <a:t>Tree Builder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liennummernplatzhalter 4"/>
          <p:cNvSpPr txBox="1">
            <a:spLocks noGrp="1"/>
          </p:cNvSpPr>
          <p:nvPr/>
        </p:nvSpPr>
        <p:spPr bwMode="auto">
          <a:xfrm>
            <a:off x="334963" y="6524625"/>
            <a:ext cx="3135312"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A5A310D8-197A-40F2-A463-2A2178A29759}" type="slidenum">
              <a:rPr lang="en-US" sz="600"/>
              <a:pPr algn="l" eaLnBrk="1" hangingPunct="1">
                <a:lnSpc>
                  <a:spcPts val="550"/>
                </a:lnSpc>
              </a:pPr>
              <a:t>22</a:t>
            </a:fld>
            <a:r>
              <a:rPr lang="en-US" sz="600"/>
              <a:t> / B. Bach / ID RD SW GA-M/  Nov-2010   © Continental AG</a:t>
            </a:r>
          </a:p>
        </p:txBody>
      </p:sp>
      <p:sp>
        <p:nvSpPr>
          <p:cNvPr id="24579" name="Rectangle 3"/>
          <p:cNvSpPr>
            <a:spLocks noGrp="1" noChangeArrowheads="1"/>
          </p:cNvSpPr>
          <p:nvPr>
            <p:ph type="title" idx="4294967295"/>
          </p:nvPr>
        </p:nvSpPr>
        <p:spPr/>
        <p:txBody>
          <a:bodyPr/>
          <a:lstStyle/>
          <a:p>
            <a:pPr eaLnBrk="1" hangingPunct="1"/>
            <a:r>
              <a:rPr lang="en-US" smtClean="0"/>
              <a:t>Artemmis Framework &amp; Tool Chain for Automotive Platforms </a:t>
            </a:r>
            <a:br>
              <a:rPr lang="en-US" smtClean="0"/>
            </a:br>
            <a:r>
              <a:rPr lang="en-US" smtClean="0"/>
              <a:t>Widget Tree Control: Visibility- and Lifecycle Management (ii)</a:t>
            </a:r>
          </a:p>
        </p:txBody>
      </p:sp>
      <p:sp>
        <p:nvSpPr>
          <p:cNvPr id="24580" name="Rectangle 4"/>
          <p:cNvSpPr>
            <a:spLocks noGrp="1" noChangeArrowheads="1"/>
          </p:cNvSpPr>
          <p:nvPr>
            <p:ph type="body" sz="half" idx="4294967295"/>
          </p:nvPr>
        </p:nvSpPr>
        <p:spPr>
          <a:xfrm>
            <a:off x="334963" y="1158875"/>
            <a:ext cx="4548187" cy="4830763"/>
          </a:xfrm>
        </p:spPr>
        <p:txBody>
          <a:bodyPr/>
          <a:lstStyle/>
          <a:p>
            <a:pPr eaLnBrk="1" hangingPunct="1"/>
            <a:r>
              <a:rPr lang="en-US" sz="1600" dirty="0" smtClean="0"/>
              <a:t>If the Scene Control Strategy is set to </a:t>
            </a:r>
            <a:r>
              <a:rPr lang="en-US" sz="1600" i="1" dirty="0" smtClean="0"/>
              <a:t>Lifecycle Control</a:t>
            </a:r>
            <a:r>
              <a:rPr lang="en-US" sz="1600" dirty="0" smtClean="0"/>
              <a:t>, only partial widget sub-trees will be constructed by the Tree Builder on demand of the Scene Controller. Widget sub-trees, which are not required for a display scene will be removed from memory. In this mode, widgets will loose their data, if there are not present within the active display scene.</a:t>
            </a:r>
          </a:p>
          <a:p>
            <a:pPr eaLnBrk="1" hangingPunct="1"/>
            <a:r>
              <a:rPr lang="en-US" sz="1600" dirty="0" smtClean="0"/>
              <a:t>Scene Controllers can be put at any container position within the widget tree, where the Scene Control Strategies are set individually</a:t>
            </a:r>
          </a:p>
          <a:p>
            <a:pPr eaLnBrk="1" hangingPunct="1">
              <a:buNone/>
            </a:pPr>
            <a:endParaRPr lang="en-US" sz="1600" dirty="0" smtClean="0"/>
          </a:p>
        </p:txBody>
      </p:sp>
      <p:sp>
        <p:nvSpPr>
          <p:cNvPr id="24581" name="Oval 5"/>
          <p:cNvSpPr>
            <a:spLocks noChangeArrowheads="1"/>
          </p:cNvSpPr>
          <p:nvPr/>
        </p:nvSpPr>
        <p:spPr bwMode="auto">
          <a:xfrm>
            <a:off x="6838950" y="2324100"/>
            <a:ext cx="349250" cy="33972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24582" name="Oval 6" descr="Diagonal hell nach oben"/>
          <p:cNvSpPr>
            <a:spLocks noChangeArrowheads="1"/>
          </p:cNvSpPr>
          <p:nvPr/>
        </p:nvSpPr>
        <p:spPr bwMode="auto">
          <a:xfrm>
            <a:off x="7569200" y="3060700"/>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24583" name="Oval 7" descr="Diagonal hell nach oben"/>
          <p:cNvSpPr>
            <a:spLocks noChangeArrowheads="1"/>
          </p:cNvSpPr>
          <p:nvPr/>
        </p:nvSpPr>
        <p:spPr bwMode="auto">
          <a:xfrm>
            <a:off x="8089900" y="3063875"/>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167944" name="Oval 8"/>
          <p:cNvSpPr>
            <a:spLocks noChangeArrowheads="1"/>
          </p:cNvSpPr>
          <p:nvPr/>
        </p:nvSpPr>
        <p:spPr bwMode="auto">
          <a:xfrm>
            <a:off x="6529388" y="3059113"/>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24585" name="Oval 9" descr="Diagonal hell nach oben"/>
          <p:cNvSpPr>
            <a:spLocks noChangeArrowheads="1"/>
          </p:cNvSpPr>
          <p:nvPr/>
        </p:nvSpPr>
        <p:spPr bwMode="auto">
          <a:xfrm>
            <a:off x="7050088" y="3062288"/>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24586" name="Oval 10" descr="Diagonal hell nach oben"/>
          <p:cNvSpPr>
            <a:spLocks noChangeArrowheads="1"/>
          </p:cNvSpPr>
          <p:nvPr/>
        </p:nvSpPr>
        <p:spPr bwMode="auto">
          <a:xfrm>
            <a:off x="5519738" y="3049588"/>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24587" name="Oval 11" descr="Diagonal hell nach oben"/>
          <p:cNvSpPr>
            <a:spLocks noChangeArrowheads="1"/>
          </p:cNvSpPr>
          <p:nvPr/>
        </p:nvSpPr>
        <p:spPr bwMode="auto">
          <a:xfrm>
            <a:off x="6040438" y="3052763"/>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cxnSp>
        <p:nvCxnSpPr>
          <p:cNvPr id="24588" name="AutoShape 12"/>
          <p:cNvCxnSpPr>
            <a:cxnSpLocks noChangeShapeType="1"/>
            <a:stCxn id="24586" idx="0"/>
            <a:endCxn id="24581" idx="3"/>
          </p:cNvCxnSpPr>
          <p:nvPr/>
        </p:nvCxnSpPr>
        <p:spPr bwMode="auto">
          <a:xfrm flipV="1">
            <a:off x="5694363" y="2614613"/>
            <a:ext cx="1195387" cy="43497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589" name="AutoShape 13"/>
          <p:cNvCxnSpPr>
            <a:cxnSpLocks noChangeShapeType="1"/>
            <a:stCxn id="24587" idx="0"/>
            <a:endCxn id="24581" idx="3"/>
          </p:cNvCxnSpPr>
          <p:nvPr/>
        </p:nvCxnSpPr>
        <p:spPr bwMode="auto">
          <a:xfrm flipV="1">
            <a:off x="6215063" y="2614613"/>
            <a:ext cx="674687" cy="438150"/>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590" name="AutoShape 14"/>
          <p:cNvCxnSpPr>
            <a:cxnSpLocks noChangeShapeType="1"/>
            <a:stCxn id="167944" idx="0"/>
            <a:endCxn id="24581" idx="4"/>
          </p:cNvCxnSpPr>
          <p:nvPr/>
        </p:nvCxnSpPr>
        <p:spPr bwMode="auto">
          <a:xfrm flipV="1">
            <a:off x="6704013" y="2663825"/>
            <a:ext cx="309562" cy="3952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4591" name="AutoShape 15"/>
          <p:cNvCxnSpPr>
            <a:cxnSpLocks noChangeShapeType="1"/>
            <a:stCxn id="24581" idx="4"/>
            <a:endCxn id="24585" idx="0"/>
          </p:cNvCxnSpPr>
          <p:nvPr/>
        </p:nvCxnSpPr>
        <p:spPr bwMode="auto">
          <a:xfrm>
            <a:off x="7013575" y="2663825"/>
            <a:ext cx="211138" cy="398463"/>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592" name="AutoShape 16"/>
          <p:cNvCxnSpPr>
            <a:cxnSpLocks noChangeShapeType="1"/>
            <a:stCxn id="24581" idx="5"/>
            <a:endCxn id="24582" idx="0"/>
          </p:cNvCxnSpPr>
          <p:nvPr/>
        </p:nvCxnSpPr>
        <p:spPr bwMode="auto">
          <a:xfrm>
            <a:off x="7137400" y="2614613"/>
            <a:ext cx="606425" cy="446087"/>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593" name="AutoShape 17"/>
          <p:cNvCxnSpPr>
            <a:cxnSpLocks noChangeShapeType="1"/>
            <a:stCxn id="24581" idx="5"/>
            <a:endCxn id="24583" idx="0"/>
          </p:cNvCxnSpPr>
          <p:nvPr/>
        </p:nvCxnSpPr>
        <p:spPr bwMode="auto">
          <a:xfrm>
            <a:off x="7137400" y="2614613"/>
            <a:ext cx="1127125" cy="449262"/>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24594" name="Oval 18"/>
          <p:cNvSpPr>
            <a:spLocks noChangeArrowheads="1"/>
          </p:cNvSpPr>
          <p:nvPr/>
        </p:nvSpPr>
        <p:spPr bwMode="auto">
          <a:xfrm>
            <a:off x="7010400" y="3962400"/>
            <a:ext cx="349250" cy="33972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67955" name="Oval 19"/>
          <p:cNvSpPr>
            <a:spLocks noChangeArrowheads="1"/>
          </p:cNvSpPr>
          <p:nvPr/>
        </p:nvSpPr>
        <p:spPr bwMode="auto">
          <a:xfrm>
            <a:off x="6000750" y="3952875"/>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167956" name="Oval 20"/>
          <p:cNvSpPr>
            <a:spLocks noChangeArrowheads="1"/>
          </p:cNvSpPr>
          <p:nvPr/>
        </p:nvSpPr>
        <p:spPr bwMode="auto">
          <a:xfrm>
            <a:off x="6521450" y="3956050"/>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cxnSp>
        <p:nvCxnSpPr>
          <p:cNvPr id="24597" name="AutoShape 21"/>
          <p:cNvCxnSpPr>
            <a:cxnSpLocks noChangeShapeType="1"/>
            <a:stCxn id="167944" idx="4"/>
            <a:endCxn id="167955" idx="0"/>
          </p:cNvCxnSpPr>
          <p:nvPr/>
        </p:nvCxnSpPr>
        <p:spPr bwMode="auto">
          <a:xfrm flipH="1">
            <a:off x="6175375" y="3398838"/>
            <a:ext cx="528638" cy="5540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4598" name="AutoShape 22"/>
          <p:cNvCxnSpPr>
            <a:cxnSpLocks noChangeShapeType="1"/>
            <a:stCxn id="167944" idx="4"/>
            <a:endCxn id="167956" idx="0"/>
          </p:cNvCxnSpPr>
          <p:nvPr/>
        </p:nvCxnSpPr>
        <p:spPr bwMode="auto">
          <a:xfrm flipH="1">
            <a:off x="6696075" y="3398838"/>
            <a:ext cx="7938" cy="55721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4599" name="AutoShape 23"/>
          <p:cNvCxnSpPr>
            <a:cxnSpLocks noChangeShapeType="1"/>
            <a:stCxn id="167944" idx="4"/>
            <a:endCxn id="24594" idx="0"/>
          </p:cNvCxnSpPr>
          <p:nvPr/>
        </p:nvCxnSpPr>
        <p:spPr bwMode="auto">
          <a:xfrm>
            <a:off x="6704013" y="3398838"/>
            <a:ext cx="481012" cy="56356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4600" name="Oval 24" descr="Diagonal hell nach oben"/>
          <p:cNvSpPr>
            <a:spLocks noChangeArrowheads="1"/>
          </p:cNvSpPr>
          <p:nvPr/>
        </p:nvSpPr>
        <p:spPr bwMode="auto">
          <a:xfrm>
            <a:off x="6488113" y="4699000"/>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sp>
        <p:nvSpPr>
          <p:cNvPr id="24601" name="Oval 25" descr="Diagonal hell nach oben"/>
          <p:cNvSpPr>
            <a:spLocks noChangeArrowheads="1"/>
          </p:cNvSpPr>
          <p:nvPr/>
        </p:nvSpPr>
        <p:spPr bwMode="auto">
          <a:xfrm>
            <a:off x="7008813" y="4702175"/>
            <a:ext cx="349250" cy="339725"/>
          </a:xfrm>
          <a:prstGeom prst="ellipse">
            <a:avLst/>
          </a:prstGeom>
          <a:pattFill prst="ltUpDiag">
            <a:fgClr>
              <a:schemeClr val="accent1"/>
            </a:fgClr>
            <a:bgClr>
              <a:schemeClr val="bg1"/>
            </a:bgClr>
          </a:pattFill>
          <a:ln w="9525" cap="rnd" algn="ctr">
            <a:solidFill>
              <a:schemeClr val="tx1"/>
            </a:solidFill>
            <a:prstDash val="sysDot"/>
            <a:round/>
            <a:headEnd/>
            <a:tailEnd/>
          </a:ln>
        </p:spPr>
        <p:txBody>
          <a:bodyPr wrap="none" anchor="ctr"/>
          <a:lstStyle/>
          <a:p>
            <a:endParaRPr lang="en-US"/>
          </a:p>
        </p:txBody>
      </p:sp>
      <p:cxnSp>
        <p:nvCxnSpPr>
          <p:cNvPr id="24602" name="AutoShape 26"/>
          <p:cNvCxnSpPr>
            <a:cxnSpLocks noChangeShapeType="1"/>
            <a:stCxn id="24594" idx="4"/>
            <a:endCxn id="24601" idx="0"/>
          </p:cNvCxnSpPr>
          <p:nvPr/>
        </p:nvCxnSpPr>
        <p:spPr bwMode="auto">
          <a:xfrm flipH="1">
            <a:off x="7183438" y="4302125"/>
            <a:ext cx="1587" cy="400050"/>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03" name="AutoShape 27"/>
          <p:cNvCxnSpPr>
            <a:cxnSpLocks noChangeShapeType="1"/>
            <a:stCxn id="24594" idx="3"/>
            <a:endCxn id="24600" idx="0"/>
          </p:cNvCxnSpPr>
          <p:nvPr/>
        </p:nvCxnSpPr>
        <p:spPr bwMode="auto">
          <a:xfrm flipH="1">
            <a:off x="6662738" y="4252913"/>
            <a:ext cx="398462" cy="446087"/>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04" name="AutoShape 28"/>
          <p:cNvCxnSpPr>
            <a:cxnSpLocks noChangeShapeType="1"/>
            <a:stCxn id="24594" idx="5"/>
            <a:endCxn id="24619" idx="0"/>
          </p:cNvCxnSpPr>
          <p:nvPr/>
        </p:nvCxnSpPr>
        <p:spPr bwMode="auto">
          <a:xfrm>
            <a:off x="7308850" y="4252913"/>
            <a:ext cx="406400" cy="4603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4605" name="AutoShape 29"/>
          <p:cNvCxnSpPr>
            <a:cxnSpLocks noChangeShapeType="1"/>
            <a:stCxn id="24583" idx="4"/>
          </p:cNvCxnSpPr>
          <p:nvPr/>
        </p:nvCxnSpPr>
        <p:spPr bwMode="auto">
          <a:xfrm>
            <a:off x="8264525" y="3403600"/>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06" name="AutoShape 30"/>
          <p:cNvCxnSpPr>
            <a:cxnSpLocks noChangeShapeType="1"/>
            <a:stCxn id="24583" idx="4"/>
          </p:cNvCxnSpPr>
          <p:nvPr/>
        </p:nvCxnSpPr>
        <p:spPr bwMode="auto">
          <a:xfrm flipH="1">
            <a:off x="8107363" y="3403600"/>
            <a:ext cx="157162"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07" name="AutoShape 31"/>
          <p:cNvCxnSpPr>
            <a:cxnSpLocks noChangeShapeType="1"/>
          </p:cNvCxnSpPr>
          <p:nvPr/>
        </p:nvCxnSpPr>
        <p:spPr bwMode="auto">
          <a:xfrm>
            <a:off x="7743825" y="3405188"/>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08" name="AutoShape 32"/>
          <p:cNvCxnSpPr>
            <a:cxnSpLocks noChangeShapeType="1"/>
          </p:cNvCxnSpPr>
          <p:nvPr/>
        </p:nvCxnSpPr>
        <p:spPr bwMode="auto">
          <a:xfrm flipH="1">
            <a:off x="7586663" y="3405188"/>
            <a:ext cx="157162"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09" name="AutoShape 33"/>
          <p:cNvCxnSpPr>
            <a:cxnSpLocks noChangeShapeType="1"/>
          </p:cNvCxnSpPr>
          <p:nvPr/>
        </p:nvCxnSpPr>
        <p:spPr bwMode="auto">
          <a:xfrm>
            <a:off x="7221538" y="3416300"/>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10" name="AutoShape 34"/>
          <p:cNvCxnSpPr>
            <a:cxnSpLocks noChangeShapeType="1"/>
          </p:cNvCxnSpPr>
          <p:nvPr/>
        </p:nvCxnSpPr>
        <p:spPr bwMode="auto">
          <a:xfrm flipH="1">
            <a:off x="7064375" y="3416300"/>
            <a:ext cx="157163"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11" name="AutoShape 35"/>
          <p:cNvCxnSpPr>
            <a:cxnSpLocks noChangeShapeType="1"/>
          </p:cNvCxnSpPr>
          <p:nvPr/>
        </p:nvCxnSpPr>
        <p:spPr bwMode="auto">
          <a:xfrm>
            <a:off x="6208713" y="3395663"/>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12" name="AutoShape 36"/>
          <p:cNvCxnSpPr>
            <a:cxnSpLocks noChangeShapeType="1"/>
          </p:cNvCxnSpPr>
          <p:nvPr/>
        </p:nvCxnSpPr>
        <p:spPr bwMode="auto">
          <a:xfrm flipH="1">
            <a:off x="6051550" y="3395663"/>
            <a:ext cx="157163"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13" name="AutoShape 37"/>
          <p:cNvCxnSpPr>
            <a:cxnSpLocks noChangeShapeType="1"/>
          </p:cNvCxnSpPr>
          <p:nvPr/>
        </p:nvCxnSpPr>
        <p:spPr bwMode="auto">
          <a:xfrm>
            <a:off x="5680075" y="3386138"/>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14" name="AutoShape 38"/>
          <p:cNvCxnSpPr>
            <a:cxnSpLocks noChangeShapeType="1"/>
          </p:cNvCxnSpPr>
          <p:nvPr/>
        </p:nvCxnSpPr>
        <p:spPr bwMode="auto">
          <a:xfrm flipH="1">
            <a:off x="5522913" y="3386138"/>
            <a:ext cx="157162"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15" name="AutoShape 39"/>
          <p:cNvCxnSpPr>
            <a:cxnSpLocks noChangeShapeType="1"/>
          </p:cNvCxnSpPr>
          <p:nvPr/>
        </p:nvCxnSpPr>
        <p:spPr bwMode="auto">
          <a:xfrm>
            <a:off x="6650038" y="5030788"/>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16" name="AutoShape 40"/>
          <p:cNvCxnSpPr>
            <a:cxnSpLocks noChangeShapeType="1"/>
          </p:cNvCxnSpPr>
          <p:nvPr/>
        </p:nvCxnSpPr>
        <p:spPr bwMode="auto">
          <a:xfrm flipH="1">
            <a:off x="6492875" y="5030788"/>
            <a:ext cx="157163"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17" name="AutoShape 41"/>
          <p:cNvCxnSpPr>
            <a:cxnSpLocks noChangeShapeType="1"/>
          </p:cNvCxnSpPr>
          <p:nvPr/>
        </p:nvCxnSpPr>
        <p:spPr bwMode="auto">
          <a:xfrm>
            <a:off x="7180263" y="5054600"/>
            <a:ext cx="142875" cy="1619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cxnSp>
        <p:nvCxnSpPr>
          <p:cNvPr id="24618" name="AutoShape 42"/>
          <p:cNvCxnSpPr>
            <a:cxnSpLocks noChangeShapeType="1"/>
          </p:cNvCxnSpPr>
          <p:nvPr/>
        </p:nvCxnSpPr>
        <p:spPr bwMode="auto">
          <a:xfrm flipH="1">
            <a:off x="7023100" y="5054600"/>
            <a:ext cx="157163" cy="149225"/>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xmlns="">
                <a:noFill/>
              </a14:hiddenFill>
            </a:ext>
          </a:extLst>
        </p:spPr>
      </p:cxnSp>
      <p:sp>
        <p:nvSpPr>
          <p:cNvPr id="24619" name="Oval 43"/>
          <p:cNvSpPr>
            <a:spLocks noChangeArrowheads="1"/>
          </p:cNvSpPr>
          <p:nvPr/>
        </p:nvSpPr>
        <p:spPr bwMode="auto">
          <a:xfrm>
            <a:off x="7540625" y="4713288"/>
            <a:ext cx="349250" cy="33972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67980" name="Oval 44"/>
          <p:cNvSpPr>
            <a:spLocks noChangeArrowheads="1"/>
          </p:cNvSpPr>
          <p:nvPr/>
        </p:nvSpPr>
        <p:spPr bwMode="auto">
          <a:xfrm>
            <a:off x="8045450" y="5519738"/>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167981" name="Oval 45"/>
          <p:cNvSpPr>
            <a:spLocks noChangeArrowheads="1"/>
          </p:cNvSpPr>
          <p:nvPr/>
        </p:nvSpPr>
        <p:spPr bwMode="auto">
          <a:xfrm>
            <a:off x="7035800" y="5510213"/>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sp>
        <p:nvSpPr>
          <p:cNvPr id="167982" name="Oval 46"/>
          <p:cNvSpPr>
            <a:spLocks noChangeArrowheads="1"/>
          </p:cNvSpPr>
          <p:nvPr/>
        </p:nvSpPr>
        <p:spPr bwMode="auto">
          <a:xfrm>
            <a:off x="7556500" y="5513388"/>
            <a:ext cx="349250" cy="339725"/>
          </a:xfrm>
          <a:prstGeom prst="ellipse">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anchor="ctr"/>
          <a:lstStyle/>
          <a:p>
            <a:pPr>
              <a:defRPr/>
            </a:pPr>
            <a:endParaRPr lang="de-DE"/>
          </a:p>
        </p:txBody>
      </p:sp>
      <p:cxnSp>
        <p:nvCxnSpPr>
          <p:cNvPr id="24623" name="AutoShape 47"/>
          <p:cNvCxnSpPr>
            <a:cxnSpLocks noChangeShapeType="1"/>
            <a:stCxn id="24619" idx="4"/>
            <a:endCxn id="167981" idx="0"/>
          </p:cNvCxnSpPr>
          <p:nvPr/>
        </p:nvCxnSpPr>
        <p:spPr bwMode="auto">
          <a:xfrm flipH="1">
            <a:off x="7210425" y="5053013"/>
            <a:ext cx="504825"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4624" name="AutoShape 48"/>
          <p:cNvCxnSpPr>
            <a:cxnSpLocks noChangeShapeType="1"/>
            <a:stCxn id="24619" idx="4"/>
            <a:endCxn id="167982" idx="0"/>
          </p:cNvCxnSpPr>
          <p:nvPr/>
        </p:nvCxnSpPr>
        <p:spPr bwMode="auto">
          <a:xfrm>
            <a:off x="7715250" y="5053013"/>
            <a:ext cx="15875" cy="4603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4625" name="AutoShape 49"/>
          <p:cNvCxnSpPr>
            <a:cxnSpLocks noChangeShapeType="1"/>
            <a:stCxn id="24619" idx="4"/>
            <a:endCxn id="167980" idx="0"/>
          </p:cNvCxnSpPr>
          <p:nvPr/>
        </p:nvCxnSpPr>
        <p:spPr bwMode="auto">
          <a:xfrm>
            <a:off x="7715250" y="5053013"/>
            <a:ext cx="504825" cy="4667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67986" name="AutoShape 50"/>
          <p:cNvSpPr>
            <a:spLocks noChangeArrowheads="1"/>
          </p:cNvSpPr>
          <p:nvPr/>
        </p:nvSpPr>
        <p:spPr bwMode="auto">
          <a:xfrm>
            <a:off x="7586663" y="2312988"/>
            <a:ext cx="1628775" cy="322262"/>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lIns="91434" tIns="45718" rIns="91434" bIns="45718" anchor="ctr"/>
          <a:lstStyle/>
          <a:p>
            <a:pPr defTabSz="996950">
              <a:defRPr/>
            </a:pPr>
            <a:r>
              <a:rPr lang="en-US"/>
              <a:t>Scene Manager 1</a:t>
            </a:r>
          </a:p>
        </p:txBody>
      </p:sp>
      <p:cxnSp>
        <p:nvCxnSpPr>
          <p:cNvPr id="24627" name="AutoShape 51"/>
          <p:cNvCxnSpPr>
            <a:cxnSpLocks noChangeShapeType="1"/>
            <a:stCxn id="24581" idx="6"/>
            <a:endCxn id="167986" idx="1"/>
          </p:cNvCxnSpPr>
          <p:nvPr/>
        </p:nvCxnSpPr>
        <p:spPr bwMode="auto">
          <a:xfrm flipV="1">
            <a:off x="7188200" y="2474913"/>
            <a:ext cx="398463" cy="190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167988" name="AutoShape 52"/>
          <p:cNvSpPr>
            <a:spLocks noChangeArrowheads="1"/>
          </p:cNvSpPr>
          <p:nvPr/>
        </p:nvSpPr>
        <p:spPr bwMode="auto">
          <a:xfrm>
            <a:off x="4862513" y="1828800"/>
            <a:ext cx="1312862" cy="322263"/>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lIns="91434" tIns="45718" rIns="91434" bIns="45718" anchor="ctr"/>
          <a:lstStyle/>
          <a:p>
            <a:pPr defTabSz="996950">
              <a:defRPr/>
            </a:pPr>
            <a:r>
              <a:rPr lang="en-US" sz="1600"/>
              <a:t>Tree Builder</a:t>
            </a:r>
          </a:p>
        </p:txBody>
      </p:sp>
      <p:sp>
        <p:nvSpPr>
          <p:cNvPr id="24629" name="AutoShape 55"/>
          <p:cNvSpPr>
            <a:spLocks noChangeArrowheads="1"/>
          </p:cNvSpPr>
          <p:nvPr/>
        </p:nvSpPr>
        <p:spPr bwMode="auto">
          <a:xfrm>
            <a:off x="5868988" y="954088"/>
            <a:ext cx="2570162" cy="900112"/>
          </a:xfrm>
          <a:prstGeom prst="cloudCallout">
            <a:avLst>
              <a:gd name="adj1" fmla="val -6333"/>
              <a:gd name="adj2" fmla="val 115255"/>
            </a:avLst>
          </a:prstGeom>
          <a:gradFill rotWithShape="1">
            <a:gsLst>
              <a:gs pos="0">
                <a:srgbClr val="FFCC99">
                  <a:alpha val="10001"/>
                </a:srgbClr>
              </a:gs>
              <a:gs pos="100000">
                <a:schemeClr val="bg1"/>
              </a:gs>
            </a:gsLst>
            <a:lin ang="5400000" scaled="1"/>
          </a:gradFill>
          <a:ln>
            <a:noFill/>
          </a:ln>
          <a:effectLst>
            <a:outerShdw dist="53882" dir="8100000" algn="ctr" rotWithShape="0">
              <a:srgbClr val="FF9900">
                <a:alpha val="50000"/>
              </a:srgbClr>
            </a:outerShdw>
          </a:effectLst>
          <a:extLst>
            <a:ext uri="{91240B29-F687-4F45-9708-019B960494DF}">
              <a14:hiddenLine xmlns:a14="http://schemas.microsoft.com/office/drawing/2010/main" xmlns="" w="9525">
                <a:solidFill>
                  <a:srgbClr val="000000"/>
                </a:solidFill>
                <a:round/>
                <a:headEnd/>
                <a:tailEnd/>
              </a14:hiddenLine>
            </a:ext>
          </a:extLst>
        </p:spPr>
        <p:txBody>
          <a:bodyPr lIns="33026" tIns="165122" rIns="33026" bIns="66052"/>
          <a:lstStyle/>
          <a:p>
            <a:pPr defTabSz="841375"/>
            <a:r>
              <a:rPr lang="en-US" sz="1400"/>
              <a:t>Controller 1: Lifecycle Strategy</a:t>
            </a:r>
          </a:p>
        </p:txBody>
      </p:sp>
      <p:sp>
        <p:nvSpPr>
          <p:cNvPr id="24630" name="AutoShape 56"/>
          <p:cNvSpPr>
            <a:spLocks noChangeArrowheads="1"/>
          </p:cNvSpPr>
          <p:nvPr/>
        </p:nvSpPr>
        <p:spPr bwMode="auto">
          <a:xfrm>
            <a:off x="3368675" y="4248150"/>
            <a:ext cx="2500313" cy="900113"/>
          </a:xfrm>
          <a:prstGeom prst="cloudCallout">
            <a:avLst>
              <a:gd name="adj1" fmla="val 101139"/>
              <a:gd name="adj2" fmla="val -62597"/>
            </a:avLst>
          </a:prstGeom>
          <a:gradFill rotWithShape="1">
            <a:gsLst>
              <a:gs pos="0">
                <a:srgbClr val="FFCC99">
                  <a:alpha val="10001"/>
                </a:srgbClr>
              </a:gs>
              <a:gs pos="100000">
                <a:schemeClr val="bg1"/>
              </a:gs>
            </a:gsLst>
            <a:lin ang="5400000" scaled="1"/>
          </a:gradFill>
          <a:ln>
            <a:noFill/>
          </a:ln>
          <a:effectLst>
            <a:outerShdw dist="53882" dir="8100000" algn="ctr" rotWithShape="0">
              <a:srgbClr val="FF9900">
                <a:alpha val="50000"/>
              </a:srgbClr>
            </a:outerShdw>
          </a:effectLst>
          <a:extLst>
            <a:ext uri="{91240B29-F687-4F45-9708-019B960494DF}">
              <a14:hiddenLine xmlns:a14="http://schemas.microsoft.com/office/drawing/2010/main" xmlns="" w="9525">
                <a:solidFill>
                  <a:srgbClr val="000000"/>
                </a:solidFill>
                <a:round/>
                <a:headEnd/>
                <a:tailEnd/>
              </a14:hiddenLine>
            </a:ext>
          </a:extLst>
        </p:spPr>
        <p:txBody>
          <a:bodyPr lIns="33026" tIns="165122" rIns="33026" bIns="66052"/>
          <a:lstStyle/>
          <a:p>
            <a:pPr defTabSz="841375"/>
            <a:r>
              <a:rPr lang="en-US" sz="1400"/>
              <a:t>Controller 2: Lifecycle Strategy</a:t>
            </a:r>
          </a:p>
        </p:txBody>
      </p:sp>
      <p:sp>
        <p:nvSpPr>
          <p:cNvPr id="167993" name="AutoShape 57"/>
          <p:cNvSpPr>
            <a:spLocks noChangeArrowheads="1"/>
          </p:cNvSpPr>
          <p:nvPr/>
        </p:nvSpPr>
        <p:spPr bwMode="auto">
          <a:xfrm>
            <a:off x="7743825" y="3968750"/>
            <a:ext cx="1628775" cy="322263"/>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lIns="91434" tIns="45718" rIns="91434" bIns="45718" anchor="ctr"/>
          <a:lstStyle/>
          <a:p>
            <a:pPr defTabSz="996950">
              <a:defRPr/>
            </a:pPr>
            <a:r>
              <a:rPr lang="en-US"/>
              <a:t>Scene Manager 2</a:t>
            </a:r>
          </a:p>
        </p:txBody>
      </p:sp>
      <p:cxnSp>
        <p:nvCxnSpPr>
          <p:cNvPr id="24632" name="AutoShape 58"/>
          <p:cNvCxnSpPr>
            <a:cxnSpLocks noChangeShapeType="1"/>
            <a:stCxn id="24594" idx="6"/>
            <a:endCxn id="167993" idx="1"/>
          </p:cNvCxnSpPr>
          <p:nvPr/>
        </p:nvCxnSpPr>
        <p:spPr bwMode="auto">
          <a:xfrm flipV="1">
            <a:off x="7359650" y="4130675"/>
            <a:ext cx="384175" cy="1588"/>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167996" name="AutoShape 60"/>
          <p:cNvSpPr>
            <a:spLocks noChangeArrowheads="1"/>
          </p:cNvSpPr>
          <p:nvPr/>
        </p:nvSpPr>
        <p:spPr bwMode="auto">
          <a:xfrm>
            <a:off x="8094663" y="4719638"/>
            <a:ext cx="1628775" cy="322262"/>
          </a:xfrm>
          <a:prstGeom prst="roundRect">
            <a:avLst>
              <a:gd name="adj" fmla="val 16667"/>
            </a:avLst>
          </a:prstGeom>
          <a:gradFill rotWithShape="1">
            <a:gsLst>
              <a:gs pos="0">
                <a:schemeClr val="accent1"/>
              </a:gs>
              <a:gs pos="100000">
                <a:schemeClr val="accent1">
                  <a:gamma/>
                  <a:shade val="46275"/>
                  <a:invGamma/>
                </a:schemeClr>
              </a:gs>
            </a:gsLst>
            <a:lin ang="18900000" scaled="1"/>
          </a:gradFill>
          <a:ln w="9525" algn="ctr">
            <a:solidFill>
              <a:schemeClr val="tx1"/>
            </a:solidFill>
            <a:round/>
            <a:headEnd/>
            <a:tailEnd/>
          </a:ln>
          <a:effectLst/>
        </p:spPr>
        <p:txBody>
          <a:bodyPr wrap="none" lIns="91434" tIns="45718" rIns="91434" bIns="45718" anchor="ctr"/>
          <a:lstStyle/>
          <a:p>
            <a:pPr defTabSz="996950">
              <a:defRPr/>
            </a:pPr>
            <a:r>
              <a:rPr lang="en-US"/>
              <a:t>Scene Manager 3</a:t>
            </a:r>
          </a:p>
        </p:txBody>
      </p:sp>
      <p:cxnSp>
        <p:nvCxnSpPr>
          <p:cNvPr id="24634" name="AutoShape 61"/>
          <p:cNvCxnSpPr>
            <a:cxnSpLocks noChangeShapeType="1"/>
            <a:stCxn id="24619" idx="6"/>
            <a:endCxn id="167996" idx="1"/>
          </p:cNvCxnSpPr>
          <p:nvPr/>
        </p:nvCxnSpPr>
        <p:spPr bwMode="auto">
          <a:xfrm flipV="1">
            <a:off x="7889875" y="4881563"/>
            <a:ext cx="204788" cy="158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4635" name="AutoShape 62"/>
          <p:cNvSpPr>
            <a:spLocks noChangeArrowheads="1"/>
          </p:cNvSpPr>
          <p:nvPr/>
        </p:nvSpPr>
        <p:spPr bwMode="auto">
          <a:xfrm>
            <a:off x="4270375" y="5400675"/>
            <a:ext cx="2500313" cy="900113"/>
          </a:xfrm>
          <a:prstGeom prst="cloudCallout">
            <a:avLst>
              <a:gd name="adj1" fmla="val 83306"/>
              <a:gd name="adj2" fmla="val -102255"/>
            </a:avLst>
          </a:prstGeom>
          <a:gradFill rotWithShape="1">
            <a:gsLst>
              <a:gs pos="0">
                <a:srgbClr val="FFCC99">
                  <a:alpha val="10001"/>
                </a:srgbClr>
              </a:gs>
              <a:gs pos="100000">
                <a:schemeClr val="bg1"/>
              </a:gs>
            </a:gsLst>
            <a:lin ang="5400000" scaled="1"/>
          </a:gradFill>
          <a:ln>
            <a:noFill/>
          </a:ln>
          <a:effectLst>
            <a:outerShdw dist="53882" dir="8100000" algn="ctr" rotWithShape="0">
              <a:srgbClr val="FF9900">
                <a:alpha val="50000"/>
              </a:srgbClr>
            </a:outerShdw>
          </a:effectLst>
          <a:extLst>
            <a:ext uri="{91240B29-F687-4F45-9708-019B960494DF}">
              <a14:hiddenLine xmlns:a14="http://schemas.microsoft.com/office/drawing/2010/main" xmlns="" w="9525">
                <a:solidFill>
                  <a:srgbClr val="000000"/>
                </a:solidFill>
                <a:round/>
                <a:headEnd/>
                <a:tailEnd/>
              </a14:hiddenLine>
            </a:ext>
          </a:extLst>
        </p:spPr>
        <p:txBody>
          <a:bodyPr lIns="33026" tIns="165122" rIns="33026" bIns="66052"/>
          <a:lstStyle/>
          <a:p>
            <a:pPr defTabSz="841375"/>
            <a:r>
              <a:rPr lang="en-US" sz="1400"/>
              <a:t>Controller 3: Visibility Strategy</a:t>
            </a:r>
          </a:p>
        </p:txBody>
      </p:sp>
      <p:sp>
        <p:nvSpPr>
          <p:cNvPr id="24636" name="AutoShape 32"/>
          <p:cNvSpPr>
            <a:spLocks noChangeArrowheads="1"/>
          </p:cNvSpPr>
          <p:nvPr/>
        </p:nvSpPr>
        <p:spPr bwMode="auto">
          <a:xfrm>
            <a:off x="4883150" y="2312988"/>
            <a:ext cx="1106488" cy="593725"/>
          </a:xfrm>
          <a:prstGeom prst="wedgeRoundRectCallout">
            <a:avLst>
              <a:gd name="adj1" fmla="val 121764"/>
              <a:gd name="adj2" fmla="val -23412"/>
              <a:gd name="adj3" fmla="val 16667"/>
            </a:avLst>
          </a:prstGeom>
          <a:solidFill>
            <a:schemeClr val="accent1"/>
          </a:solidFill>
          <a:ln w="9525" algn="ctr">
            <a:solidFill>
              <a:schemeClr val="tx1"/>
            </a:solidFill>
            <a:miter lim="800000"/>
            <a:headEnd/>
            <a:tailEnd/>
          </a:ln>
        </p:spPr>
        <p:txBody>
          <a:bodyPr lIns="83958" tIns="41979" rIns="83958" bIns="41979" anchor="ctr"/>
          <a:lstStyle/>
          <a:p>
            <a:pPr defTabSz="915988"/>
            <a:r>
              <a:rPr lang="en-US"/>
              <a:t>Scene Controller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Artemmis Framework &amp; Tool Chain for Automotive Platforms</a:t>
            </a:r>
            <a:br>
              <a:rPr lang="en-US" smtClean="0"/>
            </a:br>
            <a:r>
              <a:rPr lang="en-US" smtClean="0"/>
              <a:t>Rebuilding tree</a:t>
            </a:r>
            <a:endParaRPr lang="bg-BG" smtClean="0"/>
          </a:p>
        </p:txBody>
      </p:sp>
      <p:sp>
        <p:nvSpPr>
          <p:cNvPr id="25603" name="Rectangle 3"/>
          <p:cNvSpPr>
            <a:spLocks noGrp="1" noChangeArrowheads="1"/>
          </p:cNvSpPr>
          <p:nvPr>
            <p:ph type="body" idx="1"/>
          </p:nvPr>
        </p:nvSpPr>
        <p:spPr>
          <a:xfrm>
            <a:off x="334963" y="998538"/>
            <a:ext cx="3762375" cy="4991100"/>
          </a:xfrm>
        </p:spPr>
        <p:txBody>
          <a:bodyPr/>
          <a:lstStyle/>
          <a:p>
            <a:r>
              <a:rPr lang="en-US" sz="1400" dirty="0" smtClean="0"/>
              <a:t>Rebuilding a tree for the new scene</a:t>
            </a:r>
          </a:p>
          <a:p>
            <a:pPr lvl="1"/>
            <a:r>
              <a:rPr lang="en-US" sz="1400" dirty="0" smtClean="0"/>
              <a:t>Common widgets</a:t>
            </a:r>
          </a:p>
          <a:p>
            <a:pPr lvl="1"/>
            <a:r>
              <a:rPr lang="en-US" sz="1400" dirty="0" smtClean="0"/>
              <a:t>Transitional Controllers</a:t>
            </a:r>
          </a:p>
          <a:p>
            <a:r>
              <a:rPr lang="en-US" sz="1400" dirty="0" smtClean="0"/>
              <a:t>Steps to build a new scene (and destroy the old one)</a:t>
            </a:r>
          </a:p>
          <a:p>
            <a:pPr lvl="1"/>
            <a:r>
              <a:rPr lang="en-US" sz="1400" dirty="0" smtClean="0"/>
              <a:t>Find common widgets</a:t>
            </a:r>
          </a:p>
          <a:p>
            <a:pPr lvl="1"/>
            <a:r>
              <a:rPr lang="en-US" sz="1400" dirty="0" smtClean="0"/>
              <a:t>Send message to inform widgets (common/non common) that tree is destructed and a new one will be created (</a:t>
            </a:r>
            <a:r>
              <a:rPr lang="en-US" sz="1400" dirty="0" err="1" smtClean="0"/>
              <a:t>ChangeTree</a:t>
            </a:r>
            <a:r>
              <a:rPr lang="en-US" sz="1400" dirty="0" smtClean="0"/>
              <a:t>/</a:t>
            </a:r>
            <a:r>
              <a:rPr lang="en-US" sz="1400" dirty="0" err="1" smtClean="0"/>
              <a:t>PreDestroy</a:t>
            </a:r>
            <a:r>
              <a:rPr lang="en-US" sz="1400" dirty="0" smtClean="0"/>
              <a:t>). Tree is not touched until all widgets get their message.</a:t>
            </a:r>
          </a:p>
          <a:p>
            <a:pPr lvl="1"/>
            <a:r>
              <a:rPr lang="en-US" sz="1400" dirty="0" smtClean="0"/>
              <a:t>Detach common widgets, destroy others</a:t>
            </a:r>
          </a:p>
          <a:p>
            <a:pPr lvl="1"/>
            <a:r>
              <a:rPr lang="en-US" sz="1400" dirty="0" smtClean="0"/>
              <a:t>Build new tree (same way as normal build, except that common widgets are attached back instead of constructed)</a:t>
            </a:r>
          </a:p>
          <a:p>
            <a:pPr lvl="1"/>
            <a:r>
              <a:rPr lang="en-US" sz="1400" dirty="0" smtClean="0"/>
              <a:t>Finally send (as usual) </a:t>
            </a:r>
            <a:r>
              <a:rPr lang="en-US" sz="1400" dirty="0" err="1" smtClean="0"/>
              <a:t>TreeBuildDone</a:t>
            </a:r>
            <a:r>
              <a:rPr lang="en-US" sz="1400" dirty="0" smtClean="0"/>
              <a:t> message (to entire tree, i.e. from root)</a:t>
            </a:r>
          </a:p>
        </p:txBody>
      </p:sp>
      <p:sp>
        <p:nvSpPr>
          <p:cNvPr id="25604" name="Oval 4"/>
          <p:cNvSpPr>
            <a:spLocks noChangeArrowheads="1"/>
          </p:cNvSpPr>
          <p:nvPr/>
        </p:nvSpPr>
        <p:spPr bwMode="auto">
          <a:xfrm>
            <a:off x="5200650" y="915988"/>
            <a:ext cx="220663"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5605" name="Oval 5"/>
          <p:cNvSpPr>
            <a:spLocks noChangeArrowheads="1"/>
          </p:cNvSpPr>
          <p:nvPr/>
        </p:nvSpPr>
        <p:spPr bwMode="auto">
          <a:xfrm>
            <a:off x="5311775" y="145891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06" name="Oval 6"/>
          <p:cNvSpPr>
            <a:spLocks noChangeArrowheads="1"/>
          </p:cNvSpPr>
          <p:nvPr/>
        </p:nvSpPr>
        <p:spPr bwMode="auto">
          <a:xfrm>
            <a:off x="4622800" y="1452563"/>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5607" name="Oval 7"/>
          <p:cNvSpPr>
            <a:spLocks noChangeArrowheads="1"/>
          </p:cNvSpPr>
          <p:nvPr/>
        </p:nvSpPr>
        <p:spPr bwMode="auto">
          <a:xfrm>
            <a:off x="6056313" y="1460500"/>
            <a:ext cx="220662"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608" name="AutoShape 8"/>
          <p:cNvCxnSpPr>
            <a:cxnSpLocks noChangeShapeType="1"/>
            <a:stCxn id="25604" idx="4"/>
            <a:endCxn id="25606" idx="0"/>
          </p:cNvCxnSpPr>
          <p:nvPr/>
        </p:nvCxnSpPr>
        <p:spPr bwMode="auto">
          <a:xfrm flipH="1">
            <a:off x="4733925" y="1108075"/>
            <a:ext cx="577850" cy="3444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09" name="AutoShape 9"/>
          <p:cNvCxnSpPr>
            <a:cxnSpLocks noChangeShapeType="1"/>
            <a:stCxn id="25604" idx="4"/>
            <a:endCxn id="25607" idx="0"/>
          </p:cNvCxnSpPr>
          <p:nvPr/>
        </p:nvCxnSpPr>
        <p:spPr bwMode="auto">
          <a:xfrm>
            <a:off x="5310188" y="1108075"/>
            <a:ext cx="855662" cy="3524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10" name="AutoShape 10"/>
          <p:cNvCxnSpPr>
            <a:cxnSpLocks noChangeShapeType="1"/>
            <a:stCxn id="25604" idx="4"/>
            <a:endCxn id="25605" idx="0"/>
          </p:cNvCxnSpPr>
          <p:nvPr/>
        </p:nvCxnSpPr>
        <p:spPr bwMode="auto">
          <a:xfrm>
            <a:off x="5310188" y="1108075"/>
            <a:ext cx="112712" cy="35083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5611" name="Oval 11"/>
          <p:cNvSpPr>
            <a:spLocks noChangeArrowheads="1"/>
          </p:cNvSpPr>
          <p:nvPr/>
        </p:nvSpPr>
        <p:spPr bwMode="auto">
          <a:xfrm>
            <a:off x="4511675" y="2038350"/>
            <a:ext cx="222250" cy="192088"/>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25612" name="AutoShape 12"/>
          <p:cNvCxnSpPr>
            <a:cxnSpLocks noChangeShapeType="1"/>
            <a:stCxn id="25606" idx="4"/>
            <a:endCxn id="25611" idx="0"/>
          </p:cNvCxnSpPr>
          <p:nvPr/>
        </p:nvCxnSpPr>
        <p:spPr bwMode="auto">
          <a:xfrm flipH="1">
            <a:off x="4622800" y="1644650"/>
            <a:ext cx="111125" cy="3937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5613" name="Oval 13"/>
          <p:cNvSpPr>
            <a:spLocks noChangeArrowheads="1"/>
          </p:cNvSpPr>
          <p:nvPr/>
        </p:nvSpPr>
        <p:spPr bwMode="auto">
          <a:xfrm>
            <a:off x="5626100" y="20462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14" name="Oval 14"/>
          <p:cNvSpPr>
            <a:spLocks noChangeArrowheads="1"/>
          </p:cNvSpPr>
          <p:nvPr/>
        </p:nvSpPr>
        <p:spPr bwMode="auto">
          <a:xfrm>
            <a:off x="5200650" y="20462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15" name="Oval 15"/>
          <p:cNvSpPr>
            <a:spLocks noChangeArrowheads="1"/>
          </p:cNvSpPr>
          <p:nvPr/>
        </p:nvSpPr>
        <p:spPr bwMode="auto">
          <a:xfrm>
            <a:off x="6373813" y="205581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616" name="AutoShape 16"/>
          <p:cNvCxnSpPr>
            <a:cxnSpLocks noChangeShapeType="1"/>
            <a:stCxn id="25605" idx="4"/>
            <a:endCxn id="25614" idx="0"/>
          </p:cNvCxnSpPr>
          <p:nvPr/>
        </p:nvCxnSpPr>
        <p:spPr bwMode="auto">
          <a:xfrm flipH="1">
            <a:off x="5311775" y="1651000"/>
            <a:ext cx="111125" cy="39528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17" name="AutoShape 17"/>
          <p:cNvCxnSpPr>
            <a:cxnSpLocks noChangeShapeType="1"/>
            <a:stCxn id="25605" idx="4"/>
            <a:endCxn id="25615" idx="0"/>
          </p:cNvCxnSpPr>
          <p:nvPr/>
        </p:nvCxnSpPr>
        <p:spPr bwMode="auto">
          <a:xfrm>
            <a:off x="5422900" y="1651000"/>
            <a:ext cx="1062038" cy="4048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18" name="AutoShape 18"/>
          <p:cNvCxnSpPr>
            <a:cxnSpLocks noChangeShapeType="1"/>
            <a:stCxn id="25605" idx="4"/>
            <a:endCxn id="25613" idx="0"/>
          </p:cNvCxnSpPr>
          <p:nvPr/>
        </p:nvCxnSpPr>
        <p:spPr bwMode="auto">
          <a:xfrm>
            <a:off x="5422900" y="1651000"/>
            <a:ext cx="314325" cy="39528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5619" name="Oval 19"/>
          <p:cNvSpPr>
            <a:spLocks noChangeArrowheads="1"/>
          </p:cNvSpPr>
          <p:nvPr/>
        </p:nvSpPr>
        <p:spPr bwMode="auto">
          <a:xfrm>
            <a:off x="5945188" y="246221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20" name="Oval 20"/>
          <p:cNvSpPr>
            <a:spLocks noChangeArrowheads="1"/>
          </p:cNvSpPr>
          <p:nvPr/>
        </p:nvSpPr>
        <p:spPr bwMode="auto">
          <a:xfrm>
            <a:off x="5534025" y="2463800"/>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621" name="AutoShape 21"/>
          <p:cNvCxnSpPr>
            <a:cxnSpLocks noChangeShapeType="1"/>
            <a:stCxn id="25613" idx="4"/>
            <a:endCxn id="25620" idx="0"/>
          </p:cNvCxnSpPr>
          <p:nvPr/>
        </p:nvCxnSpPr>
        <p:spPr bwMode="auto">
          <a:xfrm flipH="1">
            <a:off x="5645150" y="2238375"/>
            <a:ext cx="92075" cy="2254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22" name="AutoShape 22"/>
          <p:cNvCxnSpPr>
            <a:cxnSpLocks noChangeShapeType="1"/>
            <a:stCxn id="25613" idx="4"/>
            <a:endCxn id="25619" idx="0"/>
          </p:cNvCxnSpPr>
          <p:nvPr/>
        </p:nvCxnSpPr>
        <p:spPr bwMode="auto">
          <a:xfrm>
            <a:off x="5737225" y="2238375"/>
            <a:ext cx="319088" cy="22383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5623" name="Oval 23"/>
          <p:cNvSpPr>
            <a:spLocks noChangeArrowheads="1"/>
          </p:cNvSpPr>
          <p:nvPr/>
        </p:nvSpPr>
        <p:spPr bwMode="auto">
          <a:xfrm>
            <a:off x="4845050" y="2449513"/>
            <a:ext cx="222250" cy="192087"/>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624" name="Oval 24"/>
          <p:cNvSpPr>
            <a:spLocks noChangeArrowheads="1"/>
          </p:cNvSpPr>
          <p:nvPr/>
        </p:nvSpPr>
        <p:spPr bwMode="auto">
          <a:xfrm>
            <a:off x="4387850" y="2455863"/>
            <a:ext cx="222250" cy="192087"/>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25625" name="AutoShape 25"/>
          <p:cNvCxnSpPr>
            <a:cxnSpLocks noChangeShapeType="1"/>
            <a:stCxn id="25623" idx="0"/>
            <a:endCxn id="25611" idx="4"/>
          </p:cNvCxnSpPr>
          <p:nvPr/>
        </p:nvCxnSpPr>
        <p:spPr bwMode="auto">
          <a:xfrm flipH="1" flipV="1">
            <a:off x="4622800" y="2230438"/>
            <a:ext cx="333375"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26" name="AutoShape 26"/>
          <p:cNvCxnSpPr>
            <a:cxnSpLocks noChangeShapeType="1"/>
            <a:stCxn id="25611" idx="4"/>
            <a:endCxn id="25624" idx="0"/>
          </p:cNvCxnSpPr>
          <p:nvPr/>
        </p:nvCxnSpPr>
        <p:spPr bwMode="auto">
          <a:xfrm flipH="1">
            <a:off x="4498975" y="2230438"/>
            <a:ext cx="123825" cy="225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5627" name="Rectangle 17"/>
          <p:cNvSpPr>
            <a:spLocks noChangeArrowheads="1"/>
          </p:cNvSpPr>
          <p:nvPr/>
        </p:nvSpPr>
        <p:spPr bwMode="auto">
          <a:xfrm>
            <a:off x="4303713" y="1951038"/>
            <a:ext cx="785812" cy="809625"/>
          </a:xfrm>
          <a:prstGeom prst="rect">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5988"/>
            <a:endParaRPr lang="en-US"/>
          </a:p>
        </p:txBody>
      </p:sp>
      <p:sp>
        <p:nvSpPr>
          <p:cNvPr id="25628" name="Rectangle 149"/>
          <p:cNvSpPr>
            <a:spLocks noChangeArrowheads="1"/>
          </p:cNvSpPr>
          <p:nvPr/>
        </p:nvSpPr>
        <p:spPr bwMode="auto">
          <a:xfrm>
            <a:off x="5454650" y="1970088"/>
            <a:ext cx="785813" cy="811212"/>
          </a:xfrm>
          <a:prstGeom prst="rect">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5988"/>
            <a:endParaRPr lang="en-US"/>
          </a:p>
        </p:txBody>
      </p:sp>
      <p:cxnSp>
        <p:nvCxnSpPr>
          <p:cNvPr id="25629" name="Curved Connector 22"/>
          <p:cNvCxnSpPr>
            <a:cxnSpLocks noChangeShapeType="1"/>
            <a:stCxn id="25627" idx="2"/>
            <a:endCxn id="25628" idx="2"/>
          </p:cNvCxnSpPr>
          <p:nvPr/>
        </p:nvCxnSpPr>
        <p:spPr bwMode="auto">
          <a:xfrm rot="16200000" flipH="1">
            <a:off x="5261769" y="2194719"/>
            <a:ext cx="20637" cy="1152525"/>
          </a:xfrm>
          <a:prstGeom prst="curvedConnector3">
            <a:avLst>
              <a:gd name="adj1" fmla="val 1260699"/>
            </a:avLst>
          </a:prstGeom>
          <a:noFill/>
          <a:ln w="9525" algn="ctr">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5630" name="TextBox 25"/>
          <p:cNvSpPr txBox="1">
            <a:spLocks noChangeArrowheads="1"/>
          </p:cNvSpPr>
          <p:nvPr/>
        </p:nvSpPr>
        <p:spPr bwMode="auto">
          <a:xfrm>
            <a:off x="4408488" y="3013075"/>
            <a:ext cx="1709737"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a:t>same widget (with subtree)</a:t>
            </a:r>
          </a:p>
        </p:txBody>
      </p:sp>
      <p:cxnSp>
        <p:nvCxnSpPr>
          <p:cNvPr id="25631" name="Straight Arrow Connector 29"/>
          <p:cNvCxnSpPr>
            <a:cxnSpLocks noChangeShapeType="1"/>
            <a:stCxn id="25633" idx="2"/>
            <a:endCxn id="25606" idx="1"/>
          </p:cNvCxnSpPr>
          <p:nvPr/>
        </p:nvCxnSpPr>
        <p:spPr bwMode="auto">
          <a:xfrm rot="16200000" flipH="1">
            <a:off x="4378946" y="1204291"/>
            <a:ext cx="218630" cy="334173"/>
          </a:xfrm>
          <a:prstGeom prst="curvedConnector3">
            <a:avLst>
              <a:gd name="adj1" fmla="val 50000"/>
            </a:avLst>
          </a:prstGeom>
          <a:noFill/>
          <a:ln w="19050" algn="ctr">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25632" name="Straight Arrow Connector 60479"/>
          <p:cNvCxnSpPr>
            <a:cxnSpLocks noChangeShapeType="1"/>
            <a:stCxn id="25634" idx="2"/>
            <a:endCxn id="25611" idx="2"/>
          </p:cNvCxnSpPr>
          <p:nvPr/>
        </p:nvCxnSpPr>
        <p:spPr bwMode="auto">
          <a:xfrm rot="16200000" flipH="1">
            <a:off x="4188619" y="1811337"/>
            <a:ext cx="270669" cy="375443"/>
          </a:xfrm>
          <a:prstGeom prst="curvedConnector2">
            <a:avLst/>
          </a:prstGeom>
          <a:noFill/>
          <a:ln w="19050" algn="ctr">
            <a:solidFill>
              <a:srgbClr val="0070C0"/>
            </a:solidFill>
            <a:round/>
            <a:headEnd/>
            <a:tailEnd type="arrow" w="med" len="med"/>
          </a:ln>
          <a:extLst>
            <a:ext uri="{909E8E84-426E-40DD-AFC4-6F175D3DCCD1}">
              <a14:hiddenFill xmlns:a14="http://schemas.microsoft.com/office/drawing/2010/main" xmlns="">
                <a:noFill/>
              </a14:hiddenFill>
            </a:ext>
          </a:extLst>
        </p:spPr>
      </p:cxnSp>
      <p:sp>
        <p:nvSpPr>
          <p:cNvPr id="25633" name="TextBox 60480"/>
          <p:cNvSpPr txBox="1">
            <a:spLocks noChangeArrowheads="1"/>
          </p:cNvSpPr>
          <p:nvPr/>
        </p:nvSpPr>
        <p:spPr bwMode="auto">
          <a:xfrm>
            <a:off x="3908425" y="1016000"/>
            <a:ext cx="825500"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a:t>PreDestroy</a:t>
            </a:r>
          </a:p>
        </p:txBody>
      </p:sp>
      <p:sp>
        <p:nvSpPr>
          <p:cNvPr id="25634" name="TextBox 163"/>
          <p:cNvSpPr txBox="1">
            <a:spLocks noChangeArrowheads="1"/>
          </p:cNvSpPr>
          <p:nvPr/>
        </p:nvSpPr>
        <p:spPr bwMode="auto">
          <a:xfrm>
            <a:off x="3689350" y="1463675"/>
            <a:ext cx="8937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a:t>Broadcast</a:t>
            </a:r>
            <a:br>
              <a:rPr lang="en-US" sz="1000"/>
            </a:br>
            <a:r>
              <a:rPr lang="en-US" sz="1000"/>
              <a:t>ChangeTree</a:t>
            </a:r>
          </a:p>
        </p:txBody>
      </p:sp>
      <p:sp>
        <p:nvSpPr>
          <p:cNvPr id="25635" name="Oval 4"/>
          <p:cNvSpPr>
            <a:spLocks noChangeArrowheads="1"/>
          </p:cNvSpPr>
          <p:nvPr/>
        </p:nvSpPr>
        <p:spPr bwMode="auto">
          <a:xfrm>
            <a:off x="8177213" y="919163"/>
            <a:ext cx="220662"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5636" name="Oval 5"/>
          <p:cNvSpPr>
            <a:spLocks noChangeArrowheads="1"/>
          </p:cNvSpPr>
          <p:nvPr/>
        </p:nvSpPr>
        <p:spPr bwMode="auto">
          <a:xfrm>
            <a:off x="8288338" y="14620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37" name="Oval 6"/>
          <p:cNvSpPr>
            <a:spLocks noChangeArrowheads="1"/>
          </p:cNvSpPr>
          <p:nvPr/>
        </p:nvSpPr>
        <p:spPr bwMode="auto">
          <a:xfrm>
            <a:off x="7599363" y="145573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38" name="Oval 7"/>
          <p:cNvSpPr>
            <a:spLocks noChangeArrowheads="1"/>
          </p:cNvSpPr>
          <p:nvPr/>
        </p:nvSpPr>
        <p:spPr bwMode="auto">
          <a:xfrm>
            <a:off x="9032875" y="1463675"/>
            <a:ext cx="220663"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639" name="AutoShape 8"/>
          <p:cNvCxnSpPr>
            <a:cxnSpLocks noChangeShapeType="1"/>
            <a:stCxn id="25635" idx="4"/>
            <a:endCxn id="25637" idx="0"/>
          </p:cNvCxnSpPr>
          <p:nvPr/>
        </p:nvCxnSpPr>
        <p:spPr bwMode="auto">
          <a:xfrm flipH="1">
            <a:off x="7710488" y="1111250"/>
            <a:ext cx="577850" cy="34448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40" name="AutoShape 9"/>
          <p:cNvCxnSpPr>
            <a:cxnSpLocks noChangeShapeType="1"/>
            <a:stCxn id="25635" idx="4"/>
            <a:endCxn id="25638" idx="0"/>
          </p:cNvCxnSpPr>
          <p:nvPr/>
        </p:nvCxnSpPr>
        <p:spPr bwMode="auto">
          <a:xfrm>
            <a:off x="8286750" y="1111250"/>
            <a:ext cx="855663" cy="3524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41" name="AutoShape 10"/>
          <p:cNvCxnSpPr>
            <a:cxnSpLocks noChangeShapeType="1"/>
            <a:stCxn id="25635" idx="4"/>
            <a:endCxn id="25636" idx="0"/>
          </p:cNvCxnSpPr>
          <p:nvPr/>
        </p:nvCxnSpPr>
        <p:spPr bwMode="auto">
          <a:xfrm>
            <a:off x="8286750" y="1111250"/>
            <a:ext cx="112713" cy="35083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5642" name="Oval 11"/>
          <p:cNvSpPr>
            <a:spLocks noChangeArrowheads="1"/>
          </p:cNvSpPr>
          <p:nvPr/>
        </p:nvSpPr>
        <p:spPr bwMode="auto">
          <a:xfrm>
            <a:off x="7373938" y="2114550"/>
            <a:ext cx="222250" cy="192088"/>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643" name="Oval 13"/>
          <p:cNvSpPr>
            <a:spLocks noChangeArrowheads="1"/>
          </p:cNvSpPr>
          <p:nvPr/>
        </p:nvSpPr>
        <p:spPr bwMode="auto">
          <a:xfrm>
            <a:off x="8602663" y="204946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44" name="Oval 14"/>
          <p:cNvSpPr>
            <a:spLocks noChangeArrowheads="1"/>
          </p:cNvSpPr>
          <p:nvPr/>
        </p:nvSpPr>
        <p:spPr bwMode="auto">
          <a:xfrm>
            <a:off x="8177213" y="204946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45" name="Oval 15"/>
          <p:cNvSpPr>
            <a:spLocks noChangeArrowheads="1"/>
          </p:cNvSpPr>
          <p:nvPr/>
        </p:nvSpPr>
        <p:spPr bwMode="auto">
          <a:xfrm>
            <a:off x="9350375" y="20589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646" name="AutoShape 16"/>
          <p:cNvCxnSpPr>
            <a:cxnSpLocks noChangeShapeType="1"/>
            <a:stCxn id="25636" idx="4"/>
            <a:endCxn id="25644" idx="0"/>
          </p:cNvCxnSpPr>
          <p:nvPr/>
        </p:nvCxnSpPr>
        <p:spPr bwMode="auto">
          <a:xfrm flipH="1">
            <a:off x="8288338" y="1654175"/>
            <a:ext cx="111125" cy="39528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47" name="AutoShape 17"/>
          <p:cNvCxnSpPr>
            <a:cxnSpLocks noChangeShapeType="1"/>
            <a:stCxn id="25636" idx="4"/>
            <a:endCxn id="25645" idx="0"/>
          </p:cNvCxnSpPr>
          <p:nvPr/>
        </p:nvCxnSpPr>
        <p:spPr bwMode="auto">
          <a:xfrm>
            <a:off x="8399463" y="1654175"/>
            <a:ext cx="1062037" cy="4048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48" name="AutoShape 18"/>
          <p:cNvCxnSpPr>
            <a:cxnSpLocks noChangeShapeType="1"/>
            <a:stCxn id="25636" idx="4"/>
            <a:endCxn id="25643" idx="0"/>
          </p:cNvCxnSpPr>
          <p:nvPr/>
        </p:nvCxnSpPr>
        <p:spPr bwMode="auto">
          <a:xfrm>
            <a:off x="8399463" y="1654175"/>
            <a:ext cx="314325" cy="39528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5649" name="Oval 19"/>
          <p:cNvSpPr>
            <a:spLocks noChangeArrowheads="1"/>
          </p:cNvSpPr>
          <p:nvPr/>
        </p:nvSpPr>
        <p:spPr bwMode="auto">
          <a:xfrm>
            <a:off x="8921750" y="24653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50" name="Oval 20"/>
          <p:cNvSpPr>
            <a:spLocks noChangeArrowheads="1"/>
          </p:cNvSpPr>
          <p:nvPr/>
        </p:nvSpPr>
        <p:spPr bwMode="auto">
          <a:xfrm>
            <a:off x="8510588" y="24669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651" name="AutoShape 21"/>
          <p:cNvCxnSpPr>
            <a:cxnSpLocks noChangeShapeType="1"/>
            <a:stCxn id="25643" idx="4"/>
            <a:endCxn id="25650" idx="0"/>
          </p:cNvCxnSpPr>
          <p:nvPr/>
        </p:nvCxnSpPr>
        <p:spPr bwMode="auto">
          <a:xfrm flipH="1">
            <a:off x="8621713" y="2241550"/>
            <a:ext cx="92075" cy="2254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52" name="AutoShape 22"/>
          <p:cNvCxnSpPr>
            <a:cxnSpLocks noChangeShapeType="1"/>
            <a:stCxn id="25643" idx="4"/>
            <a:endCxn id="25649" idx="0"/>
          </p:cNvCxnSpPr>
          <p:nvPr/>
        </p:nvCxnSpPr>
        <p:spPr bwMode="auto">
          <a:xfrm>
            <a:off x="8713788" y="2241550"/>
            <a:ext cx="319087" cy="22383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5653" name="Oval 23"/>
          <p:cNvSpPr>
            <a:spLocks noChangeArrowheads="1"/>
          </p:cNvSpPr>
          <p:nvPr/>
        </p:nvSpPr>
        <p:spPr bwMode="auto">
          <a:xfrm>
            <a:off x="7707313" y="2525713"/>
            <a:ext cx="222250" cy="192087"/>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654" name="Oval 24"/>
          <p:cNvSpPr>
            <a:spLocks noChangeArrowheads="1"/>
          </p:cNvSpPr>
          <p:nvPr/>
        </p:nvSpPr>
        <p:spPr bwMode="auto">
          <a:xfrm>
            <a:off x="7250113" y="2532063"/>
            <a:ext cx="222250" cy="192087"/>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25655" name="AutoShape 25"/>
          <p:cNvCxnSpPr>
            <a:cxnSpLocks noChangeShapeType="1"/>
            <a:stCxn id="25653" idx="0"/>
            <a:endCxn id="25642" idx="4"/>
          </p:cNvCxnSpPr>
          <p:nvPr/>
        </p:nvCxnSpPr>
        <p:spPr bwMode="auto">
          <a:xfrm flipH="1" flipV="1">
            <a:off x="7485063" y="2306638"/>
            <a:ext cx="333375"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56" name="AutoShape 26"/>
          <p:cNvCxnSpPr>
            <a:cxnSpLocks noChangeShapeType="1"/>
            <a:stCxn id="25642" idx="4"/>
            <a:endCxn id="25654" idx="0"/>
          </p:cNvCxnSpPr>
          <p:nvPr/>
        </p:nvCxnSpPr>
        <p:spPr bwMode="auto">
          <a:xfrm flipH="1">
            <a:off x="7361238" y="2306638"/>
            <a:ext cx="123825" cy="225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5657" name="Rectangle 187"/>
          <p:cNvSpPr>
            <a:spLocks noChangeArrowheads="1"/>
          </p:cNvSpPr>
          <p:nvPr/>
        </p:nvSpPr>
        <p:spPr bwMode="auto">
          <a:xfrm>
            <a:off x="7165975" y="2027238"/>
            <a:ext cx="785813" cy="809625"/>
          </a:xfrm>
          <a:prstGeom prst="rect">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5988"/>
            <a:endParaRPr lang="en-US"/>
          </a:p>
        </p:txBody>
      </p:sp>
      <p:sp>
        <p:nvSpPr>
          <p:cNvPr id="25658" name="Rectangle 188"/>
          <p:cNvSpPr>
            <a:spLocks noChangeArrowheads="1"/>
          </p:cNvSpPr>
          <p:nvPr/>
        </p:nvSpPr>
        <p:spPr bwMode="auto">
          <a:xfrm>
            <a:off x="8431213" y="1974850"/>
            <a:ext cx="785812" cy="809625"/>
          </a:xfrm>
          <a:prstGeom prst="rect">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5988"/>
            <a:endParaRPr lang="en-US"/>
          </a:p>
        </p:txBody>
      </p:sp>
      <p:sp>
        <p:nvSpPr>
          <p:cNvPr id="25659" name="Oval 4"/>
          <p:cNvSpPr>
            <a:spLocks noChangeArrowheads="1"/>
          </p:cNvSpPr>
          <p:nvPr/>
        </p:nvSpPr>
        <p:spPr bwMode="auto">
          <a:xfrm>
            <a:off x="5160963" y="3509963"/>
            <a:ext cx="220662"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5660" name="Oval 5"/>
          <p:cNvSpPr>
            <a:spLocks noChangeArrowheads="1"/>
          </p:cNvSpPr>
          <p:nvPr/>
        </p:nvSpPr>
        <p:spPr bwMode="auto">
          <a:xfrm>
            <a:off x="5272088" y="4052888"/>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5661" name="Oval 6"/>
          <p:cNvSpPr>
            <a:spLocks noChangeArrowheads="1"/>
          </p:cNvSpPr>
          <p:nvPr/>
        </p:nvSpPr>
        <p:spPr bwMode="auto">
          <a:xfrm>
            <a:off x="4583113" y="404653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62" name="Oval 7"/>
          <p:cNvSpPr>
            <a:spLocks noChangeArrowheads="1"/>
          </p:cNvSpPr>
          <p:nvPr/>
        </p:nvSpPr>
        <p:spPr bwMode="auto">
          <a:xfrm>
            <a:off x="6016625" y="4054475"/>
            <a:ext cx="220663"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663" name="AutoShape 8"/>
          <p:cNvCxnSpPr>
            <a:cxnSpLocks noChangeShapeType="1"/>
            <a:stCxn id="25659" idx="4"/>
            <a:endCxn id="25661" idx="0"/>
          </p:cNvCxnSpPr>
          <p:nvPr/>
        </p:nvCxnSpPr>
        <p:spPr bwMode="auto">
          <a:xfrm flipH="1">
            <a:off x="4694238" y="3702050"/>
            <a:ext cx="577850" cy="34448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64" name="AutoShape 9"/>
          <p:cNvCxnSpPr>
            <a:cxnSpLocks noChangeShapeType="1"/>
            <a:stCxn id="25659" idx="4"/>
            <a:endCxn id="25662" idx="0"/>
          </p:cNvCxnSpPr>
          <p:nvPr/>
        </p:nvCxnSpPr>
        <p:spPr bwMode="auto">
          <a:xfrm>
            <a:off x="5272088" y="3702050"/>
            <a:ext cx="855662" cy="3524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65" name="AutoShape 10"/>
          <p:cNvCxnSpPr>
            <a:cxnSpLocks noChangeShapeType="1"/>
            <a:stCxn id="25659" idx="4"/>
            <a:endCxn id="25660" idx="0"/>
          </p:cNvCxnSpPr>
          <p:nvPr/>
        </p:nvCxnSpPr>
        <p:spPr bwMode="auto">
          <a:xfrm>
            <a:off x="5272088" y="3702050"/>
            <a:ext cx="111125" cy="3508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5666" name="Oval 11"/>
          <p:cNvSpPr>
            <a:spLocks noChangeArrowheads="1"/>
          </p:cNvSpPr>
          <p:nvPr/>
        </p:nvSpPr>
        <p:spPr bwMode="auto">
          <a:xfrm>
            <a:off x="5643563" y="4662488"/>
            <a:ext cx="222250" cy="192087"/>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25667" name="AutoShape 12"/>
          <p:cNvCxnSpPr>
            <a:cxnSpLocks noChangeShapeType="1"/>
            <a:stCxn id="25660" idx="4"/>
            <a:endCxn id="25666" idx="0"/>
          </p:cNvCxnSpPr>
          <p:nvPr/>
        </p:nvCxnSpPr>
        <p:spPr bwMode="auto">
          <a:xfrm>
            <a:off x="5383213" y="4244975"/>
            <a:ext cx="371475" cy="4175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5668" name="Oval 13"/>
          <p:cNvSpPr>
            <a:spLocks noChangeArrowheads="1"/>
          </p:cNvSpPr>
          <p:nvPr/>
        </p:nvSpPr>
        <p:spPr bwMode="auto">
          <a:xfrm>
            <a:off x="4322763" y="4603750"/>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69" name="Oval 14"/>
          <p:cNvSpPr>
            <a:spLocks noChangeArrowheads="1"/>
          </p:cNvSpPr>
          <p:nvPr/>
        </p:nvSpPr>
        <p:spPr bwMode="auto">
          <a:xfrm>
            <a:off x="5160963" y="4640263"/>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5670" name="Oval 15"/>
          <p:cNvSpPr>
            <a:spLocks noChangeArrowheads="1"/>
          </p:cNvSpPr>
          <p:nvPr/>
        </p:nvSpPr>
        <p:spPr bwMode="auto">
          <a:xfrm>
            <a:off x="6335713" y="4649788"/>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5671" name="AutoShape 16"/>
          <p:cNvCxnSpPr>
            <a:cxnSpLocks noChangeShapeType="1"/>
            <a:stCxn id="25660" idx="4"/>
            <a:endCxn id="25669" idx="0"/>
          </p:cNvCxnSpPr>
          <p:nvPr/>
        </p:nvCxnSpPr>
        <p:spPr bwMode="auto">
          <a:xfrm flipH="1">
            <a:off x="5272088" y="4244975"/>
            <a:ext cx="111125" cy="3952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72" name="AutoShape 17"/>
          <p:cNvCxnSpPr>
            <a:cxnSpLocks noChangeShapeType="1"/>
            <a:stCxn id="25660" idx="4"/>
            <a:endCxn id="25670" idx="0"/>
          </p:cNvCxnSpPr>
          <p:nvPr/>
        </p:nvCxnSpPr>
        <p:spPr bwMode="auto">
          <a:xfrm>
            <a:off x="5383213" y="4244975"/>
            <a:ext cx="1063625" cy="4048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73" name="AutoShape 18"/>
          <p:cNvCxnSpPr>
            <a:cxnSpLocks noChangeShapeType="1"/>
            <a:stCxn id="25661" idx="4"/>
            <a:endCxn id="25668" idx="0"/>
          </p:cNvCxnSpPr>
          <p:nvPr/>
        </p:nvCxnSpPr>
        <p:spPr bwMode="auto">
          <a:xfrm flipH="1">
            <a:off x="4433888" y="4238625"/>
            <a:ext cx="260350" cy="3651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5674" name="Oval 19"/>
          <p:cNvSpPr>
            <a:spLocks noChangeArrowheads="1"/>
          </p:cNvSpPr>
          <p:nvPr/>
        </p:nvSpPr>
        <p:spPr bwMode="auto">
          <a:xfrm>
            <a:off x="4641850" y="50196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75" name="Oval 20"/>
          <p:cNvSpPr>
            <a:spLocks noChangeArrowheads="1"/>
          </p:cNvSpPr>
          <p:nvPr/>
        </p:nvSpPr>
        <p:spPr bwMode="auto">
          <a:xfrm>
            <a:off x="4230688" y="502126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676" name="AutoShape 21"/>
          <p:cNvCxnSpPr>
            <a:cxnSpLocks noChangeShapeType="1"/>
            <a:stCxn id="25668" idx="4"/>
            <a:endCxn id="25675" idx="0"/>
          </p:cNvCxnSpPr>
          <p:nvPr/>
        </p:nvCxnSpPr>
        <p:spPr bwMode="auto">
          <a:xfrm flipH="1">
            <a:off x="4341813" y="4795838"/>
            <a:ext cx="92075" cy="2254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77" name="AutoShape 22"/>
          <p:cNvCxnSpPr>
            <a:cxnSpLocks noChangeShapeType="1"/>
            <a:stCxn id="25668" idx="4"/>
            <a:endCxn id="25674" idx="0"/>
          </p:cNvCxnSpPr>
          <p:nvPr/>
        </p:nvCxnSpPr>
        <p:spPr bwMode="auto">
          <a:xfrm>
            <a:off x="4433888" y="4795838"/>
            <a:ext cx="319087" cy="223837"/>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5678" name="Oval 23"/>
          <p:cNvSpPr>
            <a:spLocks noChangeArrowheads="1"/>
          </p:cNvSpPr>
          <p:nvPr/>
        </p:nvSpPr>
        <p:spPr bwMode="auto">
          <a:xfrm>
            <a:off x="5976938" y="5073650"/>
            <a:ext cx="222250" cy="192088"/>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679" name="Oval 24"/>
          <p:cNvSpPr>
            <a:spLocks noChangeArrowheads="1"/>
          </p:cNvSpPr>
          <p:nvPr/>
        </p:nvSpPr>
        <p:spPr bwMode="auto">
          <a:xfrm>
            <a:off x="5519738" y="5080000"/>
            <a:ext cx="222250" cy="192088"/>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25680" name="AutoShape 25"/>
          <p:cNvCxnSpPr>
            <a:cxnSpLocks noChangeShapeType="1"/>
            <a:stCxn id="25678" idx="0"/>
            <a:endCxn id="25666" idx="4"/>
          </p:cNvCxnSpPr>
          <p:nvPr/>
        </p:nvCxnSpPr>
        <p:spPr bwMode="auto">
          <a:xfrm flipH="1" flipV="1">
            <a:off x="5754688" y="4854575"/>
            <a:ext cx="333375"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81" name="AutoShape 26"/>
          <p:cNvCxnSpPr>
            <a:cxnSpLocks noChangeShapeType="1"/>
            <a:stCxn id="25666" idx="4"/>
            <a:endCxn id="25679" idx="0"/>
          </p:cNvCxnSpPr>
          <p:nvPr/>
        </p:nvCxnSpPr>
        <p:spPr bwMode="auto">
          <a:xfrm flipH="1">
            <a:off x="5630863" y="4854575"/>
            <a:ext cx="123825" cy="225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5682" name="Rectangle 218"/>
          <p:cNvSpPr>
            <a:spLocks noChangeArrowheads="1"/>
          </p:cNvSpPr>
          <p:nvPr/>
        </p:nvSpPr>
        <p:spPr bwMode="auto">
          <a:xfrm>
            <a:off x="5437188" y="4576763"/>
            <a:ext cx="784225" cy="809625"/>
          </a:xfrm>
          <a:prstGeom prst="rect">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5988"/>
            <a:endParaRPr lang="en-US"/>
          </a:p>
        </p:txBody>
      </p:sp>
      <p:sp>
        <p:nvSpPr>
          <p:cNvPr id="25683" name="Rectangle 219"/>
          <p:cNvSpPr>
            <a:spLocks noChangeArrowheads="1"/>
          </p:cNvSpPr>
          <p:nvPr/>
        </p:nvSpPr>
        <p:spPr bwMode="auto">
          <a:xfrm>
            <a:off x="4151313" y="4529138"/>
            <a:ext cx="785812" cy="809625"/>
          </a:xfrm>
          <a:prstGeom prst="rect">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5988"/>
            <a:endParaRPr lang="en-US"/>
          </a:p>
        </p:txBody>
      </p:sp>
      <p:cxnSp>
        <p:nvCxnSpPr>
          <p:cNvPr id="25684" name="Curved Connector 220"/>
          <p:cNvCxnSpPr>
            <a:cxnSpLocks noChangeShapeType="1"/>
            <a:stCxn id="25682" idx="2"/>
            <a:endCxn id="25683" idx="2"/>
          </p:cNvCxnSpPr>
          <p:nvPr/>
        </p:nvCxnSpPr>
        <p:spPr bwMode="auto">
          <a:xfrm rot="5400000" flipH="1">
            <a:off x="5163344" y="4720432"/>
            <a:ext cx="47625" cy="1284287"/>
          </a:xfrm>
          <a:prstGeom prst="curvedConnector3">
            <a:avLst>
              <a:gd name="adj1" fmla="val -484190"/>
            </a:avLst>
          </a:prstGeom>
          <a:noFill/>
          <a:ln w="9525" algn="ctr">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25685" name="TextBox 221"/>
          <p:cNvSpPr txBox="1">
            <a:spLocks noChangeArrowheads="1"/>
          </p:cNvSpPr>
          <p:nvPr/>
        </p:nvSpPr>
        <p:spPr bwMode="auto">
          <a:xfrm>
            <a:off x="4370388" y="5607050"/>
            <a:ext cx="1709737"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a:t>same widget (with subtree)</a:t>
            </a:r>
          </a:p>
        </p:txBody>
      </p:sp>
      <p:sp>
        <p:nvSpPr>
          <p:cNvPr id="25686" name="TextBox 60489"/>
          <p:cNvSpPr txBox="1">
            <a:spLocks noChangeArrowheads="1"/>
          </p:cNvSpPr>
          <p:nvPr/>
        </p:nvSpPr>
        <p:spPr bwMode="auto">
          <a:xfrm>
            <a:off x="5426075" y="3455988"/>
            <a:ext cx="1103313"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b="1"/>
              <a:t>create new tree</a:t>
            </a:r>
          </a:p>
        </p:txBody>
      </p:sp>
      <p:sp>
        <p:nvSpPr>
          <p:cNvPr id="25687" name="TextBox 235"/>
          <p:cNvSpPr txBox="1">
            <a:spLocks noChangeArrowheads="1"/>
          </p:cNvSpPr>
          <p:nvPr/>
        </p:nvSpPr>
        <p:spPr bwMode="auto">
          <a:xfrm>
            <a:off x="5534025" y="4340225"/>
            <a:ext cx="1460500"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a:t>attach common widget</a:t>
            </a:r>
          </a:p>
        </p:txBody>
      </p:sp>
      <p:sp>
        <p:nvSpPr>
          <p:cNvPr id="25688" name="Oval 4"/>
          <p:cNvSpPr>
            <a:spLocks noChangeArrowheads="1"/>
          </p:cNvSpPr>
          <p:nvPr/>
        </p:nvSpPr>
        <p:spPr bwMode="auto">
          <a:xfrm>
            <a:off x="8188325" y="3586163"/>
            <a:ext cx="220663"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5689" name="Oval 5"/>
          <p:cNvSpPr>
            <a:spLocks noChangeArrowheads="1"/>
          </p:cNvSpPr>
          <p:nvPr/>
        </p:nvSpPr>
        <p:spPr bwMode="auto">
          <a:xfrm>
            <a:off x="8299450" y="4130675"/>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5690" name="Oval 6"/>
          <p:cNvSpPr>
            <a:spLocks noChangeArrowheads="1"/>
          </p:cNvSpPr>
          <p:nvPr/>
        </p:nvSpPr>
        <p:spPr bwMode="auto">
          <a:xfrm>
            <a:off x="7610475" y="412273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91" name="Oval 7"/>
          <p:cNvSpPr>
            <a:spLocks noChangeArrowheads="1"/>
          </p:cNvSpPr>
          <p:nvPr/>
        </p:nvSpPr>
        <p:spPr bwMode="auto">
          <a:xfrm>
            <a:off x="9043988" y="4132263"/>
            <a:ext cx="220662"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692" name="AutoShape 8"/>
          <p:cNvCxnSpPr>
            <a:cxnSpLocks noChangeShapeType="1"/>
            <a:stCxn id="25688" idx="4"/>
            <a:endCxn id="25690" idx="0"/>
          </p:cNvCxnSpPr>
          <p:nvPr/>
        </p:nvCxnSpPr>
        <p:spPr bwMode="auto">
          <a:xfrm flipH="1">
            <a:off x="7721600" y="3778250"/>
            <a:ext cx="577850" cy="34448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93" name="AutoShape 9"/>
          <p:cNvCxnSpPr>
            <a:cxnSpLocks noChangeShapeType="1"/>
            <a:stCxn id="25688" idx="4"/>
            <a:endCxn id="25691" idx="0"/>
          </p:cNvCxnSpPr>
          <p:nvPr/>
        </p:nvCxnSpPr>
        <p:spPr bwMode="auto">
          <a:xfrm>
            <a:off x="8297863" y="3778250"/>
            <a:ext cx="855662" cy="3540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694" name="AutoShape 10"/>
          <p:cNvCxnSpPr>
            <a:cxnSpLocks noChangeShapeType="1"/>
            <a:stCxn id="25688" idx="4"/>
            <a:endCxn id="25689" idx="0"/>
          </p:cNvCxnSpPr>
          <p:nvPr/>
        </p:nvCxnSpPr>
        <p:spPr bwMode="auto">
          <a:xfrm>
            <a:off x="8297863" y="3778250"/>
            <a:ext cx="112712" cy="352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695" name="AutoShape 12"/>
          <p:cNvCxnSpPr>
            <a:cxnSpLocks noChangeShapeType="1"/>
            <a:stCxn id="25689" idx="4"/>
            <a:endCxn id="25721" idx="0"/>
          </p:cNvCxnSpPr>
          <p:nvPr/>
        </p:nvCxnSpPr>
        <p:spPr bwMode="auto">
          <a:xfrm>
            <a:off x="8410575" y="4322763"/>
            <a:ext cx="371475" cy="41751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5696" name="Oval 13"/>
          <p:cNvSpPr>
            <a:spLocks noChangeArrowheads="1"/>
          </p:cNvSpPr>
          <p:nvPr/>
        </p:nvSpPr>
        <p:spPr bwMode="auto">
          <a:xfrm>
            <a:off x="7348538" y="468153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697" name="Oval 14"/>
          <p:cNvSpPr>
            <a:spLocks noChangeArrowheads="1"/>
          </p:cNvSpPr>
          <p:nvPr/>
        </p:nvSpPr>
        <p:spPr bwMode="auto">
          <a:xfrm>
            <a:off x="8188325" y="4718050"/>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5698" name="Oval 15"/>
          <p:cNvSpPr>
            <a:spLocks noChangeArrowheads="1"/>
          </p:cNvSpPr>
          <p:nvPr/>
        </p:nvSpPr>
        <p:spPr bwMode="auto">
          <a:xfrm>
            <a:off x="9361488" y="4727575"/>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5699" name="AutoShape 16"/>
          <p:cNvCxnSpPr>
            <a:cxnSpLocks noChangeShapeType="1"/>
            <a:stCxn id="25689" idx="4"/>
            <a:endCxn id="25697" idx="0"/>
          </p:cNvCxnSpPr>
          <p:nvPr/>
        </p:nvCxnSpPr>
        <p:spPr bwMode="auto">
          <a:xfrm flipH="1">
            <a:off x="8299450" y="4322763"/>
            <a:ext cx="111125" cy="3952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700" name="AutoShape 17"/>
          <p:cNvCxnSpPr>
            <a:cxnSpLocks noChangeShapeType="1"/>
            <a:stCxn id="25689" idx="4"/>
            <a:endCxn id="25698" idx="0"/>
          </p:cNvCxnSpPr>
          <p:nvPr/>
        </p:nvCxnSpPr>
        <p:spPr bwMode="auto">
          <a:xfrm>
            <a:off x="8410575" y="4322763"/>
            <a:ext cx="1062038" cy="40481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701" name="AutoShape 18"/>
          <p:cNvCxnSpPr>
            <a:cxnSpLocks noChangeShapeType="1"/>
            <a:stCxn id="25690" idx="4"/>
            <a:endCxn id="25696" idx="0"/>
          </p:cNvCxnSpPr>
          <p:nvPr/>
        </p:nvCxnSpPr>
        <p:spPr bwMode="auto">
          <a:xfrm flipH="1">
            <a:off x="7459663" y="4314825"/>
            <a:ext cx="261937" cy="3667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5702" name="Oval 19"/>
          <p:cNvSpPr>
            <a:spLocks noChangeArrowheads="1"/>
          </p:cNvSpPr>
          <p:nvPr/>
        </p:nvSpPr>
        <p:spPr bwMode="auto">
          <a:xfrm>
            <a:off x="7667625" y="509746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5703" name="Oval 20"/>
          <p:cNvSpPr>
            <a:spLocks noChangeArrowheads="1"/>
          </p:cNvSpPr>
          <p:nvPr/>
        </p:nvSpPr>
        <p:spPr bwMode="auto">
          <a:xfrm>
            <a:off x="7256463" y="5099050"/>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5704" name="AutoShape 21"/>
          <p:cNvCxnSpPr>
            <a:cxnSpLocks noChangeShapeType="1"/>
            <a:stCxn id="25696" idx="4"/>
            <a:endCxn id="25703" idx="0"/>
          </p:cNvCxnSpPr>
          <p:nvPr/>
        </p:nvCxnSpPr>
        <p:spPr bwMode="auto">
          <a:xfrm flipH="1">
            <a:off x="7367588" y="4873625"/>
            <a:ext cx="92075" cy="2254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705" name="AutoShape 22"/>
          <p:cNvCxnSpPr>
            <a:cxnSpLocks noChangeShapeType="1"/>
            <a:stCxn id="25696" idx="4"/>
            <a:endCxn id="25702" idx="0"/>
          </p:cNvCxnSpPr>
          <p:nvPr/>
        </p:nvCxnSpPr>
        <p:spPr bwMode="auto">
          <a:xfrm>
            <a:off x="7459663" y="4873625"/>
            <a:ext cx="319087" cy="223838"/>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5706" name="AutoShape 25"/>
          <p:cNvCxnSpPr>
            <a:cxnSpLocks noChangeShapeType="1"/>
            <a:stCxn id="25722" idx="0"/>
            <a:endCxn id="25721" idx="4"/>
          </p:cNvCxnSpPr>
          <p:nvPr/>
        </p:nvCxnSpPr>
        <p:spPr bwMode="auto">
          <a:xfrm flipH="1" flipV="1">
            <a:off x="8782050" y="4932363"/>
            <a:ext cx="333375"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707" name="AutoShape 26"/>
          <p:cNvCxnSpPr>
            <a:cxnSpLocks noChangeShapeType="1"/>
            <a:stCxn id="25721" idx="4"/>
            <a:endCxn id="25723" idx="0"/>
          </p:cNvCxnSpPr>
          <p:nvPr/>
        </p:nvCxnSpPr>
        <p:spPr bwMode="auto">
          <a:xfrm flipH="1">
            <a:off x="8658225" y="4932363"/>
            <a:ext cx="123825" cy="225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5708" name="Rectangle 259"/>
          <p:cNvSpPr>
            <a:spLocks noChangeArrowheads="1"/>
          </p:cNvSpPr>
          <p:nvPr/>
        </p:nvSpPr>
        <p:spPr bwMode="auto">
          <a:xfrm>
            <a:off x="8462963" y="4652963"/>
            <a:ext cx="785812" cy="809625"/>
          </a:xfrm>
          <a:prstGeom prst="rect">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5988"/>
            <a:endParaRPr lang="en-US"/>
          </a:p>
        </p:txBody>
      </p:sp>
      <p:sp>
        <p:nvSpPr>
          <p:cNvPr id="25709" name="Rectangle 260"/>
          <p:cNvSpPr>
            <a:spLocks noChangeArrowheads="1"/>
          </p:cNvSpPr>
          <p:nvPr/>
        </p:nvSpPr>
        <p:spPr bwMode="auto">
          <a:xfrm>
            <a:off x="7178675" y="4605338"/>
            <a:ext cx="785813" cy="811212"/>
          </a:xfrm>
          <a:prstGeom prst="rect">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5988"/>
            <a:endParaRPr lang="en-US"/>
          </a:p>
        </p:txBody>
      </p:sp>
      <p:sp>
        <p:nvSpPr>
          <p:cNvPr id="25710" name="TextBox 262"/>
          <p:cNvSpPr txBox="1">
            <a:spLocks noChangeArrowheads="1"/>
          </p:cNvSpPr>
          <p:nvPr/>
        </p:nvSpPr>
        <p:spPr bwMode="auto">
          <a:xfrm>
            <a:off x="6873875" y="3265488"/>
            <a:ext cx="1230313"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b="1"/>
              <a:t>initialize new tree</a:t>
            </a:r>
          </a:p>
        </p:txBody>
      </p:sp>
      <p:cxnSp>
        <p:nvCxnSpPr>
          <p:cNvPr id="25711" name="Straight Arrow Connector 60491"/>
          <p:cNvCxnSpPr>
            <a:cxnSpLocks noChangeShapeType="1"/>
            <a:stCxn id="25712" idx="3"/>
            <a:endCxn id="25689" idx="1"/>
          </p:cNvCxnSpPr>
          <p:nvPr/>
        </p:nvCxnSpPr>
        <p:spPr bwMode="auto">
          <a:xfrm>
            <a:off x="7845425" y="3737769"/>
            <a:ext cx="486573" cy="421037"/>
          </a:xfrm>
          <a:prstGeom prst="curvedConnector2">
            <a:avLst/>
          </a:prstGeom>
          <a:noFill/>
          <a:ln w="9525" algn="ctr">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25712" name="TextBox 265"/>
          <p:cNvSpPr txBox="1">
            <a:spLocks noChangeArrowheads="1"/>
          </p:cNvSpPr>
          <p:nvPr/>
        </p:nvSpPr>
        <p:spPr bwMode="auto">
          <a:xfrm>
            <a:off x="7489825" y="3614738"/>
            <a:ext cx="35560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a:t>Init</a:t>
            </a:r>
          </a:p>
        </p:txBody>
      </p:sp>
      <p:sp>
        <p:nvSpPr>
          <p:cNvPr id="25713" name="TextBox 266"/>
          <p:cNvSpPr txBox="1">
            <a:spLocks noChangeArrowheads="1"/>
          </p:cNvSpPr>
          <p:nvPr/>
        </p:nvSpPr>
        <p:spPr bwMode="auto">
          <a:xfrm>
            <a:off x="8221663" y="5607050"/>
            <a:ext cx="13192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a:t>Init sent as InitAgain</a:t>
            </a:r>
          </a:p>
          <a:p>
            <a:pPr eaLnBrk="1" hangingPunct="1"/>
            <a:r>
              <a:rPr lang="en-US" sz="1000"/>
              <a:t>for common widgets</a:t>
            </a:r>
          </a:p>
        </p:txBody>
      </p:sp>
      <p:cxnSp>
        <p:nvCxnSpPr>
          <p:cNvPr id="25714" name="Straight Arrow Connector 60493"/>
          <p:cNvCxnSpPr>
            <a:cxnSpLocks noChangeShapeType="1"/>
            <a:stCxn id="25689" idx="4"/>
            <a:endCxn id="25721" idx="1"/>
          </p:cNvCxnSpPr>
          <p:nvPr/>
        </p:nvCxnSpPr>
        <p:spPr bwMode="auto">
          <a:xfrm rot="16200000" flipH="1">
            <a:off x="8334203" y="4399135"/>
            <a:ext cx="445643" cy="292898"/>
          </a:xfrm>
          <a:prstGeom prst="curvedConnector3">
            <a:avLst>
              <a:gd name="adj1" fmla="val 50000"/>
            </a:avLst>
          </a:prstGeom>
          <a:noFill/>
          <a:ln w="19050" algn="ctr">
            <a:solidFill>
              <a:srgbClr val="0066FF"/>
            </a:solidFill>
            <a:round/>
            <a:headEnd/>
            <a:tailEnd type="arrow" w="med" len="med"/>
          </a:ln>
          <a:extLst>
            <a:ext uri="{909E8E84-426E-40DD-AFC4-6F175D3DCCD1}">
              <a14:hiddenFill xmlns:a14="http://schemas.microsoft.com/office/drawing/2010/main" xmlns="">
                <a:noFill/>
              </a14:hiddenFill>
            </a:ext>
          </a:extLst>
        </p:spPr>
      </p:cxnSp>
      <p:cxnSp>
        <p:nvCxnSpPr>
          <p:cNvPr id="25715" name="Straight Arrow Connector 271"/>
          <p:cNvCxnSpPr>
            <a:cxnSpLocks noChangeShapeType="1"/>
            <a:stCxn id="25689" idx="2"/>
            <a:endCxn id="25697" idx="1"/>
          </p:cNvCxnSpPr>
          <p:nvPr/>
        </p:nvCxnSpPr>
        <p:spPr bwMode="auto">
          <a:xfrm rot="10800000" flipV="1">
            <a:off x="8220874" y="4226719"/>
            <a:ext cx="78577" cy="519462"/>
          </a:xfrm>
          <a:prstGeom prst="curvedConnector2">
            <a:avLst/>
          </a:prstGeom>
          <a:noFill/>
          <a:ln w="9525" algn="ctr">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25716" name="Straight Arrow Connector 274"/>
          <p:cNvCxnSpPr>
            <a:cxnSpLocks noChangeShapeType="1"/>
            <a:stCxn id="25689" idx="6"/>
            <a:endCxn id="25698" idx="1"/>
          </p:cNvCxnSpPr>
          <p:nvPr/>
        </p:nvCxnSpPr>
        <p:spPr bwMode="auto">
          <a:xfrm>
            <a:off x="8521700" y="4226719"/>
            <a:ext cx="872336" cy="528987"/>
          </a:xfrm>
          <a:prstGeom prst="curvedConnector2">
            <a:avLst/>
          </a:prstGeom>
          <a:noFill/>
          <a:ln w="9525" algn="ctr">
            <a:solidFill>
              <a:srgbClr val="FF0000"/>
            </a:solidFill>
            <a:round/>
            <a:headEnd/>
            <a:tailEnd type="arrow" w="med" len="med"/>
          </a:ln>
          <a:extLst>
            <a:ext uri="{909E8E84-426E-40DD-AFC4-6F175D3DCCD1}">
              <a14:hiddenFill xmlns:a14="http://schemas.microsoft.com/office/drawing/2010/main" xmlns="">
                <a:noFill/>
              </a14:hiddenFill>
            </a:ext>
          </a:extLst>
        </p:spPr>
      </p:cxnSp>
      <p:sp>
        <p:nvSpPr>
          <p:cNvPr id="25717" name="TextBox 277"/>
          <p:cNvSpPr txBox="1">
            <a:spLocks noChangeArrowheads="1"/>
          </p:cNvSpPr>
          <p:nvPr/>
        </p:nvSpPr>
        <p:spPr bwMode="auto">
          <a:xfrm>
            <a:off x="8583613" y="3051175"/>
            <a:ext cx="103663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a:t>finally</a:t>
            </a:r>
          </a:p>
          <a:p>
            <a:pPr eaLnBrk="1" hangingPunct="1"/>
            <a:r>
              <a:rPr lang="en-US" sz="1000"/>
              <a:t>TreeBuildDone</a:t>
            </a:r>
          </a:p>
        </p:txBody>
      </p:sp>
      <p:cxnSp>
        <p:nvCxnSpPr>
          <p:cNvPr id="25718" name="Straight Arrow Connector 278"/>
          <p:cNvCxnSpPr>
            <a:cxnSpLocks noChangeShapeType="1"/>
            <a:stCxn id="25717" idx="1"/>
            <a:endCxn id="25688" idx="7"/>
          </p:cNvCxnSpPr>
          <p:nvPr/>
        </p:nvCxnSpPr>
        <p:spPr bwMode="auto">
          <a:xfrm flipH="1">
            <a:off x="8377238" y="3251200"/>
            <a:ext cx="206375" cy="363538"/>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xmlns="">
                <a:noFill/>
              </a14:hiddenFill>
            </a:ext>
          </a:extLst>
        </p:spPr>
      </p:cxnSp>
      <p:cxnSp>
        <p:nvCxnSpPr>
          <p:cNvPr id="25719" name="Straight Arrow Connector 60493"/>
          <p:cNvCxnSpPr>
            <a:cxnSpLocks noChangeShapeType="1"/>
            <a:stCxn id="25721" idx="2"/>
            <a:endCxn id="25723" idx="1"/>
          </p:cNvCxnSpPr>
          <p:nvPr/>
        </p:nvCxnSpPr>
        <p:spPr bwMode="auto">
          <a:xfrm rot="10800000" flipV="1">
            <a:off x="8579649" y="4836318"/>
            <a:ext cx="91277" cy="349599"/>
          </a:xfrm>
          <a:prstGeom prst="curvedConnector2">
            <a:avLst/>
          </a:prstGeom>
          <a:noFill/>
          <a:ln w="19050" algn="ctr">
            <a:solidFill>
              <a:srgbClr val="0066FF"/>
            </a:solidFill>
            <a:round/>
            <a:headEnd/>
            <a:tailEnd type="arrow" w="med" len="med"/>
          </a:ln>
          <a:extLst>
            <a:ext uri="{909E8E84-426E-40DD-AFC4-6F175D3DCCD1}">
              <a14:hiddenFill xmlns:a14="http://schemas.microsoft.com/office/drawing/2010/main" xmlns="">
                <a:noFill/>
              </a14:hiddenFill>
            </a:ext>
          </a:extLst>
        </p:spPr>
      </p:cxnSp>
      <p:cxnSp>
        <p:nvCxnSpPr>
          <p:cNvPr id="25720" name="Straight Arrow Connector 60493"/>
          <p:cNvCxnSpPr>
            <a:cxnSpLocks noChangeShapeType="1"/>
            <a:stCxn id="25721" idx="6"/>
            <a:endCxn id="25722" idx="7"/>
          </p:cNvCxnSpPr>
          <p:nvPr/>
        </p:nvCxnSpPr>
        <p:spPr bwMode="auto">
          <a:xfrm>
            <a:off x="8893175" y="4836319"/>
            <a:ext cx="300827" cy="343249"/>
          </a:xfrm>
          <a:prstGeom prst="curvedConnector2">
            <a:avLst/>
          </a:prstGeom>
          <a:noFill/>
          <a:ln w="19050" algn="ctr">
            <a:solidFill>
              <a:srgbClr val="0066FF"/>
            </a:solidFill>
            <a:round/>
            <a:headEnd/>
            <a:tailEnd type="arrow" w="med" len="med"/>
          </a:ln>
          <a:extLst>
            <a:ext uri="{909E8E84-426E-40DD-AFC4-6F175D3DCCD1}">
              <a14:hiddenFill xmlns:a14="http://schemas.microsoft.com/office/drawing/2010/main" xmlns="">
                <a:noFill/>
              </a14:hiddenFill>
            </a:ext>
          </a:extLst>
        </p:spPr>
      </p:cxnSp>
      <p:sp>
        <p:nvSpPr>
          <p:cNvPr id="25721" name="Oval 11"/>
          <p:cNvSpPr>
            <a:spLocks noChangeArrowheads="1"/>
          </p:cNvSpPr>
          <p:nvPr/>
        </p:nvSpPr>
        <p:spPr bwMode="auto">
          <a:xfrm>
            <a:off x="8670925" y="4740275"/>
            <a:ext cx="222250" cy="192088"/>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722" name="Oval 23"/>
          <p:cNvSpPr>
            <a:spLocks noChangeArrowheads="1"/>
          </p:cNvSpPr>
          <p:nvPr/>
        </p:nvSpPr>
        <p:spPr bwMode="auto">
          <a:xfrm>
            <a:off x="9004300" y="5151438"/>
            <a:ext cx="222250" cy="192087"/>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723" name="Oval 24"/>
          <p:cNvSpPr>
            <a:spLocks noChangeArrowheads="1"/>
          </p:cNvSpPr>
          <p:nvPr/>
        </p:nvSpPr>
        <p:spPr bwMode="auto">
          <a:xfrm>
            <a:off x="8547100" y="5157788"/>
            <a:ext cx="222250" cy="192087"/>
          </a:xfrm>
          <a:prstGeom prst="ellipse">
            <a:avLst/>
          </a:prstGeom>
          <a:gradFill rotWithShape="1">
            <a:gsLst>
              <a:gs pos="0">
                <a:srgbClr val="00FF00"/>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25724" name="TextBox 60489"/>
          <p:cNvSpPr txBox="1">
            <a:spLocks noChangeArrowheads="1"/>
          </p:cNvSpPr>
          <p:nvPr/>
        </p:nvSpPr>
        <p:spPr bwMode="auto">
          <a:xfrm>
            <a:off x="5810250" y="919163"/>
            <a:ext cx="11334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b="1"/>
              <a:t>destroy old tree</a:t>
            </a:r>
          </a:p>
        </p:txBody>
      </p:sp>
      <p:sp>
        <p:nvSpPr>
          <p:cNvPr id="25725" name="TextBox 60489"/>
          <p:cNvSpPr txBox="1">
            <a:spLocks noChangeArrowheads="1"/>
          </p:cNvSpPr>
          <p:nvPr/>
        </p:nvSpPr>
        <p:spPr bwMode="auto">
          <a:xfrm>
            <a:off x="8645525" y="919163"/>
            <a:ext cx="10556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b="1"/>
              <a:t>tree destroyed</a:t>
            </a:r>
          </a:p>
        </p:txBody>
      </p:sp>
      <p:cxnSp>
        <p:nvCxnSpPr>
          <p:cNvPr id="25726" name="Straight Arrow Connector 60493"/>
          <p:cNvCxnSpPr>
            <a:cxnSpLocks noChangeShapeType="1"/>
            <a:endCxn id="25713" idx="1"/>
          </p:cNvCxnSpPr>
          <p:nvPr/>
        </p:nvCxnSpPr>
        <p:spPr bwMode="auto">
          <a:xfrm>
            <a:off x="7777163" y="5805488"/>
            <a:ext cx="444500" cy="0"/>
          </a:xfrm>
          <a:prstGeom prst="straightConnector1">
            <a:avLst/>
          </a:prstGeom>
          <a:noFill/>
          <a:ln w="19050" algn="ctr">
            <a:solidFill>
              <a:srgbClr val="0066FF"/>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err="1" smtClean="0"/>
              <a:t>Artemmis</a:t>
            </a:r>
            <a:r>
              <a:rPr lang="en-US" dirty="0" smtClean="0"/>
              <a:t> Framework &amp; Tool Chain for Automotive Platforms</a:t>
            </a:r>
            <a:br>
              <a:rPr lang="en-US" dirty="0" smtClean="0"/>
            </a:br>
            <a:r>
              <a:rPr lang="en-US" dirty="0" smtClean="0"/>
              <a:t>Rebuilding tree with Lifecycle </a:t>
            </a:r>
            <a:r>
              <a:rPr lang="en-US" dirty="0" err="1" smtClean="0"/>
              <a:t>Controler</a:t>
            </a:r>
            <a:r>
              <a:rPr lang="en-US" dirty="0" smtClean="0"/>
              <a:t> inside</a:t>
            </a:r>
          </a:p>
        </p:txBody>
      </p:sp>
      <p:sp>
        <p:nvSpPr>
          <p:cNvPr id="26627" name="Content Placeholder 2"/>
          <p:cNvSpPr>
            <a:spLocks noGrp="1"/>
          </p:cNvSpPr>
          <p:nvPr>
            <p:ph idx="1"/>
          </p:nvPr>
        </p:nvSpPr>
        <p:spPr>
          <a:xfrm>
            <a:off x="334963" y="998538"/>
            <a:ext cx="4618037" cy="1898650"/>
          </a:xfrm>
        </p:spPr>
        <p:txBody>
          <a:bodyPr/>
          <a:lstStyle/>
          <a:p>
            <a:r>
              <a:rPr lang="en-US" dirty="0" smtClean="0"/>
              <a:t>Rebuilding a tree which has lifecycle controller inside is more complicated</a:t>
            </a:r>
          </a:p>
          <a:p>
            <a:r>
              <a:rPr lang="en-US" dirty="0" smtClean="0"/>
              <a:t>Lets try to build a tree with tree widgets: w1, C and w2. Where w1 and w2 are simple widgets (perhaps with children) and C is a lifecycle controller widget which has to be build with one (number 2) of its children (there is one more controller at the end of a tree)</a:t>
            </a:r>
          </a:p>
          <a:p>
            <a:endParaRPr lang="en-US" dirty="0" smtClean="0"/>
          </a:p>
        </p:txBody>
      </p:sp>
      <p:sp>
        <p:nvSpPr>
          <p:cNvPr id="26628"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DEC37E61-9ECF-40AE-BA67-1026E6390F71}" type="slidenum">
              <a:rPr lang="en-US" sz="600" smtClean="0"/>
              <a:pPr eaLnBrk="1" hangingPunct="1"/>
              <a:t>24</a:t>
            </a:fld>
            <a:r>
              <a:rPr lang="en-US" sz="600" smtClean="0"/>
              <a:t> / B. Bach / ID RD SW GA-M/  Nov-2010   © Continental AG</a:t>
            </a:r>
          </a:p>
        </p:txBody>
      </p:sp>
      <p:sp>
        <p:nvSpPr>
          <p:cNvPr id="26629" name="Oval 4"/>
          <p:cNvSpPr>
            <a:spLocks noChangeArrowheads="1"/>
          </p:cNvSpPr>
          <p:nvPr/>
        </p:nvSpPr>
        <p:spPr bwMode="auto">
          <a:xfrm>
            <a:off x="5622925" y="998538"/>
            <a:ext cx="220663" cy="192087"/>
          </a:xfrm>
          <a:prstGeom prst="ellipse">
            <a:avLst/>
          </a:prstGeom>
          <a:noFill/>
          <a:ln w="25400" algn="ctr">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0" name="Oval 5"/>
          <p:cNvSpPr>
            <a:spLocks noChangeArrowheads="1"/>
          </p:cNvSpPr>
          <p:nvPr/>
        </p:nvSpPr>
        <p:spPr bwMode="auto">
          <a:xfrm>
            <a:off x="5622925" y="1541463"/>
            <a:ext cx="222250" cy="192087"/>
          </a:xfrm>
          <a:prstGeom prst="ellipse">
            <a:avLst/>
          </a:prstGeom>
          <a:noFill/>
          <a:ln w="25400" algn="ctr">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C</a:t>
            </a:r>
          </a:p>
        </p:txBody>
      </p:sp>
      <p:sp>
        <p:nvSpPr>
          <p:cNvPr id="26631" name="Oval 6"/>
          <p:cNvSpPr>
            <a:spLocks noChangeArrowheads="1"/>
          </p:cNvSpPr>
          <p:nvPr/>
        </p:nvSpPr>
        <p:spPr bwMode="auto">
          <a:xfrm>
            <a:off x="5064125" y="1535113"/>
            <a:ext cx="222250" cy="192087"/>
          </a:xfrm>
          <a:prstGeom prst="ellipse">
            <a:avLst/>
          </a:prstGeom>
          <a:noFill/>
          <a:ln w="25400" algn="ctr">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w1</a:t>
            </a:r>
          </a:p>
        </p:txBody>
      </p:sp>
      <p:sp>
        <p:nvSpPr>
          <p:cNvPr id="26632" name="Oval 7"/>
          <p:cNvSpPr>
            <a:spLocks noChangeArrowheads="1"/>
          </p:cNvSpPr>
          <p:nvPr/>
        </p:nvSpPr>
        <p:spPr bwMode="auto">
          <a:xfrm>
            <a:off x="6165850" y="1543050"/>
            <a:ext cx="220663" cy="192088"/>
          </a:xfrm>
          <a:prstGeom prst="ellipse">
            <a:avLst/>
          </a:prstGeom>
          <a:noFill/>
          <a:ln w="25400" algn="ctr">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w2</a:t>
            </a:r>
          </a:p>
        </p:txBody>
      </p:sp>
      <p:cxnSp>
        <p:nvCxnSpPr>
          <p:cNvPr id="26633" name="AutoShape 8"/>
          <p:cNvCxnSpPr>
            <a:cxnSpLocks noChangeShapeType="1"/>
            <a:stCxn id="26629" idx="4"/>
            <a:endCxn id="26631" idx="0"/>
          </p:cNvCxnSpPr>
          <p:nvPr/>
        </p:nvCxnSpPr>
        <p:spPr bwMode="auto">
          <a:xfrm flipH="1">
            <a:off x="5175250" y="1190625"/>
            <a:ext cx="558800" cy="344488"/>
          </a:xfrm>
          <a:prstGeom prst="straightConnector1">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26634" name="AutoShape 9"/>
          <p:cNvCxnSpPr>
            <a:cxnSpLocks noChangeShapeType="1"/>
            <a:stCxn id="26629" idx="4"/>
            <a:endCxn id="26632" idx="0"/>
          </p:cNvCxnSpPr>
          <p:nvPr/>
        </p:nvCxnSpPr>
        <p:spPr bwMode="auto">
          <a:xfrm>
            <a:off x="5734050" y="1190625"/>
            <a:ext cx="542925" cy="352425"/>
          </a:xfrm>
          <a:prstGeom prst="straightConnector1">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26635" name="AutoShape 10"/>
          <p:cNvCxnSpPr>
            <a:cxnSpLocks noChangeShapeType="1"/>
            <a:stCxn id="26629" idx="4"/>
            <a:endCxn id="26630" idx="0"/>
          </p:cNvCxnSpPr>
          <p:nvPr/>
        </p:nvCxnSpPr>
        <p:spPr bwMode="auto">
          <a:xfrm>
            <a:off x="5734050" y="1190625"/>
            <a:ext cx="0" cy="350838"/>
          </a:xfrm>
          <a:prstGeom prst="straightConnector1">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26636" name="Oval 13"/>
          <p:cNvSpPr>
            <a:spLocks noChangeArrowheads="1"/>
          </p:cNvSpPr>
          <p:nvPr/>
        </p:nvSpPr>
        <p:spPr bwMode="auto">
          <a:xfrm>
            <a:off x="5622925" y="2138363"/>
            <a:ext cx="222250" cy="192087"/>
          </a:xfrm>
          <a:prstGeom prst="ellipse">
            <a:avLst/>
          </a:prstGeom>
          <a:noFill/>
          <a:ln w="25400" algn="ctr">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2</a:t>
            </a:r>
          </a:p>
        </p:txBody>
      </p:sp>
      <p:sp>
        <p:nvSpPr>
          <p:cNvPr id="26637" name="Oval 14"/>
          <p:cNvSpPr>
            <a:spLocks noChangeArrowheads="1"/>
          </p:cNvSpPr>
          <p:nvPr/>
        </p:nvSpPr>
        <p:spPr bwMode="auto">
          <a:xfrm>
            <a:off x="5175250" y="213836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1</a:t>
            </a:r>
          </a:p>
        </p:txBody>
      </p:sp>
      <p:sp>
        <p:nvSpPr>
          <p:cNvPr id="26638" name="Oval 15"/>
          <p:cNvSpPr>
            <a:spLocks noChangeArrowheads="1"/>
          </p:cNvSpPr>
          <p:nvPr/>
        </p:nvSpPr>
        <p:spPr bwMode="auto">
          <a:xfrm>
            <a:off x="6067425" y="21240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3</a:t>
            </a:r>
          </a:p>
        </p:txBody>
      </p:sp>
      <p:cxnSp>
        <p:nvCxnSpPr>
          <p:cNvPr id="26639" name="AutoShape 16"/>
          <p:cNvCxnSpPr>
            <a:cxnSpLocks noChangeShapeType="1"/>
            <a:stCxn id="26630" idx="4"/>
            <a:endCxn id="26637" idx="0"/>
          </p:cNvCxnSpPr>
          <p:nvPr/>
        </p:nvCxnSpPr>
        <p:spPr bwMode="auto">
          <a:xfrm flipH="1">
            <a:off x="5286375" y="1733550"/>
            <a:ext cx="447675" cy="4048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640" name="AutoShape 17"/>
          <p:cNvCxnSpPr>
            <a:cxnSpLocks noChangeShapeType="1"/>
            <a:stCxn id="26630" idx="4"/>
            <a:endCxn id="26638" idx="0"/>
          </p:cNvCxnSpPr>
          <p:nvPr/>
        </p:nvCxnSpPr>
        <p:spPr bwMode="auto">
          <a:xfrm>
            <a:off x="5734050" y="1733550"/>
            <a:ext cx="444500" cy="3905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641" name="AutoShape 18"/>
          <p:cNvCxnSpPr>
            <a:cxnSpLocks noChangeShapeType="1"/>
            <a:stCxn id="26630" idx="4"/>
            <a:endCxn id="26636" idx="0"/>
          </p:cNvCxnSpPr>
          <p:nvPr/>
        </p:nvCxnSpPr>
        <p:spPr bwMode="auto">
          <a:xfrm>
            <a:off x="5734050" y="1733550"/>
            <a:ext cx="0" cy="404813"/>
          </a:xfrm>
          <a:prstGeom prst="straightConnector1">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26642" name="Oval 19"/>
          <p:cNvSpPr>
            <a:spLocks noChangeArrowheads="1"/>
          </p:cNvSpPr>
          <p:nvPr/>
        </p:nvSpPr>
        <p:spPr bwMode="auto">
          <a:xfrm>
            <a:off x="5845175" y="2544763"/>
            <a:ext cx="222250" cy="192087"/>
          </a:xfrm>
          <a:prstGeom prst="ellipse">
            <a:avLst/>
          </a:prstGeom>
          <a:noFill/>
          <a:ln w="25400" algn="ctr">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C</a:t>
            </a:r>
          </a:p>
        </p:txBody>
      </p:sp>
      <p:sp>
        <p:nvSpPr>
          <p:cNvPr id="26643" name="Oval 20"/>
          <p:cNvSpPr>
            <a:spLocks noChangeArrowheads="1"/>
          </p:cNvSpPr>
          <p:nvPr/>
        </p:nvSpPr>
        <p:spPr bwMode="auto">
          <a:xfrm>
            <a:off x="5400675" y="2546350"/>
            <a:ext cx="222250" cy="192088"/>
          </a:xfrm>
          <a:prstGeom prst="ellipse">
            <a:avLst/>
          </a:prstGeom>
          <a:noFill/>
          <a:ln w="25400" algn="ctr">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44" name="AutoShape 21"/>
          <p:cNvCxnSpPr>
            <a:cxnSpLocks noChangeShapeType="1"/>
            <a:stCxn id="26636" idx="4"/>
            <a:endCxn id="26643" idx="0"/>
          </p:cNvCxnSpPr>
          <p:nvPr/>
        </p:nvCxnSpPr>
        <p:spPr bwMode="auto">
          <a:xfrm flipH="1">
            <a:off x="5511800" y="2330450"/>
            <a:ext cx="222250" cy="215900"/>
          </a:xfrm>
          <a:prstGeom prst="straightConnector1">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26645" name="AutoShape 22"/>
          <p:cNvCxnSpPr>
            <a:cxnSpLocks noChangeShapeType="1"/>
            <a:stCxn id="26636" idx="4"/>
            <a:endCxn id="26642" idx="0"/>
          </p:cNvCxnSpPr>
          <p:nvPr/>
        </p:nvCxnSpPr>
        <p:spPr bwMode="auto">
          <a:xfrm>
            <a:off x="5734050" y="2330450"/>
            <a:ext cx="222250" cy="214313"/>
          </a:xfrm>
          <a:prstGeom prst="straightConnector1">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26646" name="Oval 20"/>
          <p:cNvSpPr>
            <a:spLocks noChangeArrowheads="1"/>
          </p:cNvSpPr>
          <p:nvPr/>
        </p:nvSpPr>
        <p:spPr bwMode="auto">
          <a:xfrm>
            <a:off x="5064125" y="253206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47" name="AutoShape 21"/>
          <p:cNvCxnSpPr>
            <a:cxnSpLocks noChangeShapeType="1"/>
            <a:stCxn id="26637" idx="4"/>
            <a:endCxn id="26646" idx="0"/>
          </p:cNvCxnSpPr>
          <p:nvPr/>
        </p:nvCxnSpPr>
        <p:spPr bwMode="auto">
          <a:xfrm flipH="1">
            <a:off x="5175250" y="2330450"/>
            <a:ext cx="111125" cy="2016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648" name="Oval 20"/>
          <p:cNvSpPr>
            <a:spLocks noChangeArrowheads="1"/>
          </p:cNvSpPr>
          <p:nvPr/>
        </p:nvSpPr>
        <p:spPr bwMode="auto">
          <a:xfrm>
            <a:off x="6192838" y="254476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49" name="AutoShape 21"/>
          <p:cNvCxnSpPr>
            <a:cxnSpLocks noChangeShapeType="1"/>
            <a:stCxn id="26638" idx="4"/>
            <a:endCxn id="26648" idx="0"/>
          </p:cNvCxnSpPr>
          <p:nvPr/>
        </p:nvCxnSpPr>
        <p:spPr bwMode="auto">
          <a:xfrm>
            <a:off x="6178550" y="2316163"/>
            <a:ext cx="125413" cy="2286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650" name="Oval 4"/>
          <p:cNvSpPr>
            <a:spLocks noChangeArrowheads="1"/>
          </p:cNvSpPr>
          <p:nvPr/>
        </p:nvSpPr>
        <p:spPr bwMode="auto">
          <a:xfrm>
            <a:off x="8553450" y="984250"/>
            <a:ext cx="220663" cy="192088"/>
          </a:xfrm>
          <a:prstGeom prst="ellipse">
            <a:avLst/>
          </a:prstGeom>
          <a:solidFill>
            <a:srgbClr val="FFFF00"/>
          </a:solidFill>
          <a:ln w="9525" algn="ctr">
            <a:solidFill>
              <a:schemeClr val="tx1"/>
            </a:solidFill>
            <a:round/>
            <a:headEnd/>
            <a:tailEnd/>
          </a:ln>
        </p:spPr>
        <p:txBody>
          <a:bodyPr wrap="none" anchor="ctr"/>
          <a:lstStyle/>
          <a:p>
            <a:endParaRPr lang="en-US"/>
          </a:p>
        </p:txBody>
      </p:sp>
      <p:sp>
        <p:nvSpPr>
          <p:cNvPr id="26651" name="Oval 5"/>
          <p:cNvSpPr>
            <a:spLocks noChangeArrowheads="1"/>
          </p:cNvSpPr>
          <p:nvPr/>
        </p:nvSpPr>
        <p:spPr bwMode="auto">
          <a:xfrm>
            <a:off x="8553450" y="1527175"/>
            <a:ext cx="222250" cy="192088"/>
          </a:xfrm>
          <a:prstGeom prst="ellipse">
            <a:avLst/>
          </a:prstGeom>
          <a:solidFill>
            <a:srgbClr val="FFFF00"/>
          </a:solidFill>
          <a:ln w="9525" algn="ctr">
            <a:solidFill>
              <a:schemeClr val="tx1"/>
            </a:solidFill>
            <a:round/>
            <a:headEnd/>
            <a:tailEnd/>
          </a:ln>
        </p:spPr>
        <p:txBody>
          <a:bodyPr wrap="none" anchor="ctr"/>
          <a:lstStyle/>
          <a:p>
            <a:r>
              <a:rPr lang="en-US" sz="1000"/>
              <a:t>C</a:t>
            </a:r>
          </a:p>
        </p:txBody>
      </p:sp>
      <p:sp>
        <p:nvSpPr>
          <p:cNvPr id="26652" name="Oval 6"/>
          <p:cNvSpPr>
            <a:spLocks noChangeArrowheads="1"/>
          </p:cNvSpPr>
          <p:nvPr/>
        </p:nvSpPr>
        <p:spPr bwMode="auto">
          <a:xfrm>
            <a:off x="7994650" y="1520825"/>
            <a:ext cx="222250" cy="192088"/>
          </a:xfrm>
          <a:prstGeom prst="ellipse">
            <a:avLst/>
          </a:prstGeom>
          <a:solidFill>
            <a:srgbClr val="FFFF00"/>
          </a:solidFill>
          <a:ln w="9525" algn="ctr">
            <a:solidFill>
              <a:schemeClr val="tx1"/>
            </a:solidFill>
            <a:round/>
            <a:headEnd/>
            <a:tailEnd/>
          </a:ln>
        </p:spPr>
        <p:txBody>
          <a:bodyPr wrap="none" anchor="ctr"/>
          <a:lstStyle/>
          <a:p>
            <a:r>
              <a:rPr lang="en-US" sz="1000"/>
              <a:t>w1</a:t>
            </a:r>
          </a:p>
        </p:txBody>
      </p:sp>
      <p:sp>
        <p:nvSpPr>
          <p:cNvPr id="26653" name="Oval 7"/>
          <p:cNvSpPr>
            <a:spLocks noChangeArrowheads="1"/>
          </p:cNvSpPr>
          <p:nvPr/>
        </p:nvSpPr>
        <p:spPr bwMode="auto">
          <a:xfrm>
            <a:off x="9096375" y="1528763"/>
            <a:ext cx="220663" cy="192087"/>
          </a:xfrm>
          <a:prstGeom prst="ellipse">
            <a:avLst/>
          </a:prstGeom>
          <a:solidFill>
            <a:srgbClr val="FFFF00"/>
          </a:solidFill>
          <a:ln w="9525" algn="ctr">
            <a:solidFill>
              <a:schemeClr val="tx1"/>
            </a:solidFill>
            <a:round/>
            <a:headEnd/>
            <a:tailEnd/>
          </a:ln>
        </p:spPr>
        <p:txBody>
          <a:bodyPr wrap="none" anchor="ctr"/>
          <a:lstStyle/>
          <a:p>
            <a:r>
              <a:rPr lang="en-US" sz="1000"/>
              <a:t>w2</a:t>
            </a:r>
          </a:p>
        </p:txBody>
      </p:sp>
      <p:cxnSp>
        <p:nvCxnSpPr>
          <p:cNvPr id="26654" name="AutoShape 8"/>
          <p:cNvCxnSpPr>
            <a:cxnSpLocks noChangeShapeType="1"/>
            <a:stCxn id="26650" idx="4"/>
            <a:endCxn id="26652" idx="0"/>
          </p:cNvCxnSpPr>
          <p:nvPr/>
        </p:nvCxnSpPr>
        <p:spPr bwMode="auto">
          <a:xfrm flipH="1">
            <a:off x="8105775" y="1176338"/>
            <a:ext cx="558800" cy="3444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655" name="AutoShape 9"/>
          <p:cNvCxnSpPr>
            <a:cxnSpLocks noChangeShapeType="1"/>
            <a:stCxn id="26650" idx="4"/>
            <a:endCxn id="26653" idx="0"/>
          </p:cNvCxnSpPr>
          <p:nvPr/>
        </p:nvCxnSpPr>
        <p:spPr bwMode="auto">
          <a:xfrm>
            <a:off x="8664575" y="1176338"/>
            <a:ext cx="542925" cy="352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656" name="AutoShape 10"/>
          <p:cNvCxnSpPr>
            <a:cxnSpLocks noChangeShapeType="1"/>
            <a:stCxn id="26650" idx="4"/>
            <a:endCxn id="26651" idx="0"/>
          </p:cNvCxnSpPr>
          <p:nvPr/>
        </p:nvCxnSpPr>
        <p:spPr bwMode="auto">
          <a:xfrm>
            <a:off x="8664575" y="1176338"/>
            <a:ext cx="0" cy="3508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657" name="Oval 13"/>
          <p:cNvSpPr>
            <a:spLocks noChangeArrowheads="1"/>
          </p:cNvSpPr>
          <p:nvPr/>
        </p:nvSpPr>
        <p:spPr bwMode="auto">
          <a:xfrm>
            <a:off x="8553450" y="21240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2</a:t>
            </a:r>
          </a:p>
        </p:txBody>
      </p:sp>
      <p:sp>
        <p:nvSpPr>
          <p:cNvPr id="26658" name="Oval 14"/>
          <p:cNvSpPr>
            <a:spLocks noChangeArrowheads="1"/>
          </p:cNvSpPr>
          <p:nvPr/>
        </p:nvSpPr>
        <p:spPr bwMode="auto">
          <a:xfrm>
            <a:off x="8105775" y="21240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1</a:t>
            </a:r>
          </a:p>
        </p:txBody>
      </p:sp>
      <p:sp>
        <p:nvSpPr>
          <p:cNvPr id="26659" name="Oval 15"/>
          <p:cNvSpPr>
            <a:spLocks noChangeArrowheads="1"/>
          </p:cNvSpPr>
          <p:nvPr/>
        </p:nvSpPr>
        <p:spPr bwMode="auto">
          <a:xfrm>
            <a:off x="8983663" y="213201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3</a:t>
            </a:r>
          </a:p>
        </p:txBody>
      </p:sp>
      <p:cxnSp>
        <p:nvCxnSpPr>
          <p:cNvPr id="26660" name="AutoShape 16"/>
          <p:cNvCxnSpPr>
            <a:cxnSpLocks noChangeShapeType="1"/>
            <a:stCxn id="26651" idx="4"/>
            <a:endCxn id="26658" idx="0"/>
          </p:cNvCxnSpPr>
          <p:nvPr/>
        </p:nvCxnSpPr>
        <p:spPr bwMode="auto">
          <a:xfrm flipH="1">
            <a:off x="8216900" y="1719263"/>
            <a:ext cx="447675" cy="404812"/>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661" name="AutoShape 17"/>
          <p:cNvCxnSpPr>
            <a:cxnSpLocks noChangeShapeType="1"/>
            <a:stCxn id="26651" idx="4"/>
            <a:endCxn id="26659" idx="0"/>
          </p:cNvCxnSpPr>
          <p:nvPr/>
        </p:nvCxnSpPr>
        <p:spPr bwMode="auto">
          <a:xfrm>
            <a:off x="8664575" y="1719263"/>
            <a:ext cx="430213" cy="412750"/>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662" name="AutoShape 18"/>
          <p:cNvCxnSpPr>
            <a:cxnSpLocks noChangeShapeType="1"/>
            <a:stCxn id="26651" idx="4"/>
            <a:endCxn id="26657" idx="0"/>
          </p:cNvCxnSpPr>
          <p:nvPr/>
        </p:nvCxnSpPr>
        <p:spPr bwMode="auto">
          <a:xfrm>
            <a:off x="8664575" y="1719263"/>
            <a:ext cx="0" cy="404812"/>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663" name="Oval 19"/>
          <p:cNvSpPr>
            <a:spLocks noChangeArrowheads="1"/>
          </p:cNvSpPr>
          <p:nvPr/>
        </p:nvSpPr>
        <p:spPr bwMode="auto">
          <a:xfrm>
            <a:off x="8775700" y="25304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C</a:t>
            </a:r>
          </a:p>
        </p:txBody>
      </p:sp>
      <p:sp>
        <p:nvSpPr>
          <p:cNvPr id="26664" name="Oval 20"/>
          <p:cNvSpPr>
            <a:spLocks noChangeArrowheads="1"/>
          </p:cNvSpPr>
          <p:nvPr/>
        </p:nvSpPr>
        <p:spPr bwMode="auto">
          <a:xfrm>
            <a:off x="8331200" y="253206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65" name="AutoShape 21"/>
          <p:cNvCxnSpPr>
            <a:cxnSpLocks noChangeShapeType="1"/>
            <a:stCxn id="26657" idx="4"/>
            <a:endCxn id="26664" idx="0"/>
          </p:cNvCxnSpPr>
          <p:nvPr/>
        </p:nvCxnSpPr>
        <p:spPr bwMode="auto">
          <a:xfrm flipH="1">
            <a:off x="8442325" y="2316163"/>
            <a:ext cx="222250" cy="2159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666" name="AutoShape 22"/>
          <p:cNvCxnSpPr>
            <a:cxnSpLocks noChangeShapeType="1"/>
            <a:stCxn id="26657" idx="4"/>
            <a:endCxn id="26663" idx="0"/>
          </p:cNvCxnSpPr>
          <p:nvPr/>
        </p:nvCxnSpPr>
        <p:spPr bwMode="auto">
          <a:xfrm>
            <a:off x="8664575" y="2316163"/>
            <a:ext cx="222250" cy="214312"/>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667" name="Oval 20"/>
          <p:cNvSpPr>
            <a:spLocks noChangeArrowheads="1"/>
          </p:cNvSpPr>
          <p:nvPr/>
        </p:nvSpPr>
        <p:spPr bwMode="auto">
          <a:xfrm>
            <a:off x="7994650" y="25304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68" name="AutoShape 21"/>
          <p:cNvCxnSpPr>
            <a:cxnSpLocks noChangeShapeType="1"/>
            <a:stCxn id="26658" idx="4"/>
            <a:endCxn id="26667" idx="0"/>
          </p:cNvCxnSpPr>
          <p:nvPr/>
        </p:nvCxnSpPr>
        <p:spPr bwMode="auto">
          <a:xfrm flipH="1">
            <a:off x="8105775" y="2316163"/>
            <a:ext cx="111125" cy="214312"/>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669" name="Oval 20"/>
          <p:cNvSpPr>
            <a:spLocks noChangeArrowheads="1"/>
          </p:cNvSpPr>
          <p:nvPr/>
        </p:nvSpPr>
        <p:spPr bwMode="auto">
          <a:xfrm>
            <a:off x="9096375" y="25304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70" name="AutoShape 21"/>
          <p:cNvCxnSpPr>
            <a:cxnSpLocks noChangeShapeType="1"/>
            <a:stCxn id="26659" idx="4"/>
            <a:endCxn id="26669" idx="0"/>
          </p:cNvCxnSpPr>
          <p:nvPr/>
        </p:nvCxnSpPr>
        <p:spPr bwMode="auto">
          <a:xfrm>
            <a:off x="9094788" y="2324100"/>
            <a:ext cx="112712" cy="206375"/>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671" name="AutoShape 53"/>
          <p:cNvSpPr>
            <a:spLocks noChangeArrowheads="1"/>
          </p:cNvSpPr>
          <p:nvPr/>
        </p:nvSpPr>
        <p:spPr bwMode="auto">
          <a:xfrm>
            <a:off x="6753225" y="1035050"/>
            <a:ext cx="976313" cy="485775"/>
          </a:xfrm>
          <a:prstGeom prst="rightArrow">
            <a:avLst>
              <a:gd name="adj1" fmla="val 50000"/>
              <a:gd name="adj2" fmla="val 50245"/>
            </a:avLst>
          </a:prstGeom>
          <a:solidFill>
            <a:schemeClr val="accent1"/>
          </a:solidFill>
          <a:ln w="9525" algn="ctr">
            <a:solidFill>
              <a:schemeClr val="tx1"/>
            </a:solidFill>
            <a:miter lim="800000"/>
            <a:headEnd/>
            <a:tailEnd/>
          </a:ln>
        </p:spPr>
        <p:txBody>
          <a:bodyPr wrap="none" anchor="ctr"/>
          <a:lstStyle/>
          <a:p>
            <a:pPr defTabSz="915988"/>
            <a:r>
              <a:rPr lang="en-US" sz="1000"/>
              <a:t>step 1</a:t>
            </a:r>
            <a:endParaRPr lang="bg-BG" sz="1000"/>
          </a:p>
        </p:txBody>
      </p:sp>
      <p:sp>
        <p:nvSpPr>
          <p:cNvPr id="26672" name="Text Box 54"/>
          <p:cNvSpPr txBox="1">
            <a:spLocks noChangeArrowheads="1"/>
          </p:cNvSpPr>
          <p:nvPr/>
        </p:nvSpPr>
        <p:spPr bwMode="auto">
          <a:xfrm>
            <a:off x="6415088" y="1565275"/>
            <a:ext cx="11874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dirty="0"/>
              <a:t>build all widgets</a:t>
            </a:r>
          </a:p>
          <a:p>
            <a:pPr eaLnBrk="1" hangingPunct="1"/>
            <a:r>
              <a:rPr lang="en-US" sz="1000" dirty="0"/>
              <a:t>create widget tree</a:t>
            </a:r>
            <a:endParaRPr lang="bg-BG" sz="1000" dirty="0"/>
          </a:p>
        </p:txBody>
      </p:sp>
      <p:sp>
        <p:nvSpPr>
          <p:cNvPr id="26673" name="Oval 20"/>
          <p:cNvSpPr>
            <a:spLocks noChangeArrowheads="1"/>
          </p:cNvSpPr>
          <p:nvPr/>
        </p:nvSpPr>
        <p:spPr bwMode="auto">
          <a:xfrm>
            <a:off x="6500813" y="2138363"/>
            <a:ext cx="222250" cy="192087"/>
          </a:xfrm>
          <a:prstGeom prst="ellipse">
            <a:avLst/>
          </a:prstGeom>
          <a:noFill/>
          <a:ln w="25400" algn="ctr">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74" name="AutoShape 21"/>
          <p:cNvCxnSpPr>
            <a:cxnSpLocks noChangeShapeType="1"/>
            <a:stCxn id="26632" idx="4"/>
            <a:endCxn id="26673" idx="0"/>
          </p:cNvCxnSpPr>
          <p:nvPr/>
        </p:nvCxnSpPr>
        <p:spPr bwMode="auto">
          <a:xfrm>
            <a:off x="6276975" y="1735138"/>
            <a:ext cx="334963" cy="403225"/>
          </a:xfrm>
          <a:prstGeom prst="straightConnector1">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26675" name="Oval 20"/>
          <p:cNvSpPr>
            <a:spLocks noChangeArrowheads="1"/>
          </p:cNvSpPr>
          <p:nvPr/>
        </p:nvSpPr>
        <p:spPr bwMode="auto">
          <a:xfrm>
            <a:off x="4730750" y="2124075"/>
            <a:ext cx="222250" cy="192088"/>
          </a:xfrm>
          <a:prstGeom prst="ellipse">
            <a:avLst/>
          </a:prstGeom>
          <a:noFill/>
          <a:ln w="25400" algn="ctr">
            <a:solidFill>
              <a:schemeClr val="tx1"/>
            </a:solidFill>
            <a:prstDash val="sys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76" name="AutoShape 21"/>
          <p:cNvCxnSpPr>
            <a:cxnSpLocks noChangeShapeType="1"/>
            <a:stCxn id="26631" idx="4"/>
            <a:endCxn id="26675" idx="0"/>
          </p:cNvCxnSpPr>
          <p:nvPr/>
        </p:nvCxnSpPr>
        <p:spPr bwMode="auto">
          <a:xfrm flipH="1">
            <a:off x="4841875" y="1727200"/>
            <a:ext cx="333375" cy="396875"/>
          </a:xfrm>
          <a:prstGeom prst="straightConnector1">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26677" name="Oval 20"/>
          <p:cNvSpPr>
            <a:spLocks noChangeArrowheads="1"/>
          </p:cNvSpPr>
          <p:nvPr/>
        </p:nvSpPr>
        <p:spPr bwMode="auto">
          <a:xfrm>
            <a:off x="9429750" y="2146300"/>
            <a:ext cx="222250" cy="192088"/>
          </a:xfrm>
          <a:prstGeom prst="ellipse">
            <a:avLst/>
          </a:prstGeom>
          <a:solidFill>
            <a:srgbClr val="FFFF00"/>
          </a:solidFill>
          <a:ln w="9525" algn="ctr">
            <a:solidFill>
              <a:schemeClr val="tx1"/>
            </a:solidFill>
            <a:round/>
            <a:headEnd/>
            <a:tailEnd/>
          </a:ln>
        </p:spPr>
        <p:txBody>
          <a:bodyPr wrap="none" anchor="ctr"/>
          <a:lstStyle/>
          <a:p>
            <a:endParaRPr lang="en-US"/>
          </a:p>
        </p:txBody>
      </p:sp>
      <p:cxnSp>
        <p:nvCxnSpPr>
          <p:cNvPr id="26678" name="AutoShape 21"/>
          <p:cNvCxnSpPr>
            <a:cxnSpLocks noChangeShapeType="1"/>
            <a:stCxn id="26653" idx="4"/>
            <a:endCxn id="26677" idx="0"/>
          </p:cNvCxnSpPr>
          <p:nvPr/>
        </p:nvCxnSpPr>
        <p:spPr bwMode="auto">
          <a:xfrm>
            <a:off x="9207500" y="1720850"/>
            <a:ext cx="333375" cy="4254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679" name="Oval 20"/>
          <p:cNvSpPr>
            <a:spLocks noChangeArrowheads="1"/>
          </p:cNvSpPr>
          <p:nvPr/>
        </p:nvSpPr>
        <p:spPr bwMode="auto">
          <a:xfrm>
            <a:off x="7659688" y="2132013"/>
            <a:ext cx="222250" cy="192087"/>
          </a:xfrm>
          <a:prstGeom prst="ellipse">
            <a:avLst/>
          </a:prstGeom>
          <a:solidFill>
            <a:srgbClr val="FFFF00"/>
          </a:solidFill>
          <a:ln w="9525" algn="ctr">
            <a:solidFill>
              <a:schemeClr val="tx1"/>
            </a:solidFill>
            <a:round/>
            <a:headEnd/>
            <a:tailEnd/>
          </a:ln>
        </p:spPr>
        <p:txBody>
          <a:bodyPr wrap="none" anchor="ctr"/>
          <a:lstStyle/>
          <a:p>
            <a:endParaRPr lang="en-US"/>
          </a:p>
        </p:txBody>
      </p:sp>
      <p:cxnSp>
        <p:nvCxnSpPr>
          <p:cNvPr id="26680" name="AutoShape 21"/>
          <p:cNvCxnSpPr>
            <a:cxnSpLocks noChangeShapeType="1"/>
            <a:stCxn id="26652" idx="4"/>
            <a:endCxn id="26679" idx="0"/>
          </p:cNvCxnSpPr>
          <p:nvPr/>
        </p:nvCxnSpPr>
        <p:spPr bwMode="auto">
          <a:xfrm flipH="1">
            <a:off x="7770813" y="1712913"/>
            <a:ext cx="334962" cy="419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681" name="Oval 4"/>
          <p:cNvSpPr>
            <a:spLocks noChangeArrowheads="1"/>
          </p:cNvSpPr>
          <p:nvPr/>
        </p:nvSpPr>
        <p:spPr bwMode="auto">
          <a:xfrm>
            <a:off x="2128838" y="3522663"/>
            <a:ext cx="220662"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6682" name="Oval 5"/>
          <p:cNvSpPr>
            <a:spLocks noChangeArrowheads="1"/>
          </p:cNvSpPr>
          <p:nvPr/>
        </p:nvSpPr>
        <p:spPr bwMode="auto">
          <a:xfrm>
            <a:off x="2128838" y="4065588"/>
            <a:ext cx="222250" cy="192087"/>
          </a:xfrm>
          <a:prstGeom prst="ellipse">
            <a:avLst/>
          </a:prstGeom>
          <a:solidFill>
            <a:srgbClr val="00FF00"/>
          </a:solidFill>
          <a:ln w="9525" algn="ctr">
            <a:solidFill>
              <a:schemeClr val="tx1"/>
            </a:solidFill>
            <a:round/>
            <a:headEnd/>
            <a:tailEnd/>
          </a:ln>
        </p:spPr>
        <p:txBody>
          <a:bodyPr wrap="none" anchor="ctr"/>
          <a:lstStyle/>
          <a:p>
            <a:r>
              <a:rPr lang="en-US" sz="1000"/>
              <a:t>C</a:t>
            </a:r>
          </a:p>
        </p:txBody>
      </p:sp>
      <p:sp>
        <p:nvSpPr>
          <p:cNvPr id="26683" name="Oval 6"/>
          <p:cNvSpPr>
            <a:spLocks noChangeArrowheads="1"/>
          </p:cNvSpPr>
          <p:nvPr/>
        </p:nvSpPr>
        <p:spPr bwMode="auto">
          <a:xfrm>
            <a:off x="1570038" y="4059238"/>
            <a:ext cx="222250" cy="192087"/>
          </a:xfrm>
          <a:prstGeom prst="ellipse">
            <a:avLst/>
          </a:prstGeom>
          <a:solidFill>
            <a:srgbClr val="00FF00"/>
          </a:solidFill>
          <a:ln w="9525" algn="ctr">
            <a:solidFill>
              <a:schemeClr val="tx1"/>
            </a:solidFill>
            <a:round/>
            <a:headEnd/>
            <a:tailEnd/>
          </a:ln>
        </p:spPr>
        <p:txBody>
          <a:bodyPr wrap="none" anchor="ctr"/>
          <a:lstStyle/>
          <a:p>
            <a:r>
              <a:rPr lang="en-US" sz="1000"/>
              <a:t>w1</a:t>
            </a:r>
          </a:p>
        </p:txBody>
      </p:sp>
      <p:sp>
        <p:nvSpPr>
          <p:cNvPr id="26684" name="Oval 7"/>
          <p:cNvSpPr>
            <a:spLocks noChangeArrowheads="1"/>
          </p:cNvSpPr>
          <p:nvPr/>
        </p:nvSpPr>
        <p:spPr bwMode="auto">
          <a:xfrm>
            <a:off x="2671763" y="4067175"/>
            <a:ext cx="220662" cy="192088"/>
          </a:xfrm>
          <a:prstGeom prst="ellipse">
            <a:avLst/>
          </a:prstGeom>
          <a:solidFill>
            <a:srgbClr val="00FF00"/>
          </a:solidFill>
          <a:ln w="9525" algn="ctr">
            <a:solidFill>
              <a:schemeClr val="tx1"/>
            </a:solidFill>
            <a:round/>
            <a:headEnd/>
            <a:tailEnd/>
          </a:ln>
        </p:spPr>
        <p:txBody>
          <a:bodyPr wrap="none" anchor="ctr"/>
          <a:lstStyle/>
          <a:p>
            <a:r>
              <a:rPr lang="en-US" sz="1000"/>
              <a:t>w2</a:t>
            </a:r>
          </a:p>
        </p:txBody>
      </p:sp>
      <p:cxnSp>
        <p:nvCxnSpPr>
          <p:cNvPr id="26685" name="AutoShape 8"/>
          <p:cNvCxnSpPr>
            <a:cxnSpLocks noChangeShapeType="1"/>
            <a:stCxn id="26681" idx="4"/>
            <a:endCxn id="26683" idx="0"/>
          </p:cNvCxnSpPr>
          <p:nvPr/>
        </p:nvCxnSpPr>
        <p:spPr bwMode="auto">
          <a:xfrm flipH="1">
            <a:off x="1681163" y="3714750"/>
            <a:ext cx="558800" cy="3444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686" name="AutoShape 9"/>
          <p:cNvCxnSpPr>
            <a:cxnSpLocks noChangeShapeType="1"/>
            <a:stCxn id="26681" idx="4"/>
            <a:endCxn id="26684" idx="0"/>
          </p:cNvCxnSpPr>
          <p:nvPr/>
        </p:nvCxnSpPr>
        <p:spPr bwMode="auto">
          <a:xfrm>
            <a:off x="2239963" y="3714750"/>
            <a:ext cx="542925" cy="352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687" name="AutoShape 10"/>
          <p:cNvCxnSpPr>
            <a:cxnSpLocks noChangeShapeType="1"/>
            <a:stCxn id="26681" idx="4"/>
            <a:endCxn id="26682" idx="0"/>
          </p:cNvCxnSpPr>
          <p:nvPr/>
        </p:nvCxnSpPr>
        <p:spPr bwMode="auto">
          <a:xfrm>
            <a:off x="2239963" y="3714750"/>
            <a:ext cx="0" cy="3508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688" name="Oval 13"/>
          <p:cNvSpPr>
            <a:spLocks noChangeArrowheads="1"/>
          </p:cNvSpPr>
          <p:nvPr/>
        </p:nvSpPr>
        <p:spPr bwMode="auto">
          <a:xfrm>
            <a:off x="2128838" y="46624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2</a:t>
            </a:r>
          </a:p>
        </p:txBody>
      </p:sp>
      <p:sp>
        <p:nvSpPr>
          <p:cNvPr id="26689" name="Oval 14"/>
          <p:cNvSpPr>
            <a:spLocks noChangeArrowheads="1"/>
          </p:cNvSpPr>
          <p:nvPr/>
        </p:nvSpPr>
        <p:spPr bwMode="auto">
          <a:xfrm>
            <a:off x="1681163" y="46624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1</a:t>
            </a:r>
          </a:p>
        </p:txBody>
      </p:sp>
      <p:sp>
        <p:nvSpPr>
          <p:cNvPr id="26690" name="Oval 15"/>
          <p:cNvSpPr>
            <a:spLocks noChangeArrowheads="1"/>
          </p:cNvSpPr>
          <p:nvPr/>
        </p:nvSpPr>
        <p:spPr bwMode="auto">
          <a:xfrm>
            <a:off x="2573338" y="46624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3</a:t>
            </a:r>
          </a:p>
        </p:txBody>
      </p:sp>
      <p:cxnSp>
        <p:nvCxnSpPr>
          <p:cNvPr id="26691" name="AutoShape 16"/>
          <p:cNvCxnSpPr>
            <a:cxnSpLocks noChangeShapeType="1"/>
            <a:stCxn id="26682" idx="4"/>
            <a:endCxn id="26689" idx="0"/>
          </p:cNvCxnSpPr>
          <p:nvPr/>
        </p:nvCxnSpPr>
        <p:spPr bwMode="auto">
          <a:xfrm flipH="1">
            <a:off x="1792288" y="4257675"/>
            <a:ext cx="447675" cy="4048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692" name="AutoShape 17"/>
          <p:cNvCxnSpPr>
            <a:cxnSpLocks noChangeShapeType="1"/>
            <a:stCxn id="26682" idx="4"/>
            <a:endCxn id="26690" idx="0"/>
          </p:cNvCxnSpPr>
          <p:nvPr/>
        </p:nvCxnSpPr>
        <p:spPr bwMode="auto">
          <a:xfrm>
            <a:off x="2239963" y="4257675"/>
            <a:ext cx="444500" cy="4048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693" name="AutoShape 18"/>
          <p:cNvCxnSpPr>
            <a:cxnSpLocks noChangeShapeType="1"/>
            <a:stCxn id="26682" idx="4"/>
            <a:endCxn id="26688" idx="0"/>
          </p:cNvCxnSpPr>
          <p:nvPr/>
        </p:nvCxnSpPr>
        <p:spPr bwMode="auto">
          <a:xfrm>
            <a:off x="2239963" y="4257675"/>
            <a:ext cx="0" cy="4048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694" name="Oval 19"/>
          <p:cNvSpPr>
            <a:spLocks noChangeArrowheads="1"/>
          </p:cNvSpPr>
          <p:nvPr/>
        </p:nvSpPr>
        <p:spPr bwMode="auto">
          <a:xfrm>
            <a:off x="2317750" y="50688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C</a:t>
            </a:r>
          </a:p>
        </p:txBody>
      </p:sp>
      <p:sp>
        <p:nvSpPr>
          <p:cNvPr id="26695" name="Oval 20"/>
          <p:cNvSpPr>
            <a:spLocks noChangeArrowheads="1"/>
          </p:cNvSpPr>
          <p:nvPr/>
        </p:nvSpPr>
        <p:spPr bwMode="auto">
          <a:xfrm>
            <a:off x="1906588" y="50704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96" name="AutoShape 21"/>
          <p:cNvCxnSpPr>
            <a:cxnSpLocks noChangeShapeType="1"/>
            <a:stCxn id="26688" idx="4"/>
            <a:endCxn id="26695" idx="0"/>
          </p:cNvCxnSpPr>
          <p:nvPr/>
        </p:nvCxnSpPr>
        <p:spPr bwMode="auto">
          <a:xfrm flipH="1">
            <a:off x="2017713" y="4854575"/>
            <a:ext cx="222250" cy="2159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697" name="AutoShape 22"/>
          <p:cNvCxnSpPr>
            <a:cxnSpLocks noChangeShapeType="1"/>
            <a:stCxn id="26688" idx="4"/>
            <a:endCxn id="26694" idx="0"/>
          </p:cNvCxnSpPr>
          <p:nvPr/>
        </p:nvCxnSpPr>
        <p:spPr bwMode="auto">
          <a:xfrm>
            <a:off x="2239963" y="4854575"/>
            <a:ext cx="188912" cy="2143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698" name="Oval 20"/>
          <p:cNvSpPr>
            <a:spLocks noChangeArrowheads="1"/>
          </p:cNvSpPr>
          <p:nvPr/>
        </p:nvSpPr>
        <p:spPr bwMode="auto">
          <a:xfrm>
            <a:off x="1570038" y="50704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699" name="AutoShape 21"/>
          <p:cNvCxnSpPr>
            <a:cxnSpLocks noChangeShapeType="1"/>
            <a:stCxn id="26689" idx="4"/>
            <a:endCxn id="26698" idx="0"/>
          </p:cNvCxnSpPr>
          <p:nvPr/>
        </p:nvCxnSpPr>
        <p:spPr bwMode="auto">
          <a:xfrm flipH="1">
            <a:off x="1681163" y="4854575"/>
            <a:ext cx="111125" cy="2159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700" name="Oval 20"/>
          <p:cNvSpPr>
            <a:spLocks noChangeArrowheads="1"/>
          </p:cNvSpPr>
          <p:nvPr/>
        </p:nvSpPr>
        <p:spPr bwMode="auto">
          <a:xfrm>
            <a:off x="2684463" y="50688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701" name="AutoShape 21"/>
          <p:cNvCxnSpPr>
            <a:cxnSpLocks noChangeShapeType="1"/>
            <a:stCxn id="26690" idx="4"/>
            <a:endCxn id="26700" idx="0"/>
          </p:cNvCxnSpPr>
          <p:nvPr/>
        </p:nvCxnSpPr>
        <p:spPr bwMode="auto">
          <a:xfrm>
            <a:off x="2684463" y="4854575"/>
            <a:ext cx="111125" cy="2143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702" name="AutoShape 84"/>
          <p:cNvSpPr>
            <a:spLocks noChangeArrowheads="1"/>
          </p:cNvSpPr>
          <p:nvPr/>
        </p:nvSpPr>
        <p:spPr bwMode="auto">
          <a:xfrm>
            <a:off x="328613" y="3573463"/>
            <a:ext cx="976312" cy="485775"/>
          </a:xfrm>
          <a:prstGeom prst="rightArrow">
            <a:avLst>
              <a:gd name="adj1" fmla="val 50000"/>
              <a:gd name="adj2" fmla="val 50245"/>
            </a:avLst>
          </a:prstGeom>
          <a:solidFill>
            <a:schemeClr val="accent1"/>
          </a:solidFill>
          <a:ln w="9525" algn="ctr">
            <a:solidFill>
              <a:schemeClr val="tx1"/>
            </a:solidFill>
            <a:miter lim="800000"/>
            <a:headEnd/>
            <a:tailEnd/>
          </a:ln>
        </p:spPr>
        <p:txBody>
          <a:bodyPr wrap="none" anchor="ctr"/>
          <a:lstStyle/>
          <a:p>
            <a:pPr defTabSz="915988"/>
            <a:r>
              <a:rPr lang="en-US" sz="1000"/>
              <a:t>step 2</a:t>
            </a:r>
            <a:endParaRPr lang="bg-BG" sz="1000"/>
          </a:p>
        </p:txBody>
      </p:sp>
      <p:sp>
        <p:nvSpPr>
          <p:cNvPr id="26703" name="Text Box 85"/>
          <p:cNvSpPr txBox="1">
            <a:spLocks noChangeArrowheads="1"/>
          </p:cNvSpPr>
          <p:nvPr/>
        </p:nvSpPr>
        <p:spPr bwMode="auto">
          <a:xfrm>
            <a:off x="266700" y="4103688"/>
            <a:ext cx="11953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initialize widgets</a:t>
            </a:r>
          </a:p>
          <a:p>
            <a:pPr eaLnBrk="1" hangingPunct="1"/>
            <a:r>
              <a:rPr lang="en-US" sz="1000"/>
              <a:t>send TreeInit msg</a:t>
            </a:r>
            <a:endParaRPr lang="bg-BG" sz="1000"/>
          </a:p>
        </p:txBody>
      </p:sp>
      <p:sp>
        <p:nvSpPr>
          <p:cNvPr id="26704" name="Oval 20"/>
          <p:cNvSpPr>
            <a:spLocks noChangeArrowheads="1"/>
          </p:cNvSpPr>
          <p:nvPr/>
        </p:nvSpPr>
        <p:spPr bwMode="auto">
          <a:xfrm>
            <a:off x="3005138" y="4684713"/>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6705" name="AutoShape 21"/>
          <p:cNvCxnSpPr>
            <a:cxnSpLocks noChangeShapeType="1"/>
            <a:stCxn id="26684" idx="4"/>
            <a:endCxn id="26704" idx="0"/>
          </p:cNvCxnSpPr>
          <p:nvPr/>
        </p:nvCxnSpPr>
        <p:spPr bwMode="auto">
          <a:xfrm>
            <a:off x="2782888" y="4259263"/>
            <a:ext cx="333375" cy="4254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06" name="Oval 20"/>
          <p:cNvSpPr>
            <a:spLocks noChangeArrowheads="1"/>
          </p:cNvSpPr>
          <p:nvPr/>
        </p:nvSpPr>
        <p:spPr bwMode="auto">
          <a:xfrm>
            <a:off x="1235075" y="4670425"/>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6707" name="AutoShape 21"/>
          <p:cNvCxnSpPr>
            <a:cxnSpLocks noChangeShapeType="1"/>
            <a:stCxn id="26683" idx="4"/>
            <a:endCxn id="26706" idx="0"/>
          </p:cNvCxnSpPr>
          <p:nvPr/>
        </p:nvCxnSpPr>
        <p:spPr bwMode="auto">
          <a:xfrm flipH="1">
            <a:off x="1346200" y="4251325"/>
            <a:ext cx="334963" cy="419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08" name="AutoShape 90"/>
          <p:cNvSpPr>
            <a:spLocks noChangeArrowheads="1"/>
          </p:cNvSpPr>
          <p:nvPr/>
        </p:nvSpPr>
        <p:spPr bwMode="auto">
          <a:xfrm>
            <a:off x="3005138" y="3141663"/>
            <a:ext cx="479425" cy="409575"/>
          </a:xfrm>
          <a:prstGeom prst="flowChartMagneticTape">
            <a:avLst/>
          </a:prstGeom>
          <a:solidFill>
            <a:schemeClr val="accent1"/>
          </a:solidFill>
          <a:ln w="9525" algn="ctr">
            <a:solidFill>
              <a:schemeClr val="tx1"/>
            </a:solidFill>
            <a:miter lim="800000"/>
            <a:headEnd/>
            <a:tailEnd/>
          </a:ln>
        </p:spPr>
        <p:txBody>
          <a:bodyPr wrap="none" anchor="ctr"/>
          <a:lstStyle/>
          <a:p>
            <a:pPr defTabSz="915988"/>
            <a:r>
              <a:rPr lang="en-US" sz="1000"/>
              <a:t>rebuild</a:t>
            </a:r>
          </a:p>
          <a:p>
            <a:pPr defTabSz="915988"/>
            <a:r>
              <a:rPr lang="en-US" sz="1000"/>
              <a:t>queue</a:t>
            </a:r>
            <a:endParaRPr lang="bg-BG" sz="1000"/>
          </a:p>
        </p:txBody>
      </p:sp>
      <p:cxnSp>
        <p:nvCxnSpPr>
          <p:cNvPr id="26709" name="AutoShape 91"/>
          <p:cNvCxnSpPr>
            <a:cxnSpLocks noChangeShapeType="1"/>
            <a:stCxn id="26682" idx="7"/>
            <a:endCxn id="26708" idx="1"/>
          </p:cNvCxnSpPr>
          <p:nvPr/>
        </p:nvCxnSpPr>
        <p:spPr bwMode="auto">
          <a:xfrm flipV="1">
            <a:off x="2317750" y="3346450"/>
            <a:ext cx="687388" cy="747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6710" name="Text Box 92"/>
          <p:cNvSpPr txBox="1">
            <a:spLocks noChangeArrowheads="1"/>
          </p:cNvSpPr>
          <p:nvPr/>
        </p:nvSpPr>
        <p:spPr bwMode="auto">
          <a:xfrm>
            <a:off x="2462213" y="3592513"/>
            <a:ext cx="14192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send rebuild message</a:t>
            </a:r>
            <a:endParaRPr lang="bg-BG" sz="1000"/>
          </a:p>
        </p:txBody>
      </p:sp>
      <p:sp>
        <p:nvSpPr>
          <p:cNvPr id="26711" name="Oval 4"/>
          <p:cNvSpPr>
            <a:spLocks noChangeArrowheads="1"/>
          </p:cNvSpPr>
          <p:nvPr/>
        </p:nvSpPr>
        <p:spPr bwMode="auto">
          <a:xfrm>
            <a:off x="5614988" y="3560763"/>
            <a:ext cx="220662"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6712" name="Oval 5"/>
          <p:cNvSpPr>
            <a:spLocks noChangeArrowheads="1"/>
          </p:cNvSpPr>
          <p:nvPr/>
        </p:nvSpPr>
        <p:spPr bwMode="auto">
          <a:xfrm>
            <a:off x="5614988" y="4103688"/>
            <a:ext cx="222250" cy="192087"/>
          </a:xfrm>
          <a:prstGeom prst="ellipse">
            <a:avLst/>
          </a:prstGeom>
          <a:solidFill>
            <a:srgbClr val="00FF00"/>
          </a:solidFill>
          <a:ln w="9525" algn="ctr">
            <a:solidFill>
              <a:schemeClr val="tx1"/>
            </a:solidFill>
            <a:round/>
            <a:headEnd/>
            <a:tailEnd/>
          </a:ln>
        </p:spPr>
        <p:txBody>
          <a:bodyPr wrap="none" anchor="ctr"/>
          <a:lstStyle/>
          <a:p>
            <a:r>
              <a:rPr lang="en-US" sz="1000"/>
              <a:t>C</a:t>
            </a:r>
          </a:p>
        </p:txBody>
      </p:sp>
      <p:sp>
        <p:nvSpPr>
          <p:cNvPr id="26713" name="Oval 6"/>
          <p:cNvSpPr>
            <a:spLocks noChangeArrowheads="1"/>
          </p:cNvSpPr>
          <p:nvPr/>
        </p:nvSpPr>
        <p:spPr bwMode="auto">
          <a:xfrm>
            <a:off x="5056188" y="4097338"/>
            <a:ext cx="222250" cy="192087"/>
          </a:xfrm>
          <a:prstGeom prst="ellipse">
            <a:avLst/>
          </a:prstGeom>
          <a:solidFill>
            <a:srgbClr val="00FF00"/>
          </a:solidFill>
          <a:ln w="9525" algn="ctr">
            <a:solidFill>
              <a:schemeClr val="tx1"/>
            </a:solidFill>
            <a:round/>
            <a:headEnd/>
            <a:tailEnd/>
          </a:ln>
        </p:spPr>
        <p:txBody>
          <a:bodyPr wrap="none" anchor="ctr"/>
          <a:lstStyle/>
          <a:p>
            <a:r>
              <a:rPr lang="en-US" sz="1000"/>
              <a:t>w1</a:t>
            </a:r>
          </a:p>
        </p:txBody>
      </p:sp>
      <p:sp>
        <p:nvSpPr>
          <p:cNvPr id="26714" name="Oval 7"/>
          <p:cNvSpPr>
            <a:spLocks noChangeArrowheads="1"/>
          </p:cNvSpPr>
          <p:nvPr/>
        </p:nvSpPr>
        <p:spPr bwMode="auto">
          <a:xfrm>
            <a:off x="6157913" y="4105275"/>
            <a:ext cx="220662" cy="192088"/>
          </a:xfrm>
          <a:prstGeom prst="ellipse">
            <a:avLst/>
          </a:prstGeom>
          <a:solidFill>
            <a:srgbClr val="00FF00"/>
          </a:solidFill>
          <a:ln w="9525" algn="ctr">
            <a:solidFill>
              <a:schemeClr val="tx1"/>
            </a:solidFill>
            <a:round/>
            <a:headEnd/>
            <a:tailEnd/>
          </a:ln>
        </p:spPr>
        <p:txBody>
          <a:bodyPr wrap="none" anchor="ctr"/>
          <a:lstStyle/>
          <a:p>
            <a:r>
              <a:rPr lang="en-US" sz="1000"/>
              <a:t>w2</a:t>
            </a:r>
          </a:p>
        </p:txBody>
      </p:sp>
      <p:cxnSp>
        <p:nvCxnSpPr>
          <p:cNvPr id="26715" name="AutoShape 8"/>
          <p:cNvCxnSpPr>
            <a:cxnSpLocks noChangeShapeType="1"/>
            <a:stCxn id="26711" idx="4"/>
            <a:endCxn id="26713" idx="0"/>
          </p:cNvCxnSpPr>
          <p:nvPr/>
        </p:nvCxnSpPr>
        <p:spPr bwMode="auto">
          <a:xfrm flipH="1">
            <a:off x="5167313" y="3752850"/>
            <a:ext cx="558800" cy="3444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716" name="AutoShape 9"/>
          <p:cNvCxnSpPr>
            <a:cxnSpLocks noChangeShapeType="1"/>
            <a:stCxn id="26711" idx="4"/>
            <a:endCxn id="26714" idx="0"/>
          </p:cNvCxnSpPr>
          <p:nvPr/>
        </p:nvCxnSpPr>
        <p:spPr bwMode="auto">
          <a:xfrm>
            <a:off x="5726113" y="3752850"/>
            <a:ext cx="542925" cy="352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717" name="AutoShape 10"/>
          <p:cNvCxnSpPr>
            <a:cxnSpLocks noChangeShapeType="1"/>
            <a:stCxn id="26711" idx="4"/>
            <a:endCxn id="26712" idx="0"/>
          </p:cNvCxnSpPr>
          <p:nvPr/>
        </p:nvCxnSpPr>
        <p:spPr bwMode="auto">
          <a:xfrm>
            <a:off x="5726113" y="3752850"/>
            <a:ext cx="0" cy="3508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18" name="Oval 13"/>
          <p:cNvSpPr>
            <a:spLocks noChangeArrowheads="1"/>
          </p:cNvSpPr>
          <p:nvPr/>
        </p:nvSpPr>
        <p:spPr bwMode="auto">
          <a:xfrm>
            <a:off x="5614988" y="4700588"/>
            <a:ext cx="222250" cy="192087"/>
          </a:xfrm>
          <a:prstGeom prst="ellipse">
            <a:avLst/>
          </a:prstGeom>
          <a:solidFill>
            <a:srgbClr val="FFFF00"/>
          </a:solidFill>
          <a:ln w="9525" algn="ctr">
            <a:solidFill>
              <a:schemeClr val="tx1"/>
            </a:solidFill>
            <a:round/>
            <a:headEnd/>
            <a:tailEnd/>
          </a:ln>
        </p:spPr>
        <p:txBody>
          <a:bodyPr wrap="none" anchor="ctr"/>
          <a:lstStyle/>
          <a:p>
            <a:r>
              <a:rPr lang="en-US" sz="1000"/>
              <a:t>2</a:t>
            </a:r>
          </a:p>
        </p:txBody>
      </p:sp>
      <p:sp>
        <p:nvSpPr>
          <p:cNvPr id="26719" name="Oval 14"/>
          <p:cNvSpPr>
            <a:spLocks noChangeArrowheads="1"/>
          </p:cNvSpPr>
          <p:nvPr/>
        </p:nvSpPr>
        <p:spPr bwMode="auto">
          <a:xfrm>
            <a:off x="5167313" y="47005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1</a:t>
            </a:r>
          </a:p>
        </p:txBody>
      </p:sp>
      <p:sp>
        <p:nvSpPr>
          <p:cNvPr id="26720" name="Oval 15"/>
          <p:cNvSpPr>
            <a:spLocks noChangeArrowheads="1"/>
          </p:cNvSpPr>
          <p:nvPr/>
        </p:nvSpPr>
        <p:spPr bwMode="auto">
          <a:xfrm>
            <a:off x="6059488" y="47005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3</a:t>
            </a:r>
          </a:p>
        </p:txBody>
      </p:sp>
      <p:cxnSp>
        <p:nvCxnSpPr>
          <p:cNvPr id="26721" name="AutoShape 16"/>
          <p:cNvCxnSpPr>
            <a:cxnSpLocks noChangeShapeType="1"/>
            <a:stCxn id="26712" idx="4"/>
            <a:endCxn id="26719" idx="0"/>
          </p:cNvCxnSpPr>
          <p:nvPr/>
        </p:nvCxnSpPr>
        <p:spPr bwMode="auto">
          <a:xfrm flipH="1">
            <a:off x="5278438" y="4295775"/>
            <a:ext cx="447675" cy="4048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722" name="AutoShape 17"/>
          <p:cNvCxnSpPr>
            <a:cxnSpLocks noChangeShapeType="1"/>
            <a:stCxn id="26712" idx="4"/>
            <a:endCxn id="26720" idx="0"/>
          </p:cNvCxnSpPr>
          <p:nvPr/>
        </p:nvCxnSpPr>
        <p:spPr bwMode="auto">
          <a:xfrm>
            <a:off x="5726113" y="4295775"/>
            <a:ext cx="444500" cy="4048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723" name="AutoShape 18"/>
          <p:cNvCxnSpPr>
            <a:cxnSpLocks noChangeShapeType="1"/>
            <a:stCxn id="26712" idx="4"/>
            <a:endCxn id="26718" idx="0"/>
          </p:cNvCxnSpPr>
          <p:nvPr/>
        </p:nvCxnSpPr>
        <p:spPr bwMode="auto">
          <a:xfrm>
            <a:off x="5726113" y="4295775"/>
            <a:ext cx="0" cy="4048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24" name="Oval 19"/>
          <p:cNvSpPr>
            <a:spLocks noChangeArrowheads="1"/>
          </p:cNvSpPr>
          <p:nvPr/>
        </p:nvSpPr>
        <p:spPr bwMode="auto">
          <a:xfrm>
            <a:off x="5803900" y="5106988"/>
            <a:ext cx="222250" cy="192087"/>
          </a:xfrm>
          <a:prstGeom prst="ellipse">
            <a:avLst/>
          </a:prstGeom>
          <a:solidFill>
            <a:srgbClr val="FFFF00"/>
          </a:solidFill>
          <a:ln w="9525" algn="ctr">
            <a:solidFill>
              <a:schemeClr val="tx1"/>
            </a:solidFill>
            <a:round/>
            <a:headEnd/>
            <a:tailEnd/>
          </a:ln>
        </p:spPr>
        <p:txBody>
          <a:bodyPr wrap="none" anchor="ctr"/>
          <a:lstStyle/>
          <a:p>
            <a:r>
              <a:rPr lang="en-US" sz="1000"/>
              <a:t>C</a:t>
            </a:r>
          </a:p>
        </p:txBody>
      </p:sp>
      <p:sp>
        <p:nvSpPr>
          <p:cNvPr id="26725" name="Oval 20"/>
          <p:cNvSpPr>
            <a:spLocks noChangeArrowheads="1"/>
          </p:cNvSpPr>
          <p:nvPr/>
        </p:nvSpPr>
        <p:spPr bwMode="auto">
          <a:xfrm>
            <a:off x="5392738" y="5108575"/>
            <a:ext cx="222250" cy="192088"/>
          </a:xfrm>
          <a:prstGeom prst="ellipse">
            <a:avLst/>
          </a:prstGeom>
          <a:solidFill>
            <a:srgbClr val="FFFF00"/>
          </a:solidFill>
          <a:ln w="9525" algn="ctr">
            <a:solidFill>
              <a:schemeClr val="tx1"/>
            </a:solidFill>
            <a:round/>
            <a:headEnd/>
            <a:tailEnd/>
          </a:ln>
        </p:spPr>
        <p:txBody>
          <a:bodyPr wrap="none" anchor="ctr"/>
          <a:lstStyle/>
          <a:p>
            <a:endParaRPr lang="en-US"/>
          </a:p>
        </p:txBody>
      </p:sp>
      <p:cxnSp>
        <p:nvCxnSpPr>
          <p:cNvPr id="26726" name="AutoShape 21"/>
          <p:cNvCxnSpPr>
            <a:cxnSpLocks noChangeShapeType="1"/>
            <a:stCxn id="26718" idx="4"/>
            <a:endCxn id="26725" idx="0"/>
          </p:cNvCxnSpPr>
          <p:nvPr/>
        </p:nvCxnSpPr>
        <p:spPr bwMode="auto">
          <a:xfrm flipH="1">
            <a:off x="5503863" y="4892675"/>
            <a:ext cx="222250" cy="2159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727" name="AutoShape 22"/>
          <p:cNvCxnSpPr>
            <a:cxnSpLocks noChangeShapeType="1"/>
            <a:stCxn id="26718" idx="4"/>
            <a:endCxn id="26724" idx="0"/>
          </p:cNvCxnSpPr>
          <p:nvPr/>
        </p:nvCxnSpPr>
        <p:spPr bwMode="auto">
          <a:xfrm>
            <a:off x="5726113" y="4892675"/>
            <a:ext cx="188912" cy="2143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28" name="Oval 20"/>
          <p:cNvSpPr>
            <a:spLocks noChangeArrowheads="1"/>
          </p:cNvSpPr>
          <p:nvPr/>
        </p:nvSpPr>
        <p:spPr bwMode="auto">
          <a:xfrm>
            <a:off x="5056188" y="510857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729" name="AutoShape 21"/>
          <p:cNvCxnSpPr>
            <a:cxnSpLocks noChangeShapeType="1"/>
            <a:stCxn id="26719" idx="4"/>
            <a:endCxn id="26728" idx="0"/>
          </p:cNvCxnSpPr>
          <p:nvPr/>
        </p:nvCxnSpPr>
        <p:spPr bwMode="auto">
          <a:xfrm flipH="1">
            <a:off x="5167313" y="4892675"/>
            <a:ext cx="111125" cy="2159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730" name="Oval 20"/>
          <p:cNvSpPr>
            <a:spLocks noChangeArrowheads="1"/>
          </p:cNvSpPr>
          <p:nvPr/>
        </p:nvSpPr>
        <p:spPr bwMode="auto">
          <a:xfrm>
            <a:off x="6170613" y="5106988"/>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731" name="AutoShape 21"/>
          <p:cNvCxnSpPr>
            <a:cxnSpLocks noChangeShapeType="1"/>
            <a:stCxn id="26720" idx="4"/>
            <a:endCxn id="26730" idx="0"/>
          </p:cNvCxnSpPr>
          <p:nvPr/>
        </p:nvCxnSpPr>
        <p:spPr bwMode="auto">
          <a:xfrm>
            <a:off x="6170613" y="4892675"/>
            <a:ext cx="111125" cy="214313"/>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732" name="AutoShape 166"/>
          <p:cNvSpPr>
            <a:spLocks noChangeArrowheads="1"/>
          </p:cNvSpPr>
          <p:nvPr/>
        </p:nvSpPr>
        <p:spPr bwMode="auto">
          <a:xfrm>
            <a:off x="3814763" y="3611563"/>
            <a:ext cx="976312" cy="485775"/>
          </a:xfrm>
          <a:prstGeom prst="rightArrow">
            <a:avLst>
              <a:gd name="adj1" fmla="val 50000"/>
              <a:gd name="adj2" fmla="val 50245"/>
            </a:avLst>
          </a:prstGeom>
          <a:solidFill>
            <a:schemeClr val="accent1"/>
          </a:solidFill>
          <a:ln w="9525" algn="ctr">
            <a:solidFill>
              <a:schemeClr val="tx1"/>
            </a:solidFill>
            <a:miter lim="800000"/>
            <a:headEnd/>
            <a:tailEnd/>
          </a:ln>
        </p:spPr>
        <p:txBody>
          <a:bodyPr wrap="none" anchor="ctr"/>
          <a:lstStyle/>
          <a:p>
            <a:pPr defTabSz="915988"/>
            <a:r>
              <a:rPr lang="en-US" sz="1000"/>
              <a:t>step 3</a:t>
            </a:r>
            <a:endParaRPr lang="bg-BG" sz="1000"/>
          </a:p>
        </p:txBody>
      </p:sp>
      <p:sp>
        <p:nvSpPr>
          <p:cNvPr id="26733" name="Text Box 167"/>
          <p:cNvSpPr txBox="1">
            <a:spLocks noChangeArrowheads="1"/>
          </p:cNvSpPr>
          <p:nvPr/>
        </p:nvSpPr>
        <p:spPr bwMode="auto">
          <a:xfrm>
            <a:off x="3343275" y="4251325"/>
            <a:ext cx="17129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Rebuild queue is not empty</a:t>
            </a:r>
            <a:br>
              <a:rPr lang="en-US" sz="1000"/>
            </a:br>
            <a:r>
              <a:rPr lang="en-US" sz="1000"/>
              <a:t>build subtree 2</a:t>
            </a:r>
            <a:endParaRPr lang="bg-BG" sz="1000"/>
          </a:p>
        </p:txBody>
      </p:sp>
      <p:sp>
        <p:nvSpPr>
          <p:cNvPr id="26734" name="Oval 20"/>
          <p:cNvSpPr>
            <a:spLocks noChangeArrowheads="1"/>
          </p:cNvSpPr>
          <p:nvPr/>
        </p:nvSpPr>
        <p:spPr bwMode="auto">
          <a:xfrm>
            <a:off x="6491288" y="4722813"/>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6735" name="AutoShape 21"/>
          <p:cNvCxnSpPr>
            <a:cxnSpLocks noChangeShapeType="1"/>
            <a:stCxn id="26714" idx="4"/>
            <a:endCxn id="26734" idx="0"/>
          </p:cNvCxnSpPr>
          <p:nvPr/>
        </p:nvCxnSpPr>
        <p:spPr bwMode="auto">
          <a:xfrm>
            <a:off x="6269038" y="4297363"/>
            <a:ext cx="333375" cy="4254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36" name="Oval 20"/>
          <p:cNvSpPr>
            <a:spLocks noChangeArrowheads="1"/>
          </p:cNvSpPr>
          <p:nvPr/>
        </p:nvSpPr>
        <p:spPr bwMode="auto">
          <a:xfrm>
            <a:off x="4721225" y="4708525"/>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6737" name="AutoShape 21"/>
          <p:cNvCxnSpPr>
            <a:cxnSpLocks noChangeShapeType="1"/>
            <a:stCxn id="26713" idx="4"/>
            <a:endCxn id="26736" idx="0"/>
          </p:cNvCxnSpPr>
          <p:nvPr/>
        </p:nvCxnSpPr>
        <p:spPr bwMode="auto">
          <a:xfrm flipH="1">
            <a:off x="4832350" y="4289425"/>
            <a:ext cx="334963" cy="419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38" name="Oval 4"/>
          <p:cNvSpPr>
            <a:spLocks noChangeArrowheads="1"/>
          </p:cNvSpPr>
          <p:nvPr/>
        </p:nvSpPr>
        <p:spPr bwMode="auto">
          <a:xfrm>
            <a:off x="8442325" y="3568700"/>
            <a:ext cx="220663" cy="19208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6739" name="Oval 5"/>
          <p:cNvSpPr>
            <a:spLocks noChangeArrowheads="1"/>
          </p:cNvSpPr>
          <p:nvPr/>
        </p:nvSpPr>
        <p:spPr bwMode="auto">
          <a:xfrm>
            <a:off x="8442325" y="4111625"/>
            <a:ext cx="222250" cy="192088"/>
          </a:xfrm>
          <a:prstGeom prst="ellipse">
            <a:avLst/>
          </a:prstGeom>
          <a:solidFill>
            <a:srgbClr val="00FF00"/>
          </a:solidFill>
          <a:ln w="9525" algn="ctr">
            <a:solidFill>
              <a:schemeClr val="tx1"/>
            </a:solidFill>
            <a:round/>
            <a:headEnd/>
            <a:tailEnd/>
          </a:ln>
        </p:spPr>
        <p:txBody>
          <a:bodyPr wrap="none" anchor="ctr"/>
          <a:lstStyle/>
          <a:p>
            <a:r>
              <a:rPr lang="en-US" sz="1000"/>
              <a:t>C</a:t>
            </a:r>
          </a:p>
        </p:txBody>
      </p:sp>
      <p:sp>
        <p:nvSpPr>
          <p:cNvPr id="26740" name="Oval 6"/>
          <p:cNvSpPr>
            <a:spLocks noChangeArrowheads="1"/>
          </p:cNvSpPr>
          <p:nvPr/>
        </p:nvSpPr>
        <p:spPr bwMode="auto">
          <a:xfrm>
            <a:off x="7883525" y="4105275"/>
            <a:ext cx="222250" cy="192088"/>
          </a:xfrm>
          <a:prstGeom prst="ellipse">
            <a:avLst/>
          </a:prstGeom>
          <a:solidFill>
            <a:srgbClr val="00FF00"/>
          </a:solidFill>
          <a:ln w="9525" algn="ctr">
            <a:solidFill>
              <a:schemeClr val="tx1"/>
            </a:solidFill>
            <a:round/>
            <a:headEnd/>
            <a:tailEnd/>
          </a:ln>
        </p:spPr>
        <p:txBody>
          <a:bodyPr wrap="none" anchor="ctr"/>
          <a:lstStyle/>
          <a:p>
            <a:r>
              <a:rPr lang="en-US" sz="1000"/>
              <a:t>w1</a:t>
            </a:r>
          </a:p>
        </p:txBody>
      </p:sp>
      <p:sp>
        <p:nvSpPr>
          <p:cNvPr id="26741" name="Oval 7"/>
          <p:cNvSpPr>
            <a:spLocks noChangeArrowheads="1"/>
          </p:cNvSpPr>
          <p:nvPr/>
        </p:nvSpPr>
        <p:spPr bwMode="auto">
          <a:xfrm>
            <a:off x="8985250" y="4113213"/>
            <a:ext cx="220663" cy="192087"/>
          </a:xfrm>
          <a:prstGeom prst="ellipse">
            <a:avLst/>
          </a:prstGeom>
          <a:solidFill>
            <a:srgbClr val="00FF00"/>
          </a:solidFill>
          <a:ln w="9525" algn="ctr">
            <a:solidFill>
              <a:schemeClr val="tx1"/>
            </a:solidFill>
            <a:round/>
            <a:headEnd/>
            <a:tailEnd/>
          </a:ln>
        </p:spPr>
        <p:txBody>
          <a:bodyPr wrap="none" anchor="ctr"/>
          <a:lstStyle/>
          <a:p>
            <a:r>
              <a:rPr lang="en-US" sz="1000"/>
              <a:t>w2</a:t>
            </a:r>
          </a:p>
        </p:txBody>
      </p:sp>
      <p:cxnSp>
        <p:nvCxnSpPr>
          <p:cNvPr id="26742" name="AutoShape 8"/>
          <p:cNvCxnSpPr>
            <a:cxnSpLocks noChangeShapeType="1"/>
            <a:stCxn id="26738" idx="4"/>
            <a:endCxn id="26740" idx="0"/>
          </p:cNvCxnSpPr>
          <p:nvPr/>
        </p:nvCxnSpPr>
        <p:spPr bwMode="auto">
          <a:xfrm flipH="1">
            <a:off x="7994650" y="3760788"/>
            <a:ext cx="558800" cy="3444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743" name="AutoShape 9"/>
          <p:cNvCxnSpPr>
            <a:cxnSpLocks noChangeShapeType="1"/>
            <a:stCxn id="26738" idx="4"/>
            <a:endCxn id="26741" idx="0"/>
          </p:cNvCxnSpPr>
          <p:nvPr/>
        </p:nvCxnSpPr>
        <p:spPr bwMode="auto">
          <a:xfrm>
            <a:off x="8553450" y="3760788"/>
            <a:ext cx="542925" cy="352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744" name="AutoShape 10"/>
          <p:cNvCxnSpPr>
            <a:cxnSpLocks noChangeShapeType="1"/>
            <a:stCxn id="26738" idx="4"/>
            <a:endCxn id="26739" idx="0"/>
          </p:cNvCxnSpPr>
          <p:nvPr/>
        </p:nvCxnSpPr>
        <p:spPr bwMode="auto">
          <a:xfrm>
            <a:off x="8553450" y="3760788"/>
            <a:ext cx="0" cy="3508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45" name="Oval 13"/>
          <p:cNvSpPr>
            <a:spLocks noChangeArrowheads="1"/>
          </p:cNvSpPr>
          <p:nvPr/>
        </p:nvSpPr>
        <p:spPr bwMode="auto">
          <a:xfrm>
            <a:off x="8442325" y="4708525"/>
            <a:ext cx="222250" cy="192088"/>
          </a:xfrm>
          <a:prstGeom prst="ellipse">
            <a:avLst/>
          </a:prstGeom>
          <a:solidFill>
            <a:srgbClr val="00FF00"/>
          </a:solidFill>
          <a:ln w="9525" algn="ctr">
            <a:solidFill>
              <a:schemeClr val="tx1"/>
            </a:solidFill>
            <a:round/>
            <a:headEnd/>
            <a:tailEnd/>
          </a:ln>
        </p:spPr>
        <p:txBody>
          <a:bodyPr wrap="none" anchor="ctr"/>
          <a:lstStyle/>
          <a:p>
            <a:r>
              <a:rPr lang="en-US" sz="1000"/>
              <a:t>2</a:t>
            </a:r>
          </a:p>
        </p:txBody>
      </p:sp>
      <p:sp>
        <p:nvSpPr>
          <p:cNvPr id="26746" name="Oval 14"/>
          <p:cNvSpPr>
            <a:spLocks noChangeArrowheads="1"/>
          </p:cNvSpPr>
          <p:nvPr/>
        </p:nvSpPr>
        <p:spPr bwMode="auto">
          <a:xfrm>
            <a:off x="7994650" y="470852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1</a:t>
            </a:r>
          </a:p>
        </p:txBody>
      </p:sp>
      <p:sp>
        <p:nvSpPr>
          <p:cNvPr id="26747" name="Oval 15"/>
          <p:cNvSpPr>
            <a:spLocks noChangeArrowheads="1"/>
          </p:cNvSpPr>
          <p:nvPr/>
        </p:nvSpPr>
        <p:spPr bwMode="auto">
          <a:xfrm>
            <a:off x="8886825" y="470852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r>
              <a:rPr lang="en-US" sz="1000"/>
              <a:t>3</a:t>
            </a:r>
          </a:p>
        </p:txBody>
      </p:sp>
      <p:cxnSp>
        <p:nvCxnSpPr>
          <p:cNvPr id="26748" name="AutoShape 16"/>
          <p:cNvCxnSpPr>
            <a:cxnSpLocks noChangeShapeType="1"/>
            <a:stCxn id="26739" idx="4"/>
            <a:endCxn id="26746" idx="0"/>
          </p:cNvCxnSpPr>
          <p:nvPr/>
        </p:nvCxnSpPr>
        <p:spPr bwMode="auto">
          <a:xfrm flipH="1">
            <a:off x="8105775" y="4303713"/>
            <a:ext cx="447675" cy="404812"/>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749" name="AutoShape 17"/>
          <p:cNvCxnSpPr>
            <a:cxnSpLocks noChangeShapeType="1"/>
            <a:stCxn id="26739" idx="4"/>
            <a:endCxn id="26747" idx="0"/>
          </p:cNvCxnSpPr>
          <p:nvPr/>
        </p:nvCxnSpPr>
        <p:spPr bwMode="auto">
          <a:xfrm>
            <a:off x="8553450" y="4303713"/>
            <a:ext cx="444500" cy="404812"/>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6750" name="AutoShape 18"/>
          <p:cNvCxnSpPr>
            <a:cxnSpLocks noChangeShapeType="1"/>
            <a:stCxn id="26739" idx="4"/>
            <a:endCxn id="26745" idx="0"/>
          </p:cNvCxnSpPr>
          <p:nvPr/>
        </p:nvCxnSpPr>
        <p:spPr bwMode="auto">
          <a:xfrm>
            <a:off x="8553450" y="4303713"/>
            <a:ext cx="0" cy="40481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51" name="Oval 19"/>
          <p:cNvSpPr>
            <a:spLocks noChangeArrowheads="1"/>
          </p:cNvSpPr>
          <p:nvPr/>
        </p:nvSpPr>
        <p:spPr bwMode="auto">
          <a:xfrm>
            <a:off x="8631238" y="5114925"/>
            <a:ext cx="222250" cy="192088"/>
          </a:xfrm>
          <a:prstGeom prst="ellipse">
            <a:avLst/>
          </a:prstGeom>
          <a:solidFill>
            <a:srgbClr val="00FF00"/>
          </a:solidFill>
          <a:ln w="9525" algn="ctr">
            <a:solidFill>
              <a:schemeClr val="tx1"/>
            </a:solidFill>
            <a:round/>
            <a:headEnd/>
            <a:tailEnd/>
          </a:ln>
        </p:spPr>
        <p:txBody>
          <a:bodyPr wrap="none" anchor="ctr"/>
          <a:lstStyle/>
          <a:p>
            <a:r>
              <a:rPr lang="en-US" sz="1000"/>
              <a:t>C</a:t>
            </a:r>
          </a:p>
        </p:txBody>
      </p:sp>
      <p:sp>
        <p:nvSpPr>
          <p:cNvPr id="26752" name="Oval 20"/>
          <p:cNvSpPr>
            <a:spLocks noChangeArrowheads="1"/>
          </p:cNvSpPr>
          <p:nvPr/>
        </p:nvSpPr>
        <p:spPr bwMode="auto">
          <a:xfrm>
            <a:off x="8220075" y="5116513"/>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6753" name="AutoShape 21"/>
          <p:cNvCxnSpPr>
            <a:cxnSpLocks noChangeShapeType="1"/>
            <a:stCxn id="26745" idx="4"/>
            <a:endCxn id="26752" idx="0"/>
          </p:cNvCxnSpPr>
          <p:nvPr/>
        </p:nvCxnSpPr>
        <p:spPr bwMode="auto">
          <a:xfrm flipH="1">
            <a:off x="8331200" y="4900613"/>
            <a:ext cx="222250" cy="2159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754" name="AutoShape 22"/>
          <p:cNvCxnSpPr>
            <a:cxnSpLocks noChangeShapeType="1"/>
            <a:stCxn id="26745" idx="4"/>
            <a:endCxn id="26751" idx="0"/>
          </p:cNvCxnSpPr>
          <p:nvPr/>
        </p:nvCxnSpPr>
        <p:spPr bwMode="auto">
          <a:xfrm>
            <a:off x="8553450" y="4900613"/>
            <a:ext cx="188913" cy="21431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55" name="Oval 20"/>
          <p:cNvSpPr>
            <a:spLocks noChangeArrowheads="1"/>
          </p:cNvSpPr>
          <p:nvPr/>
        </p:nvSpPr>
        <p:spPr bwMode="auto">
          <a:xfrm>
            <a:off x="7883525" y="5116513"/>
            <a:ext cx="222250" cy="192087"/>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756" name="AutoShape 21"/>
          <p:cNvCxnSpPr>
            <a:cxnSpLocks noChangeShapeType="1"/>
            <a:stCxn id="26746" idx="4"/>
            <a:endCxn id="26755" idx="0"/>
          </p:cNvCxnSpPr>
          <p:nvPr/>
        </p:nvCxnSpPr>
        <p:spPr bwMode="auto">
          <a:xfrm flipH="1">
            <a:off x="7994650" y="4900613"/>
            <a:ext cx="111125" cy="215900"/>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757" name="Oval 20"/>
          <p:cNvSpPr>
            <a:spLocks noChangeArrowheads="1"/>
          </p:cNvSpPr>
          <p:nvPr/>
        </p:nvSpPr>
        <p:spPr bwMode="auto">
          <a:xfrm>
            <a:off x="8997950" y="5114925"/>
            <a:ext cx="222250" cy="192088"/>
          </a:xfrm>
          <a:prstGeom prst="ellipse">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26758" name="AutoShape 21"/>
          <p:cNvCxnSpPr>
            <a:cxnSpLocks noChangeShapeType="1"/>
            <a:stCxn id="26747" idx="4"/>
            <a:endCxn id="26757" idx="0"/>
          </p:cNvCxnSpPr>
          <p:nvPr/>
        </p:nvCxnSpPr>
        <p:spPr bwMode="auto">
          <a:xfrm>
            <a:off x="8997950" y="4900613"/>
            <a:ext cx="111125" cy="214312"/>
          </a:xfrm>
          <a:prstGeom prst="straightConnector1">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sp>
        <p:nvSpPr>
          <p:cNvPr id="26759" name="AutoShape 218"/>
          <p:cNvSpPr>
            <a:spLocks noChangeArrowheads="1"/>
          </p:cNvSpPr>
          <p:nvPr/>
        </p:nvSpPr>
        <p:spPr bwMode="auto">
          <a:xfrm>
            <a:off x="6897688" y="3592513"/>
            <a:ext cx="976312" cy="485775"/>
          </a:xfrm>
          <a:prstGeom prst="rightArrow">
            <a:avLst>
              <a:gd name="adj1" fmla="val 50000"/>
              <a:gd name="adj2" fmla="val 50245"/>
            </a:avLst>
          </a:prstGeom>
          <a:solidFill>
            <a:schemeClr val="accent1"/>
          </a:solidFill>
          <a:ln w="9525" algn="ctr">
            <a:solidFill>
              <a:schemeClr val="tx1"/>
            </a:solidFill>
            <a:miter lim="800000"/>
            <a:headEnd/>
            <a:tailEnd/>
          </a:ln>
        </p:spPr>
        <p:txBody>
          <a:bodyPr wrap="none" anchor="ctr"/>
          <a:lstStyle/>
          <a:p>
            <a:pPr defTabSz="915988"/>
            <a:r>
              <a:rPr lang="en-US" sz="1000"/>
              <a:t>step 4</a:t>
            </a:r>
            <a:endParaRPr lang="bg-BG" sz="1000"/>
          </a:p>
        </p:txBody>
      </p:sp>
      <p:sp>
        <p:nvSpPr>
          <p:cNvPr id="26760" name="Text Box 219"/>
          <p:cNvSpPr txBox="1">
            <a:spLocks noChangeArrowheads="1"/>
          </p:cNvSpPr>
          <p:nvPr/>
        </p:nvSpPr>
        <p:spPr bwMode="auto">
          <a:xfrm>
            <a:off x="7010400" y="3956050"/>
            <a:ext cx="6413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Initialize</a:t>
            </a:r>
            <a:endParaRPr lang="bg-BG" sz="1000"/>
          </a:p>
        </p:txBody>
      </p:sp>
      <p:sp>
        <p:nvSpPr>
          <p:cNvPr id="26761" name="Oval 20"/>
          <p:cNvSpPr>
            <a:spLocks noChangeArrowheads="1"/>
          </p:cNvSpPr>
          <p:nvPr/>
        </p:nvSpPr>
        <p:spPr bwMode="auto">
          <a:xfrm>
            <a:off x="9318625" y="4730750"/>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6762" name="AutoShape 21"/>
          <p:cNvCxnSpPr>
            <a:cxnSpLocks noChangeShapeType="1"/>
            <a:stCxn id="26741" idx="4"/>
            <a:endCxn id="26761" idx="0"/>
          </p:cNvCxnSpPr>
          <p:nvPr/>
        </p:nvCxnSpPr>
        <p:spPr bwMode="auto">
          <a:xfrm>
            <a:off x="9096375" y="4305300"/>
            <a:ext cx="333375" cy="4254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763" name="Oval 20"/>
          <p:cNvSpPr>
            <a:spLocks noChangeArrowheads="1"/>
          </p:cNvSpPr>
          <p:nvPr/>
        </p:nvSpPr>
        <p:spPr bwMode="auto">
          <a:xfrm>
            <a:off x="7548563" y="4716463"/>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6764" name="AutoShape 21"/>
          <p:cNvCxnSpPr>
            <a:cxnSpLocks noChangeShapeType="1"/>
            <a:stCxn id="26740" idx="4"/>
            <a:endCxn id="26763" idx="0"/>
          </p:cNvCxnSpPr>
          <p:nvPr/>
        </p:nvCxnSpPr>
        <p:spPr bwMode="auto">
          <a:xfrm flipH="1">
            <a:off x="7659688" y="4297363"/>
            <a:ext cx="334962" cy="419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765" name="AutoShape 224"/>
          <p:cNvCxnSpPr>
            <a:cxnSpLocks noChangeShapeType="1"/>
            <a:stCxn id="26766" idx="2"/>
            <a:endCxn id="26681" idx="1"/>
          </p:cNvCxnSpPr>
          <p:nvPr/>
        </p:nvCxnSpPr>
        <p:spPr bwMode="auto">
          <a:xfrm rot="16200000" flipH="1">
            <a:off x="1716593" y="3106233"/>
            <a:ext cx="409130" cy="479990"/>
          </a:xfrm>
          <a:prstGeom prst="curvedConnector3">
            <a:avLst>
              <a:gd name="adj1" fmla="val 50000"/>
            </a:avLst>
          </a:prstGeom>
          <a:noFill/>
          <a:ln w="38100">
            <a:solidFill>
              <a:srgbClr val="00FF00"/>
            </a:solidFill>
            <a:round/>
            <a:headEnd/>
            <a:tailEnd type="triangle" w="med" len="med"/>
          </a:ln>
          <a:extLst>
            <a:ext uri="{909E8E84-426E-40DD-AFC4-6F175D3DCCD1}">
              <a14:hiddenFill xmlns:a14="http://schemas.microsoft.com/office/drawing/2010/main" xmlns="">
                <a:noFill/>
              </a14:hiddenFill>
            </a:ext>
          </a:extLst>
        </p:spPr>
      </p:cxnSp>
      <p:sp>
        <p:nvSpPr>
          <p:cNvPr id="26766" name="Text Box 225"/>
          <p:cNvSpPr txBox="1">
            <a:spLocks noChangeArrowheads="1"/>
          </p:cNvSpPr>
          <p:nvPr/>
        </p:nvSpPr>
        <p:spPr bwMode="auto">
          <a:xfrm>
            <a:off x="942975" y="2897188"/>
            <a:ext cx="14763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broadcast TreeInit msg</a:t>
            </a:r>
            <a:endParaRPr lang="bg-BG" sz="1000"/>
          </a:p>
        </p:txBody>
      </p:sp>
      <p:cxnSp>
        <p:nvCxnSpPr>
          <p:cNvPr id="26767" name="AutoShape 226"/>
          <p:cNvCxnSpPr>
            <a:cxnSpLocks noChangeShapeType="1"/>
            <a:stCxn id="26768" idx="3"/>
            <a:endCxn id="26745" idx="1"/>
          </p:cNvCxnSpPr>
          <p:nvPr/>
        </p:nvCxnSpPr>
        <p:spPr bwMode="auto">
          <a:xfrm>
            <a:off x="7994650" y="4418013"/>
            <a:ext cx="480223" cy="318643"/>
          </a:xfrm>
          <a:prstGeom prst="curvedConnector2">
            <a:avLst/>
          </a:prstGeom>
          <a:noFill/>
          <a:ln w="38100">
            <a:solidFill>
              <a:srgbClr val="00FF00"/>
            </a:solidFill>
            <a:round/>
            <a:headEnd/>
            <a:tailEnd type="triangle" w="med" len="med"/>
          </a:ln>
          <a:extLst>
            <a:ext uri="{909E8E84-426E-40DD-AFC4-6F175D3DCCD1}">
              <a14:hiddenFill xmlns:a14="http://schemas.microsoft.com/office/drawing/2010/main" xmlns="">
                <a:noFill/>
              </a14:hiddenFill>
            </a:ext>
          </a:extLst>
        </p:spPr>
      </p:cxnSp>
      <p:sp>
        <p:nvSpPr>
          <p:cNvPr id="26768" name="Text Box 227"/>
          <p:cNvSpPr txBox="1">
            <a:spLocks noChangeArrowheads="1"/>
          </p:cNvSpPr>
          <p:nvPr/>
        </p:nvSpPr>
        <p:spPr bwMode="auto">
          <a:xfrm>
            <a:off x="6518275" y="4295775"/>
            <a:ext cx="14763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broadcast TreeInit msg</a:t>
            </a:r>
            <a:endParaRPr lang="bg-BG" sz="1000"/>
          </a:p>
        </p:txBody>
      </p:sp>
      <p:sp>
        <p:nvSpPr>
          <p:cNvPr id="26769" name="AutoShape 229"/>
          <p:cNvSpPr>
            <a:spLocks noChangeArrowheads="1"/>
          </p:cNvSpPr>
          <p:nvPr/>
        </p:nvSpPr>
        <p:spPr bwMode="auto">
          <a:xfrm>
            <a:off x="7265988" y="5513388"/>
            <a:ext cx="479425" cy="409575"/>
          </a:xfrm>
          <a:prstGeom prst="flowChartMagneticTape">
            <a:avLst/>
          </a:prstGeom>
          <a:solidFill>
            <a:schemeClr val="accent1"/>
          </a:solidFill>
          <a:ln w="9525" algn="ctr">
            <a:solidFill>
              <a:schemeClr val="tx1"/>
            </a:solidFill>
            <a:miter lim="800000"/>
            <a:headEnd/>
            <a:tailEnd/>
          </a:ln>
        </p:spPr>
        <p:txBody>
          <a:bodyPr wrap="none" anchor="ctr"/>
          <a:lstStyle/>
          <a:p>
            <a:pPr defTabSz="915988"/>
            <a:r>
              <a:rPr lang="en-US" sz="1000"/>
              <a:t>rebuild</a:t>
            </a:r>
          </a:p>
          <a:p>
            <a:pPr defTabSz="915988"/>
            <a:r>
              <a:rPr lang="en-US" sz="1000"/>
              <a:t>queue</a:t>
            </a:r>
            <a:endParaRPr lang="bg-BG" sz="1000"/>
          </a:p>
        </p:txBody>
      </p:sp>
      <p:cxnSp>
        <p:nvCxnSpPr>
          <p:cNvPr id="26770" name="AutoShape 230"/>
          <p:cNvCxnSpPr>
            <a:cxnSpLocks noChangeShapeType="1"/>
            <a:stCxn id="26751" idx="3"/>
            <a:endCxn id="26769" idx="3"/>
          </p:cNvCxnSpPr>
          <p:nvPr/>
        </p:nvCxnSpPr>
        <p:spPr bwMode="auto">
          <a:xfrm flipH="1">
            <a:off x="7745413" y="5278438"/>
            <a:ext cx="919162" cy="439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6771" name="Text Box 231"/>
          <p:cNvSpPr txBox="1">
            <a:spLocks noChangeArrowheads="1"/>
          </p:cNvSpPr>
          <p:nvPr/>
        </p:nvSpPr>
        <p:spPr bwMode="auto">
          <a:xfrm>
            <a:off x="7954963" y="5473700"/>
            <a:ext cx="14192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send rebuild message</a:t>
            </a:r>
            <a:endParaRPr lang="bg-BG" sz="1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44F4BE34-7328-4E8D-AB9E-0935F285D6BD}" type="slidenum">
              <a:rPr lang="de-DE" sz="600"/>
              <a:pPr algn="l" eaLnBrk="1" hangingPunct="1">
                <a:lnSpc>
                  <a:spcPts val="550"/>
                </a:lnSpc>
              </a:pPr>
              <a:t>25</a:t>
            </a:fld>
            <a:r>
              <a:rPr lang="de-DE" sz="600"/>
              <a:t> / R. Bermejo /  13.07.2010   © Continental Automotive GmbH</a:t>
            </a:r>
          </a:p>
        </p:txBody>
      </p:sp>
      <p:sp>
        <p:nvSpPr>
          <p:cNvPr id="36867" name="Rectangle 2"/>
          <p:cNvSpPr>
            <a:spLocks noGrp="1" noChangeArrowheads="1"/>
          </p:cNvSpPr>
          <p:nvPr>
            <p:ph type="title" idx="4294967295"/>
          </p:nvPr>
        </p:nvSpPr>
        <p:spPr/>
        <p:txBody>
          <a:bodyPr/>
          <a:lstStyle/>
          <a:p>
            <a:pPr eaLnBrk="1" hangingPunct="1"/>
            <a:r>
              <a:rPr lang="en-US" smtClean="0"/>
              <a:t> </a:t>
            </a:r>
          </a:p>
        </p:txBody>
      </p:sp>
      <p:sp>
        <p:nvSpPr>
          <p:cNvPr id="396292" name="Rectangle 4"/>
          <p:cNvSpPr>
            <a:spLocks noChangeArrowheads="1"/>
          </p:cNvSpPr>
          <p:nvPr/>
        </p:nvSpPr>
        <p:spPr bwMode="auto">
          <a:xfrm>
            <a:off x="1320800" y="2341563"/>
            <a:ext cx="6954838" cy="2333625"/>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lIns="0" tIns="0" rIns="0" bIns="0" anchor="ctr" anchorCtr="1"/>
          <a:lstStyle/>
          <a:p>
            <a:pPr defTabSz="915499">
              <a:defRPr/>
            </a:pPr>
            <a:r>
              <a:rPr lang="en-GB" sz="3300" b="1" dirty="0" smtClean="0"/>
              <a:t>API</a:t>
            </a:r>
            <a:endParaRPr lang="en-GB" sz="33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API Manager</a:t>
            </a:r>
          </a:p>
        </p:txBody>
      </p:sp>
      <p:sp>
        <p:nvSpPr>
          <p:cNvPr id="3" name="Content Placeholder 2"/>
          <p:cNvSpPr>
            <a:spLocks noGrp="1"/>
          </p:cNvSpPr>
          <p:nvPr>
            <p:ph idx="1"/>
          </p:nvPr>
        </p:nvSpPr>
        <p:spPr>
          <a:xfrm>
            <a:off x="334963" y="998538"/>
            <a:ext cx="9236075" cy="4946650"/>
          </a:xfrm>
        </p:spPr>
        <p:txBody>
          <a:bodyPr/>
          <a:lstStyle/>
          <a:p>
            <a:pPr marL="284163" indent="-284163">
              <a:buFont typeface="Arial" pitchFamily="34" charset="0"/>
              <a:buBlip>
                <a:blip r:embed="rId3"/>
              </a:buBlip>
              <a:defRPr/>
            </a:pPr>
            <a:r>
              <a:rPr lang="en-US" dirty="0" smtClean="0"/>
              <a:t> </a:t>
            </a:r>
            <a:r>
              <a:rPr lang="en-AU" b="1" dirty="0" smtClean="0"/>
              <a:t>“API Manager</a:t>
            </a:r>
            <a:r>
              <a:rPr lang="en-AU" dirty="0" smtClean="0"/>
              <a:t>“</a:t>
            </a:r>
          </a:p>
          <a:p>
            <a:pPr marL="655638" lvl="1">
              <a:buFont typeface="Arial" charset="0"/>
              <a:buNone/>
              <a:defRPr/>
            </a:pPr>
            <a:r>
              <a:rPr lang="en-AU" dirty="0" smtClean="0"/>
              <a:t>- communicates between Applications and Embedded HMI Framework (EPF).</a:t>
            </a:r>
          </a:p>
          <a:p>
            <a:pPr>
              <a:buFont typeface="Arial" pitchFamily="34" charset="0"/>
              <a:buBlip>
                <a:blip r:embed="rId3"/>
              </a:buBlip>
              <a:defRPr/>
            </a:pPr>
            <a:endParaRPr lang="en-US" dirty="0"/>
          </a:p>
        </p:txBody>
      </p:sp>
      <p:sp>
        <p:nvSpPr>
          <p:cNvPr id="28676"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C1BCA922-E60A-4A74-9157-0AA6B2D0DCC6}" type="slidenum">
              <a:rPr lang="en-US" sz="600" smtClean="0"/>
              <a:pPr eaLnBrk="1" hangingPunct="1"/>
              <a:t>26</a:t>
            </a:fld>
            <a:r>
              <a:rPr lang="en-US" sz="600" smtClean="0"/>
              <a:t> / T. A. Devi / ID RD CDS HF /  Dec-2012   © Continental Automotive Singapore</a:t>
            </a:r>
          </a:p>
        </p:txBody>
      </p:sp>
      <p:sp>
        <p:nvSpPr>
          <p:cNvPr id="5" name="Rectangle 2"/>
          <p:cNvSpPr>
            <a:spLocks noChangeArrowheads="1"/>
          </p:cNvSpPr>
          <p:nvPr/>
        </p:nvSpPr>
        <p:spPr bwMode="auto">
          <a:xfrm>
            <a:off x="1401763" y="3576638"/>
            <a:ext cx="7731125" cy="2276475"/>
          </a:xfrm>
          <a:prstGeom prst="rect">
            <a:avLst/>
          </a:prstGeom>
          <a:solidFill>
            <a:schemeClr val="bg1">
              <a:lumMod val="85000"/>
            </a:schemeClr>
          </a:solidFill>
          <a:ln w="9525">
            <a:noFill/>
            <a:miter lim="800000"/>
            <a:headEnd/>
            <a:tailEnd/>
          </a:ln>
          <a:effectLst/>
        </p:spPr>
        <p:txBody>
          <a:bodyPr wrap="none" anchor="ctr"/>
          <a:lstStyle/>
          <a:p>
            <a:pPr>
              <a:defRPr/>
            </a:pPr>
            <a:endParaRPr lang="en-US">
              <a:latin typeface="Arial" pitchFamily="34" charset="0"/>
            </a:endParaRPr>
          </a:p>
        </p:txBody>
      </p:sp>
      <p:sp>
        <p:nvSpPr>
          <p:cNvPr id="28678" name="Rectangle 5"/>
          <p:cNvSpPr>
            <a:spLocks noChangeArrowheads="1"/>
          </p:cNvSpPr>
          <p:nvPr/>
        </p:nvSpPr>
        <p:spPr bwMode="auto">
          <a:xfrm>
            <a:off x="1658938" y="4706938"/>
            <a:ext cx="1143000" cy="838200"/>
          </a:xfrm>
          <a:prstGeom prst="rect">
            <a:avLst/>
          </a:prstGeom>
          <a:solidFill>
            <a:schemeClr val="accent1"/>
          </a:solidFill>
          <a:ln w="9525">
            <a:solidFill>
              <a:schemeClr val="tx1"/>
            </a:solidFill>
            <a:miter lim="800000"/>
            <a:headEnd/>
            <a:tailEnd/>
          </a:ln>
        </p:spPr>
        <p:txBody>
          <a:bodyPr wrap="none" anchor="ctr"/>
          <a:lstStyle/>
          <a:p>
            <a:r>
              <a:rPr lang="de-DE">
                <a:solidFill>
                  <a:schemeClr val="tx2"/>
                </a:solidFill>
              </a:rPr>
              <a:t>Application</a:t>
            </a:r>
            <a:endParaRPr lang="en-US">
              <a:solidFill>
                <a:schemeClr val="tx2"/>
              </a:solidFill>
            </a:endParaRPr>
          </a:p>
        </p:txBody>
      </p:sp>
      <p:sp>
        <p:nvSpPr>
          <p:cNvPr id="28679" name="Rectangle 6"/>
          <p:cNvSpPr>
            <a:spLocks noChangeArrowheads="1"/>
          </p:cNvSpPr>
          <p:nvPr/>
        </p:nvSpPr>
        <p:spPr bwMode="auto">
          <a:xfrm>
            <a:off x="4329113" y="4519613"/>
            <a:ext cx="1143000" cy="1209675"/>
          </a:xfrm>
          <a:prstGeom prst="rect">
            <a:avLst/>
          </a:prstGeom>
          <a:solidFill>
            <a:schemeClr val="hlink"/>
          </a:solidFill>
          <a:ln w="9525">
            <a:solidFill>
              <a:schemeClr val="tx1"/>
            </a:solidFill>
            <a:miter lim="800000"/>
            <a:headEnd/>
            <a:tailEnd/>
          </a:ln>
        </p:spPr>
        <p:txBody>
          <a:bodyPr wrap="none" tIns="612000" bIns="46800" anchor="ctr"/>
          <a:lstStyle/>
          <a:p>
            <a:r>
              <a:rPr lang="de-DE" dirty="0"/>
              <a:t>API</a:t>
            </a:r>
          </a:p>
          <a:p>
            <a:r>
              <a:rPr lang="de-DE" dirty="0"/>
              <a:t>Manager</a:t>
            </a:r>
            <a:endParaRPr lang="en-US" dirty="0"/>
          </a:p>
        </p:txBody>
      </p:sp>
      <p:sp>
        <p:nvSpPr>
          <p:cNvPr id="28680" name="Rectangle 7"/>
          <p:cNvSpPr>
            <a:spLocks noChangeArrowheads="1"/>
          </p:cNvSpPr>
          <p:nvPr/>
        </p:nvSpPr>
        <p:spPr bwMode="auto">
          <a:xfrm>
            <a:off x="4437063" y="3700463"/>
            <a:ext cx="1143000" cy="260350"/>
          </a:xfrm>
          <a:prstGeom prst="rect">
            <a:avLst/>
          </a:prstGeom>
          <a:solidFill>
            <a:srgbClr val="FAAB4F"/>
          </a:solidFill>
          <a:ln w="9525">
            <a:solidFill>
              <a:schemeClr val="tx1"/>
            </a:solidFill>
            <a:miter lim="800000"/>
            <a:headEnd/>
            <a:tailEnd/>
          </a:ln>
        </p:spPr>
        <p:txBody>
          <a:bodyPr wrap="none" anchor="ctr"/>
          <a:lstStyle/>
          <a:p>
            <a:r>
              <a:rPr lang="de-DE"/>
              <a:t>API</a:t>
            </a:r>
            <a:endParaRPr lang="en-US"/>
          </a:p>
        </p:txBody>
      </p:sp>
      <p:sp>
        <p:nvSpPr>
          <p:cNvPr id="28681" name="Rectangle 8"/>
          <p:cNvSpPr>
            <a:spLocks noChangeArrowheads="1"/>
          </p:cNvSpPr>
          <p:nvPr/>
        </p:nvSpPr>
        <p:spPr bwMode="auto">
          <a:xfrm>
            <a:off x="5853113" y="4545013"/>
            <a:ext cx="2451100" cy="1171575"/>
          </a:xfrm>
          <a:prstGeom prst="rect">
            <a:avLst/>
          </a:prstGeom>
          <a:solidFill>
            <a:schemeClr val="accent1"/>
          </a:solidFill>
          <a:ln w="9525">
            <a:solidFill>
              <a:schemeClr val="tx1"/>
            </a:solidFill>
            <a:miter lim="800000"/>
            <a:headEnd/>
            <a:tailEnd/>
          </a:ln>
        </p:spPr>
        <p:txBody>
          <a:bodyPr wrap="none" lIns="1170000" rIns="90000" anchor="ctr"/>
          <a:lstStyle/>
          <a:p>
            <a:r>
              <a:rPr lang="de-DE">
                <a:solidFill>
                  <a:schemeClr val="tx2"/>
                </a:solidFill>
              </a:rPr>
              <a:t>Embedded</a:t>
            </a:r>
          </a:p>
          <a:p>
            <a:r>
              <a:rPr lang="de-DE">
                <a:solidFill>
                  <a:schemeClr val="tx2"/>
                </a:solidFill>
              </a:rPr>
              <a:t>HMI</a:t>
            </a:r>
          </a:p>
          <a:p>
            <a:r>
              <a:rPr lang="de-DE">
                <a:solidFill>
                  <a:schemeClr val="tx2"/>
                </a:solidFill>
              </a:rPr>
              <a:t>Framework</a:t>
            </a:r>
            <a:endParaRPr lang="en-US">
              <a:solidFill>
                <a:schemeClr val="tx2"/>
              </a:solidFill>
            </a:endParaRPr>
          </a:p>
        </p:txBody>
      </p:sp>
      <p:sp>
        <p:nvSpPr>
          <p:cNvPr id="28682" name="AutoShape 9"/>
          <p:cNvSpPr>
            <a:spLocks noChangeArrowheads="1"/>
          </p:cNvSpPr>
          <p:nvPr/>
        </p:nvSpPr>
        <p:spPr bwMode="auto">
          <a:xfrm>
            <a:off x="2868613" y="4970463"/>
            <a:ext cx="203200" cy="228600"/>
          </a:xfrm>
          <a:prstGeom prst="rightArrow">
            <a:avLst>
              <a:gd name="adj1" fmla="val 50000"/>
              <a:gd name="adj2" fmla="val 25000"/>
            </a:avLst>
          </a:prstGeom>
          <a:solidFill>
            <a:schemeClr val="hlink"/>
          </a:solidFill>
          <a:ln w="9525">
            <a:solidFill>
              <a:schemeClr val="tx1"/>
            </a:solidFill>
            <a:miter lim="800000"/>
            <a:headEnd/>
            <a:tailEnd/>
          </a:ln>
        </p:spPr>
        <p:txBody>
          <a:bodyPr wrap="none" anchor="ctr"/>
          <a:lstStyle/>
          <a:p>
            <a:endParaRPr lang="en-US"/>
          </a:p>
        </p:txBody>
      </p:sp>
      <p:sp>
        <p:nvSpPr>
          <p:cNvPr id="28683" name="AutoShape 10"/>
          <p:cNvSpPr>
            <a:spLocks noChangeArrowheads="1"/>
          </p:cNvSpPr>
          <p:nvPr/>
        </p:nvSpPr>
        <p:spPr bwMode="auto">
          <a:xfrm>
            <a:off x="5557838" y="4916488"/>
            <a:ext cx="203200" cy="228600"/>
          </a:xfrm>
          <a:prstGeom prst="rightArrow">
            <a:avLst>
              <a:gd name="adj1" fmla="val 50000"/>
              <a:gd name="adj2" fmla="val 25000"/>
            </a:avLst>
          </a:prstGeom>
          <a:solidFill>
            <a:srgbClr val="FF9900"/>
          </a:solidFill>
          <a:ln w="9525">
            <a:solidFill>
              <a:schemeClr val="tx1"/>
            </a:solidFill>
            <a:miter lim="800000"/>
            <a:headEnd/>
            <a:tailEnd/>
          </a:ln>
        </p:spPr>
        <p:txBody>
          <a:bodyPr wrap="none" anchor="ctr"/>
          <a:lstStyle/>
          <a:p>
            <a:endParaRPr lang="en-US"/>
          </a:p>
        </p:txBody>
      </p:sp>
      <p:sp>
        <p:nvSpPr>
          <p:cNvPr id="28684" name="Oval 11"/>
          <p:cNvSpPr>
            <a:spLocks noChangeArrowheads="1"/>
          </p:cNvSpPr>
          <p:nvPr/>
        </p:nvSpPr>
        <p:spPr bwMode="auto">
          <a:xfrm>
            <a:off x="6616700" y="4732338"/>
            <a:ext cx="139700" cy="1397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85" name="Oval 12"/>
          <p:cNvSpPr>
            <a:spLocks noChangeArrowheads="1"/>
          </p:cNvSpPr>
          <p:nvPr/>
        </p:nvSpPr>
        <p:spPr bwMode="auto">
          <a:xfrm>
            <a:off x="6804025" y="4945063"/>
            <a:ext cx="139700" cy="1397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86" name="Oval 13"/>
          <p:cNvSpPr>
            <a:spLocks noChangeArrowheads="1"/>
          </p:cNvSpPr>
          <p:nvPr/>
        </p:nvSpPr>
        <p:spPr bwMode="auto">
          <a:xfrm>
            <a:off x="6388100" y="5186363"/>
            <a:ext cx="139700" cy="1397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87" name="Oval 14"/>
          <p:cNvSpPr>
            <a:spLocks noChangeArrowheads="1"/>
          </p:cNvSpPr>
          <p:nvPr/>
        </p:nvSpPr>
        <p:spPr bwMode="auto">
          <a:xfrm>
            <a:off x="6515100" y="5453063"/>
            <a:ext cx="139700" cy="1397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88" name="Oval 15"/>
          <p:cNvSpPr>
            <a:spLocks noChangeArrowheads="1"/>
          </p:cNvSpPr>
          <p:nvPr/>
        </p:nvSpPr>
        <p:spPr bwMode="auto">
          <a:xfrm>
            <a:off x="6877050" y="5189538"/>
            <a:ext cx="139700" cy="1397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89" name="Oval 16"/>
          <p:cNvSpPr>
            <a:spLocks noChangeArrowheads="1"/>
          </p:cNvSpPr>
          <p:nvPr/>
        </p:nvSpPr>
        <p:spPr bwMode="auto">
          <a:xfrm>
            <a:off x="6245225" y="5446713"/>
            <a:ext cx="139700" cy="1397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28690" name="AutoShape 17"/>
          <p:cNvCxnSpPr>
            <a:cxnSpLocks noChangeShapeType="1"/>
            <a:stCxn id="28689" idx="0"/>
            <a:endCxn id="28686" idx="3"/>
          </p:cNvCxnSpPr>
          <p:nvPr/>
        </p:nvCxnSpPr>
        <p:spPr bwMode="auto">
          <a:xfrm flipV="1">
            <a:off x="6315075" y="5303838"/>
            <a:ext cx="93663" cy="1428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8691" name="AutoShape 18"/>
          <p:cNvCxnSpPr>
            <a:cxnSpLocks noChangeShapeType="1"/>
            <a:stCxn id="28686" idx="5"/>
            <a:endCxn id="28687" idx="0"/>
          </p:cNvCxnSpPr>
          <p:nvPr/>
        </p:nvCxnSpPr>
        <p:spPr bwMode="auto">
          <a:xfrm>
            <a:off x="6507163" y="5303838"/>
            <a:ext cx="77787" cy="1492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8692" name="AutoShape 19"/>
          <p:cNvCxnSpPr>
            <a:cxnSpLocks noChangeShapeType="1"/>
            <a:stCxn id="28703" idx="3"/>
            <a:endCxn id="28686" idx="0"/>
          </p:cNvCxnSpPr>
          <p:nvPr/>
        </p:nvCxnSpPr>
        <p:spPr bwMode="auto">
          <a:xfrm flipH="1">
            <a:off x="6457950" y="5065713"/>
            <a:ext cx="65088" cy="1206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8693" name="AutoShape 20"/>
          <p:cNvCxnSpPr>
            <a:cxnSpLocks noChangeShapeType="1"/>
            <a:stCxn id="28684" idx="3"/>
            <a:endCxn id="28703" idx="0"/>
          </p:cNvCxnSpPr>
          <p:nvPr/>
        </p:nvCxnSpPr>
        <p:spPr bwMode="auto">
          <a:xfrm flipH="1">
            <a:off x="6572250" y="4849813"/>
            <a:ext cx="65088" cy="98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8694" name="AutoShape 21"/>
          <p:cNvCxnSpPr>
            <a:cxnSpLocks noChangeShapeType="1"/>
            <a:stCxn id="28684" idx="5"/>
            <a:endCxn id="28685" idx="1"/>
          </p:cNvCxnSpPr>
          <p:nvPr/>
        </p:nvCxnSpPr>
        <p:spPr bwMode="auto">
          <a:xfrm>
            <a:off x="6735763" y="4849813"/>
            <a:ext cx="88900" cy="114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8695" name="AutoShape 22"/>
          <p:cNvCxnSpPr>
            <a:cxnSpLocks noChangeShapeType="1"/>
            <a:stCxn id="28685" idx="4"/>
            <a:endCxn id="28688" idx="0"/>
          </p:cNvCxnSpPr>
          <p:nvPr/>
        </p:nvCxnSpPr>
        <p:spPr bwMode="auto">
          <a:xfrm>
            <a:off x="6873875" y="5084763"/>
            <a:ext cx="73025" cy="1047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696" name="AutoShape 23"/>
          <p:cNvSpPr>
            <a:spLocks noChangeArrowheads="1"/>
          </p:cNvSpPr>
          <p:nvPr/>
        </p:nvSpPr>
        <p:spPr bwMode="auto">
          <a:xfrm>
            <a:off x="3154363" y="4805363"/>
            <a:ext cx="825500" cy="558800"/>
          </a:xfrm>
          <a:prstGeom prst="can">
            <a:avLst>
              <a:gd name="adj" fmla="val 25000"/>
            </a:avLst>
          </a:prstGeom>
          <a:solidFill>
            <a:schemeClr val="hlink"/>
          </a:solidFill>
          <a:ln w="9525">
            <a:solidFill>
              <a:schemeClr val="tx1"/>
            </a:solidFill>
            <a:round/>
            <a:headEnd/>
            <a:tailEnd/>
          </a:ln>
        </p:spPr>
        <p:txBody>
          <a:bodyPr wrap="none" anchor="ctr"/>
          <a:lstStyle/>
          <a:p>
            <a:r>
              <a:rPr lang="de-DE"/>
              <a:t>DPOOL</a:t>
            </a:r>
            <a:endParaRPr lang="en-US"/>
          </a:p>
        </p:txBody>
      </p:sp>
      <p:sp>
        <p:nvSpPr>
          <p:cNvPr id="28697" name="AutoShape 24"/>
          <p:cNvSpPr>
            <a:spLocks noChangeArrowheads="1"/>
          </p:cNvSpPr>
          <p:nvPr/>
        </p:nvSpPr>
        <p:spPr bwMode="auto">
          <a:xfrm>
            <a:off x="4484688" y="4545013"/>
            <a:ext cx="866775" cy="628650"/>
          </a:xfrm>
          <a:prstGeom prst="can">
            <a:avLst>
              <a:gd name="adj" fmla="val 25000"/>
            </a:avLst>
          </a:prstGeom>
          <a:solidFill>
            <a:srgbClr val="FAAB4F"/>
          </a:solidFill>
          <a:ln w="9525">
            <a:solidFill>
              <a:schemeClr val="bg2"/>
            </a:solidFill>
            <a:round/>
            <a:headEnd/>
            <a:tailEnd/>
          </a:ln>
        </p:spPr>
        <p:txBody>
          <a:bodyPr wrap="none" anchor="ctr"/>
          <a:lstStyle/>
          <a:p>
            <a:r>
              <a:rPr lang="de-DE" dirty="0" smtClean="0"/>
              <a:t>Freeze</a:t>
            </a:r>
            <a:br>
              <a:rPr lang="de-DE" dirty="0" smtClean="0"/>
            </a:br>
            <a:r>
              <a:rPr lang="de-DE" dirty="0" smtClean="0"/>
              <a:t>Buffer</a:t>
            </a:r>
            <a:endParaRPr lang="en-US" dirty="0"/>
          </a:p>
        </p:txBody>
      </p:sp>
      <p:sp>
        <p:nvSpPr>
          <p:cNvPr id="28698" name="AutoShape 25"/>
          <p:cNvSpPr>
            <a:spLocks noChangeArrowheads="1"/>
          </p:cNvSpPr>
          <p:nvPr/>
        </p:nvSpPr>
        <p:spPr bwMode="auto">
          <a:xfrm>
            <a:off x="4052888" y="4945063"/>
            <a:ext cx="203200" cy="228600"/>
          </a:xfrm>
          <a:prstGeom prst="rightArrow">
            <a:avLst>
              <a:gd name="adj1" fmla="val 50000"/>
              <a:gd name="adj2" fmla="val 25000"/>
            </a:avLst>
          </a:prstGeom>
          <a:solidFill>
            <a:schemeClr val="hlink"/>
          </a:solidFill>
          <a:ln w="9525">
            <a:solidFill>
              <a:schemeClr val="tx1"/>
            </a:solidFill>
            <a:miter lim="800000"/>
            <a:headEnd/>
            <a:tailEnd/>
          </a:ln>
        </p:spPr>
        <p:txBody>
          <a:bodyPr wrap="none" anchor="ctr"/>
          <a:lstStyle/>
          <a:p>
            <a:endParaRPr lang="en-US"/>
          </a:p>
        </p:txBody>
      </p:sp>
      <p:sp>
        <p:nvSpPr>
          <p:cNvPr id="28699" name="Rectangle 26"/>
          <p:cNvSpPr>
            <a:spLocks noChangeArrowheads="1"/>
          </p:cNvSpPr>
          <p:nvPr/>
        </p:nvSpPr>
        <p:spPr bwMode="auto">
          <a:xfrm>
            <a:off x="4389438" y="3757613"/>
            <a:ext cx="1143000" cy="260350"/>
          </a:xfrm>
          <a:prstGeom prst="rect">
            <a:avLst/>
          </a:prstGeom>
          <a:solidFill>
            <a:srgbClr val="FAAB4F"/>
          </a:solidFill>
          <a:ln w="9525">
            <a:solidFill>
              <a:schemeClr val="tx1"/>
            </a:solidFill>
            <a:miter lim="800000"/>
            <a:headEnd/>
            <a:tailEnd/>
          </a:ln>
        </p:spPr>
        <p:txBody>
          <a:bodyPr wrap="none" anchor="ctr"/>
          <a:lstStyle/>
          <a:p>
            <a:r>
              <a:rPr lang="de-DE"/>
              <a:t>API</a:t>
            </a:r>
            <a:endParaRPr lang="en-US"/>
          </a:p>
        </p:txBody>
      </p:sp>
      <p:sp>
        <p:nvSpPr>
          <p:cNvPr id="28700" name="Rectangle 27"/>
          <p:cNvSpPr>
            <a:spLocks noChangeArrowheads="1"/>
          </p:cNvSpPr>
          <p:nvPr/>
        </p:nvSpPr>
        <p:spPr bwMode="auto">
          <a:xfrm>
            <a:off x="4332288" y="3824288"/>
            <a:ext cx="1143000" cy="260350"/>
          </a:xfrm>
          <a:prstGeom prst="rect">
            <a:avLst/>
          </a:prstGeom>
          <a:solidFill>
            <a:srgbClr val="FAAB4F"/>
          </a:solidFill>
          <a:ln w="9525">
            <a:solidFill>
              <a:schemeClr val="tx1"/>
            </a:solidFill>
            <a:miter lim="800000"/>
            <a:headEnd/>
            <a:tailEnd/>
          </a:ln>
        </p:spPr>
        <p:txBody>
          <a:bodyPr wrap="none" anchor="ctr"/>
          <a:lstStyle/>
          <a:p>
            <a:r>
              <a:rPr lang="de-DE"/>
              <a:t>API</a:t>
            </a:r>
            <a:endParaRPr lang="en-US"/>
          </a:p>
        </p:txBody>
      </p:sp>
      <p:sp>
        <p:nvSpPr>
          <p:cNvPr id="28701" name="Rectangle 28"/>
          <p:cNvSpPr>
            <a:spLocks noChangeArrowheads="1"/>
          </p:cNvSpPr>
          <p:nvPr/>
        </p:nvSpPr>
        <p:spPr bwMode="auto">
          <a:xfrm>
            <a:off x="4275138" y="3881438"/>
            <a:ext cx="1143000" cy="260350"/>
          </a:xfrm>
          <a:prstGeom prst="rect">
            <a:avLst/>
          </a:prstGeom>
          <a:solidFill>
            <a:schemeClr val="hlink"/>
          </a:solidFill>
          <a:ln w="9525">
            <a:solidFill>
              <a:schemeClr val="tx1"/>
            </a:solidFill>
            <a:miter lim="800000"/>
            <a:headEnd/>
            <a:tailEnd/>
          </a:ln>
        </p:spPr>
        <p:txBody>
          <a:bodyPr wrap="none" anchor="ctr"/>
          <a:lstStyle/>
          <a:p>
            <a:r>
              <a:rPr lang="de-DE"/>
              <a:t>API</a:t>
            </a:r>
            <a:endParaRPr lang="en-US"/>
          </a:p>
        </p:txBody>
      </p:sp>
      <p:sp>
        <p:nvSpPr>
          <p:cNvPr id="28702" name="AutoShape 29"/>
          <p:cNvSpPr>
            <a:spLocks noChangeArrowheads="1"/>
          </p:cNvSpPr>
          <p:nvPr/>
        </p:nvSpPr>
        <p:spPr bwMode="auto">
          <a:xfrm rot="5400000">
            <a:off x="4786313" y="4265613"/>
            <a:ext cx="269875" cy="161925"/>
          </a:xfrm>
          <a:prstGeom prst="leftRightArrow">
            <a:avLst>
              <a:gd name="adj1" fmla="val 50000"/>
              <a:gd name="adj2" fmla="val 33333"/>
            </a:avLst>
          </a:prstGeom>
          <a:solidFill>
            <a:srgbClr val="FF9900"/>
          </a:solidFill>
          <a:ln w="9525">
            <a:solidFill>
              <a:schemeClr val="tx1"/>
            </a:solidFill>
            <a:miter lim="800000"/>
            <a:headEnd/>
            <a:tailEnd/>
          </a:ln>
        </p:spPr>
        <p:txBody>
          <a:bodyPr wrap="none" anchor="ctr"/>
          <a:lstStyle/>
          <a:p>
            <a:endParaRPr lang="en-US"/>
          </a:p>
        </p:txBody>
      </p:sp>
      <p:sp>
        <p:nvSpPr>
          <p:cNvPr id="28703" name="Oval 30"/>
          <p:cNvSpPr>
            <a:spLocks noChangeArrowheads="1"/>
          </p:cNvSpPr>
          <p:nvPr/>
        </p:nvSpPr>
        <p:spPr bwMode="auto">
          <a:xfrm>
            <a:off x="6502400" y="4948238"/>
            <a:ext cx="139700" cy="139700"/>
          </a:xfrm>
          <a:prstGeom prst="ellipse">
            <a:avLst/>
          </a:prstGeom>
          <a:solidFill>
            <a:schemeClr val="hlink"/>
          </a:solidFill>
          <a:ln w="9525">
            <a:solidFill>
              <a:schemeClr val="tx1"/>
            </a:solidFill>
            <a:round/>
            <a:headEnd/>
            <a:tailEnd/>
          </a:ln>
        </p:spPr>
        <p:txBody>
          <a:bodyPr wrap="none" anchor="ctr"/>
          <a:lstStyle/>
          <a:p>
            <a:endParaRPr lang="en-US" sz="1200" b="1"/>
          </a:p>
        </p:txBody>
      </p:sp>
      <p:cxnSp>
        <p:nvCxnSpPr>
          <p:cNvPr id="28704" name="AutoShape 31"/>
          <p:cNvCxnSpPr>
            <a:cxnSpLocks noChangeShapeType="1"/>
            <a:stCxn id="28703" idx="1"/>
            <a:endCxn id="28701" idx="3"/>
          </p:cNvCxnSpPr>
          <p:nvPr/>
        </p:nvCxnSpPr>
        <p:spPr bwMode="auto">
          <a:xfrm flipH="1" flipV="1">
            <a:off x="5418138" y="4011613"/>
            <a:ext cx="1104900" cy="955675"/>
          </a:xfrm>
          <a:prstGeom prst="straightConnector1">
            <a:avLst/>
          </a:prstGeom>
          <a:noFill/>
          <a:ln w="1587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28705" name="Text Box 32"/>
          <p:cNvSpPr txBox="1">
            <a:spLocks noChangeArrowheads="1"/>
          </p:cNvSpPr>
          <p:nvPr/>
        </p:nvSpPr>
        <p:spPr bwMode="auto">
          <a:xfrm>
            <a:off x="5842000" y="4818063"/>
            <a:ext cx="749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de-DE" sz="1000">
                <a:solidFill>
                  <a:schemeClr val="bg2"/>
                </a:solidFill>
              </a:rPr>
              <a:t>&lt;&lt;uses&gt;&gt;</a:t>
            </a:r>
            <a:endParaRPr lang="en-US" sz="1000">
              <a:solidFill>
                <a:schemeClr val="bg2"/>
              </a:solidFill>
            </a:endParaRPr>
          </a:p>
        </p:txBody>
      </p:sp>
      <p:sp>
        <p:nvSpPr>
          <p:cNvPr id="28706" name="Rectangle 33"/>
          <p:cNvSpPr>
            <a:spLocks noChangeArrowheads="1"/>
          </p:cNvSpPr>
          <p:nvPr/>
        </p:nvSpPr>
        <p:spPr bwMode="auto">
          <a:xfrm>
            <a:off x="950913" y="3573463"/>
            <a:ext cx="419100" cy="2270125"/>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r>
              <a:rPr lang="de-DE">
                <a:solidFill>
                  <a:schemeClr val="bg1"/>
                </a:solidFill>
              </a:rPr>
              <a:t>EMBEDDED</a:t>
            </a:r>
            <a:endParaRPr lang="en-US">
              <a:solidFill>
                <a:schemeClr val="bg1"/>
              </a:solidFill>
            </a:endParaRPr>
          </a:p>
        </p:txBody>
      </p:sp>
      <p:sp>
        <p:nvSpPr>
          <p:cNvPr id="28707" name="Rectangle 34"/>
          <p:cNvSpPr>
            <a:spLocks noChangeArrowheads="1"/>
          </p:cNvSpPr>
          <p:nvPr/>
        </p:nvSpPr>
        <p:spPr bwMode="auto">
          <a:xfrm>
            <a:off x="955675" y="1760538"/>
            <a:ext cx="419100" cy="1762125"/>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r>
              <a:rPr lang="de-DE">
                <a:solidFill>
                  <a:schemeClr val="bg1"/>
                </a:solidFill>
              </a:rPr>
              <a:t>TOOLING</a:t>
            </a:r>
            <a:endParaRPr lang="en-US">
              <a:solidFill>
                <a:schemeClr val="bg1"/>
              </a:solidFill>
            </a:endParaRPr>
          </a:p>
        </p:txBody>
      </p:sp>
      <p:sp>
        <p:nvSpPr>
          <p:cNvPr id="36" name="Rectangle 35"/>
          <p:cNvSpPr>
            <a:spLocks noChangeArrowheads="1"/>
          </p:cNvSpPr>
          <p:nvPr/>
        </p:nvSpPr>
        <p:spPr bwMode="auto">
          <a:xfrm>
            <a:off x="1408113" y="1741488"/>
            <a:ext cx="7731125" cy="1781175"/>
          </a:xfrm>
          <a:prstGeom prst="rect">
            <a:avLst/>
          </a:prstGeom>
          <a:solidFill>
            <a:schemeClr val="bg1">
              <a:lumMod val="85000"/>
            </a:schemeClr>
          </a:solidFill>
          <a:ln w="9525">
            <a:noFill/>
            <a:miter lim="800000"/>
            <a:headEnd/>
            <a:tailEnd/>
          </a:ln>
          <a:effectLst/>
        </p:spPr>
        <p:txBody>
          <a:bodyPr wrap="none" anchor="ctr"/>
          <a:lstStyle/>
          <a:p>
            <a:pPr>
              <a:defRPr/>
            </a:pPr>
            <a:endParaRPr lang="en-US">
              <a:latin typeface="Arial" pitchFamily="34" charset="0"/>
            </a:endParaRPr>
          </a:p>
        </p:txBody>
      </p:sp>
      <p:sp>
        <p:nvSpPr>
          <p:cNvPr id="28709" name="Rectangle 36"/>
          <p:cNvSpPr>
            <a:spLocks noChangeArrowheads="1"/>
          </p:cNvSpPr>
          <p:nvPr/>
        </p:nvSpPr>
        <p:spPr bwMode="auto">
          <a:xfrm>
            <a:off x="3309938" y="2068513"/>
            <a:ext cx="873125" cy="882650"/>
          </a:xfrm>
          <a:prstGeom prst="rect">
            <a:avLst/>
          </a:prstGeom>
          <a:solidFill>
            <a:schemeClr val="accent1"/>
          </a:solidFill>
          <a:ln w="9525">
            <a:solidFill>
              <a:schemeClr val="tx1"/>
            </a:solidFill>
            <a:miter lim="800000"/>
            <a:headEnd/>
            <a:tailEnd/>
          </a:ln>
        </p:spPr>
        <p:txBody>
          <a:bodyPr wrap="none" tIns="612000" bIns="46800" anchor="ctr"/>
          <a:lstStyle/>
          <a:p>
            <a:r>
              <a:rPr lang="de-DE">
                <a:solidFill>
                  <a:schemeClr val="tx2"/>
                </a:solidFill>
              </a:rPr>
              <a:t>Model</a:t>
            </a:r>
            <a:endParaRPr lang="en-US">
              <a:solidFill>
                <a:schemeClr val="tx2"/>
              </a:solidFill>
            </a:endParaRPr>
          </a:p>
        </p:txBody>
      </p:sp>
      <p:graphicFrame>
        <p:nvGraphicFramePr>
          <p:cNvPr id="28710" name="Object 2"/>
          <p:cNvGraphicFramePr>
            <a:graphicFrameLocks noChangeAspect="1"/>
          </p:cNvGraphicFramePr>
          <p:nvPr/>
        </p:nvGraphicFramePr>
        <p:xfrm>
          <a:off x="3471863" y="2176463"/>
          <a:ext cx="544512" cy="485775"/>
        </p:xfrm>
        <a:graphic>
          <a:graphicData uri="http://schemas.openxmlformats.org/presentationml/2006/ole">
            <p:oleObj spid="_x0000_s28728" name="Bitmap" r:id="rId4" imgW="1495634" imgH="1333333" progId="PBrush">
              <p:embed/>
            </p:oleObj>
          </a:graphicData>
        </a:graphic>
      </p:graphicFrame>
      <p:sp>
        <p:nvSpPr>
          <p:cNvPr id="28711" name="Rectangle 38"/>
          <p:cNvSpPr>
            <a:spLocks noChangeArrowheads="1"/>
          </p:cNvSpPr>
          <p:nvPr/>
        </p:nvSpPr>
        <p:spPr bwMode="auto">
          <a:xfrm>
            <a:off x="4579938" y="2074863"/>
            <a:ext cx="771525" cy="882650"/>
          </a:xfrm>
          <a:prstGeom prst="rect">
            <a:avLst/>
          </a:prstGeom>
          <a:solidFill>
            <a:schemeClr val="accent1"/>
          </a:solidFill>
          <a:ln w="9525">
            <a:solidFill>
              <a:schemeClr val="tx1"/>
            </a:solidFill>
            <a:miter lim="800000"/>
            <a:headEnd/>
            <a:tailEnd/>
          </a:ln>
        </p:spPr>
        <p:txBody>
          <a:bodyPr wrap="none" tIns="612000" bIns="46800" anchor="ctr"/>
          <a:lstStyle/>
          <a:p>
            <a:r>
              <a:rPr lang="de-DE">
                <a:solidFill>
                  <a:schemeClr val="tx2"/>
                </a:solidFill>
              </a:rPr>
              <a:t>XML</a:t>
            </a:r>
            <a:endParaRPr lang="en-US">
              <a:solidFill>
                <a:schemeClr val="tx2"/>
              </a:solidFill>
            </a:endParaRPr>
          </a:p>
        </p:txBody>
      </p:sp>
      <p:pic>
        <p:nvPicPr>
          <p:cNvPr id="28712" name="Picture 39" descr="xml_logo"/>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705350" y="2179638"/>
            <a:ext cx="471488"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713" name="AutoShape 40"/>
          <p:cNvSpPr>
            <a:spLocks noChangeArrowheads="1"/>
          </p:cNvSpPr>
          <p:nvPr/>
        </p:nvSpPr>
        <p:spPr bwMode="auto">
          <a:xfrm>
            <a:off x="4281488" y="2411413"/>
            <a:ext cx="203200" cy="2286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28714" name="Rectangle 41"/>
          <p:cNvSpPr>
            <a:spLocks noChangeArrowheads="1"/>
          </p:cNvSpPr>
          <p:nvPr/>
        </p:nvSpPr>
        <p:spPr bwMode="auto">
          <a:xfrm>
            <a:off x="5811838" y="2081213"/>
            <a:ext cx="1049337" cy="901700"/>
          </a:xfrm>
          <a:prstGeom prst="rect">
            <a:avLst/>
          </a:prstGeom>
          <a:solidFill>
            <a:schemeClr val="accent1"/>
          </a:solidFill>
          <a:ln w="9525">
            <a:solidFill>
              <a:schemeClr val="tx1"/>
            </a:solidFill>
            <a:miter lim="800000"/>
            <a:headEnd/>
            <a:tailEnd/>
          </a:ln>
        </p:spPr>
        <p:txBody>
          <a:bodyPr wrap="none" tIns="334800" anchor="ctr"/>
          <a:lstStyle/>
          <a:p>
            <a:r>
              <a:rPr lang="de-DE">
                <a:solidFill>
                  <a:schemeClr val="tx2"/>
                </a:solidFill>
              </a:rPr>
              <a:t>Code</a:t>
            </a:r>
          </a:p>
          <a:p>
            <a:r>
              <a:rPr lang="de-DE">
                <a:solidFill>
                  <a:schemeClr val="tx2"/>
                </a:solidFill>
              </a:rPr>
              <a:t>Generator</a:t>
            </a:r>
            <a:endParaRPr lang="en-US">
              <a:solidFill>
                <a:schemeClr val="tx2"/>
              </a:solidFill>
            </a:endParaRPr>
          </a:p>
        </p:txBody>
      </p:sp>
      <p:pic>
        <p:nvPicPr>
          <p:cNvPr id="28715" name="Picture 42" descr="b_zahnrad_a"/>
          <p:cNvPicPr>
            <a:picLocks noChangeAspect="1" noChangeArrowheads="1"/>
          </p:cNvPicPr>
          <p:nvPr/>
        </p:nvPicPr>
        <p:blipFill>
          <a:blip r:embed="rId6" cstate="print">
            <a:lum contrast="-18000"/>
            <a:extLst>
              <a:ext uri="{28A0092B-C50C-407E-A947-70E740481C1C}">
                <a14:useLocalDpi xmlns:a14="http://schemas.microsoft.com/office/drawing/2010/main" xmlns="" val="0"/>
              </a:ext>
            </a:extLst>
          </a:blip>
          <a:srcRect/>
          <a:stretch>
            <a:fillRect/>
          </a:stretch>
        </p:blipFill>
        <p:spPr bwMode="auto">
          <a:xfrm>
            <a:off x="6184900" y="2147888"/>
            <a:ext cx="29845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716" name="AutoShape 43"/>
          <p:cNvSpPr>
            <a:spLocks noChangeArrowheads="1"/>
          </p:cNvSpPr>
          <p:nvPr/>
        </p:nvSpPr>
        <p:spPr bwMode="auto">
          <a:xfrm>
            <a:off x="5483225" y="2417763"/>
            <a:ext cx="203200" cy="2286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28717" name="Text Box 44"/>
          <p:cNvSpPr txBox="1">
            <a:spLocks noChangeArrowheads="1"/>
          </p:cNvSpPr>
          <p:nvPr/>
        </p:nvSpPr>
        <p:spPr bwMode="auto">
          <a:xfrm>
            <a:off x="4089400" y="3176588"/>
            <a:ext cx="889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de-DE" sz="1000"/>
              <a:t>&lt;&lt;defines&gt;&gt;</a:t>
            </a:r>
            <a:endParaRPr lang="en-US" sz="1000"/>
          </a:p>
        </p:txBody>
      </p:sp>
      <p:cxnSp>
        <p:nvCxnSpPr>
          <p:cNvPr id="28718" name="AutoShape 45"/>
          <p:cNvCxnSpPr>
            <a:cxnSpLocks noChangeShapeType="1"/>
            <a:stCxn id="28711" idx="2"/>
            <a:endCxn id="28699" idx="0"/>
          </p:cNvCxnSpPr>
          <p:nvPr/>
        </p:nvCxnSpPr>
        <p:spPr bwMode="auto">
          <a:xfrm flipH="1">
            <a:off x="4960938" y="2957513"/>
            <a:ext cx="4762" cy="800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8719" name="AutoShape 46"/>
          <p:cNvSpPr>
            <a:spLocks noChangeArrowheads="1"/>
          </p:cNvSpPr>
          <p:nvPr/>
        </p:nvSpPr>
        <p:spPr bwMode="auto">
          <a:xfrm>
            <a:off x="6294438" y="3087688"/>
            <a:ext cx="203200" cy="1285875"/>
          </a:xfrm>
          <a:prstGeom prst="downArrow">
            <a:avLst>
              <a:gd name="adj1" fmla="val 28120"/>
              <a:gd name="adj2" fmla="val 102217"/>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Terms</a:t>
            </a:r>
          </a:p>
        </p:txBody>
      </p:sp>
      <p:sp>
        <p:nvSpPr>
          <p:cNvPr id="29699" name="Content Placeholder 2"/>
          <p:cNvSpPr>
            <a:spLocks noGrp="1"/>
          </p:cNvSpPr>
          <p:nvPr>
            <p:ph idx="1"/>
          </p:nvPr>
        </p:nvSpPr>
        <p:spPr>
          <a:xfrm>
            <a:off x="334963" y="998538"/>
            <a:ext cx="9236075" cy="4946650"/>
          </a:xfrm>
        </p:spPr>
        <p:txBody>
          <a:bodyPr/>
          <a:lstStyle/>
          <a:p>
            <a:pPr marL="284163" indent="-284163"/>
            <a:r>
              <a:rPr lang="en-AU" b="1" smtClean="0"/>
              <a:t>“Getter/Setter”</a:t>
            </a:r>
          </a:p>
          <a:p>
            <a:pPr marL="655638" lvl="1">
              <a:buFontTx/>
              <a:buChar char="-"/>
            </a:pPr>
            <a:r>
              <a:rPr lang="en-AU" sz="1600" smtClean="0"/>
              <a:t>API naming is somehow ambiguous, so here’s the meaning …</a:t>
            </a:r>
          </a:p>
          <a:p>
            <a:pPr marL="655638" lvl="1">
              <a:buFontTx/>
              <a:buChar char="-"/>
            </a:pPr>
            <a:r>
              <a:rPr lang="en-AU" sz="1600" smtClean="0"/>
              <a:t>Setter/Getter are used by HMI, direction is from HMI to System</a:t>
            </a:r>
          </a:p>
          <a:p>
            <a:pPr marL="655638" lvl="1">
              <a:buFontTx/>
              <a:buChar char="-"/>
            </a:pPr>
            <a:r>
              <a:rPr lang="en-AU" sz="1600" smtClean="0"/>
              <a:t>A Setter writes to the Data Pool, a Getter reads from it</a:t>
            </a:r>
          </a:p>
          <a:p>
            <a:pPr marL="655638" lvl="1">
              <a:buFontTx/>
              <a:buChar char="-"/>
            </a:pPr>
            <a:r>
              <a:rPr lang="en-AU" sz="1600" smtClean="0"/>
              <a:t>Setters can only have NONE update behaviour (see below)</a:t>
            </a:r>
          </a:p>
          <a:p>
            <a:pPr marL="655638" lvl="1">
              <a:buFontTx/>
              <a:buChar char="-"/>
            </a:pPr>
            <a:r>
              <a:rPr lang="en-AU" sz="1600" smtClean="0"/>
              <a:t>Getters can have an update behaviour (see below)</a:t>
            </a:r>
            <a:r>
              <a:rPr lang="en-AU" sz="1600" b="1" smtClean="0"/>
              <a:t/>
            </a:r>
            <a:br>
              <a:rPr lang="en-AU" sz="1600" b="1" smtClean="0"/>
            </a:br>
            <a:endParaRPr lang="en-AU" b="1" smtClean="0"/>
          </a:p>
          <a:p>
            <a:pPr marL="284163" indent="-284163"/>
            <a:r>
              <a:rPr lang="en-AU" b="1" smtClean="0"/>
              <a:t>“Update Behaviour”</a:t>
            </a:r>
          </a:p>
          <a:p>
            <a:pPr marL="284163" indent="-284163">
              <a:buFont typeface="Arial" charset="0"/>
              <a:buNone/>
            </a:pPr>
            <a:r>
              <a:rPr lang="en-AU" smtClean="0"/>
              <a:t>	</a:t>
            </a:r>
            <a:r>
              <a:rPr lang="en-AU" sz="1600" smtClean="0"/>
              <a:t>An API function also specifies the update behaviour of the HMI subsystem as follows </a:t>
            </a:r>
          </a:p>
          <a:p>
            <a:pPr marL="655638" lvl="1">
              <a:buFontTx/>
              <a:buChar char="-"/>
            </a:pPr>
            <a:r>
              <a:rPr lang="en-AU" sz="1600" smtClean="0"/>
              <a:t>NONE	- 	No update trigger is sent to HMI</a:t>
            </a:r>
          </a:p>
          <a:p>
            <a:pPr marL="1731963" lvl="4">
              <a:buFontTx/>
              <a:buChar char="-"/>
            </a:pPr>
            <a:r>
              <a:rPr lang="en-AU" sz="1600" smtClean="0"/>
              <a:t>( freeze buffer is constant from reset values)</a:t>
            </a:r>
          </a:p>
          <a:p>
            <a:pPr marL="655638" lvl="1">
              <a:buFontTx/>
              <a:buChar char="-"/>
            </a:pPr>
            <a:r>
              <a:rPr lang="en-AU" sz="1600" smtClean="0"/>
              <a:t>ONCE	-	Triggering of HMI once</a:t>
            </a:r>
          </a:p>
          <a:p>
            <a:pPr marL="1731963" lvl="4">
              <a:buFont typeface="Arial" charset="0"/>
              <a:buNone/>
            </a:pPr>
            <a:r>
              <a:rPr lang="en-AU" sz="1600" smtClean="0"/>
              <a:t>	(explanation: with ref to HMI state, it’s called once before we reach HMI state and once after we are at HMI state and initialized)</a:t>
            </a:r>
          </a:p>
          <a:p>
            <a:pPr marL="655638" lvl="1">
              <a:buFontTx/>
              <a:buChar char="-"/>
            </a:pPr>
            <a:r>
              <a:rPr lang="en-AU" sz="1600" smtClean="0"/>
              <a:t>ONCHANGE	-	Retriggering of HMI on each change of the monitored data 	</a:t>
            </a:r>
            <a:endParaRPr lang="en-US" sz="1600" smtClean="0"/>
          </a:p>
        </p:txBody>
      </p:sp>
      <p:sp>
        <p:nvSpPr>
          <p:cNvPr id="29700"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FE6C3AA9-05CC-4AF0-B1D2-D4F5A8414FBD}" type="slidenum">
              <a:rPr lang="en-US" sz="600" smtClean="0"/>
              <a:pPr eaLnBrk="1" hangingPunct="1"/>
              <a:t>27</a:t>
            </a:fld>
            <a:r>
              <a:rPr lang="en-US" sz="600" smtClean="0"/>
              <a:t> / T. A. Devi / ID RD CDS HF /  Dec-2012   © Continental Automotive Singapore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Data Consistency (1)</a:t>
            </a:r>
          </a:p>
        </p:txBody>
      </p:sp>
      <p:sp>
        <p:nvSpPr>
          <p:cNvPr id="30723" name="Content Placeholder 2"/>
          <p:cNvSpPr>
            <a:spLocks noGrp="1"/>
          </p:cNvSpPr>
          <p:nvPr>
            <p:ph idx="1"/>
          </p:nvPr>
        </p:nvSpPr>
        <p:spPr>
          <a:xfrm>
            <a:off x="334963" y="998538"/>
            <a:ext cx="9236075" cy="4946650"/>
          </a:xfrm>
        </p:spPr>
        <p:txBody>
          <a:bodyPr/>
          <a:lstStyle/>
          <a:p>
            <a:r>
              <a:rPr lang="en-US" dirty="0" smtClean="0"/>
              <a:t> </a:t>
            </a:r>
            <a:r>
              <a:rPr lang="en-AU" dirty="0" smtClean="0"/>
              <a:t>API definition in XML has particular Get/Set functions for each single value</a:t>
            </a:r>
            <a:endParaRPr lang="de-DE" dirty="0" smtClean="0">
              <a:latin typeface="Courier New" pitchFamily="49" charset="0"/>
            </a:endParaRPr>
          </a:p>
          <a:p>
            <a:endParaRPr lang="en-US" dirty="0" smtClean="0"/>
          </a:p>
        </p:txBody>
      </p:sp>
      <p:sp>
        <p:nvSpPr>
          <p:cNvPr id="30724"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36089D90-A2E1-4E8F-BB81-45DDE31DFCE5}" type="slidenum">
              <a:rPr lang="en-US" sz="600" smtClean="0"/>
              <a:pPr eaLnBrk="1" hangingPunct="1"/>
              <a:t>28</a:t>
            </a:fld>
            <a:r>
              <a:rPr lang="en-US" sz="600" smtClean="0"/>
              <a:t> / T. A. Devi / ID RD CDS HF /  Dec-2012   © Continental Automotive Singapore</a:t>
            </a:r>
          </a:p>
        </p:txBody>
      </p:sp>
      <p:grpSp>
        <p:nvGrpSpPr>
          <p:cNvPr id="30725" name="Group 1033"/>
          <p:cNvGrpSpPr>
            <a:grpSpLocks/>
          </p:cNvGrpSpPr>
          <p:nvPr/>
        </p:nvGrpSpPr>
        <p:grpSpPr bwMode="auto">
          <a:xfrm>
            <a:off x="881063" y="2854325"/>
            <a:ext cx="1946275" cy="2898775"/>
            <a:chOff x="2474" y="1647"/>
            <a:chExt cx="1421" cy="2077"/>
          </a:xfrm>
        </p:grpSpPr>
        <p:sp>
          <p:nvSpPr>
            <p:cNvPr id="30755" name="Rectangle 1030"/>
            <p:cNvSpPr>
              <a:spLocks noChangeArrowheads="1"/>
            </p:cNvSpPr>
            <p:nvPr/>
          </p:nvSpPr>
          <p:spPr bwMode="auto">
            <a:xfrm>
              <a:off x="2483" y="1647"/>
              <a:ext cx="1412" cy="2077"/>
            </a:xfrm>
            <a:prstGeom prst="rect">
              <a:avLst/>
            </a:prstGeom>
            <a:solidFill>
              <a:schemeClr val="tx1"/>
            </a:solidFill>
            <a:ln w="9525">
              <a:solidFill>
                <a:schemeClr val="tx1"/>
              </a:solidFill>
              <a:miter lim="800000"/>
              <a:headEnd/>
              <a:tailEnd/>
            </a:ln>
          </p:spPr>
          <p:txBody>
            <a:bodyPr wrap="none" tIns="190800" anchorCtr="1"/>
            <a:lstStyle/>
            <a:p>
              <a:r>
                <a:rPr lang="de-DE" b="1">
                  <a:solidFill>
                    <a:schemeClr val="bg1"/>
                  </a:solidFill>
                </a:rPr>
                <a:t>10:52 PM</a:t>
              </a:r>
              <a:endParaRPr lang="en-US" b="1">
                <a:solidFill>
                  <a:schemeClr val="bg1"/>
                </a:solidFill>
              </a:endParaRPr>
            </a:p>
          </p:txBody>
        </p:sp>
        <p:sp>
          <p:nvSpPr>
            <p:cNvPr id="30756" name="Line 1032"/>
            <p:cNvSpPr>
              <a:spLocks noChangeShapeType="1"/>
            </p:cNvSpPr>
            <p:nvPr/>
          </p:nvSpPr>
          <p:spPr bwMode="auto">
            <a:xfrm>
              <a:off x="2474" y="1987"/>
              <a:ext cx="1420" cy="0"/>
            </a:xfrm>
            <a:prstGeom prst="line">
              <a:avLst/>
            </a:prstGeom>
            <a:noFill/>
            <a:ln w="9525">
              <a:solidFill>
                <a:schemeClr val="bg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30726" name="Text Box 1048"/>
          <p:cNvSpPr txBox="1">
            <a:spLocks noChangeArrowheads="1"/>
          </p:cNvSpPr>
          <p:nvPr/>
        </p:nvSpPr>
        <p:spPr bwMode="auto">
          <a:xfrm>
            <a:off x="3049588" y="1490663"/>
            <a:ext cx="5098767"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de-DE" sz="1200" dirty="0">
                <a:latin typeface="Lucida Console" pitchFamily="49" charset="0"/>
              </a:rPr>
              <a:t>DATA_OUTTP_STRING   </a:t>
            </a:r>
            <a:r>
              <a:rPr lang="de-DE" sz="1200" dirty="0" smtClean="0">
                <a:latin typeface="Lucida Console" pitchFamily="49" charset="0"/>
              </a:rPr>
              <a:t>GetCurrentHour </a:t>
            </a:r>
            <a:r>
              <a:rPr lang="de-DE" sz="1200" dirty="0">
                <a:latin typeface="Lucida Console" pitchFamily="49" charset="0"/>
              </a:rPr>
              <a:t>(DATA_TYPE_VOID);</a:t>
            </a:r>
            <a:endParaRPr lang="en-US" sz="1200" dirty="0">
              <a:latin typeface="Lucida Console" pitchFamily="49" charset="0"/>
            </a:endParaRPr>
          </a:p>
        </p:txBody>
      </p:sp>
      <p:sp>
        <p:nvSpPr>
          <p:cNvPr id="30728" name="Text Box 1050"/>
          <p:cNvSpPr txBox="1">
            <a:spLocks noChangeArrowheads="1"/>
          </p:cNvSpPr>
          <p:nvPr/>
        </p:nvSpPr>
        <p:spPr bwMode="auto">
          <a:xfrm>
            <a:off x="3071813" y="1817357"/>
            <a:ext cx="5248275"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de-DE" sz="1200" dirty="0">
                <a:latin typeface="Lucida Console" pitchFamily="49" charset="0"/>
              </a:rPr>
              <a:t>DATA_OUTTP_STRING   GetCurrentMinutes (DATA_TYPE_VOID);</a:t>
            </a:r>
            <a:endParaRPr lang="en-US" sz="1200" dirty="0">
              <a:latin typeface="Lucida Console" pitchFamily="49" charset="0"/>
            </a:endParaRPr>
          </a:p>
        </p:txBody>
      </p:sp>
      <p:sp>
        <p:nvSpPr>
          <p:cNvPr id="30729" name="Text Box 1051"/>
          <p:cNvSpPr txBox="1">
            <a:spLocks noChangeArrowheads="1"/>
          </p:cNvSpPr>
          <p:nvPr/>
        </p:nvSpPr>
        <p:spPr bwMode="auto">
          <a:xfrm>
            <a:off x="3071813" y="2152511"/>
            <a:ext cx="51562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de-DE" sz="1200" dirty="0">
                <a:latin typeface="Lucida Console" pitchFamily="49" charset="0"/>
              </a:rPr>
              <a:t>DATA_OUTTP_STRING   GetAmPmExtension (DATA_TYPE_VOID);</a:t>
            </a:r>
            <a:endParaRPr lang="en-US" sz="1200" dirty="0">
              <a:latin typeface="Lucida Console" pitchFamily="49" charset="0"/>
            </a:endParaRPr>
          </a:p>
        </p:txBody>
      </p:sp>
      <p:cxnSp>
        <p:nvCxnSpPr>
          <p:cNvPr id="30730" name="AutoShape 1052"/>
          <p:cNvCxnSpPr>
            <a:cxnSpLocks noChangeShapeType="1"/>
          </p:cNvCxnSpPr>
          <p:nvPr/>
        </p:nvCxnSpPr>
        <p:spPr bwMode="auto">
          <a:xfrm rot="10800000" flipV="1">
            <a:off x="1555557" y="1628775"/>
            <a:ext cx="1538289" cy="1225550"/>
          </a:xfrm>
          <a:prstGeom prst="bentConnector3">
            <a:avLst>
              <a:gd name="adj1" fmla="val 101604"/>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0732" name="AutoShape 1054"/>
          <p:cNvCxnSpPr>
            <a:cxnSpLocks noChangeShapeType="1"/>
            <a:stCxn id="30728" idx="1"/>
            <a:endCxn id="30755" idx="0"/>
          </p:cNvCxnSpPr>
          <p:nvPr/>
        </p:nvCxnSpPr>
        <p:spPr bwMode="auto">
          <a:xfrm rot="10800000" flipV="1">
            <a:off x="1860365" y="1954675"/>
            <a:ext cx="1211449" cy="899649"/>
          </a:xfrm>
          <a:prstGeom prst="bentConnector2">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0733" name="AutoShape 1055"/>
          <p:cNvCxnSpPr>
            <a:cxnSpLocks noChangeShapeType="1"/>
            <a:stCxn id="30729" idx="1"/>
          </p:cNvCxnSpPr>
          <p:nvPr/>
        </p:nvCxnSpPr>
        <p:spPr bwMode="auto">
          <a:xfrm rot="10800000" flipV="1">
            <a:off x="2182813" y="2289829"/>
            <a:ext cx="889001" cy="564495"/>
          </a:xfrm>
          <a:prstGeom prst="bentConnector3">
            <a:avLst>
              <a:gd name="adj1" fmla="val 101994"/>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sp>
        <p:nvSpPr>
          <p:cNvPr id="30734" name="Oval 1056"/>
          <p:cNvSpPr>
            <a:spLocks noChangeArrowheads="1"/>
          </p:cNvSpPr>
          <p:nvPr/>
        </p:nvSpPr>
        <p:spPr bwMode="auto">
          <a:xfrm>
            <a:off x="4937125" y="3422650"/>
            <a:ext cx="311150" cy="330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35" name="Oval 1057"/>
          <p:cNvSpPr>
            <a:spLocks noChangeArrowheads="1"/>
          </p:cNvSpPr>
          <p:nvPr/>
        </p:nvSpPr>
        <p:spPr bwMode="auto">
          <a:xfrm>
            <a:off x="4251325" y="4124325"/>
            <a:ext cx="311150" cy="330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736" name="Oval 1058"/>
          <p:cNvSpPr>
            <a:spLocks noChangeArrowheads="1"/>
          </p:cNvSpPr>
          <p:nvPr/>
        </p:nvSpPr>
        <p:spPr bwMode="auto">
          <a:xfrm>
            <a:off x="5245100" y="4602163"/>
            <a:ext cx="311150" cy="330200"/>
          </a:xfrm>
          <a:prstGeom prst="ellipse">
            <a:avLst/>
          </a:prstGeom>
          <a:solidFill>
            <a:srgbClr val="FF9900"/>
          </a:solidFill>
          <a:ln w="9525">
            <a:solidFill>
              <a:schemeClr val="tx1"/>
            </a:solidFill>
            <a:round/>
            <a:headEnd/>
            <a:tailEnd/>
          </a:ln>
        </p:spPr>
        <p:txBody>
          <a:bodyPr wrap="none" anchor="ctr"/>
          <a:lstStyle/>
          <a:p>
            <a:endParaRPr lang="en-US"/>
          </a:p>
        </p:txBody>
      </p:sp>
      <p:cxnSp>
        <p:nvCxnSpPr>
          <p:cNvPr id="30737" name="AutoShape 1064"/>
          <p:cNvCxnSpPr>
            <a:cxnSpLocks noChangeShapeType="1"/>
            <a:stCxn id="30740" idx="3"/>
            <a:endCxn id="30736" idx="0"/>
          </p:cNvCxnSpPr>
          <p:nvPr/>
        </p:nvCxnSpPr>
        <p:spPr bwMode="auto">
          <a:xfrm flipH="1">
            <a:off x="5400675" y="4321175"/>
            <a:ext cx="144463" cy="2809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0738" name="AutoShape 1065"/>
          <p:cNvCxnSpPr>
            <a:cxnSpLocks noChangeShapeType="1"/>
            <a:stCxn id="30734" idx="3"/>
            <a:endCxn id="30740" idx="0"/>
          </p:cNvCxnSpPr>
          <p:nvPr/>
        </p:nvCxnSpPr>
        <p:spPr bwMode="auto">
          <a:xfrm>
            <a:off x="4983163" y="3705225"/>
            <a:ext cx="671512" cy="33496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0739" name="AutoShape 1066"/>
          <p:cNvCxnSpPr>
            <a:cxnSpLocks noChangeShapeType="1"/>
            <a:stCxn id="30734" idx="5"/>
            <a:endCxn id="30735" idx="1"/>
          </p:cNvCxnSpPr>
          <p:nvPr/>
        </p:nvCxnSpPr>
        <p:spPr bwMode="auto">
          <a:xfrm flipH="1">
            <a:off x="4297363" y="3705225"/>
            <a:ext cx="904875" cy="4667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0740" name="Oval 1068"/>
          <p:cNvSpPr>
            <a:spLocks noChangeArrowheads="1"/>
          </p:cNvSpPr>
          <p:nvPr/>
        </p:nvSpPr>
        <p:spPr bwMode="auto">
          <a:xfrm>
            <a:off x="5499100" y="4040188"/>
            <a:ext cx="311150" cy="330200"/>
          </a:xfrm>
          <a:prstGeom prst="ellipse">
            <a:avLst/>
          </a:prstGeom>
          <a:solidFill>
            <a:schemeClr val="accent1"/>
          </a:solidFill>
          <a:ln w="9525">
            <a:solidFill>
              <a:schemeClr val="tx1"/>
            </a:solidFill>
            <a:round/>
            <a:headEnd/>
            <a:tailEnd/>
          </a:ln>
        </p:spPr>
        <p:txBody>
          <a:bodyPr wrap="none" anchor="ctr"/>
          <a:lstStyle/>
          <a:p>
            <a:endParaRPr lang="en-US" sz="1200" b="1"/>
          </a:p>
        </p:txBody>
      </p:sp>
      <p:sp>
        <p:nvSpPr>
          <p:cNvPr id="30741" name="Oval 1071"/>
          <p:cNvSpPr>
            <a:spLocks noChangeArrowheads="1"/>
          </p:cNvSpPr>
          <p:nvPr/>
        </p:nvSpPr>
        <p:spPr bwMode="auto">
          <a:xfrm>
            <a:off x="5711825" y="4583113"/>
            <a:ext cx="311150" cy="330200"/>
          </a:xfrm>
          <a:prstGeom prst="ellipse">
            <a:avLst/>
          </a:prstGeom>
          <a:solidFill>
            <a:srgbClr val="FF9900"/>
          </a:solidFill>
          <a:ln w="9525">
            <a:solidFill>
              <a:schemeClr val="tx1"/>
            </a:solidFill>
            <a:round/>
            <a:headEnd/>
            <a:tailEnd/>
          </a:ln>
        </p:spPr>
        <p:txBody>
          <a:bodyPr wrap="none" anchor="ctr"/>
          <a:lstStyle/>
          <a:p>
            <a:endParaRPr lang="en-US"/>
          </a:p>
        </p:txBody>
      </p:sp>
      <p:sp>
        <p:nvSpPr>
          <p:cNvPr id="30742" name="Oval 1072"/>
          <p:cNvSpPr>
            <a:spLocks noChangeArrowheads="1"/>
          </p:cNvSpPr>
          <p:nvPr/>
        </p:nvSpPr>
        <p:spPr bwMode="auto">
          <a:xfrm>
            <a:off x="6121400" y="4573588"/>
            <a:ext cx="311150" cy="330200"/>
          </a:xfrm>
          <a:prstGeom prst="ellipse">
            <a:avLst/>
          </a:prstGeom>
          <a:solidFill>
            <a:srgbClr val="FF9900"/>
          </a:solidFill>
          <a:ln w="9525">
            <a:solidFill>
              <a:schemeClr val="tx1"/>
            </a:solidFill>
            <a:round/>
            <a:headEnd/>
            <a:tailEnd/>
          </a:ln>
        </p:spPr>
        <p:txBody>
          <a:bodyPr wrap="none" anchor="ctr"/>
          <a:lstStyle/>
          <a:p>
            <a:endParaRPr lang="en-US"/>
          </a:p>
        </p:txBody>
      </p:sp>
      <p:sp>
        <p:nvSpPr>
          <p:cNvPr id="30743" name="Oval 1073"/>
          <p:cNvSpPr>
            <a:spLocks noChangeArrowheads="1"/>
          </p:cNvSpPr>
          <p:nvPr/>
        </p:nvSpPr>
        <p:spPr bwMode="auto">
          <a:xfrm>
            <a:off x="4845050" y="4611688"/>
            <a:ext cx="311150" cy="330200"/>
          </a:xfrm>
          <a:prstGeom prst="ellipse">
            <a:avLst/>
          </a:prstGeom>
          <a:solidFill>
            <a:srgbClr val="FF9900"/>
          </a:solidFill>
          <a:ln w="9525">
            <a:solidFill>
              <a:schemeClr val="tx1"/>
            </a:solidFill>
            <a:round/>
            <a:headEnd/>
            <a:tailEnd/>
          </a:ln>
        </p:spPr>
        <p:txBody>
          <a:bodyPr wrap="none" anchor="ctr"/>
          <a:lstStyle/>
          <a:p>
            <a:endParaRPr lang="en-US"/>
          </a:p>
        </p:txBody>
      </p:sp>
      <p:cxnSp>
        <p:nvCxnSpPr>
          <p:cNvPr id="30744" name="AutoShape 1074"/>
          <p:cNvCxnSpPr>
            <a:cxnSpLocks noChangeShapeType="1"/>
            <a:stCxn id="30740" idx="2"/>
            <a:endCxn id="30743" idx="0"/>
          </p:cNvCxnSpPr>
          <p:nvPr/>
        </p:nvCxnSpPr>
        <p:spPr bwMode="auto">
          <a:xfrm flipH="1">
            <a:off x="5000625" y="4205288"/>
            <a:ext cx="498475" cy="406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0745" name="AutoShape 1075"/>
          <p:cNvCxnSpPr>
            <a:cxnSpLocks noChangeShapeType="1"/>
            <a:stCxn id="30740" idx="6"/>
            <a:endCxn id="30742" idx="0"/>
          </p:cNvCxnSpPr>
          <p:nvPr/>
        </p:nvCxnSpPr>
        <p:spPr bwMode="auto">
          <a:xfrm>
            <a:off x="5810250" y="4205288"/>
            <a:ext cx="466725" cy="3683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0746" name="AutoShape 1076"/>
          <p:cNvCxnSpPr>
            <a:cxnSpLocks noChangeShapeType="1"/>
            <a:stCxn id="30740" idx="5"/>
            <a:endCxn id="30741" idx="0"/>
          </p:cNvCxnSpPr>
          <p:nvPr/>
        </p:nvCxnSpPr>
        <p:spPr bwMode="auto">
          <a:xfrm>
            <a:off x="5764213" y="4322763"/>
            <a:ext cx="103187" cy="2603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0747" name="AutoShape 1077"/>
          <p:cNvCxnSpPr>
            <a:cxnSpLocks noChangeShapeType="1"/>
            <a:stCxn id="30742" idx="4"/>
            <a:endCxn id="30729" idx="3"/>
          </p:cNvCxnSpPr>
          <p:nvPr/>
        </p:nvCxnSpPr>
        <p:spPr bwMode="auto">
          <a:xfrm rot="5400000" flipH="1" flipV="1">
            <a:off x="5945515" y="2621290"/>
            <a:ext cx="2613958" cy="1951038"/>
          </a:xfrm>
          <a:prstGeom prst="bentConnector4">
            <a:avLst>
              <a:gd name="adj1" fmla="val -3748"/>
              <a:gd name="adj2" fmla="val 110172"/>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0748" name="AutoShape 1078"/>
          <p:cNvCxnSpPr>
            <a:cxnSpLocks noChangeShapeType="1"/>
            <a:stCxn id="30741" idx="4"/>
            <a:endCxn id="30728" idx="3"/>
          </p:cNvCxnSpPr>
          <p:nvPr/>
        </p:nvCxnSpPr>
        <p:spPr bwMode="auto">
          <a:xfrm rot="5400000" flipH="1" flipV="1">
            <a:off x="5614425" y="2207651"/>
            <a:ext cx="2958637" cy="2452688"/>
          </a:xfrm>
          <a:prstGeom prst="bentConnector4">
            <a:avLst>
              <a:gd name="adj1" fmla="val -11123"/>
              <a:gd name="adj2" fmla="val 109320"/>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0750" name="AutoShape 1080"/>
          <p:cNvCxnSpPr>
            <a:cxnSpLocks noChangeShapeType="1"/>
            <a:stCxn id="30743" idx="4"/>
            <a:endCxn id="30726" idx="3"/>
          </p:cNvCxnSpPr>
          <p:nvPr/>
        </p:nvCxnSpPr>
        <p:spPr bwMode="auto">
          <a:xfrm rot="5400000" flipH="1" flipV="1">
            <a:off x="4917537" y="1711070"/>
            <a:ext cx="3313906" cy="3147730"/>
          </a:xfrm>
          <a:prstGeom prst="bentConnector4">
            <a:avLst>
              <a:gd name="adj1" fmla="val -14478"/>
              <a:gd name="adj2" fmla="val 127692"/>
            </a:avLst>
          </a:prstGeom>
          <a:noFill/>
          <a:ln w="9525">
            <a:solidFill>
              <a:schemeClr val="tx1"/>
            </a:solidFill>
            <a:miter lim="800000"/>
            <a:headEnd/>
            <a:tailEnd/>
          </a:ln>
          <a:extLst>
            <a:ext uri="{909E8E84-426E-40DD-AFC4-6F175D3DCCD1}">
              <a14:hiddenFill xmlns:a14="http://schemas.microsoft.com/office/drawing/2010/main" xmlns="">
                <a:noFill/>
              </a14:hiddenFill>
            </a:ext>
          </a:extLst>
        </p:spPr>
      </p:cxnSp>
      <p:sp>
        <p:nvSpPr>
          <p:cNvPr id="30751" name="Text Box 1082"/>
          <p:cNvSpPr txBox="1">
            <a:spLocks noChangeArrowheads="1"/>
          </p:cNvSpPr>
          <p:nvPr/>
        </p:nvSpPr>
        <p:spPr bwMode="auto">
          <a:xfrm>
            <a:off x="7642225" y="3786188"/>
            <a:ext cx="1865313" cy="835025"/>
          </a:xfrm>
          <a:prstGeom prst="rect">
            <a:avLst/>
          </a:prstGeom>
          <a:gradFill rotWithShape="0">
            <a:gsLst>
              <a:gs pos="0">
                <a:schemeClr val="accent1"/>
              </a:gs>
              <a:gs pos="100000">
                <a:schemeClr val="bg1"/>
              </a:gs>
            </a:gsLst>
            <a:lin ang="5400000" scaled="1"/>
          </a:gradFill>
          <a:ln w="9525">
            <a:solidFill>
              <a:schemeClr val="tx1"/>
            </a:solidFill>
            <a:miter lim="800000"/>
            <a:headEnd/>
            <a:tailEnd/>
          </a:ln>
        </p:spPr>
        <p:txBody>
          <a:bodyPr wrap="none" anchor="ct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de-DE"/>
              <a:t>Widget Properties </a:t>
            </a:r>
          </a:p>
          <a:p>
            <a:pPr eaLnBrk="1" hangingPunct="1"/>
            <a:r>
              <a:rPr lang="de-DE"/>
              <a:t>are bound to </a:t>
            </a:r>
          </a:p>
          <a:p>
            <a:pPr eaLnBrk="1" hangingPunct="1"/>
            <a:r>
              <a:rPr lang="de-DE"/>
              <a:t>API functions</a:t>
            </a:r>
            <a:endParaRPr lang="en-US"/>
          </a:p>
        </p:txBody>
      </p:sp>
      <p:grpSp>
        <p:nvGrpSpPr>
          <p:cNvPr id="3" name="Group 1087"/>
          <p:cNvGrpSpPr>
            <a:grpSpLocks/>
          </p:cNvGrpSpPr>
          <p:nvPr/>
        </p:nvGrpSpPr>
        <p:grpSpPr bwMode="auto">
          <a:xfrm>
            <a:off x="3422650" y="3316288"/>
            <a:ext cx="3530600" cy="2543175"/>
            <a:chOff x="2232" y="2446"/>
            <a:chExt cx="2224" cy="1602"/>
          </a:xfrm>
        </p:grpSpPr>
        <p:sp>
          <p:nvSpPr>
            <p:cNvPr id="30753" name="AutoShape 1083"/>
            <p:cNvSpPr>
              <a:spLocks noChangeArrowheads="1"/>
            </p:cNvSpPr>
            <p:nvPr/>
          </p:nvSpPr>
          <p:spPr bwMode="auto">
            <a:xfrm>
              <a:off x="2232" y="2446"/>
              <a:ext cx="2224" cy="1602"/>
            </a:xfrm>
            <a:prstGeom prst="roundRect">
              <a:avLst>
                <a:gd name="adj" fmla="val 16667"/>
              </a:avLst>
            </a:prstGeom>
            <a:gradFill rotWithShape="1">
              <a:gsLst>
                <a:gs pos="0">
                  <a:schemeClr val="hlink">
                    <a:alpha val="70000"/>
                  </a:schemeClr>
                </a:gs>
                <a:gs pos="100000">
                  <a:schemeClr val="bg1"/>
                </a:gs>
              </a:gsLst>
              <a:lin ang="5400000" scaled="1"/>
            </a:gradFill>
            <a:ln w="9525" algn="ctr">
              <a:solidFill>
                <a:srgbClr val="FF6600"/>
              </a:solidFill>
              <a:prstDash val="dash"/>
              <a:round/>
              <a:headEnd/>
              <a:tailEnd/>
            </a:ln>
          </p:spPr>
          <p:txBody>
            <a:bodyPr wrap="none" anchor="ctr"/>
            <a:lstStyle/>
            <a:p>
              <a:pPr defTabSz="996950"/>
              <a:endParaRPr lang="en-US" sz="2000" b="1"/>
            </a:p>
            <a:p>
              <a:pPr defTabSz="996950"/>
              <a:r>
                <a:rPr lang="en-US" sz="2000" b="1"/>
                <a:t>        Data Consistency </a:t>
              </a:r>
            </a:p>
            <a:p>
              <a:pPr defTabSz="996950"/>
              <a:r>
                <a:rPr lang="en-US" sz="2000" b="1"/>
                <a:t>        Problem:</a:t>
              </a:r>
              <a:br>
                <a:rPr lang="en-US" sz="2000" b="1"/>
              </a:br>
              <a:endParaRPr lang="en-US" sz="2000" b="1"/>
            </a:p>
            <a:p>
              <a:pPr defTabSz="996950"/>
              <a:r>
                <a:rPr lang="en-US" b="1"/>
                <a:t>Output of real-time applications</a:t>
              </a:r>
            </a:p>
            <a:p>
              <a:pPr defTabSz="996950"/>
              <a:r>
                <a:rPr lang="en-US" b="1"/>
                <a:t>can change during </a:t>
              </a:r>
              <a:r>
                <a:rPr lang="de-DE" b="1"/>
                <a:t>display</a:t>
              </a:r>
              <a:endParaRPr lang="en-US" b="1"/>
            </a:p>
            <a:p>
              <a:pPr defTabSz="996950"/>
              <a:r>
                <a:rPr lang="en-US" b="1"/>
                <a:t>update cylce</a:t>
              </a:r>
              <a:r>
                <a:rPr lang="de-DE" b="1"/>
                <a:t> or evaluation</a:t>
              </a:r>
            </a:p>
            <a:p>
              <a:pPr defTabSz="996950"/>
              <a:r>
                <a:rPr lang="de-DE" b="1"/>
                <a:t>of a state machine condition</a:t>
              </a:r>
              <a:endParaRPr lang="en-US" b="1"/>
            </a:p>
          </p:txBody>
        </p:sp>
        <p:sp>
          <p:nvSpPr>
            <p:cNvPr id="30754" name="AutoShape 1084"/>
            <p:cNvSpPr>
              <a:spLocks noChangeArrowheads="1"/>
            </p:cNvSpPr>
            <p:nvPr/>
          </p:nvSpPr>
          <p:spPr bwMode="auto">
            <a:xfrm>
              <a:off x="2504" y="2839"/>
              <a:ext cx="208" cy="322"/>
            </a:xfrm>
            <a:prstGeom prst="lightningBolt">
              <a:avLst/>
            </a:prstGeom>
            <a:solidFill>
              <a:schemeClr val="accent2"/>
            </a:solidFill>
            <a:ln w="9525" algn="ctr">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Data Consistency (1)</a:t>
            </a:r>
          </a:p>
        </p:txBody>
      </p:sp>
      <p:sp>
        <p:nvSpPr>
          <p:cNvPr id="31747" name="Content Placeholder 2"/>
          <p:cNvSpPr>
            <a:spLocks noGrp="1"/>
          </p:cNvSpPr>
          <p:nvPr>
            <p:ph idx="1"/>
          </p:nvPr>
        </p:nvSpPr>
        <p:spPr>
          <a:xfrm>
            <a:off x="334963" y="998538"/>
            <a:ext cx="9236075" cy="4946650"/>
          </a:xfrm>
        </p:spPr>
        <p:txBody>
          <a:bodyPr/>
          <a:lstStyle/>
          <a:p>
            <a:r>
              <a:rPr lang="en-US" smtClean="0"/>
              <a:t> </a:t>
            </a:r>
            <a:r>
              <a:rPr lang="en-US" b="1" smtClean="0"/>
              <a:t>Objective:	</a:t>
            </a:r>
            <a:endParaRPr lang="de-DE" b="1" smtClean="0"/>
          </a:p>
          <a:p>
            <a:pPr lvl="1">
              <a:buFont typeface="Arial" charset="0"/>
              <a:buNone/>
            </a:pPr>
            <a:r>
              <a:rPr lang="de-DE" sz="1600" smtClean="0"/>
              <a:t>- </a:t>
            </a:r>
            <a:r>
              <a:rPr lang="en-US" sz="1600" smtClean="0"/>
              <a:t>Provide a consistent set of HMI data during HMI update cycle</a:t>
            </a:r>
            <a:r>
              <a:rPr lang="de-DE" sz="1600" smtClean="0"/>
              <a:t> for ...</a:t>
            </a:r>
          </a:p>
          <a:p>
            <a:pPr lvl="1">
              <a:buFont typeface="Arial" charset="0"/>
              <a:buNone/>
            </a:pPr>
            <a:r>
              <a:rPr lang="de-DE" sz="1600" smtClean="0"/>
              <a:t>	- API‘s </a:t>
            </a:r>
            <a:r>
              <a:rPr lang="en-US" sz="1600" smtClean="0"/>
              <a:t>logically belonging together (e.g. ODO and distance unit)</a:t>
            </a:r>
          </a:p>
          <a:p>
            <a:pPr lvl="1">
              <a:buFont typeface="Arial" charset="0"/>
              <a:buNone/>
            </a:pPr>
            <a:r>
              <a:rPr lang="de-DE" sz="1600" smtClean="0"/>
              <a:t>	- API‘s </a:t>
            </a:r>
            <a:r>
              <a:rPr lang="en-US" sz="1600" smtClean="0"/>
              <a:t>multiply accessed during </a:t>
            </a:r>
            <a:r>
              <a:rPr lang="de-DE" sz="1600" smtClean="0"/>
              <a:t>an update cycle</a:t>
            </a:r>
            <a:endParaRPr lang="en-US" sz="1600" smtClean="0"/>
          </a:p>
          <a:p>
            <a:pPr lvl="1">
              <a:buFont typeface="Arial" charset="0"/>
              <a:buNone/>
            </a:pPr>
            <a:r>
              <a:rPr lang="de-DE" sz="1600" smtClean="0"/>
              <a:t>	- API‘s used in the state machine</a:t>
            </a:r>
            <a:r>
              <a:rPr lang="de-DE" smtClean="0"/>
              <a:t/>
            </a:r>
            <a:br>
              <a:rPr lang="de-DE" smtClean="0"/>
            </a:br>
            <a:endParaRPr lang="en-US" smtClean="0"/>
          </a:p>
          <a:p>
            <a:r>
              <a:rPr lang="nl-NL" b="1" smtClean="0"/>
              <a:t>Constraints:</a:t>
            </a:r>
          </a:p>
          <a:p>
            <a:pPr lvl="1">
              <a:buFontTx/>
              <a:buChar char="-"/>
            </a:pPr>
            <a:r>
              <a:rPr lang="en-US" sz="1600" smtClean="0"/>
              <a:t>HMI task is preemptive</a:t>
            </a:r>
            <a:endParaRPr lang="de-DE" sz="1600" smtClean="0"/>
          </a:p>
          <a:p>
            <a:pPr lvl="1">
              <a:buFontTx/>
              <a:buChar char="-"/>
            </a:pPr>
            <a:r>
              <a:rPr lang="de-DE" sz="1600" smtClean="0"/>
              <a:t>Applications have higher task priority than HMI</a:t>
            </a:r>
          </a:p>
          <a:p>
            <a:pPr lvl="1">
              <a:buFontTx/>
              <a:buChar char="-"/>
            </a:pPr>
            <a:r>
              <a:rPr lang="de-DE" sz="1600" smtClean="0"/>
              <a:t>So </a:t>
            </a:r>
            <a:r>
              <a:rPr lang="en-US" sz="1600" smtClean="0"/>
              <a:t>consistency during processing is not guaranteed</a:t>
            </a:r>
            <a:r>
              <a:rPr lang="en-US" smtClean="0"/>
              <a:t/>
            </a:r>
            <a:br>
              <a:rPr lang="en-US" smtClean="0"/>
            </a:br>
            <a:endParaRPr lang="en-US" smtClean="0"/>
          </a:p>
          <a:p>
            <a:r>
              <a:rPr lang="nl-NL" b="1" smtClean="0"/>
              <a:t>Solution:</a:t>
            </a:r>
          </a:p>
          <a:p>
            <a:pPr lvl="1">
              <a:buFontTx/>
              <a:buChar char="-"/>
            </a:pPr>
            <a:r>
              <a:rPr lang="de-DE" sz="1600" smtClean="0"/>
              <a:t>Double - buffering of the </a:t>
            </a:r>
            <a:r>
              <a:rPr lang="de-DE" sz="1600" u="sng" smtClean="0"/>
              <a:t>required</a:t>
            </a:r>
            <a:r>
              <a:rPr lang="de-DE" sz="1600" smtClean="0"/>
              <a:t> system data</a:t>
            </a:r>
          </a:p>
          <a:p>
            <a:pPr lvl="1">
              <a:buFontTx/>
              <a:buChar char="-"/>
            </a:pPr>
            <a:r>
              <a:rPr lang="en-US" sz="1600" smtClean="0"/>
              <a:t>A copy of all data required for the current visual and the state machine is created</a:t>
            </a:r>
          </a:p>
          <a:p>
            <a:pPr lvl="1">
              <a:buFontTx/>
              <a:buChar char="-"/>
            </a:pPr>
            <a:r>
              <a:rPr lang="en-US" sz="1600" smtClean="0"/>
              <a:t>This copy is used by the HMI to perform state handling and render the widget tree</a:t>
            </a:r>
          </a:p>
          <a:p>
            <a:endParaRPr lang="en-US" smtClean="0"/>
          </a:p>
        </p:txBody>
      </p:sp>
      <p:sp>
        <p:nvSpPr>
          <p:cNvPr id="31748"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4A590490-C364-43F9-B4F6-41E4A6611BD0}" type="slidenum">
              <a:rPr lang="en-US" sz="600" smtClean="0"/>
              <a:pPr eaLnBrk="1" hangingPunct="1"/>
              <a:t>29</a:t>
            </a:fld>
            <a:r>
              <a:rPr lang="en-US" sz="600" smtClean="0"/>
              <a:t> / T. A. Devi / ID RD CDS HF /  Dec-2012   © Continental Automotive Singapore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fld id="{A99DE5FC-6FEE-4CF2-AA73-6E13375C07CB}" type="slidenum">
              <a:rPr lang="en-US" sz="600" smtClean="0"/>
              <a:pPr eaLnBrk="1" hangingPunct="1"/>
              <a:t>3</a:t>
            </a:fld>
            <a:r>
              <a:rPr lang="en-US" sz="600" smtClean="0"/>
              <a:t> / B. Bach / ID RD SW GA-M/  Nov-2010   © Continental AG</a:t>
            </a:r>
          </a:p>
        </p:txBody>
      </p:sp>
      <p:sp>
        <p:nvSpPr>
          <p:cNvPr id="9219" name="Rectangle 3"/>
          <p:cNvSpPr>
            <a:spLocks noGrp="1" noChangeArrowheads="1"/>
          </p:cNvSpPr>
          <p:nvPr>
            <p:ph type="title"/>
          </p:nvPr>
        </p:nvSpPr>
        <p:spPr/>
        <p:txBody>
          <a:bodyPr/>
          <a:lstStyle/>
          <a:p>
            <a:pPr eaLnBrk="1" hangingPunct="1"/>
            <a:r>
              <a:rPr lang="en-US" dirty="0" err="1" smtClean="0"/>
              <a:t>Artemmis</a:t>
            </a:r>
            <a:r>
              <a:rPr lang="en-US" dirty="0" smtClean="0"/>
              <a:t> Framework &amp; Tool Chain for Automotive Platforms </a:t>
            </a:r>
            <a:br>
              <a:rPr lang="en-US" dirty="0" smtClean="0"/>
            </a:br>
            <a:r>
              <a:rPr lang="en-US" dirty="0" smtClean="0"/>
              <a:t>Widget Tree</a:t>
            </a:r>
          </a:p>
        </p:txBody>
      </p:sp>
      <p:sp>
        <p:nvSpPr>
          <p:cNvPr id="68" name="Text Box 4"/>
          <p:cNvSpPr txBox="1">
            <a:spLocks noChangeArrowheads="1"/>
          </p:cNvSpPr>
          <p:nvPr/>
        </p:nvSpPr>
        <p:spPr bwMode="auto">
          <a:xfrm>
            <a:off x="1627188" y="1060450"/>
            <a:ext cx="3960812" cy="320675"/>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83942" tIns="41971" rIns="83942" bIns="41971">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t>Memory Representation: Widget Object Tree</a:t>
            </a:r>
          </a:p>
        </p:txBody>
      </p:sp>
      <p:sp>
        <p:nvSpPr>
          <p:cNvPr id="69" name="Text Box 5"/>
          <p:cNvSpPr txBox="1">
            <a:spLocks noChangeArrowheads="1"/>
          </p:cNvSpPr>
          <p:nvPr/>
        </p:nvSpPr>
        <p:spPr bwMode="auto">
          <a:xfrm>
            <a:off x="6046788" y="1062038"/>
            <a:ext cx="2046287" cy="320675"/>
          </a:xfrm>
          <a:prstGeom prst="rect">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83942" tIns="41971" rIns="83942" bIns="41971">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t>Visual Representation</a:t>
            </a:r>
          </a:p>
        </p:txBody>
      </p:sp>
      <p:sp>
        <p:nvSpPr>
          <p:cNvPr id="70" name="Text Box 6"/>
          <p:cNvSpPr txBox="1">
            <a:spLocks noChangeArrowheads="1"/>
          </p:cNvSpPr>
          <p:nvPr/>
        </p:nvSpPr>
        <p:spPr bwMode="auto">
          <a:xfrm>
            <a:off x="354013" y="1736725"/>
            <a:ext cx="18986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42" tIns="41971" rIns="83942" bIns="41971">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t>Display Scene Level</a:t>
            </a:r>
          </a:p>
        </p:txBody>
      </p:sp>
      <p:sp>
        <p:nvSpPr>
          <p:cNvPr id="71" name="Text Box 7"/>
          <p:cNvSpPr txBox="1">
            <a:spLocks noChangeArrowheads="1"/>
          </p:cNvSpPr>
          <p:nvPr/>
        </p:nvSpPr>
        <p:spPr bwMode="auto">
          <a:xfrm>
            <a:off x="349250" y="2708275"/>
            <a:ext cx="199390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42" tIns="41971" rIns="83942" bIns="41971">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t>Display Section Level</a:t>
            </a:r>
          </a:p>
        </p:txBody>
      </p:sp>
      <p:sp>
        <p:nvSpPr>
          <p:cNvPr id="72" name="Text Box 8"/>
          <p:cNvSpPr txBox="1">
            <a:spLocks noChangeArrowheads="1"/>
          </p:cNvSpPr>
          <p:nvPr/>
        </p:nvSpPr>
        <p:spPr bwMode="auto">
          <a:xfrm>
            <a:off x="322263" y="3748088"/>
            <a:ext cx="18859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42" tIns="41971" rIns="83942" bIns="41971">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t>Parent Widget Level</a:t>
            </a:r>
          </a:p>
        </p:txBody>
      </p:sp>
      <p:sp>
        <p:nvSpPr>
          <p:cNvPr id="73" name="Text Box 9"/>
          <p:cNvSpPr txBox="1">
            <a:spLocks noChangeArrowheads="1"/>
          </p:cNvSpPr>
          <p:nvPr/>
        </p:nvSpPr>
        <p:spPr bwMode="auto">
          <a:xfrm>
            <a:off x="312738" y="4927600"/>
            <a:ext cx="1760537"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42" tIns="41971" rIns="83942" bIns="41971">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t>Child Widget Level</a:t>
            </a:r>
          </a:p>
        </p:txBody>
      </p:sp>
      <p:sp>
        <p:nvSpPr>
          <p:cNvPr id="74" name="Line 10"/>
          <p:cNvSpPr>
            <a:spLocks noChangeShapeType="1"/>
          </p:cNvSpPr>
          <p:nvPr/>
        </p:nvSpPr>
        <p:spPr bwMode="auto">
          <a:xfrm>
            <a:off x="365125" y="2366963"/>
            <a:ext cx="5127625" cy="0"/>
          </a:xfrm>
          <a:prstGeom prst="line">
            <a:avLst/>
          </a:prstGeom>
          <a:noFill/>
          <a:ln w="9525">
            <a:solidFill>
              <a:schemeClr val="accent2"/>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5" name="Line 11"/>
          <p:cNvSpPr>
            <a:spLocks noChangeShapeType="1"/>
          </p:cNvSpPr>
          <p:nvPr/>
        </p:nvSpPr>
        <p:spPr bwMode="auto">
          <a:xfrm>
            <a:off x="338138" y="3429000"/>
            <a:ext cx="5154612" cy="0"/>
          </a:xfrm>
          <a:prstGeom prst="line">
            <a:avLst/>
          </a:prstGeom>
          <a:noFill/>
          <a:ln w="9525">
            <a:solidFill>
              <a:schemeClr val="accent2"/>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6" name="Line 12"/>
          <p:cNvSpPr>
            <a:spLocks noChangeShapeType="1"/>
          </p:cNvSpPr>
          <p:nvPr/>
        </p:nvSpPr>
        <p:spPr bwMode="auto">
          <a:xfrm>
            <a:off x="331788" y="4491038"/>
            <a:ext cx="5154612" cy="0"/>
          </a:xfrm>
          <a:prstGeom prst="line">
            <a:avLst/>
          </a:prstGeom>
          <a:noFill/>
          <a:ln w="9525">
            <a:solidFill>
              <a:schemeClr val="accent2"/>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7" name="Oval 14"/>
          <p:cNvSpPr>
            <a:spLocks noChangeArrowheads="1"/>
          </p:cNvSpPr>
          <p:nvPr/>
        </p:nvSpPr>
        <p:spPr bwMode="auto">
          <a:xfrm>
            <a:off x="2327275" y="3696490"/>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dirty="0" err="1" smtClean="0"/>
              <a:t>Sttings</a:t>
            </a:r>
            <a:endParaRPr lang="en-US" sz="900" b="1" dirty="0"/>
          </a:p>
        </p:txBody>
      </p:sp>
      <p:sp>
        <p:nvSpPr>
          <p:cNvPr id="78" name="Oval 15"/>
          <p:cNvSpPr>
            <a:spLocks noChangeArrowheads="1"/>
          </p:cNvSpPr>
          <p:nvPr/>
        </p:nvSpPr>
        <p:spPr bwMode="auto">
          <a:xfrm>
            <a:off x="2334625" y="2679778"/>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a:t>Section</a:t>
            </a:r>
          </a:p>
          <a:p>
            <a:pPr defTabSz="915988"/>
            <a:r>
              <a:rPr lang="en-US" sz="900" b="1"/>
              <a:t>A</a:t>
            </a:r>
          </a:p>
        </p:txBody>
      </p:sp>
      <p:sp>
        <p:nvSpPr>
          <p:cNvPr id="79" name="Oval 16"/>
          <p:cNvSpPr>
            <a:spLocks noChangeArrowheads="1"/>
          </p:cNvSpPr>
          <p:nvPr/>
        </p:nvSpPr>
        <p:spPr bwMode="auto">
          <a:xfrm>
            <a:off x="2669060" y="4849158"/>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a:t>Clock</a:t>
            </a:r>
          </a:p>
        </p:txBody>
      </p:sp>
      <p:sp>
        <p:nvSpPr>
          <p:cNvPr id="80" name="Oval 17"/>
          <p:cNvSpPr>
            <a:spLocks noChangeArrowheads="1"/>
          </p:cNvSpPr>
          <p:nvPr/>
        </p:nvSpPr>
        <p:spPr bwMode="auto">
          <a:xfrm>
            <a:off x="4402988" y="3683529"/>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a:t>ScrollBar</a:t>
            </a:r>
          </a:p>
        </p:txBody>
      </p:sp>
      <p:cxnSp>
        <p:nvCxnSpPr>
          <p:cNvPr id="81" name="AutoShape 18"/>
          <p:cNvCxnSpPr>
            <a:cxnSpLocks noChangeShapeType="1"/>
            <a:stCxn id="88" idx="4"/>
            <a:endCxn id="87" idx="0"/>
          </p:cNvCxnSpPr>
          <p:nvPr/>
        </p:nvCxnSpPr>
        <p:spPr bwMode="auto">
          <a:xfrm>
            <a:off x="3401883" y="2171421"/>
            <a:ext cx="449836" cy="51699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 name="AutoShape 19"/>
          <p:cNvCxnSpPr>
            <a:cxnSpLocks noChangeShapeType="1"/>
            <a:stCxn id="88" idx="3"/>
            <a:endCxn id="78" idx="0"/>
          </p:cNvCxnSpPr>
          <p:nvPr/>
        </p:nvCxnSpPr>
        <p:spPr bwMode="auto">
          <a:xfrm flipH="1">
            <a:off x="2568363" y="2102296"/>
            <a:ext cx="668873" cy="577481"/>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3" name="AutoShape 20"/>
          <p:cNvCxnSpPr>
            <a:cxnSpLocks noChangeShapeType="1"/>
            <a:stCxn id="77" idx="0"/>
            <a:endCxn id="78" idx="4"/>
          </p:cNvCxnSpPr>
          <p:nvPr/>
        </p:nvCxnSpPr>
        <p:spPr bwMode="auto">
          <a:xfrm flipV="1">
            <a:off x="2561013" y="3147811"/>
            <a:ext cx="7350" cy="548679"/>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4" name="AutoShape 21"/>
          <p:cNvCxnSpPr>
            <a:cxnSpLocks noChangeShapeType="1"/>
            <a:stCxn id="79" idx="7"/>
            <a:endCxn id="96" idx="4"/>
          </p:cNvCxnSpPr>
          <p:nvPr/>
        </p:nvCxnSpPr>
        <p:spPr bwMode="auto">
          <a:xfrm flipV="1">
            <a:off x="3068076" y="4164523"/>
            <a:ext cx="567545" cy="75317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5" name="AutoShape 22"/>
          <p:cNvCxnSpPr>
            <a:cxnSpLocks noChangeShapeType="1"/>
            <a:stCxn id="96" idx="0"/>
            <a:endCxn id="87" idx="4"/>
          </p:cNvCxnSpPr>
          <p:nvPr/>
        </p:nvCxnSpPr>
        <p:spPr bwMode="auto">
          <a:xfrm flipV="1">
            <a:off x="3635621" y="3156452"/>
            <a:ext cx="216098" cy="540039"/>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6" name="AutoShape 23"/>
          <p:cNvCxnSpPr>
            <a:cxnSpLocks noChangeShapeType="1"/>
            <a:stCxn id="80" idx="0"/>
            <a:endCxn id="87" idx="5"/>
          </p:cNvCxnSpPr>
          <p:nvPr/>
        </p:nvCxnSpPr>
        <p:spPr bwMode="auto">
          <a:xfrm flipH="1" flipV="1">
            <a:off x="4016364" y="3087327"/>
            <a:ext cx="620362" cy="59620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7" name="Oval 24"/>
          <p:cNvSpPr>
            <a:spLocks noChangeArrowheads="1"/>
          </p:cNvSpPr>
          <p:nvPr/>
        </p:nvSpPr>
        <p:spPr bwMode="auto">
          <a:xfrm>
            <a:off x="3617980" y="2688418"/>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a:t>Section</a:t>
            </a:r>
          </a:p>
          <a:p>
            <a:pPr defTabSz="915988"/>
            <a:r>
              <a:rPr lang="en-US" sz="900" b="1"/>
              <a:t>B</a:t>
            </a:r>
          </a:p>
        </p:txBody>
      </p:sp>
      <p:sp>
        <p:nvSpPr>
          <p:cNvPr id="88" name="Oval 25"/>
          <p:cNvSpPr>
            <a:spLocks noChangeArrowheads="1"/>
          </p:cNvSpPr>
          <p:nvPr/>
        </p:nvSpPr>
        <p:spPr bwMode="auto">
          <a:xfrm>
            <a:off x="3168144" y="1703388"/>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a:t>Scene</a:t>
            </a:r>
          </a:p>
          <a:p>
            <a:pPr defTabSz="915988"/>
            <a:r>
              <a:rPr lang="en-US" sz="900" b="1"/>
              <a:t>#1</a:t>
            </a:r>
          </a:p>
        </p:txBody>
      </p:sp>
      <p:sp>
        <p:nvSpPr>
          <p:cNvPr id="89" name="Oval 26"/>
          <p:cNvSpPr>
            <a:spLocks noChangeArrowheads="1"/>
          </p:cNvSpPr>
          <p:nvPr/>
        </p:nvSpPr>
        <p:spPr bwMode="auto">
          <a:xfrm>
            <a:off x="3204771" y="4849157"/>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a:t>Date</a:t>
            </a:r>
          </a:p>
        </p:txBody>
      </p:sp>
      <p:sp>
        <p:nvSpPr>
          <p:cNvPr id="90" name="Oval 27"/>
          <p:cNvSpPr>
            <a:spLocks noChangeArrowheads="1"/>
          </p:cNvSpPr>
          <p:nvPr/>
        </p:nvSpPr>
        <p:spPr bwMode="auto">
          <a:xfrm>
            <a:off x="4277925" y="4857896"/>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dirty="0"/>
              <a:t>Country</a:t>
            </a:r>
          </a:p>
        </p:txBody>
      </p:sp>
      <p:sp>
        <p:nvSpPr>
          <p:cNvPr id="91" name="Oval 28"/>
          <p:cNvSpPr>
            <a:spLocks noChangeArrowheads="1"/>
          </p:cNvSpPr>
          <p:nvPr/>
        </p:nvSpPr>
        <p:spPr bwMode="auto">
          <a:xfrm>
            <a:off x="3726706" y="4849156"/>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dirty="0"/>
              <a:t>Lang</a:t>
            </a:r>
          </a:p>
        </p:txBody>
      </p:sp>
      <p:sp>
        <p:nvSpPr>
          <p:cNvPr id="92" name="Oval 29"/>
          <p:cNvSpPr>
            <a:spLocks noChangeArrowheads="1"/>
          </p:cNvSpPr>
          <p:nvPr/>
        </p:nvSpPr>
        <p:spPr bwMode="auto">
          <a:xfrm>
            <a:off x="4817985" y="4859120"/>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a:t>Back</a:t>
            </a:r>
          </a:p>
        </p:txBody>
      </p:sp>
      <p:cxnSp>
        <p:nvCxnSpPr>
          <p:cNvPr id="93" name="AutoShape 30"/>
          <p:cNvCxnSpPr>
            <a:cxnSpLocks noChangeShapeType="1"/>
            <a:stCxn id="89" idx="0"/>
            <a:endCxn id="96" idx="4"/>
          </p:cNvCxnSpPr>
          <p:nvPr/>
        </p:nvCxnSpPr>
        <p:spPr bwMode="auto">
          <a:xfrm flipV="1">
            <a:off x="3438509" y="4164523"/>
            <a:ext cx="197112" cy="684634"/>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4" name="AutoShape 31"/>
          <p:cNvCxnSpPr>
            <a:cxnSpLocks noChangeShapeType="1"/>
            <a:stCxn id="91" idx="0"/>
            <a:endCxn id="96" idx="4"/>
          </p:cNvCxnSpPr>
          <p:nvPr/>
        </p:nvCxnSpPr>
        <p:spPr bwMode="auto">
          <a:xfrm flipH="1" flipV="1">
            <a:off x="3635621" y="4164523"/>
            <a:ext cx="324823" cy="68463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5" name="AutoShape 32"/>
          <p:cNvCxnSpPr>
            <a:cxnSpLocks noChangeShapeType="1"/>
            <a:stCxn id="90" idx="0"/>
            <a:endCxn id="96" idx="4"/>
          </p:cNvCxnSpPr>
          <p:nvPr/>
        </p:nvCxnSpPr>
        <p:spPr bwMode="auto">
          <a:xfrm flipH="1" flipV="1">
            <a:off x="3635621" y="4164523"/>
            <a:ext cx="876042" cy="69337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96" name="Oval 33"/>
          <p:cNvSpPr>
            <a:spLocks noChangeArrowheads="1"/>
          </p:cNvSpPr>
          <p:nvPr/>
        </p:nvSpPr>
        <p:spPr bwMode="auto">
          <a:xfrm>
            <a:off x="3401883" y="3696490"/>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a:t>ListBox</a:t>
            </a:r>
          </a:p>
        </p:txBody>
      </p:sp>
      <p:cxnSp>
        <p:nvCxnSpPr>
          <p:cNvPr id="97" name="AutoShape 34"/>
          <p:cNvCxnSpPr>
            <a:cxnSpLocks noChangeShapeType="1"/>
            <a:stCxn id="92" idx="0"/>
            <a:endCxn id="96" idx="4"/>
          </p:cNvCxnSpPr>
          <p:nvPr/>
        </p:nvCxnSpPr>
        <p:spPr bwMode="auto">
          <a:xfrm flipH="1" flipV="1">
            <a:off x="3635621" y="4164523"/>
            <a:ext cx="1416102" cy="69459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8" name="AutoShape 35"/>
          <p:cNvCxnSpPr>
            <a:cxnSpLocks noChangeShapeType="1"/>
            <a:stCxn id="88" idx="5"/>
            <a:endCxn id="99" idx="2"/>
          </p:cNvCxnSpPr>
          <p:nvPr/>
        </p:nvCxnSpPr>
        <p:spPr bwMode="auto">
          <a:xfrm>
            <a:off x="3566528" y="2102296"/>
            <a:ext cx="1292175" cy="79925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99" name="Oval 36"/>
          <p:cNvSpPr>
            <a:spLocks noChangeArrowheads="1"/>
          </p:cNvSpPr>
          <p:nvPr/>
        </p:nvSpPr>
        <p:spPr bwMode="auto">
          <a:xfrm>
            <a:off x="4860174" y="2668257"/>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a:t>Frame</a:t>
            </a:r>
          </a:p>
        </p:txBody>
      </p:sp>
      <p:sp>
        <p:nvSpPr>
          <p:cNvPr id="100" name="Line 37"/>
          <p:cNvSpPr>
            <a:spLocks noChangeShapeType="1"/>
          </p:cNvSpPr>
          <p:nvPr/>
        </p:nvSpPr>
        <p:spPr bwMode="auto">
          <a:xfrm flipV="1">
            <a:off x="2692400" y="2443163"/>
            <a:ext cx="3368675" cy="617537"/>
          </a:xfrm>
          <a:prstGeom prst="line">
            <a:avLst/>
          </a:prstGeom>
          <a:noFill/>
          <a:ln w="9525">
            <a:solidFill>
              <a:srgbClr val="FFC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1" name="Rectangle 39"/>
          <p:cNvSpPr>
            <a:spLocks noChangeArrowheads="1"/>
          </p:cNvSpPr>
          <p:nvPr/>
        </p:nvSpPr>
        <p:spPr bwMode="auto">
          <a:xfrm>
            <a:off x="5934075" y="1920875"/>
            <a:ext cx="2333625" cy="2858275"/>
          </a:xfrm>
          <a:prstGeom prst="rect">
            <a:avLst/>
          </a:prstGeom>
          <a:gradFill rotWithShape="1">
            <a:gsLst>
              <a:gs pos="0">
                <a:schemeClr val="bg1">
                  <a:alpha val="90000"/>
                </a:schemeClr>
              </a:gs>
              <a:gs pos="100000">
                <a:schemeClr val="bg1">
                  <a:gamma/>
                  <a:shade val="46275"/>
                  <a:invGamma/>
                  <a:alpha val="50999"/>
                </a:schemeClr>
              </a:gs>
            </a:gsLst>
            <a:lin ang="18900000" scaled="1"/>
          </a:gradFill>
          <a:ln w="25400">
            <a:solidFill>
              <a:schemeClr val="tx1"/>
            </a:solidFill>
            <a:miter lim="800000"/>
            <a:headEnd/>
            <a:tailEnd/>
          </a:ln>
          <a:effectLst/>
          <a:extLst/>
        </p:spPr>
        <p:txBody>
          <a:bodyPr wrap="none" lIns="83942" tIns="41971" rIns="83942" bIns="41971" anchor="ctr"/>
          <a:lstStyle/>
          <a:p>
            <a:pPr defTabSz="839788">
              <a:defRPr/>
            </a:pPr>
            <a:endParaRPr lang="en-US" sz="1800"/>
          </a:p>
        </p:txBody>
      </p:sp>
      <p:sp>
        <p:nvSpPr>
          <p:cNvPr id="102" name="AutoShape 40"/>
          <p:cNvSpPr>
            <a:spLocks noChangeArrowheads="1"/>
          </p:cNvSpPr>
          <p:nvPr/>
        </p:nvSpPr>
        <p:spPr bwMode="auto">
          <a:xfrm>
            <a:off x="8001546" y="2835155"/>
            <a:ext cx="133812" cy="1723452"/>
          </a:xfrm>
          <a:prstGeom prst="roundRect">
            <a:avLst>
              <a:gd name="adj" fmla="val 24176"/>
            </a:avLst>
          </a:prstGeom>
          <a:solidFill>
            <a:srgbClr val="C0C0C0"/>
          </a:solidFill>
          <a:ln w="9525">
            <a:solidFill>
              <a:schemeClr val="tx1"/>
            </a:solidFill>
            <a:round/>
            <a:headEnd/>
            <a:tailEnd/>
          </a:ln>
        </p:spPr>
        <p:txBody>
          <a:bodyPr wrap="none" lIns="0" tIns="0" rIns="0" bIns="0" anchor="ctr"/>
          <a:lstStyle/>
          <a:p>
            <a:endParaRPr lang="en-US"/>
          </a:p>
        </p:txBody>
      </p:sp>
      <p:sp>
        <p:nvSpPr>
          <p:cNvPr id="103" name="AutoShape 41"/>
          <p:cNvSpPr>
            <a:spLocks noChangeArrowheads="1"/>
          </p:cNvSpPr>
          <p:nvPr/>
        </p:nvSpPr>
        <p:spPr bwMode="auto">
          <a:xfrm>
            <a:off x="8001546" y="3226782"/>
            <a:ext cx="133812" cy="832456"/>
          </a:xfrm>
          <a:prstGeom prst="roundRect">
            <a:avLst>
              <a:gd name="adj" fmla="val 16667"/>
            </a:avLst>
          </a:prstGeom>
          <a:gradFill rotWithShape="1">
            <a:gsLst>
              <a:gs pos="0">
                <a:schemeClr val="bg1"/>
              </a:gs>
              <a:gs pos="100000">
                <a:srgbClr val="949EAA"/>
              </a:gs>
            </a:gsLst>
            <a:path path="shape">
              <a:fillToRect l="50000" t="50000" r="50000" b="50000"/>
            </a:path>
          </a:gradFill>
          <a:ln w="9525">
            <a:solidFill>
              <a:schemeClr val="tx1"/>
            </a:solidFill>
            <a:round/>
            <a:headEnd/>
            <a:tailEnd/>
          </a:ln>
        </p:spPr>
        <p:txBody>
          <a:bodyPr wrap="none" lIns="0" tIns="0" rIns="0" bIns="0" anchor="ctr"/>
          <a:lstStyle/>
          <a:p>
            <a:endParaRPr lang="en-US"/>
          </a:p>
        </p:txBody>
      </p:sp>
      <p:sp>
        <p:nvSpPr>
          <p:cNvPr id="104" name="Rectangle 42"/>
          <p:cNvSpPr>
            <a:spLocks noChangeArrowheads="1"/>
          </p:cNvSpPr>
          <p:nvPr/>
        </p:nvSpPr>
        <p:spPr bwMode="auto">
          <a:xfrm>
            <a:off x="6200229" y="2116689"/>
            <a:ext cx="1801317" cy="326837"/>
          </a:xfrm>
          <a:prstGeom prst="rect">
            <a:avLst/>
          </a:prstGeom>
          <a:pattFill prst="pct90">
            <a:fgClr>
              <a:schemeClr val="bg1">
                <a:alpha val="50980"/>
              </a:schemeClr>
            </a:fgClr>
            <a:bgClr>
              <a:srgbClr val="767676">
                <a:alpha val="50980"/>
              </a:srgbClr>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83942" tIns="41971" rIns="83942" bIns="41971" anchor="ctr"/>
          <a:lstStyle/>
          <a:p>
            <a:pPr defTabSz="839788"/>
            <a:r>
              <a:rPr lang="en-US" sz="2600" dirty="0" smtClean="0"/>
              <a:t>Settings</a:t>
            </a:r>
            <a:endParaRPr lang="en-US" sz="2600" dirty="0"/>
          </a:p>
        </p:txBody>
      </p:sp>
      <p:sp>
        <p:nvSpPr>
          <p:cNvPr id="105" name="Rectangle 43"/>
          <p:cNvSpPr>
            <a:spLocks noChangeArrowheads="1"/>
          </p:cNvSpPr>
          <p:nvPr/>
        </p:nvSpPr>
        <p:spPr bwMode="auto">
          <a:xfrm>
            <a:off x="6066417" y="2833714"/>
            <a:ext cx="1935129" cy="1733781"/>
          </a:xfrm>
          <a:prstGeom prst="rect">
            <a:avLst/>
          </a:prstGeom>
          <a:noFill/>
          <a:ln w="1270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83942" tIns="41971" rIns="83942" bIns="41971" anchor="ctr"/>
          <a:lstStyle/>
          <a:p>
            <a:pPr indent="79375" algn="l" defTabSz="839788">
              <a:lnSpc>
                <a:spcPct val="120000"/>
              </a:lnSpc>
            </a:pPr>
            <a:endParaRPr lang="en-US" sz="2200"/>
          </a:p>
        </p:txBody>
      </p:sp>
      <p:sp>
        <p:nvSpPr>
          <p:cNvPr id="106" name="AutoShape 44"/>
          <p:cNvSpPr>
            <a:spLocks noChangeArrowheads="1"/>
          </p:cNvSpPr>
          <p:nvPr/>
        </p:nvSpPr>
        <p:spPr bwMode="auto">
          <a:xfrm>
            <a:off x="6076710" y="3843021"/>
            <a:ext cx="133812" cy="197254"/>
          </a:xfrm>
          <a:prstGeom prst="homePlate">
            <a:avLst>
              <a:gd name="adj" fmla="val 100000"/>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7" name="Line 45"/>
          <p:cNvSpPr>
            <a:spLocks noChangeShapeType="1"/>
          </p:cNvSpPr>
          <p:nvPr/>
        </p:nvSpPr>
        <p:spPr bwMode="auto">
          <a:xfrm>
            <a:off x="6132588" y="3726396"/>
            <a:ext cx="1802788" cy="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8" name="Line 46"/>
          <p:cNvSpPr>
            <a:spLocks noChangeShapeType="1"/>
          </p:cNvSpPr>
          <p:nvPr/>
        </p:nvSpPr>
        <p:spPr bwMode="auto">
          <a:xfrm>
            <a:off x="6134058" y="4118024"/>
            <a:ext cx="1802788" cy="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9" name="AutoShape 47"/>
          <p:cNvSpPr>
            <a:spLocks noChangeArrowheads="1"/>
          </p:cNvSpPr>
          <p:nvPr/>
        </p:nvSpPr>
        <p:spPr bwMode="auto">
          <a:xfrm>
            <a:off x="8001546" y="2704131"/>
            <a:ext cx="133812" cy="129583"/>
          </a:xfrm>
          <a:prstGeom prst="triangle">
            <a:avLst>
              <a:gd name="adj" fmla="val 50000"/>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0" name="AutoShape 48"/>
          <p:cNvSpPr>
            <a:spLocks noChangeArrowheads="1"/>
          </p:cNvSpPr>
          <p:nvPr/>
        </p:nvSpPr>
        <p:spPr bwMode="auto">
          <a:xfrm rot="10800000">
            <a:off x="8011669" y="4567495"/>
            <a:ext cx="133812" cy="129583"/>
          </a:xfrm>
          <a:prstGeom prst="triangle">
            <a:avLst>
              <a:gd name="adj" fmla="val 50000"/>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11" name="Text Box 49"/>
          <p:cNvSpPr txBox="1">
            <a:spLocks noChangeArrowheads="1"/>
          </p:cNvSpPr>
          <p:nvPr/>
        </p:nvSpPr>
        <p:spPr bwMode="auto">
          <a:xfrm>
            <a:off x="6134058" y="2901385"/>
            <a:ext cx="866103" cy="41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42" tIns="41971" rIns="83942" bIns="41971">
            <a:spAutoFit/>
          </a:bodyPr>
          <a:lstStyle>
            <a:lvl1pPr defTabSz="839788" eaLnBrk="0" hangingPunct="0">
              <a:defRPr sz="1500">
                <a:solidFill>
                  <a:schemeClr val="tx1"/>
                </a:solidFill>
                <a:latin typeface="Arial" charset="0"/>
              </a:defRPr>
            </a:lvl1pPr>
            <a:lvl2pPr marL="742950" indent="-285750" defTabSz="839788" eaLnBrk="0" hangingPunct="0">
              <a:defRPr sz="1500">
                <a:solidFill>
                  <a:schemeClr val="tx1"/>
                </a:solidFill>
                <a:latin typeface="Arial" charset="0"/>
              </a:defRPr>
            </a:lvl2pPr>
            <a:lvl3pPr marL="1143000" indent="-228600" defTabSz="839788" eaLnBrk="0" hangingPunct="0">
              <a:defRPr sz="1500">
                <a:solidFill>
                  <a:schemeClr val="tx1"/>
                </a:solidFill>
                <a:latin typeface="Arial" charset="0"/>
              </a:defRPr>
            </a:lvl3pPr>
            <a:lvl4pPr marL="1600200" indent="-228600" defTabSz="839788" eaLnBrk="0" hangingPunct="0">
              <a:defRPr sz="1500">
                <a:solidFill>
                  <a:schemeClr val="tx1"/>
                </a:solidFill>
                <a:latin typeface="Arial" charset="0"/>
              </a:defRPr>
            </a:lvl4pPr>
            <a:lvl5pPr marL="2057400" indent="-228600" defTabSz="839788" eaLnBrk="0" hangingPunct="0">
              <a:defRPr sz="1500">
                <a:solidFill>
                  <a:schemeClr val="tx1"/>
                </a:solidFill>
                <a:latin typeface="Arial" charset="0"/>
              </a:defRPr>
            </a:lvl5pPr>
            <a:lvl6pPr marL="2514600" indent="-228600" algn="ctr" defTabSz="839788" eaLnBrk="0" fontAlgn="base" hangingPunct="0">
              <a:spcBef>
                <a:spcPct val="0"/>
              </a:spcBef>
              <a:spcAft>
                <a:spcPct val="0"/>
              </a:spcAft>
              <a:defRPr sz="1500">
                <a:solidFill>
                  <a:schemeClr val="tx1"/>
                </a:solidFill>
                <a:latin typeface="Arial" charset="0"/>
              </a:defRPr>
            </a:lvl6pPr>
            <a:lvl7pPr marL="2971800" indent="-228600" algn="ctr" defTabSz="839788" eaLnBrk="0" fontAlgn="base" hangingPunct="0">
              <a:spcBef>
                <a:spcPct val="0"/>
              </a:spcBef>
              <a:spcAft>
                <a:spcPct val="0"/>
              </a:spcAft>
              <a:defRPr sz="1500">
                <a:solidFill>
                  <a:schemeClr val="tx1"/>
                </a:solidFill>
                <a:latin typeface="Arial" charset="0"/>
              </a:defRPr>
            </a:lvl7pPr>
            <a:lvl8pPr marL="3429000" indent="-228600" algn="ctr" defTabSz="839788" eaLnBrk="0" fontAlgn="base" hangingPunct="0">
              <a:spcBef>
                <a:spcPct val="0"/>
              </a:spcBef>
              <a:spcAft>
                <a:spcPct val="0"/>
              </a:spcAft>
              <a:defRPr sz="1500">
                <a:solidFill>
                  <a:schemeClr val="tx1"/>
                </a:solidFill>
                <a:latin typeface="Arial" charset="0"/>
              </a:defRPr>
            </a:lvl8pPr>
            <a:lvl9pPr marL="3886200" indent="-228600" algn="ctr" defTabSz="839788" eaLnBrk="0" fontAlgn="base" hangingPunct="0">
              <a:spcBef>
                <a:spcPct val="0"/>
              </a:spcBef>
              <a:spcAft>
                <a:spcPct val="0"/>
              </a:spcAft>
              <a:defRPr sz="1500">
                <a:solidFill>
                  <a:schemeClr val="tx1"/>
                </a:solidFill>
                <a:latin typeface="Arial" charset="0"/>
              </a:defRPr>
            </a:lvl9pPr>
          </a:lstStyle>
          <a:p>
            <a:pPr algn="l" eaLnBrk="1" hangingPunct="1"/>
            <a:r>
              <a:rPr lang="en-US" sz="2200"/>
              <a:t>Clock</a:t>
            </a:r>
          </a:p>
        </p:txBody>
      </p:sp>
      <p:sp>
        <p:nvSpPr>
          <p:cNvPr id="112" name="Text Box 50"/>
          <p:cNvSpPr txBox="1">
            <a:spLocks noChangeArrowheads="1"/>
          </p:cNvSpPr>
          <p:nvPr/>
        </p:nvSpPr>
        <p:spPr bwMode="auto">
          <a:xfrm>
            <a:off x="6134058" y="3293013"/>
            <a:ext cx="758759" cy="41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42" tIns="41971" rIns="83942" bIns="41971">
            <a:spAutoFit/>
          </a:bodyPr>
          <a:lstStyle>
            <a:lvl1pPr defTabSz="839788" eaLnBrk="0" hangingPunct="0">
              <a:defRPr sz="1500">
                <a:solidFill>
                  <a:schemeClr val="tx1"/>
                </a:solidFill>
                <a:latin typeface="Arial" charset="0"/>
              </a:defRPr>
            </a:lvl1pPr>
            <a:lvl2pPr marL="742950" indent="-285750" defTabSz="839788" eaLnBrk="0" hangingPunct="0">
              <a:defRPr sz="1500">
                <a:solidFill>
                  <a:schemeClr val="tx1"/>
                </a:solidFill>
                <a:latin typeface="Arial" charset="0"/>
              </a:defRPr>
            </a:lvl2pPr>
            <a:lvl3pPr marL="1143000" indent="-228600" defTabSz="839788" eaLnBrk="0" hangingPunct="0">
              <a:defRPr sz="1500">
                <a:solidFill>
                  <a:schemeClr val="tx1"/>
                </a:solidFill>
                <a:latin typeface="Arial" charset="0"/>
              </a:defRPr>
            </a:lvl3pPr>
            <a:lvl4pPr marL="1600200" indent="-228600" defTabSz="839788" eaLnBrk="0" hangingPunct="0">
              <a:defRPr sz="1500">
                <a:solidFill>
                  <a:schemeClr val="tx1"/>
                </a:solidFill>
                <a:latin typeface="Arial" charset="0"/>
              </a:defRPr>
            </a:lvl4pPr>
            <a:lvl5pPr marL="2057400" indent="-228600" defTabSz="839788" eaLnBrk="0" hangingPunct="0">
              <a:defRPr sz="1500">
                <a:solidFill>
                  <a:schemeClr val="tx1"/>
                </a:solidFill>
                <a:latin typeface="Arial" charset="0"/>
              </a:defRPr>
            </a:lvl5pPr>
            <a:lvl6pPr marL="2514600" indent="-228600" algn="ctr" defTabSz="839788" eaLnBrk="0" fontAlgn="base" hangingPunct="0">
              <a:spcBef>
                <a:spcPct val="0"/>
              </a:spcBef>
              <a:spcAft>
                <a:spcPct val="0"/>
              </a:spcAft>
              <a:defRPr sz="1500">
                <a:solidFill>
                  <a:schemeClr val="tx1"/>
                </a:solidFill>
                <a:latin typeface="Arial" charset="0"/>
              </a:defRPr>
            </a:lvl6pPr>
            <a:lvl7pPr marL="2971800" indent="-228600" algn="ctr" defTabSz="839788" eaLnBrk="0" fontAlgn="base" hangingPunct="0">
              <a:spcBef>
                <a:spcPct val="0"/>
              </a:spcBef>
              <a:spcAft>
                <a:spcPct val="0"/>
              </a:spcAft>
              <a:defRPr sz="1500">
                <a:solidFill>
                  <a:schemeClr val="tx1"/>
                </a:solidFill>
                <a:latin typeface="Arial" charset="0"/>
              </a:defRPr>
            </a:lvl7pPr>
            <a:lvl8pPr marL="3429000" indent="-228600" algn="ctr" defTabSz="839788" eaLnBrk="0" fontAlgn="base" hangingPunct="0">
              <a:spcBef>
                <a:spcPct val="0"/>
              </a:spcBef>
              <a:spcAft>
                <a:spcPct val="0"/>
              </a:spcAft>
              <a:defRPr sz="1500">
                <a:solidFill>
                  <a:schemeClr val="tx1"/>
                </a:solidFill>
                <a:latin typeface="Arial" charset="0"/>
              </a:defRPr>
            </a:lvl8pPr>
            <a:lvl9pPr marL="3886200" indent="-228600" algn="ctr" defTabSz="839788" eaLnBrk="0" fontAlgn="base" hangingPunct="0">
              <a:spcBef>
                <a:spcPct val="0"/>
              </a:spcBef>
              <a:spcAft>
                <a:spcPct val="0"/>
              </a:spcAft>
              <a:defRPr sz="1500">
                <a:solidFill>
                  <a:schemeClr val="tx1"/>
                </a:solidFill>
                <a:latin typeface="Arial" charset="0"/>
              </a:defRPr>
            </a:lvl9pPr>
          </a:lstStyle>
          <a:p>
            <a:pPr algn="l" eaLnBrk="1" hangingPunct="1"/>
            <a:r>
              <a:rPr lang="en-US" sz="2200" dirty="0"/>
              <a:t>Date</a:t>
            </a:r>
          </a:p>
        </p:txBody>
      </p:sp>
      <p:sp>
        <p:nvSpPr>
          <p:cNvPr id="113" name="Text Box 51"/>
          <p:cNvSpPr txBox="1">
            <a:spLocks noChangeArrowheads="1"/>
          </p:cNvSpPr>
          <p:nvPr/>
        </p:nvSpPr>
        <p:spPr bwMode="auto">
          <a:xfrm>
            <a:off x="6134058" y="3726396"/>
            <a:ext cx="1429290" cy="414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3942" tIns="41971" rIns="83942" bIns="41971">
            <a:spAutoFit/>
          </a:bodyPr>
          <a:lstStyle>
            <a:lvl1pPr defTabSz="839788" eaLnBrk="0" hangingPunct="0">
              <a:defRPr sz="1500">
                <a:solidFill>
                  <a:schemeClr val="tx1"/>
                </a:solidFill>
                <a:latin typeface="Arial" charset="0"/>
              </a:defRPr>
            </a:lvl1pPr>
            <a:lvl2pPr marL="742950" indent="-285750" defTabSz="839788" eaLnBrk="0" hangingPunct="0">
              <a:defRPr sz="1500">
                <a:solidFill>
                  <a:schemeClr val="tx1"/>
                </a:solidFill>
                <a:latin typeface="Arial" charset="0"/>
              </a:defRPr>
            </a:lvl2pPr>
            <a:lvl3pPr marL="1143000" indent="-228600" defTabSz="839788" eaLnBrk="0" hangingPunct="0">
              <a:defRPr sz="1500">
                <a:solidFill>
                  <a:schemeClr val="tx1"/>
                </a:solidFill>
                <a:latin typeface="Arial" charset="0"/>
              </a:defRPr>
            </a:lvl3pPr>
            <a:lvl4pPr marL="1600200" indent="-228600" defTabSz="839788" eaLnBrk="0" hangingPunct="0">
              <a:defRPr sz="1500">
                <a:solidFill>
                  <a:schemeClr val="tx1"/>
                </a:solidFill>
                <a:latin typeface="Arial" charset="0"/>
              </a:defRPr>
            </a:lvl4pPr>
            <a:lvl5pPr marL="2057400" indent="-228600" defTabSz="839788" eaLnBrk="0" hangingPunct="0">
              <a:defRPr sz="1500">
                <a:solidFill>
                  <a:schemeClr val="tx1"/>
                </a:solidFill>
                <a:latin typeface="Arial" charset="0"/>
              </a:defRPr>
            </a:lvl5pPr>
            <a:lvl6pPr marL="2514600" indent="-228600" algn="ctr" defTabSz="839788" eaLnBrk="0" fontAlgn="base" hangingPunct="0">
              <a:spcBef>
                <a:spcPct val="0"/>
              </a:spcBef>
              <a:spcAft>
                <a:spcPct val="0"/>
              </a:spcAft>
              <a:defRPr sz="1500">
                <a:solidFill>
                  <a:schemeClr val="tx1"/>
                </a:solidFill>
                <a:latin typeface="Arial" charset="0"/>
              </a:defRPr>
            </a:lvl6pPr>
            <a:lvl7pPr marL="2971800" indent="-228600" algn="ctr" defTabSz="839788" eaLnBrk="0" fontAlgn="base" hangingPunct="0">
              <a:spcBef>
                <a:spcPct val="0"/>
              </a:spcBef>
              <a:spcAft>
                <a:spcPct val="0"/>
              </a:spcAft>
              <a:defRPr sz="1500">
                <a:solidFill>
                  <a:schemeClr val="tx1"/>
                </a:solidFill>
                <a:latin typeface="Arial" charset="0"/>
              </a:defRPr>
            </a:lvl7pPr>
            <a:lvl8pPr marL="3429000" indent="-228600" algn="ctr" defTabSz="839788" eaLnBrk="0" fontAlgn="base" hangingPunct="0">
              <a:spcBef>
                <a:spcPct val="0"/>
              </a:spcBef>
              <a:spcAft>
                <a:spcPct val="0"/>
              </a:spcAft>
              <a:defRPr sz="1500">
                <a:solidFill>
                  <a:schemeClr val="tx1"/>
                </a:solidFill>
                <a:latin typeface="Arial" charset="0"/>
              </a:defRPr>
            </a:lvl8pPr>
            <a:lvl9pPr marL="3886200" indent="-228600" algn="ctr" defTabSz="839788" eaLnBrk="0" fontAlgn="base" hangingPunct="0">
              <a:spcBef>
                <a:spcPct val="0"/>
              </a:spcBef>
              <a:spcAft>
                <a:spcPct val="0"/>
              </a:spcAft>
              <a:defRPr sz="1500">
                <a:solidFill>
                  <a:schemeClr val="tx1"/>
                </a:solidFill>
                <a:latin typeface="Arial" charset="0"/>
              </a:defRPr>
            </a:lvl9pPr>
          </a:lstStyle>
          <a:p>
            <a:pPr algn="l" eaLnBrk="1" hangingPunct="1"/>
            <a:r>
              <a:rPr lang="en-US" sz="2200" dirty="0"/>
              <a:t>Language</a:t>
            </a:r>
          </a:p>
        </p:txBody>
      </p:sp>
      <p:sp>
        <p:nvSpPr>
          <p:cNvPr id="114" name="Text Box 52"/>
          <p:cNvSpPr txBox="1">
            <a:spLocks noChangeArrowheads="1"/>
          </p:cNvSpPr>
          <p:nvPr/>
        </p:nvSpPr>
        <p:spPr bwMode="auto">
          <a:xfrm>
            <a:off x="6134058" y="4142501"/>
            <a:ext cx="1148432" cy="416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42" tIns="41971" rIns="83942" bIns="41971">
            <a:spAutoFit/>
          </a:bodyPr>
          <a:lstStyle>
            <a:lvl1pPr defTabSz="839788" eaLnBrk="0" hangingPunct="0">
              <a:defRPr sz="1500">
                <a:solidFill>
                  <a:schemeClr val="tx1"/>
                </a:solidFill>
                <a:latin typeface="Arial" charset="0"/>
              </a:defRPr>
            </a:lvl1pPr>
            <a:lvl2pPr marL="742950" indent="-285750" defTabSz="839788" eaLnBrk="0" hangingPunct="0">
              <a:defRPr sz="1500">
                <a:solidFill>
                  <a:schemeClr val="tx1"/>
                </a:solidFill>
                <a:latin typeface="Arial" charset="0"/>
              </a:defRPr>
            </a:lvl2pPr>
            <a:lvl3pPr marL="1143000" indent="-228600" defTabSz="839788" eaLnBrk="0" hangingPunct="0">
              <a:defRPr sz="1500">
                <a:solidFill>
                  <a:schemeClr val="tx1"/>
                </a:solidFill>
                <a:latin typeface="Arial" charset="0"/>
              </a:defRPr>
            </a:lvl3pPr>
            <a:lvl4pPr marL="1600200" indent="-228600" defTabSz="839788" eaLnBrk="0" hangingPunct="0">
              <a:defRPr sz="1500">
                <a:solidFill>
                  <a:schemeClr val="tx1"/>
                </a:solidFill>
                <a:latin typeface="Arial" charset="0"/>
              </a:defRPr>
            </a:lvl4pPr>
            <a:lvl5pPr marL="2057400" indent="-228600" defTabSz="839788" eaLnBrk="0" hangingPunct="0">
              <a:defRPr sz="1500">
                <a:solidFill>
                  <a:schemeClr val="tx1"/>
                </a:solidFill>
                <a:latin typeface="Arial" charset="0"/>
              </a:defRPr>
            </a:lvl5pPr>
            <a:lvl6pPr marL="2514600" indent="-228600" algn="ctr" defTabSz="839788" eaLnBrk="0" fontAlgn="base" hangingPunct="0">
              <a:spcBef>
                <a:spcPct val="0"/>
              </a:spcBef>
              <a:spcAft>
                <a:spcPct val="0"/>
              </a:spcAft>
              <a:defRPr sz="1500">
                <a:solidFill>
                  <a:schemeClr val="tx1"/>
                </a:solidFill>
                <a:latin typeface="Arial" charset="0"/>
              </a:defRPr>
            </a:lvl6pPr>
            <a:lvl7pPr marL="2971800" indent="-228600" algn="ctr" defTabSz="839788" eaLnBrk="0" fontAlgn="base" hangingPunct="0">
              <a:spcBef>
                <a:spcPct val="0"/>
              </a:spcBef>
              <a:spcAft>
                <a:spcPct val="0"/>
              </a:spcAft>
              <a:defRPr sz="1500">
                <a:solidFill>
                  <a:schemeClr val="tx1"/>
                </a:solidFill>
                <a:latin typeface="Arial" charset="0"/>
              </a:defRPr>
            </a:lvl7pPr>
            <a:lvl8pPr marL="3429000" indent="-228600" algn="ctr" defTabSz="839788" eaLnBrk="0" fontAlgn="base" hangingPunct="0">
              <a:spcBef>
                <a:spcPct val="0"/>
              </a:spcBef>
              <a:spcAft>
                <a:spcPct val="0"/>
              </a:spcAft>
              <a:defRPr sz="1500">
                <a:solidFill>
                  <a:schemeClr val="tx1"/>
                </a:solidFill>
                <a:latin typeface="Arial" charset="0"/>
              </a:defRPr>
            </a:lvl8pPr>
            <a:lvl9pPr marL="3886200" indent="-228600" algn="ctr" defTabSz="839788" eaLnBrk="0" fontAlgn="base" hangingPunct="0">
              <a:spcBef>
                <a:spcPct val="0"/>
              </a:spcBef>
              <a:spcAft>
                <a:spcPct val="0"/>
              </a:spcAft>
              <a:defRPr sz="1500">
                <a:solidFill>
                  <a:schemeClr val="tx1"/>
                </a:solidFill>
                <a:latin typeface="Arial" charset="0"/>
              </a:defRPr>
            </a:lvl9pPr>
          </a:lstStyle>
          <a:p>
            <a:pPr algn="l" eaLnBrk="1" hangingPunct="1"/>
            <a:r>
              <a:rPr lang="en-US" sz="2200" dirty="0"/>
              <a:t>Country</a:t>
            </a:r>
          </a:p>
        </p:txBody>
      </p:sp>
      <p:sp>
        <p:nvSpPr>
          <p:cNvPr id="115" name="Line 54"/>
          <p:cNvSpPr>
            <a:spLocks noChangeShapeType="1"/>
          </p:cNvSpPr>
          <p:nvPr/>
        </p:nvSpPr>
        <p:spPr bwMode="auto">
          <a:xfrm>
            <a:off x="5934075" y="2593266"/>
            <a:ext cx="23336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6" name="Line 55"/>
          <p:cNvSpPr>
            <a:spLocks noChangeShapeType="1"/>
          </p:cNvSpPr>
          <p:nvPr/>
        </p:nvSpPr>
        <p:spPr bwMode="auto">
          <a:xfrm flipV="1">
            <a:off x="4016375" y="2867025"/>
            <a:ext cx="2044700" cy="66675"/>
          </a:xfrm>
          <a:prstGeom prst="line">
            <a:avLst/>
          </a:prstGeom>
          <a:noFill/>
          <a:ln w="9525">
            <a:solidFill>
              <a:srgbClr val="FFC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17" name="Group 56"/>
          <p:cNvGrpSpPr>
            <a:grpSpLocks/>
          </p:cNvGrpSpPr>
          <p:nvPr/>
        </p:nvGrpSpPr>
        <p:grpSpPr bwMode="auto">
          <a:xfrm>
            <a:off x="7101071" y="1570273"/>
            <a:ext cx="2175801" cy="4225690"/>
            <a:chOff x="4882" y="1091"/>
            <a:chExt cx="1479" cy="2935"/>
          </a:xfrm>
        </p:grpSpPr>
        <p:sp>
          <p:nvSpPr>
            <p:cNvPr id="118" name="Text Box 58"/>
            <p:cNvSpPr txBox="1">
              <a:spLocks noChangeArrowheads="1"/>
            </p:cNvSpPr>
            <p:nvPr/>
          </p:nvSpPr>
          <p:spPr bwMode="auto">
            <a:xfrm>
              <a:off x="5677" y="1510"/>
              <a:ext cx="603"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42" tIns="41971" rIns="83942" bIns="41971">
              <a:spAutoFit/>
            </a:bodyPr>
            <a:lstStyle>
              <a:lvl1pPr defTabSz="839788" eaLnBrk="0" hangingPunct="0">
                <a:defRPr sz="1500">
                  <a:solidFill>
                    <a:schemeClr val="tx1"/>
                  </a:solidFill>
                  <a:latin typeface="Arial" charset="0"/>
                </a:defRPr>
              </a:lvl1pPr>
              <a:lvl2pPr marL="742950" indent="-285750" defTabSz="839788" eaLnBrk="0" hangingPunct="0">
                <a:defRPr sz="1500">
                  <a:solidFill>
                    <a:schemeClr val="tx1"/>
                  </a:solidFill>
                  <a:latin typeface="Arial" charset="0"/>
                </a:defRPr>
              </a:lvl2pPr>
              <a:lvl3pPr marL="1143000" indent="-228600" defTabSz="839788" eaLnBrk="0" hangingPunct="0">
                <a:defRPr sz="1500">
                  <a:solidFill>
                    <a:schemeClr val="tx1"/>
                  </a:solidFill>
                  <a:latin typeface="Arial" charset="0"/>
                </a:defRPr>
              </a:lvl3pPr>
              <a:lvl4pPr marL="1600200" indent="-228600" defTabSz="839788" eaLnBrk="0" hangingPunct="0">
                <a:defRPr sz="1500">
                  <a:solidFill>
                    <a:schemeClr val="tx1"/>
                  </a:solidFill>
                  <a:latin typeface="Arial" charset="0"/>
                </a:defRPr>
              </a:lvl4pPr>
              <a:lvl5pPr marL="2057400" indent="-228600" defTabSz="839788" eaLnBrk="0" hangingPunct="0">
                <a:defRPr sz="1500">
                  <a:solidFill>
                    <a:schemeClr val="tx1"/>
                  </a:solidFill>
                  <a:latin typeface="Arial" charset="0"/>
                </a:defRPr>
              </a:lvl5pPr>
              <a:lvl6pPr marL="2514600" indent="-228600" algn="ctr" defTabSz="839788" eaLnBrk="0" fontAlgn="base" hangingPunct="0">
                <a:spcBef>
                  <a:spcPct val="0"/>
                </a:spcBef>
                <a:spcAft>
                  <a:spcPct val="0"/>
                </a:spcAft>
                <a:defRPr sz="1500">
                  <a:solidFill>
                    <a:schemeClr val="tx1"/>
                  </a:solidFill>
                  <a:latin typeface="Arial" charset="0"/>
                </a:defRPr>
              </a:lvl6pPr>
              <a:lvl7pPr marL="2971800" indent="-228600" algn="ctr" defTabSz="839788" eaLnBrk="0" fontAlgn="base" hangingPunct="0">
                <a:spcBef>
                  <a:spcPct val="0"/>
                </a:spcBef>
                <a:spcAft>
                  <a:spcPct val="0"/>
                </a:spcAft>
                <a:defRPr sz="1500">
                  <a:solidFill>
                    <a:schemeClr val="tx1"/>
                  </a:solidFill>
                  <a:latin typeface="Arial" charset="0"/>
                </a:defRPr>
              </a:lvl7pPr>
              <a:lvl8pPr marL="3429000" indent="-228600" algn="ctr" defTabSz="839788" eaLnBrk="0" fontAlgn="base" hangingPunct="0">
                <a:spcBef>
                  <a:spcPct val="0"/>
                </a:spcBef>
                <a:spcAft>
                  <a:spcPct val="0"/>
                </a:spcAft>
                <a:defRPr sz="1500">
                  <a:solidFill>
                    <a:schemeClr val="tx1"/>
                  </a:solidFill>
                  <a:latin typeface="Arial" charset="0"/>
                </a:defRPr>
              </a:lvl8pPr>
              <a:lvl9pPr marL="3886200" indent="-228600" algn="ctr" defTabSz="839788" eaLnBrk="0" fontAlgn="base" hangingPunct="0">
                <a:spcBef>
                  <a:spcPct val="0"/>
                </a:spcBef>
                <a:spcAft>
                  <a:spcPct val="0"/>
                </a:spcAft>
                <a:defRPr sz="1500">
                  <a:solidFill>
                    <a:schemeClr val="tx1"/>
                  </a:solidFill>
                  <a:latin typeface="Arial" charset="0"/>
                </a:defRPr>
              </a:lvl9pPr>
            </a:lstStyle>
            <a:p>
              <a:pPr algn="l" eaLnBrk="1" hangingPunct="1"/>
              <a:r>
                <a:rPr lang="en-US" sz="1400"/>
                <a:t>TextArea</a:t>
              </a:r>
            </a:p>
          </p:txBody>
        </p:sp>
        <p:sp>
          <p:nvSpPr>
            <p:cNvPr id="119" name="Text Box 59"/>
            <p:cNvSpPr txBox="1">
              <a:spLocks noChangeArrowheads="1"/>
            </p:cNvSpPr>
            <p:nvPr/>
          </p:nvSpPr>
          <p:spPr bwMode="auto">
            <a:xfrm>
              <a:off x="5850" y="2038"/>
              <a:ext cx="511"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42" tIns="41971" rIns="83942" bIns="41971">
              <a:spAutoFit/>
            </a:bodyPr>
            <a:lstStyle>
              <a:lvl1pPr defTabSz="839788" eaLnBrk="0" hangingPunct="0">
                <a:defRPr sz="1500">
                  <a:solidFill>
                    <a:schemeClr val="tx1"/>
                  </a:solidFill>
                  <a:latin typeface="Arial" charset="0"/>
                </a:defRPr>
              </a:lvl1pPr>
              <a:lvl2pPr marL="742950" indent="-285750" defTabSz="839788" eaLnBrk="0" hangingPunct="0">
                <a:defRPr sz="1500">
                  <a:solidFill>
                    <a:schemeClr val="tx1"/>
                  </a:solidFill>
                  <a:latin typeface="Arial" charset="0"/>
                </a:defRPr>
              </a:lvl2pPr>
              <a:lvl3pPr marL="1143000" indent="-228600" defTabSz="839788" eaLnBrk="0" hangingPunct="0">
                <a:defRPr sz="1500">
                  <a:solidFill>
                    <a:schemeClr val="tx1"/>
                  </a:solidFill>
                  <a:latin typeface="Arial" charset="0"/>
                </a:defRPr>
              </a:lvl3pPr>
              <a:lvl4pPr marL="1600200" indent="-228600" defTabSz="839788" eaLnBrk="0" hangingPunct="0">
                <a:defRPr sz="1500">
                  <a:solidFill>
                    <a:schemeClr val="tx1"/>
                  </a:solidFill>
                  <a:latin typeface="Arial" charset="0"/>
                </a:defRPr>
              </a:lvl4pPr>
              <a:lvl5pPr marL="2057400" indent="-228600" defTabSz="839788" eaLnBrk="0" hangingPunct="0">
                <a:defRPr sz="1500">
                  <a:solidFill>
                    <a:schemeClr val="tx1"/>
                  </a:solidFill>
                  <a:latin typeface="Arial" charset="0"/>
                </a:defRPr>
              </a:lvl5pPr>
              <a:lvl6pPr marL="2514600" indent="-228600" algn="ctr" defTabSz="839788" eaLnBrk="0" fontAlgn="base" hangingPunct="0">
                <a:spcBef>
                  <a:spcPct val="0"/>
                </a:spcBef>
                <a:spcAft>
                  <a:spcPct val="0"/>
                </a:spcAft>
                <a:defRPr sz="1500">
                  <a:solidFill>
                    <a:schemeClr val="tx1"/>
                  </a:solidFill>
                  <a:latin typeface="Arial" charset="0"/>
                </a:defRPr>
              </a:lvl6pPr>
              <a:lvl7pPr marL="2971800" indent="-228600" algn="ctr" defTabSz="839788" eaLnBrk="0" fontAlgn="base" hangingPunct="0">
                <a:spcBef>
                  <a:spcPct val="0"/>
                </a:spcBef>
                <a:spcAft>
                  <a:spcPct val="0"/>
                </a:spcAft>
                <a:defRPr sz="1500">
                  <a:solidFill>
                    <a:schemeClr val="tx1"/>
                  </a:solidFill>
                  <a:latin typeface="Arial" charset="0"/>
                </a:defRPr>
              </a:lvl7pPr>
              <a:lvl8pPr marL="3429000" indent="-228600" algn="ctr" defTabSz="839788" eaLnBrk="0" fontAlgn="base" hangingPunct="0">
                <a:spcBef>
                  <a:spcPct val="0"/>
                </a:spcBef>
                <a:spcAft>
                  <a:spcPct val="0"/>
                </a:spcAft>
                <a:defRPr sz="1500">
                  <a:solidFill>
                    <a:schemeClr val="tx1"/>
                  </a:solidFill>
                  <a:latin typeface="Arial" charset="0"/>
                </a:defRPr>
              </a:lvl8pPr>
              <a:lvl9pPr marL="3886200" indent="-228600" algn="ctr" defTabSz="839788" eaLnBrk="0" fontAlgn="base" hangingPunct="0">
                <a:spcBef>
                  <a:spcPct val="0"/>
                </a:spcBef>
                <a:spcAft>
                  <a:spcPct val="0"/>
                </a:spcAft>
                <a:defRPr sz="1500">
                  <a:solidFill>
                    <a:schemeClr val="tx1"/>
                  </a:solidFill>
                  <a:latin typeface="Arial" charset="0"/>
                </a:defRPr>
              </a:lvl9pPr>
            </a:lstStyle>
            <a:p>
              <a:pPr algn="l" eaLnBrk="1" hangingPunct="1"/>
              <a:r>
                <a:rPr lang="en-US" sz="1400" dirty="0" err="1"/>
                <a:t>ListBox</a:t>
              </a:r>
              <a:endParaRPr lang="en-US" sz="1400" dirty="0"/>
            </a:p>
          </p:txBody>
        </p:sp>
        <p:sp>
          <p:nvSpPr>
            <p:cNvPr id="120" name="Text Box 60"/>
            <p:cNvSpPr txBox="1">
              <a:spLocks noChangeArrowheads="1"/>
            </p:cNvSpPr>
            <p:nvPr/>
          </p:nvSpPr>
          <p:spPr bwMode="auto">
            <a:xfrm>
              <a:off x="5817" y="2935"/>
              <a:ext cx="528"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42" tIns="41971" rIns="83942" bIns="41971">
              <a:spAutoFit/>
            </a:bodyPr>
            <a:lstStyle>
              <a:lvl1pPr defTabSz="839788" eaLnBrk="0" hangingPunct="0">
                <a:defRPr sz="1500">
                  <a:solidFill>
                    <a:schemeClr val="tx1"/>
                  </a:solidFill>
                  <a:latin typeface="Arial" charset="0"/>
                </a:defRPr>
              </a:lvl1pPr>
              <a:lvl2pPr marL="742950" indent="-285750" defTabSz="839788" eaLnBrk="0" hangingPunct="0">
                <a:defRPr sz="1500">
                  <a:solidFill>
                    <a:schemeClr val="tx1"/>
                  </a:solidFill>
                  <a:latin typeface="Arial" charset="0"/>
                </a:defRPr>
              </a:lvl2pPr>
              <a:lvl3pPr marL="1143000" indent="-228600" defTabSz="839788" eaLnBrk="0" hangingPunct="0">
                <a:defRPr sz="1500">
                  <a:solidFill>
                    <a:schemeClr val="tx1"/>
                  </a:solidFill>
                  <a:latin typeface="Arial" charset="0"/>
                </a:defRPr>
              </a:lvl3pPr>
              <a:lvl4pPr marL="1600200" indent="-228600" defTabSz="839788" eaLnBrk="0" hangingPunct="0">
                <a:defRPr sz="1500">
                  <a:solidFill>
                    <a:schemeClr val="tx1"/>
                  </a:solidFill>
                  <a:latin typeface="Arial" charset="0"/>
                </a:defRPr>
              </a:lvl4pPr>
              <a:lvl5pPr marL="2057400" indent="-228600" defTabSz="839788" eaLnBrk="0" hangingPunct="0">
                <a:defRPr sz="1500">
                  <a:solidFill>
                    <a:schemeClr val="tx1"/>
                  </a:solidFill>
                  <a:latin typeface="Arial" charset="0"/>
                </a:defRPr>
              </a:lvl5pPr>
              <a:lvl6pPr marL="2514600" indent="-228600" algn="ctr" defTabSz="839788" eaLnBrk="0" fontAlgn="base" hangingPunct="0">
                <a:spcBef>
                  <a:spcPct val="0"/>
                </a:spcBef>
                <a:spcAft>
                  <a:spcPct val="0"/>
                </a:spcAft>
                <a:defRPr sz="1500">
                  <a:solidFill>
                    <a:schemeClr val="tx1"/>
                  </a:solidFill>
                  <a:latin typeface="Arial" charset="0"/>
                </a:defRPr>
              </a:lvl6pPr>
              <a:lvl7pPr marL="2971800" indent="-228600" algn="ctr" defTabSz="839788" eaLnBrk="0" fontAlgn="base" hangingPunct="0">
                <a:spcBef>
                  <a:spcPct val="0"/>
                </a:spcBef>
                <a:spcAft>
                  <a:spcPct val="0"/>
                </a:spcAft>
                <a:defRPr sz="1500">
                  <a:solidFill>
                    <a:schemeClr val="tx1"/>
                  </a:solidFill>
                  <a:latin typeface="Arial" charset="0"/>
                </a:defRPr>
              </a:lvl7pPr>
              <a:lvl8pPr marL="3429000" indent="-228600" algn="ctr" defTabSz="839788" eaLnBrk="0" fontAlgn="base" hangingPunct="0">
                <a:spcBef>
                  <a:spcPct val="0"/>
                </a:spcBef>
                <a:spcAft>
                  <a:spcPct val="0"/>
                </a:spcAft>
                <a:defRPr sz="1500">
                  <a:solidFill>
                    <a:schemeClr val="tx1"/>
                  </a:solidFill>
                  <a:latin typeface="Arial" charset="0"/>
                </a:defRPr>
              </a:lvl8pPr>
              <a:lvl9pPr marL="3886200" indent="-228600" algn="ctr" defTabSz="839788" eaLnBrk="0" fontAlgn="base" hangingPunct="0">
                <a:spcBef>
                  <a:spcPct val="0"/>
                </a:spcBef>
                <a:spcAft>
                  <a:spcPct val="0"/>
                </a:spcAft>
                <a:defRPr sz="1500">
                  <a:solidFill>
                    <a:schemeClr val="tx1"/>
                  </a:solidFill>
                  <a:latin typeface="Arial" charset="0"/>
                </a:defRPr>
              </a:lvl9pPr>
            </a:lstStyle>
            <a:p>
              <a:pPr algn="l" eaLnBrk="1" hangingPunct="1"/>
              <a:r>
                <a:rPr lang="en-US" sz="1400" dirty="0" smtClean="0"/>
                <a:t>Buttons</a:t>
              </a:r>
              <a:endParaRPr lang="en-US" sz="1400" dirty="0"/>
            </a:p>
          </p:txBody>
        </p:sp>
        <p:sp>
          <p:nvSpPr>
            <p:cNvPr id="121" name="Text Box 61"/>
            <p:cNvSpPr txBox="1">
              <a:spLocks noChangeArrowheads="1"/>
            </p:cNvSpPr>
            <p:nvPr/>
          </p:nvSpPr>
          <p:spPr bwMode="auto">
            <a:xfrm>
              <a:off x="5815" y="1091"/>
              <a:ext cx="462"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42" tIns="41971" rIns="83942" bIns="41971">
              <a:spAutoFit/>
            </a:bodyPr>
            <a:lstStyle>
              <a:lvl1pPr defTabSz="839788" eaLnBrk="0" hangingPunct="0">
                <a:defRPr sz="1500">
                  <a:solidFill>
                    <a:schemeClr val="tx1"/>
                  </a:solidFill>
                  <a:latin typeface="Arial" charset="0"/>
                </a:defRPr>
              </a:lvl1pPr>
              <a:lvl2pPr marL="742950" indent="-285750" defTabSz="839788" eaLnBrk="0" hangingPunct="0">
                <a:defRPr sz="1500">
                  <a:solidFill>
                    <a:schemeClr val="tx1"/>
                  </a:solidFill>
                  <a:latin typeface="Arial" charset="0"/>
                </a:defRPr>
              </a:lvl2pPr>
              <a:lvl3pPr marL="1143000" indent="-228600" defTabSz="839788" eaLnBrk="0" hangingPunct="0">
                <a:defRPr sz="1500">
                  <a:solidFill>
                    <a:schemeClr val="tx1"/>
                  </a:solidFill>
                  <a:latin typeface="Arial" charset="0"/>
                </a:defRPr>
              </a:lvl3pPr>
              <a:lvl4pPr marL="1600200" indent="-228600" defTabSz="839788" eaLnBrk="0" hangingPunct="0">
                <a:defRPr sz="1500">
                  <a:solidFill>
                    <a:schemeClr val="tx1"/>
                  </a:solidFill>
                  <a:latin typeface="Arial" charset="0"/>
                </a:defRPr>
              </a:lvl4pPr>
              <a:lvl5pPr marL="2057400" indent="-228600" defTabSz="839788" eaLnBrk="0" hangingPunct="0">
                <a:defRPr sz="1500">
                  <a:solidFill>
                    <a:schemeClr val="tx1"/>
                  </a:solidFill>
                  <a:latin typeface="Arial" charset="0"/>
                </a:defRPr>
              </a:lvl5pPr>
              <a:lvl6pPr marL="2514600" indent="-228600" algn="ctr" defTabSz="839788" eaLnBrk="0" fontAlgn="base" hangingPunct="0">
                <a:spcBef>
                  <a:spcPct val="0"/>
                </a:spcBef>
                <a:spcAft>
                  <a:spcPct val="0"/>
                </a:spcAft>
                <a:defRPr sz="1500">
                  <a:solidFill>
                    <a:schemeClr val="tx1"/>
                  </a:solidFill>
                  <a:latin typeface="Arial" charset="0"/>
                </a:defRPr>
              </a:lvl6pPr>
              <a:lvl7pPr marL="2971800" indent="-228600" algn="ctr" defTabSz="839788" eaLnBrk="0" fontAlgn="base" hangingPunct="0">
                <a:spcBef>
                  <a:spcPct val="0"/>
                </a:spcBef>
                <a:spcAft>
                  <a:spcPct val="0"/>
                </a:spcAft>
                <a:defRPr sz="1500">
                  <a:solidFill>
                    <a:schemeClr val="tx1"/>
                  </a:solidFill>
                  <a:latin typeface="Arial" charset="0"/>
                </a:defRPr>
              </a:lvl7pPr>
              <a:lvl8pPr marL="3429000" indent="-228600" algn="ctr" defTabSz="839788" eaLnBrk="0" fontAlgn="base" hangingPunct="0">
                <a:spcBef>
                  <a:spcPct val="0"/>
                </a:spcBef>
                <a:spcAft>
                  <a:spcPct val="0"/>
                </a:spcAft>
                <a:defRPr sz="1500">
                  <a:solidFill>
                    <a:schemeClr val="tx1"/>
                  </a:solidFill>
                  <a:latin typeface="Arial" charset="0"/>
                </a:defRPr>
              </a:lvl8pPr>
              <a:lvl9pPr marL="3886200" indent="-228600" algn="ctr" defTabSz="839788" eaLnBrk="0" fontAlgn="base" hangingPunct="0">
                <a:spcBef>
                  <a:spcPct val="0"/>
                </a:spcBef>
                <a:spcAft>
                  <a:spcPct val="0"/>
                </a:spcAft>
                <a:defRPr sz="1500">
                  <a:solidFill>
                    <a:schemeClr val="tx1"/>
                  </a:solidFill>
                  <a:latin typeface="Arial" charset="0"/>
                </a:defRPr>
              </a:lvl9pPr>
            </a:lstStyle>
            <a:p>
              <a:pPr algn="l" eaLnBrk="1" hangingPunct="1"/>
              <a:r>
                <a:rPr lang="en-US" sz="1400"/>
                <a:t>Frame</a:t>
              </a:r>
            </a:p>
          </p:txBody>
        </p:sp>
        <p:cxnSp>
          <p:nvCxnSpPr>
            <p:cNvPr id="122" name="AutoShape 62"/>
            <p:cNvCxnSpPr>
              <a:cxnSpLocks noChangeShapeType="1"/>
              <a:stCxn id="121" idx="1"/>
              <a:endCxn id="101" idx="0"/>
            </p:cNvCxnSpPr>
            <p:nvPr/>
          </p:nvCxnSpPr>
          <p:spPr bwMode="auto">
            <a:xfrm flipH="1">
              <a:off x="4882" y="1194"/>
              <a:ext cx="933" cy="14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3" name="AutoShape 63"/>
            <p:cNvCxnSpPr>
              <a:cxnSpLocks noChangeShapeType="1"/>
              <a:stCxn id="118" idx="1"/>
              <a:endCxn id="104" idx="3"/>
            </p:cNvCxnSpPr>
            <p:nvPr/>
          </p:nvCxnSpPr>
          <p:spPr bwMode="auto">
            <a:xfrm flipH="1">
              <a:off x="5441" y="1584"/>
              <a:ext cx="236"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4" name="AutoShape 64"/>
            <p:cNvCxnSpPr>
              <a:cxnSpLocks noChangeShapeType="1"/>
              <a:stCxn id="119" idx="1"/>
            </p:cNvCxnSpPr>
            <p:nvPr/>
          </p:nvCxnSpPr>
          <p:spPr bwMode="auto">
            <a:xfrm flipH="1">
              <a:off x="5349" y="2141"/>
              <a:ext cx="501" cy="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5" name="Text Box 65"/>
            <p:cNvSpPr txBox="1">
              <a:spLocks noChangeArrowheads="1"/>
            </p:cNvSpPr>
            <p:nvPr/>
          </p:nvSpPr>
          <p:spPr bwMode="auto">
            <a:xfrm>
              <a:off x="5441" y="3821"/>
              <a:ext cx="604" cy="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42" tIns="41971" rIns="83942" bIns="41971">
              <a:spAutoFit/>
            </a:bodyPr>
            <a:lstStyle>
              <a:lvl1pPr defTabSz="839788" eaLnBrk="0" hangingPunct="0">
                <a:defRPr sz="1500">
                  <a:solidFill>
                    <a:schemeClr val="tx1"/>
                  </a:solidFill>
                  <a:latin typeface="Arial" charset="0"/>
                </a:defRPr>
              </a:lvl1pPr>
              <a:lvl2pPr marL="742950" indent="-285750" defTabSz="839788" eaLnBrk="0" hangingPunct="0">
                <a:defRPr sz="1500">
                  <a:solidFill>
                    <a:schemeClr val="tx1"/>
                  </a:solidFill>
                  <a:latin typeface="Arial" charset="0"/>
                </a:defRPr>
              </a:lvl2pPr>
              <a:lvl3pPr marL="1143000" indent="-228600" defTabSz="839788" eaLnBrk="0" hangingPunct="0">
                <a:defRPr sz="1500">
                  <a:solidFill>
                    <a:schemeClr val="tx1"/>
                  </a:solidFill>
                  <a:latin typeface="Arial" charset="0"/>
                </a:defRPr>
              </a:lvl3pPr>
              <a:lvl4pPr marL="1600200" indent="-228600" defTabSz="839788" eaLnBrk="0" hangingPunct="0">
                <a:defRPr sz="1500">
                  <a:solidFill>
                    <a:schemeClr val="tx1"/>
                  </a:solidFill>
                  <a:latin typeface="Arial" charset="0"/>
                </a:defRPr>
              </a:lvl4pPr>
              <a:lvl5pPr marL="2057400" indent="-228600" defTabSz="839788" eaLnBrk="0" hangingPunct="0">
                <a:defRPr sz="1500">
                  <a:solidFill>
                    <a:schemeClr val="tx1"/>
                  </a:solidFill>
                  <a:latin typeface="Arial" charset="0"/>
                </a:defRPr>
              </a:lvl5pPr>
              <a:lvl6pPr marL="2514600" indent="-228600" algn="ctr" defTabSz="839788" eaLnBrk="0" fontAlgn="base" hangingPunct="0">
                <a:spcBef>
                  <a:spcPct val="0"/>
                </a:spcBef>
                <a:spcAft>
                  <a:spcPct val="0"/>
                </a:spcAft>
                <a:defRPr sz="1500">
                  <a:solidFill>
                    <a:schemeClr val="tx1"/>
                  </a:solidFill>
                  <a:latin typeface="Arial" charset="0"/>
                </a:defRPr>
              </a:lvl6pPr>
              <a:lvl7pPr marL="2971800" indent="-228600" algn="ctr" defTabSz="839788" eaLnBrk="0" fontAlgn="base" hangingPunct="0">
                <a:spcBef>
                  <a:spcPct val="0"/>
                </a:spcBef>
                <a:spcAft>
                  <a:spcPct val="0"/>
                </a:spcAft>
                <a:defRPr sz="1500">
                  <a:solidFill>
                    <a:schemeClr val="tx1"/>
                  </a:solidFill>
                  <a:latin typeface="Arial" charset="0"/>
                </a:defRPr>
              </a:lvl7pPr>
              <a:lvl8pPr marL="3429000" indent="-228600" algn="ctr" defTabSz="839788" eaLnBrk="0" fontAlgn="base" hangingPunct="0">
                <a:spcBef>
                  <a:spcPct val="0"/>
                </a:spcBef>
                <a:spcAft>
                  <a:spcPct val="0"/>
                </a:spcAft>
                <a:defRPr sz="1500">
                  <a:solidFill>
                    <a:schemeClr val="tx1"/>
                  </a:solidFill>
                  <a:latin typeface="Arial" charset="0"/>
                </a:defRPr>
              </a:lvl8pPr>
              <a:lvl9pPr marL="3886200" indent="-228600" algn="ctr" defTabSz="839788" eaLnBrk="0" fontAlgn="base" hangingPunct="0">
                <a:spcBef>
                  <a:spcPct val="0"/>
                </a:spcBef>
                <a:spcAft>
                  <a:spcPct val="0"/>
                </a:spcAft>
                <a:defRPr sz="1500">
                  <a:solidFill>
                    <a:schemeClr val="tx1"/>
                  </a:solidFill>
                  <a:latin typeface="Arial" charset="0"/>
                </a:defRPr>
              </a:lvl9pPr>
            </a:lstStyle>
            <a:p>
              <a:pPr algn="l" eaLnBrk="1" hangingPunct="1"/>
              <a:r>
                <a:rPr lang="en-US" sz="1400" dirty="0" err="1"/>
                <a:t>ScrollBar</a:t>
              </a:r>
              <a:endParaRPr lang="en-US" sz="1400" dirty="0"/>
            </a:p>
          </p:txBody>
        </p:sp>
        <p:cxnSp>
          <p:nvCxnSpPr>
            <p:cNvPr id="126" name="AutoShape 66"/>
            <p:cNvCxnSpPr>
              <a:cxnSpLocks noChangeShapeType="1"/>
              <a:stCxn id="125" idx="0"/>
              <a:endCxn id="110" idx="0"/>
            </p:cNvCxnSpPr>
            <p:nvPr/>
          </p:nvCxnSpPr>
          <p:spPr bwMode="auto">
            <a:xfrm flipH="1" flipV="1">
              <a:off x="5546" y="3263"/>
              <a:ext cx="197" cy="55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7" name="Line 67"/>
            <p:cNvSpPr>
              <a:spLocks noChangeShapeType="1"/>
            </p:cNvSpPr>
            <p:nvPr/>
          </p:nvSpPr>
          <p:spPr bwMode="auto">
            <a:xfrm flipH="1" flipV="1">
              <a:off x="5196" y="3022"/>
              <a:ext cx="619" cy="1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28" name="Oval 29"/>
          <p:cNvSpPr>
            <a:spLocks noChangeArrowheads="1"/>
          </p:cNvSpPr>
          <p:nvPr/>
        </p:nvSpPr>
        <p:spPr bwMode="auto">
          <a:xfrm>
            <a:off x="5330466" y="4849158"/>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dirty="0" smtClean="0"/>
              <a:t>Cursor</a:t>
            </a:r>
            <a:endParaRPr lang="en-US" sz="900" b="1" dirty="0"/>
          </a:p>
        </p:txBody>
      </p:sp>
      <p:cxnSp>
        <p:nvCxnSpPr>
          <p:cNvPr id="129" name="AutoShape 34"/>
          <p:cNvCxnSpPr>
            <a:cxnSpLocks noChangeShapeType="1"/>
            <a:stCxn id="128" idx="0"/>
            <a:endCxn id="96" idx="4"/>
          </p:cNvCxnSpPr>
          <p:nvPr/>
        </p:nvCxnSpPr>
        <p:spPr bwMode="auto">
          <a:xfrm flipH="1" flipV="1">
            <a:off x="3635621" y="4164523"/>
            <a:ext cx="1928583" cy="68463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0" name="Oval 16"/>
          <p:cNvSpPr>
            <a:spLocks noChangeArrowheads="1"/>
          </p:cNvSpPr>
          <p:nvPr/>
        </p:nvSpPr>
        <p:spPr bwMode="auto">
          <a:xfrm>
            <a:off x="2112958" y="4852411"/>
            <a:ext cx="467476" cy="468033"/>
          </a:xfrm>
          <a:prstGeom prst="ellipse">
            <a:avLst/>
          </a:prstGeom>
          <a:solidFill>
            <a:schemeClr val="accent1"/>
          </a:solidFill>
          <a:ln w="9525" algn="ctr">
            <a:solidFill>
              <a:srgbClr val="33CC33"/>
            </a:solidFill>
            <a:round/>
            <a:headEnd/>
            <a:tailEnd/>
          </a:ln>
        </p:spPr>
        <p:txBody>
          <a:bodyPr wrap="none" lIns="83942" tIns="41971" rIns="83942" bIns="41971" anchor="ctr"/>
          <a:lstStyle/>
          <a:p>
            <a:pPr defTabSz="915988"/>
            <a:r>
              <a:rPr lang="en-US" sz="900" b="1" dirty="0" smtClean="0"/>
              <a:t>Display</a:t>
            </a:r>
            <a:endParaRPr lang="en-US" sz="900" b="1" dirty="0"/>
          </a:p>
        </p:txBody>
      </p:sp>
      <p:cxnSp>
        <p:nvCxnSpPr>
          <p:cNvPr id="131" name="AutoShape 21"/>
          <p:cNvCxnSpPr>
            <a:cxnSpLocks noChangeShapeType="1"/>
            <a:stCxn id="130" idx="0"/>
            <a:endCxn id="96" idx="4"/>
          </p:cNvCxnSpPr>
          <p:nvPr/>
        </p:nvCxnSpPr>
        <p:spPr bwMode="auto">
          <a:xfrm flipV="1">
            <a:off x="2346696" y="4164523"/>
            <a:ext cx="1288925" cy="6878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2" name="Line 67"/>
          <p:cNvSpPr>
            <a:spLocks noChangeShapeType="1"/>
          </p:cNvSpPr>
          <p:nvPr/>
        </p:nvSpPr>
        <p:spPr bwMode="auto">
          <a:xfrm flipH="1" flipV="1">
            <a:off x="7563348" y="3941648"/>
            <a:ext cx="910284" cy="43183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 name="Line 67"/>
          <p:cNvSpPr>
            <a:spLocks noChangeShapeType="1"/>
          </p:cNvSpPr>
          <p:nvPr/>
        </p:nvSpPr>
        <p:spPr bwMode="auto">
          <a:xfrm flipH="1" flipV="1">
            <a:off x="7563347" y="3501785"/>
            <a:ext cx="910283" cy="87169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4" name="Line 67"/>
          <p:cNvSpPr>
            <a:spLocks noChangeShapeType="1"/>
          </p:cNvSpPr>
          <p:nvPr/>
        </p:nvSpPr>
        <p:spPr bwMode="auto">
          <a:xfrm flipH="1" flipV="1">
            <a:off x="7563347" y="3087327"/>
            <a:ext cx="913227" cy="128615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Data Consistency (3)</a:t>
            </a:r>
          </a:p>
        </p:txBody>
      </p:sp>
      <p:sp>
        <p:nvSpPr>
          <p:cNvPr id="32771" name="Content Placeholder 2"/>
          <p:cNvSpPr>
            <a:spLocks noGrp="1"/>
          </p:cNvSpPr>
          <p:nvPr>
            <p:ph idx="1"/>
          </p:nvPr>
        </p:nvSpPr>
        <p:spPr>
          <a:xfrm>
            <a:off x="334963" y="998538"/>
            <a:ext cx="9236075" cy="4946650"/>
          </a:xfrm>
        </p:spPr>
        <p:txBody>
          <a:bodyPr/>
          <a:lstStyle/>
          <a:p>
            <a:r>
              <a:rPr lang="en-US" smtClean="0"/>
              <a:t> </a:t>
            </a:r>
            <a:r>
              <a:rPr lang="en-US" b="1" smtClean="0"/>
              <a:t>copying of all HMI data from DPOOL to the API</a:t>
            </a:r>
          </a:p>
          <a:p>
            <a:pPr lvl="1">
              <a:buFontTx/>
              <a:buChar char="-"/>
            </a:pPr>
            <a:r>
              <a:rPr lang="en-US" sz="1600" smtClean="0"/>
              <a:t>Data to be captured is determined by a list of used API's</a:t>
            </a:r>
          </a:p>
          <a:p>
            <a:pPr lvl="1">
              <a:buFontTx/>
              <a:buChar char="-"/>
            </a:pPr>
            <a:r>
              <a:rPr lang="en-US" sz="1600" smtClean="0"/>
              <a:t>This list is passed from the EPF to the API Manager during tree creation or change</a:t>
            </a:r>
          </a:p>
          <a:p>
            <a:pPr lvl="1">
              <a:buFontTx/>
              <a:buChar char="-"/>
            </a:pPr>
            <a:r>
              <a:rPr lang="en-US" sz="1600" smtClean="0"/>
              <a:t>Each API in the list needs to be associated to the API_Managers data</a:t>
            </a:r>
          </a:p>
          <a:p>
            <a:pPr lvl="1">
              <a:buFontTx/>
              <a:buChar char="-"/>
            </a:pPr>
            <a:r>
              <a:rPr lang="en-US" sz="1600" smtClean="0"/>
              <a:t>Problem: 1 struct in the API can be associate by n API's</a:t>
            </a:r>
          </a:p>
          <a:p>
            <a:pPr lvl="1">
              <a:buFontTx/>
              <a:buChar char="-"/>
            </a:pPr>
            <a:endParaRPr lang="en-US" smtClean="0"/>
          </a:p>
          <a:p>
            <a:endParaRPr lang="en-US" b="1" smtClean="0"/>
          </a:p>
          <a:p>
            <a:endParaRPr lang="en-US" b="1" smtClean="0"/>
          </a:p>
          <a:p>
            <a:endParaRPr lang="en-US" b="1" smtClean="0"/>
          </a:p>
          <a:p>
            <a:endParaRPr lang="en-US" b="1" smtClean="0"/>
          </a:p>
          <a:p>
            <a:r>
              <a:rPr lang="de-DE" smtClean="0"/>
              <a:t>Solution: </a:t>
            </a:r>
          </a:p>
          <a:p>
            <a:pPr lvl="1">
              <a:buFont typeface="Arial" charset="0"/>
              <a:buNone/>
            </a:pPr>
            <a:r>
              <a:rPr lang="de-DE" smtClean="0"/>
              <a:t>- </a:t>
            </a:r>
            <a:r>
              <a:rPr lang="de-DE" sz="1600" smtClean="0"/>
              <a:t>API List is parsed before capturing the data</a:t>
            </a:r>
          </a:p>
          <a:p>
            <a:pPr lvl="1">
              <a:buFontTx/>
              <a:buChar char="-"/>
            </a:pPr>
            <a:r>
              <a:rPr lang="de-DE" sz="1600" smtClean="0"/>
              <a:t>For all API's that are double-buffered all 1:n references are merged </a:t>
            </a:r>
          </a:p>
          <a:p>
            <a:pPr lvl="1">
              <a:buFontTx/>
              <a:buChar char="-"/>
            </a:pPr>
            <a:r>
              <a:rPr lang="de-DE" sz="1600" smtClean="0"/>
              <a:t>A List of data to be captured is generated -&gt; 1:n associations will only lead to </a:t>
            </a:r>
            <a:r>
              <a:rPr lang="de-DE" sz="1600" b="1" smtClean="0"/>
              <a:t>one</a:t>
            </a:r>
            <a:r>
              <a:rPr lang="de-DE" sz="1600" smtClean="0"/>
              <a:t> copy operation</a:t>
            </a:r>
            <a:endParaRPr lang="en-US" sz="1600" smtClean="0"/>
          </a:p>
          <a:p>
            <a:endParaRPr lang="en-US" smtClean="0"/>
          </a:p>
        </p:txBody>
      </p:sp>
      <p:sp>
        <p:nvSpPr>
          <p:cNvPr id="32772"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F2253C6F-6E99-4588-A315-6E6009C2B7F5}" type="slidenum">
              <a:rPr lang="en-US" sz="600" smtClean="0"/>
              <a:pPr eaLnBrk="1" hangingPunct="1"/>
              <a:t>30</a:t>
            </a:fld>
            <a:r>
              <a:rPr lang="en-US" sz="600" smtClean="0"/>
              <a:t> / T. A. Devi / ID RD CDS HF /  Dec-2012   © Continental Automotive Singapore</a:t>
            </a:r>
          </a:p>
        </p:txBody>
      </p:sp>
      <p:sp>
        <p:nvSpPr>
          <p:cNvPr id="32773" name="Rectangle 5"/>
          <p:cNvSpPr>
            <a:spLocks noChangeArrowheads="1"/>
          </p:cNvSpPr>
          <p:nvPr/>
        </p:nvSpPr>
        <p:spPr bwMode="auto">
          <a:xfrm>
            <a:off x="4029075" y="2817813"/>
            <a:ext cx="2174875" cy="1758950"/>
          </a:xfrm>
          <a:prstGeom prst="rect">
            <a:avLst/>
          </a:prstGeom>
          <a:gradFill rotWithShape="0">
            <a:gsLst>
              <a:gs pos="0">
                <a:schemeClr val="accent1"/>
              </a:gs>
              <a:gs pos="100000">
                <a:srgbClr val="FFFFFF"/>
              </a:gs>
            </a:gsLst>
            <a:lin ang="5400000" scaled="1"/>
          </a:gradFill>
          <a:ln w="9525">
            <a:solidFill>
              <a:schemeClr val="tx1"/>
            </a:solidFill>
            <a:miter lim="800000"/>
            <a:headEnd/>
            <a:tailEnd/>
          </a:ln>
        </p:spPr>
        <p:txBody>
          <a:bodyPr wrap="none"/>
          <a:lstStyle/>
          <a:p>
            <a:pPr algn="r"/>
            <a:r>
              <a:rPr lang="de-DE" sz="1400" b="1"/>
              <a:t>API_MANAGER</a:t>
            </a:r>
            <a:endParaRPr lang="en-US" sz="1400" b="1"/>
          </a:p>
        </p:txBody>
      </p:sp>
      <p:sp>
        <p:nvSpPr>
          <p:cNvPr id="32774" name="Rectangle 6"/>
          <p:cNvSpPr>
            <a:spLocks noChangeArrowheads="1"/>
          </p:cNvSpPr>
          <p:nvPr/>
        </p:nvSpPr>
        <p:spPr bwMode="auto">
          <a:xfrm>
            <a:off x="1644650" y="2808288"/>
            <a:ext cx="2174875" cy="1749425"/>
          </a:xfrm>
          <a:prstGeom prst="rect">
            <a:avLst/>
          </a:prstGeom>
          <a:gradFill rotWithShape="0">
            <a:gsLst>
              <a:gs pos="0">
                <a:schemeClr val="accent1"/>
              </a:gs>
              <a:gs pos="100000">
                <a:srgbClr val="FFFFFF"/>
              </a:gs>
            </a:gsLst>
            <a:lin ang="5400000" scaled="1"/>
          </a:gradFill>
          <a:ln w="9525">
            <a:solidFill>
              <a:schemeClr val="tx1"/>
            </a:solidFill>
            <a:miter lim="800000"/>
            <a:headEnd/>
            <a:tailEnd/>
          </a:ln>
        </p:spPr>
        <p:txBody>
          <a:bodyPr wrap="none"/>
          <a:lstStyle/>
          <a:p>
            <a:pPr algn="r"/>
            <a:r>
              <a:rPr lang="de-DE" sz="1400" b="1"/>
              <a:t>DPOOL</a:t>
            </a:r>
            <a:endParaRPr lang="en-US" sz="1400" b="1"/>
          </a:p>
        </p:txBody>
      </p:sp>
      <p:sp>
        <p:nvSpPr>
          <p:cNvPr id="32775" name="Rectangle 7"/>
          <p:cNvSpPr>
            <a:spLocks noChangeArrowheads="1"/>
          </p:cNvSpPr>
          <p:nvPr/>
        </p:nvSpPr>
        <p:spPr bwMode="auto">
          <a:xfrm>
            <a:off x="2382838" y="3273425"/>
            <a:ext cx="723900" cy="800100"/>
          </a:xfrm>
          <a:prstGeom prst="rect">
            <a:avLst/>
          </a:prstGeom>
          <a:solidFill>
            <a:schemeClr val="accent1"/>
          </a:solidFill>
          <a:ln w="9525" algn="ctr">
            <a:solidFill>
              <a:schemeClr val="tx1"/>
            </a:solidFill>
            <a:miter lim="800000"/>
            <a:headEnd/>
            <a:tailEnd/>
          </a:ln>
        </p:spPr>
        <p:txBody>
          <a:bodyPr wrap="none" lIns="0" tIns="0" rIns="0" bIns="0"/>
          <a:lstStyle/>
          <a:p>
            <a:pPr algn="r" defTabSz="996950"/>
            <a:r>
              <a:rPr lang="en-US" sz="1200"/>
              <a:t>M_Clock </a:t>
            </a:r>
          </a:p>
        </p:txBody>
      </p:sp>
      <p:sp>
        <p:nvSpPr>
          <p:cNvPr id="32776" name="Rectangle 8"/>
          <p:cNvSpPr>
            <a:spLocks noChangeArrowheads="1"/>
          </p:cNvSpPr>
          <p:nvPr/>
        </p:nvSpPr>
        <p:spPr bwMode="auto">
          <a:xfrm>
            <a:off x="2466975" y="3529013"/>
            <a:ext cx="552450" cy="228600"/>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anchor="ctr"/>
          <a:lstStyle/>
          <a:p>
            <a:r>
              <a:rPr lang="en-US" sz="1200" b="1"/>
              <a:t>hour</a:t>
            </a:r>
          </a:p>
        </p:txBody>
      </p:sp>
      <p:sp>
        <p:nvSpPr>
          <p:cNvPr id="32777" name="Rectangle 9"/>
          <p:cNvSpPr>
            <a:spLocks noChangeArrowheads="1"/>
          </p:cNvSpPr>
          <p:nvPr/>
        </p:nvSpPr>
        <p:spPr bwMode="auto">
          <a:xfrm>
            <a:off x="2465388" y="3775075"/>
            <a:ext cx="552450" cy="228600"/>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anchor="ctr"/>
          <a:lstStyle/>
          <a:p>
            <a:r>
              <a:rPr lang="en-US" sz="1200" b="1"/>
              <a:t>minute</a:t>
            </a:r>
          </a:p>
        </p:txBody>
      </p:sp>
      <p:sp>
        <p:nvSpPr>
          <p:cNvPr id="32778" name="Rectangle 13"/>
          <p:cNvSpPr>
            <a:spLocks noChangeArrowheads="1"/>
          </p:cNvSpPr>
          <p:nvPr/>
        </p:nvSpPr>
        <p:spPr bwMode="auto">
          <a:xfrm>
            <a:off x="4732338" y="3108325"/>
            <a:ext cx="1009650" cy="1362075"/>
          </a:xfrm>
          <a:prstGeom prst="rect">
            <a:avLst/>
          </a:prstGeom>
          <a:solidFill>
            <a:srgbClr val="808080"/>
          </a:solidFill>
          <a:ln w="9525" algn="ctr">
            <a:solidFill>
              <a:schemeClr val="tx1"/>
            </a:solidFill>
            <a:miter lim="800000"/>
            <a:headEnd/>
            <a:tailEnd/>
          </a:ln>
        </p:spPr>
        <p:txBody>
          <a:bodyPr wrap="none" lIns="0" tIns="0" rIns="0" bIns="0"/>
          <a:lstStyle/>
          <a:p>
            <a:pPr algn="r" defTabSz="996950"/>
            <a:r>
              <a:rPr lang="en-US" sz="1200">
                <a:solidFill>
                  <a:schemeClr val="bg1"/>
                </a:solidFill>
              </a:rPr>
              <a:t>D_Clock </a:t>
            </a:r>
          </a:p>
        </p:txBody>
      </p:sp>
      <p:sp>
        <p:nvSpPr>
          <p:cNvPr id="32779" name="Rectangle 10"/>
          <p:cNvSpPr>
            <a:spLocks noChangeArrowheads="1"/>
          </p:cNvSpPr>
          <p:nvPr/>
        </p:nvSpPr>
        <p:spPr bwMode="auto">
          <a:xfrm>
            <a:off x="4886325" y="3405188"/>
            <a:ext cx="723900" cy="685800"/>
          </a:xfrm>
          <a:prstGeom prst="rect">
            <a:avLst/>
          </a:prstGeom>
          <a:solidFill>
            <a:schemeClr val="accent1"/>
          </a:solidFill>
          <a:ln w="9525" algn="ctr">
            <a:solidFill>
              <a:schemeClr val="tx1"/>
            </a:solidFill>
            <a:miter lim="800000"/>
            <a:headEnd/>
            <a:tailEnd/>
          </a:ln>
        </p:spPr>
        <p:txBody>
          <a:bodyPr wrap="none" lIns="0" tIns="0" rIns="0" bIns="0"/>
          <a:lstStyle/>
          <a:p>
            <a:pPr algn="r" defTabSz="996950"/>
            <a:r>
              <a:rPr lang="en-US" sz="1200"/>
              <a:t>M_Clock' </a:t>
            </a:r>
          </a:p>
        </p:txBody>
      </p:sp>
      <p:sp>
        <p:nvSpPr>
          <p:cNvPr id="32780" name="Rectangle 11"/>
          <p:cNvSpPr>
            <a:spLocks noChangeArrowheads="1"/>
          </p:cNvSpPr>
          <p:nvPr/>
        </p:nvSpPr>
        <p:spPr bwMode="auto">
          <a:xfrm>
            <a:off x="4970463" y="3670300"/>
            <a:ext cx="552450" cy="180975"/>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anchor="ctr"/>
          <a:lstStyle/>
          <a:p>
            <a:r>
              <a:rPr lang="en-US" sz="1200" b="1"/>
              <a:t>hour</a:t>
            </a:r>
          </a:p>
        </p:txBody>
      </p:sp>
      <p:sp>
        <p:nvSpPr>
          <p:cNvPr id="32781" name="Rectangle 12"/>
          <p:cNvSpPr>
            <a:spLocks noChangeArrowheads="1"/>
          </p:cNvSpPr>
          <p:nvPr/>
        </p:nvSpPr>
        <p:spPr bwMode="auto">
          <a:xfrm>
            <a:off x="4968875" y="3868738"/>
            <a:ext cx="552450" cy="171450"/>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anchor="ctr"/>
          <a:lstStyle/>
          <a:p>
            <a:r>
              <a:rPr lang="en-US" sz="1200" b="1"/>
              <a:t>minute</a:t>
            </a:r>
          </a:p>
        </p:txBody>
      </p:sp>
      <p:sp>
        <p:nvSpPr>
          <p:cNvPr id="32782" name="Rectangle 14"/>
          <p:cNvSpPr>
            <a:spLocks noChangeArrowheads="1"/>
          </p:cNvSpPr>
          <p:nvPr/>
        </p:nvSpPr>
        <p:spPr bwMode="auto">
          <a:xfrm>
            <a:off x="4881563" y="4210050"/>
            <a:ext cx="723900" cy="161925"/>
          </a:xfrm>
          <a:prstGeom prst="rect">
            <a:avLst/>
          </a:prstGeom>
          <a:solidFill>
            <a:schemeClr val="bg2"/>
          </a:solidFill>
          <a:ln w="9525" algn="ctr">
            <a:solidFill>
              <a:schemeClr val="tx1"/>
            </a:solidFill>
            <a:miter lim="800000"/>
            <a:headEnd/>
            <a:tailEnd/>
          </a:ln>
        </p:spPr>
        <p:txBody>
          <a:bodyPr wrap="none" lIns="0" tIns="0" rIns="0" bIns="0"/>
          <a:lstStyle/>
          <a:p>
            <a:pPr defTabSz="996950"/>
            <a:r>
              <a:rPr lang="en-US" sz="1200">
                <a:solidFill>
                  <a:schemeClr val="bg1"/>
                </a:solidFill>
              </a:rPr>
              <a:t>flags</a:t>
            </a:r>
          </a:p>
        </p:txBody>
      </p:sp>
      <p:sp>
        <p:nvSpPr>
          <p:cNvPr id="32783" name="Rectangle 15"/>
          <p:cNvSpPr>
            <a:spLocks noChangeArrowheads="1"/>
          </p:cNvSpPr>
          <p:nvPr/>
        </p:nvSpPr>
        <p:spPr bwMode="auto">
          <a:xfrm>
            <a:off x="6435725" y="2792413"/>
            <a:ext cx="2225675" cy="1758950"/>
          </a:xfrm>
          <a:prstGeom prst="rect">
            <a:avLst/>
          </a:prstGeom>
          <a:gradFill rotWithShape="0">
            <a:gsLst>
              <a:gs pos="0">
                <a:schemeClr val="accent1"/>
              </a:gs>
              <a:gs pos="100000">
                <a:srgbClr val="FFFFFF"/>
              </a:gs>
            </a:gsLst>
            <a:lin ang="5400000" scaled="1"/>
          </a:gradFill>
          <a:ln w="9525">
            <a:solidFill>
              <a:schemeClr val="tx1"/>
            </a:solidFill>
            <a:miter lim="800000"/>
            <a:headEnd/>
            <a:tailEnd/>
          </a:ln>
        </p:spPr>
        <p:txBody>
          <a:bodyPr wrap="none"/>
          <a:lstStyle/>
          <a:p>
            <a:pPr algn="r"/>
            <a:r>
              <a:rPr lang="de-DE" sz="1400" b="1"/>
              <a:t>API</a:t>
            </a:r>
            <a:endParaRPr lang="en-US" sz="1400" b="1"/>
          </a:p>
        </p:txBody>
      </p:sp>
      <p:sp>
        <p:nvSpPr>
          <p:cNvPr id="32784" name="AutoShape 17"/>
          <p:cNvSpPr>
            <a:spLocks noChangeArrowheads="1"/>
          </p:cNvSpPr>
          <p:nvPr/>
        </p:nvSpPr>
        <p:spPr bwMode="auto">
          <a:xfrm>
            <a:off x="6621463" y="3357563"/>
            <a:ext cx="1844675" cy="225425"/>
          </a:xfrm>
          <a:prstGeom prst="roundRect">
            <a:avLst>
              <a:gd name="adj" fmla="val 16667"/>
            </a:avLst>
          </a:prstGeom>
          <a:gradFill rotWithShape="0">
            <a:gsLst>
              <a:gs pos="0">
                <a:srgbClr val="33CC33"/>
              </a:gs>
              <a:gs pos="100000">
                <a:schemeClr val="bg1"/>
              </a:gs>
            </a:gsLst>
            <a:lin ang="5400000" scaled="1"/>
          </a:gradFill>
          <a:ln w="9525">
            <a:solidFill>
              <a:schemeClr val="tx1"/>
            </a:solidFill>
            <a:round/>
            <a:headEnd/>
            <a:tailEnd/>
          </a:ln>
        </p:spPr>
        <p:txBody>
          <a:bodyPr wrap="none" anchor="ctr"/>
          <a:lstStyle/>
          <a:p>
            <a:r>
              <a:rPr lang="de-DE" sz="1200" b="1"/>
              <a:t>GetCurrentHour</a:t>
            </a:r>
            <a:endParaRPr lang="en-US" sz="1200" b="1"/>
          </a:p>
        </p:txBody>
      </p:sp>
      <p:sp>
        <p:nvSpPr>
          <p:cNvPr id="32785" name="AutoShape 18"/>
          <p:cNvSpPr>
            <a:spLocks noChangeArrowheads="1"/>
          </p:cNvSpPr>
          <p:nvPr/>
        </p:nvSpPr>
        <p:spPr bwMode="auto">
          <a:xfrm>
            <a:off x="6619875" y="3946525"/>
            <a:ext cx="1844675" cy="225425"/>
          </a:xfrm>
          <a:prstGeom prst="roundRect">
            <a:avLst>
              <a:gd name="adj" fmla="val 16667"/>
            </a:avLst>
          </a:prstGeom>
          <a:gradFill rotWithShape="0">
            <a:gsLst>
              <a:gs pos="0">
                <a:srgbClr val="33CC33"/>
              </a:gs>
              <a:gs pos="100000">
                <a:schemeClr val="bg1"/>
              </a:gs>
            </a:gsLst>
            <a:lin ang="5400000" scaled="1"/>
          </a:gradFill>
          <a:ln w="9525">
            <a:solidFill>
              <a:schemeClr val="tx1"/>
            </a:solidFill>
            <a:round/>
            <a:headEnd/>
            <a:tailEnd/>
          </a:ln>
        </p:spPr>
        <p:txBody>
          <a:bodyPr wrap="none" anchor="ctr"/>
          <a:lstStyle/>
          <a:p>
            <a:r>
              <a:rPr lang="de-DE" sz="1200" b="1"/>
              <a:t>GetCurrentMinute</a:t>
            </a:r>
            <a:endParaRPr lang="en-US" sz="1200" b="1"/>
          </a:p>
        </p:txBody>
      </p:sp>
      <p:sp>
        <p:nvSpPr>
          <p:cNvPr id="32786" name="Text Box 24"/>
          <p:cNvSpPr txBox="1">
            <a:spLocks noChangeArrowheads="1"/>
          </p:cNvSpPr>
          <p:nvPr/>
        </p:nvSpPr>
        <p:spPr bwMode="auto">
          <a:xfrm>
            <a:off x="3640138" y="3568700"/>
            <a:ext cx="514350" cy="284163"/>
          </a:xfrm>
          <a:prstGeom prst="rect">
            <a:avLst/>
          </a:prstGeom>
          <a:solidFill>
            <a:schemeClr val="bg1"/>
          </a:solidFill>
          <a:ln w="9525" algn="ctr">
            <a:solidFill>
              <a:schemeClr val="tx1"/>
            </a:solidFill>
            <a:miter lim="800000"/>
            <a:headEnd/>
            <a:tailEnd/>
          </a:ln>
        </p:spPr>
        <p:txBody>
          <a:bodyPr>
            <a:spAutoFit/>
          </a:bodyPr>
          <a:lstStyle>
            <a:lvl1pPr defTabSz="996950" eaLnBrk="0" hangingPunct="0">
              <a:defRPr sz="1500">
                <a:solidFill>
                  <a:schemeClr val="tx1"/>
                </a:solidFill>
                <a:latin typeface="Arial" charset="0"/>
              </a:defRPr>
            </a:lvl1pPr>
            <a:lvl2pPr marL="742950" indent="-285750" defTabSz="996950" eaLnBrk="0" hangingPunct="0">
              <a:defRPr sz="1500">
                <a:solidFill>
                  <a:schemeClr val="tx1"/>
                </a:solidFill>
                <a:latin typeface="Arial" charset="0"/>
              </a:defRPr>
            </a:lvl2pPr>
            <a:lvl3pPr marL="1143000" indent="-228600" defTabSz="996950" eaLnBrk="0" hangingPunct="0">
              <a:defRPr sz="1500">
                <a:solidFill>
                  <a:schemeClr val="tx1"/>
                </a:solidFill>
                <a:latin typeface="Arial" charset="0"/>
              </a:defRPr>
            </a:lvl3pPr>
            <a:lvl4pPr marL="1600200" indent="-228600" defTabSz="996950" eaLnBrk="0" hangingPunct="0">
              <a:defRPr sz="1500">
                <a:solidFill>
                  <a:schemeClr val="tx1"/>
                </a:solidFill>
                <a:latin typeface="Arial" charset="0"/>
              </a:defRPr>
            </a:lvl4pPr>
            <a:lvl5pPr marL="2057400" indent="-228600" defTabSz="996950" eaLnBrk="0" hangingPunct="0">
              <a:defRPr sz="1500">
                <a:solidFill>
                  <a:schemeClr val="tx1"/>
                </a:solidFill>
                <a:latin typeface="Arial" charset="0"/>
              </a:defRPr>
            </a:lvl5pPr>
            <a:lvl6pPr marL="2514600" indent="-228600" algn="ctr" defTabSz="996950" eaLnBrk="0" fontAlgn="base" hangingPunct="0">
              <a:spcBef>
                <a:spcPct val="0"/>
              </a:spcBef>
              <a:spcAft>
                <a:spcPct val="0"/>
              </a:spcAft>
              <a:defRPr sz="1500">
                <a:solidFill>
                  <a:schemeClr val="tx1"/>
                </a:solidFill>
                <a:latin typeface="Arial" charset="0"/>
              </a:defRPr>
            </a:lvl6pPr>
            <a:lvl7pPr marL="2971800" indent="-228600" algn="ctr" defTabSz="996950" eaLnBrk="0" fontAlgn="base" hangingPunct="0">
              <a:spcBef>
                <a:spcPct val="0"/>
              </a:spcBef>
              <a:spcAft>
                <a:spcPct val="0"/>
              </a:spcAft>
              <a:defRPr sz="1500">
                <a:solidFill>
                  <a:schemeClr val="tx1"/>
                </a:solidFill>
                <a:latin typeface="Arial" charset="0"/>
              </a:defRPr>
            </a:lvl7pPr>
            <a:lvl8pPr marL="3429000" indent="-228600" algn="ctr" defTabSz="996950" eaLnBrk="0" fontAlgn="base" hangingPunct="0">
              <a:spcBef>
                <a:spcPct val="0"/>
              </a:spcBef>
              <a:spcAft>
                <a:spcPct val="0"/>
              </a:spcAft>
              <a:defRPr sz="1500">
                <a:solidFill>
                  <a:schemeClr val="tx1"/>
                </a:solidFill>
                <a:latin typeface="Arial" charset="0"/>
              </a:defRPr>
            </a:lvl8pPr>
            <a:lvl9pPr marL="3886200" indent="-228600" algn="ctr" defTabSz="996950" eaLnBrk="0" fontAlgn="base" hangingPunct="0">
              <a:spcBef>
                <a:spcPct val="0"/>
              </a:spcBef>
              <a:spcAft>
                <a:spcPct val="0"/>
              </a:spcAft>
              <a:defRPr sz="1500">
                <a:solidFill>
                  <a:schemeClr val="tx1"/>
                </a:solidFill>
                <a:latin typeface="Arial" charset="0"/>
              </a:defRPr>
            </a:lvl9pPr>
          </a:lstStyle>
          <a:p>
            <a:pPr eaLnBrk="1" hangingPunct="1">
              <a:spcBef>
                <a:spcPct val="50000"/>
              </a:spcBef>
            </a:pPr>
            <a:r>
              <a:rPr lang="en-US" sz="1200" b="1">
                <a:solidFill>
                  <a:schemeClr val="accent2"/>
                </a:solidFill>
              </a:rPr>
              <a:t>1:1</a:t>
            </a:r>
          </a:p>
        </p:txBody>
      </p:sp>
      <p:sp>
        <p:nvSpPr>
          <p:cNvPr id="32787" name="Text Box 25"/>
          <p:cNvSpPr txBox="1">
            <a:spLocks noChangeArrowheads="1"/>
          </p:cNvSpPr>
          <p:nvPr/>
        </p:nvSpPr>
        <p:spPr bwMode="auto">
          <a:xfrm>
            <a:off x="5867400" y="3605213"/>
            <a:ext cx="514350" cy="284162"/>
          </a:xfrm>
          <a:prstGeom prst="rect">
            <a:avLst/>
          </a:prstGeom>
          <a:solidFill>
            <a:schemeClr val="bg1"/>
          </a:solidFill>
          <a:ln w="9525" algn="ctr">
            <a:solidFill>
              <a:schemeClr val="tx1"/>
            </a:solidFill>
            <a:miter lim="800000"/>
            <a:headEnd/>
            <a:tailEnd/>
          </a:ln>
        </p:spPr>
        <p:txBody>
          <a:bodyPr>
            <a:spAutoFit/>
          </a:bodyPr>
          <a:lstStyle>
            <a:lvl1pPr defTabSz="996950" eaLnBrk="0" hangingPunct="0">
              <a:defRPr sz="1500">
                <a:solidFill>
                  <a:schemeClr val="tx1"/>
                </a:solidFill>
                <a:latin typeface="Arial" charset="0"/>
              </a:defRPr>
            </a:lvl1pPr>
            <a:lvl2pPr marL="742950" indent="-285750" defTabSz="996950" eaLnBrk="0" hangingPunct="0">
              <a:defRPr sz="1500">
                <a:solidFill>
                  <a:schemeClr val="tx1"/>
                </a:solidFill>
                <a:latin typeface="Arial" charset="0"/>
              </a:defRPr>
            </a:lvl2pPr>
            <a:lvl3pPr marL="1143000" indent="-228600" defTabSz="996950" eaLnBrk="0" hangingPunct="0">
              <a:defRPr sz="1500">
                <a:solidFill>
                  <a:schemeClr val="tx1"/>
                </a:solidFill>
                <a:latin typeface="Arial" charset="0"/>
              </a:defRPr>
            </a:lvl3pPr>
            <a:lvl4pPr marL="1600200" indent="-228600" defTabSz="996950" eaLnBrk="0" hangingPunct="0">
              <a:defRPr sz="1500">
                <a:solidFill>
                  <a:schemeClr val="tx1"/>
                </a:solidFill>
                <a:latin typeface="Arial" charset="0"/>
              </a:defRPr>
            </a:lvl4pPr>
            <a:lvl5pPr marL="2057400" indent="-228600" defTabSz="996950" eaLnBrk="0" hangingPunct="0">
              <a:defRPr sz="1500">
                <a:solidFill>
                  <a:schemeClr val="tx1"/>
                </a:solidFill>
                <a:latin typeface="Arial" charset="0"/>
              </a:defRPr>
            </a:lvl5pPr>
            <a:lvl6pPr marL="2514600" indent="-228600" algn="ctr" defTabSz="996950" eaLnBrk="0" fontAlgn="base" hangingPunct="0">
              <a:spcBef>
                <a:spcPct val="0"/>
              </a:spcBef>
              <a:spcAft>
                <a:spcPct val="0"/>
              </a:spcAft>
              <a:defRPr sz="1500">
                <a:solidFill>
                  <a:schemeClr val="tx1"/>
                </a:solidFill>
                <a:latin typeface="Arial" charset="0"/>
              </a:defRPr>
            </a:lvl6pPr>
            <a:lvl7pPr marL="2971800" indent="-228600" algn="ctr" defTabSz="996950" eaLnBrk="0" fontAlgn="base" hangingPunct="0">
              <a:spcBef>
                <a:spcPct val="0"/>
              </a:spcBef>
              <a:spcAft>
                <a:spcPct val="0"/>
              </a:spcAft>
              <a:defRPr sz="1500">
                <a:solidFill>
                  <a:schemeClr val="tx1"/>
                </a:solidFill>
                <a:latin typeface="Arial" charset="0"/>
              </a:defRPr>
            </a:lvl7pPr>
            <a:lvl8pPr marL="3429000" indent="-228600" algn="ctr" defTabSz="996950" eaLnBrk="0" fontAlgn="base" hangingPunct="0">
              <a:spcBef>
                <a:spcPct val="0"/>
              </a:spcBef>
              <a:spcAft>
                <a:spcPct val="0"/>
              </a:spcAft>
              <a:defRPr sz="1500">
                <a:solidFill>
                  <a:schemeClr val="tx1"/>
                </a:solidFill>
                <a:latin typeface="Arial" charset="0"/>
              </a:defRPr>
            </a:lvl8pPr>
            <a:lvl9pPr marL="3886200" indent="-228600" algn="ctr" defTabSz="996950" eaLnBrk="0" fontAlgn="base" hangingPunct="0">
              <a:spcBef>
                <a:spcPct val="0"/>
              </a:spcBef>
              <a:spcAft>
                <a:spcPct val="0"/>
              </a:spcAft>
              <a:defRPr sz="1500">
                <a:solidFill>
                  <a:schemeClr val="tx1"/>
                </a:solidFill>
                <a:latin typeface="Arial" charset="0"/>
              </a:defRPr>
            </a:lvl9pPr>
          </a:lstStyle>
          <a:p>
            <a:pPr eaLnBrk="1" hangingPunct="1">
              <a:spcBef>
                <a:spcPct val="50000"/>
              </a:spcBef>
            </a:pPr>
            <a:r>
              <a:rPr lang="en-US" sz="1200" b="1">
                <a:solidFill>
                  <a:schemeClr val="accent2"/>
                </a:solidFill>
              </a:rPr>
              <a:t>1:n</a:t>
            </a:r>
          </a:p>
        </p:txBody>
      </p:sp>
      <p:cxnSp>
        <p:nvCxnSpPr>
          <p:cNvPr id="32788" name="AutoShape 26"/>
          <p:cNvCxnSpPr>
            <a:cxnSpLocks noChangeShapeType="1"/>
            <a:stCxn id="32775" idx="3"/>
            <a:endCxn id="32786" idx="1"/>
          </p:cNvCxnSpPr>
          <p:nvPr/>
        </p:nvCxnSpPr>
        <p:spPr bwMode="auto">
          <a:xfrm>
            <a:off x="3106738" y="3673475"/>
            <a:ext cx="533400" cy="38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2789" name="AutoShape 27"/>
          <p:cNvCxnSpPr>
            <a:cxnSpLocks noChangeShapeType="1"/>
            <a:stCxn id="32786" idx="3"/>
            <a:endCxn id="32779" idx="1"/>
          </p:cNvCxnSpPr>
          <p:nvPr/>
        </p:nvCxnSpPr>
        <p:spPr bwMode="auto">
          <a:xfrm>
            <a:off x="4154488" y="3711575"/>
            <a:ext cx="731837" cy="36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2790" name="AutoShape 28"/>
          <p:cNvCxnSpPr>
            <a:cxnSpLocks noChangeShapeType="1"/>
            <a:stCxn id="32779" idx="3"/>
            <a:endCxn id="32787" idx="1"/>
          </p:cNvCxnSpPr>
          <p:nvPr/>
        </p:nvCxnSpPr>
        <p:spPr bwMode="auto">
          <a:xfrm>
            <a:off x="5610225" y="3748088"/>
            <a:ext cx="257175"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2791" name="AutoShape 29"/>
          <p:cNvCxnSpPr>
            <a:cxnSpLocks noChangeShapeType="1"/>
            <a:stCxn id="32787" idx="0"/>
            <a:endCxn id="32784" idx="1"/>
          </p:cNvCxnSpPr>
          <p:nvPr/>
        </p:nvCxnSpPr>
        <p:spPr bwMode="auto">
          <a:xfrm rot="-5400000">
            <a:off x="6305550" y="3289300"/>
            <a:ext cx="134938" cy="4968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2792" name="AutoShape 30"/>
          <p:cNvCxnSpPr>
            <a:cxnSpLocks noChangeShapeType="1"/>
            <a:stCxn id="32787" idx="2"/>
            <a:endCxn id="32785" idx="1"/>
          </p:cNvCxnSpPr>
          <p:nvPr/>
        </p:nvCxnSpPr>
        <p:spPr bwMode="auto">
          <a:xfrm rot="16200000" flipH="1">
            <a:off x="6287293" y="3726657"/>
            <a:ext cx="169863" cy="4953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28FE9407-64AE-43FB-8694-3C37A9571DF1}" type="slidenum">
              <a:rPr lang="en-US" sz="600" smtClean="0"/>
              <a:pPr eaLnBrk="1" hangingPunct="1"/>
              <a:t>31</a:t>
            </a:fld>
            <a:r>
              <a:rPr lang="en-US" sz="600" smtClean="0"/>
              <a:t> / B. Bach / ID RD SW GA-M/  Nov-2010   © Continental AG</a:t>
            </a:r>
          </a:p>
        </p:txBody>
      </p:sp>
      <p:grpSp>
        <p:nvGrpSpPr>
          <p:cNvPr id="27651" name="Group 2"/>
          <p:cNvGrpSpPr>
            <a:grpSpLocks/>
          </p:cNvGrpSpPr>
          <p:nvPr/>
        </p:nvGrpSpPr>
        <p:grpSpPr bwMode="auto">
          <a:xfrm>
            <a:off x="2824163" y="1314450"/>
            <a:ext cx="3884612" cy="3343275"/>
            <a:chOff x="1632" y="1248"/>
            <a:chExt cx="2682" cy="2286"/>
          </a:xfrm>
        </p:grpSpPr>
        <p:sp>
          <p:nvSpPr>
            <p:cNvPr id="2765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sp>
          <p:nvSpPr>
            <p:cNvPr id="27653" name="AutoShape 4"/>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sp>
          <p:nvSpPr>
            <p:cNvPr id="27654" name="AutoShape 5"/>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scene3d>
              <a:camera prst="legacyPerspectiveFront">
                <a:rot lat="20099988"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a:p>
          </p:txBody>
        </p:sp>
      </p:grpSp>
      <p:sp>
        <p:nvSpPr>
          <p:cNvPr id="7" name="TextBox 6"/>
          <p:cNvSpPr txBox="1"/>
          <p:nvPr/>
        </p:nvSpPr>
        <p:spPr>
          <a:xfrm>
            <a:off x="2647810" y="4881354"/>
            <a:ext cx="4660251" cy="707886"/>
          </a:xfrm>
          <a:prstGeom prst="rect">
            <a:avLst/>
          </a:prstGeom>
          <a:noFill/>
        </p:spPr>
        <p:txBody>
          <a:bodyPr wrap="none" rtlCol="0">
            <a:spAutoFit/>
          </a:bodyPr>
          <a:lstStyle/>
          <a:p>
            <a:r>
              <a:rPr lang="en-US" sz="4000" b="1" dirty="0" smtClean="0"/>
              <a:t>Common Services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6456363" y="1252538"/>
            <a:ext cx="2817812" cy="4291012"/>
          </a:xfrm>
          <a:prstGeom prst="rect">
            <a:avLst/>
          </a:prstGeom>
          <a:solidFill>
            <a:schemeClr val="accent1"/>
          </a:solidFill>
          <a:ln w="9525" algn="ctr">
            <a:solidFill>
              <a:schemeClr val="tx1"/>
            </a:solidFill>
            <a:miter lim="800000"/>
            <a:headEnd/>
            <a:tailEnd/>
          </a:ln>
        </p:spPr>
        <p:txBody>
          <a:bodyPr wrap="none"/>
          <a:lstStyle/>
          <a:p>
            <a:pPr defTabSz="915988"/>
            <a:r>
              <a:rPr lang="en-US"/>
              <a:t>WMMS controlled memory</a:t>
            </a:r>
            <a:endParaRPr lang="bg-BG"/>
          </a:p>
        </p:txBody>
      </p:sp>
      <p:sp>
        <p:nvSpPr>
          <p:cNvPr id="34819" name="Rectangle 17"/>
          <p:cNvSpPr>
            <a:spLocks noChangeArrowheads="1"/>
          </p:cNvSpPr>
          <p:nvPr/>
        </p:nvSpPr>
        <p:spPr bwMode="auto">
          <a:xfrm>
            <a:off x="6546850" y="3019425"/>
            <a:ext cx="2565400" cy="2371725"/>
          </a:xfrm>
          <a:prstGeom prst="rect">
            <a:avLst/>
          </a:prstGeom>
          <a:solidFill>
            <a:srgbClr val="CCFFFF"/>
          </a:solidFill>
          <a:ln w="9525" algn="ctr">
            <a:solidFill>
              <a:schemeClr val="tx1"/>
            </a:solidFill>
            <a:miter lim="800000"/>
            <a:headEnd/>
            <a:tailEnd/>
          </a:ln>
        </p:spPr>
        <p:txBody>
          <a:bodyPr wrap="none"/>
          <a:lstStyle/>
          <a:p>
            <a:pPr defTabSz="915988"/>
            <a:r>
              <a:rPr lang="en-US"/>
              <a:t>only HMI task context</a:t>
            </a:r>
            <a:endParaRPr lang="bg-BG"/>
          </a:p>
        </p:txBody>
      </p:sp>
      <p:sp>
        <p:nvSpPr>
          <p:cNvPr id="34820" name="Rectangle 16"/>
          <p:cNvSpPr>
            <a:spLocks noChangeArrowheads="1"/>
          </p:cNvSpPr>
          <p:nvPr/>
        </p:nvSpPr>
        <p:spPr bwMode="auto">
          <a:xfrm>
            <a:off x="6546850" y="1566863"/>
            <a:ext cx="2565400" cy="1292225"/>
          </a:xfrm>
          <a:prstGeom prst="rect">
            <a:avLst/>
          </a:prstGeom>
          <a:solidFill>
            <a:srgbClr val="FFCC00"/>
          </a:solidFill>
          <a:ln w="9525" algn="ctr">
            <a:solidFill>
              <a:schemeClr val="tx1"/>
            </a:solidFill>
            <a:miter lim="800000"/>
            <a:headEnd/>
            <a:tailEnd/>
          </a:ln>
        </p:spPr>
        <p:txBody>
          <a:bodyPr wrap="none"/>
          <a:lstStyle/>
          <a:p>
            <a:pPr defTabSz="915988"/>
            <a:r>
              <a:rPr lang="en-US"/>
              <a:t>different task contexts</a:t>
            </a:r>
            <a:endParaRPr lang="bg-BG"/>
          </a:p>
        </p:txBody>
      </p:sp>
      <p:sp>
        <p:nvSpPr>
          <p:cNvPr id="34821" name="Rectangle 2"/>
          <p:cNvSpPr>
            <a:spLocks noGrp="1" noChangeArrowheads="1"/>
          </p:cNvSpPr>
          <p:nvPr>
            <p:ph type="title"/>
          </p:nvPr>
        </p:nvSpPr>
        <p:spPr/>
        <p:txBody>
          <a:bodyPr/>
          <a:lstStyle/>
          <a:p>
            <a:r>
              <a:rPr lang="en-US" smtClean="0"/>
              <a:t>Artemmis Framework &amp; Tool Chain for Automotive Platforms</a:t>
            </a:r>
            <a:br>
              <a:rPr lang="en-US" smtClean="0"/>
            </a:br>
            <a:r>
              <a:rPr lang="en-US" smtClean="0"/>
              <a:t>Memory management</a:t>
            </a:r>
            <a:endParaRPr lang="bg-BG" smtClean="0"/>
          </a:p>
        </p:txBody>
      </p:sp>
      <p:sp>
        <p:nvSpPr>
          <p:cNvPr id="34822" name="Rectangle 3"/>
          <p:cNvSpPr>
            <a:spLocks noGrp="1" noChangeArrowheads="1"/>
          </p:cNvSpPr>
          <p:nvPr>
            <p:ph type="body" idx="1"/>
          </p:nvPr>
        </p:nvSpPr>
        <p:spPr>
          <a:xfrm>
            <a:off x="334963" y="998538"/>
            <a:ext cx="6013450" cy="4991100"/>
          </a:xfrm>
        </p:spPr>
        <p:txBody>
          <a:bodyPr/>
          <a:lstStyle/>
          <a:p>
            <a:r>
              <a:rPr lang="en-US" dirty="0" smtClean="0"/>
              <a:t>Memory management is done by WMMS</a:t>
            </a:r>
          </a:p>
          <a:p>
            <a:r>
              <a:rPr lang="en-US" dirty="0" smtClean="0"/>
              <a:t>Two main groups of objects</a:t>
            </a:r>
          </a:p>
          <a:p>
            <a:pPr lvl="1"/>
            <a:r>
              <a:rPr lang="en-US" dirty="0" smtClean="0"/>
              <a:t>created by framework – more static behavior, mainly driven by init/</a:t>
            </a:r>
            <a:r>
              <a:rPr lang="en-US" dirty="0" err="1" smtClean="0"/>
              <a:t>deinit</a:t>
            </a:r>
            <a:r>
              <a:rPr lang="en-US" dirty="0" smtClean="0"/>
              <a:t> of </a:t>
            </a:r>
            <a:r>
              <a:rPr lang="en-US" dirty="0" err="1" smtClean="0"/>
              <a:t>subsytem</a:t>
            </a:r>
            <a:endParaRPr lang="en-US" dirty="0" smtClean="0"/>
          </a:p>
          <a:p>
            <a:pPr lvl="1"/>
            <a:r>
              <a:rPr lang="en-US" dirty="0" smtClean="0"/>
              <a:t>widgets (WFC objects) – very dynamic, on each scene change </a:t>
            </a:r>
            <a:r>
              <a:rPr lang="en-US" dirty="0" err="1" smtClean="0"/>
              <a:t>subtrees</a:t>
            </a:r>
            <a:r>
              <a:rPr lang="en-US" dirty="0" smtClean="0"/>
              <a:t> are created and destroyed</a:t>
            </a:r>
          </a:p>
          <a:p>
            <a:r>
              <a:rPr lang="en-US" dirty="0" smtClean="0"/>
              <a:t>Goal for WMMS is to reduce memory fragmentation.</a:t>
            </a:r>
          </a:p>
          <a:p>
            <a:pPr lvl="1"/>
            <a:r>
              <a:rPr lang="en-US" dirty="0" smtClean="0"/>
              <a:t>tool </a:t>
            </a:r>
            <a:r>
              <a:rPr lang="en-US" dirty="0" err="1" smtClean="0"/>
              <a:t>SizeOfGenerator</a:t>
            </a:r>
            <a:r>
              <a:rPr lang="en-US" dirty="0" smtClean="0"/>
              <a:t> is used to print out sizes of objects</a:t>
            </a:r>
          </a:p>
          <a:p>
            <a:pPr lvl="1"/>
            <a:r>
              <a:rPr lang="en-US" dirty="0" smtClean="0"/>
              <a:t>Brutus analyzes model and estimates maximum objects alive at any moment</a:t>
            </a:r>
          </a:p>
          <a:p>
            <a:r>
              <a:rPr lang="en-US" dirty="0" smtClean="0"/>
              <a:t>HMI memory is divided in smaller portions called memory pools for WFC common widgets, WFC unique widgets, WFC data, EPF, CIA, ACE, External Messages, Internal Messages, Window.</a:t>
            </a:r>
          </a:p>
          <a:p>
            <a:r>
              <a:rPr lang="en-US" dirty="0" smtClean="0"/>
              <a:t>Every memory pool has its own configuration for protection access, depending on whether it used from more than one task context.</a:t>
            </a:r>
          </a:p>
          <a:p>
            <a:endParaRPr lang="en-US" dirty="0" smtClean="0"/>
          </a:p>
          <a:p>
            <a:endParaRPr lang="bg-BG" dirty="0" smtClean="0"/>
          </a:p>
        </p:txBody>
      </p:sp>
      <p:sp>
        <p:nvSpPr>
          <p:cNvPr id="34823" name="Rectangle 5"/>
          <p:cNvSpPr>
            <a:spLocks noChangeArrowheads="1"/>
          </p:cNvSpPr>
          <p:nvPr/>
        </p:nvSpPr>
        <p:spPr bwMode="auto">
          <a:xfrm>
            <a:off x="6681788" y="1881188"/>
            <a:ext cx="2295525" cy="269875"/>
          </a:xfrm>
          <a:prstGeom prst="rect">
            <a:avLst/>
          </a:prstGeom>
          <a:solidFill>
            <a:srgbClr val="FF0000"/>
          </a:solidFill>
          <a:ln w="9525" algn="ctr">
            <a:solidFill>
              <a:schemeClr val="tx1"/>
            </a:solidFill>
            <a:miter lim="800000"/>
            <a:headEnd/>
            <a:tailEnd/>
          </a:ln>
        </p:spPr>
        <p:txBody>
          <a:bodyPr wrap="none" anchor="ctr"/>
          <a:lstStyle/>
          <a:p>
            <a:pPr defTabSz="915988"/>
            <a:r>
              <a:rPr lang="en-US"/>
              <a:t>ACE mempool</a:t>
            </a:r>
            <a:endParaRPr lang="bg-BG"/>
          </a:p>
        </p:txBody>
      </p:sp>
      <p:sp>
        <p:nvSpPr>
          <p:cNvPr id="34824" name="Rectangle 8"/>
          <p:cNvSpPr>
            <a:spLocks noChangeArrowheads="1"/>
          </p:cNvSpPr>
          <p:nvPr/>
        </p:nvSpPr>
        <p:spPr bwMode="auto">
          <a:xfrm>
            <a:off x="6681788" y="2195513"/>
            <a:ext cx="2295525" cy="269875"/>
          </a:xfrm>
          <a:prstGeom prst="rect">
            <a:avLst/>
          </a:prstGeom>
          <a:solidFill>
            <a:srgbClr val="FF0000"/>
          </a:solidFill>
          <a:ln w="9525" algn="ctr">
            <a:solidFill>
              <a:schemeClr val="tx1"/>
            </a:solidFill>
            <a:miter lim="800000"/>
            <a:headEnd/>
            <a:tailEnd/>
          </a:ln>
        </p:spPr>
        <p:txBody>
          <a:bodyPr wrap="none" anchor="ctr"/>
          <a:lstStyle/>
          <a:p>
            <a:pPr defTabSz="915988"/>
            <a:r>
              <a:rPr lang="en-US"/>
              <a:t>CIA mempool</a:t>
            </a:r>
            <a:endParaRPr lang="bg-BG"/>
          </a:p>
        </p:txBody>
      </p:sp>
      <p:sp>
        <p:nvSpPr>
          <p:cNvPr id="34825" name="Rectangle 9"/>
          <p:cNvSpPr>
            <a:spLocks noChangeArrowheads="1"/>
          </p:cNvSpPr>
          <p:nvPr/>
        </p:nvSpPr>
        <p:spPr bwMode="auto">
          <a:xfrm>
            <a:off x="6681788" y="2511425"/>
            <a:ext cx="2295525" cy="269875"/>
          </a:xfrm>
          <a:prstGeom prst="rect">
            <a:avLst/>
          </a:prstGeom>
          <a:solidFill>
            <a:srgbClr val="FF0000"/>
          </a:solidFill>
          <a:ln w="9525" algn="ctr">
            <a:solidFill>
              <a:schemeClr val="tx1"/>
            </a:solidFill>
            <a:miter lim="800000"/>
            <a:headEnd/>
            <a:tailEnd/>
          </a:ln>
        </p:spPr>
        <p:txBody>
          <a:bodyPr wrap="none" anchor="ctr"/>
          <a:lstStyle/>
          <a:p>
            <a:pPr defTabSz="915988"/>
            <a:r>
              <a:rPr lang="en-US"/>
              <a:t>External messages</a:t>
            </a:r>
            <a:endParaRPr lang="bg-BG"/>
          </a:p>
        </p:txBody>
      </p:sp>
      <p:sp>
        <p:nvSpPr>
          <p:cNvPr id="34826" name="Rectangle 10"/>
          <p:cNvSpPr>
            <a:spLocks noChangeArrowheads="1"/>
          </p:cNvSpPr>
          <p:nvPr/>
        </p:nvSpPr>
        <p:spPr bwMode="auto">
          <a:xfrm>
            <a:off x="6681788" y="3411538"/>
            <a:ext cx="2295525" cy="269875"/>
          </a:xfrm>
          <a:prstGeom prst="rect">
            <a:avLst/>
          </a:prstGeom>
          <a:solidFill>
            <a:srgbClr val="00FF00"/>
          </a:solidFill>
          <a:ln w="9525" algn="ctr">
            <a:solidFill>
              <a:schemeClr val="tx1"/>
            </a:solidFill>
            <a:miter lim="800000"/>
            <a:headEnd/>
            <a:tailEnd/>
          </a:ln>
        </p:spPr>
        <p:txBody>
          <a:bodyPr wrap="none" anchor="ctr"/>
          <a:lstStyle/>
          <a:p>
            <a:pPr defTabSz="915988"/>
            <a:r>
              <a:rPr lang="en-US"/>
              <a:t>WFC common widgets</a:t>
            </a:r>
            <a:endParaRPr lang="bg-BG"/>
          </a:p>
        </p:txBody>
      </p:sp>
      <p:sp>
        <p:nvSpPr>
          <p:cNvPr id="34827" name="Rectangle 11"/>
          <p:cNvSpPr>
            <a:spLocks noChangeArrowheads="1"/>
          </p:cNvSpPr>
          <p:nvPr/>
        </p:nvSpPr>
        <p:spPr bwMode="auto">
          <a:xfrm>
            <a:off x="6681788" y="3727450"/>
            <a:ext cx="2295525" cy="269875"/>
          </a:xfrm>
          <a:prstGeom prst="rect">
            <a:avLst/>
          </a:prstGeom>
          <a:solidFill>
            <a:srgbClr val="00FF00"/>
          </a:solidFill>
          <a:ln w="9525" algn="ctr">
            <a:solidFill>
              <a:schemeClr val="tx1"/>
            </a:solidFill>
            <a:miter lim="800000"/>
            <a:headEnd/>
            <a:tailEnd/>
          </a:ln>
        </p:spPr>
        <p:txBody>
          <a:bodyPr wrap="none" anchor="ctr"/>
          <a:lstStyle/>
          <a:p>
            <a:pPr defTabSz="915988"/>
            <a:r>
              <a:rPr lang="en-US"/>
              <a:t>WFC unique widgets</a:t>
            </a:r>
            <a:endParaRPr lang="bg-BG"/>
          </a:p>
        </p:txBody>
      </p:sp>
      <p:sp>
        <p:nvSpPr>
          <p:cNvPr id="34828" name="Rectangle 12"/>
          <p:cNvSpPr>
            <a:spLocks noChangeArrowheads="1"/>
          </p:cNvSpPr>
          <p:nvPr/>
        </p:nvSpPr>
        <p:spPr bwMode="auto">
          <a:xfrm>
            <a:off x="6681788" y="4041775"/>
            <a:ext cx="2295525" cy="269875"/>
          </a:xfrm>
          <a:prstGeom prst="rect">
            <a:avLst/>
          </a:prstGeom>
          <a:solidFill>
            <a:srgbClr val="00FF00"/>
          </a:solidFill>
          <a:ln w="9525" algn="ctr">
            <a:solidFill>
              <a:schemeClr val="tx1"/>
            </a:solidFill>
            <a:miter lim="800000"/>
            <a:headEnd/>
            <a:tailEnd/>
          </a:ln>
        </p:spPr>
        <p:txBody>
          <a:bodyPr wrap="none" anchor="ctr"/>
          <a:lstStyle/>
          <a:p>
            <a:pPr defTabSz="915988"/>
            <a:r>
              <a:rPr lang="en-US"/>
              <a:t>Window mempool</a:t>
            </a:r>
            <a:endParaRPr lang="bg-BG"/>
          </a:p>
        </p:txBody>
      </p:sp>
      <p:sp>
        <p:nvSpPr>
          <p:cNvPr id="34829" name="Rectangle 13"/>
          <p:cNvSpPr>
            <a:spLocks noChangeArrowheads="1"/>
          </p:cNvSpPr>
          <p:nvPr/>
        </p:nvSpPr>
        <p:spPr bwMode="auto">
          <a:xfrm>
            <a:off x="6681788" y="4670425"/>
            <a:ext cx="2295525" cy="269875"/>
          </a:xfrm>
          <a:prstGeom prst="rect">
            <a:avLst/>
          </a:prstGeom>
          <a:solidFill>
            <a:srgbClr val="00FF00"/>
          </a:solidFill>
          <a:ln w="9525" algn="ctr">
            <a:solidFill>
              <a:schemeClr val="tx1"/>
            </a:solidFill>
            <a:miter lim="800000"/>
            <a:headEnd/>
            <a:tailEnd/>
          </a:ln>
        </p:spPr>
        <p:txBody>
          <a:bodyPr wrap="none" anchor="ctr"/>
          <a:lstStyle/>
          <a:p>
            <a:pPr defTabSz="915988"/>
            <a:r>
              <a:rPr lang="en-US"/>
              <a:t>Internal messages</a:t>
            </a:r>
            <a:endParaRPr lang="bg-BG"/>
          </a:p>
        </p:txBody>
      </p:sp>
      <p:sp>
        <p:nvSpPr>
          <p:cNvPr id="34830" name="Rectangle 14"/>
          <p:cNvSpPr>
            <a:spLocks noChangeArrowheads="1"/>
          </p:cNvSpPr>
          <p:nvPr/>
        </p:nvSpPr>
        <p:spPr bwMode="auto">
          <a:xfrm>
            <a:off x="6681788" y="4357688"/>
            <a:ext cx="2295525" cy="269875"/>
          </a:xfrm>
          <a:prstGeom prst="rect">
            <a:avLst/>
          </a:prstGeom>
          <a:solidFill>
            <a:srgbClr val="00FF00"/>
          </a:solidFill>
          <a:ln w="9525" algn="ctr">
            <a:solidFill>
              <a:schemeClr val="tx1"/>
            </a:solidFill>
            <a:miter lim="800000"/>
            <a:headEnd/>
            <a:tailEnd/>
          </a:ln>
        </p:spPr>
        <p:txBody>
          <a:bodyPr wrap="none" anchor="ctr"/>
          <a:lstStyle/>
          <a:p>
            <a:pPr defTabSz="915988"/>
            <a:r>
              <a:rPr lang="en-US"/>
              <a:t>Widget data mempool</a:t>
            </a:r>
            <a:endParaRPr lang="bg-BG"/>
          </a:p>
        </p:txBody>
      </p:sp>
      <p:sp>
        <p:nvSpPr>
          <p:cNvPr id="34831" name="Rectangle 15"/>
          <p:cNvSpPr>
            <a:spLocks noChangeArrowheads="1"/>
          </p:cNvSpPr>
          <p:nvPr/>
        </p:nvSpPr>
        <p:spPr bwMode="auto">
          <a:xfrm>
            <a:off x="6681788" y="4987925"/>
            <a:ext cx="2295525" cy="269875"/>
          </a:xfrm>
          <a:prstGeom prst="rect">
            <a:avLst/>
          </a:prstGeom>
          <a:solidFill>
            <a:srgbClr val="00FF00"/>
          </a:solidFill>
          <a:ln w="9525" algn="ctr">
            <a:solidFill>
              <a:schemeClr val="tx1"/>
            </a:solidFill>
            <a:miter lim="800000"/>
            <a:headEnd/>
            <a:tailEnd/>
          </a:ln>
        </p:spPr>
        <p:txBody>
          <a:bodyPr wrap="none" anchor="ctr"/>
          <a:lstStyle/>
          <a:p>
            <a:pPr defTabSz="915988"/>
            <a:r>
              <a:rPr lang="en-US"/>
              <a:t>EPF mempool</a:t>
            </a:r>
            <a:endParaRPr lang="bg-BG"/>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idx="4294967295"/>
          </p:nvPr>
        </p:nvSpPr>
        <p:spPr/>
        <p:txBody>
          <a:bodyPr/>
          <a:lstStyle/>
          <a:p>
            <a:r>
              <a:rPr lang="en-US" smtClean="0"/>
              <a:t>Artemmis Framework &amp; Tool Chain for Automotive Platforms Artemmis Memory Management: Comparison of Allocators</a:t>
            </a:r>
            <a:endParaRPr lang="de-DE" smtClean="0"/>
          </a:p>
        </p:txBody>
      </p:sp>
      <p:sp>
        <p:nvSpPr>
          <p:cNvPr id="35843" name="Foliennummernplatzhalter 4"/>
          <p:cNvSpPr txBox="1">
            <a:spLocks noGrp="1"/>
          </p:cNvSpPr>
          <p:nvPr/>
        </p:nvSpPr>
        <p:spPr bwMode="auto">
          <a:xfrm>
            <a:off x="334963" y="6524625"/>
            <a:ext cx="3135312"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167D40BF-BDD3-4613-BFF2-154B2F3C9686}" type="slidenum">
              <a:rPr lang="en-US" sz="600"/>
              <a:pPr algn="l" eaLnBrk="1" hangingPunct="1">
                <a:lnSpc>
                  <a:spcPts val="550"/>
                </a:lnSpc>
              </a:pPr>
              <a:t>33</a:t>
            </a:fld>
            <a:r>
              <a:rPr lang="en-US" sz="600"/>
              <a:t> / B. Bach / ID RD SW GA-M/  Nov-2010   © Continental AG</a:t>
            </a:r>
          </a:p>
        </p:txBody>
      </p:sp>
      <p:graphicFrame>
        <p:nvGraphicFramePr>
          <p:cNvPr id="74787" name="Group 35"/>
          <p:cNvGraphicFramePr>
            <a:graphicFrameLocks noGrp="1"/>
          </p:cNvGraphicFramePr>
          <p:nvPr>
            <p:extLst>
              <p:ext uri="{D42A27DB-BD31-4B8C-83A1-F6EECF244321}">
                <p14:modId xmlns:p14="http://schemas.microsoft.com/office/powerpoint/2010/main" xmlns="" val="596029465"/>
              </p:ext>
            </p:extLst>
          </p:nvPr>
        </p:nvGraphicFramePr>
        <p:xfrm>
          <a:off x="1651000" y="3114675"/>
          <a:ext cx="6604000" cy="2743200"/>
        </p:xfrm>
        <a:graphic>
          <a:graphicData uri="http://schemas.openxmlformats.org/drawingml/2006/table">
            <a:tbl>
              <a:tblPr/>
              <a:tblGrid>
                <a:gridCol w="2201863"/>
                <a:gridCol w="2200275"/>
                <a:gridCol w="2201862"/>
              </a:tblGrid>
              <a:tr h="354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000000"/>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rPr>
                        <a:t>Fixed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itchFamily="34" charset="0"/>
                        </a:rPr>
                        <a:t>Flexi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Total Pool Memory Footprint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High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Optimized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52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Fragmentation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Not possible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Not possible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52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Alloc() Search time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Log(n) + 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54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Free() Search time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Log(n)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Average Speed alloc()/free()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Faster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rPr>
                        <a:t>Slower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bl>
          </a:graphicData>
        </a:graphic>
      </p:graphicFrame>
      <p:sp>
        <p:nvSpPr>
          <p:cNvPr id="35874" name="Rectangle 34"/>
          <p:cNvSpPr>
            <a:spLocks noChangeArrowheads="1"/>
          </p:cNvSpPr>
          <p:nvPr/>
        </p:nvSpPr>
        <p:spPr bwMode="auto">
          <a:xfrm>
            <a:off x="334963" y="998538"/>
            <a:ext cx="9236075" cy="1665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163513" indent="-163513" algn="l" defTabSz="915988" eaLnBrk="0" hangingPunct="0">
              <a:lnSpc>
                <a:spcPts val="1650"/>
              </a:lnSpc>
              <a:spcAft>
                <a:spcPct val="55000"/>
              </a:spcAft>
              <a:buClr>
                <a:srgbClr val="E19900"/>
              </a:buClr>
              <a:buFont typeface="Arial" charset="0"/>
              <a:buBlip>
                <a:blip r:embed="rId2"/>
              </a:buBlip>
            </a:pPr>
            <a:r>
              <a:rPr lang="en-US" dirty="0"/>
              <a:t>There are two main strategies to allocate memory.</a:t>
            </a:r>
          </a:p>
          <a:p>
            <a:pPr marL="498475" lvl="1" indent="-166688" algn="l" defTabSz="915988" eaLnBrk="0" hangingPunct="0">
              <a:lnSpc>
                <a:spcPts val="1650"/>
              </a:lnSpc>
              <a:spcAft>
                <a:spcPct val="55000"/>
              </a:spcAft>
              <a:buClr>
                <a:srgbClr val="E19900"/>
              </a:buClr>
              <a:buFont typeface="Arial" charset="0"/>
              <a:buBlip>
                <a:blip r:embed="rId2"/>
              </a:buBlip>
            </a:pPr>
            <a:r>
              <a:rPr lang="en-US" dirty="0"/>
              <a:t>Fixed size memory allocator: Memory is allocated only if there is a memory section with required memory block size and there is available block in that section. If not then a NULL is returned and an exception is thrown in the Widget Error Services (WES).</a:t>
            </a:r>
          </a:p>
          <a:p>
            <a:pPr marL="498475" lvl="1" indent="-166688" algn="l" defTabSz="915988" eaLnBrk="0" hangingPunct="0">
              <a:lnSpc>
                <a:spcPts val="1650"/>
              </a:lnSpc>
              <a:spcAft>
                <a:spcPct val="55000"/>
              </a:spcAft>
              <a:buClr>
                <a:srgbClr val="E19900"/>
              </a:buClr>
              <a:buFont typeface="Arial" charset="0"/>
              <a:buBlip>
                <a:blip r:embed="rId2"/>
              </a:buBlip>
            </a:pPr>
            <a:r>
              <a:rPr lang="en-US" dirty="0"/>
              <a:t>Flexi size memory allocator: Same as above, but if block is not found then a search for larger block is done and returned if found.</a:t>
            </a:r>
            <a:r>
              <a:rPr lang="bg-BG" dirty="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Error Reporting</a:t>
            </a:r>
            <a:br>
              <a:rPr lang="en-US" smtClean="0"/>
            </a:br>
            <a:r>
              <a:rPr lang="en-US" smtClean="0"/>
              <a:t>Reading EXEA reports and solving filename problem</a:t>
            </a:r>
          </a:p>
        </p:txBody>
      </p:sp>
      <p:sp>
        <p:nvSpPr>
          <p:cNvPr id="32771" name="Slide Number Placeholder 2"/>
          <p:cNvSpPr>
            <a:spLocks noGrp="1"/>
          </p:cNvSpPr>
          <p:nvPr>
            <p:ph type="sldNum" sz="quarter" idx="10"/>
          </p:nvPr>
        </p:nvSpPr>
        <p:spPr>
          <a:noFill/>
          <a:ln>
            <a:miter lim="800000"/>
            <a:headEnd/>
            <a:tailEnd/>
          </a:ln>
        </p:spPr>
        <p:txBody>
          <a:bodyPr/>
          <a:lstStyle/>
          <a:p>
            <a:fld id="{E2C10DCA-0927-45B0-9033-864874B3F23C}" type="slidenum">
              <a:rPr lang="de-DE" smtClean="0">
                <a:latin typeface="Arial" charset="0"/>
              </a:rPr>
              <a:pPr/>
              <a:t>34</a:t>
            </a:fld>
            <a:r>
              <a:rPr lang="de-DE" smtClean="0">
                <a:latin typeface="Arial" charset="0"/>
              </a:rPr>
              <a:t> / G. Petrov   © Continental Automotive GmbH</a:t>
            </a:r>
          </a:p>
        </p:txBody>
      </p:sp>
      <p:sp>
        <p:nvSpPr>
          <p:cNvPr id="32772" name="Rectangle 3"/>
          <p:cNvSpPr txBox="1">
            <a:spLocks noChangeArrowheads="1"/>
          </p:cNvSpPr>
          <p:nvPr/>
        </p:nvSpPr>
        <p:spPr bwMode="auto">
          <a:xfrm>
            <a:off x="334963" y="979714"/>
            <a:ext cx="9236075" cy="5006749"/>
          </a:xfrm>
          <a:prstGeom prst="rect">
            <a:avLst/>
          </a:prstGeom>
          <a:noFill/>
          <a:ln w="9525">
            <a:noFill/>
            <a:miter lim="800000"/>
            <a:headEnd/>
            <a:tailEnd/>
          </a:ln>
        </p:spPr>
        <p:txBody>
          <a:bodyPr lIns="0" tIns="0" rIns="0" bIns="0"/>
          <a:lstStyle/>
          <a:p>
            <a:pPr marL="161925" indent="-161925" algn="l">
              <a:spcBef>
                <a:spcPts val="0"/>
              </a:spcBef>
              <a:spcAft>
                <a:spcPts val="300"/>
              </a:spcAft>
              <a:buClr>
                <a:srgbClr val="E19900"/>
              </a:buClr>
              <a:buFontTx/>
              <a:buBlip>
                <a:blip r:embed="rId2"/>
              </a:buBlip>
            </a:pPr>
            <a:r>
              <a:rPr lang="en-AU" sz="1700" dirty="0"/>
              <a:t> EXEA gets following </a:t>
            </a:r>
            <a:r>
              <a:rPr lang="en-AU" sz="1700" dirty="0" smtClean="0"/>
              <a:t>parameters (</a:t>
            </a:r>
            <a:r>
              <a:rPr lang="en-US" sz="1700" dirty="0" smtClean="0"/>
              <a:t>shall be specified in method call, by programmer)</a:t>
            </a:r>
            <a:r>
              <a:rPr lang="en-AU" sz="1700" dirty="0" smtClean="0"/>
              <a:t>:</a:t>
            </a:r>
            <a:endParaRPr lang="en-AU" sz="1700" dirty="0"/>
          </a:p>
          <a:p>
            <a:pPr marL="498475" lvl="1" indent="-165100" algn="l">
              <a:spcBef>
                <a:spcPts val="0"/>
              </a:spcBef>
              <a:spcAft>
                <a:spcPts val="300"/>
              </a:spcAft>
              <a:buClr>
                <a:srgbClr val="E19900"/>
              </a:buClr>
              <a:buFontTx/>
              <a:buBlip>
                <a:blip r:embed="rId2"/>
              </a:buBlip>
            </a:pPr>
            <a:r>
              <a:rPr lang="en-AU" sz="1600" dirty="0"/>
              <a:t>Module ID, </a:t>
            </a:r>
            <a:r>
              <a:rPr lang="en-AU" sz="1600" dirty="0" smtClean="0"/>
              <a:t>Error </a:t>
            </a:r>
            <a:r>
              <a:rPr lang="en-AU" sz="1600" dirty="0"/>
              <a:t>ID, </a:t>
            </a:r>
            <a:r>
              <a:rPr lang="en-AU" sz="1600" dirty="0" smtClean="0"/>
              <a:t>Line </a:t>
            </a:r>
            <a:r>
              <a:rPr lang="en-AU" sz="1600" dirty="0"/>
              <a:t>Number (32 </a:t>
            </a:r>
            <a:r>
              <a:rPr lang="en-AU" sz="1600" dirty="0" smtClean="0"/>
              <a:t>bit, __</a:t>
            </a:r>
            <a:r>
              <a:rPr lang="en-AU" sz="1600" dirty="0"/>
              <a:t>LINE__ </a:t>
            </a:r>
            <a:r>
              <a:rPr lang="en-AU" sz="1600" dirty="0" smtClean="0"/>
              <a:t>can be used), Optional </a:t>
            </a:r>
            <a:r>
              <a:rPr lang="en-AU" sz="1600" dirty="0" err="1"/>
              <a:t>uint</a:t>
            </a:r>
            <a:r>
              <a:rPr lang="en-AU" sz="1600" dirty="0"/>
              <a:t> (32 bit</a:t>
            </a:r>
            <a:r>
              <a:rPr lang="en-AU" sz="1600" dirty="0" smtClean="0"/>
              <a:t>)</a:t>
            </a:r>
            <a:endParaRPr lang="en-AU" sz="1300" dirty="0"/>
          </a:p>
          <a:p>
            <a:pPr marL="161925" indent="-161925" algn="l">
              <a:spcBef>
                <a:spcPts val="0"/>
              </a:spcBef>
              <a:spcAft>
                <a:spcPts val="300"/>
              </a:spcAft>
              <a:buClr>
                <a:srgbClr val="E19900"/>
              </a:buClr>
              <a:buFontTx/>
              <a:buBlip>
                <a:blip r:embed="rId2"/>
              </a:buBlip>
            </a:pPr>
            <a:r>
              <a:rPr lang="en-AU" sz="1700" dirty="0"/>
              <a:t>EXEA reports errors as table with 5 columns containing above 4 values plus additional count number which gives the number of occurrences if same error occurs more than once</a:t>
            </a:r>
            <a:r>
              <a:rPr lang="en-AU" sz="1700" dirty="0" smtClean="0"/>
              <a:t>.</a:t>
            </a:r>
            <a:endParaRPr lang="en-AU" sz="1700" dirty="0"/>
          </a:p>
          <a:p>
            <a:pPr marL="161925" indent="-161925" algn="l">
              <a:spcBef>
                <a:spcPts val="0"/>
              </a:spcBef>
              <a:spcAft>
                <a:spcPts val="300"/>
              </a:spcAft>
              <a:buClr>
                <a:srgbClr val="E19900"/>
              </a:buClr>
              <a:buFontTx/>
              <a:buBlip>
                <a:blip r:embed="rId2"/>
              </a:buBlip>
            </a:pPr>
            <a:r>
              <a:rPr lang="en-AU" sz="1700" dirty="0" smtClean="0"/>
              <a:t>WES provides wrapping macros to easily use EXEA functionality. Ideal would be to have:</a:t>
            </a:r>
          </a:p>
          <a:p>
            <a:pPr marL="619125" lvl="1" indent="-161925" algn="l">
              <a:spcBef>
                <a:spcPts val="0"/>
              </a:spcBef>
              <a:spcAft>
                <a:spcPts val="300"/>
              </a:spcAft>
              <a:buClr>
                <a:srgbClr val="E19900"/>
              </a:buClr>
            </a:pPr>
            <a:r>
              <a:rPr lang="en-AU" sz="1700" dirty="0" err="1" smtClean="0">
                <a:latin typeface="Courier New" pitchFamily="49" charset="0"/>
                <a:cs typeface="Courier New" pitchFamily="49" charset="0"/>
              </a:rPr>
              <a:t>WES_ThrowError</a:t>
            </a:r>
            <a:r>
              <a:rPr lang="en-AU" sz="1700" dirty="0" smtClean="0">
                <a:latin typeface="Courier New" pitchFamily="49" charset="0"/>
                <a:cs typeface="Courier New" pitchFamily="49" charset="0"/>
              </a:rPr>
              <a:t>(</a:t>
            </a:r>
            <a:r>
              <a:rPr lang="en-AU" sz="1700" dirty="0" err="1" smtClean="0">
                <a:latin typeface="Courier New" pitchFamily="49" charset="0"/>
                <a:cs typeface="Courier New" pitchFamily="49" charset="0"/>
              </a:rPr>
              <a:t>ErrorID</a:t>
            </a:r>
            <a:r>
              <a:rPr lang="en-AU" sz="1700" dirty="0" smtClean="0">
                <a:latin typeface="Courier New" pitchFamily="49" charset="0"/>
                <a:cs typeface="Courier New" pitchFamily="49" charset="0"/>
              </a:rPr>
              <a:t>, ...) EXEA(mod, err, FILE&amp;LINE, optional)</a:t>
            </a:r>
          </a:p>
          <a:p>
            <a:pPr marL="161925" indent="-161925" algn="l">
              <a:spcBef>
                <a:spcPts val="0"/>
              </a:spcBef>
              <a:spcAft>
                <a:spcPts val="300"/>
              </a:spcAft>
              <a:buClr>
                <a:srgbClr val="E19900"/>
              </a:buClr>
              <a:buFontTx/>
              <a:buBlip>
                <a:blip r:embed="rId2"/>
              </a:buBlip>
            </a:pPr>
            <a:r>
              <a:rPr lang="en-AU" sz="1700" dirty="0" smtClean="0"/>
              <a:t>So that we can use it with or without second (optional parameter). Macro definition syntax permits for more optional parameters, but only one is actually possible.</a:t>
            </a:r>
          </a:p>
          <a:p>
            <a:pPr marL="161925" indent="-161925" algn="l">
              <a:spcBef>
                <a:spcPts val="0"/>
              </a:spcBef>
              <a:spcAft>
                <a:spcPts val="300"/>
              </a:spcAft>
              <a:buClr>
                <a:srgbClr val="E19900"/>
              </a:buClr>
              <a:buFontTx/>
              <a:buBlip>
                <a:blip r:embed="rId2"/>
              </a:buBlip>
            </a:pPr>
            <a:r>
              <a:rPr lang="en-AU" sz="1700" dirty="0" smtClean="0"/>
              <a:t>To implement this wrapping macro we need to somehow define Module and File (because </a:t>
            </a:r>
            <a:r>
              <a:rPr lang="en-AU" sz="1700" dirty="0" smtClean="0">
                <a:latin typeface="Courier New" pitchFamily="49" charset="0"/>
                <a:cs typeface="Courier New" pitchFamily="49" charset="0"/>
              </a:rPr>
              <a:t>__LINE__ </a:t>
            </a:r>
            <a:r>
              <a:rPr lang="en-AU" sz="1700" dirty="0" smtClean="0"/>
              <a:t>is not useful without file)</a:t>
            </a:r>
          </a:p>
          <a:p>
            <a:pPr marL="161925" indent="-161925" algn="l">
              <a:spcBef>
                <a:spcPts val="0"/>
              </a:spcBef>
              <a:spcAft>
                <a:spcPts val="300"/>
              </a:spcAft>
              <a:buClr>
                <a:srgbClr val="E19900"/>
              </a:buClr>
              <a:buFontTx/>
              <a:buBlip>
                <a:blip r:embed="rId2"/>
              </a:buBlip>
            </a:pPr>
            <a:r>
              <a:rPr lang="en-AU" sz="1700" dirty="0" smtClean="0"/>
              <a:t>In fact we can provide always </a:t>
            </a:r>
            <a:r>
              <a:rPr lang="en-AU" sz="1700" dirty="0" err="1" smtClean="0"/>
              <a:t>ModuleId</a:t>
            </a:r>
            <a:r>
              <a:rPr lang="en-AU" sz="1700" dirty="0" smtClean="0"/>
              <a:t>, but it’s not nice and combined with copy/paste technology it could be used with wrong parameter.</a:t>
            </a:r>
          </a:p>
          <a:p>
            <a:pPr marL="161925" indent="-161925" algn="l">
              <a:spcBef>
                <a:spcPts val="0"/>
              </a:spcBef>
              <a:spcAft>
                <a:spcPts val="300"/>
              </a:spcAft>
              <a:buClr>
                <a:srgbClr val="E19900"/>
              </a:buClr>
              <a:buFontTx/>
              <a:buBlip>
                <a:blip r:embed="rId2"/>
              </a:buBlip>
            </a:pPr>
            <a:r>
              <a:rPr lang="en-AU" sz="1700" dirty="0" smtClean="0"/>
              <a:t>Filenames in module are enumerated and a number is used which is combined with LINE.</a:t>
            </a:r>
          </a:p>
          <a:p>
            <a:pPr marL="161925" indent="-161925" algn="l">
              <a:spcBef>
                <a:spcPts val="0"/>
              </a:spcBef>
              <a:spcAft>
                <a:spcPts val="300"/>
              </a:spcAft>
              <a:buClr>
                <a:srgbClr val="E19900"/>
              </a:buClr>
              <a:buFontTx/>
              <a:buBlip>
                <a:blip r:embed="rId2"/>
              </a:buBlip>
            </a:pPr>
            <a:r>
              <a:rPr lang="en-AU" sz="1700" dirty="0" smtClean="0"/>
              <a:t>So there should be </a:t>
            </a:r>
            <a:r>
              <a:rPr lang="en-AU" sz="1700" dirty="0" smtClean="0">
                <a:latin typeface="Courier New" pitchFamily="49" charset="0"/>
                <a:cs typeface="Courier New" pitchFamily="49" charset="0"/>
              </a:rPr>
              <a:t>__FILEID__</a:t>
            </a:r>
            <a:r>
              <a:rPr lang="en-AU" sz="1700" dirty="0" smtClean="0"/>
              <a:t>  macro defined in the beginning of a </a:t>
            </a:r>
            <a:r>
              <a:rPr lang="en-AU" sz="1700" dirty="0" err="1" smtClean="0"/>
              <a:t>cpp</a:t>
            </a:r>
            <a:r>
              <a:rPr lang="en-AU" sz="1700" dirty="0" smtClean="0"/>
              <a:t> file (right after last include). This </a:t>
            </a:r>
            <a:r>
              <a:rPr lang="en-AU" sz="1700" dirty="0" smtClean="0">
                <a:latin typeface="Courier New" pitchFamily="49" charset="0"/>
                <a:cs typeface="Courier New" pitchFamily="49" charset="0"/>
              </a:rPr>
              <a:t>__FILEID__</a:t>
            </a:r>
            <a:r>
              <a:rPr lang="en-AU" sz="1700" dirty="0" smtClean="0"/>
              <a:t> will be used inside wrapping macro with standard </a:t>
            </a:r>
            <a:r>
              <a:rPr lang="en-AU" sz="1700" dirty="0" smtClean="0">
                <a:latin typeface="Courier New" pitchFamily="49" charset="0"/>
                <a:cs typeface="Courier New" pitchFamily="49" charset="0"/>
              </a:rPr>
              <a:t>__LINE__</a:t>
            </a:r>
            <a:r>
              <a:rPr lang="en-AU" sz="1700" dirty="0" smtClean="0"/>
              <a:t>.</a:t>
            </a:r>
          </a:p>
          <a:p>
            <a:pPr marL="161925" indent="-161925" algn="l">
              <a:spcBef>
                <a:spcPts val="0"/>
              </a:spcBef>
              <a:spcAft>
                <a:spcPts val="300"/>
              </a:spcAft>
              <a:buClr>
                <a:srgbClr val="E19900"/>
              </a:buClr>
              <a:buFontTx/>
              <a:buBlip>
                <a:blip r:embed="rId2"/>
              </a:buBlip>
            </a:pPr>
            <a:r>
              <a:rPr lang="en-AU" sz="1700" dirty="0" smtClean="0"/>
              <a:t>WES assumes that there will be no more than 65536 lines in a single file and combines file number with line number: 16 bit for file id and 16 bit for line number.</a:t>
            </a:r>
            <a:endParaRPr lang="en-AU" sz="17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a:lstStyle/>
          <a:p>
            <a:pPr eaLnBrk="1" hangingPunct="1"/>
            <a:r>
              <a:rPr lang="en-US" dirty="0" smtClean="0"/>
              <a:t>Error Reporting </a:t>
            </a:r>
            <a:br>
              <a:rPr lang="en-US" dirty="0" smtClean="0"/>
            </a:br>
            <a:r>
              <a:rPr lang="en-US" dirty="0" smtClean="0"/>
              <a:t>Defining __FILEID__</a:t>
            </a:r>
          </a:p>
        </p:txBody>
      </p:sp>
      <p:sp>
        <p:nvSpPr>
          <p:cNvPr id="33795" name="Slide Number Placeholder 2"/>
          <p:cNvSpPr txBox="1">
            <a:spLocks noGrp="1"/>
          </p:cNvSpPr>
          <p:nvPr/>
        </p:nvSpPr>
        <p:spPr bwMode="auto">
          <a:xfrm>
            <a:off x="334963" y="6524625"/>
            <a:ext cx="4217987" cy="142875"/>
          </a:xfrm>
          <a:prstGeom prst="rect">
            <a:avLst/>
          </a:prstGeom>
          <a:noFill/>
          <a:ln w="9525">
            <a:noFill/>
            <a:miter lim="800000"/>
            <a:headEnd/>
            <a:tailEnd/>
          </a:ln>
        </p:spPr>
        <p:txBody>
          <a:bodyPr lIns="0" tIns="0" rIns="0" bIns="0" anchor="b"/>
          <a:lstStyle/>
          <a:p>
            <a:pPr algn="l">
              <a:lnSpc>
                <a:spcPts val="550"/>
              </a:lnSpc>
            </a:pPr>
            <a:fld id="{DA008BF0-20AB-48F5-AED5-26D410FFD914}" type="slidenum">
              <a:rPr lang="de-DE" sz="600"/>
              <a:pPr algn="l">
                <a:lnSpc>
                  <a:spcPts val="550"/>
                </a:lnSpc>
              </a:pPr>
              <a:t>35</a:t>
            </a:fld>
            <a:r>
              <a:rPr lang="de-DE" sz="600"/>
              <a:t> / G. Petrov   © Continental Automotive GmbH</a:t>
            </a:r>
          </a:p>
        </p:txBody>
      </p:sp>
      <p:sp>
        <p:nvSpPr>
          <p:cNvPr id="24579" name="Rectangle 3"/>
          <p:cNvSpPr txBox="1">
            <a:spLocks noChangeArrowheads="1"/>
          </p:cNvSpPr>
          <p:nvPr/>
        </p:nvSpPr>
        <p:spPr bwMode="auto">
          <a:xfrm>
            <a:off x="334963" y="989045"/>
            <a:ext cx="6103202" cy="4997418"/>
          </a:xfrm>
          <a:prstGeom prst="rect">
            <a:avLst/>
          </a:prstGeom>
          <a:noFill/>
          <a:ln w="9525">
            <a:noFill/>
            <a:miter lim="800000"/>
            <a:headEnd/>
            <a:tailEnd/>
          </a:ln>
        </p:spPr>
        <p:txBody>
          <a:bodyPr lIns="0" tIns="0" rIns="0" bIns="0"/>
          <a:lstStyle/>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Every </a:t>
            </a:r>
            <a:r>
              <a:rPr lang="en-AU" sz="1700" dirty="0" err="1" smtClean="0">
                <a:latin typeface="Arial" pitchFamily="34" charset="0"/>
              </a:rPr>
              <a:t>cpp</a:t>
            </a:r>
            <a:r>
              <a:rPr lang="en-AU" sz="1700" dirty="0" smtClean="0">
                <a:latin typeface="Arial" pitchFamily="34" charset="0"/>
              </a:rPr>
              <a:t> (in which we want to be able to use </a:t>
            </a:r>
            <a:r>
              <a:rPr lang="en-AU" sz="1700" dirty="0" err="1" smtClean="0">
                <a:latin typeface="Courier New" pitchFamily="49" charset="0"/>
                <a:cs typeface="Courier New" pitchFamily="49" charset="0"/>
              </a:rPr>
              <a:t>WES_ThrowError</a:t>
            </a:r>
            <a:r>
              <a:rPr lang="en-AU" sz="1700" dirty="0" smtClean="0">
                <a:latin typeface="Arial" pitchFamily="34" charset="0"/>
              </a:rPr>
              <a:t>) shall define </a:t>
            </a:r>
            <a:r>
              <a:rPr lang="en-AU" sz="1700" dirty="0" smtClean="0">
                <a:latin typeface="Courier New" pitchFamily="49" charset="0"/>
                <a:cs typeface="Courier New" pitchFamily="49" charset="0"/>
              </a:rPr>
              <a:t>__FILEID__</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Defining as a constant (example 1) is not a good solution, although new file is not introduced often it is still inconvenient to find appropriate constant.</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An include file with all filenames defined as a enumeration is introduced. In </a:t>
            </a:r>
            <a:r>
              <a:rPr lang="en-AU" sz="1700" dirty="0" err="1" smtClean="0">
                <a:latin typeface="Arial" pitchFamily="34" charset="0"/>
              </a:rPr>
              <a:t>Artemmis</a:t>
            </a:r>
            <a:r>
              <a:rPr lang="en-AU" sz="1700" dirty="0" smtClean="0">
                <a:latin typeface="Arial" pitchFamily="34" charset="0"/>
              </a:rPr>
              <a:t> you can see this as file </a:t>
            </a:r>
            <a:r>
              <a:rPr lang="en-AU" sz="1700" dirty="0" smtClean="0">
                <a:latin typeface="Courier New" pitchFamily="49" charset="0"/>
                <a:cs typeface="Courier New" pitchFamily="49" charset="0"/>
              </a:rPr>
              <a:t>XXX_ErrorIds.hpp</a:t>
            </a:r>
            <a:r>
              <a:rPr lang="en-AU" sz="1700" dirty="0" smtClean="0">
                <a:latin typeface="Arial" pitchFamily="34" charset="0"/>
              </a:rPr>
              <a:t> in every folder (where </a:t>
            </a:r>
            <a:r>
              <a:rPr lang="en-AU" sz="1700" dirty="0" smtClean="0">
                <a:latin typeface="Courier New" pitchFamily="49" charset="0"/>
                <a:cs typeface="Courier New" pitchFamily="49" charset="0"/>
              </a:rPr>
              <a:t>XXX</a:t>
            </a:r>
            <a:r>
              <a:rPr lang="en-AU" sz="1700" dirty="0" smtClean="0">
                <a:latin typeface="Arial" pitchFamily="34" charset="0"/>
              </a:rPr>
              <a:t> stands for our module abbreviation, like </a:t>
            </a:r>
            <a:r>
              <a:rPr lang="en-AU" sz="1700" dirty="0" smtClean="0">
                <a:latin typeface="Courier New" pitchFamily="49" charset="0"/>
                <a:cs typeface="Courier New" pitchFamily="49" charset="0"/>
              </a:rPr>
              <a:t>CIA</a:t>
            </a:r>
            <a:r>
              <a:rPr lang="en-AU" sz="1700" dirty="0" smtClean="0">
                <a:latin typeface="Arial" pitchFamily="34" charset="0"/>
              </a:rPr>
              <a:t>, </a:t>
            </a:r>
            <a:r>
              <a:rPr lang="en-AU" sz="1700" dirty="0" smtClean="0">
                <a:latin typeface="Courier New" pitchFamily="49" charset="0"/>
                <a:cs typeface="Courier New" pitchFamily="49" charset="0"/>
              </a:rPr>
              <a:t>ACE</a:t>
            </a:r>
            <a:r>
              <a:rPr lang="en-AU" sz="1700" dirty="0" smtClean="0">
                <a:latin typeface="Arial" pitchFamily="34" charset="0"/>
              </a:rPr>
              <a:t>, </a:t>
            </a:r>
            <a:r>
              <a:rPr lang="en-AU" sz="1700" dirty="0" smtClean="0">
                <a:latin typeface="Courier New" pitchFamily="49" charset="0"/>
                <a:cs typeface="Courier New" pitchFamily="49" charset="0"/>
              </a:rPr>
              <a:t>WAS</a:t>
            </a:r>
            <a:r>
              <a:rPr lang="en-AU" sz="1700" dirty="0" smtClean="0">
                <a:latin typeface="Arial" pitchFamily="34" charset="0"/>
              </a:rPr>
              <a:t>, ...). Which means we have example 2.</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Inside include file an </a:t>
            </a:r>
            <a:r>
              <a:rPr lang="en-AU" sz="1700" dirty="0" err="1" smtClean="0">
                <a:latin typeface="Arial" pitchFamily="34" charset="0"/>
              </a:rPr>
              <a:t>enum</a:t>
            </a:r>
            <a:r>
              <a:rPr lang="en-AU" sz="1700" dirty="0" smtClean="0">
                <a:latin typeface="Arial" pitchFamily="34" charset="0"/>
              </a:rPr>
              <a:t> type is defined with all filenames used in module (period is replaced with underscore or any other convention is used).</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Every </a:t>
            </a:r>
            <a:r>
              <a:rPr lang="en-AU" sz="1700" dirty="0" err="1" smtClean="0">
                <a:latin typeface="Arial" pitchFamily="34" charset="0"/>
              </a:rPr>
              <a:t>Artemmis</a:t>
            </a:r>
            <a:r>
              <a:rPr lang="en-AU" sz="1700" dirty="0" smtClean="0">
                <a:latin typeface="Arial" pitchFamily="34" charset="0"/>
              </a:rPr>
              <a:t> module with such </a:t>
            </a:r>
            <a:r>
              <a:rPr lang="en-AU" sz="1700" dirty="0" err="1" smtClean="0">
                <a:latin typeface="Arial" pitchFamily="34" charset="0"/>
              </a:rPr>
              <a:t>enum</a:t>
            </a:r>
            <a:r>
              <a:rPr lang="en-AU" sz="1700" dirty="0" smtClean="0">
                <a:latin typeface="Arial" pitchFamily="34" charset="0"/>
              </a:rPr>
              <a:t> has as it is last item </a:t>
            </a:r>
            <a:r>
              <a:rPr lang="en-AU" sz="1700" dirty="0" err="1" smtClean="0">
                <a:latin typeface="Arial" pitchFamily="34" charset="0"/>
              </a:rPr>
              <a:t>XXX_aretemmis_next</a:t>
            </a:r>
            <a:r>
              <a:rPr lang="en-AU" sz="1700" dirty="0" smtClean="0">
                <a:latin typeface="Arial" pitchFamily="34" charset="0"/>
              </a:rPr>
              <a:t>, which can be used if projects want to reuse </a:t>
            </a:r>
            <a:r>
              <a:rPr lang="en-AU" sz="1700" dirty="0" err="1" smtClean="0">
                <a:latin typeface="Arial" pitchFamily="34" charset="0"/>
              </a:rPr>
              <a:t>ModuleID</a:t>
            </a:r>
            <a:r>
              <a:rPr lang="en-AU" sz="1700" dirty="0" smtClean="0">
                <a:latin typeface="Arial" pitchFamily="34" charset="0"/>
              </a:rPr>
              <a:t> and continue with their files, in that case they shall start </a:t>
            </a:r>
            <a:r>
              <a:rPr lang="en-AU" sz="1700" dirty="0" err="1" smtClean="0">
                <a:latin typeface="Arial" pitchFamily="34" charset="0"/>
              </a:rPr>
              <a:t>thier</a:t>
            </a:r>
            <a:r>
              <a:rPr lang="en-AU" sz="1700" dirty="0" smtClean="0">
                <a:latin typeface="Arial" pitchFamily="34" charset="0"/>
              </a:rPr>
              <a:t> </a:t>
            </a:r>
            <a:r>
              <a:rPr lang="en-AU" sz="1700" dirty="0" err="1" smtClean="0">
                <a:latin typeface="Arial" pitchFamily="34" charset="0"/>
              </a:rPr>
              <a:t>enum</a:t>
            </a:r>
            <a:r>
              <a:rPr lang="en-AU" sz="1700" dirty="0" smtClean="0">
                <a:latin typeface="Arial" pitchFamily="34" charset="0"/>
              </a:rPr>
              <a:t> with this item and not put explicit values.</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One more important thing is using this macros in header files. It works well, with just one additional thing. At the end of header file __FILEID__ has to be undefined, so that it will not affect and conflict other </a:t>
            </a:r>
            <a:r>
              <a:rPr lang="en-AU" sz="1700" dirty="0" err="1" smtClean="0">
                <a:latin typeface="Arial" pitchFamily="34" charset="0"/>
              </a:rPr>
              <a:t>cpp</a:t>
            </a:r>
            <a:r>
              <a:rPr lang="en-AU" sz="1700" dirty="0" smtClean="0">
                <a:latin typeface="Arial" pitchFamily="34" charset="0"/>
              </a:rPr>
              <a:t> files.</a:t>
            </a:r>
          </a:p>
        </p:txBody>
      </p:sp>
      <p:sp>
        <p:nvSpPr>
          <p:cNvPr id="6" name="Text Box 10"/>
          <p:cNvSpPr txBox="1">
            <a:spLocks noChangeArrowheads="1"/>
          </p:cNvSpPr>
          <p:nvPr/>
        </p:nvSpPr>
        <p:spPr bwMode="auto">
          <a:xfrm>
            <a:off x="6573180" y="989045"/>
            <a:ext cx="2980395" cy="1054286"/>
          </a:xfrm>
          <a:prstGeom prst="rect">
            <a:avLst/>
          </a:prstGeom>
          <a:noFill/>
          <a:ln w="3175">
            <a:solidFill>
              <a:schemeClr val="tx1"/>
            </a:solidFill>
            <a:miter lim="800000"/>
            <a:headEnd/>
            <a:tailEnd/>
          </a:ln>
        </p:spPr>
        <p:txBody>
          <a:bodyPr wrap="square" lIns="83969" tIns="41985" rIns="83969" bIns="41985">
            <a:spAutoFit/>
          </a:bodyPr>
          <a:lstStyle/>
          <a:p>
            <a:pPr algn="l"/>
            <a:r>
              <a:rPr lang="en-US" sz="900" dirty="0">
                <a:latin typeface="Courier New" pitchFamily="49" charset="0"/>
              </a:rPr>
              <a:t>…</a:t>
            </a:r>
          </a:p>
          <a:p>
            <a:pPr algn="l"/>
            <a:r>
              <a:rPr lang="en-US" sz="900" noProof="1">
                <a:latin typeface="Courier New" pitchFamily="49" charset="0"/>
              </a:rPr>
              <a:t>#</a:t>
            </a:r>
            <a:r>
              <a:rPr lang="en-US" sz="900" noProof="1" smtClean="0">
                <a:latin typeface="Courier New" pitchFamily="49" charset="0"/>
              </a:rPr>
              <a:t>include ….</a:t>
            </a:r>
          </a:p>
          <a:p>
            <a:pPr algn="l"/>
            <a:r>
              <a:rPr lang="en-US" sz="900" noProof="1" smtClean="0">
                <a:latin typeface="Courier New" pitchFamily="49" charset="0"/>
              </a:rPr>
              <a:t>#include ….</a:t>
            </a:r>
          </a:p>
          <a:p>
            <a:pPr algn="l"/>
            <a:r>
              <a:rPr lang="en-US" sz="900" noProof="1" smtClean="0">
                <a:latin typeface="Courier New" pitchFamily="49" charset="0"/>
              </a:rPr>
              <a:t>…</a:t>
            </a:r>
          </a:p>
          <a:p>
            <a:pPr algn="l"/>
            <a:r>
              <a:rPr lang="en-US" sz="900" noProof="1" smtClean="0">
                <a:latin typeface="Courier New" pitchFamily="49" charset="0"/>
              </a:rPr>
              <a:t>#</a:t>
            </a:r>
            <a:r>
              <a:rPr lang="en-US" sz="900" noProof="1">
                <a:latin typeface="Courier New" pitchFamily="49" charset="0"/>
              </a:rPr>
              <a:t>define __FILEID__ </a:t>
            </a:r>
            <a:r>
              <a:rPr lang="en-US" sz="900" noProof="1" smtClean="0">
                <a:latin typeface="Courier New" pitchFamily="49" charset="0"/>
              </a:rPr>
              <a:t>17</a:t>
            </a:r>
            <a:endParaRPr lang="en-US" sz="900" noProof="1">
              <a:latin typeface="Courier New" pitchFamily="49" charset="0"/>
            </a:endParaRPr>
          </a:p>
          <a:p>
            <a:pPr algn="l"/>
            <a:endParaRPr lang="en-US" sz="900" noProof="1">
              <a:latin typeface="Courier New" pitchFamily="49" charset="0"/>
            </a:endParaRPr>
          </a:p>
          <a:p>
            <a:pPr algn="l"/>
            <a:r>
              <a:rPr lang="en-US" sz="900" dirty="0" smtClean="0">
                <a:latin typeface="Courier New" pitchFamily="49" charset="0"/>
              </a:rPr>
              <a:t>void </a:t>
            </a:r>
            <a:r>
              <a:rPr lang="en-US" sz="900" dirty="0" err="1" smtClean="0">
                <a:latin typeface="Courier New" pitchFamily="49" charset="0"/>
              </a:rPr>
              <a:t>vDoSomething</a:t>
            </a:r>
            <a:r>
              <a:rPr lang="en-US" sz="900" dirty="0" smtClean="0">
                <a:latin typeface="Courier New" pitchFamily="49" charset="0"/>
              </a:rPr>
              <a:t>() { …</a:t>
            </a:r>
            <a:endParaRPr lang="bg-BG" sz="900" dirty="0">
              <a:latin typeface="Courier New" pitchFamily="49" charset="0"/>
            </a:endParaRPr>
          </a:p>
        </p:txBody>
      </p:sp>
      <p:sp>
        <p:nvSpPr>
          <p:cNvPr id="7" name="AutoShape 16"/>
          <p:cNvSpPr>
            <a:spLocks noChangeArrowheads="1"/>
          </p:cNvSpPr>
          <p:nvPr/>
        </p:nvSpPr>
        <p:spPr bwMode="auto">
          <a:xfrm>
            <a:off x="7895710" y="854075"/>
            <a:ext cx="1862640" cy="441325"/>
          </a:xfrm>
          <a:prstGeom prst="horizontalScroll">
            <a:avLst>
              <a:gd name="adj" fmla="val 12500"/>
            </a:avLst>
          </a:prstGeom>
          <a:solidFill>
            <a:schemeClr val="accent1"/>
          </a:solidFill>
          <a:ln w="9525">
            <a:solidFill>
              <a:schemeClr val="tx1"/>
            </a:solidFill>
            <a:round/>
            <a:headEnd/>
            <a:tailEnd/>
          </a:ln>
        </p:spPr>
        <p:txBody>
          <a:bodyPr wrap="none" lIns="83969" tIns="41985" rIns="83969" bIns="41985" anchor="ctr"/>
          <a:lstStyle/>
          <a:p>
            <a:pPr algn="l"/>
            <a:r>
              <a:rPr lang="en-US" sz="900" b="1" dirty="0" smtClean="0"/>
              <a:t>1. </a:t>
            </a:r>
            <a:r>
              <a:rPr lang="en-US" sz="900" dirty="0" smtClean="0"/>
              <a:t>Define in </a:t>
            </a:r>
            <a:r>
              <a:rPr lang="en-US" sz="900" dirty="0" err="1" smtClean="0"/>
              <a:t>cpp</a:t>
            </a:r>
            <a:r>
              <a:rPr lang="en-US" sz="900" dirty="0" smtClean="0"/>
              <a:t> as constant</a:t>
            </a:r>
            <a:endParaRPr lang="bg-BG" sz="900" dirty="0"/>
          </a:p>
        </p:txBody>
      </p:sp>
      <p:sp>
        <p:nvSpPr>
          <p:cNvPr id="8" name="Text Box 8"/>
          <p:cNvSpPr txBox="1">
            <a:spLocks noChangeArrowheads="1"/>
          </p:cNvSpPr>
          <p:nvPr/>
        </p:nvSpPr>
        <p:spPr bwMode="auto">
          <a:xfrm>
            <a:off x="6573180" y="2153173"/>
            <a:ext cx="2980395" cy="915787"/>
          </a:xfrm>
          <a:prstGeom prst="rect">
            <a:avLst/>
          </a:prstGeom>
          <a:noFill/>
          <a:ln w="3175">
            <a:solidFill>
              <a:schemeClr val="tx1"/>
            </a:solidFill>
            <a:miter lim="800000"/>
            <a:headEnd/>
            <a:tailEnd/>
          </a:ln>
        </p:spPr>
        <p:txBody>
          <a:bodyPr wrap="square" lIns="83969" tIns="41985" rIns="83969" bIns="41985">
            <a:spAutoFit/>
          </a:bodyPr>
          <a:lstStyle/>
          <a:p>
            <a:pPr algn="l"/>
            <a:r>
              <a:rPr lang="en-US" sz="900" dirty="0">
                <a:latin typeface="Courier New" pitchFamily="49" charset="0"/>
              </a:rPr>
              <a:t>…</a:t>
            </a:r>
          </a:p>
          <a:p>
            <a:pPr algn="l"/>
            <a:r>
              <a:rPr lang="en-US" sz="900" noProof="1">
                <a:latin typeface="Courier New" pitchFamily="49" charset="0"/>
              </a:rPr>
              <a:t>#include "</a:t>
            </a:r>
            <a:r>
              <a:rPr lang="en-US" sz="900" noProof="1" smtClean="0">
                <a:latin typeface="Courier New" pitchFamily="49" charset="0"/>
              </a:rPr>
              <a:t>WAS_ErrorIDs.hpp</a:t>
            </a:r>
            <a:r>
              <a:rPr lang="en-US" sz="900" noProof="1">
                <a:latin typeface="Courier New" pitchFamily="49" charset="0"/>
              </a:rPr>
              <a:t>"</a:t>
            </a:r>
          </a:p>
          <a:p>
            <a:pPr algn="l"/>
            <a:endParaRPr lang="en-US" sz="900" noProof="1">
              <a:latin typeface="Courier New" pitchFamily="49" charset="0"/>
            </a:endParaRPr>
          </a:p>
          <a:p>
            <a:pPr algn="l"/>
            <a:r>
              <a:rPr lang="en-US" sz="900" noProof="1">
                <a:latin typeface="Courier New" pitchFamily="49" charset="0"/>
              </a:rPr>
              <a:t>#define __FILEID__ </a:t>
            </a:r>
            <a:r>
              <a:rPr lang="en-US" sz="900" noProof="1" smtClean="0">
                <a:latin typeface="Courier New" pitchFamily="49" charset="0"/>
              </a:rPr>
              <a:t> WAS_Framework_cpp</a:t>
            </a:r>
            <a:endParaRPr lang="en-US" sz="900" noProof="1">
              <a:latin typeface="Courier New" pitchFamily="49" charset="0"/>
            </a:endParaRPr>
          </a:p>
          <a:p>
            <a:pPr algn="l"/>
            <a:endParaRPr lang="en-US" sz="900" noProof="1">
              <a:latin typeface="Courier New" pitchFamily="49" charset="0"/>
            </a:endParaRPr>
          </a:p>
          <a:p>
            <a:pPr algn="l"/>
            <a:r>
              <a:rPr lang="en-US" sz="900" dirty="0" smtClean="0">
                <a:latin typeface="Courier New" pitchFamily="49" charset="0"/>
              </a:rPr>
              <a:t>void </a:t>
            </a:r>
            <a:r>
              <a:rPr lang="en-US" sz="900" dirty="0" err="1" smtClean="0">
                <a:latin typeface="Courier New" pitchFamily="49" charset="0"/>
              </a:rPr>
              <a:t>vDoSomething</a:t>
            </a:r>
            <a:r>
              <a:rPr lang="en-US" sz="900" dirty="0" smtClean="0">
                <a:latin typeface="Courier New" pitchFamily="49" charset="0"/>
              </a:rPr>
              <a:t>() { …</a:t>
            </a:r>
            <a:endParaRPr lang="bg-BG" sz="900" dirty="0" smtClean="0">
              <a:latin typeface="Courier New" pitchFamily="49" charset="0"/>
            </a:endParaRPr>
          </a:p>
        </p:txBody>
      </p:sp>
      <p:sp>
        <p:nvSpPr>
          <p:cNvPr id="9" name="AutoShape 16"/>
          <p:cNvSpPr>
            <a:spLocks noChangeArrowheads="1"/>
          </p:cNvSpPr>
          <p:nvPr/>
        </p:nvSpPr>
        <p:spPr bwMode="auto">
          <a:xfrm>
            <a:off x="8173922" y="1907555"/>
            <a:ext cx="1584428" cy="441325"/>
          </a:xfrm>
          <a:prstGeom prst="horizontalScroll">
            <a:avLst>
              <a:gd name="adj" fmla="val 12500"/>
            </a:avLst>
          </a:prstGeom>
          <a:solidFill>
            <a:schemeClr val="accent1"/>
          </a:solidFill>
          <a:ln w="9525">
            <a:solidFill>
              <a:schemeClr val="tx1"/>
            </a:solidFill>
            <a:round/>
            <a:headEnd/>
            <a:tailEnd/>
          </a:ln>
        </p:spPr>
        <p:txBody>
          <a:bodyPr wrap="none" lIns="83969" tIns="41985" rIns="83969" bIns="41985" anchor="ctr"/>
          <a:lstStyle/>
          <a:p>
            <a:pPr algn="l"/>
            <a:r>
              <a:rPr lang="en-US" sz="900" b="1" dirty="0" smtClean="0"/>
              <a:t>2. </a:t>
            </a:r>
            <a:r>
              <a:rPr lang="en-US" sz="900" dirty="0" smtClean="0"/>
              <a:t>Use include file with </a:t>
            </a:r>
            <a:r>
              <a:rPr lang="en-US" sz="900" dirty="0" err="1" smtClean="0"/>
              <a:t>enum</a:t>
            </a:r>
            <a:endParaRPr lang="bg-BG" sz="900" dirty="0"/>
          </a:p>
        </p:txBody>
      </p:sp>
      <p:sp>
        <p:nvSpPr>
          <p:cNvPr id="10" name="Text Box 6"/>
          <p:cNvSpPr txBox="1">
            <a:spLocks noChangeArrowheads="1"/>
          </p:cNvSpPr>
          <p:nvPr/>
        </p:nvSpPr>
        <p:spPr bwMode="auto">
          <a:xfrm>
            <a:off x="6564949" y="3132830"/>
            <a:ext cx="3032770" cy="1331285"/>
          </a:xfrm>
          <a:prstGeom prst="rect">
            <a:avLst/>
          </a:prstGeom>
          <a:noFill/>
          <a:ln w="3175">
            <a:solidFill>
              <a:schemeClr val="tx1"/>
            </a:solidFill>
            <a:miter lim="800000"/>
            <a:headEnd/>
            <a:tailEnd/>
          </a:ln>
        </p:spPr>
        <p:txBody>
          <a:bodyPr wrap="square" lIns="83969" tIns="41985" rIns="83969" bIns="41985">
            <a:spAutoFit/>
          </a:bodyPr>
          <a:lstStyle/>
          <a:p>
            <a:pPr algn="l"/>
            <a:r>
              <a:rPr lang="en-US" sz="900" dirty="0" smtClean="0">
                <a:latin typeface="Courier New" pitchFamily="49" charset="0"/>
              </a:rPr>
              <a:t>…</a:t>
            </a:r>
            <a:endParaRPr lang="en-US" sz="900" dirty="0">
              <a:latin typeface="Courier New" pitchFamily="49" charset="0"/>
            </a:endParaRPr>
          </a:p>
          <a:p>
            <a:pPr algn="l"/>
            <a:r>
              <a:rPr lang="en-US" sz="900" noProof="1">
                <a:latin typeface="Courier New" pitchFamily="49" charset="0"/>
              </a:rPr>
              <a:t>#include "WES1C1.hpp"</a:t>
            </a:r>
          </a:p>
          <a:p>
            <a:pPr algn="l"/>
            <a:endParaRPr lang="en-US" sz="900" noProof="1">
              <a:latin typeface="Courier New" pitchFamily="49" charset="0"/>
            </a:endParaRPr>
          </a:p>
          <a:p>
            <a:pPr algn="l"/>
            <a:r>
              <a:rPr lang="en-US" sz="900" noProof="1" smtClean="0">
                <a:latin typeface="Courier New" pitchFamily="49" charset="0"/>
              </a:rPr>
              <a:t>enum { WAS_artemmis_none             = 0</a:t>
            </a:r>
          </a:p>
          <a:p>
            <a:pPr algn="l"/>
            <a:r>
              <a:rPr lang="en-US" sz="900" noProof="1" smtClean="0">
                <a:latin typeface="Courier New" pitchFamily="49" charset="0"/>
              </a:rPr>
              <a:t>       , HMI1C1_cpp                  = 1</a:t>
            </a:r>
          </a:p>
          <a:p>
            <a:pPr algn="l"/>
            <a:r>
              <a:rPr lang="en-US" sz="900" noProof="1" smtClean="0">
                <a:latin typeface="Courier New" pitchFamily="49" charset="0"/>
              </a:rPr>
              <a:t>       , WAS_MessageTimer_cpp        = 2</a:t>
            </a:r>
          </a:p>
          <a:p>
            <a:pPr algn="l"/>
            <a:r>
              <a:rPr lang="en-US" sz="900" noProof="1" smtClean="0">
                <a:latin typeface="Courier New" pitchFamily="49" charset="0"/>
              </a:rPr>
              <a:t>       , WAS_Framework_i_hpp         = 3</a:t>
            </a:r>
          </a:p>
          <a:p>
            <a:pPr algn="l"/>
            <a:r>
              <a:rPr lang="en-US" sz="900" noProof="1" smtClean="0">
                <a:latin typeface="Courier New" pitchFamily="49" charset="0"/>
              </a:rPr>
              <a:t>       , WAS_Framework_cpp           = 4</a:t>
            </a:r>
          </a:p>
          <a:p>
            <a:pPr algn="l"/>
            <a:r>
              <a:rPr lang="en-US" sz="900" noProof="1" smtClean="0">
                <a:latin typeface="Courier New" pitchFamily="49" charset="0"/>
              </a:rPr>
              <a:t>       , WAS_artemmis_next}; </a:t>
            </a:r>
            <a:r>
              <a:rPr lang="en-US" sz="900" dirty="0" smtClean="0">
                <a:latin typeface="Courier New" pitchFamily="49" charset="0"/>
              </a:rPr>
              <a:t>…</a:t>
            </a:r>
            <a:endParaRPr lang="bg-BG" sz="900" dirty="0">
              <a:latin typeface="Courier New" pitchFamily="49" charset="0"/>
            </a:endParaRPr>
          </a:p>
        </p:txBody>
      </p:sp>
      <p:sp>
        <p:nvSpPr>
          <p:cNvPr id="11" name="AutoShape 16"/>
          <p:cNvSpPr>
            <a:spLocks noChangeArrowheads="1"/>
          </p:cNvSpPr>
          <p:nvPr/>
        </p:nvSpPr>
        <p:spPr bwMode="auto">
          <a:xfrm>
            <a:off x="8173922" y="2980705"/>
            <a:ext cx="1584428" cy="441325"/>
          </a:xfrm>
          <a:prstGeom prst="horizontalScroll">
            <a:avLst>
              <a:gd name="adj" fmla="val 12500"/>
            </a:avLst>
          </a:prstGeom>
          <a:solidFill>
            <a:schemeClr val="accent1"/>
          </a:solidFill>
          <a:ln w="9525">
            <a:solidFill>
              <a:schemeClr val="tx1"/>
            </a:solidFill>
            <a:round/>
            <a:headEnd/>
            <a:tailEnd/>
          </a:ln>
        </p:spPr>
        <p:txBody>
          <a:bodyPr wrap="none" lIns="83969" tIns="41985" rIns="83969" bIns="41985" anchor="ctr"/>
          <a:lstStyle/>
          <a:p>
            <a:pPr algn="l"/>
            <a:r>
              <a:rPr lang="en-US" sz="900" noProof="1" smtClean="0">
                <a:latin typeface="Courier New" pitchFamily="49" charset="0"/>
              </a:rPr>
              <a:t>WAS_ErrorIDs.hpp</a:t>
            </a:r>
            <a:endParaRPr lang="bg-BG" sz="900" dirty="0"/>
          </a:p>
        </p:txBody>
      </p:sp>
      <p:sp>
        <p:nvSpPr>
          <p:cNvPr id="12" name="Text Box 10"/>
          <p:cNvSpPr txBox="1">
            <a:spLocks noChangeArrowheads="1"/>
          </p:cNvSpPr>
          <p:nvPr/>
        </p:nvSpPr>
        <p:spPr bwMode="auto">
          <a:xfrm>
            <a:off x="6573180" y="4793677"/>
            <a:ext cx="3032770" cy="1192786"/>
          </a:xfrm>
          <a:prstGeom prst="rect">
            <a:avLst/>
          </a:prstGeom>
          <a:noFill/>
          <a:ln w="3175">
            <a:solidFill>
              <a:schemeClr val="tx1"/>
            </a:solidFill>
            <a:miter lim="800000"/>
            <a:headEnd/>
            <a:tailEnd/>
          </a:ln>
        </p:spPr>
        <p:txBody>
          <a:bodyPr wrap="square" lIns="83969" tIns="41985" rIns="83969" bIns="41985">
            <a:spAutoFit/>
          </a:bodyPr>
          <a:lstStyle/>
          <a:p>
            <a:pPr algn="l"/>
            <a:r>
              <a:rPr lang="en-US" sz="900" dirty="0">
                <a:latin typeface="Courier New" pitchFamily="49" charset="0"/>
              </a:rPr>
              <a:t>…</a:t>
            </a:r>
          </a:p>
          <a:p>
            <a:pPr algn="l"/>
            <a:r>
              <a:rPr lang="en-US" sz="900" noProof="1">
                <a:latin typeface="Courier New" pitchFamily="49" charset="0"/>
              </a:rPr>
              <a:t>#include "WCS_ErrorIDs.hpp"</a:t>
            </a:r>
          </a:p>
          <a:p>
            <a:pPr algn="l"/>
            <a:endParaRPr lang="en-US" sz="900" noProof="1">
              <a:latin typeface="Courier New" pitchFamily="49" charset="0"/>
            </a:endParaRPr>
          </a:p>
          <a:p>
            <a:pPr algn="l"/>
            <a:r>
              <a:rPr lang="en-US" sz="900" noProof="1">
                <a:latin typeface="Courier New" pitchFamily="49" charset="0"/>
              </a:rPr>
              <a:t>#define __FILEID__ </a:t>
            </a:r>
            <a:r>
              <a:rPr lang="en-US" sz="900" noProof="1" smtClean="0">
                <a:latin typeface="Courier New" pitchFamily="49" charset="0"/>
              </a:rPr>
              <a:t>WAS_Framework_i_hpp</a:t>
            </a:r>
          </a:p>
          <a:p>
            <a:pPr algn="l"/>
            <a:endParaRPr lang="en-US" sz="900" noProof="1">
              <a:latin typeface="Courier New" pitchFamily="49" charset="0"/>
            </a:endParaRPr>
          </a:p>
          <a:p>
            <a:pPr algn="l"/>
            <a:r>
              <a:rPr lang="en-US" sz="900" noProof="1" smtClean="0">
                <a:latin typeface="Courier New" pitchFamily="49" charset="0"/>
              </a:rPr>
              <a:t>…  // inline methods which throw errors</a:t>
            </a:r>
          </a:p>
          <a:p>
            <a:pPr algn="l"/>
            <a:endParaRPr lang="en-US" sz="900" noProof="1">
              <a:latin typeface="Courier New" pitchFamily="49" charset="0"/>
            </a:endParaRPr>
          </a:p>
          <a:p>
            <a:pPr algn="l"/>
            <a:r>
              <a:rPr lang="en-US" sz="900" noProof="1">
                <a:latin typeface="Courier New" pitchFamily="49" charset="0"/>
              </a:rPr>
              <a:t>#undef  __FILEID</a:t>
            </a:r>
            <a:r>
              <a:rPr lang="en-US" sz="900" noProof="1" smtClean="0">
                <a:latin typeface="Courier New" pitchFamily="49" charset="0"/>
              </a:rPr>
              <a:t>__</a:t>
            </a:r>
            <a:endParaRPr lang="en-US" sz="900" dirty="0">
              <a:latin typeface="Courier New" pitchFamily="49" charset="0"/>
            </a:endParaRPr>
          </a:p>
        </p:txBody>
      </p:sp>
      <p:sp>
        <p:nvSpPr>
          <p:cNvPr id="13" name="AutoShape 16"/>
          <p:cNvSpPr>
            <a:spLocks noChangeArrowheads="1"/>
          </p:cNvSpPr>
          <p:nvPr/>
        </p:nvSpPr>
        <p:spPr bwMode="auto">
          <a:xfrm>
            <a:off x="7023230" y="4531468"/>
            <a:ext cx="2735120" cy="441325"/>
          </a:xfrm>
          <a:prstGeom prst="horizontalScroll">
            <a:avLst>
              <a:gd name="adj" fmla="val 12500"/>
            </a:avLst>
          </a:prstGeom>
          <a:solidFill>
            <a:schemeClr val="accent1"/>
          </a:solidFill>
          <a:ln w="9525">
            <a:solidFill>
              <a:schemeClr val="tx1"/>
            </a:solidFill>
            <a:round/>
            <a:headEnd/>
            <a:tailEnd/>
          </a:ln>
        </p:spPr>
        <p:txBody>
          <a:bodyPr wrap="none" lIns="83969" tIns="41985" rIns="83969" bIns="41985" anchor="ctr"/>
          <a:lstStyle/>
          <a:p>
            <a:pPr algn="l"/>
            <a:r>
              <a:rPr lang="en-US" sz="900" b="1" dirty="0" smtClean="0"/>
              <a:t>2. </a:t>
            </a:r>
            <a:r>
              <a:rPr lang="en-US" sz="900" dirty="0" smtClean="0"/>
              <a:t>Use include file with </a:t>
            </a:r>
            <a:r>
              <a:rPr lang="en-US" sz="900" dirty="0" err="1" smtClean="0"/>
              <a:t>enum</a:t>
            </a:r>
            <a:r>
              <a:rPr lang="en-US" sz="900" dirty="0" smtClean="0"/>
              <a:t> inside include file</a:t>
            </a:r>
            <a:endParaRPr lang="bg-BG" sz="9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a:lstStyle/>
          <a:p>
            <a:pPr eaLnBrk="1" hangingPunct="1"/>
            <a:r>
              <a:rPr lang="en-US" dirty="0" smtClean="0"/>
              <a:t>Error Reporting </a:t>
            </a:r>
            <a:br>
              <a:rPr lang="en-US" dirty="0" smtClean="0"/>
            </a:br>
            <a:r>
              <a:rPr lang="en-US" dirty="0" smtClean="0"/>
              <a:t>Defining __PACKAGE__ and Errors</a:t>
            </a:r>
          </a:p>
        </p:txBody>
      </p:sp>
      <p:sp>
        <p:nvSpPr>
          <p:cNvPr id="33795" name="Slide Number Placeholder 2"/>
          <p:cNvSpPr txBox="1">
            <a:spLocks noGrp="1"/>
          </p:cNvSpPr>
          <p:nvPr/>
        </p:nvSpPr>
        <p:spPr bwMode="auto">
          <a:xfrm>
            <a:off x="334963" y="6524625"/>
            <a:ext cx="4217987" cy="142875"/>
          </a:xfrm>
          <a:prstGeom prst="rect">
            <a:avLst/>
          </a:prstGeom>
          <a:noFill/>
          <a:ln w="9525">
            <a:noFill/>
            <a:miter lim="800000"/>
            <a:headEnd/>
            <a:tailEnd/>
          </a:ln>
        </p:spPr>
        <p:txBody>
          <a:bodyPr lIns="0" tIns="0" rIns="0" bIns="0" anchor="b"/>
          <a:lstStyle/>
          <a:p>
            <a:pPr algn="l">
              <a:lnSpc>
                <a:spcPts val="550"/>
              </a:lnSpc>
            </a:pPr>
            <a:fld id="{DA008BF0-20AB-48F5-AED5-26D410FFD914}" type="slidenum">
              <a:rPr lang="de-DE" sz="600"/>
              <a:pPr algn="l">
                <a:lnSpc>
                  <a:spcPts val="550"/>
                </a:lnSpc>
              </a:pPr>
              <a:t>36</a:t>
            </a:fld>
            <a:r>
              <a:rPr lang="de-DE" sz="600"/>
              <a:t> / G. Petrov   © Continental Automotive GmbH</a:t>
            </a:r>
          </a:p>
        </p:txBody>
      </p:sp>
      <p:sp>
        <p:nvSpPr>
          <p:cNvPr id="24579" name="Rectangle 3"/>
          <p:cNvSpPr txBox="1">
            <a:spLocks noChangeArrowheads="1"/>
          </p:cNvSpPr>
          <p:nvPr/>
        </p:nvSpPr>
        <p:spPr bwMode="auto">
          <a:xfrm>
            <a:off x="334962" y="989045"/>
            <a:ext cx="8938517" cy="4997418"/>
          </a:xfrm>
          <a:prstGeom prst="rect">
            <a:avLst/>
          </a:prstGeom>
          <a:noFill/>
          <a:ln w="9525">
            <a:noFill/>
            <a:miter lim="800000"/>
            <a:headEnd/>
            <a:tailEnd/>
          </a:ln>
        </p:spPr>
        <p:txBody>
          <a:bodyPr lIns="0" tIns="0" rIns="0" bIns="0"/>
          <a:lstStyle/>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In order to generate correct EXEA call macro needs to provide module id (or package in </a:t>
            </a:r>
            <a:r>
              <a:rPr lang="en-AU" sz="1700" dirty="0" err="1" smtClean="0">
                <a:latin typeface="Arial" pitchFamily="34" charset="0"/>
              </a:rPr>
              <a:t>Artemmis</a:t>
            </a:r>
            <a:r>
              <a:rPr lang="en-AU" sz="1700" dirty="0" smtClean="0">
                <a:latin typeface="Arial" pitchFamily="34" charset="0"/>
              </a:rPr>
              <a:t> terms)</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cs typeface="Courier New" pitchFamily="49" charset="0"/>
              </a:rPr>
              <a:t>Package name and errors are defined in </a:t>
            </a:r>
            <a:r>
              <a:rPr lang="en-AU" sz="1700" dirty="0" smtClean="0">
                <a:latin typeface="Courier New" pitchFamily="49" charset="0"/>
                <a:cs typeface="Courier New" pitchFamily="49" charset="0"/>
              </a:rPr>
              <a:t>.</a:t>
            </a:r>
            <a:r>
              <a:rPr lang="en-AU" sz="1700" dirty="0" err="1" smtClean="0">
                <a:latin typeface="Courier New" pitchFamily="49" charset="0"/>
                <a:cs typeface="Courier New" pitchFamily="49" charset="0"/>
              </a:rPr>
              <a:t>sdh</a:t>
            </a:r>
            <a:r>
              <a:rPr lang="en-AU" sz="1700" dirty="0" smtClean="0">
                <a:latin typeface="Arial" pitchFamily="34" charset="0"/>
                <a:cs typeface="Courier New" pitchFamily="49" charset="0"/>
              </a:rPr>
              <a:t> files</a:t>
            </a:r>
          </a:p>
          <a:p>
            <a:pPr marL="163274" indent="-163274" algn="l" defTabSz="915499">
              <a:lnSpc>
                <a:spcPts val="1653"/>
              </a:lnSpc>
              <a:spcBef>
                <a:spcPct val="20000"/>
              </a:spcBef>
              <a:buClr>
                <a:srgbClr val="E19900"/>
              </a:buClr>
              <a:buFontTx/>
              <a:buBlip>
                <a:blip r:embed="rId2"/>
              </a:buBlip>
              <a:defRPr/>
            </a:pPr>
            <a:endParaRPr lang="en-AU" sz="1700" dirty="0" smtClean="0">
              <a:latin typeface="Courier New" pitchFamily="49" charset="0"/>
              <a:cs typeface="Courier New" pitchFamily="49" charset="0"/>
            </a:endParaRPr>
          </a:p>
          <a:p>
            <a:pPr marL="163274" indent="-163274" algn="l" defTabSz="915499">
              <a:lnSpc>
                <a:spcPts val="1653"/>
              </a:lnSpc>
              <a:spcBef>
                <a:spcPct val="20000"/>
              </a:spcBef>
              <a:buClr>
                <a:srgbClr val="E19900"/>
              </a:buClr>
              <a:buFontTx/>
              <a:buBlip>
                <a:blip r:embed="rId2"/>
              </a:buBlip>
              <a:defRPr/>
            </a:pPr>
            <a:endParaRPr lang="en-AU" sz="1700" dirty="0" smtClean="0">
              <a:latin typeface="Courier New" pitchFamily="49" charset="0"/>
              <a:cs typeface="Courier New" pitchFamily="49" charset="0"/>
            </a:endParaRPr>
          </a:p>
          <a:p>
            <a:pPr marL="163274" indent="-163274" algn="l" defTabSz="915499">
              <a:lnSpc>
                <a:spcPts val="1653"/>
              </a:lnSpc>
              <a:spcBef>
                <a:spcPct val="20000"/>
              </a:spcBef>
              <a:buClr>
                <a:srgbClr val="E19900"/>
              </a:buClr>
              <a:buFontTx/>
              <a:buBlip>
                <a:blip r:embed="rId2"/>
              </a:buBlip>
              <a:defRPr/>
            </a:pPr>
            <a:endParaRPr lang="en-AU" sz="1700" dirty="0" smtClean="0">
              <a:latin typeface="Courier New" pitchFamily="49" charset="0"/>
              <a:cs typeface="Courier New" pitchFamily="49" charset="0"/>
            </a:endParaRPr>
          </a:p>
          <a:p>
            <a:pPr marL="163274" indent="-163274" algn="l" defTabSz="915499">
              <a:lnSpc>
                <a:spcPts val="1653"/>
              </a:lnSpc>
              <a:spcBef>
                <a:spcPct val="20000"/>
              </a:spcBef>
              <a:buClr>
                <a:srgbClr val="E19900"/>
              </a:buClr>
              <a:buFontTx/>
              <a:buBlip>
                <a:blip r:embed="rId2"/>
              </a:buBlip>
              <a:defRPr/>
            </a:pPr>
            <a:endParaRPr lang="en-AU" sz="1700" dirty="0" smtClean="0">
              <a:latin typeface="Arial" pitchFamily="34" charset="0"/>
            </a:endParaRP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In general such .</a:t>
            </a:r>
            <a:r>
              <a:rPr lang="en-AU" sz="1700" dirty="0" err="1" smtClean="0">
                <a:latin typeface="Arial" pitchFamily="34" charset="0"/>
              </a:rPr>
              <a:t>sdh</a:t>
            </a:r>
            <a:r>
              <a:rPr lang="en-AU" sz="1700" dirty="0" smtClean="0">
                <a:latin typeface="Arial" pitchFamily="34" charset="0"/>
              </a:rPr>
              <a:t> file will exist for every package.</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Now one can write line like:</a:t>
            </a:r>
          </a:p>
          <a:p>
            <a:pPr marL="620474" lvl="2" indent="-163274" algn="l" defTabSz="915499">
              <a:lnSpc>
                <a:spcPts val="1653"/>
              </a:lnSpc>
              <a:spcBef>
                <a:spcPct val="20000"/>
              </a:spcBef>
              <a:buClr>
                <a:srgbClr val="E19900"/>
              </a:buClr>
              <a:defRPr/>
            </a:pPr>
            <a:r>
              <a:rPr lang="en-AU" sz="1700" dirty="0" err="1" smtClean="0">
                <a:latin typeface="Courier New" pitchFamily="49" charset="0"/>
                <a:cs typeface="Courier New" pitchFamily="49" charset="0"/>
              </a:rPr>
              <a:t>WES_ThrowError</a:t>
            </a:r>
            <a:r>
              <a:rPr lang="en-AU" sz="1700" dirty="0" smtClean="0">
                <a:latin typeface="Courier New" pitchFamily="49" charset="0"/>
                <a:cs typeface="Courier New" pitchFamily="49" charset="0"/>
              </a:rPr>
              <a:t>(</a:t>
            </a:r>
            <a:r>
              <a:rPr lang="en-AU" sz="1700" dirty="0" err="1" smtClean="0">
                <a:latin typeface="Courier New" pitchFamily="49" charset="0"/>
                <a:cs typeface="Courier New" pitchFamily="49" charset="0"/>
              </a:rPr>
              <a:t>WAS_Exc_FatalInit</a:t>
            </a:r>
            <a:r>
              <a:rPr lang="en-AU" sz="1700" dirty="0" smtClean="0">
                <a:latin typeface="Courier New" pitchFamily="49" charset="0"/>
                <a:cs typeface="Courier New" pitchFamily="49" charset="0"/>
              </a:rPr>
              <a:t>);</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File ID shall be defined as explained (as </a:t>
            </a:r>
            <a:r>
              <a:rPr lang="en-AU" sz="1700" dirty="0" smtClean="0">
                <a:latin typeface="Courier New" pitchFamily="49" charset="0"/>
                <a:cs typeface="Courier New" pitchFamily="49" charset="0"/>
              </a:rPr>
              <a:t>__FILEID__</a:t>
            </a:r>
            <a:r>
              <a:rPr lang="en-AU" sz="1700" dirty="0" smtClean="0">
                <a:latin typeface="Arial" pitchFamily="34" charset="0"/>
              </a:rPr>
              <a:t>)</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Line number will come from standard macro </a:t>
            </a:r>
            <a:r>
              <a:rPr lang="en-AU" sz="1700" dirty="0" smtClean="0">
                <a:latin typeface="Courier New" pitchFamily="49" charset="0"/>
                <a:cs typeface="Courier New" pitchFamily="49" charset="0"/>
              </a:rPr>
              <a:t>__LINE__</a:t>
            </a:r>
            <a:r>
              <a:rPr lang="en-AU" sz="1700" dirty="0" smtClean="0">
                <a:latin typeface="Arial" pitchFamily="34" charset="0"/>
              </a:rPr>
              <a:t> provided by compiler</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Error id is defined in .</a:t>
            </a:r>
            <a:r>
              <a:rPr lang="en-AU" sz="1700" dirty="0" err="1" smtClean="0">
                <a:latin typeface="Arial" pitchFamily="34" charset="0"/>
              </a:rPr>
              <a:t>sdh</a:t>
            </a:r>
            <a:r>
              <a:rPr lang="en-AU" sz="1700" dirty="0" smtClean="0">
                <a:latin typeface="Arial" pitchFamily="34" charset="0"/>
              </a:rPr>
              <a:t> file and is used directly (note </a:t>
            </a:r>
            <a:r>
              <a:rPr lang="en-AU" sz="1700" dirty="0" smtClean="0">
                <a:latin typeface="Courier New" pitchFamily="49" charset="0"/>
                <a:cs typeface="Courier New" pitchFamily="49" charset="0"/>
              </a:rPr>
              <a:t>FATAL</a:t>
            </a:r>
            <a:r>
              <a:rPr lang="en-AU" sz="1700" dirty="0" smtClean="0">
                <a:latin typeface="Arial" pitchFamily="34" charset="0"/>
              </a:rPr>
              <a:t> or </a:t>
            </a:r>
            <a:r>
              <a:rPr lang="en-AU" sz="1700" dirty="0" smtClean="0">
                <a:latin typeface="Courier New" pitchFamily="49" charset="0"/>
                <a:cs typeface="Courier New" pitchFamily="49" charset="0"/>
              </a:rPr>
              <a:t>MALFUNC</a:t>
            </a:r>
            <a:r>
              <a:rPr lang="en-AU" sz="1700" dirty="0" smtClean="0">
                <a:latin typeface="Arial" pitchFamily="34" charset="0"/>
              </a:rPr>
              <a:t> modifier)</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Now the only thing which is missing for the macro generation is package name</a:t>
            </a:r>
          </a:p>
          <a:p>
            <a:pPr marL="163274" indent="-163274" algn="l" defTabSz="915499">
              <a:lnSpc>
                <a:spcPts val="1653"/>
              </a:lnSpc>
              <a:spcBef>
                <a:spcPct val="20000"/>
              </a:spcBef>
              <a:buClr>
                <a:srgbClr val="E19900"/>
              </a:buClr>
              <a:buFontTx/>
              <a:buBlip>
                <a:blip r:embed="rId2"/>
              </a:buBlip>
              <a:defRPr/>
            </a:pPr>
            <a:r>
              <a:rPr lang="en-AU" sz="1700" dirty="0" smtClean="0">
                <a:latin typeface="Courier New" pitchFamily="49" charset="0"/>
                <a:cs typeface="Courier New" pitchFamily="49" charset="0"/>
              </a:rPr>
              <a:t>__PACKAGE__</a:t>
            </a:r>
            <a:r>
              <a:rPr lang="en-AU" sz="1700" dirty="0" smtClean="0">
                <a:latin typeface="Arial" pitchFamily="34" charset="0"/>
              </a:rPr>
              <a:t> macro defines the name of a package</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Macro is defined just once in </a:t>
            </a:r>
            <a:r>
              <a:rPr lang="en-AU" sz="1700" dirty="0" smtClean="0">
                <a:latin typeface="Courier New" pitchFamily="49" charset="0"/>
                <a:cs typeface="Courier New" pitchFamily="49" charset="0"/>
              </a:rPr>
              <a:t>XXX_ErrorIDs.hpp</a:t>
            </a:r>
            <a:r>
              <a:rPr lang="en-AU" sz="1700" dirty="0" smtClean="0">
                <a:latin typeface="Arial" pitchFamily="34" charset="0"/>
              </a:rPr>
              <a:t> </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If used in </a:t>
            </a:r>
            <a:r>
              <a:rPr lang="en-AU" sz="1700" dirty="0" err="1" smtClean="0">
                <a:latin typeface="Arial" pitchFamily="34" charset="0"/>
              </a:rPr>
              <a:t>hpp</a:t>
            </a:r>
            <a:r>
              <a:rPr lang="en-AU" sz="1700" dirty="0" smtClean="0">
                <a:latin typeface="Arial" pitchFamily="34" charset="0"/>
              </a:rPr>
              <a:t> files it should be undefined at the end (like </a:t>
            </a:r>
            <a:r>
              <a:rPr lang="en-AU" sz="1700" dirty="0" smtClean="0">
                <a:latin typeface="Courier New" pitchFamily="49" charset="0"/>
                <a:cs typeface="Courier New" pitchFamily="49" charset="0"/>
              </a:rPr>
              <a:t>__FILEID__</a:t>
            </a:r>
            <a:r>
              <a:rPr lang="en-AU" sz="1700" dirty="0" smtClean="0">
                <a:latin typeface="Arial" pitchFamily="34" charset="0"/>
              </a:rPr>
              <a:t>)</a:t>
            </a:r>
          </a:p>
          <a:p>
            <a:pPr marL="163274" indent="-163274" algn="l" defTabSz="915499">
              <a:lnSpc>
                <a:spcPts val="1653"/>
              </a:lnSpc>
              <a:spcBef>
                <a:spcPct val="20000"/>
              </a:spcBef>
              <a:buClr>
                <a:srgbClr val="E19900"/>
              </a:buClr>
              <a:buFontTx/>
              <a:buBlip>
                <a:blip r:embed="rId2"/>
              </a:buBlip>
              <a:defRPr/>
            </a:pPr>
            <a:r>
              <a:rPr lang="en-AU" sz="1700" dirty="0" smtClean="0">
                <a:latin typeface="Arial" pitchFamily="34" charset="0"/>
              </a:rPr>
              <a:t>In general every </a:t>
            </a:r>
            <a:r>
              <a:rPr lang="en-AU" sz="1700" dirty="0" err="1" smtClean="0">
                <a:latin typeface="Arial" pitchFamily="34" charset="0"/>
              </a:rPr>
              <a:t>hpp</a:t>
            </a:r>
            <a:r>
              <a:rPr lang="en-AU" sz="1700" dirty="0" smtClean="0">
                <a:latin typeface="Arial" pitchFamily="34" charset="0"/>
              </a:rPr>
              <a:t> file with inline methods shall end with </a:t>
            </a:r>
            <a:r>
              <a:rPr lang="en-AU" sz="1700" dirty="0" err="1" smtClean="0">
                <a:latin typeface="Courier New" pitchFamily="49" charset="0"/>
                <a:cs typeface="Courier New" pitchFamily="49" charset="0"/>
              </a:rPr>
              <a:t>undef</a:t>
            </a:r>
            <a:r>
              <a:rPr lang="en-AU" sz="1700" dirty="0" smtClean="0">
                <a:latin typeface="Arial" pitchFamily="34" charset="0"/>
              </a:rPr>
              <a:t> of both </a:t>
            </a:r>
            <a:r>
              <a:rPr lang="en-AU" sz="1700" dirty="0" smtClean="0">
                <a:latin typeface="Courier New" pitchFamily="49" charset="0"/>
                <a:cs typeface="Courier New" pitchFamily="49" charset="0"/>
              </a:rPr>
              <a:t>__FILEID__</a:t>
            </a:r>
            <a:r>
              <a:rPr lang="en-AU" sz="1700" dirty="0" smtClean="0">
                <a:latin typeface="Arial" pitchFamily="34" charset="0"/>
              </a:rPr>
              <a:t> and </a:t>
            </a:r>
            <a:r>
              <a:rPr lang="en-AU" sz="1700" dirty="0" smtClean="0">
                <a:latin typeface="Courier New" pitchFamily="49" charset="0"/>
                <a:cs typeface="Courier New" pitchFamily="49" charset="0"/>
              </a:rPr>
              <a:t>__PACKAGE__</a:t>
            </a:r>
          </a:p>
        </p:txBody>
      </p:sp>
      <p:sp>
        <p:nvSpPr>
          <p:cNvPr id="6" name="Text Box 10"/>
          <p:cNvSpPr txBox="1">
            <a:spLocks noChangeArrowheads="1"/>
          </p:cNvSpPr>
          <p:nvPr/>
        </p:nvSpPr>
        <p:spPr bwMode="auto">
          <a:xfrm>
            <a:off x="2657745" y="1853825"/>
            <a:ext cx="5455672" cy="777287"/>
          </a:xfrm>
          <a:prstGeom prst="rect">
            <a:avLst/>
          </a:prstGeom>
          <a:noFill/>
          <a:ln w="3175">
            <a:solidFill>
              <a:schemeClr val="tx1"/>
            </a:solidFill>
            <a:miter lim="800000"/>
            <a:headEnd/>
            <a:tailEnd/>
          </a:ln>
        </p:spPr>
        <p:txBody>
          <a:bodyPr wrap="square" lIns="83969" tIns="41985" rIns="83969" bIns="41985">
            <a:spAutoFit/>
          </a:bodyPr>
          <a:lstStyle/>
          <a:p>
            <a:pPr algn="l"/>
            <a:r>
              <a:rPr lang="en-US" sz="900" dirty="0" smtClean="0">
                <a:latin typeface="Courier New" pitchFamily="49" charset="0"/>
              </a:rPr>
              <a:t>…</a:t>
            </a:r>
          </a:p>
          <a:p>
            <a:pPr algn="l"/>
            <a:r>
              <a:rPr lang="en-US" sz="900" dirty="0" smtClean="0">
                <a:latin typeface="Courier New" pitchFamily="49" charset="0"/>
              </a:rPr>
              <a:t>EXEA DEFINE EXCEPTION NAMESPACE </a:t>
            </a:r>
            <a:r>
              <a:rPr lang="en-US" sz="900" dirty="0" err="1" smtClean="0">
                <a:latin typeface="Courier New" pitchFamily="49" charset="0"/>
              </a:rPr>
              <a:t>WAS_Package</a:t>
            </a:r>
            <a:r>
              <a:rPr lang="en-US" sz="900" dirty="0" smtClean="0">
                <a:latin typeface="Courier New" pitchFamily="49" charset="0"/>
              </a:rPr>
              <a:t>;</a:t>
            </a:r>
            <a:endParaRPr lang="en-US" sz="900" dirty="0">
              <a:latin typeface="Courier New" pitchFamily="49" charset="0"/>
            </a:endParaRPr>
          </a:p>
          <a:p>
            <a:pPr algn="l"/>
            <a:r>
              <a:rPr lang="en-US" sz="900" noProof="1" smtClean="0">
                <a:latin typeface="Courier New" pitchFamily="49" charset="0"/>
              </a:rPr>
              <a:t>EXEA DEFINE MALFUNC EXCEPTION WAS_Exc_MsgQueue  IN NAMESPACE WAS_Package;</a:t>
            </a:r>
          </a:p>
          <a:p>
            <a:pPr algn="l"/>
            <a:r>
              <a:rPr lang="en-US" sz="900" noProof="1" smtClean="0">
                <a:latin typeface="Courier New" pitchFamily="49" charset="0"/>
              </a:rPr>
              <a:t>EXEA DEFINE FATAL   EXCEPTION WAS_Exc_FatalInit IN NAMESPACE WAS_Package;</a:t>
            </a:r>
          </a:p>
          <a:p>
            <a:pPr algn="l"/>
            <a:r>
              <a:rPr lang="en-US" sz="900" noProof="1" smtClean="0">
                <a:latin typeface="Courier New" pitchFamily="49" charset="0"/>
              </a:rPr>
              <a:t>…</a:t>
            </a:r>
            <a:endParaRPr lang="en-US" sz="900" noProof="1">
              <a:latin typeface="Courier New" pitchFamily="49" charset="0"/>
            </a:endParaRPr>
          </a:p>
        </p:txBody>
      </p:sp>
      <p:sp>
        <p:nvSpPr>
          <p:cNvPr id="14" name="AutoShape 16"/>
          <p:cNvSpPr>
            <a:spLocks noChangeArrowheads="1"/>
          </p:cNvSpPr>
          <p:nvPr/>
        </p:nvSpPr>
        <p:spPr bwMode="auto">
          <a:xfrm>
            <a:off x="334963" y="1853825"/>
            <a:ext cx="2150055" cy="441325"/>
          </a:xfrm>
          <a:prstGeom prst="horizontalScroll">
            <a:avLst>
              <a:gd name="adj" fmla="val 12500"/>
            </a:avLst>
          </a:prstGeom>
          <a:solidFill>
            <a:schemeClr val="accent1"/>
          </a:solidFill>
          <a:ln w="9525">
            <a:solidFill>
              <a:schemeClr val="tx1"/>
            </a:solidFill>
            <a:round/>
            <a:headEnd/>
            <a:tailEnd/>
          </a:ln>
        </p:spPr>
        <p:txBody>
          <a:bodyPr wrap="none" lIns="83969" tIns="41985" rIns="83969" bIns="41985" anchor="ctr"/>
          <a:lstStyle/>
          <a:p>
            <a:pPr algn="l"/>
            <a:r>
              <a:rPr lang="en-US" sz="900" noProof="1" smtClean="0">
                <a:latin typeface="Courier New" pitchFamily="49" charset="0"/>
              </a:rPr>
              <a:t>Packge and Errors in WAS.sdh</a:t>
            </a:r>
            <a:endParaRPr lang="bg-BG" sz="900" dirty="0"/>
          </a:p>
        </p:txBody>
      </p:sp>
      <p:sp>
        <p:nvSpPr>
          <p:cNvPr id="15" name="Rounded Rectangular Callout 14"/>
          <p:cNvSpPr/>
          <p:nvPr/>
        </p:nvSpPr>
        <p:spPr bwMode="auto">
          <a:xfrm>
            <a:off x="7393337" y="1628800"/>
            <a:ext cx="1567883" cy="225025"/>
          </a:xfrm>
          <a:prstGeom prst="wedgeRoundRectCallout">
            <a:avLst>
              <a:gd name="adj1" fmla="val -164481"/>
              <a:gd name="adj2" fmla="val 15786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lang="en-US" sz="1000" dirty="0" smtClean="0"/>
              <a:t>Package name definition</a:t>
            </a:r>
            <a:endParaRPr kumimoji="0" lang="en-US" sz="1000" b="0" i="0" u="none" strike="noStrike" cap="none" normalizeH="0" baseline="0" dirty="0" smtClean="0">
              <a:ln>
                <a:noFill/>
              </a:ln>
              <a:solidFill>
                <a:schemeClr val="tx1"/>
              </a:solidFill>
              <a:effectLst/>
              <a:latin typeface="Arial" charset="0"/>
            </a:endParaRPr>
          </a:p>
        </p:txBody>
      </p:sp>
      <p:sp>
        <p:nvSpPr>
          <p:cNvPr id="16" name="Rounded Rectangular Callout 15"/>
          <p:cNvSpPr/>
          <p:nvPr/>
        </p:nvSpPr>
        <p:spPr bwMode="auto">
          <a:xfrm>
            <a:off x="8003155" y="2006225"/>
            <a:ext cx="1567883" cy="225025"/>
          </a:xfrm>
          <a:prstGeom prst="wedgeRoundRectCallout">
            <a:avLst>
              <a:gd name="adj1" fmla="val -66883"/>
              <a:gd name="adj2" fmla="val 8323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lang="en-US" sz="1000" dirty="0" smtClean="0"/>
              <a:t>Error definitions</a:t>
            </a:r>
            <a:endParaRPr kumimoji="0" lang="en-US" sz="1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mtClean="0"/>
              <a:t>Error Reporting </a:t>
            </a:r>
            <a:br>
              <a:rPr lang="en-US" smtClean="0"/>
            </a:br>
            <a:r>
              <a:rPr lang="en-US" smtClean="0"/>
              <a:t>Putting it all together</a:t>
            </a:r>
          </a:p>
        </p:txBody>
      </p:sp>
      <p:sp>
        <p:nvSpPr>
          <p:cNvPr id="34819" name="Slide Number Placeholder 2"/>
          <p:cNvSpPr txBox="1">
            <a:spLocks noGrp="1"/>
          </p:cNvSpPr>
          <p:nvPr/>
        </p:nvSpPr>
        <p:spPr bwMode="auto">
          <a:xfrm>
            <a:off x="334963" y="6524625"/>
            <a:ext cx="4217987" cy="142875"/>
          </a:xfrm>
          <a:prstGeom prst="rect">
            <a:avLst/>
          </a:prstGeom>
          <a:noFill/>
          <a:ln w="9525">
            <a:noFill/>
            <a:miter lim="800000"/>
            <a:headEnd/>
            <a:tailEnd/>
          </a:ln>
        </p:spPr>
        <p:txBody>
          <a:bodyPr lIns="0" tIns="0" rIns="0" bIns="0" anchor="b"/>
          <a:lstStyle/>
          <a:p>
            <a:pPr algn="l">
              <a:lnSpc>
                <a:spcPts val="550"/>
              </a:lnSpc>
            </a:pPr>
            <a:fld id="{56A8C2FE-7BFD-4EA6-9D65-2282A793FDC6}" type="slidenum">
              <a:rPr lang="de-DE" sz="600"/>
              <a:pPr algn="l">
                <a:lnSpc>
                  <a:spcPts val="550"/>
                </a:lnSpc>
              </a:pPr>
              <a:t>37</a:t>
            </a:fld>
            <a:r>
              <a:rPr lang="de-DE" sz="600"/>
              <a:t> / G. Petrov   © Continental Automotive GmbH</a:t>
            </a:r>
          </a:p>
        </p:txBody>
      </p:sp>
      <p:sp>
        <p:nvSpPr>
          <p:cNvPr id="34820" name="Rectangle 3"/>
          <p:cNvSpPr txBox="1">
            <a:spLocks noChangeArrowheads="1"/>
          </p:cNvSpPr>
          <p:nvPr/>
        </p:nvSpPr>
        <p:spPr bwMode="auto">
          <a:xfrm>
            <a:off x="327025" y="976313"/>
            <a:ext cx="5346055" cy="4992687"/>
          </a:xfrm>
          <a:prstGeom prst="rect">
            <a:avLst/>
          </a:prstGeom>
          <a:noFill/>
          <a:ln w="9525">
            <a:noFill/>
            <a:miter lim="800000"/>
            <a:headEnd/>
            <a:tailEnd/>
          </a:ln>
        </p:spPr>
        <p:txBody>
          <a:bodyPr lIns="0" tIns="0" rIns="0" bIns="0"/>
          <a:lstStyle/>
          <a:p>
            <a:pPr marL="161925" indent="-161925" algn="l">
              <a:lnSpc>
                <a:spcPts val="1650"/>
              </a:lnSpc>
              <a:spcBef>
                <a:spcPct val="20000"/>
              </a:spcBef>
              <a:buClr>
                <a:srgbClr val="E19900"/>
              </a:buClr>
              <a:buFontTx/>
              <a:buBlip>
                <a:blip r:embed="rId2"/>
              </a:buBlip>
            </a:pPr>
            <a:r>
              <a:rPr lang="en-AU" dirty="0"/>
              <a:t>Inside every </a:t>
            </a:r>
            <a:r>
              <a:rPr lang="en-AU" dirty="0">
                <a:latin typeface="Consolas" pitchFamily="49" charset="0"/>
              </a:rPr>
              <a:t>XXX_ErrorIDs.hpp:</a:t>
            </a:r>
          </a:p>
          <a:p>
            <a:pPr marL="457200" lvl="2" indent="-261938" algn="l">
              <a:lnSpc>
                <a:spcPts val="1650"/>
              </a:lnSpc>
              <a:spcBef>
                <a:spcPct val="20000"/>
              </a:spcBef>
              <a:buClr>
                <a:srgbClr val="E19900"/>
              </a:buClr>
              <a:buFontTx/>
              <a:buBlip>
                <a:blip r:embed="rId2"/>
              </a:buBlip>
            </a:pPr>
            <a:r>
              <a:rPr lang="en-AU" sz="1400" dirty="0"/>
              <a:t>Define </a:t>
            </a:r>
            <a:r>
              <a:rPr lang="en-AU" sz="1400" dirty="0">
                <a:latin typeface="Consolas" pitchFamily="49" charset="0"/>
              </a:rPr>
              <a:t>__PACKAGE__</a:t>
            </a:r>
            <a:r>
              <a:rPr lang="en-AU" sz="1400" dirty="0"/>
              <a:t> which is used as module id in WES macro. It should be before header protection conditional compilation, because it maybe undefined by _i.hpp file and when included by </a:t>
            </a:r>
            <a:r>
              <a:rPr lang="en-AU" sz="1400" dirty="0" err="1"/>
              <a:t>cpp</a:t>
            </a:r>
            <a:r>
              <a:rPr lang="en-AU" sz="1400" dirty="0"/>
              <a:t> it will </a:t>
            </a:r>
            <a:r>
              <a:rPr lang="en-AU" sz="1400" dirty="0" smtClean="0"/>
              <a:t>be defined </a:t>
            </a:r>
            <a:r>
              <a:rPr lang="en-AU" sz="1400" dirty="0"/>
              <a:t>correctly. If any redefinition is reported then there is some wrong usage</a:t>
            </a:r>
            <a:r>
              <a:rPr lang="en-AU" sz="1400" dirty="0" smtClean="0"/>
              <a:t>. BTW with </a:t>
            </a:r>
            <a:r>
              <a:rPr lang="en-AU" sz="1400" dirty="0" err="1" smtClean="0"/>
              <a:t>pragma</a:t>
            </a:r>
            <a:r>
              <a:rPr lang="en-AU" sz="1400" dirty="0" smtClean="0"/>
              <a:t> ONCE will not work correctly.</a:t>
            </a:r>
            <a:endParaRPr lang="en-AU" sz="1400" dirty="0"/>
          </a:p>
          <a:p>
            <a:pPr marL="457200" lvl="2" indent="-261938" algn="l">
              <a:lnSpc>
                <a:spcPts val="1650"/>
              </a:lnSpc>
              <a:spcBef>
                <a:spcPct val="20000"/>
              </a:spcBef>
              <a:buClr>
                <a:srgbClr val="E19900"/>
              </a:buClr>
              <a:buFontTx/>
              <a:buBlip>
                <a:blip r:embed="rId2"/>
              </a:buBlip>
            </a:pPr>
            <a:r>
              <a:rPr lang="en-AU" sz="1400" dirty="0"/>
              <a:t>Contains enumeration with filenames declared as </a:t>
            </a:r>
            <a:r>
              <a:rPr lang="en-AU" sz="1400" dirty="0" err="1"/>
              <a:t>cpp</a:t>
            </a:r>
            <a:r>
              <a:rPr lang="en-AU" sz="1400" dirty="0"/>
              <a:t> identifiers. It starts with </a:t>
            </a:r>
            <a:r>
              <a:rPr lang="en-AU" sz="1400" dirty="0" err="1">
                <a:latin typeface="Consolas" pitchFamily="49" charset="0"/>
              </a:rPr>
              <a:t>XXX_artemmis_none</a:t>
            </a:r>
            <a:r>
              <a:rPr lang="en-AU" sz="1400" dirty="0">
                <a:latin typeface="Consolas" pitchFamily="49" charset="0"/>
              </a:rPr>
              <a:t> and </a:t>
            </a:r>
            <a:r>
              <a:rPr lang="en-AU" sz="1400" dirty="0"/>
              <a:t>ends with </a:t>
            </a:r>
            <a:r>
              <a:rPr lang="en-AU" sz="1400" dirty="0" err="1">
                <a:latin typeface="Consolas" pitchFamily="49" charset="0"/>
              </a:rPr>
              <a:t>XXX_artemmis_next</a:t>
            </a:r>
            <a:r>
              <a:rPr lang="en-AU" sz="1400" dirty="0">
                <a:latin typeface="Consolas" pitchFamily="49" charset="0"/>
              </a:rPr>
              <a:t>, </a:t>
            </a:r>
            <a:r>
              <a:rPr lang="en-AU" sz="1400" dirty="0"/>
              <a:t>so that customer extensions may continue </a:t>
            </a:r>
            <a:r>
              <a:rPr lang="en-AU" sz="1400" dirty="0" err="1"/>
              <a:t>fileIDs</a:t>
            </a:r>
            <a:r>
              <a:rPr lang="en-AU" sz="1400" dirty="0"/>
              <a:t> in their own customer specific </a:t>
            </a:r>
            <a:r>
              <a:rPr lang="en-AU" sz="1400" dirty="0" smtClean="0"/>
              <a:t>file.</a:t>
            </a:r>
            <a:endParaRPr lang="en-AU" sz="1400" dirty="0"/>
          </a:p>
          <a:p>
            <a:pPr marL="161925" indent="-161925" algn="l">
              <a:lnSpc>
                <a:spcPts val="1650"/>
              </a:lnSpc>
              <a:spcBef>
                <a:spcPct val="20000"/>
              </a:spcBef>
              <a:buClr>
                <a:srgbClr val="E19900"/>
              </a:buClr>
              <a:buFontTx/>
              <a:buBlip>
                <a:blip r:embed="rId2"/>
              </a:buBlip>
            </a:pPr>
            <a:r>
              <a:rPr lang="en-AU" sz="1400" dirty="0"/>
              <a:t>Every CPP file (which uses WES, usually all </a:t>
            </a:r>
            <a:r>
              <a:rPr lang="en-AU" sz="1400" dirty="0" err="1"/>
              <a:t>cpp</a:t>
            </a:r>
            <a:r>
              <a:rPr lang="en-AU" sz="1400" dirty="0"/>
              <a:t> files) shall include </a:t>
            </a:r>
            <a:r>
              <a:rPr lang="en-AU" sz="1400" dirty="0">
                <a:latin typeface="Consolas" pitchFamily="49" charset="0"/>
              </a:rPr>
              <a:t>XXX_ErrorIDs.hpp</a:t>
            </a:r>
            <a:r>
              <a:rPr lang="en-AU" sz="1400" dirty="0"/>
              <a:t> as </a:t>
            </a:r>
            <a:r>
              <a:rPr lang="en-AU" sz="1400" u="sng" dirty="0"/>
              <a:t>last include </a:t>
            </a:r>
            <a:r>
              <a:rPr lang="en-AU" sz="1400" dirty="0"/>
              <a:t>before start of code, so that correct </a:t>
            </a:r>
            <a:r>
              <a:rPr lang="en-AU" sz="1400" dirty="0">
                <a:latin typeface="Consolas" pitchFamily="49" charset="0"/>
              </a:rPr>
              <a:t>__PACKAGE__</a:t>
            </a:r>
            <a:r>
              <a:rPr lang="en-AU" sz="1400" dirty="0"/>
              <a:t> will take place.</a:t>
            </a:r>
          </a:p>
          <a:p>
            <a:pPr marL="161925" indent="-161925" algn="l">
              <a:lnSpc>
                <a:spcPts val="1650"/>
              </a:lnSpc>
              <a:spcBef>
                <a:spcPct val="20000"/>
              </a:spcBef>
              <a:buClr>
                <a:srgbClr val="E19900"/>
              </a:buClr>
              <a:buFontTx/>
              <a:buBlip>
                <a:blip r:embed="rId2"/>
              </a:buBlip>
            </a:pPr>
            <a:r>
              <a:rPr lang="en-AU" sz="1400" dirty="0"/>
              <a:t> XXX_ErrorIDs.hpp shall not be included in any </a:t>
            </a:r>
            <a:r>
              <a:rPr lang="en-AU" sz="1400" dirty="0" err="1"/>
              <a:t>hpp</a:t>
            </a:r>
            <a:r>
              <a:rPr lang="en-AU" sz="1400" dirty="0"/>
              <a:t> file except for _i.hpp files (if needed, i.e. if they use WES) and in those files at the end there shall be </a:t>
            </a:r>
            <a:r>
              <a:rPr lang="en-AU" sz="1400" u="sng" dirty="0">
                <a:latin typeface="Consolas" pitchFamily="49" charset="0"/>
              </a:rPr>
              <a:t>#</a:t>
            </a:r>
            <a:r>
              <a:rPr lang="en-AU" sz="1400" u="sng" dirty="0" err="1">
                <a:latin typeface="Consolas" pitchFamily="49" charset="0"/>
              </a:rPr>
              <a:t>undef</a:t>
            </a:r>
            <a:r>
              <a:rPr lang="en-AU" sz="1400" u="sng" dirty="0"/>
              <a:t> </a:t>
            </a:r>
            <a:r>
              <a:rPr lang="en-AU" sz="1400" dirty="0"/>
              <a:t>for </a:t>
            </a:r>
            <a:r>
              <a:rPr lang="en-AU" sz="1400" dirty="0">
                <a:latin typeface="Consolas" pitchFamily="49" charset="0"/>
              </a:rPr>
              <a:t>__FILEID__</a:t>
            </a:r>
            <a:r>
              <a:rPr lang="en-AU" sz="1400" dirty="0"/>
              <a:t> and </a:t>
            </a:r>
            <a:r>
              <a:rPr lang="en-AU" sz="1400" dirty="0">
                <a:latin typeface="Consolas" pitchFamily="49" charset="0"/>
              </a:rPr>
              <a:t>__PACKAGE__</a:t>
            </a:r>
            <a:r>
              <a:rPr lang="en-AU" sz="1400" dirty="0"/>
              <a:t> so that there will be no accidental usage in other modules where it is included.</a:t>
            </a:r>
          </a:p>
          <a:p>
            <a:pPr marL="161925" indent="-161925" algn="l">
              <a:lnSpc>
                <a:spcPts val="1650"/>
              </a:lnSpc>
              <a:spcBef>
                <a:spcPct val="20000"/>
              </a:spcBef>
              <a:buClr>
                <a:srgbClr val="E19900"/>
              </a:buClr>
              <a:buFontTx/>
              <a:buBlip>
                <a:blip r:embed="rId2"/>
              </a:buBlip>
            </a:pPr>
            <a:r>
              <a:rPr lang="en-AU" sz="1400" dirty="0"/>
              <a:t>If compiler reports an error for redefinition of </a:t>
            </a:r>
            <a:r>
              <a:rPr lang="en-AU" sz="1400" dirty="0">
                <a:latin typeface="Consolas" pitchFamily="49" charset="0"/>
              </a:rPr>
              <a:t>__PACKAGE__</a:t>
            </a:r>
            <a:r>
              <a:rPr lang="en-AU" sz="1400" dirty="0"/>
              <a:t> or </a:t>
            </a:r>
            <a:r>
              <a:rPr lang="en-AU" sz="1400" dirty="0">
                <a:latin typeface="Consolas" pitchFamily="49" charset="0"/>
              </a:rPr>
              <a:t>__FILEID__</a:t>
            </a:r>
            <a:r>
              <a:rPr lang="en-AU" sz="1400" dirty="0"/>
              <a:t> then this usually means that some _i.hpp file does not </a:t>
            </a:r>
            <a:r>
              <a:rPr lang="en-AU" sz="1400" dirty="0">
                <a:latin typeface="Consolas" pitchFamily="49" charset="0"/>
              </a:rPr>
              <a:t>#</a:t>
            </a:r>
            <a:r>
              <a:rPr lang="en-AU" sz="1400" dirty="0" err="1">
                <a:latin typeface="Consolas" pitchFamily="49" charset="0"/>
              </a:rPr>
              <a:t>undef</a:t>
            </a:r>
            <a:r>
              <a:rPr lang="en-AU" sz="1400" dirty="0"/>
              <a:t> them at the end.</a:t>
            </a:r>
          </a:p>
        </p:txBody>
      </p:sp>
      <p:sp>
        <p:nvSpPr>
          <p:cNvPr id="34821" name="Text Box 6"/>
          <p:cNvSpPr txBox="1">
            <a:spLocks noChangeArrowheads="1"/>
          </p:cNvSpPr>
          <p:nvPr/>
        </p:nvSpPr>
        <p:spPr bwMode="auto">
          <a:xfrm>
            <a:off x="5818188" y="962025"/>
            <a:ext cx="3735387" cy="1608284"/>
          </a:xfrm>
          <a:prstGeom prst="rect">
            <a:avLst/>
          </a:prstGeom>
          <a:noFill/>
          <a:ln w="3175">
            <a:solidFill>
              <a:schemeClr val="tx1"/>
            </a:solidFill>
            <a:miter lim="800000"/>
            <a:headEnd/>
            <a:tailEnd/>
          </a:ln>
        </p:spPr>
        <p:txBody>
          <a:bodyPr lIns="83969" tIns="41985" rIns="83969" bIns="41985">
            <a:spAutoFit/>
          </a:bodyPr>
          <a:lstStyle/>
          <a:p>
            <a:pPr algn="l"/>
            <a:r>
              <a:rPr lang="en-US" sz="900" noProof="1">
                <a:latin typeface="Courier New" pitchFamily="49" charset="0"/>
              </a:rPr>
              <a:t>#define __PACKAGE__ </a:t>
            </a:r>
            <a:r>
              <a:rPr lang="en-US" sz="900" noProof="1" smtClean="0">
                <a:latin typeface="Courier New" pitchFamily="49" charset="0"/>
              </a:rPr>
              <a:t>WAS</a:t>
            </a:r>
            <a:endParaRPr lang="en-US" sz="900" noProof="1">
              <a:latin typeface="Courier New" pitchFamily="49" charset="0"/>
            </a:endParaRPr>
          </a:p>
          <a:p>
            <a:pPr algn="l"/>
            <a:endParaRPr lang="en-US" sz="900" noProof="1">
              <a:latin typeface="Courier New" pitchFamily="49" charset="0"/>
            </a:endParaRPr>
          </a:p>
          <a:p>
            <a:pPr algn="l"/>
            <a:r>
              <a:rPr lang="en-US" sz="900" noProof="1">
                <a:latin typeface="Courier New" pitchFamily="49" charset="0"/>
              </a:rPr>
              <a:t>#ifndef </a:t>
            </a:r>
            <a:r>
              <a:rPr lang="en-US" sz="900" noProof="1" smtClean="0">
                <a:latin typeface="Courier New" pitchFamily="49" charset="0"/>
              </a:rPr>
              <a:t>WAS_ERRORIDS_HPP</a:t>
            </a:r>
            <a:endParaRPr lang="en-US" sz="900" noProof="1">
              <a:latin typeface="Courier New" pitchFamily="49" charset="0"/>
            </a:endParaRPr>
          </a:p>
          <a:p>
            <a:pPr algn="l"/>
            <a:r>
              <a:rPr lang="en-US" sz="900" noProof="1">
                <a:latin typeface="Courier New" pitchFamily="49" charset="0"/>
              </a:rPr>
              <a:t>#define </a:t>
            </a:r>
            <a:r>
              <a:rPr lang="en-US" sz="900" noProof="1" smtClean="0">
                <a:latin typeface="Courier New" pitchFamily="49" charset="0"/>
              </a:rPr>
              <a:t>WAS_ERRORIDS_HPP</a:t>
            </a:r>
            <a:endParaRPr lang="en-US" sz="900" noProof="1">
              <a:latin typeface="Courier New" pitchFamily="49" charset="0"/>
            </a:endParaRPr>
          </a:p>
          <a:p>
            <a:pPr algn="l"/>
            <a:endParaRPr lang="en-US" sz="900" noProof="1" smtClean="0">
              <a:latin typeface="Courier New" pitchFamily="49" charset="0"/>
            </a:endParaRPr>
          </a:p>
          <a:p>
            <a:pPr algn="l"/>
            <a:r>
              <a:rPr lang="en-US" sz="900" noProof="1" smtClean="0">
                <a:latin typeface="Courier New" pitchFamily="49" charset="0"/>
              </a:rPr>
              <a:t>#</a:t>
            </a:r>
            <a:r>
              <a:rPr lang="en-US" sz="900" noProof="1">
                <a:latin typeface="Courier New" pitchFamily="49" charset="0"/>
              </a:rPr>
              <a:t>include "WES1C1.hpp"</a:t>
            </a:r>
          </a:p>
          <a:p>
            <a:pPr algn="l"/>
            <a:endParaRPr lang="en-US" sz="900" noProof="1">
              <a:latin typeface="Courier New" pitchFamily="49" charset="0"/>
            </a:endParaRPr>
          </a:p>
          <a:p>
            <a:pPr algn="l"/>
            <a:r>
              <a:rPr lang="en-US" sz="900" noProof="1">
                <a:latin typeface="Courier New" pitchFamily="49" charset="0"/>
              </a:rPr>
              <a:t>enum </a:t>
            </a:r>
            <a:r>
              <a:rPr lang="en-US" sz="900" noProof="1" smtClean="0">
                <a:latin typeface="Courier New" pitchFamily="49" charset="0"/>
              </a:rPr>
              <a:t>{WAS_artemmis_none             = 0</a:t>
            </a:r>
          </a:p>
          <a:p>
            <a:pPr algn="l"/>
            <a:r>
              <a:rPr lang="en-US" sz="900" noProof="1" smtClean="0">
                <a:latin typeface="Courier New" pitchFamily="49" charset="0"/>
              </a:rPr>
              <a:t>       , HMI1C1_cpp                 = 1</a:t>
            </a:r>
          </a:p>
          <a:p>
            <a:pPr algn="l"/>
            <a:r>
              <a:rPr lang="en-US" sz="900" noProof="1" smtClean="0">
                <a:latin typeface="Courier New" pitchFamily="49" charset="0"/>
              </a:rPr>
              <a:t>       , WAS_MessageTimer_cpp       = 2</a:t>
            </a:r>
          </a:p>
          <a:p>
            <a:pPr algn="l"/>
            <a:r>
              <a:rPr lang="en-US" sz="900" dirty="0" smtClean="0">
                <a:latin typeface="Courier New" pitchFamily="49" charset="0"/>
              </a:rPr>
              <a:t>…</a:t>
            </a:r>
            <a:endParaRPr lang="bg-BG" sz="900" dirty="0">
              <a:latin typeface="Courier New" pitchFamily="49" charset="0"/>
            </a:endParaRPr>
          </a:p>
        </p:txBody>
      </p:sp>
      <p:sp>
        <p:nvSpPr>
          <p:cNvPr id="34822" name="AutoShape 7"/>
          <p:cNvSpPr>
            <a:spLocks noChangeArrowheads="1"/>
          </p:cNvSpPr>
          <p:nvPr/>
        </p:nvSpPr>
        <p:spPr bwMode="auto">
          <a:xfrm>
            <a:off x="7859714" y="1316832"/>
            <a:ext cx="1693862" cy="233362"/>
          </a:xfrm>
          <a:prstGeom prst="wedgeRoundRectCallout">
            <a:avLst>
              <a:gd name="adj1" fmla="val -69778"/>
              <a:gd name="adj2" fmla="val -152930"/>
              <a:gd name="adj3" fmla="val 16667"/>
            </a:avLst>
          </a:prstGeom>
          <a:solidFill>
            <a:srgbClr val="FFFF00">
              <a:alpha val="30196"/>
            </a:srgbClr>
          </a:solidFill>
          <a:ln w="9525">
            <a:solidFill>
              <a:schemeClr val="tx1"/>
            </a:solidFill>
            <a:miter lim="800000"/>
            <a:headEnd/>
            <a:tailEnd/>
          </a:ln>
        </p:spPr>
        <p:txBody>
          <a:bodyPr lIns="83969" tIns="41985" rIns="83969" bIns="41985"/>
          <a:lstStyle/>
          <a:p>
            <a:pPr algn="l"/>
            <a:r>
              <a:rPr lang="en-US" sz="900" dirty="0"/>
              <a:t>Define __PACKAGE</a:t>
            </a:r>
            <a:r>
              <a:rPr lang="en-US" sz="900" dirty="0" smtClean="0"/>
              <a:t>__</a:t>
            </a:r>
            <a:endParaRPr lang="bg-BG" sz="900" dirty="0"/>
          </a:p>
        </p:txBody>
      </p:sp>
      <p:sp>
        <p:nvSpPr>
          <p:cNvPr id="34823" name="Text Box 8"/>
          <p:cNvSpPr txBox="1">
            <a:spLocks noChangeArrowheads="1"/>
          </p:cNvSpPr>
          <p:nvPr/>
        </p:nvSpPr>
        <p:spPr bwMode="auto">
          <a:xfrm>
            <a:off x="5818188" y="2689225"/>
            <a:ext cx="3735387" cy="1177397"/>
          </a:xfrm>
          <a:prstGeom prst="rect">
            <a:avLst/>
          </a:prstGeom>
          <a:noFill/>
          <a:ln w="3175">
            <a:solidFill>
              <a:schemeClr val="tx1"/>
            </a:solidFill>
            <a:miter lim="800000"/>
            <a:headEnd/>
            <a:tailEnd/>
          </a:ln>
        </p:spPr>
        <p:txBody>
          <a:bodyPr lIns="83969" tIns="41985" rIns="83969" bIns="41985">
            <a:spAutoFit/>
          </a:bodyPr>
          <a:lstStyle/>
          <a:p>
            <a:pPr algn="l"/>
            <a:r>
              <a:rPr lang="en-US" sz="1300" dirty="0">
                <a:latin typeface="Courier New" pitchFamily="49" charset="0"/>
              </a:rPr>
              <a:t>…</a:t>
            </a:r>
          </a:p>
          <a:p>
            <a:pPr algn="l"/>
            <a:r>
              <a:rPr lang="en-US" sz="900" noProof="1">
                <a:latin typeface="Courier New" pitchFamily="49" charset="0"/>
              </a:rPr>
              <a:t>#include </a:t>
            </a:r>
            <a:r>
              <a:rPr lang="en-US" sz="900" noProof="1" smtClean="0">
                <a:latin typeface="Courier New" pitchFamily="49" charset="0"/>
              </a:rPr>
              <a:t>“WAS_ErrorIDs.hpp</a:t>
            </a:r>
            <a:r>
              <a:rPr lang="en-US" sz="900" noProof="1">
                <a:latin typeface="Courier New" pitchFamily="49" charset="0"/>
              </a:rPr>
              <a:t>"</a:t>
            </a:r>
          </a:p>
          <a:p>
            <a:pPr algn="l"/>
            <a:endParaRPr lang="en-US" sz="900" noProof="1">
              <a:latin typeface="Courier New" pitchFamily="49" charset="0"/>
            </a:endParaRPr>
          </a:p>
          <a:p>
            <a:pPr algn="l"/>
            <a:r>
              <a:rPr lang="en-US" sz="900" noProof="1">
                <a:latin typeface="Courier New" pitchFamily="49" charset="0"/>
              </a:rPr>
              <a:t>#define __FILEID__ </a:t>
            </a:r>
            <a:r>
              <a:rPr lang="en-US" sz="900" noProof="1" smtClean="0">
                <a:latin typeface="Courier New" pitchFamily="49" charset="0"/>
              </a:rPr>
              <a:t>WAS_Framework_cpp</a:t>
            </a:r>
          </a:p>
          <a:p>
            <a:pPr algn="l"/>
            <a:endParaRPr lang="en-US" sz="900" noProof="1" smtClean="0">
              <a:latin typeface="Courier New" pitchFamily="49" charset="0"/>
            </a:endParaRPr>
          </a:p>
          <a:p>
            <a:pPr algn="l"/>
            <a:r>
              <a:rPr lang="en-US" sz="900" noProof="1" smtClean="0">
                <a:latin typeface="Courier New" pitchFamily="49" charset="0"/>
              </a:rPr>
              <a:t>void vDoSomething() {</a:t>
            </a:r>
            <a:endParaRPr lang="en-US" sz="900" noProof="1">
              <a:latin typeface="Courier New" pitchFamily="49" charset="0"/>
            </a:endParaRPr>
          </a:p>
          <a:p>
            <a:pPr algn="l"/>
            <a:r>
              <a:rPr lang="en-US" sz="1300" dirty="0" smtClean="0">
                <a:latin typeface="Courier New" pitchFamily="49" charset="0"/>
              </a:rPr>
              <a:t>…</a:t>
            </a:r>
            <a:endParaRPr lang="bg-BG" sz="1300" dirty="0">
              <a:latin typeface="Courier New" pitchFamily="49" charset="0"/>
            </a:endParaRPr>
          </a:p>
        </p:txBody>
      </p:sp>
      <p:sp>
        <p:nvSpPr>
          <p:cNvPr id="34824" name="AutoShape 9"/>
          <p:cNvSpPr>
            <a:spLocks noChangeArrowheads="1"/>
          </p:cNvSpPr>
          <p:nvPr/>
        </p:nvSpPr>
        <p:spPr bwMode="auto">
          <a:xfrm>
            <a:off x="7939088" y="3617913"/>
            <a:ext cx="1579562" cy="233362"/>
          </a:xfrm>
          <a:prstGeom prst="wedgeRoundRectCallout">
            <a:avLst>
              <a:gd name="adj1" fmla="val -88269"/>
              <a:gd name="adj2" fmla="val -174690"/>
              <a:gd name="adj3" fmla="val 16667"/>
            </a:avLst>
          </a:prstGeom>
          <a:solidFill>
            <a:srgbClr val="FFFF00">
              <a:alpha val="30196"/>
            </a:srgbClr>
          </a:solidFill>
          <a:ln w="9525">
            <a:solidFill>
              <a:schemeClr val="tx1"/>
            </a:solidFill>
            <a:miter lim="800000"/>
            <a:headEnd/>
            <a:tailEnd/>
          </a:ln>
        </p:spPr>
        <p:txBody>
          <a:bodyPr lIns="83969" tIns="41985" rIns="83969" bIns="41985"/>
          <a:lstStyle/>
          <a:p>
            <a:pPr algn="l"/>
            <a:r>
              <a:rPr lang="en-US" sz="900"/>
              <a:t>Define __FILEID__</a:t>
            </a:r>
            <a:endParaRPr lang="bg-BG" sz="900"/>
          </a:p>
        </p:txBody>
      </p:sp>
      <p:sp>
        <p:nvSpPr>
          <p:cNvPr id="34825" name="Text Box 10"/>
          <p:cNvSpPr txBox="1">
            <a:spLocks noChangeArrowheads="1"/>
          </p:cNvSpPr>
          <p:nvPr/>
        </p:nvSpPr>
        <p:spPr bwMode="auto">
          <a:xfrm>
            <a:off x="5816600" y="3979862"/>
            <a:ext cx="3752850" cy="1823728"/>
          </a:xfrm>
          <a:prstGeom prst="rect">
            <a:avLst/>
          </a:prstGeom>
          <a:noFill/>
          <a:ln w="3175">
            <a:solidFill>
              <a:schemeClr val="tx1"/>
            </a:solidFill>
            <a:miter lim="800000"/>
            <a:headEnd/>
            <a:tailEnd/>
          </a:ln>
        </p:spPr>
        <p:txBody>
          <a:bodyPr wrap="square" lIns="83969" tIns="41985" rIns="83969" bIns="41985">
            <a:spAutoFit/>
          </a:bodyPr>
          <a:lstStyle/>
          <a:p>
            <a:pPr algn="l"/>
            <a:r>
              <a:rPr lang="en-US" sz="700" dirty="0">
                <a:latin typeface="Courier New" pitchFamily="49" charset="0"/>
              </a:rPr>
              <a:t>…</a:t>
            </a:r>
          </a:p>
          <a:p>
            <a:pPr algn="l"/>
            <a:r>
              <a:rPr lang="en-US" sz="700" noProof="1">
                <a:latin typeface="Courier New" pitchFamily="49" charset="0"/>
              </a:rPr>
              <a:t>#include </a:t>
            </a:r>
            <a:r>
              <a:rPr lang="en-US" sz="700" noProof="1" smtClean="0">
                <a:latin typeface="Courier New" pitchFamily="49" charset="0"/>
              </a:rPr>
              <a:t>“WAS_ErrorIDs.hpp</a:t>
            </a:r>
            <a:r>
              <a:rPr lang="en-US" sz="700" noProof="1">
                <a:latin typeface="Courier New" pitchFamily="49" charset="0"/>
              </a:rPr>
              <a:t>"</a:t>
            </a:r>
          </a:p>
          <a:p>
            <a:pPr algn="l"/>
            <a:endParaRPr lang="en-US" sz="700" noProof="1">
              <a:latin typeface="Courier New" pitchFamily="49" charset="0"/>
            </a:endParaRPr>
          </a:p>
          <a:p>
            <a:pPr algn="l"/>
            <a:r>
              <a:rPr lang="en-US" sz="700" noProof="1">
                <a:latin typeface="Courier New" pitchFamily="49" charset="0"/>
              </a:rPr>
              <a:t>#define __FILEID__ </a:t>
            </a:r>
            <a:r>
              <a:rPr lang="en-US" sz="800" noProof="1" smtClean="0">
                <a:latin typeface="Courier New" pitchFamily="49" charset="0"/>
              </a:rPr>
              <a:t>WAS_Framework_i_hpp</a:t>
            </a:r>
            <a:endParaRPr lang="en-US" sz="700" noProof="1">
              <a:latin typeface="Courier New" pitchFamily="49" charset="0"/>
            </a:endParaRPr>
          </a:p>
          <a:p>
            <a:pPr algn="l"/>
            <a:endParaRPr lang="en-US" sz="700" noProof="1">
              <a:latin typeface="Courier New" pitchFamily="49" charset="0"/>
            </a:endParaRPr>
          </a:p>
          <a:p>
            <a:pPr algn="l"/>
            <a:r>
              <a:rPr lang="en-US" sz="700" noProof="1">
                <a:latin typeface="Courier New" pitchFamily="49" charset="0"/>
              </a:rPr>
              <a:t>namespace HMI {</a:t>
            </a:r>
          </a:p>
          <a:p>
            <a:pPr algn="l"/>
            <a:r>
              <a:rPr lang="en-US" sz="700" dirty="0">
                <a:latin typeface="Courier New" pitchFamily="49" charset="0"/>
              </a:rPr>
              <a:t>  n</a:t>
            </a:r>
            <a:r>
              <a:rPr lang="en-US" sz="700" noProof="1">
                <a:latin typeface="Courier New" pitchFamily="49" charset="0"/>
              </a:rPr>
              <a:t>amespace WCS {</a:t>
            </a:r>
          </a:p>
          <a:p>
            <a:pPr algn="l"/>
            <a:r>
              <a:rPr lang="en-US" sz="700" noProof="1" smtClean="0">
                <a:latin typeface="Courier New" pitchFamily="49" charset="0"/>
              </a:rPr>
              <a:t>   </a:t>
            </a:r>
            <a:r>
              <a:rPr lang="en-US" sz="700" dirty="0" smtClean="0">
                <a:latin typeface="Courier New" pitchFamily="49" charset="0"/>
              </a:rPr>
              <a:t>…</a:t>
            </a:r>
          </a:p>
          <a:p>
            <a:pPr algn="l"/>
            <a:r>
              <a:rPr lang="en-US" sz="700" dirty="0" smtClean="0">
                <a:latin typeface="Courier New" pitchFamily="49" charset="0"/>
              </a:rPr>
              <a:t>   </a:t>
            </a:r>
            <a:r>
              <a:rPr lang="en-US" sz="700" dirty="0" err="1" smtClean="0">
                <a:latin typeface="Courier New" pitchFamily="49" charset="0"/>
              </a:rPr>
              <a:t>WES_ThrowError</a:t>
            </a:r>
            <a:r>
              <a:rPr lang="en-US" sz="700" dirty="0" smtClean="0">
                <a:latin typeface="Courier New" pitchFamily="49" charset="0"/>
              </a:rPr>
              <a:t>(…);</a:t>
            </a:r>
          </a:p>
          <a:p>
            <a:pPr algn="l"/>
            <a:r>
              <a:rPr lang="en-US" sz="700" dirty="0" smtClean="0">
                <a:latin typeface="Courier New" pitchFamily="49" charset="0"/>
              </a:rPr>
              <a:t>   …</a:t>
            </a:r>
            <a:endParaRPr lang="en-US" sz="700" dirty="0">
              <a:latin typeface="Courier New" pitchFamily="49" charset="0"/>
            </a:endParaRPr>
          </a:p>
          <a:p>
            <a:pPr algn="l"/>
            <a:r>
              <a:rPr lang="en-US" sz="700" noProof="1">
                <a:latin typeface="Courier New" pitchFamily="49" charset="0"/>
              </a:rPr>
              <a:t> } // namespace WCS</a:t>
            </a:r>
          </a:p>
          <a:p>
            <a:pPr algn="l"/>
            <a:r>
              <a:rPr lang="en-US" sz="700" noProof="1">
                <a:latin typeface="Courier New" pitchFamily="49" charset="0"/>
              </a:rPr>
              <a:t>} // namespace HMI</a:t>
            </a:r>
          </a:p>
          <a:p>
            <a:pPr algn="l"/>
            <a:endParaRPr lang="en-US" sz="700" noProof="1">
              <a:latin typeface="Courier New" pitchFamily="49" charset="0"/>
            </a:endParaRPr>
          </a:p>
          <a:p>
            <a:pPr algn="l"/>
            <a:r>
              <a:rPr lang="en-US" sz="700" noProof="1">
                <a:latin typeface="Courier New" pitchFamily="49" charset="0"/>
              </a:rPr>
              <a:t>#undef  __FILEID__</a:t>
            </a:r>
            <a:endParaRPr lang="en-US" sz="700" dirty="0">
              <a:latin typeface="Courier New" pitchFamily="49" charset="0"/>
            </a:endParaRPr>
          </a:p>
          <a:p>
            <a:pPr algn="l"/>
            <a:r>
              <a:rPr lang="en-US" sz="700" noProof="1">
                <a:latin typeface="Courier New" pitchFamily="49" charset="0"/>
              </a:rPr>
              <a:t>#undef  __PACKAGE__</a:t>
            </a:r>
          </a:p>
          <a:p>
            <a:pPr algn="l"/>
            <a:endParaRPr lang="bg-BG" sz="700" dirty="0">
              <a:latin typeface="Courier New" pitchFamily="49" charset="0"/>
            </a:endParaRPr>
          </a:p>
        </p:txBody>
      </p:sp>
      <p:sp>
        <p:nvSpPr>
          <p:cNvPr id="34826" name="AutoShape 11"/>
          <p:cNvSpPr>
            <a:spLocks noChangeArrowheads="1"/>
          </p:cNvSpPr>
          <p:nvPr/>
        </p:nvSpPr>
        <p:spPr bwMode="auto">
          <a:xfrm>
            <a:off x="8167688" y="4602163"/>
            <a:ext cx="1403350" cy="241300"/>
          </a:xfrm>
          <a:prstGeom prst="wedgeRoundRectCallout">
            <a:avLst>
              <a:gd name="adj1" fmla="val -68211"/>
              <a:gd name="adj2" fmla="val -106223"/>
              <a:gd name="adj3" fmla="val 16667"/>
            </a:avLst>
          </a:prstGeom>
          <a:solidFill>
            <a:srgbClr val="FFFF00">
              <a:alpha val="30196"/>
            </a:srgbClr>
          </a:solidFill>
          <a:ln w="9525">
            <a:solidFill>
              <a:schemeClr val="tx1"/>
            </a:solidFill>
            <a:miter lim="800000"/>
            <a:headEnd/>
            <a:tailEnd/>
          </a:ln>
        </p:spPr>
        <p:txBody>
          <a:bodyPr lIns="83969" tIns="41985" rIns="83969" bIns="41985"/>
          <a:lstStyle/>
          <a:p>
            <a:pPr algn="l"/>
            <a:r>
              <a:rPr lang="en-US" sz="900" dirty="0"/>
              <a:t>Define __FILEID__</a:t>
            </a:r>
            <a:endParaRPr lang="bg-BG" sz="900" dirty="0"/>
          </a:p>
        </p:txBody>
      </p:sp>
      <p:sp>
        <p:nvSpPr>
          <p:cNvPr id="34827" name="AutoShape 11"/>
          <p:cNvSpPr>
            <a:spLocks noChangeArrowheads="1"/>
          </p:cNvSpPr>
          <p:nvPr/>
        </p:nvSpPr>
        <p:spPr bwMode="auto">
          <a:xfrm>
            <a:off x="7215188" y="5449578"/>
            <a:ext cx="2355850" cy="354012"/>
          </a:xfrm>
          <a:prstGeom prst="wedgeRoundRectCallout">
            <a:avLst>
              <a:gd name="adj1" fmla="val -62893"/>
              <a:gd name="adj2" fmla="val -24008"/>
              <a:gd name="adj3" fmla="val 16667"/>
            </a:avLst>
          </a:prstGeom>
          <a:solidFill>
            <a:srgbClr val="FFFF00">
              <a:alpha val="30196"/>
            </a:srgbClr>
          </a:solidFill>
          <a:ln w="9525">
            <a:solidFill>
              <a:schemeClr val="tx1"/>
            </a:solidFill>
            <a:miter lim="800000"/>
            <a:headEnd/>
            <a:tailEnd/>
          </a:ln>
        </p:spPr>
        <p:txBody>
          <a:bodyPr lIns="83969" tIns="41985" rIns="83969" bIns="41985"/>
          <a:lstStyle/>
          <a:p>
            <a:pPr algn="l"/>
            <a:r>
              <a:rPr lang="en-US" sz="900"/>
              <a:t>At the end undefine </a:t>
            </a:r>
          </a:p>
          <a:p>
            <a:pPr algn="l"/>
            <a:r>
              <a:rPr lang="en-US" sz="800"/>
              <a:t>__PACKAGE__ and __FILEID__</a:t>
            </a:r>
            <a:endParaRPr lang="bg-BG" sz="800"/>
          </a:p>
        </p:txBody>
      </p:sp>
      <p:sp>
        <p:nvSpPr>
          <p:cNvPr id="34828" name="AutoShape 11"/>
          <p:cNvSpPr>
            <a:spLocks noChangeArrowheads="1"/>
          </p:cNvSpPr>
          <p:nvPr/>
        </p:nvSpPr>
        <p:spPr bwMode="auto">
          <a:xfrm>
            <a:off x="7577138" y="4888706"/>
            <a:ext cx="1993900" cy="388938"/>
          </a:xfrm>
          <a:prstGeom prst="wedgeRoundRectCallout">
            <a:avLst>
              <a:gd name="adj1" fmla="val -77277"/>
              <a:gd name="adj2" fmla="val -34688"/>
              <a:gd name="adj3" fmla="val 16667"/>
            </a:avLst>
          </a:prstGeom>
          <a:solidFill>
            <a:srgbClr val="FFFF00">
              <a:alpha val="30196"/>
            </a:srgbClr>
          </a:solidFill>
          <a:ln w="9525">
            <a:solidFill>
              <a:schemeClr val="tx1"/>
            </a:solidFill>
            <a:miter lim="800000"/>
            <a:headEnd/>
            <a:tailEnd/>
          </a:ln>
        </p:spPr>
        <p:txBody>
          <a:bodyPr lIns="83969" tIns="41985" rIns="83969" bIns="41985"/>
          <a:lstStyle/>
          <a:p>
            <a:pPr algn="l"/>
            <a:r>
              <a:rPr lang="en-US" sz="900" dirty="0"/>
              <a:t>Usage of </a:t>
            </a:r>
            <a:r>
              <a:rPr lang="en-US" sz="900" dirty="0" err="1"/>
              <a:t>WCS_ThrowError</a:t>
            </a:r>
            <a:r>
              <a:rPr lang="en-US" sz="900" dirty="0"/>
              <a:t> inside inline methods</a:t>
            </a:r>
            <a:endParaRPr lang="bg-BG" sz="900" dirty="0"/>
          </a:p>
        </p:txBody>
      </p:sp>
      <p:sp>
        <p:nvSpPr>
          <p:cNvPr id="34829" name="AutoShape 13"/>
          <p:cNvSpPr>
            <a:spLocks noChangeArrowheads="1"/>
          </p:cNvSpPr>
          <p:nvPr/>
        </p:nvSpPr>
        <p:spPr bwMode="auto">
          <a:xfrm>
            <a:off x="8232775" y="898525"/>
            <a:ext cx="1376363" cy="388938"/>
          </a:xfrm>
          <a:prstGeom prst="horizontalScroll">
            <a:avLst>
              <a:gd name="adj" fmla="val 12500"/>
            </a:avLst>
          </a:prstGeom>
          <a:solidFill>
            <a:schemeClr val="accent1"/>
          </a:solidFill>
          <a:ln w="9525">
            <a:solidFill>
              <a:schemeClr val="tx1"/>
            </a:solidFill>
            <a:round/>
            <a:headEnd/>
            <a:tailEnd/>
          </a:ln>
        </p:spPr>
        <p:txBody>
          <a:bodyPr wrap="none" lIns="83969" tIns="41985" rIns="83969" bIns="41985" anchor="ctr"/>
          <a:lstStyle/>
          <a:p>
            <a:r>
              <a:rPr lang="en-US" sz="900" dirty="0"/>
              <a:t>Declarations in </a:t>
            </a:r>
            <a:r>
              <a:rPr lang="en-US" sz="900" dirty="0" err="1"/>
              <a:t>hpp</a:t>
            </a:r>
            <a:r>
              <a:rPr lang="en-US" sz="900" dirty="0"/>
              <a:t> file</a:t>
            </a:r>
          </a:p>
          <a:p>
            <a:r>
              <a:rPr lang="en-US" sz="900" dirty="0" smtClean="0"/>
              <a:t>WAS_ErrorIDs.hpp</a:t>
            </a:r>
            <a:endParaRPr lang="bg-BG" sz="900" dirty="0"/>
          </a:p>
        </p:txBody>
      </p:sp>
      <p:sp>
        <p:nvSpPr>
          <p:cNvPr id="34830" name="AutoShape 7"/>
          <p:cNvSpPr>
            <a:spLocks noChangeArrowheads="1"/>
          </p:cNvSpPr>
          <p:nvPr/>
        </p:nvSpPr>
        <p:spPr bwMode="auto">
          <a:xfrm>
            <a:off x="7577138" y="1626395"/>
            <a:ext cx="1976439" cy="272436"/>
          </a:xfrm>
          <a:prstGeom prst="wedgeRoundRectCallout">
            <a:avLst>
              <a:gd name="adj1" fmla="val 3192"/>
              <a:gd name="adj2" fmla="val 134826"/>
              <a:gd name="adj3" fmla="val 16667"/>
            </a:avLst>
          </a:prstGeom>
          <a:solidFill>
            <a:srgbClr val="FFFF00">
              <a:alpha val="30196"/>
            </a:srgbClr>
          </a:solidFill>
          <a:ln w="9525">
            <a:solidFill>
              <a:schemeClr val="tx1"/>
            </a:solidFill>
            <a:miter lim="800000"/>
            <a:headEnd/>
            <a:tailEnd/>
          </a:ln>
        </p:spPr>
        <p:txBody>
          <a:bodyPr lIns="83969" tIns="41985" rIns="83969" bIns="41985"/>
          <a:lstStyle/>
          <a:p>
            <a:pPr algn="l"/>
            <a:r>
              <a:rPr lang="en-US" sz="900" dirty="0"/>
              <a:t>Declare all filenames as </a:t>
            </a:r>
            <a:r>
              <a:rPr lang="en-US" sz="900" dirty="0" err="1"/>
              <a:t>enum</a:t>
            </a:r>
            <a:r>
              <a:rPr lang="en-US" sz="900" dirty="0"/>
              <a:t> ids</a:t>
            </a:r>
            <a:endParaRPr lang="bg-BG" sz="900" dirty="0"/>
          </a:p>
        </p:txBody>
      </p:sp>
      <p:sp>
        <p:nvSpPr>
          <p:cNvPr id="34831" name="AutoShape 15"/>
          <p:cNvSpPr>
            <a:spLocks noChangeArrowheads="1"/>
          </p:cNvSpPr>
          <p:nvPr/>
        </p:nvSpPr>
        <p:spPr bwMode="auto">
          <a:xfrm>
            <a:off x="7983538" y="2676525"/>
            <a:ext cx="1535112" cy="441325"/>
          </a:xfrm>
          <a:prstGeom prst="horizontalScroll">
            <a:avLst>
              <a:gd name="adj" fmla="val 12500"/>
            </a:avLst>
          </a:prstGeom>
          <a:solidFill>
            <a:schemeClr val="accent1"/>
          </a:solidFill>
          <a:ln w="9525">
            <a:solidFill>
              <a:schemeClr val="tx1"/>
            </a:solidFill>
            <a:round/>
            <a:headEnd/>
            <a:tailEnd/>
          </a:ln>
        </p:spPr>
        <p:txBody>
          <a:bodyPr wrap="none" lIns="83969" tIns="41985" rIns="83969" bIns="41985" anchor="ctr"/>
          <a:lstStyle/>
          <a:p>
            <a:pPr algn="l"/>
            <a:r>
              <a:rPr lang="en-US" sz="900"/>
              <a:t>Usage in CPP file</a:t>
            </a:r>
          </a:p>
          <a:p>
            <a:pPr algn="l"/>
            <a:r>
              <a:rPr lang="en-US" sz="900"/>
              <a:t>WDS_Core.cpp</a:t>
            </a:r>
            <a:endParaRPr lang="bg-BG" sz="900"/>
          </a:p>
        </p:txBody>
      </p:sp>
      <p:sp>
        <p:nvSpPr>
          <p:cNvPr id="34832" name="AutoShape 16"/>
          <p:cNvSpPr>
            <a:spLocks noChangeArrowheads="1"/>
          </p:cNvSpPr>
          <p:nvPr/>
        </p:nvSpPr>
        <p:spPr bwMode="auto">
          <a:xfrm>
            <a:off x="8132763" y="3979862"/>
            <a:ext cx="1535112" cy="441325"/>
          </a:xfrm>
          <a:prstGeom prst="horizontalScroll">
            <a:avLst>
              <a:gd name="adj" fmla="val 12500"/>
            </a:avLst>
          </a:prstGeom>
          <a:solidFill>
            <a:schemeClr val="accent1"/>
          </a:solidFill>
          <a:ln w="9525">
            <a:solidFill>
              <a:schemeClr val="tx1"/>
            </a:solidFill>
            <a:round/>
            <a:headEnd/>
            <a:tailEnd/>
          </a:ln>
        </p:spPr>
        <p:txBody>
          <a:bodyPr wrap="none" lIns="83969" tIns="41985" rIns="83969" bIns="41985" anchor="ctr"/>
          <a:lstStyle/>
          <a:p>
            <a:pPr algn="l"/>
            <a:r>
              <a:rPr lang="en-US" sz="900" dirty="0"/>
              <a:t>Usage in _i.hpp file</a:t>
            </a:r>
          </a:p>
          <a:p>
            <a:pPr algn="l"/>
            <a:r>
              <a:rPr lang="en-US" sz="900" noProof="1" smtClean="0">
                <a:latin typeface="Courier New" pitchFamily="49" charset="0"/>
              </a:rPr>
              <a:t>WAS_Framework_i</a:t>
            </a:r>
            <a:r>
              <a:rPr lang="en-US" sz="900" dirty="0" smtClean="0"/>
              <a:t>.</a:t>
            </a:r>
            <a:r>
              <a:rPr lang="en-US" sz="900" dirty="0" err="1" smtClean="0"/>
              <a:t>hpp</a:t>
            </a:r>
            <a:endParaRPr lang="bg-BG" sz="9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a:t>
            </a:r>
            <a:br>
              <a:rPr lang="en-US" dirty="0" smtClean="0"/>
            </a:br>
            <a:r>
              <a:rPr lang="en-US" dirty="0" smtClean="0"/>
              <a:t>Widget Debug Services</a:t>
            </a:r>
            <a:endParaRPr lang="en-US" dirty="0"/>
          </a:p>
        </p:txBody>
      </p:sp>
      <p:sp>
        <p:nvSpPr>
          <p:cNvPr id="3" name="Text Placeholder 2"/>
          <p:cNvSpPr>
            <a:spLocks noGrp="1"/>
          </p:cNvSpPr>
          <p:nvPr>
            <p:ph type="body" sz="half" idx="1"/>
          </p:nvPr>
        </p:nvSpPr>
        <p:spPr>
          <a:xfrm>
            <a:off x="334963" y="998731"/>
            <a:ext cx="9236075" cy="4990908"/>
          </a:xfrm>
        </p:spPr>
        <p:txBody>
          <a:bodyPr/>
          <a:lstStyle/>
          <a:p>
            <a:pPr>
              <a:lnSpc>
                <a:spcPct val="100000"/>
              </a:lnSpc>
              <a:spcAft>
                <a:spcPts val="300"/>
              </a:spcAft>
            </a:pPr>
            <a:r>
              <a:rPr lang="en-US" dirty="0" smtClean="0"/>
              <a:t>WDS is a way to write trace info in </a:t>
            </a:r>
            <a:r>
              <a:rPr lang="en-US" dirty="0" err="1" smtClean="0"/>
              <a:t>Artemmis</a:t>
            </a:r>
            <a:endParaRPr lang="en-US" dirty="0" smtClean="0"/>
          </a:p>
          <a:p>
            <a:pPr>
              <a:lnSpc>
                <a:spcPct val="100000"/>
              </a:lnSpc>
              <a:spcAft>
                <a:spcPts val="300"/>
              </a:spcAft>
            </a:pPr>
            <a:r>
              <a:rPr lang="en-US" dirty="0" smtClean="0"/>
              <a:t>WDS is again set of wrapping macros. It uses (internally) same </a:t>
            </a:r>
            <a:r>
              <a:rPr lang="en-US" dirty="0" smtClean="0">
                <a:latin typeface="Courier New" pitchFamily="49" charset="0"/>
                <a:cs typeface="Courier New" pitchFamily="49" charset="0"/>
              </a:rPr>
              <a:t>__PACKAGE__</a:t>
            </a:r>
            <a:r>
              <a:rPr lang="en-US" dirty="0" smtClean="0"/>
              <a:t> as defined by WES</a:t>
            </a:r>
            <a:endParaRPr lang="en-US" dirty="0" smtClean="0">
              <a:latin typeface="Courier New" pitchFamily="49" charset="0"/>
              <a:cs typeface="Courier New" pitchFamily="49" charset="0"/>
            </a:endParaRPr>
          </a:p>
          <a:p>
            <a:pPr>
              <a:lnSpc>
                <a:spcPct val="100000"/>
              </a:lnSpc>
              <a:spcAft>
                <a:spcPts val="300"/>
              </a:spcAft>
            </a:pPr>
            <a:r>
              <a:rPr lang="en-US" dirty="0" smtClean="0"/>
              <a:t>WDS defines following macros:</a:t>
            </a:r>
          </a:p>
          <a:p>
            <a:pPr lvl="1">
              <a:lnSpc>
                <a:spcPct val="100000"/>
              </a:lnSpc>
              <a:spcAft>
                <a:spcPts val="300"/>
              </a:spcAft>
            </a:pPr>
            <a:r>
              <a:rPr lang="en-US" dirty="0" err="1" smtClean="0"/>
              <a:t>WDS_start</a:t>
            </a:r>
            <a:r>
              <a:rPr lang="en-US" dirty="0" smtClean="0"/>
              <a:t>(</a:t>
            </a:r>
            <a:r>
              <a:rPr lang="en-US" dirty="0" err="1" smtClean="0"/>
              <a:t>TPname</a:t>
            </a:r>
            <a:r>
              <a:rPr lang="en-US" dirty="0" smtClean="0"/>
              <a:t>, level, text, …);</a:t>
            </a:r>
          </a:p>
          <a:p>
            <a:pPr lvl="1">
              <a:lnSpc>
                <a:spcPct val="100000"/>
              </a:lnSpc>
              <a:spcAft>
                <a:spcPts val="300"/>
              </a:spcAft>
            </a:pPr>
            <a:r>
              <a:rPr lang="en-US" dirty="0" err="1" smtClean="0"/>
              <a:t>WDS_stop</a:t>
            </a:r>
            <a:r>
              <a:rPr lang="en-US" dirty="0" smtClean="0"/>
              <a:t>(</a:t>
            </a:r>
            <a:r>
              <a:rPr lang="en-US" dirty="0" err="1" smtClean="0"/>
              <a:t>TPname</a:t>
            </a:r>
            <a:r>
              <a:rPr lang="en-US" dirty="0" smtClean="0"/>
              <a:t>, level, text, …);</a:t>
            </a:r>
          </a:p>
          <a:p>
            <a:pPr lvl="1">
              <a:lnSpc>
                <a:spcPct val="100000"/>
              </a:lnSpc>
              <a:spcAft>
                <a:spcPts val="300"/>
              </a:spcAft>
            </a:pPr>
            <a:r>
              <a:rPr lang="en-US" dirty="0" err="1" smtClean="0"/>
              <a:t>WDS_trace</a:t>
            </a:r>
            <a:r>
              <a:rPr lang="en-US" dirty="0" smtClean="0"/>
              <a:t>(</a:t>
            </a:r>
            <a:r>
              <a:rPr lang="en-US" dirty="0" err="1" smtClean="0"/>
              <a:t>TPname</a:t>
            </a:r>
            <a:r>
              <a:rPr lang="en-US" dirty="0" smtClean="0"/>
              <a:t>, level, text, …);</a:t>
            </a:r>
          </a:p>
          <a:p>
            <a:pPr>
              <a:lnSpc>
                <a:spcPct val="100000"/>
              </a:lnSpc>
              <a:spcAft>
                <a:spcPts val="300"/>
              </a:spcAft>
            </a:pPr>
            <a:r>
              <a:rPr lang="en-US" dirty="0" err="1" smtClean="0"/>
              <a:t>WDS_start</a:t>
            </a:r>
            <a:r>
              <a:rPr lang="en-US" dirty="0" smtClean="0"/>
              <a:t>/stop are meant for using in methods. Beginning and at the end.</a:t>
            </a:r>
          </a:p>
          <a:p>
            <a:pPr>
              <a:lnSpc>
                <a:spcPct val="100000"/>
              </a:lnSpc>
              <a:spcAft>
                <a:spcPts val="300"/>
              </a:spcAft>
            </a:pPr>
            <a:r>
              <a:rPr lang="en-US" dirty="0" err="1" smtClean="0"/>
              <a:t>WDS_trace</a:t>
            </a:r>
            <a:r>
              <a:rPr lang="en-US" dirty="0" smtClean="0"/>
              <a:t> is for regular usage in any place</a:t>
            </a:r>
          </a:p>
          <a:p>
            <a:pPr>
              <a:lnSpc>
                <a:spcPct val="100000"/>
              </a:lnSpc>
              <a:spcAft>
                <a:spcPts val="300"/>
              </a:spcAft>
            </a:pPr>
            <a:r>
              <a:rPr lang="en-US" dirty="0" smtClean="0"/>
              <a:t>There are modifications of this macros with M at the end (i.e. </a:t>
            </a:r>
            <a:r>
              <a:rPr lang="en-US" dirty="0" err="1" smtClean="0"/>
              <a:t>WDS_traceM</a:t>
            </a:r>
            <a:r>
              <a:rPr lang="en-US" dirty="0" smtClean="0"/>
              <a:t>)  which additionally send “</a:t>
            </a:r>
            <a:r>
              <a:rPr lang="en-US" dirty="0" smtClean="0">
                <a:latin typeface="Courier New" pitchFamily="49" charset="0"/>
                <a:cs typeface="Courier New" pitchFamily="49" charset="0"/>
              </a:rPr>
              <a:t>this</a:t>
            </a:r>
            <a:r>
              <a:rPr lang="en-US" dirty="0" smtClean="0"/>
              <a:t>” pointer as a parameter, and they are meant for usage inside methods of a class.</a:t>
            </a:r>
          </a:p>
          <a:p>
            <a:pPr>
              <a:lnSpc>
                <a:spcPct val="100000"/>
              </a:lnSpc>
              <a:spcAft>
                <a:spcPts val="300"/>
              </a:spcAft>
            </a:pPr>
            <a:r>
              <a:rPr lang="en-US" dirty="0" err="1" smtClean="0"/>
              <a:t>TPname</a:t>
            </a:r>
            <a:r>
              <a:rPr lang="en-US" dirty="0" smtClean="0"/>
              <a:t> is a unique identifier for the trace point (should be in uppercase). It is not used for JGP platform (yet), but plans are that </a:t>
            </a:r>
            <a:r>
              <a:rPr lang="en-US" dirty="0" err="1" smtClean="0"/>
              <a:t>Trace&amp;Debug</a:t>
            </a:r>
            <a:r>
              <a:rPr lang="en-US" dirty="0" smtClean="0"/>
              <a:t> will be introduced later.</a:t>
            </a:r>
          </a:p>
          <a:p>
            <a:pPr>
              <a:lnSpc>
                <a:spcPct val="100000"/>
              </a:lnSpc>
              <a:spcAft>
                <a:spcPts val="300"/>
              </a:spcAft>
            </a:pPr>
            <a:r>
              <a:rPr lang="en-US" dirty="0" smtClean="0"/>
              <a:t>Trace Level is: Fatal, Error, Warning, Info, Debug, </a:t>
            </a:r>
            <a:r>
              <a:rPr lang="en-US" dirty="0" err="1" smtClean="0"/>
              <a:t>DebugFine</a:t>
            </a:r>
            <a:r>
              <a:rPr lang="en-US" dirty="0" smtClean="0"/>
              <a:t>, </a:t>
            </a:r>
            <a:r>
              <a:rPr lang="en-US" dirty="0" err="1" smtClean="0"/>
              <a:t>DebugExtra</a:t>
            </a:r>
            <a:endParaRPr lang="en-US" dirty="0" smtClean="0"/>
          </a:p>
          <a:p>
            <a:pPr lvl="1">
              <a:lnSpc>
                <a:spcPct val="100000"/>
              </a:lnSpc>
              <a:spcAft>
                <a:spcPts val="300"/>
              </a:spcAft>
            </a:pPr>
            <a:r>
              <a:rPr lang="en-US" dirty="0" smtClean="0"/>
              <a:t>Info level to trace some important events which every developer could be </a:t>
            </a:r>
            <a:r>
              <a:rPr lang="en-US" dirty="0" err="1" smtClean="0"/>
              <a:t>interesetd</a:t>
            </a:r>
            <a:r>
              <a:rPr lang="en-US" dirty="0" smtClean="0"/>
              <a:t>, like Display ON, Display OFF, Switching Mode, …</a:t>
            </a:r>
          </a:p>
          <a:p>
            <a:pPr lvl="1">
              <a:lnSpc>
                <a:spcPct val="100000"/>
              </a:lnSpc>
              <a:spcAft>
                <a:spcPts val="300"/>
              </a:spcAft>
            </a:pPr>
            <a:r>
              <a:rPr lang="en-US" dirty="0" smtClean="0"/>
              <a:t>Debug is level which is important for developer of a package</a:t>
            </a:r>
          </a:p>
          <a:p>
            <a:pPr lvl="1">
              <a:lnSpc>
                <a:spcPct val="100000"/>
              </a:lnSpc>
              <a:spcAft>
                <a:spcPts val="300"/>
              </a:spcAft>
            </a:pPr>
            <a:r>
              <a:rPr lang="en-US" dirty="0" err="1" smtClean="0"/>
              <a:t>DebugFine</a:t>
            </a:r>
            <a:r>
              <a:rPr lang="en-US" dirty="0" smtClean="0"/>
              <a:t> is used (by default) with macros start/stop (used on entry/exit of a methods)</a:t>
            </a:r>
          </a:p>
          <a:p>
            <a:pPr lvl="1">
              <a:lnSpc>
                <a:spcPct val="100000"/>
              </a:lnSpc>
              <a:spcAft>
                <a:spcPts val="300"/>
              </a:spcAft>
            </a:pPr>
            <a:r>
              <a:rPr lang="en-US" dirty="0" err="1" smtClean="0"/>
              <a:t>DebugExtra</a:t>
            </a:r>
            <a:r>
              <a:rPr lang="en-US" dirty="0" smtClean="0"/>
              <a:t> is used for debugging some even more rear cases which will be normally switched off</a:t>
            </a:r>
            <a:endParaRPr lang="en-US" dirty="0"/>
          </a:p>
        </p:txBody>
      </p:sp>
      <p:sp>
        <p:nvSpPr>
          <p:cNvPr id="5" name="Slide Number Placeholder 4"/>
          <p:cNvSpPr>
            <a:spLocks noGrp="1"/>
          </p:cNvSpPr>
          <p:nvPr>
            <p:ph type="sldNum" sz="quarter" idx="10"/>
          </p:nvPr>
        </p:nvSpPr>
        <p:spPr/>
        <p:txBody>
          <a:bodyPr/>
          <a:lstStyle/>
          <a:p>
            <a:pPr>
              <a:defRPr/>
            </a:pPr>
            <a:fld id="{4752AF24-19A5-4479-98BF-A133D9F5F433}" type="slidenum">
              <a:rPr lang="en-US" smtClean="0"/>
              <a:pPr>
                <a:defRPr/>
              </a:pPr>
              <a:t>38</a:t>
            </a:fld>
            <a:r>
              <a:rPr lang="en-US" smtClean="0"/>
              <a:t> / B. Bach / ID RD SW GA-M/  Nov-2010   © Continental AG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44F4BE34-7328-4E8D-AB9E-0935F285D6BD}" type="slidenum">
              <a:rPr lang="de-DE" sz="600"/>
              <a:pPr algn="l" eaLnBrk="1" hangingPunct="1">
                <a:lnSpc>
                  <a:spcPts val="550"/>
                </a:lnSpc>
              </a:pPr>
              <a:t>39</a:t>
            </a:fld>
            <a:r>
              <a:rPr lang="de-DE" sz="600"/>
              <a:t> / R. Bermejo /  13.07.2010   © Continental Automotive GmbH</a:t>
            </a:r>
          </a:p>
        </p:txBody>
      </p:sp>
      <p:sp>
        <p:nvSpPr>
          <p:cNvPr id="36867" name="Rectangle 2"/>
          <p:cNvSpPr>
            <a:spLocks noGrp="1" noChangeArrowheads="1"/>
          </p:cNvSpPr>
          <p:nvPr>
            <p:ph type="title" idx="4294967295"/>
          </p:nvPr>
        </p:nvSpPr>
        <p:spPr/>
        <p:txBody>
          <a:bodyPr/>
          <a:lstStyle/>
          <a:p>
            <a:pPr eaLnBrk="1" hangingPunct="1"/>
            <a:r>
              <a:rPr lang="en-US" smtClean="0"/>
              <a:t> </a:t>
            </a:r>
          </a:p>
        </p:txBody>
      </p:sp>
      <p:sp>
        <p:nvSpPr>
          <p:cNvPr id="396292" name="Rectangle 4"/>
          <p:cNvSpPr>
            <a:spLocks noChangeArrowheads="1"/>
          </p:cNvSpPr>
          <p:nvPr/>
        </p:nvSpPr>
        <p:spPr bwMode="auto">
          <a:xfrm>
            <a:off x="1320800" y="2341563"/>
            <a:ext cx="6954838" cy="2333625"/>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lIns="0" tIns="0" rIns="0" bIns="0" anchor="ctr" anchorCtr="1"/>
          <a:lstStyle/>
          <a:p>
            <a:pPr defTabSz="915499">
              <a:defRPr/>
            </a:pPr>
            <a:r>
              <a:rPr lang="en-GB" sz="3300" b="1" dirty="0"/>
              <a:t>CIA Basics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ounded Rectangle 143"/>
          <p:cNvSpPr/>
          <p:nvPr/>
        </p:nvSpPr>
        <p:spPr bwMode="auto">
          <a:xfrm>
            <a:off x="5403049" y="4665306"/>
            <a:ext cx="4381895" cy="1129004"/>
          </a:xfrm>
          <a:prstGeom prst="roundRect">
            <a:avLst/>
          </a:prstGeom>
          <a:solidFill>
            <a:srgbClr val="CCFFCC">
              <a:alpha val="42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none" lIns="91440" tIns="45720" rIns="91440" bIns="45720" numCol="1" rtlCol="0" anchor="t" anchorCtr="1"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Paint</a:t>
            </a:r>
            <a:br>
              <a:rPr kumimoji="0" lang="en-US" sz="1500" b="0" i="0" u="none" strike="noStrike" cap="none" normalizeH="0" baseline="0" dirty="0" smtClean="0">
                <a:ln>
                  <a:noFill/>
                </a:ln>
                <a:solidFill>
                  <a:schemeClr val="tx1"/>
                </a:solidFill>
                <a:effectLst/>
                <a:latin typeface="Arial" charset="0"/>
              </a:rPr>
            </a:br>
            <a:r>
              <a:rPr kumimoji="0" lang="en-US" sz="1500" b="0" i="0" u="none" strike="noStrike" cap="none" normalizeH="0" baseline="0" dirty="0" smtClean="0">
                <a:ln>
                  <a:noFill/>
                </a:ln>
                <a:solidFill>
                  <a:schemeClr val="tx1"/>
                </a:solidFill>
                <a:effectLst/>
                <a:latin typeface="Arial" charset="0"/>
              </a:rPr>
              <a:t>cycle</a:t>
            </a:r>
          </a:p>
        </p:txBody>
      </p:sp>
      <p:sp>
        <p:nvSpPr>
          <p:cNvPr id="143" name="Rounded Rectangle 142"/>
          <p:cNvSpPr/>
          <p:nvPr/>
        </p:nvSpPr>
        <p:spPr bwMode="auto">
          <a:xfrm>
            <a:off x="5403049" y="2811463"/>
            <a:ext cx="4381895" cy="1853843"/>
          </a:xfrm>
          <a:prstGeom prst="roundRect">
            <a:avLst/>
          </a:prstGeom>
          <a:solidFill>
            <a:srgbClr val="FF0000">
              <a:alpha val="11000"/>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none" lIns="91440" tIns="45720" rIns="91440" bIns="45720" numCol="1" rtlCol="0" anchor="t" anchorCtr="1"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lang="en-US" dirty="0" smtClean="0"/>
              <a:t>EPF loop</a:t>
            </a:r>
            <a:endParaRPr kumimoji="0" lang="en-US" sz="1500" b="0" i="0" u="none" strike="noStrike" cap="none" normalizeH="0" baseline="0" dirty="0" smtClean="0">
              <a:ln>
                <a:noFill/>
              </a:ln>
              <a:solidFill>
                <a:schemeClr val="tx1"/>
              </a:solidFill>
              <a:effectLst/>
              <a:latin typeface="Arial" charset="0"/>
            </a:endParaRPr>
          </a:p>
        </p:txBody>
      </p:sp>
      <p:sp>
        <p:nvSpPr>
          <p:cNvPr id="141" name="Rounded Rectangle 140"/>
          <p:cNvSpPr/>
          <p:nvPr/>
        </p:nvSpPr>
        <p:spPr bwMode="auto">
          <a:xfrm>
            <a:off x="7762708" y="2251075"/>
            <a:ext cx="1808330" cy="425450"/>
          </a:xfrm>
          <a:prstGeom prst="roundRect">
            <a:avLst/>
          </a:prstGeom>
          <a:solidFill>
            <a:schemeClr val="accent1">
              <a:alpha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p:txBody>
      </p:sp>
      <p:sp>
        <p:nvSpPr>
          <p:cNvPr id="2" name="Rounded Rectangle 1"/>
          <p:cNvSpPr/>
          <p:nvPr/>
        </p:nvSpPr>
        <p:spPr bwMode="auto">
          <a:xfrm>
            <a:off x="6318535" y="1338365"/>
            <a:ext cx="3252503" cy="425450"/>
          </a:xfrm>
          <a:prstGeom prst="roundRect">
            <a:avLst/>
          </a:prstGeom>
          <a:solidFill>
            <a:schemeClr val="accent1">
              <a:alpha val="5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p:txBody>
      </p:sp>
      <p:sp>
        <p:nvSpPr>
          <p:cNvPr id="8194" name="Rectangle 3"/>
          <p:cNvSpPr>
            <a:spLocks noGrp="1" noChangeArrowheads="1"/>
          </p:cNvSpPr>
          <p:nvPr>
            <p:ph type="title"/>
          </p:nvPr>
        </p:nvSpPr>
        <p:spPr/>
        <p:txBody>
          <a:bodyPr/>
          <a:lstStyle/>
          <a:p>
            <a:r>
              <a:rPr lang="en-US" smtClean="0"/>
              <a:t>Artemmis Framework &amp; Tool Chain for Automotive Platforms </a:t>
            </a:r>
            <a:br>
              <a:rPr lang="en-US" smtClean="0"/>
            </a:br>
            <a:r>
              <a:rPr lang="en-US" smtClean="0"/>
              <a:t>HMI interface to external world (other applications)</a:t>
            </a:r>
          </a:p>
        </p:txBody>
      </p:sp>
      <p:sp>
        <p:nvSpPr>
          <p:cNvPr id="8195" name="Rectangle 4"/>
          <p:cNvSpPr>
            <a:spLocks noGrp="1" noChangeArrowheads="1"/>
          </p:cNvSpPr>
          <p:nvPr>
            <p:ph type="body" sz="half" idx="1"/>
          </p:nvPr>
        </p:nvSpPr>
        <p:spPr>
          <a:xfrm>
            <a:off x="334963" y="3363913"/>
            <a:ext cx="4884737" cy="2625725"/>
          </a:xfrm>
        </p:spPr>
        <p:txBody>
          <a:bodyPr/>
          <a:lstStyle/>
          <a:p>
            <a:r>
              <a:rPr lang="de-DE" sz="1300" dirty="0" smtClean="0"/>
              <a:t>Main entry points for HMI</a:t>
            </a:r>
          </a:p>
          <a:p>
            <a:pPr lvl="1"/>
            <a:r>
              <a:rPr lang="de-DE" sz="1300" dirty="0" smtClean="0"/>
              <a:t>Data (DPool) all changes in DPool are monitored and action is taken on change by API manager which informs HMI about data change. API manager interface is for exclusive use only by API manager.</a:t>
            </a:r>
          </a:p>
          <a:p>
            <a:pPr lvl="1"/>
            <a:r>
              <a:rPr lang="de-DE" sz="1300" dirty="0" smtClean="0"/>
              <a:t>Functional interface: Messages, send to HMI by calling send methods (C style) with HMI_boSendMessage.</a:t>
            </a:r>
          </a:p>
          <a:p>
            <a:r>
              <a:rPr lang="de-DE" sz="1300" dirty="0" smtClean="0"/>
              <a:t>Functional interface provides several methods which are executed in task context of a caller. When sending message it is enqueued and retruns to caller immediately.</a:t>
            </a:r>
          </a:p>
          <a:p>
            <a:endParaRPr lang="de-DE" sz="1300" dirty="0" smtClean="0"/>
          </a:p>
          <a:p>
            <a:endParaRPr lang="de-DE" sz="1300" dirty="0" smtClean="0"/>
          </a:p>
        </p:txBody>
      </p:sp>
      <p:sp>
        <p:nvSpPr>
          <p:cNvPr id="8196" name="Rectangle 1"/>
          <p:cNvSpPr>
            <a:spLocks noChangeArrowheads="1"/>
          </p:cNvSpPr>
          <p:nvPr/>
        </p:nvSpPr>
        <p:spPr bwMode="auto">
          <a:xfrm>
            <a:off x="5583070" y="965200"/>
            <a:ext cx="617538" cy="200025"/>
          </a:xfrm>
          <a:prstGeom prst="rect">
            <a:avLst/>
          </a:prstGeom>
          <a:solidFill>
            <a:schemeClr val="accent1"/>
          </a:solidFill>
          <a:ln w="9525" algn="ctr">
            <a:solidFill>
              <a:schemeClr val="tx1"/>
            </a:solidFill>
            <a:round/>
            <a:headEnd/>
            <a:tailEnd/>
          </a:ln>
        </p:spPr>
        <p:txBody>
          <a:bodyPr wrap="none" anchor="ctr"/>
          <a:lstStyle/>
          <a:p>
            <a:pPr defTabSz="915988"/>
            <a:r>
              <a:rPr lang="en-US" sz="1200"/>
              <a:t>OSEK</a:t>
            </a:r>
          </a:p>
        </p:txBody>
      </p:sp>
      <p:sp>
        <p:nvSpPr>
          <p:cNvPr id="8197" name="Rectangle 19"/>
          <p:cNvSpPr>
            <a:spLocks noChangeArrowheads="1"/>
          </p:cNvSpPr>
          <p:nvPr/>
        </p:nvSpPr>
        <p:spPr bwMode="auto">
          <a:xfrm>
            <a:off x="8414952" y="965200"/>
            <a:ext cx="617538" cy="200025"/>
          </a:xfrm>
          <a:prstGeom prst="rect">
            <a:avLst/>
          </a:prstGeom>
          <a:solidFill>
            <a:schemeClr val="accent1"/>
          </a:solidFill>
          <a:ln w="9525" algn="ctr">
            <a:solidFill>
              <a:schemeClr val="tx1"/>
            </a:solidFill>
            <a:round/>
            <a:headEnd/>
            <a:tailEnd/>
          </a:ln>
        </p:spPr>
        <p:txBody>
          <a:bodyPr wrap="none" anchor="ctr"/>
          <a:lstStyle/>
          <a:p>
            <a:pPr defTabSz="915988"/>
            <a:r>
              <a:rPr lang="en-US" sz="1200"/>
              <a:t>HMI</a:t>
            </a:r>
          </a:p>
        </p:txBody>
      </p:sp>
      <p:cxnSp>
        <p:nvCxnSpPr>
          <p:cNvPr id="8198" name="Straight Connector 3"/>
          <p:cNvCxnSpPr>
            <a:cxnSpLocks noChangeShapeType="1"/>
          </p:cNvCxnSpPr>
          <p:nvPr/>
        </p:nvCxnSpPr>
        <p:spPr bwMode="auto">
          <a:xfrm flipH="1">
            <a:off x="5886283" y="1165225"/>
            <a:ext cx="6350" cy="4694045"/>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199" name="Straight Connector 22"/>
          <p:cNvCxnSpPr>
            <a:cxnSpLocks noChangeShapeType="1"/>
          </p:cNvCxnSpPr>
          <p:nvPr/>
        </p:nvCxnSpPr>
        <p:spPr bwMode="auto">
          <a:xfrm flipH="1">
            <a:off x="8705465" y="1165225"/>
            <a:ext cx="19050" cy="4694045"/>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sp>
        <p:nvSpPr>
          <p:cNvPr id="8200" name="Rectangle 5"/>
          <p:cNvSpPr>
            <a:spLocks noChangeArrowheads="1"/>
          </p:cNvSpPr>
          <p:nvPr/>
        </p:nvSpPr>
        <p:spPr bwMode="auto">
          <a:xfrm>
            <a:off x="5829133" y="1268759"/>
            <a:ext cx="122237" cy="133003"/>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sp>
        <p:nvSpPr>
          <p:cNvPr id="8201" name="Rectangle 8"/>
          <p:cNvSpPr>
            <a:spLocks noChangeArrowheads="1"/>
          </p:cNvSpPr>
          <p:nvPr/>
        </p:nvSpPr>
        <p:spPr bwMode="auto">
          <a:xfrm>
            <a:off x="8641965" y="2888940"/>
            <a:ext cx="134937" cy="1690688"/>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sp>
        <p:nvSpPr>
          <p:cNvPr id="8203" name="TextBox 10"/>
          <p:cNvSpPr txBox="1">
            <a:spLocks noChangeArrowheads="1"/>
          </p:cNvSpPr>
          <p:nvPr/>
        </p:nvSpPr>
        <p:spPr bwMode="auto">
          <a:xfrm>
            <a:off x="5598455" y="1403775"/>
            <a:ext cx="865187"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a:t>Task activation</a:t>
            </a:r>
          </a:p>
        </p:txBody>
      </p:sp>
      <p:sp>
        <p:nvSpPr>
          <p:cNvPr id="8205" name="TextBox 34"/>
          <p:cNvSpPr txBox="1">
            <a:spLocks noChangeArrowheads="1"/>
          </p:cNvSpPr>
          <p:nvPr/>
        </p:nvSpPr>
        <p:spPr bwMode="auto">
          <a:xfrm>
            <a:off x="9092815" y="2919103"/>
            <a:ext cx="7207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a:t>handle data</a:t>
            </a:r>
          </a:p>
          <a:p>
            <a:pPr eaLnBrk="1" hangingPunct="1"/>
            <a:r>
              <a:rPr lang="en-US" sz="800" dirty="0"/>
              <a:t>changes</a:t>
            </a:r>
          </a:p>
        </p:txBody>
      </p:sp>
      <p:grpSp>
        <p:nvGrpSpPr>
          <p:cNvPr id="8206" name="Group 54"/>
          <p:cNvGrpSpPr>
            <a:grpSpLocks/>
          </p:cNvGrpSpPr>
          <p:nvPr/>
        </p:nvGrpSpPr>
        <p:grpSpPr bwMode="auto">
          <a:xfrm>
            <a:off x="8751502" y="4879664"/>
            <a:ext cx="215216" cy="756025"/>
            <a:chOff x="8271257" y="4239090"/>
            <a:chExt cx="159163" cy="152401"/>
          </a:xfrm>
        </p:grpSpPr>
        <p:cxnSp>
          <p:nvCxnSpPr>
            <p:cNvPr id="8294" name="Straight Connector 55"/>
            <p:cNvCxnSpPr>
              <a:cxnSpLocks noChangeShapeType="1"/>
            </p:cNvCxnSpPr>
            <p:nvPr/>
          </p:nvCxnSpPr>
          <p:spPr bwMode="auto">
            <a:xfrm>
              <a:off x="8296672" y="4239090"/>
              <a:ext cx="133747" cy="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295" name="Straight Connector 56"/>
            <p:cNvCxnSpPr>
              <a:cxnSpLocks noChangeShapeType="1"/>
            </p:cNvCxnSpPr>
            <p:nvPr/>
          </p:nvCxnSpPr>
          <p:spPr bwMode="auto">
            <a:xfrm>
              <a:off x="8430419" y="4239090"/>
              <a:ext cx="0" cy="15240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296" name="Straight Connector 57"/>
            <p:cNvCxnSpPr>
              <a:cxnSpLocks noChangeShapeType="1"/>
            </p:cNvCxnSpPr>
            <p:nvPr/>
          </p:nvCxnSpPr>
          <p:spPr bwMode="auto">
            <a:xfrm flipH="1" flipV="1">
              <a:off x="8271257" y="4391490"/>
              <a:ext cx="159163" cy="1"/>
            </a:xfrm>
            <a:prstGeom prst="line">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8207" name="TextBox 59"/>
          <p:cNvSpPr txBox="1">
            <a:spLocks noChangeArrowheads="1"/>
          </p:cNvSpPr>
          <p:nvPr/>
        </p:nvSpPr>
        <p:spPr bwMode="auto">
          <a:xfrm>
            <a:off x="9141233" y="3519010"/>
            <a:ext cx="6492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a:t>handle</a:t>
            </a:r>
          </a:p>
          <a:p>
            <a:pPr eaLnBrk="1" hangingPunct="1"/>
            <a:r>
              <a:rPr lang="en-US" sz="800" dirty="0"/>
              <a:t>messages</a:t>
            </a:r>
          </a:p>
        </p:txBody>
      </p:sp>
      <p:sp>
        <p:nvSpPr>
          <p:cNvPr id="8208" name="Rectangle 60"/>
          <p:cNvSpPr>
            <a:spLocks noChangeArrowheads="1"/>
          </p:cNvSpPr>
          <p:nvPr/>
        </p:nvSpPr>
        <p:spPr bwMode="auto">
          <a:xfrm>
            <a:off x="5816433" y="4579628"/>
            <a:ext cx="139700" cy="198437"/>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cxnSp>
        <p:nvCxnSpPr>
          <p:cNvPr id="8209" name="Straight Arrow Connector 37"/>
          <p:cNvCxnSpPr>
            <a:cxnSpLocks noChangeShapeType="1"/>
            <a:stCxn id="8201" idx="2"/>
            <a:endCxn id="8208" idx="0"/>
          </p:cNvCxnSpPr>
          <p:nvPr/>
        </p:nvCxnSpPr>
        <p:spPr bwMode="auto">
          <a:xfrm flipH="1">
            <a:off x="5886283" y="4579628"/>
            <a:ext cx="2823151"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8210" name="TextBox 63"/>
          <p:cNvSpPr txBox="1">
            <a:spLocks noChangeArrowheads="1"/>
          </p:cNvSpPr>
          <p:nvPr/>
        </p:nvSpPr>
        <p:spPr bwMode="auto">
          <a:xfrm>
            <a:off x="6980070" y="4243078"/>
            <a:ext cx="9636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a:t>Finish EPF loop</a:t>
            </a:r>
          </a:p>
          <a:p>
            <a:pPr eaLnBrk="1" hangingPunct="1"/>
            <a:r>
              <a:rPr lang="en-US" sz="800"/>
              <a:t>Request Painting</a:t>
            </a:r>
          </a:p>
        </p:txBody>
      </p:sp>
      <p:sp>
        <p:nvSpPr>
          <p:cNvPr id="8211" name="Rectangle 64"/>
          <p:cNvSpPr>
            <a:spLocks noChangeArrowheads="1"/>
          </p:cNvSpPr>
          <p:nvPr/>
        </p:nvSpPr>
        <p:spPr bwMode="auto">
          <a:xfrm>
            <a:off x="8634027" y="4778065"/>
            <a:ext cx="155575" cy="946190"/>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cxnSp>
        <p:nvCxnSpPr>
          <p:cNvPr id="8212" name="Straight Arrow Connector 42"/>
          <p:cNvCxnSpPr>
            <a:cxnSpLocks noChangeShapeType="1"/>
            <a:stCxn id="8208" idx="2"/>
            <a:endCxn id="8211" idx="0"/>
          </p:cNvCxnSpPr>
          <p:nvPr/>
        </p:nvCxnSpPr>
        <p:spPr bwMode="auto">
          <a:xfrm>
            <a:off x="5886283" y="4778065"/>
            <a:ext cx="2825532"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8213" name="TextBox 70"/>
          <p:cNvSpPr txBox="1">
            <a:spLocks noChangeArrowheads="1"/>
          </p:cNvSpPr>
          <p:nvPr/>
        </p:nvSpPr>
        <p:spPr bwMode="auto">
          <a:xfrm>
            <a:off x="6032333" y="4757428"/>
            <a:ext cx="865187"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a:t>Task activation</a:t>
            </a:r>
          </a:p>
        </p:txBody>
      </p:sp>
      <p:sp>
        <p:nvSpPr>
          <p:cNvPr id="8214" name="TextBox 75"/>
          <p:cNvSpPr txBox="1">
            <a:spLocks noChangeArrowheads="1"/>
          </p:cNvSpPr>
          <p:nvPr/>
        </p:nvSpPr>
        <p:spPr bwMode="auto">
          <a:xfrm>
            <a:off x="8989627" y="4879665"/>
            <a:ext cx="639763"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dirty="0"/>
              <a:t>Painting</a:t>
            </a:r>
          </a:p>
        </p:txBody>
      </p:sp>
      <p:sp>
        <p:nvSpPr>
          <p:cNvPr id="8215" name="Rectangle 28"/>
          <p:cNvSpPr>
            <a:spLocks noChangeArrowheads="1"/>
          </p:cNvSpPr>
          <p:nvPr/>
        </p:nvSpPr>
        <p:spPr bwMode="auto">
          <a:xfrm>
            <a:off x="4151313" y="1327150"/>
            <a:ext cx="1068387" cy="1862138"/>
          </a:xfrm>
          <a:prstGeom prst="rect">
            <a:avLst/>
          </a:prstGeom>
          <a:solidFill>
            <a:schemeClr val="accent1"/>
          </a:solidFill>
          <a:ln w="9525" algn="ctr">
            <a:solidFill>
              <a:schemeClr val="tx1"/>
            </a:solidFill>
            <a:miter lim="800000"/>
            <a:headEnd/>
            <a:tailEnd/>
          </a:ln>
        </p:spPr>
        <p:txBody>
          <a:bodyPr wrap="none"/>
          <a:lstStyle/>
          <a:p>
            <a:pPr defTabSz="996950"/>
            <a:r>
              <a:rPr lang="en-US" sz="1200"/>
              <a:t>DPool</a:t>
            </a:r>
          </a:p>
        </p:txBody>
      </p:sp>
      <p:sp>
        <p:nvSpPr>
          <p:cNvPr id="8216" name="Rectangle 28"/>
          <p:cNvSpPr>
            <a:spLocks noChangeArrowheads="1"/>
          </p:cNvSpPr>
          <p:nvPr/>
        </p:nvSpPr>
        <p:spPr bwMode="auto">
          <a:xfrm>
            <a:off x="2708275" y="1341438"/>
            <a:ext cx="1149350" cy="1862137"/>
          </a:xfrm>
          <a:prstGeom prst="rect">
            <a:avLst/>
          </a:prstGeom>
          <a:solidFill>
            <a:schemeClr val="accent1"/>
          </a:solidFill>
          <a:ln w="9525" algn="ctr">
            <a:solidFill>
              <a:schemeClr val="tx1"/>
            </a:solidFill>
            <a:miter lim="800000"/>
            <a:headEnd/>
            <a:tailEnd/>
          </a:ln>
        </p:spPr>
        <p:txBody>
          <a:bodyPr wrap="none"/>
          <a:lstStyle/>
          <a:p>
            <a:pPr defTabSz="996950"/>
            <a:r>
              <a:rPr lang="en-US" sz="1200"/>
              <a:t>APIM</a:t>
            </a:r>
          </a:p>
        </p:txBody>
      </p:sp>
      <p:sp>
        <p:nvSpPr>
          <p:cNvPr id="8217" name="Rectangle 29"/>
          <p:cNvSpPr>
            <a:spLocks noChangeArrowheads="1"/>
          </p:cNvSpPr>
          <p:nvPr/>
        </p:nvSpPr>
        <p:spPr bwMode="auto">
          <a:xfrm>
            <a:off x="2746375" y="1673225"/>
            <a:ext cx="1071563" cy="1476375"/>
          </a:xfrm>
          <a:prstGeom prst="rect">
            <a:avLst/>
          </a:prstGeom>
          <a:solidFill>
            <a:srgbClr val="99FF99"/>
          </a:solidFill>
          <a:ln w="9525" algn="ctr">
            <a:solidFill>
              <a:schemeClr val="tx1"/>
            </a:solidFill>
            <a:miter lim="800000"/>
            <a:headEnd/>
            <a:tailEnd/>
          </a:ln>
        </p:spPr>
        <p:txBody>
          <a:bodyPr wrap="none"/>
          <a:lstStyle/>
          <a:p>
            <a:pPr defTabSz="996950"/>
            <a:r>
              <a:rPr lang="en-US" sz="1000"/>
              <a:t>freeze buffer</a:t>
            </a:r>
          </a:p>
        </p:txBody>
      </p:sp>
      <p:sp>
        <p:nvSpPr>
          <p:cNvPr id="8218" name="Rectangle 28"/>
          <p:cNvSpPr>
            <a:spLocks noChangeArrowheads="1"/>
          </p:cNvSpPr>
          <p:nvPr/>
        </p:nvSpPr>
        <p:spPr bwMode="auto">
          <a:xfrm>
            <a:off x="1116013" y="1311275"/>
            <a:ext cx="1068387" cy="1862138"/>
          </a:xfrm>
          <a:prstGeom prst="rect">
            <a:avLst/>
          </a:prstGeom>
          <a:solidFill>
            <a:schemeClr val="accent1"/>
          </a:solidFill>
          <a:ln w="9525" algn="ctr">
            <a:solidFill>
              <a:schemeClr val="tx1"/>
            </a:solidFill>
            <a:miter lim="800000"/>
            <a:headEnd/>
            <a:tailEnd/>
          </a:ln>
        </p:spPr>
        <p:txBody>
          <a:bodyPr wrap="none"/>
          <a:lstStyle/>
          <a:p>
            <a:pPr defTabSz="996950"/>
            <a:r>
              <a:rPr lang="en-US" sz="1200"/>
              <a:t>HMI</a:t>
            </a:r>
          </a:p>
        </p:txBody>
      </p:sp>
      <p:sp>
        <p:nvSpPr>
          <p:cNvPr id="8219" name="Rectangle 28"/>
          <p:cNvSpPr>
            <a:spLocks noChangeArrowheads="1"/>
          </p:cNvSpPr>
          <p:nvPr/>
        </p:nvSpPr>
        <p:spPr bwMode="auto">
          <a:xfrm>
            <a:off x="1149350" y="1931988"/>
            <a:ext cx="981075" cy="1225550"/>
          </a:xfrm>
          <a:prstGeom prst="rect">
            <a:avLst/>
          </a:prstGeom>
          <a:solidFill>
            <a:schemeClr val="accent1"/>
          </a:solidFill>
          <a:ln w="9525" algn="ctr">
            <a:solidFill>
              <a:schemeClr val="tx1"/>
            </a:solidFill>
            <a:miter lim="800000"/>
            <a:headEnd/>
            <a:tailEnd/>
          </a:ln>
        </p:spPr>
        <p:txBody>
          <a:bodyPr wrap="none"/>
          <a:lstStyle/>
          <a:p>
            <a:pPr defTabSz="996950"/>
            <a:endParaRPr lang="en-US" sz="1600"/>
          </a:p>
        </p:txBody>
      </p:sp>
      <p:cxnSp>
        <p:nvCxnSpPr>
          <p:cNvPr id="8220" name="Straight Arrow Connector 61"/>
          <p:cNvCxnSpPr>
            <a:cxnSpLocks noChangeShapeType="1"/>
            <a:stCxn id="8223" idx="6"/>
            <a:endCxn id="8252" idx="1"/>
          </p:cNvCxnSpPr>
          <p:nvPr/>
        </p:nvCxnSpPr>
        <p:spPr bwMode="auto">
          <a:xfrm>
            <a:off x="2124075" y="2583657"/>
            <a:ext cx="688975" cy="304006"/>
          </a:xfrm>
          <a:prstGeom prst="straightConnector1">
            <a:avLst/>
          </a:prstGeom>
          <a:noFill/>
          <a:ln w="19050" algn="ctr">
            <a:solidFill>
              <a:srgbClr val="00B050"/>
            </a:solidFill>
            <a:round/>
            <a:headEnd/>
            <a:tailEnd type="triangle" w="med" len="med"/>
          </a:ln>
          <a:extLst>
            <a:ext uri="{909E8E84-426E-40DD-AFC4-6F175D3DCCD1}">
              <a14:hiddenFill xmlns:a14="http://schemas.microsoft.com/office/drawing/2010/main" xmlns="">
                <a:noFill/>
              </a14:hiddenFill>
            </a:ext>
          </a:extLst>
        </p:spPr>
      </p:cxnSp>
      <p:sp>
        <p:nvSpPr>
          <p:cNvPr id="8221" name="Oval 9"/>
          <p:cNvSpPr>
            <a:spLocks noChangeArrowheads="1"/>
          </p:cNvSpPr>
          <p:nvPr/>
        </p:nvSpPr>
        <p:spPr bwMode="auto">
          <a:xfrm>
            <a:off x="1203325" y="2271713"/>
            <a:ext cx="131763" cy="103187"/>
          </a:xfrm>
          <a:prstGeom prst="ellipse">
            <a:avLst/>
          </a:prstGeom>
          <a:solidFill>
            <a:srgbClr val="9E5ECE"/>
          </a:solidFill>
          <a:ln w="9525" algn="ctr">
            <a:solidFill>
              <a:schemeClr val="tx1"/>
            </a:solidFill>
            <a:round/>
            <a:headEnd/>
            <a:tailEnd/>
          </a:ln>
        </p:spPr>
        <p:txBody>
          <a:bodyPr lIns="91422" tIns="45712" rIns="91422" bIns="45712" anchor="ctr"/>
          <a:lstStyle/>
          <a:p>
            <a:pPr defTabSz="839788"/>
            <a:endParaRPr lang="en-US"/>
          </a:p>
        </p:txBody>
      </p:sp>
      <p:sp>
        <p:nvSpPr>
          <p:cNvPr id="8222" name="Oval 10"/>
          <p:cNvSpPr>
            <a:spLocks noChangeArrowheads="1"/>
          </p:cNvSpPr>
          <p:nvPr/>
        </p:nvSpPr>
        <p:spPr bwMode="auto">
          <a:xfrm>
            <a:off x="1157288" y="2908300"/>
            <a:ext cx="130175" cy="101600"/>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sp>
        <p:nvSpPr>
          <p:cNvPr id="8223" name="Oval 11"/>
          <p:cNvSpPr>
            <a:spLocks noChangeArrowheads="1"/>
          </p:cNvSpPr>
          <p:nvPr/>
        </p:nvSpPr>
        <p:spPr bwMode="auto">
          <a:xfrm>
            <a:off x="1992313" y="2532063"/>
            <a:ext cx="131762" cy="103187"/>
          </a:xfrm>
          <a:prstGeom prst="ellipse">
            <a:avLst/>
          </a:prstGeom>
          <a:solidFill>
            <a:srgbClr val="9E5ECE"/>
          </a:solidFill>
          <a:ln w="9525" algn="ctr">
            <a:solidFill>
              <a:schemeClr val="tx1"/>
            </a:solidFill>
            <a:round/>
            <a:headEnd/>
            <a:tailEnd/>
          </a:ln>
        </p:spPr>
        <p:txBody>
          <a:bodyPr lIns="91422" tIns="45712" rIns="91422" bIns="45712" anchor="ctr"/>
          <a:lstStyle/>
          <a:p>
            <a:pPr defTabSz="839788"/>
            <a:endParaRPr lang="en-US"/>
          </a:p>
        </p:txBody>
      </p:sp>
      <p:cxnSp>
        <p:nvCxnSpPr>
          <p:cNvPr id="8224" name="AutoShape 12"/>
          <p:cNvCxnSpPr>
            <a:cxnSpLocks noChangeShapeType="1"/>
            <a:stCxn id="8230" idx="5"/>
            <a:endCxn id="8229" idx="0"/>
          </p:cNvCxnSpPr>
          <p:nvPr/>
        </p:nvCxnSpPr>
        <p:spPr bwMode="auto">
          <a:xfrm>
            <a:off x="1604963" y="2090738"/>
            <a:ext cx="196850" cy="1603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25" name="AutoShape 13"/>
          <p:cNvCxnSpPr>
            <a:cxnSpLocks noChangeShapeType="1"/>
            <a:stCxn id="8230" idx="3"/>
            <a:endCxn id="8221" idx="0"/>
          </p:cNvCxnSpPr>
          <p:nvPr/>
        </p:nvCxnSpPr>
        <p:spPr bwMode="auto">
          <a:xfrm flipH="1">
            <a:off x="1270000" y="2090738"/>
            <a:ext cx="242888" cy="1809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26" name="AutoShape 15"/>
          <p:cNvCxnSpPr>
            <a:cxnSpLocks noChangeShapeType="1"/>
            <a:stCxn id="8222" idx="0"/>
            <a:endCxn id="8238" idx="4"/>
          </p:cNvCxnSpPr>
          <p:nvPr/>
        </p:nvCxnSpPr>
        <p:spPr bwMode="auto">
          <a:xfrm flipV="1">
            <a:off x="1222375" y="2638425"/>
            <a:ext cx="314325" cy="2698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27" name="AutoShape 16"/>
          <p:cNvCxnSpPr>
            <a:cxnSpLocks noChangeShapeType="1"/>
            <a:stCxn id="8238" idx="0"/>
            <a:endCxn id="8229" idx="3"/>
          </p:cNvCxnSpPr>
          <p:nvPr/>
        </p:nvCxnSpPr>
        <p:spPr bwMode="auto">
          <a:xfrm flipV="1">
            <a:off x="1536700" y="2339975"/>
            <a:ext cx="217488" cy="19526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28" name="AutoShape 17"/>
          <p:cNvCxnSpPr>
            <a:cxnSpLocks noChangeShapeType="1"/>
            <a:stCxn id="8223" idx="0"/>
            <a:endCxn id="8229" idx="5"/>
          </p:cNvCxnSpPr>
          <p:nvPr/>
        </p:nvCxnSpPr>
        <p:spPr bwMode="auto">
          <a:xfrm flipH="1" flipV="1">
            <a:off x="1847850" y="2339975"/>
            <a:ext cx="211138" cy="1920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29" name="Oval 18"/>
          <p:cNvSpPr>
            <a:spLocks noChangeArrowheads="1"/>
          </p:cNvSpPr>
          <p:nvPr/>
        </p:nvSpPr>
        <p:spPr bwMode="auto">
          <a:xfrm>
            <a:off x="1735138" y="2251075"/>
            <a:ext cx="131762" cy="103188"/>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sp>
        <p:nvSpPr>
          <p:cNvPr id="8230" name="Oval 19"/>
          <p:cNvSpPr>
            <a:spLocks noChangeArrowheads="1"/>
          </p:cNvSpPr>
          <p:nvPr/>
        </p:nvSpPr>
        <p:spPr bwMode="auto">
          <a:xfrm>
            <a:off x="1493838" y="2003425"/>
            <a:ext cx="131762" cy="103188"/>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sp>
        <p:nvSpPr>
          <p:cNvPr id="8231" name="Oval 20"/>
          <p:cNvSpPr>
            <a:spLocks noChangeArrowheads="1"/>
          </p:cNvSpPr>
          <p:nvPr/>
        </p:nvSpPr>
        <p:spPr bwMode="auto">
          <a:xfrm>
            <a:off x="1311275" y="2913063"/>
            <a:ext cx="131763" cy="103187"/>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sp>
        <p:nvSpPr>
          <p:cNvPr id="8232" name="Oval 21"/>
          <p:cNvSpPr>
            <a:spLocks noChangeArrowheads="1"/>
          </p:cNvSpPr>
          <p:nvPr/>
        </p:nvSpPr>
        <p:spPr bwMode="auto">
          <a:xfrm>
            <a:off x="1633538" y="2905125"/>
            <a:ext cx="131762" cy="103188"/>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sp>
        <p:nvSpPr>
          <p:cNvPr id="8233" name="Oval 22"/>
          <p:cNvSpPr>
            <a:spLocks noChangeArrowheads="1"/>
          </p:cNvSpPr>
          <p:nvPr/>
        </p:nvSpPr>
        <p:spPr bwMode="auto">
          <a:xfrm>
            <a:off x="1476375" y="2913063"/>
            <a:ext cx="131763" cy="103187"/>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sp>
        <p:nvSpPr>
          <p:cNvPr id="8234" name="Oval 23"/>
          <p:cNvSpPr>
            <a:spLocks noChangeArrowheads="1"/>
          </p:cNvSpPr>
          <p:nvPr/>
        </p:nvSpPr>
        <p:spPr bwMode="auto">
          <a:xfrm>
            <a:off x="1762125" y="2524125"/>
            <a:ext cx="131763" cy="101600"/>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cxnSp>
        <p:nvCxnSpPr>
          <p:cNvPr id="8235" name="AutoShape 24"/>
          <p:cNvCxnSpPr>
            <a:cxnSpLocks noChangeShapeType="1"/>
            <a:stCxn id="8231" idx="0"/>
            <a:endCxn id="8238" idx="4"/>
          </p:cNvCxnSpPr>
          <p:nvPr/>
        </p:nvCxnSpPr>
        <p:spPr bwMode="auto">
          <a:xfrm flipV="1">
            <a:off x="1377950" y="2638425"/>
            <a:ext cx="158750" cy="2746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36" name="AutoShape 25"/>
          <p:cNvCxnSpPr>
            <a:cxnSpLocks noChangeShapeType="1"/>
            <a:stCxn id="8233" idx="0"/>
            <a:endCxn id="8238" idx="4"/>
          </p:cNvCxnSpPr>
          <p:nvPr/>
        </p:nvCxnSpPr>
        <p:spPr bwMode="auto">
          <a:xfrm flipH="1" flipV="1">
            <a:off x="1536700" y="2638425"/>
            <a:ext cx="6350" cy="2746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37" name="AutoShape 26"/>
          <p:cNvCxnSpPr>
            <a:cxnSpLocks noChangeShapeType="1"/>
            <a:stCxn id="8232" idx="0"/>
            <a:endCxn id="8238" idx="4"/>
          </p:cNvCxnSpPr>
          <p:nvPr/>
        </p:nvCxnSpPr>
        <p:spPr bwMode="auto">
          <a:xfrm flipH="1" flipV="1">
            <a:off x="1536700" y="2638425"/>
            <a:ext cx="163513" cy="2667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38" name="Oval 27"/>
          <p:cNvSpPr>
            <a:spLocks noChangeArrowheads="1"/>
          </p:cNvSpPr>
          <p:nvPr/>
        </p:nvSpPr>
        <p:spPr bwMode="auto">
          <a:xfrm>
            <a:off x="1471613" y="2535238"/>
            <a:ext cx="130175" cy="103187"/>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cxnSp>
        <p:nvCxnSpPr>
          <p:cNvPr id="8239" name="AutoShape 28"/>
          <p:cNvCxnSpPr>
            <a:cxnSpLocks noChangeShapeType="1"/>
            <a:stCxn id="8234" idx="0"/>
            <a:endCxn id="8229" idx="4"/>
          </p:cNvCxnSpPr>
          <p:nvPr/>
        </p:nvCxnSpPr>
        <p:spPr bwMode="auto">
          <a:xfrm flipH="1" flipV="1">
            <a:off x="1801813" y="2354263"/>
            <a:ext cx="25400" cy="16986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40" name="Oval 9"/>
          <p:cNvSpPr>
            <a:spLocks noChangeArrowheads="1"/>
          </p:cNvSpPr>
          <p:nvPr/>
        </p:nvSpPr>
        <p:spPr bwMode="auto">
          <a:xfrm>
            <a:off x="1452563" y="2263775"/>
            <a:ext cx="131762" cy="103188"/>
          </a:xfrm>
          <a:prstGeom prst="ellipse">
            <a:avLst/>
          </a:prstGeom>
          <a:solidFill>
            <a:srgbClr val="9E5ECE"/>
          </a:solidFill>
          <a:ln w="9525" algn="ctr">
            <a:solidFill>
              <a:schemeClr val="tx1"/>
            </a:solidFill>
            <a:round/>
            <a:headEnd/>
            <a:tailEnd/>
          </a:ln>
        </p:spPr>
        <p:txBody>
          <a:bodyPr lIns="91422" tIns="45712" rIns="91422" bIns="45712" anchor="ctr"/>
          <a:lstStyle/>
          <a:p>
            <a:pPr defTabSz="839788"/>
            <a:endParaRPr lang="en-US"/>
          </a:p>
        </p:txBody>
      </p:sp>
      <p:cxnSp>
        <p:nvCxnSpPr>
          <p:cNvPr id="8241" name="AutoShape 13"/>
          <p:cNvCxnSpPr>
            <a:cxnSpLocks noChangeShapeType="1"/>
            <a:stCxn id="8230" idx="4"/>
            <a:endCxn id="8240" idx="0"/>
          </p:cNvCxnSpPr>
          <p:nvPr/>
        </p:nvCxnSpPr>
        <p:spPr bwMode="auto">
          <a:xfrm flipH="1">
            <a:off x="1517650" y="2106613"/>
            <a:ext cx="41275" cy="15716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42" name="Oval 21"/>
          <p:cNvSpPr>
            <a:spLocks noChangeArrowheads="1"/>
          </p:cNvSpPr>
          <p:nvPr/>
        </p:nvSpPr>
        <p:spPr bwMode="auto">
          <a:xfrm>
            <a:off x="1978025" y="2905125"/>
            <a:ext cx="131763" cy="103188"/>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sp>
        <p:nvSpPr>
          <p:cNvPr id="8243" name="Oval 22"/>
          <p:cNvSpPr>
            <a:spLocks noChangeArrowheads="1"/>
          </p:cNvSpPr>
          <p:nvPr/>
        </p:nvSpPr>
        <p:spPr bwMode="auto">
          <a:xfrm>
            <a:off x="1804988" y="2913063"/>
            <a:ext cx="131762" cy="103187"/>
          </a:xfrm>
          <a:prstGeom prst="ellipse">
            <a:avLst/>
          </a:prstGeom>
          <a:solidFill>
            <a:srgbClr val="0070C0"/>
          </a:solidFill>
          <a:ln w="9525" algn="ctr">
            <a:solidFill>
              <a:schemeClr val="tx1"/>
            </a:solidFill>
            <a:round/>
            <a:headEnd/>
            <a:tailEnd/>
          </a:ln>
        </p:spPr>
        <p:txBody>
          <a:bodyPr lIns="91422" tIns="45712" rIns="91422" bIns="45712" anchor="ctr"/>
          <a:lstStyle/>
          <a:p>
            <a:pPr defTabSz="839788"/>
            <a:endParaRPr lang="en-US"/>
          </a:p>
        </p:txBody>
      </p:sp>
      <p:cxnSp>
        <p:nvCxnSpPr>
          <p:cNvPr id="8244" name="AutoShape 25"/>
          <p:cNvCxnSpPr>
            <a:cxnSpLocks noChangeShapeType="1"/>
            <a:stCxn id="8243" idx="0"/>
            <a:endCxn id="8234" idx="4"/>
          </p:cNvCxnSpPr>
          <p:nvPr/>
        </p:nvCxnSpPr>
        <p:spPr bwMode="auto">
          <a:xfrm flipH="1" flipV="1">
            <a:off x="1827213" y="2625725"/>
            <a:ext cx="44450" cy="2873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245" name="AutoShape 26"/>
          <p:cNvCxnSpPr>
            <a:cxnSpLocks noChangeShapeType="1"/>
            <a:stCxn id="8242" idx="0"/>
            <a:endCxn id="8234" idx="4"/>
          </p:cNvCxnSpPr>
          <p:nvPr/>
        </p:nvCxnSpPr>
        <p:spPr bwMode="auto">
          <a:xfrm flipH="1" flipV="1">
            <a:off x="1827213" y="2625725"/>
            <a:ext cx="217487" cy="279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46" name="Rectangle 28"/>
          <p:cNvSpPr>
            <a:spLocks noChangeArrowheads="1"/>
          </p:cNvSpPr>
          <p:nvPr/>
        </p:nvSpPr>
        <p:spPr bwMode="auto">
          <a:xfrm>
            <a:off x="1143000" y="1573213"/>
            <a:ext cx="981075" cy="295275"/>
          </a:xfrm>
          <a:prstGeom prst="rect">
            <a:avLst/>
          </a:prstGeom>
          <a:solidFill>
            <a:schemeClr val="accent1"/>
          </a:solidFill>
          <a:ln w="9525" algn="ctr">
            <a:solidFill>
              <a:schemeClr val="tx1"/>
            </a:solidFill>
            <a:miter lim="800000"/>
            <a:headEnd/>
            <a:tailEnd/>
          </a:ln>
        </p:spPr>
        <p:txBody>
          <a:bodyPr wrap="none"/>
          <a:lstStyle/>
          <a:p>
            <a:pPr defTabSz="996950"/>
            <a:r>
              <a:rPr lang="en-US" sz="1200"/>
              <a:t>EPF loop</a:t>
            </a:r>
          </a:p>
        </p:txBody>
      </p:sp>
      <p:sp>
        <p:nvSpPr>
          <p:cNvPr id="8247" name="Rectangle 121"/>
          <p:cNvSpPr>
            <a:spLocks noChangeArrowheads="1"/>
          </p:cNvSpPr>
          <p:nvPr/>
        </p:nvSpPr>
        <p:spPr bwMode="auto">
          <a:xfrm>
            <a:off x="2813050" y="1947863"/>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48" name="Rectangle 121"/>
          <p:cNvSpPr>
            <a:spLocks noChangeArrowheads="1"/>
          </p:cNvSpPr>
          <p:nvPr/>
        </p:nvSpPr>
        <p:spPr bwMode="auto">
          <a:xfrm>
            <a:off x="2813050" y="2127250"/>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49" name="Rectangle 121"/>
          <p:cNvSpPr>
            <a:spLocks noChangeArrowheads="1"/>
          </p:cNvSpPr>
          <p:nvPr/>
        </p:nvSpPr>
        <p:spPr bwMode="auto">
          <a:xfrm>
            <a:off x="2813050" y="2287588"/>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50" name="Rectangle 121"/>
          <p:cNvSpPr>
            <a:spLocks noChangeArrowheads="1"/>
          </p:cNvSpPr>
          <p:nvPr/>
        </p:nvSpPr>
        <p:spPr bwMode="auto">
          <a:xfrm>
            <a:off x="2813050" y="2466975"/>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51" name="Rectangle 121"/>
          <p:cNvSpPr>
            <a:spLocks noChangeArrowheads="1"/>
          </p:cNvSpPr>
          <p:nvPr/>
        </p:nvSpPr>
        <p:spPr bwMode="auto">
          <a:xfrm>
            <a:off x="2813050" y="2646363"/>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52" name="Rectangle 121"/>
          <p:cNvSpPr>
            <a:spLocks noChangeArrowheads="1"/>
          </p:cNvSpPr>
          <p:nvPr/>
        </p:nvSpPr>
        <p:spPr bwMode="auto">
          <a:xfrm>
            <a:off x="2813050" y="2825750"/>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53" name="Rectangle 121"/>
          <p:cNvSpPr>
            <a:spLocks noChangeArrowheads="1"/>
          </p:cNvSpPr>
          <p:nvPr/>
        </p:nvSpPr>
        <p:spPr bwMode="auto">
          <a:xfrm>
            <a:off x="4221163" y="1933575"/>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dirty="0"/>
              <a:t>Value</a:t>
            </a:r>
          </a:p>
        </p:txBody>
      </p:sp>
      <p:sp>
        <p:nvSpPr>
          <p:cNvPr id="8254" name="Rectangle 121"/>
          <p:cNvSpPr>
            <a:spLocks noChangeArrowheads="1"/>
          </p:cNvSpPr>
          <p:nvPr/>
        </p:nvSpPr>
        <p:spPr bwMode="auto">
          <a:xfrm>
            <a:off x="4221163" y="2112963"/>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55" name="Rectangle 121"/>
          <p:cNvSpPr>
            <a:spLocks noChangeArrowheads="1"/>
          </p:cNvSpPr>
          <p:nvPr/>
        </p:nvSpPr>
        <p:spPr bwMode="auto">
          <a:xfrm>
            <a:off x="4221163" y="2273300"/>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56" name="Rectangle 121"/>
          <p:cNvSpPr>
            <a:spLocks noChangeArrowheads="1"/>
          </p:cNvSpPr>
          <p:nvPr/>
        </p:nvSpPr>
        <p:spPr bwMode="auto">
          <a:xfrm>
            <a:off x="4221163" y="2452688"/>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57" name="Rectangle 121"/>
          <p:cNvSpPr>
            <a:spLocks noChangeArrowheads="1"/>
          </p:cNvSpPr>
          <p:nvPr/>
        </p:nvSpPr>
        <p:spPr bwMode="auto">
          <a:xfrm>
            <a:off x="4221163" y="2632075"/>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sp>
        <p:nvSpPr>
          <p:cNvPr id="8258" name="Rectangle 121"/>
          <p:cNvSpPr>
            <a:spLocks noChangeArrowheads="1"/>
          </p:cNvSpPr>
          <p:nvPr/>
        </p:nvSpPr>
        <p:spPr bwMode="auto">
          <a:xfrm>
            <a:off x="4221163" y="2811463"/>
            <a:ext cx="917575" cy="123825"/>
          </a:xfrm>
          <a:prstGeom prst="rect">
            <a:avLst/>
          </a:prstGeom>
          <a:solidFill>
            <a:srgbClr val="FF0066"/>
          </a:solidFill>
          <a:ln w="9525" algn="ctr">
            <a:solidFill>
              <a:schemeClr val="tx1"/>
            </a:solidFill>
            <a:round/>
            <a:headEnd/>
            <a:tailEnd/>
          </a:ln>
        </p:spPr>
        <p:txBody>
          <a:bodyPr wrap="none" tIns="0" bIns="0"/>
          <a:lstStyle/>
          <a:p>
            <a:pPr defTabSz="996950"/>
            <a:r>
              <a:rPr lang="en-US" sz="800"/>
              <a:t>Value</a:t>
            </a:r>
          </a:p>
        </p:txBody>
      </p:sp>
      <p:cxnSp>
        <p:nvCxnSpPr>
          <p:cNvPr id="8259" name="Straight Arrow Connector 61"/>
          <p:cNvCxnSpPr>
            <a:cxnSpLocks noChangeShapeType="1"/>
            <a:stCxn id="8240" idx="6"/>
            <a:endCxn id="8248" idx="1"/>
          </p:cNvCxnSpPr>
          <p:nvPr/>
        </p:nvCxnSpPr>
        <p:spPr bwMode="auto">
          <a:xfrm flipV="1">
            <a:off x="1584325" y="2189163"/>
            <a:ext cx="1228725" cy="126206"/>
          </a:xfrm>
          <a:prstGeom prst="straightConnector1">
            <a:avLst/>
          </a:prstGeom>
          <a:noFill/>
          <a:ln w="19050" algn="ctr">
            <a:solidFill>
              <a:srgbClr val="00B050"/>
            </a:solidFill>
            <a:round/>
            <a:headEnd/>
            <a:tailEnd type="triangle" w="med" len="med"/>
          </a:ln>
          <a:extLst>
            <a:ext uri="{909E8E84-426E-40DD-AFC4-6F175D3DCCD1}">
              <a14:hiddenFill xmlns:a14="http://schemas.microsoft.com/office/drawing/2010/main" xmlns="">
                <a:noFill/>
              </a14:hiddenFill>
            </a:ext>
          </a:extLst>
        </p:spPr>
      </p:cxnSp>
      <p:cxnSp>
        <p:nvCxnSpPr>
          <p:cNvPr id="8260" name="Straight Arrow Connector 61"/>
          <p:cNvCxnSpPr>
            <a:cxnSpLocks noChangeShapeType="1"/>
            <a:stCxn id="8221" idx="5"/>
            <a:endCxn id="8250" idx="1"/>
          </p:cNvCxnSpPr>
          <p:nvPr/>
        </p:nvCxnSpPr>
        <p:spPr bwMode="auto">
          <a:xfrm>
            <a:off x="1315792" y="2359789"/>
            <a:ext cx="1497258" cy="169099"/>
          </a:xfrm>
          <a:prstGeom prst="straightConnector1">
            <a:avLst/>
          </a:prstGeom>
          <a:noFill/>
          <a:ln w="19050" algn="ctr">
            <a:solidFill>
              <a:srgbClr val="00B050"/>
            </a:solidFill>
            <a:round/>
            <a:headEnd/>
            <a:tailEnd type="triangle" w="med" len="med"/>
          </a:ln>
          <a:extLst>
            <a:ext uri="{909E8E84-426E-40DD-AFC4-6F175D3DCCD1}">
              <a14:hiddenFill xmlns:a14="http://schemas.microsoft.com/office/drawing/2010/main" xmlns="">
                <a:noFill/>
              </a14:hiddenFill>
            </a:ext>
          </a:extLst>
        </p:spPr>
      </p:cxnSp>
      <p:cxnSp>
        <p:nvCxnSpPr>
          <p:cNvPr id="8261" name="AutoShape 108"/>
          <p:cNvCxnSpPr>
            <a:cxnSpLocks noChangeShapeType="1"/>
          </p:cNvCxnSpPr>
          <p:nvPr/>
        </p:nvCxnSpPr>
        <p:spPr bwMode="auto">
          <a:xfrm flipH="1" flipV="1">
            <a:off x="3765550" y="1514475"/>
            <a:ext cx="525463" cy="7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262" name="Line 51"/>
          <p:cNvSpPr>
            <a:spLocks noChangeShapeType="1"/>
          </p:cNvSpPr>
          <p:nvPr/>
        </p:nvSpPr>
        <p:spPr bwMode="auto">
          <a:xfrm flipH="1">
            <a:off x="2044700" y="1657350"/>
            <a:ext cx="288925" cy="0"/>
          </a:xfrm>
          <a:prstGeom prst="line">
            <a:avLst/>
          </a:prstGeom>
          <a:noFill/>
          <a:ln w="9525">
            <a:solidFill>
              <a:srgbClr val="FF0000"/>
            </a:solidFill>
            <a:round/>
            <a:headEnd type="oval" w="med" len="med"/>
            <a:tailEnd/>
          </a:ln>
          <a:extLst>
            <a:ext uri="{909E8E84-426E-40DD-AFC4-6F175D3DCCD1}">
              <a14:hiddenFill xmlns:a14="http://schemas.microsoft.com/office/drawing/2010/main" xmlns="">
                <a:noFill/>
              </a14:hiddenFill>
            </a:ext>
          </a:extLst>
        </p:spPr>
        <p:txBody>
          <a:bodyPr/>
          <a:lstStyle/>
          <a:p>
            <a:endParaRPr lang="en-US"/>
          </a:p>
        </p:txBody>
      </p:sp>
      <p:sp>
        <p:nvSpPr>
          <p:cNvPr id="8263" name="Line 51"/>
          <p:cNvSpPr>
            <a:spLocks noChangeShapeType="1"/>
          </p:cNvSpPr>
          <p:nvPr/>
        </p:nvSpPr>
        <p:spPr bwMode="auto">
          <a:xfrm flipV="1">
            <a:off x="900113" y="1663700"/>
            <a:ext cx="303212" cy="0"/>
          </a:xfrm>
          <a:prstGeom prst="line">
            <a:avLst/>
          </a:prstGeom>
          <a:noFill/>
          <a:ln w="9525">
            <a:solidFill>
              <a:srgbClr val="FF0000"/>
            </a:solidFill>
            <a:round/>
            <a:headEnd type="oval" w="med" len="med"/>
            <a:tailEnd/>
          </a:ln>
          <a:extLst>
            <a:ext uri="{909E8E84-426E-40DD-AFC4-6F175D3DCCD1}">
              <a14:hiddenFill xmlns:a14="http://schemas.microsoft.com/office/drawing/2010/main" xmlns="">
                <a:noFill/>
              </a14:hiddenFill>
            </a:ext>
          </a:extLst>
        </p:spPr>
        <p:txBody>
          <a:bodyPr/>
          <a:lstStyle/>
          <a:p>
            <a:endParaRPr lang="en-US"/>
          </a:p>
        </p:txBody>
      </p:sp>
      <p:sp>
        <p:nvSpPr>
          <p:cNvPr id="8264" name="AutoShape 110"/>
          <p:cNvSpPr>
            <a:spLocks noChangeArrowheads="1"/>
          </p:cNvSpPr>
          <p:nvPr/>
        </p:nvSpPr>
        <p:spPr bwMode="auto">
          <a:xfrm>
            <a:off x="3862388" y="969963"/>
            <a:ext cx="669925" cy="274637"/>
          </a:xfrm>
          <a:prstGeom prst="wedgeRoundRectCallout">
            <a:avLst>
              <a:gd name="adj1" fmla="val -33176"/>
              <a:gd name="adj2" fmla="val 143644"/>
              <a:gd name="adj3" fmla="val 16667"/>
            </a:avLst>
          </a:prstGeom>
          <a:solidFill>
            <a:srgbClr val="FFCC00"/>
          </a:solidFill>
          <a:ln w="9525" algn="ctr">
            <a:solidFill>
              <a:schemeClr val="tx1"/>
            </a:solidFill>
            <a:miter lim="800000"/>
            <a:headEnd/>
            <a:tailEnd/>
          </a:ln>
        </p:spPr>
        <p:txBody>
          <a:bodyPr anchor="ctr"/>
          <a:lstStyle/>
          <a:p>
            <a:pPr defTabSz="915988"/>
            <a:r>
              <a:rPr lang="en-US" sz="800"/>
              <a:t>notify on change</a:t>
            </a:r>
            <a:endParaRPr lang="bg-BG" sz="800"/>
          </a:p>
        </p:txBody>
      </p:sp>
      <p:cxnSp>
        <p:nvCxnSpPr>
          <p:cNvPr id="8265" name="AutoShape 111"/>
          <p:cNvCxnSpPr>
            <a:cxnSpLocks noChangeShapeType="1"/>
          </p:cNvCxnSpPr>
          <p:nvPr/>
        </p:nvCxnSpPr>
        <p:spPr bwMode="auto">
          <a:xfrm flipH="1">
            <a:off x="2333625" y="1641475"/>
            <a:ext cx="409575" cy="7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266" name="AutoShape 112"/>
          <p:cNvSpPr>
            <a:spLocks noChangeArrowheads="1"/>
          </p:cNvSpPr>
          <p:nvPr/>
        </p:nvSpPr>
        <p:spPr bwMode="auto">
          <a:xfrm>
            <a:off x="2708275" y="969963"/>
            <a:ext cx="669925" cy="274637"/>
          </a:xfrm>
          <a:prstGeom prst="wedgeRoundRectCallout">
            <a:avLst>
              <a:gd name="adj1" fmla="val -51657"/>
              <a:gd name="adj2" fmla="val 192194"/>
              <a:gd name="adj3" fmla="val 16667"/>
            </a:avLst>
          </a:prstGeom>
          <a:solidFill>
            <a:srgbClr val="FFCC00"/>
          </a:solidFill>
          <a:ln w="9525" algn="ctr">
            <a:solidFill>
              <a:schemeClr val="tx1"/>
            </a:solidFill>
            <a:miter lim="800000"/>
            <a:headEnd/>
            <a:tailEnd/>
          </a:ln>
        </p:spPr>
        <p:txBody>
          <a:bodyPr anchor="ctr"/>
          <a:lstStyle/>
          <a:p>
            <a:pPr defTabSz="915988"/>
            <a:r>
              <a:rPr lang="en-US" sz="800"/>
              <a:t>notify on change</a:t>
            </a:r>
            <a:endParaRPr lang="bg-BG" sz="800"/>
          </a:p>
        </p:txBody>
      </p:sp>
      <p:sp>
        <p:nvSpPr>
          <p:cNvPr id="8267" name="AutoShape 113"/>
          <p:cNvSpPr>
            <a:spLocks noChangeArrowheads="1"/>
          </p:cNvSpPr>
          <p:nvPr/>
        </p:nvSpPr>
        <p:spPr bwMode="auto">
          <a:xfrm>
            <a:off x="371475" y="917575"/>
            <a:ext cx="1006475" cy="423863"/>
          </a:xfrm>
          <a:prstGeom prst="wedgeRoundRectCallout">
            <a:avLst>
              <a:gd name="adj1" fmla="val 5838"/>
              <a:gd name="adj2" fmla="val 121537"/>
              <a:gd name="adj3" fmla="val 16667"/>
            </a:avLst>
          </a:prstGeom>
          <a:solidFill>
            <a:srgbClr val="FFCC00"/>
          </a:solidFill>
          <a:ln w="9525" algn="ctr">
            <a:solidFill>
              <a:schemeClr val="tx1"/>
            </a:solidFill>
            <a:miter lim="800000"/>
            <a:headEnd/>
            <a:tailEnd/>
          </a:ln>
        </p:spPr>
        <p:txBody>
          <a:bodyPr anchor="ctr"/>
          <a:lstStyle/>
          <a:p>
            <a:pPr defTabSz="915988"/>
            <a:r>
              <a:rPr lang="en-US" sz="800"/>
              <a:t>functional interface</a:t>
            </a:r>
          </a:p>
          <a:p>
            <a:pPr defTabSz="915988"/>
            <a:r>
              <a:rPr lang="en-US" sz="800"/>
              <a:t>(SendMessage)</a:t>
            </a:r>
            <a:endParaRPr lang="bg-BG" sz="800"/>
          </a:p>
        </p:txBody>
      </p:sp>
      <p:sp>
        <p:nvSpPr>
          <p:cNvPr id="8268" name="AutoShape 114"/>
          <p:cNvSpPr>
            <a:spLocks noChangeArrowheads="1"/>
          </p:cNvSpPr>
          <p:nvPr/>
        </p:nvSpPr>
        <p:spPr bwMode="auto">
          <a:xfrm>
            <a:off x="1543050" y="965200"/>
            <a:ext cx="1006475" cy="250825"/>
          </a:xfrm>
          <a:prstGeom prst="wedgeRoundRectCallout">
            <a:avLst>
              <a:gd name="adj1" fmla="val 26023"/>
              <a:gd name="adj2" fmla="val 209495"/>
              <a:gd name="adj3" fmla="val 16667"/>
            </a:avLst>
          </a:prstGeom>
          <a:solidFill>
            <a:srgbClr val="FFCC00"/>
          </a:solidFill>
          <a:ln w="9525" algn="ctr">
            <a:solidFill>
              <a:schemeClr val="tx1"/>
            </a:solidFill>
            <a:miter lim="800000"/>
            <a:headEnd/>
            <a:tailEnd/>
          </a:ln>
        </p:spPr>
        <p:txBody>
          <a:bodyPr anchor="ctr"/>
          <a:lstStyle/>
          <a:p>
            <a:pPr defTabSz="915988"/>
            <a:r>
              <a:rPr lang="en-US" sz="800"/>
              <a:t>APImanager</a:t>
            </a:r>
          </a:p>
          <a:p>
            <a:pPr defTabSz="915988"/>
            <a:r>
              <a:rPr lang="en-US" sz="800"/>
              <a:t>interface</a:t>
            </a:r>
          </a:p>
        </p:txBody>
      </p:sp>
      <p:sp>
        <p:nvSpPr>
          <p:cNvPr id="8269" name="Rectangle 1"/>
          <p:cNvSpPr>
            <a:spLocks noChangeArrowheads="1"/>
          </p:cNvSpPr>
          <p:nvPr/>
        </p:nvSpPr>
        <p:spPr bwMode="auto">
          <a:xfrm>
            <a:off x="6318535" y="957263"/>
            <a:ext cx="617537" cy="200025"/>
          </a:xfrm>
          <a:prstGeom prst="rect">
            <a:avLst/>
          </a:prstGeom>
          <a:solidFill>
            <a:schemeClr val="accent1"/>
          </a:solidFill>
          <a:ln w="9525" algn="ctr">
            <a:solidFill>
              <a:schemeClr val="tx1"/>
            </a:solidFill>
            <a:round/>
            <a:headEnd/>
            <a:tailEnd/>
          </a:ln>
        </p:spPr>
        <p:txBody>
          <a:bodyPr wrap="none" anchor="ctr"/>
          <a:lstStyle/>
          <a:p>
            <a:pPr defTabSz="915988"/>
            <a:r>
              <a:rPr lang="en-US" sz="1200" dirty="0" smtClean="0"/>
              <a:t>App1</a:t>
            </a:r>
            <a:endParaRPr lang="en-US" sz="1200" dirty="0"/>
          </a:p>
        </p:txBody>
      </p:sp>
      <p:cxnSp>
        <p:nvCxnSpPr>
          <p:cNvPr id="8270" name="Straight Connector 3"/>
          <p:cNvCxnSpPr>
            <a:cxnSpLocks noChangeShapeType="1"/>
          </p:cNvCxnSpPr>
          <p:nvPr/>
        </p:nvCxnSpPr>
        <p:spPr bwMode="auto">
          <a:xfrm>
            <a:off x="6588410" y="1157288"/>
            <a:ext cx="0" cy="4701982"/>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sp>
        <p:nvSpPr>
          <p:cNvPr id="8271" name="Rectangle 5"/>
          <p:cNvSpPr>
            <a:spLocks noChangeArrowheads="1"/>
          </p:cNvSpPr>
          <p:nvPr/>
        </p:nvSpPr>
        <p:spPr bwMode="auto">
          <a:xfrm>
            <a:off x="6524910" y="1401763"/>
            <a:ext cx="127000" cy="239712"/>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sp>
        <p:nvSpPr>
          <p:cNvPr id="8273" name="Rectangle 5"/>
          <p:cNvSpPr>
            <a:spLocks noChangeArrowheads="1"/>
          </p:cNvSpPr>
          <p:nvPr/>
        </p:nvSpPr>
        <p:spPr bwMode="auto">
          <a:xfrm>
            <a:off x="8662602" y="1520826"/>
            <a:ext cx="114249" cy="159544"/>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sp>
        <p:nvSpPr>
          <p:cNvPr id="8274" name="TextBox 10"/>
          <p:cNvSpPr txBox="1">
            <a:spLocks noChangeArrowheads="1"/>
          </p:cNvSpPr>
          <p:nvPr/>
        </p:nvSpPr>
        <p:spPr bwMode="auto">
          <a:xfrm>
            <a:off x="6618185" y="1358900"/>
            <a:ext cx="865188"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a:t>send message</a:t>
            </a:r>
          </a:p>
        </p:txBody>
      </p:sp>
      <p:sp>
        <p:nvSpPr>
          <p:cNvPr id="8275" name="TextBox 10"/>
          <p:cNvSpPr txBox="1">
            <a:spLocks noChangeArrowheads="1"/>
          </p:cNvSpPr>
          <p:nvPr/>
        </p:nvSpPr>
        <p:spPr bwMode="auto">
          <a:xfrm>
            <a:off x="8784840" y="1430338"/>
            <a:ext cx="6810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err="1"/>
              <a:t>enqueue</a:t>
            </a:r>
            <a:r>
              <a:rPr lang="en-US" sz="800" dirty="0"/>
              <a:t> message</a:t>
            </a:r>
          </a:p>
        </p:txBody>
      </p:sp>
      <p:sp>
        <p:nvSpPr>
          <p:cNvPr id="8276" name="Rectangle 5"/>
          <p:cNvSpPr>
            <a:spLocks noChangeArrowheads="1"/>
          </p:cNvSpPr>
          <p:nvPr/>
        </p:nvSpPr>
        <p:spPr bwMode="auto">
          <a:xfrm>
            <a:off x="5824370" y="2895290"/>
            <a:ext cx="127000" cy="112713"/>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cxnSp>
        <p:nvCxnSpPr>
          <p:cNvPr id="8277" name="Straight Arrow Connector 7"/>
          <p:cNvCxnSpPr>
            <a:cxnSpLocks noChangeShapeType="1"/>
            <a:stCxn id="8276" idx="0"/>
            <a:endCxn id="8201" idx="0"/>
          </p:cNvCxnSpPr>
          <p:nvPr/>
        </p:nvCxnSpPr>
        <p:spPr bwMode="auto">
          <a:xfrm flipV="1">
            <a:off x="5887870" y="2888940"/>
            <a:ext cx="2821564" cy="63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8278" name="Rectangle 5"/>
          <p:cNvSpPr>
            <a:spLocks noChangeArrowheads="1"/>
          </p:cNvSpPr>
          <p:nvPr/>
        </p:nvSpPr>
        <p:spPr bwMode="auto">
          <a:xfrm>
            <a:off x="8741977" y="2957203"/>
            <a:ext cx="114249" cy="406710"/>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sp>
        <p:nvSpPr>
          <p:cNvPr id="8279" name="TextBox 10"/>
          <p:cNvSpPr txBox="1">
            <a:spLocks noChangeArrowheads="1"/>
          </p:cNvSpPr>
          <p:nvPr/>
        </p:nvSpPr>
        <p:spPr bwMode="auto">
          <a:xfrm>
            <a:off x="5956133" y="2933945"/>
            <a:ext cx="865187"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a:t>Task activation</a:t>
            </a:r>
          </a:p>
        </p:txBody>
      </p:sp>
      <p:grpSp>
        <p:nvGrpSpPr>
          <p:cNvPr id="8280" name="Group 33"/>
          <p:cNvGrpSpPr>
            <a:grpSpLocks/>
          </p:cNvGrpSpPr>
          <p:nvPr/>
        </p:nvGrpSpPr>
        <p:grpSpPr bwMode="auto">
          <a:xfrm>
            <a:off x="8830876" y="3001653"/>
            <a:ext cx="201613" cy="254000"/>
            <a:chOff x="8271257" y="4239090"/>
            <a:chExt cx="159163" cy="152401"/>
          </a:xfrm>
        </p:grpSpPr>
        <p:cxnSp>
          <p:nvCxnSpPr>
            <p:cNvPr id="8291" name="Straight Connector 25"/>
            <p:cNvCxnSpPr>
              <a:cxnSpLocks noChangeShapeType="1"/>
            </p:cNvCxnSpPr>
            <p:nvPr/>
          </p:nvCxnSpPr>
          <p:spPr bwMode="auto">
            <a:xfrm>
              <a:off x="8296672" y="4239090"/>
              <a:ext cx="133747" cy="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292" name="Straight Connector 44"/>
            <p:cNvCxnSpPr>
              <a:cxnSpLocks noChangeShapeType="1"/>
            </p:cNvCxnSpPr>
            <p:nvPr/>
          </p:nvCxnSpPr>
          <p:spPr bwMode="auto">
            <a:xfrm>
              <a:off x="8430419" y="4239090"/>
              <a:ext cx="0" cy="15240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293" name="Straight Connector 47"/>
            <p:cNvCxnSpPr>
              <a:cxnSpLocks noChangeShapeType="1"/>
            </p:cNvCxnSpPr>
            <p:nvPr/>
          </p:nvCxnSpPr>
          <p:spPr bwMode="auto">
            <a:xfrm flipH="1" flipV="1">
              <a:off x="8271257" y="4391490"/>
              <a:ext cx="159163" cy="1"/>
            </a:xfrm>
            <a:prstGeom prst="line">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8281" name="Rectangle 5"/>
          <p:cNvSpPr>
            <a:spLocks noChangeArrowheads="1"/>
          </p:cNvSpPr>
          <p:nvPr/>
        </p:nvSpPr>
        <p:spPr bwMode="auto">
          <a:xfrm>
            <a:off x="8751502" y="3519010"/>
            <a:ext cx="114300" cy="744537"/>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grpSp>
        <p:nvGrpSpPr>
          <p:cNvPr id="8282" name="Group 33"/>
          <p:cNvGrpSpPr>
            <a:grpSpLocks/>
          </p:cNvGrpSpPr>
          <p:nvPr/>
        </p:nvGrpSpPr>
        <p:grpSpPr bwMode="auto">
          <a:xfrm>
            <a:off x="8840402" y="3563460"/>
            <a:ext cx="303213" cy="608012"/>
            <a:chOff x="8271257" y="4239090"/>
            <a:chExt cx="159163" cy="152401"/>
          </a:xfrm>
        </p:grpSpPr>
        <p:cxnSp>
          <p:nvCxnSpPr>
            <p:cNvPr id="8288" name="Straight Connector 25"/>
            <p:cNvCxnSpPr>
              <a:cxnSpLocks noChangeShapeType="1"/>
            </p:cNvCxnSpPr>
            <p:nvPr/>
          </p:nvCxnSpPr>
          <p:spPr bwMode="auto">
            <a:xfrm>
              <a:off x="8296672" y="4239090"/>
              <a:ext cx="133747" cy="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289" name="Straight Connector 44"/>
            <p:cNvCxnSpPr>
              <a:cxnSpLocks noChangeShapeType="1"/>
            </p:cNvCxnSpPr>
            <p:nvPr/>
          </p:nvCxnSpPr>
          <p:spPr bwMode="auto">
            <a:xfrm>
              <a:off x="8430419" y="4239090"/>
              <a:ext cx="0" cy="15240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290" name="Straight Connector 47"/>
            <p:cNvCxnSpPr>
              <a:cxnSpLocks noChangeShapeType="1"/>
            </p:cNvCxnSpPr>
            <p:nvPr/>
          </p:nvCxnSpPr>
          <p:spPr bwMode="auto">
            <a:xfrm flipH="1" flipV="1">
              <a:off x="8271257" y="4391490"/>
              <a:ext cx="159163" cy="1"/>
            </a:xfrm>
            <a:prstGeom prst="line">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8283" name="Rectangle 5"/>
          <p:cNvSpPr>
            <a:spLocks noChangeArrowheads="1"/>
          </p:cNvSpPr>
          <p:nvPr/>
        </p:nvSpPr>
        <p:spPr bwMode="auto">
          <a:xfrm>
            <a:off x="8830877" y="3838097"/>
            <a:ext cx="127000" cy="239713"/>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grpSp>
        <p:nvGrpSpPr>
          <p:cNvPr id="8284" name="Group 33"/>
          <p:cNvGrpSpPr>
            <a:grpSpLocks/>
          </p:cNvGrpSpPr>
          <p:nvPr/>
        </p:nvGrpSpPr>
        <p:grpSpPr bwMode="auto">
          <a:xfrm>
            <a:off x="8919777" y="3882547"/>
            <a:ext cx="158750" cy="152400"/>
            <a:chOff x="8271257" y="4239090"/>
            <a:chExt cx="159163" cy="152401"/>
          </a:xfrm>
        </p:grpSpPr>
        <p:cxnSp>
          <p:nvCxnSpPr>
            <p:cNvPr id="8285" name="Straight Connector 25"/>
            <p:cNvCxnSpPr>
              <a:cxnSpLocks noChangeShapeType="1"/>
            </p:cNvCxnSpPr>
            <p:nvPr/>
          </p:nvCxnSpPr>
          <p:spPr bwMode="auto">
            <a:xfrm>
              <a:off x="8296672" y="4239090"/>
              <a:ext cx="133747" cy="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286" name="Straight Connector 44"/>
            <p:cNvCxnSpPr>
              <a:cxnSpLocks noChangeShapeType="1"/>
            </p:cNvCxnSpPr>
            <p:nvPr/>
          </p:nvCxnSpPr>
          <p:spPr bwMode="auto">
            <a:xfrm>
              <a:off x="8430419" y="4239090"/>
              <a:ext cx="0" cy="152400"/>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287" name="Straight Connector 47"/>
            <p:cNvCxnSpPr>
              <a:cxnSpLocks noChangeShapeType="1"/>
            </p:cNvCxnSpPr>
            <p:nvPr/>
          </p:nvCxnSpPr>
          <p:spPr bwMode="auto">
            <a:xfrm flipH="1" flipV="1">
              <a:off x="8271257" y="4391490"/>
              <a:ext cx="159163" cy="1"/>
            </a:xfrm>
            <a:prstGeom prst="line">
              <a:avLst/>
            </a:prstGeom>
            <a:noFill/>
            <a:ln w="9525" algn="ctr">
              <a:solidFill>
                <a:schemeClr val="tx1"/>
              </a:solidFill>
              <a:round/>
              <a:headEnd/>
              <a:tailEnd type="triangle" w="med" len="med"/>
            </a:ln>
            <a:extLst>
              <a:ext uri="{909E8E84-426E-40DD-AFC4-6F175D3DCCD1}">
                <a14:hiddenFill xmlns:a14="http://schemas.microsoft.com/office/drawing/2010/main" xmlns="">
                  <a:noFill/>
                </a14:hiddenFill>
              </a:ext>
            </a:extLst>
          </p:spPr>
        </p:cxnSp>
      </p:grpSp>
      <p:sp>
        <p:nvSpPr>
          <p:cNvPr id="109" name="Rectangle 1"/>
          <p:cNvSpPr>
            <a:spLocks noChangeArrowheads="1"/>
          </p:cNvSpPr>
          <p:nvPr/>
        </p:nvSpPr>
        <p:spPr bwMode="auto">
          <a:xfrm>
            <a:off x="7006143" y="957263"/>
            <a:ext cx="617537" cy="200025"/>
          </a:xfrm>
          <a:prstGeom prst="rect">
            <a:avLst/>
          </a:prstGeom>
          <a:solidFill>
            <a:schemeClr val="accent1"/>
          </a:solidFill>
          <a:ln w="9525" algn="ctr">
            <a:solidFill>
              <a:schemeClr val="tx1"/>
            </a:solidFill>
            <a:round/>
            <a:headEnd/>
            <a:tailEnd/>
          </a:ln>
        </p:spPr>
        <p:txBody>
          <a:bodyPr wrap="none" anchor="ctr"/>
          <a:lstStyle/>
          <a:p>
            <a:pPr defTabSz="915988"/>
            <a:r>
              <a:rPr lang="en-US" sz="1200" dirty="0" smtClean="0"/>
              <a:t>App2</a:t>
            </a:r>
            <a:endParaRPr lang="en-US" sz="1200" dirty="0"/>
          </a:p>
        </p:txBody>
      </p:sp>
      <p:cxnSp>
        <p:nvCxnSpPr>
          <p:cNvPr id="110" name="Straight Connector 3"/>
          <p:cNvCxnSpPr>
            <a:cxnSpLocks noChangeShapeType="1"/>
          </p:cNvCxnSpPr>
          <p:nvPr/>
        </p:nvCxnSpPr>
        <p:spPr bwMode="auto">
          <a:xfrm>
            <a:off x="7276173" y="1157288"/>
            <a:ext cx="0" cy="4701982"/>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8272" name="Straight Arrow Connector 7"/>
          <p:cNvCxnSpPr>
            <a:cxnSpLocks noChangeShapeType="1"/>
            <a:stCxn id="8271" idx="3"/>
            <a:endCxn id="8273" idx="0"/>
          </p:cNvCxnSpPr>
          <p:nvPr/>
        </p:nvCxnSpPr>
        <p:spPr bwMode="auto">
          <a:xfrm flipV="1">
            <a:off x="6651910" y="1520826"/>
            <a:ext cx="2067817" cy="79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8202" name="Straight Arrow Connector 7"/>
          <p:cNvCxnSpPr>
            <a:cxnSpLocks noChangeShapeType="1"/>
            <a:stCxn id="8200" idx="2"/>
            <a:endCxn id="8271" idx="0"/>
          </p:cNvCxnSpPr>
          <p:nvPr/>
        </p:nvCxnSpPr>
        <p:spPr bwMode="auto">
          <a:xfrm>
            <a:off x="5890252" y="1401762"/>
            <a:ext cx="698158" cy="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15" name="Rectangle 5"/>
          <p:cNvSpPr>
            <a:spLocks noChangeArrowheads="1"/>
          </p:cNvSpPr>
          <p:nvPr/>
        </p:nvSpPr>
        <p:spPr bwMode="auto">
          <a:xfrm>
            <a:off x="5829133" y="1755108"/>
            <a:ext cx="122237" cy="133003"/>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sp>
        <p:nvSpPr>
          <p:cNvPr id="116" name="Rectangle 5"/>
          <p:cNvSpPr>
            <a:spLocks noChangeArrowheads="1"/>
          </p:cNvSpPr>
          <p:nvPr/>
        </p:nvSpPr>
        <p:spPr bwMode="auto">
          <a:xfrm>
            <a:off x="7212673" y="1884143"/>
            <a:ext cx="127000" cy="239712"/>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cxnSp>
        <p:nvCxnSpPr>
          <p:cNvPr id="117" name="Straight Arrow Connector 7"/>
          <p:cNvCxnSpPr>
            <a:cxnSpLocks noChangeShapeType="1"/>
            <a:stCxn id="115" idx="2"/>
            <a:endCxn id="116" idx="0"/>
          </p:cNvCxnSpPr>
          <p:nvPr/>
        </p:nvCxnSpPr>
        <p:spPr bwMode="auto">
          <a:xfrm flipV="1">
            <a:off x="5890252" y="1884143"/>
            <a:ext cx="1385921" cy="39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23" name="TextBox 10"/>
          <p:cNvSpPr txBox="1">
            <a:spLocks noChangeArrowheads="1"/>
          </p:cNvSpPr>
          <p:nvPr/>
        </p:nvSpPr>
        <p:spPr bwMode="auto">
          <a:xfrm>
            <a:off x="5599739" y="1892300"/>
            <a:ext cx="865187"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a:t>Task activation</a:t>
            </a:r>
          </a:p>
        </p:txBody>
      </p:sp>
      <p:sp>
        <p:nvSpPr>
          <p:cNvPr id="124" name="TextBox 10"/>
          <p:cNvSpPr txBox="1">
            <a:spLocks noChangeArrowheads="1"/>
          </p:cNvSpPr>
          <p:nvPr/>
        </p:nvSpPr>
        <p:spPr bwMode="auto">
          <a:xfrm>
            <a:off x="6897520" y="1909542"/>
            <a:ext cx="865187"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smtClean="0"/>
              <a:t>Write </a:t>
            </a:r>
            <a:r>
              <a:rPr lang="en-US" sz="800" dirty="0" err="1" smtClean="0"/>
              <a:t>DPool</a:t>
            </a:r>
            <a:endParaRPr lang="en-US" sz="800" dirty="0"/>
          </a:p>
        </p:txBody>
      </p:sp>
      <p:sp>
        <p:nvSpPr>
          <p:cNvPr id="125" name="Rectangle 1"/>
          <p:cNvSpPr>
            <a:spLocks noChangeArrowheads="1"/>
          </p:cNvSpPr>
          <p:nvPr/>
        </p:nvSpPr>
        <p:spPr bwMode="auto">
          <a:xfrm>
            <a:off x="7710838" y="957263"/>
            <a:ext cx="617537" cy="200025"/>
          </a:xfrm>
          <a:prstGeom prst="rect">
            <a:avLst/>
          </a:prstGeom>
          <a:solidFill>
            <a:schemeClr val="accent1"/>
          </a:solidFill>
          <a:ln w="9525" algn="ctr">
            <a:solidFill>
              <a:schemeClr val="tx1"/>
            </a:solidFill>
            <a:round/>
            <a:headEnd/>
            <a:tailEnd/>
          </a:ln>
        </p:spPr>
        <p:txBody>
          <a:bodyPr wrap="none" anchor="ctr"/>
          <a:lstStyle/>
          <a:p>
            <a:pPr defTabSz="915988"/>
            <a:r>
              <a:rPr lang="en-US" sz="1200" dirty="0" smtClean="0"/>
              <a:t>API mgr</a:t>
            </a:r>
            <a:endParaRPr lang="en-US" sz="1200" dirty="0"/>
          </a:p>
        </p:txBody>
      </p:sp>
      <p:cxnSp>
        <p:nvCxnSpPr>
          <p:cNvPr id="126" name="Straight Connector 3"/>
          <p:cNvCxnSpPr>
            <a:cxnSpLocks noChangeShapeType="1"/>
          </p:cNvCxnSpPr>
          <p:nvPr/>
        </p:nvCxnSpPr>
        <p:spPr bwMode="auto">
          <a:xfrm>
            <a:off x="7980713" y="1157288"/>
            <a:ext cx="0" cy="4701982"/>
          </a:xfrm>
          <a:prstGeom prst="line">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sp>
        <p:nvSpPr>
          <p:cNvPr id="127" name="Rectangle 5"/>
          <p:cNvSpPr>
            <a:spLocks noChangeArrowheads="1"/>
          </p:cNvSpPr>
          <p:nvPr/>
        </p:nvSpPr>
        <p:spPr bwMode="auto">
          <a:xfrm>
            <a:off x="7943683" y="2315369"/>
            <a:ext cx="127000" cy="239712"/>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sp>
        <p:nvSpPr>
          <p:cNvPr id="128" name="Rectangle 5"/>
          <p:cNvSpPr>
            <a:spLocks noChangeArrowheads="1"/>
          </p:cNvSpPr>
          <p:nvPr/>
        </p:nvSpPr>
        <p:spPr bwMode="auto">
          <a:xfrm>
            <a:off x="8675353" y="2431256"/>
            <a:ext cx="114249" cy="159544"/>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cxnSp>
        <p:nvCxnSpPr>
          <p:cNvPr id="129" name="Straight Arrow Connector 7"/>
          <p:cNvCxnSpPr>
            <a:cxnSpLocks noChangeShapeType="1"/>
            <a:stCxn id="127" idx="3"/>
            <a:endCxn id="128" idx="0"/>
          </p:cNvCxnSpPr>
          <p:nvPr/>
        </p:nvCxnSpPr>
        <p:spPr bwMode="auto">
          <a:xfrm flipV="1">
            <a:off x="8070683" y="2431256"/>
            <a:ext cx="661795" cy="396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32" name="Rectangle 5"/>
          <p:cNvSpPr>
            <a:spLocks noChangeArrowheads="1"/>
          </p:cNvSpPr>
          <p:nvPr/>
        </p:nvSpPr>
        <p:spPr bwMode="auto">
          <a:xfrm>
            <a:off x="5831514" y="2189336"/>
            <a:ext cx="122237" cy="133003"/>
          </a:xfrm>
          <a:prstGeom prst="rect">
            <a:avLst/>
          </a:prstGeom>
          <a:solidFill>
            <a:schemeClr val="accent1"/>
          </a:solidFill>
          <a:ln w="9525" algn="ctr">
            <a:solidFill>
              <a:schemeClr val="tx1"/>
            </a:solidFill>
            <a:round/>
            <a:headEnd/>
            <a:tailEnd/>
          </a:ln>
        </p:spPr>
        <p:txBody>
          <a:bodyPr wrap="none" anchor="ctr"/>
          <a:lstStyle/>
          <a:p>
            <a:pPr defTabSz="915988"/>
            <a:endParaRPr lang="en-US"/>
          </a:p>
        </p:txBody>
      </p:sp>
      <p:cxnSp>
        <p:nvCxnSpPr>
          <p:cNvPr id="133" name="Straight Arrow Connector 7"/>
          <p:cNvCxnSpPr>
            <a:cxnSpLocks noChangeShapeType="1"/>
            <a:stCxn id="132" idx="2"/>
            <a:endCxn id="127" idx="0"/>
          </p:cNvCxnSpPr>
          <p:nvPr/>
        </p:nvCxnSpPr>
        <p:spPr bwMode="auto">
          <a:xfrm flipV="1">
            <a:off x="5892633" y="2315369"/>
            <a:ext cx="2114550" cy="697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34" name="TextBox 10"/>
          <p:cNvSpPr txBox="1">
            <a:spLocks noChangeArrowheads="1"/>
          </p:cNvSpPr>
          <p:nvPr/>
        </p:nvSpPr>
        <p:spPr bwMode="auto">
          <a:xfrm>
            <a:off x="5602119" y="2326528"/>
            <a:ext cx="2341563"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a:t>Task </a:t>
            </a:r>
            <a:r>
              <a:rPr lang="en-US" sz="800" dirty="0" smtClean="0"/>
              <a:t>activation (because of </a:t>
            </a:r>
            <a:r>
              <a:rPr lang="en-US" sz="800" dirty="0" err="1" smtClean="0"/>
              <a:t>DPool</a:t>
            </a:r>
            <a:r>
              <a:rPr lang="en-US" sz="800" dirty="0" smtClean="0"/>
              <a:t> change)</a:t>
            </a:r>
            <a:endParaRPr lang="en-US" sz="800" dirty="0"/>
          </a:p>
        </p:txBody>
      </p:sp>
      <p:sp>
        <p:nvSpPr>
          <p:cNvPr id="142" name="TextBox 10"/>
          <p:cNvSpPr txBox="1">
            <a:spLocks noChangeArrowheads="1"/>
          </p:cNvSpPr>
          <p:nvPr/>
        </p:nvSpPr>
        <p:spPr bwMode="auto">
          <a:xfrm>
            <a:off x="8856226" y="2295525"/>
            <a:ext cx="68103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dirty="0" smtClean="0"/>
              <a:t>Mark API change</a:t>
            </a:r>
            <a:endParaRPr lang="en-US" sz="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1CDD549F-E701-404F-883C-69962307EB55}" type="slidenum">
              <a:rPr lang="de-DE" sz="600"/>
              <a:pPr algn="l" eaLnBrk="1" hangingPunct="1">
                <a:lnSpc>
                  <a:spcPts val="550"/>
                </a:lnSpc>
              </a:pPr>
              <a:t>40</a:t>
            </a:fld>
            <a:r>
              <a:rPr lang="de-DE" sz="600"/>
              <a:t> / R. Bermejo /  13.07.2010   © Continental Automotive GmbH</a:t>
            </a:r>
          </a:p>
        </p:txBody>
      </p:sp>
      <p:sp>
        <p:nvSpPr>
          <p:cNvPr id="37891" name="Rectangle 2"/>
          <p:cNvSpPr>
            <a:spLocks noGrp="1" noChangeArrowheads="1"/>
          </p:cNvSpPr>
          <p:nvPr>
            <p:ph type="title" idx="4294967295"/>
          </p:nvPr>
        </p:nvSpPr>
        <p:spPr/>
        <p:txBody>
          <a:bodyPr/>
          <a:lstStyle/>
          <a:p>
            <a:pPr eaLnBrk="1" hangingPunct="1"/>
            <a:r>
              <a:rPr lang="en-US" smtClean="0"/>
              <a:t>Artemmis Framework &amp; Tool Chain for Automotive Platforms</a:t>
            </a:r>
            <a:br>
              <a:rPr lang="en-US" smtClean="0"/>
            </a:br>
            <a:r>
              <a:rPr lang="en-US" smtClean="0"/>
              <a:t>CIA - Detailed architecture overview</a:t>
            </a:r>
          </a:p>
        </p:txBody>
      </p:sp>
      <p:sp>
        <p:nvSpPr>
          <p:cNvPr id="436228" name="AutoShape 4"/>
          <p:cNvSpPr>
            <a:spLocks noChangeArrowheads="1"/>
          </p:cNvSpPr>
          <p:nvPr/>
        </p:nvSpPr>
        <p:spPr bwMode="auto">
          <a:xfrm>
            <a:off x="485775" y="1230313"/>
            <a:ext cx="1576388" cy="463550"/>
          </a:xfrm>
          <a:prstGeom prst="roundRect">
            <a:avLst>
              <a:gd name="adj" fmla="val 16667"/>
            </a:avLst>
          </a:prstGeom>
          <a:solidFill>
            <a:schemeClr val="accent1"/>
          </a:solidFill>
          <a:ln w="9525" algn="ctr">
            <a:noFill/>
            <a:round/>
            <a:headEnd/>
            <a:tailEnd/>
          </a:ln>
          <a:effectLst>
            <a:outerShdw blurRad="50800" dist="38100" dir="2700000" algn="tl" rotWithShape="0">
              <a:prstClr val="black">
                <a:alpha val="40000"/>
              </a:prstClr>
            </a:outerShdw>
          </a:effectLst>
        </p:spPr>
        <p:txBody>
          <a:bodyPr wrap="none" lIns="83969" tIns="41985" rIns="83969" bIns="41985" anchor="ctr"/>
          <a:lstStyle/>
          <a:p>
            <a:pPr defTabSz="915499">
              <a:defRPr/>
            </a:pPr>
            <a:r>
              <a:rPr lang="en-GB" b="1" dirty="0">
                <a:effectLst>
                  <a:outerShdw blurRad="38100" dist="38100" dir="2700000" algn="tl">
                    <a:srgbClr val="FFFFFF"/>
                  </a:outerShdw>
                </a:effectLst>
              </a:rPr>
              <a:t>ARTEMMIS</a:t>
            </a:r>
          </a:p>
        </p:txBody>
      </p:sp>
      <p:sp>
        <p:nvSpPr>
          <p:cNvPr id="436229" name="Rectangle 5"/>
          <p:cNvSpPr>
            <a:spLocks noChangeArrowheads="1"/>
          </p:cNvSpPr>
          <p:nvPr/>
        </p:nvSpPr>
        <p:spPr bwMode="auto">
          <a:xfrm>
            <a:off x="485775" y="1571625"/>
            <a:ext cx="8974138" cy="3308350"/>
          </a:xfrm>
          <a:prstGeom prst="rect">
            <a:avLst/>
          </a:prstGeom>
          <a:gradFill rotWithShape="1">
            <a:gsLst>
              <a:gs pos="0">
                <a:schemeClr val="accent1"/>
              </a:gs>
              <a:gs pos="100000">
                <a:schemeClr val="accent1">
                  <a:gamma/>
                  <a:tint val="36471"/>
                  <a:invGamma/>
                </a:schemeClr>
              </a:gs>
            </a:gsLst>
            <a:lin ang="5400000" scaled="1"/>
          </a:gradFill>
          <a:ln w="9525" algn="ctr">
            <a:noFill/>
            <a:miter lim="800000"/>
            <a:headEnd/>
            <a:tailEnd/>
          </a:ln>
          <a:effectLst>
            <a:outerShdw blurRad="50800" dist="38100" dir="2700000" algn="tl" rotWithShape="0">
              <a:prstClr val="black">
                <a:alpha val="40000"/>
              </a:prstClr>
            </a:outerShdw>
          </a:effectLst>
        </p:spPr>
        <p:txBody>
          <a:bodyPr wrap="none" lIns="83969" tIns="41985" rIns="83969" bIns="41985" anchor="ctr"/>
          <a:lstStyle/>
          <a:p>
            <a:pPr>
              <a:defRPr/>
            </a:pPr>
            <a:endParaRPr lang="en-US"/>
          </a:p>
        </p:txBody>
      </p:sp>
      <p:sp>
        <p:nvSpPr>
          <p:cNvPr id="436231" name="AutoShape 7"/>
          <p:cNvSpPr>
            <a:spLocks noChangeArrowheads="1"/>
          </p:cNvSpPr>
          <p:nvPr/>
        </p:nvSpPr>
        <p:spPr bwMode="auto">
          <a:xfrm>
            <a:off x="911225" y="4154488"/>
            <a:ext cx="1827213" cy="347662"/>
          </a:xfrm>
          <a:prstGeom prst="roundRect">
            <a:avLst>
              <a:gd name="adj" fmla="val 16667"/>
            </a:avLst>
          </a:prstGeom>
          <a:gradFill rotWithShape="1">
            <a:gsLst>
              <a:gs pos="0">
                <a:schemeClr val="hlink"/>
              </a:gs>
              <a:gs pos="50000">
                <a:schemeClr val="accent1"/>
              </a:gs>
              <a:gs pos="100000">
                <a:schemeClr val="hlink"/>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dirty="0"/>
              <a:t>WMMS</a:t>
            </a:r>
          </a:p>
        </p:txBody>
      </p:sp>
      <p:sp>
        <p:nvSpPr>
          <p:cNvPr id="37895" name="AutoShape 8"/>
          <p:cNvSpPr>
            <a:spLocks noChangeArrowheads="1"/>
          </p:cNvSpPr>
          <p:nvPr/>
        </p:nvSpPr>
        <p:spPr bwMode="auto">
          <a:xfrm>
            <a:off x="6673850" y="2806700"/>
            <a:ext cx="2376488" cy="404813"/>
          </a:xfrm>
          <a:prstGeom prst="roundRect">
            <a:avLst>
              <a:gd name="adj" fmla="val 16667"/>
            </a:avLst>
          </a:prstGeom>
          <a:gradFill rotWithShape="1">
            <a:gsLst>
              <a:gs pos="0">
                <a:srgbClr val="FF9900"/>
              </a:gs>
              <a:gs pos="50000">
                <a:srgbClr val="FFD89D"/>
              </a:gs>
              <a:gs pos="100000">
                <a:srgbClr val="FF9900"/>
              </a:gs>
            </a:gsLst>
            <a:lin ang="5400000" scaled="1"/>
          </a:gradFill>
          <a:ln w="9525" algn="ctr">
            <a:solidFill>
              <a:schemeClr val="accent2"/>
            </a:solidFill>
            <a:round/>
            <a:headEnd/>
            <a:tailEnd/>
          </a:ln>
        </p:spPr>
        <p:txBody>
          <a:bodyPr wrap="none" lIns="83969" tIns="41985" rIns="83969" bIns="41985" anchor="ctr"/>
          <a:lstStyle/>
          <a:p>
            <a:r>
              <a:rPr lang="en-GB"/>
              <a:t>CIA</a:t>
            </a:r>
          </a:p>
        </p:txBody>
      </p:sp>
      <p:sp>
        <p:nvSpPr>
          <p:cNvPr id="37896" name="AutoShape 9"/>
          <p:cNvSpPr>
            <a:spLocks noChangeArrowheads="1"/>
          </p:cNvSpPr>
          <p:nvPr/>
        </p:nvSpPr>
        <p:spPr bwMode="auto">
          <a:xfrm>
            <a:off x="6664325" y="2112963"/>
            <a:ext cx="2387600" cy="404812"/>
          </a:xfrm>
          <a:prstGeom prst="roundRect">
            <a:avLst>
              <a:gd name="adj" fmla="val 16667"/>
            </a:avLst>
          </a:prstGeom>
          <a:gradFill rotWithShape="1">
            <a:gsLst>
              <a:gs pos="0">
                <a:srgbClr val="FF9900"/>
              </a:gs>
              <a:gs pos="50000">
                <a:srgbClr val="FFD89D"/>
              </a:gs>
              <a:gs pos="100000">
                <a:srgbClr val="FF9900"/>
              </a:gs>
            </a:gsLst>
            <a:lin ang="5400000" scaled="1"/>
          </a:gradFill>
          <a:ln w="9525" algn="ctr">
            <a:solidFill>
              <a:schemeClr val="accent2"/>
            </a:solidFill>
            <a:round/>
            <a:headEnd/>
            <a:tailEnd/>
          </a:ln>
        </p:spPr>
        <p:txBody>
          <a:bodyPr wrap="none" lIns="83969" tIns="41985" rIns="83969" bIns="41985" anchor="ctr"/>
          <a:lstStyle/>
          <a:p>
            <a:r>
              <a:rPr lang="en-GB"/>
              <a:t>ACE</a:t>
            </a:r>
          </a:p>
        </p:txBody>
      </p:sp>
      <p:sp>
        <p:nvSpPr>
          <p:cNvPr id="436234" name="AutoShape 10"/>
          <p:cNvSpPr>
            <a:spLocks noChangeArrowheads="1"/>
          </p:cNvSpPr>
          <p:nvPr/>
        </p:nvSpPr>
        <p:spPr bwMode="auto">
          <a:xfrm>
            <a:off x="2995613" y="4152900"/>
            <a:ext cx="1766887" cy="347663"/>
          </a:xfrm>
          <a:prstGeom prst="roundRect">
            <a:avLst>
              <a:gd name="adj" fmla="val 16667"/>
            </a:avLst>
          </a:prstGeom>
          <a:gradFill rotWithShape="1">
            <a:gsLst>
              <a:gs pos="0">
                <a:schemeClr val="hlink"/>
              </a:gs>
              <a:gs pos="50000">
                <a:schemeClr val="accent1"/>
              </a:gs>
              <a:gs pos="100000">
                <a:schemeClr val="hlink"/>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dirty="0"/>
              <a:t>WRS</a:t>
            </a:r>
          </a:p>
        </p:txBody>
      </p:sp>
      <p:sp>
        <p:nvSpPr>
          <p:cNvPr id="436235" name="AutoShape 11"/>
          <p:cNvSpPr>
            <a:spLocks noChangeArrowheads="1"/>
          </p:cNvSpPr>
          <p:nvPr/>
        </p:nvSpPr>
        <p:spPr bwMode="auto">
          <a:xfrm>
            <a:off x="5038725" y="4151313"/>
            <a:ext cx="1765300" cy="347662"/>
          </a:xfrm>
          <a:prstGeom prst="roundRect">
            <a:avLst>
              <a:gd name="adj" fmla="val 16667"/>
            </a:avLst>
          </a:prstGeom>
          <a:gradFill rotWithShape="1">
            <a:gsLst>
              <a:gs pos="0">
                <a:schemeClr val="hlink"/>
              </a:gs>
              <a:gs pos="50000">
                <a:schemeClr val="accent1"/>
              </a:gs>
              <a:gs pos="100000">
                <a:schemeClr val="hlink"/>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dirty="0"/>
              <a:t>WDS</a:t>
            </a:r>
          </a:p>
        </p:txBody>
      </p:sp>
      <p:sp>
        <p:nvSpPr>
          <p:cNvPr id="436236" name="AutoShape 12"/>
          <p:cNvSpPr>
            <a:spLocks noChangeArrowheads="1"/>
          </p:cNvSpPr>
          <p:nvPr/>
        </p:nvSpPr>
        <p:spPr bwMode="auto">
          <a:xfrm>
            <a:off x="7185025" y="4149725"/>
            <a:ext cx="1766888" cy="347663"/>
          </a:xfrm>
          <a:prstGeom prst="roundRect">
            <a:avLst>
              <a:gd name="adj" fmla="val 16667"/>
            </a:avLst>
          </a:prstGeom>
          <a:gradFill rotWithShape="1">
            <a:gsLst>
              <a:gs pos="0">
                <a:schemeClr val="hlink"/>
              </a:gs>
              <a:gs pos="50000">
                <a:schemeClr val="accent1"/>
              </a:gs>
              <a:gs pos="100000">
                <a:schemeClr val="hlink"/>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dirty="0"/>
              <a:t>WES</a:t>
            </a:r>
          </a:p>
        </p:txBody>
      </p:sp>
      <p:sp>
        <p:nvSpPr>
          <p:cNvPr id="37900" name="Rectangle 14"/>
          <p:cNvSpPr>
            <a:spLocks noChangeArrowheads="1"/>
          </p:cNvSpPr>
          <p:nvPr/>
        </p:nvSpPr>
        <p:spPr bwMode="auto">
          <a:xfrm>
            <a:off x="668338" y="3935413"/>
            <a:ext cx="8697912" cy="838200"/>
          </a:xfrm>
          <a:prstGeom prst="rect">
            <a:avLst/>
          </a:prstGeom>
          <a:noFill/>
          <a:ln w="12700" algn="ctr">
            <a:solidFill>
              <a:schemeClr val="tx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83969" tIns="41985" rIns="83969" bIns="41985" anchor="ctr"/>
          <a:lstStyle/>
          <a:p>
            <a:endParaRPr lang="en-US"/>
          </a:p>
        </p:txBody>
      </p:sp>
      <p:sp>
        <p:nvSpPr>
          <p:cNvPr id="37901" name="Text Box 15"/>
          <p:cNvSpPr txBox="1">
            <a:spLocks noChangeArrowheads="1"/>
          </p:cNvSpPr>
          <p:nvPr/>
        </p:nvSpPr>
        <p:spPr bwMode="auto">
          <a:xfrm>
            <a:off x="8083550" y="4543425"/>
            <a:ext cx="1277938"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de-DE" sz="900" b="1">
                <a:solidFill>
                  <a:schemeClr val="bg2"/>
                </a:solidFill>
              </a:rPr>
              <a:t>Common services</a:t>
            </a:r>
            <a:endParaRPr lang="en-US" sz="900" b="1">
              <a:solidFill>
                <a:schemeClr val="bg2"/>
              </a:solidFill>
            </a:endParaRPr>
          </a:p>
        </p:txBody>
      </p:sp>
      <p:sp>
        <p:nvSpPr>
          <p:cNvPr id="37902" name="Rectangle 16"/>
          <p:cNvSpPr>
            <a:spLocks noChangeArrowheads="1"/>
          </p:cNvSpPr>
          <p:nvPr/>
        </p:nvSpPr>
        <p:spPr bwMode="auto">
          <a:xfrm>
            <a:off x="6321425" y="1676400"/>
            <a:ext cx="3033713" cy="2159000"/>
          </a:xfrm>
          <a:prstGeom prst="rect">
            <a:avLst/>
          </a:prstGeom>
          <a:noFill/>
          <a:ln w="12700" algn="ctr">
            <a:solidFill>
              <a:schemeClr val="tx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83969" tIns="41985" rIns="83969" bIns="41985" anchor="ctr"/>
          <a:lstStyle/>
          <a:p>
            <a:endParaRPr lang="en-US"/>
          </a:p>
        </p:txBody>
      </p:sp>
      <p:sp>
        <p:nvSpPr>
          <p:cNvPr id="37903" name="Text Box 17"/>
          <p:cNvSpPr txBox="1">
            <a:spLocks noChangeArrowheads="1"/>
          </p:cNvSpPr>
          <p:nvPr/>
        </p:nvSpPr>
        <p:spPr bwMode="auto">
          <a:xfrm>
            <a:off x="7000875" y="3605213"/>
            <a:ext cx="2351088"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de-DE" sz="900" b="1">
                <a:solidFill>
                  <a:schemeClr val="bg2"/>
                </a:solidFill>
              </a:rPr>
              <a:t>Image Assembly &amp; Animation</a:t>
            </a:r>
            <a:endParaRPr lang="en-US" sz="900" b="1">
              <a:solidFill>
                <a:schemeClr val="bg2"/>
              </a:solidFill>
            </a:endParaRPr>
          </a:p>
        </p:txBody>
      </p:sp>
      <p:sp>
        <p:nvSpPr>
          <p:cNvPr id="37904" name="Rectangle 18"/>
          <p:cNvSpPr>
            <a:spLocks noChangeArrowheads="1"/>
          </p:cNvSpPr>
          <p:nvPr/>
        </p:nvSpPr>
        <p:spPr bwMode="auto">
          <a:xfrm>
            <a:off x="666750" y="1663700"/>
            <a:ext cx="5545138" cy="2160588"/>
          </a:xfrm>
          <a:prstGeom prst="rect">
            <a:avLst/>
          </a:prstGeom>
          <a:noFill/>
          <a:ln w="12700" algn="ctr">
            <a:solidFill>
              <a:schemeClr val="tx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83969" tIns="41985" rIns="83969" bIns="41985" anchor="ctr"/>
          <a:lstStyle/>
          <a:p>
            <a:endParaRPr lang="en-US"/>
          </a:p>
        </p:txBody>
      </p:sp>
      <p:sp>
        <p:nvSpPr>
          <p:cNvPr id="436243" name="AutoShape 19"/>
          <p:cNvSpPr>
            <a:spLocks noChangeArrowheads="1"/>
          </p:cNvSpPr>
          <p:nvPr/>
        </p:nvSpPr>
        <p:spPr bwMode="auto">
          <a:xfrm>
            <a:off x="806450" y="2127250"/>
            <a:ext cx="1539875" cy="377825"/>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dirty="0"/>
              <a:t>WFC</a:t>
            </a:r>
          </a:p>
        </p:txBody>
      </p:sp>
      <p:sp>
        <p:nvSpPr>
          <p:cNvPr id="37906" name="Text Box 20"/>
          <p:cNvSpPr txBox="1">
            <a:spLocks noChangeArrowheads="1"/>
          </p:cNvSpPr>
          <p:nvPr/>
        </p:nvSpPr>
        <p:spPr bwMode="auto">
          <a:xfrm>
            <a:off x="3857625" y="3595688"/>
            <a:ext cx="2351088" cy="220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de-DE" sz="900" b="1">
                <a:solidFill>
                  <a:schemeClr val="bg2"/>
                </a:solidFill>
              </a:rPr>
              <a:t>Embedded Presentation Framework</a:t>
            </a:r>
            <a:endParaRPr lang="en-US" sz="900" b="1">
              <a:solidFill>
                <a:schemeClr val="bg2"/>
              </a:solidFill>
            </a:endParaRPr>
          </a:p>
        </p:txBody>
      </p:sp>
      <p:sp>
        <p:nvSpPr>
          <p:cNvPr id="436249" name="AutoShape 25"/>
          <p:cNvSpPr>
            <a:spLocks noChangeArrowheads="1"/>
          </p:cNvSpPr>
          <p:nvPr/>
        </p:nvSpPr>
        <p:spPr bwMode="auto">
          <a:xfrm>
            <a:off x="806450" y="2833688"/>
            <a:ext cx="1539875" cy="377825"/>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dirty="0"/>
              <a:t>WSMS</a:t>
            </a:r>
          </a:p>
        </p:txBody>
      </p:sp>
      <p:sp>
        <p:nvSpPr>
          <p:cNvPr id="436251" name="AutoShape 27"/>
          <p:cNvSpPr>
            <a:spLocks noChangeArrowheads="1"/>
          </p:cNvSpPr>
          <p:nvPr/>
        </p:nvSpPr>
        <p:spPr bwMode="auto">
          <a:xfrm>
            <a:off x="4432300" y="2138363"/>
            <a:ext cx="1539875" cy="379412"/>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dirty="0"/>
              <a:t>WCS</a:t>
            </a:r>
          </a:p>
        </p:txBody>
      </p:sp>
      <p:sp>
        <p:nvSpPr>
          <p:cNvPr id="436252" name="AutoShape 28"/>
          <p:cNvSpPr>
            <a:spLocks noChangeArrowheads="1"/>
          </p:cNvSpPr>
          <p:nvPr/>
        </p:nvSpPr>
        <p:spPr bwMode="auto">
          <a:xfrm>
            <a:off x="2619375" y="2138363"/>
            <a:ext cx="1539875" cy="379412"/>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dirty="0"/>
              <a:t>WAS</a:t>
            </a:r>
          </a:p>
        </p:txBody>
      </p:sp>
      <p:sp>
        <p:nvSpPr>
          <p:cNvPr id="436253" name="Text Box 29"/>
          <p:cNvSpPr txBox="1">
            <a:spLocks noChangeArrowheads="1"/>
          </p:cNvSpPr>
          <p:nvPr/>
        </p:nvSpPr>
        <p:spPr bwMode="auto">
          <a:xfrm>
            <a:off x="508000" y="5140325"/>
            <a:ext cx="8842375" cy="738815"/>
          </a:xfrm>
          <a:prstGeom prst="rect">
            <a:avLst/>
          </a:prstGeom>
          <a:gradFill rotWithShape="1">
            <a:gsLst>
              <a:gs pos="0">
                <a:schemeClr val="hlink">
                  <a:gamma/>
                  <a:tint val="16078"/>
                  <a:invGamma/>
                </a:schemeClr>
              </a:gs>
              <a:gs pos="100000">
                <a:schemeClr val="hlink"/>
              </a:gs>
            </a:gsLst>
            <a:lin ang="5400000" scaled="1"/>
          </a:gradFill>
          <a:ln w="9525" algn="ctr">
            <a:solidFill>
              <a:schemeClr val="accent2"/>
            </a:solidFill>
            <a:miter lim="800000"/>
            <a:headEnd/>
            <a:tailEnd/>
          </a:ln>
          <a:effectLst/>
        </p:spPr>
        <p:txBody>
          <a:bodyPr lIns="83969" tIns="41985" rIns="83969" bIns="41985">
            <a:spAutoFit/>
          </a:bodyPr>
          <a:lstStyle/>
          <a:p>
            <a:pPr marL="492737" lvl="1" indent="-328006" algn="l" defTabSz="915499">
              <a:lnSpc>
                <a:spcPct val="125000"/>
              </a:lnSpc>
              <a:spcBef>
                <a:spcPct val="50000"/>
              </a:spcBef>
              <a:spcAft>
                <a:spcPct val="55000"/>
              </a:spcAft>
              <a:buClr>
                <a:srgbClr val="E19900"/>
              </a:buClr>
              <a:buFontTx/>
              <a:buBlip>
                <a:blip r:embed="rId3"/>
              </a:buBlip>
              <a:defRPr/>
            </a:pPr>
            <a:r>
              <a:rPr lang="en-US" sz="1700" b="1" dirty="0"/>
              <a:t>CIA and ACE can be used standalone but the common services are always </a:t>
            </a:r>
            <a:r>
              <a:rPr lang="en-US" sz="1700" b="1" dirty="0" smtClean="0"/>
              <a:t>needed. In some projects CIA is used even without ACE (but ACE needs CIA)</a:t>
            </a:r>
            <a:endParaRPr lang="de-DE" sz="1700" b="1" dirty="0"/>
          </a:p>
        </p:txBody>
      </p:sp>
      <p:cxnSp>
        <p:nvCxnSpPr>
          <p:cNvPr id="3" name="Straight Connector 2"/>
          <p:cNvCxnSpPr/>
          <p:nvPr/>
        </p:nvCxnSpPr>
        <p:spPr bwMode="auto">
          <a:xfrm>
            <a:off x="6438165" y="2663915"/>
            <a:ext cx="2790310" cy="0"/>
          </a:xfrm>
          <a:prstGeom prst="line">
            <a:avLst/>
          </a:prstGeom>
          <a:solidFill>
            <a:schemeClr val="accent1"/>
          </a:solidFill>
          <a:ln w="9525" cap="flat" cmpd="sng" algn="ctr">
            <a:solidFill>
              <a:schemeClr val="bg1">
                <a:lumMod val="65000"/>
              </a:schemeClr>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5D3D9F8F-5B63-4A35-AF6D-D8687E7FCFB0}" type="slidenum">
              <a:rPr lang="de-DE" sz="600"/>
              <a:pPr algn="l" eaLnBrk="1" hangingPunct="1">
                <a:lnSpc>
                  <a:spcPts val="550"/>
                </a:lnSpc>
              </a:pPr>
              <a:t>41</a:t>
            </a:fld>
            <a:r>
              <a:rPr lang="de-DE" sz="600"/>
              <a:t> / R. Bermejo /  13.07.2010   © Continental Automotive GmbH</a:t>
            </a:r>
          </a:p>
        </p:txBody>
      </p:sp>
      <p:sp>
        <p:nvSpPr>
          <p:cNvPr id="462878" name="Rectangle 30"/>
          <p:cNvSpPr>
            <a:spLocks noChangeArrowheads="1"/>
          </p:cNvSpPr>
          <p:nvPr/>
        </p:nvSpPr>
        <p:spPr bwMode="auto">
          <a:xfrm>
            <a:off x="354013" y="982663"/>
            <a:ext cx="9131300" cy="4967287"/>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defRPr/>
            </a:pPr>
            <a:endParaRPr lang="en-US"/>
          </a:p>
        </p:txBody>
      </p:sp>
      <p:sp>
        <p:nvSpPr>
          <p:cNvPr id="38916" name="Rectangle 2"/>
          <p:cNvSpPr>
            <a:spLocks noGrp="1" noChangeArrowheads="1"/>
          </p:cNvSpPr>
          <p:nvPr>
            <p:ph type="title" idx="4294967295"/>
          </p:nvPr>
        </p:nvSpPr>
        <p:spPr/>
        <p:txBody>
          <a:bodyPr/>
          <a:lstStyle/>
          <a:p>
            <a:pPr eaLnBrk="1" hangingPunct="1"/>
            <a:r>
              <a:rPr lang="en-US" smtClean="0"/>
              <a:t>Artemmis Framework &amp; Tool Chain for Automotive Platforms</a:t>
            </a:r>
            <a:br>
              <a:rPr lang="en-US" smtClean="0"/>
            </a:br>
            <a:r>
              <a:rPr lang="en-US" smtClean="0"/>
              <a:t>CIA - </a:t>
            </a:r>
            <a:r>
              <a:rPr lang="de-DE" smtClean="0"/>
              <a:t>Everything is about windows!</a:t>
            </a:r>
            <a:endParaRPr lang="en-US" smtClean="0"/>
          </a:p>
        </p:txBody>
      </p:sp>
      <p:sp>
        <p:nvSpPr>
          <p:cNvPr id="462852" name="AutoShape 4"/>
          <p:cNvSpPr>
            <a:spLocks noChangeArrowheads="1"/>
          </p:cNvSpPr>
          <p:nvPr/>
        </p:nvSpPr>
        <p:spPr bwMode="auto">
          <a:xfrm rot="16200000">
            <a:off x="5818187" y="3352801"/>
            <a:ext cx="1724025" cy="730250"/>
          </a:xfrm>
          <a:prstGeom prst="parallelogram">
            <a:avLst>
              <a:gd name="adj" fmla="val 49660"/>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62853" name="AutoShape 5"/>
          <p:cNvSpPr>
            <a:spLocks noChangeArrowheads="1"/>
          </p:cNvSpPr>
          <p:nvPr/>
        </p:nvSpPr>
        <p:spPr bwMode="auto">
          <a:xfrm rot="16200000">
            <a:off x="4934744" y="2858294"/>
            <a:ext cx="623887"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62854" name="AutoShape 6"/>
          <p:cNvSpPr>
            <a:spLocks noChangeArrowheads="1"/>
          </p:cNvSpPr>
          <p:nvPr/>
        </p:nvSpPr>
        <p:spPr bwMode="auto">
          <a:xfrm rot="16200000">
            <a:off x="4932363" y="4000500"/>
            <a:ext cx="623887" cy="436563"/>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62855" name="AutoShape 7"/>
          <p:cNvSpPr>
            <a:spLocks noChangeArrowheads="1"/>
          </p:cNvSpPr>
          <p:nvPr/>
        </p:nvSpPr>
        <p:spPr bwMode="auto">
          <a:xfrm rot="16200000">
            <a:off x="4133850" y="2478088"/>
            <a:ext cx="625475"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62856" name="AutoShape 8"/>
          <p:cNvSpPr>
            <a:spLocks noChangeArrowheads="1"/>
          </p:cNvSpPr>
          <p:nvPr/>
        </p:nvSpPr>
        <p:spPr bwMode="auto">
          <a:xfrm rot="16200000">
            <a:off x="4127500" y="3046413"/>
            <a:ext cx="625475"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62857" name="AutoShape 9"/>
          <p:cNvSpPr>
            <a:spLocks noChangeArrowheads="1"/>
          </p:cNvSpPr>
          <p:nvPr/>
        </p:nvSpPr>
        <p:spPr bwMode="auto">
          <a:xfrm rot="16200000">
            <a:off x="3236913" y="2601913"/>
            <a:ext cx="625475"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62858" name="AutoShape 10"/>
          <p:cNvSpPr>
            <a:spLocks noChangeArrowheads="1"/>
          </p:cNvSpPr>
          <p:nvPr/>
        </p:nvSpPr>
        <p:spPr bwMode="auto">
          <a:xfrm rot="16200000">
            <a:off x="3227388" y="3130550"/>
            <a:ext cx="625475"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38924" name="Line 11"/>
          <p:cNvSpPr>
            <a:spLocks noChangeShapeType="1"/>
          </p:cNvSpPr>
          <p:nvPr/>
        </p:nvSpPr>
        <p:spPr bwMode="auto">
          <a:xfrm>
            <a:off x="3810000" y="2884488"/>
            <a:ext cx="344488" cy="239712"/>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25" name="Line 12"/>
          <p:cNvSpPr>
            <a:spLocks noChangeShapeType="1"/>
          </p:cNvSpPr>
          <p:nvPr/>
        </p:nvSpPr>
        <p:spPr bwMode="auto">
          <a:xfrm flipV="1">
            <a:off x="3821113" y="3249613"/>
            <a:ext cx="334962" cy="20320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26" name="Line 13"/>
          <p:cNvSpPr>
            <a:spLocks noChangeShapeType="1"/>
          </p:cNvSpPr>
          <p:nvPr/>
        </p:nvSpPr>
        <p:spPr bwMode="auto">
          <a:xfrm>
            <a:off x="4697413" y="2767013"/>
            <a:ext cx="295275" cy="20320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27" name="Line 14"/>
          <p:cNvSpPr>
            <a:spLocks noChangeShapeType="1"/>
          </p:cNvSpPr>
          <p:nvPr/>
        </p:nvSpPr>
        <p:spPr bwMode="auto">
          <a:xfrm flipV="1">
            <a:off x="4718050" y="3086100"/>
            <a:ext cx="265113" cy="269875"/>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62863" name="AutoShape 15"/>
          <p:cNvSpPr>
            <a:spLocks noChangeArrowheads="1"/>
          </p:cNvSpPr>
          <p:nvPr/>
        </p:nvSpPr>
        <p:spPr bwMode="auto">
          <a:xfrm rot="16200000">
            <a:off x="4122738" y="3757613"/>
            <a:ext cx="625475"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62864" name="AutoShape 16"/>
          <p:cNvSpPr>
            <a:spLocks noChangeArrowheads="1"/>
          </p:cNvSpPr>
          <p:nvPr/>
        </p:nvSpPr>
        <p:spPr bwMode="auto">
          <a:xfrm rot="16200000">
            <a:off x="4124325" y="4318000"/>
            <a:ext cx="625475"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62865" name="AutoShape 17"/>
          <p:cNvSpPr>
            <a:spLocks noChangeArrowheads="1"/>
          </p:cNvSpPr>
          <p:nvPr/>
        </p:nvSpPr>
        <p:spPr bwMode="auto">
          <a:xfrm rot="16200000">
            <a:off x="2349500" y="2449513"/>
            <a:ext cx="625475"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62866" name="AutoShape 18"/>
          <p:cNvSpPr>
            <a:spLocks noChangeArrowheads="1"/>
          </p:cNvSpPr>
          <p:nvPr/>
        </p:nvSpPr>
        <p:spPr bwMode="auto">
          <a:xfrm rot="16200000">
            <a:off x="2338388" y="2967038"/>
            <a:ext cx="625475"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38932" name="Line 19"/>
          <p:cNvSpPr>
            <a:spLocks noChangeShapeType="1"/>
          </p:cNvSpPr>
          <p:nvPr/>
        </p:nvSpPr>
        <p:spPr bwMode="auto">
          <a:xfrm>
            <a:off x="2922588" y="2892425"/>
            <a:ext cx="342900" cy="24130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33" name="Line 20"/>
          <p:cNvSpPr>
            <a:spLocks noChangeShapeType="1"/>
          </p:cNvSpPr>
          <p:nvPr/>
        </p:nvSpPr>
        <p:spPr bwMode="auto">
          <a:xfrm flipV="1">
            <a:off x="2932113" y="3259138"/>
            <a:ext cx="334962"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62869" name="AutoShape 21"/>
          <p:cNvSpPr>
            <a:spLocks noChangeArrowheads="1"/>
          </p:cNvSpPr>
          <p:nvPr/>
        </p:nvSpPr>
        <p:spPr bwMode="auto">
          <a:xfrm rot="16200000">
            <a:off x="2336800" y="3482975"/>
            <a:ext cx="625475"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38935" name="Line 22"/>
          <p:cNvSpPr>
            <a:spLocks noChangeShapeType="1"/>
          </p:cNvSpPr>
          <p:nvPr/>
        </p:nvSpPr>
        <p:spPr bwMode="auto">
          <a:xfrm flipV="1">
            <a:off x="2886075" y="3375025"/>
            <a:ext cx="393700" cy="40640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36" name="Line 23"/>
          <p:cNvSpPr>
            <a:spLocks noChangeShapeType="1"/>
          </p:cNvSpPr>
          <p:nvPr/>
        </p:nvSpPr>
        <p:spPr bwMode="auto">
          <a:xfrm>
            <a:off x="4697413" y="4032250"/>
            <a:ext cx="246062" cy="13335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37" name="Line 24"/>
          <p:cNvSpPr>
            <a:spLocks noChangeShapeType="1"/>
          </p:cNvSpPr>
          <p:nvPr/>
        </p:nvSpPr>
        <p:spPr bwMode="auto">
          <a:xfrm flipV="1">
            <a:off x="4697413" y="4224338"/>
            <a:ext cx="276225" cy="385762"/>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38" name="Line 25"/>
          <p:cNvSpPr>
            <a:spLocks noChangeShapeType="1"/>
          </p:cNvSpPr>
          <p:nvPr/>
        </p:nvSpPr>
        <p:spPr bwMode="auto">
          <a:xfrm>
            <a:off x="5495925" y="3163888"/>
            <a:ext cx="501650" cy="11430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39" name="Line 26"/>
          <p:cNvSpPr>
            <a:spLocks noChangeShapeType="1"/>
          </p:cNvSpPr>
          <p:nvPr/>
        </p:nvSpPr>
        <p:spPr bwMode="auto">
          <a:xfrm flipV="1">
            <a:off x="5535613" y="4002088"/>
            <a:ext cx="461962" cy="309562"/>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62875" name="AutoShape 27"/>
          <p:cNvSpPr>
            <a:spLocks noChangeArrowheads="1"/>
          </p:cNvSpPr>
          <p:nvPr/>
        </p:nvSpPr>
        <p:spPr bwMode="auto">
          <a:xfrm rot="16200000">
            <a:off x="4936332" y="3413919"/>
            <a:ext cx="623887" cy="434975"/>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38941" name="Line 28"/>
          <p:cNvSpPr>
            <a:spLocks noChangeShapeType="1"/>
          </p:cNvSpPr>
          <p:nvPr/>
        </p:nvSpPr>
        <p:spPr bwMode="auto">
          <a:xfrm>
            <a:off x="5505450" y="3713163"/>
            <a:ext cx="454025" cy="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62877" name="AutoShape 29"/>
          <p:cNvSpPr>
            <a:spLocks noChangeArrowheads="1"/>
          </p:cNvSpPr>
          <p:nvPr/>
        </p:nvSpPr>
        <p:spPr bwMode="auto">
          <a:xfrm rot="16200000">
            <a:off x="5613400" y="3333751"/>
            <a:ext cx="1724025" cy="730250"/>
          </a:xfrm>
          <a:prstGeom prst="parallelogram">
            <a:avLst>
              <a:gd name="adj" fmla="val 49660"/>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38943" name="Text Box 31"/>
          <p:cNvSpPr txBox="1">
            <a:spLocks noChangeArrowheads="1"/>
          </p:cNvSpPr>
          <p:nvPr/>
        </p:nvSpPr>
        <p:spPr bwMode="auto">
          <a:xfrm>
            <a:off x="6053138" y="1773238"/>
            <a:ext cx="1362075" cy="361950"/>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GB" sz="900" b="1"/>
              <a:t>Window</a:t>
            </a:r>
          </a:p>
          <a:p>
            <a:pPr algn="l" eaLnBrk="1" hangingPunct="1">
              <a:buFontTx/>
              <a:buChar char="-"/>
            </a:pPr>
            <a:r>
              <a:rPr lang="en-GB" sz="900"/>
              <a:t> as a window manager</a:t>
            </a:r>
          </a:p>
        </p:txBody>
      </p:sp>
      <p:sp>
        <p:nvSpPr>
          <p:cNvPr id="38944" name="Line 32"/>
          <p:cNvSpPr>
            <a:spLocks noChangeShapeType="1"/>
          </p:cNvSpPr>
          <p:nvPr/>
        </p:nvSpPr>
        <p:spPr bwMode="auto">
          <a:xfrm flipH="1">
            <a:off x="6215063" y="2160588"/>
            <a:ext cx="552450" cy="606425"/>
          </a:xfrm>
          <a:prstGeom prst="line">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45" name="Text Box 33"/>
          <p:cNvSpPr txBox="1">
            <a:spLocks noChangeArrowheads="1"/>
          </p:cNvSpPr>
          <p:nvPr/>
        </p:nvSpPr>
        <p:spPr bwMode="auto">
          <a:xfrm>
            <a:off x="3679825" y="1235075"/>
            <a:ext cx="874713" cy="361950"/>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GB" sz="900" b="1"/>
              <a:t>Window</a:t>
            </a:r>
          </a:p>
          <a:p>
            <a:pPr algn="l" eaLnBrk="1" hangingPunct="1">
              <a:buFontTx/>
              <a:buChar char="-"/>
            </a:pPr>
            <a:r>
              <a:rPr lang="en-GB" sz="900"/>
              <a:t> as a window</a:t>
            </a:r>
          </a:p>
        </p:txBody>
      </p:sp>
      <p:sp>
        <p:nvSpPr>
          <p:cNvPr id="38946" name="Line 34"/>
          <p:cNvSpPr>
            <a:spLocks noChangeShapeType="1"/>
          </p:cNvSpPr>
          <p:nvPr/>
        </p:nvSpPr>
        <p:spPr bwMode="auto">
          <a:xfrm flipH="1">
            <a:off x="2738438" y="1619250"/>
            <a:ext cx="1063625" cy="754063"/>
          </a:xfrm>
          <a:prstGeom prst="line">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47" name="Line 35"/>
          <p:cNvSpPr>
            <a:spLocks noChangeShapeType="1"/>
          </p:cNvSpPr>
          <p:nvPr/>
        </p:nvSpPr>
        <p:spPr bwMode="auto">
          <a:xfrm flipH="1">
            <a:off x="3584575" y="1611313"/>
            <a:ext cx="365125" cy="838200"/>
          </a:xfrm>
          <a:prstGeom prst="line">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48" name="Line 36"/>
          <p:cNvSpPr>
            <a:spLocks noChangeShapeType="1"/>
          </p:cNvSpPr>
          <p:nvPr/>
        </p:nvSpPr>
        <p:spPr bwMode="auto">
          <a:xfrm>
            <a:off x="4205288" y="1619250"/>
            <a:ext cx="217487" cy="773113"/>
          </a:xfrm>
          <a:prstGeom prst="line">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49" name="Line 37"/>
          <p:cNvSpPr>
            <a:spLocks noChangeShapeType="1"/>
          </p:cNvSpPr>
          <p:nvPr/>
        </p:nvSpPr>
        <p:spPr bwMode="auto">
          <a:xfrm>
            <a:off x="4443413" y="1619250"/>
            <a:ext cx="785812" cy="1128713"/>
          </a:xfrm>
          <a:prstGeom prst="line">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8950" name="Text Box 38"/>
          <p:cNvSpPr txBox="1">
            <a:spLocks noChangeArrowheads="1"/>
          </p:cNvSpPr>
          <p:nvPr/>
        </p:nvSpPr>
        <p:spPr bwMode="auto">
          <a:xfrm>
            <a:off x="7007225" y="2571750"/>
            <a:ext cx="649288" cy="230188"/>
          </a:xfrm>
          <a:prstGeom prst="rect">
            <a:avLst/>
          </a:prstGeom>
          <a:solidFill>
            <a:schemeClr val="bg1"/>
          </a:solidFill>
          <a:ln w="9525" algn="ctr">
            <a:solidFill>
              <a:schemeClr val="tx2"/>
            </a:solidFill>
            <a:miter lim="800000"/>
            <a:headEnd/>
            <a:tailEnd/>
          </a:ln>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900" b="1"/>
              <a:t>Surface</a:t>
            </a:r>
            <a:endParaRPr lang="en-GB" sz="900"/>
          </a:p>
        </p:txBody>
      </p:sp>
      <p:sp>
        <p:nvSpPr>
          <p:cNvPr id="38951" name="Line 39"/>
          <p:cNvSpPr>
            <a:spLocks noChangeShapeType="1"/>
          </p:cNvSpPr>
          <p:nvPr/>
        </p:nvSpPr>
        <p:spPr bwMode="auto">
          <a:xfrm flipH="1">
            <a:off x="6983413" y="2816225"/>
            <a:ext cx="227012" cy="260350"/>
          </a:xfrm>
          <a:prstGeom prst="line">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F67FED68-F394-4F4C-9F82-DE8156C695D5}" type="slidenum">
              <a:rPr lang="de-DE" sz="600"/>
              <a:pPr algn="l" eaLnBrk="1" hangingPunct="1">
                <a:lnSpc>
                  <a:spcPts val="550"/>
                </a:lnSpc>
              </a:pPr>
              <a:t>42</a:t>
            </a:fld>
            <a:r>
              <a:rPr lang="de-DE" sz="600"/>
              <a:t> / R. Bermejo /  13.07.2010   © Continental Automotive GmbH</a:t>
            </a:r>
          </a:p>
        </p:txBody>
      </p:sp>
      <p:sp>
        <p:nvSpPr>
          <p:cNvPr id="448544" name="Rectangle 32"/>
          <p:cNvSpPr>
            <a:spLocks noChangeArrowheads="1"/>
          </p:cNvSpPr>
          <p:nvPr/>
        </p:nvSpPr>
        <p:spPr bwMode="auto">
          <a:xfrm>
            <a:off x="354013" y="982663"/>
            <a:ext cx="9131300" cy="4967287"/>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defRPr/>
            </a:pPr>
            <a:endParaRPr lang="en-US"/>
          </a:p>
        </p:txBody>
      </p:sp>
      <p:sp>
        <p:nvSpPr>
          <p:cNvPr id="39940" name="Rectangle 2"/>
          <p:cNvSpPr>
            <a:spLocks noGrp="1" noChangeArrowheads="1"/>
          </p:cNvSpPr>
          <p:nvPr>
            <p:ph type="title" idx="4294967295"/>
          </p:nvPr>
        </p:nvSpPr>
        <p:spPr/>
        <p:txBody>
          <a:bodyPr/>
          <a:lstStyle/>
          <a:p>
            <a:pPr eaLnBrk="1" hangingPunct="1"/>
            <a:r>
              <a:rPr lang="en-US" smtClean="0"/>
              <a:t>Artemmis Framework &amp; Tool Chain for Automotive Platforms</a:t>
            </a:r>
            <a:br>
              <a:rPr lang="en-US" smtClean="0"/>
            </a:br>
            <a:r>
              <a:rPr lang="en-US" smtClean="0"/>
              <a:t>CIA - Image Assembly</a:t>
            </a:r>
          </a:p>
        </p:txBody>
      </p:sp>
      <p:sp>
        <p:nvSpPr>
          <p:cNvPr id="448515" name="AutoShape 3"/>
          <p:cNvSpPr>
            <a:spLocks noChangeArrowheads="1"/>
          </p:cNvSpPr>
          <p:nvPr/>
        </p:nvSpPr>
        <p:spPr bwMode="auto">
          <a:xfrm>
            <a:off x="623537" y="1097165"/>
            <a:ext cx="1319134" cy="4535524"/>
          </a:xfrm>
          <a:prstGeom prst="roundRect">
            <a:avLst>
              <a:gd name="adj" fmla="val 5792"/>
            </a:avLst>
          </a:prstGeom>
          <a:gradFill rotWithShape="1">
            <a:gsLst>
              <a:gs pos="0">
                <a:srgbClr val="33CCFF">
                  <a:alpha val="52000"/>
                </a:srgbClr>
              </a:gs>
              <a:gs pos="50000">
                <a:srgbClr val="33CCFF">
                  <a:gamma/>
                  <a:tint val="20392"/>
                  <a:invGamma/>
                  <a:alpha val="56000"/>
                </a:srgbClr>
              </a:gs>
              <a:gs pos="100000">
                <a:srgbClr val="33CCFF">
                  <a:alpha val="52000"/>
                </a:srgbClr>
              </a:gs>
            </a:gsLst>
            <a:lin ang="2700000" scaled="1"/>
          </a:gradFill>
          <a:ln w="9525" algn="ctr">
            <a:solidFill>
              <a:srgbClr val="0000FF"/>
            </a:solidFill>
            <a:round/>
            <a:headEnd/>
            <a:tailEnd/>
          </a:ln>
          <a:effectLst/>
        </p:spPr>
        <p:txBody>
          <a:bodyPr wrap="none" lIns="83969" tIns="41985" rIns="83969" bIns="41985"/>
          <a:lstStyle/>
          <a:p>
            <a:pPr defTabSz="915499">
              <a:defRPr/>
            </a:pPr>
            <a:r>
              <a:rPr lang="en-GB" dirty="0"/>
              <a:t>Widget Tree</a:t>
            </a:r>
          </a:p>
        </p:txBody>
      </p:sp>
      <p:sp>
        <p:nvSpPr>
          <p:cNvPr id="448516" name="AutoShape 4"/>
          <p:cNvSpPr>
            <a:spLocks noChangeArrowheads="1"/>
          </p:cNvSpPr>
          <p:nvPr/>
        </p:nvSpPr>
        <p:spPr bwMode="auto">
          <a:xfrm rot="16200000">
            <a:off x="6291263" y="2266950"/>
            <a:ext cx="3028950" cy="1419225"/>
          </a:xfrm>
          <a:prstGeom prst="parallelogram">
            <a:avLst>
              <a:gd name="adj" fmla="val 44918"/>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grpSp>
        <p:nvGrpSpPr>
          <p:cNvPr id="39945" name="Group 5"/>
          <p:cNvGrpSpPr>
            <a:grpSpLocks/>
          </p:cNvGrpSpPr>
          <p:nvPr/>
        </p:nvGrpSpPr>
        <p:grpSpPr bwMode="auto">
          <a:xfrm>
            <a:off x="2487613" y="2295525"/>
            <a:ext cx="1485900" cy="2794000"/>
            <a:chOff x="1974" y="1426"/>
            <a:chExt cx="518" cy="1335"/>
          </a:xfrm>
        </p:grpSpPr>
        <p:sp>
          <p:nvSpPr>
            <p:cNvPr id="448518" name="AutoShape 6"/>
            <p:cNvSpPr>
              <a:spLocks noChangeArrowheads="1"/>
            </p:cNvSpPr>
            <p:nvPr/>
          </p:nvSpPr>
          <p:spPr bwMode="auto">
            <a:xfrm rot="16200000">
              <a:off x="2127" y="1650"/>
              <a:ext cx="435"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48519" name="AutoShape 7"/>
            <p:cNvSpPr>
              <a:spLocks noChangeArrowheads="1"/>
            </p:cNvSpPr>
            <p:nvPr/>
          </p:nvSpPr>
          <p:spPr bwMode="auto">
            <a:xfrm rot="16200000">
              <a:off x="1924" y="1769"/>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48520" name="AutoShape 8"/>
            <p:cNvSpPr>
              <a:spLocks noChangeArrowheads="1"/>
            </p:cNvSpPr>
            <p:nvPr/>
          </p:nvSpPr>
          <p:spPr bwMode="auto">
            <a:xfrm rot="16200000">
              <a:off x="1909" y="1495"/>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48521" name="AutoShape 9"/>
            <p:cNvSpPr>
              <a:spLocks noChangeArrowheads="1"/>
            </p:cNvSpPr>
            <p:nvPr/>
          </p:nvSpPr>
          <p:spPr bwMode="auto">
            <a:xfrm rot="16200000">
              <a:off x="1866" y="2135"/>
              <a:ext cx="956" cy="296"/>
            </a:xfrm>
            <a:prstGeom prst="parallelogram">
              <a:avLst>
                <a:gd name="adj" fmla="val 48640"/>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48522" name="AutoShape 10"/>
            <p:cNvSpPr>
              <a:spLocks noChangeArrowheads="1"/>
            </p:cNvSpPr>
            <p:nvPr/>
          </p:nvSpPr>
          <p:spPr bwMode="auto">
            <a:xfrm rot="16200000">
              <a:off x="1784" y="2146"/>
              <a:ext cx="675" cy="296"/>
            </a:xfrm>
            <a:prstGeom prst="parallelogram">
              <a:avLst>
                <a:gd name="adj" fmla="val 52027"/>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grpSp>
      <p:sp>
        <p:nvSpPr>
          <p:cNvPr id="39946" name="Text Box 11"/>
          <p:cNvSpPr txBox="1">
            <a:spLocks noChangeArrowheads="1"/>
          </p:cNvSpPr>
          <p:nvPr/>
        </p:nvSpPr>
        <p:spPr bwMode="auto">
          <a:xfrm>
            <a:off x="1019175" y="1752600"/>
            <a:ext cx="609600" cy="230188"/>
          </a:xfrm>
          <a:prstGeom prst="rect">
            <a:avLst/>
          </a:prstGeom>
          <a:gradFill rotWithShape="1">
            <a:gsLst>
              <a:gs pos="0">
                <a:srgbClr val="FFFF99"/>
              </a:gs>
              <a:gs pos="50000">
                <a:srgbClr val="FFFFDA"/>
              </a:gs>
              <a:gs pos="100000">
                <a:srgbClr val="FFFF99"/>
              </a:gs>
            </a:gsLst>
            <a:lin ang="2700000" scaled="1"/>
          </a:gradFill>
          <a:ln w="9525" algn="ctr">
            <a:solidFill>
              <a:srgbClr val="CCCC00"/>
            </a:solidFill>
            <a:miter lim="800000"/>
            <a:headEnd/>
            <a:tailEnd/>
          </a:ln>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spcBef>
                <a:spcPct val="50000"/>
              </a:spcBef>
            </a:pPr>
            <a:r>
              <a:rPr lang="en-GB" sz="900" b="1"/>
              <a:t>Widget</a:t>
            </a:r>
          </a:p>
        </p:txBody>
      </p:sp>
      <p:sp>
        <p:nvSpPr>
          <p:cNvPr id="39947" name="Text Box 12"/>
          <p:cNvSpPr txBox="1">
            <a:spLocks noChangeArrowheads="1"/>
          </p:cNvSpPr>
          <p:nvPr/>
        </p:nvSpPr>
        <p:spPr bwMode="auto">
          <a:xfrm>
            <a:off x="2106613" y="1031875"/>
            <a:ext cx="3111500" cy="1193800"/>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GB" sz="900" b="1"/>
              <a:t>Window</a:t>
            </a:r>
          </a:p>
          <a:p>
            <a:pPr algn="l" eaLnBrk="1" hangingPunct="1">
              <a:buFontTx/>
              <a:buChar char="-"/>
            </a:pPr>
            <a:r>
              <a:rPr lang="en-GB" sz="900"/>
              <a:t>contains the view of one or more widgets</a:t>
            </a:r>
          </a:p>
          <a:p>
            <a:pPr algn="l" eaLnBrk="1" hangingPunct="1">
              <a:buFontTx/>
              <a:buChar char="-"/>
            </a:pPr>
            <a:r>
              <a:rPr lang="en-GB" sz="900"/>
              <a:t>can be stacked in z-order (overlapping)</a:t>
            </a:r>
          </a:p>
          <a:p>
            <a:pPr algn="l" eaLnBrk="1" hangingPunct="1">
              <a:buFontTx/>
              <a:buChar char="-"/>
            </a:pPr>
            <a:r>
              <a:rPr lang="en-GB" sz="900"/>
              <a:t>is used to decompose a scene</a:t>
            </a:r>
          </a:p>
          <a:p>
            <a:pPr algn="l" eaLnBrk="1" hangingPunct="1">
              <a:buFontTx/>
              <a:buChar char="-"/>
            </a:pPr>
            <a:r>
              <a:rPr lang="en-GB" sz="900"/>
              <a:t>is painting on a surface</a:t>
            </a:r>
          </a:p>
          <a:p>
            <a:pPr algn="l" eaLnBrk="1" hangingPunct="1">
              <a:buFontTx/>
              <a:buChar char="-"/>
            </a:pPr>
            <a:r>
              <a:rPr lang="en-GB" sz="900"/>
              <a:t>is not buffered</a:t>
            </a:r>
          </a:p>
          <a:p>
            <a:pPr algn="l" eaLnBrk="1" hangingPunct="1">
              <a:buFontTx/>
              <a:buChar char="-"/>
            </a:pPr>
            <a:r>
              <a:rPr lang="en-GB" sz="900"/>
              <a:t>accesses the surface to draw its contents via a BUFlet</a:t>
            </a:r>
          </a:p>
          <a:p>
            <a:pPr algn="l" eaLnBrk="1" hangingPunct="1">
              <a:buFontTx/>
              <a:buChar char="-"/>
            </a:pPr>
            <a:r>
              <a:rPr lang="en-GB" sz="900"/>
              <a:t>can be transparent (true/false), but has no alpha-channel</a:t>
            </a:r>
          </a:p>
        </p:txBody>
      </p:sp>
      <p:sp>
        <p:nvSpPr>
          <p:cNvPr id="448525" name="AutoShape 13"/>
          <p:cNvSpPr>
            <a:spLocks noChangeArrowheads="1"/>
          </p:cNvSpPr>
          <p:nvPr/>
        </p:nvSpPr>
        <p:spPr bwMode="auto">
          <a:xfrm>
            <a:off x="7908925" y="5122863"/>
            <a:ext cx="550863" cy="596900"/>
          </a:xfrm>
          <a:prstGeom prst="can">
            <a:avLst>
              <a:gd name="adj" fmla="val 27667"/>
            </a:avLst>
          </a:prstGeom>
          <a:gradFill rotWithShape="1">
            <a:gsLst>
              <a:gs pos="0">
                <a:schemeClr val="hlink"/>
              </a:gs>
              <a:gs pos="50000">
                <a:schemeClr val="hlink">
                  <a:gamma/>
                  <a:tint val="28235"/>
                  <a:invGamma/>
                </a:schemeClr>
              </a:gs>
              <a:gs pos="100000">
                <a:schemeClr val="hlink"/>
              </a:gs>
            </a:gsLst>
            <a:lin ang="0" scaled="1"/>
          </a:gradFill>
          <a:ln w="9525">
            <a:solidFill>
              <a:schemeClr val="accent2"/>
            </a:solidFill>
            <a:round/>
            <a:headEnd/>
            <a:tailEnd/>
          </a:ln>
          <a:effectLst/>
        </p:spPr>
        <p:txBody>
          <a:bodyPr wrap="none" lIns="83969" tIns="41985" rIns="83969" bIns="41985" anchor="ctr"/>
          <a:lstStyle/>
          <a:p>
            <a:pPr defTabSz="915499">
              <a:defRPr/>
            </a:pPr>
            <a:r>
              <a:rPr lang="en-GB" sz="1100" b="1" dirty="0" err="1"/>
              <a:t>Srfc</a:t>
            </a:r>
            <a:endParaRPr lang="en-GB" sz="1100" b="1" dirty="0"/>
          </a:p>
          <a:p>
            <a:pPr defTabSz="915499">
              <a:defRPr/>
            </a:pPr>
            <a:r>
              <a:rPr lang="en-GB" sz="1100" b="1" dirty="0"/>
              <a:t>Buffer</a:t>
            </a:r>
          </a:p>
        </p:txBody>
      </p:sp>
      <p:sp>
        <p:nvSpPr>
          <p:cNvPr id="448526" name="AutoShape 14"/>
          <p:cNvSpPr>
            <a:spLocks noChangeArrowheads="1"/>
          </p:cNvSpPr>
          <p:nvPr/>
        </p:nvSpPr>
        <p:spPr bwMode="auto">
          <a:xfrm>
            <a:off x="8159750" y="5221288"/>
            <a:ext cx="552450" cy="596900"/>
          </a:xfrm>
          <a:prstGeom prst="can">
            <a:avLst>
              <a:gd name="adj" fmla="val 27667"/>
            </a:avLst>
          </a:prstGeom>
          <a:gradFill rotWithShape="1">
            <a:gsLst>
              <a:gs pos="0">
                <a:schemeClr val="hlink">
                  <a:alpha val="78000"/>
                </a:schemeClr>
              </a:gs>
              <a:gs pos="50000">
                <a:schemeClr val="hlink">
                  <a:gamma/>
                  <a:tint val="28235"/>
                  <a:invGamma/>
                  <a:alpha val="78000"/>
                </a:schemeClr>
              </a:gs>
              <a:gs pos="100000">
                <a:schemeClr val="hlink">
                  <a:alpha val="78000"/>
                </a:schemeClr>
              </a:gs>
            </a:gsLst>
            <a:lin ang="0" scaled="1"/>
          </a:gradFill>
          <a:ln w="9525">
            <a:solidFill>
              <a:schemeClr val="accent2"/>
            </a:solidFill>
            <a:round/>
            <a:headEnd/>
            <a:tailEnd/>
          </a:ln>
          <a:effectLst/>
        </p:spPr>
        <p:txBody>
          <a:bodyPr wrap="none" lIns="83969" tIns="41985" rIns="83969" bIns="41985" anchor="ctr"/>
          <a:lstStyle/>
          <a:p>
            <a:pPr defTabSz="915499">
              <a:defRPr/>
            </a:pPr>
            <a:r>
              <a:rPr lang="en-GB" sz="1100" b="1" dirty="0" err="1"/>
              <a:t>Srfc</a:t>
            </a:r>
            <a:endParaRPr lang="en-GB" sz="1100" b="1" dirty="0"/>
          </a:p>
          <a:p>
            <a:pPr defTabSz="915499">
              <a:defRPr/>
            </a:pPr>
            <a:r>
              <a:rPr lang="en-GB" sz="1100" b="1" dirty="0"/>
              <a:t>Buffer</a:t>
            </a:r>
          </a:p>
        </p:txBody>
      </p:sp>
      <p:sp>
        <p:nvSpPr>
          <p:cNvPr id="39950" name="Line 15"/>
          <p:cNvSpPr>
            <a:spLocks noChangeShapeType="1"/>
          </p:cNvSpPr>
          <p:nvPr/>
        </p:nvSpPr>
        <p:spPr bwMode="auto">
          <a:xfrm>
            <a:off x="1666875" y="1892300"/>
            <a:ext cx="1003300" cy="7080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51" name="Line 16"/>
          <p:cNvSpPr>
            <a:spLocks noChangeShapeType="1"/>
          </p:cNvSpPr>
          <p:nvPr/>
        </p:nvSpPr>
        <p:spPr bwMode="auto">
          <a:xfrm>
            <a:off x="1608138" y="2392363"/>
            <a:ext cx="1157287" cy="1077912"/>
          </a:xfrm>
          <a:prstGeom prst="line">
            <a:avLst/>
          </a:prstGeom>
          <a:noFill/>
          <a:ln w="9525">
            <a:solidFill>
              <a:schemeClr val="tx2"/>
            </a:solidFill>
            <a:prstDash val="dash"/>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8529" name="AutoShape 17"/>
          <p:cNvSpPr>
            <a:spLocks noChangeArrowheads="1"/>
          </p:cNvSpPr>
          <p:nvPr/>
        </p:nvSpPr>
        <p:spPr bwMode="auto">
          <a:xfrm>
            <a:off x="8416925" y="5305425"/>
            <a:ext cx="550863" cy="598488"/>
          </a:xfrm>
          <a:prstGeom prst="can">
            <a:avLst>
              <a:gd name="adj" fmla="val 27667"/>
            </a:avLst>
          </a:prstGeom>
          <a:gradFill rotWithShape="1">
            <a:gsLst>
              <a:gs pos="0">
                <a:schemeClr val="hlink">
                  <a:alpha val="78000"/>
                </a:schemeClr>
              </a:gs>
              <a:gs pos="50000">
                <a:schemeClr val="hlink">
                  <a:gamma/>
                  <a:tint val="28235"/>
                  <a:invGamma/>
                  <a:alpha val="78000"/>
                </a:schemeClr>
              </a:gs>
              <a:gs pos="100000">
                <a:schemeClr val="hlink">
                  <a:alpha val="78000"/>
                </a:schemeClr>
              </a:gs>
            </a:gsLst>
            <a:lin ang="0" scaled="1"/>
          </a:gradFill>
          <a:ln w="9525">
            <a:solidFill>
              <a:schemeClr val="accent2"/>
            </a:solidFill>
            <a:round/>
            <a:headEnd/>
            <a:tailEnd/>
          </a:ln>
          <a:effectLst/>
        </p:spPr>
        <p:txBody>
          <a:bodyPr wrap="none" lIns="83969" tIns="41985" rIns="83969" bIns="41985" anchor="ctr"/>
          <a:lstStyle/>
          <a:p>
            <a:pPr defTabSz="915499">
              <a:defRPr/>
            </a:pPr>
            <a:r>
              <a:rPr lang="en-GB" sz="1100" b="1" dirty="0" err="1"/>
              <a:t>Srfc</a:t>
            </a:r>
            <a:endParaRPr lang="en-GB" sz="1100" b="1" dirty="0"/>
          </a:p>
          <a:p>
            <a:pPr defTabSz="915499">
              <a:defRPr/>
            </a:pPr>
            <a:r>
              <a:rPr lang="en-GB" sz="1100" b="1" dirty="0"/>
              <a:t>Buffer</a:t>
            </a:r>
          </a:p>
        </p:txBody>
      </p:sp>
      <p:sp>
        <p:nvSpPr>
          <p:cNvPr id="39953" name="Line 18"/>
          <p:cNvSpPr>
            <a:spLocks noChangeShapeType="1"/>
          </p:cNvSpPr>
          <p:nvPr/>
        </p:nvSpPr>
        <p:spPr bwMode="auto">
          <a:xfrm>
            <a:off x="1608138" y="2392363"/>
            <a:ext cx="1174750" cy="309562"/>
          </a:xfrm>
          <a:prstGeom prst="line">
            <a:avLst/>
          </a:prstGeom>
          <a:noFill/>
          <a:ln w="9525">
            <a:solidFill>
              <a:schemeClr val="tx2"/>
            </a:solidFill>
            <a:prstDash val="dash"/>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54" name="Text Box 20"/>
          <p:cNvSpPr txBox="1">
            <a:spLocks noChangeArrowheads="1"/>
          </p:cNvSpPr>
          <p:nvPr/>
        </p:nvSpPr>
        <p:spPr bwMode="auto">
          <a:xfrm>
            <a:off x="4246563" y="2300288"/>
            <a:ext cx="2735262" cy="931862"/>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GB" sz="900" b="1"/>
              <a:t>BUFlet</a:t>
            </a:r>
          </a:p>
          <a:p>
            <a:pPr algn="l" eaLnBrk="1" hangingPunct="1"/>
            <a:r>
              <a:rPr lang="en-GB" sz="900"/>
              <a:t>-manages the buffers of a surface</a:t>
            </a:r>
          </a:p>
          <a:p>
            <a:pPr algn="l" eaLnBrk="1" hangingPunct="1"/>
            <a:r>
              <a:rPr lang="en-GB" sz="900"/>
              <a:t>-handles the flip operation</a:t>
            </a:r>
          </a:p>
          <a:p>
            <a:pPr algn="l" eaLnBrk="1" hangingPunct="1"/>
            <a:r>
              <a:rPr lang="en-GB" sz="900"/>
              <a:t>-hides the buffer management to the windows</a:t>
            </a:r>
          </a:p>
          <a:p>
            <a:pPr algn="l" eaLnBrk="1" hangingPunct="1"/>
            <a:r>
              <a:rPr lang="en-GB" sz="900"/>
              <a:t>-optimizes the drawing operations on surface level</a:t>
            </a:r>
          </a:p>
          <a:p>
            <a:pPr algn="l" eaLnBrk="1" hangingPunct="1"/>
            <a:r>
              <a:rPr lang="en-GB" sz="900"/>
              <a:t>-handles drawing contexts</a:t>
            </a:r>
          </a:p>
        </p:txBody>
      </p:sp>
      <p:sp>
        <p:nvSpPr>
          <p:cNvPr id="39955" name="Text Box 21"/>
          <p:cNvSpPr txBox="1">
            <a:spLocks noChangeArrowheads="1"/>
          </p:cNvSpPr>
          <p:nvPr/>
        </p:nvSpPr>
        <p:spPr bwMode="auto">
          <a:xfrm>
            <a:off x="1204913" y="2244725"/>
            <a:ext cx="609600" cy="230188"/>
          </a:xfrm>
          <a:prstGeom prst="rect">
            <a:avLst/>
          </a:prstGeom>
          <a:gradFill rotWithShape="1">
            <a:gsLst>
              <a:gs pos="0">
                <a:srgbClr val="FFFF99"/>
              </a:gs>
              <a:gs pos="50000">
                <a:srgbClr val="FFFFDA"/>
              </a:gs>
              <a:gs pos="100000">
                <a:srgbClr val="FFFF99"/>
              </a:gs>
            </a:gsLst>
            <a:lin ang="2700000" scaled="1"/>
          </a:gradFill>
          <a:ln w="9525" algn="ctr">
            <a:solidFill>
              <a:srgbClr val="CCCC00"/>
            </a:solidFill>
            <a:miter lim="800000"/>
            <a:headEnd/>
            <a:tailEnd/>
          </a:ln>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spcBef>
                <a:spcPct val="50000"/>
              </a:spcBef>
            </a:pPr>
            <a:r>
              <a:rPr lang="en-GB" sz="900" b="1"/>
              <a:t>Widget</a:t>
            </a:r>
          </a:p>
        </p:txBody>
      </p:sp>
      <p:sp>
        <p:nvSpPr>
          <p:cNvPr id="39956" name="Line 22"/>
          <p:cNvSpPr>
            <a:spLocks noChangeShapeType="1"/>
          </p:cNvSpPr>
          <p:nvPr/>
        </p:nvSpPr>
        <p:spPr bwMode="auto">
          <a:xfrm>
            <a:off x="803275" y="1477963"/>
            <a:ext cx="0" cy="38703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57" name="Line 23"/>
          <p:cNvSpPr>
            <a:spLocks noChangeShapeType="1"/>
          </p:cNvSpPr>
          <p:nvPr/>
        </p:nvSpPr>
        <p:spPr bwMode="auto">
          <a:xfrm>
            <a:off x="803275" y="1849438"/>
            <a:ext cx="19367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58" name="Line 24"/>
          <p:cNvSpPr>
            <a:spLocks noChangeShapeType="1"/>
          </p:cNvSpPr>
          <p:nvPr/>
        </p:nvSpPr>
        <p:spPr bwMode="auto">
          <a:xfrm>
            <a:off x="1068388" y="1978025"/>
            <a:ext cx="0" cy="31019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59" name="Line 25"/>
          <p:cNvSpPr>
            <a:spLocks noChangeShapeType="1"/>
          </p:cNvSpPr>
          <p:nvPr/>
        </p:nvSpPr>
        <p:spPr bwMode="auto">
          <a:xfrm>
            <a:off x="1076325" y="2349500"/>
            <a:ext cx="1238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60" name="Line 26"/>
          <p:cNvSpPr>
            <a:spLocks noChangeShapeType="1"/>
          </p:cNvSpPr>
          <p:nvPr/>
        </p:nvSpPr>
        <p:spPr bwMode="auto">
          <a:xfrm>
            <a:off x="1076325" y="2747963"/>
            <a:ext cx="1238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61" name="Line 27"/>
          <p:cNvSpPr>
            <a:spLocks noChangeShapeType="1"/>
          </p:cNvSpPr>
          <p:nvPr/>
        </p:nvSpPr>
        <p:spPr bwMode="auto">
          <a:xfrm>
            <a:off x="1076325" y="3197225"/>
            <a:ext cx="1238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62" name="Line 28"/>
          <p:cNvSpPr>
            <a:spLocks noChangeShapeType="1"/>
          </p:cNvSpPr>
          <p:nvPr/>
        </p:nvSpPr>
        <p:spPr bwMode="auto">
          <a:xfrm>
            <a:off x="2946400" y="2763838"/>
            <a:ext cx="1806575" cy="11842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63" name="Line 29"/>
          <p:cNvSpPr>
            <a:spLocks noChangeShapeType="1"/>
          </p:cNvSpPr>
          <p:nvPr/>
        </p:nvSpPr>
        <p:spPr bwMode="auto">
          <a:xfrm flipV="1">
            <a:off x="5741988" y="2816225"/>
            <a:ext cx="1711325" cy="9683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64" name="Line 30"/>
          <p:cNvSpPr>
            <a:spLocks noChangeShapeType="1"/>
          </p:cNvSpPr>
          <p:nvPr/>
        </p:nvSpPr>
        <p:spPr bwMode="auto">
          <a:xfrm>
            <a:off x="7766050" y="4203700"/>
            <a:ext cx="312738" cy="876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39965" name="AutoShape 31"/>
          <p:cNvSpPr>
            <a:spLocks noChangeArrowheads="1"/>
          </p:cNvSpPr>
          <p:nvPr/>
        </p:nvSpPr>
        <p:spPr bwMode="auto">
          <a:xfrm>
            <a:off x="4870450" y="3248025"/>
            <a:ext cx="776288" cy="2316163"/>
          </a:xfrm>
          <a:prstGeom prst="roundRect">
            <a:avLst>
              <a:gd name="adj" fmla="val 16667"/>
            </a:avLst>
          </a:prstGeom>
          <a:gradFill rotWithShape="1">
            <a:gsLst>
              <a:gs pos="0">
                <a:srgbClr val="33CC33"/>
              </a:gs>
              <a:gs pos="100000">
                <a:srgbClr val="6BDA6B"/>
              </a:gs>
            </a:gsLst>
            <a:lin ang="18900000" scaled="1"/>
          </a:gradFill>
          <a:ln w="9525" algn="ctr">
            <a:solidFill>
              <a:srgbClr val="006600"/>
            </a:solidFill>
            <a:round/>
            <a:headEnd/>
            <a:tailEnd/>
          </a:ln>
        </p:spPr>
        <p:txBody>
          <a:bodyPr wrap="none" lIns="83969" tIns="41985" rIns="83969" bIns="41985"/>
          <a:lstStyle/>
          <a:p>
            <a:r>
              <a:rPr lang="en-US" sz="900" b="1"/>
              <a:t>BUFlet</a:t>
            </a:r>
          </a:p>
        </p:txBody>
      </p:sp>
      <p:sp>
        <p:nvSpPr>
          <p:cNvPr id="39966" name="Text Box 19"/>
          <p:cNvSpPr txBox="1">
            <a:spLocks noChangeArrowheads="1"/>
          </p:cNvSpPr>
          <p:nvPr/>
        </p:nvSpPr>
        <p:spPr bwMode="auto">
          <a:xfrm>
            <a:off x="6111875" y="3886200"/>
            <a:ext cx="1503363" cy="1084263"/>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GB" sz="900" b="1"/>
              <a:t>Surface</a:t>
            </a:r>
          </a:p>
          <a:p>
            <a:pPr algn="l" eaLnBrk="1" hangingPunct="1">
              <a:buFontTx/>
              <a:buChar char="-"/>
            </a:pPr>
            <a:r>
              <a:rPr lang="en-GB" sz="900"/>
              <a:t>has a relation to a buffer </a:t>
            </a:r>
            <a:br>
              <a:rPr lang="en-GB" sz="900"/>
            </a:br>
            <a:r>
              <a:rPr lang="en-GB" sz="900"/>
              <a:t>  (off-screen or layer)</a:t>
            </a:r>
          </a:p>
          <a:p>
            <a:pPr algn="l" eaLnBrk="1" hangingPunct="1">
              <a:buFontTx/>
              <a:buChar char="-"/>
            </a:pPr>
            <a:r>
              <a:rPr lang="en-GB" sz="900"/>
              <a:t>has an alpha channel</a:t>
            </a:r>
          </a:p>
          <a:p>
            <a:pPr algn="l" eaLnBrk="1" hangingPunct="1">
              <a:buFontTx/>
              <a:buChar char="-"/>
            </a:pPr>
            <a:r>
              <a:rPr lang="en-GB" sz="900"/>
              <a:t>can be stacked in z-order</a:t>
            </a:r>
            <a:br>
              <a:rPr lang="en-GB" sz="900"/>
            </a:br>
            <a:r>
              <a:rPr lang="en-GB" sz="900"/>
              <a:t>   (overlapping)</a:t>
            </a:r>
            <a:r>
              <a:rPr lang="en-GB" sz="900" b="1"/>
              <a:t> </a:t>
            </a:r>
          </a:p>
          <a:p>
            <a:pPr algn="l" eaLnBrk="1" hangingPunct="1">
              <a:buFontTx/>
              <a:buChar char="-"/>
            </a:pPr>
            <a:r>
              <a:rPr lang="en-GB" sz="900"/>
              <a:t>is visible or invisible</a:t>
            </a:r>
          </a:p>
        </p:txBody>
      </p:sp>
      <p:sp>
        <p:nvSpPr>
          <p:cNvPr id="39967" name="Line 33"/>
          <p:cNvSpPr>
            <a:spLocks noChangeShapeType="1"/>
          </p:cNvSpPr>
          <p:nvPr/>
        </p:nvSpPr>
        <p:spPr bwMode="auto">
          <a:xfrm>
            <a:off x="5683250" y="5275263"/>
            <a:ext cx="1958975" cy="163512"/>
          </a:xfrm>
          <a:prstGeom prst="line">
            <a:avLst/>
          </a:prstGeom>
          <a:noFill/>
          <a:ln w="9525">
            <a:solidFill>
              <a:schemeClr val="bg2"/>
            </a:solidFill>
            <a:prstDash val="dash"/>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58705609-88FB-4F7A-BACA-B970D2DED881}" type="slidenum">
              <a:rPr lang="de-DE" sz="600"/>
              <a:pPr algn="l" eaLnBrk="1" hangingPunct="1">
                <a:lnSpc>
                  <a:spcPts val="550"/>
                </a:lnSpc>
              </a:pPr>
              <a:t>43</a:t>
            </a:fld>
            <a:r>
              <a:rPr lang="de-DE" sz="600"/>
              <a:t> / R. Bermejo /  13.07.2010   © Continental Automotive GmbH</a:t>
            </a:r>
          </a:p>
        </p:txBody>
      </p:sp>
      <p:sp>
        <p:nvSpPr>
          <p:cNvPr id="449569" name="Rectangle 33"/>
          <p:cNvSpPr>
            <a:spLocks noChangeArrowheads="1"/>
          </p:cNvSpPr>
          <p:nvPr/>
        </p:nvSpPr>
        <p:spPr bwMode="auto">
          <a:xfrm>
            <a:off x="354013" y="982663"/>
            <a:ext cx="9131300" cy="4967287"/>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defRPr/>
            </a:pPr>
            <a:endParaRPr lang="en-US"/>
          </a:p>
        </p:txBody>
      </p:sp>
      <p:sp>
        <p:nvSpPr>
          <p:cNvPr id="40964" name="Line 32"/>
          <p:cNvSpPr>
            <a:spLocks noChangeShapeType="1"/>
          </p:cNvSpPr>
          <p:nvPr/>
        </p:nvSpPr>
        <p:spPr bwMode="auto">
          <a:xfrm flipV="1">
            <a:off x="5562600" y="4738688"/>
            <a:ext cx="0" cy="395287"/>
          </a:xfrm>
          <a:prstGeom prst="line">
            <a:avLst/>
          </a:prstGeom>
          <a:noFill/>
          <a:ln w="9525">
            <a:solidFill>
              <a:schemeClr val="tx2"/>
            </a:solidFill>
            <a:round/>
            <a:headEnd/>
            <a:tailEnd type="triangle" w="lg"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0965" name="Line 31"/>
          <p:cNvSpPr>
            <a:spLocks noChangeShapeType="1"/>
          </p:cNvSpPr>
          <p:nvPr/>
        </p:nvSpPr>
        <p:spPr bwMode="auto">
          <a:xfrm flipV="1">
            <a:off x="4718050" y="4746625"/>
            <a:ext cx="0" cy="396875"/>
          </a:xfrm>
          <a:prstGeom prst="line">
            <a:avLst/>
          </a:prstGeom>
          <a:noFill/>
          <a:ln w="9525">
            <a:solidFill>
              <a:schemeClr val="tx2"/>
            </a:solidFill>
            <a:round/>
            <a:headEnd/>
            <a:tailEnd type="triangle" w="lg"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0966" name="Rectangle 2"/>
          <p:cNvSpPr>
            <a:spLocks noGrp="1" noChangeArrowheads="1"/>
          </p:cNvSpPr>
          <p:nvPr>
            <p:ph type="title" idx="4294967295"/>
          </p:nvPr>
        </p:nvSpPr>
        <p:spPr/>
        <p:txBody>
          <a:bodyPr/>
          <a:lstStyle/>
          <a:p>
            <a:pPr eaLnBrk="1" hangingPunct="1"/>
            <a:r>
              <a:rPr lang="en-US" smtClean="0"/>
              <a:t>Artemmis Framework &amp; Tool Chain for Automotive Platforms</a:t>
            </a:r>
            <a:br>
              <a:rPr lang="en-US" smtClean="0"/>
            </a:br>
            <a:r>
              <a:rPr lang="en-US" smtClean="0"/>
              <a:t>CIA - Drawing Contents to Surface</a:t>
            </a:r>
          </a:p>
        </p:txBody>
      </p:sp>
      <p:sp>
        <p:nvSpPr>
          <p:cNvPr id="40967" name="AutoShape 3"/>
          <p:cNvSpPr>
            <a:spLocks noChangeArrowheads="1"/>
          </p:cNvSpPr>
          <p:nvPr/>
        </p:nvSpPr>
        <p:spPr bwMode="auto">
          <a:xfrm>
            <a:off x="4244975" y="3470275"/>
            <a:ext cx="1806575" cy="1257300"/>
          </a:xfrm>
          <a:prstGeom prst="roundRect">
            <a:avLst>
              <a:gd name="adj" fmla="val 16667"/>
            </a:avLst>
          </a:prstGeom>
          <a:solidFill>
            <a:srgbClr val="FFFF99"/>
          </a:solidFill>
          <a:ln w="9525" algn="ctr">
            <a:solidFill>
              <a:srgbClr val="CCCC00"/>
            </a:solidFill>
            <a:round/>
            <a:headEnd/>
            <a:tailEnd/>
          </a:ln>
        </p:spPr>
        <p:txBody>
          <a:bodyPr wrap="none" lIns="83969" tIns="41985" rIns="83969" bIns="41985"/>
          <a:lstStyle/>
          <a:p>
            <a:endParaRPr lang="en-GB" sz="900" b="1"/>
          </a:p>
          <a:p>
            <a:endParaRPr lang="en-GB" sz="900" b="1"/>
          </a:p>
          <a:p>
            <a:endParaRPr lang="en-GB" sz="900" b="1"/>
          </a:p>
          <a:p>
            <a:r>
              <a:rPr lang="en-GB" sz="900" b="1"/>
              <a:t>Painter</a:t>
            </a:r>
          </a:p>
        </p:txBody>
      </p:sp>
      <p:sp>
        <p:nvSpPr>
          <p:cNvPr id="40968" name="AutoShape 4"/>
          <p:cNvSpPr>
            <a:spLocks noChangeArrowheads="1"/>
          </p:cNvSpPr>
          <p:nvPr/>
        </p:nvSpPr>
        <p:spPr bwMode="auto">
          <a:xfrm>
            <a:off x="4327525" y="5140325"/>
            <a:ext cx="776288" cy="574675"/>
          </a:xfrm>
          <a:prstGeom prst="roundRect">
            <a:avLst>
              <a:gd name="adj" fmla="val 16667"/>
            </a:avLst>
          </a:prstGeom>
          <a:gradFill rotWithShape="1">
            <a:gsLst>
              <a:gs pos="0">
                <a:srgbClr val="DCD70B"/>
              </a:gs>
              <a:gs pos="50000">
                <a:srgbClr val="FFFF99"/>
              </a:gs>
              <a:gs pos="100000">
                <a:srgbClr val="DCD70B"/>
              </a:gs>
            </a:gsLst>
            <a:lin ang="0" scaled="1"/>
          </a:gradFill>
          <a:ln w="9525" algn="ctr">
            <a:solidFill>
              <a:schemeClr val="accent2"/>
            </a:solidFill>
            <a:round/>
            <a:headEnd/>
            <a:tailEnd/>
          </a:ln>
        </p:spPr>
        <p:txBody>
          <a:bodyPr wrap="none" lIns="83969" tIns="41985" rIns="83969" bIns="41985"/>
          <a:lstStyle/>
          <a:p>
            <a:r>
              <a:rPr lang="en-US" sz="900" b="1"/>
              <a:t>Widget</a:t>
            </a:r>
          </a:p>
        </p:txBody>
      </p:sp>
      <p:sp>
        <p:nvSpPr>
          <p:cNvPr id="40969" name="AutoShape 5"/>
          <p:cNvSpPr>
            <a:spLocks noChangeArrowheads="1"/>
          </p:cNvSpPr>
          <p:nvPr/>
        </p:nvSpPr>
        <p:spPr bwMode="auto">
          <a:xfrm>
            <a:off x="4649788" y="1071563"/>
            <a:ext cx="776287" cy="1044575"/>
          </a:xfrm>
          <a:prstGeom prst="roundRect">
            <a:avLst>
              <a:gd name="adj" fmla="val 16667"/>
            </a:avLst>
          </a:prstGeom>
          <a:gradFill rotWithShape="1">
            <a:gsLst>
              <a:gs pos="0">
                <a:srgbClr val="33CC33"/>
              </a:gs>
              <a:gs pos="100000">
                <a:srgbClr val="6BDA6B"/>
              </a:gs>
            </a:gsLst>
            <a:lin ang="18900000" scaled="1"/>
          </a:gradFill>
          <a:ln w="9525" algn="ctr">
            <a:solidFill>
              <a:srgbClr val="006600"/>
            </a:solidFill>
            <a:round/>
            <a:headEnd/>
            <a:tailEnd/>
          </a:ln>
        </p:spPr>
        <p:txBody>
          <a:bodyPr wrap="none" lIns="83969" tIns="41985" rIns="83969" bIns="41985"/>
          <a:lstStyle/>
          <a:p>
            <a:r>
              <a:rPr lang="en-US" sz="900" b="1"/>
              <a:t>BUFlet</a:t>
            </a:r>
          </a:p>
        </p:txBody>
      </p:sp>
      <p:grpSp>
        <p:nvGrpSpPr>
          <p:cNvPr id="40970" name="Group 6"/>
          <p:cNvGrpSpPr>
            <a:grpSpLocks/>
          </p:cNvGrpSpPr>
          <p:nvPr/>
        </p:nvGrpSpPr>
        <p:grpSpPr bwMode="auto">
          <a:xfrm>
            <a:off x="1490663" y="1941513"/>
            <a:ext cx="1485900" cy="2794000"/>
            <a:chOff x="1974" y="1426"/>
            <a:chExt cx="518" cy="1335"/>
          </a:xfrm>
        </p:grpSpPr>
        <p:sp>
          <p:nvSpPr>
            <p:cNvPr id="449543" name="AutoShape 7"/>
            <p:cNvSpPr>
              <a:spLocks noChangeArrowheads="1"/>
            </p:cNvSpPr>
            <p:nvPr/>
          </p:nvSpPr>
          <p:spPr bwMode="auto">
            <a:xfrm rot="16200000">
              <a:off x="2127" y="1650"/>
              <a:ext cx="435"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49544" name="AutoShape 8"/>
            <p:cNvSpPr>
              <a:spLocks noChangeArrowheads="1"/>
            </p:cNvSpPr>
            <p:nvPr/>
          </p:nvSpPr>
          <p:spPr bwMode="auto">
            <a:xfrm rot="16200000">
              <a:off x="1924" y="1769"/>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49545" name="AutoShape 9"/>
            <p:cNvSpPr>
              <a:spLocks noChangeArrowheads="1"/>
            </p:cNvSpPr>
            <p:nvPr/>
          </p:nvSpPr>
          <p:spPr bwMode="auto">
            <a:xfrm rot="16200000">
              <a:off x="1909" y="1495"/>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49546" name="AutoShape 10"/>
            <p:cNvSpPr>
              <a:spLocks noChangeArrowheads="1"/>
            </p:cNvSpPr>
            <p:nvPr/>
          </p:nvSpPr>
          <p:spPr bwMode="auto">
            <a:xfrm rot="16200000">
              <a:off x="1866" y="2135"/>
              <a:ext cx="956" cy="296"/>
            </a:xfrm>
            <a:prstGeom prst="parallelogram">
              <a:avLst>
                <a:gd name="adj" fmla="val 48640"/>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49547" name="AutoShape 11"/>
            <p:cNvSpPr>
              <a:spLocks noChangeArrowheads="1"/>
            </p:cNvSpPr>
            <p:nvPr/>
          </p:nvSpPr>
          <p:spPr bwMode="auto">
            <a:xfrm rot="16200000">
              <a:off x="1784" y="2146"/>
              <a:ext cx="675" cy="296"/>
            </a:xfrm>
            <a:prstGeom prst="parallelogram">
              <a:avLst>
                <a:gd name="adj" fmla="val 52027"/>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grpSp>
      <p:sp>
        <p:nvSpPr>
          <p:cNvPr id="449548" name="AutoShape 12"/>
          <p:cNvSpPr>
            <a:spLocks noChangeArrowheads="1"/>
          </p:cNvSpPr>
          <p:nvPr/>
        </p:nvSpPr>
        <p:spPr bwMode="auto">
          <a:xfrm rot="16200000">
            <a:off x="6643688" y="1981200"/>
            <a:ext cx="3028950" cy="1419225"/>
          </a:xfrm>
          <a:prstGeom prst="parallelogram">
            <a:avLst>
              <a:gd name="adj" fmla="val 44918"/>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0972" name="Text Box 13"/>
          <p:cNvSpPr txBox="1">
            <a:spLocks noChangeArrowheads="1"/>
          </p:cNvSpPr>
          <p:nvPr/>
        </p:nvSpPr>
        <p:spPr bwMode="auto">
          <a:xfrm>
            <a:off x="1484313" y="1711325"/>
            <a:ext cx="6223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b="1"/>
              <a:t>Window</a:t>
            </a:r>
          </a:p>
        </p:txBody>
      </p:sp>
      <p:sp>
        <p:nvSpPr>
          <p:cNvPr id="40973" name="Text Box 14"/>
          <p:cNvSpPr txBox="1">
            <a:spLocks noChangeArrowheads="1"/>
          </p:cNvSpPr>
          <p:nvPr/>
        </p:nvSpPr>
        <p:spPr bwMode="auto">
          <a:xfrm>
            <a:off x="7974013" y="1866900"/>
            <a:ext cx="600075"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b="1"/>
              <a:t>Surface</a:t>
            </a:r>
          </a:p>
        </p:txBody>
      </p:sp>
      <p:sp>
        <p:nvSpPr>
          <p:cNvPr id="449551" name="AutoShape 15"/>
          <p:cNvSpPr>
            <a:spLocks noChangeArrowheads="1"/>
          </p:cNvSpPr>
          <p:nvPr/>
        </p:nvSpPr>
        <p:spPr bwMode="auto">
          <a:xfrm>
            <a:off x="450850" y="2462213"/>
            <a:ext cx="265113" cy="561975"/>
          </a:xfrm>
          <a:prstGeom prst="lightningBolt">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lgn="ctr">
            <a:solidFill>
              <a:schemeClr val="tx1"/>
            </a:solidFill>
            <a:miter lim="800000"/>
            <a:headEnd/>
            <a:tailEnd/>
          </a:ln>
          <a:effectLst/>
        </p:spPr>
        <p:txBody>
          <a:bodyPr wrap="none" lIns="83969" tIns="41985" rIns="83969" bIns="41985" anchor="ctr"/>
          <a:lstStyle/>
          <a:p>
            <a:pPr defTabSz="915499">
              <a:defRPr/>
            </a:pPr>
            <a:r>
              <a:rPr lang="en-US" sz="900" b="1" dirty="0"/>
              <a:t>Paint</a:t>
            </a:r>
          </a:p>
          <a:p>
            <a:pPr defTabSz="915499">
              <a:defRPr/>
            </a:pPr>
            <a:r>
              <a:rPr lang="en-US" sz="900" b="1" dirty="0"/>
              <a:t>Event</a:t>
            </a:r>
          </a:p>
        </p:txBody>
      </p:sp>
      <p:sp>
        <p:nvSpPr>
          <p:cNvPr id="449552" name="Line 16"/>
          <p:cNvSpPr>
            <a:spLocks noChangeShapeType="1"/>
          </p:cNvSpPr>
          <p:nvPr/>
        </p:nvSpPr>
        <p:spPr bwMode="auto">
          <a:xfrm flipV="1">
            <a:off x="679450" y="2349500"/>
            <a:ext cx="1049338" cy="76041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9553" name="Line 17"/>
          <p:cNvSpPr>
            <a:spLocks noChangeShapeType="1"/>
          </p:cNvSpPr>
          <p:nvPr/>
        </p:nvSpPr>
        <p:spPr bwMode="auto">
          <a:xfrm flipV="1">
            <a:off x="2073275" y="1520825"/>
            <a:ext cx="2417763" cy="6731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9554" name="Text Box 18"/>
          <p:cNvSpPr txBox="1">
            <a:spLocks noChangeArrowheads="1"/>
          </p:cNvSpPr>
          <p:nvPr/>
        </p:nvSpPr>
        <p:spPr bwMode="auto">
          <a:xfrm>
            <a:off x="2800350" y="1601788"/>
            <a:ext cx="1149350"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100" b="1"/>
              <a:t>Attach BUFLet</a:t>
            </a:r>
          </a:p>
        </p:txBody>
      </p:sp>
      <p:sp>
        <p:nvSpPr>
          <p:cNvPr id="449555" name="Line 19"/>
          <p:cNvSpPr>
            <a:spLocks noChangeShapeType="1"/>
          </p:cNvSpPr>
          <p:nvPr/>
        </p:nvSpPr>
        <p:spPr bwMode="auto">
          <a:xfrm>
            <a:off x="2117725" y="2236788"/>
            <a:ext cx="2197100" cy="120173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9556" name="Text Box 20"/>
          <p:cNvSpPr txBox="1">
            <a:spLocks noChangeArrowheads="1"/>
          </p:cNvSpPr>
          <p:nvPr/>
        </p:nvSpPr>
        <p:spPr bwMode="auto">
          <a:xfrm>
            <a:off x="3236913" y="3382963"/>
            <a:ext cx="944562"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100" b="1"/>
              <a:t>Call Painter</a:t>
            </a:r>
          </a:p>
        </p:txBody>
      </p:sp>
      <p:sp>
        <p:nvSpPr>
          <p:cNvPr id="449557" name="Line 21"/>
          <p:cNvSpPr>
            <a:spLocks noChangeShapeType="1"/>
          </p:cNvSpPr>
          <p:nvPr/>
        </p:nvSpPr>
        <p:spPr bwMode="auto">
          <a:xfrm flipV="1">
            <a:off x="5073650" y="2185988"/>
            <a:ext cx="0" cy="12350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9558" name="Text Box 22"/>
          <p:cNvSpPr txBox="1">
            <a:spLocks noChangeArrowheads="1"/>
          </p:cNvSpPr>
          <p:nvPr/>
        </p:nvSpPr>
        <p:spPr bwMode="auto">
          <a:xfrm>
            <a:off x="4240213" y="2605088"/>
            <a:ext cx="809625"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100" b="1"/>
              <a:t>Paint into</a:t>
            </a:r>
          </a:p>
          <a:p>
            <a:pPr eaLnBrk="1" hangingPunct="1"/>
            <a:r>
              <a:rPr lang="en-US" sz="1100" b="1"/>
              <a:t>Buffer</a:t>
            </a:r>
          </a:p>
        </p:txBody>
      </p:sp>
      <p:sp>
        <p:nvSpPr>
          <p:cNvPr id="449559" name="Line 23"/>
          <p:cNvSpPr>
            <a:spLocks noChangeShapeType="1"/>
          </p:cNvSpPr>
          <p:nvPr/>
        </p:nvSpPr>
        <p:spPr bwMode="auto">
          <a:xfrm>
            <a:off x="5497513" y="1701800"/>
            <a:ext cx="2205037" cy="8032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pic>
        <p:nvPicPr>
          <p:cNvPr id="449560" name="Picture 2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927975" y="2089150"/>
            <a:ext cx="617538"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40984" name="Text Box 26"/>
          <p:cNvSpPr txBox="1">
            <a:spLocks noChangeArrowheads="1"/>
          </p:cNvSpPr>
          <p:nvPr/>
        </p:nvSpPr>
        <p:spPr bwMode="auto">
          <a:xfrm>
            <a:off x="6116638" y="4246563"/>
            <a:ext cx="2663825" cy="500062"/>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GB" sz="900" b="1"/>
              <a:t>Painter</a:t>
            </a:r>
          </a:p>
          <a:p>
            <a:pPr algn="l" eaLnBrk="1" hangingPunct="1">
              <a:buFontTx/>
              <a:buChar char="-"/>
            </a:pPr>
            <a:r>
              <a:rPr lang="en-GB" sz="900"/>
              <a:t>base class implementing the paint method</a:t>
            </a:r>
          </a:p>
          <a:p>
            <a:pPr algn="l" eaLnBrk="1" hangingPunct="1">
              <a:buFontTx/>
              <a:buChar char="-"/>
            </a:pPr>
            <a:r>
              <a:rPr lang="en-GB" sz="900"/>
              <a:t>paints its contents into a surface buffer resource</a:t>
            </a:r>
          </a:p>
        </p:txBody>
      </p:sp>
      <p:sp>
        <p:nvSpPr>
          <p:cNvPr id="40985" name="Text Box 27"/>
          <p:cNvSpPr txBox="1">
            <a:spLocks noChangeArrowheads="1"/>
          </p:cNvSpPr>
          <p:nvPr/>
        </p:nvSpPr>
        <p:spPr bwMode="auto">
          <a:xfrm>
            <a:off x="5476875" y="1154113"/>
            <a:ext cx="1771650" cy="360362"/>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GB" sz="900" b="1"/>
              <a:t>BUFlet</a:t>
            </a:r>
          </a:p>
          <a:p>
            <a:pPr algn="l" eaLnBrk="1" hangingPunct="1">
              <a:buFontTx/>
              <a:buChar char="-"/>
            </a:pPr>
            <a:r>
              <a:rPr lang="en-GB" sz="900"/>
              <a:t>executes the flipping of buffers</a:t>
            </a:r>
          </a:p>
        </p:txBody>
      </p:sp>
      <p:sp>
        <p:nvSpPr>
          <p:cNvPr id="449564" name="Text Box 28"/>
          <p:cNvSpPr txBox="1">
            <a:spLocks noChangeArrowheads="1"/>
          </p:cNvSpPr>
          <p:nvPr/>
        </p:nvSpPr>
        <p:spPr bwMode="auto">
          <a:xfrm>
            <a:off x="2798763" y="1844675"/>
            <a:ext cx="1182687"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100" b="1"/>
              <a:t>Detach BUFLet</a:t>
            </a:r>
          </a:p>
        </p:txBody>
      </p:sp>
      <p:sp>
        <p:nvSpPr>
          <p:cNvPr id="40987" name="AutoShape 30"/>
          <p:cNvSpPr>
            <a:spLocks noChangeArrowheads="1"/>
          </p:cNvSpPr>
          <p:nvPr/>
        </p:nvSpPr>
        <p:spPr bwMode="auto">
          <a:xfrm>
            <a:off x="5192713" y="5138738"/>
            <a:ext cx="776287" cy="574675"/>
          </a:xfrm>
          <a:prstGeom prst="roundRect">
            <a:avLst>
              <a:gd name="adj" fmla="val 16667"/>
            </a:avLst>
          </a:prstGeom>
          <a:gradFill rotWithShape="1">
            <a:gsLst>
              <a:gs pos="0">
                <a:srgbClr val="DCD70B"/>
              </a:gs>
              <a:gs pos="50000">
                <a:srgbClr val="FFFF99"/>
              </a:gs>
              <a:gs pos="100000">
                <a:srgbClr val="DCD70B"/>
              </a:gs>
            </a:gsLst>
            <a:lin ang="0" scaled="1"/>
          </a:gradFill>
          <a:ln w="9525" algn="ctr">
            <a:solidFill>
              <a:schemeClr val="accent2"/>
            </a:solidFill>
            <a:round/>
            <a:headEnd/>
            <a:tailEnd/>
          </a:ln>
        </p:spPr>
        <p:txBody>
          <a:bodyPr wrap="none" lIns="83969" tIns="41985" rIns="83969" bIns="41985"/>
          <a:lstStyle/>
          <a:p>
            <a:r>
              <a:rPr lang="en-US" sz="900" b="1"/>
              <a:t>WMapp</a:t>
            </a:r>
          </a:p>
        </p:txBody>
      </p:sp>
      <p:sp>
        <p:nvSpPr>
          <p:cNvPr id="40988" name="Text Box 25"/>
          <p:cNvSpPr txBox="1">
            <a:spLocks noChangeArrowheads="1"/>
          </p:cNvSpPr>
          <p:nvPr/>
        </p:nvSpPr>
        <p:spPr bwMode="auto">
          <a:xfrm>
            <a:off x="703263" y="4779963"/>
            <a:ext cx="2425700" cy="931862"/>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GB" sz="900" b="1"/>
              <a:t>Window</a:t>
            </a:r>
          </a:p>
          <a:p>
            <a:pPr algn="l" eaLnBrk="1" hangingPunct="1">
              <a:buFontTx/>
              <a:buChar char="-"/>
            </a:pPr>
            <a:r>
              <a:rPr lang="en-GB" sz="900"/>
              <a:t>receives the paint event</a:t>
            </a:r>
          </a:p>
          <a:p>
            <a:pPr algn="l" eaLnBrk="1" hangingPunct="1">
              <a:buFontTx/>
              <a:buChar char="-"/>
            </a:pPr>
            <a:r>
              <a:rPr lang="en-GB" sz="900"/>
              <a:t>attaches the buflet for painting</a:t>
            </a:r>
          </a:p>
          <a:p>
            <a:pPr algn="l" eaLnBrk="1" hangingPunct="1">
              <a:buFontTx/>
              <a:buChar char="-"/>
            </a:pPr>
            <a:r>
              <a:rPr lang="en-GB" sz="900"/>
              <a:t>broadcasts the paint to its children</a:t>
            </a:r>
          </a:p>
          <a:p>
            <a:pPr algn="l" eaLnBrk="1" hangingPunct="1">
              <a:buFontTx/>
              <a:buChar char="-"/>
            </a:pPr>
            <a:r>
              <a:rPr lang="en-GB" sz="900"/>
              <a:t>requests a painter (e.g. Widget) for painting</a:t>
            </a:r>
          </a:p>
          <a:p>
            <a:pPr algn="l" eaLnBrk="1" hangingPunct="1">
              <a:buFontTx/>
              <a:buChar char="-"/>
            </a:pPr>
            <a:r>
              <a:rPr lang="en-GB" sz="900"/>
              <a:t>detaches the buflet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49551"/>
                                        </p:tgtEl>
                                        <p:attrNameLst>
                                          <p:attrName>style.visibility</p:attrName>
                                        </p:attrNameLst>
                                      </p:cBhvr>
                                      <p:to>
                                        <p:strVal val="visible"/>
                                      </p:to>
                                    </p:set>
                                    <p:animEffect transition="in" filter="slide(fromLeft)">
                                      <p:cBhvr>
                                        <p:cTn id="7" dur="500"/>
                                        <p:tgtEl>
                                          <p:spTgt spid="449551"/>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449552"/>
                                        </p:tgtEl>
                                        <p:attrNameLst>
                                          <p:attrName>style.visibility</p:attrName>
                                        </p:attrNameLst>
                                      </p:cBhvr>
                                      <p:to>
                                        <p:strVal val="visible"/>
                                      </p:to>
                                    </p:set>
                                    <p:animEffect transition="in" filter="slide(fromLeft)">
                                      <p:cBhvr>
                                        <p:cTn id="10" dur="500"/>
                                        <p:tgtEl>
                                          <p:spTgt spid="44955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449553"/>
                                        </p:tgtEl>
                                        <p:attrNameLst>
                                          <p:attrName>style.visibility</p:attrName>
                                        </p:attrNameLst>
                                      </p:cBhvr>
                                      <p:to>
                                        <p:strVal val="visible"/>
                                      </p:to>
                                    </p:set>
                                    <p:animEffect transition="in" filter="slide(fromLeft)">
                                      <p:cBhvr>
                                        <p:cTn id="15" dur="500"/>
                                        <p:tgtEl>
                                          <p:spTgt spid="449553"/>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449554"/>
                                        </p:tgtEl>
                                        <p:attrNameLst>
                                          <p:attrName>style.visibility</p:attrName>
                                        </p:attrNameLst>
                                      </p:cBhvr>
                                      <p:to>
                                        <p:strVal val="visible"/>
                                      </p:to>
                                    </p:set>
                                    <p:animEffect transition="in" filter="slide(fromLeft)">
                                      <p:cBhvr>
                                        <p:cTn id="18" dur="500"/>
                                        <p:tgtEl>
                                          <p:spTgt spid="4495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49555"/>
                                        </p:tgtEl>
                                        <p:attrNameLst>
                                          <p:attrName>style.visibility</p:attrName>
                                        </p:attrNameLst>
                                      </p:cBhvr>
                                      <p:to>
                                        <p:strVal val="visible"/>
                                      </p:to>
                                    </p:set>
                                    <p:animEffect transition="in" filter="slide(fromLeft)">
                                      <p:cBhvr>
                                        <p:cTn id="23" dur="500"/>
                                        <p:tgtEl>
                                          <p:spTgt spid="449555"/>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449556"/>
                                        </p:tgtEl>
                                        <p:attrNameLst>
                                          <p:attrName>style.visibility</p:attrName>
                                        </p:attrNameLst>
                                      </p:cBhvr>
                                      <p:to>
                                        <p:strVal val="visible"/>
                                      </p:to>
                                    </p:set>
                                    <p:animEffect transition="in" filter="slide(fromLeft)">
                                      <p:cBhvr>
                                        <p:cTn id="26" dur="500"/>
                                        <p:tgtEl>
                                          <p:spTgt spid="4495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449558"/>
                                        </p:tgtEl>
                                        <p:attrNameLst>
                                          <p:attrName>style.visibility</p:attrName>
                                        </p:attrNameLst>
                                      </p:cBhvr>
                                      <p:to>
                                        <p:strVal val="visible"/>
                                      </p:to>
                                    </p:set>
                                    <p:animEffect transition="in" filter="slide(fromBottom)">
                                      <p:cBhvr>
                                        <p:cTn id="31" dur="500"/>
                                        <p:tgtEl>
                                          <p:spTgt spid="449558"/>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449557"/>
                                        </p:tgtEl>
                                        <p:attrNameLst>
                                          <p:attrName>style.visibility</p:attrName>
                                        </p:attrNameLst>
                                      </p:cBhvr>
                                      <p:to>
                                        <p:strVal val="visible"/>
                                      </p:to>
                                    </p:set>
                                    <p:animEffect transition="in" filter="slide(fromBottom)">
                                      <p:cBhvr>
                                        <p:cTn id="34" dur="500"/>
                                        <p:tgtEl>
                                          <p:spTgt spid="44955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449559"/>
                                        </p:tgtEl>
                                        <p:attrNameLst>
                                          <p:attrName>style.visibility</p:attrName>
                                        </p:attrNameLst>
                                      </p:cBhvr>
                                      <p:to>
                                        <p:strVal val="visible"/>
                                      </p:to>
                                    </p:set>
                                    <p:animEffect transition="in" filter="slide(fromLeft)">
                                      <p:cBhvr>
                                        <p:cTn id="39" dur="500"/>
                                        <p:tgtEl>
                                          <p:spTgt spid="449559"/>
                                        </p:tgtEl>
                                      </p:cBhvr>
                                    </p:animEffect>
                                  </p:childTnLst>
                                </p:cTn>
                              </p:par>
                              <p:par>
                                <p:cTn id="40" presetID="55" presetClass="entr" presetSubtype="0" fill="hold" nodeType="withEffect">
                                  <p:stCondLst>
                                    <p:cond delay="0"/>
                                  </p:stCondLst>
                                  <p:childTnLst>
                                    <p:set>
                                      <p:cBhvr>
                                        <p:cTn id="41" dur="1" fill="hold">
                                          <p:stCondLst>
                                            <p:cond delay="0"/>
                                          </p:stCondLst>
                                        </p:cTn>
                                        <p:tgtEl>
                                          <p:spTgt spid="449560"/>
                                        </p:tgtEl>
                                        <p:attrNameLst>
                                          <p:attrName>style.visibility</p:attrName>
                                        </p:attrNameLst>
                                      </p:cBhvr>
                                      <p:to>
                                        <p:strVal val="visible"/>
                                      </p:to>
                                    </p:set>
                                    <p:anim calcmode="lin" valueType="num">
                                      <p:cBhvr>
                                        <p:cTn id="42" dur="1000" fill="hold"/>
                                        <p:tgtEl>
                                          <p:spTgt spid="449560"/>
                                        </p:tgtEl>
                                        <p:attrNameLst>
                                          <p:attrName>ppt_w</p:attrName>
                                        </p:attrNameLst>
                                      </p:cBhvr>
                                      <p:tavLst>
                                        <p:tav tm="0">
                                          <p:val>
                                            <p:strVal val="#ppt_w*0.70"/>
                                          </p:val>
                                        </p:tav>
                                        <p:tav tm="100000">
                                          <p:val>
                                            <p:strVal val="#ppt_w"/>
                                          </p:val>
                                        </p:tav>
                                      </p:tavLst>
                                    </p:anim>
                                    <p:anim calcmode="lin" valueType="num">
                                      <p:cBhvr>
                                        <p:cTn id="43" dur="1000" fill="hold"/>
                                        <p:tgtEl>
                                          <p:spTgt spid="449560"/>
                                        </p:tgtEl>
                                        <p:attrNameLst>
                                          <p:attrName>ppt_h</p:attrName>
                                        </p:attrNameLst>
                                      </p:cBhvr>
                                      <p:tavLst>
                                        <p:tav tm="0">
                                          <p:val>
                                            <p:strVal val="#ppt_h"/>
                                          </p:val>
                                        </p:tav>
                                        <p:tav tm="100000">
                                          <p:val>
                                            <p:strVal val="#ppt_h"/>
                                          </p:val>
                                        </p:tav>
                                      </p:tavLst>
                                    </p:anim>
                                    <p:animEffect transition="in" filter="fade">
                                      <p:cBhvr>
                                        <p:cTn id="44" dur="1000"/>
                                        <p:tgtEl>
                                          <p:spTgt spid="44956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449564"/>
                                        </p:tgtEl>
                                        <p:attrNameLst>
                                          <p:attrName>style.visibility</p:attrName>
                                        </p:attrNameLst>
                                      </p:cBhvr>
                                      <p:to>
                                        <p:strVal val="visible"/>
                                      </p:to>
                                    </p:set>
                                    <p:animEffect transition="in" filter="slide(fromLeft)">
                                      <p:cBhvr>
                                        <p:cTn id="49" dur="500"/>
                                        <p:tgtEl>
                                          <p:spTgt spid="449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51" grpId="0" animBg="1"/>
      <p:bldP spid="449552" grpId="0" animBg="1"/>
      <p:bldP spid="449553" grpId="0" animBg="1"/>
      <p:bldP spid="449554" grpId="0"/>
      <p:bldP spid="449555" grpId="0" animBg="1"/>
      <p:bldP spid="449556" grpId="0"/>
      <p:bldP spid="449557" grpId="0" animBg="1"/>
      <p:bldP spid="449558" grpId="0"/>
      <p:bldP spid="449559" grpId="0" animBg="1"/>
      <p:bldP spid="44956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602AC48D-F937-4162-8742-50BB32E3ACD4}" type="slidenum">
              <a:rPr lang="de-DE" sz="600"/>
              <a:pPr algn="l" eaLnBrk="1" hangingPunct="1">
                <a:lnSpc>
                  <a:spcPts val="550"/>
                </a:lnSpc>
              </a:pPr>
              <a:t>44</a:t>
            </a:fld>
            <a:r>
              <a:rPr lang="de-DE" sz="600"/>
              <a:t> / R. Bermejo /  13.07.2010   © Continental Automotive GmbH</a:t>
            </a:r>
          </a:p>
        </p:txBody>
      </p:sp>
      <p:sp>
        <p:nvSpPr>
          <p:cNvPr id="451613" name="Rectangle 29"/>
          <p:cNvSpPr>
            <a:spLocks noChangeArrowheads="1"/>
          </p:cNvSpPr>
          <p:nvPr/>
        </p:nvSpPr>
        <p:spPr bwMode="auto">
          <a:xfrm>
            <a:off x="354013" y="982663"/>
            <a:ext cx="9131300" cy="4967287"/>
          </a:xfrm>
          <a:prstGeom prst="rect">
            <a:avLst/>
          </a:prstGeom>
          <a:gradFill rotWithShape="1">
            <a:gsLst>
              <a:gs pos="0">
                <a:schemeClr val="accent1">
                  <a:gamma/>
                  <a:tint val="14118"/>
                  <a:invGamma/>
                </a:schemeClr>
              </a:gs>
              <a:gs pos="100000">
                <a:schemeClr val="accent1"/>
              </a:gs>
            </a:gsLst>
            <a:lin ang="5400000" scaled="1"/>
          </a:gradFill>
          <a:ln w="9525" algn="ctr">
            <a:solidFill>
              <a:schemeClr val="accent2"/>
            </a:solidFill>
            <a:miter lim="800000"/>
            <a:headEnd/>
            <a:tailEnd/>
          </a:ln>
          <a:effectLst/>
        </p:spPr>
        <p:txBody>
          <a:bodyPr lIns="83969" tIns="41985" rIns="83969" bIns="41985">
            <a:spAutoFit/>
          </a:bodyPr>
          <a:lstStyle/>
          <a:p>
            <a:pPr>
              <a:defRPr/>
            </a:pPr>
            <a:endParaRPr lang="en-US"/>
          </a:p>
        </p:txBody>
      </p:sp>
      <p:sp>
        <p:nvSpPr>
          <p:cNvPr id="43012" name="Line 2"/>
          <p:cNvSpPr>
            <a:spLocks noChangeShapeType="1"/>
          </p:cNvSpPr>
          <p:nvPr/>
        </p:nvSpPr>
        <p:spPr bwMode="auto">
          <a:xfrm flipH="1">
            <a:off x="5876925" y="3317875"/>
            <a:ext cx="1701800" cy="595313"/>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51587" name="AutoShape 3"/>
          <p:cNvSpPr>
            <a:spLocks noChangeArrowheads="1"/>
          </p:cNvSpPr>
          <p:nvPr/>
        </p:nvSpPr>
        <p:spPr bwMode="auto">
          <a:xfrm rot="16200000">
            <a:off x="5180806" y="2685257"/>
            <a:ext cx="2433637" cy="1022350"/>
          </a:xfrm>
          <a:prstGeom prst="parallelogram">
            <a:avLst>
              <a:gd name="adj" fmla="val 50097"/>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014" name="Rectangle 4"/>
          <p:cNvSpPr>
            <a:spLocks noGrp="1" noChangeArrowheads="1"/>
          </p:cNvSpPr>
          <p:nvPr>
            <p:ph type="title" idx="4294967295"/>
          </p:nvPr>
        </p:nvSpPr>
        <p:spPr/>
        <p:txBody>
          <a:bodyPr/>
          <a:lstStyle/>
          <a:p>
            <a:pPr eaLnBrk="1" hangingPunct="1"/>
            <a:r>
              <a:rPr lang="en-US" smtClean="0"/>
              <a:t>Artemmis Framework &amp; Tool Chain for Automotive Platforms</a:t>
            </a:r>
            <a:br>
              <a:rPr lang="en-US" smtClean="0"/>
            </a:br>
            <a:r>
              <a:rPr lang="en-US" smtClean="0"/>
              <a:t>CIA - Time Domains</a:t>
            </a:r>
          </a:p>
        </p:txBody>
      </p:sp>
      <p:grpSp>
        <p:nvGrpSpPr>
          <p:cNvPr id="43015" name="Group 5"/>
          <p:cNvGrpSpPr>
            <a:grpSpLocks/>
          </p:cNvGrpSpPr>
          <p:nvPr/>
        </p:nvGrpSpPr>
        <p:grpSpPr bwMode="auto">
          <a:xfrm>
            <a:off x="3724275" y="2312988"/>
            <a:ext cx="1484313" cy="2794000"/>
            <a:chOff x="1974" y="1426"/>
            <a:chExt cx="518" cy="1335"/>
          </a:xfrm>
        </p:grpSpPr>
        <p:sp>
          <p:nvSpPr>
            <p:cNvPr id="451590" name="AutoShape 6"/>
            <p:cNvSpPr>
              <a:spLocks noChangeArrowheads="1"/>
            </p:cNvSpPr>
            <p:nvPr/>
          </p:nvSpPr>
          <p:spPr bwMode="auto">
            <a:xfrm rot="16200000">
              <a:off x="2127" y="1650"/>
              <a:ext cx="435"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51591" name="AutoShape 7"/>
            <p:cNvSpPr>
              <a:spLocks noChangeArrowheads="1"/>
            </p:cNvSpPr>
            <p:nvPr/>
          </p:nvSpPr>
          <p:spPr bwMode="auto">
            <a:xfrm rot="16200000">
              <a:off x="1924" y="1769"/>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51592" name="AutoShape 8"/>
            <p:cNvSpPr>
              <a:spLocks noChangeArrowheads="1"/>
            </p:cNvSpPr>
            <p:nvPr/>
          </p:nvSpPr>
          <p:spPr bwMode="auto">
            <a:xfrm rot="16200000">
              <a:off x="1909" y="1495"/>
              <a:ext cx="434" cy="296"/>
            </a:xfrm>
            <a:prstGeom prst="parallelogram">
              <a:avLst>
                <a:gd name="adj" fmla="val 48643"/>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51593" name="AutoShape 9"/>
            <p:cNvSpPr>
              <a:spLocks noChangeArrowheads="1"/>
            </p:cNvSpPr>
            <p:nvPr/>
          </p:nvSpPr>
          <p:spPr bwMode="auto">
            <a:xfrm rot="16200000">
              <a:off x="1866" y="2135"/>
              <a:ext cx="956" cy="296"/>
            </a:xfrm>
            <a:prstGeom prst="parallelogram">
              <a:avLst>
                <a:gd name="adj" fmla="val 48640"/>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sp>
          <p:nvSpPr>
            <p:cNvPr id="451594" name="AutoShape 10"/>
            <p:cNvSpPr>
              <a:spLocks noChangeArrowheads="1"/>
            </p:cNvSpPr>
            <p:nvPr/>
          </p:nvSpPr>
          <p:spPr bwMode="auto">
            <a:xfrm rot="16200000">
              <a:off x="1784" y="2147"/>
              <a:ext cx="675" cy="296"/>
            </a:xfrm>
            <a:prstGeom prst="parallelogram">
              <a:avLst>
                <a:gd name="adj" fmla="val 52027"/>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anchor="ctr"/>
            <a:lstStyle/>
            <a:p>
              <a:pPr>
                <a:defRPr/>
              </a:pPr>
              <a:endParaRPr lang="en-US"/>
            </a:p>
          </p:txBody>
        </p:sp>
      </p:grpSp>
      <p:sp>
        <p:nvSpPr>
          <p:cNvPr id="43016" name="Text Box 11"/>
          <p:cNvSpPr txBox="1">
            <a:spLocks noChangeArrowheads="1"/>
          </p:cNvSpPr>
          <p:nvPr/>
        </p:nvSpPr>
        <p:spPr bwMode="auto">
          <a:xfrm>
            <a:off x="3716338" y="2082800"/>
            <a:ext cx="6223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b="1"/>
              <a:t>Window</a:t>
            </a:r>
          </a:p>
        </p:txBody>
      </p:sp>
      <p:pic>
        <p:nvPicPr>
          <p:cNvPr id="43017" name="Picture 1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2825" y="2417763"/>
            <a:ext cx="617538"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451597" name="AutoShape 13"/>
          <p:cNvSpPr>
            <a:spLocks noChangeArrowheads="1"/>
          </p:cNvSpPr>
          <p:nvPr/>
        </p:nvSpPr>
        <p:spPr bwMode="auto">
          <a:xfrm rot="16200000">
            <a:off x="6116638" y="3028950"/>
            <a:ext cx="4065587" cy="1243013"/>
          </a:xfrm>
          <a:prstGeom prst="parallelogram">
            <a:avLst>
              <a:gd name="adj" fmla="val 68852"/>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019" name="Text Box 14"/>
          <p:cNvSpPr txBox="1">
            <a:spLocks noChangeArrowheads="1"/>
          </p:cNvSpPr>
          <p:nvPr/>
        </p:nvSpPr>
        <p:spPr bwMode="auto">
          <a:xfrm>
            <a:off x="5902325" y="2230438"/>
            <a:ext cx="698500"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b="1"/>
              <a:t>Surface 1</a:t>
            </a:r>
          </a:p>
        </p:txBody>
      </p:sp>
      <p:sp>
        <p:nvSpPr>
          <p:cNvPr id="43020" name="Text Box 15"/>
          <p:cNvSpPr txBox="1">
            <a:spLocks noChangeArrowheads="1"/>
          </p:cNvSpPr>
          <p:nvPr/>
        </p:nvSpPr>
        <p:spPr bwMode="auto">
          <a:xfrm>
            <a:off x="7712075" y="2170113"/>
            <a:ext cx="696913" cy="22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b="1"/>
              <a:t>Surface 2</a:t>
            </a:r>
          </a:p>
        </p:txBody>
      </p:sp>
      <p:sp>
        <p:nvSpPr>
          <p:cNvPr id="451600" name="AutoShape 16"/>
          <p:cNvSpPr>
            <a:spLocks noChangeArrowheads="1"/>
          </p:cNvSpPr>
          <p:nvPr/>
        </p:nvSpPr>
        <p:spPr bwMode="auto">
          <a:xfrm rot="16200000">
            <a:off x="7215187" y="2673351"/>
            <a:ext cx="1249363" cy="519112"/>
          </a:xfrm>
          <a:prstGeom prst="parallelogram">
            <a:avLst>
              <a:gd name="adj" fmla="val 50658"/>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022" name="Line 17"/>
          <p:cNvSpPr>
            <a:spLocks noChangeShapeType="1"/>
          </p:cNvSpPr>
          <p:nvPr/>
        </p:nvSpPr>
        <p:spPr bwMode="auto">
          <a:xfrm flipH="1" flipV="1">
            <a:off x="5894388" y="1987550"/>
            <a:ext cx="1684337" cy="319088"/>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3023" name="Line 18"/>
          <p:cNvSpPr>
            <a:spLocks noChangeShapeType="1"/>
          </p:cNvSpPr>
          <p:nvPr/>
        </p:nvSpPr>
        <p:spPr bwMode="auto">
          <a:xfrm flipH="1" flipV="1">
            <a:off x="6900863" y="2479675"/>
            <a:ext cx="1198562" cy="77788"/>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3024" name="Line 19"/>
          <p:cNvSpPr>
            <a:spLocks noChangeShapeType="1"/>
          </p:cNvSpPr>
          <p:nvPr/>
        </p:nvSpPr>
        <p:spPr bwMode="auto">
          <a:xfrm flipH="1">
            <a:off x="6900863" y="3559175"/>
            <a:ext cx="1198562" cy="855663"/>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3025" name="Line 20"/>
          <p:cNvSpPr>
            <a:spLocks noChangeShapeType="1"/>
          </p:cNvSpPr>
          <p:nvPr/>
        </p:nvSpPr>
        <p:spPr bwMode="auto">
          <a:xfrm flipV="1">
            <a:off x="4014788" y="2617788"/>
            <a:ext cx="1993900" cy="10318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3026" name="Line 21"/>
          <p:cNvSpPr>
            <a:spLocks noChangeShapeType="1"/>
          </p:cNvSpPr>
          <p:nvPr/>
        </p:nvSpPr>
        <p:spPr bwMode="auto">
          <a:xfrm>
            <a:off x="4870450" y="4171950"/>
            <a:ext cx="3221038" cy="32861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3027" name="AutoShape 22"/>
          <p:cNvSpPr>
            <a:spLocks noChangeArrowheads="1"/>
          </p:cNvSpPr>
          <p:nvPr/>
        </p:nvSpPr>
        <p:spPr bwMode="auto">
          <a:xfrm>
            <a:off x="6194425" y="1096963"/>
            <a:ext cx="2232025" cy="717550"/>
          </a:xfrm>
          <a:prstGeom prst="wedgeRoundRectCallout">
            <a:avLst>
              <a:gd name="adj1" fmla="val -25231"/>
              <a:gd name="adj2" fmla="val 84940"/>
              <a:gd name="adj3" fmla="val 16667"/>
            </a:avLst>
          </a:prstGeom>
          <a:solidFill>
            <a:srgbClr val="FF6600"/>
          </a:solidFill>
          <a:ln w="9525" algn="ctr">
            <a:solidFill>
              <a:srgbClr val="D60000"/>
            </a:solidFill>
            <a:miter lim="800000"/>
            <a:headEnd/>
            <a:tailEnd/>
          </a:ln>
        </p:spPr>
        <p:txBody>
          <a:bodyPr lIns="83969" tIns="41985" rIns="83969" bIns="41985" anchor="ctr"/>
          <a:lstStyle/>
          <a:p>
            <a:r>
              <a:rPr lang="en-US" sz="1100"/>
              <a:t>Caution: Synchronization required !</a:t>
            </a:r>
          </a:p>
          <a:p>
            <a:r>
              <a:rPr lang="en-US" sz="1100"/>
              <a:t>You may not flip surface 2 while surface 1 is rendering!</a:t>
            </a:r>
          </a:p>
        </p:txBody>
      </p:sp>
      <p:sp>
        <p:nvSpPr>
          <p:cNvPr id="43028" name="AutoShape 23"/>
          <p:cNvSpPr>
            <a:spLocks noChangeArrowheads="1"/>
          </p:cNvSpPr>
          <p:nvPr/>
        </p:nvSpPr>
        <p:spPr bwMode="auto">
          <a:xfrm>
            <a:off x="998538" y="2312988"/>
            <a:ext cx="1806575" cy="2046287"/>
          </a:xfrm>
          <a:prstGeom prst="roundRect">
            <a:avLst>
              <a:gd name="adj" fmla="val 16667"/>
            </a:avLst>
          </a:prstGeom>
          <a:gradFill rotWithShape="1">
            <a:gsLst>
              <a:gs pos="0">
                <a:srgbClr val="33CCFF"/>
              </a:gs>
              <a:gs pos="100000">
                <a:srgbClr val="ADEAFF"/>
              </a:gs>
            </a:gsLst>
            <a:lin ang="18900000" scaled="1"/>
          </a:gradFill>
          <a:ln w="9525" algn="ctr">
            <a:solidFill>
              <a:srgbClr val="0000FF"/>
            </a:solidFill>
            <a:round/>
            <a:headEnd/>
            <a:tailEnd/>
          </a:ln>
        </p:spPr>
        <p:txBody>
          <a:bodyPr wrap="none" lIns="83969" tIns="41985" rIns="83969" bIns="41985"/>
          <a:lstStyle/>
          <a:p>
            <a:endParaRPr lang="en-GB" sz="900" b="1"/>
          </a:p>
          <a:p>
            <a:r>
              <a:rPr lang="en-GB" sz="900" b="1"/>
              <a:t>Time Domain</a:t>
            </a:r>
          </a:p>
        </p:txBody>
      </p:sp>
      <p:sp>
        <p:nvSpPr>
          <p:cNvPr id="451608" name="AutoShape 24"/>
          <p:cNvSpPr>
            <a:spLocks noChangeArrowheads="1"/>
          </p:cNvSpPr>
          <p:nvPr/>
        </p:nvSpPr>
        <p:spPr bwMode="auto">
          <a:xfrm>
            <a:off x="438150" y="2090738"/>
            <a:ext cx="265113" cy="561975"/>
          </a:xfrm>
          <a:prstGeom prst="lightningBolt">
            <a:avLst/>
          </a:prstGeom>
          <a:gradFill rotWithShape="1">
            <a:gsLst>
              <a:gs pos="0">
                <a:schemeClr val="accent2">
                  <a:gamma/>
                  <a:shade val="46275"/>
                  <a:invGamma/>
                </a:schemeClr>
              </a:gs>
              <a:gs pos="50000">
                <a:schemeClr val="accent2"/>
              </a:gs>
              <a:gs pos="100000">
                <a:schemeClr val="accent2">
                  <a:gamma/>
                  <a:shade val="46275"/>
                  <a:invGamma/>
                </a:schemeClr>
              </a:gs>
            </a:gsLst>
            <a:lin ang="0" scaled="1"/>
          </a:gradFill>
          <a:ln w="9525" algn="ctr">
            <a:solidFill>
              <a:schemeClr val="tx1"/>
            </a:solidFill>
            <a:miter lim="800000"/>
            <a:headEnd/>
            <a:tailEnd/>
          </a:ln>
          <a:effectLst/>
        </p:spPr>
        <p:txBody>
          <a:bodyPr wrap="none" lIns="83969" tIns="41985" rIns="83969" bIns="41985" anchor="ctr"/>
          <a:lstStyle/>
          <a:p>
            <a:pPr defTabSz="915499">
              <a:defRPr/>
            </a:pPr>
            <a:r>
              <a:rPr lang="en-US" sz="900" b="1" dirty="0" err="1"/>
              <a:t>VSync</a:t>
            </a:r>
            <a:endParaRPr lang="en-US" sz="900" b="1" dirty="0"/>
          </a:p>
          <a:p>
            <a:pPr defTabSz="915499">
              <a:defRPr/>
            </a:pPr>
            <a:r>
              <a:rPr lang="en-US" sz="900" b="1" dirty="0"/>
              <a:t>Event</a:t>
            </a:r>
          </a:p>
        </p:txBody>
      </p:sp>
      <p:sp>
        <p:nvSpPr>
          <p:cNvPr id="43030" name="Line 25"/>
          <p:cNvSpPr>
            <a:spLocks noChangeShapeType="1"/>
          </p:cNvSpPr>
          <p:nvPr/>
        </p:nvSpPr>
        <p:spPr bwMode="auto">
          <a:xfrm>
            <a:off x="600075" y="2667000"/>
            <a:ext cx="327025" cy="3222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3031" name="Line 26"/>
          <p:cNvSpPr>
            <a:spLocks noChangeShapeType="1"/>
          </p:cNvSpPr>
          <p:nvPr/>
        </p:nvSpPr>
        <p:spPr bwMode="auto">
          <a:xfrm flipV="1">
            <a:off x="2928938" y="2730500"/>
            <a:ext cx="758825" cy="2841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3032" name="Line 27"/>
          <p:cNvSpPr>
            <a:spLocks noChangeShapeType="1"/>
          </p:cNvSpPr>
          <p:nvPr/>
        </p:nvSpPr>
        <p:spPr bwMode="auto">
          <a:xfrm>
            <a:off x="2955925" y="3162300"/>
            <a:ext cx="1755775" cy="9413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51612" name="Text Box 28"/>
          <p:cNvSpPr txBox="1">
            <a:spLocks noChangeArrowheads="1"/>
          </p:cNvSpPr>
          <p:nvPr/>
        </p:nvSpPr>
        <p:spPr bwMode="auto">
          <a:xfrm>
            <a:off x="490538" y="4548188"/>
            <a:ext cx="3094037" cy="654050"/>
          </a:xfrm>
          <a:prstGeom prst="rect">
            <a:avLst/>
          </a:prstGeom>
          <a:solidFill>
            <a:schemeClr val="bg1"/>
          </a:solidFill>
          <a:ln w="9525" algn="ctr">
            <a:solidFill>
              <a:schemeClr val="tx2"/>
            </a:solidFill>
            <a:miter lim="800000"/>
            <a:headEnd/>
            <a:tailEnd/>
          </a:ln>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GB" sz="900" b="1"/>
              <a:t>TimeDomain</a:t>
            </a:r>
          </a:p>
          <a:p>
            <a:pPr algn="l" eaLnBrk="1" hangingPunct="1">
              <a:buFontTx/>
              <a:buChar char="-"/>
            </a:pPr>
            <a:r>
              <a:rPr lang="en-GB" sz="900"/>
              <a:t>dispatches paint events to windows</a:t>
            </a:r>
          </a:p>
          <a:p>
            <a:pPr algn="l" eaLnBrk="1" hangingPunct="1">
              <a:buFontTx/>
              <a:buChar char="-"/>
            </a:pPr>
            <a:r>
              <a:rPr lang="en-GB" sz="900"/>
              <a:t>assure the synchronization between dependent surfaces</a:t>
            </a:r>
          </a:p>
          <a:p>
            <a:pPr algn="l" eaLnBrk="1" hangingPunct="1">
              <a:buFontTx/>
              <a:buChar char="-"/>
            </a:pPr>
            <a:r>
              <a:rPr lang="en-GB" sz="900"/>
              <a:t>perform centralized and synchronous flip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withEffect">
                                  <p:stCondLst>
                                    <p:cond delay="0"/>
                                  </p:stCondLst>
                                  <p:childTnLst>
                                    <p:set>
                                      <p:cBhvr>
                                        <p:cTn id="6" dur="1" fill="hold">
                                          <p:stCondLst>
                                            <p:cond delay="0"/>
                                          </p:stCondLst>
                                        </p:cTn>
                                        <p:tgtEl>
                                          <p:spTgt spid="451612"/>
                                        </p:tgtEl>
                                        <p:attrNameLst>
                                          <p:attrName>style.visibility</p:attrName>
                                        </p:attrNameLst>
                                      </p:cBhvr>
                                      <p:to>
                                        <p:strVal val="visible"/>
                                      </p:to>
                                    </p:set>
                                    <p:anim calcmode="lin" valueType="num">
                                      <p:cBhvr>
                                        <p:cTn id="7" dur="1000" fill="hold"/>
                                        <p:tgtEl>
                                          <p:spTgt spid="451612"/>
                                        </p:tgtEl>
                                        <p:attrNameLst>
                                          <p:attrName>ppt_w</p:attrName>
                                        </p:attrNameLst>
                                      </p:cBhvr>
                                      <p:tavLst>
                                        <p:tav tm="0">
                                          <p:val>
                                            <p:strVal val="#ppt_w*0.70"/>
                                          </p:val>
                                        </p:tav>
                                        <p:tav tm="100000">
                                          <p:val>
                                            <p:strVal val="#ppt_w"/>
                                          </p:val>
                                        </p:tav>
                                      </p:tavLst>
                                    </p:anim>
                                    <p:anim calcmode="lin" valueType="num">
                                      <p:cBhvr>
                                        <p:cTn id="8" dur="1000" fill="hold"/>
                                        <p:tgtEl>
                                          <p:spTgt spid="451612"/>
                                        </p:tgtEl>
                                        <p:attrNameLst>
                                          <p:attrName>ppt_h</p:attrName>
                                        </p:attrNameLst>
                                      </p:cBhvr>
                                      <p:tavLst>
                                        <p:tav tm="0">
                                          <p:val>
                                            <p:strVal val="#ppt_h"/>
                                          </p:val>
                                        </p:tav>
                                        <p:tav tm="100000">
                                          <p:val>
                                            <p:strVal val="#ppt_h"/>
                                          </p:val>
                                        </p:tav>
                                      </p:tavLst>
                                    </p:anim>
                                    <p:animEffect transition="in" filter="fade">
                                      <p:cBhvr>
                                        <p:cTn id="9" dur="1000"/>
                                        <p:tgtEl>
                                          <p:spTgt spid="451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B6BB5942-1203-448F-925F-9941B861D261}" type="slidenum">
              <a:rPr lang="de-DE" sz="600"/>
              <a:pPr algn="l" eaLnBrk="1" hangingPunct="1">
                <a:lnSpc>
                  <a:spcPts val="550"/>
                </a:lnSpc>
              </a:pPr>
              <a:t>45</a:t>
            </a:fld>
            <a:r>
              <a:rPr lang="de-DE" sz="600"/>
              <a:t> / R. Bermejo /  13.07.2010   © Continental Automotive GmbH</a:t>
            </a:r>
          </a:p>
        </p:txBody>
      </p:sp>
      <p:sp>
        <p:nvSpPr>
          <p:cNvPr id="44035" name="Rectangle 61"/>
          <p:cNvSpPr>
            <a:spLocks noChangeArrowheads="1"/>
          </p:cNvSpPr>
          <p:nvPr/>
        </p:nvSpPr>
        <p:spPr bwMode="auto">
          <a:xfrm>
            <a:off x="365125" y="4595813"/>
            <a:ext cx="9159875" cy="1263650"/>
          </a:xfrm>
          <a:prstGeom prst="rect">
            <a:avLst/>
          </a:prstGeom>
          <a:gradFill rotWithShape="1">
            <a:gsLst>
              <a:gs pos="0">
                <a:schemeClr val="bg1"/>
              </a:gs>
              <a:gs pos="100000">
                <a:schemeClr val="accent1"/>
              </a:gs>
            </a:gsLst>
            <a:lin ang="5400000" scaled="1"/>
          </a:gradFill>
          <a:ln w="9525" algn="ctr">
            <a:solidFill>
              <a:schemeClr val="hlink"/>
            </a:solidFill>
            <a:miter lim="800000"/>
            <a:headEnd/>
            <a:tailEnd/>
          </a:ln>
        </p:spPr>
        <p:txBody>
          <a:bodyPr lIns="0" tIns="0" rIns="0" bIns="0" anchor="ctr" anchorCtr="1"/>
          <a:lstStyle/>
          <a:p>
            <a:endParaRPr lang="en-US"/>
          </a:p>
        </p:txBody>
      </p:sp>
      <p:sp>
        <p:nvSpPr>
          <p:cNvPr id="44036" name="Rectangle 63"/>
          <p:cNvSpPr>
            <a:spLocks noChangeArrowheads="1"/>
          </p:cNvSpPr>
          <p:nvPr/>
        </p:nvSpPr>
        <p:spPr bwMode="auto">
          <a:xfrm>
            <a:off x="355600" y="2995613"/>
            <a:ext cx="9161463" cy="1484312"/>
          </a:xfrm>
          <a:prstGeom prst="rect">
            <a:avLst/>
          </a:prstGeom>
          <a:gradFill rotWithShape="1">
            <a:gsLst>
              <a:gs pos="0">
                <a:schemeClr val="bg1"/>
              </a:gs>
              <a:gs pos="100000">
                <a:schemeClr val="accent1"/>
              </a:gs>
            </a:gsLst>
            <a:lin ang="5400000" scaled="1"/>
          </a:gradFill>
          <a:ln w="9525" algn="ctr">
            <a:solidFill>
              <a:schemeClr val="hlink"/>
            </a:solidFill>
            <a:miter lim="800000"/>
            <a:headEnd/>
            <a:tailEnd/>
          </a:ln>
        </p:spPr>
        <p:txBody>
          <a:bodyPr lIns="0" tIns="0" rIns="0" bIns="0" anchor="ctr" anchorCtr="1"/>
          <a:lstStyle/>
          <a:p>
            <a:endParaRPr lang="en-US"/>
          </a:p>
        </p:txBody>
      </p:sp>
      <p:sp>
        <p:nvSpPr>
          <p:cNvPr id="44037" name="Rectangle 65"/>
          <p:cNvSpPr>
            <a:spLocks noChangeArrowheads="1"/>
          </p:cNvSpPr>
          <p:nvPr/>
        </p:nvSpPr>
        <p:spPr bwMode="auto">
          <a:xfrm>
            <a:off x="357188" y="1009650"/>
            <a:ext cx="9159875" cy="1878013"/>
          </a:xfrm>
          <a:prstGeom prst="rect">
            <a:avLst/>
          </a:prstGeom>
          <a:gradFill rotWithShape="1">
            <a:gsLst>
              <a:gs pos="0">
                <a:schemeClr val="bg1"/>
              </a:gs>
              <a:gs pos="100000">
                <a:schemeClr val="accent1"/>
              </a:gs>
            </a:gsLst>
            <a:lin ang="5400000" scaled="1"/>
          </a:gradFill>
          <a:ln w="9525" algn="ctr">
            <a:solidFill>
              <a:schemeClr val="hlink"/>
            </a:solidFill>
            <a:miter lim="800000"/>
            <a:headEnd/>
            <a:tailEnd/>
          </a:ln>
        </p:spPr>
        <p:txBody>
          <a:bodyPr lIns="0" tIns="0" rIns="0" bIns="0" anchor="ctr" anchorCtr="1"/>
          <a:lstStyle/>
          <a:p>
            <a:endParaRPr lang="en-US"/>
          </a:p>
        </p:txBody>
      </p:sp>
      <p:sp>
        <p:nvSpPr>
          <p:cNvPr id="437297" name="Rectangle 49"/>
          <p:cNvSpPr>
            <a:spLocks noChangeArrowheads="1"/>
          </p:cNvSpPr>
          <p:nvPr/>
        </p:nvSpPr>
        <p:spPr bwMode="auto">
          <a:xfrm>
            <a:off x="6165850" y="3398838"/>
            <a:ext cx="1420813" cy="993775"/>
          </a:xfrm>
          <a:prstGeom prst="rect">
            <a:avLst/>
          </a:prstGeom>
          <a:gradFill rotWithShape="1">
            <a:gsLst>
              <a:gs pos="0">
                <a:schemeClr val="accent1"/>
              </a:gs>
              <a:gs pos="100000">
                <a:schemeClr val="accent1">
                  <a:gamma/>
                  <a:tint val="12157"/>
                  <a:invGamma/>
                </a:schemeClr>
              </a:gs>
            </a:gsLst>
            <a:path path="shape">
              <a:fillToRect l="50000" t="50000" r="50000" b="50000"/>
            </a:path>
          </a:gradFill>
          <a:ln w="9525" algn="ctr">
            <a:solidFill>
              <a:schemeClr val="hlink"/>
            </a:solidFill>
            <a:miter lim="800000"/>
            <a:headEnd/>
            <a:tailEnd/>
          </a:ln>
          <a:effectLst/>
        </p:spPr>
        <p:txBody>
          <a:bodyPr lIns="0" tIns="0" rIns="0" bIns="0" anchor="ctr" anchorCtr="1"/>
          <a:lstStyle/>
          <a:p>
            <a:pPr algn="l" defTabSz="915499">
              <a:defRPr/>
            </a:pPr>
            <a:endParaRPr lang="en-US" dirty="0"/>
          </a:p>
        </p:txBody>
      </p:sp>
      <p:pic>
        <p:nvPicPr>
          <p:cNvPr id="44039" name="Picture 51"/>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6305550" y="3656013"/>
            <a:ext cx="1160463" cy="698500"/>
          </a:xfrm>
          <a:prstGeom prst="rect">
            <a:avLst/>
          </a:prstGeom>
          <a:noFill/>
          <a:ln w="12700" algn="ctr">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pic>
      <p:sp>
        <p:nvSpPr>
          <p:cNvPr id="44040" name="Rectangle 2"/>
          <p:cNvSpPr>
            <a:spLocks noGrp="1" noChangeArrowheads="1"/>
          </p:cNvSpPr>
          <p:nvPr>
            <p:ph type="title" idx="4294967295"/>
          </p:nvPr>
        </p:nvSpPr>
        <p:spPr/>
        <p:txBody>
          <a:bodyPr/>
          <a:lstStyle/>
          <a:p>
            <a:pPr eaLnBrk="1" hangingPunct="1"/>
            <a:r>
              <a:rPr lang="en-US" smtClean="0"/>
              <a:t>Artemmis Framework &amp; Tool Chain for Automotive Platforms</a:t>
            </a:r>
            <a:br>
              <a:rPr lang="en-US" smtClean="0"/>
            </a:br>
            <a:r>
              <a:rPr lang="en-US" smtClean="0"/>
              <a:t>CIA - M</a:t>
            </a:r>
            <a:r>
              <a:rPr lang="de-DE" smtClean="0"/>
              <a:t>ain tasks about CIA for a project</a:t>
            </a:r>
            <a:endParaRPr lang="en-US" smtClean="0"/>
          </a:p>
        </p:txBody>
      </p:sp>
      <p:sp>
        <p:nvSpPr>
          <p:cNvPr id="437252" name="AutoShape 4"/>
          <p:cNvSpPr>
            <a:spLocks noChangeArrowheads="1"/>
          </p:cNvSpPr>
          <p:nvPr/>
        </p:nvSpPr>
        <p:spPr bwMode="auto">
          <a:xfrm rot="16200000">
            <a:off x="6831806" y="2297907"/>
            <a:ext cx="496887" cy="234950"/>
          </a:xfrm>
          <a:prstGeom prst="parallelogram">
            <a:avLst>
              <a:gd name="adj" fmla="val 44702"/>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7253" name="AutoShape 5"/>
          <p:cNvSpPr>
            <a:spLocks noChangeArrowheads="1"/>
          </p:cNvSpPr>
          <p:nvPr/>
        </p:nvSpPr>
        <p:spPr bwMode="auto">
          <a:xfrm rot="16200000">
            <a:off x="6761162" y="2286001"/>
            <a:ext cx="384175" cy="260350"/>
          </a:xfrm>
          <a:prstGeom prst="parallelogram">
            <a:avLst>
              <a:gd name="adj" fmla="val 49858"/>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7254" name="AutoShape 6"/>
          <p:cNvSpPr>
            <a:spLocks noChangeArrowheads="1"/>
          </p:cNvSpPr>
          <p:nvPr/>
        </p:nvSpPr>
        <p:spPr bwMode="auto">
          <a:xfrm rot="16200000">
            <a:off x="6039644" y="1500982"/>
            <a:ext cx="382587" cy="260350"/>
          </a:xfrm>
          <a:prstGeom prst="parallelogram">
            <a:avLst>
              <a:gd name="adj" fmla="val 49858"/>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7255" name="AutoShape 7"/>
          <p:cNvSpPr>
            <a:spLocks noChangeArrowheads="1"/>
          </p:cNvSpPr>
          <p:nvPr/>
        </p:nvSpPr>
        <p:spPr bwMode="auto">
          <a:xfrm rot="16200000">
            <a:off x="6049169" y="2012157"/>
            <a:ext cx="382587" cy="260350"/>
          </a:xfrm>
          <a:prstGeom prst="parallelogram">
            <a:avLst>
              <a:gd name="adj" fmla="val 49858"/>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7256" name="AutoShape 8"/>
          <p:cNvSpPr>
            <a:spLocks noChangeArrowheads="1"/>
          </p:cNvSpPr>
          <p:nvPr/>
        </p:nvSpPr>
        <p:spPr bwMode="auto">
          <a:xfrm rot="16200000">
            <a:off x="6039644" y="2474119"/>
            <a:ext cx="382588" cy="260350"/>
          </a:xfrm>
          <a:prstGeom prst="parallelogram">
            <a:avLst>
              <a:gd name="adj" fmla="val 49858"/>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7258" name="AutoShape 10"/>
          <p:cNvSpPr>
            <a:spLocks noChangeArrowheads="1"/>
          </p:cNvSpPr>
          <p:nvPr/>
        </p:nvSpPr>
        <p:spPr bwMode="auto">
          <a:xfrm rot="16200000">
            <a:off x="4113213" y="1933575"/>
            <a:ext cx="495300" cy="234950"/>
          </a:xfrm>
          <a:prstGeom prst="parallelogram">
            <a:avLst>
              <a:gd name="adj" fmla="val 44702"/>
            </a:avLst>
          </a:prstGeom>
          <a:gradFill rotWithShape="1">
            <a:gsLst>
              <a:gs pos="0">
                <a:schemeClr val="hlink">
                  <a:gamma/>
                  <a:shade val="46275"/>
                  <a:invGamma/>
                  <a:alpha val="52000"/>
                </a:schemeClr>
              </a:gs>
              <a:gs pos="50000">
                <a:schemeClr val="hlink">
                  <a:alpha val="52000"/>
                </a:schemeClr>
              </a:gs>
              <a:gs pos="100000">
                <a:schemeClr val="hlink">
                  <a:gamma/>
                  <a:shade val="46275"/>
                  <a:invGamma/>
                  <a:alpha val="52000"/>
                </a:schemeClr>
              </a:gs>
            </a:gsLst>
            <a:lin ang="27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7259" name="AutoShape 11"/>
          <p:cNvSpPr>
            <a:spLocks noChangeArrowheads="1"/>
          </p:cNvSpPr>
          <p:nvPr/>
        </p:nvSpPr>
        <p:spPr bwMode="auto">
          <a:xfrm rot="16200000">
            <a:off x="4042569" y="1921669"/>
            <a:ext cx="382588" cy="260350"/>
          </a:xfrm>
          <a:prstGeom prst="parallelogram">
            <a:avLst>
              <a:gd name="adj" fmla="val 49858"/>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7260" name="AutoShape 12"/>
          <p:cNvSpPr>
            <a:spLocks noChangeArrowheads="1"/>
          </p:cNvSpPr>
          <p:nvPr/>
        </p:nvSpPr>
        <p:spPr bwMode="auto">
          <a:xfrm rot="16200000">
            <a:off x="3375819" y="1553369"/>
            <a:ext cx="382588" cy="260350"/>
          </a:xfrm>
          <a:prstGeom prst="parallelogram">
            <a:avLst>
              <a:gd name="adj" fmla="val 49858"/>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7261" name="AutoShape 13"/>
          <p:cNvSpPr>
            <a:spLocks noChangeArrowheads="1"/>
          </p:cNvSpPr>
          <p:nvPr/>
        </p:nvSpPr>
        <p:spPr bwMode="auto">
          <a:xfrm rot="16200000">
            <a:off x="3363912" y="1958976"/>
            <a:ext cx="384175" cy="260350"/>
          </a:xfrm>
          <a:prstGeom prst="parallelogram">
            <a:avLst>
              <a:gd name="adj" fmla="val 49858"/>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37262" name="AutoShape 14"/>
          <p:cNvSpPr>
            <a:spLocks noChangeArrowheads="1"/>
          </p:cNvSpPr>
          <p:nvPr/>
        </p:nvSpPr>
        <p:spPr bwMode="auto">
          <a:xfrm rot="16200000">
            <a:off x="3363912" y="2392363"/>
            <a:ext cx="384175" cy="260350"/>
          </a:xfrm>
          <a:prstGeom prst="parallelogram">
            <a:avLst>
              <a:gd name="adj" fmla="val 49858"/>
            </a:avLst>
          </a:prstGeom>
          <a:gradFill rotWithShape="1">
            <a:gsLst>
              <a:gs pos="0">
                <a:schemeClr val="accent1">
                  <a:alpha val="52000"/>
                </a:schemeClr>
              </a:gs>
              <a:gs pos="100000">
                <a:schemeClr val="accent1">
                  <a:gamma/>
                  <a:shade val="46275"/>
                  <a:invGamma/>
                  <a:alpha val="52000"/>
                </a:schemeClr>
              </a:gs>
            </a:gsLst>
            <a:lin ang="5400000" scaled="1"/>
          </a:gradFill>
          <a:ln w="9525" algn="ctr">
            <a:solidFill>
              <a:schemeClr val="tx1"/>
            </a:solidFill>
            <a:miter lim="800000"/>
            <a:headEnd/>
            <a:tailEnd/>
          </a:ln>
          <a:effectLst/>
        </p:spPr>
        <p:txBody>
          <a:bodyPr wrap="none" lIns="83969" tIns="41985" rIns="83969" bIns="41985" anchor="ctr"/>
          <a:lstStyle/>
          <a:p>
            <a:pPr>
              <a:defRPr/>
            </a:pPr>
            <a:endParaRPr lang="en-US"/>
          </a:p>
        </p:txBody>
      </p:sp>
      <p:sp>
        <p:nvSpPr>
          <p:cNvPr id="44051" name="Line 15"/>
          <p:cNvSpPr>
            <a:spLocks noChangeShapeType="1"/>
          </p:cNvSpPr>
          <p:nvPr/>
        </p:nvSpPr>
        <p:spPr bwMode="auto">
          <a:xfrm>
            <a:off x="3795713" y="1812925"/>
            <a:ext cx="200025" cy="122238"/>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52" name="Line 16"/>
          <p:cNvSpPr>
            <a:spLocks noChangeShapeType="1"/>
          </p:cNvSpPr>
          <p:nvPr/>
        </p:nvSpPr>
        <p:spPr bwMode="auto">
          <a:xfrm flipV="1">
            <a:off x="3771900" y="2044700"/>
            <a:ext cx="233363" cy="11430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53" name="Line 17"/>
          <p:cNvSpPr>
            <a:spLocks noChangeShapeType="1"/>
          </p:cNvSpPr>
          <p:nvPr/>
        </p:nvSpPr>
        <p:spPr bwMode="auto">
          <a:xfrm flipV="1">
            <a:off x="3763963" y="2112963"/>
            <a:ext cx="241300" cy="447675"/>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54" name="Text Box 18"/>
          <p:cNvSpPr txBox="1">
            <a:spLocks noChangeArrowheads="1"/>
          </p:cNvSpPr>
          <p:nvPr/>
        </p:nvSpPr>
        <p:spPr bwMode="auto">
          <a:xfrm>
            <a:off x="4403725" y="1441450"/>
            <a:ext cx="592138" cy="215900"/>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800" b="1"/>
              <a:t>Surface</a:t>
            </a:r>
            <a:endParaRPr lang="en-GB" sz="800"/>
          </a:p>
        </p:txBody>
      </p:sp>
      <p:sp>
        <p:nvSpPr>
          <p:cNvPr id="44055" name="Line 19"/>
          <p:cNvSpPr>
            <a:spLocks noChangeShapeType="1"/>
          </p:cNvSpPr>
          <p:nvPr/>
        </p:nvSpPr>
        <p:spPr bwMode="auto">
          <a:xfrm flipH="1">
            <a:off x="4457700" y="1711325"/>
            <a:ext cx="149225" cy="1143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56" name="Text Box 20"/>
          <p:cNvSpPr txBox="1">
            <a:spLocks noChangeArrowheads="1"/>
          </p:cNvSpPr>
          <p:nvPr/>
        </p:nvSpPr>
        <p:spPr bwMode="auto">
          <a:xfrm>
            <a:off x="2589213" y="1538288"/>
            <a:ext cx="595312" cy="215900"/>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800" b="1"/>
              <a:t>WMapp</a:t>
            </a:r>
            <a:endParaRPr lang="en-GB" sz="800"/>
          </a:p>
        </p:txBody>
      </p:sp>
      <p:sp>
        <p:nvSpPr>
          <p:cNvPr id="44057" name="Line 21"/>
          <p:cNvSpPr>
            <a:spLocks noChangeShapeType="1"/>
          </p:cNvSpPr>
          <p:nvPr/>
        </p:nvSpPr>
        <p:spPr bwMode="auto">
          <a:xfrm>
            <a:off x="3222625" y="1644650"/>
            <a:ext cx="133350" cy="1588"/>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58" name="Text Box 22"/>
          <p:cNvSpPr txBox="1">
            <a:spLocks noChangeArrowheads="1"/>
          </p:cNvSpPr>
          <p:nvPr/>
        </p:nvSpPr>
        <p:spPr bwMode="auto">
          <a:xfrm>
            <a:off x="2601913" y="1973263"/>
            <a:ext cx="593725" cy="215900"/>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800" b="1"/>
              <a:t>WMapp</a:t>
            </a:r>
            <a:endParaRPr lang="en-GB" sz="800"/>
          </a:p>
        </p:txBody>
      </p:sp>
      <p:sp>
        <p:nvSpPr>
          <p:cNvPr id="44059" name="Line 23"/>
          <p:cNvSpPr>
            <a:spLocks noChangeShapeType="1"/>
          </p:cNvSpPr>
          <p:nvPr/>
        </p:nvSpPr>
        <p:spPr bwMode="auto">
          <a:xfrm>
            <a:off x="3233738" y="2079625"/>
            <a:ext cx="133350" cy="1588"/>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60" name="Text Box 24"/>
          <p:cNvSpPr txBox="1">
            <a:spLocks noChangeArrowheads="1"/>
          </p:cNvSpPr>
          <p:nvPr/>
        </p:nvSpPr>
        <p:spPr bwMode="auto">
          <a:xfrm>
            <a:off x="2581275" y="2395538"/>
            <a:ext cx="593725" cy="215900"/>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800" b="1"/>
              <a:t>WMapp</a:t>
            </a:r>
            <a:endParaRPr lang="en-GB" sz="800"/>
          </a:p>
        </p:txBody>
      </p:sp>
      <p:sp>
        <p:nvSpPr>
          <p:cNvPr id="44061" name="Line 25"/>
          <p:cNvSpPr>
            <a:spLocks noChangeShapeType="1"/>
          </p:cNvSpPr>
          <p:nvPr/>
        </p:nvSpPr>
        <p:spPr bwMode="auto">
          <a:xfrm>
            <a:off x="3213100" y="2501900"/>
            <a:ext cx="133350" cy="1588"/>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62" name="Text Box 26"/>
          <p:cNvSpPr txBox="1">
            <a:spLocks noChangeArrowheads="1"/>
          </p:cNvSpPr>
          <p:nvPr/>
        </p:nvSpPr>
        <p:spPr bwMode="auto">
          <a:xfrm>
            <a:off x="5276850" y="2016125"/>
            <a:ext cx="593725" cy="215900"/>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800" b="1"/>
              <a:t>WMapp</a:t>
            </a:r>
            <a:endParaRPr lang="en-GB" sz="800"/>
          </a:p>
        </p:txBody>
      </p:sp>
      <p:sp>
        <p:nvSpPr>
          <p:cNvPr id="44063" name="Line 27"/>
          <p:cNvSpPr>
            <a:spLocks noChangeShapeType="1"/>
          </p:cNvSpPr>
          <p:nvPr/>
        </p:nvSpPr>
        <p:spPr bwMode="auto">
          <a:xfrm>
            <a:off x="5899150" y="2122488"/>
            <a:ext cx="133350" cy="1587"/>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64" name="Text Box 28"/>
          <p:cNvSpPr txBox="1">
            <a:spLocks noChangeArrowheads="1"/>
          </p:cNvSpPr>
          <p:nvPr/>
        </p:nvSpPr>
        <p:spPr bwMode="auto">
          <a:xfrm>
            <a:off x="5265738" y="2468563"/>
            <a:ext cx="595312" cy="217487"/>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800" b="1"/>
              <a:t>WMapp</a:t>
            </a:r>
            <a:endParaRPr lang="en-GB" sz="800"/>
          </a:p>
        </p:txBody>
      </p:sp>
      <p:sp>
        <p:nvSpPr>
          <p:cNvPr id="44065" name="Line 29"/>
          <p:cNvSpPr>
            <a:spLocks noChangeShapeType="1"/>
          </p:cNvSpPr>
          <p:nvPr/>
        </p:nvSpPr>
        <p:spPr bwMode="auto">
          <a:xfrm>
            <a:off x="5888038" y="2576513"/>
            <a:ext cx="133350" cy="1587"/>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66" name="Line 32"/>
          <p:cNvSpPr>
            <a:spLocks noChangeShapeType="1"/>
          </p:cNvSpPr>
          <p:nvPr/>
        </p:nvSpPr>
        <p:spPr bwMode="auto">
          <a:xfrm>
            <a:off x="6470650" y="1741488"/>
            <a:ext cx="258763" cy="43180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67" name="Line 33"/>
          <p:cNvSpPr>
            <a:spLocks noChangeShapeType="1"/>
          </p:cNvSpPr>
          <p:nvPr/>
        </p:nvSpPr>
        <p:spPr bwMode="auto">
          <a:xfrm>
            <a:off x="6440488" y="2241550"/>
            <a:ext cx="260350" cy="82550"/>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68" name="Line 34"/>
          <p:cNvSpPr>
            <a:spLocks noChangeShapeType="1"/>
          </p:cNvSpPr>
          <p:nvPr/>
        </p:nvSpPr>
        <p:spPr bwMode="auto">
          <a:xfrm flipV="1">
            <a:off x="6442075" y="2444750"/>
            <a:ext cx="266700" cy="227013"/>
          </a:xfrm>
          <a:prstGeom prst="line">
            <a:avLst/>
          </a:prstGeom>
          <a:noFill/>
          <a:ln w="9525">
            <a:solidFill>
              <a:schemeClr val="tx2"/>
            </a:solidFill>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69" name="Text Box 36"/>
          <p:cNvSpPr txBox="1">
            <a:spLocks noChangeArrowheads="1"/>
          </p:cNvSpPr>
          <p:nvPr/>
        </p:nvSpPr>
        <p:spPr bwMode="auto">
          <a:xfrm>
            <a:off x="5264150" y="1504950"/>
            <a:ext cx="595313" cy="215900"/>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800" b="1"/>
              <a:t>WMapp</a:t>
            </a:r>
            <a:endParaRPr lang="en-GB" sz="800"/>
          </a:p>
        </p:txBody>
      </p:sp>
      <p:sp>
        <p:nvSpPr>
          <p:cNvPr id="44070" name="Line 37"/>
          <p:cNvSpPr>
            <a:spLocks noChangeShapeType="1"/>
          </p:cNvSpPr>
          <p:nvPr/>
        </p:nvSpPr>
        <p:spPr bwMode="auto">
          <a:xfrm>
            <a:off x="5886450" y="1611313"/>
            <a:ext cx="134938" cy="1587"/>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71" name="Line 38"/>
          <p:cNvSpPr>
            <a:spLocks noChangeShapeType="1"/>
          </p:cNvSpPr>
          <p:nvPr/>
        </p:nvSpPr>
        <p:spPr bwMode="auto">
          <a:xfrm flipH="1">
            <a:off x="4635500" y="2128838"/>
            <a:ext cx="476250" cy="0"/>
          </a:xfrm>
          <a:prstGeom prst="line">
            <a:avLst/>
          </a:prstGeom>
          <a:noFill/>
          <a:ln w="9525">
            <a:solidFill>
              <a:schemeClr val="tx2"/>
            </a:solidFill>
            <a:prstDash val="dash"/>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44072" name="Text Box 39"/>
          <p:cNvSpPr txBox="1">
            <a:spLocks noChangeArrowheads="1"/>
          </p:cNvSpPr>
          <p:nvPr/>
        </p:nvSpPr>
        <p:spPr bwMode="auto">
          <a:xfrm>
            <a:off x="6732588" y="1611313"/>
            <a:ext cx="542925" cy="215900"/>
          </a:xfrm>
          <a:prstGeom prst="rect">
            <a:avLst/>
          </a:prstGeom>
          <a:noFill/>
          <a:ln w="9525" algn="ctr">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800" b="1"/>
              <a:t>Layer</a:t>
            </a:r>
            <a:endParaRPr lang="en-GB" sz="800"/>
          </a:p>
        </p:txBody>
      </p:sp>
      <p:sp>
        <p:nvSpPr>
          <p:cNvPr id="44073" name="Line 40"/>
          <p:cNvSpPr>
            <a:spLocks noChangeShapeType="1"/>
          </p:cNvSpPr>
          <p:nvPr/>
        </p:nvSpPr>
        <p:spPr bwMode="auto">
          <a:xfrm>
            <a:off x="6989763" y="1884363"/>
            <a:ext cx="0" cy="26035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pic>
        <p:nvPicPr>
          <p:cNvPr id="44074" name="Picture 41" descr="j0292020"/>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1898650" y="3508375"/>
            <a:ext cx="808038" cy="75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7290" name="AutoShape 42"/>
          <p:cNvSpPr>
            <a:spLocks noChangeArrowheads="1"/>
          </p:cNvSpPr>
          <p:nvPr/>
        </p:nvSpPr>
        <p:spPr bwMode="auto">
          <a:xfrm>
            <a:off x="2787650" y="3706813"/>
            <a:ext cx="206375" cy="376237"/>
          </a:xfrm>
          <a:prstGeom prst="rightArrow">
            <a:avLst>
              <a:gd name="adj1" fmla="val 54963"/>
              <a:gd name="adj2" fmla="val 67856"/>
            </a:avLst>
          </a:prstGeom>
          <a:gradFill rotWithShape="1">
            <a:gsLst>
              <a:gs pos="0">
                <a:schemeClr val="tx2"/>
              </a:gs>
              <a:gs pos="100000">
                <a:schemeClr val="tx2">
                  <a:gamma/>
                  <a:shade val="74902"/>
                  <a:invGamma/>
                </a:schemeClr>
              </a:gs>
            </a:gsLst>
            <a:lin ang="0" scaled="1"/>
          </a:gradFill>
          <a:ln w="9525" algn="ctr">
            <a:solidFill>
              <a:schemeClr val="tx2"/>
            </a:solidFill>
            <a:miter lim="800000"/>
            <a:headEnd/>
            <a:tailEnd/>
          </a:ln>
          <a:effectLst/>
        </p:spPr>
        <p:txBody>
          <a:bodyPr wrap="none" lIns="83969" tIns="41985" rIns="83969" bIns="41985" anchor="ctr"/>
          <a:lstStyle/>
          <a:p>
            <a:pPr>
              <a:defRPr/>
            </a:pPr>
            <a:endParaRPr lang="en-US"/>
          </a:p>
        </p:txBody>
      </p:sp>
      <p:sp>
        <p:nvSpPr>
          <p:cNvPr id="437291" name="Rectangle 43"/>
          <p:cNvSpPr>
            <a:spLocks noChangeArrowheads="1"/>
          </p:cNvSpPr>
          <p:nvPr/>
        </p:nvSpPr>
        <p:spPr bwMode="auto">
          <a:xfrm>
            <a:off x="3081338" y="3382963"/>
            <a:ext cx="1330325" cy="1006475"/>
          </a:xfrm>
          <a:prstGeom prst="rect">
            <a:avLst/>
          </a:prstGeom>
          <a:gradFill rotWithShape="1">
            <a:gsLst>
              <a:gs pos="0">
                <a:schemeClr val="accent1"/>
              </a:gs>
              <a:gs pos="100000">
                <a:schemeClr val="accent1">
                  <a:gamma/>
                  <a:tint val="12157"/>
                  <a:invGamma/>
                </a:schemeClr>
              </a:gs>
            </a:gsLst>
            <a:path path="shape">
              <a:fillToRect l="50000" t="50000" r="50000" b="50000"/>
            </a:path>
          </a:gradFill>
          <a:ln w="9525" algn="ctr">
            <a:solidFill>
              <a:schemeClr val="hlink"/>
            </a:solidFill>
            <a:miter lim="800000"/>
            <a:headEnd/>
            <a:tailEnd/>
          </a:ln>
          <a:effectLst/>
        </p:spPr>
        <p:txBody>
          <a:bodyPr lIns="0" tIns="0" rIns="0" bIns="0" anchor="ctr" anchorCtr="1"/>
          <a:lstStyle/>
          <a:p>
            <a:pPr algn="l" defTabSz="915499">
              <a:defRPr/>
            </a:pPr>
            <a:endParaRPr lang="en-US" dirty="0"/>
          </a:p>
        </p:txBody>
      </p:sp>
      <p:sp>
        <p:nvSpPr>
          <p:cNvPr id="437292" name="Rectangle 44"/>
          <p:cNvSpPr>
            <a:spLocks noChangeArrowheads="1"/>
          </p:cNvSpPr>
          <p:nvPr>
            <p:custDataLst>
              <p:tags r:id="rId1"/>
            </p:custDataLst>
          </p:nvPr>
        </p:nvSpPr>
        <p:spPr bwMode="auto">
          <a:xfrm>
            <a:off x="3143250" y="3409950"/>
            <a:ext cx="1190625" cy="163513"/>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sz="900" b="1" dirty="0"/>
              <a:t>XML</a:t>
            </a:r>
          </a:p>
        </p:txBody>
      </p:sp>
      <p:pic>
        <p:nvPicPr>
          <p:cNvPr id="44078" name="Picture 45"/>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200400" y="3614738"/>
            <a:ext cx="1076325" cy="730250"/>
          </a:xfrm>
          <a:prstGeom prst="rect">
            <a:avLst/>
          </a:prstGeom>
          <a:noFill/>
          <a:ln w="12700" algn="ctr">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pic>
      <p:sp>
        <p:nvSpPr>
          <p:cNvPr id="44079" name="AutoShape 46"/>
          <p:cNvSpPr>
            <a:spLocks noChangeArrowheads="1"/>
          </p:cNvSpPr>
          <p:nvPr/>
        </p:nvSpPr>
        <p:spPr bwMode="auto">
          <a:xfrm>
            <a:off x="4735513" y="3594100"/>
            <a:ext cx="1085850" cy="623888"/>
          </a:xfrm>
          <a:prstGeom prst="flowChartProcess">
            <a:avLst/>
          </a:prstGeom>
          <a:gradFill rotWithShape="1">
            <a:gsLst>
              <a:gs pos="0">
                <a:srgbClr val="FFFF99"/>
              </a:gs>
              <a:gs pos="50000">
                <a:srgbClr val="FFFFFF"/>
              </a:gs>
              <a:gs pos="100000">
                <a:srgbClr val="FFFF99"/>
              </a:gs>
            </a:gsLst>
            <a:lin ang="18900000" scaled="1"/>
          </a:gradFill>
          <a:ln w="9525" algn="ctr">
            <a:solidFill>
              <a:srgbClr val="CCCC00"/>
            </a:solidFill>
            <a:miter lim="800000"/>
            <a:headEnd/>
            <a:tailEnd/>
          </a:ln>
        </p:spPr>
        <p:txBody>
          <a:bodyPr wrap="none" lIns="69689" tIns="0" rIns="69689" bIns="0" anchor="ctr"/>
          <a:lstStyle/>
          <a:p>
            <a:pPr defTabSz="708025"/>
            <a:r>
              <a:rPr lang="en-US" sz="900" b="1"/>
              <a:t>Conti</a:t>
            </a:r>
          </a:p>
          <a:p>
            <a:pPr defTabSz="708025"/>
            <a:r>
              <a:rPr lang="en-US" sz="900" b="1"/>
              <a:t>HMI Language</a:t>
            </a:r>
            <a:br>
              <a:rPr lang="en-US" sz="900" b="1"/>
            </a:br>
            <a:r>
              <a:rPr lang="en-US" sz="900" b="1"/>
              <a:t>Compiler</a:t>
            </a:r>
          </a:p>
          <a:p>
            <a:pPr defTabSz="708025"/>
            <a:r>
              <a:rPr lang="de-DE" sz="900"/>
              <a:t>(BRUTUS)</a:t>
            </a:r>
            <a:endParaRPr lang="en-US" sz="900"/>
          </a:p>
        </p:txBody>
      </p:sp>
      <p:sp>
        <p:nvSpPr>
          <p:cNvPr id="437298" name="Rectangle 50"/>
          <p:cNvSpPr>
            <a:spLocks noChangeArrowheads="1"/>
          </p:cNvSpPr>
          <p:nvPr>
            <p:custDataLst>
              <p:tags r:id="rId2"/>
            </p:custDataLst>
          </p:nvPr>
        </p:nvSpPr>
        <p:spPr bwMode="auto">
          <a:xfrm>
            <a:off x="6257925" y="3433763"/>
            <a:ext cx="1274763" cy="176212"/>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sz="900" b="1" dirty="0"/>
              <a:t>Data</a:t>
            </a:r>
          </a:p>
        </p:txBody>
      </p:sp>
      <p:sp>
        <p:nvSpPr>
          <p:cNvPr id="44081" name="Rectangle 52"/>
          <p:cNvSpPr>
            <a:spLocks noChangeArrowheads="1"/>
          </p:cNvSpPr>
          <p:nvPr/>
        </p:nvSpPr>
        <p:spPr bwMode="auto">
          <a:xfrm>
            <a:off x="2487613" y="5027613"/>
            <a:ext cx="1331912" cy="774700"/>
          </a:xfrm>
          <a:prstGeom prst="rect">
            <a:avLst/>
          </a:prstGeom>
          <a:solidFill>
            <a:schemeClr val="bg1"/>
          </a:solidFill>
          <a:ln w="9525" algn="ctr">
            <a:solidFill>
              <a:schemeClr val="hlink"/>
            </a:solidFill>
            <a:miter lim="800000"/>
            <a:headEnd/>
            <a:tailEnd/>
          </a:ln>
        </p:spPr>
        <p:txBody>
          <a:bodyPr lIns="0" tIns="0" rIns="0" bIns="0" anchor="ctr" anchorCtr="1"/>
          <a:lstStyle/>
          <a:p>
            <a:pPr algn="l"/>
            <a:endParaRPr lang="en-US"/>
          </a:p>
        </p:txBody>
      </p:sp>
      <p:sp>
        <p:nvSpPr>
          <p:cNvPr id="437301" name="Rectangle 53"/>
          <p:cNvSpPr>
            <a:spLocks noChangeArrowheads="1"/>
          </p:cNvSpPr>
          <p:nvPr>
            <p:custDataLst>
              <p:tags r:id="rId3"/>
            </p:custDataLst>
          </p:nvPr>
        </p:nvSpPr>
        <p:spPr bwMode="auto">
          <a:xfrm>
            <a:off x="2549525" y="5054600"/>
            <a:ext cx="1192213" cy="165100"/>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sz="900" b="1" dirty="0" err="1"/>
              <a:t>WMapp</a:t>
            </a:r>
            <a:r>
              <a:rPr lang="de-DE" sz="900" b="1" dirty="0"/>
              <a:t>&lt;1&gt;</a:t>
            </a:r>
          </a:p>
        </p:txBody>
      </p:sp>
      <p:sp>
        <p:nvSpPr>
          <p:cNvPr id="44083" name="Rectangle 54"/>
          <p:cNvSpPr>
            <a:spLocks noChangeArrowheads="1"/>
          </p:cNvSpPr>
          <p:nvPr/>
        </p:nvSpPr>
        <p:spPr bwMode="auto">
          <a:xfrm>
            <a:off x="4181475" y="5035550"/>
            <a:ext cx="1330325" cy="774700"/>
          </a:xfrm>
          <a:prstGeom prst="rect">
            <a:avLst/>
          </a:prstGeom>
          <a:solidFill>
            <a:schemeClr val="bg1"/>
          </a:solidFill>
          <a:ln w="9525" algn="ctr">
            <a:solidFill>
              <a:schemeClr val="hlink"/>
            </a:solidFill>
            <a:miter lim="800000"/>
            <a:headEnd/>
            <a:tailEnd/>
          </a:ln>
        </p:spPr>
        <p:txBody>
          <a:bodyPr lIns="0" tIns="0" rIns="0" bIns="0" anchor="ctr" anchorCtr="1"/>
          <a:lstStyle/>
          <a:p>
            <a:pPr algn="l"/>
            <a:endParaRPr lang="en-US"/>
          </a:p>
        </p:txBody>
      </p:sp>
      <p:sp>
        <p:nvSpPr>
          <p:cNvPr id="437303" name="Rectangle 55"/>
          <p:cNvSpPr>
            <a:spLocks noChangeArrowheads="1"/>
          </p:cNvSpPr>
          <p:nvPr>
            <p:custDataLst>
              <p:tags r:id="rId4"/>
            </p:custDataLst>
          </p:nvPr>
        </p:nvSpPr>
        <p:spPr bwMode="auto">
          <a:xfrm>
            <a:off x="4243388" y="5062538"/>
            <a:ext cx="1190625" cy="163512"/>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sz="900" b="1" dirty="0" err="1"/>
              <a:t>WMapp</a:t>
            </a:r>
            <a:r>
              <a:rPr lang="de-DE" sz="900" b="1" dirty="0"/>
              <a:t>&lt;2&gt;</a:t>
            </a:r>
          </a:p>
        </p:txBody>
      </p:sp>
      <p:sp>
        <p:nvSpPr>
          <p:cNvPr id="44085" name="Rectangle 56"/>
          <p:cNvSpPr>
            <a:spLocks noChangeArrowheads="1"/>
          </p:cNvSpPr>
          <p:nvPr/>
        </p:nvSpPr>
        <p:spPr bwMode="auto">
          <a:xfrm>
            <a:off x="5856288" y="5037138"/>
            <a:ext cx="1330325" cy="774700"/>
          </a:xfrm>
          <a:prstGeom prst="rect">
            <a:avLst/>
          </a:prstGeom>
          <a:solidFill>
            <a:schemeClr val="bg1"/>
          </a:solidFill>
          <a:ln w="9525" algn="ctr">
            <a:solidFill>
              <a:schemeClr val="hlink"/>
            </a:solidFill>
            <a:miter lim="800000"/>
            <a:headEnd/>
            <a:tailEnd/>
          </a:ln>
        </p:spPr>
        <p:txBody>
          <a:bodyPr lIns="0" tIns="0" rIns="0" bIns="0" anchor="ctr" anchorCtr="1"/>
          <a:lstStyle/>
          <a:p>
            <a:pPr algn="l"/>
            <a:endParaRPr lang="en-US"/>
          </a:p>
        </p:txBody>
      </p:sp>
      <p:sp>
        <p:nvSpPr>
          <p:cNvPr id="437305" name="Rectangle 57"/>
          <p:cNvSpPr>
            <a:spLocks noChangeArrowheads="1"/>
          </p:cNvSpPr>
          <p:nvPr>
            <p:custDataLst>
              <p:tags r:id="rId5"/>
            </p:custDataLst>
          </p:nvPr>
        </p:nvSpPr>
        <p:spPr bwMode="auto">
          <a:xfrm>
            <a:off x="5918200" y="5064125"/>
            <a:ext cx="1190625" cy="163513"/>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sz="900" b="1" dirty="0" err="1"/>
              <a:t>WMapp</a:t>
            </a:r>
            <a:r>
              <a:rPr lang="de-DE" sz="900" b="1" dirty="0"/>
              <a:t>&lt;3&gt;</a:t>
            </a:r>
          </a:p>
        </p:txBody>
      </p:sp>
      <p:sp>
        <p:nvSpPr>
          <p:cNvPr id="437306" name="AutoShape 58"/>
          <p:cNvSpPr>
            <a:spLocks noChangeArrowheads="1"/>
          </p:cNvSpPr>
          <p:nvPr/>
        </p:nvSpPr>
        <p:spPr bwMode="auto">
          <a:xfrm>
            <a:off x="4481513" y="3714750"/>
            <a:ext cx="204787" cy="377825"/>
          </a:xfrm>
          <a:prstGeom prst="rightArrow">
            <a:avLst>
              <a:gd name="adj1" fmla="val 54963"/>
              <a:gd name="adj2" fmla="val 67856"/>
            </a:avLst>
          </a:prstGeom>
          <a:gradFill rotWithShape="1">
            <a:gsLst>
              <a:gs pos="0">
                <a:schemeClr val="tx2"/>
              </a:gs>
              <a:gs pos="100000">
                <a:schemeClr val="tx2">
                  <a:gamma/>
                  <a:shade val="74902"/>
                  <a:invGamma/>
                </a:schemeClr>
              </a:gs>
            </a:gsLst>
            <a:lin ang="0" scaled="1"/>
          </a:gradFill>
          <a:ln w="9525" algn="ctr">
            <a:solidFill>
              <a:schemeClr val="tx2"/>
            </a:solidFill>
            <a:miter lim="800000"/>
            <a:headEnd/>
            <a:tailEnd/>
          </a:ln>
          <a:effectLst/>
        </p:spPr>
        <p:txBody>
          <a:bodyPr wrap="none" lIns="83969" tIns="41985" rIns="83969" bIns="41985" anchor="ctr"/>
          <a:lstStyle/>
          <a:p>
            <a:pPr>
              <a:defRPr/>
            </a:pPr>
            <a:endParaRPr lang="en-US"/>
          </a:p>
        </p:txBody>
      </p:sp>
      <p:sp>
        <p:nvSpPr>
          <p:cNvPr id="437307" name="AutoShape 59"/>
          <p:cNvSpPr>
            <a:spLocks noChangeArrowheads="1"/>
          </p:cNvSpPr>
          <p:nvPr/>
        </p:nvSpPr>
        <p:spPr bwMode="auto">
          <a:xfrm>
            <a:off x="5888038" y="3713163"/>
            <a:ext cx="206375" cy="377825"/>
          </a:xfrm>
          <a:prstGeom prst="rightArrow">
            <a:avLst>
              <a:gd name="adj1" fmla="val 54963"/>
              <a:gd name="adj2" fmla="val 67856"/>
            </a:avLst>
          </a:prstGeom>
          <a:gradFill rotWithShape="1">
            <a:gsLst>
              <a:gs pos="0">
                <a:schemeClr val="tx2"/>
              </a:gs>
              <a:gs pos="100000">
                <a:schemeClr val="tx2">
                  <a:gamma/>
                  <a:shade val="74902"/>
                  <a:invGamma/>
                </a:schemeClr>
              </a:gs>
            </a:gsLst>
            <a:lin ang="0" scaled="1"/>
          </a:gradFill>
          <a:ln w="9525" algn="ctr">
            <a:solidFill>
              <a:schemeClr val="tx2"/>
            </a:solidFill>
            <a:miter lim="800000"/>
            <a:headEnd/>
            <a:tailEnd/>
          </a:ln>
          <a:effectLst/>
        </p:spPr>
        <p:txBody>
          <a:bodyPr wrap="none" lIns="83969" tIns="41985" rIns="83969" bIns="41985" anchor="ctr"/>
          <a:lstStyle/>
          <a:p>
            <a:pPr>
              <a:defRPr/>
            </a:pPr>
            <a:endParaRPr lang="en-US"/>
          </a:p>
        </p:txBody>
      </p:sp>
      <p:sp>
        <p:nvSpPr>
          <p:cNvPr id="437308" name="Rectangle 60"/>
          <p:cNvSpPr>
            <a:spLocks noChangeArrowheads="1"/>
          </p:cNvSpPr>
          <p:nvPr>
            <p:custDataLst>
              <p:tags r:id="rId6"/>
            </p:custDataLst>
          </p:nvPr>
        </p:nvSpPr>
        <p:spPr bwMode="auto">
          <a:xfrm>
            <a:off x="425450" y="4640263"/>
            <a:ext cx="9042400" cy="261937"/>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b="1" dirty="0" err="1"/>
              <a:t>Implement</a:t>
            </a:r>
            <a:r>
              <a:rPr lang="de-DE" b="1" dirty="0"/>
              <a:t> all </a:t>
            </a:r>
            <a:r>
              <a:rPr lang="de-DE" b="1" dirty="0" err="1"/>
              <a:t>necessary</a:t>
            </a:r>
            <a:r>
              <a:rPr lang="de-DE" b="1" dirty="0"/>
              <a:t> </a:t>
            </a:r>
            <a:r>
              <a:rPr lang="de-DE" b="1" dirty="0" err="1"/>
              <a:t>WMapp‘s</a:t>
            </a:r>
            <a:endParaRPr lang="de-DE" b="1" dirty="0"/>
          </a:p>
        </p:txBody>
      </p:sp>
      <p:sp>
        <p:nvSpPr>
          <p:cNvPr id="437310" name="Rectangle 62"/>
          <p:cNvSpPr>
            <a:spLocks noChangeArrowheads="1"/>
          </p:cNvSpPr>
          <p:nvPr>
            <p:custDataLst>
              <p:tags r:id="rId7"/>
            </p:custDataLst>
          </p:nvPr>
        </p:nvSpPr>
        <p:spPr bwMode="auto">
          <a:xfrm>
            <a:off x="415925" y="3040063"/>
            <a:ext cx="9042400" cy="261937"/>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b="1" dirty="0" err="1"/>
              <a:t>Configure</a:t>
            </a:r>
            <a:r>
              <a:rPr lang="de-DE" b="1" dirty="0"/>
              <a:t> </a:t>
            </a:r>
            <a:r>
              <a:rPr lang="de-DE" b="1" dirty="0" err="1"/>
              <a:t>the</a:t>
            </a:r>
            <a:r>
              <a:rPr lang="de-DE" b="1" dirty="0"/>
              <a:t> CIA </a:t>
            </a:r>
            <a:r>
              <a:rPr lang="de-DE" b="1" dirty="0" err="1"/>
              <a:t>assembly</a:t>
            </a:r>
            <a:endParaRPr lang="de-DE" b="1" dirty="0"/>
          </a:p>
        </p:txBody>
      </p:sp>
      <p:sp>
        <p:nvSpPr>
          <p:cNvPr id="437312" name="Rectangle 64"/>
          <p:cNvSpPr>
            <a:spLocks noChangeArrowheads="1"/>
          </p:cNvSpPr>
          <p:nvPr>
            <p:custDataLst>
              <p:tags r:id="rId8"/>
            </p:custDataLst>
          </p:nvPr>
        </p:nvSpPr>
        <p:spPr bwMode="auto">
          <a:xfrm>
            <a:off x="417513" y="1044575"/>
            <a:ext cx="9042400" cy="263525"/>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b="1" dirty="0"/>
              <a:t>Design </a:t>
            </a:r>
            <a:r>
              <a:rPr lang="de-DE" b="1" dirty="0" err="1"/>
              <a:t>the</a:t>
            </a:r>
            <a:r>
              <a:rPr lang="de-DE" b="1" dirty="0"/>
              <a:t> CIA </a:t>
            </a:r>
            <a:r>
              <a:rPr lang="de-DE" b="1" dirty="0" err="1"/>
              <a:t>assembly</a:t>
            </a:r>
            <a:endParaRPr lang="de-DE"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44F4BE34-7328-4E8D-AB9E-0935F285D6BD}" type="slidenum">
              <a:rPr lang="de-DE" sz="600"/>
              <a:pPr algn="l" eaLnBrk="1" hangingPunct="1">
                <a:lnSpc>
                  <a:spcPts val="550"/>
                </a:lnSpc>
              </a:pPr>
              <a:t>46</a:t>
            </a:fld>
            <a:r>
              <a:rPr lang="de-DE" sz="600"/>
              <a:t> / R. Bermejo /  13.07.2010   © Continental Automotive GmbH</a:t>
            </a:r>
          </a:p>
        </p:txBody>
      </p:sp>
      <p:sp>
        <p:nvSpPr>
          <p:cNvPr id="36867" name="Rectangle 2"/>
          <p:cNvSpPr>
            <a:spLocks noGrp="1" noChangeArrowheads="1"/>
          </p:cNvSpPr>
          <p:nvPr>
            <p:ph type="title" idx="4294967295"/>
          </p:nvPr>
        </p:nvSpPr>
        <p:spPr/>
        <p:txBody>
          <a:bodyPr/>
          <a:lstStyle/>
          <a:p>
            <a:pPr eaLnBrk="1" hangingPunct="1"/>
            <a:r>
              <a:rPr lang="en-US" smtClean="0"/>
              <a:t> </a:t>
            </a:r>
          </a:p>
        </p:txBody>
      </p:sp>
      <p:sp>
        <p:nvSpPr>
          <p:cNvPr id="396292" name="Rectangle 4"/>
          <p:cNvSpPr>
            <a:spLocks noChangeArrowheads="1"/>
          </p:cNvSpPr>
          <p:nvPr/>
        </p:nvSpPr>
        <p:spPr bwMode="auto">
          <a:xfrm>
            <a:off x="1320800" y="2341563"/>
            <a:ext cx="6954838" cy="2333625"/>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lIns="0" tIns="0" rIns="0" bIns="0" anchor="ctr" anchorCtr="1"/>
          <a:lstStyle/>
          <a:p>
            <a:pPr defTabSz="915499">
              <a:defRPr/>
            </a:pPr>
            <a:r>
              <a:rPr lang="en-GB" sz="3300" b="1" dirty="0" smtClean="0"/>
              <a:t>ACE </a:t>
            </a:r>
            <a:r>
              <a:rPr lang="en-GB" sz="3300" b="1" dirty="0"/>
              <a:t>Basics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Animation</a:t>
            </a:r>
            <a:br>
              <a:rPr lang="en-US" smtClean="0"/>
            </a:br>
            <a:r>
              <a:rPr lang="en-US" smtClean="0"/>
              <a:t>translated into our world…</a:t>
            </a:r>
          </a:p>
        </p:txBody>
      </p:sp>
      <p:sp>
        <p:nvSpPr>
          <p:cNvPr id="478213" name="Rectangle 5"/>
          <p:cNvSpPr>
            <a:spLocks noChangeArrowheads="1"/>
          </p:cNvSpPr>
          <p:nvPr>
            <p:custDataLst>
              <p:tags r:id="rId1"/>
            </p:custDataLst>
          </p:nvPr>
        </p:nvSpPr>
        <p:spPr bwMode="auto">
          <a:xfrm>
            <a:off x="415925" y="1028700"/>
            <a:ext cx="9023350" cy="261938"/>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b="1" dirty="0">
                <a:latin typeface="Arial" pitchFamily="34" charset="0"/>
              </a:rPr>
              <a:t>Animation</a:t>
            </a:r>
          </a:p>
        </p:txBody>
      </p:sp>
      <p:sp>
        <p:nvSpPr>
          <p:cNvPr id="45060" name="Text Box 12"/>
          <p:cNvSpPr txBox="1">
            <a:spLocks noChangeArrowheads="1"/>
          </p:cNvSpPr>
          <p:nvPr/>
        </p:nvSpPr>
        <p:spPr bwMode="auto">
          <a:xfrm>
            <a:off x="385763" y="1314450"/>
            <a:ext cx="9031287"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83969" tIns="41985" rIns="83969" bIns="41985">
            <a:spAutoFit/>
          </a:bodyPr>
          <a:lstStyle>
            <a:lvl1pPr marL="342900" indent="-342900" eaLnBrk="0" hangingPunct="0">
              <a:defRPr sz="1500">
                <a:solidFill>
                  <a:schemeClr val="tx1"/>
                </a:solidFill>
                <a:latin typeface="Arial" charset="0"/>
              </a:defRPr>
            </a:lvl1pPr>
            <a:lvl2pPr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lvl="1" algn="l" eaLnBrk="1" hangingPunct="1">
              <a:lnSpc>
                <a:spcPct val="150000"/>
              </a:lnSpc>
              <a:spcBef>
                <a:spcPct val="50000"/>
              </a:spcBef>
              <a:spcAft>
                <a:spcPct val="55000"/>
              </a:spcAft>
              <a:buClr>
                <a:srgbClr val="E19900"/>
              </a:buClr>
              <a:buFontTx/>
              <a:buBlip>
                <a:blip r:embed="rId4"/>
              </a:buBlip>
            </a:pPr>
            <a:r>
              <a:rPr lang="en-US" sz="1400"/>
              <a:t>A set of blit or rendering (graphical) operations executed over time</a:t>
            </a:r>
          </a:p>
          <a:p>
            <a:pPr lvl="1" algn="l" eaLnBrk="1" hangingPunct="1">
              <a:lnSpc>
                <a:spcPct val="150000"/>
              </a:lnSpc>
              <a:spcBef>
                <a:spcPct val="50000"/>
              </a:spcBef>
              <a:spcAft>
                <a:spcPct val="55000"/>
              </a:spcAft>
              <a:buClr>
                <a:srgbClr val="E19900"/>
              </a:buClr>
              <a:buFontTx/>
              <a:buBlip>
                <a:blip r:embed="rId4"/>
              </a:buBlip>
            </a:pPr>
            <a:r>
              <a:rPr lang="en-US" sz="1400"/>
              <a:t>Typical operations are Move (Blit), Scale, Rotate and Alpha blending (pixmap, layer).</a:t>
            </a:r>
          </a:p>
          <a:p>
            <a:pPr lvl="1" algn="l" eaLnBrk="1" hangingPunct="1">
              <a:lnSpc>
                <a:spcPct val="150000"/>
              </a:lnSpc>
              <a:spcBef>
                <a:spcPct val="50000"/>
              </a:spcBef>
              <a:spcAft>
                <a:spcPct val="55000"/>
              </a:spcAft>
              <a:buClr>
                <a:srgbClr val="E19900"/>
              </a:buClr>
              <a:buFontTx/>
              <a:buBlip>
                <a:blip r:embed="rId4"/>
              </a:buBlip>
            </a:pPr>
            <a:r>
              <a:rPr lang="en-US" sz="1400"/>
              <a:t>The preparation is done within a low priority runtime context  (event driven TimeDomain of the CIA) by Widgets.</a:t>
            </a:r>
          </a:p>
          <a:p>
            <a:pPr lvl="1" algn="l" eaLnBrk="1" hangingPunct="1">
              <a:lnSpc>
                <a:spcPct val="150000"/>
              </a:lnSpc>
              <a:spcBef>
                <a:spcPct val="50000"/>
              </a:spcBef>
              <a:spcAft>
                <a:spcPct val="55000"/>
              </a:spcAft>
              <a:buClr>
                <a:srgbClr val="E19900"/>
              </a:buClr>
              <a:buFontTx/>
              <a:buBlip>
                <a:blip r:embed="rId4"/>
              </a:buBlip>
            </a:pPr>
            <a:r>
              <a:rPr lang="en-US" sz="1400"/>
              <a:t>The HMI (EPF) or better the widget controlling the animation and prepares all necessary data for the animation.</a:t>
            </a:r>
          </a:p>
          <a:p>
            <a:pPr lvl="1" algn="l" eaLnBrk="1" hangingPunct="1">
              <a:lnSpc>
                <a:spcPct val="150000"/>
              </a:lnSpc>
              <a:spcBef>
                <a:spcPct val="50000"/>
              </a:spcBef>
              <a:spcAft>
                <a:spcPct val="55000"/>
              </a:spcAft>
              <a:buClr>
                <a:srgbClr val="E19900"/>
              </a:buClr>
              <a:buFontTx/>
              <a:buBlip>
                <a:blip r:embed="rId4"/>
              </a:buBlip>
            </a:pPr>
            <a:r>
              <a:rPr lang="en-US" sz="1400"/>
              <a:t>Scheduler is responsible for animation lifecycle and animation updates (Scheduler task)</a:t>
            </a:r>
          </a:p>
          <a:p>
            <a:pPr lvl="1" algn="l" eaLnBrk="1" hangingPunct="1">
              <a:lnSpc>
                <a:spcPct val="150000"/>
              </a:lnSpc>
              <a:spcBef>
                <a:spcPct val="50000"/>
              </a:spcBef>
              <a:spcAft>
                <a:spcPct val="55000"/>
              </a:spcAft>
              <a:buClr>
                <a:srgbClr val="E19900"/>
              </a:buClr>
              <a:buFontTx/>
              <a:buBlip>
                <a:blip r:embed="rId4"/>
              </a:buBlip>
            </a:pPr>
            <a:r>
              <a:rPr lang="en-US" sz="1400"/>
              <a:t>The painting of an animation happens in a </a:t>
            </a:r>
            <a:r>
              <a:rPr lang="en-US" sz="1400" b="1"/>
              <a:t>high priority runtime context </a:t>
            </a:r>
            <a:r>
              <a:rPr lang="en-US" sz="1400" b="1">
                <a:sym typeface="Wingdings" pitchFamily="2" charset="2"/>
              </a:rPr>
              <a:t> </a:t>
            </a:r>
            <a:r>
              <a:rPr lang="en-US" sz="1400">
                <a:sym typeface="Wingdings" pitchFamily="2" charset="2"/>
              </a:rPr>
              <a:t>to meet the real-time requirements (CIA TimeDomain) </a:t>
            </a:r>
          </a:p>
          <a:p>
            <a:pPr lvl="1" algn="l" eaLnBrk="1" hangingPunct="1">
              <a:lnSpc>
                <a:spcPct val="150000"/>
              </a:lnSpc>
              <a:spcBef>
                <a:spcPct val="50000"/>
              </a:spcBef>
              <a:spcAft>
                <a:spcPct val="55000"/>
              </a:spcAft>
              <a:buClr>
                <a:srgbClr val="E19900"/>
              </a:buClr>
              <a:buFontTx/>
              <a:buBlip>
                <a:blip r:embed="rId4"/>
              </a:buBlip>
            </a:pPr>
            <a:r>
              <a:rPr lang="en-US" sz="1400">
                <a:sym typeface="Wingdings" pitchFamily="2" charset="2"/>
              </a:rPr>
              <a:t>Has parameters like direction, easing type, duration (Nr. of Frames), …</a:t>
            </a:r>
          </a:p>
        </p:txBody>
      </p:sp>
      <p:sp>
        <p:nvSpPr>
          <p:cNvPr id="45061"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11282448-2043-4C73-8A65-730A6A436A25}" type="slidenum">
              <a:rPr lang="en-US" sz="600" smtClean="0"/>
              <a:pPr eaLnBrk="1" hangingPunct="1"/>
              <a:t>47</a:t>
            </a:fld>
            <a:r>
              <a:rPr lang="en-US" sz="600" smtClean="0"/>
              <a:t> / T. A. Devi / ID RD CDS HF /  Dec-2012   © Continental Automotive Singapore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Animation pipeline</a:t>
            </a:r>
          </a:p>
        </p:txBody>
      </p:sp>
      <p:sp>
        <p:nvSpPr>
          <p:cNvPr id="46083" name="Rectangle 6"/>
          <p:cNvSpPr>
            <a:spLocks noChangeArrowheads="1"/>
          </p:cNvSpPr>
          <p:nvPr/>
        </p:nvSpPr>
        <p:spPr bwMode="auto">
          <a:xfrm>
            <a:off x="674688" y="2809875"/>
            <a:ext cx="1084262" cy="538163"/>
          </a:xfrm>
          <a:prstGeom prst="rect">
            <a:avLst/>
          </a:prstGeom>
          <a:gradFill rotWithShape="1">
            <a:gsLst>
              <a:gs pos="0">
                <a:srgbClr val="FBEAC7"/>
              </a:gs>
              <a:gs pos="17999">
                <a:srgbClr val="FEE7F2"/>
              </a:gs>
              <a:gs pos="36000">
                <a:srgbClr val="FAC77D"/>
              </a:gs>
              <a:gs pos="61000">
                <a:srgbClr val="FBA97D"/>
              </a:gs>
              <a:gs pos="82001">
                <a:srgbClr val="FBD49C"/>
              </a:gs>
              <a:gs pos="100000">
                <a:srgbClr val="FEE7F2"/>
              </a:gs>
            </a:gsLst>
            <a:lin ang="10800000" scaled="1"/>
          </a:gradFill>
          <a:ln w="9525">
            <a:solidFill>
              <a:schemeClr val="accent2"/>
            </a:solidFill>
            <a:miter lim="800000"/>
            <a:headEnd/>
            <a:tailEnd/>
          </a:ln>
        </p:spPr>
        <p:txBody>
          <a:bodyPr wrap="none" lIns="83969" tIns="41985" rIns="83969" bIns="41985" anchor="ctr"/>
          <a:lstStyle/>
          <a:p>
            <a:pPr defTabSz="801688"/>
            <a:r>
              <a:rPr lang="en-US" sz="1100" b="1"/>
              <a:t>Surface</a:t>
            </a:r>
            <a:endParaRPr lang="en-US" sz="1000"/>
          </a:p>
          <a:p>
            <a:pPr defTabSz="801688"/>
            <a:r>
              <a:rPr lang="en-US" sz="900"/>
              <a:t>(off-screen)</a:t>
            </a:r>
          </a:p>
        </p:txBody>
      </p:sp>
      <p:sp>
        <p:nvSpPr>
          <p:cNvPr id="46084" name="Rectangle 7"/>
          <p:cNvSpPr>
            <a:spLocks noChangeArrowheads="1"/>
          </p:cNvSpPr>
          <p:nvPr/>
        </p:nvSpPr>
        <p:spPr bwMode="auto">
          <a:xfrm>
            <a:off x="674688" y="3635375"/>
            <a:ext cx="1082675" cy="538163"/>
          </a:xfrm>
          <a:prstGeom prst="rect">
            <a:avLst/>
          </a:prstGeom>
          <a:gradFill rotWithShape="1">
            <a:gsLst>
              <a:gs pos="0">
                <a:srgbClr val="FBEAC7"/>
              </a:gs>
              <a:gs pos="17999">
                <a:srgbClr val="FEE7F2"/>
              </a:gs>
              <a:gs pos="36000">
                <a:srgbClr val="FAC77D"/>
              </a:gs>
              <a:gs pos="61000">
                <a:srgbClr val="FBA97D"/>
              </a:gs>
              <a:gs pos="82001">
                <a:srgbClr val="FBD49C"/>
              </a:gs>
              <a:gs pos="100000">
                <a:srgbClr val="FEE7F2"/>
              </a:gs>
            </a:gsLst>
            <a:lin ang="10800000" scaled="1"/>
          </a:gradFill>
          <a:ln w="9525" algn="ctr">
            <a:solidFill>
              <a:schemeClr val="accent2"/>
            </a:solidFill>
            <a:miter lim="800000"/>
            <a:headEnd/>
            <a:tailEnd/>
          </a:ln>
          <a:effectLst>
            <a:outerShdw dist="107763" dir="2700000" algn="ctr" rotWithShape="0">
              <a:srgbClr val="D60000">
                <a:alpha val="50000"/>
              </a:srgbClr>
            </a:outerShdw>
          </a:effectLst>
        </p:spPr>
        <p:txBody>
          <a:bodyPr wrap="none" lIns="83969" tIns="41985" rIns="83969" bIns="41985" anchor="ctr"/>
          <a:lstStyle/>
          <a:p>
            <a:pPr defTabSz="801688"/>
            <a:r>
              <a:rPr lang="en-US" sz="1100" b="1"/>
              <a:t>Surface</a:t>
            </a:r>
          </a:p>
          <a:p>
            <a:pPr defTabSz="801688"/>
            <a:r>
              <a:rPr lang="en-US" sz="900">
                <a:solidFill>
                  <a:srgbClr val="000000"/>
                </a:solidFill>
              </a:rPr>
              <a:t>(off-screen)</a:t>
            </a:r>
          </a:p>
        </p:txBody>
      </p:sp>
      <p:sp>
        <p:nvSpPr>
          <p:cNvPr id="46085" name="Rectangle 12"/>
          <p:cNvSpPr>
            <a:spLocks noChangeArrowheads="1"/>
          </p:cNvSpPr>
          <p:nvPr/>
        </p:nvSpPr>
        <p:spPr bwMode="auto">
          <a:xfrm>
            <a:off x="4270375" y="3251200"/>
            <a:ext cx="1082675" cy="538163"/>
          </a:xfrm>
          <a:prstGeom prst="rect">
            <a:avLst/>
          </a:prstGeom>
          <a:gradFill rotWithShape="1">
            <a:gsLst>
              <a:gs pos="0">
                <a:srgbClr val="FBEAC7"/>
              </a:gs>
              <a:gs pos="17999">
                <a:srgbClr val="FEE7F2"/>
              </a:gs>
              <a:gs pos="36000">
                <a:srgbClr val="FAC77D"/>
              </a:gs>
              <a:gs pos="61000">
                <a:srgbClr val="FBA97D"/>
              </a:gs>
              <a:gs pos="82001">
                <a:srgbClr val="FBD49C"/>
              </a:gs>
              <a:gs pos="100000">
                <a:srgbClr val="FEE7F2"/>
              </a:gs>
            </a:gsLst>
            <a:lin ang="10800000" scaled="1"/>
          </a:gradFill>
          <a:ln w="9525" algn="ctr">
            <a:solidFill>
              <a:schemeClr val="accent2"/>
            </a:solidFill>
            <a:miter lim="800000"/>
            <a:headEnd/>
            <a:tailEnd/>
          </a:ln>
          <a:effectLst>
            <a:outerShdw dist="107763" dir="2700000" algn="ctr" rotWithShape="0">
              <a:srgbClr val="D60000">
                <a:alpha val="50000"/>
              </a:srgbClr>
            </a:outerShdw>
          </a:effectLst>
        </p:spPr>
        <p:txBody>
          <a:bodyPr wrap="none" lIns="83969" tIns="41985" rIns="83969" bIns="41985" anchor="ctr"/>
          <a:lstStyle/>
          <a:p>
            <a:pPr defTabSz="801688"/>
            <a:r>
              <a:rPr lang="en-US" sz="1100" b="1"/>
              <a:t>Surface</a:t>
            </a:r>
          </a:p>
          <a:p>
            <a:pPr defTabSz="801688"/>
            <a:r>
              <a:rPr lang="en-US" sz="900">
                <a:solidFill>
                  <a:srgbClr val="000000"/>
                </a:solidFill>
              </a:rPr>
              <a:t>(off-screen)</a:t>
            </a:r>
          </a:p>
        </p:txBody>
      </p:sp>
      <p:sp>
        <p:nvSpPr>
          <p:cNvPr id="46086" name="Rectangle 14"/>
          <p:cNvSpPr>
            <a:spLocks noChangeArrowheads="1"/>
          </p:cNvSpPr>
          <p:nvPr/>
        </p:nvSpPr>
        <p:spPr bwMode="auto">
          <a:xfrm>
            <a:off x="4270375" y="2590800"/>
            <a:ext cx="1082675" cy="538163"/>
          </a:xfrm>
          <a:prstGeom prst="rect">
            <a:avLst/>
          </a:prstGeom>
          <a:gradFill rotWithShape="1">
            <a:gsLst>
              <a:gs pos="0">
                <a:srgbClr val="FBEAC7"/>
              </a:gs>
              <a:gs pos="17999">
                <a:srgbClr val="FEE7F2"/>
              </a:gs>
              <a:gs pos="36000">
                <a:srgbClr val="FAC77D"/>
              </a:gs>
              <a:gs pos="61000">
                <a:srgbClr val="FBA97D"/>
              </a:gs>
              <a:gs pos="82001">
                <a:srgbClr val="FBD49C"/>
              </a:gs>
              <a:gs pos="100000">
                <a:srgbClr val="FEE7F2"/>
              </a:gs>
            </a:gsLst>
            <a:lin ang="10800000" scaled="1"/>
          </a:gradFill>
          <a:ln w="9525" algn="ctr">
            <a:solidFill>
              <a:schemeClr val="accent2"/>
            </a:solidFill>
            <a:miter lim="800000"/>
            <a:headEnd/>
            <a:tailEnd/>
          </a:ln>
          <a:effectLst>
            <a:outerShdw dist="107763" dir="2700000" algn="ctr" rotWithShape="0">
              <a:srgbClr val="D60000">
                <a:alpha val="50000"/>
              </a:srgbClr>
            </a:outerShdw>
          </a:effectLst>
        </p:spPr>
        <p:txBody>
          <a:bodyPr wrap="none" lIns="83969" tIns="41985" rIns="83969" bIns="41985" anchor="ctr"/>
          <a:lstStyle/>
          <a:p>
            <a:pPr defTabSz="801688"/>
            <a:r>
              <a:rPr lang="en-US" sz="1100" b="1"/>
              <a:t>Surface</a:t>
            </a:r>
          </a:p>
          <a:p>
            <a:pPr defTabSz="801688"/>
            <a:r>
              <a:rPr lang="en-US" sz="900">
                <a:solidFill>
                  <a:srgbClr val="000000"/>
                </a:solidFill>
              </a:rPr>
              <a:t>(off-screen)</a:t>
            </a:r>
          </a:p>
        </p:txBody>
      </p:sp>
      <p:sp>
        <p:nvSpPr>
          <p:cNvPr id="46087" name="Rectangle 17"/>
          <p:cNvSpPr>
            <a:spLocks noChangeArrowheads="1"/>
          </p:cNvSpPr>
          <p:nvPr/>
        </p:nvSpPr>
        <p:spPr bwMode="auto">
          <a:xfrm>
            <a:off x="7659688" y="2965450"/>
            <a:ext cx="1081087" cy="539750"/>
          </a:xfrm>
          <a:prstGeom prst="rect">
            <a:avLst/>
          </a:prstGeom>
          <a:gradFill rotWithShape="1">
            <a:gsLst>
              <a:gs pos="0">
                <a:srgbClr val="FBEAC7"/>
              </a:gs>
              <a:gs pos="17999">
                <a:srgbClr val="FEE7F2"/>
              </a:gs>
              <a:gs pos="36000">
                <a:srgbClr val="FAC77D"/>
              </a:gs>
              <a:gs pos="61000">
                <a:srgbClr val="FBA97D"/>
              </a:gs>
              <a:gs pos="82001">
                <a:srgbClr val="FBD49C"/>
              </a:gs>
              <a:gs pos="100000">
                <a:srgbClr val="FEE7F2"/>
              </a:gs>
            </a:gsLst>
            <a:lin ang="10800000" scaled="1"/>
          </a:gradFill>
          <a:ln w="9525" algn="ctr">
            <a:solidFill>
              <a:schemeClr val="accent2"/>
            </a:solidFill>
            <a:miter lim="800000"/>
            <a:headEnd/>
            <a:tailEnd/>
          </a:ln>
          <a:effectLst>
            <a:outerShdw dist="107763" dir="2700000" algn="ctr" rotWithShape="0">
              <a:srgbClr val="D60000">
                <a:alpha val="50000"/>
              </a:srgbClr>
            </a:outerShdw>
          </a:effectLst>
        </p:spPr>
        <p:txBody>
          <a:bodyPr wrap="none" lIns="83969" tIns="41985" rIns="83969" bIns="41985" anchor="ctr"/>
          <a:lstStyle/>
          <a:p>
            <a:pPr defTabSz="801688"/>
            <a:r>
              <a:rPr lang="en-US" sz="1100" b="1"/>
              <a:t>Surface</a:t>
            </a:r>
          </a:p>
          <a:p>
            <a:pPr defTabSz="801688"/>
            <a:r>
              <a:rPr lang="en-US" sz="900">
                <a:solidFill>
                  <a:srgbClr val="000000"/>
                </a:solidFill>
              </a:rPr>
              <a:t>(HW-Layer)</a:t>
            </a:r>
          </a:p>
        </p:txBody>
      </p:sp>
      <p:sp>
        <p:nvSpPr>
          <p:cNvPr id="479251" name="Text Box 19"/>
          <p:cNvSpPr txBox="1">
            <a:spLocks noChangeArrowheads="1"/>
          </p:cNvSpPr>
          <p:nvPr/>
        </p:nvSpPr>
        <p:spPr bwMode="auto">
          <a:xfrm>
            <a:off x="2427288" y="2357438"/>
            <a:ext cx="1263650" cy="254000"/>
          </a:xfrm>
          <a:prstGeom prst="rect">
            <a:avLst/>
          </a:prstGeom>
          <a:gradFill>
            <a:gsLst>
              <a:gs pos="0">
                <a:srgbClr val="5E9EFF"/>
              </a:gs>
              <a:gs pos="39999">
                <a:srgbClr val="85C2FF"/>
              </a:gs>
              <a:gs pos="70000">
                <a:srgbClr val="C4D6EB"/>
              </a:gs>
              <a:gs pos="100000">
                <a:srgbClr val="FFEBFA"/>
              </a:gs>
            </a:gsLst>
            <a:lin ang="16200000" scaled="0"/>
          </a:gradFill>
          <a:ln>
            <a:headEnd/>
            <a:tailEnd/>
          </a:ln>
        </p:spPr>
        <p:style>
          <a:lnRef idx="1">
            <a:schemeClr val="accent1"/>
          </a:lnRef>
          <a:fillRef idx="3">
            <a:schemeClr val="accent1"/>
          </a:fillRef>
          <a:effectRef idx="2">
            <a:schemeClr val="accent1"/>
          </a:effectRef>
          <a:fontRef idx="minor">
            <a:schemeClr val="lt1"/>
          </a:fontRef>
        </p:style>
        <p:txBody>
          <a:bodyPr wrap="none" lIns="83969" tIns="41985" rIns="83969" bIns="41985">
            <a:spAutoFit/>
          </a:bodyPr>
          <a:lstStyle/>
          <a:p>
            <a:pPr defTabSz="801791">
              <a:defRPr/>
            </a:pPr>
            <a:r>
              <a:rPr lang="en-US" sz="1100" b="1" dirty="0" err="1"/>
              <a:t>Op.Parameter</a:t>
            </a:r>
            <a:r>
              <a:rPr lang="en-US" sz="1100" b="1" dirty="0"/>
              <a:t>(s)</a:t>
            </a:r>
          </a:p>
        </p:txBody>
      </p:sp>
      <p:cxnSp>
        <p:nvCxnSpPr>
          <p:cNvPr id="46" name="Gerade Verbindung mit Pfeil 45"/>
          <p:cNvCxnSpPr>
            <a:stCxn id="44" idx="6"/>
            <a:endCxn id="46085" idx="1"/>
          </p:cNvCxnSpPr>
          <p:nvPr/>
        </p:nvCxnSpPr>
        <p:spPr bwMode="auto">
          <a:xfrm>
            <a:off x="3273425" y="3092450"/>
            <a:ext cx="996950" cy="428625"/>
          </a:xfrm>
          <a:prstGeom prst="straightConnector1">
            <a:avLst/>
          </a:prstGeom>
          <a:solidFill>
            <a:schemeClr val="accent1"/>
          </a:solidFill>
          <a:ln w="9525" cap="flat" cmpd="sng" algn="ctr">
            <a:solidFill>
              <a:schemeClr val="bg1">
                <a:lumMod val="65000"/>
              </a:schemeClr>
            </a:solidFill>
            <a:prstDash val="solid"/>
            <a:round/>
            <a:headEnd type="none" w="med" len="med"/>
            <a:tailEnd type="arrow"/>
          </a:ln>
          <a:effectLst/>
        </p:spPr>
      </p:cxnSp>
      <p:sp>
        <p:nvSpPr>
          <p:cNvPr id="44" name="Flussdiagramm: Verbindungsstelle 43"/>
          <p:cNvSpPr/>
          <p:nvPr/>
        </p:nvSpPr>
        <p:spPr bwMode="auto">
          <a:xfrm>
            <a:off x="2849563" y="2886075"/>
            <a:ext cx="423862" cy="414338"/>
          </a:xfrm>
          <a:prstGeom prst="flowChartConnector">
            <a:avLst/>
          </a:prstGeom>
          <a:gradFill rotWithShape="1">
            <a:gsLst>
              <a:gs pos="0">
                <a:srgbClr val="FFFFD2"/>
              </a:gs>
              <a:gs pos="100000">
                <a:srgbClr val="FFFF99"/>
              </a:gs>
            </a:gsLst>
            <a:path path="shape">
              <a:fillToRect l="50000" t="50000" r="50000" b="50000"/>
            </a:path>
          </a:gradFill>
          <a:ln w="9525">
            <a:solidFill>
              <a:srgbClr val="CCFF33"/>
            </a:solidFill>
            <a:round/>
            <a:headEnd/>
            <a:tailEnd/>
          </a:ln>
          <a:effectLst>
            <a:outerShdw blurRad="50800" dist="38100" dir="5400000" algn="t" rotWithShape="0">
              <a:prstClr val="black">
                <a:alpha val="40000"/>
              </a:prstClr>
            </a:outerShdw>
          </a:effectLst>
        </p:spPr>
        <p:txBody>
          <a:bodyPr wrap="none" lIns="83969" tIns="41985" rIns="83969" bIns="41985" anchor="ctr"/>
          <a:lstStyle/>
          <a:p>
            <a:pPr defTabSz="801791">
              <a:defRPr/>
            </a:pPr>
            <a:r>
              <a:rPr lang="en-US" sz="1100" b="1" dirty="0">
                <a:latin typeface="Arial" pitchFamily="34" charset="0"/>
              </a:rPr>
              <a:t>Op</a:t>
            </a:r>
          </a:p>
        </p:txBody>
      </p:sp>
      <p:cxnSp>
        <p:nvCxnSpPr>
          <p:cNvPr id="53" name="Gerade Verbindung mit Pfeil 52"/>
          <p:cNvCxnSpPr>
            <a:stCxn id="44" idx="2"/>
            <a:endCxn id="46083" idx="3"/>
          </p:cNvCxnSpPr>
          <p:nvPr/>
        </p:nvCxnSpPr>
        <p:spPr bwMode="auto">
          <a:xfrm rot="10800000">
            <a:off x="1758950" y="3078163"/>
            <a:ext cx="1090613" cy="14287"/>
          </a:xfrm>
          <a:prstGeom prst="straightConnector1">
            <a:avLst/>
          </a:prstGeom>
          <a:solidFill>
            <a:schemeClr val="accent1"/>
          </a:solidFill>
          <a:ln w="12700" cap="flat" cmpd="sng" algn="ctr">
            <a:solidFill>
              <a:schemeClr val="bg1">
                <a:lumMod val="50000"/>
              </a:schemeClr>
            </a:solidFill>
            <a:prstDash val="dash"/>
            <a:round/>
            <a:headEnd type="none" w="med" len="med"/>
            <a:tailEnd type="arrow"/>
          </a:ln>
          <a:effectLst/>
        </p:spPr>
      </p:cxnSp>
      <p:cxnSp>
        <p:nvCxnSpPr>
          <p:cNvPr id="58" name="Gerade Verbindung 57"/>
          <p:cNvCxnSpPr>
            <a:stCxn id="479251" idx="2"/>
            <a:endCxn id="44" idx="0"/>
          </p:cNvCxnSpPr>
          <p:nvPr/>
        </p:nvCxnSpPr>
        <p:spPr bwMode="auto">
          <a:xfrm rot="16200000" flipH="1">
            <a:off x="2923382" y="2747169"/>
            <a:ext cx="274637" cy="3175"/>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sp>
        <p:nvSpPr>
          <p:cNvPr id="63" name="Flussdiagramm: Verbindungsstelle 62"/>
          <p:cNvSpPr/>
          <p:nvPr/>
        </p:nvSpPr>
        <p:spPr bwMode="auto">
          <a:xfrm>
            <a:off x="2849563" y="3697288"/>
            <a:ext cx="423862" cy="414337"/>
          </a:xfrm>
          <a:prstGeom prst="flowChartConnector">
            <a:avLst/>
          </a:prstGeom>
          <a:gradFill rotWithShape="1">
            <a:gsLst>
              <a:gs pos="0">
                <a:srgbClr val="FFFFD2"/>
              </a:gs>
              <a:gs pos="100000">
                <a:srgbClr val="FFFF99"/>
              </a:gs>
            </a:gsLst>
            <a:path path="shape">
              <a:fillToRect l="50000" t="50000" r="50000" b="50000"/>
            </a:path>
          </a:gradFill>
          <a:ln w="9525">
            <a:solidFill>
              <a:srgbClr val="CCFF33"/>
            </a:solidFill>
            <a:round/>
            <a:headEnd/>
            <a:tailEnd/>
          </a:ln>
          <a:effectLst>
            <a:outerShdw blurRad="50800" dist="38100" dir="5400000" algn="t" rotWithShape="0">
              <a:prstClr val="black">
                <a:alpha val="40000"/>
              </a:prstClr>
            </a:outerShdw>
          </a:effectLst>
        </p:spPr>
        <p:txBody>
          <a:bodyPr wrap="none" lIns="83969" tIns="41985" rIns="83969" bIns="41985" anchor="ctr"/>
          <a:lstStyle/>
          <a:p>
            <a:pPr defTabSz="801791">
              <a:defRPr/>
            </a:pPr>
            <a:r>
              <a:rPr lang="en-US" sz="1100" b="1" dirty="0">
                <a:latin typeface="Arial" pitchFamily="34" charset="0"/>
              </a:rPr>
              <a:t>Op</a:t>
            </a:r>
          </a:p>
        </p:txBody>
      </p:sp>
      <p:sp>
        <p:nvSpPr>
          <p:cNvPr id="69" name="Abgerundetes Rechteck 68"/>
          <p:cNvSpPr/>
          <p:nvPr/>
        </p:nvSpPr>
        <p:spPr bwMode="auto">
          <a:xfrm>
            <a:off x="397064" y="5027952"/>
            <a:ext cx="9008931" cy="777519"/>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none" lIns="83969" tIns="41985" rIns="83969" bIns="41985" anchor="ctr"/>
          <a:lstStyle/>
          <a:p>
            <a:pPr defTabSz="915499">
              <a:defRPr/>
            </a:pPr>
            <a:endParaRPr lang="en-US" dirty="0">
              <a:solidFill>
                <a:schemeClr val="tx1"/>
              </a:solidFill>
            </a:endParaRPr>
          </a:p>
        </p:txBody>
      </p:sp>
      <p:sp>
        <p:nvSpPr>
          <p:cNvPr id="67" name="Flussdiagramm: Verbindungsstelle 66"/>
          <p:cNvSpPr/>
          <p:nvPr/>
        </p:nvSpPr>
        <p:spPr bwMode="auto">
          <a:xfrm>
            <a:off x="5656263" y="5451475"/>
            <a:ext cx="265112" cy="258763"/>
          </a:xfrm>
          <a:prstGeom prst="flowChartConnector">
            <a:avLst/>
          </a:prstGeom>
          <a:gradFill rotWithShape="1">
            <a:gsLst>
              <a:gs pos="0">
                <a:srgbClr val="FFFFD2"/>
              </a:gs>
              <a:gs pos="100000">
                <a:srgbClr val="FFFF99"/>
              </a:gs>
            </a:gsLst>
            <a:path path="shape">
              <a:fillToRect l="50000" t="50000" r="50000" b="50000"/>
            </a:path>
          </a:gradFill>
          <a:ln w="9525">
            <a:solidFill>
              <a:srgbClr val="CCFF33"/>
            </a:solidFill>
            <a:round/>
            <a:headEnd/>
            <a:tailEnd/>
          </a:ln>
          <a:effectLst>
            <a:outerShdw blurRad="50800" dist="38100" dir="5400000" algn="t" rotWithShape="0">
              <a:prstClr val="black">
                <a:alpha val="40000"/>
              </a:prstClr>
            </a:outerShdw>
          </a:effectLst>
        </p:spPr>
        <p:txBody>
          <a:bodyPr wrap="none" lIns="83969" tIns="41985" rIns="83969" bIns="41985" anchor="ctr"/>
          <a:lstStyle/>
          <a:p>
            <a:pPr defTabSz="801791">
              <a:defRPr/>
            </a:pPr>
            <a:r>
              <a:rPr lang="en-US" sz="800" b="1" dirty="0">
                <a:latin typeface="Arial" pitchFamily="34" charset="0"/>
              </a:rPr>
              <a:t>Op</a:t>
            </a:r>
          </a:p>
        </p:txBody>
      </p:sp>
      <p:sp>
        <p:nvSpPr>
          <p:cNvPr id="46098" name="Textfeld 67"/>
          <p:cNvSpPr txBox="1">
            <a:spLocks noChangeArrowheads="1"/>
          </p:cNvSpPr>
          <p:nvPr/>
        </p:nvSpPr>
        <p:spPr bwMode="auto">
          <a:xfrm>
            <a:off x="6305550" y="5476875"/>
            <a:ext cx="2667000"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b="1"/>
              <a:t>: Operation impl. by a WMapp (e.g. Scale, Rotate)</a:t>
            </a:r>
          </a:p>
        </p:txBody>
      </p:sp>
      <p:cxnSp>
        <p:nvCxnSpPr>
          <p:cNvPr id="73" name="Gerade Verbindung mit Pfeil 72"/>
          <p:cNvCxnSpPr>
            <a:stCxn id="63" idx="2"/>
            <a:endCxn id="46084" idx="3"/>
          </p:cNvCxnSpPr>
          <p:nvPr/>
        </p:nvCxnSpPr>
        <p:spPr bwMode="auto">
          <a:xfrm rot="10800000" flipV="1">
            <a:off x="1757363" y="3905250"/>
            <a:ext cx="1092200" cy="0"/>
          </a:xfrm>
          <a:prstGeom prst="straightConnector1">
            <a:avLst/>
          </a:prstGeom>
          <a:solidFill>
            <a:schemeClr val="accent1"/>
          </a:solidFill>
          <a:ln w="12700" cap="flat" cmpd="sng" algn="ctr">
            <a:solidFill>
              <a:schemeClr val="bg1">
                <a:lumMod val="50000"/>
              </a:schemeClr>
            </a:solidFill>
            <a:prstDash val="dash"/>
            <a:round/>
            <a:headEnd type="none" w="med" len="med"/>
            <a:tailEnd type="arrow"/>
          </a:ln>
          <a:effectLst/>
        </p:spPr>
      </p:cxnSp>
      <p:cxnSp>
        <p:nvCxnSpPr>
          <p:cNvPr id="75" name="Gerade Verbindung mit Pfeil 74"/>
          <p:cNvCxnSpPr>
            <a:stCxn id="63" idx="6"/>
            <a:endCxn id="46085" idx="1"/>
          </p:cNvCxnSpPr>
          <p:nvPr/>
        </p:nvCxnSpPr>
        <p:spPr bwMode="auto">
          <a:xfrm flipV="1">
            <a:off x="3273425" y="3521075"/>
            <a:ext cx="996950" cy="384175"/>
          </a:xfrm>
          <a:prstGeom prst="straightConnector1">
            <a:avLst/>
          </a:prstGeom>
          <a:solidFill>
            <a:schemeClr val="accent1"/>
          </a:solidFill>
          <a:ln w="9525" cap="flat" cmpd="sng" algn="ctr">
            <a:solidFill>
              <a:schemeClr val="bg1">
                <a:lumMod val="65000"/>
              </a:schemeClr>
            </a:solidFill>
            <a:prstDash val="solid"/>
            <a:round/>
            <a:headEnd type="none" w="med" len="med"/>
            <a:tailEnd type="arrow"/>
          </a:ln>
          <a:effectLst/>
        </p:spPr>
      </p:cxnSp>
      <p:cxnSp>
        <p:nvCxnSpPr>
          <p:cNvPr id="46101" name="Gerade Verbindung mit Pfeil 76"/>
          <p:cNvCxnSpPr>
            <a:cxnSpLocks noChangeShapeType="1"/>
            <a:stCxn id="13353" idx="3"/>
            <a:endCxn id="44" idx="3"/>
          </p:cNvCxnSpPr>
          <p:nvPr/>
        </p:nvCxnSpPr>
        <p:spPr bwMode="auto">
          <a:xfrm flipV="1">
            <a:off x="2755900" y="3240088"/>
            <a:ext cx="155575" cy="234950"/>
          </a:xfrm>
          <a:prstGeom prst="straightConnector1">
            <a:avLst/>
          </a:prstGeom>
          <a:noFill/>
          <a:ln w="9525">
            <a:solidFill>
              <a:schemeClr val="bg2"/>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46102" name="Gerade Verbindung mit Pfeil 79"/>
          <p:cNvCxnSpPr>
            <a:cxnSpLocks noChangeShapeType="1"/>
            <a:stCxn id="13353" idx="3"/>
            <a:endCxn id="63" idx="1"/>
          </p:cNvCxnSpPr>
          <p:nvPr/>
        </p:nvCxnSpPr>
        <p:spPr bwMode="auto">
          <a:xfrm>
            <a:off x="2755900" y="3475038"/>
            <a:ext cx="155575" cy="282575"/>
          </a:xfrm>
          <a:prstGeom prst="straightConnector1">
            <a:avLst/>
          </a:prstGeom>
          <a:noFill/>
          <a:ln w="9525">
            <a:solidFill>
              <a:schemeClr val="bg2"/>
            </a:solidFill>
            <a:prstDash val="dash"/>
            <a:round/>
            <a:headEnd/>
            <a:tailEnd type="triangle" w="med" len="med"/>
          </a:ln>
          <a:extLst>
            <a:ext uri="{909E8E84-426E-40DD-AFC4-6F175D3DCCD1}">
              <a14:hiddenFill xmlns:a14="http://schemas.microsoft.com/office/drawing/2010/main" xmlns="">
                <a:noFill/>
              </a14:hiddenFill>
            </a:ext>
          </a:extLst>
        </p:spPr>
      </p:cxnSp>
      <p:sp>
        <p:nvSpPr>
          <p:cNvPr id="46103" name="Abgerundetes Rechteck 82"/>
          <p:cNvSpPr>
            <a:spLocks noChangeArrowheads="1"/>
          </p:cNvSpPr>
          <p:nvPr/>
        </p:nvSpPr>
        <p:spPr bwMode="auto">
          <a:xfrm>
            <a:off x="2665413" y="2738438"/>
            <a:ext cx="801687" cy="1589087"/>
          </a:xfrm>
          <a:prstGeom prst="roundRect">
            <a:avLst>
              <a:gd name="adj" fmla="val 16667"/>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lIns="83969" tIns="41985" rIns="83969" bIns="41985" anchor="ctr"/>
          <a:lstStyle/>
          <a:p>
            <a:endParaRPr lang="en-US"/>
          </a:p>
        </p:txBody>
      </p:sp>
      <p:sp>
        <p:nvSpPr>
          <p:cNvPr id="84" name="Textfeld 83"/>
          <p:cNvSpPr txBox="1"/>
          <p:nvPr/>
        </p:nvSpPr>
        <p:spPr>
          <a:xfrm rot="16200000">
            <a:off x="2650331" y="3434557"/>
            <a:ext cx="1452563" cy="215900"/>
          </a:xfrm>
          <a:prstGeom prst="rect">
            <a:avLst/>
          </a:prstGeom>
          <a:noFill/>
        </p:spPr>
        <p:txBody>
          <a:bodyPr wrap="none" lIns="83969" tIns="41985" rIns="83969" bIns="41985">
            <a:spAutoFit/>
          </a:bodyPr>
          <a:lstStyle/>
          <a:p>
            <a:pPr>
              <a:defRPr/>
            </a:pPr>
            <a:r>
              <a:rPr lang="en-US" sz="800" b="1" dirty="0">
                <a:solidFill>
                  <a:schemeClr val="bg2">
                    <a:lumMod val="60000"/>
                    <a:lumOff val="40000"/>
                  </a:schemeClr>
                </a:solidFill>
                <a:latin typeface="Arial" pitchFamily="34" charset="0"/>
              </a:rPr>
              <a:t>z-Order (local paint order)</a:t>
            </a:r>
          </a:p>
        </p:txBody>
      </p:sp>
      <p:sp>
        <p:nvSpPr>
          <p:cNvPr id="85" name="Rectangle 5"/>
          <p:cNvSpPr>
            <a:spLocks noChangeArrowheads="1"/>
          </p:cNvSpPr>
          <p:nvPr>
            <p:custDataLst>
              <p:tags r:id="rId1"/>
            </p:custDataLst>
          </p:nvPr>
        </p:nvSpPr>
        <p:spPr bwMode="auto">
          <a:xfrm>
            <a:off x="406400" y="1006475"/>
            <a:ext cx="9017000" cy="298450"/>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801791">
              <a:defRPr/>
            </a:pPr>
            <a:r>
              <a:rPr lang="en-US" b="1" dirty="0">
                <a:latin typeface="Arial" pitchFamily="34" charset="0"/>
              </a:rPr>
              <a:t>Sample of a possible animation pipeline:</a:t>
            </a:r>
          </a:p>
        </p:txBody>
      </p:sp>
      <p:sp>
        <p:nvSpPr>
          <p:cNvPr id="90" name="Flussdiagramm: Verbindungsstelle 89"/>
          <p:cNvSpPr/>
          <p:nvPr/>
        </p:nvSpPr>
        <p:spPr bwMode="auto">
          <a:xfrm>
            <a:off x="6318250" y="2652713"/>
            <a:ext cx="422275" cy="414337"/>
          </a:xfrm>
          <a:prstGeom prst="flowChartConnector">
            <a:avLst/>
          </a:prstGeom>
          <a:gradFill rotWithShape="1">
            <a:gsLst>
              <a:gs pos="0">
                <a:srgbClr val="FFFFD2"/>
              </a:gs>
              <a:gs pos="100000">
                <a:srgbClr val="FFFF99"/>
              </a:gs>
            </a:gsLst>
            <a:path path="shape">
              <a:fillToRect l="50000" t="50000" r="50000" b="50000"/>
            </a:path>
          </a:gradFill>
          <a:ln w="9525">
            <a:solidFill>
              <a:srgbClr val="CCFF33"/>
            </a:solidFill>
            <a:round/>
            <a:headEnd/>
            <a:tailEnd/>
          </a:ln>
          <a:effectLst>
            <a:outerShdw blurRad="50800" dist="38100" dir="5400000" algn="t" rotWithShape="0">
              <a:prstClr val="black">
                <a:alpha val="40000"/>
              </a:prstClr>
            </a:outerShdw>
          </a:effectLst>
        </p:spPr>
        <p:txBody>
          <a:bodyPr wrap="none" lIns="83969" tIns="41985" rIns="83969" bIns="41985" anchor="ctr"/>
          <a:lstStyle/>
          <a:p>
            <a:pPr defTabSz="801791">
              <a:defRPr/>
            </a:pPr>
            <a:r>
              <a:rPr lang="en-US" sz="1100" b="1" dirty="0">
                <a:latin typeface="Arial" pitchFamily="34" charset="0"/>
              </a:rPr>
              <a:t>Op</a:t>
            </a:r>
          </a:p>
        </p:txBody>
      </p:sp>
      <p:sp>
        <p:nvSpPr>
          <p:cNvPr id="91" name="Flussdiagramm: Verbindungsstelle 90"/>
          <p:cNvSpPr/>
          <p:nvPr/>
        </p:nvSpPr>
        <p:spPr bwMode="auto">
          <a:xfrm>
            <a:off x="6335713" y="3308350"/>
            <a:ext cx="423862" cy="414338"/>
          </a:xfrm>
          <a:prstGeom prst="flowChartConnector">
            <a:avLst/>
          </a:prstGeom>
          <a:gradFill rotWithShape="1">
            <a:gsLst>
              <a:gs pos="0">
                <a:srgbClr val="FFFFD2"/>
              </a:gs>
              <a:gs pos="100000">
                <a:srgbClr val="FFFF99"/>
              </a:gs>
            </a:gsLst>
            <a:path path="shape">
              <a:fillToRect l="50000" t="50000" r="50000" b="50000"/>
            </a:path>
          </a:gradFill>
          <a:ln w="9525">
            <a:solidFill>
              <a:srgbClr val="CCFF33"/>
            </a:solidFill>
            <a:round/>
            <a:headEnd/>
            <a:tailEnd/>
          </a:ln>
          <a:effectLst>
            <a:outerShdw blurRad="50800" dist="38100" dir="5400000" algn="t" rotWithShape="0">
              <a:prstClr val="black">
                <a:alpha val="40000"/>
              </a:prstClr>
            </a:outerShdw>
          </a:effectLst>
        </p:spPr>
        <p:txBody>
          <a:bodyPr wrap="none" lIns="83969" tIns="41985" rIns="83969" bIns="41985" anchor="ctr"/>
          <a:lstStyle/>
          <a:p>
            <a:pPr defTabSz="801791">
              <a:defRPr/>
            </a:pPr>
            <a:r>
              <a:rPr lang="en-US" sz="1100" b="1" dirty="0">
                <a:latin typeface="Arial" pitchFamily="34" charset="0"/>
              </a:rPr>
              <a:t>Op</a:t>
            </a:r>
          </a:p>
        </p:txBody>
      </p:sp>
      <p:cxnSp>
        <p:nvCxnSpPr>
          <p:cNvPr id="93" name="Gerade Verbindung mit Pfeil 92"/>
          <p:cNvCxnSpPr>
            <a:stCxn id="90" idx="2"/>
            <a:endCxn id="46086" idx="3"/>
          </p:cNvCxnSpPr>
          <p:nvPr/>
        </p:nvCxnSpPr>
        <p:spPr bwMode="auto">
          <a:xfrm rot="10800000" flipV="1">
            <a:off x="5353050" y="2859088"/>
            <a:ext cx="965200" cy="0"/>
          </a:xfrm>
          <a:prstGeom prst="straightConnector1">
            <a:avLst/>
          </a:prstGeom>
          <a:solidFill>
            <a:schemeClr val="accent1"/>
          </a:solidFill>
          <a:ln w="12700" cap="flat" cmpd="sng" algn="ctr">
            <a:solidFill>
              <a:schemeClr val="bg1">
                <a:lumMod val="50000"/>
              </a:schemeClr>
            </a:solidFill>
            <a:prstDash val="dash"/>
            <a:round/>
            <a:headEnd type="none" w="med" len="med"/>
            <a:tailEnd type="arrow"/>
          </a:ln>
          <a:effectLst/>
        </p:spPr>
      </p:cxnSp>
      <p:cxnSp>
        <p:nvCxnSpPr>
          <p:cNvPr id="95" name="Gerade Verbindung mit Pfeil 94"/>
          <p:cNvCxnSpPr>
            <a:stCxn id="91" idx="2"/>
            <a:endCxn id="46085" idx="3"/>
          </p:cNvCxnSpPr>
          <p:nvPr/>
        </p:nvCxnSpPr>
        <p:spPr bwMode="auto">
          <a:xfrm rot="10800000" flipV="1">
            <a:off x="5353050" y="3516313"/>
            <a:ext cx="982663" cy="4762"/>
          </a:xfrm>
          <a:prstGeom prst="straightConnector1">
            <a:avLst/>
          </a:prstGeom>
          <a:solidFill>
            <a:schemeClr val="accent1"/>
          </a:solidFill>
          <a:ln w="12700" cap="flat" cmpd="sng" algn="ctr">
            <a:solidFill>
              <a:schemeClr val="bg1">
                <a:lumMod val="50000"/>
              </a:schemeClr>
            </a:solidFill>
            <a:prstDash val="dash"/>
            <a:round/>
            <a:headEnd type="none" w="med" len="med"/>
            <a:tailEnd type="arrow"/>
          </a:ln>
          <a:effectLst/>
        </p:spPr>
      </p:cxnSp>
      <p:cxnSp>
        <p:nvCxnSpPr>
          <p:cNvPr id="97" name="Gerade Verbindung mit Pfeil 96"/>
          <p:cNvCxnSpPr>
            <a:stCxn id="90" idx="6"/>
            <a:endCxn id="46087" idx="1"/>
          </p:cNvCxnSpPr>
          <p:nvPr/>
        </p:nvCxnSpPr>
        <p:spPr bwMode="auto">
          <a:xfrm>
            <a:off x="6740525" y="2859088"/>
            <a:ext cx="919163" cy="376237"/>
          </a:xfrm>
          <a:prstGeom prst="straightConnector1">
            <a:avLst/>
          </a:prstGeom>
          <a:solidFill>
            <a:schemeClr val="accent1"/>
          </a:solidFill>
          <a:ln w="9525" cap="flat" cmpd="sng" algn="ctr">
            <a:solidFill>
              <a:schemeClr val="bg1">
                <a:lumMod val="65000"/>
              </a:schemeClr>
            </a:solidFill>
            <a:prstDash val="solid"/>
            <a:round/>
            <a:headEnd type="none" w="med" len="med"/>
            <a:tailEnd type="arrow"/>
          </a:ln>
          <a:effectLst/>
        </p:spPr>
      </p:cxnSp>
      <p:cxnSp>
        <p:nvCxnSpPr>
          <p:cNvPr id="99" name="Gerade Verbindung mit Pfeil 98"/>
          <p:cNvCxnSpPr>
            <a:stCxn id="91" idx="6"/>
            <a:endCxn id="46087" idx="1"/>
          </p:cNvCxnSpPr>
          <p:nvPr/>
        </p:nvCxnSpPr>
        <p:spPr bwMode="auto">
          <a:xfrm flipV="1">
            <a:off x="6759575" y="3235325"/>
            <a:ext cx="900113" cy="280988"/>
          </a:xfrm>
          <a:prstGeom prst="straightConnector1">
            <a:avLst/>
          </a:prstGeom>
          <a:solidFill>
            <a:schemeClr val="accent1"/>
          </a:solidFill>
          <a:ln w="9525" cap="flat" cmpd="sng" algn="ctr">
            <a:solidFill>
              <a:schemeClr val="bg1">
                <a:lumMod val="65000"/>
              </a:schemeClr>
            </a:solidFill>
            <a:prstDash val="solid"/>
            <a:round/>
            <a:headEnd type="none" w="med" len="med"/>
            <a:tailEnd type="arrow"/>
          </a:ln>
          <a:effectLst/>
        </p:spPr>
      </p:cxnSp>
      <p:sp>
        <p:nvSpPr>
          <p:cNvPr id="46112" name="Abgerundetes Rechteck 99"/>
          <p:cNvSpPr>
            <a:spLocks noChangeArrowheads="1"/>
          </p:cNvSpPr>
          <p:nvPr/>
        </p:nvSpPr>
        <p:spPr bwMode="auto">
          <a:xfrm>
            <a:off x="6132513" y="2530475"/>
            <a:ext cx="803275" cy="1452563"/>
          </a:xfrm>
          <a:prstGeom prst="roundRect">
            <a:avLst>
              <a:gd name="adj" fmla="val 16667"/>
            </a:avLst>
          </a:prstGeom>
          <a:noFill/>
          <a:ln w="9525"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lIns="83969" tIns="41985" rIns="83969" bIns="41985" anchor="ctr"/>
          <a:lstStyle/>
          <a:p>
            <a:endParaRPr lang="en-US"/>
          </a:p>
        </p:txBody>
      </p:sp>
      <p:sp>
        <p:nvSpPr>
          <p:cNvPr id="104" name="Text Box 38"/>
          <p:cNvSpPr txBox="1">
            <a:spLocks noChangeArrowheads="1"/>
          </p:cNvSpPr>
          <p:nvPr/>
        </p:nvSpPr>
        <p:spPr bwMode="auto">
          <a:xfrm>
            <a:off x="5607050" y="3074988"/>
            <a:ext cx="598488" cy="230187"/>
          </a:xfrm>
          <a:prstGeom prst="rect">
            <a:avLst/>
          </a:prstGeom>
          <a:gradFill>
            <a:gsLst>
              <a:gs pos="0">
                <a:srgbClr val="DDEBCF"/>
              </a:gs>
              <a:gs pos="50000">
                <a:srgbClr val="9CB86E"/>
              </a:gs>
              <a:gs pos="100000">
                <a:srgbClr val="156B13"/>
              </a:gs>
            </a:gsLst>
            <a:lin ang="16200000" scaled="0"/>
          </a:gradFill>
          <a:ln>
            <a:headEnd/>
            <a:tailEnd/>
          </a:ln>
        </p:spPr>
        <p:style>
          <a:lnRef idx="1">
            <a:schemeClr val="accent1"/>
          </a:lnRef>
          <a:fillRef idx="3">
            <a:schemeClr val="accent1"/>
          </a:fillRef>
          <a:effectRef idx="2">
            <a:schemeClr val="accent1"/>
          </a:effectRef>
          <a:fontRef idx="minor">
            <a:schemeClr val="lt1"/>
          </a:fontRef>
        </p:style>
        <p:txBody>
          <a:bodyPr wrap="none" lIns="83969" tIns="41985" rIns="83969" bIns="41985">
            <a:spAutoFit/>
          </a:bodyPr>
          <a:lstStyle/>
          <a:p>
            <a:pPr defTabSz="915499">
              <a:defRPr/>
            </a:pPr>
            <a:r>
              <a:rPr lang="de-DE" sz="900" b="1" dirty="0" err="1">
                <a:solidFill>
                  <a:schemeClr val="tx1"/>
                </a:solidFill>
              </a:rPr>
              <a:t>WMapp</a:t>
            </a:r>
            <a:endParaRPr lang="en-US" sz="900" b="1" dirty="0">
              <a:solidFill>
                <a:schemeClr val="tx1"/>
              </a:solidFill>
            </a:endParaRPr>
          </a:p>
        </p:txBody>
      </p:sp>
      <p:cxnSp>
        <p:nvCxnSpPr>
          <p:cNvPr id="46114" name="Gerade Verbindung mit Pfeil 105"/>
          <p:cNvCxnSpPr>
            <a:cxnSpLocks noChangeShapeType="1"/>
            <a:endCxn id="90" idx="3"/>
          </p:cNvCxnSpPr>
          <p:nvPr/>
        </p:nvCxnSpPr>
        <p:spPr bwMode="auto">
          <a:xfrm flipV="1">
            <a:off x="6215063" y="3006725"/>
            <a:ext cx="165100" cy="184150"/>
          </a:xfrm>
          <a:prstGeom prst="straightConnector1">
            <a:avLst/>
          </a:prstGeom>
          <a:noFill/>
          <a:ln w="9525">
            <a:solidFill>
              <a:schemeClr val="bg2"/>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46115" name="Gerade Verbindung mit Pfeil 107"/>
          <p:cNvCxnSpPr>
            <a:cxnSpLocks noChangeShapeType="1"/>
            <a:endCxn id="91" idx="1"/>
          </p:cNvCxnSpPr>
          <p:nvPr/>
        </p:nvCxnSpPr>
        <p:spPr bwMode="auto">
          <a:xfrm>
            <a:off x="6215063" y="3190875"/>
            <a:ext cx="182562" cy="177800"/>
          </a:xfrm>
          <a:prstGeom prst="straightConnector1">
            <a:avLst/>
          </a:prstGeom>
          <a:noFill/>
          <a:ln w="9525">
            <a:solidFill>
              <a:schemeClr val="bg2"/>
            </a:solidFill>
            <a:prstDash val="dash"/>
            <a:round/>
            <a:headEnd/>
            <a:tailEnd type="triangle" w="med" len="med"/>
          </a:ln>
          <a:extLst>
            <a:ext uri="{909E8E84-426E-40DD-AFC4-6F175D3DCCD1}">
              <a14:hiddenFill xmlns:a14="http://schemas.microsoft.com/office/drawing/2010/main" xmlns="">
                <a:noFill/>
              </a14:hiddenFill>
            </a:ext>
          </a:extLst>
        </p:spPr>
      </p:cxnSp>
      <p:sp>
        <p:nvSpPr>
          <p:cNvPr id="13353" name="Text Box 38"/>
          <p:cNvSpPr txBox="1">
            <a:spLocks noChangeArrowheads="1"/>
          </p:cNvSpPr>
          <p:nvPr/>
        </p:nvSpPr>
        <p:spPr bwMode="auto">
          <a:xfrm>
            <a:off x="2157413" y="3360738"/>
            <a:ext cx="598487" cy="230187"/>
          </a:xfrm>
          <a:prstGeom prst="rect">
            <a:avLst/>
          </a:prstGeom>
          <a:gradFill>
            <a:gsLst>
              <a:gs pos="0">
                <a:srgbClr val="DDEBCF"/>
              </a:gs>
              <a:gs pos="50000">
                <a:srgbClr val="9CB86E"/>
              </a:gs>
              <a:gs pos="100000">
                <a:srgbClr val="156B13"/>
              </a:gs>
            </a:gsLst>
            <a:lin ang="16200000" scaled="0"/>
          </a:gradFill>
          <a:ln>
            <a:headEnd/>
            <a:tailEnd/>
          </a:ln>
        </p:spPr>
        <p:style>
          <a:lnRef idx="1">
            <a:schemeClr val="accent1"/>
          </a:lnRef>
          <a:fillRef idx="3">
            <a:schemeClr val="accent1"/>
          </a:fillRef>
          <a:effectRef idx="2">
            <a:schemeClr val="accent1"/>
          </a:effectRef>
          <a:fontRef idx="minor">
            <a:schemeClr val="lt1"/>
          </a:fontRef>
        </p:style>
        <p:txBody>
          <a:bodyPr wrap="none" lIns="83969" tIns="41985" rIns="83969" bIns="41985">
            <a:spAutoFit/>
          </a:bodyPr>
          <a:lstStyle/>
          <a:p>
            <a:pPr defTabSz="915499">
              <a:defRPr/>
            </a:pPr>
            <a:r>
              <a:rPr lang="de-DE" sz="900" b="1" dirty="0" err="1">
                <a:solidFill>
                  <a:schemeClr val="tx1"/>
                </a:solidFill>
              </a:rPr>
              <a:t>WMapp</a:t>
            </a:r>
            <a:endParaRPr lang="en-US" sz="900" b="1" dirty="0">
              <a:solidFill>
                <a:schemeClr val="tx1"/>
              </a:solidFill>
            </a:endParaRPr>
          </a:p>
        </p:txBody>
      </p:sp>
      <p:sp>
        <p:nvSpPr>
          <p:cNvPr id="111" name="Text Box 19"/>
          <p:cNvSpPr txBox="1">
            <a:spLocks noChangeArrowheads="1"/>
          </p:cNvSpPr>
          <p:nvPr/>
        </p:nvSpPr>
        <p:spPr bwMode="auto">
          <a:xfrm>
            <a:off x="2470150" y="4421188"/>
            <a:ext cx="1265238" cy="254000"/>
          </a:xfrm>
          <a:prstGeom prst="rect">
            <a:avLst/>
          </a:prstGeom>
          <a:gradFill>
            <a:gsLst>
              <a:gs pos="0">
                <a:srgbClr val="5E9EFF"/>
              </a:gs>
              <a:gs pos="39999">
                <a:srgbClr val="85C2FF"/>
              </a:gs>
              <a:gs pos="70000">
                <a:srgbClr val="C4D6EB"/>
              </a:gs>
              <a:gs pos="100000">
                <a:srgbClr val="FFEBFA"/>
              </a:gs>
            </a:gsLst>
            <a:lin ang="16200000" scaled="0"/>
          </a:gradFill>
          <a:ln>
            <a:headEnd/>
            <a:tailEnd/>
          </a:ln>
        </p:spPr>
        <p:style>
          <a:lnRef idx="1">
            <a:schemeClr val="accent1"/>
          </a:lnRef>
          <a:fillRef idx="3">
            <a:schemeClr val="accent1"/>
          </a:fillRef>
          <a:effectRef idx="2">
            <a:schemeClr val="accent1"/>
          </a:effectRef>
          <a:fontRef idx="minor">
            <a:schemeClr val="lt1"/>
          </a:fontRef>
        </p:style>
        <p:txBody>
          <a:bodyPr wrap="none" lIns="83969" tIns="41985" rIns="83969" bIns="41985">
            <a:spAutoFit/>
          </a:bodyPr>
          <a:lstStyle/>
          <a:p>
            <a:pPr defTabSz="801791">
              <a:defRPr/>
            </a:pPr>
            <a:r>
              <a:rPr lang="en-US" sz="1100" b="1" dirty="0" err="1"/>
              <a:t>Op.Parameter</a:t>
            </a:r>
            <a:r>
              <a:rPr lang="en-US" sz="1100" b="1" dirty="0"/>
              <a:t>(s)</a:t>
            </a:r>
          </a:p>
        </p:txBody>
      </p:sp>
      <p:cxnSp>
        <p:nvCxnSpPr>
          <p:cNvPr id="113" name="Gerade Verbindung 112"/>
          <p:cNvCxnSpPr/>
          <p:nvPr/>
        </p:nvCxnSpPr>
        <p:spPr bwMode="auto">
          <a:xfrm rot="5400000">
            <a:off x="2817019" y="4348957"/>
            <a:ext cx="490537"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sp>
        <p:nvSpPr>
          <p:cNvPr id="115" name="Text Box 19"/>
          <p:cNvSpPr txBox="1">
            <a:spLocks noChangeArrowheads="1"/>
          </p:cNvSpPr>
          <p:nvPr/>
        </p:nvSpPr>
        <p:spPr bwMode="auto">
          <a:xfrm>
            <a:off x="590550" y="5457825"/>
            <a:ext cx="1093788" cy="254000"/>
          </a:xfrm>
          <a:prstGeom prst="rect">
            <a:avLst/>
          </a:prstGeom>
          <a:gradFill>
            <a:gsLst>
              <a:gs pos="0">
                <a:srgbClr val="5E9EFF"/>
              </a:gs>
              <a:gs pos="39999">
                <a:srgbClr val="85C2FF"/>
              </a:gs>
              <a:gs pos="70000">
                <a:srgbClr val="C4D6EB"/>
              </a:gs>
              <a:gs pos="100000">
                <a:srgbClr val="FFEBFA"/>
              </a:gs>
            </a:gsLst>
            <a:lin ang="16200000" scaled="0"/>
          </a:gradFill>
          <a:ln>
            <a:headEnd/>
            <a:tailEnd/>
          </a:ln>
        </p:spPr>
        <p:style>
          <a:lnRef idx="1">
            <a:schemeClr val="accent1"/>
          </a:lnRef>
          <a:fillRef idx="3">
            <a:schemeClr val="accent1"/>
          </a:fillRef>
          <a:effectRef idx="2">
            <a:schemeClr val="accent1"/>
          </a:effectRef>
          <a:fontRef idx="minor">
            <a:schemeClr val="lt1"/>
          </a:fontRef>
        </p:style>
        <p:txBody>
          <a:bodyPr wrap="none" lIns="83969" tIns="41985" rIns="83969" bIns="41985">
            <a:spAutoFit/>
          </a:bodyPr>
          <a:lstStyle/>
          <a:p>
            <a:pPr defTabSz="801791">
              <a:defRPr/>
            </a:pPr>
            <a:r>
              <a:rPr lang="en-US" sz="1100" b="1" dirty="0"/>
              <a:t>Op.Parameter</a:t>
            </a:r>
          </a:p>
        </p:txBody>
      </p:sp>
      <p:sp>
        <p:nvSpPr>
          <p:cNvPr id="46120" name="Textfeld 115"/>
          <p:cNvSpPr txBox="1">
            <a:spLocks noChangeArrowheads="1"/>
          </p:cNvSpPr>
          <p:nvPr/>
        </p:nvSpPr>
        <p:spPr bwMode="auto">
          <a:xfrm>
            <a:off x="1727200" y="5476875"/>
            <a:ext cx="2836863"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b="1"/>
              <a:t>: Start value, end value, Nr. Of frames, easing type …</a:t>
            </a:r>
          </a:p>
        </p:txBody>
      </p:sp>
      <p:sp>
        <p:nvSpPr>
          <p:cNvPr id="46121" name="Rectangle 6"/>
          <p:cNvSpPr>
            <a:spLocks noChangeArrowheads="1"/>
          </p:cNvSpPr>
          <p:nvPr/>
        </p:nvSpPr>
        <p:spPr bwMode="auto">
          <a:xfrm>
            <a:off x="622300" y="5148263"/>
            <a:ext cx="1084263" cy="212725"/>
          </a:xfrm>
          <a:prstGeom prst="rect">
            <a:avLst/>
          </a:prstGeom>
          <a:gradFill rotWithShape="1">
            <a:gsLst>
              <a:gs pos="0">
                <a:srgbClr val="FBEAC7"/>
              </a:gs>
              <a:gs pos="17999">
                <a:srgbClr val="FEE7F2"/>
              </a:gs>
              <a:gs pos="36000">
                <a:srgbClr val="FAC77D"/>
              </a:gs>
              <a:gs pos="61000">
                <a:srgbClr val="FBA97D"/>
              </a:gs>
              <a:gs pos="82001">
                <a:srgbClr val="FBD49C"/>
              </a:gs>
              <a:gs pos="100000">
                <a:srgbClr val="FEE7F2"/>
              </a:gs>
            </a:gsLst>
            <a:lin ang="10800000" scaled="1"/>
          </a:gradFill>
          <a:ln w="9525">
            <a:solidFill>
              <a:schemeClr val="accent2"/>
            </a:solidFill>
            <a:miter lim="800000"/>
            <a:headEnd/>
            <a:tailEnd/>
          </a:ln>
        </p:spPr>
        <p:txBody>
          <a:bodyPr wrap="none" lIns="83969" tIns="41985" rIns="83969" bIns="41985" anchor="ctr"/>
          <a:lstStyle/>
          <a:p>
            <a:pPr defTabSz="801688"/>
            <a:endParaRPr lang="en-US" sz="900"/>
          </a:p>
        </p:txBody>
      </p:sp>
      <p:sp>
        <p:nvSpPr>
          <p:cNvPr id="46122" name="Textfeld 119"/>
          <p:cNvSpPr txBox="1">
            <a:spLocks noChangeArrowheads="1"/>
          </p:cNvSpPr>
          <p:nvPr/>
        </p:nvSpPr>
        <p:spPr bwMode="auto">
          <a:xfrm>
            <a:off x="1727200" y="5148263"/>
            <a:ext cx="1411288"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b="1"/>
              <a:t>: single buffered surface</a:t>
            </a:r>
          </a:p>
        </p:txBody>
      </p:sp>
      <p:sp>
        <p:nvSpPr>
          <p:cNvPr id="46123" name="Rectangle 7"/>
          <p:cNvSpPr>
            <a:spLocks noChangeArrowheads="1"/>
          </p:cNvSpPr>
          <p:nvPr/>
        </p:nvSpPr>
        <p:spPr bwMode="auto">
          <a:xfrm>
            <a:off x="5157788" y="5132388"/>
            <a:ext cx="1082675" cy="190500"/>
          </a:xfrm>
          <a:prstGeom prst="rect">
            <a:avLst/>
          </a:prstGeom>
          <a:gradFill rotWithShape="1">
            <a:gsLst>
              <a:gs pos="0">
                <a:srgbClr val="FBEAC7"/>
              </a:gs>
              <a:gs pos="17999">
                <a:srgbClr val="FEE7F2"/>
              </a:gs>
              <a:gs pos="36000">
                <a:srgbClr val="FAC77D"/>
              </a:gs>
              <a:gs pos="61000">
                <a:srgbClr val="FBA97D"/>
              </a:gs>
              <a:gs pos="82001">
                <a:srgbClr val="FBD49C"/>
              </a:gs>
              <a:gs pos="100000">
                <a:srgbClr val="FEE7F2"/>
              </a:gs>
            </a:gsLst>
            <a:lin ang="10800000" scaled="1"/>
          </a:gradFill>
          <a:ln w="9525" algn="ctr">
            <a:solidFill>
              <a:schemeClr val="accent2"/>
            </a:solidFill>
            <a:miter lim="800000"/>
            <a:headEnd/>
            <a:tailEnd/>
          </a:ln>
          <a:effectLst>
            <a:outerShdw dist="107763" dir="2700000" algn="ctr" rotWithShape="0">
              <a:srgbClr val="D60000">
                <a:alpha val="50000"/>
              </a:srgbClr>
            </a:outerShdw>
          </a:effectLst>
        </p:spPr>
        <p:txBody>
          <a:bodyPr wrap="none" lIns="83969" tIns="41985" rIns="83969" bIns="41985" anchor="ctr"/>
          <a:lstStyle/>
          <a:p>
            <a:pPr defTabSz="801688"/>
            <a:endParaRPr lang="en-US" sz="900">
              <a:solidFill>
                <a:srgbClr val="000000"/>
              </a:solidFill>
            </a:endParaRPr>
          </a:p>
        </p:txBody>
      </p:sp>
      <p:sp>
        <p:nvSpPr>
          <p:cNvPr id="46124" name="Textfeld 122"/>
          <p:cNvSpPr txBox="1">
            <a:spLocks noChangeArrowheads="1"/>
          </p:cNvSpPr>
          <p:nvPr/>
        </p:nvSpPr>
        <p:spPr bwMode="auto">
          <a:xfrm>
            <a:off x="6305550" y="5148263"/>
            <a:ext cx="1454150" cy="209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800" b="1"/>
              <a:t>: double buffered surface</a:t>
            </a:r>
          </a:p>
        </p:txBody>
      </p:sp>
      <p:sp>
        <p:nvSpPr>
          <p:cNvPr id="125" name="Text Box 19"/>
          <p:cNvSpPr txBox="1">
            <a:spLocks noChangeArrowheads="1"/>
          </p:cNvSpPr>
          <p:nvPr/>
        </p:nvSpPr>
        <p:spPr bwMode="auto">
          <a:xfrm>
            <a:off x="5894388" y="2132013"/>
            <a:ext cx="1263650" cy="254000"/>
          </a:xfrm>
          <a:prstGeom prst="rect">
            <a:avLst/>
          </a:prstGeom>
          <a:gradFill>
            <a:gsLst>
              <a:gs pos="0">
                <a:srgbClr val="5E9EFF"/>
              </a:gs>
              <a:gs pos="39999">
                <a:srgbClr val="85C2FF"/>
              </a:gs>
              <a:gs pos="70000">
                <a:srgbClr val="C4D6EB"/>
              </a:gs>
              <a:gs pos="100000">
                <a:srgbClr val="FFEBFA"/>
              </a:gs>
            </a:gsLst>
            <a:lin ang="16200000" scaled="0"/>
          </a:gradFill>
          <a:ln>
            <a:headEnd/>
            <a:tailEnd/>
          </a:ln>
        </p:spPr>
        <p:style>
          <a:lnRef idx="1">
            <a:schemeClr val="accent1"/>
          </a:lnRef>
          <a:fillRef idx="3">
            <a:schemeClr val="accent1"/>
          </a:fillRef>
          <a:effectRef idx="2">
            <a:schemeClr val="accent1"/>
          </a:effectRef>
          <a:fontRef idx="minor">
            <a:schemeClr val="lt1"/>
          </a:fontRef>
        </p:style>
        <p:txBody>
          <a:bodyPr wrap="none" lIns="83969" tIns="41985" rIns="83969" bIns="41985">
            <a:spAutoFit/>
          </a:bodyPr>
          <a:lstStyle/>
          <a:p>
            <a:pPr defTabSz="801791">
              <a:defRPr/>
            </a:pPr>
            <a:r>
              <a:rPr lang="en-US" sz="1100" b="1" dirty="0" err="1"/>
              <a:t>Op.Parameter</a:t>
            </a:r>
            <a:r>
              <a:rPr lang="en-US" sz="1100" b="1" dirty="0"/>
              <a:t>(s)</a:t>
            </a:r>
          </a:p>
        </p:txBody>
      </p:sp>
      <p:sp>
        <p:nvSpPr>
          <p:cNvPr id="126" name="Text Box 19"/>
          <p:cNvSpPr txBox="1">
            <a:spLocks noChangeArrowheads="1"/>
          </p:cNvSpPr>
          <p:nvPr/>
        </p:nvSpPr>
        <p:spPr bwMode="auto">
          <a:xfrm>
            <a:off x="5911850" y="4110038"/>
            <a:ext cx="1263650" cy="255587"/>
          </a:xfrm>
          <a:prstGeom prst="rect">
            <a:avLst/>
          </a:prstGeom>
          <a:gradFill>
            <a:gsLst>
              <a:gs pos="0">
                <a:srgbClr val="5E9EFF"/>
              </a:gs>
              <a:gs pos="39999">
                <a:srgbClr val="85C2FF"/>
              </a:gs>
              <a:gs pos="70000">
                <a:srgbClr val="C4D6EB"/>
              </a:gs>
              <a:gs pos="100000">
                <a:srgbClr val="FFEBFA"/>
              </a:gs>
            </a:gsLst>
            <a:lin ang="16200000" scaled="0"/>
          </a:gradFill>
          <a:ln>
            <a:headEnd/>
            <a:tailEnd/>
          </a:ln>
        </p:spPr>
        <p:style>
          <a:lnRef idx="1">
            <a:schemeClr val="accent1"/>
          </a:lnRef>
          <a:fillRef idx="3">
            <a:schemeClr val="accent1"/>
          </a:fillRef>
          <a:effectRef idx="2">
            <a:schemeClr val="accent1"/>
          </a:effectRef>
          <a:fontRef idx="minor">
            <a:schemeClr val="lt1"/>
          </a:fontRef>
        </p:style>
        <p:txBody>
          <a:bodyPr wrap="none" lIns="83969" tIns="41985" rIns="83969" bIns="41985">
            <a:spAutoFit/>
          </a:bodyPr>
          <a:lstStyle/>
          <a:p>
            <a:pPr defTabSz="801791">
              <a:defRPr/>
            </a:pPr>
            <a:r>
              <a:rPr lang="en-US" sz="1100" b="1" dirty="0" err="1"/>
              <a:t>Op.Parameter</a:t>
            </a:r>
            <a:r>
              <a:rPr lang="en-US" sz="1100" b="1" dirty="0"/>
              <a:t>(s)</a:t>
            </a:r>
          </a:p>
        </p:txBody>
      </p:sp>
      <p:cxnSp>
        <p:nvCxnSpPr>
          <p:cNvPr id="128" name="Gerade Verbindung 127"/>
          <p:cNvCxnSpPr>
            <a:stCxn id="125" idx="2"/>
            <a:endCxn id="90" idx="0"/>
          </p:cNvCxnSpPr>
          <p:nvPr/>
        </p:nvCxnSpPr>
        <p:spPr bwMode="auto">
          <a:xfrm rot="16200000" flipH="1">
            <a:off x="6394451" y="2517775"/>
            <a:ext cx="266700" cy="3175"/>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130" name="Gerade Verbindung 129"/>
          <p:cNvCxnSpPr>
            <a:stCxn id="126" idx="0"/>
            <a:endCxn id="91" idx="4"/>
          </p:cNvCxnSpPr>
          <p:nvPr/>
        </p:nvCxnSpPr>
        <p:spPr bwMode="auto">
          <a:xfrm rot="5400000" flipH="1" flipV="1">
            <a:off x="6351588" y="3914775"/>
            <a:ext cx="387350" cy="3175"/>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sp>
        <p:nvSpPr>
          <p:cNvPr id="132" name="Eingekerbter Richtungspfeil 131"/>
          <p:cNvSpPr/>
          <p:nvPr/>
        </p:nvSpPr>
        <p:spPr bwMode="auto">
          <a:xfrm>
            <a:off x="1138238" y="1857375"/>
            <a:ext cx="7535862" cy="95250"/>
          </a:xfrm>
          <a:prstGeom prst="chevron">
            <a:avLst>
              <a:gd name="adj" fmla="val 110919"/>
            </a:avLst>
          </a:prstGeom>
          <a:gradFill flip="none" rotWithShape="1">
            <a:gsLst>
              <a:gs pos="0">
                <a:srgbClr val="DDEBCF"/>
              </a:gs>
              <a:gs pos="50000">
                <a:srgbClr val="9CB86E"/>
              </a:gs>
              <a:gs pos="100000">
                <a:srgbClr val="156B13"/>
              </a:gs>
            </a:gsLst>
            <a:lin ang="0" scaled="1"/>
            <a:tileRect/>
          </a:gra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lIns="83969" tIns="41985" rIns="83969" bIns="41985" anchor="ctr"/>
          <a:lstStyle/>
          <a:p>
            <a:pPr defTabSz="915499">
              <a:defRPr/>
            </a:pPr>
            <a:endParaRPr lang="en-US" dirty="0">
              <a:solidFill>
                <a:schemeClr val="tx1"/>
              </a:solidFill>
            </a:endParaRPr>
          </a:p>
        </p:txBody>
      </p:sp>
      <p:sp>
        <p:nvSpPr>
          <p:cNvPr id="133" name="Textfeld 132"/>
          <p:cNvSpPr txBox="1"/>
          <p:nvPr/>
        </p:nvSpPr>
        <p:spPr>
          <a:xfrm>
            <a:off x="3857625" y="1624013"/>
            <a:ext cx="2097088" cy="238125"/>
          </a:xfrm>
          <a:prstGeom prst="rect">
            <a:avLst/>
          </a:prstGeom>
          <a:noFill/>
        </p:spPr>
        <p:txBody>
          <a:bodyPr wrap="none" lIns="83969" tIns="41985" rIns="83969" bIns="41985">
            <a:spAutoFit/>
          </a:bodyPr>
          <a:lstStyle/>
          <a:p>
            <a:pPr>
              <a:defRPr/>
            </a:pPr>
            <a:r>
              <a:rPr lang="en-US" sz="1000" b="1" dirty="0">
                <a:solidFill>
                  <a:schemeClr val="bg2">
                    <a:lumMod val="60000"/>
                    <a:lumOff val="40000"/>
                  </a:schemeClr>
                </a:solidFill>
                <a:latin typeface="Arial" pitchFamily="34" charset="0"/>
              </a:rPr>
              <a:t>global paint order of operations</a:t>
            </a:r>
          </a:p>
        </p:txBody>
      </p:sp>
      <p:sp>
        <p:nvSpPr>
          <p:cNvPr id="134" name="Textfeld 133"/>
          <p:cNvSpPr txBox="1"/>
          <p:nvPr/>
        </p:nvSpPr>
        <p:spPr>
          <a:xfrm rot="16200000">
            <a:off x="6118225" y="3159125"/>
            <a:ext cx="1452563" cy="214313"/>
          </a:xfrm>
          <a:prstGeom prst="rect">
            <a:avLst/>
          </a:prstGeom>
          <a:noFill/>
        </p:spPr>
        <p:txBody>
          <a:bodyPr wrap="none" lIns="83969" tIns="41985" rIns="83969" bIns="41985">
            <a:spAutoFit/>
          </a:bodyPr>
          <a:lstStyle/>
          <a:p>
            <a:pPr>
              <a:defRPr/>
            </a:pPr>
            <a:r>
              <a:rPr lang="en-US" sz="800" b="1" dirty="0">
                <a:solidFill>
                  <a:schemeClr val="bg2">
                    <a:lumMod val="60000"/>
                    <a:lumOff val="40000"/>
                  </a:schemeClr>
                </a:solidFill>
                <a:latin typeface="Arial" pitchFamily="34" charset="0"/>
              </a:rPr>
              <a:t>z-Order (local paint order)</a:t>
            </a:r>
          </a:p>
        </p:txBody>
      </p:sp>
      <p:sp>
        <p:nvSpPr>
          <p:cNvPr id="135" name="Rechteck 134"/>
          <p:cNvSpPr/>
          <p:nvPr/>
        </p:nvSpPr>
        <p:spPr bwMode="auto">
          <a:xfrm>
            <a:off x="7535384" y="3991260"/>
            <a:ext cx="1332369" cy="708406"/>
          </a:xfrm>
          <a:prstGeom prst="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wrap="none" lIns="83969" tIns="41985" rIns="83969" bIns="41985" anchor="ctr"/>
          <a:lstStyle/>
          <a:p>
            <a:pPr defTabSz="915499">
              <a:defRPr/>
            </a:pPr>
            <a:endParaRPr lang="en-US" dirty="0">
              <a:solidFill>
                <a:schemeClr val="tx1"/>
              </a:solidFill>
            </a:endParaRPr>
          </a:p>
        </p:txBody>
      </p:sp>
      <p:cxnSp>
        <p:nvCxnSpPr>
          <p:cNvPr id="46135" name="Gerade Verbindung mit Pfeil 136"/>
          <p:cNvCxnSpPr>
            <a:cxnSpLocks noChangeShapeType="1"/>
            <a:stCxn id="46087" idx="2"/>
          </p:cNvCxnSpPr>
          <p:nvPr/>
        </p:nvCxnSpPr>
        <p:spPr bwMode="auto">
          <a:xfrm rot="16200000" flipH="1">
            <a:off x="7957344" y="3747294"/>
            <a:ext cx="485775" cy="1587"/>
          </a:xfrm>
          <a:prstGeom prst="straightConnector1">
            <a:avLst/>
          </a:prstGeom>
          <a:noFill/>
          <a:ln w="9525" algn="ctr">
            <a:solidFill>
              <a:schemeClr val="tx1"/>
            </a:solidFill>
            <a:prstDash val="dash"/>
            <a:round/>
            <a:headEnd/>
            <a:tailEnd type="arrow" w="med" len="med"/>
          </a:ln>
          <a:extLst>
            <a:ext uri="{909E8E84-426E-40DD-AFC4-6F175D3DCCD1}">
              <a14:hiddenFill xmlns:a14="http://schemas.microsoft.com/office/drawing/2010/main" xmlns="">
                <a:noFill/>
              </a14:hiddenFill>
            </a:ext>
          </a:extLst>
        </p:spPr>
      </p:cxnSp>
      <p:sp>
        <p:nvSpPr>
          <p:cNvPr id="46136" name="Textfeld 137"/>
          <p:cNvSpPr txBox="1">
            <a:spLocks noChangeArrowheads="1"/>
          </p:cNvSpPr>
          <p:nvPr/>
        </p:nvSpPr>
        <p:spPr bwMode="auto">
          <a:xfrm>
            <a:off x="7902575" y="4683125"/>
            <a:ext cx="623888"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000" b="1"/>
              <a:t>Display</a:t>
            </a:r>
          </a:p>
        </p:txBody>
      </p:sp>
      <p:pic>
        <p:nvPicPr>
          <p:cNvPr id="46137" name="Picture 43" descr="C:\Documents and Settings\uidf2099\Local Settings\Temporary Internet Files\Content.IE5\EIN3QZBQ\MP900433188[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561263" y="4025900"/>
            <a:ext cx="1271587"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138"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2A2F5EFB-C090-444E-8585-AF6DB462BA7B}" type="slidenum">
              <a:rPr lang="en-US" sz="600" smtClean="0"/>
              <a:pPr eaLnBrk="1" hangingPunct="1"/>
              <a:t>48</a:t>
            </a:fld>
            <a:r>
              <a:rPr lang="en-US" sz="600" smtClean="0"/>
              <a:t> / T. A. Devi / ID RD CDS HF /  Dec-2012   © Continental Automotive Singapore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Animation pipeline</a:t>
            </a:r>
          </a:p>
        </p:txBody>
      </p:sp>
      <p:sp>
        <p:nvSpPr>
          <p:cNvPr id="480261" name="Rectangle 5"/>
          <p:cNvSpPr>
            <a:spLocks noChangeArrowheads="1"/>
          </p:cNvSpPr>
          <p:nvPr>
            <p:custDataLst>
              <p:tags r:id="rId1"/>
            </p:custDataLst>
          </p:nvPr>
        </p:nvSpPr>
        <p:spPr bwMode="auto">
          <a:xfrm>
            <a:off x="406400" y="1028700"/>
            <a:ext cx="9023350" cy="261938"/>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b="1" dirty="0">
                <a:latin typeface="Arial" pitchFamily="34" charset="0"/>
              </a:rPr>
              <a:t>Animation - Pipeline</a:t>
            </a:r>
          </a:p>
        </p:txBody>
      </p:sp>
      <p:sp>
        <p:nvSpPr>
          <p:cNvPr id="47108" name="Text Box 12"/>
          <p:cNvSpPr txBox="1">
            <a:spLocks noChangeArrowheads="1"/>
          </p:cNvSpPr>
          <p:nvPr/>
        </p:nvSpPr>
        <p:spPr bwMode="auto">
          <a:xfrm>
            <a:off x="349250" y="1455738"/>
            <a:ext cx="9012238" cy="432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33059" tIns="0" rIns="33059" bIns="0">
            <a:spAutoFit/>
          </a:bodyPr>
          <a:lstStyle>
            <a:lvl1pPr marL="342900" indent="-342900" eaLnBrk="0" hangingPunct="0">
              <a:defRPr sz="1500">
                <a:solidFill>
                  <a:schemeClr val="tx1"/>
                </a:solidFill>
                <a:latin typeface="Arial" charset="0"/>
              </a:defRPr>
            </a:lvl1pPr>
            <a:lvl2pPr marL="492125" indent="-327025" eaLnBrk="0" hangingPunct="0">
              <a:defRPr sz="1500">
                <a:solidFill>
                  <a:schemeClr val="tx1"/>
                </a:solidFill>
                <a:latin typeface="Arial" charset="0"/>
              </a:defRPr>
            </a:lvl2pPr>
            <a:lvl3pPr marL="911225" indent="-327025"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lvl="1" algn="l" eaLnBrk="1" hangingPunct="1">
              <a:spcBef>
                <a:spcPts val="550"/>
              </a:spcBef>
              <a:spcAft>
                <a:spcPts val="550"/>
              </a:spcAft>
              <a:buClr>
                <a:srgbClr val="E19900"/>
              </a:buClr>
              <a:buFontTx/>
              <a:buBlip>
                <a:blip r:embed="rId4"/>
              </a:buBlip>
            </a:pPr>
            <a:r>
              <a:rPr lang="en-US" b="1" dirty="0"/>
              <a:t>Defined set of (graphical-) operations with parameters</a:t>
            </a:r>
          </a:p>
          <a:p>
            <a:pPr lvl="2" algn="l" eaLnBrk="1" hangingPunct="1">
              <a:spcBef>
                <a:spcPts val="550"/>
              </a:spcBef>
              <a:spcAft>
                <a:spcPts val="550"/>
              </a:spcAft>
              <a:buClr>
                <a:srgbClr val="E19900"/>
              </a:buClr>
              <a:buFontTx/>
              <a:buBlip>
                <a:blip r:embed="rId4"/>
              </a:buBlip>
            </a:pPr>
            <a:r>
              <a:rPr lang="en-US" sz="1300" dirty="0"/>
              <a:t>(Graphical-) Operations are implemented via </a:t>
            </a:r>
            <a:r>
              <a:rPr lang="en-US" sz="1300" dirty="0" err="1"/>
              <a:t>WMapps</a:t>
            </a:r>
            <a:r>
              <a:rPr lang="en-US" sz="1300" dirty="0"/>
              <a:t> and their properties (parameters of operations, static)</a:t>
            </a:r>
          </a:p>
          <a:p>
            <a:pPr lvl="2" algn="l" eaLnBrk="1" hangingPunct="1">
              <a:spcBef>
                <a:spcPts val="550"/>
              </a:spcBef>
              <a:spcAft>
                <a:spcPts val="550"/>
              </a:spcAft>
              <a:buClr>
                <a:srgbClr val="E19900"/>
              </a:buClr>
              <a:buFontTx/>
              <a:buBlip>
                <a:blip r:embed="rId4"/>
              </a:buBlip>
            </a:pPr>
            <a:r>
              <a:rPr lang="en-US" sz="1300" dirty="0"/>
              <a:t>The parameters of an operation are </a:t>
            </a:r>
            <a:r>
              <a:rPr lang="en-US" sz="1300" b="1" dirty="0"/>
              <a:t>modified over time via </a:t>
            </a:r>
            <a:r>
              <a:rPr lang="en-US" sz="1300" b="1" dirty="0" err="1"/>
              <a:t>AnimParam</a:t>
            </a:r>
            <a:r>
              <a:rPr lang="en-US" sz="1300" b="1" dirty="0"/>
              <a:t> </a:t>
            </a:r>
            <a:r>
              <a:rPr lang="en-US" sz="1300" dirty="0"/>
              <a:t>objects with their specific configuration (dynamic)</a:t>
            </a:r>
          </a:p>
          <a:p>
            <a:pPr lvl="2" algn="l" eaLnBrk="1" hangingPunct="1">
              <a:spcBef>
                <a:spcPts val="550"/>
              </a:spcBef>
              <a:spcAft>
                <a:spcPts val="550"/>
              </a:spcAft>
              <a:buClr>
                <a:srgbClr val="E19900"/>
              </a:buClr>
              <a:buFontTx/>
              <a:buBlip>
                <a:blip r:embed="rId4"/>
              </a:buBlip>
            </a:pPr>
            <a:r>
              <a:rPr lang="en-US" sz="1300" dirty="0"/>
              <a:t>The pipeline can have an </a:t>
            </a:r>
            <a:r>
              <a:rPr lang="en-US" sz="1300" b="1" dirty="0"/>
              <a:t>arbitrary number of surfaces (mainly off-screen)  </a:t>
            </a:r>
            <a:r>
              <a:rPr lang="en-US" sz="1300" dirty="0"/>
              <a:t>to do all the necessary modifications needed to create the final frame for an Animation</a:t>
            </a:r>
          </a:p>
          <a:p>
            <a:pPr lvl="2" algn="l" eaLnBrk="1" hangingPunct="1">
              <a:spcBef>
                <a:spcPts val="550"/>
              </a:spcBef>
              <a:spcAft>
                <a:spcPts val="550"/>
              </a:spcAft>
              <a:buClr>
                <a:srgbClr val="E19900"/>
              </a:buClr>
              <a:buFontTx/>
              <a:buBlip>
                <a:blip r:embed="rId4"/>
              </a:buBlip>
            </a:pPr>
            <a:r>
              <a:rPr lang="en-US" sz="1300" dirty="0"/>
              <a:t>A pipeline is executed from left to right within one paint cycle</a:t>
            </a:r>
          </a:p>
          <a:p>
            <a:pPr lvl="2" algn="l" eaLnBrk="1" hangingPunct="1">
              <a:spcBef>
                <a:spcPts val="550"/>
              </a:spcBef>
              <a:spcAft>
                <a:spcPts val="550"/>
              </a:spcAft>
              <a:buClr>
                <a:srgbClr val="E19900"/>
              </a:buClr>
              <a:buFontTx/>
              <a:buBlip>
                <a:blip r:embed="rId4"/>
              </a:buBlip>
            </a:pPr>
            <a:endParaRPr lang="en-US" sz="1300" dirty="0"/>
          </a:p>
          <a:p>
            <a:pPr lvl="1" algn="l" eaLnBrk="1" hangingPunct="1">
              <a:spcBef>
                <a:spcPts val="550"/>
              </a:spcBef>
              <a:spcAft>
                <a:spcPts val="550"/>
              </a:spcAft>
              <a:buClr>
                <a:srgbClr val="E19900"/>
              </a:buClr>
              <a:buFontTx/>
              <a:buBlip>
                <a:blip r:embed="rId4"/>
              </a:buBlip>
            </a:pPr>
            <a:r>
              <a:rPr lang="en-US" b="1" dirty="0"/>
              <a:t>Static dependencies between all operations, parameters and surfaces (graphical data or better animation bitmaps) used for an animation.</a:t>
            </a:r>
          </a:p>
          <a:p>
            <a:pPr lvl="2" algn="l" eaLnBrk="1" hangingPunct="1">
              <a:spcBef>
                <a:spcPts val="550"/>
              </a:spcBef>
              <a:spcAft>
                <a:spcPts val="550"/>
              </a:spcAft>
              <a:buClr>
                <a:srgbClr val="E19900"/>
              </a:buClr>
              <a:buFontTx/>
              <a:buBlip>
                <a:blip r:embed="rId4"/>
              </a:buBlip>
            </a:pPr>
            <a:r>
              <a:rPr lang="en-US" sz="1300" dirty="0"/>
              <a:t>CIA assemblies (surfaces  - off-screen or HW-Layer) are the main objects in a pipeline of an Animation</a:t>
            </a:r>
          </a:p>
          <a:p>
            <a:pPr lvl="2" algn="l" eaLnBrk="1" hangingPunct="1">
              <a:spcBef>
                <a:spcPts val="550"/>
              </a:spcBef>
              <a:spcAft>
                <a:spcPts val="550"/>
              </a:spcAft>
              <a:buClr>
                <a:srgbClr val="E19900"/>
              </a:buClr>
              <a:buFontTx/>
              <a:buBlip>
                <a:blip r:embed="rId4"/>
              </a:buBlip>
            </a:pPr>
            <a:r>
              <a:rPr lang="en-US" sz="1300" dirty="0" err="1"/>
              <a:t>WMapps</a:t>
            </a:r>
            <a:r>
              <a:rPr lang="en-US" sz="1300" dirty="0"/>
              <a:t> with their static operations define the basic operations between the assemblies.</a:t>
            </a:r>
          </a:p>
          <a:p>
            <a:pPr lvl="2" algn="l" eaLnBrk="1" hangingPunct="1">
              <a:spcBef>
                <a:spcPts val="550"/>
              </a:spcBef>
              <a:spcAft>
                <a:spcPts val="550"/>
              </a:spcAft>
              <a:buClr>
                <a:srgbClr val="E19900"/>
              </a:buClr>
              <a:buFontTx/>
              <a:buBlip>
                <a:blip r:embed="rId4"/>
              </a:buBlip>
            </a:pPr>
            <a:r>
              <a:rPr lang="en-US" sz="1300" dirty="0" err="1"/>
              <a:t>AnimParam</a:t>
            </a:r>
            <a:r>
              <a:rPr lang="en-US" sz="1300" dirty="0"/>
              <a:t> objects bring in the animation part by modifying the parameters of an operation over time (e.g. move x – Position from 100 to 350 with 50 frames using easing type </a:t>
            </a:r>
            <a:r>
              <a:rPr lang="en-US" sz="1300" dirty="0" err="1"/>
              <a:t>LinearInOut</a:t>
            </a:r>
            <a:r>
              <a:rPr lang="en-US" sz="1300" dirty="0"/>
              <a:t>) </a:t>
            </a:r>
          </a:p>
        </p:txBody>
      </p:sp>
      <p:sp>
        <p:nvSpPr>
          <p:cNvPr id="47109"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135B145C-95C5-4C21-9B3B-35AFA88EF322}" type="slidenum">
              <a:rPr lang="en-US" sz="600" smtClean="0"/>
              <a:pPr eaLnBrk="1" hangingPunct="1"/>
              <a:t>49</a:t>
            </a:fld>
            <a:r>
              <a:rPr lang="en-US" sz="600" smtClean="0"/>
              <a:t> / T. A. Devi / ID RD CDS HF /  Dec-2012   © Continental Automotive Singapore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Artemmis</a:t>
            </a:r>
            <a:r>
              <a:rPr lang="en-GB" dirty="0" smtClean="0"/>
              <a:t> Framework &amp; Tool Chain for Automotive Platforms</a:t>
            </a:r>
            <a:br>
              <a:rPr lang="en-GB" dirty="0" smtClean="0"/>
            </a:br>
            <a:r>
              <a:rPr lang="en-US" dirty="0" smtClean="0"/>
              <a:t>Handling of changes (EPF loop)</a:t>
            </a:r>
            <a:endParaRPr lang="de-DE" dirty="0"/>
          </a:p>
        </p:txBody>
      </p:sp>
      <p:sp>
        <p:nvSpPr>
          <p:cNvPr id="4" name="Slide Number Placeholder 3"/>
          <p:cNvSpPr>
            <a:spLocks noGrp="1"/>
          </p:cNvSpPr>
          <p:nvPr>
            <p:ph type="sldNum" sz="quarter" idx="10"/>
          </p:nvPr>
        </p:nvSpPr>
        <p:spPr/>
        <p:txBody>
          <a:bodyPr/>
          <a:lstStyle/>
          <a:p>
            <a:fld id="{2D68088B-E81E-4123-A389-E10AC46EE650}" type="slidenum">
              <a:rPr lang="de-DE" smtClean="0"/>
              <a:pPr/>
              <a:t>5</a:t>
            </a:fld>
            <a:r>
              <a:rPr lang="de-DE" smtClean="0"/>
              <a:t> / Ronaldo Bermejo /  03.Sep.2012   © Continental AG</a:t>
            </a:r>
            <a:endParaRPr lang="de-DE"/>
          </a:p>
        </p:txBody>
      </p:sp>
      <p:graphicFrame>
        <p:nvGraphicFramePr>
          <p:cNvPr id="6" name="Diagram 5"/>
          <p:cNvGraphicFramePr/>
          <p:nvPr/>
        </p:nvGraphicFramePr>
        <p:xfrm>
          <a:off x="437166" y="1048799"/>
          <a:ext cx="9062292" cy="1454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ounded Rectangle 9"/>
          <p:cNvSpPr/>
          <p:nvPr/>
        </p:nvSpPr>
        <p:spPr bwMode="auto">
          <a:xfrm>
            <a:off x="334165" y="2130448"/>
            <a:ext cx="9224502" cy="3827198"/>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65294" tIns="41985" rIns="83969" bIns="41985" numCol="1" rtlCol="0" anchor="t" anchorCtr="0" compatLnSpc="1">
            <a:prstTxWarp prst="textNoShape">
              <a:avLst/>
            </a:prstTxWarp>
            <a:normAutofit/>
          </a:bodyPr>
          <a:lstStyle/>
          <a:p>
            <a:pPr lvl="0" algn="l">
              <a:lnSpc>
                <a:spcPct val="150000"/>
              </a:lnSpc>
              <a:buFont typeface="Arial" pitchFamily="34" charset="0"/>
              <a:buChar char="•"/>
            </a:pPr>
            <a:r>
              <a:rPr lang="en-US" dirty="0" smtClean="0">
                <a:latin typeface="Calibri" pitchFamily="34" charset="0"/>
                <a:cs typeface="Calibri" pitchFamily="34" charset="0"/>
              </a:rPr>
              <a:t> Triggered by external event, e.g.</a:t>
            </a:r>
          </a:p>
          <a:p>
            <a:pPr lvl="1" algn="l">
              <a:lnSpc>
                <a:spcPct val="150000"/>
              </a:lnSpc>
              <a:buFont typeface="Arial" pitchFamily="34" charset="0"/>
              <a:buChar char="•"/>
            </a:pPr>
            <a:r>
              <a:rPr lang="en-US" dirty="0" smtClean="0">
                <a:latin typeface="Calibri" pitchFamily="34" charset="0"/>
                <a:cs typeface="Calibri" pitchFamily="34" charset="0"/>
              </a:rPr>
              <a:t> Incoming message(s)</a:t>
            </a:r>
          </a:p>
          <a:p>
            <a:pPr lvl="1" algn="l">
              <a:lnSpc>
                <a:spcPct val="150000"/>
              </a:lnSpc>
              <a:buFont typeface="Arial" pitchFamily="34" charset="0"/>
              <a:buChar char="•"/>
            </a:pPr>
            <a:r>
              <a:rPr lang="en-US" dirty="0" smtClean="0">
                <a:latin typeface="Calibri" pitchFamily="34" charset="0"/>
                <a:cs typeface="Calibri" pitchFamily="34" charset="0"/>
              </a:rPr>
              <a:t> Application value changed</a:t>
            </a:r>
          </a:p>
          <a:p>
            <a:pPr lvl="0" algn="l">
              <a:lnSpc>
                <a:spcPct val="150000"/>
              </a:lnSpc>
              <a:buFont typeface="Arial" pitchFamily="34" charset="0"/>
              <a:buChar char="•"/>
            </a:pPr>
            <a:r>
              <a:rPr lang="en-US" dirty="0" smtClean="0">
                <a:latin typeface="Calibri" pitchFamily="34" charset="0"/>
                <a:cs typeface="Calibri" pitchFamily="34" charset="0"/>
              </a:rPr>
              <a:t> Messages are dispatched to the widget tree</a:t>
            </a:r>
            <a:endParaRPr lang="de-DE" dirty="0" smtClean="0">
              <a:latin typeface="Calibri" pitchFamily="34" charset="0"/>
              <a:cs typeface="Calibri" pitchFamily="34" charset="0"/>
            </a:endParaRPr>
          </a:p>
          <a:p>
            <a:pPr lvl="0" algn="l">
              <a:lnSpc>
                <a:spcPct val="150000"/>
              </a:lnSpc>
              <a:buFont typeface="Arial" pitchFamily="34" charset="0"/>
              <a:buChar char="•"/>
            </a:pPr>
            <a:r>
              <a:rPr lang="en-US" dirty="0" smtClean="0">
                <a:latin typeface="Calibri" pitchFamily="34" charset="0"/>
                <a:cs typeface="Calibri" pitchFamily="34" charset="0"/>
              </a:rPr>
              <a:t> Widgets react to the messages in their (manually-written) code or through their (generated) final hooks</a:t>
            </a:r>
            <a:endParaRPr lang="de-DE" dirty="0" smtClean="0">
              <a:latin typeface="Calibri" pitchFamily="34" charset="0"/>
              <a:cs typeface="Calibri" pitchFamily="34" charset="0"/>
            </a:endParaRPr>
          </a:p>
          <a:p>
            <a:pPr lvl="1" algn="l">
              <a:lnSpc>
                <a:spcPct val="150000"/>
              </a:lnSpc>
              <a:buFont typeface="Arial" pitchFamily="34" charset="0"/>
              <a:buChar char="•"/>
            </a:pPr>
            <a:r>
              <a:rPr lang="en-US" dirty="0" smtClean="0">
                <a:latin typeface="Calibri" pitchFamily="34" charset="0"/>
                <a:cs typeface="Calibri" pitchFamily="34" charset="0"/>
              </a:rPr>
              <a:t> Further events might be generated</a:t>
            </a:r>
            <a:endParaRPr lang="de-DE" dirty="0" smtClean="0">
              <a:latin typeface="Calibri" pitchFamily="34" charset="0"/>
              <a:cs typeface="Calibri" pitchFamily="34" charset="0"/>
            </a:endParaRPr>
          </a:p>
          <a:p>
            <a:pPr lvl="1" algn="l">
              <a:lnSpc>
                <a:spcPct val="150000"/>
              </a:lnSpc>
              <a:buFont typeface="Arial" pitchFamily="34" charset="0"/>
              <a:buChar char="•"/>
            </a:pPr>
            <a:r>
              <a:rPr lang="en-US" dirty="0" smtClean="0">
                <a:latin typeface="Calibri" pitchFamily="34" charset="0"/>
                <a:cs typeface="Calibri" pitchFamily="34" charset="0"/>
              </a:rPr>
              <a:t> Properties might be modified, resulting in window invalidation</a:t>
            </a:r>
            <a:endParaRPr lang="de-DE" dirty="0" smtClean="0">
              <a:latin typeface="Calibri" pitchFamily="34" charset="0"/>
              <a:cs typeface="Calibri" pitchFamily="34" charset="0"/>
            </a:endParaRPr>
          </a:p>
          <a:p>
            <a:pPr lvl="0" algn="l">
              <a:lnSpc>
                <a:spcPct val="150000"/>
              </a:lnSpc>
              <a:buFont typeface="Arial" pitchFamily="34" charset="0"/>
              <a:buChar char="•"/>
            </a:pPr>
            <a:r>
              <a:rPr lang="en-US" dirty="0" smtClean="0">
                <a:latin typeface="Calibri" pitchFamily="34" charset="0"/>
                <a:cs typeface="Calibri" pitchFamily="34" charset="0"/>
              </a:rPr>
              <a:t> Widget trees (or sub-trees) might get rebuilt, resulting in window invalidation</a:t>
            </a:r>
            <a:endParaRPr lang="de-DE"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Sample gauge application with 3D (WAG package)</a:t>
            </a:r>
          </a:p>
        </p:txBody>
      </p:sp>
      <p:graphicFrame>
        <p:nvGraphicFramePr>
          <p:cNvPr id="5" name="Content Placeholder 4"/>
          <p:cNvGraphicFramePr>
            <a:graphicFrameLocks noGrp="1"/>
          </p:cNvGraphicFramePr>
          <p:nvPr>
            <p:ph idx="1"/>
          </p:nvPr>
        </p:nvGraphicFramePr>
        <p:xfrm>
          <a:off x="1220788" y="4689475"/>
          <a:ext cx="7359650" cy="498475"/>
        </p:xfrm>
        <a:graphic>
          <a:graphicData uri="http://schemas.openxmlformats.org/drawingml/2006/table">
            <a:tbl>
              <a:tblPr/>
              <a:tblGrid>
                <a:gridCol w="3679825"/>
                <a:gridCol w="3679825"/>
              </a:tblGrid>
              <a:tr h="498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178050" algn="l"/>
                          <a:tab pos="3095625" algn="l"/>
                          <a:tab pos="4356100" algn="l"/>
                        </a:tabLst>
                      </a:pPr>
                      <a:endParaRPr kumimoji="0" lang="en-US" sz="1100" b="0" i="0" u="none" strike="noStrike" cap="none" normalizeH="0" baseline="0" smtClean="0">
                        <a:ln>
                          <a:noFill/>
                        </a:ln>
                        <a:solidFill>
                          <a:schemeClr val="tx1"/>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ts val="600"/>
                        </a:spcAft>
                        <a:buClrTx/>
                        <a:buSzTx/>
                        <a:buFontTx/>
                        <a:buNone/>
                        <a:tabLst>
                          <a:tab pos="2178050" algn="l"/>
                          <a:tab pos="3095625" algn="l"/>
                          <a:tab pos="4356100" algn="l"/>
                        </a:tabLst>
                      </a:pPr>
                      <a:r>
                        <a:rPr kumimoji="0" lang="en-US" sz="900" b="1" i="0" u="none" strike="noStrike" cap="none" normalizeH="0" baseline="0" smtClean="0">
                          <a:ln>
                            <a:noFill/>
                          </a:ln>
                          <a:solidFill>
                            <a:schemeClr val="tx1"/>
                          </a:solidFill>
                          <a:effectLst/>
                          <a:latin typeface="Arial" pitchFamily="34" charset="0"/>
                          <a:cs typeface="Times New Roman" pitchFamily="18" charset="0"/>
                        </a:rPr>
                        <a:t>Figure 4‑1 Typical WAG configuration running inside simulation environment.</a:t>
                      </a:r>
                    </a:p>
                  </a:txBody>
                  <a:tcPr marL="63536" marR="63536"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178050" algn="l"/>
                          <a:tab pos="3095625" algn="l"/>
                          <a:tab pos="4356100" algn="l"/>
                        </a:tabLst>
                      </a:pPr>
                      <a:endParaRPr kumimoji="0" lang="en-US" sz="1100" b="0" i="0" u="none" strike="noStrike" cap="none" normalizeH="0" baseline="0" smtClean="0">
                        <a:ln>
                          <a:noFill/>
                        </a:ln>
                        <a:solidFill>
                          <a:schemeClr val="tx1"/>
                        </a:solidFill>
                        <a:effectLst/>
                        <a:latin typeface="Arial" pitchFamily="34" charset="0"/>
                        <a:cs typeface="Times New Roman" pitchFamily="18" charset="0"/>
                      </a:endParaRPr>
                    </a:p>
                    <a:p>
                      <a:pPr marL="0" marR="0" lvl="0" indent="0" algn="ctr" defTabSz="914400" rtl="0" eaLnBrk="1" fontAlgn="base" latinLnBrk="0" hangingPunct="1">
                        <a:lnSpc>
                          <a:spcPct val="100000"/>
                        </a:lnSpc>
                        <a:spcBef>
                          <a:spcPct val="0"/>
                        </a:spcBef>
                        <a:spcAft>
                          <a:spcPts val="600"/>
                        </a:spcAft>
                        <a:buClrTx/>
                        <a:buSzTx/>
                        <a:buFontTx/>
                        <a:buNone/>
                        <a:tabLst>
                          <a:tab pos="2178050" algn="l"/>
                          <a:tab pos="3095625" algn="l"/>
                          <a:tab pos="4356100" algn="l"/>
                        </a:tabLst>
                      </a:pPr>
                      <a:r>
                        <a:rPr kumimoji="0" lang="en-US" sz="900" b="1" i="0" u="none" strike="noStrike" cap="none" normalizeH="0" baseline="0" smtClean="0">
                          <a:ln>
                            <a:noFill/>
                          </a:ln>
                          <a:solidFill>
                            <a:schemeClr val="tx1"/>
                          </a:solidFill>
                          <a:effectLst/>
                          <a:latin typeface="Arial" pitchFamily="34" charset="0"/>
                          <a:cs typeface="Times New Roman" pitchFamily="18" charset="0"/>
                        </a:rPr>
                        <a:t>Figure 4‑2 Same configuration switched to</a:t>
                      </a:r>
                      <a:br>
                        <a:rPr kumimoji="0" lang="en-US" sz="900" b="1" i="0" u="none" strike="noStrike" cap="none" normalizeH="0" baseline="0" smtClean="0">
                          <a:ln>
                            <a:noFill/>
                          </a:ln>
                          <a:solidFill>
                            <a:schemeClr val="tx1"/>
                          </a:solidFill>
                          <a:effectLst/>
                          <a:latin typeface="Arial" pitchFamily="34" charset="0"/>
                          <a:cs typeface="Times New Roman" pitchFamily="18" charset="0"/>
                        </a:rPr>
                      </a:br>
                      <a:r>
                        <a:rPr kumimoji="0" lang="en-US" sz="900" b="1" i="0" u="none" strike="noStrike" cap="none" normalizeH="0" baseline="0" smtClean="0">
                          <a:ln>
                            <a:noFill/>
                          </a:ln>
                          <a:solidFill>
                            <a:schemeClr val="tx1"/>
                          </a:solidFill>
                          <a:effectLst/>
                          <a:latin typeface="Arial" pitchFamily="34" charset="0"/>
                          <a:cs typeface="Times New Roman" pitchFamily="18" charset="0"/>
                        </a:rPr>
                        <a:t>another state.</a:t>
                      </a:r>
                    </a:p>
                  </a:txBody>
                  <a:tcPr marL="63536" marR="63536" marT="0" marB="0" horzOverflow="overflow">
                    <a:lnL>
                      <a:noFill/>
                    </a:lnL>
                    <a:lnR>
                      <a:noFill/>
                    </a:lnR>
                    <a:lnT>
                      <a:noFill/>
                    </a:lnT>
                    <a:lnB>
                      <a:noFill/>
                    </a:lnB>
                    <a:lnTlToBr>
                      <a:noFill/>
                    </a:lnTlToBr>
                    <a:lnBlToTr>
                      <a:noFill/>
                    </a:lnBlToTr>
                    <a:noFill/>
                  </a:tcPr>
                </a:tc>
              </a:tr>
            </a:tbl>
          </a:graphicData>
        </a:graphic>
      </p:graphicFrame>
      <p:pic>
        <p:nvPicPr>
          <p:cNvPr id="48134" name="Picture 2" descr="WAG_FullTub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58900" y="1428750"/>
            <a:ext cx="3252788" cy="318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135" name="Picture 1" descr="WAG_HalfTub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02238" y="1428750"/>
            <a:ext cx="3252787" cy="318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6" name="Rectangle 3"/>
          <p:cNvSpPr>
            <a:spLocks noChangeArrowheads="1"/>
          </p:cNvSpPr>
          <p:nvPr/>
        </p:nvSpPr>
        <p:spPr bwMode="auto">
          <a:xfrm>
            <a:off x="4868863" y="49213"/>
            <a:ext cx="168275" cy="315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3969" tIns="41985" rIns="83969" bIns="41985" anchor="ctr">
            <a:spAutoFit/>
          </a:bodyPr>
          <a:lstStyle/>
          <a:p>
            <a:pPr eaLnBrk="0" hangingPunct="0">
              <a:tabLst>
                <a:tab pos="1998663" algn="l"/>
                <a:tab pos="2841625" algn="l"/>
                <a:tab pos="3998913" algn="l"/>
              </a:tabLst>
            </a:pPr>
            <a:endParaRPr lang="en-US"/>
          </a:p>
        </p:txBody>
      </p:sp>
      <p:sp>
        <p:nvSpPr>
          <p:cNvPr id="48137"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27B0C72C-A56F-42EC-AA60-D4D4350C4D13}" type="slidenum">
              <a:rPr lang="en-US" sz="600" smtClean="0"/>
              <a:pPr eaLnBrk="1" hangingPunct="1"/>
              <a:t>50</a:t>
            </a:fld>
            <a:r>
              <a:rPr lang="en-US" sz="600" smtClean="0"/>
              <a:t> / T. A. Devi / ID RD CDS HF /  Dec-2012   © Continental Automotive Singapore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63"/>
          <p:cNvSpPr>
            <a:spLocks noChangeArrowheads="1"/>
          </p:cNvSpPr>
          <p:nvPr/>
        </p:nvSpPr>
        <p:spPr bwMode="auto">
          <a:xfrm>
            <a:off x="3557588" y="998538"/>
            <a:ext cx="4591050" cy="4456112"/>
          </a:xfrm>
          <a:prstGeom prst="rect">
            <a:avLst/>
          </a:prstGeom>
          <a:gradFill rotWithShape="1">
            <a:gsLst>
              <a:gs pos="0">
                <a:srgbClr val="156B13"/>
              </a:gs>
              <a:gs pos="50000">
                <a:srgbClr val="9CB86E"/>
              </a:gs>
              <a:gs pos="100000">
                <a:srgbClr val="DDEBCF"/>
              </a:gs>
            </a:gsLst>
            <a:lin ang="5400000" scaled="1"/>
          </a:gradFill>
          <a:ln w="9525" algn="ctr">
            <a:solidFill>
              <a:schemeClr val="tx1"/>
            </a:solidFill>
            <a:miter lim="800000"/>
            <a:headEnd/>
            <a:tailEnd/>
          </a:ln>
        </p:spPr>
        <p:txBody>
          <a:bodyPr lIns="0" tIns="45709" rIns="0" bIns="45709"/>
          <a:lstStyle/>
          <a:p>
            <a:r>
              <a:rPr lang="en-US"/>
              <a:t>Composite Window Manager</a:t>
            </a:r>
          </a:p>
        </p:txBody>
      </p:sp>
      <p:sp>
        <p:nvSpPr>
          <p:cNvPr id="49155" name="Rectangle 66"/>
          <p:cNvSpPr>
            <a:spLocks noChangeArrowheads="1"/>
          </p:cNvSpPr>
          <p:nvPr/>
        </p:nvSpPr>
        <p:spPr bwMode="auto">
          <a:xfrm>
            <a:off x="3557588" y="1989138"/>
            <a:ext cx="1350962" cy="3465512"/>
          </a:xfrm>
          <a:prstGeom prst="rect">
            <a:avLst/>
          </a:prstGeom>
          <a:solidFill>
            <a:schemeClr val="tx1">
              <a:alpha val="20000"/>
            </a:schemeClr>
          </a:solidFill>
          <a:ln w="9525" algn="ctr">
            <a:solidFill>
              <a:schemeClr val="tx1"/>
            </a:solidFill>
            <a:prstDash val="dash"/>
            <a:miter lim="800000"/>
            <a:headEnd/>
            <a:tailEnd/>
          </a:ln>
        </p:spPr>
        <p:txBody>
          <a:bodyPr wrap="none" lIns="89994" tIns="0" rIns="89994" bIns="0"/>
          <a:lstStyle/>
          <a:p>
            <a:r>
              <a:rPr lang="en-US" sz="1200"/>
              <a:t>Animation</a:t>
            </a:r>
          </a:p>
          <a:p>
            <a:r>
              <a:rPr lang="en-US" sz="1200"/>
              <a:t>Preparation</a:t>
            </a:r>
          </a:p>
        </p:txBody>
      </p:sp>
      <p:sp>
        <p:nvSpPr>
          <p:cNvPr id="49156" name="Rectangle 67"/>
          <p:cNvSpPr>
            <a:spLocks noChangeArrowheads="1"/>
          </p:cNvSpPr>
          <p:nvPr/>
        </p:nvSpPr>
        <p:spPr bwMode="auto">
          <a:xfrm>
            <a:off x="4908550" y="1989138"/>
            <a:ext cx="3240088" cy="3465512"/>
          </a:xfrm>
          <a:prstGeom prst="rect">
            <a:avLst/>
          </a:prstGeom>
          <a:solidFill>
            <a:schemeClr val="tx1">
              <a:alpha val="20000"/>
            </a:schemeClr>
          </a:solidFill>
          <a:ln w="9525" algn="ctr">
            <a:solidFill>
              <a:schemeClr val="tx1"/>
            </a:solidFill>
            <a:prstDash val="dash"/>
            <a:miter lim="800000"/>
            <a:headEnd/>
            <a:tailEnd/>
          </a:ln>
        </p:spPr>
        <p:txBody>
          <a:bodyPr wrap="none" lIns="89994" tIns="0" rIns="89994" bIns="0"/>
          <a:lstStyle/>
          <a:p>
            <a:r>
              <a:rPr lang="de-DE" sz="1200"/>
              <a:t>Animation </a:t>
            </a:r>
            <a:r>
              <a:rPr lang="en-US" sz="1200"/>
              <a:t>Real-Time</a:t>
            </a:r>
            <a:r>
              <a:rPr lang="de-DE" sz="1200"/>
              <a:t> Phase</a:t>
            </a:r>
            <a:endParaRPr lang="en-US" sz="1200"/>
          </a:p>
        </p:txBody>
      </p:sp>
      <p:sp>
        <p:nvSpPr>
          <p:cNvPr id="49157" name="Rectangle 46"/>
          <p:cNvSpPr>
            <a:spLocks noChangeArrowheads="1"/>
          </p:cNvSpPr>
          <p:nvPr/>
        </p:nvSpPr>
        <p:spPr bwMode="auto">
          <a:xfrm>
            <a:off x="361950" y="998538"/>
            <a:ext cx="3195638" cy="4456112"/>
          </a:xfrm>
          <a:prstGeom prst="rect">
            <a:avLst/>
          </a:prstGeom>
          <a:gradFill rotWithShape="1">
            <a:gsLst>
              <a:gs pos="0">
                <a:srgbClr val="5E9EFF"/>
              </a:gs>
              <a:gs pos="39999">
                <a:srgbClr val="85C2FF"/>
              </a:gs>
              <a:gs pos="70000">
                <a:srgbClr val="C4D6EB"/>
              </a:gs>
              <a:gs pos="100000">
                <a:srgbClr val="FFEBFA"/>
              </a:gs>
            </a:gsLst>
            <a:lin ang="5400000" scaled="1"/>
          </a:gradFill>
          <a:ln w="9525" algn="ctr">
            <a:solidFill>
              <a:schemeClr val="tx1"/>
            </a:solidFill>
            <a:miter lim="800000"/>
            <a:headEnd/>
            <a:tailEnd/>
          </a:ln>
        </p:spPr>
        <p:txBody>
          <a:bodyPr lIns="0" tIns="45709" rIns="0" bIns="45709"/>
          <a:lstStyle/>
          <a:p>
            <a:r>
              <a:rPr lang="en-US"/>
              <a:t>Widget Tree</a:t>
            </a:r>
          </a:p>
        </p:txBody>
      </p:sp>
      <p:sp>
        <p:nvSpPr>
          <p:cNvPr id="49158" name="Rectangle 2"/>
          <p:cNvSpPr>
            <a:spLocks noGrp="1" noChangeArrowheads="1"/>
          </p:cNvSpPr>
          <p:nvPr>
            <p:ph type="title"/>
          </p:nvPr>
        </p:nvSpPr>
        <p:spPr/>
        <p:txBody>
          <a:bodyPr/>
          <a:lstStyle/>
          <a:p>
            <a:r>
              <a:rPr lang="en-US" smtClean="0"/>
              <a:t>Widget Tree and Composite Window Manager Actions</a:t>
            </a:r>
          </a:p>
        </p:txBody>
      </p:sp>
      <p:sp>
        <p:nvSpPr>
          <p:cNvPr id="49159" name="Oval 6"/>
          <p:cNvSpPr>
            <a:spLocks noChangeArrowheads="1"/>
          </p:cNvSpPr>
          <p:nvPr/>
        </p:nvSpPr>
        <p:spPr bwMode="auto">
          <a:xfrm>
            <a:off x="1533525" y="1358900"/>
            <a:ext cx="360363" cy="360363"/>
          </a:xfrm>
          <a:prstGeom prst="ellipse">
            <a:avLst/>
          </a:prstGeom>
          <a:solidFill>
            <a:srgbClr val="FAAB4F"/>
          </a:solidFill>
          <a:ln w="9525">
            <a:solidFill>
              <a:schemeClr val="tx1"/>
            </a:solidFill>
            <a:round/>
            <a:headEnd/>
            <a:tailEnd/>
          </a:ln>
        </p:spPr>
        <p:txBody>
          <a:bodyPr wrap="none" lIns="91434" tIns="45718" rIns="91434" bIns="45718" anchor="ctr"/>
          <a:lstStyle/>
          <a:p>
            <a:endParaRPr lang="en-US"/>
          </a:p>
        </p:txBody>
      </p:sp>
      <p:cxnSp>
        <p:nvCxnSpPr>
          <p:cNvPr id="49160" name="AutoShape 16"/>
          <p:cNvCxnSpPr>
            <a:cxnSpLocks noChangeShapeType="1"/>
            <a:stCxn id="49159" idx="4"/>
            <a:endCxn id="49161" idx="0"/>
          </p:cNvCxnSpPr>
          <p:nvPr/>
        </p:nvCxnSpPr>
        <p:spPr bwMode="auto">
          <a:xfrm flipH="1">
            <a:off x="993775" y="1719263"/>
            <a:ext cx="720725" cy="2254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61" name="Oval 23"/>
          <p:cNvSpPr>
            <a:spLocks noChangeArrowheads="1"/>
          </p:cNvSpPr>
          <p:nvPr/>
        </p:nvSpPr>
        <p:spPr bwMode="auto">
          <a:xfrm>
            <a:off x="812800" y="1944688"/>
            <a:ext cx="360363" cy="360362"/>
          </a:xfrm>
          <a:prstGeom prst="ellipse">
            <a:avLst/>
          </a:prstGeom>
          <a:solidFill>
            <a:srgbClr val="FAAB4F"/>
          </a:solidFill>
          <a:ln w="9525">
            <a:solidFill>
              <a:schemeClr val="tx1"/>
            </a:solidFill>
            <a:round/>
            <a:headEnd/>
            <a:tailEnd/>
          </a:ln>
        </p:spPr>
        <p:txBody>
          <a:bodyPr wrap="none" lIns="91434" tIns="45718" rIns="91434" bIns="45718" anchor="ctr"/>
          <a:lstStyle/>
          <a:p>
            <a:endParaRPr lang="en-US"/>
          </a:p>
        </p:txBody>
      </p:sp>
      <p:sp>
        <p:nvSpPr>
          <p:cNvPr id="49162" name="Oval 24"/>
          <p:cNvSpPr>
            <a:spLocks noChangeArrowheads="1"/>
          </p:cNvSpPr>
          <p:nvPr/>
        </p:nvSpPr>
        <p:spPr bwMode="auto">
          <a:xfrm>
            <a:off x="2252663" y="1944688"/>
            <a:ext cx="360362" cy="360362"/>
          </a:xfrm>
          <a:prstGeom prst="ellipse">
            <a:avLst/>
          </a:prstGeom>
          <a:solidFill>
            <a:srgbClr val="FAAB4F"/>
          </a:solidFill>
          <a:ln w="9525">
            <a:solidFill>
              <a:schemeClr val="tx1"/>
            </a:solidFill>
            <a:round/>
            <a:headEnd/>
            <a:tailEnd/>
          </a:ln>
        </p:spPr>
        <p:txBody>
          <a:bodyPr wrap="none" lIns="91434" tIns="45718" rIns="91434" bIns="45718" anchor="ctr"/>
          <a:lstStyle/>
          <a:p>
            <a:endParaRPr lang="en-US"/>
          </a:p>
        </p:txBody>
      </p:sp>
      <p:cxnSp>
        <p:nvCxnSpPr>
          <p:cNvPr id="49163" name="AutoShape 26"/>
          <p:cNvCxnSpPr>
            <a:cxnSpLocks noChangeShapeType="1"/>
            <a:stCxn id="49159" idx="4"/>
            <a:endCxn id="49162" idx="0"/>
          </p:cNvCxnSpPr>
          <p:nvPr/>
        </p:nvCxnSpPr>
        <p:spPr bwMode="auto">
          <a:xfrm>
            <a:off x="1714500" y="1719263"/>
            <a:ext cx="719138" cy="2254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64" name="Oval 33"/>
          <p:cNvSpPr>
            <a:spLocks noChangeArrowheads="1"/>
          </p:cNvSpPr>
          <p:nvPr/>
        </p:nvSpPr>
        <p:spPr bwMode="auto">
          <a:xfrm>
            <a:off x="2657475" y="2979738"/>
            <a:ext cx="360363" cy="360362"/>
          </a:xfrm>
          <a:prstGeom prst="ellipse">
            <a:avLst/>
          </a:prstGeom>
          <a:solidFill>
            <a:srgbClr val="FAAB4F"/>
          </a:solidFill>
          <a:ln w="9525">
            <a:solidFill>
              <a:schemeClr val="tx1"/>
            </a:solidFill>
            <a:round/>
            <a:headEnd/>
            <a:tailEnd/>
          </a:ln>
        </p:spPr>
        <p:txBody>
          <a:bodyPr wrap="none" lIns="91434" tIns="45718" rIns="91434" bIns="45718" anchor="ctr"/>
          <a:lstStyle/>
          <a:p>
            <a:endParaRPr lang="en-US"/>
          </a:p>
        </p:txBody>
      </p:sp>
      <p:cxnSp>
        <p:nvCxnSpPr>
          <p:cNvPr id="49165" name="AutoShape 37"/>
          <p:cNvCxnSpPr>
            <a:cxnSpLocks noChangeShapeType="1"/>
            <a:stCxn id="49162" idx="4"/>
            <a:endCxn id="49164" idx="0"/>
          </p:cNvCxnSpPr>
          <p:nvPr/>
        </p:nvCxnSpPr>
        <p:spPr bwMode="auto">
          <a:xfrm>
            <a:off x="2433638" y="2305050"/>
            <a:ext cx="404812" cy="67468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66" name="Oval 38"/>
          <p:cNvSpPr>
            <a:spLocks noChangeArrowheads="1"/>
          </p:cNvSpPr>
          <p:nvPr/>
        </p:nvSpPr>
        <p:spPr bwMode="auto">
          <a:xfrm>
            <a:off x="2387600" y="3879850"/>
            <a:ext cx="900113" cy="539750"/>
          </a:xfrm>
          <a:prstGeom prst="ellipse">
            <a:avLst/>
          </a:prstGeom>
          <a:solidFill>
            <a:srgbClr val="FAAB4F"/>
          </a:solidFill>
          <a:ln w="9525">
            <a:solidFill>
              <a:schemeClr val="tx1"/>
            </a:solidFill>
            <a:round/>
            <a:headEnd/>
            <a:tailEnd/>
          </a:ln>
        </p:spPr>
        <p:txBody>
          <a:bodyPr lIns="91434" tIns="45718" rIns="91434" bIns="45718" anchor="ctr"/>
          <a:lstStyle/>
          <a:p>
            <a:pPr>
              <a:spcBef>
                <a:spcPct val="50000"/>
              </a:spcBef>
            </a:pPr>
            <a:r>
              <a:rPr lang="en-US" sz="900"/>
              <a:t>WAG</a:t>
            </a:r>
            <a:br>
              <a:rPr lang="en-US" sz="900"/>
            </a:br>
            <a:r>
              <a:rPr lang="en-US" sz="900"/>
              <a:t>Gauge</a:t>
            </a:r>
          </a:p>
        </p:txBody>
      </p:sp>
      <p:cxnSp>
        <p:nvCxnSpPr>
          <p:cNvPr id="49167" name="AutoShape 40"/>
          <p:cNvCxnSpPr>
            <a:cxnSpLocks noChangeShapeType="1"/>
            <a:stCxn id="49164" idx="4"/>
            <a:endCxn id="49166" idx="0"/>
          </p:cNvCxnSpPr>
          <p:nvPr/>
        </p:nvCxnSpPr>
        <p:spPr bwMode="auto">
          <a:xfrm>
            <a:off x="2838450" y="3340100"/>
            <a:ext cx="0" cy="5397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68" name="Oval 41"/>
          <p:cNvSpPr>
            <a:spLocks noChangeArrowheads="1"/>
          </p:cNvSpPr>
          <p:nvPr/>
        </p:nvSpPr>
        <p:spPr bwMode="auto">
          <a:xfrm>
            <a:off x="812800" y="3924300"/>
            <a:ext cx="360363" cy="360363"/>
          </a:xfrm>
          <a:prstGeom prst="ellipse">
            <a:avLst/>
          </a:prstGeom>
          <a:solidFill>
            <a:srgbClr val="FAAB4F"/>
          </a:solidFill>
          <a:ln w="9525">
            <a:solidFill>
              <a:schemeClr val="tx1"/>
            </a:solidFill>
            <a:round/>
            <a:headEnd/>
            <a:tailEnd/>
          </a:ln>
        </p:spPr>
        <p:txBody>
          <a:bodyPr wrap="none" lIns="91434" tIns="45718" rIns="91434" bIns="45718" anchor="ctr"/>
          <a:lstStyle/>
          <a:p>
            <a:endParaRPr lang="en-US"/>
          </a:p>
        </p:txBody>
      </p:sp>
      <p:sp>
        <p:nvSpPr>
          <p:cNvPr id="49169" name="Oval 42"/>
          <p:cNvSpPr>
            <a:spLocks noChangeArrowheads="1"/>
          </p:cNvSpPr>
          <p:nvPr/>
        </p:nvSpPr>
        <p:spPr bwMode="auto">
          <a:xfrm>
            <a:off x="1485900" y="3924300"/>
            <a:ext cx="360363" cy="360363"/>
          </a:xfrm>
          <a:prstGeom prst="ellipse">
            <a:avLst/>
          </a:prstGeom>
          <a:solidFill>
            <a:srgbClr val="FAAB4F"/>
          </a:solidFill>
          <a:ln w="9525">
            <a:solidFill>
              <a:schemeClr val="tx1"/>
            </a:solidFill>
            <a:round/>
            <a:headEnd/>
            <a:tailEnd/>
          </a:ln>
        </p:spPr>
        <p:txBody>
          <a:bodyPr wrap="none" lIns="91434" tIns="45718" rIns="91434" bIns="45718" anchor="ctr"/>
          <a:lstStyle/>
          <a:p>
            <a:endParaRPr lang="en-US"/>
          </a:p>
        </p:txBody>
      </p:sp>
      <p:cxnSp>
        <p:nvCxnSpPr>
          <p:cNvPr id="49170" name="AutoShape 43"/>
          <p:cNvCxnSpPr>
            <a:cxnSpLocks noChangeShapeType="1"/>
            <a:stCxn id="49176" idx="4"/>
            <a:endCxn id="49168" idx="0"/>
          </p:cNvCxnSpPr>
          <p:nvPr/>
        </p:nvCxnSpPr>
        <p:spPr bwMode="auto">
          <a:xfrm flipH="1">
            <a:off x="993775" y="3295650"/>
            <a:ext cx="360363" cy="6286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9171" name="AutoShape 44"/>
          <p:cNvCxnSpPr>
            <a:cxnSpLocks noChangeShapeType="1"/>
            <a:stCxn id="49176" idx="4"/>
            <a:endCxn id="49169" idx="0"/>
          </p:cNvCxnSpPr>
          <p:nvPr/>
        </p:nvCxnSpPr>
        <p:spPr bwMode="auto">
          <a:xfrm>
            <a:off x="1354138" y="3295650"/>
            <a:ext cx="312737" cy="62865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72" name="Oval 51"/>
          <p:cNvSpPr>
            <a:spLocks noChangeArrowheads="1"/>
          </p:cNvSpPr>
          <p:nvPr/>
        </p:nvSpPr>
        <p:spPr bwMode="auto">
          <a:xfrm>
            <a:off x="1892300" y="2935288"/>
            <a:ext cx="360363" cy="360362"/>
          </a:xfrm>
          <a:prstGeom prst="ellipse">
            <a:avLst/>
          </a:prstGeom>
          <a:solidFill>
            <a:srgbClr val="FAAB4F"/>
          </a:solidFill>
          <a:ln w="9525">
            <a:solidFill>
              <a:schemeClr val="tx1"/>
            </a:solidFill>
            <a:round/>
            <a:headEnd/>
            <a:tailEnd/>
          </a:ln>
        </p:spPr>
        <p:txBody>
          <a:bodyPr wrap="none" lIns="91434" tIns="45718" rIns="91434" bIns="45718" anchor="ctr"/>
          <a:lstStyle/>
          <a:p>
            <a:endParaRPr lang="en-US"/>
          </a:p>
        </p:txBody>
      </p:sp>
      <p:cxnSp>
        <p:nvCxnSpPr>
          <p:cNvPr id="49173" name="AutoShape 52"/>
          <p:cNvCxnSpPr>
            <a:cxnSpLocks noChangeShapeType="1"/>
            <a:stCxn id="49162" idx="4"/>
            <a:endCxn id="49172" idx="0"/>
          </p:cNvCxnSpPr>
          <p:nvPr/>
        </p:nvCxnSpPr>
        <p:spPr bwMode="auto">
          <a:xfrm flipH="1">
            <a:off x="2073275" y="2305050"/>
            <a:ext cx="360363" cy="630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74" name="Oval 56"/>
          <p:cNvSpPr>
            <a:spLocks noChangeArrowheads="1"/>
          </p:cNvSpPr>
          <p:nvPr/>
        </p:nvSpPr>
        <p:spPr bwMode="auto">
          <a:xfrm>
            <a:off x="454025" y="2935288"/>
            <a:ext cx="360363" cy="360362"/>
          </a:xfrm>
          <a:prstGeom prst="ellipse">
            <a:avLst/>
          </a:prstGeom>
          <a:solidFill>
            <a:srgbClr val="FAAB4F"/>
          </a:solidFill>
          <a:ln w="9525">
            <a:solidFill>
              <a:schemeClr val="tx1"/>
            </a:solidFill>
            <a:round/>
            <a:headEnd/>
            <a:tailEnd/>
          </a:ln>
        </p:spPr>
        <p:txBody>
          <a:bodyPr wrap="none" lIns="91434" tIns="45718" rIns="91434" bIns="45718" anchor="ctr"/>
          <a:lstStyle/>
          <a:p>
            <a:endParaRPr lang="en-US"/>
          </a:p>
        </p:txBody>
      </p:sp>
      <p:cxnSp>
        <p:nvCxnSpPr>
          <p:cNvPr id="49175" name="AutoShape 58"/>
          <p:cNvCxnSpPr>
            <a:cxnSpLocks noChangeShapeType="1"/>
            <a:stCxn id="49161" idx="4"/>
            <a:endCxn id="49174" idx="0"/>
          </p:cNvCxnSpPr>
          <p:nvPr/>
        </p:nvCxnSpPr>
        <p:spPr bwMode="auto">
          <a:xfrm flipH="1">
            <a:off x="635000" y="2305050"/>
            <a:ext cx="358775" cy="630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76" name="Oval 60"/>
          <p:cNvSpPr>
            <a:spLocks noChangeArrowheads="1"/>
          </p:cNvSpPr>
          <p:nvPr/>
        </p:nvSpPr>
        <p:spPr bwMode="auto">
          <a:xfrm>
            <a:off x="1173163" y="2935288"/>
            <a:ext cx="360362" cy="360362"/>
          </a:xfrm>
          <a:prstGeom prst="ellipse">
            <a:avLst/>
          </a:prstGeom>
          <a:solidFill>
            <a:srgbClr val="FAAB4F"/>
          </a:solidFill>
          <a:ln w="9525">
            <a:solidFill>
              <a:schemeClr val="tx1"/>
            </a:solidFill>
            <a:round/>
            <a:headEnd/>
            <a:tailEnd/>
          </a:ln>
        </p:spPr>
        <p:txBody>
          <a:bodyPr wrap="none" lIns="91434" tIns="45718" rIns="91434" bIns="45718" anchor="ctr"/>
          <a:lstStyle/>
          <a:p>
            <a:endParaRPr lang="en-US"/>
          </a:p>
        </p:txBody>
      </p:sp>
      <p:cxnSp>
        <p:nvCxnSpPr>
          <p:cNvPr id="49177" name="AutoShape 61"/>
          <p:cNvCxnSpPr>
            <a:cxnSpLocks noChangeShapeType="1"/>
            <a:stCxn id="49161" idx="4"/>
            <a:endCxn id="49176" idx="0"/>
          </p:cNvCxnSpPr>
          <p:nvPr/>
        </p:nvCxnSpPr>
        <p:spPr bwMode="auto">
          <a:xfrm>
            <a:off x="993775" y="2305050"/>
            <a:ext cx="360363" cy="630238"/>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pic>
        <p:nvPicPr>
          <p:cNvPr id="49178" name="Picture 65" descr="frame000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63988" y="2438400"/>
            <a:ext cx="719137" cy="719138"/>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pic>
      <p:cxnSp>
        <p:nvCxnSpPr>
          <p:cNvPr id="49179" name="AutoShape 68"/>
          <p:cNvCxnSpPr>
            <a:cxnSpLocks noChangeShapeType="1"/>
            <a:stCxn id="49166" idx="6"/>
          </p:cNvCxnSpPr>
          <p:nvPr/>
        </p:nvCxnSpPr>
        <p:spPr bwMode="auto">
          <a:xfrm flipV="1">
            <a:off x="3287713" y="2798763"/>
            <a:ext cx="676275" cy="1350962"/>
          </a:xfrm>
          <a:prstGeom prst="curvedConnector3">
            <a:avLst>
              <a:gd name="adj1" fmla="val 49764"/>
            </a:avLst>
          </a:prstGeom>
          <a:noFill/>
          <a:ln w="25400">
            <a:solidFill>
              <a:srgbClr val="008000"/>
            </a:solidFill>
            <a:prstDash val="dash"/>
            <a:round/>
            <a:headEnd/>
            <a:tailEnd type="triangle" w="med" len="med"/>
          </a:ln>
          <a:extLst>
            <a:ext uri="{909E8E84-426E-40DD-AFC4-6F175D3DCCD1}">
              <a14:hiddenFill xmlns:a14="http://schemas.microsoft.com/office/drawing/2010/main" xmlns="">
                <a:noFill/>
              </a14:hiddenFill>
            </a:ext>
          </a:extLst>
        </p:spPr>
      </p:cxnSp>
      <p:pic>
        <p:nvPicPr>
          <p:cNvPr id="49180" name="Picture 64" descr="SmallArea-130d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03963" y="3294063"/>
            <a:ext cx="719137" cy="719137"/>
          </a:xfrm>
          <a:prstGeom prst="rect">
            <a:avLst/>
          </a:prstGeom>
          <a:pattFill prst="lgCheck">
            <a:fgClr>
              <a:schemeClr val="tx1"/>
            </a:fgClr>
            <a:bgClr>
              <a:schemeClr val="bg2"/>
            </a:bgClr>
          </a:patt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49181" name="Oval 101"/>
          <p:cNvSpPr>
            <a:spLocks noChangeArrowheads="1"/>
          </p:cNvSpPr>
          <p:nvPr/>
        </p:nvSpPr>
        <p:spPr bwMode="auto">
          <a:xfrm>
            <a:off x="5222875" y="3384550"/>
            <a:ext cx="900113" cy="539750"/>
          </a:xfrm>
          <a:prstGeom prst="ellipse">
            <a:avLst/>
          </a:prstGeom>
          <a:solidFill>
            <a:srgbClr val="008000"/>
          </a:solidFill>
          <a:ln w="9525">
            <a:solidFill>
              <a:schemeClr val="tx1"/>
            </a:solidFill>
            <a:round/>
            <a:headEnd/>
            <a:tailEnd/>
          </a:ln>
        </p:spPr>
        <p:txBody>
          <a:bodyPr lIns="91434" tIns="45718" rIns="91434" bIns="45718" anchor="ctr"/>
          <a:lstStyle/>
          <a:p>
            <a:r>
              <a:rPr lang="en-US" sz="900"/>
              <a:t>Pointer Render App</a:t>
            </a:r>
          </a:p>
        </p:txBody>
      </p:sp>
      <p:cxnSp>
        <p:nvCxnSpPr>
          <p:cNvPr id="49182" name="AutoShape 113"/>
          <p:cNvCxnSpPr>
            <a:cxnSpLocks noChangeShapeType="1"/>
            <a:stCxn id="49181" idx="6"/>
          </p:cNvCxnSpPr>
          <p:nvPr/>
        </p:nvCxnSpPr>
        <p:spPr bwMode="auto">
          <a:xfrm>
            <a:off x="6122988" y="3654425"/>
            <a:ext cx="180975"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83" name="Oval 114"/>
          <p:cNvSpPr>
            <a:spLocks noGrp="1" noChangeArrowheads="1"/>
          </p:cNvSpPr>
          <p:nvPr>
            <p:ph type="body" idx="1"/>
          </p:nvPr>
        </p:nvSpPr>
        <p:spPr>
          <a:xfrm>
            <a:off x="7113588" y="2708275"/>
            <a:ext cx="900112" cy="539750"/>
          </a:xfrm>
          <a:prstGeom prst="ellipse">
            <a:avLst/>
          </a:prstGeom>
          <a:solidFill>
            <a:srgbClr val="008000"/>
          </a:solidFill>
          <a:ln>
            <a:solidFill>
              <a:schemeClr val="tx1"/>
            </a:solidFill>
            <a:round/>
            <a:headEnd/>
            <a:tailEnd/>
          </a:ln>
        </p:spPr>
        <p:txBody>
          <a:bodyPr wrap="none" anchor="ctr" anchorCtr="1"/>
          <a:lstStyle/>
          <a:p>
            <a:pPr algn="ctr" defTabSz="871538">
              <a:lnSpc>
                <a:spcPct val="100000"/>
              </a:lnSpc>
              <a:spcAft>
                <a:spcPct val="0"/>
              </a:spcAft>
              <a:buClrTx/>
              <a:buFont typeface="Arial" charset="0"/>
              <a:buNone/>
            </a:pPr>
            <a:r>
              <a:rPr lang="en-US" sz="1100" b="1" smtClean="0"/>
              <a:t>Alpha</a:t>
            </a:r>
          </a:p>
          <a:p>
            <a:pPr algn="ctr" defTabSz="871538">
              <a:lnSpc>
                <a:spcPct val="100000"/>
              </a:lnSpc>
              <a:spcAft>
                <a:spcPct val="0"/>
              </a:spcAft>
              <a:buClrTx/>
              <a:buFont typeface="Arial" charset="0"/>
              <a:buNone/>
            </a:pPr>
            <a:r>
              <a:rPr lang="en-US" sz="1100" b="1" smtClean="0"/>
              <a:t>Blending</a:t>
            </a:r>
          </a:p>
        </p:txBody>
      </p:sp>
      <p:cxnSp>
        <p:nvCxnSpPr>
          <p:cNvPr id="49184" name="AutoShape 115"/>
          <p:cNvCxnSpPr>
            <a:cxnSpLocks noChangeShapeType="1"/>
            <a:endCxn id="49183" idx="1"/>
          </p:cNvCxnSpPr>
          <p:nvPr/>
        </p:nvCxnSpPr>
        <p:spPr bwMode="auto">
          <a:xfrm flipV="1">
            <a:off x="4683125" y="2787650"/>
            <a:ext cx="2562225" cy="111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9185" name="AutoShape 118"/>
          <p:cNvCxnSpPr>
            <a:cxnSpLocks noChangeShapeType="1"/>
            <a:endCxn id="49183" idx="3"/>
          </p:cNvCxnSpPr>
          <p:nvPr/>
        </p:nvCxnSpPr>
        <p:spPr bwMode="auto">
          <a:xfrm flipV="1">
            <a:off x="7023100" y="3168650"/>
            <a:ext cx="222250" cy="4857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9186" name="AutoShape 121"/>
          <p:cNvCxnSpPr>
            <a:cxnSpLocks noChangeShapeType="1"/>
            <a:stCxn id="49159" idx="6"/>
            <a:endCxn id="49162" idx="0"/>
          </p:cNvCxnSpPr>
          <p:nvPr/>
        </p:nvCxnSpPr>
        <p:spPr bwMode="auto">
          <a:xfrm>
            <a:off x="1893888" y="1539875"/>
            <a:ext cx="539750" cy="404813"/>
          </a:xfrm>
          <a:prstGeom prst="curvedConnector2">
            <a:avLst/>
          </a:prstGeom>
          <a:noFill/>
          <a:ln w="25400">
            <a:solidFill>
              <a:srgbClr val="0000FF"/>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49187" name="AutoShape 122"/>
          <p:cNvCxnSpPr>
            <a:cxnSpLocks noChangeShapeType="1"/>
            <a:stCxn id="49162" idx="6"/>
            <a:endCxn id="49164" idx="0"/>
          </p:cNvCxnSpPr>
          <p:nvPr/>
        </p:nvCxnSpPr>
        <p:spPr bwMode="auto">
          <a:xfrm>
            <a:off x="2613025" y="2125663"/>
            <a:ext cx="225425" cy="854075"/>
          </a:xfrm>
          <a:prstGeom prst="curvedConnector2">
            <a:avLst/>
          </a:prstGeom>
          <a:noFill/>
          <a:ln w="25400">
            <a:solidFill>
              <a:srgbClr val="0000FF"/>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49188" name="AutoShape 123"/>
          <p:cNvCxnSpPr>
            <a:cxnSpLocks noChangeShapeType="1"/>
            <a:stCxn id="49164" idx="6"/>
            <a:endCxn id="49166" idx="0"/>
          </p:cNvCxnSpPr>
          <p:nvPr/>
        </p:nvCxnSpPr>
        <p:spPr bwMode="auto">
          <a:xfrm flipH="1">
            <a:off x="2838450" y="3160713"/>
            <a:ext cx="179388" cy="719137"/>
          </a:xfrm>
          <a:prstGeom prst="curvedConnector4">
            <a:avLst>
              <a:gd name="adj1" fmla="val -126551"/>
              <a:gd name="adj2" fmla="val 62250"/>
            </a:avLst>
          </a:prstGeom>
          <a:noFill/>
          <a:ln w="25400">
            <a:solidFill>
              <a:srgbClr val="0000FF"/>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49189" name="AutoShape 125"/>
          <p:cNvCxnSpPr>
            <a:cxnSpLocks noChangeShapeType="1"/>
            <a:stCxn id="49183" idx="6"/>
          </p:cNvCxnSpPr>
          <p:nvPr/>
        </p:nvCxnSpPr>
        <p:spPr bwMode="auto">
          <a:xfrm>
            <a:off x="8013700" y="2978150"/>
            <a:ext cx="404813" cy="3159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90" name="Oval 126"/>
          <p:cNvSpPr>
            <a:spLocks noChangeArrowheads="1"/>
          </p:cNvSpPr>
          <p:nvPr/>
        </p:nvSpPr>
        <p:spPr bwMode="auto">
          <a:xfrm>
            <a:off x="5222875" y="4733925"/>
            <a:ext cx="900113" cy="539750"/>
          </a:xfrm>
          <a:prstGeom prst="ellipse">
            <a:avLst/>
          </a:prstGeom>
          <a:solidFill>
            <a:srgbClr val="993366"/>
          </a:solidFill>
          <a:ln w="9525">
            <a:solidFill>
              <a:schemeClr val="tx1"/>
            </a:solidFill>
            <a:round/>
            <a:headEnd/>
            <a:tailEnd/>
          </a:ln>
        </p:spPr>
        <p:txBody>
          <a:bodyPr wrap="none" lIns="0" tIns="0" rIns="0" bIns="0" anchor="ctr"/>
          <a:lstStyle/>
          <a:p>
            <a:r>
              <a:rPr lang="en-US" sz="900"/>
              <a:t>Rotation Angle</a:t>
            </a:r>
          </a:p>
          <a:p>
            <a:r>
              <a:rPr lang="en-US" sz="900"/>
              <a:t>Interpolator</a:t>
            </a:r>
          </a:p>
        </p:txBody>
      </p:sp>
      <p:cxnSp>
        <p:nvCxnSpPr>
          <p:cNvPr id="49191" name="AutoShape 127"/>
          <p:cNvCxnSpPr>
            <a:cxnSpLocks noChangeShapeType="1"/>
            <a:stCxn id="49190" idx="0"/>
            <a:endCxn id="49181" idx="4"/>
          </p:cNvCxnSpPr>
          <p:nvPr/>
        </p:nvCxnSpPr>
        <p:spPr bwMode="auto">
          <a:xfrm flipH="1" flipV="1">
            <a:off x="5673725" y="3924300"/>
            <a:ext cx="0" cy="8096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9192" name="AutoShape 128"/>
          <p:cNvCxnSpPr>
            <a:cxnSpLocks noChangeShapeType="1"/>
            <a:stCxn id="49166" idx="4"/>
            <a:endCxn id="49202" idx="2"/>
          </p:cNvCxnSpPr>
          <p:nvPr/>
        </p:nvCxnSpPr>
        <p:spPr bwMode="auto">
          <a:xfrm rot="5400000" flipH="1" flipV="1">
            <a:off x="4009231" y="3202782"/>
            <a:ext cx="46037" cy="2387600"/>
          </a:xfrm>
          <a:prstGeom prst="curvedConnector4">
            <a:avLst>
              <a:gd name="adj1" fmla="val -504014"/>
              <a:gd name="adj2" fmla="val 58028"/>
            </a:avLst>
          </a:prstGeom>
          <a:noFill/>
          <a:ln w="25400">
            <a:solidFill>
              <a:srgbClr val="0000FF"/>
            </a:solidFill>
            <a:prstDash val="dash"/>
            <a:round/>
            <a:headEnd/>
            <a:tailEnd type="triangle" w="med" len="med"/>
          </a:ln>
          <a:extLst>
            <a:ext uri="{909E8E84-426E-40DD-AFC4-6F175D3DCCD1}">
              <a14:hiddenFill xmlns:a14="http://schemas.microsoft.com/office/drawing/2010/main" xmlns="">
                <a:noFill/>
              </a14:hiddenFill>
            </a:ext>
          </a:extLst>
        </p:spPr>
      </p:cxnSp>
      <p:grpSp>
        <p:nvGrpSpPr>
          <p:cNvPr id="49193" name="Group 132"/>
          <p:cNvGrpSpPr>
            <a:grpSpLocks/>
          </p:cNvGrpSpPr>
          <p:nvPr/>
        </p:nvGrpSpPr>
        <p:grpSpPr bwMode="auto">
          <a:xfrm>
            <a:off x="8328025" y="2754313"/>
            <a:ext cx="1276350" cy="1308100"/>
            <a:chOff x="4991" y="1849"/>
            <a:chExt cx="804" cy="824"/>
          </a:xfrm>
        </p:grpSpPr>
        <p:grpSp>
          <p:nvGrpSpPr>
            <p:cNvPr id="49203" name="Group 124"/>
            <p:cNvGrpSpPr>
              <a:grpSpLocks/>
            </p:cNvGrpSpPr>
            <p:nvPr/>
          </p:nvGrpSpPr>
          <p:grpSpPr bwMode="auto">
            <a:xfrm>
              <a:off x="5048" y="1849"/>
              <a:ext cx="680" cy="680"/>
              <a:chOff x="5076" y="1820"/>
              <a:chExt cx="680" cy="680"/>
            </a:xfrm>
          </p:grpSpPr>
          <p:pic>
            <p:nvPicPr>
              <p:cNvPr id="49205" name="Picture 119" descr="frame000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76" y="1820"/>
                <a:ext cx="680" cy="68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49206" name="Picture 120" descr="SmallArea-130de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076" y="1820"/>
                <a:ext cx="680" cy="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grpSp>
        <p:sp>
          <p:nvSpPr>
            <p:cNvPr id="49204" name="Text Box 129"/>
            <p:cNvSpPr txBox="1">
              <a:spLocks noChangeArrowheads="1"/>
            </p:cNvSpPr>
            <p:nvPr/>
          </p:nvSpPr>
          <p:spPr bwMode="auto">
            <a:xfrm>
              <a:off x="4991" y="2500"/>
              <a:ext cx="80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871538" eaLnBrk="0" hangingPunct="0">
                <a:defRPr sz="1500">
                  <a:solidFill>
                    <a:schemeClr val="tx1"/>
                  </a:solidFill>
                  <a:latin typeface="Arial" charset="0"/>
                </a:defRPr>
              </a:lvl1pPr>
              <a:lvl2pPr marL="742950" indent="-285750" defTabSz="871538" eaLnBrk="0" hangingPunct="0">
                <a:defRPr sz="1500">
                  <a:solidFill>
                    <a:schemeClr val="tx1"/>
                  </a:solidFill>
                  <a:latin typeface="Arial" charset="0"/>
                </a:defRPr>
              </a:lvl2pPr>
              <a:lvl3pPr marL="1143000" indent="-228600" defTabSz="871538" eaLnBrk="0" hangingPunct="0">
                <a:defRPr sz="1500">
                  <a:solidFill>
                    <a:schemeClr val="tx1"/>
                  </a:solidFill>
                  <a:latin typeface="Arial" charset="0"/>
                </a:defRPr>
              </a:lvl3pPr>
              <a:lvl4pPr marL="1600200" indent="-228600" defTabSz="871538" eaLnBrk="0" hangingPunct="0">
                <a:defRPr sz="1500">
                  <a:solidFill>
                    <a:schemeClr val="tx1"/>
                  </a:solidFill>
                  <a:latin typeface="Arial" charset="0"/>
                </a:defRPr>
              </a:lvl4pPr>
              <a:lvl5pPr marL="2057400" indent="-228600" defTabSz="871538" eaLnBrk="0" hangingPunct="0">
                <a:defRPr sz="1500">
                  <a:solidFill>
                    <a:schemeClr val="tx1"/>
                  </a:solidFill>
                  <a:latin typeface="Arial" charset="0"/>
                </a:defRPr>
              </a:lvl5pPr>
              <a:lvl6pPr marL="2514600" indent="-228600" algn="ctr" defTabSz="871538" eaLnBrk="0" fontAlgn="base" hangingPunct="0">
                <a:spcBef>
                  <a:spcPct val="0"/>
                </a:spcBef>
                <a:spcAft>
                  <a:spcPct val="0"/>
                </a:spcAft>
                <a:defRPr sz="1500">
                  <a:solidFill>
                    <a:schemeClr val="tx1"/>
                  </a:solidFill>
                  <a:latin typeface="Arial" charset="0"/>
                </a:defRPr>
              </a:lvl6pPr>
              <a:lvl7pPr marL="2971800" indent="-228600" algn="ctr" defTabSz="871538" eaLnBrk="0" fontAlgn="base" hangingPunct="0">
                <a:spcBef>
                  <a:spcPct val="0"/>
                </a:spcBef>
                <a:spcAft>
                  <a:spcPct val="0"/>
                </a:spcAft>
                <a:defRPr sz="1500">
                  <a:solidFill>
                    <a:schemeClr val="tx1"/>
                  </a:solidFill>
                  <a:latin typeface="Arial" charset="0"/>
                </a:defRPr>
              </a:lvl7pPr>
              <a:lvl8pPr marL="3429000" indent="-228600" algn="ctr" defTabSz="871538" eaLnBrk="0" fontAlgn="base" hangingPunct="0">
                <a:spcBef>
                  <a:spcPct val="0"/>
                </a:spcBef>
                <a:spcAft>
                  <a:spcPct val="0"/>
                </a:spcAft>
                <a:defRPr sz="1500">
                  <a:solidFill>
                    <a:schemeClr val="tx1"/>
                  </a:solidFill>
                  <a:latin typeface="Arial" charset="0"/>
                </a:defRPr>
              </a:lvl8pPr>
              <a:lvl9pPr marL="3886200" indent="-228600" algn="ctr" defTabSz="871538" eaLnBrk="0" fontAlgn="base" hangingPunct="0">
                <a:spcBef>
                  <a:spcPct val="0"/>
                </a:spcBef>
                <a:spcAft>
                  <a:spcPct val="0"/>
                </a:spcAft>
                <a:defRPr sz="1500">
                  <a:solidFill>
                    <a:schemeClr val="tx1"/>
                  </a:solidFill>
                  <a:latin typeface="Arial" charset="0"/>
                </a:defRPr>
              </a:lvl9pPr>
            </a:lstStyle>
            <a:p>
              <a:pPr algn="l" eaLnBrk="1" hangingPunct="1"/>
              <a:r>
                <a:rPr lang="en-US" sz="1200"/>
                <a:t>Visible Surface</a:t>
              </a:r>
            </a:p>
          </p:txBody>
        </p:sp>
      </p:grpSp>
      <p:sp>
        <p:nvSpPr>
          <p:cNvPr id="49194" name="AutoShape 130"/>
          <p:cNvSpPr>
            <a:spLocks noChangeArrowheads="1"/>
          </p:cNvSpPr>
          <p:nvPr/>
        </p:nvSpPr>
        <p:spPr bwMode="auto">
          <a:xfrm>
            <a:off x="5513388" y="2889250"/>
            <a:ext cx="315912" cy="314325"/>
          </a:xfrm>
          <a:prstGeom prst="lightningBolt">
            <a:avLst/>
          </a:prstGeom>
          <a:solidFill>
            <a:srgbClr val="FFFF00"/>
          </a:solidFill>
          <a:ln w="9525" algn="ctr">
            <a:solidFill>
              <a:schemeClr val="tx1"/>
            </a:solidFill>
            <a:miter lim="800000"/>
            <a:headEnd/>
            <a:tailEnd/>
          </a:ln>
        </p:spPr>
        <p:txBody>
          <a:bodyPr wrap="none" lIns="89994" tIns="0" rIns="89994" bIns="0" anchor="ctr"/>
          <a:lstStyle/>
          <a:p>
            <a:r>
              <a:rPr lang="en-US" sz="1200"/>
              <a:t>VSync</a:t>
            </a:r>
          </a:p>
        </p:txBody>
      </p:sp>
      <p:cxnSp>
        <p:nvCxnSpPr>
          <p:cNvPr id="49195" name="AutoShape 131"/>
          <p:cNvCxnSpPr>
            <a:cxnSpLocks noChangeShapeType="1"/>
            <a:stCxn id="49194" idx="3"/>
            <a:endCxn id="49181" idx="0"/>
          </p:cNvCxnSpPr>
          <p:nvPr/>
        </p:nvCxnSpPr>
        <p:spPr bwMode="auto">
          <a:xfrm>
            <a:off x="5659438" y="3106738"/>
            <a:ext cx="14287" cy="27781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96" name="Text Box 137"/>
          <p:cNvSpPr txBox="1">
            <a:spLocks noChangeArrowheads="1"/>
          </p:cNvSpPr>
          <p:nvPr/>
        </p:nvSpPr>
        <p:spPr bwMode="auto">
          <a:xfrm>
            <a:off x="2747963" y="1223963"/>
            <a:ext cx="584200" cy="876300"/>
          </a:xfrm>
          <a:prstGeom prst="rect">
            <a:avLst/>
          </a:prstGeom>
          <a:solidFill>
            <a:schemeClr val="bg1"/>
          </a:solidFill>
          <a:ln w="25400">
            <a:solidFill>
              <a:srgbClr val="0000FF"/>
            </a:solidFill>
            <a:miter lim="800000"/>
            <a:headEnd/>
            <a:tailEnd/>
          </a:ln>
        </p:spPr>
        <p:txBody>
          <a:bodyPr lIns="17999" tIns="45718" rIns="17999" bIns="45718">
            <a:spAutoFit/>
          </a:bodyPr>
          <a:lstStyle>
            <a:lvl1pPr defTabSz="871538" eaLnBrk="0" hangingPunct="0">
              <a:defRPr sz="1500">
                <a:solidFill>
                  <a:schemeClr val="tx1"/>
                </a:solidFill>
                <a:latin typeface="Arial" charset="0"/>
              </a:defRPr>
            </a:lvl1pPr>
            <a:lvl2pPr marL="742950" indent="-285750" defTabSz="871538" eaLnBrk="0" hangingPunct="0">
              <a:defRPr sz="1500">
                <a:solidFill>
                  <a:schemeClr val="tx1"/>
                </a:solidFill>
                <a:latin typeface="Arial" charset="0"/>
              </a:defRPr>
            </a:lvl2pPr>
            <a:lvl3pPr marL="1143000" indent="-228600" defTabSz="871538" eaLnBrk="0" hangingPunct="0">
              <a:defRPr sz="1500">
                <a:solidFill>
                  <a:schemeClr val="tx1"/>
                </a:solidFill>
                <a:latin typeface="Arial" charset="0"/>
              </a:defRPr>
            </a:lvl3pPr>
            <a:lvl4pPr marL="1600200" indent="-228600" defTabSz="871538" eaLnBrk="0" hangingPunct="0">
              <a:defRPr sz="1500">
                <a:solidFill>
                  <a:schemeClr val="tx1"/>
                </a:solidFill>
                <a:latin typeface="Arial" charset="0"/>
              </a:defRPr>
            </a:lvl4pPr>
            <a:lvl5pPr marL="2057400" indent="-228600" defTabSz="871538" eaLnBrk="0" hangingPunct="0">
              <a:defRPr sz="1500">
                <a:solidFill>
                  <a:schemeClr val="tx1"/>
                </a:solidFill>
                <a:latin typeface="Arial" charset="0"/>
              </a:defRPr>
            </a:lvl5pPr>
            <a:lvl6pPr marL="2514600" indent="-228600" algn="ctr" defTabSz="871538" eaLnBrk="0" fontAlgn="base" hangingPunct="0">
              <a:spcBef>
                <a:spcPct val="0"/>
              </a:spcBef>
              <a:spcAft>
                <a:spcPct val="0"/>
              </a:spcAft>
              <a:defRPr sz="1500">
                <a:solidFill>
                  <a:schemeClr val="tx1"/>
                </a:solidFill>
                <a:latin typeface="Arial" charset="0"/>
              </a:defRPr>
            </a:lvl6pPr>
            <a:lvl7pPr marL="2971800" indent="-228600" algn="ctr" defTabSz="871538" eaLnBrk="0" fontAlgn="base" hangingPunct="0">
              <a:spcBef>
                <a:spcPct val="0"/>
              </a:spcBef>
              <a:spcAft>
                <a:spcPct val="0"/>
              </a:spcAft>
              <a:defRPr sz="1500">
                <a:solidFill>
                  <a:schemeClr val="tx1"/>
                </a:solidFill>
                <a:latin typeface="Arial" charset="0"/>
              </a:defRPr>
            </a:lvl7pPr>
            <a:lvl8pPr marL="3429000" indent="-228600" algn="ctr" defTabSz="871538" eaLnBrk="0" fontAlgn="base" hangingPunct="0">
              <a:spcBef>
                <a:spcPct val="0"/>
              </a:spcBef>
              <a:spcAft>
                <a:spcPct val="0"/>
              </a:spcAft>
              <a:defRPr sz="1500">
                <a:solidFill>
                  <a:schemeClr val="tx1"/>
                </a:solidFill>
                <a:latin typeface="Arial" charset="0"/>
              </a:defRPr>
            </a:lvl8pPr>
            <a:lvl9pPr marL="3886200" indent="-228600" algn="ctr" defTabSz="871538" eaLnBrk="0" fontAlgn="base" hangingPunct="0">
              <a:spcBef>
                <a:spcPct val="0"/>
              </a:spcBef>
              <a:spcAft>
                <a:spcPct val="0"/>
              </a:spcAft>
              <a:defRPr sz="1500">
                <a:solidFill>
                  <a:schemeClr val="tx1"/>
                </a:solidFill>
                <a:latin typeface="Arial" charset="0"/>
              </a:defRPr>
            </a:lvl9pPr>
          </a:lstStyle>
          <a:p>
            <a:pPr algn="l" eaLnBrk="1" hangingPunct="1"/>
            <a:r>
              <a:rPr lang="de-DE" sz="1000">
                <a:solidFill>
                  <a:srgbClr val="000099"/>
                </a:solidFill>
              </a:rPr>
              <a:t>Enable</a:t>
            </a:r>
          </a:p>
          <a:p>
            <a:pPr algn="l" eaLnBrk="1" hangingPunct="1"/>
            <a:r>
              <a:rPr lang="de-DE" sz="1000">
                <a:solidFill>
                  <a:srgbClr val="000099"/>
                </a:solidFill>
              </a:rPr>
              <a:t>Disable</a:t>
            </a:r>
          </a:p>
          <a:p>
            <a:pPr algn="l" eaLnBrk="1" hangingPunct="1"/>
            <a:r>
              <a:rPr lang="de-DE" sz="1000">
                <a:solidFill>
                  <a:srgbClr val="000099"/>
                </a:solidFill>
              </a:rPr>
              <a:t>FadeIn</a:t>
            </a:r>
          </a:p>
          <a:p>
            <a:pPr algn="l" eaLnBrk="1" hangingPunct="1"/>
            <a:r>
              <a:rPr lang="de-DE" sz="1000">
                <a:solidFill>
                  <a:srgbClr val="000099"/>
                </a:solidFill>
              </a:rPr>
              <a:t>FadeOut</a:t>
            </a:r>
          </a:p>
          <a:p>
            <a:pPr algn="l" eaLnBrk="1" hangingPunct="1"/>
            <a:r>
              <a:rPr lang="de-DE" sz="1000">
                <a:solidFill>
                  <a:srgbClr val="000099"/>
                </a:solidFill>
              </a:rPr>
              <a:t>…</a:t>
            </a:r>
            <a:endParaRPr lang="en-US" sz="1000">
              <a:solidFill>
                <a:srgbClr val="000099"/>
              </a:solidFill>
            </a:endParaRPr>
          </a:p>
        </p:txBody>
      </p:sp>
      <p:sp>
        <p:nvSpPr>
          <p:cNvPr id="49197" name="Rectangle 138"/>
          <p:cNvSpPr>
            <a:spLocks noChangeArrowheads="1"/>
          </p:cNvSpPr>
          <p:nvPr/>
        </p:nvSpPr>
        <p:spPr bwMode="auto">
          <a:xfrm>
            <a:off x="5132388" y="5589588"/>
            <a:ext cx="1069975" cy="269875"/>
          </a:xfrm>
          <a:prstGeom prst="rect">
            <a:avLst/>
          </a:prstGeom>
          <a:solidFill>
            <a:srgbClr val="FFCC99"/>
          </a:solidFill>
          <a:ln w="9525" algn="ctr">
            <a:solidFill>
              <a:schemeClr val="tx1"/>
            </a:solidFill>
            <a:miter lim="800000"/>
            <a:headEnd/>
            <a:tailEnd/>
          </a:ln>
        </p:spPr>
        <p:txBody>
          <a:bodyPr lIns="0" tIns="45709" rIns="89994" bIns="45709"/>
          <a:lstStyle/>
          <a:p>
            <a:r>
              <a:rPr lang="de-DE" sz="1300"/>
              <a:t>DPOOL</a:t>
            </a:r>
            <a:endParaRPr lang="en-US" sz="1300"/>
          </a:p>
        </p:txBody>
      </p:sp>
      <p:cxnSp>
        <p:nvCxnSpPr>
          <p:cNvPr id="49198" name="AutoShape 139"/>
          <p:cNvCxnSpPr>
            <a:cxnSpLocks noChangeShapeType="1"/>
            <a:stCxn id="49197" idx="0"/>
            <a:endCxn id="49190" idx="4"/>
          </p:cNvCxnSpPr>
          <p:nvPr/>
        </p:nvCxnSpPr>
        <p:spPr bwMode="auto">
          <a:xfrm flipV="1">
            <a:off x="5667375" y="5273675"/>
            <a:ext cx="6350" cy="31591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9199" name="TextBox 53"/>
          <p:cNvSpPr txBox="1">
            <a:spLocks noChangeArrowheads="1"/>
          </p:cNvSpPr>
          <p:nvPr/>
        </p:nvSpPr>
        <p:spPr bwMode="auto">
          <a:xfrm>
            <a:off x="6121400" y="4286250"/>
            <a:ext cx="1544638" cy="223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a:t>WAG_AnimControlPointer</a:t>
            </a:r>
          </a:p>
        </p:txBody>
      </p:sp>
      <p:sp>
        <p:nvSpPr>
          <p:cNvPr id="49200" name="TextBox 55"/>
          <p:cNvSpPr txBox="1">
            <a:spLocks noChangeArrowheads="1"/>
          </p:cNvSpPr>
          <p:nvPr/>
        </p:nvSpPr>
        <p:spPr bwMode="auto">
          <a:xfrm>
            <a:off x="3963988" y="3787775"/>
            <a:ext cx="1466850"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a:t>WAG_WMAppPointer3D</a:t>
            </a:r>
          </a:p>
        </p:txBody>
      </p:sp>
      <p:sp>
        <p:nvSpPr>
          <p:cNvPr id="49201"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9740C04A-5173-4B56-B7E8-771EDABEC4BD}" type="slidenum">
              <a:rPr lang="en-US" sz="600" smtClean="0"/>
              <a:pPr eaLnBrk="1" hangingPunct="1"/>
              <a:t>51</a:t>
            </a:fld>
            <a:r>
              <a:rPr lang="en-US" sz="600" smtClean="0"/>
              <a:t> / T. A. Devi / ID RD CDS HF /  Dec-2012   © Continental Automotive Singapore</a:t>
            </a:r>
          </a:p>
        </p:txBody>
      </p:sp>
      <p:sp>
        <p:nvSpPr>
          <p:cNvPr id="49202" name="Oval 54"/>
          <p:cNvSpPr>
            <a:spLocks noChangeArrowheads="1"/>
          </p:cNvSpPr>
          <p:nvPr/>
        </p:nvSpPr>
        <p:spPr bwMode="auto">
          <a:xfrm>
            <a:off x="5226050" y="4149725"/>
            <a:ext cx="896938" cy="447675"/>
          </a:xfrm>
          <a:prstGeom prst="ellipse">
            <a:avLst/>
          </a:prstGeom>
          <a:solidFill>
            <a:schemeClr val="accent1"/>
          </a:solidFill>
          <a:ln w="9525" algn="ctr">
            <a:solidFill>
              <a:schemeClr val="tx1"/>
            </a:solidFill>
            <a:round/>
            <a:headEnd/>
            <a:tailEnd/>
          </a:ln>
        </p:spPr>
        <p:txBody>
          <a:bodyPr wrap="none" anchor="ctr"/>
          <a:lstStyle/>
          <a:p>
            <a:pPr defTabSz="915988"/>
            <a:r>
              <a:rPr lang="en-US" sz="900"/>
              <a:t>Pointer </a:t>
            </a:r>
            <a:br>
              <a:rPr lang="en-US" sz="900"/>
            </a:br>
            <a:r>
              <a:rPr lang="en-US" sz="900"/>
              <a:t>Animation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AutoShape 118"/>
          <p:cNvSpPr>
            <a:spLocks noChangeArrowheads="1"/>
          </p:cNvSpPr>
          <p:nvPr/>
        </p:nvSpPr>
        <p:spPr bwMode="auto">
          <a:xfrm>
            <a:off x="7832725" y="1268413"/>
            <a:ext cx="1368425" cy="4321175"/>
          </a:xfrm>
          <a:prstGeom prst="flowChartProcess">
            <a:avLst/>
          </a:prstGeom>
          <a:gradFill rotWithShape="1">
            <a:gsLst>
              <a:gs pos="0">
                <a:srgbClr val="CCCCFF"/>
              </a:gs>
              <a:gs pos="17999">
                <a:srgbClr val="99CCFF"/>
              </a:gs>
              <a:gs pos="36000">
                <a:srgbClr val="9966FF"/>
              </a:gs>
              <a:gs pos="61000">
                <a:srgbClr val="CC99FF"/>
              </a:gs>
              <a:gs pos="82001">
                <a:srgbClr val="99CCFF"/>
              </a:gs>
              <a:gs pos="100000">
                <a:srgbClr val="CCCCFF"/>
              </a:gs>
            </a:gsLst>
            <a:lin ang="5400000" scaled="1"/>
          </a:gradFill>
          <a:ln w="19050" algn="ctr">
            <a:solidFill>
              <a:schemeClr val="tx1"/>
            </a:solidFill>
            <a:miter lim="800000"/>
            <a:headEnd/>
            <a:tailEnd/>
          </a:ln>
        </p:spPr>
        <p:txBody>
          <a:bodyPr wrap="none" lIns="82641" tIns="0" rIns="82641" bIns="0"/>
          <a:lstStyle/>
          <a:p>
            <a:r>
              <a:rPr lang="en-US" sz="1400"/>
              <a:t>Composition</a:t>
            </a:r>
          </a:p>
          <a:p>
            <a:r>
              <a:rPr lang="en-US" sz="1400"/>
              <a:t>Management</a:t>
            </a:r>
          </a:p>
        </p:txBody>
      </p:sp>
      <p:grpSp>
        <p:nvGrpSpPr>
          <p:cNvPr id="50179" name="Group 88"/>
          <p:cNvGrpSpPr>
            <a:grpSpLocks/>
          </p:cNvGrpSpPr>
          <p:nvPr/>
        </p:nvGrpSpPr>
        <p:grpSpPr bwMode="auto">
          <a:xfrm>
            <a:off x="903288" y="2397125"/>
            <a:ext cx="900112" cy="1395413"/>
            <a:chOff x="342" y="799"/>
            <a:chExt cx="567" cy="879"/>
          </a:xfrm>
        </p:grpSpPr>
        <p:sp>
          <p:nvSpPr>
            <p:cNvPr id="50223" name="AutoShape 87"/>
            <p:cNvSpPr>
              <a:spLocks noChangeArrowheads="1"/>
            </p:cNvSpPr>
            <p:nvPr/>
          </p:nvSpPr>
          <p:spPr bwMode="auto">
            <a:xfrm>
              <a:off x="342" y="1480"/>
              <a:ext cx="567" cy="198"/>
            </a:xfrm>
            <a:prstGeom prst="flowChartMagneticDisk">
              <a:avLst/>
            </a:prstGeom>
            <a:gradFill rotWithShape="1">
              <a:gsLst>
                <a:gs pos="0">
                  <a:srgbClr val="2F7647"/>
                </a:gs>
                <a:gs pos="100000">
                  <a:srgbClr val="66FF99"/>
                </a:gs>
              </a:gsLst>
              <a:lin ang="18900000" scaled="1"/>
            </a:gradFill>
            <a:ln w="12700">
              <a:solidFill>
                <a:schemeClr val="tx1"/>
              </a:solidFill>
              <a:round/>
              <a:headEnd/>
              <a:tailEnd/>
            </a:ln>
          </p:spPr>
          <p:txBody>
            <a:bodyPr wrap="none" lIns="72000" tIns="72000" rIns="72000" bIns="0" anchor="ctr" anchorCtr="1"/>
            <a:lstStyle/>
            <a:p>
              <a:r>
                <a:rPr lang="en-US" sz="1000"/>
                <a:t>...</a:t>
              </a:r>
            </a:p>
          </p:txBody>
        </p:sp>
        <p:sp>
          <p:nvSpPr>
            <p:cNvPr id="50224" name="AutoShape 86"/>
            <p:cNvSpPr>
              <a:spLocks noChangeArrowheads="1"/>
            </p:cNvSpPr>
            <p:nvPr/>
          </p:nvSpPr>
          <p:spPr bwMode="auto">
            <a:xfrm>
              <a:off x="342" y="1338"/>
              <a:ext cx="567" cy="198"/>
            </a:xfrm>
            <a:prstGeom prst="flowChartMagneticDisk">
              <a:avLst/>
            </a:prstGeom>
            <a:gradFill rotWithShape="1">
              <a:gsLst>
                <a:gs pos="0">
                  <a:srgbClr val="2F7647"/>
                </a:gs>
                <a:gs pos="100000">
                  <a:srgbClr val="66FF99"/>
                </a:gs>
              </a:gsLst>
              <a:lin ang="18900000" scaled="1"/>
            </a:gradFill>
            <a:ln w="12700">
              <a:solidFill>
                <a:schemeClr val="tx1"/>
              </a:solidFill>
              <a:round/>
              <a:headEnd/>
              <a:tailEnd/>
            </a:ln>
          </p:spPr>
          <p:txBody>
            <a:bodyPr wrap="none" lIns="72000" tIns="72000" rIns="72000" bIns="0" anchor="ctr" anchorCtr="1"/>
            <a:lstStyle/>
            <a:p>
              <a:r>
                <a:rPr lang="en-US" sz="1000"/>
                <a:t>Fuel Level</a:t>
              </a:r>
            </a:p>
          </p:txBody>
        </p:sp>
        <p:sp>
          <p:nvSpPr>
            <p:cNvPr id="50225" name="AutoShape 85"/>
            <p:cNvSpPr>
              <a:spLocks noChangeArrowheads="1"/>
            </p:cNvSpPr>
            <p:nvPr/>
          </p:nvSpPr>
          <p:spPr bwMode="auto">
            <a:xfrm>
              <a:off x="342" y="1196"/>
              <a:ext cx="567" cy="198"/>
            </a:xfrm>
            <a:prstGeom prst="flowChartMagneticDisk">
              <a:avLst/>
            </a:prstGeom>
            <a:gradFill rotWithShape="1">
              <a:gsLst>
                <a:gs pos="0">
                  <a:srgbClr val="2F7647"/>
                </a:gs>
                <a:gs pos="100000">
                  <a:srgbClr val="66FF99"/>
                </a:gs>
              </a:gsLst>
              <a:lin ang="18900000" scaled="1"/>
            </a:gradFill>
            <a:ln w="12700">
              <a:solidFill>
                <a:schemeClr val="tx1"/>
              </a:solidFill>
              <a:round/>
              <a:headEnd/>
              <a:tailEnd/>
            </a:ln>
          </p:spPr>
          <p:txBody>
            <a:bodyPr wrap="none" lIns="72000" tIns="72000" rIns="72000" bIns="0" anchor="ctr" anchorCtr="1"/>
            <a:lstStyle/>
            <a:p>
              <a:r>
                <a:rPr lang="en-US" sz="1000"/>
                <a:t>Coolant Temp.</a:t>
              </a:r>
            </a:p>
          </p:txBody>
        </p:sp>
        <p:sp>
          <p:nvSpPr>
            <p:cNvPr id="50226" name="AutoShape 84"/>
            <p:cNvSpPr>
              <a:spLocks noChangeArrowheads="1"/>
            </p:cNvSpPr>
            <p:nvPr/>
          </p:nvSpPr>
          <p:spPr bwMode="auto">
            <a:xfrm>
              <a:off x="342" y="1054"/>
              <a:ext cx="567" cy="198"/>
            </a:xfrm>
            <a:prstGeom prst="flowChartMagneticDisk">
              <a:avLst/>
            </a:prstGeom>
            <a:gradFill rotWithShape="1">
              <a:gsLst>
                <a:gs pos="0">
                  <a:srgbClr val="2F7647"/>
                </a:gs>
                <a:gs pos="100000">
                  <a:srgbClr val="66FF99"/>
                </a:gs>
              </a:gsLst>
              <a:lin ang="18900000" scaled="1"/>
            </a:gradFill>
            <a:ln w="12700">
              <a:solidFill>
                <a:schemeClr val="tx1"/>
              </a:solidFill>
              <a:round/>
              <a:headEnd/>
              <a:tailEnd/>
            </a:ln>
          </p:spPr>
          <p:txBody>
            <a:bodyPr wrap="none" lIns="72000" tIns="72000" rIns="72000" bIns="0" anchor="ctr" anchorCtr="1"/>
            <a:lstStyle/>
            <a:p>
              <a:r>
                <a:rPr lang="en-US" sz="1000"/>
                <a:t>Engine Speed</a:t>
              </a:r>
            </a:p>
          </p:txBody>
        </p:sp>
        <p:sp>
          <p:nvSpPr>
            <p:cNvPr id="50227" name="AutoShape 83"/>
            <p:cNvSpPr>
              <a:spLocks noChangeArrowheads="1"/>
            </p:cNvSpPr>
            <p:nvPr/>
          </p:nvSpPr>
          <p:spPr bwMode="auto">
            <a:xfrm>
              <a:off x="342" y="913"/>
              <a:ext cx="567" cy="198"/>
            </a:xfrm>
            <a:prstGeom prst="flowChartMagneticDisk">
              <a:avLst/>
            </a:prstGeom>
            <a:gradFill rotWithShape="1">
              <a:gsLst>
                <a:gs pos="0">
                  <a:srgbClr val="2F7647"/>
                </a:gs>
                <a:gs pos="100000">
                  <a:srgbClr val="66FF99"/>
                </a:gs>
              </a:gsLst>
              <a:lin ang="18900000" scaled="1"/>
            </a:gradFill>
            <a:ln w="12700">
              <a:solidFill>
                <a:schemeClr val="tx1"/>
              </a:solidFill>
              <a:round/>
              <a:headEnd/>
              <a:tailEnd/>
            </a:ln>
          </p:spPr>
          <p:txBody>
            <a:bodyPr wrap="none" lIns="72000" tIns="72000" rIns="72000" bIns="0" anchor="ctr" anchorCtr="1"/>
            <a:lstStyle/>
            <a:p>
              <a:r>
                <a:rPr lang="en-US" sz="1000"/>
                <a:t>Vehicle Speed</a:t>
              </a:r>
            </a:p>
          </p:txBody>
        </p:sp>
        <p:sp>
          <p:nvSpPr>
            <p:cNvPr id="50228" name="AutoShape 82"/>
            <p:cNvSpPr>
              <a:spLocks noChangeArrowheads="1"/>
            </p:cNvSpPr>
            <p:nvPr/>
          </p:nvSpPr>
          <p:spPr bwMode="auto">
            <a:xfrm>
              <a:off x="342" y="799"/>
              <a:ext cx="567" cy="198"/>
            </a:xfrm>
            <a:prstGeom prst="flowChartMagneticDisk">
              <a:avLst/>
            </a:prstGeom>
            <a:gradFill rotWithShape="1">
              <a:gsLst>
                <a:gs pos="0">
                  <a:srgbClr val="2F7647"/>
                </a:gs>
                <a:gs pos="100000">
                  <a:srgbClr val="66FF99"/>
                </a:gs>
              </a:gsLst>
              <a:lin ang="18900000" scaled="1"/>
            </a:gradFill>
            <a:ln w="12700">
              <a:solidFill>
                <a:schemeClr val="tx1"/>
              </a:solidFill>
              <a:round/>
              <a:headEnd/>
              <a:tailEnd/>
            </a:ln>
          </p:spPr>
          <p:txBody>
            <a:bodyPr wrap="none" lIns="72000" tIns="72000" rIns="72000" bIns="0" anchor="ctr" anchorCtr="1"/>
            <a:lstStyle/>
            <a:p>
              <a:r>
                <a:rPr lang="en-US" sz="1200"/>
                <a:t>DPOOL</a:t>
              </a:r>
            </a:p>
          </p:txBody>
        </p:sp>
      </p:grpSp>
      <p:sp>
        <p:nvSpPr>
          <p:cNvPr id="50180" name="Rectangle 2"/>
          <p:cNvSpPr>
            <a:spLocks noGrp="1" noChangeArrowheads="1"/>
          </p:cNvSpPr>
          <p:nvPr>
            <p:ph type="title"/>
          </p:nvPr>
        </p:nvSpPr>
        <p:spPr/>
        <p:txBody>
          <a:bodyPr/>
          <a:lstStyle/>
          <a:p>
            <a:r>
              <a:rPr lang="en-US" smtClean="0"/>
              <a:t>Data Flow</a:t>
            </a:r>
          </a:p>
        </p:txBody>
      </p:sp>
      <p:sp>
        <p:nvSpPr>
          <p:cNvPr id="50181" name="Rectangle 47"/>
          <p:cNvSpPr>
            <a:spLocks noChangeArrowheads="1"/>
          </p:cNvSpPr>
          <p:nvPr/>
        </p:nvSpPr>
        <p:spPr bwMode="auto">
          <a:xfrm>
            <a:off x="633413" y="4868863"/>
            <a:ext cx="1439862" cy="720725"/>
          </a:xfrm>
          <a:prstGeom prst="rect">
            <a:avLst/>
          </a:prstGeom>
          <a:gradFill rotWithShape="1">
            <a:gsLst>
              <a:gs pos="0">
                <a:srgbClr val="FFFF66"/>
              </a:gs>
              <a:gs pos="100000">
                <a:srgbClr val="C2C24E"/>
              </a:gs>
            </a:gsLst>
            <a:path path="shape">
              <a:fillToRect l="50000" t="50000" r="50000" b="50000"/>
            </a:path>
          </a:gradFill>
          <a:ln w="9525" algn="ctr">
            <a:solidFill>
              <a:schemeClr val="tx1"/>
            </a:solidFill>
            <a:miter lim="800000"/>
            <a:headEnd/>
            <a:tailEnd/>
          </a:ln>
        </p:spPr>
        <p:txBody>
          <a:bodyPr wrap="none" lIns="82641" tIns="0" rIns="82641" bIns="0" anchor="ctr"/>
          <a:lstStyle/>
          <a:p>
            <a:r>
              <a:rPr lang="en-US" sz="1300"/>
              <a:t>Composite</a:t>
            </a:r>
            <a:br>
              <a:rPr lang="en-US" sz="1300"/>
            </a:br>
            <a:r>
              <a:rPr lang="en-US" sz="1300"/>
              <a:t>Window Manager</a:t>
            </a:r>
          </a:p>
        </p:txBody>
      </p:sp>
      <p:grpSp>
        <p:nvGrpSpPr>
          <p:cNvPr id="50182" name="Group 50"/>
          <p:cNvGrpSpPr>
            <a:grpSpLocks/>
          </p:cNvGrpSpPr>
          <p:nvPr/>
        </p:nvGrpSpPr>
        <p:grpSpPr bwMode="auto">
          <a:xfrm>
            <a:off x="992188" y="3976688"/>
            <a:ext cx="720725" cy="706437"/>
            <a:chOff x="3311" y="1871"/>
            <a:chExt cx="1815" cy="1956"/>
          </a:xfrm>
        </p:grpSpPr>
        <p:sp>
          <p:nvSpPr>
            <p:cNvPr id="50198" name="Rectangle 51"/>
            <p:cNvSpPr>
              <a:spLocks noChangeArrowheads="1"/>
            </p:cNvSpPr>
            <p:nvPr/>
          </p:nvSpPr>
          <p:spPr bwMode="auto">
            <a:xfrm>
              <a:off x="3311" y="1871"/>
              <a:ext cx="1815" cy="1956"/>
            </a:xfrm>
            <a:prstGeom prst="rect">
              <a:avLst/>
            </a:prstGeom>
            <a:solidFill>
              <a:schemeClr val="accent1"/>
            </a:solidFill>
            <a:ln w="19050" algn="ctr">
              <a:solidFill>
                <a:schemeClr val="tx1"/>
              </a:solidFill>
              <a:miter lim="800000"/>
              <a:headEnd/>
              <a:tailEnd/>
            </a:ln>
          </p:spPr>
          <p:txBody>
            <a:bodyPr wrap="none" anchor="ctr"/>
            <a:lstStyle/>
            <a:p>
              <a:endParaRPr lang="en-US"/>
            </a:p>
          </p:txBody>
        </p:sp>
        <p:grpSp>
          <p:nvGrpSpPr>
            <p:cNvPr id="50199" name="Group 52"/>
            <p:cNvGrpSpPr>
              <a:grpSpLocks/>
            </p:cNvGrpSpPr>
            <p:nvPr/>
          </p:nvGrpSpPr>
          <p:grpSpPr bwMode="auto">
            <a:xfrm>
              <a:off x="3566" y="2041"/>
              <a:ext cx="1270" cy="1657"/>
              <a:chOff x="1582" y="1178"/>
              <a:chExt cx="1889" cy="2536"/>
            </a:xfrm>
          </p:grpSpPr>
          <p:sp>
            <p:nvSpPr>
              <p:cNvPr id="50200" name="Oval 53"/>
              <p:cNvSpPr>
                <a:spLocks noChangeArrowheads="1"/>
              </p:cNvSpPr>
              <p:nvPr/>
            </p:nvSpPr>
            <p:spPr bwMode="auto">
              <a:xfrm>
                <a:off x="1582" y="2567"/>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sp>
            <p:nvSpPr>
              <p:cNvPr id="50201" name="Oval 54"/>
              <p:cNvSpPr>
                <a:spLocks noChangeArrowheads="1"/>
              </p:cNvSpPr>
              <p:nvPr/>
            </p:nvSpPr>
            <p:spPr bwMode="auto">
              <a:xfrm>
                <a:off x="1587" y="1861"/>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sp>
            <p:nvSpPr>
              <p:cNvPr id="50202" name="Oval 55"/>
              <p:cNvSpPr>
                <a:spLocks noChangeArrowheads="1"/>
              </p:cNvSpPr>
              <p:nvPr/>
            </p:nvSpPr>
            <p:spPr bwMode="auto">
              <a:xfrm>
                <a:off x="1672" y="3374"/>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sp>
            <p:nvSpPr>
              <p:cNvPr id="50203" name="Oval 56"/>
              <p:cNvSpPr>
                <a:spLocks noChangeArrowheads="1"/>
              </p:cNvSpPr>
              <p:nvPr/>
            </p:nvSpPr>
            <p:spPr bwMode="auto">
              <a:xfrm>
                <a:off x="3151" y="2557"/>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cxnSp>
            <p:nvCxnSpPr>
              <p:cNvPr id="50204" name="AutoShape 57"/>
              <p:cNvCxnSpPr>
                <a:cxnSpLocks noChangeShapeType="1"/>
                <a:stCxn id="50211" idx="5"/>
                <a:endCxn id="50210" idx="0"/>
              </p:cNvCxnSpPr>
              <p:nvPr/>
            </p:nvCxnSpPr>
            <p:spPr bwMode="auto">
              <a:xfrm>
                <a:off x="2425" y="1460"/>
                <a:ext cx="478" cy="40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0205" name="AutoShape 58"/>
              <p:cNvCxnSpPr>
                <a:cxnSpLocks noChangeShapeType="1"/>
                <a:stCxn id="50211" idx="3"/>
                <a:endCxn id="50201" idx="0"/>
              </p:cNvCxnSpPr>
              <p:nvPr/>
            </p:nvCxnSpPr>
            <p:spPr bwMode="auto">
              <a:xfrm flipH="1">
                <a:off x="1746" y="1460"/>
                <a:ext cx="455" cy="40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0206" name="AutoShape 59"/>
              <p:cNvCxnSpPr>
                <a:cxnSpLocks noChangeShapeType="1"/>
                <a:stCxn id="50200" idx="0"/>
                <a:endCxn id="50201" idx="4"/>
              </p:cNvCxnSpPr>
              <p:nvPr/>
            </p:nvCxnSpPr>
            <p:spPr bwMode="auto">
              <a:xfrm flipV="1">
                <a:off x="1741" y="2186"/>
                <a:ext cx="5" cy="38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0207" name="AutoShape 60"/>
              <p:cNvCxnSpPr>
                <a:cxnSpLocks noChangeShapeType="1"/>
                <a:stCxn id="50202" idx="7"/>
                <a:endCxn id="50219" idx="3"/>
              </p:cNvCxnSpPr>
              <p:nvPr/>
            </p:nvCxnSpPr>
            <p:spPr bwMode="auto">
              <a:xfrm flipV="1">
                <a:off x="1943" y="2844"/>
                <a:ext cx="520" cy="57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0208" name="AutoShape 61"/>
              <p:cNvCxnSpPr>
                <a:cxnSpLocks noChangeShapeType="1"/>
                <a:stCxn id="50219" idx="0"/>
                <a:endCxn id="50210" idx="4"/>
              </p:cNvCxnSpPr>
              <p:nvPr/>
            </p:nvCxnSpPr>
            <p:spPr bwMode="auto">
              <a:xfrm flipV="1">
                <a:off x="2575" y="2192"/>
                <a:ext cx="328" cy="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0209" name="AutoShape 62"/>
              <p:cNvCxnSpPr>
                <a:cxnSpLocks noChangeShapeType="1"/>
                <a:stCxn id="50203" idx="0"/>
                <a:endCxn id="50210" idx="5"/>
              </p:cNvCxnSpPr>
              <p:nvPr/>
            </p:nvCxnSpPr>
            <p:spPr bwMode="auto">
              <a:xfrm flipH="1" flipV="1">
                <a:off x="3015" y="2144"/>
                <a:ext cx="295" cy="4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50210" name="Oval 63"/>
              <p:cNvSpPr>
                <a:spLocks noChangeArrowheads="1"/>
              </p:cNvSpPr>
              <p:nvPr/>
            </p:nvSpPr>
            <p:spPr bwMode="auto">
              <a:xfrm>
                <a:off x="2744" y="1867"/>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sp>
            <p:nvSpPr>
              <p:cNvPr id="50211" name="Oval 64"/>
              <p:cNvSpPr>
                <a:spLocks noChangeArrowheads="1"/>
              </p:cNvSpPr>
              <p:nvPr/>
            </p:nvSpPr>
            <p:spPr bwMode="auto">
              <a:xfrm>
                <a:off x="2154" y="1183"/>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sp>
            <p:nvSpPr>
              <p:cNvPr id="50212" name="Oval 65"/>
              <p:cNvSpPr>
                <a:spLocks noChangeArrowheads="1"/>
              </p:cNvSpPr>
              <p:nvPr/>
            </p:nvSpPr>
            <p:spPr bwMode="auto">
              <a:xfrm>
                <a:off x="2041" y="3389"/>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sp>
            <p:nvSpPr>
              <p:cNvPr id="50213" name="Oval 66"/>
              <p:cNvSpPr>
                <a:spLocks noChangeArrowheads="1"/>
              </p:cNvSpPr>
              <p:nvPr/>
            </p:nvSpPr>
            <p:spPr bwMode="auto">
              <a:xfrm>
                <a:off x="2778" y="3389"/>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sp>
            <p:nvSpPr>
              <p:cNvPr id="50214" name="Oval 67"/>
              <p:cNvSpPr>
                <a:spLocks noChangeArrowheads="1"/>
              </p:cNvSpPr>
              <p:nvPr/>
            </p:nvSpPr>
            <p:spPr bwMode="auto">
              <a:xfrm>
                <a:off x="2409" y="3389"/>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sp>
            <p:nvSpPr>
              <p:cNvPr id="50215" name="Oval 68"/>
              <p:cNvSpPr>
                <a:spLocks noChangeArrowheads="1"/>
              </p:cNvSpPr>
              <p:nvPr/>
            </p:nvSpPr>
            <p:spPr bwMode="auto">
              <a:xfrm>
                <a:off x="3153" y="3374"/>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cxnSp>
            <p:nvCxnSpPr>
              <p:cNvPr id="50216" name="AutoShape 69"/>
              <p:cNvCxnSpPr>
                <a:cxnSpLocks noChangeShapeType="1"/>
                <a:stCxn id="50212" idx="0"/>
                <a:endCxn id="50219" idx="3"/>
              </p:cNvCxnSpPr>
              <p:nvPr/>
            </p:nvCxnSpPr>
            <p:spPr bwMode="auto">
              <a:xfrm flipV="1">
                <a:off x="2200" y="2844"/>
                <a:ext cx="263" cy="54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0217" name="AutoShape 70"/>
              <p:cNvCxnSpPr>
                <a:cxnSpLocks noChangeShapeType="1"/>
                <a:stCxn id="50214" idx="0"/>
                <a:endCxn id="50219" idx="4"/>
              </p:cNvCxnSpPr>
              <p:nvPr/>
            </p:nvCxnSpPr>
            <p:spPr bwMode="auto">
              <a:xfrm flipV="1">
                <a:off x="2568" y="2892"/>
                <a:ext cx="7" cy="49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0218" name="AutoShape 71"/>
              <p:cNvCxnSpPr>
                <a:cxnSpLocks noChangeShapeType="1"/>
                <a:stCxn id="50213" idx="0"/>
                <a:endCxn id="50219" idx="5"/>
              </p:cNvCxnSpPr>
              <p:nvPr/>
            </p:nvCxnSpPr>
            <p:spPr bwMode="auto">
              <a:xfrm flipH="1" flipV="1">
                <a:off x="2687" y="2844"/>
                <a:ext cx="250" cy="54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50219" name="Oval 72"/>
              <p:cNvSpPr>
                <a:spLocks noChangeArrowheads="1"/>
              </p:cNvSpPr>
              <p:nvPr/>
            </p:nvSpPr>
            <p:spPr bwMode="auto">
              <a:xfrm>
                <a:off x="2416" y="2567"/>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cxnSp>
            <p:nvCxnSpPr>
              <p:cNvPr id="50220" name="AutoShape 73"/>
              <p:cNvCxnSpPr>
                <a:cxnSpLocks noChangeShapeType="1"/>
                <a:stCxn id="50215" idx="0"/>
                <a:endCxn id="50219" idx="5"/>
              </p:cNvCxnSpPr>
              <p:nvPr/>
            </p:nvCxnSpPr>
            <p:spPr bwMode="auto">
              <a:xfrm flipH="1" flipV="1">
                <a:off x="2687" y="2844"/>
                <a:ext cx="625" cy="53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0221" name="AutoShape 74"/>
              <p:cNvCxnSpPr>
                <a:cxnSpLocks noChangeShapeType="1"/>
                <a:stCxn id="50211" idx="6"/>
                <a:endCxn id="50222" idx="2"/>
              </p:cNvCxnSpPr>
              <p:nvPr/>
            </p:nvCxnSpPr>
            <p:spPr bwMode="auto">
              <a:xfrm flipV="1">
                <a:off x="2472" y="1341"/>
                <a:ext cx="606" cy="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50222" name="Oval 75"/>
              <p:cNvSpPr>
                <a:spLocks noChangeArrowheads="1"/>
              </p:cNvSpPr>
              <p:nvPr/>
            </p:nvSpPr>
            <p:spPr bwMode="auto">
              <a:xfrm>
                <a:off x="3078" y="1178"/>
                <a:ext cx="318" cy="325"/>
              </a:xfrm>
              <a:prstGeom prst="ellipse">
                <a:avLst/>
              </a:prstGeom>
              <a:solidFill>
                <a:schemeClr val="accent1"/>
              </a:solidFill>
              <a:ln w="19050" algn="ctr">
                <a:solidFill>
                  <a:srgbClr val="33CC33"/>
                </a:solidFill>
                <a:round/>
                <a:headEnd/>
                <a:tailEnd/>
              </a:ln>
            </p:spPr>
            <p:txBody>
              <a:bodyPr wrap="none" lIns="83969" tIns="41985" rIns="83969" bIns="41985" anchor="ctr"/>
              <a:lstStyle/>
              <a:p>
                <a:endParaRPr lang="en-US"/>
              </a:p>
            </p:txBody>
          </p:sp>
        </p:grpSp>
      </p:grpSp>
      <p:sp>
        <p:nvSpPr>
          <p:cNvPr id="50183" name="Text Box 90"/>
          <p:cNvSpPr txBox="1">
            <a:spLocks noChangeArrowheads="1"/>
          </p:cNvSpPr>
          <p:nvPr/>
        </p:nvSpPr>
        <p:spPr bwMode="auto">
          <a:xfrm>
            <a:off x="4953000" y="1268413"/>
            <a:ext cx="1439863" cy="4321175"/>
          </a:xfrm>
          <a:prstGeom prst="rect">
            <a:avLst/>
          </a:prstGeom>
          <a:solidFill>
            <a:srgbClr val="FFFF99"/>
          </a:solidFill>
          <a:ln w="9525" algn="ctr">
            <a:solidFill>
              <a:schemeClr val="tx1"/>
            </a:solidFill>
            <a:miter lim="800000"/>
            <a:headEnd/>
            <a:tailEnd/>
          </a:ln>
        </p:spPr>
        <p:txBody>
          <a:bodyPr lIns="0" tIns="35997" rIns="0" bIns="35997" anchor="ctr" anchorCtr="1"/>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spcBef>
                <a:spcPct val="50000"/>
              </a:spcBef>
            </a:pPr>
            <a:r>
              <a:rPr lang="en-US" sz="1000"/>
              <a:t>WAG_</a:t>
            </a:r>
          </a:p>
          <a:p>
            <a:pPr eaLnBrk="1" hangingPunct="1">
              <a:spcBef>
                <a:spcPct val="50000"/>
              </a:spcBef>
            </a:pPr>
            <a:r>
              <a:rPr lang="en-US" sz="1000"/>
              <a:t>WMAppPointer3D</a:t>
            </a:r>
          </a:p>
        </p:txBody>
      </p:sp>
      <p:sp>
        <p:nvSpPr>
          <p:cNvPr id="50184" name="Text Box 98"/>
          <p:cNvSpPr txBox="1">
            <a:spLocks noChangeArrowheads="1"/>
          </p:cNvSpPr>
          <p:nvPr/>
        </p:nvSpPr>
        <p:spPr bwMode="auto">
          <a:xfrm>
            <a:off x="2792413" y="3968750"/>
            <a:ext cx="1304925" cy="720725"/>
          </a:xfrm>
          <a:prstGeom prst="rect">
            <a:avLst/>
          </a:prstGeom>
          <a:solidFill>
            <a:srgbClr val="FFFF99"/>
          </a:solidFill>
          <a:ln w="9525" algn="ctr">
            <a:solidFill>
              <a:schemeClr val="tx1"/>
            </a:solidFill>
            <a:miter lim="800000"/>
            <a:headEnd/>
            <a:tailEnd/>
          </a:ln>
        </p:spPr>
        <p:txBody>
          <a:bodyPr lIns="0" tIns="35997" rIns="0" bIns="35997" anchor="ctr" anchorCtr="1"/>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spcBef>
                <a:spcPct val="50000"/>
              </a:spcBef>
            </a:pPr>
            <a:r>
              <a:rPr lang="en-US" sz="1000"/>
              <a:t>WAG_Gauge</a:t>
            </a:r>
          </a:p>
          <a:p>
            <a:pPr eaLnBrk="1" hangingPunct="1">
              <a:spcBef>
                <a:spcPct val="50000"/>
              </a:spcBef>
            </a:pPr>
            <a:r>
              <a:rPr lang="en-US" sz="1000"/>
              <a:t>WAG_AnimControl</a:t>
            </a:r>
            <a:br>
              <a:rPr lang="en-US" sz="1000"/>
            </a:br>
            <a:r>
              <a:rPr lang="en-US" sz="1000"/>
              <a:t>Pointer</a:t>
            </a:r>
          </a:p>
        </p:txBody>
      </p:sp>
      <p:sp>
        <p:nvSpPr>
          <p:cNvPr id="50185" name="AutoShape 100"/>
          <p:cNvSpPr>
            <a:spLocks noChangeArrowheads="1"/>
          </p:cNvSpPr>
          <p:nvPr/>
        </p:nvSpPr>
        <p:spPr bwMode="auto">
          <a:xfrm>
            <a:off x="2117725" y="4914900"/>
            <a:ext cx="2655888" cy="631825"/>
          </a:xfrm>
          <a:prstGeom prst="rightArrow">
            <a:avLst>
              <a:gd name="adj1" fmla="val 50000"/>
              <a:gd name="adj2" fmla="val 105088"/>
            </a:avLst>
          </a:prstGeom>
          <a:gradFill rotWithShape="1">
            <a:gsLst>
              <a:gs pos="0">
                <a:srgbClr val="B96F25"/>
              </a:gs>
              <a:gs pos="100000">
                <a:srgbClr val="FF9933"/>
              </a:gs>
            </a:gsLst>
            <a:lin ang="0" scaled="1"/>
          </a:gradFill>
          <a:ln w="9525" algn="ctr">
            <a:solidFill>
              <a:schemeClr val="tx1"/>
            </a:solidFill>
            <a:miter lim="800000"/>
            <a:headEnd/>
            <a:tailEnd/>
          </a:ln>
        </p:spPr>
        <p:txBody>
          <a:bodyPr wrap="none" lIns="82641" tIns="0" rIns="82641" bIns="0" anchor="ctr"/>
          <a:lstStyle/>
          <a:p>
            <a:r>
              <a:rPr lang="en-US"/>
              <a:t>VSync</a:t>
            </a:r>
          </a:p>
        </p:txBody>
      </p:sp>
      <p:grpSp>
        <p:nvGrpSpPr>
          <p:cNvPr id="50186" name="Group 108"/>
          <p:cNvGrpSpPr>
            <a:grpSpLocks/>
          </p:cNvGrpSpPr>
          <p:nvPr/>
        </p:nvGrpSpPr>
        <p:grpSpPr bwMode="auto">
          <a:xfrm>
            <a:off x="903288" y="1268413"/>
            <a:ext cx="900112" cy="944562"/>
            <a:chOff x="342" y="771"/>
            <a:chExt cx="567" cy="595"/>
          </a:xfrm>
        </p:grpSpPr>
        <p:sp>
          <p:nvSpPr>
            <p:cNvPr id="50194" name="AutoShape 104"/>
            <p:cNvSpPr>
              <a:spLocks noChangeArrowheads="1"/>
            </p:cNvSpPr>
            <p:nvPr/>
          </p:nvSpPr>
          <p:spPr bwMode="auto">
            <a:xfrm>
              <a:off x="342" y="1168"/>
              <a:ext cx="567" cy="198"/>
            </a:xfrm>
            <a:prstGeom prst="flowChartMagneticDisk">
              <a:avLst/>
            </a:prstGeom>
            <a:gradFill rotWithShape="1">
              <a:gsLst>
                <a:gs pos="0">
                  <a:srgbClr val="5E6D76"/>
                </a:gs>
                <a:gs pos="100000">
                  <a:srgbClr val="CCECFF"/>
                </a:gs>
              </a:gsLst>
              <a:lin ang="18900000" scaled="1"/>
            </a:gradFill>
            <a:ln w="12700">
              <a:solidFill>
                <a:schemeClr val="tx1"/>
              </a:solidFill>
              <a:round/>
              <a:headEnd/>
              <a:tailEnd/>
            </a:ln>
          </p:spPr>
          <p:txBody>
            <a:bodyPr wrap="none" lIns="72000" tIns="72000" rIns="72000" bIns="0" anchor="ctr" anchorCtr="1"/>
            <a:lstStyle/>
            <a:p>
              <a:r>
                <a:rPr lang="en-US" sz="1000"/>
                <a:t>???</a:t>
              </a:r>
            </a:p>
          </p:txBody>
        </p:sp>
        <p:sp>
          <p:nvSpPr>
            <p:cNvPr id="50195" name="AutoShape 105"/>
            <p:cNvSpPr>
              <a:spLocks noChangeArrowheads="1"/>
            </p:cNvSpPr>
            <p:nvPr/>
          </p:nvSpPr>
          <p:spPr bwMode="auto">
            <a:xfrm>
              <a:off x="342" y="1026"/>
              <a:ext cx="567" cy="198"/>
            </a:xfrm>
            <a:prstGeom prst="flowChartMagneticDisk">
              <a:avLst/>
            </a:prstGeom>
            <a:gradFill rotWithShape="1">
              <a:gsLst>
                <a:gs pos="0">
                  <a:srgbClr val="5E6D76"/>
                </a:gs>
                <a:gs pos="100000">
                  <a:srgbClr val="CCECFF"/>
                </a:gs>
              </a:gsLst>
              <a:lin ang="18900000" scaled="1"/>
            </a:gradFill>
            <a:ln w="12700">
              <a:solidFill>
                <a:schemeClr val="tx1"/>
              </a:solidFill>
              <a:round/>
              <a:headEnd/>
              <a:tailEnd/>
            </a:ln>
          </p:spPr>
          <p:txBody>
            <a:bodyPr wrap="none" lIns="72000" tIns="72000" rIns="72000" bIns="0" anchor="ctr" anchorCtr="1"/>
            <a:lstStyle/>
            <a:p>
              <a:r>
                <a:rPr lang="en-US" sz="1000"/>
                <a:t>Geometry ?</a:t>
              </a:r>
            </a:p>
          </p:txBody>
        </p:sp>
        <p:sp>
          <p:nvSpPr>
            <p:cNvPr id="50196" name="AutoShape 106"/>
            <p:cNvSpPr>
              <a:spLocks noChangeArrowheads="1"/>
            </p:cNvSpPr>
            <p:nvPr/>
          </p:nvSpPr>
          <p:spPr bwMode="auto">
            <a:xfrm>
              <a:off x="342" y="885"/>
              <a:ext cx="567" cy="198"/>
            </a:xfrm>
            <a:prstGeom prst="flowChartMagneticDisk">
              <a:avLst/>
            </a:prstGeom>
            <a:gradFill rotWithShape="1">
              <a:gsLst>
                <a:gs pos="0">
                  <a:srgbClr val="5E6D76"/>
                </a:gs>
                <a:gs pos="100000">
                  <a:srgbClr val="CCECFF"/>
                </a:gs>
              </a:gsLst>
              <a:lin ang="18900000" scaled="1"/>
            </a:gradFill>
            <a:ln w="12700">
              <a:solidFill>
                <a:schemeClr val="tx1"/>
              </a:solidFill>
              <a:round/>
              <a:headEnd/>
              <a:tailEnd/>
            </a:ln>
          </p:spPr>
          <p:txBody>
            <a:bodyPr wrap="none" lIns="72000" tIns="72000" rIns="72000" bIns="0" anchor="ctr" anchorCtr="1"/>
            <a:lstStyle/>
            <a:p>
              <a:r>
                <a:rPr lang="en-US" sz="1000"/>
                <a:t>Textures</a:t>
              </a:r>
            </a:p>
          </p:txBody>
        </p:sp>
        <p:sp>
          <p:nvSpPr>
            <p:cNvPr id="50197" name="AutoShape 107"/>
            <p:cNvSpPr>
              <a:spLocks noChangeArrowheads="1"/>
            </p:cNvSpPr>
            <p:nvPr/>
          </p:nvSpPr>
          <p:spPr bwMode="auto">
            <a:xfrm>
              <a:off x="342" y="771"/>
              <a:ext cx="567" cy="198"/>
            </a:xfrm>
            <a:prstGeom prst="flowChartMagneticDisk">
              <a:avLst/>
            </a:prstGeom>
            <a:gradFill rotWithShape="1">
              <a:gsLst>
                <a:gs pos="0">
                  <a:srgbClr val="5E6D76"/>
                </a:gs>
                <a:gs pos="100000">
                  <a:srgbClr val="CCECFF"/>
                </a:gs>
              </a:gsLst>
              <a:lin ang="18900000" scaled="1"/>
            </a:gradFill>
            <a:ln w="12700">
              <a:solidFill>
                <a:schemeClr val="tx1"/>
              </a:solidFill>
              <a:round/>
              <a:headEnd/>
              <a:tailEnd/>
            </a:ln>
          </p:spPr>
          <p:txBody>
            <a:bodyPr wrap="none" lIns="72000" tIns="72000" rIns="72000" bIns="0" anchor="ctr" anchorCtr="1"/>
            <a:lstStyle/>
            <a:p>
              <a:r>
                <a:rPr lang="en-US" sz="1200"/>
                <a:t>RSST</a:t>
              </a:r>
            </a:p>
          </p:txBody>
        </p:sp>
      </p:grpSp>
      <p:sp>
        <p:nvSpPr>
          <p:cNvPr id="50187" name="AutoShape 109"/>
          <p:cNvSpPr>
            <a:spLocks noChangeArrowheads="1"/>
          </p:cNvSpPr>
          <p:nvPr/>
        </p:nvSpPr>
        <p:spPr bwMode="auto">
          <a:xfrm>
            <a:off x="2117725" y="2754313"/>
            <a:ext cx="2655888" cy="631825"/>
          </a:xfrm>
          <a:prstGeom prst="rightArrow">
            <a:avLst>
              <a:gd name="adj1" fmla="val 50000"/>
              <a:gd name="adj2" fmla="val 105088"/>
            </a:avLst>
          </a:prstGeom>
          <a:gradFill rotWithShape="1">
            <a:gsLst>
              <a:gs pos="0">
                <a:srgbClr val="B96F25"/>
              </a:gs>
              <a:gs pos="100000">
                <a:srgbClr val="FF9933"/>
              </a:gs>
            </a:gsLst>
            <a:lin ang="0" scaled="1"/>
          </a:gradFill>
          <a:ln w="9525" algn="ctr">
            <a:solidFill>
              <a:schemeClr val="tx1"/>
            </a:solidFill>
            <a:miter lim="800000"/>
            <a:headEnd/>
            <a:tailEnd/>
          </a:ln>
        </p:spPr>
        <p:txBody>
          <a:bodyPr wrap="none" lIns="82641" tIns="0" rIns="82641" bIns="0" anchor="ctr"/>
          <a:lstStyle/>
          <a:p>
            <a:r>
              <a:rPr lang="en-US"/>
              <a:t>Values</a:t>
            </a:r>
          </a:p>
        </p:txBody>
      </p:sp>
      <p:sp>
        <p:nvSpPr>
          <p:cNvPr id="50188" name="AutoShape 110"/>
          <p:cNvSpPr>
            <a:spLocks noChangeArrowheads="1"/>
          </p:cNvSpPr>
          <p:nvPr/>
        </p:nvSpPr>
        <p:spPr bwMode="auto">
          <a:xfrm>
            <a:off x="2117725" y="1314450"/>
            <a:ext cx="2655888" cy="631825"/>
          </a:xfrm>
          <a:prstGeom prst="rightArrow">
            <a:avLst>
              <a:gd name="adj1" fmla="val 50000"/>
              <a:gd name="adj2" fmla="val 105088"/>
            </a:avLst>
          </a:prstGeom>
          <a:gradFill rotWithShape="1">
            <a:gsLst>
              <a:gs pos="0">
                <a:srgbClr val="B96F25"/>
              </a:gs>
              <a:gs pos="100000">
                <a:srgbClr val="FF9933"/>
              </a:gs>
            </a:gsLst>
            <a:lin ang="0" scaled="1"/>
          </a:gradFill>
          <a:ln w="9525" algn="ctr">
            <a:solidFill>
              <a:schemeClr val="tx1"/>
            </a:solidFill>
            <a:miter lim="800000"/>
            <a:headEnd/>
            <a:tailEnd/>
          </a:ln>
        </p:spPr>
        <p:txBody>
          <a:bodyPr wrap="none" lIns="82641" tIns="0" rIns="82641" bIns="0" anchor="ctr"/>
          <a:lstStyle/>
          <a:p>
            <a:r>
              <a:rPr lang="en-US"/>
              <a:t>3D Data</a:t>
            </a:r>
          </a:p>
        </p:txBody>
      </p:sp>
      <p:sp>
        <p:nvSpPr>
          <p:cNvPr id="50189" name="AutoShape 113"/>
          <p:cNvSpPr>
            <a:spLocks noChangeArrowheads="1"/>
          </p:cNvSpPr>
          <p:nvPr/>
        </p:nvSpPr>
        <p:spPr bwMode="auto">
          <a:xfrm>
            <a:off x="4187825" y="4105275"/>
            <a:ext cx="630238" cy="449263"/>
          </a:xfrm>
          <a:prstGeom prst="rightArrow">
            <a:avLst>
              <a:gd name="adj1" fmla="val 45583"/>
              <a:gd name="adj2" fmla="val 92229"/>
            </a:avLst>
          </a:prstGeom>
          <a:gradFill rotWithShape="1">
            <a:gsLst>
              <a:gs pos="0">
                <a:srgbClr val="B96F25"/>
              </a:gs>
              <a:gs pos="100000">
                <a:srgbClr val="FF9933"/>
              </a:gs>
            </a:gsLst>
            <a:lin ang="0" scaled="1"/>
          </a:gradFill>
          <a:ln w="9525" algn="ctr">
            <a:solidFill>
              <a:schemeClr val="tx1"/>
            </a:solidFill>
            <a:miter lim="800000"/>
            <a:headEnd/>
            <a:tailEnd/>
          </a:ln>
        </p:spPr>
        <p:txBody>
          <a:bodyPr wrap="none" lIns="82641" tIns="0" rIns="82641" bIns="0" anchor="ctr"/>
          <a:lstStyle/>
          <a:p>
            <a:r>
              <a:rPr lang="en-US"/>
              <a:t>Control</a:t>
            </a:r>
          </a:p>
        </p:txBody>
      </p:sp>
      <p:sp>
        <p:nvSpPr>
          <p:cNvPr id="50190" name="AutoShape 114"/>
          <p:cNvSpPr>
            <a:spLocks noChangeArrowheads="1"/>
          </p:cNvSpPr>
          <p:nvPr/>
        </p:nvSpPr>
        <p:spPr bwMode="auto">
          <a:xfrm>
            <a:off x="2117725" y="4103688"/>
            <a:ext cx="630238" cy="449262"/>
          </a:xfrm>
          <a:prstGeom prst="rightArrow">
            <a:avLst>
              <a:gd name="adj1" fmla="val 45583"/>
              <a:gd name="adj2" fmla="val 92230"/>
            </a:avLst>
          </a:prstGeom>
          <a:gradFill rotWithShape="1">
            <a:gsLst>
              <a:gs pos="0">
                <a:srgbClr val="B96F25"/>
              </a:gs>
              <a:gs pos="100000">
                <a:srgbClr val="FF9933"/>
              </a:gs>
            </a:gsLst>
            <a:lin ang="0" scaled="1"/>
          </a:gradFill>
          <a:ln w="9525" algn="ctr">
            <a:solidFill>
              <a:schemeClr val="tx1"/>
            </a:solidFill>
            <a:miter lim="800000"/>
            <a:headEnd/>
            <a:tailEnd/>
          </a:ln>
        </p:spPr>
        <p:txBody>
          <a:bodyPr wrap="none" lIns="82641" tIns="0" rIns="82641" bIns="0" anchor="ctr"/>
          <a:lstStyle/>
          <a:p>
            <a:r>
              <a:rPr lang="en-US"/>
              <a:t>Control</a:t>
            </a:r>
          </a:p>
        </p:txBody>
      </p:sp>
      <p:sp>
        <p:nvSpPr>
          <p:cNvPr id="50191" name="AutoShape 116"/>
          <p:cNvSpPr>
            <a:spLocks noChangeArrowheads="1"/>
          </p:cNvSpPr>
          <p:nvPr/>
        </p:nvSpPr>
        <p:spPr bwMode="auto">
          <a:xfrm>
            <a:off x="6438900" y="3114675"/>
            <a:ext cx="1619250" cy="631825"/>
          </a:xfrm>
          <a:prstGeom prst="rightArrow">
            <a:avLst>
              <a:gd name="adj1" fmla="val 50000"/>
              <a:gd name="adj2" fmla="val 64070"/>
            </a:avLst>
          </a:prstGeom>
          <a:gradFill rotWithShape="1">
            <a:gsLst>
              <a:gs pos="0">
                <a:srgbClr val="B96F25"/>
              </a:gs>
              <a:gs pos="100000">
                <a:srgbClr val="FF9933"/>
              </a:gs>
            </a:gsLst>
            <a:lin ang="0" scaled="1"/>
          </a:gradFill>
          <a:ln w="9525" algn="ctr">
            <a:solidFill>
              <a:schemeClr val="tx1"/>
            </a:solidFill>
            <a:miter lim="800000"/>
            <a:headEnd/>
            <a:tailEnd/>
          </a:ln>
        </p:spPr>
        <p:txBody>
          <a:bodyPr wrap="none" lIns="82641" tIns="0" rIns="82641" bIns="0" anchor="ctr"/>
          <a:lstStyle/>
          <a:p>
            <a:r>
              <a:rPr lang="en-US"/>
              <a:t>Rendering</a:t>
            </a:r>
          </a:p>
        </p:txBody>
      </p:sp>
      <p:sp>
        <p:nvSpPr>
          <p:cNvPr id="50192" name="Rectangle 117"/>
          <p:cNvSpPr>
            <a:spLocks noChangeArrowheads="1"/>
          </p:cNvSpPr>
          <p:nvPr/>
        </p:nvSpPr>
        <p:spPr bwMode="auto">
          <a:xfrm>
            <a:off x="8102600" y="3249613"/>
            <a:ext cx="661988" cy="323850"/>
          </a:xfrm>
          <a:prstGeom prst="rect">
            <a:avLst/>
          </a:prstGeom>
          <a:solidFill>
            <a:srgbClr val="FFFF00"/>
          </a:solidFill>
          <a:ln w="9525" algn="ctr">
            <a:solidFill>
              <a:schemeClr val="tx1"/>
            </a:solidFill>
            <a:miter lim="800000"/>
            <a:headEnd/>
            <a:tailEnd/>
          </a:ln>
        </p:spPr>
        <p:txBody>
          <a:bodyPr wrap="none" lIns="91434" tIns="45718" rIns="91434" bIns="45718" anchor="ctr"/>
          <a:lstStyle/>
          <a:p>
            <a:pPr defTabSz="993775"/>
            <a:r>
              <a:rPr lang="en-US" sz="1000"/>
              <a:t>Surface n</a:t>
            </a:r>
          </a:p>
        </p:txBody>
      </p:sp>
      <p:sp>
        <p:nvSpPr>
          <p:cNvPr id="50193"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91ECA6F7-999D-453C-A4DC-4F0220786954}" type="slidenum">
              <a:rPr lang="en-US" sz="600" smtClean="0"/>
              <a:pPr eaLnBrk="1" hangingPunct="1"/>
              <a:t>52</a:t>
            </a:fld>
            <a:r>
              <a:rPr lang="en-US" sz="600" smtClean="0"/>
              <a:t> / T. A. Devi / ID RD CDS HF /  Dec-2012   © Continental Automotive Singapore</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44F4BE34-7328-4E8D-AB9E-0935F285D6BD}" type="slidenum">
              <a:rPr lang="de-DE" sz="600"/>
              <a:pPr algn="l" eaLnBrk="1" hangingPunct="1">
                <a:lnSpc>
                  <a:spcPts val="550"/>
                </a:lnSpc>
              </a:pPr>
              <a:t>53</a:t>
            </a:fld>
            <a:r>
              <a:rPr lang="de-DE" sz="600"/>
              <a:t> / R. Bermejo /  13.07.2010   © Continental Automotive GmbH</a:t>
            </a:r>
          </a:p>
        </p:txBody>
      </p:sp>
      <p:sp>
        <p:nvSpPr>
          <p:cNvPr id="36867" name="Rectangle 2"/>
          <p:cNvSpPr>
            <a:spLocks noGrp="1" noChangeArrowheads="1"/>
          </p:cNvSpPr>
          <p:nvPr>
            <p:ph type="title" idx="4294967295"/>
          </p:nvPr>
        </p:nvSpPr>
        <p:spPr/>
        <p:txBody>
          <a:bodyPr/>
          <a:lstStyle/>
          <a:p>
            <a:pPr eaLnBrk="1" hangingPunct="1"/>
            <a:r>
              <a:rPr lang="en-US" smtClean="0"/>
              <a:t> </a:t>
            </a:r>
          </a:p>
        </p:txBody>
      </p:sp>
      <p:sp>
        <p:nvSpPr>
          <p:cNvPr id="396292" name="Rectangle 4"/>
          <p:cNvSpPr>
            <a:spLocks noChangeArrowheads="1"/>
          </p:cNvSpPr>
          <p:nvPr/>
        </p:nvSpPr>
        <p:spPr bwMode="auto">
          <a:xfrm>
            <a:off x="1320800" y="2341563"/>
            <a:ext cx="6954838" cy="2333625"/>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lIns="0" tIns="0" rIns="0" bIns="0" anchor="ctr" anchorCtr="1"/>
          <a:lstStyle/>
          <a:p>
            <a:pPr defTabSz="915499">
              <a:defRPr/>
            </a:pPr>
            <a:r>
              <a:rPr lang="en-GB" sz="3300" b="1" dirty="0" smtClean="0"/>
              <a:t>Model</a:t>
            </a:r>
            <a:endParaRPr lang="en-GB" sz="3300"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77" name="Rectangle 22"/>
          <p:cNvSpPr>
            <a:spLocks noChangeArrowheads="1"/>
          </p:cNvSpPr>
          <p:nvPr/>
        </p:nvSpPr>
        <p:spPr bwMode="auto">
          <a:xfrm>
            <a:off x="4697328" y="1213200"/>
            <a:ext cx="1546286" cy="2531529"/>
          </a:xfrm>
          <a:prstGeom prst="rect">
            <a:avLst/>
          </a:prstGeom>
          <a:gradFill rotWithShape="1">
            <a:gsLst>
              <a:gs pos="0">
                <a:srgbClr val="5E9EFF"/>
              </a:gs>
              <a:gs pos="39999">
                <a:srgbClr val="85C2FF"/>
              </a:gs>
              <a:gs pos="70000">
                <a:srgbClr val="C4D6EB"/>
              </a:gs>
              <a:gs pos="100000">
                <a:srgbClr val="FFEBFA"/>
              </a:gs>
            </a:gsLst>
            <a:lin ang="5400000" scaled="1"/>
          </a:gradFill>
          <a:ln w="9525" algn="ctr">
            <a:solidFill>
              <a:schemeClr val="tx1"/>
            </a:solidFill>
            <a:miter lim="800000"/>
            <a:headEnd/>
            <a:tailEnd/>
          </a:ln>
        </p:spPr>
        <p:txBody>
          <a:bodyPr lIns="80105" tIns="40053" rIns="80105" bIns="40053" anchor="ctr"/>
          <a:lstStyle/>
          <a:p>
            <a:pPr defTabSz="801688"/>
            <a:endParaRPr lang="en-SG" sz="700"/>
          </a:p>
        </p:txBody>
      </p:sp>
      <p:sp>
        <p:nvSpPr>
          <p:cNvPr id="136" name="Rectangle 135"/>
          <p:cNvSpPr/>
          <p:nvPr/>
        </p:nvSpPr>
        <p:spPr bwMode="auto">
          <a:xfrm>
            <a:off x="6396014" y="3797560"/>
            <a:ext cx="1549226" cy="219672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lang="en-US" sz="1200" dirty="0" smtClean="0"/>
              <a:t>tools</a:t>
            </a:r>
            <a:endParaRPr kumimoji="0" lang="en-US" sz="1200" b="0" i="0" u="none" strike="noStrike" cap="none" normalizeH="0" baseline="0" dirty="0" smtClean="0">
              <a:ln>
                <a:noFill/>
              </a:ln>
              <a:solidFill>
                <a:schemeClr val="tx1"/>
              </a:solidFill>
              <a:effectLst/>
              <a:latin typeface="Arial" charset="0"/>
            </a:endParaRPr>
          </a:p>
        </p:txBody>
      </p:sp>
      <p:sp>
        <p:nvSpPr>
          <p:cNvPr id="135" name="Rectangle 134"/>
          <p:cNvSpPr/>
          <p:nvPr/>
        </p:nvSpPr>
        <p:spPr bwMode="auto">
          <a:xfrm>
            <a:off x="4694388" y="3797560"/>
            <a:ext cx="1549226" cy="219672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b"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lang="en-US" sz="1200" dirty="0" err="1" smtClean="0"/>
              <a:t>c</a:t>
            </a:r>
            <a:r>
              <a:rPr kumimoji="0" lang="en-US" sz="1200" b="0" i="0" u="none" strike="noStrike" cap="none" normalizeH="0" baseline="0" dirty="0" err="1" smtClean="0">
                <a:ln>
                  <a:noFill/>
                </a:ln>
                <a:solidFill>
                  <a:schemeClr val="tx1"/>
                </a:solidFill>
                <a:effectLst/>
                <a:latin typeface="Arial" charset="0"/>
              </a:rPr>
              <a:t>onfigs</a:t>
            </a:r>
            <a:r>
              <a:rPr kumimoji="0" lang="en-US" sz="1200" b="0" i="0" u="none" strike="noStrike" cap="none" normalizeH="0" baseline="0" dirty="0" smtClean="0">
                <a:ln>
                  <a:noFill/>
                </a:ln>
                <a:solidFill>
                  <a:schemeClr val="tx1"/>
                </a:solidFill>
                <a:effectLst/>
                <a:latin typeface="Arial" charset="0"/>
              </a:rPr>
              <a:t> &amp; resources</a:t>
            </a:r>
            <a:endParaRPr kumimoji="0" lang="en-US" sz="1200" b="0" i="0" u="none" strike="noStrike" cap="none" normalizeH="0" baseline="0" dirty="0" smtClean="0">
              <a:ln>
                <a:noFill/>
              </a:ln>
              <a:solidFill>
                <a:schemeClr val="tx1"/>
              </a:solidFill>
              <a:effectLst/>
              <a:latin typeface="Arial" charset="0"/>
            </a:endParaRPr>
          </a:p>
        </p:txBody>
      </p:sp>
      <p:sp>
        <p:nvSpPr>
          <p:cNvPr id="145" name="Rounded Rectangle 144"/>
          <p:cNvSpPr/>
          <p:nvPr/>
        </p:nvSpPr>
        <p:spPr bwMode="auto">
          <a:xfrm>
            <a:off x="4502950" y="1213200"/>
            <a:ext cx="3600400" cy="2531529"/>
          </a:xfrm>
          <a:prstGeom prst="roundRect">
            <a:avLst/>
          </a:prstGeom>
          <a:solidFill>
            <a:srgbClr val="99FFCC">
              <a:alpha val="50000"/>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smtClean="0">
                <a:ln>
                  <a:noFill/>
                </a:ln>
                <a:solidFill>
                  <a:schemeClr val="tx1"/>
                </a:solidFill>
                <a:effectLst/>
                <a:latin typeface="Arial" charset="0"/>
              </a:rPr>
              <a:t>Compilable</a:t>
            </a:r>
            <a:r>
              <a:rPr kumimoji="0" lang="en-US" sz="1500" b="0" i="0" u="none" strike="noStrike" cap="none" normalizeH="0" baseline="0" dirty="0" smtClean="0">
                <a:ln>
                  <a:noFill/>
                </a:ln>
                <a:solidFill>
                  <a:schemeClr val="tx1"/>
                </a:solidFill>
                <a:effectLst/>
                <a:latin typeface="Arial" charset="0"/>
              </a:rPr>
              <a:t> system</a:t>
            </a:r>
            <a:endParaRPr kumimoji="0" lang="en-US" sz="1500" b="0" i="0" u="none" strike="noStrike" cap="none" normalizeH="0" baseline="0" dirty="0" smtClean="0">
              <a:ln>
                <a:noFill/>
              </a:ln>
              <a:solidFill>
                <a:schemeClr val="tx1"/>
              </a:solidFill>
              <a:effectLst/>
              <a:latin typeface="Arial" charset="0"/>
            </a:endParaRPr>
          </a:p>
        </p:txBody>
      </p:sp>
      <p:sp>
        <p:nvSpPr>
          <p:cNvPr id="22530" name="Rectangle 2"/>
          <p:cNvSpPr>
            <a:spLocks noGrp="1" noChangeArrowheads="1"/>
          </p:cNvSpPr>
          <p:nvPr>
            <p:ph type="title" idx="4294967295"/>
          </p:nvPr>
        </p:nvSpPr>
        <p:spPr/>
        <p:txBody>
          <a:bodyPr/>
          <a:lstStyle/>
          <a:p>
            <a:pPr eaLnBrk="1" hangingPunct="1"/>
            <a:r>
              <a:rPr lang="en-US" dirty="0" err="1" smtClean="0"/>
              <a:t>Artemmis</a:t>
            </a:r>
            <a:r>
              <a:rPr lang="en-US" dirty="0" smtClean="0"/>
              <a:t> Framework</a:t>
            </a:r>
            <a:br>
              <a:rPr lang="en-US" dirty="0" smtClean="0"/>
            </a:br>
            <a:r>
              <a:rPr lang="en-US" dirty="0" smtClean="0"/>
              <a:t>Model based approach in </a:t>
            </a:r>
            <a:r>
              <a:rPr lang="en-US" dirty="0" err="1" smtClean="0"/>
              <a:t>Artemmis</a:t>
            </a:r>
            <a:endParaRPr lang="en-US" dirty="0" smtClean="0"/>
          </a:p>
        </p:txBody>
      </p:sp>
      <p:sp>
        <p:nvSpPr>
          <p:cNvPr id="22532" name="Rectangle 4"/>
          <p:cNvSpPr>
            <a:spLocks noChangeArrowheads="1"/>
          </p:cNvSpPr>
          <p:nvPr/>
        </p:nvSpPr>
        <p:spPr bwMode="auto">
          <a:xfrm>
            <a:off x="587375" y="1063440"/>
            <a:ext cx="2047875" cy="4345779"/>
          </a:xfrm>
          <a:prstGeom prst="rect">
            <a:avLst/>
          </a:prstGeom>
          <a:gradFill rotWithShape="0">
            <a:gsLst>
              <a:gs pos="0">
                <a:srgbClr val="5E9EFF"/>
              </a:gs>
              <a:gs pos="39999">
                <a:srgbClr val="85C2FF"/>
              </a:gs>
              <a:gs pos="70000">
                <a:srgbClr val="C4D6EB"/>
              </a:gs>
              <a:gs pos="100000">
                <a:srgbClr val="FFEBFA"/>
              </a:gs>
            </a:gsLst>
            <a:lin ang="5400000" scaled="1"/>
          </a:gradFill>
          <a:ln w="9525" algn="ctr">
            <a:solidFill>
              <a:schemeClr val="tx1"/>
            </a:solidFill>
            <a:round/>
            <a:headEnd/>
            <a:tailEnd/>
          </a:ln>
        </p:spPr>
        <p:txBody>
          <a:bodyPr wrap="none"/>
          <a:lstStyle/>
          <a:p>
            <a:pPr defTabSz="915988"/>
            <a:r>
              <a:rPr lang="en-US" dirty="0" smtClean="0"/>
              <a:t>Customer</a:t>
            </a:r>
          </a:p>
          <a:p>
            <a:pPr defTabSz="915988"/>
            <a:r>
              <a:rPr lang="en-US" dirty="0" smtClean="0"/>
              <a:t>Modeling Tool</a:t>
            </a:r>
            <a:endParaRPr lang="en-US" dirty="0"/>
          </a:p>
        </p:txBody>
      </p:sp>
      <p:sp>
        <p:nvSpPr>
          <p:cNvPr id="22533" name="AutoShape 6"/>
          <p:cNvSpPr>
            <a:spLocks noChangeArrowheads="1"/>
          </p:cNvSpPr>
          <p:nvPr/>
        </p:nvSpPr>
        <p:spPr bwMode="auto">
          <a:xfrm>
            <a:off x="1031875" y="1997075"/>
            <a:ext cx="785813" cy="750888"/>
          </a:xfrm>
          <a:prstGeom prst="roundRect">
            <a:avLst>
              <a:gd name="adj" fmla="val 16667"/>
            </a:avLst>
          </a:prstGeom>
          <a:gradFill rotWithShape="1">
            <a:gsLst>
              <a:gs pos="0">
                <a:schemeClr val="folHlink"/>
              </a:gs>
              <a:gs pos="100000">
                <a:srgbClr val="5E5C7E"/>
              </a:gs>
            </a:gsLst>
            <a:path path="shape">
              <a:fillToRect l="50000" t="50000" r="50000" b="50000"/>
            </a:path>
          </a:gradFill>
          <a:ln w="9525" algn="ctr">
            <a:solidFill>
              <a:schemeClr val="tx1"/>
            </a:solidFill>
            <a:round/>
            <a:headEnd/>
            <a:tailEnd/>
          </a:ln>
        </p:spPr>
        <p:txBody>
          <a:bodyPr wrap="none" lIns="72402" tIns="0" rIns="72402" bIns="0" anchor="ctr"/>
          <a:lstStyle/>
          <a:p>
            <a:pPr defTabSz="736600"/>
            <a:r>
              <a:rPr lang="en-US" sz="1300"/>
              <a:t>Customer</a:t>
            </a:r>
            <a:br>
              <a:rPr lang="en-US" sz="1300"/>
            </a:br>
            <a:r>
              <a:rPr lang="en-US" sz="1300"/>
              <a:t>Tool</a:t>
            </a:r>
          </a:p>
        </p:txBody>
      </p:sp>
      <p:sp>
        <p:nvSpPr>
          <p:cNvPr id="22534" name="AutoShape 7"/>
          <p:cNvSpPr>
            <a:spLocks noChangeArrowheads="1"/>
          </p:cNvSpPr>
          <p:nvPr/>
        </p:nvSpPr>
        <p:spPr bwMode="auto">
          <a:xfrm>
            <a:off x="900113" y="3117850"/>
            <a:ext cx="1050925" cy="561975"/>
          </a:xfrm>
          <a:prstGeom prst="flowChartMagneticDisk">
            <a:avLst/>
          </a:prstGeom>
          <a:gradFill rotWithShape="1">
            <a:gsLst>
              <a:gs pos="0">
                <a:srgbClr val="2F7647"/>
              </a:gs>
              <a:gs pos="100000">
                <a:srgbClr val="66FF99"/>
              </a:gs>
            </a:gsLst>
            <a:lin ang="18900000" scaled="1"/>
          </a:gradFill>
          <a:ln w="9525">
            <a:solidFill>
              <a:schemeClr val="tx1"/>
            </a:solidFill>
            <a:round/>
            <a:headEnd/>
            <a:tailEnd/>
          </a:ln>
        </p:spPr>
        <p:txBody>
          <a:bodyPr wrap="none" lIns="72402" tIns="0" rIns="72402" bIns="0" anchor="ctr"/>
          <a:lstStyle/>
          <a:p>
            <a:pPr defTabSz="736600"/>
            <a:r>
              <a:rPr lang="en-US" sz="1000" dirty="0"/>
              <a:t>Customer model</a:t>
            </a:r>
          </a:p>
        </p:txBody>
      </p:sp>
      <p:sp>
        <p:nvSpPr>
          <p:cNvPr id="22535" name="AutoShape 8"/>
          <p:cNvSpPr>
            <a:spLocks noChangeArrowheads="1"/>
          </p:cNvSpPr>
          <p:nvPr/>
        </p:nvSpPr>
        <p:spPr bwMode="auto">
          <a:xfrm>
            <a:off x="2735263" y="3640897"/>
            <a:ext cx="1360487" cy="1436756"/>
          </a:xfrm>
          <a:prstGeom prst="flowChartMagneticDisk">
            <a:avLst/>
          </a:prstGeom>
          <a:gradFill rotWithShape="1">
            <a:gsLst>
              <a:gs pos="0">
                <a:srgbClr val="2F7647"/>
              </a:gs>
              <a:gs pos="100000">
                <a:srgbClr val="66FF99"/>
              </a:gs>
            </a:gsLst>
            <a:lin ang="18900000" scaled="1"/>
          </a:gradFill>
          <a:ln w="9525">
            <a:solidFill>
              <a:schemeClr val="tx1"/>
            </a:solidFill>
            <a:round/>
            <a:headEnd/>
            <a:tailEnd/>
          </a:ln>
        </p:spPr>
        <p:txBody>
          <a:bodyPr wrap="none" lIns="72402" tIns="0" rIns="72402" bIns="0" anchor="ctr"/>
          <a:lstStyle/>
          <a:p>
            <a:pPr defTabSz="736600"/>
            <a:endParaRPr lang="en-US" sz="1000" dirty="0" smtClean="0"/>
          </a:p>
          <a:p>
            <a:pPr defTabSz="736600"/>
            <a:r>
              <a:rPr lang="en-US" sz="1000" dirty="0" smtClean="0"/>
              <a:t>VDO </a:t>
            </a:r>
            <a:r>
              <a:rPr lang="en-US" sz="1000" dirty="0"/>
              <a:t>Embedded HMI</a:t>
            </a:r>
            <a:br>
              <a:rPr lang="en-US" sz="1000" dirty="0"/>
            </a:br>
            <a:r>
              <a:rPr lang="en-US" sz="1000" dirty="0"/>
              <a:t>Language </a:t>
            </a:r>
            <a:endParaRPr lang="en-US" sz="1000" dirty="0" smtClean="0"/>
          </a:p>
          <a:p>
            <a:pPr defTabSz="736600"/>
            <a:endParaRPr lang="en-US" sz="1000" dirty="0" smtClean="0"/>
          </a:p>
          <a:p>
            <a:pPr defTabSz="736600"/>
            <a:r>
              <a:rPr lang="en-US" sz="1000" dirty="0" smtClean="0"/>
              <a:t>XML based</a:t>
            </a:r>
          </a:p>
          <a:p>
            <a:pPr defTabSz="736600"/>
            <a:r>
              <a:rPr lang="en-US" sz="1000" dirty="0" smtClean="0"/>
              <a:t>Model Description</a:t>
            </a:r>
            <a:endParaRPr lang="en-US" sz="1000" dirty="0"/>
          </a:p>
        </p:txBody>
      </p:sp>
      <p:sp>
        <p:nvSpPr>
          <p:cNvPr id="22536" name="AutoShape 9"/>
          <p:cNvSpPr>
            <a:spLocks noChangeArrowheads="1"/>
          </p:cNvSpPr>
          <p:nvPr/>
        </p:nvSpPr>
        <p:spPr bwMode="auto">
          <a:xfrm>
            <a:off x="715963" y="4103688"/>
            <a:ext cx="1420812" cy="501650"/>
          </a:xfrm>
          <a:prstGeom prst="flowChartProcess">
            <a:avLst/>
          </a:prstGeom>
          <a:gradFill rotWithShape="1">
            <a:gsLst>
              <a:gs pos="0">
                <a:srgbClr val="FFFF66"/>
              </a:gs>
              <a:gs pos="100000">
                <a:srgbClr val="C2C24E"/>
              </a:gs>
            </a:gsLst>
            <a:path path="shape">
              <a:fillToRect l="50000" t="50000" r="50000" b="50000"/>
            </a:path>
          </a:gradFill>
          <a:ln w="9525" algn="ctr">
            <a:solidFill>
              <a:schemeClr val="tx1"/>
            </a:solidFill>
            <a:miter lim="800000"/>
            <a:headEnd/>
            <a:tailEnd/>
          </a:ln>
        </p:spPr>
        <p:txBody>
          <a:bodyPr wrap="none" lIns="72402" tIns="0" rIns="72402" bIns="0" anchor="ctr"/>
          <a:lstStyle/>
          <a:p>
            <a:pPr defTabSz="736600"/>
            <a:r>
              <a:rPr lang="en-US" sz="1100"/>
              <a:t>Cross Compiler</a:t>
            </a:r>
          </a:p>
        </p:txBody>
      </p:sp>
      <p:sp>
        <p:nvSpPr>
          <p:cNvPr id="22537" name="AutoShape 10"/>
          <p:cNvSpPr>
            <a:spLocks noChangeArrowheads="1"/>
          </p:cNvSpPr>
          <p:nvPr/>
        </p:nvSpPr>
        <p:spPr bwMode="auto">
          <a:xfrm>
            <a:off x="2890044" y="3017360"/>
            <a:ext cx="1050925" cy="501650"/>
          </a:xfrm>
          <a:prstGeom prst="flowChartProcess">
            <a:avLst/>
          </a:prstGeom>
          <a:gradFill rotWithShape="1">
            <a:gsLst>
              <a:gs pos="0">
                <a:srgbClr val="FFFF66"/>
              </a:gs>
              <a:gs pos="100000">
                <a:srgbClr val="C2C24E"/>
              </a:gs>
            </a:gsLst>
            <a:path path="shape">
              <a:fillToRect l="50000" t="50000" r="50000" b="50000"/>
            </a:path>
          </a:gradFill>
          <a:ln w="9525" algn="ctr">
            <a:solidFill>
              <a:schemeClr val="tx1"/>
            </a:solidFill>
            <a:miter lim="800000"/>
            <a:headEnd/>
            <a:tailEnd/>
          </a:ln>
        </p:spPr>
        <p:txBody>
          <a:bodyPr wrap="none" lIns="72402" tIns="0" rIns="72402" bIns="0" anchor="ctr"/>
          <a:lstStyle/>
          <a:p>
            <a:pPr defTabSz="736600"/>
            <a:r>
              <a:rPr lang="en-US" sz="1100" dirty="0"/>
              <a:t>HMI Language</a:t>
            </a:r>
            <a:br>
              <a:rPr lang="en-US" sz="1100" dirty="0"/>
            </a:br>
            <a:r>
              <a:rPr lang="en-US" sz="1100" dirty="0"/>
              <a:t>Compiler</a:t>
            </a:r>
          </a:p>
          <a:p>
            <a:pPr defTabSz="736600"/>
            <a:r>
              <a:rPr lang="en-US" sz="1100" dirty="0"/>
              <a:t>Brutus</a:t>
            </a:r>
          </a:p>
        </p:txBody>
      </p:sp>
      <p:cxnSp>
        <p:nvCxnSpPr>
          <p:cNvPr id="22539" name="AutoShape 15"/>
          <p:cNvCxnSpPr>
            <a:cxnSpLocks noChangeShapeType="1"/>
            <a:stCxn id="22533" idx="2"/>
            <a:endCxn id="22534" idx="1"/>
          </p:cNvCxnSpPr>
          <p:nvPr/>
        </p:nvCxnSpPr>
        <p:spPr bwMode="auto">
          <a:xfrm>
            <a:off x="1425575" y="2747963"/>
            <a:ext cx="0" cy="369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2540" name="AutoShape 16"/>
          <p:cNvCxnSpPr>
            <a:cxnSpLocks noChangeShapeType="1"/>
            <a:stCxn id="22534" idx="3"/>
            <a:endCxn id="22536" idx="0"/>
          </p:cNvCxnSpPr>
          <p:nvPr/>
        </p:nvCxnSpPr>
        <p:spPr bwMode="auto">
          <a:xfrm>
            <a:off x="1425575" y="3679825"/>
            <a:ext cx="0" cy="4238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2541" name="AutoShape 17"/>
          <p:cNvCxnSpPr>
            <a:cxnSpLocks noChangeShapeType="1"/>
            <a:stCxn id="22536" idx="3"/>
            <a:endCxn id="22535" idx="2"/>
          </p:cNvCxnSpPr>
          <p:nvPr/>
        </p:nvCxnSpPr>
        <p:spPr bwMode="auto">
          <a:xfrm>
            <a:off x="2136775" y="4354513"/>
            <a:ext cx="598488"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2542" name="AutoShape 19"/>
          <p:cNvCxnSpPr>
            <a:cxnSpLocks noChangeShapeType="1"/>
            <a:stCxn id="22535" idx="1"/>
            <a:endCxn id="22537" idx="2"/>
          </p:cNvCxnSpPr>
          <p:nvPr/>
        </p:nvCxnSpPr>
        <p:spPr bwMode="auto">
          <a:xfrm flipV="1">
            <a:off x="3415507" y="3519010"/>
            <a:ext cx="0" cy="121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2576" name="Text Box 21"/>
          <p:cNvSpPr txBox="1">
            <a:spLocks noChangeArrowheads="1"/>
          </p:cNvSpPr>
          <p:nvPr/>
        </p:nvSpPr>
        <p:spPr bwMode="auto">
          <a:xfrm>
            <a:off x="4694388" y="913679"/>
            <a:ext cx="1549226" cy="299521"/>
          </a:xfrm>
          <a:prstGeom prst="rect">
            <a:avLst/>
          </a:prstGeom>
          <a:gradFill rotWithShape="1">
            <a:gsLst>
              <a:gs pos="0">
                <a:srgbClr val="5E9EFF"/>
              </a:gs>
              <a:gs pos="39999">
                <a:srgbClr val="85C2FF"/>
              </a:gs>
              <a:gs pos="70000">
                <a:srgbClr val="C4D6EB"/>
              </a:gs>
              <a:gs pos="100000">
                <a:srgbClr val="FFEBFA"/>
              </a:gs>
            </a:gsLst>
            <a:lin ang="16200000" scaled="0"/>
          </a:gradFill>
          <a:ln w="9525" algn="ctr">
            <a:solidFill>
              <a:schemeClr val="tx1"/>
            </a:solidFill>
            <a:miter lim="800000"/>
            <a:headEnd/>
            <a:tailEnd/>
          </a:ln>
        </p:spPr>
        <p:txBody>
          <a:bodyPr lIns="80105" tIns="40053" rIns="80105" bIns="40053" anchor="ctr"/>
          <a:lstStyle>
            <a:lvl1pPr defTabSz="803275" eaLnBrk="0" hangingPunct="0">
              <a:defRPr sz="1500">
                <a:solidFill>
                  <a:schemeClr val="tx1"/>
                </a:solidFill>
                <a:latin typeface="Arial" charset="0"/>
              </a:defRPr>
            </a:lvl1pPr>
            <a:lvl2pPr marL="742950" indent="-285750" defTabSz="803275" eaLnBrk="0" hangingPunct="0">
              <a:defRPr sz="1500">
                <a:solidFill>
                  <a:schemeClr val="tx1"/>
                </a:solidFill>
                <a:latin typeface="Arial" charset="0"/>
              </a:defRPr>
            </a:lvl2pPr>
            <a:lvl3pPr marL="1143000" indent="-228600" defTabSz="803275" eaLnBrk="0" hangingPunct="0">
              <a:defRPr sz="1500">
                <a:solidFill>
                  <a:schemeClr val="tx1"/>
                </a:solidFill>
                <a:latin typeface="Arial" charset="0"/>
              </a:defRPr>
            </a:lvl3pPr>
            <a:lvl4pPr marL="1600200" indent="-228600" defTabSz="803275" eaLnBrk="0" hangingPunct="0">
              <a:defRPr sz="1500">
                <a:solidFill>
                  <a:schemeClr val="tx1"/>
                </a:solidFill>
                <a:latin typeface="Arial" charset="0"/>
              </a:defRPr>
            </a:lvl4pPr>
            <a:lvl5pPr marL="2057400" indent="-228600" defTabSz="803275" eaLnBrk="0" hangingPunct="0">
              <a:defRPr sz="1500">
                <a:solidFill>
                  <a:schemeClr val="tx1"/>
                </a:solidFill>
                <a:latin typeface="Arial" charset="0"/>
              </a:defRPr>
            </a:lvl5pPr>
            <a:lvl6pPr marL="2514600" indent="-228600" algn="ctr" defTabSz="803275" eaLnBrk="0" fontAlgn="base" hangingPunct="0">
              <a:spcBef>
                <a:spcPct val="0"/>
              </a:spcBef>
              <a:spcAft>
                <a:spcPct val="0"/>
              </a:spcAft>
              <a:defRPr sz="1500">
                <a:solidFill>
                  <a:schemeClr val="tx1"/>
                </a:solidFill>
                <a:latin typeface="Arial" charset="0"/>
              </a:defRPr>
            </a:lvl6pPr>
            <a:lvl7pPr marL="2971800" indent="-228600" algn="ctr" defTabSz="803275" eaLnBrk="0" fontAlgn="base" hangingPunct="0">
              <a:spcBef>
                <a:spcPct val="0"/>
              </a:spcBef>
              <a:spcAft>
                <a:spcPct val="0"/>
              </a:spcAft>
              <a:defRPr sz="1500">
                <a:solidFill>
                  <a:schemeClr val="tx1"/>
                </a:solidFill>
                <a:latin typeface="Arial" charset="0"/>
              </a:defRPr>
            </a:lvl7pPr>
            <a:lvl8pPr marL="3429000" indent="-228600" algn="ctr" defTabSz="803275" eaLnBrk="0" fontAlgn="base" hangingPunct="0">
              <a:spcBef>
                <a:spcPct val="0"/>
              </a:spcBef>
              <a:spcAft>
                <a:spcPct val="0"/>
              </a:spcAft>
              <a:defRPr sz="1500">
                <a:solidFill>
                  <a:schemeClr val="tx1"/>
                </a:solidFill>
                <a:latin typeface="Arial" charset="0"/>
              </a:defRPr>
            </a:lvl8pPr>
            <a:lvl9pPr marL="3886200" indent="-228600" algn="ctr" defTabSz="803275" eaLnBrk="0" fontAlgn="base" hangingPunct="0">
              <a:spcBef>
                <a:spcPct val="0"/>
              </a:spcBef>
              <a:spcAft>
                <a:spcPct val="0"/>
              </a:spcAft>
              <a:defRPr sz="1500">
                <a:solidFill>
                  <a:schemeClr val="tx1"/>
                </a:solidFill>
                <a:latin typeface="Arial" charset="0"/>
              </a:defRPr>
            </a:lvl9pPr>
          </a:lstStyle>
          <a:p>
            <a:pPr eaLnBrk="1" hangingPunct="1"/>
            <a:r>
              <a:rPr lang="en-US" sz="1300" b="1" dirty="0"/>
              <a:t>HMI Subsystem</a:t>
            </a:r>
          </a:p>
        </p:txBody>
      </p:sp>
      <p:sp>
        <p:nvSpPr>
          <p:cNvPr id="22578" name="AutoShape 23"/>
          <p:cNvSpPr>
            <a:spLocks noChangeArrowheads="1"/>
          </p:cNvSpPr>
          <p:nvPr/>
        </p:nvSpPr>
        <p:spPr bwMode="auto">
          <a:xfrm>
            <a:off x="4952999" y="3062183"/>
            <a:ext cx="1050925" cy="591842"/>
          </a:xfrm>
          <a:prstGeom prst="flowChartMagneticDisk">
            <a:avLst/>
          </a:prstGeom>
          <a:gradFill rotWithShape="1">
            <a:gsLst>
              <a:gs pos="0">
                <a:srgbClr val="FBEAC7"/>
              </a:gs>
              <a:gs pos="17999">
                <a:srgbClr val="FEE7F2"/>
              </a:gs>
              <a:gs pos="36000">
                <a:srgbClr val="FAC77D"/>
              </a:gs>
              <a:gs pos="61000">
                <a:srgbClr val="FBA97D"/>
              </a:gs>
              <a:gs pos="82001">
                <a:srgbClr val="FBD49C"/>
              </a:gs>
              <a:gs pos="100000">
                <a:srgbClr val="FEE7F2"/>
              </a:gs>
            </a:gsLst>
            <a:lin ang="0" scaled="0"/>
          </a:gradFill>
          <a:ln w="9525">
            <a:solidFill>
              <a:schemeClr val="tx1"/>
            </a:solidFill>
            <a:round/>
            <a:headEnd/>
            <a:tailEnd/>
          </a:ln>
        </p:spPr>
        <p:txBody>
          <a:bodyPr wrap="none" lIns="72402" tIns="0" rIns="72402" bIns="0" anchor="ctr"/>
          <a:lstStyle/>
          <a:p>
            <a:pPr defTabSz="736600"/>
            <a:r>
              <a:rPr lang="en-US" sz="1000" dirty="0" smtClean="0"/>
              <a:t>HMI generated</a:t>
            </a:r>
            <a:br>
              <a:rPr lang="en-US" sz="1000" dirty="0" smtClean="0"/>
            </a:br>
            <a:r>
              <a:rPr lang="en-US" sz="1000" dirty="0" smtClean="0"/>
              <a:t>C++ code</a:t>
            </a:r>
            <a:endParaRPr lang="en-US" sz="1000" dirty="0"/>
          </a:p>
        </p:txBody>
      </p:sp>
      <p:sp>
        <p:nvSpPr>
          <p:cNvPr id="22545" name="AutoShape 56"/>
          <p:cNvSpPr>
            <a:spLocks noChangeArrowheads="1"/>
          </p:cNvSpPr>
          <p:nvPr/>
        </p:nvSpPr>
        <p:spPr bwMode="auto">
          <a:xfrm>
            <a:off x="726130" y="4826034"/>
            <a:ext cx="1716088" cy="503238"/>
          </a:xfrm>
          <a:prstGeom prst="rightArrow">
            <a:avLst>
              <a:gd name="adj1" fmla="val 50000"/>
              <a:gd name="adj2" fmla="val 78701"/>
            </a:avLst>
          </a:prstGeom>
          <a:gradFill rotWithShape="1">
            <a:gsLst>
              <a:gs pos="0">
                <a:srgbClr val="B96F25"/>
              </a:gs>
              <a:gs pos="100000">
                <a:srgbClr val="FF9933"/>
              </a:gs>
            </a:gsLst>
            <a:lin ang="0" scaled="1"/>
          </a:gradFill>
          <a:ln w="9525" algn="ctr">
            <a:solidFill>
              <a:schemeClr val="tx1"/>
            </a:solidFill>
            <a:miter lim="800000"/>
            <a:headEnd/>
            <a:tailEnd/>
          </a:ln>
        </p:spPr>
        <p:txBody>
          <a:bodyPr wrap="none" lIns="72402" tIns="0" rIns="72402" bIns="0" anchor="ctr"/>
          <a:lstStyle/>
          <a:p>
            <a:pPr defTabSz="736600"/>
            <a:r>
              <a:rPr lang="en-US" sz="1000" b="1" dirty="0"/>
              <a:t>Model Transformation</a:t>
            </a:r>
          </a:p>
        </p:txBody>
      </p:sp>
      <p:sp>
        <p:nvSpPr>
          <p:cNvPr id="22551" name="Rectangle 59"/>
          <p:cNvSpPr>
            <a:spLocks noChangeArrowheads="1"/>
          </p:cNvSpPr>
          <p:nvPr/>
        </p:nvSpPr>
        <p:spPr bwMode="auto">
          <a:xfrm>
            <a:off x="2043113" y="2079625"/>
            <a:ext cx="552450" cy="588963"/>
          </a:xfrm>
          <a:prstGeom prst="rect">
            <a:avLst/>
          </a:prstGeom>
          <a:solidFill>
            <a:schemeClr val="accent1"/>
          </a:solidFill>
          <a:ln w="19050" algn="ctr">
            <a:solidFill>
              <a:schemeClr val="tx1"/>
            </a:solidFill>
            <a:miter lim="800000"/>
            <a:headEnd/>
            <a:tailEnd/>
          </a:ln>
        </p:spPr>
        <p:txBody>
          <a:bodyPr wrap="none" lIns="80105" tIns="40053" rIns="80105" bIns="40053" anchor="ctr"/>
          <a:lstStyle/>
          <a:p>
            <a:pPr defTabSz="801688"/>
            <a:endParaRPr lang="en-SG" sz="700"/>
          </a:p>
        </p:txBody>
      </p:sp>
      <p:grpSp>
        <p:nvGrpSpPr>
          <p:cNvPr id="6" name="Group 60"/>
          <p:cNvGrpSpPr>
            <a:grpSpLocks/>
          </p:cNvGrpSpPr>
          <p:nvPr/>
        </p:nvGrpSpPr>
        <p:grpSpPr bwMode="auto">
          <a:xfrm>
            <a:off x="2120730" y="2131797"/>
            <a:ext cx="386563" cy="497948"/>
            <a:chOff x="1582" y="1183"/>
            <a:chExt cx="1889" cy="2531"/>
          </a:xfrm>
        </p:grpSpPr>
        <p:sp>
          <p:nvSpPr>
            <p:cNvPr id="22553" name="Oval 61"/>
            <p:cNvSpPr>
              <a:spLocks noChangeArrowheads="1"/>
            </p:cNvSpPr>
            <p:nvPr/>
          </p:nvSpPr>
          <p:spPr bwMode="auto">
            <a:xfrm>
              <a:off x="1582" y="2567"/>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sp>
          <p:nvSpPr>
            <p:cNvPr id="22554" name="Oval 62"/>
            <p:cNvSpPr>
              <a:spLocks noChangeArrowheads="1"/>
            </p:cNvSpPr>
            <p:nvPr/>
          </p:nvSpPr>
          <p:spPr bwMode="auto">
            <a:xfrm>
              <a:off x="1587" y="1861"/>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sp>
          <p:nvSpPr>
            <p:cNvPr id="22555" name="Oval 63"/>
            <p:cNvSpPr>
              <a:spLocks noChangeArrowheads="1"/>
            </p:cNvSpPr>
            <p:nvPr/>
          </p:nvSpPr>
          <p:spPr bwMode="auto">
            <a:xfrm>
              <a:off x="1672" y="3374"/>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sp>
          <p:nvSpPr>
            <p:cNvPr id="22556" name="Oval 64"/>
            <p:cNvSpPr>
              <a:spLocks noChangeArrowheads="1"/>
            </p:cNvSpPr>
            <p:nvPr/>
          </p:nvSpPr>
          <p:spPr bwMode="auto">
            <a:xfrm>
              <a:off x="3151" y="2557"/>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cxnSp>
          <p:nvCxnSpPr>
            <p:cNvPr id="22557" name="AutoShape 65"/>
            <p:cNvCxnSpPr>
              <a:cxnSpLocks noChangeShapeType="1"/>
              <a:stCxn id="22564" idx="5"/>
              <a:endCxn id="22563" idx="0"/>
            </p:cNvCxnSpPr>
            <p:nvPr/>
          </p:nvCxnSpPr>
          <p:spPr bwMode="auto">
            <a:xfrm>
              <a:off x="2425" y="1460"/>
              <a:ext cx="478" cy="40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58" name="AutoShape 66"/>
            <p:cNvCxnSpPr>
              <a:cxnSpLocks noChangeShapeType="1"/>
              <a:stCxn id="22564" idx="3"/>
              <a:endCxn id="22554" idx="0"/>
            </p:cNvCxnSpPr>
            <p:nvPr/>
          </p:nvCxnSpPr>
          <p:spPr bwMode="auto">
            <a:xfrm flipH="1">
              <a:off x="1746" y="1460"/>
              <a:ext cx="455" cy="40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59" name="AutoShape 67"/>
            <p:cNvCxnSpPr>
              <a:cxnSpLocks noChangeShapeType="1"/>
              <a:stCxn id="22553" idx="0"/>
              <a:endCxn id="22554" idx="4"/>
            </p:cNvCxnSpPr>
            <p:nvPr/>
          </p:nvCxnSpPr>
          <p:spPr bwMode="auto">
            <a:xfrm flipV="1">
              <a:off x="1741" y="2186"/>
              <a:ext cx="5" cy="38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60" name="AutoShape 68"/>
            <p:cNvCxnSpPr>
              <a:cxnSpLocks noChangeShapeType="1"/>
              <a:stCxn id="22555" idx="7"/>
              <a:endCxn id="22572" idx="3"/>
            </p:cNvCxnSpPr>
            <p:nvPr/>
          </p:nvCxnSpPr>
          <p:spPr bwMode="auto">
            <a:xfrm flipV="1">
              <a:off x="1943" y="2844"/>
              <a:ext cx="520" cy="578"/>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61" name="AutoShape 69"/>
            <p:cNvCxnSpPr>
              <a:cxnSpLocks noChangeShapeType="1"/>
              <a:stCxn id="22572" idx="0"/>
              <a:endCxn id="22563" idx="4"/>
            </p:cNvCxnSpPr>
            <p:nvPr/>
          </p:nvCxnSpPr>
          <p:spPr bwMode="auto">
            <a:xfrm flipV="1">
              <a:off x="2575" y="2192"/>
              <a:ext cx="328" cy="37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62" name="AutoShape 70"/>
            <p:cNvCxnSpPr>
              <a:cxnSpLocks noChangeShapeType="1"/>
              <a:stCxn id="22556" idx="0"/>
              <a:endCxn id="22563" idx="5"/>
            </p:cNvCxnSpPr>
            <p:nvPr/>
          </p:nvCxnSpPr>
          <p:spPr bwMode="auto">
            <a:xfrm flipH="1" flipV="1">
              <a:off x="3015" y="2144"/>
              <a:ext cx="295" cy="41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63" name="Oval 71"/>
            <p:cNvSpPr>
              <a:spLocks noChangeArrowheads="1"/>
            </p:cNvSpPr>
            <p:nvPr/>
          </p:nvSpPr>
          <p:spPr bwMode="auto">
            <a:xfrm>
              <a:off x="2744" y="1867"/>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sp>
          <p:nvSpPr>
            <p:cNvPr id="22564" name="Oval 72"/>
            <p:cNvSpPr>
              <a:spLocks noChangeArrowheads="1"/>
            </p:cNvSpPr>
            <p:nvPr/>
          </p:nvSpPr>
          <p:spPr bwMode="auto">
            <a:xfrm>
              <a:off x="2154" y="1183"/>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sp>
          <p:nvSpPr>
            <p:cNvPr id="22565" name="Oval 73"/>
            <p:cNvSpPr>
              <a:spLocks noChangeArrowheads="1"/>
            </p:cNvSpPr>
            <p:nvPr/>
          </p:nvSpPr>
          <p:spPr bwMode="auto">
            <a:xfrm>
              <a:off x="2041" y="3389"/>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sp>
          <p:nvSpPr>
            <p:cNvPr id="22566" name="Oval 74"/>
            <p:cNvSpPr>
              <a:spLocks noChangeArrowheads="1"/>
            </p:cNvSpPr>
            <p:nvPr/>
          </p:nvSpPr>
          <p:spPr bwMode="auto">
            <a:xfrm>
              <a:off x="2778" y="3389"/>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sp>
          <p:nvSpPr>
            <p:cNvPr id="22567" name="Oval 75"/>
            <p:cNvSpPr>
              <a:spLocks noChangeArrowheads="1"/>
            </p:cNvSpPr>
            <p:nvPr/>
          </p:nvSpPr>
          <p:spPr bwMode="auto">
            <a:xfrm>
              <a:off x="2409" y="3389"/>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sp>
          <p:nvSpPr>
            <p:cNvPr id="22568" name="Oval 76"/>
            <p:cNvSpPr>
              <a:spLocks noChangeArrowheads="1"/>
            </p:cNvSpPr>
            <p:nvPr/>
          </p:nvSpPr>
          <p:spPr bwMode="auto">
            <a:xfrm>
              <a:off x="3153" y="3374"/>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cxnSp>
          <p:nvCxnSpPr>
            <p:cNvPr id="22569" name="AutoShape 77"/>
            <p:cNvCxnSpPr>
              <a:cxnSpLocks noChangeShapeType="1"/>
              <a:stCxn id="22565" idx="0"/>
              <a:endCxn id="22572" idx="3"/>
            </p:cNvCxnSpPr>
            <p:nvPr/>
          </p:nvCxnSpPr>
          <p:spPr bwMode="auto">
            <a:xfrm flipV="1">
              <a:off x="2200" y="2844"/>
              <a:ext cx="263" cy="54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70" name="AutoShape 78"/>
            <p:cNvCxnSpPr>
              <a:cxnSpLocks noChangeShapeType="1"/>
              <a:stCxn id="22567" idx="0"/>
              <a:endCxn id="22572" idx="4"/>
            </p:cNvCxnSpPr>
            <p:nvPr/>
          </p:nvCxnSpPr>
          <p:spPr bwMode="auto">
            <a:xfrm flipV="1">
              <a:off x="2568" y="2892"/>
              <a:ext cx="7" cy="49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71" name="AutoShape 79"/>
            <p:cNvCxnSpPr>
              <a:cxnSpLocks noChangeShapeType="1"/>
              <a:stCxn id="22566" idx="0"/>
              <a:endCxn id="22572" idx="5"/>
            </p:cNvCxnSpPr>
            <p:nvPr/>
          </p:nvCxnSpPr>
          <p:spPr bwMode="auto">
            <a:xfrm flipH="1" flipV="1">
              <a:off x="2687" y="2844"/>
              <a:ext cx="250" cy="54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72" name="Oval 80"/>
            <p:cNvSpPr>
              <a:spLocks noChangeArrowheads="1"/>
            </p:cNvSpPr>
            <p:nvPr/>
          </p:nvSpPr>
          <p:spPr bwMode="auto">
            <a:xfrm>
              <a:off x="2416" y="2567"/>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cxnSp>
          <p:nvCxnSpPr>
            <p:cNvPr id="22573" name="AutoShape 81"/>
            <p:cNvCxnSpPr>
              <a:cxnSpLocks noChangeShapeType="1"/>
              <a:stCxn id="22568" idx="0"/>
              <a:endCxn id="22572" idx="5"/>
            </p:cNvCxnSpPr>
            <p:nvPr/>
          </p:nvCxnSpPr>
          <p:spPr bwMode="auto">
            <a:xfrm flipH="1" flipV="1">
              <a:off x="2687" y="2844"/>
              <a:ext cx="625" cy="53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22574" name="AutoShape 82"/>
            <p:cNvCxnSpPr>
              <a:cxnSpLocks noChangeShapeType="1"/>
              <a:stCxn id="22564" idx="4"/>
              <a:endCxn id="22575" idx="0"/>
            </p:cNvCxnSpPr>
            <p:nvPr/>
          </p:nvCxnSpPr>
          <p:spPr bwMode="auto">
            <a:xfrm>
              <a:off x="2313" y="1508"/>
              <a:ext cx="0" cy="35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2575" name="Oval 83"/>
            <p:cNvSpPr>
              <a:spLocks noChangeArrowheads="1"/>
            </p:cNvSpPr>
            <p:nvPr/>
          </p:nvSpPr>
          <p:spPr bwMode="auto">
            <a:xfrm>
              <a:off x="2154" y="1867"/>
              <a:ext cx="318" cy="325"/>
            </a:xfrm>
            <a:prstGeom prst="ellipse">
              <a:avLst/>
            </a:prstGeom>
            <a:solidFill>
              <a:schemeClr val="accent1"/>
            </a:solidFill>
            <a:ln w="19050" algn="ctr">
              <a:solidFill>
                <a:srgbClr val="33CC33"/>
              </a:solidFill>
              <a:round/>
              <a:headEnd/>
              <a:tailEnd/>
            </a:ln>
          </p:spPr>
          <p:txBody>
            <a:bodyPr wrap="none" lIns="73560" tIns="36781" rIns="73560" bIns="36781" anchor="ctr"/>
            <a:lstStyle/>
            <a:p>
              <a:pPr defTabSz="803275"/>
              <a:endParaRPr lang="en-US" sz="800" b="1"/>
            </a:p>
          </p:txBody>
        </p:sp>
      </p:grpSp>
      <p:cxnSp>
        <p:nvCxnSpPr>
          <p:cNvPr id="22547" name="AutoShape 84"/>
          <p:cNvCxnSpPr>
            <a:cxnSpLocks noChangeShapeType="1"/>
            <a:stCxn id="22533" idx="3"/>
            <a:endCxn id="22551" idx="1"/>
          </p:cNvCxnSpPr>
          <p:nvPr/>
        </p:nvCxnSpPr>
        <p:spPr bwMode="auto">
          <a:xfrm>
            <a:off x="1817688" y="2373313"/>
            <a:ext cx="225425" cy="1587"/>
          </a:xfrm>
          <a:prstGeom prst="straightConnector1">
            <a:avLst/>
          </a:prstGeom>
          <a:noFill/>
          <a:ln w="9525">
            <a:solidFill>
              <a:schemeClr val="tx1"/>
            </a:solidFill>
            <a:prstDash val="lgDash"/>
            <a:round/>
            <a:headEnd/>
            <a:tailEnd/>
          </a:ln>
          <a:extLst>
            <a:ext uri="{909E8E84-426E-40DD-AFC4-6F175D3DCCD1}">
              <a14:hiddenFill xmlns:a14="http://schemas.microsoft.com/office/drawing/2010/main" xmlns="">
                <a:noFill/>
              </a14:hiddenFill>
            </a:ext>
          </a:extLst>
        </p:spPr>
      </p:cxnSp>
      <p:sp>
        <p:nvSpPr>
          <p:cNvPr id="109" name="AutoShape 7"/>
          <p:cNvSpPr>
            <a:spLocks noChangeArrowheads="1"/>
          </p:cNvSpPr>
          <p:nvPr/>
        </p:nvSpPr>
        <p:spPr bwMode="auto">
          <a:xfrm>
            <a:off x="4953000" y="2364352"/>
            <a:ext cx="1050925" cy="614147"/>
          </a:xfrm>
          <a:prstGeom prst="flowChartMagneticDisk">
            <a:avLst/>
          </a:prstGeom>
          <a:gradFill rotWithShape="1">
            <a:gsLst>
              <a:gs pos="0">
                <a:srgbClr val="FBEAC7"/>
              </a:gs>
              <a:gs pos="17999">
                <a:srgbClr val="FEE7F2"/>
              </a:gs>
              <a:gs pos="36000">
                <a:srgbClr val="FAC77D"/>
              </a:gs>
              <a:gs pos="61000">
                <a:srgbClr val="FBA97D"/>
              </a:gs>
              <a:gs pos="82001">
                <a:srgbClr val="FBD49C"/>
              </a:gs>
              <a:gs pos="100000">
                <a:srgbClr val="FEE7F2"/>
              </a:gs>
            </a:gsLst>
            <a:lin ang="0" scaled="0"/>
          </a:gradFill>
          <a:ln w="9525">
            <a:solidFill>
              <a:schemeClr val="tx1"/>
            </a:solidFill>
            <a:round/>
            <a:headEnd/>
            <a:tailEnd/>
          </a:ln>
        </p:spPr>
        <p:txBody>
          <a:bodyPr wrap="none" lIns="72402" tIns="0" rIns="72402" bIns="0" anchor="ctr"/>
          <a:lstStyle/>
          <a:p>
            <a:pPr defTabSz="736600"/>
            <a:r>
              <a:rPr lang="en-US" sz="1000" dirty="0" err="1" smtClean="0"/>
              <a:t>Artemmis</a:t>
            </a:r>
            <a:endParaRPr lang="en-US" sz="1000" dirty="0" smtClean="0"/>
          </a:p>
          <a:p>
            <a:pPr defTabSz="736600"/>
            <a:r>
              <a:rPr lang="en-US" sz="1000" dirty="0" smtClean="0"/>
              <a:t>HMI framework</a:t>
            </a:r>
            <a:endParaRPr lang="en-US" sz="1000" dirty="0"/>
          </a:p>
        </p:txBody>
      </p:sp>
      <p:sp>
        <p:nvSpPr>
          <p:cNvPr id="116" name="AutoShape 7"/>
          <p:cNvSpPr>
            <a:spLocks noChangeArrowheads="1"/>
          </p:cNvSpPr>
          <p:nvPr/>
        </p:nvSpPr>
        <p:spPr bwMode="auto">
          <a:xfrm>
            <a:off x="4953000" y="1705200"/>
            <a:ext cx="1050925" cy="614147"/>
          </a:xfrm>
          <a:prstGeom prst="flowChartMagneticDisk">
            <a:avLst/>
          </a:prstGeom>
          <a:gradFill rotWithShape="1">
            <a:gsLst>
              <a:gs pos="0">
                <a:srgbClr val="FBEAC7"/>
              </a:gs>
              <a:gs pos="17999">
                <a:srgbClr val="FEE7F2"/>
              </a:gs>
              <a:gs pos="36000">
                <a:srgbClr val="FAC77D"/>
              </a:gs>
              <a:gs pos="61000">
                <a:srgbClr val="FBA97D"/>
              </a:gs>
              <a:gs pos="82001">
                <a:srgbClr val="FBD49C"/>
              </a:gs>
              <a:gs pos="100000">
                <a:srgbClr val="FEE7F2"/>
              </a:gs>
            </a:gsLst>
            <a:lin ang="0" scaled="0"/>
          </a:gradFill>
          <a:ln w="9525">
            <a:solidFill>
              <a:schemeClr val="tx1"/>
            </a:solidFill>
            <a:round/>
            <a:headEnd/>
            <a:tailEnd/>
          </a:ln>
        </p:spPr>
        <p:txBody>
          <a:bodyPr wrap="none" lIns="72402" tIns="0" rIns="72402" bIns="0" anchor="ctr"/>
          <a:lstStyle/>
          <a:p>
            <a:pPr defTabSz="736600"/>
            <a:r>
              <a:rPr lang="en-US" sz="1000" dirty="0" smtClean="0"/>
              <a:t>Project Specific</a:t>
            </a:r>
          </a:p>
          <a:p>
            <a:pPr defTabSz="736600"/>
            <a:r>
              <a:rPr lang="en-US" sz="1000" dirty="0" smtClean="0"/>
              <a:t>Widgets</a:t>
            </a:r>
            <a:endParaRPr lang="en-US" sz="1000" dirty="0"/>
          </a:p>
        </p:txBody>
      </p:sp>
      <p:sp>
        <p:nvSpPr>
          <p:cNvPr id="22538" name="AutoShape 11"/>
          <p:cNvSpPr>
            <a:spLocks noChangeArrowheads="1"/>
          </p:cNvSpPr>
          <p:nvPr/>
        </p:nvSpPr>
        <p:spPr bwMode="auto">
          <a:xfrm>
            <a:off x="3940969" y="3221038"/>
            <a:ext cx="1012030" cy="207962"/>
          </a:xfrm>
          <a:prstGeom prst="rightArrow">
            <a:avLst>
              <a:gd name="adj1" fmla="val 50000"/>
              <a:gd name="adj2" fmla="val 76920"/>
            </a:avLst>
          </a:prstGeom>
          <a:gradFill rotWithShape="1">
            <a:gsLst>
              <a:gs pos="0">
                <a:srgbClr val="B96F25"/>
              </a:gs>
              <a:gs pos="100000">
                <a:srgbClr val="FF9933"/>
              </a:gs>
            </a:gsLst>
            <a:lin ang="0" scaled="1"/>
          </a:gradFill>
          <a:ln w="9525" algn="ctr">
            <a:solidFill>
              <a:schemeClr val="tx1"/>
            </a:solidFill>
            <a:miter lim="800000"/>
            <a:headEnd/>
            <a:tailEnd/>
          </a:ln>
        </p:spPr>
        <p:txBody>
          <a:bodyPr wrap="none" lIns="72402" tIns="0" rIns="72402" bIns="0" anchor="ctr"/>
          <a:lstStyle/>
          <a:p>
            <a:pPr defTabSz="736600"/>
            <a:r>
              <a:rPr lang="en-US" sz="800" b="1" dirty="0"/>
              <a:t>Code Generation</a:t>
            </a:r>
          </a:p>
        </p:txBody>
      </p:sp>
      <p:sp>
        <p:nvSpPr>
          <p:cNvPr id="119" name="AutoShape 23"/>
          <p:cNvSpPr>
            <a:spLocks noChangeArrowheads="1"/>
          </p:cNvSpPr>
          <p:nvPr/>
        </p:nvSpPr>
        <p:spPr bwMode="auto">
          <a:xfrm>
            <a:off x="4953000" y="3924055"/>
            <a:ext cx="1050925" cy="591842"/>
          </a:xfrm>
          <a:prstGeom prst="flowChartMagneticDisk">
            <a:avLst/>
          </a:prstGeom>
          <a:gradFill rotWithShape="1">
            <a:gsLst>
              <a:gs pos="0">
                <a:srgbClr val="FBEAC7"/>
              </a:gs>
              <a:gs pos="17999">
                <a:srgbClr val="FEE7F2"/>
              </a:gs>
              <a:gs pos="36000">
                <a:srgbClr val="FAC77D"/>
              </a:gs>
              <a:gs pos="61000">
                <a:srgbClr val="FBA97D"/>
              </a:gs>
              <a:gs pos="82001">
                <a:srgbClr val="FBD49C"/>
              </a:gs>
              <a:gs pos="100000">
                <a:srgbClr val="FEE7F2"/>
              </a:gs>
            </a:gsLst>
            <a:lin ang="0" scaled="0"/>
          </a:gradFill>
          <a:ln w="9525">
            <a:solidFill>
              <a:schemeClr val="tx1"/>
            </a:solidFill>
            <a:round/>
            <a:headEnd/>
            <a:tailEnd/>
          </a:ln>
        </p:spPr>
        <p:txBody>
          <a:bodyPr wrap="none" lIns="72402" tIns="0" rIns="72402" bIns="0" anchor="ctr"/>
          <a:lstStyle/>
          <a:p>
            <a:pPr defTabSz="736600"/>
            <a:r>
              <a:rPr lang="en-US" sz="1000" dirty="0" smtClean="0"/>
              <a:t>Resources</a:t>
            </a:r>
            <a:endParaRPr lang="en-US" sz="1000" dirty="0"/>
          </a:p>
        </p:txBody>
      </p:sp>
      <p:sp>
        <p:nvSpPr>
          <p:cNvPr id="120" name="AutoShape 23"/>
          <p:cNvSpPr>
            <a:spLocks noChangeArrowheads="1"/>
          </p:cNvSpPr>
          <p:nvPr/>
        </p:nvSpPr>
        <p:spPr bwMode="auto">
          <a:xfrm>
            <a:off x="4952999" y="4692291"/>
            <a:ext cx="1050925" cy="591842"/>
          </a:xfrm>
          <a:prstGeom prst="flowChartMagneticDisk">
            <a:avLst/>
          </a:prstGeom>
          <a:gradFill rotWithShape="1">
            <a:gsLst>
              <a:gs pos="0">
                <a:srgbClr val="FBEAC7"/>
              </a:gs>
              <a:gs pos="17999">
                <a:srgbClr val="FEE7F2"/>
              </a:gs>
              <a:gs pos="36000">
                <a:srgbClr val="FAC77D"/>
              </a:gs>
              <a:gs pos="61000">
                <a:srgbClr val="FBA97D"/>
              </a:gs>
              <a:gs pos="82001">
                <a:srgbClr val="FBD49C"/>
              </a:gs>
              <a:gs pos="100000">
                <a:srgbClr val="FEE7F2"/>
              </a:gs>
            </a:gsLst>
            <a:lin ang="0" scaled="0"/>
          </a:gradFill>
          <a:ln w="9525">
            <a:solidFill>
              <a:schemeClr val="tx1"/>
            </a:solidFill>
            <a:round/>
            <a:headEnd/>
            <a:tailEnd/>
          </a:ln>
        </p:spPr>
        <p:txBody>
          <a:bodyPr wrap="none" lIns="72402" tIns="0" rIns="72402" bIns="0" anchor="ctr"/>
          <a:lstStyle/>
          <a:p>
            <a:pPr defTabSz="736600"/>
            <a:r>
              <a:rPr lang="en-US" sz="1000" dirty="0" smtClean="0"/>
              <a:t>configurations</a:t>
            </a:r>
            <a:endParaRPr lang="en-US" sz="1000" dirty="0"/>
          </a:p>
        </p:txBody>
      </p:sp>
      <p:sp>
        <p:nvSpPr>
          <p:cNvPr id="122" name="AutoShape 10"/>
          <p:cNvSpPr>
            <a:spLocks noChangeArrowheads="1"/>
          </p:cNvSpPr>
          <p:nvPr/>
        </p:nvSpPr>
        <p:spPr bwMode="auto">
          <a:xfrm>
            <a:off x="6573180" y="4738181"/>
            <a:ext cx="1050925" cy="501650"/>
          </a:xfrm>
          <a:prstGeom prst="flowChartProcess">
            <a:avLst/>
          </a:prstGeom>
          <a:gradFill rotWithShape="1">
            <a:gsLst>
              <a:gs pos="0">
                <a:srgbClr val="FFFF66"/>
              </a:gs>
              <a:gs pos="100000">
                <a:srgbClr val="C2C24E"/>
              </a:gs>
            </a:gsLst>
            <a:path path="shape">
              <a:fillToRect l="50000" t="50000" r="50000" b="50000"/>
            </a:path>
          </a:gradFill>
          <a:ln w="9525" algn="ctr">
            <a:solidFill>
              <a:schemeClr val="tx1"/>
            </a:solidFill>
            <a:miter lim="800000"/>
            <a:headEnd/>
            <a:tailEnd/>
          </a:ln>
        </p:spPr>
        <p:txBody>
          <a:bodyPr wrap="none" lIns="72402" tIns="0" rIns="72402" bIns="0" anchor="ctr"/>
          <a:lstStyle/>
          <a:p>
            <a:pPr defTabSz="736600"/>
            <a:r>
              <a:rPr lang="en-US" sz="1100" dirty="0" smtClean="0"/>
              <a:t>PROSECO</a:t>
            </a:r>
            <a:endParaRPr lang="en-US" sz="1100" dirty="0"/>
          </a:p>
        </p:txBody>
      </p:sp>
      <p:sp>
        <p:nvSpPr>
          <p:cNvPr id="123" name="AutoShape 10"/>
          <p:cNvSpPr>
            <a:spLocks noChangeArrowheads="1"/>
          </p:cNvSpPr>
          <p:nvPr/>
        </p:nvSpPr>
        <p:spPr bwMode="auto">
          <a:xfrm>
            <a:off x="6573180" y="3969151"/>
            <a:ext cx="1050925" cy="501650"/>
          </a:xfrm>
          <a:prstGeom prst="flowChartProcess">
            <a:avLst/>
          </a:prstGeom>
          <a:gradFill rotWithShape="1">
            <a:gsLst>
              <a:gs pos="0">
                <a:srgbClr val="FFFF66"/>
              </a:gs>
              <a:gs pos="100000">
                <a:srgbClr val="C2C24E"/>
              </a:gs>
            </a:gsLst>
            <a:path path="shape">
              <a:fillToRect l="50000" t="50000" r="50000" b="50000"/>
            </a:path>
          </a:gradFill>
          <a:ln w="9525" algn="ctr">
            <a:solidFill>
              <a:schemeClr val="tx1"/>
            </a:solidFill>
            <a:miter lim="800000"/>
            <a:headEnd/>
            <a:tailEnd/>
          </a:ln>
        </p:spPr>
        <p:txBody>
          <a:bodyPr wrap="none" lIns="72402" tIns="0" rIns="72402" bIns="0" anchor="ctr"/>
          <a:lstStyle/>
          <a:p>
            <a:pPr defTabSz="736600"/>
            <a:r>
              <a:rPr lang="en-US" sz="1100" dirty="0" smtClean="0"/>
              <a:t>RSST export</a:t>
            </a:r>
            <a:endParaRPr lang="en-US" sz="1100" dirty="0"/>
          </a:p>
        </p:txBody>
      </p:sp>
      <p:cxnSp>
        <p:nvCxnSpPr>
          <p:cNvPr id="126" name="Straight Arrow Connector 125"/>
          <p:cNvCxnSpPr>
            <a:stCxn id="119" idx="4"/>
            <a:endCxn id="123" idx="1"/>
          </p:cNvCxnSpPr>
          <p:nvPr/>
        </p:nvCxnSpPr>
        <p:spPr bwMode="auto">
          <a:xfrm>
            <a:off x="6003925" y="4219976"/>
            <a:ext cx="569255"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9" name="Straight Arrow Connector 128"/>
          <p:cNvCxnSpPr>
            <a:stCxn id="120" idx="4"/>
            <a:endCxn id="122" idx="1"/>
          </p:cNvCxnSpPr>
          <p:nvPr/>
        </p:nvCxnSpPr>
        <p:spPr bwMode="auto">
          <a:xfrm>
            <a:off x="6003924" y="4988212"/>
            <a:ext cx="569256" cy="79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3" name="TextBox 132"/>
          <p:cNvSpPr txBox="1"/>
          <p:nvPr/>
        </p:nvSpPr>
        <p:spPr>
          <a:xfrm rot="16200000">
            <a:off x="5190325" y="5356289"/>
            <a:ext cx="377027" cy="323165"/>
          </a:xfrm>
          <a:prstGeom prst="rect">
            <a:avLst/>
          </a:prstGeom>
          <a:noFill/>
        </p:spPr>
        <p:txBody>
          <a:bodyPr wrap="none" rtlCol="0">
            <a:spAutoFit/>
          </a:bodyPr>
          <a:lstStyle/>
          <a:p>
            <a:r>
              <a:rPr lang="en-US" dirty="0" smtClean="0"/>
              <a:t>…</a:t>
            </a:r>
            <a:endParaRPr lang="en-US" dirty="0"/>
          </a:p>
        </p:txBody>
      </p:sp>
      <p:sp>
        <p:nvSpPr>
          <p:cNvPr id="134" name="TextBox 133"/>
          <p:cNvSpPr txBox="1"/>
          <p:nvPr/>
        </p:nvSpPr>
        <p:spPr>
          <a:xfrm rot="16200000">
            <a:off x="6906289" y="5356289"/>
            <a:ext cx="377027" cy="323165"/>
          </a:xfrm>
          <a:prstGeom prst="rect">
            <a:avLst/>
          </a:prstGeom>
          <a:noFill/>
        </p:spPr>
        <p:txBody>
          <a:bodyPr wrap="none" rtlCol="0">
            <a:spAutoFit/>
          </a:bodyPr>
          <a:lstStyle/>
          <a:p>
            <a:r>
              <a:rPr lang="en-US" dirty="0" smtClean="0"/>
              <a:t>…</a:t>
            </a:r>
            <a:endParaRPr lang="en-US" dirty="0"/>
          </a:p>
        </p:txBody>
      </p:sp>
      <p:sp>
        <p:nvSpPr>
          <p:cNvPr id="137" name="AutoShape 7"/>
          <p:cNvSpPr>
            <a:spLocks noChangeArrowheads="1"/>
          </p:cNvSpPr>
          <p:nvPr/>
        </p:nvSpPr>
        <p:spPr bwMode="auto">
          <a:xfrm>
            <a:off x="6573180" y="2904863"/>
            <a:ext cx="1050925" cy="614147"/>
          </a:xfrm>
          <a:prstGeom prst="flowChartMagneticDisk">
            <a:avLst/>
          </a:prstGeom>
          <a:gradFill rotWithShape="1">
            <a:gsLst>
              <a:gs pos="0">
                <a:srgbClr val="FBEAC7"/>
              </a:gs>
              <a:gs pos="17999">
                <a:srgbClr val="FEE7F2"/>
              </a:gs>
              <a:gs pos="36000">
                <a:srgbClr val="FAC77D"/>
              </a:gs>
              <a:gs pos="61000">
                <a:srgbClr val="FBA97D"/>
              </a:gs>
              <a:gs pos="82001">
                <a:srgbClr val="FBD49C"/>
              </a:gs>
              <a:gs pos="100000">
                <a:srgbClr val="FEE7F2"/>
              </a:gs>
            </a:gsLst>
            <a:lin ang="0" scaled="0"/>
          </a:gradFill>
          <a:ln w="9525">
            <a:solidFill>
              <a:schemeClr val="tx1"/>
            </a:solidFill>
            <a:round/>
            <a:headEnd/>
            <a:tailEnd/>
          </a:ln>
        </p:spPr>
        <p:txBody>
          <a:bodyPr wrap="none" lIns="72402" tIns="0" rIns="72402" bIns="0" anchor="ctr"/>
          <a:lstStyle/>
          <a:p>
            <a:pPr defTabSz="736600"/>
            <a:r>
              <a:rPr lang="en-US" sz="1000" dirty="0" smtClean="0"/>
              <a:t>Tool generated</a:t>
            </a:r>
          </a:p>
          <a:p>
            <a:pPr defTabSz="736600"/>
            <a:r>
              <a:rPr lang="en-US" sz="1000" dirty="0" smtClean="0"/>
              <a:t>code</a:t>
            </a:r>
            <a:endParaRPr lang="en-US" sz="1000" dirty="0"/>
          </a:p>
        </p:txBody>
      </p:sp>
      <p:cxnSp>
        <p:nvCxnSpPr>
          <p:cNvPr id="139" name="Straight Arrow Connector 138"/>
          <p:cNvCxnSpPr>
            <a:stCxn id="123" idx="0"/>
            <a:endCxn id="137" idx="3"/>
          </p:cNvCxnSpPr>
          <p:nvPr/>
        </p:nvCxnSpPr>
        <p:spPr bwMode="auto">
          <a:xfrm flipV="1">
            <a:off x="7098643" y="3519010"/>
            <a:ext cx="0" cy="45014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2" name="Curved Connector 141"/>
          <p:cNvCxnSpPr>
            <a:stCxn id="122" idx="3"/>
            <a:endCxn id="175" idx="4"/>
          </p:cNvCxnSpPr>
          <p:nvPr/>
        </p:nvCxnSpPr>
        <p:spPr bwMode="auto">
          <a:xfrm flipV="1">
            <a:off x="7624105" y="2478965"/>
            <a:ext cx="12700" cy="2510041"/>
          </a:xfrm>
          <a:prstGeom prst="curvedConnector3">
            <a:avLst>
              <a:gd name="adj1" fmla="val 4251025"/>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6" name="AutoShape 52"/>
          <p:cNvSpPr>
            <a:spLocks noChangeArrowheads="1"/>
          </p:cNvSpPr>
          <p:nvPr/>
        </p:nvSpPr>
        <p:spPr bwMode="auto">
          <a:xfrm>
            <a:off x="8458201" y="2201946"/>
            <a:ext cx="1133475" cy="554038"/>
          </a:xfrm>
          <a:prstGeom prst="flowChartProcess">
            <a:avLst/>
          </a:prstGeom>
          <a:gradFill rotWithShape="1">
            <a:gsLst>
              <a:gs pos="0">
                <a:srgbClr val="FFFF66"/>
              </a:gs>
              <a:gs pos="100000">
                <a:srgbClr val="C2C24E"/>
              </a:gs>
            </a:gsLst>
            <a:path path="shape">
              <a:fillToRect l="50000" t="50000" r="50000" b="50000"/>
            </a:path>
          </a:gradFill>
          <a:ln w="9525" algn="ctr">
            <a:solidFill>
              <a:schemeClr val="tx1"/>
            </a:solidFill>
            <a:miter lim="800000"/>
            <a:headEnd/>
            <a:tailEnd/>
          </a:ln>
        </p:spPr>
        <p:txBody>
          <a:bodyPr wrap="none" lIns="82601" tIns="0" rIns="82601" bIns="0" anchor="ctr"/>
          <a:lstStyle/>
          <a:p>
            <a:pPr defTabSz="839788"/>
            <a:r>
              <a:rPr lang="en-US" sz="1300"/>
              <a:t>C++</a:t>
            </a:r>
            <a:br>
              <a:rPr lang="en-US" sz="1300"/>
            </a:br>
            <a:r>
              <a:rPr lang="en-US" sz="1300"/>
              <a:t>Compiler</a:t>
            </a:r>
          </a:p>
        </p:txBody>
      </p:sp>
      <p:grpSp>
        <p:nvGrpSpPr>
          <p:cNvPr id="147" name="Group 48"/>
          <p:cNvGrpSpPr>
            <a:grpSpLocks/>
          </p:cNvGrpSpPr>
          <p:nvPr/>
        </p:nvGrpSpPr>
        <p:grpSpPr bwMode="auto">
          <a:xfrm>
            <a:off x="8103350" y="4166828"/>
            <a:ext cx="1862138" cy="1050925"/>
            <a:chOff x="5363" y="1319"/>
            <a:chExt cx="1389" cy="807"/>
          </a:xfrm>
        </p:grpSpPr>
        <p:sp>
          <p:nvSpPr>
            <p:cNvPr id="148" name="Text Box 49"/>
            <p:cNvSpPr txBox="1">
              <a:spLocks noChangeArrowheads="1"/>
            </p:cNvSpPr>
            <p:nvPr/>
          </p:nvSpPr>
          <p:spPr bwMode="auto">
            <a:xfrm>
              <a:off x="5363" y="1866"/>
              <a:ext cx="1389" cy="260"/>
            </a:xfrm>
            <a:prstGeom prst="rect">
              <a:avLst/>
            </a:prstGeom>
            <a:noFill/>
            <a:ln w="9525" algn="ctr">
              <a:noFill/>
              <a:miter lim="800000"/>
              <a:headEnd/>
              <a:tailEnd/>
            </a:ln>
          </p:spPr>
          <p:txBody>
            <a:bodyPr wrap="none" lIns="91410" tIns="45707" rIns="91410" bIns="45707">
              <a:spAutoFit/>
            </a:bodyPr>
            <a:lstStyle/>
            <a:p>
              <a:pPr defTabSz="996950"/>
              <a:r>
                <a:rPr lang="en-US" sz="1600" dirty="0"/>
                <a:t>Cluster Instrument</a:t>
              </a:r>
            </a:p>
          </p:txBody>
        </p:sp>
        <p:pic>
          <p:nvPicPr>
            <p:cNvPr id="149" name="Picture 50" descr="Advanced_01"/>
            <p:cNvPicPr>
              <a:picLocks noChangeAspect="1" noChangeArrowheads="1"/>
            </p:cNvPicPr>
            <p:nvPr/>
          </p:nvPicPr>
          <p:blipFill>
            <a:blip r:embed="rId3" cstate="print"/>
            <a:srcRect/>
            <a:stretch>
              <a:fillRect/>
            </a:stretch>
          </p:blipFill>
          <p:spPr bwMode="auto">
            <a:xfrm>
              <a:off x="5391" y="1319"/>
              <a:ext cx="1202" cy="544"/>
            </a:xfrm>
            <a:prstGeom prst="rect">
              <a:avLst/>
            </a:prstGeom>
            <a:noFill/>
            <a:ln w="9525">
              <a:noFill/>
              <a:miter lim="800000"/>
              <a:headEnd/>
              <a:tailEnd/>
            </a:ln>
          </p:spPr>
        </p:pic>
      </p:grpSp>
      <p:cxnSp>
        <p:nvCxnSpPr>
          <p:cNvPr id="151" name="Straight Arrow Connector 150"/>
          <p:cNvCxnSpPr>
            <a:stCxn id="145" idx="3"/>
            <a:endCxn id="146" idx="1"/>
          </p:cNvCxnSpPr>
          <p:nvPr/>
        </p:nvCxnSpPr>
        <p:spPr bwMode="auto">
          <a:xfrm>
            <a:off x="8103350" y="2478965"/>
            <a:ext cx="354851"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5" name="AutoShape 7"/>
          <p:cNvSpPr>
            <a:spLocks noChangeArrowheads="1"/>
          </p:cNvSpPr>
          <p:nvPr/>
        </p:nvSpPr>
        <p:spPr bwMode="auto">
          <a:xfrm>
            <a:off x="8458201" y="3148012"/>
            <a:ext cx="1092200" cy="561975"/>
          </a:xfrm>
          <a:prstGeom prst="flowChartMagneticDisk">
            <a:avLst/>
          </a:prstGeom>
          <a:gradFill rotWithShape="1">
            <a:gsLst>
              <a:gs pos="0">
                <a:srgbClr val="C00000"/>
              </a:gs>
              <a:gs pos="100000">
                <a:srgbClr val="7030A0"/>
              </a:gs>
            </a:gsLst>
            <a:lin ang="18900000" scaled="1"/>
          </a:gradFill>
          <a:ln w="9525">
            <a:solidFill>
              <a:schemeClr val="tx1"/>
            </a:solidFill>
            <a:round/>
            <a:headEnd/>
            <a:tailEnd/>
          </a:ln>
        </p:spPr>
        <p:txBody>
          <a:bodyPr wrap="none" lIns="72402" tIns="0" rIns="72402" bIns="0" anchor="ctr"/>
          <a:lstStyle/>
          <a:p>
            <a:pPr defTabSz="736600"/>
            <a:r>
              <a:rPr lang="en-US" sz="1000" dirty="0" smtClean="0">
                <a:solidFill>
                  <a:schemeClr val="bg1"/>
                </a:solidFill>
              </a:rPr>
              <a:t>BINARY IMAGE</a:t>
            </a:r>
            <a:endParaRPr lang="en-US" sz="1000" dirty="0">
              <a:solidFill>
                <a:schemeClr val="bg1"/>
              </a:solidFill>
            </a:endParaRPr>
          </a:p>
        </p:txBody>
      </p:sp>
      <p:cxnSp>
        <p:nvCxnSpPr>
          <p:cNvPr id="156" name="Straight Arrow Connector 155"/>
          <p:cNvCxnSpPr>
            <a:stCxn id="146" idx="2"/>
            <a:endCxn id="155" idx="1"/>
          </p:cNvCxnSpPr>
          <p:nvPr/>
        </p:nvCxnSpPr>
        <p:spPr bwMode="auto">
          <a:xfrm flipH="1">
            <a:off x="9004301" y="2755984"/>
            <a:ext cx="20638" cy="39202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4" name="Straight Arrow Connector 163"/>
          <p:cNvCxnSpPr>
            <a:stCxn id="155" idx="3"/>
          </p:cNvCxnSpPr>
          <p:nvPr/>
        </p:nvCxnSpPr>
        <p:spPr bwMode="auto">
          <a:xfrm>
            <a:off x="9004301" y="3709987"/>
            <a:ext cx="0" cy="393701"/>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5" name="AutoShape 7"/>
          <p:cNvSpPr>
            <a:spLocks noChangeArrowheads="1"/>
          </p:cNvSpPr>
          <p:nvPr/>
        </p:nvSpPr>
        <p:spPr bwMode="auto">
          <a:xfrm>
            <a:off x="6585880" y="2171891"/>
            <a:ext cx="1050925" cy="614147"/>
          </a:xfrm>
          <a:prstGeom prst="flowChartMagneticDisk">
            <a:avLst/>
          </a:prstGeom>
          <a:gradFill rotWithShape="1">
            <a:gsLst>
              <a:gs pos="0">
                <a:srgbClr val="FBEAC7"/>
              </a:gs>
              <a:gs pos="17999">
                <a:srgbClr val="FEE7F2"/>
              </a:gs>
              <a:gs pos="36000">
                <a:srgbClr val="FAC77D"/>
              </a:gs>
              <a:gs pos="61000">
                <a:srgbClr val="FBA97D"/>
              </a:gs>
              <a:gs pos="82001">
                <a:srgbClr val="FBD49C"/>
              </a:gs>
              <a:gs pos="100000">
                <a:srgbClr val="FEE7F2"/>
              </a:gs>
            </a:gsLst>
            <a:lin ang="0" scaled="0"/>
          </a:gradFill>
          <a:ln w="9525">
            <a:solidFill>
              <a:schemeClr val="tx1"/>
            </a:solidFill>
            <a:round/>
            <a:headEnd/>
            <a:tailEnd/>
          </a:ln>
        </p:spPr>
        <p:txBody>
          <a:bodyPr wrap="none" lIns="72402" tIns="0" rIns="72402" bIns="0" anchor="ctr"/>
          <a:lstStyle/>
          <a:p>
            <a:pPr defTabSz="736600"/>
            <a:r>
              <a:rPr lang="en-US" sz="1000" dirty="0" smtClean="0"/>
              <a:t>Tool generated</a:t>
            </a:r>
          </a:p>
          <a:p>
            <a:pPr defTabSz="736600"/>
            <a:r>
              <a:rPr lang="en-US" sz="1000" dirty="0" smtClean="0"/>
              <a:t>code</a:t>
            </a:r>
            <a:endParaRPr lang="en-US" sz="1000" dirty="0"/>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Brutus folder </a:t>
            </a:r>
            <a:r>
              <a:rPr lang="en-US" dirty="0" smtClean="0"/>
              <a:t>structure</a:t>
            </a:r>
            <a:endParaRPr lang="en-US" dirty="0"/>
          </a:p>
        </p:txBody>
      </p:sp>
      <p:sp>
        <p:nvSpPr>
          <p:cNvPr id="3" name="Content Placeholder 2"/>
          <p:cNvSpPr>
            <a:spLocks noGrp="1"/>
          </p:cNvSpPr>
          <p:nvPr>
            <p:ph idx="4294967295"/>
          </p:nvPr>
        </p:nvSpPr>
        <p:spPr>
          <a:xfrm>
            <a:off x="334964" y="951723"/>
            <a:ext cx="4528026" cy="5037916"/>
          </a:xfrm>
          <a:prstGeom prst="rect">
            <a:avLst/>
          </a:prstGeom>
        </p:spPr>
        <p:txBody>
          <a:bodyPr/>
          <a:lstStyle/>
          <a:p>
            <a:pPr marL="177800" indent="-177800" defTabSz="995363" eaLnBrk="1" hangingPunct="1">
              <a:lnSpc>
                <a:spcPct val="100000"/>
              </a:lnSpc>
              <a:spcAft>
                <a:spcPts val="600"/>
              </a:spcAft>
            </a:pPr>
            <a:r>
              <a:rPr lang="en-US" b="1" dirty="0" smtClean="0"/>
              <a:t>Project.xml</a:t>
            </a:r>
            <a:r>
              <a:rPr lang="en-US" dirty="0" smtClean="0"/>
              <a:t> -&gt; Top-level project file, specifying all other directories and XML files</a:t>
            </a:r>
            <a:endParaRPr lang="en-US" altLang="zh-CN" dirty="0" smtClean="0">
              <a:ea typeface="宋体" pitchFamily="2" charset="-122"/>
            </a:endParaRPr>
          </a:p>
          <a:p>
            <a:pPr marL="177800" indent="-177800" defTabSz="995363" eaLnBrk="1" hangingPunct="1">
              <a:lnSpc>
                <a:spcPct val="100000"/>
              </a:lnSpc>
              <a:spcAft>
                <a:spcPts val="600"/>
              </a:spcAft>
            </a:pPr>
            <a:r>
              <a:rPr lang="en-US" b="1" dirty="0" smtClean="0"/>
              <a:t>ACE </a:t>
            </a:r>
            <a:r>
              <a:rPr lang="en-US" dirty="0" smtClean="0"/>
              <a:t>-&gt; Directory where animation configurations (storyboard, scene, animation parameter, conflict) are placed</a:t>
            </a:r>
          </a:p>
          <a:p>
            <a:pPr marL="177800" indent="-177800" defTabSz="995363" eaLnBrk="1" hangingPunct="1">
              <a:lnSpc>
                <a:spcPct val="100000"/>
              </a:lnSpc>
              <a:spcAft>
                <a:spcPts val="600"/>
              </a:spcAft>
            </a:pPr>
            <a:r>
              <a:rPr lang="en-US" b="1" dirty="0" smtClean="0"/>
              <a:t>Cache</a:t>
            </a:r>
            <a:r>
              <a:rPr lang="en-US" dirty="0" smtClean="0"/>
              <a:t> -&gt; Cache configuration for</a:t>
            </a:r>
            <a:r>
              <a:rPr lang="en-US" i="1" dirty="0" smtClean="0"/>
              <a:t> ROMG tool</a:t>
            </a:r>
          </a:p>
          <a:p>
            <a:pPr marL="177800" indent="-177800" defTabSz="995363" eaLnBrk="1" hangingPunct="1">
              <a:lnSpc>
                <a:spcPct val="100000"/>
              </a:lnSpc>
              <a:spcAft>
                <a:spcPts val="600"/>
              </a:spcAft>
            </a:pPr>
            <a:r>
              <a:rPr lang="en-US" b="1" dirty="0" smtClean="0"/>
              <a:t>CIA</a:t>
            </a:r>
            <a:r>
              <a:rPr lang="en-US" dirty="0" smtClean="0"/>
              <a:t> -&gt; Directory where CIA configurations (BUFlet, time domain, windows, WMApp) are placed</a:t>
            </a:r>
          </a:p>
          <a:p>
            <a:pPr marL="177800" indent="-177800" defTabSz="995363" eaLnBrk="1" hangingPunct="1">
              <a:lnSpc>
                <a:spcPct val="100000"/>
              </a:lnSpc>
              <a:spcAft>
                <a:spcPts val="600"/>
              </a:spcAft>
            </a:pPr>
            <a:r>
              <a:rPr lang="en-US" b="1" dirty="0" smtClean="0"/>
              <a:t>Configuration</a:t>
            </a:r>
            <a:r>
              <a:rPr lang="en-US" dirty="0" smtClean="0"/>
              <a:t> -&gt; Directory where project-specific configurations (memory, display, event, keys, generated files) are placed</a:t>
            </a:r>
            <a:endParaRPr lang="en-US" altLang="zh-CN" dirty="0" smtClean="0">
              <a:ea typeface="宋体" pitchFamily="2" charset="-122"/>
            </a:endParaRPr>
          </a:p>
          <a:p>
            <a:pPr marL="177800" indent="-177800" defTabSz="995363" eaLnBrk="1" hangingPunct="1">
              <a:lnSpc>
                <a:spcPct val="100000"/>
              </a:lnSpc>
              <a:spcAft>
                <a:spcPts val="600"/>
              </a:spcAft>
            </a:pPr>
            <a:r>
              <a:rPr lang="en-US" altLang="zh-CN" b="1" dirty="0" smtClean="0">
                <a:ea typeface="宋体" pitchFamily="2" charset="-122"/>
              </a:rPr>
              <a:t>Controller</a:t>
            </a:r>
            <a:r>
              <a:rPr lang="en-US" altLang="zh-CN" dirty="0" smtClean="0">
                <a:ea typeface="宋体" pitchFamily="2" charset="-122"/>
              </a:rPr>
              <a:t> -&gt; Directory where custom decision strategy is specified </a:t>
            </a:r>
          </a:p>
          <a:p>
            <a:pPr marL="177800" indent="-177800" defTabSz="995363" eaLnBrk="1" hangingPunct="1">
              <a:lnSpc>
                <a:spcPct val="100000"/>
              </a:lnSpc>
              <a:spcAft>
                <a:spcPts val="600"/>
              </a:spcAft>
            </a:pPr>
            <a:r>
              <a:rPr lang="en-US" altLang="zh-CN" b="1" dirty="0" smtClean="0">
                <a:ea typeface="宋体" pitchFamily="2" charset="-122"/>
              </a:rPr>
              <a:t>Internals </a:t>
            </a:r>
            <a:r>
              <a:rPr lang="en-US" altLang="zh-CN" dirty="0" smtClean="0">
                <a:ea typeface="宋体" pitchFamily="2" charset="-122"/>
              </a:rPr>
              <a:t>-&gt; Internal Brutus configuration is specified here. </a:t>
            </a:r>
            <a:r>
              <a:rPr lang="en-US" dirty="0" smtClean="0"/>
              <a:t>It’s usually delivered together with the Brutus.exe and not to be modified</a:t>
            </a:r>
            <a:r>
              <a:rPr lang="en-US" dirty="0" smtClean="0"/>
              <a:t>.</a:t>
            </a:r>
          </a:p>
          <a:p>
            <a:pPr marL="177800" indent="-177800" defTabSz="995363" eaLnBrk="1" hangingPunct="1">
              <a:lnSpc>
                <a:spcPct val="100000"/>
              </a:lnSpc>
              <a:spcAft>
                <a:spcPts val="600"/>
              </a:spcAft>
            </a:pPr>
            <a:r>
              <a:rPr lang="en-US" altLang="zh-CN" b="1" dirty="0" smtClean="0">
                <a:ea typeface="宋体" pitchFamily="2" charset="-122"/>
              </a:rPr>
              <a:t>XSD</a:t>
            </a:r>
            <a:r>
              <a:rPr lang="en-US" dirty="0" smtClean="0"/>
              <a:t> -&gt; Directory where schema files (*.XSD) are placed. </a:t>
            </a:r>
            <a:r>
              <a:rPr lang="en-US" dirty="0" smtClean="0"/>
              <a:t>Delivered </a:t>
            </a:r>
            <a:r>
              <a:rPr lang="en-US" dirty="0" smtClean="0"/>
              <a:t>together with the Brutus.exe</a:t>
            </a:r>
            <a:endParaRPr lang="en-US" altLang="zh-CN" dirty="0" smtClean="0">
              <a:ea typeface="宋体" pitchFamily="2" charset="-122"/>
            </a:endParaRPr>
          </a:p>
        </p:txBody>
      </p:sp>
      <p:sp>
        <p:nvSpPr>
          <p:cNvPr id="5" name="Content Placeholder 2"/>
          <p:cNvSpPr>
            <a:spLocks noGrp="1"/>
          </p:cNvSpPr>
          <p:nvPr>
            <p:ph idx="4294967295"/>
          </p:nvPr>
        </p:nvSpPr>
        <p:spPr>
          <a:xfrm>
            <a:off x="5088015" y="951723"/>
            <a:ext cx="4483023" cy="5037916"/>
          </a:xfrm>
          <a:prstGeom prst="rect">
            <a:avLst/>
          </a:prstGeom>
        </p:spPr>
        <p:txBody>
          <a:bodyPr/>
          <a:lstStyle/>
          <a:p>
            <a:pPr marL="177800" indent="-177800" defTabSz="995363" eaLnBrk="1" hangingPunct="1">
              <a:lnSpc>
                <a:spcPct val="100000"/>
              </a:lnSpc>
              <a:spcAft>
                <a:spcPts val="600"/>
              </a:spcAft>
            </a:pPr>
            <a:r>
              <a:rPr lang="en-US" b="1" dirty="0" smtClean="0"/>
              <a:t>Resources </a:t>
            </a:r>
            <a:r>
              <a:rPr lang="en-US" dirty="0" smtClean="0"/>
              <a:t>-&gt; Directory &amp; settings for RSST Export </a:t>
            </a:r>
          </a:p>
          <a:p>
            <a:pPr marL="542925" lvl="1" indent="-180975" defTabSz="995363" eaLnBrk="1" hangingPunct="1">
              <a:lnSpc>
                <a:spcPct val="100000"/>
              </a:lnSpc>
              <a:spcAft>
                <a:spcPts val="300"/>
              </a:spcAft>
              <a:buFont typeface="Arial" pitchFamily="34" charset="0"/>
              <a:buChar char="•"/>
            </a:pPr>
            <a:r>
              <a:rPr lang="en-US" altLang="zh-CN" b="1" dirty="0" smtClean="0">
                <a:ea typeface="宋体" pitchFamily="2" charset="-122"/>
              </a:rPr>
              <a:t>API (</a:t>
            </a:r>
            <a:r>
              <a:rPr lang="en-US" altLang="zh-CN" sz="1400" b="1" dirty="0" smtClean="0">
                <a:ea typeface="宋体" pitchFamily="2" charset="-122"/>
              </a:rPr>
              <a:t>API.xml)</a:t>
            </a:r>
            <a:r>
              <a:rPr lang="en-US" altLang="zh-CN" sz="1400" dirty="0" smtClean="0">
                <a:ea typeface="宋体" pitchFamily="2" charset="-122"/>
              </a:rPr>
              <a:t> -&gt; </a:t>
            </a:r>
            <a:r>
              <a:rPr lang="en-US" altLang="zh-CN" sz="1400" dirty="0" smtClean="0">
                <a:ea typeface="宋体" pitchFamily="2" charset="-122"/>
              </a:rPr>
              <a:t>API </a:t>
            </a:r>
            <a:r>
              <a:rPr lang="en-US" altLang="zh-CN" sz="1400" dirty="0" smtClean="0">
                <a:ea typeface="宋体" pitchFamily="2" charset="-122"/>
              </a:rPr>
              <a:t>to be implemented and used in the system (also used by API generator)</a:t>
            </a:r>
          </a:p>
          <a:p>
            <a:pPr marL="542925" lvl="1" indent="-180975" defTabSz="995363" eaLnBrk="1" hangingPunct="1">
              <a:lnSpc>
                <a:spcPct val="100000"/>
              </a:lnSpc>
              <a:spcAft>
                <a:spcPts val="300"/>
              </a:spcAft>
              <a:buFont typeface="Arial" pitchFamily="34" charset="0"/>
              <a:buChar char="•"/>
            </a:pPr>
            <a:r>
              <a:rPr lang="en-US" altLang="zh-CN" sz="1400" b="1" dirty="0" smtClean="0">
                <a:ea typeface="宋体" pitchFamily="2" charset="-122"/>
              </a:rPr>
              <a:t>RSST</a:t>
            </a:r>
            <a:r>
              <a:rPr lang="en-US" altLang="zh-CN" sz="1400" dirty="0" smtClean="0">
                <a:ea typeface="宋体" pitchFamily="2" charset="-122"/>
              </a:rPr>
              <a:t> </a:t>
            </a:r>
            <a:r>
              <a:rPr lang="en-US" altLang="zh-CN" sz="1400" b="1" dirty="0" smtClean="0">
                <a:ea typeface="宋体" pitchFamily="2" charset="-122"/>
              </a:rPr>
              <a:t>(grADI_Project.xml</a:t>
            </a:r>
            <a:r>
              <a:rPr lang="en-US" altLang="zh-CN" sz="1400" dirty="0" smtClean="0">
                <a:ea typeface="宋体" pitchFamily="2" charset="-122"/>
              </a:rPr>
              <a:t> and </a:t>
            </a:r>
            <a:r>
              <a:rPr lang="en-US" altLang="zh-CN" sz="1400" b="1" dirty="0" smtClean="0">
                <a:ea typeface="宋体" pitchFamily="2" charset="-122"/>
              </a:rPr>
              <a:t>RSST_ExportData.xml)</a:t>
            </a:r>
            <a:r>
              <a:rPr lang="en-US" altLang="zh-CN" sz="1400" dirty="0" smtClean="0">
                <a:ea typeface="宋体" pitchFamily="2" charset="-122"/>
              </a:rPr>
              <a:t> -&gt; specifies graphics resources and configurations for </a:t>
            </a:r>
            <a:r>
              <a:rPr lang="en-US" altLang="zh-CN" sz="1400" dirty="0" err="1" smtClean="0">
                <a:ea typeface="宋体" pitchFamily="2" charset="-122"/>
              </a:rPr>
              <a:t>RSSTExport</a:t>
            </a:r>
            <a:r>
              <a:rPr lang="en-US" altLang="zh-CN" sz="1400" dirty="0" smtClean="0">
                <a:ea typeface="宋体" pitchFamily="2" charset="-122"/>
              </a:rPr>
              <a:t> </a:t>
            </a:r>
            <a:r>
              <a:rPr lang="en-US" altLang="zh-CN" sz="1400" dirty="0" smtClean="0">
                <a:ea typeface="宋体" pitchFamily="2" charset="-122"/>
              </a:rPr>
              <a:t>tool</a:t>
            </a:r>
          </a:p>
          <a:p>
            <a:pPr marL="177800" indent="-177800" defTabSz="995363" eaLnBrk="1" hangingPunct="1">
              <a:lnSpc>
                <a:spcPct val="100000"/>
              </a:lnSpc>
              <a:spcAft>
                <a:spcPts val="600"/>
              </a:spcAft>
            </a:pPr>
            <a:r>
              <a:rPr lang="en-US" b="1" dirty="0" err="1" smtClean="0"/>
              <a:t>StateMachines</a:t>
            </a:r>
            <a:r>
              <a:rPr lang="en-US" dirty="0" smtClean="0"/>
              <a:t> -&gt; Directory where state machine specifications are placed</a:t>
            </a:r>
            <a:endParaRPr lang="en-US" altLang="zh-CN" dirty="0" smtClean="0">
              <a:ea typeface="宋体" pitchFamily="2" charset="-122"/>
            </a:endParaRPr>
          </a:p>
          <a:p>
            <a:pPr marL="177800" indent="-177800" defTabSz="995363" eaLnBrk="1" hangingPunct="1">
              <a:lnSpc>
                <a:spcPct val="100000"/>
              </a:lnSpc>
              <a:spcAft>
                <a:spcPts val="600"/>
              </a:spcAft>
            </a:pPr>
            <a:r>
              <a:rPr lang="en-US" altLang="zh-CN" b="1" dirty="0" smtClean="0">
                <a:ea typeface="宋体" pitchFamily="2" charset="-122"/>
              </a:rPr>
              <a:t>TD</a:t>
            </a:r>
            <a:r>
              <a:rPr lang="en-US" dirty="0" smtClean="0"/>
              <a:t> -&gt; Directory where</a:t>
            </a:r>
            <a:r>
              <a:rPr lang="en-US" altLang="zh-CN" dirty="0" smtClean="0">
                <a:ea typeface="宋体" pitchFamily="2" charset="-122"/>
              </a:rPr>
              <a:t> widget types and other related widget </a:t>
            </a:r>
            <a:r>
              <a:rPr lang="en-US" altLang="zh-CN" dirty="0" smtClean="0">
                <a:ea typeface="宋体" pitchFamily="2" charset="-122"/>
              </a:rPr>
              <a:t>types</a:t>
            </a:r>
            <a:r>
              <a:rPr lang="en-US" dirty="0" smtClean="0"/>
              <a:t> </a:t>
            </a:r>
            <a:r>
              <a:rPr lang="en-US" dirty="0" smtClean="0"/>
              <a:t>are placed</a:t>
            </a:r>
            <a:endParaRPr lang="en-US" altLang="zh-CN" dirty="0" smtClean="0">
              <a:ea typeface="宋体" pitchFamily="2" charset="-122"/>
            </a:endParaRPr>
          </a:p>
          <a:p>
            <a:pPr marL="177800" indent="-177800" defTabSz="995363" eaLnBrk="1" hangingPunct="1">
              <a:lnSpc>
                <a:spcPct val="100000"/>
              </a:lnSpc>
              <a:spcAft>
                <a:spcPts val="600"/>
              </a:spcAft>
            </a:pPr>
            <a:r>
              <a:rPr lang="en-US" altLang="zh-CN" b="1" dirty="0" smtClean="0">
                <a:ea typeface="宋体" pitchFamily="2" charset="-122"/>
              </a:rPr>
              <a:t>Widgets </a:t>
            </a:r>
            <a:r>
              <a:rPr lang="en-US" altLang="zh-CN" dirty="0" smtClean="0">
                <a:ea typeface="宋体" pitchFamily="2" charset="-122"/>
              </a:rPr>
              <a:t>-&gt; Specify all the visuals </a:t>
            </a:r>
            <a:r>
              <a:rPr lang="en-US" altLang="zh-CN" dirty="0" smtClean="0">
                <a:ea typeface="宋体" pitchFamily="2" charset="-122"/>
              </a:rPr>
              <a:t>(one </a:t>
            </a:r>
            <a:r>
              <a:rPr lang="en-US" altLang="zh-CN" dirty="0" smtClean="0">
                <a:ea typeface="宋体" pitchFamily="2" charset="-122"/>
              </a:rPr>
              <a:t>XML File per visual )</a:t>
            </a:r>
          </a:p>
          <a:p>
            <a:pPr marL="542925" lvl="1" indent="-180975" defTabSz="995363" eaLnBrk="1" hangingPunct="1">
              <a:lnSpc>
                <a:spcPct val="100000"/>
              </a:lnSpc>
              <a:spcAft>
                <a:spcPts val="600"/>
              </a:spcAft>
              <a:buFont typeface="Arial" pitchFamily="34" charset="0"/>
              <a:buChar char="•"/>
            </a:pPr>
            <a:r>
              <a:rPr lang="en-US" b="1" dirty="0" err="1" smtClean="0"/>
              <a:t>RootVisual</a:t>
            </a:r>
            <a:r>
              <a:rPr lang="en-US" b="1" dirty="0" smtClean="0"/>
              <a:t> (Main.xml)</a:t>
            </a:r>
            <a:r>
              <a:rPr lang="en-US" dirty="0" smtClean="0"/>
              <a:t> -&gt; Specifies the available displays and the possible visuals (scenes) for </a:t>
            </a:r>
            <a:r>
              <a:rPr lang="en-US" dirty="0" smtClean="0"/>
              <a:t>each</a:t>
            </a:r>
          </a:p>
          <a:p>
            <a:pPr marL="177800" indent="-177800" defTabSz="995363" eaLnBrk="1" hangingPunct="1">
              <a:lnSpc>
                <a:spcPct val="100000"/>
              </a:lnSpc>
              <a:spcAft>
                <a:spcPts val="600"/>
              </a:spcAft>
            </a:pPr>
            <a:r>
              <a:rPr lang="en-US" dirty="0" smtClean="0"/>
              <a:t>Note: In examples Model is inside Model\Color folder</a:t>
            </a:r>
          </a:p>
          <a:p>
            <a:pPr marL="542925" lvl="1" indent="-180975" defTabSz="995363" eaLnBrk="1" hangingPunct="1">
              <a:lnSpc>
                <a:spcPct val="100000"/>
              </a:lnSpc>
              <a:spcAft>
                <a:spcPts val="600"/>
              </a:spcAft>
              <a:buFont typeface="Arial" pitchFamily="34" charset="0"/>
              <a:buChar char="•"/>
            </a:pP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err="1" smtClean="0"/>
              <a:t>Artemmis</a:t>
            </a:r>
            <a:r>
              <a:rPr lang="en-US" dirty="0" smtClean="0"/>
              <a:t> Framework &amp; Tool Chain for Automotive Platforms</a:t>
            </a:r>
            <a:br>
              <a:rPr lang="en-US" dirty="0" smtClean="0"/>
            </a:br>
            <a:r>
              <a:rPr lang="en-US" dirty="0" smtClean="0"/>
              <a:t>Type descriptors</a:t>
            </a:r>
            <a:endParaRPr lang="bg-BG" dirty="0" smtClean="0"/>
          </a:p>
        </p:txBody>
      </p:sp>
      <p:sp>
        <p:nvSpPr>
          <p:cNvPr id="14339" name="Rectangle 3"/>
          <p:cNvSpPr>
            <a:spLocks noGrp="1" noChangeArrowheads="1"/>
          </p:cNvSpPr>
          <p:nvPr>
            <p:ph type="body" idx="1"/>
          </p:nvPr>
        </p:nvSpPr>
        <p:spPr>
          <a:xfrm>
            <a:off x="334963" y="998538"/>
            <a:ext cx="9236075" cy="4991100"/>
          </a:xfrm>
        </p:spPr>
        <p:txBody>
          <a:bodyPr/>
          <a:lstStyle/>
          <a:p>
            <a:r>
              <a:rPr lang="en-US" dirty="0" smtClean="0"/>
              <a:t>To generate widget builders Brutus needs an information about Widget type. Type descriptors are description of widget classes in XML format inside model.</a:t>
            </a:r>
          </a:p>
          <a:p>
            <a:r>
              <a:rPr lang="en-US" dirty="0" smtClean="0"/>
              <a:t>For every widget class in C++ code which we want to use in model there shall be corresponding definition in XML format inside model.</a:t>
            </a:r>
          </a:p>
          <a:p>
            <a:r>
              <a:rPr lang="en-US" dirty="0" smtClean="0"/>
              <a:t>For example type descriptor for Widget is:</a:t>
            </a:r>
          </a:p>
          <a:p>
            <a:pPr>
              <a:lnSpc>
                <a:spcPct val="100000"/>
              </a:lnSpc>
              <a:spcAft>
                <a:spcPct val="0"/>
              </a:spcAft>
              <a:buFont typeface="Arial" charset="0"/>
              <a:buNone/>
            </a:pPr>
            <a:r>
              <a:rPr lang="en-US" sz="800" dirty="0" smtClean="0">
                <a:latin typeface="Courier New" pitchFamily="49" charset="0"/>
              </a:rPr>
              <a:t>&lt;</a:t>
            </a:r>
            <a:r>
              <a:rPr lang="en-US" sz="800" dirty="0" err="1" smtClean="0">
                <a:latin typeface="Courier New" pitchFamily="49" charset="0"/>
              </a:rPr>
              <a:t>WidgetType</a:t>
            </a:r>
            <a:r>
              <a:rPr lang="en-US" sz="800" dirty="0" smtClean="0">
                <a:latin typeface="Courier New" pitchFamily="49" charset="0"/>
              </a:rPr>
              <a:t> Type="Widget" Namespace="HMI::WFC" </a:t>
            </a:r>
            <a:r>
              <a:rPr lang="en-US" sz="800" dirty="0" err="1" smtClean="0">
                <a:latin typeface="Courier New" pitchFamily="49" charset="0"/>
              </a:rPr>
              <a:t>DeclarationFile</a:t>
            </a:r>
            <a:r>
              <a:rPr lang="en-US" sz="800" dirty="0" smtClean="0">
                <a:latin typeface="Courier New" pitchFamily="49" charset="0"/>
              </a:rPr>
              <a:t>="WFC_Widget.hpp"&gt;</a:t>
            </a:r>
          </a:p>
          <a:p>
            <a:pPr>
              <a:lnSpc>
                <a:spcPct val="100000"/>
              </a:lnSpc>
              <a:spcAft>
                <a:spcPct val="0"/>
              </a:spcAft>
              <a:buFont typeface="Arial" charset="0"/>
              <a:buNone/>
            </a:pPr>
            <a:r>
              <a:rPr lang="en-US" sz="800" dirty="0" smtClean="0">
                <a:latin typeface="Courier New" pitchFamily="49" charset="0"/>
              </a:rPr>
              <a:t>  &lt;Properties&gt;</a:t>
            </a:r>
          </a:p>
          <a:p>
            <a:pPr>
              <a:lnSpc>
                <a:spcPct val="100000"/>
              </a:lnSpc>
              <a:spcAft>
                <a:spcPct val="0"/>
              </a:spcAft>
              <a:buFont typeface="Arial" charset="0"/>
              <a:buNone/>
            </a:pPr>
            <a:r>
              <a:rPr lang="en-US" sz="800" dirty="0" smtClean="0">
                <a:latin typeface="Courier New" pitchFamily="49" charset="0"/>
              </a:rPr>
              <a:t>    &lt;Property Name="</a:t>
            </a:r>
            <a:r>
              <a:rPr lang="en-US" sz="800" dirty="0" err="1" smtClean="0">
                <a:latin typeface="Courier New" pitchFamily="49" charset="0"/>
              </a:rPr>
              <a:t>PosX</a:t>
            </a:r>
            <a:r>
              <a:rPr lang="en-US" sz="800" dirty="0" smtClean="0">
                <a:latin typeface="Courier New" pitchFamily="49" charset="0"/>
              </a:rPr>
              <a:t>" Type="int16" </a:t>
            </a:r>
            <a:r>
              <a:rPr lang="en-US" sz="800" dirty="0" err="1" smtClean="0">
                <a:latin typeface="Courier New" pitchFamily="49" charset="0"/>
              </a:rPr>
              <a:t>Init</a:t>
            </a:r>
            <a:r>
              <a:rPr lang="en-US" sz="800" dirty="0" smtClean="0">
                <a:latin typeface="Courier New" pitchFamily="49" charset="0"/>
              </a:rPr>
              <a:t>="0" Setter="</a:t>
            </a:r>
            <a:r>
              <a:rPr lang="en-US" sz="800" dirty="0" err="1" smtClean="0">
                <a:latin typeface="Courier New" pitchFamily="49" charset="0"/>
              </a:rPr>
              <a:t>vSetPosX</a:t>
            </a:r>
            <a:r>
              <a:rPr lang="en-US" sz="800" dirty="0" smtClean="0">
                <a:latin typeface="Courier New" pitchFamily="49" charset="0"/>
              </a:rPr>
              <a:t>“ Getter="i16GetPosX“ </a:t>
            </a:r>
            <a:r>
              <a:rPr lang="en-US" sz="800" dirty="0" err="1" smtClean="0">
                <a:latin typeface="Courier New" pitchFamily="49" charset="0"/>
              </a:rPr>
              <a:t>ConstructorDefault</a:t>
            </a:r>
            <a:r>
              <a:rPr lang="en-US" sz="800" dirty="0" smtClean="0">
                <a:latin typeface="Courier New" pitchFamily="49" charset="0"/>
              </a:rPr>
              <a:t>="0“ </a:t>
            </a:r>
            <a:r>
              <a:rPr lang="en-US" sz="800" dirty="0" err="1" smtClean="0">
                <a:latin typeface="Courier New" pitchFamily="49" charset="0"/>
              </a:rPr>
              <a:t>UpdateValueAtTreeChange</a:t>
            </a:r>
            <a:r>
              <a:rPr lang="en-US" sz="800" dirty="0" smtClean="0">
                <a:latin typeface="Courier New" pitchFamily="49" charset="0"/>
              </a:rPr>
              <a:t>="true"/&gt;</a:t>
            </a:r>
          </a:p>
          <a:p>
            <a:pPr>
              <a:lnSpc>
                <a:spcPct val="100000"/>
              </a:lnSpc>
              <a:spcAft>
                <a:spcPct val="0"/>
              </a:spcAft>
              <a:buFont typeface="Arial" charset="0"/>
              <a:buNone/>
            </a:pPr>
            <a:r>
              <a:rPr lang="en-US" sz="800" dirty="0" smtClean="0">
                <a:latin typeface="Courier New" pitchFamily="49" charset="0"/>
              </a:rPr>
              <a:t>    &lt;Property Name="</a:t>
            </a:r>
            <a:r>
              <a:rPr lang="en-US" sz="800" dirty="0" err="1" smtClean="0">
                <a:latin typeface="Courier New" pitchFamily="49" charset="0"/>
              </a:rPr>
              <a:t>PosY</a:t>
            </a:r>
            <a:r>
              <a:rPr lang="en-US" sz="800" dirty="0" smtClean="0">
                <a:latin typeface="Courier New" pitchFamily="49" charset="0"/>
              </a:rPr>
              <a:t>“ Type="int16“ </a:t>
            </a:r>
            <a:r>
              <a:rPr lang="en-US" sz="800" dirty="0" err="1" smtClean="0">
                <a:latin typeface="Courier New" pitchFamily="49" charset="0"/>
              </a:rPr>
              <a:t>Init</a:t>
            </a:r>
            <a:r>
              <a:rPr lang="en-US" sz="800" dirty="0" smtClean="0">
                <a:latin typeface="Courier New" pitchFamily="49" charset="0"/>
              </a:rPr>
              <a:t>="0“ Setter="</a:t>
            </a:r>
            <a:r>
              <a:rPr lang="en-US" sz="800" dirty="0" err="1" smtClean="0">
                <a:latin typeface="Courier New" pitchFamily="49" charset="0"/>
              </a:rPr>
              <a:t>vSetPosY</a:t>
            </a:r>
            <a:r>
              <a:rPr lang="en-US" sz="800" dirty="0" smtClean="0">
                <a:latin typeface="Courier New" pitchFamily="49" charset="0"/>
              </a:rPr>
              <a:t>“ Getter="i16GetPosY“ </a:t>
            </a:r>
            <a:r>
              <a:rPr lang="en-US" sz="800" dirty="0" err="1" smtClean="0">
                <a:latin typeface="Courier New" pitchFamily="49" charset="0"/>
              </a:rPr>
              <a:t>ConstructorDefault</a:t>
            </a:r>
            <a:r>
              <a:rPr lang="en-US" sz="800" dirty="0" smtClean="0">
                <a:latin typeface="Courier New" pitchFamily="49" charset="0"/>
              </a:rPr>
              <a:t>="0“ </a:t>
            </a:r>
            <a:r>
              <a:rPr lang="en-US" sz="800" dirty="0" err="1" smtClean="0">
                <a:latin typeface="Courier New" pitchFamily="49" charset="0"/>
              </a:rPr>
              <a:t>UpdateValueAtTreeChange</a:t>
            </a:r>
            <a:r>
              <a:rPr lang="en-US" sz="800" dirty="0" smtClean="0">
                <a:latin typeface="Courier New" pitchFamily="49" charset="0"/>
              </a:rPr>
              <a:t>="true"/&gt;</a:t>
            </a:r>
          </a:p>
          <a:p>
            <a:pPr>
              <a:lnSpc>
                <a:spcPct val="100000"/>
              </a:lnSpc>
              <a:spcAft>
                <a:spcPct val="0"/>
              </a:spcAft>
              <a:buFont typeface="Arial" charset="0"/>
              <a:buNone/>
            </a:pPr>
            <a:r>
              <a:rPr lang="en-US" sz="800" dirty="0" smtClean="0">
                <a:latin typeface="Courier New" pitchFamily="49" charset="0"/>
              </a:rPr>
              <a:t>    . . .</a:t>
            </a:r>
          </a:p>
          <a:p>
            <a:pPr>
              <a:lnSpc>
                <a:spcPct val="100000"/>
              </a:lnSpc>
              <a:spcAft>
                <a:spcPct val="0"/>
              </a:spcAft>
              <a:buFont typeface="Arial" charset="0"/>
              <a:buNone/>
            </a:pPr>
            <a:r>
              <a:rPr lang="en-US" sz="800" dirty="0" smtClean="0">
                <a:latin typeface="Courier New" pitchFamily="49" charset="0"/>
              </a:rPr>
              <a:t>  &lt;/Properties&gt;</a:t>
            </a:r>
          </a:p>
          <a:p>
            <a:pPr>
              <a:lnSpc>
                <a:spcPct val="100000"/>
              </a:lnSpc>
              <a:spcAft>
                <a:spcPct val="0"/>
              </a:spcAft>
              <a:buFont typeface="Arial" charset="0"/>
              <a:buNone/>
            </a:pPr>
            <a:r>
              <a:rPr lang="en-US" sz="800" dirty="0" smtClean="0">
                <a:latin typeface="Courier New" pitchFamily="49" charset="0"/>
              </a:rPr>
              <a:t>  &lt;Constructor </a:t>
            </a:r>
            <a:r>
              <a:rPr lang="en-US" sz="800" dirty="0" err="1" smtClean="0">
                <a:latin typeface="Courier New" pitchFamily="49" charset="0"/>
              </a:rPr>
              <a:t>StringOfParameters</a:t>
            </a:r>
            <a:r>
              <a:rPr lang="en-US" sz="800" dirty="0" smtClean="0">
                <a:latin typeface="Courier New" pitchFamily="49" charset="0"/>
              </a:rPr>
              <a:t>="(id, begin-&amp;</a:t>
            </a:r>
            <a:r>
              <a:rPr lang="en-US" sz="800" dirty="0" err="1" smtClean="0">
                <a:latin typeface="Courier New" pitchFamily="49" charset="0"/>
              </a:rPr>
              <a:t>gt;WidgetID</a:t>
            </a:r>
            <a:r>
              <a:rPr lang="en-US" sz="800" dirty="0" smtClean="0">
                <a:latin typeface="Courier New" pitchFamily="49" charset="0"/>
              </a:rPr>
              <a:t> +</a:t>
            </a:r>
            <a:r>
              <a:rPr lang="en-US" sz="800" dirty="0" err="1" smtClean="0">
                <a:latin typeface="Courier New" pitchFamily="49" charset="0"/>
              </a:rPr>
              <a:t>LastConfiguredWindowsID</a:t>
            </a:r>
            <a:r>
              <a:rPr lang="en-US" sz="800" dirty="0" smtClean="0">
                <a:latin typeface="Courier New" pitchFamily="49" charset="0"/>
              </a:rPr>
              <a:t>, begin - WRS::</a:t>
            </a:r>
            <a:r>
              <a:rPr lang="en-US" sz="800" dirty="0" err="1" smtClean="0">
                <a:latin typeface="Courier New" pitchFamily="49" charset="0"/>
              </a:rPr>
              <a:t>VisualDataGetter</a:t>
            </a:r>
            <a:r>
              <a:rPr lang="en-US" sz="800" dirty="0" smtClean="0">
                <a:latin typeface="Courier New" pitchFamily="49" charset="0"/>
              </a:rPr>
              <a:t>::</a:t>
            </a:r>
            <a:r>
              <a:rPr lang="en-US" sz="800" dirty="0" err="1" smtClean="0">
                <a:latin typeface="Courier New" pitchFamily="49" charset="0"/>
              </a:rPr>
              <a:t>pstGetDescriptorByIndex</a:t>
            </a:r>
            <a:r>
              <a:rPr lang="en-US" sz="800" dirty="0" smtClean="0">
                <a:latin typeface="Courier New" pitchFamily="49" charset="0"/>
              </a:rPr>
              <a:t>(0))" /&gt;</a:t>
            </a:r>
          </a:p>
          <a:p>
            <a:pPr>
              <a:lnSpc>
                <a:spcPct val="100000"/>
              </a:lnSpc>
              <a:spcAft>
                <a:spcPct val="0"/>
              </a:spcAft>
              <a:buFont typeface="Arial" charset="0"/>
              <a:buNone/>
            </a:pPr>
            <a:r>
              <a:rPr lang="en-US" sz="800" dirty="0" smtClean="0">
                <a:latin typeface="Courier New" pitchFamily="49" charset="0"/>
              </a:rPr>
              <a:t>&lt;/</a:t>
            </a:r>
            <a:r>
              <a:rPr lang="en-US" sz="800" dirty="0" err="1" smtClean="0">
                <a:latin typeface="Courier New" pitchFamily="49" charset="0"/>
              </a:rPr>
              <a:t>WidgetType</a:t>
            </a:r>
            <a:r>
              <a:rPr lang="en-US" sz="800" dirty="0" smtClean="0">
                <a:latin typeface="Courier New" pitchFamily="49" charset="0"/>
              </a:rPr>
              <a:t>&gt;</a:t>
            </a:r>
          </a:p>
          <a:p>
            <a:pPr>
              <a:lnSpc>
                <a:spcPct val="100000"/>
              </a:lnSpc>
              <a:spcAft>
                <a:spcPct val="0"/>
              </a:spcAft>
              <a:buFont typeface="Arial" charset="0"/>
              <a:buNone/>
            </a:pPr>
            <a:endParaRPr lang="bg-BG" sz="800" dirty="0" smtClean="0">
              <a:latin typeface="Courier New" pitchFamily="49" charset="0"/>
            </a:endParaRPr>
          </a:p>
          <a:p>
            <a:r>
              <a:rPr lang="en-US" dirty="0" err="1" smtClean="0"/>
              <a:t>ControllerContainer</a:t>
            </a:r>
            <a:r>
              <a:rPr lang="en-US" dirty="0" smtClean="0"/>
              <a:t> (which inherits from Widget has following type descriptor):</a:t>
            </a:r>
          </a:p>
          <a:p>
            <a:pPr>
              <a:lnSpc>
                <a:spcPct val="100000"/>
              </a:lnSpc>
              <a:spcAft>
                <a:spcPct val="0"/>
              </a:spcAft>
              <a:buFont typeface="Arial" charset="0"/>
              <a:buNone/>
            </a:pPr>
            <a:r>
              <a:rPr lang="bg-BG" sz="800" dirty="0" smtClean="0">
                <a:latin typeface="Courier New" pitchFamily="49" charset="0"/>
              </a:rPr>
              <a:t>&lt;WidgetType Type="ControllerContainer"  Namespace="HMI::WFC" DeclarationFile="WFC_ControllerContainer.hpp"  DerivedFrom="WidgetExtension"&gt;</a:t>
            </a:r>
          </a:p>
          <a:p>
            <a:pPr>
              <a:lnSpc>
                <a:spcPct val="100000"/>
              </a:lnSpc>
              <a:spcAft>
                <a:spcPct val="0"/>
              </a:spcAft>
              <a:buFont typeface="Arial" charset="0"/>
              <a:buNone/>
            </a:pPr>
            <a:r>
              <a:rPr lang="en-US" sz="800" dirty="0" smtClean="0">
                <a:latin typeface="Courier New" pitchFamily="49" charset="0"/>
              </a:rPr>
              <a:t>  </a:t>
            </a:r>
            <a:r>
              <a:rPr lang="bg-BG" sz="800" dirty="0" smtClean="0">
                <a:latin typeface="Courier New" pitchFamily="49" charset="0"/>
              </a:rPr>
              <a:t>&lt;Properties&gt;</a:t>
            </a:r>
          </a:p>
          <a:p>
            <a:pPr>
              <a:lnSpc>
                <a:spcPct val="100000"/>
              </a:lnSpc>
              <a:spcAft>
                <a:spcPct val="0"/>
              </a:spcAft>
              <a:buFont typeface="Arial" charset="0"/>
              <a:buNone/>
            </a:pPr>
            <a:r>
              <a:rPr lang="bg-BG" sz="800" dirty="0" smtClean="0">
                <a:latin typeface="Courier New" pitchFamily="49" charset="0"/>
              </a:rPr>
              <a:t>    &lt;Property Name="ControllerIndex"  Type="int16"  Init="-1" Setter="boSetStrategyByID"   RAM="true" /&gt;</a:t>
            </a:r>
          </a:p>
          <a:p>
            <a:pPr>
              <a:lnSpc>
                <a:spcPct val="100000"/>
              </a:lnSpc>
              <a:spcAft>
                <a:spcPct val="0"/>
              </a:spcAft>
              <a:buFont typeface="Arial" charset="0"/>
              <a:buNone/>
            </a:pPr>
            <a:r>
              <a:rPr lang="bg-BG" sz="800" dirty="0" smtClean="0">
                <a:latin typeface="Courier New" pitchFamily="49" charset="0"/>
              </a:rPr>
              <a:t>    &lt;Property Name="ControllerState"  Type="uint16" Init="0"  Setter="vSetControllerState" RAM="true" Exclude="true" Getter="u16GetControllerState" /&gt;</a:t>
            </a:r>
          </a:p>
          <a:p>
            <a:pPr>
              <a:lnSpc>
                <a:spcPct val="100000"/>
              </a:lnSpc>
              <a:spcAft>
                <a:spcPct val="0"/>
              </a:spcAft>
              <a:buFont typeface="Arial" charset="0"/>
              <a:buNone/>
            </a:pPr>
            <a:r>
              <a:rPr lang="en-US" sz="800" dirty="0" smtClean="0">
                <a:latin typeface="Courier New" pitchFamily="49" charset="0"/>
              </a:rPr>
              <a:t>  </a:t>
            </a:r>
            <a:r>
              <a:rPr lang="bg-BG" sz="800" dirty="0" smtClean="0">
                <a:latin typeface="Courier New" pitchFamily="49" charset="0"/>
              </a:rPr>
              <a:t>&lt;/Properties&gt;</a:t>
            </a:r>
          </a:p>
          <a:p>
            <a:pPr>
              <a:lnSpc>
                <a:spcPct val="100000"/>
              </a:lnSpc>
              <a:spcAft>
                <a:spcPct val="0"/>
              </a:spcAft>
              <a:buFont typeface="Arial" charset="0"/>
              <a:buNone/>
            </a:pPr>
            <a:r>
              <a:rPr lang="bg-BG" sz="800" dirty="0" smtClean="0">
                <a:latin typeface="Courier New" pitchFamily="49" charset="0"/>
              </a:rPr>
              <a:t>&lt;/WidgetType</a:t>
            </a:r>
            <a:r>
              <a:rPr lang="en-US" sz="800" dirty="0" smtClean="0">
                <a:latin typeface="Courier New" pitchFamily="49" charset="0"/>
              </a:rPr>
              <a:t>&gt;</a:t>
            </a:r>
          </a:p>
          <a:p>
            <a:pPr>
              <a:lnSpc>
                <a:spcPct val="100000"/>
              </a:lnSpc>
              <a:spcAft>
                <a:spcPct val="0"/>
              </a:spcAft>
              <a:buFont typeface="Arial" charset="0"/>
              <a:buNone/>
            </a:pPr>
            <a:r>
              <a:rPr lang="en-US" sz="800" dirty="0" smtClean="0">
                <a:latin typeface="Courier New" pitchFamily="49" charset="0"/>
              </a:rPr>
              <a:t> </a:t>
            </a:r>
            <a:endParaRPr lang="en-US" dirty="0" smtClean="0"/>
          </a:p>
          <a:p>
            <a:r>
              <a:rPr lang="en-US" dirty="0" smtClean="0"/>
              <a:t>Type descriptors are in model inside folder with configurable name defined in file Project.XML as: </a:t>
            </a:r>
            <a:r>
              <a:rPr lang="bg-BG" dirty="0" smtClean="0"/>
              <a:t>&lt;TypeDescription&gt;</a:t>
            </a:r>
            <a:r>
              <a:rPr lang="en-US" dirty="0" err="1" smtClean="0"/>
              <a:t>name_of_folder</a:t>
            </a:r>
            <a:r>
              <a:rPr lang="bg-BG" dirty="0" smtClean="0"/>
              <a:t>&lt;/TypeDescription&gt;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err="1" smtClean="0"/>
              <a:t>Artemmis</a:t>
            </a:r>
            <a:r>
              <a:rPr lang="en-US" dirty="0" smtClean="0"/>
              <a:t> Framework &amp; Tool Chain for Automotive Platforms</a:t>
            </a:r>
            <a:br>
              <a:rPr lang="en-US" dirty="0" smtClean="0"/>
            </a:br>
            <a:r>
              <a:rPr lang="en-US" dirty="0" smtClean="0"/>
              <a:t>Widgets (Visual Trees)</a:t>
            </a:r>
            <a:endParaRPr lang="bg-BG" dirty="0" smtClean="0"/>
          </a:p>
        </p:txBody>
      </p:sp>
      <p:sp>
        <p:nvSpPr>
          <p:cNvPr id="5" name="Content Placeholder 2"/>
          <p:cNvSpPr>
            <a:spLocks noGrp="1"/>
          </p:cNvSpPr>
          <p:nvPr>
            <p:ph idx="1"/>
          </p:nvPr>
        </p:nvSpPr>
        <p:spPr>
          <a:xfrm>
            <a:off x="334963" y="998730"/>
            <a:ext cx="9236075" cy="5040560"/>
          </a:xfrm>
        </p:spPr>
        <p:txBody>
          <a:bodyPr/>
          <a:lstStyle/>
          <a:p>
            <a:r>
              <a:rPr lang="en-US" dirty="0" smtClean="0"/>
              <a:t> Tip: Use </a:t>
            </a:r>
            <a:r>
              <a:rPr lang="en-US" dirty="0" err="1" smtClean="0"/>
              <a:t>FileLinks</a:t>
            </a:r>
            <a:r>
              <a:rPr lang="en-US" dirty="0" smtClean="0"/>
              <a:t> to keep the individual XML files small and manageable </a:t>
            </a:r>
          </a:p>
          <a:p>
            <a:pPr>
              <a:buNone/>
            </a:pPr>
            <a:r>
              <a:rPr lang="en-US" sz="1600" dirty="0" smtClean="0">
                <a:latin typeface="Inconsolata" pitchFamily="49" charset="0"/>
              </a:rPr>
              <a:t>    &lt;</a:t>
            </a:r>
            <a:r>
              <a:rPr lang="en-US" sz="1600" dirty="0" err="1" smtClean="0">
                <a:latin typeface="Inconsolata" pitchFamily="49" charset="0"/>
              </a:rPr>
              <a:t>FileLink</a:t>
            </a:r>
            <a:r>
              <a:rPr lang="en-US" sz="1600" dirty="0" smtClean="0">
                <a:latin typeface="Inconsolata" pitchFamily="49" charset="0"/>
              </a:rPr>
              <a:t> Name=“…”/&gt;</a:t>
            </a:r>
          </a:p>
          <a:p>
            <a:pPr lvl="1"/>
            <a:r>
              <a:rPr lang="en-US" dirty="0" smtClean="0"/>
              <a:t> </a:t>
            </a:r>
            <a:r>
              <a:rPr lang="en-US" dirty="0" smtClean="0"/>
              <a:t>Name: </a:t>
            </a:r>
            <a:r>
              <a:rPr lang="en-US" dirty="0" smtClean="0"/>
              <a:t>Filename of the linked file. Its contents will be treated as if it were expanded into this element’s </a:t>
            </a:r>
            <a:r>
              <a:rPr lang="en-US" dirty="0" smtClean="0"/>
              <a:t>parent (like include in C language)</a:t>
            </a:r>
            <a:endParaRPr lang="en-US" dirty="0" smtClean="0"/>
          </a:p>
          <a:p>
            <a:r>
              <a:rPr lang="en-US" dirty="0" smtClean="0"/>
              <a:t>Defining </a:t>
            </a:r>
            <a:r>
              <a:rPr lang="en-US" dirty="0" smtClean="0"/>
              <a:t>a Widget instance / visual tree</a:t>
            </a:r>
          </a:p>
          <a:p>
            <a:pPr>
              <a:buNone/>
            </a:pPr>
            <a:r>
              <a:rPr lang="en-US" sz="1400" dirty="0" smtClean="0"/>
              <a:t>      </a:t>
            </a:r>
            <a:r>
              <a:rPr lang="en-US" sz="1400" dirty="0" smtClean="0">
                <a:latin typeface="Inconsolata" pitchFamily="49" charset="0"/>
              </a:rPr>
              <a:t>&lt;Widget Type=“…” Name=“…”&gt;</a:t>
            </a:r>
          </a:p>
          <a:p>
            <a:pPr>
              <a:buNone/>
            </a:pPr>
            <a:r>
              <a:rPr lang="en-US" sz="1400" dirty="0" smtClean="0">
                <a:latin typeface="Inconsolata" pitchFamily="49" charset="0"/>
              </a:rPr>
              <a:t>       &lt;Properties&gt;…&lt;/Properties&gt;</a:t>
            </a:r>
          </a:p>
          <a:p>
            <a:pPr>
              <a:buNone/>
            </a:pPr>
            <a:r>
              <a:rPr lang="en-US" sz="1400" dirty="0" smtClean="0">
                <a:latin typeface="Inconsolata" pitchFamily="49" charset="0"/>
              </a:rPr>
              <a:t>       &lt;Content&gt;…&lt;/Content&gt;</a:t>
            </a:r>
          </a:p>
          <a:p>
            <a:pPr>
              <a:buNone/>
            </a:pPr>
            <a:r>
              <a:rPr lang="en-US" sz="1400" dirty="0" smtClean="0">
                <a:latin typeface="Inconsolata" pitchFamily="49" charset="0"/>
              </a:rPr>
              <a:t>       &lt;Transitions&gt;…&lt;/Transitions&gt;</a:t>
            </a:r>
            <a:endParaRPr lang="en-US" sz="1400" dirty="0" smtClean="0"/>
          </a:p>
          <a:p>
            <a:pPr lvl="1"/>
            <a:r>
              <a:rPr lang="en-US" dirty="0" smtClean="0"/>
              <a:t> Type : The class of the widget (must be declared in TD)</a:t>
            </a:r>
          </a:p>
          <a:p>
            <a:pPr lvl="1"/>
            <a:r>
              <a:rPr lang="en-US" dirty="0" smtClean="0"/>
              <a:t> Name : A unique ID for the widget /  visual tree</a:t>
            </a:r>
          </a:p>
          <a:p>
            <a:pPr lvl="1"/>
            <a:r>
              <a:rPr lang="en-US" dirty="0" smtClean="0"/>
              <a:t> Properties : A list of Property values for the widget (only needed if different from default)</a:t>
            </a:r>
          </a:p>
          <a:p>
            <a:pPr lvl="1"/>
            <a:r>
              <a:rPr lang="en-US" dirty="0" smtClean="0"/>
              <a:t> Content (optional) : A list of child Widgets / sub-trees</a:t>
            </a:r>
          </a:p>
          <a:p>
            <a:pPr lvl="1"/>
            <a:r>
              <a:rPr lang="en-US" dirty="0" smtClean="0"/>
              <a:t> Transitions (optional) : A list of Transitions (per-instance behavior</a:t>
            </a:r>
            <a:r>
              <a:rPr lang="en-US" dirty="0" smtClean="0"/>
              <a:t>)</a:t>
            </a:r>
            <a:endParaRPr lang="de-DE" dirty="0" smtClean="0"/>
          </a:p>
          <a:p>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dirty="0" err="1" smtClean="0"/>
              <a:t>Artemmis</a:t>
            </a:r>
            <a:r>
              <a:rPr lang="en-US" dirty="0" smtClean="0"/>
              <a:t> Framework &amp; Tool Chain for Automotive Platforms</a:t>
            </a:r>
            <a:br>
              <a:rPr lang="en-US" dirty="0" smtClean="0"/>
            </a:br>
            <a:r>
              <a:rPr lang="en-US" dirty="0" smtClean="0"/>
              <a:t>Final </a:t>
            </a:r>
            <a:r>
              <a:rPr lang="en-US" dirty="0" smtClean="0"/>
              <a:t>Hook</a:t>
            </a:r>
          </a:p>
        </p:txBody>
      </p:sp>
      <p:sp>
        <p:nvSpPr>
          <p:cNvPr id="75778" name="Content Placeholder 2"/>
          <p:cNvSpPr>
            <a:spLocks noGrp="1"/>
          </p:cNvSpPr>
          <p:nvPr>
            <p:ph idx="4294967295"/>
          </p:nvPr>
        </p:nvSpPr>
        <p:spPr>
          <a:xfrm>
            <a:off x="334963" y="998538"/>
            <a:ext cx="9236075" cy="4991100"/>
          </a:xfrm>
          <a:prstGeom prst="rect">
            <a:avLst/>
          </a:prstGeom>
        </p:spPr>
        <p:txBody>
          <a:bodyPr/>
          <a:lstStyle/>
          <a:p>
            <a:r>
              <a:rPr lang="en-US" sz="1800" dirty="0" smtClean="0"/>
              <a:t>A final hook can be configured for </a:t>
            </a:r>
            <a:r>
              <a:rPr lang="en-US" sz="1800" u="sng" dirty="0" smtClean="0"/>
              <a:t>each widget instance </a:t>
            </a:r>
            <a:r>
              <a:rPr lang="en-US" sz="1800" dirty="0" smtClean="0"/>
              <a:t>in the model. </a:t>
            </a:r>
          </a:p>
          <a:p>
            <a:r>
              <a:rPr lang="en-US" sz="1800" dirty="0" smtClean="0"/>
              <a:t>Here one can define some instance specific behavior in reaction to specified messages. </a:t>
            </a:r>
          </a:p>
          <a:p>
            <a:r>
              <a:rPr lang="en-US" sz="1800" dirty="0" smtClean="0"/>
              <a:t>Each widget call’s its final hook method after its class’s message processing method. </a:t>
            </a:r>
          </a:p>
          <a:p>
            <a:r>
              <a:rPr lang="en-US" sz="1800" dirty="0" smtClean="0"/>
              <a:t>Final hooks are generated by Brutus for each widget depending on the model, and thus are not fully under programmer’s control.</a:t>
            </a:r>
          </a:p>
          <a:p>
            <a:r>
              <a:rPr lang="en-US" sz="1800" dirty="0" smtClean="0"/>
              <a:t>Final hooks support both communication using API or messages.</a:t>
            </a:r>
          </a:p>
          <a:p>
            <a:endParaRPr lang="en-US" dirty="0" smtClean="0"/>
          </a:p>
        </p:txBody>
      </p:sp>
      <p:pic>
        <p:nvPicPr>
          <p:cNvPr id="75779" name="Picture 2"/>
          <p:cNvPicPr>
            <a:picLocks noChangeAspect="1" noChangeArrowheads="1"/>
          </p:cNvPicPr>
          <p:nvPr/>
        </p:nvPicPr>
        <p:blipFill>
          <a:blip r:embed="rId2" cstate="print"/>
          <a:srcRect/>
          <a:stretch>
            <a:fillRect/>
          </a:stretch>
        </p:blipFill>
        <p:spPr bwMode="auto">
          <a:xfrm>
            <a:off x="638175" y="2900363"/>
            <a:ext cx="2424113" cy="890587"/>
          </a:xfrm>
          <a:prstGeom prst="rect">
            <a:avLst/>
          </a:prstGeom>
          <a:noFill/>
          <a:ln w="9525">
            <a:noFill/>
            <a:miter lim="800000"/>
            <a:headEnd/>
            <a:tailEnd/>
          </a:ln>
        </p:spPr>
      </p:pic>
      <p:pic>
        <p:nvPicPr>
          <p:cNvPr id="75780" name="Picture 3"/>
          <p:cNvPicPr>
            <a:picLocks noChangeAspect="1" noChangeArrowheads="1"/>
          </p:cNvPicPr>
          <p:nvPr/>
        </p:nvPicPr>
        <p:blipFill>
          <a:blip r:embed="rId3" cstate="print"/>
          <a:srcRect/>
          <a:stretch>
            <a:fillRect/>
          </a:stretch>
        </p:blipFill>
        <p:spPr bwMode="auto">
          <a:xfrm>
            <a:off x="3470275" y="2900363"/>
            <a:ext cx="6086475" cy="1435100"/>
          </a:xfrm>
          <a:prstGeom prst="rect">
            <a:avLst/>
          </a:prstGeom>
          <a:noFill/>
          <a:ln w="9525">
            <a:noFill/>
            <a:miter lim="800000"/>
            <a:headEnd/>
            <a:tailEnd/>
          </a:ln>
        </p:spPr>
      </p:pic>
      <p:pic>
        <p:nvPicPr>
          <p:cNvPr id="75781" name="Picture 5"/>
          <p:cNvPicPr>
            <a:picLocks noChangeAspect="1" noChangeArrowheads="1"/>
          </p:cNvPicPr>
          <p:nvPr/>
        </p:nvPicPr>
        <p:blipFill>
          <a:blip r:embed="rId4" cstate="print"/>
          <a:srcRect/>
          <a:stretch>
            <a:fillRect/>
          </a:stretch>
        </p:blipFill>
        <p:spPr bwMode="auto">
          <a:xfrm>
            <a:off x="3470275" y="4389438"/>
            <a:ext cx="3025775" cy="1574800"/>
          </a:xfrm>
          <a:prstGeom prst="rect">
            <a:avLst/>
          </a:prstGeom>
          <a:noFill/>
          <a:ln w="9525">
            <a:noFill/>
            <a:miter lim="800000"/>
            <a:headEnd/>
            <a:tailEnd/>
          </a:ln>
        </p:spPr>
      </p:pic>
      <p:pic>
        <p:nvPicPr>
          <p:cNvPr id="75782" name="Picture 3"/>
          <p:cNvPicPr>
            <a:picLocks noChangeAspect="1" noChangeArrowheads="1"/>
          </p:cNvPicPr>
          <p:nvPr/>
        </p:nvPicPr>
        <p:blipFill>
          <a:blip r:embed="rId5" cstate="print"/>
          <a:srcRect/>
          <a:stretch>
            <a:fillRect/>
          </a:stretch>
        </p:blipFill>
        <p:spPr bwMode="auto">
          <a:xfrm>
            <a:off x="638175" y="4419600"/>
            <a:ext cx="2736850" cy="1273175"/>
          </a:xfrm>
          <a:prstGeom prst="rect">
            <a:avLst/>
          </a:prstGeom>
          <a:noFill/>
          <a:ln w="9525">
            <a:noFill/>
            <a:miter lim="800000"/>
            <a:headEnd/>
            <a:tailEnd/>
          </a:ln>
        </p:spPr>
      </p:pic>
      <p:sp>
        <p:nvSpPr>
          <p:cNvPr id="75783" name="Right Arrow 9"/>
          <p:cNvSpPr>
            <a:spLocks noChangeArrowheads="1"/>
          </p:cNvSpPr>
          <p:nvPr/>
        </p:nvSpPr>
        <p:spPr bwMode="auto">
          <a:xfrm>
            <a:off x="2973388" y="3338513"/>
            <a:ext cx="809625" cy="360362"/>
          </a:xfrm>
          <a:prstGeom prst="rightArrow">
            <a:avLst>
              <a:gd name="adj1" fmla="val 50000"/>
              <a:gd name="adj2" fmla="val 49927"/>
            </a:avLst>
          </a:prstGeom>
          <a:solidFill>
            <a:srgbClr val="92D050"/>
          </a:solidFill>
          <a:ln w="9525" algn="ctr">
            <a:solidFill>
              <a:schemeClr val="tx1"/>
            </a:solidFill>
            <a:round/>
            <a:headEnd/>
            <a:tailEnd/>
          </a:ln>
        </p:spPr>
        <p:txBody>
          <a:bodyPr wrap="none" anchor="ctr"/>
          <a:lstStyle/>
          <a:p>
            <a:pPr algn="ctr" defTabSz="915988"/>
            <a:endParaRPr lang="en-US" dirty="0"/>
          </a:p>
        </p:txBody>
      </p:sp>
      <p:sp>
        <p:nvSpPr>
          <p:cNvPr id="75784" name="Right Arrow 10"/>
          <p:cNvSpPr>
            <a:spLocks noChangeArrowheads="1"/>
          </p:cNvSpPr>
          <p:nvPr/>
        </p:nvSpPr>
        <p:spPr bwMode="auto">
          <a:xfrm>
            <a:off x="2970213" y="5184775"/>
            <a:ext cx="811212" cy="358775"/>
          </a:xfrm>
          <a:prstGeom prst="rightArrow">
            <a:avLst>
              <a:gd name="adj1" fmla="val 50000"/>
              <a:gd name="adj2" fmla="val 50246"/>
            </a:avLst>
          </a:prstGeom>
          <a:solidFill>
            <a:srgbClr val="92D050"/>
          </a:solidFill>
          <a:ln w="9525" algn="ctr">
            <a:solidFill>
              <a:schemeClr val="tx1"/>
            </a:solidFill>
            <a:round/>
            <a:headEnd/>
            <a:tailEnd/>
          </a:ln>
        </p:spPr>
        <p:txBody>
          <a:bodyPr wrap="none" anchor="ctr"/>
          <a:lstStyle/>
          <a:p>
            <a:pPr algn="ctr" defTabSz="915988"/>
            <a:endParaRPr lang="en-US" dirty="0"/>
          </a:p>
        </p:txBody>
      </p:sp>
      <p:sp>
        <p:nvSpPr>
          <p:cNvPr id="75785" name="Slide Number Placeholder 3"/>
          <p:cNvSpPr>
            <a:spLocks noGrp="1"/>
          </p:cNvSpPr>
          <p:nvPr>
            <p:ph type="sldNum" sz="quarter" idx="4294967295"/>
          </p:nvPr>
        </p:nvSpPr>
        <p:spPr>
          <a:xfrm>
            <a:off x="334963" y="6524625"/>
            <a:ext cx="3135312" cy="142875"/>
          </a:xfrm>
          <a:prstGeom prst="rect">
            <a:avLst/>
          </a:prstGeom>
          <a:noFill/>
        </p:spPr>
        <p:txBody>
          <a:bodyPr/>
          <a:lstStyle/>
          <a:p>
            <a:fld id="{07F334A6-5AB8-42D7-B170-C015D92606F0}" type="slidenum">
              <a:rPr lang="en-US"/>
              <a:pPr/>
              <a:t>58</a:t>
            </a:fld>
            <a:r>
              <a:rPr lang="en-US" dirty="0"/>
              <a:t> / </a:t>
            </a:r>
            <a:r>
              <a:rPr lang="en-US" dirty="0" smtClean="0"/>
              <a:t>T. A. Devi </a:t>
            </a:r>
            <a:r>
              <a:rPr lang="en-US" dirty="0"/>
              <a:t>/ ID RD CDS HF /  Dec-2012   © Continental Automotive Singapore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44F4BE34-7328-4E8D-AB9E-0935F285D6BD}" type="slidenum">
              <a:rPr lang="de-DE" sz="600"/>
              <a:pPr algn="l" eaLnBrk="1" hangingPunct="1">
                <a:lnSpc>
                  <a:spcPts val="550"/>
                </a:lnSpc>
              </a:pPr>
              <a:t>59</a:t>
            </a:fld>
            <a:r>
              <a:rPr lang="de-DE" sz="600"/>
              <a:t> / R. Bermejo /  13.07.2010   © Continental Automotive GmbH</a:t>
            </a:r>
          </a:p>
        </p:txBody>
      </p:sp>
      <p:sp>
        <p:nvSpPr>
          <p:cNvPr id="36867" name="Rectangle 2"/>
          <p:cNvSpPr>
            <a:spLocks noGrp="1" noChangeArrowheads="1"/>
          </p:cNvSpPr>
          <p:nvPr>
            <p:ph type="title" idx="4294967295"/>
          </p:nvPr>
        </p:nvSpPr>
        <p:spPr/>
        <p:txBody>
          <a:bodyPr/>
          <a:lstStyle/>
          <a:p>
            <a:pPr eaLnBrk="1" hangingPunct="1"/>
            <a:r>
              <a:rPr lang="en-US" smtClean="0"/>
              <a:t> </a:t>
            </a:r>
          </a:p>
        </p:txBody>
      </p:sp>
      <p:sp>
        <p:nvSpPr>
          <p:cNvPr id="396292" name="Rectangle 4"/>
          <p:cNvSpPr>
            <a:spLocks noChangeArrowheads="1"/>
          </p:cNvSpPr>
          <p:nvPr/>
        </p:nvSpPr>
        <p:spPr bwMode="auto">
          <a:xfrm>
            <a:off x="1320800" y="2341563"/>
            <a:ext cx="6954838" cy="2333625"/>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lIns="0" tIns="0" rIns="0" bIns="0" anchor="ctr" anchorCtr="1"/>
          <a:lstStyle/>
          <a:p>
            <a:pPr defTabSz="915499">
              <a:defRPr/>
            </a:pPr>
            <a:r>
              <a:rPr lang="en-GB" sz="3300" b="1" dirty="0" smtClean="0"/>
              <a:t>Simulation</a:t>
            </a:r>
            <a:endParaRPr lang="en-GB" sz="33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Artemmis</a:t>
            </a:r>
            <a:r>
              <a:rPr lang="en-GB" dirty="0" smtClean="0"/>
              <a:t> Framework &amp; Tool Chain for Automotive Platforms</a:t>
            </a:r>
            <a:br>
              <a:rPr lang="en-GB" dirty="0" smtClean="0"/>
            </a:br>
            <a:r>
              <a:rPr lang="en-US" dirty="0" smtClean="0"/>
              <a:t>Drawing new state (Paint Cycle)</a:t>
            </a:r>
            <a:endParaRPr lang="de-DE" dirty="0"/>
          </a:p>
        </p:txBody>
      </p:sp>
      <p:sp>
        <p:nvSpPr>
          <p:cNvPr id="4" name="Slide Number Placeholder 3"/>
          <p:cNvSpPr>
            <a:spLocks noGrp="1"/>
          </p:cNvSpPr>
          <p:nvPr>
            <p:ph type="sldNum" sz="quarter" idx="10"/>
          </p:nvPr>
        </p:nvSpPr>
        <p:spPr/>
        <p:txBody>
          <a:bodyPr/>
          <a:lstStyle/>
          <a:p>
            <a:fld id="{2D68088B-E81E-4123-A389-E10AC46EE650}" type="slidenum">
              <a:rPr lang="de-DE" smtClean="0"/>
              <a:pPr/>
              <a:t>6</a:t>
            </a:fld>
            <a:r>
              <a:rPr lang="de-DE" smtClean="0"/>
              <a:t> / Ronaldo Bermejo /  03.Sep.2012   © Continental AG</a:t>
            </a:r>
            <a:endParaRPr lang="de-DE"/>
          </a:p>
        </p:txBody>
      </p:sp>
      <p:sp>
        <p:nvSpPr>
          <p:cNvPr id="10" name="Rounded Rectangle 9"/>
          <p:cNvSpPr/>
          <p:nvPr/>
        </p:nvSpPr>
        <p:spPr bwMode="auto">
          <a:xfrm>
            <a:off x="377620" y="2168860"/>
            <a:ext cx="9193418" cy="3788785"/>
          </a:xfrm>
          <a:prstGeom prst="roundRect">
            <a:avLst/>
          </a:prstGeom>
          <a:solidFill>
            <a:srgbClr val="00B050"/>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165294" tIns="41985" rIns="83969" bIns="41985" numCol="1" rtlCol="0" anchor="t" anchorCtr="0" compatLnSpc="1">
            <a:prstTxWarp prst="textNoShape">
              <a:avLst/>
            </a:prstTxWarp>
            <a:normAutofit/>
          </a:bodyPr>
          <a:lstStyle/>
          <a:p>
            <a:pPr lvl="0" algn="l">
              <a:lnSpc>
                <a:spcPct val="150000"/>
              </a:lnSpc>
              <a:buFont typeface="Arial" pitchFamily="34" charset="0"/>
              <a:buChar char="•"/>
            </a:pPr>
            <a:r>
              <a:rPr lang="en-US" dirty="0" smtClean="0">
                <a:latin typeface="Calibri" pitchFamily="34" charset="0"/>
                <a:cs typeface="Calibri" pitchFamily="34" charset="0"/>
              </a:rPr>
              <a:t> Triggered by the end of an Update Phase</a:t>
            </a:r>
          </a:p>
          <a:p>
            <a:pPr lvl="0" algn="l">
              <a:lnSpc>
                <a:spcPct val="150000"/>
              </a:lnSpc>
              <a:buFont typeface="Arial" pitchFamily="34" charset="0"/>
              <a:buChar char="•"/>
            </a:pPr>
            <a:r>
              <a:rPr lang="en-US" dirty="0" smtClean="0">
                <a:latin typeface="Calibri" pitchFamily="34" charset="0"/>
                <a:cs typeface="Calibri" pitchFamily="34" charset="0"/>
              </a:rPr>
              <a:t> A surface (destination buffer) is attached to the GS context for the thread</a:t>
            </a:r>
            <a:endParaRPr lang="de-DE" dirty="0" smtClean="0">
              <a:latin typeface="Calibri" pitchFamily="34" charset="0"/>
              <a:cs typeface="Calibri" pitchFamily="34" charset="0"/>
            </a:endParaRPr>
          </a:p>
          <a:p>
            <a:pPr lvl="0" algn="l">
              <a:lnSpc>
                <a:spcPct val="150000"/>
              </a:lnSpc>
              <a:buFont typeface="Arial" pitchFamily="34" charset="0"/>
              <a:buChar char="•"/>
            </a:pPr>
            <a:r>
              <a:rPr lang="en-US" dirty="0" smtClean="0">
                <a:latin typeface="Calibri" pitchFamily="34" charset="0"/>
                <a:cs typeface="Calibri" pitchFamily="34" charset="0"/>
              </a:rPr>
              <a:t> Windows that need to repaint are traversed in the correct order (Painter’s Algorithm)</a:t>
            </a:r>
          </a:p>
          <a:p>
            <a:pPr lvl="0" algn="l">
              <a:lnSpc>
                <a:spcPct val="150000"/>
              </a:lnSpc>
              <a:buFont typeface="Arial" pitchFamily="34" charset="0"/>
              <a:buChar char="•"/>
            </a:pPr>
            <a:r>
              <a:rPr lang="en-US" dirty="0" smtClean="0">
                <a:latin typeface="Calibri" pitchFamily="34" charset="0"/>
                <a:cs typeface="Calibri" pitchFamily="34" charset="0"/>
              </a:rPr>
              <a:t> Each window’s painter gets a Paint( ) call, providing them the GS context to paint with</a:t>
            </a:r>
          </a:p>
          <a:p>
            <a:pPr lvl="0" algn="l">
              <a:lnSpc>
                <a:spcPct val="150000"/>
              </a:lnSpc>
              <a:buFont typeface="Arial" pitchFamily="34" charset="0"/>
              <a:buChar char="•"/>
            </a:pPr>
            <a:r>
              <a:rPr lang="en-US" dirty="0" smtClean="0">
                <a:latin typeface="Calibri" pitchFamily="34" charset="0"/>
                <a:cs typeface="Calibri" pitchFamily="34" charset="0"/>
              </a:rPr>
              <a:t> After all the necessary windows have repainted, the surface will be flipped</a:t>
            </a:r>
          </a:p>
        </p:txBody>
      </p:sp>
      <p:graphicFrame>
        <p:nvGraphicFramePr>
          <p:cNvPr id="7" name="Diagram 6"/>
          <p:cNvGraphicFramePr/>
          <p:nvPr/>
        </p:nvGraphicFramePr>
        <p:xfrm>
          <a:off x="437166" y="1048799"/>
          <a:ext cx="9062292" cy="1454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environment and toolchain setup</a:t>
            </a:r>
            <a:br>
              <a:rPr lang="en-US" dirty="0" smtClean="0"/>
            </a:br>
            <a:r>
              <a:rPr lang="en-US" dirty="0" smtClean="0"/>
              <a:t>Simulation Basics</a:t>
            </a:r>
            <a:endParaRPr lang="en-US" dirty="0"/>
          </a:p>
        </p:txBody>
      </p:sp>
      <p:sp>
        <p:nvSpPr>
          <p:cNvPr id="3" name="Content Placeholder 2"/>
          <p:cNvSpPr>
            <a:spLocks noGrp="1"/>
          </p:cNvSpPr>
          <p:nvPr>
            <p:ph idx="4294967295"/>
          </p:nvPr>
        </p:nvSpPr>
        <p:spPr>
          <a:xfrm>
            <a:off x="334963" y="998731"/>
            <a:ext cx="9236075" cy="4990908"/>
          </a:xfrm>
          <a:prstGeom prst="rect">
            <a:avLst/>
          </a:prstGeom>
        </p:spPr>
        <p:txBody>
          <a:bodyPr/>
          <a:lstStyle/>
          <a:p>
            <a:r>
              <a:rPr lang="en-US" sz="1800" dirty="0" smtClean="0"/>
              <a:t> JCP2011 simulation system is developed by Continental ID Architecture group</a:t>
            </a:r>
          </a:p>
          <a:p>
            <a:r>
              <a:rPr lang="en-US" sz="1800" dirty="0" smtClean="0"/>
              <a:t> The main intention is to speed up development process:</a:t>
            </a:r>
          </a:p>
          <a:p>
            <a:pPr lvl="1"/>
            <a:r>
              <a:rPr lang="en-US" sz="1800" dirty="0" smtClean="0"/>
              <a:t> Reduce the dependency to hardwarde availability</a:t>
            </a:r>
          </a:p>
          <a:p>
            <a:pPr lvl="1"/>
            <a:r>
              <a:rPr lang="en-US" sz="1800" dirty="0" smtClean="0"/>
              <a:t> Integrator and developers can work in parallel</a:t>
            </a:r>
          </a:p>
          <a:p>
            <a:pPr lvl="1"/>
            <a:r>
              <a:rPr lang="en-US" sz="1800" dirty="0" smtClean="0"/>
              <a:t> All developers are able to test their implementation before integration time</a:t>
            </a:r>
          </a:p>
          <a:p>
            <a:r>
              <a:rPr lang="en-US" sz="1800" dirty="0" smtClean="0"/>
              <a:t> Some extra works to be done:</a:t>
            </a:r>
          </a:p>
          <a:p>
            <a:pPr lvl="1"/>
            <a:r>
              <a:rPr lang="en-US" sz="1800" dirty="0" smtClean="0"/>
              <a:t> Integrate the same base system, graphics system, and HMI framework into simulation and target. The same configurations of OIL, sdi, sdh, etc are used.</a:t>
            </a:r>
          </a:p>
          <a:p>
            <a:pPr lvl="1"/>
            <a:r>
              <a:rPr lang="en-US" sz="1800" dirty="0" smtClean="0"/>
              <a:t> Update both systems whenever there’s update to keep them in sync.</a:t>
            </a:r>
          </a:p>
          <a:p>
            <a:r>
              <a:rPr lang="en-US" sz="1800" dirty="0" smtClean="0"/>
              <a:t> For more information about the features of simulation and new version of the simulation system, please contact the Architecture group.</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environment and toolchain setup</a:t>
            </a:r>
            <a:br>
              <a:rPr lang="en-US" dirty="0" smtClean="0"/>
            </a:br>
            <a:r>
              <a:rPr lang="en-US" dirty="0" smtClean="0"/>
              <a:t>Simulation Usage</a:t>
            </a:r>
            <a:endParaRPr lang="en-US" dirty="0"/>
          </a:p>
        </p:txBody>
      </p:sp>
      <p:sp>
        <p:nvSpPr>
          <p:cNvPr id="3" name="Content Placeholder 2"/>
          <p:cNvSpPr>
            <a:spLocks noGrp="1"/>
          </p:cNvSpPr>
          <p:nvPr>
            <p:ph idx="4294967295"/>
          </p:nvPr>
        </p:nvSpPr>
        <p:spPr>
          <a:xfrm>
            <a:off x="334964" y="1028507"/>
            <a:ext cx="7093312" cy="4830763"/>
          </a:xfrm>
          <a:prstGeom prst="rect">
            <a:avLst/>
          </a:prstGeom>
        </p:spPr>
        <p:txBody>
          <a:bodyPr/>
          <a:lstStyle/>
          <a:p>
            <a:r>
              <a:rPr lang="en-US" dirty="0" smtClean="0"/>
              <a:t> </a:t>
            </a:r>
            <a:r>
              <a:rPr lang="en-US" sz="1600" dirty="0" smtClean="0"/>
              <a:t>After successful build of the simulation system, you will see the following screen.</a:t>
            </a:r>
          </a:p>
          <a:p>
            <a:pPr lvl="8">
              <a:buNone/>
            </a:pPr>
            <a:endParaRPr lang="en-US" sz="1600" dirty="0" smtClean="0"/>
          </a:p>
        </p:txBody>
      </p:sp>
      <p:pic>
        <p:nvPicPr>
          <p:cNvPr id="1026" name="Picture 2"/>
          <p:cNvPicPr>
            <a:picLocks noChangeAspect="1" noChangeArrowheads="1"/>
          </p:cNvPicPr>
          <p:nvPr/>
        </p:nvPicPr>
        <p:blipFill>
          <a:blip r:embed="rId2" cstate="print"/>
          <a:srcRect/>
          <a:stretch>
            <a:fillRect/>
          </a:stretch>
        </p:blipFill>
        <p:spPr bwMode="auto">
          <a:xfrm>
            <a:off x="497505" y="1313765"/>
            <a:ext cx="6778277" cy="4600615"/>
          </a:xfrm>
          <a:prstGeom prst="rect">
            <a:avLst/>
          </a:prstGeom>
          <a:noFill/>
          <a:ln w="9525">
            <a:noFill/>
            <a:miter lim="800000"/>
            <a:headEnd/>
            <a:tailEnd/>
          </a:ln>
        </p:spPr>
      </p:pic>
      <p:sp>
        <p:nvSpPr>
          <p:cNvPr id="6" name="Oval 5"/>
          <p:cNvSpPr/>
          <p:nvPr/>
        </p:nvSpPr>
        <p:spPr bwMode="auto">
          <a:xfrm>
            <a:off x="5340567" y="2078850"/>
            <a:ext cx="1845205" cy="2610290"/>
          </a:xfrm>
          <a:prstGeom prst="ellipse">
            <a:avLst/>
          </a:prstGeom>
          <a:noFill/>
          <a:ln w="381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1785172" y="2078850"/>
            <a:ext cx="810090" cy="270030"/>
          </a:xfrm>
          <a:prstGeom prst="ellipse">
            <a:avLst/>
          </a:prstGeom>
          <a:noFill/>
          <a:ln w="381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p:txBody>
      </p:sp>
      <p:sp>
        <p:nvSpPr>
          <p:cNvPr id="9" name="Oval 8"/>
          <p:cNvSpPr/>
          <p:nvPr/>
        </p:nvSpPr>
        <p:spPr bwMode="auto">
          <a:xfrm>
            <a:off x="3225332" y="1718810"/>
            <a:ext cx="2987808" cy="270030"/>
          </a:xfrm>
          <a:prstGeom prst="ellipse">
            <a:avLst/>
          </a:prstGeom>
          <a:noFill/>
          <a:ln w="381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1605152" y="1898830"/>
            <a:ext cx="312906" cy="323165"/>
          </a:xfrm>
          <a:prstGeom prst="rect">
            <a:avLst/>
          </a:prstGeom>
          <a:noFill/>
        </p:spPr>
        <p:txBody>
          <a:bodyPr wrap="none" rtlCol="0">
            <a:spAutoFit/>
          </a:bodyPr>
          <a:lstStyle/>
          <a:p>
            <a:r>
              <a:rPr lang="en-US" b="1" dirty="0" smtClean="0">
                <a:solidFill>
                  <a:srgbClr val="FF0000"/>
                </a:solidFill>
                <a:latin typeface="Arial Black" pitchFamily="34" charset="0"/>
              </a:rPr>
              <a:t>1</a:t>
            </a:r>
            <a:endParaRPr lang="en-US" b="1" dirty="0">
              <a:solidFill>
                <a:srgbClr val="FF0000"/>
              </a:solidFill>
              <a:latin typeface="Arial Black" pitchFamily="34" charset="0"/>
            </a:endParaRPr>
          </a:p>
        </p:txBody>
      </p:sp>
      <p:sp>
        <p:nvSpPr>
          <p:cNvPr id="11" name="TextBox 10"/>
          <p:cNvSpPr txBox="1"/>
          <p:nvPr/>
        </p:nvSpPr>
        <p:spPr>
          <a:xfrm>
            <a:off x="3470275" y="1485655"/>
            <a:ext cx="312907" cy="323165"/>
          </a:xfrm>
          <a:prstGeom prst="rect">
            <a:avLst/>
          </a:prstGeom>
          <a:noFill/>
        </p:spPr>
        <p:txBody>
          <a:bodyPr wrap="none" rtlCol="0">
            <a:spAutoFit/>
          </a:bodyPr>
          <a:lstStyle/>
          <a:p>
            <a:r>
              <a:rPr lang="en-US" b="1" dirty="0" smtClean="0">
                <a:solidFill>
                  <a:srgbClr val="FF0000"/>
                </a:solidFill>
                <a:latin typeface="Arial Black" pitchFamily="34" charset="0"/>
              </a:rPr>
              <a:t>2</a:t>
            </a:r>
            <a:endParaRPr lang="en-US" b="1" dirty="0">
              <a:solidFill>
                <a:srgbClr val="FF0000"/>
              </a:solidFill>
              <a:latin typeface="Arial Black" pitchFamily="34" charset="0"/>
            </a:endParaRPr>
          </a:p>
        </p:txBody>
      </p:sp>
      <p:sp>
        <p:nvSpPr>
          <p:cNvPr id="12" name="TextBox 11"/>
          <p:cNvSpPr txBox="1"/>
          <p:nvPr/>
        </p:nvSpPr>
        <p:spPr>
          <a:xfrm>
            <a:off x="5027660" y="3203975"/>
            <a:ext cx="312907" cy="323165"/>
          </a:xfrm>
          <a:prstGeom prst="rect">
            <a:avLst/>
          </a:prstGeom>
          <a:noFill/>
        </p:spPr>
        <p:txBody>
          <a:bodyPr wrap="none" rtlCol="0">
            <a:spAutoFit/>
          </a:bodyPr>
          <a:lstStyle/>
          <a:p>
            <a:r>
              <a:rPr lang="en-US" b="1" dirty="0" smtClean="0">
                <a:solidFill>
                  <a:srgbClr val="FF0000"/>
                </a:solidFill>
                <a:latin typeface="Arial Black" pitchFamily="34" charset="0"/>
              </a:rPr>
              <a:t>3</a:t>
            </a:r>
            <a:endParaRPr lang="en-US" b="1" dirty="0">
              <a:solidFill>
                <a:srgbClr val="FF0000"/>
              </a:solidFill>
              <a:latin typeface="Arial Black" pitchFamily="34" charset="0"/>
            </a:endParaRPr>
          </a:p>
        </p:txBody>
      </p:sp>
      <p:sp>
        <p:nvSpPr>
          <p:cNvPr id="13" name="Oval 12"/>
          <p:cNvSpPr/>
          <p:nvPr/>
        </p:nvSpPr>
        <p:spPr bwMode="auto">
          <a:xfrm>
            <a:off x="1757645" y="1538790"/>
            <a:ext cx="810090" cy="270030"/>
          </a:xfrm>
          <a:prstGeom prst="ellipse">
            <a:avLst/>
          </a:prstGeom>
          <a:noFill/>
          <a:ln w="381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544638" y="1403775"/>
            <a:ext cx="312907" cy="323165"/>
          </a:xfrm>
          <a:prstGeom prst="rect">
            <a:avLst/>
          </a:prstGeom>
          <a:noFill/>
        </p:spPr>
        <p:txBody>
          <a:bodyPr wrap="none" rtlCol="0">
            <a:spAutoFit/>
          </a:bodyPr>
          <a:lstStyle/>
          <a:p>
            <a:r>
              <a:rPr lang="en-US" b="1" dirty="0" smtClean="0">
                <a:solidFill>
                  <a:srgbClr val="FF0000"/>
                </a:solidFill>
                <a:latin typeface="Arial Black" pitchFamily="34" charset="0"/>
              </a:rPr>
              <a:t>4</a:t>
            </a:r>
            <a:endParaRPr lang="en-US" b="1" dirty="0">
              <a:solidFill>
                <a:srgbClr val="FF0000"/>
              </a:solidFill>
              <a:latin typeface="Arial Black" pitchFamily="34" charset="0"/>
            </a:endParaRPr>
          </a:p>
        </p:txBody>
      </p:sp>
      <p:sp>
        <p:nvSpPr>
          <p:cNvPr id="15" name="Oval 14"/>
          <p:cNvSpPr/>
          <p:nvPr/>
        </p:nvSpPr>
        <p:spPr bwMode="auto">
          <a:xfrm>
            <a:off x="767535" y="1538790"/>
            <a:ext cx="810090" cy="270030"/>
          </a:xfrm>
          <a:prstGeom prst="ellipse">
            <a:avLst/>
          </a:prstGeom>
          <a:noFill/>
          <a:ln w="381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2522730" y="1530660"/>
            <a:ext cx="312907" cy="323165"/>
          </a:xfrm>
          <a:prstGeom prst="rect">
            <a:avLst/>
          </a:prstGeom>
          <a:noFill/>
        </p:spPr>
        <p:txBody>
          <a:bodyPr wrap="none" rtlCol="0">
            <a:spAutoFit/>
          </a:bodyPr>
          <a:lstStyle/>
          <a:p>
            <a:r>
              <a:rPr lang="en-US" b="1" dirty="0" smtClean="0">
                <a:solidFill>
                  <a:srgbClr val="FF0000"/>
                </a:solidFill>
                <a:latin typeface="Arial Black" pitchFamily="34" charset="0"/>
              </a:rPr>
              <a:t>5</a:t>
            </a:r>
            <a:endParaRPr lang="en-US" b="1" dirty="0">
              <a:solidFill>
                <a:srgbClr val="FF0000"/>
              </a:solidFill>
              <a:latin typeface="Arial Black" pitchFamily="34" charset="0"/>
            </a:endParaRPr>
          </a:p>
        </p:txBody>
      </p:sp>
      <p:sp>
        <p:nvSpPr>
          <p:cNvPr id="17" name="TextBox 16"/>
          <p:cNvSpPr txBox="1"/>
          <p:nvPr/>
        </p:nvSpPr>
        <p:spPr>
          <a:xfrm>
            <a:off x="7338265" y="1530660"/>
            <a:ext cx="2232773" cy="3970318"/>
          </a:xfrm>
          <a:prstGeom prst="rect">
            <a:avLst/>
          </a:prstGeom>
          <a:noFill/>
        </p:spPr>
        <p:txBody>
          <a:bodyPr wrap="square" rtlCol="0">
            <a:spAutoFit/>
          </a:bodyPr>
          <a:lstStyle/>
          <a:p>
            <a:pPr algn="l"/>
            <a:r>
              <a:rPr lang="en-US" sz="1400" dirty="0" smtClean="0"/>
              <a:t>Key features:</a:t>
            </a:r>
          </a:p>
          <a:p>
            <a:pPr algn="l"/>
            <a:r>
              <a:rPr lang="en-US" sz="1400" dirty="0" smtClean="0"/>
              <a:t>1. Start WOSEK</a:t>
            </a:r>
          </a:p>
          <a:p>
            <a:pPr algn="l"/>
            <a:r>
              <a:rPr lang="en-US" sz="1400" dirty="0" smtClean="0"/>
              <a:t>2. CSHDL Requests</a:t>
            </a:r>
          </a:p>
          <a:p>
            <a:pPr algn="l"/>
            <a:r>
              <a:rPr lang="en-US" sz="1400" dirty="0" smtClean="0"/>
              <a:t>3. Display area</a:t>
            </a:r>
          </a:p>
          <a:p>
            <a:pPr algn="l"/>
            <a:r>
              <a:rPr lang="en-US" sz="1400" dirty="0" smtClean="0"/>
              <a:t>4. Key panel</a:t>
            </a:r>
          </a:p>
          <a:p>
            <a:pPr algn="l"/>
            <a:r>
              <a:rPr lang="en-US" sz="1400" dirty="0" smtClean="0"/>
              <a:t>5. ARTEMMIS debug</a:t>
            </a:r>
          </a:p>
          <a:p>
            <a:pPr algn="l"/>
            <a:endParaRPr lang="en-US" sz="1400" dirty="0" smtClean="0"/>
          </a:p>
          <a:p>
            <a:pPr algn="l"/>
            <a:endParaRPr lang="en-US" sz="1400" dirty="0" smtClean="0"/>
          </a:p>
          <a:p>
            <a:pPr algn="l"/>
            <a:endParaRPr lang="en-US" sz="1400" dirty="0" smtClean="0"/>
          </a:p>
          <a:p>
            <a:pPr algn="l"/>
            <a:r>
              <a:rPr lang="en-US" sz="1400" dirty="0" smtClean="0"/>
              <a:t>Startup sequence:</a:t>
            </a:r>
          </a:p>
          <a:p>
            <a:pPr algn="l">
              <a:buFontTx/>
              <a:buChar char="-"/>
            </a:pPr>
            <a:r>
              <a:rPr lang="en-US" sz="1400" dirty="0" smtClean="0"/>
              <a:t> Start WOSEK</a:t>
            </a:r>
          </a:p>
          <a:p>
            <a:pPr algn="l">
              <a:buFontTx/>
              <a:buChar char="-"/>
            </a:pPr>
            <a:r>
              <a:rPr lang="en-US" sz="1400" dirty="0" smtClean="0"/>
              <a:t> CSHDL set request for SRES_DisplayByAPLD</a:t>
            </a:r>
          </a:p>
          <a:p>
            <a:pPr algn="l"/>
            <a:endParaRPr lang="en-US" sz="1400" dirty="0" smtClean="0"/>
          </a:p>
          <a:p>
            <a:pPr algn="l"/>
            <a:r>
              <a:rPr lang="en-US" sz="1400" dirty="0" smtClean="0"/>
              <a:t>Shutdown sequence:</a:t>
            </a:r>
          </a:p>
          <a:p>
            <a:pPr algn="l">
              <a:buFontTx/>
              <a:buChar char="-"/>
            </a:pPr>
            <a:r>
              <a:rPr lang="en-US" sz="1400" dirty="0" smtClean="0"/>
              <a:t> CSHDL release for SRES_DisplayByAPLD</a:t>
            </a:r>
          </a:p>
          <a:p>
            <a:pPr algn="l">
              <a:buFontTx/>
              <a:buChar char="-"/>
            </a:pPr>
            <a:r>
              <a:rPr lang="en-US" sz="1400" dirty="0" smtClean="0"/>
              <a:t> Stop WOSEK</a:t>
            </a:r>
            <a:endParaRPr lang="en-US" sz="1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16"/>
          <p:cNvSpPr>
            <a:spLocks noChangeArrowheads="1"/>
          </p:cNvSpPr>
          <p:nvPr/>
        </p:nvSpPr>
        <p:spPr bwMode="auto">
          <a:xfrm>
            <a:off x="4278313" y="2843213"/>
            <a:ext cx="1214437" cy="1214437"/>
          </a:xfrm>
          <a:prstGeom prst="cube">
            <a:avLst>
              <a:gd name="adj" fmla="val 25000"/>
            </a:avLst>
          </a:prstGeom>
          <a:solidFill>
            <a:srgbClr val="808000"/>
          </a:solidFill>
          <a:ln w="9525">
            <a:solidFill>
              <a:schemeClr val="tx1"/>
            </a:solidFill>
            <a:miter lim="800000"/>
            <a:headEnd/>
            <a:tailEnd/>
          </a:ln>
        </p:spPr>
        <p:txBody>
          <a:bodyPr wrap="none" anchor="ctr"/>
          <a:lstStyle/>
          <a:p>
            <a:endParaRPr lang="en-US"/>
          </a:p>
        </p:txBody>
      </p:sp>
      <p:sp>
        <p:nvSpPr>
          <p:cNvPr id="4099" name="Rectangle 2"/>
          <p:cNvSpPr>
            <a:spLocks noGrp="1" noChangeArrowheads="1"/>
          </p:cNvSpPr>
          <p:nvPr>
            <p:ph type="title"/>
          </p:nvPr>
        </p:nvSpPr>
        <p:spPr/>
        <p:txBody>
          <a:bodyPr/>
          <a:lstStyle/>
          <a:p>
            <a:r>
              <a:rPr lang="en-US" smtClean="0"/>
              <a:t> </a:t>
            </a:r>
            <a:endParaRPr lang="bg-BG" smtClean="0"/>
          </a:p>
        </p:txBody>
      </p:sp>
      <p:sp>
        <p:nvSpPr>
          <p:cNvPr id="4100" name="AutoShape 11"/>
          <p:cNvSpPr>
            <a:spLocks noChangeArrowheads="1"/>
          </p:cNvSpPr>
          <p:nvPr/>
        </p:nvSpPr>
        <p:spPr bwMode="auto">
          <a:xfrm>
            <a:off x="5192713" y="2843213"/>
            <a:ext cx="434975" cy="295275"/>
          </a:xfrm>
          <a:prstGeom prst="parallelogram">
            <a:avLst>
              <a:gd name="adj" fmla="val 103227"/>
            </a:avLst>
          </a:prstGeom>
          <a:solidFill>
            <a:srgbClr val="808000"/>
          </a:solidFill>
          <a:ln w="9525" algn="ctr">
            <a:solidFill>
              <a:schemeClr val="tx1"/>
            </a:solidFill>
            <a:miter lim="800000"/>
            <a:headEnd/>
            <a:tailEnd/>
          </a:ln>
        </p:spPr>
        <p:txBody>
          <a:bodyPr wrap="none" anchor="ctr"/>
          <a:lstStyle/>
          <a:p>
            <a:endParaRPr lang="en-US"/>
          </a:p>
        </p:txBody>
      </p:sp>
      <p:sp>
        <p:nvSpPr>
          <p:cNvPr id="4101" name="AutoShape 12"/>
          <p:cNvSpPr>
            <a:spLocks noChangeArrowheads="1"/>
          </p:cNvSpPr>
          <p:nvPr/>
        </p:nvSpPr>
        <p:spPr bwMode="auto">
          <a:xfrm>
            <a:off x="4578350" y="2800350"/>
            <a:ext cx="984250" cy="42863"/>
          </a:xfrm>
          <a:prstGeom prst="parallelogram">
            <a:avLst>
              <a:gd name="adj" fmla="val 201136"/>
            </a:avLst>
          </a:prstGeom>
          <a:solidFill>
            <a:srgbClr val="808000"/>
          </a:solidFill>
          <a:ln w="9525" algn="ctr">
            <a:solidFill>
              <a:schemeClr val="tx1"/>
            </a:solidFill>
            <a:miter lim="800000"/>
            <a:headEnd/>
            <a:tailEnd/>
          </a:ln>
        </p:spPr>
        <p:txBody>
          <a:bodyPr wrap="none" anchor="ctr"/>
          <a:lstStyle/>
          <a:p>
            <a:endParaRPr lang="en-US"/>
          </a:p>
        </p:txBody>
      </p:sp>
      <p:sp>
        <p:nvSpPr>
          <p:cNvPr id="4102" name="AutoShape 13"/>
          <p:cNvSpPr>
            <a:spLocks noChangeArrowheads="1"/>
          </p:cNvSpPr>
          <p:nvPr/>
        </p:nvSpPr>
        <p:spPr bwMode="auto">
          <a:xfrm flipH="1" flipV="1">
            <a:off x="4187825" y="3138488"/>
            <a:ext cx="1004888" cy="90487"/>
          </a:xfrm>
          <a:prstGeom prst="parallelogram">
            <a:avLst>
              <a:gd name="adj" fmla="val 101747"/>
            </a:avLst>
          </a:prstGeom>
          <a:solidFill>
            <a:srgbClr val="808000"/>
          </a:solidFill>
          <a:ln w="9525" algn="ctr">
            <a:solidFill>
              <a:schemeClr val="tx1"/>
            </a:solidFill>
            <a:miter lim="800000"/>
            <a:headEnd/>
            <a:tailEnd/>
          </a:ln>
        </p:spPr>
        <p:txBody>
          <a:bodyPr wrap="none" anchor="ctr"/>
          <a:lstStyle/>
          <a:p>
            <a:endParaRPr lang="en-US"/>
          </a:p>
        </p:txBody>
      </p:sp>
      <p:sp>
        <p:nvSpPr>
          <p:cNvPr id="4103" name="Line 14"/>
          <p:cNvSpPr>
            <a:spLocks noChangeShapeType="1"/>
          </p:cNvSpPr>
          <p:nvPr/>
        </p:nvSpPr>
        <p:spPr bwMode="auto">
          <a:xfrm>
            <a:off x="4578350" y="2843213"/>
            <a:ext cx="0" cy="2952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04" name="AutoShape 15"/>
          <p:cNvSpPr>
            <a:spLocks noChangeArrowheads="1"/>
          </p:cNvSpPr>
          <p:nvPr/>
        </p:nvSpPr>
        <p:spPr bwMode="auto">
          <a:xfrm>
            <a:off x="4503738" y="1719263"/>
            <a:ext cx="809625" cy="809625"/>
          </a:xfrm>
          <a:prstGeom prst="cube">
            <a:avLst>
              <a:gd name="adj" fmla="val 25000"/>
            </a:avLst>
          </a:prstGeom>
          <a:solidFill>
            <a:schemeClr val="hlink"/>
          </a:solidFill>
          <a:ln w="9525">
            <a:solidFill>
              <a:schemeClr val="tx1"/>
            </a:solidFill>
            <a:miter lim="800000"/>
            <a:headEnd/>
            <a:tailEnd/>
          </a:ln>
        </p:spPr>
        <p:txBody>
          <a:bodyPr wrap="none" anchor="ctr"/>
          <a:lstStyle/>
          <a:p>
            <a:endParaRPr lang="en-US"/>
          </a:p>
        </p:txBody>
      </p:sp>
      <p:sp>
        <p:nvSpPr>
          <p:cNvPr id="4105" name="AutoShape 17"/>
          <p:cNvSpPr>
            <a:spLocks noChangeArrowheads="1"/>
          </p:cNvSpPr>
          <p:nvPr/>
        </p:nvSpPr>
        <p:spPr bwMode="auto">
          <a:xfrm>
            <a:off x="4143375" y="2843213"/>
            <a:ext cx="434975" cy="295275"/>
          </a:xfrm>
          <a:prstGeom prst="parallelogram">
            <a:avLst>
              <a:gd name="adj" fmla="val 103227"/>
            </a:avLst>
          </a:prstGeom>
          <a:solidFill>
            <a:srgbClr val="808000"/>
          </a:solidFill>
          <a:ln w="9525" algn="ctr">
            <a:solidFill>
              <a:schemeClr val="tx1"/>
            </a:solidFill>
            <a:miter lim="800000"/>
            <a:headEnd/>
            <a:tailEnd/>
          </a:ln>
        </p:spPr>
        <p:txBody>
          <a:bodyPr wrap="none" anchor="ctr"/>
          <a:lstStyle/>
          <a:p>
            <a:endParaRPr lang="en-US"/>
          </a:p>
        </p:txBody>
      </p:sp>
      <p:sp>
        <p:nvSpPr>
          <p:cNvPr id="4106" name="Text Box 18"/>
          <p:cNvSpPr txBox="1">
            <a:spLocks noChangeArrowheads="1"/>
          </p:cNvSpPr>
          <p:nvPr/>
        </p:nvSpPr>
        <p:spPr bwMode="auto">
          <a:xfrm>
            <a:off x="3538538" y="4752975"/>
            <a:ext cx="24003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2400" b="1"/>
              <a:t>Integrating HMI</a:t>
            </a:r>
            <a:endParaRPr lang="bg-BG" sz="2400" b="1"/>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4727975" y="1192213"/>
            <a:ext cx="1665185" cy="3174999"/>
          </a:xfrm>
          <a:prstGeom prst="rect">
            <a:avLst/>
          </a:prstGeom>
          <a:solidFill>
            <a:srgbClr val="7030A0">
              <a:alpha val="21000"/>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5988"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Base System</a:t>
            </a:r>
          </a:p>
        </p:txBody>
      </p:sp>
      <p:sp>
        <p:nvSpPr>
          <p:cNvPr id="6146" name="Rectangle 2"/>
          <p:cNvSpPr>
            <a:spLocks noGrp="1" noChangeArrowheads="1"/>
          </p:cNvSpPr>
          <p:nvPr>
            <p:ph type="title"/>
          </p:nvPr>
        </p:nvSpPr>
        <p:spPr/>
        <p:txBody>
          <a:bodyPr/>
          <a:lstStyle/>
          <a:p>
            <a:r>
              <a:rPr lang="en-US" dirty="0" err="1" smtClean="0"/>
              <a:t>Artemmis</a:t>
            </a:r>
            <a:r>
              <a:rPr lang="en-US" dirty="0" smtClean="0"/>
              <a:t> Framework &amp; Tool Chain for Automotive Platforms </a:t>
            </a:r>
            <a:br>
              <a:rPr lang="en-US" dirty="0" smtClean="0"/>
            </a:br>
            <a:r>
              <a:rPr lang="en-US" dirty="0" smtClean="0"/>
              <a:t>Interdependencies</a:t>
            </a:r>
            <a:r>
              <a:rPr lang="bg-BG" dirty="0" smtClean="0"/>
              <a:t> </a:t>
            </a:r>
          </a:p>
        </p:txBody>
      </p:sp>
      <p:sp>
        <p:nvSpPr>
          <p:cNvPr id="6147" name="Rectangle 3"/>
          <p:cNvSpPr>
            <a:spLocks noGrp="1" noChangeArrowheads="1"/>
          </p:cNvSpPr>
          <p:nvPr>
            <p:ph type="body" idx="1"/>
          </p:nvPr>
        </p:nvSpPr>
        <p:spPr>
          <a:xfrm>
            <a:off x="334963" y="954088"/>
            <a:ext cx="4257675" cy="5035550"/>
          </a:xfrm>
        </p:spPr>
        <p:txBody>
          <a:bodyPr/>
          <a:lstStyle/>
          <a:p>
            <a:pPr marL="0" indent="0" algn="ctr">
              <a:buNone/>
            </a:pPr>
            <a:r>
              <a:rPr lang="en-US" dirty="0" smtClean="0"/>
              <a:t>The HMI Subsystem depends on</a:t>
            </a:r>
            <a:br>
              <a:rPr lang="en-US" dirty="0" smtClean="0"/>
            </a:br>
            <a:r>
              <a:rPr lang="en-US" dirty="0" smtClean="0"/>
              <a:t>several packages which are not part of</a:t>
            </a:r>
            <a:br>
              <a:rPr lang="en-US" dirty="0" smtClean="0"/>
            </a:br>
            <a:r>
              <a:rPr lang="en-US" dirty="0" smtClean="0"/>
              <a:t>the HMI subsystem itself.</a:t>
            </a:r>
          </a:p>
          <a:p>
            <a:pPr>
              <a:lnSpc>
                <a:spcPct val="100000"/>
              </a:lnSpc>
              <a:spcAft>
                <a:spcPts val="300"/>
              </a:spcAft>
            </a:pPr>
            <a:r>
              <a:rPr lang="en-US" sz="1400" b="1" u="sng" dirty="0" smtClean="0"/>
              <a:t>OSEK - </a:t>
            </a:r>
            <a:r>
              <a:rPr lang="en-US" sz="1400" dirty="0" smtClean="0"/>
              <a:t>Operating system</a:t>
            </a:r>
            <a:br>
              <a:rPr lang="en-US" sz="1400" dirty="0" smtClean="0"/>
            </a:br>
            <a:r>
              <a:rPr lang="en-US" sz="1400" dirty="0" smtClean="0"/>
              <a:t>- provide a task model and protection mechanism for critical sections</a:t>
            </a:r>
            <a:endParaRPr lang="en-US" sz="1400" b="1" u="sng" dirty="0" smtClean="0"/>
          </a:p>
          <a:p>
            <a:pPr>
              <a:lnSpc>
                <a:spcPct val="100000"/>
              </a:lnSpc>
              <a:spcAft>
                <a:spcPts val="300"/>
              </a:spcAft>
            </a:pPr>
            <a:r>
              <a:rPr lang="en-US" sz="1400" b="1" u="sng" dirty="0" smtClean="0"/>
              <a:t>EXEA - </a:t>
            </a:r>
            <a:r>
              <a:rPr lang="en-US" sz="1400" dirty="0" smtClean="0"/>
              <a:t>Error log mechanism.</a:t>
            </a:r>
            <a:br>
              <a:rPr lang="en-US" sz="1400" dirty="0" smtClean="0"/>
            </a:br>
            <a:r>
              <a:rPr lang="en-US" sz="1400" dirty="0" smtClean="0"/>
              <a:t>- provide mechanism to log errors</a:t>
            </a:r>
            <a:endParaRPr lang="en-US" sz="1400" b="1" u="sng" dirty="0" smtClean="0"/>
          </a:p>
          <a:p>
            <a:pPr>
              <a:lnSpc>
                <a:spcPct val="100000"/>
              </a:lnSpc>
              <a:spcAft>
                <a:spcPts val="300"/>
              </a:spcAft>
            </a:pPr>
            <a:r>
              <a:rPr lang="en-US" sz="1400" b="1" u="sng" dirty="0"/>
              <a:t>APIM - </a:t>
            </a:r>
            <a:r>
              <a:rPr lang="en-US" sz="1400" dirty="0"/>
              <a:t>Provide </a:t>
            </a:r>
            <a:r>
              <a:rPr lang="en-US" sz="1400" dirty="0" err="1" smtClean="0"/>
              <a:t>DPool</a:t>
            </a:r>
            <a:r>
              <a:rPr lang="en-US" sz="1400" dirty="0" smtClean="0"/>
              <a:t> access via API </a:t>
            </a:r>
            <a:r>
              <a:rPr lang="en-US" sz="1400" dirty="0"/>
              <a:t>functions.</a:t>
            </a:r>
            <a:br>
              <a:rPr lang="en-US" sz="1400" dirty="0"/>
            </a:br>
            <a:r>
              <a:rPr lang="en-US" sz="1400" dirty="0"/>
              <a:t>- provide API functions to access data</a:t>
            </a:r>
            <a:br>
              <a:rPr lang="en-US" sz="1400" dirty="0"/>
            </a:br>
            <a:r>
              <a:rPr lang="en-US" sz="1400" dirty="0"/>
              <a:t>- notify about updated data values</a:t>
            </a:r>
            <a:endParaRPr lang="en-US" sz="1400" b="1" u="sng" dirty="0"/>
          </a:p>
          <a:p>
            <a:pPr>
              <a:lnSpc>
                <a:spcPct val="100000"/>
              </a:lnSpc>
              <a:spcAft>
                <a:spcPts val="300"/>
              </a:spcAft>
            </a:pPr>
            <a:r>
              <a:rPr lang="en-US" sz="1400" b="1" u="sng" dirty="0"/>
              <a:t>EVHDL </a:t>
            </a:r>
            <a:r>
              <a:rPr lang="en-US" sz="1400" dirty="0"/>
              <a:t>- Task </a:t>
            </a:r>
            <a:r>
              <a:rPr lang="en-US" sz="1400" dirty="0" smtClean="0"/>
              <a:t>activation</a:t>
            </a:r>
            <a:endParaRPr lang="en-US" sz="1400" b="1" u="sng" dirty="0" smtClean="0"/>
          </a:p>
          <a:p>
            <a:pPr>
              <a:lnSpc>
                <a:spcPct val="100000"/>
              </a:lnSpc>
              <a:spcAft>
                <a:spcPts val="300"/>
              </a:spcAft>
            </a:pPr>
            <a:r>
              <a:rPr lang="en-US" sz="1400" b="1" u="sng" dirty="0" smtClean="0"/>
              <a:t>RSST </a:t>
            </a:r>
            <a:r>
              <a:rPr lang="en-US" sz="1400" b="1" u="sng" dirty="0"/>
              <a:t>- </a:t>
            </a:r>
            <a:r>
              <a:rPr lang="en-US" sz="1400" dirty="0"/>
              <a:t>Data storage.</a:t>
            </a:r>
            <a:br>
              <a:rPr lang="en-US" sz="1400" dirty="0"/>
            </a:br>
            <a:r>
              <a:rPr lang="en-US" sz="1400" dirty="0"/>
              <a:t>- provide access to data based on IDs</a:t>
            </a:r>
            <a:endParaRPr lang="en-US" sz="1400" b="1" u="sng" dirty="0"/>
          </a:p>
          <a:p>
            <a:pPr>
              <a:lnSpc>
                <a:spcPct val="100000"/>
              </a:lnSpc>
              <a:spcAft>
                <a:spcPts val="300"/>
              </a:spcAft>
            </a:pPr>
            <a:r>
              <a:rPr lang="en-US" sz="1400" b="1" u="sng" dirty="0" smtClean="0"/>
              <a:t>GRLC - </a:t>
            </a:r>
            <a:r>
              <a:rPr lang="en-US" sz="1400" dirty="0" smtClean="0"/>
              <a:t>Graphic library.</a:t>
            </a:r>
            <a:br>
              <a:rPr lang="en-US" sz="1400" dirty="0" smtClean="0"/>
            </a:br>
            <a:r>
              <a:rPr lang="en-US" sz="1400" dirty="0" smtClean="0"/>
              <a:t>- provide draw functions for basic primitives, bitmaps, text.</a:t>
            </a:r>
            <a:endParaRPr lang="en-US" sz="1400" b="1" u="sng" dirty="0" smtClean="0"/>
          </a:p>
          <a:p>
            <a:pPr>
              <a:lnSpc>
                <a:spcPct val="100000"/>
              </a:lnSpc>
              <a:spcAft>
                <a:spcPts val="300"/>
              </a:spcAft>
            </a:pPr>
            <a:r>
              <a:rPr lang="en-US" sz="1400" b="1" u="sng" dirty="0" smtClean="0"/>
              <a:t>GAUXL </a:t>
            </a:r>
            <a:r>
              <a:rPr lang="en-US" sz="1400" dirty="0" smtClean="0"/>
              <a:t>- specific package, used for string processing in some widget implementations</a:t>
            </a:r>
            <a:endParaRPr lang="en-US" sz="1400" b="1" u="sng" dirty="0" smtClean="0"/>
          </a:p>
          <a:p>
            <a:pPr>
              <a:lnSpc>
                <a:spcPct val="100000"/>
              </a:lnSpc>
              <a:spcAft>
                <a:spcPts val="300"/>
              </a:spcAft>
            </a:pPr>
            <a:r>
              <a:rPr lang="en-US" sz="1400" b="1" u="sng" dirty="0" smtClean="0"/>
              <a:t>GBT - </a:t>
            </a:r>
            <a:r>
              <a:rPr lang="en-US" sz="1400" dirty="0" smtClean="0"/>
              <a:t>specific package, used for string processing in some widget implementations</a:t>
            </a:r>
            <a:endParaRPr lang="en-US" sz="1400" b="1" u="sng" dirty="0" smtClean="0"/>
          </a:p>
          <a:p>
            <a:endParaRPr lang="bg-BG" dirty="0" smtClean="0"/>
          </a:p>
        </p:txBody>
      </p:sp>
      <p:grpSp>
        <p:nvGrpSpPr>
          <p:cNvPr id="2" name="Group 6"/>
          <p:cNvGrpSpPr>
            <a:grpSpLocks/>
          </p:cNvGrpSpPr>
          <p:nvPr/>
        </p:nvGrpSpPr>
        <p:grpSpPr bwMode="auto">
          <a:xfrm>
            <a:off x="6529388" y="2598738"/>
            <a:ext cx="1350962" cy="790575"/>
            <a:chOff x="4112" y="1054"/>
            <a:chExt cx="851" cy="498"/>
          </a:xfrm>
          <a:solidFill>
            <a:srgbClr val="CCECFF"/>
          </a:solidFill>
        </p:grpSpPr>
        <p:sp>
          <p:nvSpPr>
            <p:cNvPr id="6187" name="AutoShape 4"/>
            <p:cNvSpPr>
              <a:spLocks noChangeArrowheads="1"/>
            </p:cNvSpPr>
            <p:nvPr/>
          </p:nvSpPr>
          <p:spPr bwMode="auto">
            <a:xfrm>
              <a:off x="4112" y="1168"/>
              <a:ext cx="851" cy="384"/>
            </a:xfrm>
            <a:prstGeom prst="flowChartProcess">
              <a:avLst/>
            </a:prstGeom>
            <a:grpFill/>
            <a:ln w="9525" algn="ctr">
              <a:solidFill>
                <a:schemeClr val="tx1"/>
              </a:solidFill>
              <a:miter lim="800000"/>
              <a:headEnd/>
              <a:tailEnd/>
            </a:ln>
          </p:spPr>
          <p:txBody>
            <a:bodyPr wrap="none" anchor="ctr"/>
            <a:lstStyle/>
            <a:p>
              <a:pPr defTabSz="915988"/>
              <a:r>
                <a:rPr lang="en-US"/>
                <a:t>HMI</a:t>
              </a:r>
              <a:endParaRPr lang="bg-BG"/>
            </a:p>
          </p:txBody>
        </p:sp>
        <p:sp>
          <p:nvSpPr>
            <p:cNvPr id="6188" name="AutoShape 5"/>
            <p:cNvSpPr>
              <a:spLocks noChangeArrowheads="1"/>
            </p:cNvSpPr>
            <p:nvPr/>
          </p:nvSpPr>
          <p:spPr bwMode="auto">
            <a:xfrm>
              <a:off x="4112" y="1054"/>
              <a:ext cx="199" cy="114"/>
            </a:xfrm>
            <a:prstGeom prst="flowChartProcess">
              <a:avLst/>
            </a:prstGeom>
            <a:grpFill/>
            <a:ln w="9525" algn="ctr">
              <a:solidFill>
                <a:schemeClr val="tx1"/>
              </a:solidFill>
              <a:miter lim="800000"/>
              <a:headEnd/>
              <a:tailEnd/>
            </a:ln>
          </p:spPr>
          <p:txBody>
            <a:bodyPr wrap="none" anchor="ctr"/>
            <a:lstStyle/>
            <a:p>
              <a:endParaRPr lang="en-US"/>
            </a:p>
          </p:txBody>
        </p:sp>
      </p:grpSp>
      <p:sp>
        <p:nvSpPr>
          <p:cNvPr id="6149" name="AutoShape 8"/>
          <p:cNvSpPr>
            <a:spLocks noChangeArrowheads="1"/>
          </p:cNvSpPr>
          <p:nvPr/>
        </p:nvSpPr>
        <p:spPr bwMode="auto">
          <a:xfrm>
            <a:off x="8058150" y="1235075"/>
            <a:ext cx="1512888" cy="3519488"/>
          </a:xfrm>
          <a:prstGeom prst="flowChartProcess">
            <a:avLst/>
          </a:prstGeom>
          <a:solidFill>
            <a:srgbClr val="99FFCC"/>
          </a:solidFill>
          <a:ln w="9525" algn="ctr">
            <a:solidFill>
              <a:schemeClr val="tx1"/>
            </a:solidFill>
            <a:miter lim="800000"/>
            <a:headEnd/>
            <a:tailEnd/>
          </a:ln>
        </p:spPr>
        <p:txBody>
          <a:bodyPr wrap="none"/>
          <a:lstStyle/>
          <a:p>
            <a:pPr defTabSz="915988"/>
            <a:r>
              <a:rPr lang="en-US" dirty="0"/>
              <a:t>GS2 subsystem</a:t>
            </a:r>
            <a:endParaRPr lang="bg-BG" dirty="0"/>
          </a:p>
        </p:txBody>
      </p:sp>
      <p:sp>
        <p:nvSpPr>
          <p:cNvPr id="6150" name="AutoShape 9"/>
          <p:cNvSpPr>
            <a:spLocks noChangeArrowheads="1"/>
          </p:cNvSpPr>
          <p:nvPr/>
        </p:nvSpPr>
        <p:spPr bwMode="auto">
          <a:xfrm>
            <a:off x="8061325" y="1054100"/>
            <a:ext cx="315913" cy="180975"/>
          </a:xfrm>
          <a:prstGeom prst="flowChartProcess">
            <a:avLst/>
          </a:prstGeom>
          <a:solidFill>
            <a:srgbClr val="99FFCC"/>
          </a:solidFill>
          <a:ln w="9525" algn="ctr">
            <a:solidFill>
              <a:schemeClr val="tx1"/>
            </a:solidFill>
            <a:miter lim="800000"/>
            <a:headEnd/>
            <a:tailEnd/>
          </a:ln>
        </p:spPr>
        <p:txBody>
          <a:bodyPr wrap="none" anchor="ctr"/>
          <a:lstStyle/>
          <a:p>
            <a:endParaRPr lang="en-US"/>
          </a:p>
        </p:txBody>
      </p:sp>
      <p:grpSp>
        <p:nvGrpSpPr>
          <p:cNvPr id="3" name="Group 10"/>
          <p:cNvGrpSpPr>
            <a:grpSpLocks/>
          </p:cNvGrpSpPr>
          <p:nvPr/>
        </p:nvGrpSpPr>
        <p:grpSpPr bwMode="auto">
          <a:xfrm>
            <a:off x="4862513" y="1513300"/>
            <a:ext cx="1350962" cy="790575"/>
            <a:chOff x="4112" y="1054"/>
            <a:chExt cx="851" cy="498"/>
          </a:xfrm>
          <a:solidFill>
            <a:srgbClr val="99FFCC"/>
          </a:solidFill>
        </p:grpSpPr>
        <p:sp>
          <p:nvSpPr>
            <p:cNvPr id="6185" name="AutoShape 11"/>
            <p:cNvSpPr>
              <a:spLocks noChangeArrowheads="1"/>
            </p:cNvSpPr>
            <p:nvPr/>
          </p:nvSpPr>
          <p:spPr bwMode="auto">
            <a:xfrm>
              <a:off x="4112" y="1168"/>
              <a:ext cx="851" cy="384"/>
            </a:xfrm>
            <a:prstGeom prst="flowChartProcess">
              <a:avLst/>
            </a:prstGeom>
            <a:grpFill/>
            <a:ln w="9525" algn="ctr">
              <a:solidFill>
                <a:schemeClr val="tx1"/>
              </a:solidFill>
              <a:miter lim="800000"/>
              <a:headEnd/>
              <a:tailEnd/>
            </a:ln>
          </p:spPr>
          <p:txBody>
            <a:bodyPr wrap="none" anchor="ctr"/>
            <a:lstStyle/>
            <a:p>
              <a:pPr defTabSz="915988"/>
              <a:r>
                <a:rPr lang="en-US" dirty="0"/>
                <a:t>OSEK</a:t>
              </a:r>
              <a:endParaRPr lang="bg-BG" dirty="0"/>
            </a:p>
          </p:txBody>
        </p:sp>
        <p:sp>
          <p:nvSpPr>
            <p:cNvPr id="6186" name="AutoShape 12"/>
            <p:cNvSpPr>
              <a:spLocks noChangeArrowheads="1"/>
            </p:cNvSpPr>
            <p:nvPr/>
          </p:nvSpPr>
          <p:spPr bwMode="auto">
            <a:xfrm>
              <a:off x="4112" y="1054"/>
              <a:ext cx="199" cy="114"/>
            </a:xfrm>
            <a:prstGeom prst="flowChartProcess">
              <a:avLst/>
            </a:prstGeom>
            <a:grpFill/>
            <a:ln w="9525" algn="ctr">
              <a:solidFill>
                <a:schemeClr val="tx1"/>
              </a:solidFill>
              <a:miter lim="800000"/>
              <a:headEnd/>
              <a:tailEnd/>
            </a:ln>
          </p:spPr>
          <p:txBody>
            <a:bodyPr wrap="none" anchor="ctr"/>
            <a:lstStyle/>
            <a:p>
              <a:endParaRPr lang="en-US"/>
            </a:p>
          </p:txBody>
        </p:sp>
      </p:grpSp>
      <p:grpSp>
        <p:nvGrpSpPr>
          <p:cNvPr id="4" name="Group 13"/>
          <p:cNvGrpSpPr>
            <a:grpSpLocks/>
          </p:cNvGrpSpPr>
          <p:nvPr/>
        </p:nvGrpSpPr>
        <p:grpSpPr bwMode="auto">
          <a:xfrm>
            <a:off x="4862512" y="2455863"/>
            <a:ext cx="1350962" cy="790575"/>
            <a:chOff x="4112" y="1054"/>
            <a:chExt cx="851" cy="498"/>
          </a:xfrm>
          <a:solidFill>
            <a:srgbClr val="99FFCC"/>
          </a:solidFill>
        </p:grpSpPr>
        <p:sp>
          <p:nvSpPr>
            <p:cNvPr id="6183" name="AutoShape 14"/>
            <p:cNvSpPr>
              <a:spLocks noChangeArrowheads="1"/>
            </p:cNvSpPr>
            <p:nvPr/>
          </p:nvSpPr>
          <p:spPr bwMode="auto">
            <a:xfrm>
              <a:off x="4112" y="1168"/>
              <a:ext cx="851" cy="384"/>
            </a:xfrm>
            <a:prstGeom prst="flowChartProcess">
              <a:avLst/>
            </a:prstGeom>
            <a:grpFill/>
            <a:ln w="9525" algn="ctr">
              <a:solidFill>
                <a:schemeClr val="tx1"/>
              </a:solidFill>
              <a:miter lim="800000"/>
              <a:headEnd/>
              <a:tailEnd/>
            </a:ln>
          </p:spPr>
          <p:txBody>
            <a:bodyPr wrap="none" anchor="ctr"/>
            <a:lstStyle/>
            <a:p>
              <a:pPr defTabSz="915988"/>
              <a:r>
                <a:rPr lang="en-US" dirty="0"/>
                <a:t>EXEA</a:t>
              </a:r>
              <a:endParaRPr lang="bg-BG" dirty="0"/>
            </a:p>
          </p:txBody>
        </p:sp>
        <p:sp>
          <p:nvSpPr>
            <p:cNvPr id="6184" name="AutoShape 15"/>
            <p:cNvSpPr>
              <a:spLocks noChangeArrowheads="1"/>
            </p:cNvSpPr>
            <p:nvPr/>
          </p:nvSpPr>
          <p:spPr bwMode="auto">
            <a:xfrm>
              <a:off x="4112" y="1054"/>
              <a:ext cx="199" cy="114"/>
            </a:xfrm>
            <a:prstGeom prst="flowChartProcess">
              <a:avLst/>
            </a:prstGeom>
            <a:grpFill/>
            <a:ln w="9525" algn="ctr">
              <a:solidFill>
                <a:schemeClr val="tx1"/>
              </a:solidFill>
              <a:miter lim="800000"/>
              <a:headEnd/>
              <a:tailEnd/>
            </a:ln>
          </p:spPr>
          <p:txBody>
            <a:bodyPr wrap="none" anchor="ctr"/>
            <a:lstStyle/>
            <a:p>
              <a:endParaRPr lang="en-US"/>
            </a:p>
          </p:txBody>
        </p:sp>
      </p:grpSp>
      <p:grpSp>
        <p:nvGrpSpPr>
          <p:cNvPr id="5" name="Group 16"/>
          <p:cNvGrpSpPr>
            <a:grpSpLocks/>
          </p:cNvGrpSpPr>
          <p:nvPr/>
        </p:nvGrpSpPr>
        <p:grpSpPr bwMode="auto">
          <a:xfrm>
            <a:off x="4862512" y="4527550"/>
            <a:ext cx="1350962" cy="790575"/>
            <a:chOff x="4112" y="1054"/>
            <a:chExt cx="851" cy="498"/>
          </a:xfrm>
          <a:solidFill>
            <a:srgbClr val="CCECFF"/>
          </a:solidFill>
        </p:grpSpPr>
        <p:sp>
          <p:nvSpPr>
            <p:cNvPr id="6181" name="AutoShape 17"/>
            <p:cNvSpPr>
              <a:spLocks noChangeArrowheads="1"/>
            </p:cNvSpPr>
            <p:nvPr/>
          </p:nvSpPr>
          <p:spPr bwMode="auto">
            <a:xfrm>
              <a:off x="4112" y="1168"/>
              <a:ext cx="851" cy="384"/>
            </a:xfrm>
            <a:prstGeom prst="flowChartProcess">
              <a:avLst/>
            </a:prstGeom>
            <a:grpFill/>
            <a:ln w="9525" algn="ctr">
              <a:solidFill>
                <a:schemeClr val="tx1"/>
              </a:solidFill>
              <a:miter lim="800000"/>
              <a:headEnd/>
              <a:tailEnd/>
            </a:ln>
          </p:spPr>
          <p:txBody>
            <a:bodyPr wrap="none" anchor="ctr"/>
            <a:lstStyle/>
            <a:p>
              <a:pPr defTabSz="915988"/>
              <a:r>
                <a:rPr lang="en-US" dirty="0"/>
                <a:t>APIM</a:t>
              </a:r>
              <a:endParaRPr lang="bg-BG" dirty="0"/>
            </a:p>
          </p:txBody>
        </p:sp>
        <p:sp>
          <p:nvSpPr>
            <p:cNvPr id="6182" name="AutoShape 18"/>
            <p:cNvSpPr>
              <a:spLocks noChangeArrowheads="1"/>
            </p:cNvSpPr>
            <p:nvPr/>
          </p:nvSpPr>
          <p:spPr bwMode="auto">
            <a:xfrm>
              <a:off x="4112" y="1054"/>
              <a:ext cx="199" cy="114"/>
            </a:xfrm>
            <a:prstGeom prst="flowChartProcess">
              <a:avLst/>
            </a:prstGeom>
            <a:grpFill/>
            <a:ln w="9525" algn="ctr">
              <a:solidFill>
                <a:schemeClr val="tx1"/>
              </a:solidFill>
              <a:miter lim="800000"/>
              <a:headEnd/>
              <a:tailEnd/>
            </a:ln>
          </p:spPr>
          <p:txBody>
            <a:bodyPr wrap="none" anchor="ctr"/>
            <a:lstStyle/>
            <a:p>
              <a:endParaRPr lang="en-US"/>
            </a:p>
          </p:txBody>
        </p:sp>
      </p:grpSp>
      <p:grpSp>
        <p:nvGrpSpPr>
          <p:cNvPr id="6" name="Group 19"/>
          <p:cNvGrpSpPr>
            <a:grpSpLocks/>
          </p:cNvGrpSpPr>
          <p:nvPr/>
        </p:nvGrpSpPr>
        <p:grpSpPr bwMode="auto">
          <a:xfrm>
            <a:off x="4862512" y="3389313"/>
            <a:ext cx="1350962" cy="790575"/>
            <a:chOff x="4112" y="1054"/>
            <a:chExt cx="851" cy="498"/>
          </a:xfrm>
          <a:solidFill>
            <a:srgbClr val="99FFCC"/>
          </a:solidFill>
        </p:grpSpPr>
        <p:sp>
          <p:nvSpPr>
            <p:cNvPr id="6179" name="AutoShape 20"/>
            <p:cNvSpPr>
              <a:spLocks noChangeArrowheads="1"/>
            </p:cNvSpPr>
            <p:nvPr/>
          </p:nvSpPr>
          <p:spPr bwMode="auto">
            <a:xfrm>
              <a:off x="4112" y="1168"/>
              <a:ext cx="851" cy="384"/>
            </a:xfrm>
            <a:prstGeom prst="flowChartProcess">
              <a:avLst/>
            </a:prstGeom>
            <a:grpFill/>
            <a:ln w="9525" algn="ctr">
              <a:solidFill>
                <a:schemeClr val="tx1"/>
              </a:solidFill>
              <a:miter lim="800000"/>
              <a:headEnd/>
              <a:tailEnd/>
            </a:ln>
          </p:spPr>
          <p:txBody>
            <a:bodyPr wrap="none" anchor="ctr"/>
            <a:lstStyle/>
            <a:p>
              <a:pPr defTabSz="915988"/>
              <a:r>
                <a:rPr lang="en-US" dirty="0"/>
                <a:t>EVHDL</a:t>
              </a:r>
              <a:endParaRPr lang="bg-BG" dirty="0"/>
            </a:p>
          </p:txBody>
        </p:sp>
        <p:sp>
          <p:nvSpPr>
            <p:cNvPr id="6180" name="AutoShape 21"/>
            <p:cNvSpPr>
              <a:spLocks noChangeArrowheads="1"/>
            </p:cNvSpPr>
            <p:nvPr/>
          </p:nvSpPr>
          <p:spPr bwMode="auto">
            <a:xfrm>
              <a:off x="4112" y="1054"/>
              <a:ext cx="199" cy="114"/>
            </a:xfrm>
            <a:prstGeom prst="flowChartProcess">
              <a:avLst/>
            </a:prstGeom>
            <a:grpFill/>
            <a:ln w="9525" algn="ctr">
              <a:solidFill>
                <a:schemeClr val="tx1"/>
              </a:solidFill>
              <a:miter lim="800000"/>
              <a:headEnd/>
              <a:tailEnd/>
            </a:ln>
          </p:spPr>
          <p:txBody>
            <a:bodyPr wrap="none" anchor="ctr"/>
            <a:lstStyle/>
            <a:p>
              <a:endParaRPr lang="en-US"/>
            </a:p>
          </p:txBody>
        </p:sp>
      </p:grpSp>
      <p:grpSp>
        <p:nvGrpSpPr>
          <p:cNvPr id="7" name="Group 30"/>
          <p:cNvGrpSpPr>
            <a:grpSpLocks/>
          </p:cNvGrpSpPr>
          <p:nvPr/>
        </p:nvGrpSpPr>
        <p:grpSpPr bwMode="auto">
          <a:xfrm>
            <a:off x="8099425" y="1641475"/>
            <a:ext cx="1354138" cy="563563"/>
            <a:chOff x="5102" y="1034"/>
            <a:chExt cx="853" cy="355"/>
          </a:xfrm>
          <a:solidFill>
            <a:srgbClr val="CCCC00"/>
          </a:solidFill>
        </p:grpSpPr>
        <p:sp>
          <p:nvSpPr>
            <p:cNvPr id="6176" name="Rectangle 22"/>
            <p:cNvSpPr>
              <a:spLocks noChangeArrowheads="1"/>
            </p:cNvSpPr>
            <p:nvPr/>
          </p:nvSpPr>
          <p:spPr bwMode="auto">
            <a:xfrm>
              <a:off x="5161" y="1034"/>
              <a:ext cx="794" cy="355"/>
            </a:xfrm>
            <a:prstGeom prst="rect">
              <a:avLst/>
            </a:prstGeom>
            <a:grpFill/>
            <a:ln w="9525" algn="ctr">
              <a:solidFill>
                <a:schemeClr val="tx1"/>
              </a:solidFill>
              <a:miter lim="800000"/>
              <a:headEnd/>
              <a:tailEnd/>
            </a:ln>
          </p:spPr>
          <p:txBody>
            <a:bodyPr wrap="none" anchor="ctr"/>
            <a:lstStyle/>
            <a:p>
              <a:pPr defTabSz="915988"/>
              <a:r>
                <a:rPr lang="en-US"/>
                <a:t>RSST</a:t>
              </a:r>
              <a:endParaRPr lang="bg-BG"/>
            </a:p>
          </p:txBody>
        </p:sp>
        <p:sp>
          <p:nvSpPr>
            <p:cNvPr id="6177" name="Rectangle 26"/>
            <p:cNvSpPr>
              <a:spLocks noChangeArrowheads="1"/>
            </p:cNvSpPr>
            <p:nvPr/>
          </p:nvSpPr>
          <p:spPr bwMode="auto">
            <a:xfrm>
              <a:off x="5102" y="1079"/>
              <a:ext cx="153" cy="59"/>
            </a:xfrm>
            <a:prstGeom prst="rect">
              <a:avLst/>
            </a:prstGeom>
            <a:grpFill/>
            <a:ln w="9525" algn="ctr">
              <a:solidFill>
                <a:schemeClr val="tx1"/>
              </a:solidFill>
              <a:miter lim="800000"/>
              <a:headEnd/>
              <a:tailEnd/>
            </a:ln>
          </p:spPr>
          <p:txBody>
            <a:bodyPr wrap="none" anchor="ctr"/>
            <a:lstStyle/>
            <a:p>
              <a:endParaRPr lang="en-US"/>
            </a:p>
          </p:txBody>
        </p:sp>
        <p:sp>
          <p:nvSpPr>
            <p:cNvPr id="6178" name="Rectangle 27"/>
            <p:cNvSpPr>
              <a:spLocks noChangeArrowheads="1"/>
            </p:cNvSpPr>
            <p:nvPr/>
          </p:nvSpPr>
          <p:spPr bwMode="auto">
            <a:xfrm>
              <a:off x="5102" y="1162"/>
              <a:ext cx="153" cy="59"/>
            </a:xfrm>
            <a:prstGeom prst="rect">
              <a:avLst/>
            </a:prstGeom>
            <a:grpFill/>
            <a:ln w="9525" algn="ctr">
              <a:solidFill>
                <a:schemeClr val="tx1"/>
              </a:solidFill>
              <a:miter lim="800000"/>
              <a:headEnd/>
              <a:tailEnd/>
            </a:ln>
          </p:spPr>
          <p:txBody>
            <a:bodyPr wrap="none" anchor="ctr"/>
            <a:lstStyle/>
            <a:p>
              <a:endParaRPr lang="en-US"/>
            </a:p>
          </p:txBody>
        </p:sp>
      </p:grpSp>
      <p:grpSp>
        <p:nvGrpSpPr>
          <p:cNvPr id="8" name="Group 31"/>
          <p:cNvGrpSpPr>
            <a:grpSpLocks/>
          </p:cNvGrpSpPr>
          <p:nvPr/>
        </p:nvGrpSpPr>
        <p:grpSpPr bwMode="auto">
          <a:xfrm>
            <a:off x="8099425" y="2384425"/>
            <a:ext cx="1354138" cy="563563"/>
            <a:chOff x="5102" y="1034"/>
            <a:chExt cx="853" cy="355"/>
          </a:xfrm>
          <a:solidFill>
            <a:srgbClr val="CCCC00"/>
          </a:solidFill>
        </p:grpSpPr>
        <p:sp>
          <p:nvSpPr>
            <p:cNvPr id="6173" name="Rectangle 32"/>
            <p:cNvSpPr>
              <a:spLocks noChangeArrowheads="1"/>
            </p:cNvSpPr>
            <p:nvPr/>
          </p:nvSpPr>
          <p:spPr bwMode="auto">
            <a:xfrm>
              <a:off x="5161" y="1034"/>
              <a:ext cx="794" cy="355"/>
            </a:xfrm>
            <a:prstGeom prst="rect">
              <a:avLst/>
            </a:prstGeom>
            <a:grpFill/>
            <a:ln w="9525" algn="ctr">
              <a:solidFill>
                <a:schemeClr val="tx1"/>
              </a:solidFill>
              <a:miter lim="800000"/>
              <a:headEnd/>
              <a:tailEnd/>
            </a:ln>
          </p:spPr>
          <p:txBody>
            <a:bodyPr wrap="none" anchor="ctr"/>
            <a:lstStyle/>
            <a:p>
              <a:pPr defTabSz="915988"/>
              <a:r>
                <a:rPr lang="en-US"/>
                <a:t>GRLC</a:t>
              </a:r>
              <a:endParaRPr lang="bg-BG"/>
            </a:p>
          </p:txBody>
        </p:sp>
        <p:sp>
          <p:nvSpPr>
            <p:cNvPr id="6174" name="Rectangle 33"/>
            <p:cNvSpPr>
              <a:spLocks noChangeArrowheads="1"/>
            </p:cNvSpPr>
            <p:nvPr/>
          </p:nvSpPr>
          <p:spPr bwMode="auto">
            <a:xfrm>
              <a:off x="5102" y="1079"/>
              <a:ext cx="153" cy="59"/>
            </a:xfrm>
            <a:prstGeom prst="rect">
              <a:avLst/>
            </a:prstGeom>
            <a:grpFill/>
            <a:ln w="9525" algn="ctr">
              <a:solidFill>
                <a:schemeClr val="tx1"/>
              </a:solidFill>
              <a:miter lim="800000"/>
              <a:headEnd/>
              <a:tailEnd/>
            </a:ln>
          </p:spPr>
          <p:txBody>
            <a:bodyPr wrap="none" anchor="ctr"/>
            <a:lstStyle/>
            <a:p>
              <a:endParaRPr lang="en-US"/>
            </a:p>
          </p:txBody>
        </p:sp>
        <p:sp>
          <p:nvSpPr>
            <p:cNvPr id="6175" name="Rectangle 34"/>
            <p:cNvSpPr>
              <a:spLocks noChangeArrowheads="1"/>
            </p:cNvSpPr>
            <p:nvPr/>
          </p:nvSpPr>
          <p:spPr bwMode="auto">
            <a:xfrm>
              <a:off x="5102" y="1162"/>
              <a:ext cx="153" cy="59"/>
            </a:xfrm>
            <a:prstGeom prst="rect">
              <a:avLst/>
            </a:prstGeom>
            <a:grpFill/>
            <a:ln w="9525" algn="ctr">
              <a:solidFill>
                <a:schemeClr val="tx1"/>
              </a:solidFill>
              <a:miter lim="800000"/>
              <a:headEnd/>
              <a:tailEnd/>
            </a:ln>
          </p:spPr>
          <p:txBody>
            <a:bodyPr wrap="none" anchor="ctr"/>
            <a:lstStyle/>
            <a:p>
              <a:endParaRPr lang="en-US"/>
            </a:p>
          </p:txBody>
        </p:sp>
      </p:grpSp>
      <p:grpSp>
        <p:nvGrpSpPr>
          <p:cNvPr id="9" name="Group 35"/>
          <p:cNvGrpSpPr>
            <a:grpSpLocks/>
          </p:cNvGrpSpPr>
          <p:nvPr/>
        </p:nvGrpSpPr>
        <p:grpSpPr bwMode="auto">
          <a:xfrm>
            <a:off x="8099425" y="3175000"/>
            <a:ext cx="1354138" cy="563563"/>
            <a:chOff x="5102" y="1034"/>
            <a:chExt cx="853" cy="355"/>
          </a:xfrm>
          <a:solidFill>
            <a:srgbClr val="CCCC00"/>
          </a:solidFill>
        </p:grpSpPr>
        <p:sp>
          <p:nvSpPr>
            <p:cNvPr id="6170" name="Rectangle 36"/>
            <p:cNvSpPr>
              <a:spLocks noChangeArrowheads="1"/>
            </p:cNvSpPr>
            <p:nvPr/>
          </p:nvSpPr>
          <p:spPr bwMode="auto">
            <a:xfrm>
              <a:off x="5161" y="1034"/>
              <a:ext cx="794" cy="355"/>
            </a:xfrm>
            <a:prstGeom prst="rect">
              <a:avLst/>
            </a:prstGeom>
            <a:grpFill/>
            <a:ln w="9525" algn="ctr">
              <a:solidFill>
                <a:schemeClr val="tx1"/>
              </a:solidFill>
              <a:miter lim="800000"/>
              <a:headEnd/>
              <a:tailEnd/>
            </a:ln>
          </p:spPr>
          <p:txBody>
            <a:bodyPr wrap="none" anchor="ctr"/>
            <a:lstStyle/>
            <a:p>
              <a:pPr defTabSz="915988"/>
              <a:r>
                <a:rPr lang="en-US"/>
                <a:t>GAUXL</a:t>
              </a:r>
              <a:endParaRPr lang="bg-BG"/>
            </a:p>
          </p:txBody>
        </p:sp>
        <p:sp>
          <p:nvSpPr>
            <p:cNvPr id="6171" name="Rectangle 37"/>
            <p:cNvSpPr>
              <a:spLocks noChangeArrowheads="1"/>
            </p:cNvSpPr>
            <p:nvPr/>
          </p:nvSpPr>
          <p:spPr bwMode="auto">
            <a:xfrm>
              <a:off x="5102" y="1079"/>
              <a:ext cx="153" cy="59"/>
            </a:xfrm>
            <a:prstGeom prst="rect">
              <a:avLst/>
            </a:prstGeom>
            <a:grpFill/>
            <a:ln w="9525" algn="ctr">
              <a:solidFill>
                <a:schemeClr val="tx1"/>
              </a:solidFill>
              <a:miter lim="800000"/>
              <a:headEnd/>
              <a:tailEnd/>
            </a:ln>
          </p:spPr>
          <p:txBody>
            <a:bodyPr wrap="none" anchor="ctr"/>
            <a:lstStyle/>
            <a:p>
              <a:endParaRPr lang="en-US"/>
            </a:p>
          </p:txBody>
        </p:sp>
        <p:sp>
          <p:nvSpPr>
            <p:cNvPr id="6172" name="Rectangle 38"/>
            <p:cNvSpPr>
              <a:spLocks noChangeArrowheads="1"/>
            </p:cNvSpPr>
            <p:nvPr/>
          </p:nvSpPr>
          <p:spPr bwMode="auto">
            <a:xfrm>
              <a:off x="5102" y="1162"/>
              <a:ext cx="153" cy="59"/>
            </a:xfrm>
            <a:prstGeom prst="rect">
              <a:avLst/>
            </a:prstGeom>
            <a:grpFill/>
            <a:ln w="9525" algn="ctr">
              <a:solidFill>
                <a:schemeClr val="tx1"/>
              </a:solidFill>
              <a:miter lim="800000"/>
              <a:headEnd/>
              <a:tailEnd/>
            </a:ln>
          </p:spPr>
          <p:txBody>
            <a:bodyPr wrap="none" anchor="ctr"/>
            <a:lstStyle/>
            <a:p>
              <a:endParaRPr lang="en-US"/>
            </a:p>
          </p:txBody>
        </p:sp>
      </p:grpSp>
      <p:grpSp>
        <p:nvGrpSpPr>
          <p:cNvPr id="10" name="Group 39"/>
          <p:cNvGrpSpPr>
            <a:grpSpLocks/>
          </p:cNvGrpSpPr>
          <p:nvPr/>
        </p:nvGrpSpPr>
        <p:grpSpPr bwMode="auto">
          <a:xfrm>
            <a:off x="8099425" y="3963988"/>
            <a:ext cx="1354138" cy="563562"/>
            <a:chOff x="5102" y="1034"/>
            <a:chExt cx="853" cy="355"/>
          </a:xfrm>
          <a:solidFill>
            <a:srgbClr val="CCCC00"/>
          </a:solidFill>
        </p:grpSpPr>
        <p:sp>
          <p:nvSpPr>
            <p:cNvPr id="6167" name="Rectangle 40"/>
            <p:cNvSpPr>
              <a:spLocks noChangeArrowheads="1"/>
            </p:cNvSpPr>
            <p:nvPr/>
          </p:nvSpPr>
          <p:spPr bwMode="auto">
            <a:xfrm>
              <a:off x="5161" y="1034"/>
              <a:ext cx="794" cy="355"/>
            </a:xfrm>
            <a:prstGeom prst="rect">
              <a:avLst/>
            </a:prstGeom>
            <a:grpFill/>
            <a:ln w="9525" algn="ctr">
              <a:solidFill>
                <a:schemeClr val="tx1"/>
              </a:solidFill>
              <a:miter lim="800000"/>
              <a:headEnd/>
              <a:tailEnd/>
            </a:ln>
          </p:spPr>
          <p:txBody>
            <a:bodyPr wrap="none" anchor="ctr"/>
            <a:lstStyle/>
            <a:p>
              <a:pPr defTabSz="915988"/>
              <a:r>
                <a:rPr lang="en-US" dirty="0"/>
                <a:t>GBT</a:t>
              </a:r>
              <a:endParaRPr lang="bg-BG" dirty="0"/>
            </a:p>
          </p:txBody>
        </p:sp>
        <p:sp>
          <p:nvSpPr>
            <p:cNvPr id="6168" name="Rectangle 41"/>
            <p:cNvSpPr>
              <a:spLocks noChangeArrowheads="1"/>
            </p:cNvSpPr>
            <p:nvPr/>
          </p:nvSpPr>
          <p:spPr bwMode="auto">
            <a:xfrm>
              <a:off x="5102" y="1079"/>
              <a:ext cx="153" cy="59"/>
            </a:xfrm>
            <a:prstGeom prst="rect">
              <a:avLst/>
            </a:prstGeom>
            <a:grpFill/>
            <a:ln w="9525" algn="ctr">
              <a:solidFill>
                <a:schemeClr val="tx1"/>
              </a:solidFill>
              <a:miter lim="800000"/>
              <a:headEnd/>
              <a:tailEnd/>
            </a:ln>
          </p:spPr>
          <p:txBody>
            <a:bodyPr wrap="none" anchor="ctr"/>
            <a:lstStyle/>
            <a:p>
              <a:endParaRPr lang="en-US"/>
            </a:p>
          </p:txBody>
        </p:sp>
        <p:sp>
          <p:nvSpPr>
            <p:cNvPr id="6169" name="Rectangle 42"/>
            <p:cNvSpPr>
              <a:spLocks noChangeArrowheads="1"/>
            </p:cNvSpPr>
            <p:nvPr/>
          </p:nvSpPr>
          <p:spPr bwMode="auto">
            <a:xfrm>
              <a:off x="5102" y="1162"/>
              <a:ext cx="153" cy="59"/>
            </a:xfrm>
            <a:prstGeom prst="rect">
              <a:avLst/>
            </a:prstGeom>
            <a:grpFill/>
            <a:ln w="9525" algn="ctr">
              <a:solidFill>
                <a:schemeClr val="tx1"/>
              </a:solidFill>
              <a:miter lim="800000"/>
              <a:headEnd/>
              <a:tailEnd/>
            </a:ln>
          </p:spPr>
          <p:txBody>
            <a:bodyPr wrap="none" anchor="ctr"/>
            <a:lstStyle/>
            <a:p>
              <a:endParaRPr lang="en-US"/>
            </a:p>
          </p:txBody>
        </p:sp>
      </p:grpSp>
      <p:cxnSp>
        <p:nvCxnSpPr>
          <p:cNvPr id="6159" name="AutoShape 43"/>
          <p:cNvCxnSpPr>
            <a:cxnSpLocks noChangeShapeType="1"/>
            <a:stCxn id="6187" idx="0"/>
            <a:endCxn id="6185" idx="3"/>
          </p:cNvCxnSpPr>
          <p:nvPr/>
        </p:nvCxnSpPr>
        <p:spPr bwMode="auto">
          <a:xfrm rot="16200000" flipV="1">
            <a:off x="6318853" y="1893697"/>
            <a:ext cx="780638" cy="991394"/>
          </a:xfrm>
          <a:prstGeom prst="bentConnector2">
            <a:avLst/>
          </a:prstGeom>
          <a:noFill/>
          <a:ln w="1905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cxnSp>
      <p:cxnSp>
        <p:nvCxnSpPr>
          <p:cNvPr id="6160" name="AutoShape 45"/>
          <p:cNvCxnSpPr>
            <a:cxnSpLocks noChangeShapeType="1"/>
            <a:stCxn id="6187" idx="0"/>
            <a:endCxn id="6183" idx="3"/>
          </p:cNvCxnSpPr>
          <p:nvPr/>
        </p:nvCxnSpPr>
        <p:spPr bwMode="auto">
          <a:xfrm rot="16200000" flipH="1" flipV="1">
            <a:off x="6628209" y="2364977"/>
            <a:ext cx="161925" cy="991395"/>
          </a:xfrm>
          <a:prstGeom prst="bentConnector4">
            <a:avLst>
              <a:gd name="adj1" fmla="val -141176"/>
              <a:gd name="adj2" fmla="val 84067"/>
            </a:avLst>
          </a:prstGeom>
          <a:noFill/>
          <a:ln w="1905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cxnSp>
      <p:cxnSp>
        <p:nvCxnSpPr>
          <p:cNvPr id="6161" name="AutoShape 46"/>
          <p:cNvCxnSpPr>
            <a:cxnSpLocks noChangeShapeType="1"/>
            <a:stCxn id="6187" idx="2"/>
            <a:endCxn id="6181" idx="3"/>
          </p:cNvCxnSpPr>
          <p:nvPr/>
        </p:nvCxnSpPr>
        <p:spPr bwMode="auto">
          <a:xfrm rot="5400000">
            <a:off x="5897166" y="3705622"/>
            <a:ext cx="1624012" cy="991395"/>
          </a:xfrm>
          <a:prstGeom prst="bentConnector2">
            <a:avLst/>
          </a:prstGeom>
          <a:noFill/>
          <a:ln w="1905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cxnSp>
      <p:cxnSp>
        <p:nvCxnSpPr>
          <p:cNvPr id="6162" name="AutoShape 47"/>
          <p:cNvCxnSpPr>
            <a:cxnSpLocks noChangeShapeType="1"/>
            <a:stCxn id="6187" idx="2"/>
            <a:endCxn id="6179" idx="3"/>
          </p:cNvCxnSpPr>
          <p:nvPr/>
        </p:nvCxnSpPr>
        <p:spPr bwMode="auto">
          <a:xfrm rot="5400000">
            <a:off x="6466285" y="3136503"/>
            <a:ext cx="485775" cy="991395"/>
          </a:xfrm>
          <a:prstGeom prst="bentConnector2">
            <a:avLst/>
          </a:prstGeom>
          <a:noFill/>
          <a:ln w="1905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cxnSp>
      <p:cxnSp>
        <p:nvCxnSpPr>
          <p:cNvPr id="6163" name="AutoShape 48"/>
          <p:cNvCxnSpPr>
            <a:cxnSpLocks noChangeShapeType="1"/>
            <a:stCxn id="6187" idx="0"/>
            <a:endCxn id="6176" idx="1"/>
          </p:cNvCxnSpPr>
          <p:nvPr/>
        </p:nvCxnSpPr>
        <p:spPr bwMode="auto">
          <a:xfrm rot="-5400000">
            <a:off x="7271544" y="1858169"/>
            <a:ext cx="855663" cy="987425"/>
          </a:xfrm>
          <a:prstGeom prst="bentConnector2">
            <a:avLst/>
          </a:prstGeom>
          <a:noFill/>
          <a:ln w="1905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cxnSp>
      <p:cxnSp>
        <p:nvCxnSpPr>
          <p:cNvPr id="6164" name="AutoShape 49"/>
          <p:cNvCxnSpPr>
            <a:cxnSpLocks noChangeShapeType="1"/>
            <a:stCxn id="6187" idx="0"/>
            <a:endCxn id="6173" idx="1"/>
          </p:cNvCxnSpPr>
          <p:nvPr/>
        </p:nvCxnSpPr>
        <p:spPr bwMode="auto">
          <a:xfrm rot="-5400000">
            <a:off x="7643019" y="2229644"/>
            <a:ext cx="112713" cy="987425"/>
          </a:xfrm>
          <a:prstGeom prst="bentConnector2">
            <a:avLst/>
          </a:prstGeom>
          <a:noFill/>
          <a:ln w="1905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cxnSp>
      <p:cxnSp>
        <p:nvCxnSpPr>
          <p:cNvPr id="6165" name="AutoShape 50"/>
          <p:cNvCxnSpPr>
            <a:cxnSpLocks noChangeShapeType="1"/>
            <a:stCxn id="6187" idx="2"/>
            <a:endCxn id="6170" idx="1"/>
          </p:cNvCxnSpPr>
          <p:nvPr/>
        </p:nvCxnSpPr>
        <p:spPr bwMode="auto">
          <a:xfrm rot="16200000" flipH="1">
            <a:off x="7665245" y="2929731"/>
            <a:ext cx="68262" cy="987425"/>
          </a:xfrm>
          <a:prstGeom prst="bentConnector2">
            <a:avLst/>
          </a:prstGeom>
          <a:noFill/>
          <a:ln w="1905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cxnSp>
      <p:cxnSp>
        <p:nvCxnSpPr>
          <p:cNvPr id="6166" name="AutoShape 51"/>
          <p:cNvCxnSpPr>
            <a:cxnSpLocks noChangeShapeType="1"/>
            <a:stCxn id="6187" idx="2"/>
            <a:endCxn id="6167" idx="1"/>
          </p:cNvCxnSpPr>
          <p:nvPr/>
        </p:nvCxnSpPr>
        <p:spPr bwMode="auto">
          <a:xfrm rot="16200000" flipH="1">
            <a:off x="7270751" y="3324225"/>
            <a:ext cx="857250" cy="987425"/>
          </a:xfrm>
          <a:prstGeom prst="bentConnector2">
            <a:avLst/>
          </a:prstGeom>
          <a:noFill/>
          <a:ln w="19050">
            <a:solidFill>
              <a:schemeClr val="tx1"/>
            </a:solidFill>
            <a:prstDash val="dash"/>
            <a:miter lim="800000"/>
            <a:headEnd/>
            <a:tailEnd type="triangle" w="med" len="me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title" idx="4294967295"/>
          </p:nvPr>
        </p:nvSpPr>
        <p:spPr/>
        <p:txBody>
          <a:bodyPr/>
          <a:lstStyle/>
          <a:p>
            <a:r>
              <a:rPr lang="en-US" dirty="0" err="1" smtClean="0"/>
              <a:t>Artemmis</a:t>
            </a:r>
            <a:r>
              <a:rPr lang="en-US" dirty="0" smtClean="0"/>
              <a:t> Framework &amp; Tool Chain for Automotive Platforms </a:t>
            </a:r>
            <a:br>
              <a:rPr lang="en-US" dirty="0" smtClean="0"/>
            </a:br>
            <a:r>
              <a:rPr lang="en-US" dirty="0" smtClean="0"/>
              <a:t>System integration</a:t>
            </a:r>
          </a:p>
        </p:txBody>
      </p:sp>
      <p:sp>
        <p:nvSpPr>
          <p:cNvPr id="7171" name="Inhaltsplatzhalter 2"/>
          <p:cNvSpPr>
            <a:spLocks noGrp="1"/>
          </p:cNvSpPr>
          <p:nvPr>
            <p:ph idx="4294967295"/>
          </p:nvPr>
        </p:nvSpPr>
        <p:spPr>
          <a:xfrm>
            <a:off x="334963" y="998538"/>
            <a:ext cx="9236075" cy="5086350"/>
          </a:xfrm>
        </p:spPr>
        <p:txBody>
          <a:bodyPr/>
          <a:lstStyle/>
          <a:p>
            <a:pPr marL="285750" indent="-285750">
              <a:lnSpc>
                <a:spcPct val="100000"/>
              </a:lnSpc>
              <a:spcAft>
                <a:spcPts val="300"/>
              </a:spcAft>
            </a:pPr>
            <a:r>
              <a:rPr lang="en-US" dirty="0" smtClean="0"/>
              <a:t>Integration steps</a:t>
            </a:r>
          </a:p>
          <a:p>
            <a:pPr marL="742950" lvl="1" indent="-285750">
              <a:lnSpc>
                <a:spcPct val="100000"/>
              </a:lnSpc>
              <a:spcAft>
                <a:spcPts val="300"/>
              </a:spcAft>
            </a:pPr>
            <a:r>
              <a:rPr lang="en-US" dirty="0" smtClean="0"/>
              <a:t>Get the HMI Subsystem delivery from PVCS / MKS</a:t>
            </a:r>
          </a:p>
          <a:p>
            <a:pPr marL="742950" lvl="1" indent="-285750">
              <a:lnSpc>
                <a:spcPct val="100000"/>
              </a:lnSpc>
              <a:spcAft>
                <a:spcPts val="300"/>
              </a:spcAft>
            </a:pPr>
            <a:r>
              <a:rPr lang="en-US" dirty="0" smtClean="0"/>
              <a:t>Integrate the HMI Subsystem into the system layer [usually only once] (more details can be found in HMI subsystem documentation)</a:t>
            </a:r>
          </a:p>
          <a:p>
            <a:pPr marL="1066800" lvl="2" indent="-285750">
              <a:lnSpc>
                <a:spcPct val="100000"/>
              </a:lnSpc>
              <a:spcAft>
                <a:spcPts val="300"/>
              </a:spcAft>
            </a:pPr>
            <a:r>
              <a:rPr lang="en-US" dirty="0" smtClean="0"/>
              <a:t>Update OIL file with necessary HMI / APIM tasks, OS resources, semaphore, etc.</a:t>
            </a:r>
          </a:p>
          <a:p>
            <a:pPr marL="1066800" lvl="2" indent="-285750">
              <a:lnSpc>
                <a:spcPct val="100000"/>
              </a:lnSpc>
              <a:spcAft>
                <a:spcPts val="300"/>
              </a:spcAft>
            </a:pPr>
            <a:r>
              <a:rPr lang="en-US" dirty="0" smtClean="0"/>
              <a:t>Modify .</a:t>
            </a:r>
            <a:r>
              <a:rPr lang="en-US" dirty="0" err="1" smtClean="0"/>
              <a:t>sdh</a:t>
            </a:r>
            <a:r>
              <a:rPr lang="en-US" dirty="0" smtClean="0"/>
              <a:t> files if necessary</a:t>
            </a:r>
          </a:p>
          <a:p>
            <a:pPr marL="742950" lvl="1" indent="-285750">
              <a:lnSpc>
                <a:spcPct val="100000"/>
              </a:lnSpc>
              <a:spcAft>
                <a:spcPts val="300"/>
              </a:spcAft>
            </a:pPr>
            <a:r>
              <a:rPr lang="en-US" dirty="0" smtClean="0"/>
              <a:t>Prepare the </a:t>
            </a:r>
            <a:r>
              <a:rPr lang="en-US" dirty="0" err="1" smtClean="0"/>
              <a:t>toolchain</a:t>
            </a:r>
            <a:endParaRPr lang="en-US" dirty="0" smtClean="0"/>
          </a:p>
          <a:p>
            <a:pPr marL="1066800" lvl="2" indent="-285750">
              <a:lnSpc>
                <a:spcPct val="100000"/>
              </a:lnSpc>
              <a:spcAft>
                <a:spcPts val="300"/>
              </a:spcAft>
            </a:pPr>
            <a:r>
              <a:rPr lang="en-US" dirty="0" smtClean="0"/>
              <a:t>Get the necessary tools, for example: Brutus, API generator, APIM generator, </a:t>
            </a:r>
            <a:r>
              <a:rPr lang="en-US" dirty="0" err="1" smtClean="0"/>
              <a:t>sizeof</a:t>
            </a:r>
            <a:r>
              <a:rPr lang="en-US" dirty="0" smtClean="0"/>
              <a:t> generator, </a:t>
            </a:r>
            <a:r>
              <a:rPr lang="en-US" dirty="0" err="1" smtClean="0"/>
              <a:t>RSSTExport</a:t>
            </a:r>
            <a:r>
              <a:rPr lang="en-US" dirty="0" smtClean="0"/>
              <a:t>, ROMG, and more (depends on project – cross compilers, etc.)</a:t>
            </a:r>
          </a:p>
          <a:p>
            <a:pPr marL="1066800" lvl="2" indent="-285750">
              <a:lnSpc>
                <a:spcPct val="100000"/>
              </a:lnSpc>
              <a:spcAft>
                <a:spcPts val="300"/>
              </a:spcAft>
            </a:pPr>
            <a:r>
              <a:rPr lang="en-US" dirty="0" smtClean="0"/>
              <a:t>Design the correct order of tools</a:t>
            </a:r>
          </a:p>
          <a:p>
            <a:pPr marL="1066800" lvl="2" indent="-285750">
              <a:lnSpc>
                <a:spcPct val="100000"/>
              </a:lnSpc>
              <a:spcAft>
                <a:spcPts val="300"/>
              </a:spcAft>
            </a:pPr>
            <a:r>
              <a:rPr lang="en-US" dirty="0" smtClean="0"/>
              <a:t>Prepare the necessary tool configuration / settings</a:t>
            </a:r>
          </a:p>
          <a:p>
            <a:pPr marL="742950" lvl="1" indent="-285750">
              <a:lnSpc>
                <a:spcPct val="100000"/>
              </a:lnSpc>
              <a:spcAft>
                <a:spcPts val="300"/>
              </a:spcAft>
            </a:pPr>
            <a:r>
              <a:rPr lang="en-US" dirty="0" smtClean="0"/>
              <a:t>Add an HMI model, this can be generated in the project, or a sample project delivered together with the HMI Subsystem</a:t>
            </a:r>
          </a:p>
          <a:p>
            <a:pPr marL="742950" lvl="1" indent="-285750">
              <a:lnSpc>
                <a:spcPct val="100000"/>
              </a:lnSpc>
              <a:spcAft>
                <a:spcPts val="300"/>
              </a:spcAft>
            </a:pPr>
            <a:r>
              <a:rPr lang="en-US" dirty="0" smtClean="0"/>
              <a:t>Run the </a:t>
            </a:r>
            <a:r>
              <a:rPr lang="en-US" dirty="0" err="1" smtClean="0"/>
              <a:t>toolchain</a:t>
            </a:r>
            <a:r>
              <a:rPr lang="en-US" sz="1600" dirty="0" smtClean="0"/>
              <a:t>, and if it’s successful, build the project</a:t>
            </a:r>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OIL configuration</a:t>
            </a:r>
            <a:endParaRPr lang="en-US" dirty="0"/>
          </a:p>
        </p:txBody>
      </p:sp>
      <p:sp>
        <p:nvSpPr>
          <p:cNvPr id="3" name="Content Placeholder 2"/>
          <p:cNvSpPr>
            <a:spLocks noGrp="1"/>
          </p:cNvSpPr>
          <p:nvPr>
            <p:ph idx="4294967295"/>
          </p:nvPr>
        </p:nvSpPr>
        <p:spPr>
          <a:xfrm>
            <a:off x="334963" y="854075"/>
            <a:ext cx="9236075" cy="5135563"/>
          </a:xfrm>
          <a:prstGeom prst="rect">
            <a:avLst/>
          </a:prstGeom>
        </p:spPr>
        <p:txBody>
          <a:bodyPr/>
          <a:lstStyle/>
          <a:p>
            <a:pPr>
              <a:lnSpc>
                <a:spcPct val="100000"/>
              </a:lnSpc>
              <a:spcAft>
                <a:spcPts val="600"/>
              </a:spcAft>
            </a:pPr>
            <a:r>
              <a:rPr lang="en-US" dirty="0" smtClean="0"/>
              <a:t> </a:t>
            </a:r>
            <a:r>
              <a:rPr lang="en-US" dirty="0" err="1" smtClean="0"/>
              <a:t>Artemmis</a:t>
            </a:r>
            <a:r>
              <a:rPr lang="en-US" dirty="0" smtClean="0"/>
              <a:t> (excluding APIM) and GS subsystems are generally placed in their own non-trusted </a:t>
            </a:r>
            <a:r>
              <a:rPr lang="en-US" dirty="0" err="1" smtClean="0"/>
              <a:t>OsApp</a:t>
            </a:r>
            <a:r>
              <a:rPr lang="en-US" dirty="0" smtClean="0"/>
              <a:t> (</a:t>
            </a:r>
            <a:r>
              <a:rPr lang="en-US" dirty="0" err="1" smtClean="0"/>
              <a:t>eg</a:t>
            </a:r>
            <a:r>
              <a:rPr lang="en-US" dirty="0" smtClean="0"/>
              <a:t> OsApp2)</a:t>
            </a:r>
          </a:p>
          <a:p>
            <a:pPr>
              <a:lnSpc>
                <a:spcPct val="100000"/>
              </a:lnSpc>
              <a:spcAft>
                <a:spcPts val="600"/>
              </a:spcAft>
            </a:pPr>
            <a:r>
              <a:rPr lang="en-US" dirty="0" smtClean="0"/>
              <a:t> APIM is placed in </a:t>
            </a:r>
            <a:r>
              <a:rPr lang="en-US" dirty="0" err="1" smtClean="0"/>
              <a:t>OsAppBaseSystem</a:t>
            </a:r>
            <a:r>
              <a:rPr lang="en-US" dirty="0" smtClean="0"/>
              <a:t> (trusted)</a:t>
            </a:r>
          </a:p>
          <a:p>
            <a:pPr>
              <a:lnSpc>
                <a:spcPct val="100000"/>
              </a:lnSpc>
              <a:spcAft>
                <a:spcPts val="600"/>
              </a:spcAft>
            </a:pPr>
            <a:r>
              <a:rPr lang="en-US" dirty="0" smtClean="0"/>
              <a:t> APIM tasks are </a:t>
            </a:r>
            <a:r>
              <a:rPr lang="en-US" b="1" dirty="0" smtClean="0"/>
              <a:t>basic</a:t>
            </a:r>
            <a:r>
              <a:rPr lang="en-US" dirty="0" smtClean="0"/>
              <a:t> type and fully preemptive</a:t>
            </a:r>
          </a:p>
          <a:p>
            <a:pPr>
              <a:lnSpc>
                <a:spcPct val="100000"/>
              </a:lnSpc>
              <a:spcAft>
                <a:spcPts val="600"/>
              </a:spcAft>
            </a:pPr>
            <a:r>
              <a:rPr lang="en-US" dirty="0" smtClean="0"/>
              <a:t> All other </a:t>
            </a:r>
            <a:r>
              <a:rPr lang="en-US" dirty="0" err="1" smtClean="0"/>
              <a:t>Artemmis</a:t>
            </a:r>
            <a:r>
              <a:rPr lang="en-US" dirty="0" smtClean="0"/>
              <a:t> tasks must be </a:t>
            </a:r>
            <a:r>
              <a:rPr lang="en-US" b="1" dirty="0" smtClean="0"/>
              <a:t>extended</a:t>
            </a:r>
            <a:r>
              <a:rPr lang="en-US" dirty="0" smtClean="0"/>
              <a:t> type and fully preemptive</a:t>
            </a:r>
          </a:p>
          <a:p>
            <a:pPr>
              <a:lnSpc>
                <a:spcPct val="100000"/>
              </a:lnSpc>
              <a:spcAft>
                <a:spcPts val="600"/>
              </a:spcAft>
            </a:pPr>
            <a:r>
              <a:rPr lang="en-US" dirty="0" smtClean="0"/>
              <a:t> Painting tasks (</a:t>
            </a:r>
            <a:r>
              <a:rPr lang="en-US" dirty="0" err="1" smtClean="0"/>
              <a:t>TDEvent</a:t>
            </a:r>
            <a:r>
              <a:rPr lang="en-US" dirty="0" smtClean="0"/>
              <a:t>, </a:t>
            </a:r>
            <a:r>
              <a:rPr lang="en-US" dirty="0" err="1" smtClean="0"/>
              <a:t>TDCyclic</a:t>
            </a:r>
            <a:r>
              <a:rPr lang="en-US" dirty="0" smtClean="0"/>
              <a:t>) need access to GOSW, CIA, and ACE event/resource objects</a:t>
            </a:r>
          </a:p>
          <a:p>
            <a:pPr>
              <a:lnSpc>
                <a:spcPct val="100000"/>
              </a:lnSpc>
              <a:spcAft>
                <a:spcPts val="600"/>
              </a:spcAft>
            </a:pPr>
            <a:r>
              <a:rPr lang="en-US" dirty="0" smtClean="0"/>
              <a:t> Tasks (From high </a:t>
            </a:r>
            <a:r>
              <a:rPr lang="en-US" dirty="0" err="1" smtClean="0"/>
              <a:t>prio</a:t>
            </a:r>
            <a:r>
              <a:rPr lang="en-US" dirty="0" smtClean="0"/>
              <a:t> to low):</a:t>
            </a:r>
          </a:p>
          <a:p>
            <a:pPr lvl="1">
              <a:lnSpc>
                <a:spcPct val="100000"/>
              </a:lnSpc>
              <a:spcAft>
                <a:spcPts val="300"/>
              </a:spcAft>
            </a:pPr>
            <a:r>
              <a:rPr lang="en-US" dirty="0" smtClean="0"/>
              <a:t> CIA_Manager_OsApp2</a:t>
            </a:r>
          </a:p>
          <a:p>
            <a:pPr lvl="1">
              <a:lnSpc>
                <a:spcPct val="100000"/>
              </a:lnSpc>
              <a:spcAft>
                <a:spcPts val="300"/>
              </a:spcAft>
            </a:pPr>
            <a:r>
              <a:rPr lang="en-US" dirty="0" smtClean="0"/>
              <a:t> </a:t>
            </a:r>
            <a:r>
              <a:rPr lang="en-US" dirty="0" err="1" smtClean="0"/>
              <a:t>CIA_Manager</a:t>
            </a:r>
            <a:endParaRPr lang="en-US" dirty="0" smtClean="0"/>
          </a:p>
          <a:p>
            <a:pPr lvl="1">
              <a:lnSpc>
                <a:spcPct val="100000"/>
              </a:lnSpc>
              <a:spcAft>
                <a:spcPts val="300"/>
              </a:spcAft>
            </a:pPr>
            <a:r>
              <a:rPr lang="en-US" dirty="0" smtClean="0"/>
              <a:t> ACE_AnimSched_OsApp2</a:t>
            </a:r>
          </a:p>
          <a:p>
            <a:pPr lvl="1">
              <a:lnSpc>
                <a:spcPct val="100000"/>
              </a:lnSpc>
              <a:spcAft>
                <a:spcPts val="300"/>
              </a:spcAft>
            </a:pPr>
            <a:r>
              <a:rPr lang="en-US" dirty="0" smtClean="0"/>
              <a:t> </a:t>
            </a:r>
            <a:r>
              <a:rPr lang="en-US" dirty="0" err="1" smtClean="0"/>
              <a:t>ACE_AnimSched</a:t>
            </a:r>
            <a:endParaRPr lang="en-US" dirty="0" smtClean="0"/>
          </a:p>
          <a:p>
            <a:pPr lvl="1">
              <a:lnSpc>
                <a:spcPct val="100000"/>
              </a:lnSpc>
              <a:spcAft>
                <a:spcPts val="300"/>
              </a:spcAft>
            </a:pPr>
            <a:r>
              <a:rPr lang="en-US" dirty="0" smtClean="0"/>
              <a:t> CIA_TDCyclic_x_OsApp2</a:t>
            </a:r>
          </a:p>
          <a:p>
            <a:pPr lvl="1">
              <a:lnSpc>
                <a:spcPct val="100000"/>
              </a:lnSpc>
              <a:spcAft>
                <a:spcPts val="300"/>
              </a:spcAft>
            </a:pPr>
            <a:r>
              <a:rPr lang="en-US" dirty="0" smtClean="0"/>
              <a:t> </a:t>
            </a:r>
            <a:r>
              <a:rPr lang="en-US" dirty="0" err="1" smtClean="0"/>
              <a:t>CIA_TDCyclic_x</a:t>
            </a:r>
            <a:endParaRPr lang="en-US" dirty="0" smtClean="0"/>
          </a:p>
          <a:p>
            <a:pPr lvl="1">
              <a:lnSpc>
                <a:spcPct val="100000"/>
              </a:lnSpc>
              <a:spcAft>
                <a:spcPts val="300"/>
              </a:spcAft>
            </a:pPr>
            <a:r>
              <a:rPr lang="en-US" dirty="0" smtClean="0"/>
              <a:t> </a:t>
            </a:r>
            <a:r>
              <a:rPr lang="en-US" dirty="0" err="1" smtClean="0"/>
              <a:t>APIMgr</a:t>
            </a:r>
            <a:r>
              <a:rPr lang="en-US" dirty="0" smtClean="0"/>
              <a:t> &amp; </a:t>
            </a:r>
            <a:r>
              <a:rPr lang="en-US" dirty="0" err="1" smtClean="0"/>
              <a:t>APIMgr_Main</a:t>
            </a:r>
            <a:endParaRPr lang="en-US" dirty="0" smtClean="0"/>
          </a:p>
          <a:p>
            <a:pPr lvl="1">
              <a:lnSpc>
                <a:spcPct val="100000"/>
              </a:lnSpc>
              <a:spcAft>
                <a:spcPts val="300"/>
              </a:spcAft>
            </a:pPr>
            <a:r>
              <a:rPr lang="en-US" dirty="0" smtClean="0"/>
              <a:t> CIA_TDEvent_HMI_OsApp2</a:t>
            </a:r>
          </a:p>
          <a:p>
            <a:pPr lvl="1">
              <a:lnSpc>
                <a:spcPct val="100000"/>
              </a:lnSpc>
              <a:spcAft>
                <a:spcPts val="300"/>
              </a:spcAft>
            </a:pPr>
            <a:r>
              <a:rPr lang="en-US" dirty="0" smtClean="0"/>
              <a:t> </a:t>
            </a:r>
            <a:r>
              <a:rPr lang="en-US" dirty="0" err="1" smtClean="0"/>
              <a:t>CIA_TDEvent_HMI</a:t>
            </a:r>
            <a:endParaRPr lang="en-US" dirty="0" smtClean="0"/>
          </a:p>
          <a:p>
            <a:pPr>
              <a:lnSpc>
                <a:spcPct val="100000"/>
              </a:lnSpc>
              <a:spcAft>
                <a:spcPts val="0"/>
              </a:spcAft>
            </a:pP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nvSpPr>
        <p:spPr bwMode="auto">
          <a:xfrm>
            <a:off x="5953125" y="1041400"/>
            <a:ext cx="3617913" cy="4859338"/>
          </a:xfrm>
          <a:prstGeom prst="rect">
            <a:avLst/>
          </a:prstGeom>
          <a:gradFill flip="none" rotWithShape="1">
            <a:gsLst>
              <a:gs pos="0">
                <a:schemeClr val="bg1"/>
              </a:gs>
              <a:gs pos="50000">
                <a:schemeClr val="bg1">
                  <a:lumMod val="85000"/>
                </a:schemeClr>
              </a:gs>
            </a:gsLst>
            <a:lin ang="5400000" scaled="0"/>
            <a:tileRect/>
          </a:gradFill>
          <a:ln w="9525" cap="flat" cmpd="sng" algn="ctr">
            <a:solidFill>
              <a:schemeClr val="accent2"/>
            </a:solidFill>
            <a:prstDash val="solid"/>
            <a:round/>
            <a:headEnd type="none" w="med" len="med"/>
            <a:tailEnd type="none" w="med" len="med"/>
          </a:ln>
          <a:effectLst/>
        </p:spPr>
        <p:txBody>
          <a:bodyPr wrap="none" lIns="83969" tIns="41985" rIns="83969" bIns="41985" anchor="ctr"/>
          <a:lstStyle/>
          <a:p>
            <a:pPr defTabSz="915499">
              <a:defRPr/>
            </a:pPr>
            <a:endParaRPr lang="de-DE" dirty="0"/>
          </a:p>
        </p:txBody>
      </p:sp>
      <p:sp>
        <p:nvSpPr>
          <p:cNvPr id="30" name="Rechteck 29"/>
          <p:cNvSpPr/>
          <p:nvPr/>
        </p:nvSpPr>
        <p:spPr bwMode="auto">
          <a:xfrm>
            <a:off x="369888" y="1028700"/>
            <a:ext cx="5207000" cy="4872038"/>
          </a:xfrm>
          <a:prstGeom prst="rect">
            <a:avLst/>
          </a:prstGeom>
          <a:gradFill flip="none" rotWithShape="1">
            <a:gsLst>
              <a:gs pos="0">
                <a:schemeClr val="bg1"/>
              </a:gs>
              <a:gs pos="50000">
                <a:schemeClr val="bg1">
                  <a:lumMod val="85000"/>
                </a:schemeClr>
              </a:gs>
            </a:gsLst>
            <a:lin ang="5400000" scaled="0"/>
            <a:tileRect/>
          </a:gradFill>
          <a:ln w="9525" cap="flat" cmpd="sng" algn="ctr">
            <a:solidFill>
              <a:schemeClr val="accent2"/>
            </a:solidFill>
            <a:prstDash val="solid"/>
            <a:round/>
            <a:headEnd type="none" w="med" len="med"/>
            <a:tailEnd type="none" w="med" len="med"/>
          </a:ln>
          <a:effectLst/>
        </p:spPr>
        <p:txBody>
          <a:bodyPr wrap="none" lIns="83969" tIns="41985" rIns="83969" bIns="41985" anchor="ctr"/>
          <a:lstStyle/>
          <a:p>
            <a:pPr defTabSz="915499">
              <a:defRPr/>
            </a:pPr>
            <a:endParaRPr lang="de-DE" dirty="0"/>
          </a:p>
        </p:txBody>
      </p:sp>
      <p:sp>
        <p:nvSpPr>
          <p:cNvPr id="5124" name="Foliennummernplatzhalter 3"/>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2D4DFC11-6FDA-4883-A0ED-13FA97BBC41D}" type="slidenum">
              <a:rPr lang="de-DE" sz="600"/>
              <a:pPr algn="l" eaLnBrk="1" hangingPunct="1">
                <a:lnSpc>
                  <a:spcPts val="550"/>
                </a:lnSpc>
              </a:pPr>
              <a:t>66</a:t>
            </a:fld>
            <a:r>
              <a:rPr lang="de-DE" sz="600"/>
              <a:t> / M. Büttner /  20.03.2010   © Continental Automotive GmbH</a:t>
            </a:r>
          </a:p>
        </p:txBody>
      </p:sp>
      <p:sp>
        <p:nvSpPr>
          <p:cNvPr id="467971" name="Rectangle 3"/>
          <p:cNvSpPr>
            <a:spLocks noChangeArrowheads="1"/>
          </p:cNvSpPr>
          <p:nvPr/>
        </p:nvSpPr>
        <p:spPr bwMode="auto">
          <a:xfrm>
            <a:off x="511175" y="2438890"/>
            <a:ext cx="4229100" cy="1665185"/>
          </a:xfrm>
          <a:prstGeom prst="rect">
            <a:avLst/>
          </a:prstGeom>
          <a:gradFill rotWithShape="1">
            <a:gsLst>
              <a:gs pos="0">
                <a:schemeClr val="hlink">
                  <a:gamma/>
                  <a:tint val="0"/>
                  <a:invGamma/>
                </a:schemeClr>
              </a:gs>
              <a:gs pos="100000">
                <a:schemeClr val="hlink"/>
              </a:gs>
            </a:gsLst>
            <a:lin ang="0" scaled="1"/>
          </a:gradFill>
          <a:ln w="9525" algn="ctr">
            <a:solidFill>
              <a:schemeClr val="accent2"/>
            </a:solidFill>
            <a:prstDash val="dash"/>
            <a:miter lim="800000"/>
            <a:headEnd/>
            <a:tailEnd/>
          </a:ln>
          <a:effectLst/>
        </p:spPr>
        <p:txBody>
          <a:bodyPr wrap="none" lIns="83969" tIns="41985" rIns="83969" bIns="41985" anchor="ctr"/>
          <a:lstStyle/>
          <a:p>
            <a:pPr>
              <a:defRPr/>
            </a:pPr>
            <a:endParaRPr lang="de-DE"/>
          </a:p>
        </p:txBody>
      </p:sp>
      <p:sp>
        <p:nvSpPr>
          <p:cNvPr id="467972" name="Rectangle 4"/>
          <p:cNvSpPr>
            <a:spLocks noChangeArrowheads="1"/>
          </p:cNvSpPr>
          <p:nvPr/>
        </p:nvSpPr>
        <p:spPr bwMode="auto">
          <a:xfrm>
            <a:off x="509588" y="1802736"/>
            <a:ext cx="4237037" cy="567240"/>
          </a:xfrm>
          <a:prstGeom prst="rect">
            <a:avLst/>
          </a:prstGeom>
          <a:gradFill rotWithShape="1">
            <a:gsLst>
              <a:gs pos="0">
                <a:schemeClr val="hlink">
                  <a:gamma/>
                  <a:tint val="0"/>
                  <a:invGamma/>
                </a:schemeClr>
              </a:gs>
              <a:gs pos="100000">
                <a:schemeClr val="hlink"/>
              </a:gs>
            </a:gsLst>
            <a:lin ang="0" scaled="1"/>
          </a:gradFill>
          <a:ln w="9525" algn="ctr">
            <a:solidFill>
              <a:schemeClr val="accent2"/>
            </a:solidFill>
            <a:prstDash val="dash"/>
            <a:miter lim="800000"/>
            <a:headEnd/>
            <a:tailEnd/>
          </a:ln>
          <a:effectLst/>
        </p:spPr>
        <p:txBody>
          <a:bodyPr wrap="none" lIns="83969" tIns="41985" rIns="83969" bIns="41985" anchor="ctr"/>
          <a:lstStyle/>
          <a:p>
            <a:pPr>
              <a:defRPr/>
            </a:pPr>
            <a:endParaRPr lang="de-DE"/>
          </a:p>
        </p:txBody>
      </p:sp>
      <p:sp>
        <p:nvSpPr>
          <p:cNvPr id="467973" name="Rectangle 5"/>
          <p:cNvSpPr>
            <a:spLocks noChangeArrowheads="1"/>
          </p:cNvSpPr>
          <p:nvPr/>
        </p:nvSpPr>
        <p:spPr bwMode="auto">
          <a:xfrm>
            <a:off x="509588" y="5169158"/>
            <a:ext cx="4235450" cy="600101"/>
          </a:xfrm>
          <a:prstGeom prst="rect">
            <a:avLst/>
          </a:prstGeom>
          <a:gradFill rotWithShape="1">
            <a:gsLst>
              <a:gs pos="0">
                <a:schemeClr val="hlink">
                  <a:gamma/>
                  <a:tint val="0"/>
                  <a:invGamma/>
                </a:schemeClr>
              </a:gs>
              <a:gs pos="100000">
                <a:schemeClr val="hlink"/>
              </a:gs>
            </a:gsLst>
            <a:lin ang="0" scaled="1"/>
          </a:gradFill>
          <a:ln w="9525" algn="ctr">
            <a:solidFill>
              <a:schemeClr val="accent2"/>
            </a:solidFill>
            <a:prstDash val="dash"/>
            <a:miter lim="800000"/>
            <a:headEnd/>
            <a:tailEnd/>
          </a:ln>
          <a:effectLst/>
        </p:spPr>
        <p:txBody>
          <a:bodyPr wrap="none" lIns="83969" tIns="41985" rIns="83969" bIns="41985" anchor="ctr"/>
          <a:lstStyle/>
          <a:p>
            <a:pPr>
              <a:defRPr/>
            </a:pPr>
            <a:endParaRPr lang="de-DE"/>
          </a:p>
        </p:txBody>
      </p:sp>
      <p:sp>
        <p:nvSpPr>
          <p:cNvPr id="467974" name="Rectangle 6"/>
          <p:cNvSpPr>
            <a:spLocks noChangeArrowheads="1"/>
          </p:cNvSpPr>
          <p:nvPr/>
        </p:nvSpPr>
        <p:spPr bwMode="auto">
          <a:xfrm>
            <a:off x="509588" y="1175963"/>
            <a:ext cx="4244975" cy="540870"/>
          </a:xfrm>
          <a:prstGeom prst="rect">
            <a:avLst/>
          </a:prstGeom>
          <a:gradFill rotWithShape="1">
            <a:gsLst>
              <a:gs pos="0">
                <a:schemeClr val="hlink">
                  <a:gamma/>
                  <a:tint val="0"/>
                  <a:invGamma/>
                </a:schemeClr>
              </a:gs>
              <a:gs pos="100000">
                <a:schemeClr val="hlink"/>
              </a:gs>
            </a:gsLst>
            <a:lin ang="0" scaled="1"/>
          </a:gradFill>
          <a:ln w="9525" algn="ctr">
            <a:solidFill>
              <a:schemeClr val="accent2"/>
            </a:solidFill>
            <a:prstDash val="dash"/>
            <a:miter lim="800000"/>
            <a:headEnd/>
            <a:tailEnd/>
          </a:ln>
          <a:effectLst/>
        </p:spPr>
        <p:txBody>
          <a:bodyPr wrap="none" lIns="83969" tIns="41985" rIns="83969" bIns="41985" anchor="ctr"/>
          <a:lstStyle/>
          <a:p>
            <a:pPr>
              <a:defRPr/>
            </a:pPr>
            <a:endParaRPr lang="de-DE"/>
          </a:p>
        </p:txBody>
      </p:sp>
      <p:sp>
        <p:nvSpPr>
          <p:cNvPr id="5129" name="Rectangle 7"/>
          <p:cNvSpPr>
            <a:spLocks noGrp="1" noChangeArrowheads="1"/>
          </p:cNvSpPr>
          <p:nvPr>
            <p:ph type="title" idx="4294967295"/>
          </p:nvPr>
        </p:nvSpPr>
        <p:spPr/>
        <p:txBody>
          <a:bodyPr/>
          <a:lstStyle/>
          <a:p>
            <a:pPr eaLnBrk="1" hangingPunct="1"/>
            <a:r>
              <a:rPr lang="en-US" smtClean="0"/>
              <a:t>Artemmis Framework &amp; Tool Chain for Automotive Platforms</a:t>
            </a:r>
            <a:br>
              <a:rPr lang="en-US" smtClean="0"/>
            </a:br>
            <a:r>
              <a:rPr lang="en-US" smtClean="0"/>
              <a:t>HMI task model</a:t>
            </a:r>
          </a:p>
        </p:txBody>
      </p:sp>
      <p:sp>
        <p:nvSpPr>
          <p:cNvPr id="467976" name="AutoShape 8"/>
          <p:cNvSpPr>
            <a:spLocks noChangeArrowheads="1"/>
          </p:cNvSpPr>
          <p:nvPr/>
        </p:nvSpPr>
        <p:spPr bwMode="auto">
          <a:xfrm>
            <a:off x="1647825" y="5347462"/>
            <a:ext cx="1289050" cy="331788"/>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sz="1000" b="1" dirty="0" err="1"/>
              <a:t>TimeDomain_HMI</a:t>
            </a:r>
            <a:endParaRPr lang="en-GB" sz="1000" b="1" dirty="0"/>
          </a:p>
        </p:txBody>
      </p:sp>
      <p:sp>
        <p:nvSpPr>
          <p:cNvPr id="17420" name="AutoShape 9"/>
          <p:cNvSpPr>
            <a:spLocks noChangeArrowheads="1"/>
          </p:cNvSpPr>
          <p:nvPr/>
        </p:nvSpPr>
        <p:spPr bwMode="auto">
          <a:xfrm>
            <a:off x="4959350" y="1514475"/>
            <a:ext cx="446088" cy="3895725"/>
          </a:xfrm>
          <a:prstGeom prst="flowChartMerge">
            <a:avLst/>
          </a:prstGeom>
          <a:ln>
            <a:headEnd/>
            <a:tailEnd/>
          </a:ln>
        </p:spPr>
        <p:style>
          <a:lnRef idx="1">
            <a:schemeClr val="accent2"/>
          </a:lnRef>
          <a:fillRef idx="2">
            <a:schemeClr val="accent2"/>
          </a:fillRef>
          <a:effectRef idx="1">
            <a:schemeClr val="accent2"/>
          </a:effectRef>
          <a:fontRef idx="minor">
            <a:schemeClr val="dk1"/>
          </a:fontRef>
        </p:style>
        <p:txBody>
          <a:bodyPr wrap="none" lIns="83969" tIns="41985" rIns="83969" bIns="41985" anchor="ctr"/>
          <a:lstStyle/>
          <a:p>
            <a:pPr defTabSz="915499">
              <a:defRPr/>
            </a:pPr>
            <a:r>
              <a:rPr lang="en-GB" sz="1100" b="1" dirty="0"/>
              <a:t>Task</a:t>
            </a:r>
          </a:p>
          <a:p>
            <a:pPr defTabSz="915499">
              <a:defRPr/>
            </a:pPr>
            <a:r>
              <a:rPr lang="en-GB" sz="1100" b="1" dirty="0" err="1"/>
              <a:t>prio</a:t>
            </a:r>
            <a:endParaRPr lang="en-GB" sz="1100" b="1" dirty="0"/>
          </a:p>
        </p:txBody>
      </p:sp>
      <p:sp>
        <p:nvSpPr>
          <p:cNvPr id="5132" name="Text Box 10"/>
          <p:cNvSpPr txBox="1">
            <a:spLocks noChangeArrowheads="1"/>
          </p:cNvSpPr>
          <p:nvPr/>
        </p:nvSpPr>
        <p:spPr bwMode="auto">
          <a:xfrm>
            <a:off x="4941888" y="1246188"/>
            <a:ext cx="466725"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1100" b="1"/>
              <a:t>high</a:t>
            </a:r>
          </a:p>
        </p:txBody>
      </p:sp>
      <p:sp>
        <p:nvSpPr>
          <p:cNvPr id="5133" name="Text Box 11"/>
          <p:cNvSpPr txBox="1">
            <a:spLocks noChangeArrowheads="1"/>
          </p:cNvSpPr>
          <p:nvPr/>
        </p:nvSpPr>
        <p:spPr bwMode="auto">
          <a:xfrm>
            <a:off x="4994275" y="5380038"/>
            <a:ext cx="403225"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GB" sz="1100" b="1"/>
              <a:t>low</a:t>
            </a:r>
          </a:p>
        </p:txBody>
      </p:sp>
      <p:sp>
        <p:nvSpPr>
          <p:cNvPr id="467980" name="AutoShape 12"/>
          <p:cNvSpPr>
            <a:spLocks noChangeArrowheads="1"/>
          </p:cNvSpPr>
          <p:nvPr/>
        </p:nvSpPr>
        <p:spPr bwMode="auto">
          <a:xfrm>
            <a:off x="1647825" y="1895333"/>
            <a:ext cx="1289050" cy="363537"/>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sz="1000" b="1" dirty="0" err="1"/>
              <a:t>Anim</a:t>
            </a:r>
            <a:r>
              <a:rPr lang="en-GB" sz="1000" b="1" dirty="0"/>
              <a:t> Scheduler</a:t>
            </a:r>
          </a:p>
        </p:txBody>
      </p:sp>
      <p:sp>
        <p:nvSpPr>
          <p:cNvPr id="467981" name="AutoShape 13"/>
          <p:cNvSpPr>
            <a:spLocks noChangeArrowheads="1"/>
          </p:cNvSpPr>
          <p:nvPr/>
        </p:nvSpPr>
        <p:spPr bwMode="auto">
          <a:xfrm>
            <a:off x="1647825" y="3632677"/>
            <a:ext cx="1289050" cy="341313"/>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sz="1000" b="1" dirty="0" err="1"/>
              <a:t>TimeDomain_n</a:t>
            </a:r>
            <a:endParaRPr lang="en-GB" sz="1000" b="1" dirty="0"/>
          </a:p>
        </p:txBody>
      </p:sp>
      <p:sp>
        <p:nvSpPr>
          <p:cNvPr id="467982" name="AutoShape 14"/>
          <p:cNvSpPr>
            <a:spLocks noChangeArrowheads="1"/>
          </p:cNvSpPr>
          <p:nvPr/>
        </p:nvSpPr>
        <p:spPr bwMode="auto">
          <a:xfrm>
            <a:off x="1647825" y="2983880"/>
            <a:ext cx="1289050" cy="358775"/>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sz="1000" b="1" dirty="0"/>
              <a:t>TimeDomain_2</a:t>
            </a:r>
          </a:p>
        </p:txBody>
      </p:sp>
      <p:sp>
        <p:nvSpPr>
          <p:cNvPr id="467983" name="AutoShape 15"/>
          <p:cNvSpPr>
            <a:spLocks noChangeArrowheads="1"/>
          </p:cNvSpPr>
          <p:nvPr/>
        </p:nvSpPr>
        <p:spPr bwMode="auto">
          <a:xfrm>
            <a:off x="1647825" y="2556365"/>
            <a:ext cx="1289050" cy="355600"/>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sz="1000" b="1" dirty="0"/>
              <a:t>TimeDomain_1</a:t>
            </a:r>
          </a:p>
        </p:txBody>
      </p:sp>
      <p:sp>
        <p:nvSpPr>
          <p:cNvPr id="467984" name="AutoShape 16"/>
          <p:cNvSpPr>
            <a:spLocks noChangeArrowheads="1"/>
          </p:cNvSpPr>
          <p:nvPr/>
        </p:nvSpPr>
        <p:spPr bwMode="auto">
          <a:xfrm>
            <a:off x="1647825" y="1268760"/>
            <a:ext cx="1289050" cy="354013"/>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sz="1000" b="1" dirty="0" err="1"/>
              <a:t>Flip_AnimCtrl</a:t>
            </a:r>
            <a:endParaRPr lang="en-GB" sz="1000" b="1" dirty="0"/>
          </a:p>
        </p:txBody>
      </p:sp>
      <p:sp>
        <p:nvSpPr>
          <p:cNvPr id="5139" name="Text Box 17"/>
          <p:cNvSpPr txBox="1">
            <a:spLocks noChangeArrowheads="1"/>
          </p:cNvSpPr>
          <p:nvPr/>
        </p:nvSpPr>
        <p:spPr bwMode="auto">
          <a:xfrm>
            <a:off x="3327400" y="2445240"/>
            <a:ext cx="140176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en-GB" sz="1100" b="1"/>
              <a:t>Animation Painter</a:t>
            </a:r>
          </a:p>
        </p:txBody>
      </p:sp>
      <p:sp>
        <p:nvSpPr>
          <p:cNvPr id="5140" name="Line 18"/>
          <p:cNvSpPr>
            <a:spLocks noChangeShapeType="1"/>
          </p:cNvSpPr>
          <p:nvPr/>
        </p:nvSpPr>
        <p:spPr bwMode="auto">
          <a:xfrm>
            <a:off x="2327275" y="3388925"/>
            <a:ext cx="0" cy="190500"/>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wrap="none" lIns="83969" tIns="41985" rIns="83969" bIns="41985" anchor="ctr"/>
          <a:lstStyle/>
          <a:p>
            <a:endParaRPr lang="en-US"/>
          </a:p>
        </p:txBody>
      </p:sp>
      <p:sp>
        <p:nvSpPr>
          <p:cNvPr id="5141" name="Text Box 20"/>
          <p:cNvSpPr txBox="1">
            <a:spLocks noChangeArrowheads="1"/>
          </p:cNvSpPr>
          <p:nvPr/>
        </p:nvSpPr>
        <p:spPr bwMode="auto">
          <a:xfrm>
            <a:off x="3121025" y="1187450"/>
            <a:ext cx="15986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en-GB" sz="1100" b="1"/>
              <a:t>CompositeManager</a:t>
            </a:r>
          </a:p>
        </p:txBody>
      </p:sp>
      <p:sp>
        <p:nvSpPr>
          <p:cNvPr id="5142" name="Text Box 21"/>
          <p:cNvSpPr txBox="1">
            <a:spLocks noChangeArrowheads="1"/>
          </p:cNvSpPr>
          <p:nvPr/>
        </p:nvSpPr>
        <p:spPr bwMode="auto">
          <a:xfrm>
            <a:off x="3121025" y="1894043"/>
            <a:ext cx="15986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en-GB" sz="1100" b="1"/>
              <a:t>AnimationScheduler</a:t>
            </a:r>
          </a:p>
        </p:txBody>
      </p:sp>
      <p:sp>
        <p:nvSpPr>
          <p:cNvPr id="5143" name="Text Box 22"/>
          <p:cNvSpPr txBox="1">
            <a:spLocks noChangeArrowheads="1"/>
          </p:cNvSpPr>
          <p:nvPr/>
        </p:nvSpPr>
        <p:spPr bwMode="auto">
          <a:xfrm>
            <a:off x="3119438" y="5153865"/>
            <a:ext cx="1598612"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en-GB" sz="1100" b="1"/>
              <a:t>HMI Msg-Processing</a:t>
            </a:r>
          </a:p>
        </p:txBody>
      </p:sp>
      <p:sp>
        <p:nvSpPr>
          <p:cNvPr id="5144" name="Text Box 23"/>
          <p:cNvSpPr txBox="1">
            <a:spLocks noChangeArrowheads="1"/>
          </p:cNvSpPr>
          <p:nvPr/>
        </p:nvSpPr>
        <p:spPr bwMode="auto">
          <a:xfrm>
            <a:off x="3141663" y="5357065"/>
            <a:ext cx="1598612"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en-GB" sz="1100" b="1"/>
              <a:t>Paint of HMI content</a:t>
            </a:r>
          </a:p>
        </p:txBody>
      </p:sp>
      <p:sp>
        <p:nvSpPr>
          <p:cNvPr id="5145" name="Text Box 24"/>
          <p:cNvSpPr txBox="1">
            <a:spLocks noChangeArrowheads="1"/>
          </p:cNvSpPr>
          <p:nvPr/>
        </p:nvSpPr>
        <p:spPr bwMode="auto">
          <a:xfrm>
            <a:off x="2747963" y="5558677"/>
            <a:ext cx="1984375" cy="255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en-GB" sz="1100" dirty="0"/>
              <a:t>Consistency Point Control</a:t>
            </a:r>
          </a:p>
        </p:txBody>
      </p:sp>
      <p:sp>
        <p:nvSpPr>
          <p:cNvPr id="5146" name="Text Box 24"/>
          <p:cNvSpPr txBox="1">
            <a:spLocks noChangeArrowheads="1"/>
          </p:cNvSpPr>
          <p:nvPr/>
        </p:nvSpPr>
        <p:spPr bwMode="auto">
          <a:xfrm>
            <a:off x="2770188" y="2123855"/>
            <a:ext cx="1984375"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en-GB" sz="1100" dirty="0"/>
              <a:t>Consistency Point Control</a:t>
            </a:r>
          </a:p>
        </p:txBody>
      </p:sp>
      <p:sp>
        <p:nvSpPr>
          <p:cNvPr id="33" name="Rectangle 7"/>
          <p:cNvSpPr>
            <a:spLocks noChangeArrowheads="1"/>
          </p:cNvSpPr>
          <p:nvPr>
            <p:custDataLst>
              <p:tags r:id="rId1"/>
            </p:custDataLst>
          </p:nvPr>
        </p:nvSpPr>
        <p:spPr bwMode="auto">
          <a:xfrm>
            <a:off x="5995988" y="1077913"/>
            <a:ext cx="3538537" cy="261937"/>
          </a:xfrm>
          <a:prstGeom prst="rect">
            <a:avLst/>
          </a:prstGeom>
          <a:gradFill rotWithShape="1">
            <a:gsLst>
              <a:gs pos="0">
                <a:schemeClr val="hlink"/>
              </a:gs>
              <a:gs pos="50000">
                <a:srgbClr val="FFCB7C"/>
              </a:gs>
              <a:gs pos="100000">
                <a:schemeClr val="hlink"/>
              </a:gs>
            </a:gsLst>
            <a:lin ang="0" scaled="1"/>
          </a:gradFill>
          <a:ln w="9525" algn="ctr">
            <a:solidFill>
              <a:schemeClr val="hlink"/>
            </a:solidFill>
            <a:miter lim="800000"/>
            <a:headEnd/>
            <a:tailEnd/>
          </a:ln>
          <a:effectLst/>
        </p:spPr>
        <p:txBody>
          <a:bodyPr lIns="0" tIns="0" rIns="0" bIns="0" anchor="ctr" anchorCtr="1"/>
          <a:lstStyle/>
          <a:p>
            <a:pPr defTabSz="914042">
              <a:spcBef>
                <a:spcPct val="5000"/>
              </a:spcBef>
              <a:spcAft>
                <a:spcPct val="5000"/>
              </a:spcAft>
              <a:buClr>
                <a:srgbClr val="E19900"/>
              </a:buClr>
              <a:tabLst>
                <a:tab pos="746394" algn="l"/>
              </a:tabLst>
              <a:defRPr/>
            </a:pPr>
            <a:r>
              <a:rPr lang="de-DE" sz="1300" b="1" dirty="0"/>
              <a:t>OS </a:t>
            </a:r>
            <a:r>
              <a:rPr lang="en-US" sz="1300" b="1" dirty="0"/>
              <a:t>objects and their properties</a:t>
            </a:r>
          </a:p>
        </p:txBody>
      </p:sp>
      <p:sp>
        <p:nvSpPr>
          <p:cNvPr id="5148" name="Text Box 8"/>
          <p:cNvSpPr txBox="1">
            <a:spLocks noChangeArrowheads="1"/>
          </p:cNvSpPr>
          <p:nvPr/>
        </p:nvSpPr>
        <p:spPr bwMode="auto">
          <a:xfrm>
            <a:off x="5942013" y="1339850"/>
            <a:ext cx="3629025" cy="4560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3969" tIns="41985" rIns="83969" bIns="41985">
            <a:spAutoFit/>
          </a:bodyPr>
          <a:lstStyle>
            <a:lvl1pPr marL="342900" indent="-342900" eaLnBrk="0" hangingPunct="0">
              <a:defRPr sz="1500">
                <a:solidFill>
                  <a:schemeClr val="tx1"/>
                </a:solidFill>
                <a:latin typeface="Arial" charset="0"/>
              </a:defRPr>
            </a:lvl1pPr>
            <a:lvl2pPr marL="492125" indent="-327025"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lvl="1" algn="l" eaLnBrk="1" hangingPunct="1">
              <a:lnSpc>
                <a:spcPct val="80000"/>
              </a:lnSpc>
              <a:spcBef>
                <a:spcPts val="0"/>
              </a:spcBef>
              <a:spcAft>
                <a:spcPts val="600"/>
              </a:spcAft>
              <a:buClr>
                <a:srgbClr val="E19900"/>
              </a:buClr>
              <a:buFontTx/>
              <a:buBlip>
                <a:blip r:embed="rId4"/>
              </a:buBlip>
            </a:pPr>
            <a:r>
              <a:rPr lang="en-US" sz="1100" b="1" dirty="0" smtClean="0"/>
              <a:t>Generally the highest HMI task (i.e. Flip control) is defined with higher priority than 100ms CAM</a:t>
            </a:r>
          </a:p>
          <a:p>
            <a:pPr lvl="1" algn="l" eaLnBrk="1" hangingPunct="1">
              <a:lnSpc>
                <a:spcPct val="80000"/>
              </a:lnSpc>
              <a:spcBef>
                <a:spcPts val="0"/>
              </a:spcBef>
              <a:spcAft>
                <a:spcPts val="600"/>
              </a:spcAft>
              <a:buClr>
                <a:srgbClr val="E19900"/>
              </a:buClr>
              <a:buFontTx/>
              <a:buBlip>
                <a:blip r:embed="rId4"/>
              </a:buBlip>
            </a:pPr>
            <a:r>
              <a:rPr lang="en-US" sz="1100" b="1" dirty="0" smtClean="0"/>
              <a:t>The </a:t>
            </a:r>
            <a:r>
              <a:rPr lang="en-US" sz="1100" b="1" dirty="0"/>
              <a:t>Animation Scheduler  task priority is above all Time Domains (Animation Painter) to schedule all animations immediately and predictable!</a:t>
            </a:r>
          </a:p>
          <a:p>
            <a:pPr lvl="1" algn="l" eaLnBrk="1" hangingPunct="1">
              <a:lnSpc>
                <a:spcPct val="80000"/>
              </a:lnSpc>
              <a:spcBef>
                <a:spcPts val="0"/>
              </a:spcBef>
              <a:spcAft>
                <a:spcPts val="600"/>
              </a:spcAft>
              <a:buClr>
                <a:srgbClr val="E19900"/>
              </a:buClr>
              <a:buFontTx/>
              <a:buBlip>
                <a:blip r:embed="rId4"/>
              </a:buBlip>
            </a:pPr>
            <a:r>
              <a:rPr lang="en-US" sz="1100" b="1" dirty="0"/>
              <a:t>We need a OS-Resource to sync the Smart-Pointers memory management and the Time Ticks of Animation Painter task  against the scheduling</a:t>
            </a:r>
          </a:p>
          <a:p>
            <a:pPr lvl="1" algn="l" eaLnBrk="1" hangingPunct="1">
              <a:lnSpc>
                <a:spcPct val="80000"/>
              </a:lnSpc>
              <a:spcBef>
                <a:spcPts val="0"/>
              </a:spcBef>
              <a:spcAft>
                <a:spcPts val="600"/>
              </a:spcAft>
              <a:buClr>
                <a:srgbClr val="E19900"/>
              </a:buClr>
              <a:buFontTx/>
              <a:buBlip>
                <a:blip r:embed="rId4"/>
              </a:buBlip>
            </a:pPr>
            <a:r>
              <a:rPr lang="en-US" sz="1100" b="1" dirty="0"/>
              <a:t>For animation execution we need a low </a:t>
            </a:r>
            <a:r>
              <a:rPr lang="en-US" sz="1100" b="1" dirty="0" err="1"/>
              <a:t>prio</a:t>
            </a:r>
            <a:r>
              <a:rPr lang="en-US" sz="1100" b="1" dirty="0"/>
              <a:t> HMI time domain to control the animations and at least one time domain (based on </a:t>
            </a:r>
            <a:r>
              <a:rPr lang="en-US" sz="1100" b="1" dirty="0" err="1"/>
              <a:t>VSync</a:t>
            </a:r>
            <a:r>
              <a:rPr lang="en-US" sz="1100" b="1" dirty="0"/>
              <a:t>) to execute the animation(s)</a:t>
            </a:r>
          </a:p>
          <a:p>
            <a:pPr lvl="1" algn="l" eaLnBrk="1" hangingPunct="1">
              <a:lnSpc>
                <a:spcPct val="80000"/>
              </a:lnSpc>
              <a:spcBef>
                <a:spcPts val="0"/>
              </a:spcBef>
              <a:spcAft>
                <a:spcPts val="600"/>
              </a:spcAft>
              <a:buClr>
                <a:srgbClr val="E19900"/>
              </a:buClr>
              <a:buFontTx/>
              <a:buBlip>
                <a:blip r:embed="rId4"/>
              </a:buBlip>
            </a:pPr>
            <a:r>
              <a:rPr lang="en-US" sz="1100" b="1" dirty="0"/>
              <a:t>For animations we need additional to the CIA setup an animation scheduler task with the priority above all time domains executing animations</a:t>
            </a:r>
          </a:p>
          <a:p>
            <a:pPr lvl="1" algn="l" eaLnBrk="1" hangingPunct="1">
              <a:lnSpc>
                <a:spcPct val="80000"/>
              </a:lnSpc>
              <a:spcBef>
                <a:spcPts val="0"/>
              </a:spcBef>
              <a:spcAft>
                <a:spcPts val="600"/>
              </a:spcAft>
              <a:buClr>
                <a:srgbClr val="E19900"/>
              </a:buClr>
              <a:buFontTx/>
              <a:buBlip>
                <a:blip r:embed="rId4"/>
              </a:buBlip>
            </a:pPr>
            <a:r>
              <a:rPr lang="en-US" sz="1100" b="1" dirty="0"/>
              <a:t>All CIA / ACE related tasks have to be extended and full preemptive  (using Semaphores)</a:t>
            </a:r>
          </a:p>
          <a:p>
            <a:pPr lvl="1" algn="l" eaLnBrk="1" hangingPunct="1">
              <a:lnSpc>
                <a:spcPct val="80000"/>
              </a:lnSpc>
              <a:spcBef>
                <a:spcPts val="0"/>
              </a:spcBef>
              <a:spcAft>
                <a:spcPts val="600"/>
              </a:spcAft>
              <a:buClr>
                <a:srgbClr val="E19900"/>
              </a:buClr>
              <a:buFontTx/>
              <a:buBlip>
                <a:blip r:embed="rId4"/>
              </a:buBlip>
            </a:pPr>
            <a:r>
              <a:rPr lang="en-US" sz="1100" b="1" dirty="0"/>
              <a:t>The OS-Resource needs to be attached to the HMI TD, all </a:t>
            </a:r>
            <a:r>
              <a:rPr lang="en-US" sz="1100" b="1" dirty="0" err="1"/>
              <a:t>Anim</a:t>
            </a:r>
            <a:r>
              <a:rPr lang="en-US" sz="1100" b="1" dirty="0"/>
              <a:t> Painter TDs and the Animation </a:t>
            </a:r>
            <a:r>
              <a:rPr lang="en-US" sz="1100" b="1" dirty="0" smtClean="0"/>
              <a:t>Scheduler</a:t>
            </a:r>
          </a:p>
          <a:p>
            <a:pPr lvl="1" algn="l" eaLnBrk="1" hangingPunct="1">
              <a:lnSpc>
                <a:spcPct val="80000"/>
              </a:lnSpc>
              <a:spcBef>
                <a:spcPts val="0"/>
              </a:spcBef>
              <a:spcAft>
                <a:spcPts val="600"/>
              </a:spcAft>
              <a:buClr>
                <a:srgbClr val="E19900"/>
              </a:buClr>
              <a:buFontTx/>
              <a:buBlip>
                <a:blip r:embed="rId4"/>
              </a:buBlip>
            </a:pPr>
            <a:r>
              <a:rPr lang="en-US" sz="1100" b="1" dirty="0" err="1" smtClean="0"/>
              <a:t>APIMgr</a:t>
            </a:r>
            <a:r>
              <a:rPr lang="en-US" sz="1100" b="1" dirty="0" smtClean="0"/>
              <a:t> and </a:t>
            </a:r>
            <a:r>
              <a:rPr lang="en-US" sz="1100" b="1" dirty="0" err="1" smtClean="0"/>
              <a:t>APIMgr_Main</a:t>
            </a:r>
            <a:r>
              <a:rPr lang="en-US" sz="1100" b="1" dirty="0" smtClean="0"/>
              <a:t> have the same priority. They are used to handle different request, i.e. </a:t>
            </a:r>
            <a:r>
              <a:rPr lang="en-US" sz="1100" b="1" dirty="0" err="1" smtClean="0"/>
              <a:t>APIMgr_Main</a:t>
            </a:r>
            <a:r>
              <a:rPr lang="en-US" sz="1100" b="1" dirty="0" smtClean="0"/>
              <a:t> handles init/</a:t>
            </a:r>
            <a:r>
              <a:rPr lang="en-US" sz="1100" b="1" dirty="0" err="1" smtClean="0"/>
              <a:t>deinit</a:t>
            </a:r>
            <a:r>
              <a:rPr lang="en-US" sz="1100" b="1" dirty="0" smtClean="0"/>
              <a:t> and </a:t>
            </a:r>
            <a:r>
              <a:rPr lang="en-US" sz="1100" b="1" dirty="0" err="1" smtClean="0"/>
              <a:t>APIMgr</a:t>
            </a:r>
            <a:r>
              <a:rPr lang="en-US" sz="1100" b="1" dirty="0" smtClean="0"/>
              <a:t> handles all other events.</a:t>
            </a:r>
            <a:endParaRPr lang="en-US" sz="1100" b="1" dirty="0"/>
          </a:p>
        </p:txBody>
      </p:sp>
      <p:pic>
        <p:nvPicPr>
          <p:cNvPr id="5149" name="Picture 31" descr="C:\Program Files\Microsoft Office\MEDIA\CAGCAT10\j0252349.wm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120188" y="1109663"/>
            <a:ext cx="381000" cy="227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 name="Abgerundetes Rechteck 37"/>
          <p:cNvSpPr/>
          <p:nvPr/>
        </p:nvSpPr>
        <p:spPr bwMode="auto">
          <a:xfrm>
            <a:off x="247650" y="2599228"/>
            <a:ext cx="1101725" cy="268287"/>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lIns="83969" tIns="41985" rIns="83969" bIns="41985" anchor="ctr"/>
          <a:lstStyle/>
          <a:p>
            <a:pPr defTabSz="915499">
              <a:defRPr/>
            </a:pPr>
            <a:r>
              <a:rPr lang="en-US" sz="1100" b="1" dirty="0">
                <a:solidFill>
                  <a:schemeClr val="tx1"/>
                </a:solidFill>
              </a:rPr>
              <a:t>OS-Resource</a:t>
            </a:r>
          </a:p>
        </p:txBody>
      </p:sp>
      <p:cxnSp>
        <p:nvCxnSpPr>
          <p:cNvPr id="5151" name="Gewinkelte Verbindung 39"/>
          <p:cNvCxnSpPr>
            <a:cxnSpLocks noChangeShapeType="1"/>
            <a:stCxn id="38" idx="0"/>
            <a:endCxn id="467980" idx="1"/>
          </p:cNvCxnSpPr>
          <p:nvPr/>
        </p:nvCxnSpPr>
        <p:spPr bwMode="auto">
          <a:xfrm rot="5400000" flipH="1" flipV="1">
            <a:off x="962106" y="1913509"/>
            <a:ext cx="522126" cy="849312"/>
          </a:xfrm>
          <a:prstGeom prst="bentConnector2">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5152" name="Gewinkelte Verbindung 42"/>
          <p:cNvCxnSpPr>
            <a:cxnSpLocks noChangeShapeType="1"/>
            <a:stCxn id="38" idx="3"/>
            <a:endCxn id="467983" idx="1"/>
          </p:cNvCxnSpPr>
          <p:nvPr/>
        </p:nvCxnSpPr>
        <p:spPr bwMode="auto">
          <a:xfrm>
            <a:off x="1349375" y="2732578"/>
            <a:ext cx="298450" cy="1587"/>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5153" name="Gewinkelte Verbindung 45"/>
          <p:cNvCxnSpPr>
            <a:cxnSpLocks noChangeShapeType="1"/>
            <a:stCxn id="38" idx="3"/>
            <a:endCxn id="467982" idx="1"/>
          </p:cNvCxnSpPr>
          <p:nvPr/>
        </p:nvCxnSpPr>
        <p:spPr bwMode="auto">
          <a:xfrm>
            <a:off x="1349375" y="2733372"/>
            <a:ext cx="298450" cy="429896"/>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cxnSp>
        <p:nvCxnSpPr>
          <p:cNvPr id="5154" name="Gewinkelte Verbindung 48"/>
          <p:cNvCxnSpPr>
            <a:cxnSpLocks noChangeShapeType="1"/>
            <a:stCxn id="38" idx="3"/>
            <a:endCxn id="467981" idx="1"/>
          </p:cNvCxnSpPr>
          <p:nvPr/>
        </p:nvCxnSpPr>
        <p:spPr bwMode="auto">
          <a:xfrm>
            <a:off x="1349375" y="2733372"/>
            <a:ext cx="298450" cy="1069962"/>
          </a:xfrm>
          <a:prstGeom prst="bentConnector3">
            <a:avLst>
              <a:gd name="adj1" fmla="val 50000"/>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sp>
        <p:nvSpPr>
          <p:cNvPr id="36" name="Rectangle 3"/>
          <p:cNvSpPr>
            <a:spLocks noChangeArrowheads="1"/>
          </p:cNvSpPr>
          <p:nvPr/>
        </p:nvSpPr>
        <p:spPr bwMode="auto">
          <a:xfrm>
            <a:off x="517525" y="4186258"/>
            <a:ext cx="4229100" cy="884128"/>
          </a:xfrm>
          <a:prstGeom prst="rect">
            <a:avLst/>
          </a:prstGeom>
          <a:gradFill rotWithShape="1">
            <a:gsLst>
              <a:gs pos="0">
                <a:schemeClr val="hlink">
                  <a:gamma/>
                  <a:tint val="0"/>
                  <a:invGamma/>
                </a:schemeClr>
              </a:gs>
              <a:gs pos="100000">
                <a:schemeClr val="hlink"/>
              </a:gs>
            </a:gsLst>
            <a:lin ang="0" scaled="1"/>
          </a:gradFill>
          <a:ln w="9525" algn="ctr">
            <a:solidFill>
              <a:schemeClr val="accent2"/>
            </a:solidFill>
            <a:prstDash val="dash"/>
            <a:miter lim="800000"/>
            <a:headEnd/>
            <a:tailEnd/>
          </a:ln>
          <a:effectLst/>
        </p:spPr>
        <p:txBody>
          <a:bodyPr wrap="none" lIns="83969" tIns="41985" rIns="83969" bIns="41985" anchor="ctr"/>
          <a:lstStyle/>
          <a:p>
            <a:pPr>
              <a:defRPr/>
            </a:pPr>
            <a:endParaRPr lang="de-DE"/>
          </a:p>
        </p:txBody>
      </p:sp>
      <p:sp>
        <p:nvSpPr>
          <p:cNvPr id="37" name="AutoShape 14"/>
          <p:cNvSpPr>
            <a:spLocks noChangeArrowheads="1"/>
          </p:cNvSpPr>
          <p:nvPr/>
        </p:nvSpPr>
        <p:spPr bwMode="auto">
          <a:xfrm>
            <a:off x="1654175" y="4666605"/>
            <a:ext cx="1289050" cy="358775"/>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sz="1000" b="1" dirty="0" err="1" smtClean="0"/>
              <a:t>APIMgr_Main</a:t>
            </a:r>
            <a:endParaRPr lang="en-GB" sz="1000" b="1" dirty="0"/>
          </a:p>
        </p:txBody>
      </p:sp>
      <p:sp>
        <p:nvSpPr>
          <p:cNvPr id="39" name="AutoShape 15"/>
          <p:cNvSpPr>
            <a:spLocks noChangeArrowheads="1"/>
          </p:cNvSpPr>
          <p:nvPr/>
        </p:nvSpPr>
        <p:spPr bwMode="auto">
          <a:xfrm>
            <a:off x="1654175" y="4239090"/>
            <a:ext cx="1289050" cy="355600"/>
          </a:xfrm>
          <a:prstGeom prst="roundRect">
            <a:avLst>
              <a:gd name="adj" fmla="val 16667"/>
            </a:avLst>
          </a:prstGeom>
          <a:gradFill rotWithShape="1">
            <a:gsLst>
              <a:gs pos="0">
                <a:schemeClr val="tx2"/>
              </a:gs>
              <a:gs pos="50000">
                <a:schemeClr val="tx2">
                  <a:gamma/>
                  <a:tint val="20392"/>
                  <a:invGamma/>
                </a:schemeClr>
              </a:gs>
              <a:gs pos="100000">
                <a:schemeClr val="tx2"/>
              </a:gs>
            </a:gsLst>
            <a:lin ang="5400000" scaled="1"/>
          </a:gradFill>
          <a:ln w="9525" algn="ctr">
            <a:solidFill>
              <a:schemeClr val="tx2"/>
            </a:solidFill>
            <a:round/>
            <a:headEnd/>
            <a:tailEnd/>
          </a:ln>
          <a:effectLst/>
        </p:spPr>
        <p:txBody>
          <a:bodyPr wrap="none" lIns="83969" tIns="41985" rIns="83969" bIns="41985" anchor="ctr"/>
          <a:lstStyle/>
          <a:p>
            <a:pPr defTabSz="915499">
              <a:defRPr/>
            </a:pPr>
            <a:r>
              <a:rPr lang="en-GB" sz="1000" b="1" dirty="0" err="1" smtClean="0"/>
              <a:t>APIMgr</a:t>
            </a:r>
            <a:endParaRPr lang="en-GB" sz="1000" b="1" dirty="0"/>
          </a:p>
        </p:txBody>
      </p:sp>
      <p:sp>
        <p:nvSpPr>
          <p:cNvPr id="40" name="Text Box 17"/>
          <p:cNvSpPr txBox="1">
            <a:spLocks noChangeArrowheads="1"/>
          </p:cNvSpPr>
          <p:nvPr/>
        </p:nvSpPr>
        <p:spPr bwMode="auto">
          <a:xfrm>
            <a:off x="3333750" y="4192607"/>
            <a:ext cx="140176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r" eaLnBrk="1" hangingPunct="1"/>
            <a:r>
              <a:rPr lang="en-GB" sz="1100" b="1" dirty="0" smtClean="0"/>
              <a:t>API manager</a:t>
            </a:r>
            <a:endParaRPr lang="en-GB" sz="1100" b="1" dirty="0"/>
          </a:p>
        </p:txBody>
      </p:sp>
      <p:cxnSp>
        <p:nvCxnSpPr>
          <p:cNvPr id="5155" name="Form 50"/>
          <p:cNvCxnSpPr>
            <a:cxnSpLocks noChangeShapeType="1"/>
            <a:stCxn id="38" idx="2"/>
            <a:endCxn id="467976" idx="1"/>
          </p:cNvCxnSpPr>
          <p:nvPr/>
        </p:nvCxnSpPr>
        <p:spPr bwMode="auto">
          <a:xfrm rot="16200000" flipH="1">
            <a:off x="-99751" y="3765779"/>
            <a:ext cx="2645841" cy="849312"/>
          </a:xfrm>
          <a:prstGeom prst="bentConnector2">
            <a:avLst/>
          </a:prstGeom>
          <a:noFill/>
          <a:ln w="9525" algn="ctr">
            <a:solidFill>
              <a:schemeClr val="tx1"/>
            </a:solidFill>
            <a:round/>
            <a:headEnd/>
            <a:tailEn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OIL configuration</a:t>
            </a:r>
            <a:endParaRPr lang="de-DE" dirty="0"/>
          </a:p>
        </p:txBody>
      </p:sp>
      <p:sp>
        <p:nvSpPr>
          <p:cNvPr id="3" name="Content Placeholder 2"/>
          <p:cNvSpPr>
            <a:spLocks noGrp="1"/>
          </p:cNvSpPr>
          <p:nvPr>
            <p:ph idx="4294967295"/>
          </p:nvPr>
        </p:nvSpPr>
        <p:spPr>
          <a:xfrm>
            <a:off x="334963" y="1043735"/>
            <a:ext cx="9236075" cy="4947490"/>
          </a:xfrm>
          <a:prstGeom prst="rect">
            <a:avLst/>
          </a:prstGeom>
        </p:spPr>
        <p:txBody>
          <a:bodyPr/>
          <a:lstStyle/>
          <a:p>
            <a:r>
              <a:rPr lang="en-US" dirty="0" smtClean="0"/>
              <a:t>Semaphores</a:t>
            </a:r>
          </a:p>
          <a:p>
            <a:pPr lvl="1"/>
            <a:r>
              <a:rPr lang="en-US" dirty="0" smtClean="0"/>
              <a:t> Each non-event driven </a:t>
            </a:r>
            <a:r>
              <a:rPr lang="en-US" dirty="0" err="1" smtClean="0"/>
              <a:t>TimeDomain</a:t>
            </a:r>
            <a:r>
              <a:rPr lang="en-US" dirty="0" smtClean="0"/>
              <a:t> needs one Semaphore</a:t>
            </a:r>
          </a:p>
          <a:p>
            <a:pPr lvl="1"/>
            <a:r>
              <a:rPr lang="en-US" dirty="0" smtClean="0"/>
              <a:t> </a:t>
            </a:r>
            <a:r>
              <a:rPr lang="en-US" dirty="0" err="1" smtClean="0"/>
              <a:t>CompositeAssembler</a:t>
            </a:r>
            <a:r>
              <a:rPr lang="en-US" dirty="0" smtClean="0"/>
              <a:t> semaphore (SEMA_CIA__ASSEMBLER)</a:t>
            </a:r>
          </a:p>
          <a:p>
            <a:r>
              <a:rPr lang="en-US" dirty="0" smtClean="0"/>
              <a:t> Events</a:t>
            </a:r>
          </a:p>
          <a:p>
            <a:pPr lvl="1"/>
            <a:r>
              <a:rPr lang="en-US" dirty="0" smtClean="0"/>
              <a:t> </a:t>
            </a:r>
            <a:r>
              <a:rPr lang="en-US" dirty="0" err="1" smtClean="0"/>
              <a:t>ACE_osEv_SyncCPAnimNormal</a:t>
            </a:r>
            <a:endParaRPr lang="en-US" dirty="0" smtClean="0"/>
          </a:p>
          <a:p>
            <a:pPr lvl="1"/>
            <a:r>
              <a:rPr lang="en-US" dirty="0" smtClean="0"/>
              <a:t> </a:t>
            </a:r>
            <a:r>
              <a:rPr lang="en-US" dirty="0" err="1" smtClean="0"/>
              <a:t>ACE_osEv_SyncCPAnimSelf</a:t>
            </a:r>
            <a:endParaRPr lang="en-US" dirty="0" smtClean="0"/>
          </a:p>
          <a:p>
            <a:pPr lvl="1"/>
            <a:r>
              <a:rPr lang="en-US" dirty="0" smtClean="0"/>
              <a:t> CIA_osEv_VSync1EventTD</a:t>
            </a:r>
          </a:p>
          <a:p>
            <a:pPr lvl="1"/>
            <a:r>
              <a:rPr lang="en-US" dirty="0" smtClean="0"/>
              <a:t> </a:t>
            </a:r>
            <a:r>
              <a:rPr lang="en-US" dirty="0" err="1" smtClean="0"/>
              <a:t>CIA_osEv_Deinit</a:t>
            </a:r>
            <a:endParaRPr lang="en-US" dirty="0" smtClean="0"/>
          </a:p>
          <a:p>
            <a:r>
              <a:rPr lang="en-US" dirty="0" smtClean="0"/>
              <a:t> Resources</a:t>
            </a:r>
          </a:p>
          <a:p>
            <a:pPr lvl="1"/>
            <a:r>
              <a:rPr lang="en-US" dirty="0" smtClean="0"/>
              <a:t> </a:t>
            </a:r>
            <a:r>
              <a:rPr lang="en-US" dirty="0" err="1" smtClean="0"/>
              <a:t>RES_ACE_SyncTimeTickWithScheduler</a:t>
            </a:r>
            <a:endParaRPr lang="en-US" dirty="0" smtClean="0"/>
          </a:p>
          <a:p>
            <a:r>
              <a:rPr lang="en-US" dirty="0" smtClean="0"/>
              <a:t> Trusted functions</a:t>
            </a:r>
          </a:p>
          <a:p>
            <a:pPr lvl="1"/>
            <a:r>
              <a:rPr lang="en-US" dirty="0" smtClean="0"/>
              <a:t> </a:t>
            </a:r>
            <a:r>
              <a:rPr lang="en-US" dirty="0" err="1" smtClean="0"/>
              <a:t>APIM__boLock_Tsi</a:t>
            </a:r>
            <a:endParaRPr lang="en-US" dirty="0" smtClean="0"/>
          </a:p>
          <a:p>
            <a:pPr lvl="1"/>
            <a:r>
              <a:rPr lang="en-US" dirty="0" smtClean="0"/>
              <a:t> </a:t>
            </a:r>
            <a:r>
              <a:rPr lang="en-US" dirty="0" err="1" smtClean="0"/>
              <a:t>APIM__vUnlock_Tsi</a:t>
            </a:r>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CSHDL / CTHDL configuration</a:t>
            </a:r>
            <a:endParaRPr lang="de-DE" dirty="0"/>
          </a:p>
        </p:txBody>
      </p:sp>
      <p:sp>
        <p:nvSpPr>
          <p:cNvPr id="3" name="Content Placeholder 2"/>
          <p:cNvSpPr>
            <a:spLocks noGrp="1"/>
          </p:cNvSpPr>
          <p:nvPr>
            <p:ph idx="4294967295"/>
          </p:nvPr>
        </p:nvSpPr>
        <p:spPr>
          <a:xfrm>
            <a:off x="334963" y="1043735"/>
            <a:ext cx="9236075" cy="4947490"/>
          </a:xfrm>
          <a:prstGeom prst="rect">
            <a:avLst/>
          </a:prstGeom>
        </p:spPr>
        <p:txBody>
          <a:bodyPr/>
          <a:lstStyle/>
          <a:p>
            <a:r>
              <a:rPr lang="en-US" dirty="0" smtClean="0"/>
              <a:t>Each system has a different resource tree but this general sequence applies:</a:t>
            </a:r>
          </a:p>
          <a:p>
            <a:pPr lvl="1"/>
            <a:r>
              <a:rPr lang="en-US" dirty="0" smtClean="0"/>
              <a:t> </a:t>
            </a:r>
            <a:r>
              <a:rPr lang="en-US" dirty="0" err="1" smtClean="0"/>
              <a:t>ActiveHardware</a:t>
            </a:r>
            <a:r>
              <a:rPr lang="en-US" dirty="0" smtClean="0"/>
              <a:t>: </a:t>
            </a:r>
            <a:r>
              <a:rPr lang="en-US" dirty="0" err="1" smtClean="0"/>
              <a:t>HMI_vReset</a:t>
            </a:r>
            <a:r>
              <a:rPr lang="en-US" dirty="0" smtClean="0"/>
              <a:t>, </a:t>
            </a:r>
            <a:r>
              <a:rPr lang="en-US" dirty="0" err="1" smtClean="0"/>
              <a:t>HMI_vWakeup</a:t>
            </a:r>
            <a:r>
              <a:rPr lang="en-US" dirty="0" smtClean="0"/>
              <a:t> [HMI1.sdh], </a:t>
            </a:r>
            <a:br>
              <a:rPr lang="en-US" dirty="0" smtClean="0"/>
            </a:br>
            <a:r>
              <a:rPr lang="en-US" dirty="0" smtClean="0"/>
              <a:t>		         </a:t>
            </a:r>
            <a:r>
              <a:rPr lang="en-US" dirty="0" err="1" smtClean="0"/>
              <a:t>APIM_vReset</a:t>
            </a:r>
            <a:r>
              <a:rPr lang="en-US" dirty="0" smtClean="0"/>
              <a:t>, </a:t>
            </a:r>
            <a:r>
              <a:rPr lang="en-US" dirty="0" err="1" smtClean="0"/>
              <a:t>APIM_vShutdown</a:t>
            </a:r>
            <a:r>
              <a:rPr lang="en-US" dirty="0" smtClean="0"/>
              <a:t> [APIM1.sdh]</a:t>
            </a:r>
          </a:p>
          <a:p>
            <a:pPr lvl="1"/>
            <a:r>
              <a:rPr lang="en-US" dirty="0" smtClean="0"/>
              <a:t> …</a:t>
            </a:r>
          </a:p>
          <a:p>
            <a:pPr lvl="1"/>
            <a:r>
              <a:rPr lang="en-US" dirty="0" smtClean="0"/>
              <a:t> </a:t>
            </a:r>
            <a:r>
              <a:rPr lang="en-US" dirty="0" err="1" smtClean="0"/>
              <a:t>APIMgr_System</a:t>
            </a:r>
            <a:r>
              <a:rPr lang="en-US" dirty="0" smtClean="0"/>
              <a:t>: </a:t>
            </a:r>
            <a:r>
              <a:rPr lang="en-US" dirty="0" err="1" smtClean="0"/>
              <a:t>APIM_vDoEventProcessing</a:t>
            </a:r>
            <a:r>
              <a:rPr lang="en-US" dirty="0" smtClean="0"/>
              <a:t> [APIM1.sdh]</a:t>
            </a:r>
          </a:p>
          <a:p>
            <a:pPr lvl="1"/>
            <a:r>
              <a:rPr lang="en-US" dirty="0" smtClean="0"/>
              <a:t> </a:t>
            </a:r>
            <a:r>
              <a:rPr lang="en-US" dirty="0" err="1" smtClean="0"/>
              <a:t>GraphicsHMI</a:t>
            </a:r>
            <a:r>
              <a:rPr lang="en-US" dirty="0" smtClean="0"/>
              <a:t> (external) : [CTHDL]</a:t>
            </a:r>
          </a:p>
          <a:p>
            <a:pPr lvl="2"/>
            <a:r>
              <a:rPr lang="en-US" dirty="0" smtClean="0"/>
              <a:t> GS2 Init</a:t>
            </a:r>
          </a:p>
          <a:p>
            <a:pPr lvl="2"/>
            <a:r>
              <a:rPr lang="en-US" dirty="0" smtClean="0"/>
              <a:t> CIA Init</a:t>
            </a:r>
          </a:p>
          <a:p>
            <a:pPr lvl="2"/>
            <a:r>
              <a:rPr lang="en-US" dirty="0" smtClean="0"/>
              <a:t> ACE Init</a:t>
            </a:r>
          </a:p>
          <a:p>
            <a:pPr lvl="1"/>
            <a:r>
              <a:rPr lang="en-US" dirty="0" smtClean="0"/>
              <a:t> HMI (external) : [CTHDL]</a:t>
            </a:r>
          </a:p>
          <a:p>
            <a:pPr lvl="2"/>
            <a:r>
              <a:rPr lang="en-US" dirty="0" smtClean="0"/>
              <a:t> HMI Display On</a:t>
            </a:r>
          </a:p>
          <a:p>
            <a:pPr lvl="1"/>
            <a:r>
              <a:rPr lang="en-US" dirty="0" smtClean="0"/>
              <a:t> </a:t>
            </a:r>
            <a:r>
              <a:rPr lang="en-US" dirty="0" err="1" smtClean="0"/>
              <a:t>APIMgr_HMI</a:t>
            </a:r>
            <a:r>
              <a:rPr lang="en-US" dirty="0" smtClean="0"/>
              <a:t>: </a:t>
            </a:r>
            <a:r>
              <a:rPr lang="en-US" dirty="0" err="1" smtClean="0"/>
              <a:t>APIM_vDoEventProcessing</a:t>
            </a:r>
            <a:r>
              <a:rPr lang="en-US" dirty="0" smtClean="0"/>
              <a:t> [APIM1.sdh]</a:t>
            </a:r>
          </a:p>
          <a:p>
            <a:pPr lvl="1"/>
            <a:r>
              <a:rPr lang="en-US" dirty="0" smtClean="0"/>
              <a:t> </a:t>
            </a:r>
            <a:r>
              <a:rPr lang="en-US" dirty="0" err="1" smtClean="0"/>
              <a:t>ActiveDisplay</a:t>
            </a:r>
            <a:endParaRPr lang="en-US"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fld id="{155DD40C-9564-4C96-BA11-F5D2B05E56E4}" type="slidenum">
              <a:rPr lang="en-US" sz="600" smtClean="0"/>
              <a:pPr eaLnBrk="1" hangingPunct="1"/>
              <a:t>69</a:t>
            </a:fld>
            <a:r>
              <a:rPr lang="en-US" sz="600" smtClean="0"/>
              <a:t> / B. Bach / ID RD SW GA-M/  Nov-2010   © Continental AG</a:t>
            </a:r>
          </a:p>
        </p:txBody>
      </p:sp>
      <p:sp>
        <p:nvSpPr>
          <p:cNvPr id="51203" name="Rectangle 2"/>
          <p:cNvSpPr>
            <a:spLocks noGrp="1" noChangeArrowheads="1"/>
          </p:cNvSpPr>
          <p:nvPr>
            <p:ph type="title"/>
          </p:nvPr>
        </p:nvSpPr>
        <p:spPr/>
        <p:txBody>
          <a:bodyPr/>
          <a:lstStyle/>
          <a:p>
            <a:pPr eaLnBrk="1" hangingPunct="1"/>
            <a:r>
              <a:rPr lang="de-DE" smtClean="0"/>
              <a:t>   </a:t>
            </a:r>
          </a:p>
        </p:txBody>
      </p:sp>
      <p:sp>
        <p:nvSpPr>
          <p:cNvPr id="51204" name="Text Box 3"/>
          <p:cNvSpPr txBox="1">
            <a:spLocks noChangeArrowheads="1"/>
          </p:cNvSpPr>
          <p:nvPr/>
        </p:nvSpPr>
        <p:spPr bwMode="auto">
          <a:xfrm>
            <a:off x="2478088" y="4373563"/>
            <a:ext cx="4600575" cy="97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lIns="95760" tIns="47880" rIns="95760" bIns="47880">
            <a:spAutoFit/>
          </a:bodyPr>
          <a:lstStyle>
            <a:lvl1pPr defTabSz="957263" eaLnBrk="0" hangingPunct="0">
              <a:defRPr sz="1500">
                <a:solidFill>
                  <a:schemeClr val="tx1"/>
                </a:solidFill>
                <a:latin typeface="Arial" charset="0"/>
              </a:defRPr>
            </a:lvl1pPr>
            <a:lvl2pPr marL="742950" indent="-285750" defTabSz="957263" eaLnBrk="0" hangingPunct="0">
              <a:defRPr sz="1500">
                <a:solidFill>
                  <a:schemeClr val="tx1"/>
                </a:solidFill>
                <a:latin typeface="Arial" charset="0"/>
              </a:defRPr>
            </a:lvl2pPr>
            <a:lvl3pPr marL="1143000" indent="-228600" defTabSz="957263" eaLnBrk="0" hangingPunct="0">
              <a:defRPr sz="1500">
                <a:solidFill>
                  <a:schemeClr val="tx1"/>
                </a:solidFill>
                <a:latin typeface="Arial" charset="0"/>
              </a:defRPr>
            </a:lvl3pPr>
            <a:lvl4pPr marL="1600200" indent="-228600" defTabSz="957263" eaLnBrk="0" hangingPunct="0">
              <a:defRPr sz="1500">
                <a:solidFill>
                  <a:schemeClr val="tx1"/>
                </a:solidFill>
                <a:latin typeface="Arial" charset="0"/>
              </a:defRPr>
            </a:lvl4pPr>
            <a:lvl5pPr marL="2057400" indent="-228600" defTabSz="957263" eaLnBrk="0" hangingPunct="0">
              <a:defRPr sz="1500">
                <a:solidFill>
                  <a:schemeClr val="tx1"/>
                </a:solidFill>
                <a:latin typeface="Arial" charset="0"/>
              </a:defRPr>
            </a:lvl5pPr>
            <a:lvl6pPr marL="2514600" indent="-228600" algn="ctr" defTabSz="957263" eaLnBrk="0" fontAlgn="base" hangingPunct="0">
              <a:spcBef>
                <a:spcPct val="0"/>
              </a:spcBef>
              <a:spcAft>
                <a:spcPct val="0"/>
              </a:spcAft>
              <a:defRPr sz="1500">
                <a:solidFill>
                  <a:schemeClr val="tx1"/>
                </a:solidFill>
                <a:latin typeface="Arial" charset="0"/>
              </a:defRPr>
            </a:lvl6pPr>
            <a:lvl7pPr marL="2971800" indent="-228600" algn="ctr" defTabSz="957263" eaLnBrk="0" fontAlgn="base" hangingPunct="0">
              <a:spcBef>
                <a:spcPct val="0"/>
              </a:spcBef>
              <a:spcAft>
                <a:spcPct val="0"/>
              </a:spcAft>
              <a:defRPr sz="1500">
                <a:solidFill>
                  <a:schemeClr val="tx1"/>
                </a:solidFill>
                <a:latin typeface="Arial" charset="0"/>
              </a:defRPr>
            </a:lvl7pPr>
            <a:lvl8pPr marL="3429000" indent="-228600" algn="ctr" defTabSz="957263" eaLnBrk="0" fontAlgn="base" hangingPunct="0">
              <a:spcBef>
                <a:spcPct val="0"/>
              </a:spcBef>
              <a:spcAft>
                <a:spcPct val="0"/>
              </a:spcAft>
              <a:defRPr sz="1500">
                <a:solidFill>
                  <a:schemeClr val="tx1"/>
                </a:solidFill>
                <a:latin typeface="Arial" charset="0"/>
              </a:defRPr>
            </a:lvl8pPr>
            <a:lvl9pPr marL="3886200" indent="-228600" algn="ctr" defTabSz="957263" eaLnBrk="0" fontAlgn="base" hangingPunct="0">
              <a:spcBef>
                <a:spcPct val="0"/>
              </a:spcBef>
              <a:spcAft>
                <a:spcPct val="0"/>
              </a:spcAft>
              <a:defRPr sz="1500">
                <a:solidFill>
                  <a:schemeClr val="tx1"/>
                </a:solidFill>
                <a:latin typeface="Arial" charset="0"/>
              </a:defRPr>
            </a:lvl9pPr>
          </a:lstStyle>
          <a:p>
            <a:pPr>
              <a:spcBef>
                <a:spcPct val="50000"/>
              </a:spcBef>
            </a:pPr>
            <a:r>
              <a:rPr lang="en-US" sz="2900" b="1">
                <a:ea typeface="Arial Unicode MS" pitchFamily="34" charset="-128"/>
                <a:cs typeface="Arial Unicode MS" pitchFamily="34" charset="-128"/>
              </a:rPr>
              <a:t>Thank you for your attention!</a:t>
            </a:r>
            <a:endParaRPr lang="en-US" sz="2100">
              <a:ea typeface="Arial Unicode MS" pitchFamily="34" charset="-128"/>
              <a:cs typeface="Arial Unicode MS" pitchFamily="34" charset="-128"/>
            </a:endParaRPr>
          </a:p>
        </p:txBody>
      </p:sp>
      <p:pic>
        <p:nvPicPr>
          <p:cNvPr id="51205" name="Picture 8" descr="Icon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78200" y="2393950"/>
            <a:ext cx="2471738" cy="185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169"/>
          <p:cNvSpPr>
            <a:spLocks noChangeArrowheads="1"/>
          </p:cNvSpPr>
          <p:nvPr/>
        </p:nvSpPr>
        <p:spPr bwMode="auto">
          <a:xfrm>
            <a:off x="8631238" y="3570288"/>
            <a:ext cx="914400" cy="652462"/>
          </a:xfrm>
          <a:prstGeom prst="flowChartMagneticDisk">
            <a:avLst/>
          </a:prstGeom>
          <a:solidFill>
            <a:schemeClr val="accent1"/>
          </a:solidFill>
          <a:ln w="9525">
            <a:solidFill>
              <a:schemeClr val="tx1"/>
            </a:solidFill>
            <a:round/>
            <a:headEnd/>
            <a:tailEnd/>
          </a:ln>
        </p:spPr>
        <p:txBody>
          <a:bodyPr wrap="none" anchor="ctr"/>
          <a:lstStyle/>
          <a:p>
            <a:pPr defTabSz="915988"/>
            <a:r>
              <a:rPr lang="en-US" sz="1200"/>
              <a:t>API (DPool)</a:t>
            </a:r>
            <a:endParaRPr lang="bg-BG" sz="1200"/>
          </a:p>
        </p:txBody>
      </p:sp>
      <p:sp>
        <p:nvSpPr>
          <p:cNvPr id="11267" name="Rectangle 2"/>
          <p:cNvSpPr>
            <a:spLocks noGrp="1" noChangeArrowheads="1"/>
          </p:cNvSpPr>
          <p:nvPr>
            <p:ph type="title"/>
          </p:nvPr>
        </p:nvSpPr>
        <p:spPr/>
        <p:txBody>
          <a:bodyPr/>
          <a:lstStyle/>
          <a:p>
            <a:r>
              <a:rPr lang="en-US" smtClean="0"/>
              <a:t>Artemmis Framework &amp; Tool Chain for Automotive Platforms</a:t>
            </a:r>
            <a:br>
              <a:rPr lang="en-US" smtClean="0"/>
            </a:br>
            <a:r>
              <a:rPr lang="en-US" smtClean="0"/>
              <a:t>Widget Creation</a:t>
            </a:r>
            <a:endParaRPr lang="bg-BG" smtClean="0"/>
          </a:p>
        </p:txBody>
      </p:sp>
      <p:sp>
        <p:nvSpPr>
          <p:cNvPr id="11268" name="Rectangle 3"/>
          <p:cNvSpPr>
            <a:spLocks noGrp="1" noChangeArrowheads="1"/>
          </p:cNvSpPr>
          <p:nvPr>
            <p:ph type="body" idx="1"/>
          </p:nvPr>
        </p:nvSpPr>
        <p:spPr>
          <a:xfrm>
            <a:off x="334963" y="998538"/>
            <a:ext cx="4438650" cy="4991100"/>
          </a:xfrm>
        </p:spPr>
        <p:txBody>
          <a:bodyPr/>
          <a:lstStyle/>
          <a:p>
            <a:r>
              <a:rPr lang="en-US" sz="1400" dirty="0" smtClean="0"/>
              <a:t>For every widget class there is generated (by Brutus) “builder” method which creates widget (as an instance) and assigns default attribute (visible, focused, …) and properties (x, y position, width, height, …) reading them from resource.</a:t>
            </a:r>
          </a:p>
          <a:p>
            <a:r>
              <a:rPr lang="en-US" sz="1400" dirty="0" smtClean="0"/>
              <a:t>Widgets are always build with their children. Every widget has a list of children as a resource (they are not dynamic and it is not possible to add programmatically widget) and when build is started all children of a widget are build too (and initialized too).</a:t>
            </a:r>
          </a:p>
          <a:p>
            <a:r>
              <a:rPr lang="en-US" sz="1400" dirty="0" smtClean="0"/>
              <a:t>When tree is build (or rebuild because of lifecycle controllers) it goes thru following phases:</a:t>
            </a:r>
          </a:p>
          <a:p>
            <a:pPr lvl="1"/>
            <a:r>
              <a:rPr lang="en-US" sz="1400" dirty="0" smtClean="0"/>
              <a:t>creating widgets (as instances) and initializing their default attributes and properties</a:t>
            </a:r>
          </a:p>
          <a:p>
            <a:pPr lvl="1"/>
            <a:r>
              <a:rPr lang="en-US" sz="1400" dirty="0" smtClean="0"/>
              <a:t>sending initialize message, so that widgets shall make more complex initialization and read data from </a:t>
            </a:r>
            <a:r>
              <a:rPr lang="en-US" sz="1400" dirty="0" err="1" smtClean="0"/>
              <a:t>DPool</a:t>
            </a:r>
            <a:r>
              <a:rPr lang="en-US" sz="1400" dirty="0" smtClean="0"/>
              <a:t> if needed. Widgets go to state </a:t>
            </a:r>
            <a:r>
              <a:rPr lang="en-US" sz="1400" dirty="0" err="1" smtClean="0"/>
              <a:t>Init</a:t>
            </a:r>
            <a:endParaRPr lang="en-US" sz="1400" dirty="0" smtClean="0"/>
          </a:p>
          <a:p>
            <a:pPr lvl="1"/>
            <a:r>
              <a:rPr lang="en-US" sz="1400" dirty="0" smtClean="0"/>
              <a:t>send message that tree is build and normal operation starts. Widgets are now in state Running.</a:t>
            </a:r>
          </a:p>
          <a:p>
            <a:endParaRPr lang="bg-BG" sz="1400" dirty="0" smtClean="0"/>
          </a:p>
        </p:txBody>
      </p:sp>
      <p:sp>
        <p:nvSpPr>
          <p:cNvPr id="11269" name="Oval 4"/>
          <p:cNvSpPr>
            <a:spLocks noChangeArrowheads="1"/>
          </p:cNvSpPr>
          <p:nvPr/>
        </p:nvSpPr>
        <p:spPr bwMode="auto">
          <a:xfrm>
            <a:off x="6564313" y="1030288"/>
            <a:ext cx="220662"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sp>
        <p:nvSpPr>
          <p:cNvPr id="11270" name="Oval 5"/>
          <p:cNvSpPr>
            <a:spLocks noChangeArrowheads="1"/>
          </p:cNvSpPr>
          <p:nvPr/>
        </p:nvSpPr>
        <p:spPr bwMode="auto">
          <a:xfrm>
            <a:off x="6565900" y="1381125"/>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sp>
        <p:nvSpPr>
          <p:cNvPr id="11271" name="Oval 6"/>
          <p:cNvSpPr>
            <a:spLocks noChangeArrowheads="1"/>
          </p:cNvSpPr>
          <p:nvPr/>
        </p:nvSpPr>
        <p:spPr bwMode="auto">
          <a:xfrm>
            <a:off x="5988050" y="1382713"/>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sp>
        <p:nvSpPr>
          <p:cNvPr id="11272" name="Oval 7"/>
          <p:cNvSpPr>
            <a:spLocks noChangeArrowheads="1"/>
          </p:cNvSpPr>
          <p:nvPr/>
        </p:nvSpPr>
        <p:spPr bwMode="auto">
          <a:xfrm>
            <a:off x="7310438" y="1382713"/>
            <a:ext cx="220662"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cxnSp>
        <p:nvCxnSpPr>
          <p:cNvPr id="11273" name="AutoShape 8"/>
          <p:cNvCxnSpPr>
            <a:cxnSpLocks noChangeShapeType="1"/>
            <a:stCxn id="11269" idx="4"/>
            <a:endCxn id="11271" idx="0"/>
          </p:cNvCxnSpPr>
          <p:nvPr/>
        </p:nvCxnSpPr>
        <p:spPr bwMode="auto">
          <a:xfrm flipH="1">
            <a:off x="6099175" y="1217613"/>
            <a:ext cx="576263" cy="165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274" name="AutoShape 9"/>
          <p:cNvCxnSpPr>
            <a:cxnSpLocks noChangeShapeType="1"/>
            <a:stCxn id="11269" idx="4"/>
            <a:endCxn id="11272" idx="0"/>
          </p:cNvCxnSpPr>
          <p:nvPr/>
        </p:nvCxnSpPr>
        <p:spPr bwMode="auto">
          <a:xfrm>
            <a:off x="6675438" y="1217613"/>
            <a:ext cx="746125" cy="165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275" name="AutoShape 10"/>
          <p:cNvCxnSpPr>
            <a:cxnSpLocks noChangeShapeType="1"/>
            <a:stCxn id="11269" idx="4"/>
            <a:endCxn id="11270" idx="0"/>
          </p:cNvCxnSpPr>
          <p:nvPr/>
        </p:nvCxnSpPr>
        <p:spPr bwMode="auto">
          <a:xfrm>
            <a:off x="6675438" y="1217613"/>
            <a:ext cx="1587" cy="16351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276" name="Oval 11"/>
          <p:cNvSpPr>
            <a:spLocks noChangeArrowheads="1"/>
          </p:cNvSpPr>
          <p:nvPr/>
        </p:nvSpPr>
        <p:spPr bwMode="auto">
          <a:xfrm>
            <a:off x="5848350" y="1768475"/>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cxnSp>
        <p:nvCxnSpPr>
          <p:cNvPr id="11277" name="AutoShape 12"/>
          <p:cNvCxnSpPr>
            <a:cxnSpLocks noChangeShapeType="1"/>
            <a:stCxn id="11271" idx="4"/>
            <a:endCxn id="11276" idx="0"/>
          </p:cNvCxnSpPr>
          <p:nvPr/>
        </p:nvCxnSpPr>
        <p:spPr bwMode="auto">
          <a:xfrm flipH="1">
            <a:off x="5959475" y="1570038"/>
            <a:ext cx="139700" cy="1984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278" name="Oval 13"/>
          <p:cNvSpPr>
            <a:spLocks noChangeArrowheads="1"/>
          </p:cNvSpPr>
          <p:nvPr/>
        </p:nvSpPr>
        <p:spPr bwMode="auto">
          <a:xfrm>
            <a:off x="6851650" y="1768475"/>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sp>
        <p:nvSpPr>
          <p:cNvPr id="11279" name="Oval 14"/>
          <p:cNvSpPr>
            <a:spLocks noChangeArrowheads="1"/>
          </p:cNvSpPr>
          <p:nvPr/>
        </p:nvSpPr>
        <p:spPr bwMode="auto">
          <a:xfrm>
            <a:off x="6426200" y="1768475"/>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sp>
        <p:nvSpPr>
          <p:cNvPr id="11280" name="Oval 15"/>
          <p:cNvSpPr>
            <a:spLocks noChangeArrowheads="1"/>
          </p:cNvSpPr>
          <p:nvPr/>
        </p:nvSpPr>
        <p:spPr bwMode="auto">
          <a:xfrm>
            <a:off x="7281863" y="1778000"/>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cxnSp>
        <p:nvCxnSpPr>
          <p:cNvPr id="11281" name="AutoShape 16"/>
          <p:cNvCxnSpPr>
            <a:cxnSpLocks noChangeShapeType="1"/>
            <a:stCxn id="11270" idx="4"/>
            <a:endCxn id="11279" idx="0"/>
          </p:cNvCxnSpPr>
          <p:nvPr/>
        </p:nvCxnSpPr>
        <p:spPr bwMode="auto">
          <a:xfrm flipH="1">
            <a:off x="6537325" y="1568450"/>
            <a:ext cx="139700" cy="2000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282" name="AutoShape 17"/>
          <p:cNvCxnSpPr>
            <a:cxnSpLocks noChangeShapeType="1"/>
            <a:stCxn id="11270" idx="4"/>
            <a:endCxn id="11280" idx="0"/>
          </p:cNvCxnSpPr>
          <p:nvPr/>
        </p:nvCxnSpPr>
        <p:spPr bwMode="auto">
          <a:xfrm>
            <a:off x="6677025" y="1568450"/>
            <a:ext cx="715963" cy="2095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283" name="AutoShape 18"/>
          <p:cNvCxnSpPr>
            <a:cxnSpLocks noChangeShapeType="1"/>
            <a:stCxn id="11270" idx="4"/>
            <a:endCxn id="11278" idx="0"/>
          </p:cNvCxnSpPr>
          <p:nvPr/>
        </p:nvCxnSpPr>
        <p:spPr bwMode="auto">
          <a:xfrm>
            <a:off x="6677025" y="1568450"/>
            <a:ext cx="285750" cy="2000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284" name="Oval 19"/>
          <p:cNvSpPr>
            <a:spLocks noChangeArrowheads="1"/>
          </p:cNvSpPr>
          <p:nvPr/>
        </p:nvSpPr>
        <p:spPr bwMode="auto">
          <a:xfrm>
            <a:off x="7205663" y="2228850"/>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sp>
        <p:nvSpPr>
          <p:cNvPr id="11285" name="Oval 20"/>
          <p:cNvSpPr>
            <a:spLocks noChangeArrowheads="1"/>
          </p:cNvSpPr>
          <p:nvPr/>
        </p:nvSpPr>
        <p:spPr bwMode="auto">
          <a:xfrm>
            <a:off x="6794500" y="2230438"/>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cxnSp>
        <p:nvCxnSpPr>
          <p:cNvPr id="11286" name="AutoShape 21"/>
          <p:cNvCxnSpPr>
            <a:cxnSpLocks noChangeShapeType="1"/>
            <a:stCxn id="11278" idx="4"/>
            <a:endCxn id="11285" idx="0"/>
          </p:cNvCxnSpPr>
          <p:nvPr/>
        </p:nvCxnSpPr>
        <p:spPr bwMode="auto">
          <a:xfrm flipH="1">
            <a:off x="6905625" y="1955800"/>
            <a:ext cx="57150" cy="2746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287" name="AutoShape 22"/>
          <p:cNvCxnSpPr>
            <a:cxnSpLocks noChangeShapeType="1"/>
            <a:stCxn id="11278" idx="4"/>
            <a:endCxn id="11284" idx="0"/>
          </p:cNvCxnSpPr>
          <p:nvPr/>
        </p:nvCxnSpPr>
        <p:spPr bwMode="auto">
          <a:xfrm>
            <a:off x="6962775" y="1955800"/>
            <a:ext cx="354013" cy="2730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288" name="Oval 23"/>
          <p:cNvSpPr>
            <a:spLocks noChangeArrowheads="1"/>
          </p:cNvSpPr>
          <p:nvPr/>
        </p:nvSpPr>
        <p:spPr bwMode="auto">
          <a:xfrm>
            <a:off x="6216650" y="2224088"/>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sp>
        <p:nvSpPr>
          <p:cNvPr id="11289" name="Oval 24"/>
          <p:cNvSpPr>
            <a:spLocks noChangeArrowheads="1"/>
          </p:cNvSpPr>
          <p:nvPr/>
        </p:nvSpPr>
        <p:spPr bwMode="auto">
          <a:xfrm>
            <a:off x="5759450" y="2230438"/>
            <a:ext cx="222250" cy="187325"/>
          </a:xfrm>
          <a:prstGeom prst="ellipse">
            <a:avLst/>
          </a:prstGeom>
          <a:gradFill rotWithShape="1">
            <a:gsLst>
              <a:gs pos="0">
                <a:srgbClr val="00FF00"/>
              </a:gs>
              <a:gs pos="100000">
                <a:srgbClr val="007600">
                  <a:alpha val="0"/>
                </a:srgbClr>
              </a:gs>
            </a:gsLst>
            <a:lin ang="5400000" scaled="1"/>
          </a:gradFill>
          <a:ln w="9525" algn="ctr">
            <a:solidFill>
              <a:schemeClr val="tx1"/>
            </a:solidFill>
            <a:round/>
            <a:headEnd/>
            <a:tailEnd/>
          </a:ln>
        </p:spPr>
        <p:txBody>
          <a:bodyPr wrap="none" anchor="ctr"/>
          <a:lstStyle/>
          <a:p>
            <a:endParaRPr lang="en-US"/>
          </a:p>
        </p:txBody>
      </p:sp>
      <p:cxnSp>
        <p:nvCxnSpPr>
          <p:cNvPr id="11290" name="AutoShape 25"/>
          <p:cNvCxnSpPr>
            <a:cxnSpLocks noChangeShapeType="1"/>
            <a:stCxn id="11288" idx="0"/>
            <a:endCxn id="11276" idx="4"/>
          </p:cNvCxnSpPr>
          <p:nvPr/>
        </p:nvCxnSpPr>
        <p:spPr bwMode="auto">
          <a:xfrm flipH="1" flipV="1">
            <a:off x="5959475" y="1955800"/>
            <a:ext cx="368300" cy="2682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291" name="AutoShape 26"/>
          <p:cNvCxnSpPr>
            <a:cxnSpLocks noChangeShapeType="1"/>
            <a:stCxn id="11276" idx="4"/>
            <a:endCxn id="11289" idx="0"/>
          </p:cNvCxnSpPr>
          <p:nvPr/>
        </p:nvCxnSpPr>
        <p:spPr bwMode="auto">
          <a:xfrm flipH="1">
            <a:off x="5870575" y="1955800"/>
            <a:ext cx="88900" cy="2746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292" name="AutoShape 27"/>
          <p:cNvSpPr>
            <a:spLocks noChangeArrowheads="1"/>
          </p:cNvSpPr>
          <p:nvPr/>
        </p:nvSpPr>
        <p:spPr bwMode="auto">
          <a:xfrm>
            <a:off x="8664575" y="1168400"/>
            <a:ext cx="914400" cy="1125538"/>
          </a:xfrm>
          <a:prstGeom prst="flowChartMagneticDisk">
            <a:avLst/>
          </a:prstGeom>
          <a:solidFill>
            <a:schemeClr val="accent1"/>
          </a:solidFill>
          <a:ln w="9525">
            <a:solidFill>
              <a:schemeClr val="tx1"/>
            </a:solidFill>
            <a:round/>
            <a:headEnd/>
            <a:tailEnd/>
          </a:ln>
        </p:spPr>
        <p:txBody>
          <a:bodyPr wrap="none" anchor="ctr"/>
          <a:lstStyle/>
          <a:p>
            <a:pPr defTabSz="915988"/>
            <a:r>
              <a:rPr lang="en-US" sz="1200"/>
              <a:t>resoureces</a:t>
            </a:r>
            <a:endParaRPr lang="bg-BG" sz="1200"/>
          </a:p>
        </p:txBody>
      </p:sp>
      <p:sp>
        <p:nvSpPr>
          <p:cNvPr id="11293" name="Text Box 28"/>
          <p:cNvSpPr txBox="1">
            <a:spLocks noChangeArrowheads="1"/>
          </p:cNvSpPr>
          <p:nvPr/>
        </p:nvSpPr>
        <p:spPr bwMode="auto">
          <a:xfrm>
            <a:off x="4781550" y="1060450"/>
            <a:ext cx="14255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1. Widget tree created</a:t>
            </a:r>
            <a:endParaRPr lang="bg-BG" sz="1000"/>
          </a:p>
        </p:txBody>
      </p:sp>
      <p:sp>
        <p:nvSpPr>
          <p:cNvPr id="11294" name="AutoShape 41"/>
          <p:cNvSpPr>
            <a:spLocks noChangeArrowheads="1"/>
          </p:cNvSpPr>
          <p:nvPr/>
        </p:nvSpPr>
        <p:spPr bwMode="auto">
          <a:xfrm>
            <a:off x="7370763" y="998538"/>
            <a:ext cx="1260475" cy="350837"/>
          </a:xfrm>
          <a:prstGeom prst="wedgeRoundRectCallout">
            <a:avLst>
              <a:gd name="adj1" fmla="val 15241"/>
              <a:gd name="adj2" fmla="val 104750"/>
              <a:gd name="adj3" fmla="val 16667"/>
            </a:avLst>
          </a:prstGeom>
          <a:solidFill>
            <a:srgbClr val="CCCC00"/>
          </a:solidFill>
          <a:ln w="9525" algn="ctr">
            <a:solidFill>
              <a:schemeClr val="tx1"/>
            </a:solidFill>
            <a:miter lim="800000"/>
            <a:headEnd/>
            <a:tailEnd/>
          </a:ln>
        </p:spPr>
        <p:txBody>
          <a:bodyPr anchor="ctr"/>
          <a:lstStyle/>
          <a:p>
            <a:pPr defTabSz="915988"/>
            <a:r>
              <a:rPr lang="en-US" sz="1000"/>
              <a:t>Init attributes and properties</a:t>
            </a:r>
            <a:endParaRPr lang="bg-BG" sz="1000"/>
          </a:p>
        </p:txBody>
      </p:sp>
      <p:sp>
        <p:nvSpPr>
          <p:cNvPr id="11295" name="Text Box 42"/>
          <p:cNvSpPr txBox="1">
            <a:spLocks noChangeArrowheads="1"/>
          </p:cNvSpPr>
          <p:nvPr/>
        </p:nvSpPr>
        <p:spPr bwMode="auto">
          <a:xfrm>
            <a:off x="4721114" y="1614488"/>
            <a:ext cx="97494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dirty="0"/>
              <a:t>widgets are</a:t>
            </a:r>
          </a:p>
          <a:p>
            <a:pPr eaLnBrk="1" hangingPunct="1"/>
            <a:r>
              <a:rPr lang="en-US" sz="1000" dirty="0"/>
              <a:t>in state </a:t>
            </a:r>
            <a:r>
              <a:rPr lang="en-US" sz="1000" dirty="0" smtClean="0"/>
              <a:t>“New”</a:t>
            </a:r>
            <a:endParaRPr lang="bg-BG" sz="1000" dirty="0"/>
          </a:p>
        </p:txBody>
      </p:sp>
      <p:sp>
        <p:nvSpPr>
          <p:cNvPr id="11296" name="Text Box 81"/>
          <p:cNvSpPr txBox="1">
            <a:spLocks noChangeArrowheads="1"/>
          </p:cNvSpPr>
          <p:nvPr/>
        </p:nvSpPr>
        <p:spPr bwMode="auto">
          <a:xfrm>
            <a:off x="4749906" y="2706688"/>
            <a:ext cx="125867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dirty="0"/>
              <a:t>2. Broadcast</a:t>
            </a:r>
            <a:br>
              <a:rPr lang="en-US" sz="1000" dirty="0"/>
            </a:br>
            <a:r>
              <a:rPr lang="en-US" sz="1000" dirty="0" smtClean="0"/>
              <a:t>“</a:t>
            </a:r>
            <a:r>
              <a:rPr lang="en-US" sz="1000" dirty="0" err="1" smtClean="0"/>
              <a:t>TreeInit</a:t>
            </a:r>
            <a:r>
              <a:rPr lang="en-US" sz="1000" dirty="0" smtClean="0"/>
              <a:t>” </a:t>
            </a:r>
            <a:r>
              <a:rPr lang="en-US" sz="1000" dirty="0"/>
              <a:t>message</a:t>
            </a:r>
            <a:endParaRPr lang="bg-BG" sz="1000" dirty="0"/>
          </a:p>
        </p:txBody>
      </p:sp>
      <p:cxnSp>
        <p:nvCxnSpPr>
          <p:cNvPr id="11297" name="AutoShape 119"/>
          <p:cNvCxnSpPr>
            <a:cxnSpLocks noChangeShapeType="1"/>
            <a:stCxn id="11292" idx="2"/>
            <a:endCxn id="11269" idx="6"/>
          </p:cNvCxnSpPr>
          <p:nvPr/>
        </p:nvCxnSpPr>
        <p:spPr bwMode="auto">
          <a:xfrm flipH="1" flipV="1">
            <a:off x="6784975" y="1123950"/>
            <a:ext cx="1879600" cy="608013"/>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298" name="AutoShape 120"/>
          <p:cNvCxnSpPr>
            <a:cxnSpLocks noChangeShapeType="1"/>
            <a:stCxn id="11292" idx="2"/>
            <a:endCxn id="11271" idx="6"/>
          </p:cNvCxnSpPr>
          <p:nvPr/>
        </p:nvCxnSpPr>
        <p:spPr bwMode="auto">
          <a:xfrm flipH="1" flipV="1">
            <a:off x="6210300" y="1476375"/>
            <a:ext cx="2454275" cy="255588"/>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299" name="AutoShape 121"/>
          <p:cNvCxnSpPr>
            <a:cxnSpLocks noChangeShapeType="1"/>
            <a:stCxn id="11292" idx="2"/>
            <a:endCxn id="11270" idx="6"/>
          </p:cNvCxnSpPr>
          <p:nvPr/>
        </p:nvCxnSpPr>
        <p:spPr bwMode="auto">
          <a:xfrm flipH="1" flipV="1">
            <a:off x="6788150" y="1474788"/>
            <a:ext cx="1876425" cy="257175"/>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00" name="AutoShape 122"/>
          <p:cNvCxnSpPr>
            <a:cxnSpLocks noChangeShapeType="1"/>
            <a:stCxn id="11292" idx="2"/>
            <a:endCxn id="11272" idx="6"/>
          </p:cNvCxnSpPr>
          <p:nvPr/>
        </p:nvCxnSpPr>
        <p:spPr bwMode="auto">
          <a:xfrm flipH="1" flipV="1">
            <a:off x="7531100" y="1476375"/>
            <a:ext cx="1133475" cy="255588"/>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01" name="AutoShape 123"/>
          <p:cNvCxnSpPr>
            <a:cxnSpLocks noChangeShapeType="1"/>
            <a:stCxn id="11292" idx="2"/>
            <a:endCxn id="11276" idx="6"/>
          </p:cNvCxnSpPr>
          <p:nvPr/>
        </p:nvCxnSpPr>
        <p:spPr bwMode="auto">
          <a:xfrm flipH="1">
            <a:off x="6070600" y="1731963"/>
            <a:ext cx="2593975" cy="130175"/>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02" name="AutoShape 124"/>
          <p:cNvCxnSpPr>
            <a:cxnSpLocks noChangeShapeType="1"/>
            <a:stCxn id="11292" idx="2"/>
            <a:endCxn id="11279" idx="6"/>
          </p:cNvCxnSpPr>
          <p:nvPr/>
        </p:nvCxnSpPr>
        <p:spPr bwMode="auto">
          <a:xfrm flipH="1">
            <a:off x="6648450" y="1731963"/>
            <a:ext cx="2016125" cy="130175"/>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03" name="AutoShape 125"/>
          <p:cNvCxnSpPr>
            <a:cxnSpLocks noChangeShapeType="1"/>
            <a:stCxn id="11292" idx="2"/>
            <a:endCxn id="11278" idx="6"/>
          </p:cNvCxnSpPr>
          <p:nvPr/>
        </p:nvCxnSpPr>
        <p:spPr bwMode="auto">
          <a:xfrm flipH="1">
            <a:off x="7073900" y="1731963"/>
            <a:ext cx="1590675" cy="130175"/>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04" name="AutoShape 126"/>
          <p:cNvCxnSpPr>
            <a:cxnSpLocks noChangeShapeType="1"/>
            <a:stCxn id="11292" idx="2"/>
            <a:endCxn id="11280" idx="6"/>
          </p:cNvCxnSpPr>
          <p:nvPr/>
        </p:nvCxnSpPr>
        <p:spPr bwMode="auto">
          <a:xfrm flipH="1">
            <a:off x="7504113" y="1731963"/>
            <a:ext cx="1160462" cy="13970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05" name="AutoShape 127"/>
          <p:cNvCxnSpPr>
            <a:cxnSpLocks noChangeShapeType="1"/>
            <a:stCxn id="11292" idx="2"/>
            <a:endCxn id="11289" idx="6"/>
          </p:cNvCxnSpPr>
          <p:nvPr/>
        </p:nvCxnSpPr>
        <p:spPr bwMode="auto">
          <a:xfrm flipH="1">
            <a:off x="5981700" y="1731963"/>
            <a:ext cx="2682875" cy="592137"/>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06" name="AutoShape 128"/>
          <p:cNvCxnSpPr>
            <a:cxnSpLocks noChangeShapeType="1"/>
            <a:stCxn id="11292" idx="2"/>
            <a:endCxn id="11288" idx="6"/>
          </p:cNvCxnSpPr>
          <p:nvPr/>
        </p:nvCxnSpPr>
        <p:spPr bwMode="auto">
          <a:xfrm flipH="1">
            <a:off x="6438900" y="1731963"/>
            <a:ext cx="2225675" cy="585787"/>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07" name="AutoShape 129"/>
          <p:cNvCxnSpPr>
            <a:cxnSpLocks noChangeShapeType="1"/>
            <a:stCxn id="11292" idx="2"/>
            <a:endCxn id="11285" idx="6"/>
          </p:cNvCxnSpPr>
          <p:nvPr/>
        </p:nvCxnSpPr>
        <p:spPr bwMode="auto">
          <a:xfrm flipH="1">
            <a:off x="7016750" y="1731963"/>
            <a:ext cx="1647825" cy="592137"/>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08" name="AutoShape 130"/>
          <p:cNvCxnSpPr>
            <a:cxnSpLocks noChangeShapeType="1"/>
            <a:stCxn id="11292" idx="2"/>
            <a:endCxn id="11284" idx="6"/>
          </p:cNvCxnSpPr>
          <p:nvPr/>
        </p:nvCxnSpPr>
        <p:spPr bwMode="auto">
          <a:xfrm flipH="1">
            <a:off x="7427913" y="1731963"/>
            <a:ext cx="1236662" cy="59055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11309" name="Oval 4"/>
          <p:cNvSpPr>
            <a:spLocks noChangeArrowheads="1"/>
          </p:cNvSpPr>
          <p:nvPr/>
        </p:nvSpPr>
        <p:spPr bwMode="auto">
          <a:xfrm>
            <a:off x="6564313" y="2738438"/>
            <a:ext cx="220662" cy="187325"/>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p>
            <a:endParaRPr lang="en-US"/>
          </a:p>
        </p:txBody>
      </p:sp>
      <p:sp>
        <p:nvSpPr>
          <p:cNvPr id="11310" name="Oval 5"/>
          <p:cNvSpPr>
            <a:spLocks noChangeArrowheads="1"/>
          </p:cNvSpPr>
          <p:nvPr/>
        </p:nvSpPr>
        <p:spPr bwMode="auto">
          <a:xfrm>
            <a:off x="6565900" y="3089275"/>
            <a:ext cx="222250" cy="187325"/>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p>
            <a:endParaRPr lang="en-US"/>
          </a:p>
        </p:txBody>
      </p:sp>
      <p:sp>
        <p:nvSpPr>
          <p:cNvPr id="11311" name="Oval 6"/>
          <p:cNvSpPr>
            <a:spLocks noChangeArrowheads="1"/>
          </p:cNvSpPr>
          <p:nvPr/>
        </p:nvSpPr>
        <p:spPr bwMode="auto">
          <a:xfrm>
            <a:off x="5988050" y="3090863"/>
            <a:ext cx="222250" cy="187325"/>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p>
            <a:endParaRPr lang="en-US"/>
          </a:p>
        </p:txBody>
      </p:sp>
      <p:sp>
        <p:nvSpPr>
          <p:cNvPr id="11312" name="Oval 7"/>
          <p:cNvSpPr>
            <a:spLocks noChangeArrowheads="1"/>
          </p:cNvSpPr>
          <p:nvPr/>
        </p:nvSpPr>
        <p:spPr bwMode="auto">
          <a:xfrm>
            <a:off x="7310438" y="3090863"/>
            <a:ext cx="220662" cy="187325"/>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p>
            <a:endParaRPr lang="en-US"/>
          </a:p>
        </p:txBody>
      </p:sp>
      <p:cxnSp>
        <p:nvCxnSpPr>
          <p:cNvPr id="11313" name="AutoShape 8"/>
          <p:cNvCxnSpPr>
            <a:cxnSpLocks noChangeShapeType="1"/>
            <a:stCxn id="11309" idx="4"/>
          </p:cNvCxnSpPr>
          <p:nvPr/>
        </p:nvCxnSpPr>
        <p:spPr bwMode="auto">
          <a:xfrm flipH="1">
            <a:off x="6099175" y="2925763"/>
            <a:ext cx="576263" cy="165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14" name="AutoShape 9"/>
          <p:cNvCxnSpPr>
            <a:cxnSpLocks noChangeShapeType="1"/>
            <a:stCxn id="11309" idx="4"/>
          </p:cNvCxnSpPr>
          <p:nvPr/>
        </p:nvCxnSpPr>
        <p:spPr bwMode="auto">
          <a:xfrm>
            <a:off x="6675438" y="2925763"/>
            <a:ext cx="746125" cy="165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15" name="AutoShape 10"/>
          <p:cNvCxnSpPr>
            <a:cxnSpLocks noChangeShapeType="1"/>
            <a:stCxn id="11309" idx="4"/>
            <a:endCxn id="11310" idx="0"/>
          </p:cNvCxnSpPr>
          <p:nvPr/>
        </p:nvCxnSpPr>
        <p:spPr bwMode="auto">
          <a:xfrm>
            <a:off x="6675438" y="2925763"/>
            <a:ext cx="1587" cy="16351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16" name="Oval 11"/>
          <p:cNvSpPr>
            <a:spLocks noChangeArrowheads="1"/>
          </p:cNvSpPr>
          <p:nvPr/>
        </p:nvSpPr>
        <p:spPr bwMode="auto">
          <a:xfrm>
            <a:off x="5848350" y="3476625"/>
            <a:ext cx="222250" cy="187325"/>
          </a:xfrm>
          <a:prstGeom prst="ellipse">
            <a:avLst/>
          </a:prstGeom>
          <a:gradFill rotWithShape="1">
            <a:gsLst>
              <a:gs pos="0">
                <a:srgbClr val="00FF00">
                  <a:alpha val="82001"/>
                </a:srgbClr>
              </a:gs>
              <a:gs pos="100000">
                <a:srgbClr val="007600"/>
              </a:gs>
            </a:gsLst>
            <a:lin ang="5400000" scaled="1"/>
          </a:gradFill>
          <a:ln w="9525" algn="ctr">
            <a:solidFill>
              <a:schemeClr val="tx1"/>
            </a:solidFill>
            <a:round/>
            <a:headEnd/>
            <a:tailEnd/>
          </a:ln>
        </p:spPr>
        <p:txBody>
          <a:bodyPr wrap="none" anchor="ctr"/>
          <a:lstStyle/>
          <a:p>
            <a:endParaRPr lang="en-US"/>
          </a:p>
        </p:txBody>
      </p:sp>
      <p:cxnSp>
        <p:nvCxnSpPr>
          <p:cNvPr id="11317" name="AutoShape 12"/>
          <p:cNvCxnSpPr>
            <a:cxnSpLocks noChangeShapeType="1"/>
          </p:cNvCxnSpPr>
          <p:nvPr/>
        </p:nvCxnSpPr>
        <p:spPr bwMode="auto">
          <a:xfrm flipH="1">
            <a:off x="5959475" y="3278188"/>
            <a:ext cx="139700" cy="1984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18" name="Oval 13"/>
          <p:cNvSpPr>
            <a:spLocks noChangeArrowheads="1"/>
          </p:cNvSpPr>
          <p:nvPr/>
        </p:nvSpPr>
        <p:spPr bwMode="auto">
          <a:xfrm>
            <a:off x="6851650" y="3476625"/>
            <a:ext cx="222250" cy="187325"/>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p>
            <a:endParaRPr lang="en-US"/>
          </a:p>
        </p:txBody>
      </p:sp>
      <p:sp>
        <p:nvSpPr>
          <p:cNvPr id="11319" name="Oval 14"/>
          <p:cNvSpPr>
            <a:spLocks noChangeArrowheads="1"/>
          </p:cNvSpPr>
          <p:nvPr/>
        </p:nvSpPr>
        <p:spPr bwMode="auto">
          <a:xfrm>
            <a:off x="6426200" y="3476625"/>
            <a:ext cx="222250" cy="187325"/>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p>
            <a:endParaRPr lang="en-US"/>
          </a:p>
        </p:txBody>
      </p:sp>
      <p:sp>
        <p:nvSpPr>
          <p:cNvPr id="11320" name="Oval 15"/>
          <p:cNvSpPr>
            <a:spLocks noChangeArrowheads="1"/>
          </p:cNvSpPr>
          <p:nvPr/>
        </p:nvSpPr>
        <p:spPr bwMode="auto">
          <a:xfrm>
            <a:off x="7281863" y="3486150"/>
            <a:ext cx="222250" cy="187325"/>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p>
            <a:endParaRPr lang="en-US"/>
          </a:p>
        </p:txBody>
      </p:sp>
      <p:cxnSp>
        <p:nvCxnSpPr>
          <p:cNvPr id="11321" name="AutoShape 16"/>
          <p:cNvCxnSpPr>
            <a:cxnSpLocks noChangeShapeType="1"/>
            <a:stCxn id="11310" idx="4"/>
          </p:cNvCxnSpPr>
          <p:nvPr/>
        </p:nvCxnSpPr>
        <p:spPr bwMode="auto">
          <a:xfrm flipH="1">
            <a:off x="6537325" y="3276600"/>
            <a:ext cx="139700" cy="2000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22" name="AutoShape 17"/>
          <p:cNvCxnSpPr>
            <a:cxnSpLocks noChangeShapeType="1"/>
            <a:stCxn id="11310" idx="4"/>
          </p:cNvCxnSpPr>
          <p:nvPr/>
        </p:nvCxnSpPr>
        <p:spPr bwMode="auto">
          <a:xfrm>
            <a:off x="6677025" y="3276600"/>
            <a:ext cx="715963" cy="2095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23" name="AutoShape 18"/>
          <p:cNvCxnSpPr>
            <a:cxnSpLocks noChangeShapeType="1"/>
            <a:stCxn id="11310" idx="4"/>
            <a:endCxn id="11318" idx="0"/>
          </p:cNvCxnSpPr>
          <p:nvPr/>
        </p:nvCxnSpPr>
        <p:spPr bwMode="auto">
          <a:xfrm>
            <a:off x="6677025" y="3276600"/>
            <a:ext cx="285750" cy="2000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24" name="Oval 19"/>
          <p:cNvSpPr>
            <a:spLocks noChangeArrowheads="1"/>
          </p:cNvSpPr>
          <p:nvPr/>
        </p:nvSpPr>
        <p:spPr bwMode="auto">
          <a:xfrm>
            <a:off x="7205663" y="3937000"/>
            <a:ext cx="222250" cy="187325"/>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p>
            <a:endParaRPr lang="en-US"/>
          </a:p>
        </p:txBody>
      </p:sp>
      <p:sp>
        <p:nvSpPr>
          <p:cNvPr id="11325" name="Oval 20"/>
          <p:cNvSpPr>
            <a:spLocks noChangeArrowheads="1"/>
          </p:cNvSpPr>
          <p:nvPr/>
        </p:nvSpPr>
        <p:spPr bwMode="auto">
          <a:xfrm>
            <a:off x="6794500" y="3938588"/>
            <a:ext cx="222250" cy="187325"/>
          </a:xfrm>
          <a:prstGeom prst="ellipse">
            <a:avLst/>
          </a:prstGeom>
          <a:gradFill rotWithShape="1">
            <a:gsLst>
              <a:gs pos="0">
                <a:srgbClr val="00FF00"/>
              </a:gs>
              <a:gs pos="100000">
                <a:srgbClr val="007600"/>
              </a:gs>
            </a:gsLst>
            <a:lin ang="5400000" scaled="1"/>
          </a:gradFill>
          <a:ln w="9525" algn="ctr">
            <a:solidFill>
              <a:schemeClr val="tx1"/>
            </a:solidFill>
            <a:round/>
            <a:headEnd/>
            <a:tailEnd/>
          </a:ln>
        </p:spPr>
        <p:txBody>
          <a:bodyPr wrap="none" anchor="ctr"/>
          <a:lstStyle/>
          <a:p>
            <a:endParaRPr lang="en-US"/>
          </a:p>
        </p:txBody>
      </p:sp>
      <p:cxnSp>
        <p:nvCxnSpPr>
          <p:cNvPr id="11326" name="AutoShape 21"/>
          <p:cNvCxnSpPr>
            <a:cxnSpLocks noChangeShapeType="1"/>
            <a:stCxn id="11318" idx="4"/>
            <a:endCxn id="11325" idx="0"/>
          </p:cNvCxnSpPr>
          <p:nvPr/>
        </p:nvCxnSpPr>
        <p:spPr bwMode="auto">
          <a:xfrm flipH="1">
            <a:off x="6905625" y="3663950"/>
            <a:ext cx="57150" cy="2746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27" name="AutoShape 22"/>
          <p:cNvCxnSpPr>
            <a:cxnSpLocks noChangeShapeType="1"/>
            <a:stCxn id="11318" idx="4"/>
          </p:cNvCxnSpPr>
          <p:nvPr/>
        </p:nvCxnSpPr>
        <p:spPr bwMode="auto">
          <a:xfrm>
            <a:off x="6962775" y="3663950"/>
            <a:ext cx="354013" cy="2730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28" name="Oval 23"/>
          <p:cNvSpPr>
            <a:spLocks noChangeArrowheads="1"/>
          </p:cNvSpPr>
          <p:nvPr/>
        </p:nvSpPr>
        <p:spPr bwMode="auto">
          <a:xfrm>
            <a:off x="6216650" y="3932238"/>
            <a:ext cx="222250" cy="187325"/>
          </a:xfrm>
          <a:prstGeom prst="ellipse">
            <a:avLst/>
          </a:prstGeom>
          <a:gradFill rotWithShape="1">
            <a:gsLst>
              <a:gs pos="0">
                <a:srgbClr val="00FF00">
                  <a:alpha val="82001"/>
                </a:srgbClr>
              </a:gs>
              <a:gs pos="100000">
                <a:srgbClr val="007600"/>
              </a:gs>
            </a:gsLst>
            <a:lin ang="5400000" scaled="1"/>
          </a:gradFill>
          <a:ln w="9525" algn="ctr">
            <a:solidFill>
              <a:schemeClr val="tx1"/>
            </a:solidFill>
            <a:round/>
            <a:headEnd/>
            <a:tailEnd/>
          </a:ln>
        </p:spPr>
        <p:txBody>
          <a:bodyPr wrap="none" anchor="ctr"/>
          <a:lstStyle/>
          <a:p>
            <a:endParaRPr lang="en-US"/>
          </a:p>
        </p:txBody>
      </p:sp>
      <p:sp>
        <p:nvSpPr>
          <p:cNvPr id="11329" name="Oval 24"/>
          <p:cNvSpPr>
            <a:spLocks noChangeArrowheads="1"/>
          </p:cNvSpPr>
          <p:nvPr/>
        </p:nvSpPr>
        <p:spPr bwMode="auto">
          <a:xfrm>
            <a:off x="5759450" y="3938588"/>
            <a:ext cx="222250" cy="187325"/>
          </a:xfrm>
          <a:prstGeom prst="ellipse">
            <a:avLst/>
          </a:prstGeom>
          <a:gradFill rotWithShape="1">
            <a:gsLst>
              <a:gs pos="0">
                <a:srgbClr val="00FF00">
                  <a:alpha val="82001"/>
                </a:srgbClr>
              </a:gs>
              <a:gs pos="100000">
                <a:srgbClr val="007600"/>
              </a:gs>
            </a:gsLst>
            <a:lin ang="5400000" scaled="1"/>
          </a:gradFill>
          <a:ln w="9525" algn="ctr">
            <a:solidFill>
              <a:schemeClr val="tx1"/>
            </a:solidFill>
            <a:round/>
            <a:headEnd/>
            <a:tailEnd/>
          </a:ln>
        </p:spPr>
        <p:txBody>
          <a:bodyPr wrap="none" anchor="ctr"/>
          <a:lstStyle/>
          <a:p>
            <a:endParaRPr lang="en-US"/>
          </a:p>
        </p:txBody>
      </p:sp>
      <p:cxnSp>
        <p:nvCxnSpPr>
          <p:cNvPr id="11330" name="AutoShape 25"/>
          <p:cNvCxnSpPr>
            <a:cxnSpLocks noChangeShapeType="1"/>
          </p:cNvCxnSpPr>
          <p:nvPr/>
        </p:nvCxnSpPr>
        <p:spPr bwMode="auto">
          <a:xfrm flipH="1" flipV="1">
            <a:off x="5959475" y="3663950"/>
            <a:ext cx="368300" cy="2682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31" name="AutoShape 26"/>
          <p:cNvCxnSpPr>
            <a:cxnSpLocks noChangeShapeType="1"/>
          </p:cNvCxnSpPr>
          <p:nvPr/>
        </p:nvCxnSpPr>
        <p:spPr bwMode="auto">
          <a:xfrm flipH="1">
            <a:off x="5870575" y="3663950"/>
            <a:ext cx="88900" cy="2746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32" name="AutoShape 155"/>
          <p:cNvSpPr>
            <a:spLocks noChangeArrowheads="1"/>
          </p:cNvSpPr>
          <p:nvPr/>
        </p:nvSpPr>
        <p:spPr bwMode="auto">
          <a:xfrm>
            <a:off x="8310563" y="2452688"/>
            <a:ext cx="1260475" cy="508000"/>
          </a:xfrm>
          <a:prstGeom prst="wedgeRoundRectCallout">
            <a:avLst>
              <a:gd name="adj1" fmla="val -59444"/>
              <a:gd name="adj2" fmla="val 32500"/>
              <a:gd name="adj3" fmla="val 16667"/>
            </a:avLst>
          </a:prstGeom>
          <a:solidFill>
            <a:srgbClr val="CCCC00"/>
          </a:solidFill>
          <a:ln w="9525" algn="ctr">
            <a:solidFill>
              <a:schemeClr val="tx1"/>
            </a:solidFill>
            <a:miter lim="800000"/>
            <a:headEnd/>
            <a:tailEnd/>
          </a:ln>
        </p:spPr>
        <p:txBody>
          <a:bodyPr anchor="ctr"/>
          <a:lstStyle/>
          <a:p>
            <a:pPr defTabSz="915988"/>
            <a:r>
              <a:rPr lang="en-US" sz="1000"/>
              <a:t>Send TreeInit message to all widgets</a:t>
            </a:r>
            <a:endParaRPr lang="bg-BG" sz="1000"/>
          </a:p>
        </p:txBody>
      </p:sp>
      <p:cxnSp>
        <p:nvCxnSpPr>
          <p:cNvPr id="11333" name="AutoShape 156"/>
          <p:cNvCxnSpPr>
            <a:cxnSpLocks noChangeShapeType="1"/>
            <a:stCxn id="11332" idx="4"/>
            <a:endCxn id="11309" idx="6"/>
          </p:cNvCxnSpPr>
          <p:nvPr/>
        </p:nvCxnSpPr>
        <p:spPr bwMode="auto">
          <a:xfrm rot="10800000">
            <a:off x="6784975" y="2832100"/>
            <a:ext cx="1406525" cy="39688"/>
          </a:xfrm>
          <a:prstGeom prst="curvedConnector3">
            <a:avLst>
              <a:gd name="adj1" fmla="val 45824"/>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34" name="AutoShape 157"/>
          <p:cNvCxnSpPr>
            <a:cxnSpLocks noChangeShapeType="1"/>
            <a:stCxn id="11332" idx="4"/>
          </p:cNvCxnSpPr>
          <p:nvPr/>
        </p:nvCxnSpPr>
        <p:spPr bwMode="auto">
          <a:xfrm rot="10800000" flipV="1">
            <a:off x="6210300" y="2871788"/>
            <a:ext cx="1981200" cy="312737"/>
          </a:xfrm>
          <a:prstGeom prst="curvedConnector3">
            <a:avLst>
              <a:gd name="adj1" fmla="val 46954"/>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35" name="AutoShape 158"/>
          <p:cNvCxnSpPr>
            <a:cxnSpLocks noChangeShapeType="1"/>
            <a:stCxn id="11332" idx="4"/>
            <a:endCxn id="11310" idx="6"/>
          </p:cNvCxnSpPr>
          <p:nvPr/>
        </p:nvCxnSpPr>
        <p:spPr bwMode="auto">
          <a:xfrm rot="10800000" flipV="1">
            <a:off x="6788150" y="2871788"/>
            <a:ext cx="1403350" cy="311150"/>
          </a:xfrm>
          <a:prstGeom prst="curvedConnector3">
            <a:avLst>
              <a:gd name="adj1" fmla="val 45699"/>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36" name="AutoShape 159"/>
          <p:cNvCxnSpPr>
            <a:cxnSpLocks noChangeShapeType="1"/>
            <a:stCxn id="11332" idx="4"/>
          </p:cNvCxnSpPr>
          <p:nvPr/>
        </p:nvCxnSpPr>
        <p:spPr bwMode="auto">
          <a:xfrm rot="10800000" flipV="1">
            <a:off x="7531100" y="2871788"/>
            <a:ext cx="660400" cy="312737"/>
          </a:xfrm>
          <a:prstGeom prst="curvedConnector3">
            <a:avLst>
              <a:gd name="adj1" fmla="val 41106"/>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37" name="AutoShape 160"/>
          <p:cNvCxnSpPr>
            <a:cxnSpLocks noChangeShapeType="1"/>
            <a:stCxn id="11332" idx="4"/>
          </p:cNvCxnSpPr>
          <p:nvPr/>
        </p:nvCxnSpPr>
        <p:spPr bwMode="auto">
          <a:xfrm rot="10800000" flipV="1">
            <a:off x="6070600" y="2871788"/>
            <a:ext cx="2120900" cy="698500"/>
          </a:xfrm>
          <a:prstGeom prst="curvedConnector3">
            <a:avLst>
              <a:gd name="adj1" fmla="val 47157"/>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38" name="AutoShape 161"/>
          <p:cNvCxnSpPr>
            <a:cxnSpLocks noChangeShapeType="1"/>
            <a:stCxn id="11332" idx="4"/>
          </p:cNvCxnSpPr>
          <p:nvPr/>
        </p:nvCxnSpPr>
        <p:spPr bwMode="auto">
          <a:xfrm rot="10800000" flipV="1">
            <a:off x="6648450" y="2871788"/>
            <a:ext cx="1543050" cy="698500"/>
          </a:xfrm>
          <a:prstGeom prst="curvedConnector3">
            <a:avLst>
              <a:gd name="adj1" fmla="val 46093"/>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39" name="AutoShape 162"/>
          <p:cNvCxnSpPr>
            <a:cxnSpLocks noChangeShapeType="1"/>
            <a:stCxn id="11332" idx="4"/>
            <a:endCxn id="11318" idx="6"/>
          </p:cNvCxnSpPr>
          <p:nvPr/>
        </p:nvCxnSpPr>
        <p:spPr bwMode="auto">
          <a:xfrm rot="10800000" flipV="1">
            <a:off x="7073900" y="2871788"/>
            <a:ext cx="1117600" cy="698500"/>
          </a:xfrm>
          <a:prstGeom prst="curvedConnector3">
            <a:avLst>
              <a:gd name="adj1" fmla="val 4460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40" name="AutoShape 163"/>
          <p:cNvCxnSpPr>
            <a:cxnSpLocks noChangeShapeType="1"/>
            <a:stCxn id="11332" idx="4"/>
          </p:cNvCxnSpPr>
          <p:nvPr/>
        </p:nvCxnSpPr>
        <p:spPr bwMode="auto">
          <a:xfrm rot="10800000" flipV="1">
            <a:off x="7504113" y="2871788"/>
            <a:ext cx="687387" cy="708025"/>
          </a:xfrm>
          <a:prstGeom prst="curvedConnector3">
            <a:avLst>
              <a:gd name="adj1" fmla="val 41338"/>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41" name="AutoShape 164"/>
          <p:cNvCxnSpPr>
            <a:cxnSpLocks noChangeShapeType="1"/>
            <a:stCxn id="11332" idx="4"/>
          </p:cNvCxnSpPr>
          <p:nvPr/>
        </p:nvCxnSpPr>
        <p:spPr bwMode="auto">
          <a:xfrm rot="10800000" flipV="1">
            <a:off x="5981700" y="2871788"/>
            <a:ext cx="2209800" cy="1160462"/>
          </a:xfrm>
          <a:prstGeom prst="curvedConnector3">
            <a:avLst>
              <a:gd name="adj1" fmla="val 47269"/>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42" name="AutoShape 165"/>
          <p:cNvCxnSpPr>
            <a:cxnSpLocks noChangeShapeType="1"/>
            <a:stCxn id="11332" idx="4"/>
          </p:cNvCxnSpPr>
          <p:nvPr/>
        </p:nvCxnSpPr>
        <p:spPr bwMode="auto">
          <a:xfrm rot="10800000" flipV="1">
            <a:off x="6438900" y="2871788"/>
            <a:ext cx="1752600" cy="1154112"/>
          </a:xfrm>
          <a:prstGeom prst="curvedConnector3">
            <a:avLst>
              <a:gd name="adj1" fmla="val 46560"/>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43" name="AutoShape 166"/>
          <p:cNvCxnSpPr>
            <a:cxnSpLocks noChangeShapeType="1"/>
            <a:stCxn id="11332" idx="4"/>
            <a:endCxn id="11325" idx="6"/>
          </p:cNvCxnSpPr>
          <p:nvPr/>
        </p:nvCxnSpPr>
        <p:spPr bwMode="auto">
          <a:xfrm rot="10800000" flipV="1">
            <a:off x="7016750" y="2871788"/>
            <a:ext cx="1174750" cy="1160462"/>
          </a:xfrm>
          <a:prstGeom prst="curvedConnector3">
            <a:avLst>
              <a:gd name="adj1" fmla="val 44866"/>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44" name="AutoShape 167"/>
          <p:cNvCxnSpPr>
            <a:cxnSpLocks noChangeShapeType="1"/>
            <a:stCxn id="11332" idx="4"/>
          </p:cNvCxnSpPr>
          <p:nvPr/>
        </p:nvCxnSpPr>
        <p:spPr bwMode="auto">
          <a:xfrm rot="10800000" flipV="1">
            <a:off x="7427913" y="2871788"/>
            <a:ext cx="763587" cy="1158875"/>
          </a:xfrm>
          <a:prstGeom prst="curvedConnector3">
            <a:avLst>
              <a:gd name="adj1" fmla="val 42204"/>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sp>
        <p:nvSpPr>
          <p:cNvPr id="11345" name="Oval 4"/>
          <p:cNvSpPr>
            <a:spLocks noChangeArrowheads="1"/>
          </p:cNvSpPr>
          <p:nvPr/>
        </p:nvSpPr>
        <p:spPr bwMode="auto">
          <a:xfrm>
            <a:off x="6564313" y="4540250"/>
            <a:ext cx="220662" cy="187325"/>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1346" name="Oval 5"/>
          <p:cNvSpPr>
            <a:spLocks noChangeArrowheads="1"/>
          </p:cNvSpPr>
          <p:nvPr/>
        </p:nvSpPr>
        <p:spPr bwMode="auto">
          <a:xfrm>
            <a:off x="6565900" y="4891088"/>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1347" name="Oval 6"/>
          <p:cNvSpPr>
            <a:spLocks noChangeArrowheads="1"/>
          </p:cNvSpPr>
          <p:nvPr/>
        </p:nvSpPr>
        <p:spPr bwMode="auto">
          <a:xfrm>
            <a:off x="5988050" y="4892675"/>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1348" name="Oval 7"/>
          <p:cNvSpPr>
            <a:spLocks noChangeArrowheads="1"/>
          </p:cNvSpPr>
          <p:nvPr/>
        </p:nvSpPr>
        <p:spPr bwMode="auto">
          <a:xfrm>
            <a:off x="7310438" y="4892675"/>
            <a:ext cx="220662" cy="187325"/>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11349" name="AutoShape 8"/>
          <p:cNvCxnSpPr>
            <a:cxnSpLocks noChangeShapeType="1"/>
            <a:stCxn id="11345" idx="4"/>
          </p:cNvCxnSpPr>
          <p:nvPr/>
        </p:nvCxnSpPr>
        <p:spPr bwMode="auto">
          <a:xfrm flipH="1">
            <a:off x="6099175" y="4727575"/>
            <a:ext cx="576263" cy="165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50" name="AutoShape 9"/>
          <p:cNvCxnSpPr>
            <a:cxnSpLocks noChangeShapeType="1"/>
            <a:stCxn id="11345" idx="4"/>
          </p:cNvCxnSpPr>
          <p:nvPr/>
        </p:nvCxnSpPr>
        <p:spPr bwMode="auto">
          <a:xfrm>
            <a:off x="6675438" y="4727575"/>
            <a:ext cx="746125" cy="165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51" name="AutoShape 10"/>
          <p:cNvCxnSpPr>
            <a:cxnSpLocks noChangeShapeType="1"/>
            <a:stCxn id="11345" idx="4"/>
            <a:endCxn id="11346" idx="0"/>
          </p:cNvCxnSpPr>
          <p:nvPr/>
        </p:nvCxnSpPr>
        <p:spPr bwMode="auto">
          <a:xfrm>
            <a:off x="6675438" y="4727575"/>
            <a:ext cx="1587" cy="1635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52" name="Oval 11"/>
          <p:cNvSpPr>
            <a:spLocks noChangeArrowheads="1"/>
          </p:cNvSpPr>
          <p:nvPr/>
        </p:nvSpPr>
        <p:spPr bwMode="auto">
          <a:xfrm>
            <a:off x="5848350" y="5278438"/>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11353" name="AutoShape 12"/>
          <p:cNvCxnSpPr>
            <a:cxnSpLocks noChangeShapeType="1"/>
          </p:cNvCxnSpPr>
          <p:nvPr/>
        </p:nvCxnSpPr>
        <p:spPr bwMode="auto">
          <a:xfrm flipH="1">
            <a:off x="5959475" y="5080000"/>
            <a:ext cx="139700" cy="1984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54" name="Oval 13"/>
          <p:cNvSpPr>
            <a:spLocks noChangeArrowheads="1"/>
          </p:cNvSpPr>
          <p:nvPr/>
        </p:nvSpPr>
        <p:spPr bwMode="auto">
          <a:xfrm>
            <a:off x="6851650" y="5278438"/>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1355" name="Oval 14"/>
          <p:cNvSpPr>
            <a:spLocks noChangeArrowheads="1"/>
          </p:cNvSpPr>
          <p:nvPr/>
        </p:nvSpPr>
        <p:spPr bwMode="auto">
          <a:xfrm>
            <a:off x="6426200" y="5278438"/>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1356" name="Oval 15"/>
          <p:cNvSpPr>
            <a:spLocks noChangeArrowheads="1"/>
          </p:cNvSpPr>
          <p:nvPr/>
        </p:nvSpPr>
        <p:spPr bwMode="auto">
          <a:xfrm>
            <a:off x="7281863" y="5287963"/>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11357" name="AutoShape 16"/>
          <p:cNvCxnSpPr>
            <a:cxnSpLocks noChangeShapeType="1"/>
            <a:stCxn id="11346" idx="4"/>
          </p:cNvCxnSpPr>
          <p:nvPr/>
        </p:nvCxnSpPr>
        <p:spPr bwMode="auto">
          <a:xfrm flipH="1">
            <a:off x="6537325" y="5078413"/>
            <a:ext cx="139700" cy="2000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58" name="AutoShape 17"/>
          <p:cNvCxnSpPr>
            <a:cxnSpLocks noChangeShapeType="1"/>
            <a:stCxn id="11346" idx="4"/>
          </p:cNvCxnSpPr>
          <p:nvPr/>
        </p:nvCxnSpPr>
        <p:spPr bwMode="auto">
          <a:xfrm>
            <a:off x="6677025" y="5078413"/>
            <a:ext cx="715963" cy="2095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59" name="AutoShape 18"/>
          <p:cNvCxnSpPr>
            <a:cxnSpLocks noChangeShapeType="1"/>
            <a:stCxn id="11346" idx="4"/>
            <a:endCxn id="11354" idx="0"/>
          </p:cNvCxnSpPr>
          <p:nvPr/>
        </p:nvCxnSpPr>
        <p:spPr bwMode="auto">
          <a:xfrm>
            <a:off x="6677025" y="5078413"/>
            <a:ext cx="285750" cy="2000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60" name="Oval 19"/>
          <p:cNvSpPr>
            <a:spLocks noChangeArrowheads="1"/>
          </p:cNvSpPr>
          <p:nvPr/>
        </p:nvSpPr>
        <p:spPr bwMode="auto">
          <a:xfrm>
            <a:off x="7205663" y="5738813"/>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1361" name="Oval 20"/>
          <p:cNvSpPr>
            <a:spLocks noChangeArrowheads="1"/>
          </p:cNvSpPr>
          <p:nvPr/>
        </p:nvSpPr>
        <p:spPr bwMode="auto">
          <a:xfrm>
            <a:off x="6794500" y="5740400"/>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11362" name="AutoShape 21"/>
          <p:cNvCxnSpPr>
            <a:cxnSpLocks noChangeShapeType="1"/>
            <a:stCxn id="11354" idx="4"/>
            <a:endCxn id="11361" idx="0"/>
          </p:cNvCxnSpPr>
          <p:nvPr/>
        </p:nvCxnSpPr>
        <p:spPr bwMode="auto">
          <a:xfrm flipH="1">
            <a:off x="6905625" y="5465763"/>
            <a:ext cx="57150" cy="2746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63" name="AutoShape 22"/>
          <p:cNvCxnSpPr>
            <a:cxnSpLocks noChangeShapeType="1"/>
            <a:stCxn id="11354" idx="4"/>
          </p:cNvCxnSpPr>
          <p:nvPr/>
        </p:nvCxnSpPr>
        <p:spPr bwMode="auto">
          <a:xfrm>
            <a:off x="6962775" y="5465763"/>
            <a:ext cx="354013" cy="2730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64" name="Oval 23"/>
          <p:cNvSpPr>
            <a:spLocks noChangeArrowheads="1"/>
          </p:cNvSpPr>
          <p:nvPr/>
        </p:nvSpPr>
        <p:spPr bwMode="auto">
          <a:xfrm>
            <a:off x="6216650" y="5734050"/>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1365" name="Oval 24"/>
          <p:cNvSpPr>
            <a:spLocks noChangeArrowheads="1"/>
          </p:cNvSpPr>
          <p:nvPr/>
        </p:nvSpPr>
        <p:spPr bwMode="auto">
          <a:xfrm>
            <a:off x="5759450" y="5740400"/>
            <a:ext cx="222250" cy="187325"/>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11366" name="AutoShape 25"/>
          <p:cNvCxnSpPr>
            <a:cxnSpLocks noChangeShapeType="1"/>
          </p:cNvCxnSpPr>
          <p:nvPr/>
        </p:nvCxnSpPr>
        <p:spPr bwMode="auto">
          <a:xfrm flipH="1" flipV="1">
            <a:off x="5959475" y="5465763"/>
            <a:ext cx="368300" cy="2682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367" name="AutoShape 26"/>
          <p:cNvCxnSpPr>
            <a:cxnSpLocks noChangeShapeType="1"/>
          </p:cNvCxnSpPr>
          <p:nvPr/>
        </p:nvCxnSpPr>
        <p:spPr bwMode="auto">
          <a:xfrm flipH="1">
            <a:off x="5870575" y="5465763"/>
            <a:ext cx="88900" cy="2746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368" name="AutoShape 193"/>
          <p:cNvSpPr>
            <a:spLocks noChangeArrowheads="1"/>
          </p:cNvSpPr>
          <p:nvPr/>
        </p:nvSpPr>
        <p:spPr bwMode="auto">
          <a:xfrm>
            <a:off x="8058150" y="4384675"/>
            <a:ext cx="1512888" cy="508000"/>
          </a:xfrm>
          <a:prstGeom prst="wedgeRoundRectCallout">
            <a:avLst>
              <a:gd name="adj1" fmla="val 13903"/>
              <a:gd name="adj2" fmla="val 87190"/>
              <a:gd name="adj3" fmla="val 16667"/>
            </a:avLst>
          </a:prstGeom>
          <a:solidFill>
            <a:srgbClr val="CCCC00"/>
          </a:solidFill>
          <a:ln w="9525" algn="ctr">
            <a:solidFill>
              <a:schemeClr val="tx1"/>
            </a:solidFill>
            <a:miter lim="800000"/>
            <a:headEnd/>
            <a:tailEnd/>
          </a:ln>
        </p:spPr>
        <p:txBody>
          <a:bodyPr anchor="ctr"/>
          <a:lstStyle/>
          <a:p>
            <a:pPr defTabSz="915988"/>
            <a:r>
              <a:rPr lang="en-US" sz="1000"/>
              <a:t>Send TreeBuildDone message to all widgets</a:t>
            </a:r>
            <a:endParaRPr lang="bg-BG" sz="1000"/>
          </a:p>
        </p:txBody>
      </p:sp>
      <p:cxnSp>
        <p:nvCxnSpPr>
          <p:cNvPr id="11369" name="AutoShape 194"/>
          <p:cNvCxnSpPr>
            <a:cxnSpLocks noChangeShapeType="1"/>
            <a:stCxn id="11368" idx="4"/>
            <a:endCxn id="11345" idx="6"/>
          </p:cNvCxnSpPr>
          <p:nvPr/>
        </p:nvCxnSpPr>
        <p:spPr bwMode="auto">
          <a:xfrm rot="16200000" flipV="1">
            <a:off x="7681119" y="3737769"/>
            <a:ext cx="447675" cy="2239963"/>
          </a:xfrm>
          <a:prstGeom prst="curvedConnector4">
            <a:avLst>
              <a:gd name="adj1" fmla="val -8866"/>
              <a:gd name="adj2" fmla="val 71579"/>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0" name="AutoShape 195"/>
          <p:cNvCxnSpPr>
            <a:cxnSpLocks noChangeShapeType="1"/>
            <a:stCxn id="11368" idx="4"/>
          </p:cNvCxnSpPr>
          <p:nvPr/>
        </p:nvCxnSpPr>
        <p:spPr bwMode="auto">
          <a:xfrm rot="16200000" flipV="1">
            <a:off x="7569994" y="3626644"/>
            <a:ext cx="95250" cy="2814638"/>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1" name="AutoShape 196"/>
          <p:cNvCxnSpPr>
            <a:cxnSpLocks noChangeShapeType="1"/>
            <a:stCxn id="11368" idx="4"/>
            <a:endCxn id="11346" idx="6"/>
          </p:cNvCxnSpPr>
          <p:nvPr/>
        </p:nvCxnSpPr>
        <p:spPr bwMode="auto">
          <a:xfrm rot="16200000" flipV="1">
            <a:off x="7858125" y="3914775"/>
            <a:ext cx="96838" cy="2236788"/>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2" name="AutoShape 197"/>
          <p:cNvCxnSpPr>
            <a:cxnSpLocks noChangeShapeType="1"/>
            <a:stCxn id="11368" idx="4"/>
          </p:cNvCxnSpPr>
          <p:nvPr/>
        </p:nvCxnSpPr>
        <p:spPr bwMode="auto">
          <a:xfrm rot="16200000" flipV="1">
            <a:off x="8230394" y="4287044"/>
            <a:ext cx="95250" cy="1493838"/>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3" name="AutoShape 198"/>
          <p:cNvCxnSpPr>
            <a:cxnSpLocks noChangeShapeType="1"/>
            <a:stCxn id="11368" idx="4"/>
          </p:cNvCxnSpPr>
          <p:nvPr/>
        </p:nvCxnSpPr>
        <p:spPr bwMode="auto">
          <a:xfrm rot="5400000">
            <a:off x="7402513" y="3749675"/>
            <a:ext cx="290512" cy="2954338"/>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4" name="AutoShape 199"/>
          <p:cNvCxnSpPr>
            <a:cxnSpLocks noChangeShapeType="1"/>
            <a:stCxn id="11368" idx="4"/>
          </p:cNvCxnSpPr>
          <p:nvPr/>
        </p:nvCxnSpPr>
        <p:spPr bwMode="auto">
          <a:xfrm rot="5400000">
            <a:off x="7691438" y="4038600"/>
            <a:ext cx="290512" cy="2376488"/>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5" name="AutoShape 200"/>
          <p:cNvCxnSpPr>
            <a:cxnSpLocks noChangeShapeType="1"/>
            <a:stCxn id="11368" idx="4"/>
            <a:endCxn id="11354" idx="6"/>
          </p:cNvCxnSpPr>
          <p:nvPr/>
        </p:nvCxnSpPr>
        <p:spPr bwMode="auto">
          <a:xfrm rot="5400000">
            <a:off x="7904163" y="4251325"/>
            <a:ext cx="290512" cy="1951038"/>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6" name="AutoShape 201"/>
          <p:cNvCxnSpPr>
            <a:cxnSpLocks noChangeShapeType="1"/>
            <a:stCxn id="11368" idx="4"/>
          </p:cNvCxnSpPr>
          <p:nvPr/>
        </p:nvCxnSpPr>
        <p:spPr bwMode="auto">
          <a:xfrm rot="5400000">
            <a:off x="8114507" y="4471194"/>
            <a:ext cx="300037" cy="1520825"/>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7" name="AutoShape 202"/>
          <p:cNvCxnSpPr>
            <a:cxnSpLocks noChangeShapeType="1"/>
            <a:stCxn id="11368" idx="4"/>
          </p:cNvCxnSpPr>
          <p:nvPr/>
        </p:nvCxnSpPr>
        <p:spPr bwMode="auto">
          <a:xfrm rot="5400000">
            <a:off x="7127081" y="3936207"/>
            <a:ext cx="752475" cy="3043238"/>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8" name="AutoShape 203"/>
          <p:cNvCxnSpPr>
            <a:cxnSpLocks noChangeShapeType="1"/>
            <a:stCxn id="11368" idx="4"/>
          </p:cNvCxnSpPr>
          <p:nvPr/>
        </p:nvCxnSpPr>
        <p:spPr bwMode="auto">
          <a:xfrm rot="5400000">
            <a:off x="7358856" y="4161632"/>
            <a:ext cx="746125" cy="2586038"/>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79" name="AutoShape 204"/>
          <p:cNvCxnSpPr>
            <a:cxnSpLocks noChangeShapeType="1"/>
            <a:stCxn id="11368" idx="4"/>
            <a:endCxn id="11361" idx="6"/>
          </p:cNvCxnSpPr>
          <p:nvPr/>
        </p:nvCxnSpPr>
        <p:spPr bwMode="auto">
          <a:xfrm rot="5400000">
            <a:off x="7644606" y="4453732"/>
            <a:ext cx="752475" cy="2008188"/>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cxnSp>
        <p:nvCxnSpPr>
          <p:cNvPr id="11380" name="AutoShape 205"/>
          <p:cNvCxnSpPr>
            <a:cxnSpLocks noChangeShapeType="1"/>
            <a:stCxn id="11368" idx="4"/>
          </p:cNvCxnSpPr>
          <p:nvPr/>
        </p:nvCxnSpPr>
        <p:spPr bwMode="auto">
          <a:xfrm rot="5400000">
            <a:off x="7850982" y="4658519"/>
            <a:ext cx="750887" cy="1597025"/>
          </a:xfrm>
          <a:prstGeom prst="curvedConnector2">
            <a:avLst/>
          </a:prstGeom>
          <a:noFill/>
          <a:ln w="9525">
            <a:solidFill>
              <a:srgbClr val="008000"/>
            </a:solidFill>
            <a:round/>
            <a:headEnd/>
            <a:tailEnd type="triangle" w="med" len="med"/>
          </a:ln>
          <a:extLst>
            <a:ext uri="{909E8E84-426E-40DD-AFC4-6F175D3DCCD1}">
              <a14:hiddenFill xmlns:a14="http://schemas.microsoft.com/office/drawing/2010/main" xmlns="">
                <a:noFill/>
              </a14:hiddenFill>
            </a:ext>
          </a:extLst>
        </p:spPr>
      </p:cxnSp>
      <p:sp>
        <p:nvSpPr>
          <p:cNvPr id="11381" name="Text Box 207"/>
          <p:cNvSpPr txBox="1">
            <a:spLocks noChangeArrowheads="1"/>
          </p:cNvSpPr>
          <p:nvPr/>
        </p:nvSpPr>
        <p:spPr bwMode="auto">
          <a:xfrm>
            <a:off x="4772025" y="3465513"/>
            <a:ext cx="9350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dirty="0"/>
              <a:t>widgets enter</a:t>
            </a:r>
          </a:p>
          <a:p>
            <a:pPr eaLnBrk="1" hangingPunct="1"/>
            <a:r>
              <a:rPr lang="en-US" sz="1000" dirty="0" smtClean="0"/>
              <a:t>State “</a:t>
            </a:r>
            <a:r>
              <a:rPr lang="en-US" sz="1000" dirty="0" err="1" smtClean="0"/>
              <a:t>Init</a:t>
            </a:r>
            <a:r>
              <a:rPr lang="en-US" sz="1000" dirty="0" smtClean="0"/>
              <a:t>”</a:t>
            </a:r>
            <a:endParaRPr lang="bg-BG" sz="1000" dirty="0"/>
          </a:p>
        </p:txBody>
      </p:sp>
      <p:sp>
        <p:nvSpPr>
          <p:cNvPr id="11382" name="Text Box 208"/>
          <p:cNvSpPr txBox="1">
            <a:spLocks noChangeArrowheads="1"/>
          </p:cNvSpPr>
          <p:nvPr/>
        </p:nvSpPr>
        <p:spPr bwMode="auto">
          <a:xfrm>
            <a:off x="4621213" y="4435475"/>
            <a:ext cx="13001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dirty="0"/>
              <a:t>3. Switch widgets to</a:t>
            </a:r>
          </a:p>
          <a:p>
            <a:pPr eaLnBrk="1" hangingPunct="1"/>
            <a:r>
              <a:rPr lang="en-US" sz="1000" dirty="0" smtClean="0"/>
              <a:t>State “Running”</a:t>
            </a:r>
            <a:endParaRPr lang="bg-BG" sz="1000" dirty="0"/>
          </a:p>
        </p:txBody>
      </p:sp>
      <p:sp>
        <p:nvSpPr>
          <p:cNvPr id="11383" name="Text Box 209"/>
          <p:cNvSpPr txBox="1">
            <a:spLocks noChangeArrowheads="1"/>
          </p:cNvSpPr>
          <p:nvPr/>
        </p:nvSpPr>
        <p:spPr bwMode="auto">
          <a:xfrm>
            <a:off x="4572757" y="4891088"/>
            <a:ext cx="112402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dirty="0"/>
              <a:t>4. Broadcast</a:t>
            </a:r>
            <a:br>
              <a:rPr lang="en-US" sz="1000" dirty="0"/>
            </a:br>
            <a:r>
              <a:rPr lang="en-US" sz="1000" dirty="0" smtClean="0"/>
              <a:t>“</a:t>
            </a:r>
            <a:r>
              <a:rPr lang="en-US" sz="1000" dirty="0" err="1" smtClean="0"/>
              <a:t>TreeBuildDone</a:t>
            </a:r>
            <a:r>
              <a:rPr lang="en-US" sz="1000" dirty="0" smtClean="0"/>
              <a:t>”</a:t>
            </a:r>
            <a:endParaRPr lang="bg-BG" sz="1000" dirty="0"/>
          </a:p>
        </p:txBody>
      </p:sp>
      <p:cxnSp>
        <p:nvCxnSpPr>
          <p:cNvPr id="11384" name="AutoShape 210"/>
          <p:cNvCxnSpPr>
            <a:cxnSpLocks noChangeShapeType="1"/>
            <a:stCxn id="11266" idx="2"/>
          </p:cNvCxnSpPr>
          <p:nvPr/>
        </p:nvCxnSpPr>
        <p:spPr bwMode="auto">
          <a:xfrm flipH="1">
            <a:off x="7394575" y="3897313"/>
            <a:ext cx="1236663" cy="66675"/>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85" name="AutoShape 211"/>
          <p:cNvCxnSpPr>
            <a:cxnSpLocks noChangeShapeType="1"/>
            <a:stCxn id="11266" idx="2"/>
            <a:endCxn id="11310" idx="5"/>
          </p:cNvCxnSpPr>
          <p:nvPr/>
        </p:nvCxnSpPr>
        <p:spPr bwMode="auto">
          <a:xfrm flipH="1" flipV="1">
            <a:off x="6754813" y="3249613"/>
            <a:ext cx="1876425" cy="64770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11386" name="AutoShape 212"/>
          <p:cNvCxnSpPr>
            <a:cxnSpLocks noChangeShapeType="1"/>
            <a:stCxn id="11266" idx="2"/>
          </p:cNvCxnSpPr>
          <p:nvPr/>
        </p:nvCxnSpPr>
        <p:spPr bwMode="auto">
          <a:xfrm flipH="1" flipV="1">
            <a:off x="6615113" y="3636963"/>
            <a:ext cx="2016125" cy="260350"/>
          </a:xfrm>
          <a:prstGeom prst="straightConnector1">
            <a:avLst/>
          </a:prstGeom>
          <a:noFill/>
          <a:ln w="9525">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11387" name="AutoShape 213"/>
          <p:cNvSpPr>
            <a:spLocks noChangeArrowheads="1"/>
          </p:cNvSpPr>
          <p:nvPr/>
        </p:nvSpPr>
        <p:spPr bwMode="auto">
          <a:xfrm>
            <a:off x="8091488" y="3146425"/>
            <a:ext cx="1487487" cy="339725"/>
          </a:xfrm>
          <a:prstGeom prst="wedgeRoundRectCallout">
            <a:avLst>
              <a:gd name="adj1" fmla="val -46477"/>
              <a:gd name="adj2" fmla="val 119625"/>
              <a:gd name="adj3" fmla="val 16667"/>
            </a:avLst>
          </a:prstGeom>
          <a:solidFill>
            <a:srgbClr val="CCCC00"/>
          </a:solidFill>
          <a:ln w="9525" algn="ctr">
            <a:solidFill>
              <a:schemeClr val="tx1"/>
            </a:solidFill>
            <a:miter lim="800000"/>
            <a:headEnd/>
            <a:tailEnd/>
          </a:ln>
        </p:spPr>
        <p:txBody>
          <a:bodyPr anchor="ctr"/>
          <a:lstStyle/>
          <a:p>
            <a:pPr defTabSz="915988"/>
            <a:r>
              <a:rPr lang="en-US" sz="1000"/>
              <a:t>Some widgets read props from API</a:t>
            </a:r>
            <a:endParaRPr lang="bg-BG" sz="1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pPr marL="342900" indent="-342900"/>
            <a:r>
              <a:rPr lang="en-US" smtClean="0"/>
              <a:t>Artemmis Framework &amp; Tool Chain for Automotive Platforms</a:t>
            </a:r>
            <a:br>
              <a:rPr lang="en-US" smtClean="0"/>
            </a:br>
            <a:r>
              <a:rPr lang="en-US" smtClean="0"/>
              <a:t>Widget Base Properties</a:t>
            </a:r>
          </a:p>
        </p:txBody>
      </p:sp>
      <p:sp>
        <p:nvSpPr>
          <p:cNvPr id="12291" name="Content Placeholder 2"/>
          <p:cNvSpPr>
            <a:spLocks noGrp="1"/>
          </p:cNvSpPr>
          <p:nvPr>
            <p:ph idx="4294967295"/>
          </p:nvPr>
        </p:nvSpPr>
        <p:spPr>
          <a:xfrm>
            <a:off x="334963" y="998538"/>
            <a:ext cx="6643687" cy="4991100"/>
          </a:xfrm>
        </p:spPr>
        <p:txBody>
          <a:bodyPr/>
          <a:lstStyle/>
          <a:p>
            <a:r>
              <a:rPr lang="en-US" dirty="0" smtClean="0"/>
              <a:t>Widget base class defines the base properties which are inherited by all widgets. We call this properties: attributes. The initial values of these attributes are configured in the model. </a:t>
            </a:r>
          </a:p>
          <a:p>
            <a:pPr lvl="1">
              <a:lnSpc>
                <a:spcPct val="101000"/>
              </a:lnSpc>
              <a:spcAft>
                <a:spcPts val="300"/>
              </a:spcAft>
              <a:buFont typeface="Arial" charset="0"/>
              <a:buChar char="•"/>
            </a:pPr>
            <a:r>
              <a:rPr lang="en-US" sz="1400" b="1" dirty="0" smtClean="0"/>
              <a:t>Focus - </a:t>
            </a:r>
            <a:r>
              <a:rPr lang="en-US" sz="1400" dirty="0" smtClean="0"/>
              <a:t>This attribute determines the path of focused message in widget tree.</a:t>
            </a:r>
          </a:p>
          <a:p>
            <a:pPr lvl="1">
              <a:lnSpc>
                <a:spcPct val="101000"/>
              </a:lnSpc>
              <a:spcAft>
                <a:spcPts val="300"/>
              </a:spcAft>
              <a:buFont typeface="Arial" charset="0"/>
              <a:buChar char="•"/>
            </a:pPr>
            <a:r>
              <a:rPr lang="en-US" sz="1400" b="1" dirty="0" smtClean="0"/>
              <a:t>Focusable - </a:t>
            </a:r>
            <a:r>
              <a:rPr lang="en-US" sz="1400" dirty="0" smtClean="0"/>
              <a:t>This attribute determines whether a widget instance is allowed to be set to Focused.</a:t>
            </a:r>
          </a:p>
          <a:p>
            <a:pPr lvl="1">
              <a:lnSpc>
                <a:spcPct val="101000"/>
              </a:lnSpc>
              <a:spcAft>
                <a:spcPts val="300"/>
              </a:spcAft>
              <a:buFont typeface="Arial" charset="0"/>
              <a:buChar char="•"/>
            </a:pPr>
            <a:r>
              <a:rPr lang="en-US" sz="1400" b="1" dirty="0" smtClean="0"/>
              <a:t>Visible - </a:t>
            </a:r>
            <a:r>
              <a:rPr lang="en-US" sz="1400" dirty="0" smtClean="0"/>
              <a:t>This attribute determines whether or not a widget should be drawn on the display. </a:t>
            </a:r>
          </a:p>
          <a:p>
            <a:pPr lvl="1">
              <a:lnSpc>
                <a:spcPct val="101000"/>
              </a:lnSpc>
              <a:spcAft>
                <a:spcPts val="300"/>
              </a:spcAft>
              <a:buFont typeface="Arial" charset="0"/>
              <a:buChar char="•"/>
            </a:pPr>
            <a:r>
              <a:rPr lang="en-US" sz="1400" b="1" dirty="0" smtClean="0"/>
              <a:t>Enabled - </a:t>
            </a:r>
            <a:r>
              <a:rPr lang="en-US" sz="1400" dirty="0" smtClean="0"/>
              <a:t>This attribute is another attribute of widget instances, although it doesn’t have any effect internally, it is available for use by clients.</a:t>
            </a:r>
          </a:p>
          <a:p>
            <a:pPr lvl="1">
              <a:lnSpc>
                <a:spcPct val="101000"/>
              </a:lnSpc>
              <a:spcAft>
                <a:spcPts val="300"/>
              </a:spcAft>
              <a:buFont typeface="Arial" charset="0"/>
              <a:buChar char="•"/>
            </a:pPr>
            <a:r>
              <a:rPr lang="en-US" sz="1400" b="1" dirty="0" smtClean="0"/>
              <a:t>Do Update - </a:t>
            </a:r>
            <a:r>
              <a:rPr lang="en-US" sz="1400" dirty="0" smtClean="0"/>
              <a:t>This attribute determines whether or not an instance is allowed to receive API updates. </a:t>
            </a:r>
          </a:p>
          <a:p>
            <a:pPr lvl="1">
              <a:lnSpc>
                <a:spcPct val="101000"/>
              </a:lnSpc>
              <a:spcAft>
                <a:spcPts val="300"/>
              </a:spcAft>
              <a:buFont typeface="Arial" charset="0"/>
              <a:buChar char="•"/>
            </a:pPr>
            <a:r>
              <a:rPr lang="en-US" sz="1400" b="1" dirty="0" smtClean="0"/>
              <a:t>Widget State – </a:t>
            </a:r>
            <a:r>
              <a:rPr lang="en-US" sz="1400" dirty="0" smtClean="0"/>
              <a:t>could be “New”, “</a:t>
            </a:r>
            <a:r>
              <a:rPr lang="en-US" sz="1400" dirty="0" err="1" smtClean="0"/>
              <a:t>Init</a:t>
            </a:r>
            <a:r>
              <a:rPr lang="en-US" sz="1400" dirty="0" smtClean="0"/>
              <a:t>”, “Running”, “</a:t>
            </a:r>
            <a:r>
              <a:rPr lang="en-US" sz="1400" dirty="0" err="1" smtClean="0"/>
              <a:t>PrepareToDestroy</a:t>
            </a:r>
            <a:r>
              <a:rPr lang="en-US" sz="1400" dirty="0" smtClean="0"/>
              <a:t>” … and represents the state of a lifecycle of widget.</a:t>
            </a:r>
          </a:p>
          <a:p>
            <a:pPr lvl="1">
              <a:lnSpc>
                <a:spcPct val="101000"/>
              </a:lnSpc>
              <a:spcAft>
                <a:spcPts val="300"/>
              </a:spcAft>
              <a:buFont typeface="Arial" charset="0"/>
              <a:buChar char="•"/>
            </a:pPr>
            <a:r>
              <a:rPr lang="en-US" sz="1400" b="1" dirty="0"/>
              <a:t>Widget Id – </a:t>
            </a:r>
            <a:r>
              <a:rPr lang="en-US" sz="1400" dirty="0"/>
              <a:t>not an attribute. It is an important value of a widget (16 bit integer), this is its well known unique id over the entire widget tree. Widget gets its id by the tools during </a:t>
            </a:r>
            <a:r>
              <a:rPr lang="en-US" sz="1400" dirty="0" err="1"/>
              <a:t>toolchain</a:t>
            </a:r>
            <a:r>
              <a:rPr lang="en-US" sz="1400" dirty="0"/>
              <a:t> execution, so this id never changed and is known during compile time. Available as a member only for debug</a:t>
            </a:r>
            <a:r>
              <a:rPr lang="en-US" sz="1400" dirty="0" smtClean="0"/>
              <a:t>.</a:t>
            </a:r>
          </a:p>
          <a:p>
            <a:r>
              <a:rPr lang="en-US" dirty="0" smtClean="0"/>
              <a:t>For some of the attributes (Focus, Visible, Enabled, </a:t>
            </a:r>
            <a:r>
              <a:rPr lang="en-US" dirty="0" err="1" smtClean="0"/>
              <a:t>DoUpdate</a:t>
            </a:r>
            <a:r>
              <a:rPr lang="en-US" dirty="0" smtClean="0"/>
              <a:t>) effective value is a </a:t>
            </a:r>
            <a:r>
              <a:rPr lang="en-US" u="sng" dirty="0" smtClean="0"/>
              <a:t>cumulative</a:t>
            </a:r>
            <a:r>
              <a:rPr lang="en-US" dirty="0" smtClean="0"/>
              <a:t> value from root until the widget are all true. For example widget is actually visible only if all parents are also visible.</a:t>
            </a:r>
            <a:br>
              <a:rPr lang="en-US" dirty="0" smtClean="0"/>
            </a:br>
            <a:endParaRPr lang="en-US" dirty="0" smtClean="0"/>
          </a:p>
          <a:p>
            <a:endParaRPr lang="en-US" dirty="0" smtClean="0"/>
          </a:p>
        </p:txBody>
      </p:sp>
      <p:sp>
        <p:nvSpPr>
          <p:cNvPr id="12292" name="Slide Number Placeholder 3"/>
          <p:cNvSpPr txBox="1">
            <a:spLocks noGrp="1"/>
          </p:cNvSpPr>
          <p:nvPr/>
        </p:nvSpPr>
        <p:spPr bwMode="auto">
          <a:xfrm>
            <a:off x="334963" y="6524625"/>
            <a:ext cx="3135312" cy="14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lnSpc>
                <a:spcPts val="550"/>
              </a:lnSpc>
            </a:pPr>
            <a:fld id="{9199CE66-77C2-49A4-8964-D2CE52D08FE8}" type="slidenum">
              <a:rPr lang="en-US" sz="600"/>
              <a:pPr algn="l" eaLnBrk="1" hangingPunct="1">
                <a:lnSpc>
                  <a:spcPts val="550"/>
                </a:lnSpc>
              </a:pPr>
              <a:t>8</a:t>
            </a:fld>
            <a:r>
              <a:rPr lang="en-US" sz="600"/>
              <a:t> / T A Devi / ID RD CDS HF /  Jul-2012   © Continental Automotive Singapore</a:t>
            </a:r>
          </a:p>
        </p:txBody>
      </p:sp>
      <p:sp>
        <p:nvSpPr>
          <p:cNvPr id="12293" name="Oval 4"/>
          <p:cNvSpPr>
            <a:spLocks noChangeArrowheads="1"/>
          </p:cNvSpPr>
          <p:nvPr/>
        </p:nvSpPr>
        <p:spPr bwMode="auto">
          <a:xfrm>
            <a:off x="8234363" y="1179513"/>
            <a:ext cx="220662"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2294" name="Oval 5"/>
          <p:cNvSpPr>
            <a:spLocks noChangeArrowheads="1"/>
          </p:cNvSpPr>
          <p:nvPr/>
        </p:nvSpPr>
        <p:spPr bwMode="auto">
          <a:xfrm>
            <a:off x="8234363" y="1714500"/>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2295" name="Oval 6"/>
          <p:cNvSpPr>
            <a:spLocks noChangeArrowheads="1"/>
          </p:cNvSpPr>
          <p:nvPr/>
        </p:nvSpPr>
        <p:spPr bwMode="auto">
          <a:xfrm>
            <a:off x="7656513" y="1716088"/>
            <a:ext cx="222250" cy="192087"/>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296" name="Oval 7"/>
          <p:cNvSpPr>
            <a:spLocks noChangeArrowheads="1"/>
          </p:cNvSpPr>
          <p:nvPr/>
        </p:nvSpPr>
        <p:spPr bwMode="auto">
          <a:xfrm>
            <a:off x="8978900" y="1716088"/>
            <a:ext cx="220663" cy="192087"/>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12297" name="AutoShape 8"/>
          <p:cNvCxnSpPr>
            <a:cxnSpLocks noChangeShapeType="1"/>
            <a:stCxn id="12293" idx="4"/>
            <a:endCxn id="12295" idx="0"/>
          </p:cNvCxnSpPr>
          <p:nvPr/>
        </p:nvCxnSpPr>
        <p:spPr bwMode="auto">
          <a:xfrm flipH="1">
            <a:off x="7767638" y="1371600"/>
            <a:ext cx="577850" cy="3444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298" name="AutoShape 9"/>
          <p:cNvCxnSpPr>
            <a:cxnSpLocks noChangeShapeType="1"/>
            <a:stCxn id="12293" idx="4"/>
            <a:endCxn id="12296" idx="0"/>
          </p:cNvCxnSpPr>
          <p:nvPr/>
        </p:nvCxnSpPr>
        <p:spPr bwMode="auto">
          <a:xfrm>
            <a:off x="8345488" y="1371600"/>
            <a:ext cx="744537" cy="3444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299" name="AutoShape 10"/>
          <p:cNvCxnSpPr>
            <a:cxnSpLocks noChangeShapeType="1"/>
            <a:stCxn id="12293" idx="4"/>
            <a:endCxn id="12294" idx="0"/>
          </p:cNvCxnSpPr>
          <p:nvPr/>
        </p:nvCxnSpPr>
        <p:spPr bwMode="auto">
          <a:xfrm>
            <a:off x="8345488" y="1371600"/>
            <a:ext cx="0" cy="3429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2300" name="Oval 11"/>
          <p:cNvSpPr>
            <a:spLocks noChangeArrowheads="1"/>
          </p:cNvSpPr>
          <p:nvPr/>
        </p:nvSpPr>
        <p:spPr bwMode="auto">
          <a:xfrm>
            <a:off x="7545388" y="2301875"/>
            <a:ext cx="222250" cy="192088"/>
          </a:xfrm>
          <a:prstGeom prst="ellipse">
            <a:avLst/>
          </a:prstGeom>
          <a:gradFill rotWithShape="1">
            <a:gsLst>
              <a:gs pos="0">
                <a:srgbClr val="808000">
                  <a:alpha val="82001"/>
                </a:srgbClr>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12301" name="AutoShape 12"/>
          <p:cNvCxnSpPr>
            <a:cxnSpLocks noChangeShapeType="1"/>
            <a:stCxn id="12295" idx="4"/>
            <a:endCxn id="12300" idx="0"/>
          </p:cNvCxnSpPr>
          <p:nvPr/>
        </p:nvCxnSpPr>
        <p:spPr bwMode="auto">
          <a:xfrm flipH="1">
            <a:off x="7656513" y="1908175"/>
            <a:ext cx="111125" cy="3937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2302" name="Oval 13"/>
          <p:cNvSpPr>
            <a:spLocks noChangeArrowheads="1"/>
          </p:cNvSpPr>
          <p:nvPr/>
        </p:nvSpPr>
        <p:spPr bwMode="auto">
          <a:xfrm>
            <a:off x="8548688" y="2301875"/>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2303" name="Oval 14"/>
          <p:cNvSpPr>
            <a:spLocks noChangeArrowheads="1"/>
          </p:cNvSpPr>
          <p:nvPr/>
        </p:nvSpPr>
        <p:spPr bwMode="auto">
          <a:xfrm>
            <a:off x="8123238" y="2301875"/>
            <a:ext cx="222250" cy="192088"/>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304" name="Oval 15"/>
          <p:cNvSpPr>
            <a:spLocks noChangeArrowheads="1"/>
          </p:cNvSpPr>
          <p:nvPr/>
        </p:nvSpPr>
        <p:spPr bwMode="auto">
          <a:xfrm>
            <a:off x="8978900" y="2311400"/>
            <a:ext cx="222250" cy="192088"/>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12305" name="AutoShape 16"/>
          <p:cNvCxnSpPr>
            <a:cxnSpLocks noChangeShapeType="1"/>
            <a:stCxn id="12294" idx="4"/>
            <a:endCxn id="12303" idx="0"/>
          </p:cNvCxnSpPr>
          <p:nvPr/>
        </p:nvCxnSpPr>
        <p:spPr bwMode="auto">
          <a:xfrm flipH="1">
            <a:off x="8234363" y="1906588"/>
            <a:ext cx="111125" cy="3952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306" name="AutoShape 17"/>
          <p:cNvCxnSpPr>
            <a:cxnSpLocks noChangeShapeType="1"/>
            <a:stCxn id="12294" idx="4"/>
            <a:endCxn id="12304" idx="0"/>
          </p:cNvCxnSpPr>
          <p:nvPr/>
        </p:nvCxnSpPr>
        <p:spPr bwMode="auto">
          <a:xfrm>
            <a:off x="8345488" y="1906588"/>
            <a:ext cx="744537" cy="40481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307" name="AutoShape 18"/>
          <p:cNvCxnSpPr>
            <a:cxnSpLocks noChangeShapeType="1"/>
            <a:stCxn id="12294" idx="4"/>
            <a:endCxn id="12302" idx="0"/>
          </p:cNvCxnSpPr>
          <p:nvPr/>
        </p:nvCxnSpPr>
        <p:spPr bwMode="auto">
          <a:xfrm>
            <a:off x="8345488" y="1906588"/>
            <a:ext cx="314325" cy="3952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2308" name="Oval 19"/>
          <p:cNvSpPr>
            <a:spLocks noChangeArrowheads="1"/>
          </p:cNvSpPr>
          <p:nvPr/>
        </p:nvSpPr>
        <p:spPr bwMode="auto">
          <a:xfrm>
            <a:off x="8867775" y="2717800"/>
            <a:ext cx="222250" cy="192088"/>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309" name="Oval 20"/>
          <p:cNvSpPr>
            <a:spLocks noChangeArrowheads="1"/>
          </p:cNvSpPr>
          <p:nvPr/>
        </p:nvSpPr>
        <p:spPr bwMode="auto">
          <a:xfrm>
            <a:off x="8456613" y="2719388"/>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12310" name="AutoShape 21"/>
          <p:cNvCxnSpPr>
            <a:cxnSpLocks noChangeShapeType="1"/>
            <a:stCxn id="12302" idx="4"/>
            <a:endCxn id="12309" idx="0"/>
          </p:cNvCxnSpPr>
          <p:nvPr/>
        </p:nvCxnSpPr>
        <p:spPr bwMode="auto">
          <a:xfrm flipH="1">
            <a:off x="8567738" y="2493963"/>
            <a:ext cx="92075" cy="225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311" name="AutoShape 22"/>
          <p:cNvCxnSpPr>
            <a:cxnSpLocks noChangeShapeType="1"/>
            <a:stCxn id="12302" idx="4"/>
            <a:endCxn id="12308" idx="0"/>
          </p:cNvCxnSpPr>
          <p:nvPr/>
        </p:nvCxnSpPr>
        <p:spPr bwMode="auto">
          <a:xfrm>
            <a:off x="8659813" y="2493963"/>
            <a:ext cx="319087" cy="2238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2312" name="Oval 23"/>
          <p:cNvSpPr>
            <a:spLocks noChangeArrowheads="1"/>
          </p:cNvSpPr>
          <p:nvPr/>
        </p:nvSpPr>
        <p:spPr bwMode="auto">
          <a:xfrm>
            <a:off x="7878763" y="2713038"/>
            <a:ext cx="222250" cy="192087"/>
          </a:xfrm>
          <a:prstGeom prst="ellipse">
            <a:avLst/>
          </a:prstGeom>
          <a:gradFill rotWithShape="1">
            <a:gsLst>
              <a:gs pos="0">
                <a:srgbClr val="808000">
                  <a:alpha val="82001"/>
                </a:srgbClr>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12313" name="Oval 24"/>
          <p:cNvSpPr>
            <a:spLocks noChangeArrowheads="1"/>
          </p:cNvSpPr>
          <p:nvPr/>
        </p:nvSpPr>
        <p:spPr bwMode="auto">
          <a:xfrm>
            <a:off x="7421563" y="2719388"/>
            <a:ext cx="222250" cy="192087"/>
          </a:xfrm>
          <a:prstGeom prst="ellipse">
            <a:avLst/>
          </a:prstGeom>
          <a:gradFill rotWithShape="1">
            <a:gsLst>
              <a:gs pos="0">
                <a:srgbClr val="808000">
                  <a:alpha val="82001"/>
                </a:srgbClr>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12314" name="AutoShape 25"/>
          <p:cNvCxnSpPr>
            <a:cxnSpLocks noChangeShapeType="1"/>
            <a:stCxn id="12312" idx="0"/>
            <a:endCxn id="12300" idx="4"/>
          </p:cNvCxnSpPr>
          <p:nvPr/>
        </p:nvCxnSpPr>
        <p:spPr bwMode="auto">
          <a:xfrm flipH="1" flipV="1">
            <a:off x="7656513" y="2493963"/>
            <a:ext cx="333375"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315" name="AutoShape 26"/>
          <p:cNvCxnSpPr>
            <a:cxnSpLocks noChangeShapeType="1"/>
            <a:stCxn id="12300" idx="4"/>
            <a:endCxn id="12313" idx="0"/>
          </p:cNvCxnSpPr>
          <p:nvPr/>
        </p:nvCxnSpPr>
        <p:spPr bwMode="auto">
          <a:xfrm flipH="1">
            <a:off x="7532688" y="2493963"/>
            <a:ext cx="123825" cy="225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2316" name="Text Box 30"/>
          <p:cNvSpPr txBox="1">
            <a:spLocks noChangeArrowheads="1"/>
          </p:cNvSpPr>
          <p:nvPr/>
        </p:nvSpPr>
        <p:spPr bwMode="auto">
          <a:xfrm>
            <a:off x="7250113" y="3203575"/>
            <a:ext cx="2168525" cy="115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Green widgets are visible.</a:t>
            </a:r>
          </a:p>
          <a:p>
            <a:pPr eaLnBrk="1" hangingPunct="1"/>
            <a:endParaRPr lang="en-US" sz="1000"/>
          </a:p>
          <a:p>
            <a:pPr eaLnBrk="1" hangingPunct="1"/>
            <a:r>
              <a:rPr lang="en-US" sz="1000"/>
              <a:t>Hollow one are hidden</a:t>
            </a:r>
          </a:p>
          <a:p>
            <a:pPr eaLnBrk="1" hangingPunct="1"/>
            <a:endParaRPr lang="en-US" sz="1000"/>
          </a:p>
          <a:p>
            <a:pPr eaLnBrk="1" hangingPunct="1"/>
            <a:r>
              <a:rPr lang="en-US" sz="1000"/>
              <a:t>Left-down group of 3 widgets </a:t>
            </a:r>
          </a:p>
          <a:p>
            <a:pPr eaLnBrk="1" hangingPunct="1"/>
            <a:r>
              <a:rPr lang="en-US" sz="1000"/>
              <a:t>wants to be visible but in fact is not,</a:t>
            </a:r>
          </a:p>
          <a:p>
            <a:pPr eaLnBrk="1" hangingPunct="1"/>
            <a:r>
              <a:rPr lang="en-US" sz="1000"/>
              <a:t>because parent is not visible</a:t>
            </a:r>
            <a:endParaRPr lang="bg-BG" sz="1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Artemmis Framework &amp; Tool Chain for Automotive Platforms</a:t>
            </a:r>
            <a:br>
              <a:rPr lang="en-US" smtClean="0"/>
            </a:br>
            <a:r>
              <a:rPr lang="en-US" smtClean="0"/>
              <a:t>Propagating attributes</a:t>
            </a:r>
            <a:endParaRPr lang="bg-BG" smtClean="0"/>
          </a:p>
        </p:txBody>
      </p:sp>
      <p:sp>
        <p:nvSpPr>
          <p:cNvPr id="13315" name="Rectangle 3"/>
          <p:cNvSpPr>
            <a:spLocks noGrp="1" noChangeArrowheads="1"/>
          </p:cNvSpPr>
          <p:nvPr>
            <p:ph type="body" idx="1"/>
          </p:nvPr>
        </p:nvSpPr>
        <p:spPr>
          <a:xfrm>
            <a:off x="334963" y="998536"/>
            <a:ext cx="9236075" cy="2700493"/>
          </a:xfrm>
        </p:spPr>
        <p:txBody>
          <a:bodyPr/>
          <a:lstStyle/>
          <a:p>
            <a:pPr>
              <a:spcAft>
                <a:spcPts val="300"/>
              </a:spcAft>
            </a:pPr>
            <a:r>
              <a:rPr lang="en-US" dirty="0" smtClean="0"/>
              <a:t>Propagating attributes is a way to optimize checks for widget attributes which has dependency to parent widgets. This applies to attributes:</a:t>
            </a:r>
          </a:p>
          <a:p>
            <a:pPr marL="742950" lvl="1" indent="-285750">
              <a:spcAft>
                <a:spcPts val="300"/>
              </a:spcAft>
            </a:pPr>
            <a:r>
              <a:rPr lang="en-US" dirty="0" smtClean="0"/>
              <a:t>Visible</a:t>
            </a:r>
          </a:p>
          <a:p>
            <a:pPr marL="742950" lvl="1" indent="-285750">
              <a:spcAft>
                <a:spcPts val="300"/>
              </a:spcAft>
            </a:pPr>
            <a:r>
              <a:rPr lang="en-US" dirty="0" smtClean="0"/>
              <a:t>Enabled</a:t>
            </a:r>
          </a:p>
          <a:p>
            <a:pPr marL="742950" lvl="1" indent="-285750">
              <a:spcAft>
                <a:spcPts val="300"/>
              </a:spcAft>
            </a:pPr>
            <a:r>
              <a:rPr lang="en-US" dirty="0" smtClean="0"/>
              <a:t>Focused</a:t>
            </a:r>
          </a:p>
          <a:p>
            <a:pPr marL="742950" lvl="1" indent="-285750">
              <a:spcAft>
                <a:spcPts val="300"/>
              </a:spcAft>
            </a:pPr>
            <a:r>
              <a:rPr lang="en-US" dirty="0" err="1" smtClean="0"/>
              <a:t>doUpdate</a:t>
            </a:r>
            <a:endParaRPr lang="en-US" dirty="0" smtClean="0"/>
          </a:p>
          <a:p>
            <a:pPr>
              <a:spcAft>
                <a:spcPts val="300"/>
              </a:spcAft>
            </a:pPr>
            <a:r>
              <a:rPr lang="en-US" dirty="0" smtClean="0"/>
              <a:t>For every attribute (which is represented by one bit) there is additional one which represents cumulative state of a parents.</a:t>
            </a:r>
          </a:p>
          <a:p>
            <a:pPr>
              <a:spcAft>
                <a:spcPts val="300"/>
              </a:spcAft>
            </a:pPr>
            <a:r>
              <a:rPr lang="en-US" dirty="0" smtClean="0"/>
              <a:t>Reading (testing) of a value is done more often than changing value (switching visibility or enabling).</a:t>
            </a:r>
          </a:p>
          <a:p>
            <a:pPr>
              <a:spcAft>
                <a:spcPts val="300"/>
              </a:spcAft>
            </a:pPr>
            <a:r>
              <a:rPr lang="en-US" dirty="0" smtClean="0"/>
              <a:t>We need to have different values (own and parent), because own value is a desire of a widget, which shall not change when parent status is changed.</a:t>
            </a:r>
          </a:p>
        </p:txBody>
      </p:sp>
      <p:sp>
        <p:nvSpPr>
          <p:cNvPr id="13316" name="Oval 4"/>
          <p:cNvSpPr>
            <a:spLocks noChangeArrowheads="1"/>
          </p:cNvSpPr>
          <p:nvPr/>
        </p:nvSpPr>
        <p:spPr bwMode="auto">
          <a:xfrm>
            <a:off x="2613025" y="4119563"/>
            <a:ext cx="220663"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3317" name="Oval 5"/>
          <p:cNvSpPr>
            <a:spLocks noChangeArrowheads="1"/>
          </p:cNvSpPr>
          <p:nvPr/>
        </p:nvSpPr>
        <p:spPr bwMode="auto">
          <a:xfrm>
            <a:off x="3103563" y="4630738"/>
            <a:ext cx="222250" cy="192087"/>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18" name="Oval 6"/>
          <p:cNvSpPr>
            <a:spLocks noChangeArrowheads="1"/>
          </p:cNvSpPr>
          <p:nvPr/>
        </p:nvSpPr>
        <p:spPr bwMode="auto">
          <a:xfrm>
            <a:off x="2035175" y="4656138"/>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3319" name="Oval 7"/>
          <p:cNvSpPr>
            <a:spLocks noChangeArrowheads="1"/>
          </p:cNvSpPr>
          <p:nvPr/>
        </p:nvSpPr>
        <p:spPr bwMode="auto">
          <a:xfrm>
            <a:off x="3743325" y="4656138"/>
            <a:ext cx="220663" cy="192087"/>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13320" name="AutoShape 8"/>
          <p:cNvCxnSpPr>
            <a:cxnSpLocks noChangeShapeType="1"/>
            <a:stCxn id="13316" idx="4"/>
            <a:endCxn id="13318" idx="0"/>
          </p:cNvCxnSpPr>
          <p:nvPr/>
        </p:nvCxnSpPr>
        <p:spPr bwMode="auto">
          <a:xfrm flipH="1">
            <a:off x="2146300" y="4311650"/>
            <a:ext cx="577850" cy="3444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21" name="AutoShape 9"/>
          <p:cNvCxnSpPr>
            <a:cxnSpLocks noChangeShapeType="1"/>
            <a:stCxn id="13316" idx="4"/>
            <a:endCxn id="13319" idx="0"/>
          </p:cNvCxnSpPr>
          <p:nvPr/>
        </p:nvCxnSpPr>
        <p:spPr bwMode="auto">
          <a:xfrm>
            <a:off x="2724150" y="4311650"/>
            <a:ext cx="1130300" cy="3444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22" name="AutoShape 10"/>
          <p:cNvCxnSpPr>
            <a:cxnSpLocks noChangeShapeType="1"/>
            <a:stCxn id="13316" idx="4"/>
            <a:endCxn id="13317" idx="0"/>
          </p:cNvCxnSpPr>
          <p:nvPr/>
        </p:nvCxnSpPr>
        <p:spPr bwMode="auto">
          <a:xfrm>
            <a:off x="2724150" y="4311650"/>
            <a:ext cx="490538" cy="3190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23" name="Oval 11"/>
          <p:cNvSpPr>
            <a:spLocks noChangeArrowheads="1"/>
          </p:cNvSpPr>
          <p:nvPr/>
        </p:nvSpPr>
        <p:spPr bwMode="auto">
          <a:xfrm>
            <a:off x="3325813" y="5233988"/>
            <a:ext cx="222250" cy="192087"/>
          </a:xfrm>
          <a:prstGeom prst="ellipse">
            <a:avLst/>
          </a:prstGeom>
          <a:gradFill rotWithShape="1">
            <a:gsLst>
              <a:gs pos="0">
                <a:srgbClr val="808000">
                  <a:alpha val="82001"/>
                </a:srgbClr>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13324" name="AutoShape 12"/>
          <p:cNvCxnSpPr>
            <a:cxnSpLocks noChangeShapeType="1"/>
            <a:stCxn id="13317" idx="4"/>
            <a:endCxn id="13323" idx="0"/>
          </p:cNvCxnSpPr>
          <p:nvPr/>
        </p:nvCxnSpPr>
        <p:spPr bwMode="auto">
          <a:xfrm>
            <a:off x="3214688" y="4822825"/>
            <a:ext cx="222250" cy="41116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25" name="Oval 13"/>
          <p:cNvSpPr>
            <a:spLocks noChangeArrowheads="1"/>
          </p:cNvSpPr>
          <p:nvPr/>
        </p:nvSpPr>
        <p:spPr bwMode="auto">
          <a:xfrm>
            <a:off x="2035175" y="5235575"/>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3326" name="Oval 14"/>
          <p:cNvSpPr>
            <a:spLocks noChangeArrowheads="1"/>
          </p:cNvSpPr>
          <p:nvPr/>
        </p:nvSpPr>
        <p:spPr bwMode="auto">
          <a:xfrm>
            <a:off x="2919413" y="5241925"/>
            <a:ext cx="222250" cy="192088"/>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27" name="Oval 15"/>
          <p:cNvSpPr>
            <a:spLocks noChangeArrowheads="1"/>
          </p:cNvSpPr>
          <p:nvPr/>
        </p:nvSpPr>
        <p:spPr bwMode="auto">
          <a:xfrm>
            <a:off x="3854450" y="5227638"/>
            <a:ext cx="222250" cy="192087"/>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13328" name="AutoShape 16"/>
          <p:cNvCxnSpPr>
            <a:cxnSpLocks noChangeShapeType="1"/>
            <a:stCxn id="13317" idx="4"/>
            <a:endCxn id="13326" idx="0"/>
          </p:cNvCxnSpPr>
          <p:nvPr/>
        </p:nvCxnSpPr>
        <p:spPr bwMode="auto">
          <a:xfrm flipH="1">
            <a:off x="3030538" y="4822825"/>
            <a:ext cx="184150" cy="4191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29" name="AutoShape 17"/>
          <p:cNvCxnSpPr>
            <a:cxnSpLocks noChangeShapeType="1"/>
            <a:stCxn id="13317" idx="4"/>
            <a:endCxn id="13327" idx="0"/>
          </p:cNvCxnSpPr>
          <p:nvPr/>
        </p:nvCxnSpPr>
        <p:spPr bwMode="auto">
          <a:xfrm>
            <a:off x="3214688" y="4822825"/>
            <a:ext cx="750887" cy="4048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30" name="AutoShape 18"/>
          <p:cNvCxnSpPr>
            <a:cxnSpLocks noChangeShapeType="1"/>
            <a:stCxn id="13318" idx="4"/>
            <a:endCxn id="13325" idx="0"/>
          </p:cNvCxnSpPr>
          <p:nvPr/>
        </p:nvCxnSpPr>
        <p:spPr bwMode="auto">
          <a:xfrm>
            <a:off x="2146300" y="4848225"/>
            <a:ext cx="0" cy="3873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31" name="Oval 19"/>
          <p:cNvSpPr>
            <a:spLocks noChangeArrowheads="1"/>
          </p:cNvSpPr>
          <p:nvPr/>
        </p:nvSpPr>
        <p:spPr bwMode="auto">
          <a:xfrm>
            <a:off x="3606800" y="5653088"/>
            <a:ext cx="222250" cy="192087"/>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32" name="Oval 20"/>
          <p:cNvSpPr>
            <a:spLocks noChangeArrowheads="1"/>
          </p:cNvSpPr>
          <p:nvPr/>
        </p:nvSpPr>
        <p:spPr bwMode="auto">
          <a:xfrm>
            <a:off x="1812925" y="5646738"/>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13333" name="AutoShape 21"/>
          <p:cNvCxnSpPr>
            <a:cxnSpLocks noChangeShapeType="1"/>
            <a:stCxn id="13325" idx="4"/>
            <a:endCxn id="13332" idx="0"/>
          </p:cNvCxnSpPr>
          <p:nvPr/>
        </p:nvCxnSpPr>
        <p:spPr bwMode="auto">
          <a:xfrm flipH="1">
            <a:off x="1924050" y="5427663"/>
            <a:ext cx="222250"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34" name="AutoShape 22"/>
          <p:cNvCxnSpPr>
            <a:cxnSpLocks noChangeShapeType="1"/>
            <a:stCxn id="13323" idx="4"/>
            <a:endCxn id="13331" idx="0"/>
          </p:cNvCxnSpPr>
          <p:nvPr/>
        </p:nvCxnSpPr>
        <p:spPr bwMode="auto">
          <a:xfrm>
            <a:off x="3436938" y="5426075"/>
            <a:ext cx="280987" cy="2270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35" name="Oval 23"/>
          <p:cNvSpPr>
            <a:spLocks noChangeArrowheads="1"/>
          </p:cNvSpPr>
          <p:nvPr/>
        </p:nvSpPr>
        <p:spPr bwMode="auto">
          <a:xfrm>
            <a:off x="2257425" y="5653088"/>
            <a:ext cx="222250" cy="192087"/>
          </a:xfrm>
          <a:prstGeom prst="ellipse">
            <a:avLst/>
          </a:prstGeom>
          <a:solidFill>
            <a:srgbClr val="00FF00">
              <a:alpha val="81960"/>
            </a:srgbClr>
          </a:solidFill>
          <a:ln w="9525" algn="ctr">
            <a:solidFill>
              <a:schemeClr val="tx1"/>
            </a:solidFill>
            <a:round/>
            <a:headEnd/>
            <a:tailEnd/>
          </a:ln>
        </p:spPr>
        <p:txBody>
          <a:bodyPr wrap="none" anchor="ctr"/>
          <a:lstStyle/>
          <a:p>
            <a:endParaRPr lang="en-US"/>
          </a:p>
        </p:txBody>
      </p:sp>
      <p:sp>
        <p:nvSpPr>
          <p:cNvPr id="13336" name="Oval 24"/>
          <p:cNvSpPr>
            <a:spLocks noChangeArrowheads="1"/>
          </p:cNvSpPr>
          <p:nvPr/>
        </p:nvSpPr>
        <p:spPr bwMode="auto">
          <a:xfrm>
            <a:off x="3103563" y="5657850"/>
            <a:ext cx="222250" cy="192088"/>
          </a:xfrm>
          <a:prstGeom prst="ellipse">
            <a:avLst/>
          </a:prstGeom>
          <a:gradFill rotWithShape="1">
            <a:gsLst>
              <a:gs pos="0">
                <a:srgbClr val="808000">
                  <a:alpha val="82001"/>
                </a:srgbClr>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13337" name="AutoShape 25"/>
          <p:cNvCxnSpPr>
            <a:cxnSpLocks noChangeShapeType="1"/>
            <a:stCxn id="13335" idx="0"/>
            <a:endCxn id="13325" idx="4"/>
          </p:cNvCxnSpPr>
          <p:nvPr/>
        </p:nvCxnSpPr>
        <p:spPr bwMode="auto">
          <a:xfrm flipH="1" flipV="1">
            <a:off x="2146300" y="5427663"/>
            <a:ext cx="222250" cy="225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38" name="AutoShape 26"/>
          <p:cNvCxnSpPr>
            <a:cxnSpLocks noChangeShapeType="1"/>
            <a:stCxn id="13323" idx="4"/>
            <a:endCxn id="13336" idx="0"/>
          </p:cNvCxnSpPr>
          <p:nvPr/>
        </p:nvCxnSpPr>
        <p:spPr bwMode="auto">
          <a:xfrm flipH="1">
            <a:off x="3214688" y="5426075"/>
            <a:ext cx="222250" cy="2317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39" name="Oval 4"/>
          <p:cNvSpPr>
            <a:spLocks noChangeArrowheads="1"/>
          </p:cNvSpPr>
          <p:nvPr/>
        </p:nvSpPr>
        <p:spPr bwMode="auto">
          <a:xfrm>
            <a:off x="7845425" y="4133850"/>
            <a:ext cx="220663" cy="19208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3340" name="Oval 5"/>
          <p:cNvSpPr>
            <a:spLocks noChangeArrowheads="1"/>
          </p:cNvSpPr>
          <p:nvPr/>
        </p:nvSpPr>
        <p:spPr bwMode="auto">
          <a:xfrm>
            <a:off x="7845425" y="4668838"/>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3341" name="Oval 6"/>
          <p:cNvSpPr>
            <a:spLocks noChangeArrowheads="1"/>
          </p:cNvSpPr>
          <p:nvPr/>
        </p:nvSpPr>
        <p:spPr bwMode="auto">
          <a:xfrm>
            <a:off x="7032625" y="4670425"/>
            <a:ext cx="222250" cy="192088"/>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42" name="Oval 7"/>
          <p:cNvSpPr>
            <a:spLocks noChangeArrowheads="1"/>
          </p:cNvSpPr>
          <p:nvPr/>
        </p:nvSpPr>
        <p:spPr bwMode="auto">
          <a:xfrm>
            <a:off x="8589963" y="4670425"/>
            <a:ext cx="220662" cy="192088"/>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13343" name="AutoShape 8"/>
          <p:cNvCxnSpPr>
            <a:cxnSpLocks noChangeShapeType="1"/>
            <a:stCxn id="13339" idx="4"/>
            <a:endCxn id="13341" idx="0"/>
          </p:cNvCxnSpPr>
          <p:nvPr/>
        </p:nvCxnSpPr>
        <p:spPr bwMode="auto">
          <a:xfrm flipH="1">
            <a:off x="7143750" y="4325938"/>
            <a:ext cx="812800" cy="3444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44" name="AutoShape 9"/>
          <p:cNvCxnSpPr>
            <a:cxnSpLocks noChangeShapeType="1"/>
            <a:stCxn id="13339" idx="4"/>
          </p:cNvCxnSpPr>
          <p:nvPr/>
        </p:nvCxnSpPr>
        <p:spPr bwMode="auto">
          <a:xfrm>
            <a:off x="7956550" y="4325938"/>
            <a:ext cx="744538" cy="3444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45" name="AutoShape 10"/>
          <p:cNvCxnSpPr>
            <a:cxnSpLocks noChangeShapeType="1"/>
            <a:stCxn id="13339" idx="4"/>
            <a:endCxn id="13340" idx="0"/>
          </p:cNvCxnSpPr>
          <p:nvPr/>
        </p:nvCxnSpPr>
        <p:spPr bwMode="auto">
          <a:xfrm>
            <a:off x="7956550" y="4325938"/>
            <a:ext cx="0" cy="3429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46" name="Oval 11"/>
          <p:cNvSpPr>
            <a:spLocks noChangeArrowheads="1"/>
          </p:cNvSpPr>
          <p:nvPr/>
        </p:nvSpPr>
        <p:spPr bwMode="auto">
          <a:xfrm>
            <a:off x="6686550" y="5256213"/>
            <a:ext cx="222250" cy="192087"/>
          </a:xfrm>
          <a:prstGeom prst="ellipse">
            <a:avLst/>
          </a:prstGeom>
          <a:gradFill rotWithShape="1">
            <a:gsLst>
              <a:gs pos="0">
                <a:srgbClr val="808000">
                  <a:alpha val="82001"/>
                </a:srgbClr>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13347" name="AutoShape 12"/>
          <p:cNvCxnSpPr>
            <a:cxnSpLocks noChangeShapeType="1"/>
            <a:stCxn id="13341" idx="4"/>
          </p:cNvCxnSpPr>
          <p:nvPr/>
        </p:nvCxnSpPr>
        <p:spPr bwMode="auto">
          <a:xfrm flipH="1">
            <a:off x="6797675" y="4862513"/>
            <a:ext cx="346075" cy="3937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48" name="Oval 13"/>
          <p:cNvSpPr>
            <a:spLocks noChangeArrowheads="1"/>
          </p:cNvSpPr>
          <p:nvPr/>
        </p:nvSpPr>
        <p:spPr bwMode="auto">
          <a:xfrm>
            <a:off x="8159750" y="5256213"/>
            <a:ext cx="222250" cy="19208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3349" name="Oval 14"/>
          <p:cNvSpPr>
            <a:spLocks noChangeArrowheads="1"/>
          </p:cNvSpPr>
          <p:nvPr/>
        </p:nvSpPr>
        <p:spPr bwMode="auto">
          <a:xfrm>
            <a:off x="7254875" y="5227638"/>
            <a:ext cx="222250" cy="192087"/>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50" name="Oval 15"/>
          <p:cNvSpPr>
            <a:spLocks noChangeArrowheads="1"/>
          </p:cNvSpPr>
          <p:nvPr/>
        </p:nvSpPr>
        <p:spPr bwMode="auto">
          <a:xfrm>
            <a:off x="9053513" y="5272088"/>
            <a:ext cx="222250" cy="192087"/>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13351" name="AutoShape 16"/>
          <p:cNvCxnSpPr>
            <a:cxnSpLocks noChangeShapeType="1"/>
            <a:stCxn id="13340" idx="4"/>
          </p:cNvCxnSpPr>
          <p:nvPr/>
        </p:nvCxnSpPr>
        <p:spPr bwMode="auto">
          <a:xfrm flipH="1">
            <a:off x="7366000" y="4860925"/>
            <a:ext cx="590550" cy="36671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52" name="AutoShape 17"/>
          <p:cNvCxnSpPr>
            <a:cxnSpLocks noChangeShapeType="1"/>
            <a:stCxn id="13340" idx="4"/>
          </p:cNvCxnSpPr>
          <p:nvPr/>
        </p:nvCxnSpPr>
        <p:spPr bwMode="auto">
          <a:xfrm>
            <a:off x="7956550" y="4860925"/>
            <a:ext cx="1208088" cy="41116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53" name="AutoShape 18"/>
          <p:cNvCxnSpPr>
            <a:cxnSpLocks noChangeShapeType="1"/>
            <a:stCxn id="13340" idx="4"/>
            <a:endCxn id="13348" idx="0"/>
          </p:cNvCxnSpPr>
          <p:nvPr/>
        </p:nvCxnSpPr>
        <p:spPr bwMode="auto">
          <a:xfrm>
            <a:off x="7956550" y="4860925"/>
            <a:ext cx="314325" cy="39528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54" name="Oval 19"/>
          <p:cNvSpPr>
            <a:spLocks noChangeArrowheads="1"/>
          </p:cNvSpPr>
          <p:nvPr/>
        </p:nvSpPr>
        <p:spPr bwMode="auto">
          <a:xfrm>
            <a:off x="8478838" y="5672138"/>
            <a:ext cx="222250" cy="192087"/>
          </a:xfrm>
          <a:prstGeom prst="ellipse">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55" name="Oval 20"/>
          <p:cNvSpPr>
            <a:spLocks noChangeArrowheads="1"/>
          </p:cNvSpPr>
          <p:nvPr/>
        </p:nvSpPr>
        <p:spPr bwMode="auto">
          <a:xfrm>
            <a:off x="8067675" y="5673725"/>
            <a:ext cx="222250" cy="192088"/>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13356" name="AutoShape 21"/>
          <p:cNvCxnSpPr>
            <a:cxnSpLocks noChangeShapeType="1"/>
            <a:stCxn id="13348" idx="4"/>
            <a:endCxn id="13355" idx="0"/>
          </p:cNvCxnSpPr>
          <p:nvPr/>
        </p:nvCxnSpPr>
        <p:spPr bwMode="auto">
          <a:xfrm flipH="1">
            <a:off x="8178800" y="5448300"/>
            <a:ext cx="92075" cy="225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57" name="AutoShape 22"/>
          <p:cNvCxnSpPr>
            <a:cxnSpLocks noChangeShapeType="1"/>
            <a:stCxn id="13348" idx="4"/>
          </p:cNvCxnSpPr>
          <p:nvPr/>
        </p:nvCxnSpPr>
        <p:spPr bwMode="auto">
          <a:xfrm>
            <a:off x="8270875" y="5448300"/>
            <a:ext cx="319088" cy="2238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58" name="Oval 23"/>
          <p:cNvSpPr>
            <a:spLocks noChangeArrowheads="1"/>
          </p:cNvSpPr>
          <p:nvPr/>
        </p:nvSpPr>
        <p:spPr bwMode="auto">
          <a:xfrm>
            <a:off x="6921500" y="5667375"/>
            <a:ext cx="222250" cy="192088"/>
          </a:xfrm>
          <a:prstGeom prst="ellipse">
            <a:avLst/>
          </a:prstGeom>
          <a:gradFill rotWithShape="1">
            <a:gsLst>
              <a:gs pos="0">
                <a:srgbClr val="808000">
                  <a:alpha val="82001"/>
                </a:srgbClr>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sp>
        <p:nvSpPr>
          <p:cNvPr id="13359" name="Oval 24"/>
          <p:cNvSpPr>
            <a:spLocks noChangeArrowheads="1"/>
          </p:cNvSpPr>
          <p:nvPr/>
        </p:nvSpPr>
        <p:spPr bwMode="auto">
          <a:xfrm>
            <a:off x="6464300" y="5673725"/>
            <a:ext cx="222250" cy="192088"/>
          </a:xfrm>
          <a:prstGeom prst="ellipse">
            <a:avLst/>
          </a:prstGeom>
          <a:gradFill rotWithShape="1">
            <a:gsLst>
              <a:gs pos="0">
                <a:srgbClr val="808000">
                  <a:alpha val="82001"/>
                </a:srgbClr>
              </a:gs>
              <a:gs pos="100000">
                <a:srgbClr val="C6C68C">
                  <a:alpha val="67000"/>
                </a:srgbClr>
              </a:gs>
            </a:gsLst>
            <a:path path="shape">
              <a:fillToRect l="50000" t="50000" r="50000" b="50000"/>
            </a:path>
          </a:gradFill>
          <a:ln w="9525" algn="ctr">
            <a:solidFill>
              <a:schemeClr val="tx1"/>
            </a:solidFill>
            <a:round/>
            <a:headEnd/>
            <a:tailEnd/>
          </a:ln>
        </p:spPr>
        <p:txBody>
          <a:bodyPr wrap="none" anchor="ctr"/>
          <a:lstStyle/>
          <a:p>
            <a:endParaRPr lang="en-US"/>
          </a:p>
        </p:txBody>
      </p:sp>
      <p:cxnSp>
        <p:nvCxnSpPr>
          <p:cNvPr id="13360" name="AutoShape 25"/>
          <p:cNvCxnSpPr>
            <a:cxnSpLocks noChangeShapeType="1"/>
          </p:cNvCxnSpPr>
          <p:nvPr/>
        </p:nvCxnSpPr>
        <p:spPr bwMode="auto">
          <a:xfrm flipH="1" flipV="1">
            <a:off x="6797675" y="5448300"/>
            <a:ext cx="234950"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61" name="AutoShape 26"/>
          <p:cNvCxnSpPr>
            <a:cxnSpLocks noChangeShapeType="1"/>
          </p:cNvCxnSpPr>
          <p:nvPr/>
        </p:nvCxnSpPr>
        <p:spPr bwMode="auto">
          <a:xfrm flipH="1">
            <a:off x="6575425" y="5448300"/>
            <a:ext cx="222250" cy="22542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362" name="AutoShape 73"/>
          <p:cNvSpPr>
            <a:spLocks noChangeArrowheads="1"/>
          </p:cNvSpPr>
          <p:nvPr/>
        </p:nvSpPr>
        <p:spPr bwMode="auto">
          <a:xfrm>
            <a:off x="4957527" y="4757738"/>
            <a:ext cx="976313" cy="485775"/>
          </a:xfrm>
          <a:prstGeom prst="rightArrow">
            <a:avLst>
              <a:gd name="adj1" fmla="val 50000"/>
              <a:gd name="adj2" fmla="val 50245"/>
            </a:avLst>
          </a:prstGeom>
          <a:noFill/>
          <a:ln w="9525" algn="ctr">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3363" name="Text Box 74"/>
          <p:cNvSpPr txBox="1">
            <a:spLocks noChangeArrowheads="1"/>
          </p:cNvSpPr>
          <p:nvPr/>
        </p:nvSpPr>
        <p:spPr bwMode="auto">
          <a:xfrm>
            <a:off x="4903552" y="4882121"/>
            <a:ext cx="103028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dirty="0"/>
              <a:t>Switch visibility</a:t>
            </a:r>
            <a:endParaRPr lang="bg-BG" sz="1000" dirty="0"/>
          </a:p>
        </p:txBody>
      </p:sp>
      <p:cxnSp>
        <p:nvCxnSpPr>
          <p:cNvPr id="13364" name="AutoShape 77"/>
          <p:cNvCxnSpPr>
            <a:cxnSpLocks noChangeShapeType="1"/>
            <a:stCxn id="13365" idx="2"/>
            <a:endCxn id="13318" idx="1"/>
          </p:cNvCxnSpPr>
          <p:nvPr/>
        </p:nvCxnSpPr>
        <p:spPr bwMode="auto">
          <a:xfrm>
            <a:off x="1682750" y="4433888"/>
            <a:ext cx="385763" cy="2508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365" name="Text Box 78"/>
          <p:cNvSpPr txBox="1">
            <a:spLocks noChangeArrowheads="1"/>
          </p:cNvSpPr>
          <p:nvPr/>
        </p:nvSpPr>
        <p:spPr bwMode="auto">
          <a:xfrm>
            <a:off x="1390650" y="4189413"/>
            <a:ext cx="584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1. Hide</a:t>
            </a:r>
            <a:endParaRPr lang="bg-BG" sz="1000"/>
          </a:p>
        </p:txBody>
      </p:sp>
      <p:cxnSp>
        <p:nvCxnSpPr>
          <p:cNvPr id="13366" name="AutoShape 79"/>
          <p:cNvCxnSpPr>
            <a:cxnSpLocks noChangeShapeType="1"/>
            <a:stCxn id="13318" idx="3"/>
            <a:endCxn id="13325" idx="2"/>
          </p:cNvCxnSpPr>
          <p:nvPr/>
        </p:nvCxnSpPr>
        <p:spPr bwMode="auto">
          <a:xfrm rot="5400000">
            <a:off x="1795462" y="5059363"/>
            <a:ext cx="512763" cy="33338"/>
          </a:xfrm>
          <a:prstGeom prst="curvedConnector4">
            <a:avLst>
              <a:gd name="adj1" fmla="val 43032"/>
              <a:gd name="adj2" fmla="val 785713"/>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367" name="AutoShape 80"/>
          <p:cNvCxnSpPr>
            <a:cxnSpLocks noChangeShapeType="1"/>
            <a:stCxn id="13325" idx="3"/>
            <a:endCxn id="13332" idx="1"/>
          </p:cNvCxnSpPr>
          <p:nvPr/>
        </p:nvCxnSpPr>
        <p:spPr bwMode="auto">
          <a:xfrm rot="5400000">
            <a:off x="1819275" y="5426076"/>
            <a:ext cx="276225" cy="222250"/>
          </a:xfrm>
          <a:prstGeom prst="curvedConnector3">
            <a:avLst>
              <a:gd name="adj1" fmla="val 2586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368" name="AutoShape 81"/>
          <p:cNvCxnSpPr>
            <a:cxnSpLocks noChangeShapeType="1"/>
            <a:stCxn id="13325" idx="5"/>
            <a:endCxn id="13335" idx="7"/>
          </p:cNvCxnSpPr>
          <p:nvPr/>
        </p:nvCxnSpPr>
        <p:spPr bwMode="auto">
          <a:xfrm rot="16200000" flipH="1">
            <a:off x="2193925" y="5429251"/>
            <a:ext cx="282575" cy="222250"/>
          </a:xfrm>
          <a:prstGeom prst="curvedConnector3">
            <a:avLst>
              <a:gd name="adj1" fmla="val 30333"/>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369" name="Text Box 82"/>
          <p:cNvSpPr txBox="1">
            <a:spLocks noChangeArrowheads="1"/>
          </p:cNvSpPr>
          <p:nvPr/>
        </p:nvSpPr>
        <p:spPr bwMode="auto">
          <a:xfrm>
            <a:off x="1228725" y="4819650"/>
            <a:ext cx="695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2. Parent</a:t>
            </a:r>
          </a:p>
          <a:p>
            <a:pPr eaLnBrk="1" hangingPunct="1"/>
            <a:r>
              <a:rPr lang="en-US" sz="1000"/>
              <a:t>hidden</a:t>
            </a:r>
            <a:endParaRPr lang="bg-BG" sz="1000"/>
          </a:p>
        </p:txBody>
      </p:sp>
      <p:sp>
        <p:nvSpPr>
          <p:cNvPr id="13370" name="Text Box 83"/>
          <p:cNvSpPr txBox="1">
            <a:spLocks noChangeArrowheads="1"/>
          </p:cNvSpPr>
          <p:nvPr/>
        </p:nvSpPr>
        <p:spPr bwMode="auto">
          <a:xfrm>
            <a:off x="1117600" y="5399088"/>
            <a:ext cx="695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3. Parent</a:t>
            </a:r>
          </a:p>
          <a:p>
            <a:pPr eaLnBrk="1" hangingPunct="1"/>
            <a:r>
              <a:rPr lang="en-US" sz="1000"/>
              <a:t>hidden</a:t>
            </a:r>
            <a:endParaRPr lang="bg-BG" sz="1000"/>
          </a:p>
        </p:txBody>
      </p:sp>
      <p:sp>
        <p:nvSpPr>
          <p:cNvPr id="13371" name="Text Box 84"/>
          <p:cNvSpPr txBox="1">
            <a:spLocks noChangeArrowheads="1"/>
          </p:cNvSpPr>
          <p:nvPr/>
        </p:nvSpPr>
        <p:spPr bwMode="auto">
          <a:xfrm>
            <a:off x="2265363" y="5243513"/>
            <a:ext cx="695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4. Parent</a:t>
            </a:r>
          </a:p>
          <a:p>
            <a:pPr eaLnBrk="1" hangingPunct="1"/>
            <a:r>
              <a:rPr lang="en-US" sz="1000"/>
              <a:t>hidden</a:t>
            </a:r>
            <a:endParaRPr lang="bg-BG" sz="1000"/>
          </a:p>
        </p:txBody>
      </p:sp>
      <p:cxnSp>
        <p:nvCxnSpPr>
          <p:cNvPr id="13372" name="AutoShape 85"/>
          <p:cNvCxnSpPr>
            <a:cxnSpLocks noChangeShapeType="1"/>
            <a:stCxn id="13373" idx="2"/>
            <a:endCxn id="13340" idx="1"/>
          </p:cNvCxnSpPr>
          <p:nvPr/>
        </p:nvCxnSpPr>
        <p:spPr bwMode="auto">
          <a:xfrm>
            <a:off x="7448550" y="4378325"/>
            <a:ext cx="430213" cy="3190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373" name="Text Box 86"/>
          <p:cNvSpPr txBox="1">
            <a:spLocks noChangeArrowheads="1"/>
          </p:cNvSpPr>
          <p:nvPr/>
        </p:nvSpPr>
        <p:spPr bwMode="auto">
          <a:xfrm>
            <a:off x="7127875" y="4133850"/>
            <a:ext cx="639763"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1. Show</a:t>
            </a:r>
            <a:endParaRPr lang="bg-BG" sz="1000"/>
          </a:p>
        </p:txBody>
      </p:sp>
      <p:cxnSp>
        <p:nvCxnSpPr>
          <p:cNvPr id="13374" name="AutoShape 87"/>
          <p:cNvCxnSpPr>
            <a:cxnSpLocks noChangeShapeType="1"/>
            <a:stCxn id="13340" idx="4"/>
            <a:endCxn id="13348" idx="2"/>
          </p:cNvCxnSpPr>
          <p:nvPr/>
        </p:nvCxnSpPr>
        <p:spPr bwMode="auto">
          <a:xfrm rot="16200000" flipH="1">
            <a:off x="7812087" y="5005388"/>
            <a:ext cx="492125" cy="2032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375" name="AutoShape 88"/>
          <p:cNvCxnSpPr>
            <a:cxnSpLocks noChangeShapeType="1"/>
            <a:stCxn id="13348" idx="3"/>
            <a:endCxn id="13355" idx="2"/>
          </p:cNvCxnSpPr>
          <p:nvPr/>
        </p:nvCxnSpPr>
        <p:spPr bwMode="auto">
          <a:xfrm rot="5400000">
            <a:off x="7954963" y="5532437"/>
            <a:ext cx="350838" cy="125413"/>
          </a:xfrm>
          <a:prstGeom prst="curvedConnector4">
            <a:avLst>
              <a:gd name="adj1" fmla="val 39819"/>
              <a:gd name="adj2" fmla="val 201264"/>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3376" name="AutoShape 89"/>
          <p:cNvCxnSpPr>
            <a:cxnSpLocks noChangeShapeType="1"/>
            <a:stCxn id="13348" idx="5"/>
          </p:cNvCxnSpPr>
          <p:nvPr/>
        </p:nvCxnSpPr>
        <p:spPr bwMode="auto">
          <a:xfrm rot="16200000" flipH="1">
            <a:off x="8367713" y="5400675"/>
            <a:ext cx="280988" cy="319087"/>
          </a:xfrm>
          <a:prstGeom prst="curvedConnector3">
            <a:avLst>
              <a:gd name="adj1" fmla="val 33898"/>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377" name="Text Box 90"/>
          <p:cNvSpPr txBox="1">
            <a:spLocks noChangeArrowheads="1"/>
          </p:cNvSpPr>
          <p:nvPr/>
        </p:nvSpPr>
        <p:spPr bwMode="auto">
          <a:xfrm>
            <a:off x="7407275" y="5067300"/>
            <a:ext cx="695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2. Parent</a:t>
            </a:r>
          </a:p>
          <a:p>
            <a:pPr eaLnBrk="1" hangingPunct="1"/>
            <a:r>
              <a:rPr lang="en-US" sz="1000"/>
              <a:t>shown</a:t>
            </a:r>
            <a:endParaRPr lang="bg-BG" sz="1000"/>
          </a:p>
        </p:txBody>
      </p:sp>
      <p:sp>
        <p:nvSpPr>
          <p:cNvPr id="13378" name="Text Box 91"/>
          <p:cNvSpPr txBox="1">
            <a:spLocks noChangeArrowheads="1"/>
          </p:cNvSpPr>
          <p:nvPr/>
        </p:nvSpPr>
        <p:spPr bwMode="auto">
          <a:xfrm>
            <a:off x="8705850" y="5502275"/>
            <a:ext cx="695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4. Parent</a:t>
            </a:r>
          </a:p>
          <a:p>
            <a:pPr eaLnBrk="1" hangingPunct="1"/>
            <a:r>
              <a:rPr lang="en-US" sz="1000"/>
              <a:t>shown</a:t>
            </a:r>
            <a:endParaRPr lang="bg-BG" sz="1000"/>
          </a:p>
        </p:txBody>
      </p:sp>
      <p:sp>
        <p:nvSpPr>
          <p:cNvPr id="13379" name="Text Box 92"/>
          <p:cNvSpPr txBox="1">
            <a:spLocks noChangeArrowheads="1"/>
          </p:cNvSpPr>
          <p:nvPr/>
        </p:nvSpPr>
        <p:spPr bwMode="auto">
          <a:xfrm>
            <a:off x="7296150" y="5502275"/>
            <a:ext cx="695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a:t>3. Parent</a:t>
            </a:r>
          </a:p>
          <a:p>
            <a:pPr eaLnBrk="1" hangingPunct="1"/>
            <a:r>
              <a:rPr lang="en-US" sz="1000"/>
              <a:t>shown</a:t>
            </a:r>
            <a:endParaRPr lang="bg-BG" sz="1000"/>
          </a:p>
        </p:txBody>
      </p:sp>
      <p:sp>
        <p:nvSpPr>
          <p:cNvPr id="13380" name="Text Box 69"/>
          <p:cNvSpPr txBox="1">
            <a:spLocks noChangeArrowheads="1"/>
          </p:cNvSpPr>
          <p:nvPr/>
        </p:nvSpPr>
        <p:spPr bwMode="auto">
          <a:xfrm>
            <a:off x="3298350" y="3699030"/>
            <a:ext cx="365283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dirty="0"/>
              <a:t>Example of propagating visibility attribute</a:t>
            </a:r>
            <a:endParaRPr lang="bg-BG"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H2BxcmlUWyx9FsF1XFjw"/>
</p:tagLst>
</file>

<file path=ppt/theme/theme1.xml><?xml version="1.0" encoding="utf-8"?>
<a:theme xmlns:a="http://schemas.openxmlformats.org/drawingml/2006/main" name="Continental_A4">
  <a:themeElements>
    <a:clrScheme name="Continental_A4 13">
      <a:dk1>
        <a:srgbClr val="000000"/>
      </a:dk1>
      <a:lt1>
        <a:srgbClr val="FFFFFF"/>
      </a:lt1>
      <a:dk2>
        <a:srgbClr val="B2B2B2"/>
      </a:dk2>
      <a:lt2>
        <a:srgbClr val="5F5F5F"/>
      </a:lt2>
      <a:accent1>
        <a:srgbClr val="DDDDDD"/>
      </a:accent1>
      <a:accent2>
        <a:srgbClr val="FF3737"/>
      </a:accent2>
      <a:accent3>
        <a:srgbClr val="FFFFFF"/>
      </a:accent3>
      <a:accent4>
        <a:srgbClr val="000000"/>
      </a:accent4>
      <a:accent5>
        <a:srgbClr val="EBEBEB"/>
      </a:accent5>
      <a:accent6>
        <a:srgbClr val="E73131"/>
      </a:accent6>
      <a:hlink>
        <a:srgbClr val="FF9900"/>
      </a:hlink>
      <a:folHlink>
        <a:srgbClr val="A7A4E0"/>
      </a:folHlink>
    </a:clrScheme>
    <a:fontScheme name="Continental_A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5988"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5988"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charset="0"/>
          </a:defRPr>
        </a:defPPr>
      </a:lstStyle>
    </a:lnDef>
  </a:objectDefaults>
  <a:extraClrSchemeLst>
    <a:extraClrScheme>
      <a:clrScheme name="Continental_A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tinental_A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tinental_A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tinental_A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tinental_A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tinental_A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tinental_A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tinental_A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tinental_A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tinental_A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tinental_A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tinental_A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ntinental_A4 13">
        <a:dk1>
          <a:srgbClr val="000000"/>
        </a:dk1>
        <a:lt1>
          <a:srgbClr val="FFFFFF"/>
        </a:lt1>
        <a:dk2>
          <a:srgbClr val="B2B2B2"/>
        </a:dk2>
        <a:lt2>
          <a:srgbClr val="5F5F5F"/>
        </a:lt2>
        <a:accent1>
          <a:srgbClr val="DDDDDD"/>
        </a:accent1>
        <a:accent2>
          <a:srgbClr val="FF3737"/>
        </a:accent2>
        <a:accent3>
          <a:srgbClr val="FFFFFF"/>
        </a:accent3>
        <a:accent4>
          <a:srgbClr val="000000"/>
        </a:accent4>
        <a:accent5>
          <a:srgbClr val="EBEBEB"/>
        </a:accent5>
        <a:accent6>
          <a:srgbClr val="E73131"/>
        </a:accent6>
        <a:hlink>
          <a:srgbClr val="FF9900"/>
        </a:hlink>
        <a:folHlink>
          <a:srgbClr val="A7A4E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D:\Dokumente und Einstellungen\Administrator.MONTAG\Anwendungsdaten\Microsoft\Templates\Continental_A4.pot</Template>
  <TotalTime>0</TotalTime>
  <Words>10490</Words>
  <Application>Microsoft Office PowerPoint</Application>
  <PresentationFormat>A4 Paper (210x297 mm)</PresentationFormat>
  <Paragraphs>1381</Paragraphs>
  <Slides>69</Slides>
  <Notes>30</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Continental_A4</vt:lpstr>
      <vt:lpstr>Bitmap</vt:lpstr>
      <vt:lpstr>Artemmis Framework for Automotive Platforms - Overview –  Business Unit ID HMI Software Group BBU</vt:lpstr>
      <vt:lpstr>Artemmis Framework &amp; Tool Chain for Automotive Platforms </vt:lpstr>
      <vt:lpstr>Artemmis Framework &amp; Tool Chain for Automotive Platforms  Widget Tree</vt:lpstr>
      <vt:lpstr>Artemmis Framework &amp; Tool Chain for Automotive Platforms  HMI interface to external world (other applications)</vt:lpstr>
      <vt:lpstr>Artemmis Framework &amp; Tool Chain for Automotive Platforms Handling of changes (EPF loop)</vt:lpstr>
      <vt:lpstr>Artemmis Framework &amp; Tool Chain for Automotive Platforms Drawing new state (Paint Cycle)</vt:lpstr>
      <vt:lpstr>Artemmis Framework &amp; Tool Chain for Automotive Platforms Widget Creation</vt:lpstr>
      <vt:lpstr>Artemmis Framework &amp; Tool Chain for Automotive Platforms Widget Base Properties</vt:lpstr>
      <vt:lpstr>Artemmis Framework &amp; Tool Chain for Automotive Platforms Propagating attributes</vt:lpstr>
      <vt:lpstr>Artemmis Framework &amp; Tool Chain for Automotive Platforms </vt:lpstr>
      <vt:lpstr>Widget Communication Overview</vt:lpstr>
      <vt:lpstr>Artemmis Framework &amp; Tool Chain for Automotive Platforms  Widget Tree Communication: Focused Message</vt:lpstr>
      <vt:lpstr>Artemmis Framework &amp; Tool Chain for Automotive Platforms Message Propagation (1)</vt:lpstr>
      <vt:lpstr>Artemmis Framework &amp; Tool Chain for Automotive Platforms Message Propagation (1)</vt:lpstr>
      <vt:lpstr>Artemmis Framework &amp; Tool Chain for Automotive Platforms  Widget Communication: Internal Message Queue</vt:lpstr>
      <vt:lpstr>Artemmis Framework &amp; Tool Chain for Automotive Platforms  Widget Communication: Message Stack</vt:lpstr>
      <vt:lpstr>Artemmis Framework &amp; Tool Chain for Automotive Platforms Multiple display support</vt:lpstr>
      <vt:lpstr>Artemmis Framework &amp; Tool Chain for Automotive Platforms </vt:lpstr>
      <vt:lpstr>Artemmis Framework &amp; Tool Chain for Automotive Platforms  Widget Tree Control: Scene Management</vt:lpstr>
      <vt:lpstr>Artemmis Framework &amp; Tool Chain for Automotive Platforms  Scene Manager: State Machines</vt:lpstr>
      <vt:lpstr>Artemmis Framework &amp; Tool Chain for Automotive Platforms  Widget Tree Control: Visibility- and Lifecycle Management (i)</vt:lpstr>
      <vt:lpstr>Artemmis Framework &amp; Tool Chain for Automotive Platforms  Widget Tree Control: Visibility- and Lifecycle Management (ii)</vt:lpstr>
      <vt:lpstr>Artemmis Framework &amp; Tool Chain for Automotive Platforms Rebuilding tree</vt:lpstr>
      <vt:lpstr>Artemmis Framework &amp; Tool Chain for Automotive Platforms Rebuilding tree with Lifecycle Controler inside</vt:lpstr>
      <vt:lpstr> </vt:lpstr>
      <vt:lpstr>API Manager</vt:lpstr>
      <vt:lpstr>Terms</vt:lpstr>
      <vt:lpstr>Data Consistency (1)</vt:lpstr>
      <vt:lpstr>Data Consistency (1)</vt:lpstr>
      <vt:lpstr>Data Consistency (3)</vt:lpstr>
      <vt:lpstr>Slide 31</vt:lpstr>
      <vt:lpstr>Artemmis Framework &amp; Tool Chain for Automotive Platforms Memory management</vt:lpstr>
      <vt:lpstr>Artemmis Framework &amp; Tool Chain for Automotive Platforms Artemmis Memory Management: Comparison of Allocators</vt:lpstr>
      <vt:lpstr>Error Reporting Reading EXEA reports and solving filename problem</vt:lpstr>
      <vt:lpstr>Error Reporting  Defining __FILEID__</vt:lpstr>
      <vt:lpstr>Error Reporting  Defining __PACKAGE__ and Errors</vt:lpstr>
      <vt:lpstr>Error Reporting  Putting it all together</vt:lpstr>
      <vt:lpstr>Tracing Widget Debug Services</vt:lpstr>
      <vt:lpstr> </vt:lpstr>
      <vt:lpstr>Artemmis Framework &amp; Tool Chain for Automotive Platforms CIA - Detailed architecture overview</vt:lpstr>
      <vt:lpstr>Artemmis Framework &amp; Tool Chain for Automotive Platforms CIA - Everything is about windows!</vt:lpstr>
      <vt:lpstr>Artemmis Framework &amp; Tool Chain for Automotive Platforms CIA - Image Assembly</vt:lpstr>
      <vt:lpstr>Artemmis Framework &amp; Tool Chain for Automotive Platforms CIA - Drawing Contents to Surface</vt:lpstr>
      <vt:lpstr>Artemmis Framework &amp; Tool Chain for Automotive Platforms CIA - Time Domains</vt:lpstr>
      <vt:lpstr>Artemmis Framework &amp; Tool Chain for Automotive Platforms CIA - Main tasks about CIA for a project</vt:lpstr>
      <vt:lpstr> </vt:lpstr>
      <vt:lpstr>Animation translated into our world…</vt:lpstr>
      <vt:lpstr>Animation pipeline</vt:lpstr>
      <vt:lpstr>Animation pipeline</vt:lpstr>
      <vt:lpstr>Sample gauge application with 3D (WAG package)</vt:lpstr>
      <vt:lpstr>Widget Tree and Composite Window Manager Actions</vt:lpstr>
      <vt:lpstr>Data Flow</vt:lpstr>
      <vt:lpstr> </vt:lpstr>
      <vt:lpstr>Artemmis Framework Model based approach in Artemmis</vt:lpstr>
      <vt:lpstr> Brutus folder structure</vt:lpstr>
      <vt:lpstr>Artemmis Framework &amp; Tool Chain for Automotive Platforms Type descriptors</vt:lpstr>
      <vt:lpstr>Artemmis Framework &amp; Tool Chain for Automotive Platforms Widgets (Visual Trees)</vt:lpstr>
      <vt:lpstr>Artemmis Framework &amp; Tool Chain for Automotive Platforms Final Hook</vt:lpstr>
      <vt:lpstr> </vt:lpstr>
      <vt:lpstr>Simulation environment and toolchain setup Simulation Basics</vt:lpstr>
      <vt:lpstr>Simulation environment and toolchain setup Simulation Usage</vt:lpstr>
      <vt:lpstr> </vt:lpstr>
      <vt:lpstr>Artemmis Framework &amp; Tool Chain for Automotive Platforms  Interdependencies </vt:lpstr>
      <vt:lpstr>Artemmis Framework &amp; Tool Chain for Automotive Platforms  System integration</vt:lpstr>
      <vt:lpstr>OIL configuration</vt:lpstr>
      <vt:lpstr>Artemmis Framework &amp; Tool Chain for Automotive Platforms HMI task model</vt:lpstr>
      <vt:lpstr>OIL configuration</vt:lpstr>
      <vt:lpstr>CSHDL / CTHDL configuration</vt:lpstr>
      <vt:lpstr>   </vt:lpstr>
    </vt:vector>
  </TitlesOfParts>
  <Company>Continental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Daimler HMI Toolchain Workshop</dc:title>
  <dc:creator>B. Bach</dc:creator>
  <cp:lastModifiedBy>uidu3565</cp:lastModifiedBy>
  <cp:revision>362</cp:revision>
  <dcterms:created xsi:type="dcterms:W3CDTF">2003-12-10T09:43:46Z</dcterms:created>
  <dcterms:modified xsi:type="dcterms:W3CDTF">2013-01-17T17:12:59Z</dcterms:modified>
</cp:coreProperties>
</file>