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93"/>
  </p:notesMasterIdLst>
  <p:handoutMasterIdLst>
    <p:handoutMasterId r:id="rId94"/>
  </p:handoutMasterIdLst>
  <p:sldIdLst>
    <p:sldId id="257" r:id="rId2"/>
    <p:sldId id="414" r:id="rId3"/>
    <p:sldId id="460" r:id="rId4"/>
    <p:sldId id="412" r:id="rId5"/>
    <p:sldId id="394" r:id="rId6"/>
    <p:sldId id="397" r:id="rId7"/>
    <p:sldId id="398" r:id="rId8"/>
    <p:sldId id="514" r:id="rId9"/>
    <p:sldId id="400" r:id="rId10"/>
    <p:sldId id="401" r:id="rId11"/>
    <p:sldId id="415" r:id="rId12"/>
    <p:sldId id="486" r:id="rId13"/>
    <p:sldId id="409" r:id="rId14"/>
    <p:sldId id="410" r:id="rId15"/>
    <p:sldId id="461" r:id="rId16"/>
    <p:sldId id="402" r:id="rId17"/>
    <p:sldId id="403" r:id="rId18"/>
    <p:sldId id="421" r:id="rId19"/>
    <p:sldId id="422" r:id="rId20"/>
    <p:sldId id="515" r:id="rId21"/>
    <p:sldId id="416" r:id="rId22"/>
    <p:sldId id="417" r:id="rId23"/>
    <p:sldId id="423" r:id="rId24"/>
    <p:sldId id="413" r:id="rId25"/>
    <p:sldId id="411" r:id="rId26"/>
    <p:sldId id="425" r:id="rId27"/>
    <p:sldId id="424" r:id="rId28"/>
    <p:sldId id="449" r:id="rId29"/>
    <p:sldId id="427" r:id="rId30"/>
    <p:sldId id="458" r:id="rId31"/>
    <p:sldId id="462" r:id="rId32"/>
    <p:sldId id="468" r:id="rId33"/>
    <p:sldId id="493" r:id="rId34"/>
    <p:sldId id="476" r:id="rId35"/>
    <p:sldId id="477" r:id="rId36"/>
    <p:sldId id="478" r:id="rId37"/>
    <p:sldId id="479" r:id="rId38"/>
    <p:sldId id="480" r:id="rId39"/>
    <p:sldId id="481" r:id="rId40"/>
    <p:sldId id="482" r:id="rId41"/>
    <p:sldId id="483" r:id="rId42"/>
    <p:sldId id="484" r:id="rId43"/>
    <p:sldId id="466" r:id="rId44"/>
    <p:sldId id="500" r:id="rId45"/>
    <p:sldId id="404" r:id="rId46"/>
    <p:sldId id="405" r:id="rId47"/>
    <p:sldId id="406" r:id="rId48"/>
    <p:sldId id="504" r:id="rId49"/>
    <p:sldId id="505" r:id="rId50"/>
    <p:sldId id="494" r:id="rId51"/>
    <p:sldId id="495" r:id="rId52"/>
    <p:sldId id="496" r:id="rId53"/>
    <p:sldId id="497" r:id="rId54"/>
    <p:sldId id="498" r:id="rId55"/>
    <p:sldId id="499" r:id="rId56"/>
    <p:sldId id="512" r:id="rId57"/>
    <p:sldId id="513" r:id="rId58"/>
    <p:sldId id="503" r:id="rId59"/>
    <p:sldId id="501" r:id="rId60"/>
    <p:sldId id="516" r:id="rId61"/>
    <p:sldId id="510" r:id="rId62"/>
    <p:sldId id="469" r:id="rId63"/>
    <p:sldId id="511" r:id="rId64"/>
    <p:sldId id="457" r:id="rId65"/>
    <p:sldId id="451" r:id="rId66"/>
    <p:sldId id="450" r:id="rId67"/>
    <p:sldId id="439" r:id="rId68"/>
    <p:sldId id="440" r:id="rId69"/>
    <p:sldId id="441" r:id="rId70"/>
    <p:sldId id="442" r:id="rId71"/>
    <p:sldId id="443" r:id="rId72"/>
    <p:sldId id="444" r:id="rId73"/>
    <p:sldId id="445" r:id="rId74"/>
    <p:sldId id="446" r:id="rId75"/>
    <p:sldId id="447" r:id="rId76"/>
    <p:sldId id="448" r:id="rId77"/>
    <p:sldId id="491" r:id="rId78"/>
    <p:sldId id="492" r:id="rId79"/>
    <p:sldId id="487" r:id="rId80"/>
    <p:sldId id="488" r:id="rId81"/>
    <p:sldId id="506" r:id="rId82"/>
    <p:sldId id="507" r:id="rId83"/>
    <p:sldId id="508" r:id="rId84"/>
    <p:sldId id="509" r:id="rId85"/>
    <p:sldId id="452" r:id="rId86"/>
    <p:sldId id="453" r:id="rId87"/>
    <p:sldId id="454" r:id="rId88"/>
    <p:sldId id="455" r:id="rId89"/>
    <p:sldId id="456" r:id="rId90"/>
    <p:sldId id="485" r:id="rId91"/>
    <p:sldId id="391" r:id="rId92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CC"/>
    <a:srgbClr val="CC99FF"/>
    <a:srgbClr val="CCECFF"/>
    <a:srgbClr val="CCCC00"/>
    <a:srgbClr val="FFFF99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000" autoAdjust="0"/>
  </p:normalViewPr>
  <p:slideViewPr>
    <p:cSldViewPr snapToObjects="1">
      <p:cViewPr varScale="1">
        <p:scale>
          <a:sx n="109" d="100"/>
          <a:sy n="109" d="100"/>
        </p:scale>
        <p:origin x="-1416" y="-90"/>
      </p:cViewPr>
      <p:guideLst>
        <p:guide orient="horz" pos="3797"/>
        <p:guide orient="horz" pos="730"/>
        <p:guide orient="horz" pos="1573"/>
        <p:guide orient="horz" pos="4042"/>
        <p:guide orient="horz" pos="4197"/>
        <p:guide orient="horz" pos="3836"/>
        <p:guide orient="horz" pos="504"/>
        <p:guide orient="horz" pos="587"/>
        <p:guide pos="6029"/>
        <p:guide pos="4801"/>
        <p:guide pos="211"/>
        <p:guide pos="1436"/>
        <p:guide pos="4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3660" y="-108"/>
      </p:cViewPr>
      <p:guideLst>
        <p:guide orient="horz" pos="3127"/>
        <p:guide orient="horz" pos="6075"/>
        <p:guide orient="horz" pos="6173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75" y="9431338"/>
            <a:ext cx="2230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98450" y="9356725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65100" y="9580563"/>
            <a:ext cx="806450" cy="261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7513" tIns="53756" rIns="107513" bIns="53756">
            <a:spAutoFit/>
          </a:bodyPr>
          <a:lstStyle/>
          <a:p>
            <a:pPr defTabSz="915988" eaLnBrk="0" hangingPunct="0">
              <a:spcBef>
                <a:spcPct val="50000"/>
              </a:spcBef>
              <a:defRPr/>
            </a:pPr>
            <a:r>
              <a:rPr lang="de-DE" sz="1000"/>
              <a:t>Page </a:t>
            </a:r>
            <a:fld id="{DFBE8EF1-7D92-43F2-8DF8-1F5550B2EA0A}" type="slidenum">
              <a:rPr lang="de-DE" sz="1000"/>
              <a:pPr defTabSz="915988" eaLnBrk="0" hangingPunct="0">
                <a:spcBef>
                  <a:spcPct val="50000"/>
                </a:spcBef>
                <a:defRPr/>
              </a:pPr>
              <a:t>‹#›</a:t>
            </a:fld>
            <a:endParaRPr lang="de-DE" sz="1000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5275" y="617538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4800" y="0"/>
            <a:ext cx="62055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9638" eaLnBrk="0" hangingPunct="0">
              <a:defRPr sz="1600"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437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6388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5" y="9431338"/>
            <a:ext cx="2230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98450" y="9356725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65100" y="9580563"/>
            <a:ext cx="806450" cy="261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7513" tIns="53756" rIns="107513" bIns="53756">
            <a:spAutoFit/>
          </a:bodyPr>
          <a:lstStyle/>
          <a:p>
            <a:pPr defTabSz="915988" eaLnBrk="0" hangingPunct="0">
              <a:spcBef>
                <a:spcPct val="50000"/>
              </a:spcBef>
              <a:defRPr/>
            </a:pPr>
            <a:r>
              <a:rPr lang="de-DE" sz="1000"/>
              <a:t>Page </a:t>
            </a:r>
            <a:fld id="{D9825613-D08A-446E-893F-D56EE2668B24}" type="slidenum">
              <a:rPr lang="de-DE" sz="1000"/>
              <a:pPr defTabSz="915988" eaLnBrk="0" hangingPunct="0">
                <a:spcBef>
                  <a:spcPct val="50000"/>
                </a:spcBef>
                <a:defRPr/>
              </a:pPr>
              <a:t>‹#›</a:t>
            </a:fld>
            <a:endParaRPr lang="de-DE" sz="1000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98450" y="4578350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5275" y="617538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4800" y="0"/>
            <a:ext cx="62055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9638" eaLnBrk="0" hangingPunct="0">
              <a:defRPr sz="1600"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96723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bg-BG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Default storage</a:t>
            </a:r>
          </a:p>
          <a:p>
            <a:r>
              <a:rPr lang="en-US" smtClean="0"/>
              <a:t>Default propagation: bubbling</a:t>
            </a:r>
          </a:p>
          <a:p>
            <a:endParaRPr 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Influence on messages received</a:t>
            </a:r>
          </a:p>
          <a:p>
            <a:r>
              <a:rPr lang="en-US" smtClean="0"/>
              <a:t>What happened with common widget?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 context</a:t>
            </a:r>
            <a:r>
              <a:rPr lang="en-US" baseline="0" dirty="0" smtClean="0"/>
              <a:t> where guard is placed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952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7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Here we may need to use „Syntax Highlighting“ for a better readability</a:t>
            </a:r>
          </a:p>
          <a:p>
            <a:pPr eaLnBrk="1" hangingPunct="1"/>
            <a:endParaRPr lang="de-DE" smtClean="0"/>
          </a:p>
          <a:p>
            <a:pPr eaLnBrk="1" hangingPunct="1"/>
            <a:r>
              <a:rPr lang="de-DE" smtClean="0"/>
              <a:t>NOTE: SizeOf is generated by the SizeOfGenerator. Do not provide this information manually</a:t>
            </a: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Display corrensponds to an EPF Display - Controller</a:t>
            </a: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Is3D</a:t>
            </a:r>
          </a:p>
          <a:p>
            <a:pPr eaLnBrk="1" hangingPunct="1"/>
            <a:r>
              <a:rPr lang="en-US" smtClean="0"/>
              <a:t>- Only one buflet is allowed to be 3D for now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Widget is not allowed in future.</a:t>
            </a:r>
          </a:p>
          <a:p>
            <a:r>
              <a:rPr lang="en-US" smtClean="0"/>
              <a:t>Widget window of widget that are attached to a BUFlet are CIA windows in future.</a:t>
            </a:r>
          </a:p>
          <a:p>
            <a:r>
              <a:rPr lang="en-US" smtClean="0"/>
              <a:t>This is done to allow the configuration of z-Position.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>
                <a:sym typeface="Wingdings" pitchFamily="2" charset="2"/>
              </a:rPr>
              <a:t>Context3D</a:t>
            </a:r>
          </a:p>
          <a:p>
            <a:pPr eaLnBrk="1" hangingPunct="1"/>
            <a:r>
              <a:rPr lang="de-DE" smtClean="0">
                <a:sym typeface="Wingdings" pitchFamily="2" charset="2"/>
              </a:rPr>
              <a:t>- Only one TD is allowed to have 3D context for now (just set value to 0)</a:t>
            </a:r>
            <a:endParaRPr lang="en-US" smtClean="0">
              <a:sym typeface="Wingdings" pitchFamily="2" charset="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sym typeface="Wingdings" pitchFamily="2" charset="2"/>
            </a:endParaRPr>
          </a:p>
          <a:p>
            <a:pPr eaLnBrk="1" hangingPunct="1"/>
            <a:r>
              <a:rPr lang="en-US" smtClean="0">
                <a:sym typeface="Wingdings" pitchFamily="2" charset="2"/>
              </a:rPr>
              <a:t>Brutus generates a Proseco .sdh file accordingly. 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(WRS_CIA_gen.sdh)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Flip handling of surface is done by framework =&gt; for multiple buffer surfaces</a:t>
            </a:r>
          </a:p>
          <a:p>
            <a:r>
              <a:rPr lang="en-US" dirty="0" smtClean="0"/>
              <a:t>Only layer will be shown on display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izenplatzhalt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2788" y="744538"/>
            <a:ext cx="5376862" cy="3724275"/>
          </a:xfrm>
          <a:ln/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9638"/>
            <a:ext cx="5438775" cy="4464050"/>
          </a:xfrm>
          <a:noFill/>
          <a:ln/>
        </p:spPr>
        <p:txBody>
          <a:bodyPr/>
          <a:lstStyle/>
          <a:p>
            <a:pPr eaLnBrk="1" hangingPunct="1"/>
            <a:r>
              <a:rPr lang="en-US" smtClean="0"/>
              <a:t>#GRLC_SWInit: initializes RSMG, RSST, ROCH</a:t>
            </a:r>
          </a:p>
          <a:p>
            <a:pPr eaLnBrk="1" hangingPunct="1"/>
            <a:r>
              <a:rPr lang="en-US" smtClean="0"/>
              <a:t> GRLC_HWInit: initializes GAD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7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de-DE" smtClean="0"/>
              <a:t>You have to configure in AROS the TimeDomain_HMI and to configure the CIA event usage in that task within the CIA.sdh configuration file.</a:t>
            </a:r>
          </a:p>
          <a:p>
            <a:pPr eaLnBrk="1" hangingPunct="1"/>
            <a:r>
              <a:rPr lang="de-DE" smtClean="0"/>
              <a:t>The CIA – Manager can be used in an exisiting event driven context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3517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For more detailed training of both tools, contact the Graphics group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API.xml entry with parameter is assumed to be setter</a:t>
            </a:r>
          </a:p>
          <a:p>
            <a:r>
              <a:rPr lang="en-US" dirty="0" smtClean="0"/>
              <a:t>If it’s actually a getter API, app developer must change it in sdh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If application is new, we can use the generated DPOOL stubs and adapt the app code accordingly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Potential issue if comment is not updated properly: duplicates of API as it’s generated again</a:t>
            </a:r>
          </a:p>
          <a:p>
            <a:r>
              <a:rPr lang="en-US" dirty="0" smtClean="0"/>
              <a:t>Only Prototype is a must, other name can be configurable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For non-prototype, the sdh definition will not be regenerated</a:t>
            </a:r>
          </a:p>
          <a:p>
            <a:r>
              <a:rPr lang="en-US" dirty="0" smtClean="0"/>
              <a:t>Sdh should be modified as per required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334963" y="895350"/>
            <a:ext cx="9236075" cy="5194300"/>
            <a:chOff x="228" y="622"/>
            <a:chExt cx="6280" cy="3607"/>
          </a:xfrm>
        </p:grpSpPr>
        <p:pic>
          <p:nvPicPr>
            <p:cNvPr id="4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8" descr="continental_255_153_0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6950" y="1784350"/>
            <a:ext cx="5334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0" y="4359275"/>
            <a:ext cx="8062913" cy="1470025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0200" y="6530975"/>
            <a:ext cx="313531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8898-FA54-4130-BBFD-1CC2ED78B698}" type="slidenum">
              <a:rPr lang="en-US"/>
              <a:pPr>
                <a:defRPr/>
              </a:pPr>
              <a:t>‹#›</a:t>
            </a:fld>
            <a:r>
              <a:rPr lang="en-US"/>
              <a:t> / Author /  Date   © Continental AG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CB563-59BB-478F-BF12-A9314D6944F1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2813" y="225425"/>
            <a:ext cx="2308225" cy="57642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963" y="225425"/>
            <a:ext cx="6775450" cy="57642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F0780-58BA-4F98-ADCC-AD6507063DF1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25425"/>
            <a:ext cx="9236075" cy="6286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4963" y="1158875"/>
            <a:ext cx="4541837" cy="48307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58875"/>
            <a:ext cx="4541838" cy="48307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DCDD5-B08F-4868-9568-A1BB1826CB3D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25425"/>
            <a:ext cx="9236075" cy="6286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34963" y="1158875"/>
            <a:ext cx="9236075" cy="4830763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DB01-7F92-4067-B965-C6AD21858DC5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998730"/>
            <a:ext cx="9236075" cy="4945904"/>
          </a:xfrm>
        </p:spPr>
        <p:txBody>
          <a:bodyPr/>
          <a:lstStyle>
            <a:lvl1pPr>
              <a:defRPr sz="18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034B-97B6-4E70-AB05-EA658B88A817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6C43-C7C3-4AE1-A9DC-779E97C31C14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3" y="1158875"/>
            <a:ext cx="4541837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58875"/>
            <a:ext cx="4541838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95F2C-92A0-4395-BCB2-A53618733D2B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C641-823E-40AE-9D40-4C73EA91AFDA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6F4E9-E452-46C1-B034-E590F1744489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F465-4D53-4555-95B3-1D202670B772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4FE9C-0AB2-4FB1-8451-ACE2F13798EF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8AF90-0E4F-4E06-AC4D-33C5ABCB333A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25425"/>
            <a:ext cx="9236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single- or double lines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4963" y="6524625"/>
            <a:ext cx="313531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550"/>
              </a:lnSpc>
              <a:defRPr sz="600" smtClean="0">
                <a:latin typeface="Arial" charset="0"/>
              </a:defRPr>
            </a:lvl1pPr>
          </a:lstStyle>
          <a:p>
            <a:pPr>
              <a:defRPr/>
            </a:pPr>
            <a:fld id="{009CAF30-4C2C-4CC0-AB6A-19707BD24B4F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30200" y="6256338"/>
            <a:ext cx="39893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15988">
              <a:defRPr/>
            </a:pPr>
            <a:endParaRPr lang="en-US" sz="800" b="1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0063" y="5610225"/>
            <a:ext cx="30019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15988">
              <a:lnSpc>
                <a:spcPts val="550"/>
              </a:lnSpc>
              <a:defRPr/>
            </a:pPr>
            <a:endParaRPr lang="en-US" sz="600">
              <a:solidFill>
                <a:srgbClr val="FF9900"/>
              </a:solidFill>
            </a:endParaRPr>
          </a:p>
        </p:txBody>
      </p:sp>
      <p:pic>
        <p:nvPicPr>
          <p:cNvPr id="1030" name="Picture 16" descr="continental_255_153_0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72375" y="6161088"/>
            <a:ext cx="2000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334963" y="895350"/>
            <a:ext cx="9236075" cy="5194300"/>
            <a:chOff x="228" y="622"/>
            <a:chExt cx="6280" cy="3607"/>
          </a:xfrm>
        </p:grpSpPr>
        <p:pic>
          <p:nvPicPr>
            <p:cNvPr id="1036" name="Picture 18" descr="g_strich"/>
            <p:cNvPicPr>
              <a:picLocks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9" descr="sg_strich"/>
            <p:cNvPicPr>
              <a:picLocks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82588" y="954088"/>
            <a:ext cx="9247187" cy="5035550"/>
          </a:xfrm>
          <a:prstGeom prst="rect">
            <a:avLst/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</p:spPr>
        <p:txBody>
          <a:bodyPr lIns="33026" tIns="165122" rIns="33026" bIns="66052"/>
          <a:lstStyle/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27013" y="6169025"/>
            <a:ext cx="2209800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5988">
              <a:defRPr/>
            </a:pPr>
            <a:r>
              <a:rPr lang="en-US">
                <a:solidFill>
                  <a:schemeClr val="accent2"/>
                </a:solidFill>
              </a:rPr>
              <a:t>For internal Usage only!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54088"/>
            <a:ext cx="92360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indent setting</a:t>
            </a:r>
          </a:p>
          <a:p>
            <a:pPr lvl="1"/>
            <a:r>
              <a:rPr lang="en-US" smtClean="0"/>
              <a:t>Second indent setting</a:t>
            </a:r>
          </a:p>
          <a:p>
            <a:pPr lvl="2"/>
            <a:r>
              <a:rPr lang="en-US" smtClean="0"/>
              <a:t>Third indent setting</a:t>
            </a:r>
          </a:p>
          <a:p>
            <a:pPr lvl="3"/>
            <a:r>
              <a:rPr lang="en-US" smtClean="0"/>
              <a:t>Fourth indent setting</a:t>
            </a:r>
          </a:p>
          <a:p>
            <a:pPr lvl="4"/>
            <a:r>
              <a:rPr lang="en-US" smtClean="0"/>
              <a:t>Fifth indent setting</a:t>
            </a:r>
          </a:p>
        </p:txBody>
      </p:sp>
      <p:pic>
        <p:nvPicPr>
          <p:cNvPr id="1038" name="Picture 14" descr="HMI1_Frame_100B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802688" y="127000"/>
            <a:ext cx="8382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</p:sldLayoutIdLst>
  <p:hf hdr="0" ftr="0" dt="0"/>
  <p:txStyles>
    <p:titleStyle>
      <a:lvl1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3513" indent="-163513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98475" indent="-166688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2pPr>
      <a:lvl3pPr marL="822325" indent="-158750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3pPr>
      <a:lvl4pPr marL="1154113" indent="-163513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4pPr>
      <a:lvl5pPr marL="1487488" indent="-166688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5pPr>
      <a:lvl6pPr marL="19446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6pPr>
      <a:lvl7pPr marL="24018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7pPr>
      <a:lvl8pPr marL="28590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8pPr>
      <a:lvl9pPr marL="33162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36.png"/><Relationship Id="rId4" Type="http://schemas.openxmlformats.org/officeDocument/2006/relationships/image" Target="../media/image40.pn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0750" y="3878263"/>
            <a:ext cx="8062913" cy="1951037"/>
          </a:xfrm>
        </p:spPr>
        <p:txBody>
          <a:bodyPr/>
          <a:lstStyle/>
          <a:p>
            <a:pPr eaLnBrk="1" hangingPunct="1"/>
            <a:r>
              <a:rPr lang="en-GB" sz="2400" smtClean="0"/>
              <a:t>Artemmis Training – The Simple HMI</a:t>
            </a: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1800" smtClean="0"/>
              <a:t>Business Unit ID</a:t>
            </a:r>
            <a:br>
              <a:rPr lang="en-GB" sz="1800" smtClean="0"/>
            </a:br>
            <a:endParaRPr lang="en-GB" smtClean="0"/>
          </a:p>
        </p:txBody>
      </p:sp>
      <p:sp>
        <p:nvSpPr>
          <p:cNvPr id="18434" name="Text Box 16"/>
          <p:cNvSpPr txBox="1">
            <a:spLocks noChangeArrowheads="1"/>
          </p:cNvSpPr>
          <p:nvPr/>
        </p:nvSpPr>
        <p:spPr bwMode="auto">
          <a:xfrm>
            <a:off x="8521700" y="6407150"/>
            <a:ext cx="920750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5988"/>
            <a:r>
              <a:rPr lang="de-DE" sz="1000"/>
              <a:t>Revision: 1.0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3300" b="0" dirty="0" smtClean="0"/>
              <a:t/>
            </a:r>
            <a:br>
              <a:rPr lang="en-US" sz="3300" b="0" dirty="0" smtClean="0"/>
            </a:br>
            <a:r>
              <a:rPr lang="en-US" altLang="zh-CN" dirty="0" smtClean="0">
                <a:ea typeface="宋体"/>
                <a:cs typeface="宋体"/>
              </a:rPr>
              <a:t>Example – Widget Properties</a:t>
            </a:r>
            <a:endParaRPr lang="en-US" dirty="0" smtClean="0"/>
          </a:p>
        </p:txBody>
      </p:sp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75" y="1538288"/>
            <a:ext cx="2444750" cy="316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4" descr="clus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46863" y="1506538"/>
            <a:ext cx="2465387" cy="319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2" name="AutoShape 5"/>
          <p:cNvSpPr>
            <a:spLocks/>
          </p:cNvSpPr>
          <p:nvPr/>
        </p:nvSpPr>
        <p:spPr bwMode="auto">
          <a:xfrm>
            <a:off x="1943100" y="2466975"/>
            <a:ext cx="82550" cy="355600"/>
          </a:xfrm>
          <a:prstGeom prst="leftBrace">
            <a:avLst>
              <a:gd name="adj1" fmla="val 36655"/>
              <a:gd name="adj2" fmla="val 50000"/>
            </a:avLst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pPr algn="ctr"/>
            <a:endParaRPr lang="en-SG"/>
          </a:p>
        </p:txBody>
      </p:sp>
      <p:sp>
        <p:nvSpPr>
          <p:cNvPr id="27653" name="AutoShape 6"/>
          <p:cNvSpPr>
            <a:spLocks/>
          </p:cNvSpPr>
          <p:nvPr/>
        </p:nvSpPr>
        <p:spPr bwMode="auto">
          <a:xfrm>
            <a:off x="1933575" y="2025650"/>
            <a:ext cx="80963" cy="355600"/>
          </a:xfrm>
          <a:prstGeom prst="leftBrace">
            <a:avLst>
              <a:gd name="adj1" fmla="val 37374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pPr algn="ctr"/>
            <a:endParaRPr lang="en-SG"/>
          </a:p>
        </p:txBody>
      </p:sp>
      <p:sp>
        <p:nvSpPr>
          <p:cNvPr id="27654" name="AutoShape 7"/>
          <p:cNvSpPr>
            <a:spLocks/>
          </p:cNvSpPr>
          <p:nvPr/>
        </p:nvSpPr>
        <p:spPr bwMode="auto">
          <a:xfrm>
            <a:off x="6454775" y="2058988"/>
            <a:ext cx="82550" cy="355600"/>
          </a:xfrm>
          <a:prstGeom prst="leftBrace">
            <a:avLst>
              <a:gd name="adj1" fmla="val 3665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pPr algn="ctr"/>
            <a:endParaRPr lang="en-SG"/>
          </a:p>
        </p:txBody>
      </p: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755650" y="1431925"/>
            <a:ext cx="1044575" cy="541338"/>
          </a:xfrm>
          <a:prstGeom prst="rect">
            <a:avLst/>
          </a:prstGeom>
          <a:noFill/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lIns="77109" tIns="38555" rIns="77109" bIns="385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chemeClr val="hlink"/>
                </a:solidFill>
              </a:rPr>
              <a:t>Not Focused, Enable, Visible, 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722313" y="2727325"/>
            <a:ext cx="1046162" cy="541338"/>
          </a:xfrm>
          <a:prstGeom prst="rect">
            <a:avLst/>
          </a:prstGeom>
          <a:noFill/>
          <a:ln w="9525" algn="ctr">
            <a:solidFill>
              <a:srgbClr val="008000"/>
            </a:solidFill>
            <a:miter lim="800000"/>
            <a:headEnd/>
            <a:tailEnd/>
          </a:ln>
        </p:spPr>
        <p:txBody>
          <a:bodyPr lIns="77109" tIns="38555" rIns="77109" bIns="385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9900"/>
                </a:solidFill>
              </a:rPr>
              <a:t>Focused, Enable, Visible, </a:t>
            </a:r>
          </a:p>
        </p:txBody>
      </p:sp>
      <p:sp>
        <p:nvSpPr>
          <p:cNvPr id="27657" name="Line 10"/>
          <p:cNvSpPr>
            <a:spLocks noChangeShapeType="1"/>
          </p:cNvSpPr>
          <p:nvPr/>
        </p:nvSpPr>
        <p:spPr bwMode="auto">
          <a:xfrm>
            <a:off x="1457325" y="1971675"/>
            <a:ext cx="485775" cy="2159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endParaRPr lang="bg-BG"/>
          </a:p>
        </p:txBody>
      </p:sp>
      <p:sp>
        <p:nvSpPr>
          <p:cNvPr id="27658" name="Line 11"/>
          <p:cNvSpPr>
            <a:spLocks noChangeShapeType="1"/>
          </p:cNvSpPr>
          <p:nvPr/>
        </p:nvSpPr>
        <p:spPr bwMode="auto">
          <a:xfrm flipV="1">
            <a:off x="1403350" y="2627313"/>
            <a:ext cx="571500" cy="98425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endParaRPr lang="bg-BG"/>
          </a:p>
        </p:txBody>
      </p:sp>
      <p:sp>
        <p:nvSpPr>
          <p:cNvPr id="27659" name="Text Box 12"/>
          <p:cNvSpPr txBox="1">
            <a:spLocks noChangeArrowheads="1"/>
          </p:cNvSpPr>
          <p:nvPr/>
        </p:nvSpPr>
        <p:spPr bwMode="auto">
          <a:xfrm>
            <a:off x="5221288" y="1465263"/>
            <a:ext cx="1046162" cy="541337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lIns="77109" tIns="38555" rIns="77109" bIns="385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rgbClr val="0000FF"/>
                </a:solidFill>
              </a:rPr>
              <a:t>Not Focused, Disable, Visible, </a:t>
            </a:r>
          </a:p>
        </p:txBody>
      </p:sp>
      <p:sp>
        <p:nvSpPr>
          <p:cNvPr id="27660" name="Line 13"/>
          <p:cNvSpPr>
            <a:spLocks noChangeShapeType="1"/>
          </p:cNvSpPr>
          <p:nvPr/>
        </p:nvSpPr>
        <p:spPr bwMode="auto">
          <a:xfrm>
            <a:off x="5924550" y="2005013"/>
            <a:ext cx="484188" cy="2159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endParaRPr lang="bg-BG"/>
          </a:p>
        </p:txBody>
      </p:sp>
      <p:sp>
        <p:nvSpPr>
          <p:cNvPr id="27661" name="Text Box 14"/>
          <p:cNvSpPr txBox="1">
            <a:spLocks noChangeArrowheads="1"/>
          </p:cNvSpPr>
          <p:nvPr/>
        </p:nvSpPr>
        <p:spPr bwMode="auto">
          <a:xfrm>
            <a:off x="5156200" y="2405063"/>
            <a:ext cx="1046163" cy="554037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lIns="77109" tIns="38555" rIns="77109" bIns="3855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 dirty="0">
                <a:solidFill>
                  <a:schemeClr val="accent2"/>
                </a:solidFill>
              </a:rPr>
              <a:t>Not Focused, Disable, InVisible,</a:t>
            </a:r>
            <a:r>
              <a:rPr lang="en-US" sz="1000" b="1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27662" name="AutoShape 15"/>
          <p:cNvSpPr>
            <a:spLocks/>
          </p:cNvSpPr>
          <p:nvPr/>
        </p:nvSpPr>
        <p:spPr bwMode="auto">
          <a:xfrm>
            <a:off x="6467475" y="2846388"/>
            <a:ext cx="71438" cy="452437"/>
          </a:xfrm>
          <a:prstGeom prst="leftBrace">
            <a:avLst>
              <a:gd name="adj1" fmla="val 53892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pPr algn="ctr"/>
            <a:endParaRPr lang="en-SG"/>
          </a:p>
        </p:txBody>
      </p:sp>
      <p:sp>
        <p:nvSpPr>
          <p:cNvPr id="27663" name="Line 16"/>
          <p:cNvSpPr>
            <a:spLocks noChangeShapeType="1"/>
          </p:cNvSpPr>
          <p:nvPr/>
        </p:nvSpPr>
        <p:spPr bwMode="auto">
          <a:xfrm>
            <a:off x="5903913" y="2954338"/>
            <a:ext cx="528637" cy="139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77109" tIns="38555" rIns="77109" bIns="38555" anchor="ctr"/>
          <a:lstStyle/>
          <a:p>
            <a:endParaRPr lang="bg-BG"/>
          </a:p>
        </p:txBody>
      </p:sp>
      <p:pic>
        <p:nvPicPr>
          <p:cNvPr id="27664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538" y="2986088"/>
            <a:ext cx="1658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4663" y="2986088"/>
            <a:ext cx="165893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6A42E3-2DA9-41EA-8B18-70015CF024E5}" type="slidenum">
              <a:rPr lang="en-US"/>
              <a:pPr/>
              <a:t>10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Classes, Widget Objects &amp; Widget Tree</a:t>
            </a:r>
          </a:p>
        </p:txBody>
      </p:sp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1627188" y="1060450"/>
            <a:ext cx="3960812" cy="320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42" tIns="41971" rIns="83942" bIns="41971">
            <a:spAutoFit/>
          </a:bodyPr>
          <a:lstStyle/>
          <a:p>
            <a:pPr algn="ctr" defTabSz="915988"/>
            <a:r>
              <a:rPr lang="en-US" dirty="0"/>
              <a:t>Memory Representation: Widget Object Tree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6046788" y="1062038"/>
            <a:ext cx="2046287" cy="3206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42" tIns="41971" rIns="83942" bIns="41971">
            <a:spAutoFit/>
          </a:bodyPr>
          <a:lstStyle/>
          <a:p>
            <a:pPr algn="ctr" defTabSz="915988"/>
            <a:r>
              <a:rPr lang="en-US" dirty="0"/>
              <a:t>Visual Representation</a:t>
            </a:r>
          </a:p>
        </p:txBody>
      </p:sp>
      <p:grpSp>
        <p:nvGrpSpPr>
          <p:cNvPr id="28676" name="Group 13"/>
          <p:cNvGrpSpPr>
            <a:grpSpLocks/>
          </p:cNvGrpSpPr>
          <p:nvPr/>
        </p:nvGrpSpPr>
        <p:grpSpPr bwMode="auto">
          <a:xfrm>
            <a:off x="1082675" y="1676400"/>
            <a:ext cx="3654425" cy="3687763"/>
            <a:chOff x="1582" y="1165"/>
            <a:chExt cx="2486" cy="2560"/>
          </a:xfrm>
        </p:grpSpPr>
        <p:sp>
          <p:nvSpPr>
            <p:cNvPr id="28708" name="Oval 14"/>
            <p:cNvSpPr>
              <a:spLocks noChangeArrowheads="1"/>
            </p:cNvSpPr>
            <p:nvPr/>
          </p:nvSpPr>
          <p:spPr bwMode="auto">
            <a:xfrm>
              <a:off x="1582" y="25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Title</a:t>
              </a:r>
            </a:p>
          </p:txBody>
        </p:sp>
        <p:sp>
          <p:nvSpPr>
            <p:cNvPr id="28709" name="Oval 15"/>
            <p:cNvSpPr>
              <a:spLocks noChangeArrowheads="1"/>
            </p:cNvSpPr>
            <p:nvPr/>
          </p:nvSpPr>
          <p:spPr bwMode="auto">
            <a:xfrm>
              <a:off x="1587" y="1861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Section</a:t>
              </a:r>
            </a:p>
            <a:p>
              <a:pPr algn="ctr" defTabSz="915988"/>
              <a:r>
                <a:rPr lang="en-US" sz="900" b="1" dirty="0"/>
                <a:t>A</a:t>
              </a:r>
            </a:p>
          </p:txBody>
        </p:sp>
        <p:sp>
          <p:nvSpPr>
            <p:cNvPr id="28710" name="Oval 16"/>
            <p:cNvSpPr>
              <a:spLocks noChangeArrowheads="1"/>
            </p:cNvSpPr>
            <p:nvPr/>
          </p:nvSpPr>
          <p:spPr bwMode="auto">
            <a:xfrm>
              <a:off x="1672" y="3374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Clock</a:t>
              </a:r>
            </a:p>
          </p:txBody>
        </p:sp>
        <p:sp>
          <p:nvSpPr>
            <p:cNvPr id="28711" name="Oval 17"/>
            <p:cNvSpPr>
              <a:spLocks noChangeArrowheads="1"/>
            </p:cNvSpPr>
            <p:nvPr/>
          </p:nvSpPr>
          <p:spPr bwMode="auto">
            <a:xfrm>
              <a:off x="3151" y="255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ScrollBar</a:t>
              </a:r>
            </a:p>
          </p:txBody>
        </p:sp>
        <p:cxnSp>
          <p:nvCxnSpPr>
            <p:cNvPr id="28712" name="AutoShape 18"/>
            <p:cNvCxnSpPr>
              <a:cxnSpLocks noChangeShapeType="1"/>
              <a:stCxn id="28719" idx="4"/>
              <a:endCxn id="28718" idx="0"/>
            </p:cNvCxnSpPr>
            <p:nvPr/>
          </p:nvCxnSpPr>
          <p:spPr bwMode="auto">
            <a:xfrm>
              <a:off x="2903" y="1490"/>
              <a:ext cx="0" cy="37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3" name="AutoShape 19"/>
            <p:cNvCxnSpPr>
              <a:cxnSpLocks noChangeShapeType="1"/>
              <a:stCxn id="28719" idx="3"/>
              <a:endCxn id="28709" idx="0"/>
            </p:cNvCxnSpPr>
            <p:nvPr/>
          </p:nvCxnSpPr>
          <p:spPr bwMode="auto">
            <a:xfrm flipH="1">
              <a:off x="1746" y="1442"/>
              <a:ext cx="1045" cy="41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4" name="AutoShape 20"/>
            <p:cNvCxnSpPr>
              <a:cxnSpLocks noChangeShapeType="1"/>
              <a:stCxn id="28708" idx="0"/>
              <a:endCxn id="28709" idx="4"/>
            </p:cNvCxnSpPr>
            <p:nvPr/>
          </p:nvCxnSpPr>
          <p:spPr bwMode="auto">
            <a:xfrm flipV="1">
              <a:off x="1741" y="2186"/>
              <a:ext cx="5" cy="3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5" name="AutoShape 21"/>
            <p:cNvCxnSpPr>
              <a:cxnSpLocks noChangeShapeType="1"/>
              <a:stCxn id="28710" idx="7"/>
              <a:endCxn id="28727" idx="3"/>
            </p:cNvCxnSpPr>
            <p:nvPr/>
          </p:nvCxnSpPr>
          <p:spPr bwMode="auto">
            <a:xfrm flipV="1">
              <a:off x="1943" y="2844"/>
              <a:ext cx="52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6" name="AutoShape 22"/>
            <p:cNvCxnSpPr>
              <a:cxnSpLocks noChangeShapeType="1"/>
              <a:stCxn id="28727" idx="0"/>
              <a:endCxn id="28718" idx="4"/>
            </p:cNvCxnSpPr>
            <p:nvPr/>
          </p:nvCxnSpPr>
          <p:spPr bwMode="auto">
            <a:xfrm flipV="1">
              <a:off x="2575" y="2192"/>
              <a:ext cx="328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17" name="AutoShape 23"/>
            <p:cNvCxnSpPr>
              <a:cxnSpLocks noChangeShapeType="1"/>
              <a:stCxn id="28711" idx="0"/>
              <a:endCxn id="28718" idx="5"/>
            </p:cNvCxnSpPr>
            <p:nvPr/>
          </p:nvCxnSpPr>
          <p:spPr bwMode="auto">
            <a:xfrm flipH="1" flipV="1">
              <a:off x="3015" y="2144"/>
              <a:ext cx="295" cy="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18" name="Oval 24"/>
            <p:cNvSpPr>
              <a:spLocks noChangeArrowheads="1"/>
            </p:cNvSpPr>
            <p:nvPr/>
          </p:nvSpPr>
          <p:spPr bwMode="auto">
            <a:xfrm>
              <a:off x="2744" y="18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Section</a:t>
              </a:r>
            </a:p>
            <a:p>
              <a:pPr algn="ctr" defTabSz="915988"/>
              <a:r>
                <a:rPr lang="en-US" sz="900" b="1" dirty="0"/>
                <a:t>B</a:t>
              </a:r>
            </a:p>
          </p:txBody>
        </p:sp>
        <p:sp>
          <p:nvSpPr>
            <p:cNvPr id="28719" name="Oval 25"/>
            <p:cNvSpPr>
              <a:spLocks noChangeArrowheads="1"/>
            </p:cNvSpPr>
            <p:nvPr/>
          </p:nvSpPr>
          <p:spPr bwMode="auto">
            <a:xfrm>
              <a:off x="2744" y="1165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Scene</a:t>
              </a:r>
            </a:p>
            <a:p>
              <a:pPr algn="ctr" defTabSz="915988"/>
              <a:r>
                <a:rPr lang="en-US" sz="900" b="1" dirty="0"/>
                <a:t>#1</a:t>
              </a:r>
            </a:p>
          </p:txBody>
        </p:sp>
        <p:sp>
          <p:nvSpPr>
            <p:cNvPr id="28720" name="Oval 26"/>
            <p:cNvSpPr>
              <a:spLocks noChangeArrowheads="1"/>
            </p:cNvSpPr>
            <p:nvPr/>
          </p:nvSpPr>
          <p:spPr bwMode="auto">
            <a:xfrm>
              <a:off x="2041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Date</a:t>
              </a:r>
            </a:p>
          </p:txBody>
        </p:sp>
        <p:sp>
          <p:nvSpPr>
            <p:cNvPr id="28721" name="Oval 27"/>
            <p:cNvSpPr>
              <a:spLocks noChangeArrowheads="1"/>
            </p:cNvSpPr>
            <p:nvPr/>
          </p:nvSpPr>
          <p:spPr bwMode="auto">
            <a:xfrm>
              <a:off x="2778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Country</a:t>
              </a:r>
            </a:p>
          </p:txBody>
        </p:sp>
        <p:sp>
          <p:nvSpPr>
            <p:cNvPr id="28722" name="Oval 28"/>
            <p:cNvSpPr>
              <a:spLocks noChangeArrowheads="1"/>
            </p:cNvSpPr>
            <p:nvPr/>
          </p:nvSpPr>
          <p:spPr bwMode="auto">
            <a:xfrm>
              <a:off x="2409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Lang</a:t>
              </a:r>
            </a:p>
          </p:txBody>
        </p:sp>
        <p:sp>
          <p:nvSpPr>
            <p:cNvPr id="28723" name="Oval 29"/>
            <p:cNvSpPr>
              <a:spLocks noChangeArrowheads="1"/>
            </p:cNvSpPr>
            <p:nvPr/>
          </p:nvSpPr>
          <p:spPr bwMode="auto">
            <a:xfrm>
              <a:off x="3174" y="3400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Back</a:t>
              </a:r>
            </a:p>
          </p:txBody>
        </p:sp>
        <p:cxnSp>
          <p:nvCxnSpPr>
            <p:cNvPr id="28724" name="AutoShape 30"/>
            <p:cNvCxnSpPr>
              <a:cxnSpLocks noChangeShapeType="1"/>
              <a:stCxn id="28720" idx="0"/>
              <a:endCxn id="28727" idx="3"/>
            </p:cNvCxnSpPr>
            <p:nvPr/>
          </p:nvCxnSpPr>
          <p:spPr bwMode="auto">
            <a:xfrm flipV="1">
              <a:off x="2200" y="2844"/>
              <a:ext cx="263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5" name="AutoShape 31"/>
            <p:cNvCxnSpPr>
              <a:cxnSpLocks noChangeShapeType="1"/>
              <a:stCxn id="28722" idx="0"/>
              <a:endCxn id="28727" idx="4"/>
            </p:cNvCxnSpPr>
            <p:nvPr/>
          </p:nvCxnSpPr>
          <p:spPr bwMode="auto">
            <a:xfrm flipV="1">
              <a:off x="2568" y="2892"/>
              <a:ext cx="7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6" name="AutoShape 32"/>
            <p:cNvCxnSpPr>
              <a:cxnSpLocks noChangeShapeType="1"/>
              <a:stCxn id="28721" idx="0"/>
              <a:endCxn id="28727" idx="5"/>
            </p:cNvCxnSpPr>
            <p:nvPr/>
          </p:nvCxnSpPr>
          <p:spPr bwMode="auto">
            <a:xfrm flipH="1" flipV="1">
              <a:off x="2687" y="2844"/>
              <a:ext cx="250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27" name="Oval 33"/>
            <p:cNvSpPr>
              <a:spLocks noChangeArrowheads="1"/>
            </p:cNvSpPr>
            <p:nvPr/>
          </p:nvSpPr>
          <p:spPr bwMode="auto">
            <a:xfrm>
              <a:off x="2416" y="25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ListBox</a:t>
              </a:r>
            </a:p>
          </p:txBody>
        </p:sp>
        <p:cxnSp>
          <p:nvCxnSpPr>
            <p:cNvPr id="28728" name="AutoShape 34"/>
            <p:cNvCxnSpPr>
              <a:cxnSpLocks noChangeShapeType="1"/>
              <a:stCxn id="28723" idx="0"/>
              <a:endCxn id="28727" idx="5"/>
            </p:cNvCxnSpPr>
            <p:nvPr/>
          </p:nvCxnSpPr>
          <p:spPr bwMode="auto">
            <a:xfrm flipH="1" flipV="1">
              <a:off x="2687" y="2844"/>
              <a:ext cx="646" cy="55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729" name="AutoShape 35"/>
            <p:cNvCxnSpPr>
              <a:cxnSpLocks noChangeShapeType="1"/>
              <a:stCxn id="28719" idx="5"/>
              <a:endCxn id="28730" idx="0"/>
            </p:cNvCxnSpPr>
            <p:nvPr/>
          </p:nvCxnSpPr>
          <p:spPr bwMode="auto">
            <a:xfrm>
              <a:off x="3015" y="1442"/>
              <a:ext cx="894" cy="4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8730" name="Oval 36"/>
            <p:cNvSpPr>
              <a:spLocks noChangeArrowheads="1"/>
            </p:cNvSpPr>
            <p:nvPr/>
          </p:nvSpPr>
          <p:spPr bwMode="auto">
            <a:xfrm>
              <a:off x="3750" y="1878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Frame</a:t>
              </a:r>
            </a:p>
          </p:txBody>
        </p:sp>
      </p:grpSp>
      <p:grpSp>
        <p:nvGrpSpPr>
          <p:cNvPr id="28677" name="Group 38"/>
          <p:cNvGrpSpPr>
            <a:grpSpLocks/>
          </p:cNvGrpSpPr>
          <p:nvPr/>
        </p:nvGrpSpPr>
        <p:grpSpPr bwMode="auto">
          <a:xfrm>
            <a:off x="5934075" y="1920875"/>
            <a:ext cx="2333625" cy="3265488"/>
            <a:chOff x="4035" y="1334"/>
            <a:chExt cx="1587" cy="2268"/>
          </a:xfrm>
        </p:grpSpPr>
        <p:sp>
          <p:nvSpPr>
            <p:cNvPr id="117799" name="Rectangle 39"/>
            <p:cNvSpPr>
              <a:spLocks noChangeArrowheads="1"/>
            </p:cNvSpPr>
            <p:nvPr/>
          </p:nvSpPr>
          <p:spPr bwMode="auto">
            <a:xfrm>
              <a:off x="4035" y="1334"/>
              <a:ext cx="1587" cy="2268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shade val="46275"/>
                    <a:invGamma/>
                    <a:alpha val="50999"/>
                  </a:schemeClr>
                </a:gs>
              </a:gsLst>
              <a:lin ang="189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83942" tIns="41971" rIns="83942" bIns="41971" anchor="ctr"/>
            <a:lstStyle/>
            <a:p>
              <a:pPr algn="ctr" defTabSz="839788">
                <a:defRPr/>
              </a:pPr>
              <a:endParaRPr lang="en-US" sz="1800" dirty="0"/>
            </a:p>
          </p:txBody>
        </p:sp>
        <p:sp>
          <p:nvSpPr>
            <p:cNvPr id="28693" name="AutoShape 40"/>
            <p:cNvSpPr>
              <a:spLocks noChangeArrowheads="1"/>
            </p:cNvSpPr>
            <p:nvPr/>
          </p:nvSpPr>
          <p:spPr bwMode="auto">
            <a:xfrm>
              <a:off x="5441" y="1969"/>
              <a:ext cx="91" cy="1497"/>
            </a:xfrm>
            <a:prstGeom prst="roundRect">
              <a:avLst>
                <a:gd name="adj" fmla="val 24176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bg-BG"/>
            </a:p>
          </p:txBody>
        </p:sp>
        <p:sp>
          <p:nvSpPr>
            <p:cNvPr id="28694" name="AutoShape 41"/>
            <p:cNvSpPr>
              <a:spLocks noChangeArrowheads="1"/>
            </p:cNvSpPr>
            <p:nvPr/>
          </p:nvSpPr>
          <p:spPr bwMode="auto">
            <a:xfrm>
              <a:off x="5441" y="2241"/>
              <a:ext cx="91" cy="31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49EAA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endParaRPr lang="bg-BG"/>
            </a:p>
          </p:txBody>
        </p:sp>
        <p:sp>
          <p:nvSpPr>
            <p:cNvPr id="28695" name="Rectangle 42"/>
            <p:cNvSpPr>
              <a:spLocks noChangeArrowheads="1"/>
            </p:cNvSpPr>
            <p:nvPr/>
          </p:nvSpPr>
          <p:spPr bwMode="auto">
            <a:xfrm>
              <a:off x="4216" y="1470"/>
              <a:ext cx="1225" cy="227"/>
            </a:xfrm>
            <a:prstGeom prst="rect">
              <a:avLst/>
            </a:prstGeom>
            <a:pattFill prst="pct90">
              <a:fgClr>
                <a:schemeClr val="bg1">
                  <a:alpha val="50980"/>
                </a:schemeClr>
              </a:fgClr>
              <a:bgClr>
                <a:srgbClr val="767676">
                  <a:alpha val="50980"/>
                </a:srgbClr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839788"/>
              <a:r>
                <a:rPr lang="en-US" sz="2600" dirty="0"/>
                <a:t>Title</a:t>
              </a:r>
            </a:p>
          </p:txBody>
        </p:sp>
        <p:sp>
          <p:nvSpPr>
            <p:cNvPr id="28696" name="Rectangle 43"/>
            <p:cNvSpPr>
              <a:spLocks noChangeArrowheads="1"/>
            </p:cNvSpPr>
            <p:nvPr/>
          </p:nvSpPr>
          <p:spPr bwMode="auto">
            <a:xfrm>
              <a:off x="4125" y="1968"/>
              <a:ext cx="1316" cy="14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indent="79375" defTabSz="839788">
                <a:lnSpc>
                  <a:spcPct val="120000"/>
                </a:lnSpc>
              </a:pPr>
              <a:endParaRPr lang="en-US" sz="2200" dirty="0"/>
            </a:p>
          </p:txBody>
        </p:sp>
        <p:sp>
          <p:nvSpPr>
            <p:cNvPr id="28697" name="AutoShape 44"/>
            <p:cNvSpPr>
              <a:spLocks noChangeArrowheads="1"/>
            </p:cNvSpPr>
            <p:nvPr/>
          </p:nvSpPr>
          <p:spPr bwMode="auto">
            <a:xfrm>
              <a:off x="4132" y="2669"/>
              <a:ext cx="91" cy="137"/>
            </a:xfrm>
            <a:prstGeom prst="homePlate">
              <a:avLst>
                <a:gd name="adj" fmla="val 1000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8698" name="Line 45"/>
            <p:cNvSpPr>
              <a:spLocks noChangeShapeType="1"/>
            </p:cNvSpPr>
            <p:nvPr/>
          </p:nvSpPr>
          <p:spPr bwMode="auto">
            <a:xfrm>
              <a:off x="4170" y="2588"/>
              <a:ext cx="12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699" name="Line 46"/>
            <p:cNvSpPr>
              <a:spLocks noChangeShapeType="1"/>
            </p:cNvSpPr>
            <p:nvPr/>
          </p:nvSpPr>
          <p:spPr bwMode="auto">
            <a:xfrm>
              <a:off x="4171" y="2860"/>
              <a:ext cx="122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bg-BG"/>
            </a:p>
          </p:txBody>
        </p:sp>
        <p:sp>
          <p:nvSpPr>
            <p:cNvPr id="28700" name="AutoShape 47"/>
            <p:cNvSpPr>
              <a:spLocks noChangeArrowheads="1"/>
            </p:cNvSpPr>
            <p:nvPr/>
          </p:nvSpPr>
          <p:spPr bwMode="auto">
            <a:xfrm>
              <a:off x="5441" y="1878"/>
              <a:ext cx="91" cy="9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8701" name="AutoShape 48"/>
            <p:cNvSpPr>
              <a:spLocks noChangeArrowheads="1"/>
            </p:cNvSpPr>
            <p:nvPr/>
          </p:nvSpPr>
          <p:spPr bwMode="auto">
            <a:xfrm rot="10800000">
              <a:off x="5441" y="3466"/>
              <a:ext cx="91" cy="9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bg-BG"/>
            </a:p>
          </p:txBody>
        </p:sp>
        <p:sp>
          <p:nvSpPr>
            <p:cNvPr id="28702" name="Text Box 49"/>
            <p:cNvSpPr txBox="1">
              <a:spLocks noChangeArrowheads="1"/>
            </p:cNvSpPr>
            <p:nvPr/>
          </p:nvSpPr>
          <p:spPr bwMode="auto">
            <a:xfrm>
              <a:off x="4171" y="2015"/>
              <a:ext cx="589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2200" dirty="0"/>
                <a:t>Clock</a:t>
              </a:r>
            </a:p>
          </p:txBody>
        </p:sp>
        <p:sp>
          <p:nvSpPr>
            <p:cNvPr id="28703" name="Text Box 50"/>
            <p:cNvSpPr txBox="1">
              <a:spLocks noChangeArrowheads="1"/>
            </p:cNvSpPr>
            <p:nvPr/>
          </p:nvSpPr>
          <p:spPr bwMode="auto">
            <a:xfrm>
              <a:off x="4171" y="2287"/>
              <a:ext cx="516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2200" dirty="0"/>
                <a:t>Date</a:t>
              </a:r>
            </a:p>
          </p:txBody>
        </p:sp>
        <p:sp>
          <p:nvSpPr>
            <p:cNvPr id="28704" name="Text Box 51"/>
            <p:cNvSpPr txBox="1">
              <a:spLocks noChangeArrowheads="1"/>
            </p:cNvSpPr>
            <p:nvPr/>
          </p:nvSpPr>
          <p:spPr bwMode="auto">
            <a:xfrm>
              <a:off x="4171" y="2588"/>
              <a:ext cx="9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3942" tIns="41971" rIns="83942" bIns="41971">
              <a:spAutoFit/>
            </a:bodyPr>
            <a:lstStyle/>
            <a:p>
              <a:pPr defTabSz="839788"/>
              <a:r>
                <a:rPr lang="en-US" sz="2200" dirty="0"/>
                <a:t>Language</a:t>
              </a:r>
            </a:p>
          </p:txBody>
        </p:sp>
        <p:sp>
          <p:nvSpPr>
            <p:cNvPr id="28705" name="Text Box 52"/>
            <p:cNvSpPr txBox="1">
              <a:spLocks noChangeArrowheads="1"/>
            </p:cNvSpPr>
            <p:nvPr/>
          </p:nvSpPr>
          <p:spPr bwMode="auto">
            <a:xfrm>
              <a:off x="4171" y="2877"/>
              <a:ext cx="781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2200" dirty="0"/>
                <a:t>Country</a:t>
              </a:r>
            </a:p>
          </p:txBody>
        </p:sp>
        <p:sp>
          <p:nvSpPr>
            <p:cNvPr id="28706" name="Text Box 53"/>
            <p:cNvSpPr txBox="1">
              <a:spLocks noChangeArrowheads="1"/>
            </p:cNvSpPr>
            <p:nvPr/>
          </p:nvSpPr>
          <p:spPr bwMode="auto">
            <a:xfrm>
              <a:off x="4171" y="3149"/>
              <a:ext cx="537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2200" dirty="0"/>
                <a:t>Back</a:t>
              </a:r>
            </a:p>
          </p:txBody>
        </p:sp>
        <p:sp>
          <p:nvSpPr>
            <p:cNvPr id="28707" name="Line 54"/>
            <p:cNvSpPr>
              <a:spLocks noChangeShapeType="1"/>
            </p:cNvSpPr>
            <p:nvPr/>
          </p:nvSpPr>
          <p:spPr bwMode="auto">
            <a:xfrm>
              <a:off x="4035" y="1801"/>
              <a:ext cx="15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bg-BG"/>
            </a:p>
          </p:txBody>
        </p:sp>
      </p:grpSp>
      <p:grpSp>
        <p:nvGrpSpPr>
          <p:cNvPr id="28678" name="Group 56"/>
          <p:cNvGrpSpPr>
            <a:grpSpLocks/>
          </p:cNvGrpSpPr>
          <p:nvPr/>
        </p:nvGrpSpPr>
        <p:grpSpPr bwMode="auto">
          <a:xfrm>
            <a:off x="7023100" y="1062038"/>
            <a:ext cx="2689225" cy="4733925"/>
            <a:chOff x="4829" y="738"/>
            <a:chExt cx="1828" cy="3288"/>
          </a:xfrm>
        </p:grpSpPr>
        <p:sp>
          <p:nvSpPr>
            <p:cNvPr id="28681" name="Text Box 57"/>
            <p:cNvSpPr txBox="1">
              <a:spLocks noChangeArrowheads="1"/>
            </p:cNvSpPr>
            <p:nvPr/>
          </p:nvSpPr>
          <p:spPr bwMode="auto">
            <a:xfrm>
              <a:off x="5647" y="738"/>
              <a:ext cx="1010" cy="3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83942" tIns="41971" rIns="83942" bIns="41971">
              <a:spAutoFit/>
            </a:bodyPr>
            <a:lstStyle/>
            <a:p>
              <a:pPr algn="ctr" defTabSz="915988"/>
              <a:r>
                <a:rPr lang="en-US" sz="1600" dirty="0">
                  <a:solidFill>
                    <a:schemeClr val="accent2"/>
                  </a:solidFill>
                </a:rPr>
                <a:t>Widget Classes</a:t>
              </a:r>
            </a:p>
          </p:txBody>
        </p:sp>
        <p:sp>
          <p:nvSpPr>
            <p:cNvPr id="28682" name="Text Box 58"/>
            <p:cNvSpPr txBox="1">
              <a:spLocks noChangeArrowheads="1"/>
            </p:cNvSpPr>
            <p:nvPr/>
          </p:nvSpPr>
          <p:spPr bwMode="auto">
            <a:xfrm>
              <a:off x="5677" y="1510"/>
              <a:ext cx="60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1400" dirty="0"/>
                <a:t>TextArea</a:t>
              </a:r>
            </a:p>
          </p:txBody>
        </p:sp>
        <p:sp>
          <p:nvSpPr>
            <p:cNvPr id="28683" name="Text Box 59"/>
            <p:cNvSpPr txBox="1">
              <a:spLocks noChangeArrowheads="1"/>
            </p:cNvSpPr>
            <p:nvPr/>
          </p:nvSpPr>
          <p:spPr bwMode="auto">
            <a:xfrm>
              <a:off x="5677" y="2038"/>
              <a:ext cx="511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1400" dirty="0"/>
                <a:t>ListBox</a:t>
              </a:r>
            </a:p>
          </p:txBody>
        </p:sp>
        <p:sp>
          <p:nvSpPr>
            <p:cNvPr id="28684" name="Text Box 60"/>
            <p:cNvSpPr txBox="1">
              <a:spLocks noChangeArrowheads="1"/>
            </p:cNvSpPr>
            <p:nvPr/>
          </p:nvSpPr>
          <p:spPr bwMode="auto">
            <a:xfrm>
              <a:off x="5677" y="2786"/>
              <a:ext cx="463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1400" dirty="0"/>
                <a:t>Button</a:t>
              </a:r>
            </a:p>
          </p:txBody>
        </p:sp>
        <p:sp>
          <p:nvSpPr>
            <p:cNvPr id="28685" name="Text Box 61"/>
            <p:cNvSpPr txBox="1">
              <a:spLocks noChangeArrowheads="1"/>
            </p:cNvSpPr>
            <p:nvPr/>
          </p:nvSpPr>
          <p:spPr bwMode="auto">
            <a:xfrm>
              <a:off x="5815" y="1091"/>
              <a:ext cx="462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1400" dirty="0"/>
                <a:t>Frame</a:t>
              </a:r>
            </a:p>
          </p:txBody>
        </p:sp>
        <p:cxnSp>
          <p:nvCxnSpPr>
            <p:cNvPr id="28686" name="AutoShape 62"/>
            <p:cNvCxnSpPr>
              <a:cxnSpLocks noChangeShapeType="1"/>
              <a:stCxn id="28685" idx="1"/>
              <a:endCxn id="117799" idx="0"/>
            </p:cNvCxnSpPr>
            <p:nvPr/>
          </p:nvCxnSpPr>
          <p:spPr bwMode="auto">
            <a:xfrm flipH="1">
              <a:off x="4829" y="1165"/>
              <a:ext cx="986" cy="1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87" name="AutoShape 63"/>
            <p:cNvCxnSpPr>
              <a:cxnSpLocks noChangeShapeType="1"/>
              <a:stCxn id="28682" idx="1"/>
              <a:endCxn id="28695" idx="3"/>
            </p:cNvCxnSpPr>
            <p:nvPr/>
          </p:nvCxnSpPr>
          <p:spPr bwMode="auto">
            <a:xfrm flipH="1">
              <a:off x="5441" y="1584"/>
              <a:ext cx="23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688" name="AutoShape 64"/>
            <p:cNvCxnSpPr>
              <a:cxnSpLocks noChangeShapeType="1"/>
              <a:stCxn id="28683" idx="2"/>
              <a:endCxn id="28696" idx="3"/>
            </p:cNvCxnSpPr>
            <p:nvPr/>
          </p:nvCxnSpPr>
          <p:spPr bwMode="auto">
            <a:xfrm flipH="1">
              <a:off x="5441" y="2256"/>
              <a:ext cx="609" cy="46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89" name="Text Box 65"/>
            <p:cNvSpPr txBox="1">
              <a:spLocks noChangeArrowheads="1"/>
            </p:cNvSpPr>
            <p:nvPr/>
          </p:nvSpPr>
          <p:spPr bwMode="auto">
            <a:xfrm>
              <a:off x="5441" y="3821"/>
              <a:ext cx="604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83942" tIns="41971" rIns="83942" bIns="41971">
              <a:spAutoFit/>
            </a:bodyPr>
            <a:lstStyle/>
            <a:p>
              <a:pPr defTabSz="839788"/>
              <a:r>
                <a:rPr lang="en-US" sz="1400" dirty="0"/>
                <a:t>ScrollBar</a:t>
              </a:r>
            </a:p>
          </p:txBody>
        </p:sp>
        <p:cxnSp>
          <p:nvCxnSpPr>
            <p:cNvPr id="28690" name="AutoShape 66"/>
            <p:cNvCxnSpPr>
              <a:cxnSpLocks noChangeShapeType="1"/>
              <a:stCxn id="28689" idx="0"/>
              <a:endCxn id="28701" idx="0"/>
            </p:cNvCxnSpPr>
            <p:nvPr/>
          </p:nvCxnSpPr>
          <p:spPr bwMode="auto">
            <a:xfrm flipH="1" flipV="1">
              <a:off x="5487" y="3556"/>
              <a:ext cx="402" cy="1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8691" name="Line 67"/>
            <p:cNvSpPr>
              <a:spLocks noChangeShapeType="1"/>
            </p:cNvSpPr>
            <p:nvPr/>
          </p:nvSpPr>
          <p:spPr bwMode="auto">
            <a:xfrm flipH="1">
              <a:off x="4987" y="2967"/>
              <a:ext cx="7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28679" name="Text Box 57"/>
          <p:cNvSpPr txBox="1">
            <a:spLocks noChangeArrowheads="1"/>
          </p:cNvSpPr>
          <p:nvPr/>
        </p:nvSpPr>
        <p:spPr bwMode="auto">
          <a:xfrm>
            <a:off x="92075" y="1050925"/>
            <a:ext cx="1485900" cy="577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42" tIns="41971" rIns="83942" bIns="41971">
            <a:spAutoFit/>
          </a:bodyPr>
          <a:lstStyle/>
          <a:p>
            <a:pPr algn="ctr" defTabSz="915988"/>
            <a:r>
              <a:rPr lang="en-US" sz="1600" dirty="0">
                <a:solidFill>
                  <a:schemeClr val="accent2"/>
                </a:solidFill>
              </a:rPr>
              <a:t>Widget Objects</a:t>
            </a:r>
          </a:p>
        </p:txBody>
      </p:sp>
      <p:sp>
        <p:nvSpPr>
          <p:cNvPr id="286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604BA2-0FEB-44AB-98C6-27A58DE361D2}" type="slidenum">
              <a:rPr lang="en-US"/>
              <a:pPr/>
              <a:t>11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Base Classes</a:t>
            </a:r>
          </a:p>
        </p:txBody>
      </p:sp>
      <p:sp>
        <p:nvSpPr>
          <p:cNvPr id="296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C5CD563-D5E2-464A-B169-E36B184ABA88}" type="slidenum">
              <a:rPr lang="en-US"/>
              <a:pPr/>
              <a:t>12</a:t>
            </a:fld>
            <a:r>
              <a:rPr lang="en-US" dirty="0"/>
              <a:t> / T. A. Devi / ID RD CDS HF /  Dec-2012   © Continental Automotive Singapore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3159125"/>
            <a:ext cx="5357813" cy="282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0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The framework provided a basic set of widgets in WFC package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WidgetExtension: empty implementation where project can add own attributes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Controller widget type: has a link to state machine / controller strategy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SLCDElement: base class for SLCD widget (special paint for SLCD module)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Warning widget: special widget to be used with WWS package</a:t>
            </a:r>
          </a:p>
          <a:p>
            <a:r>
              <a:rPr lang="de-DE" smtClean="0"/>
              <a:t> Sample widgets: Image, StaticText, Text, ListBox, Button, ToggleButton – not in official delivery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Custom Widget implementation (1)</a:t>
            </a:r>
            <a:endParaRPr lang="de-DE" smtClean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Design</a:t>
            </a:r>
          </a:p>
          <a:p>
            <a:pPr lvl="1"/>
            <a:r>
              <a:rPr lang="en-US" dirty="0" smtClean="0"/>
              <a:t> Think about:</a:t>
            </a:r>
          </a:p>
          <a:p>
            <a:pPr lvl="2"/>
            <a:r>
              <a:rPr lang="en-US" dirty="0" smtClean="0"/>
              <a:t> Properties (data, logical, visual)</a:t>
            </a:r>
          </a:p>
          <a:p>
            <a:pPr lvl="2"/>
            <a:r>
              <a:rPr lang="en-US" dirty="0" smtClean="0"/>
              <a:t> Class Inheritance/Hierarchy</a:t>
            </a:r>
          </a:p>
          <a:p>
            <a:pPr lvl="2"/>
            <a:r>
              <a:rPr lang="en-US" dirty="0" smtClean="0"/>
              <a:t> Behavior </a:t>
            </a:r>
          </a:p>
          <a:p>
            <a:pPr lvl="3"/>
            <a:r>
              <a:rPr lang="en-US" dirty="0" smtClean="0"/>
              <a:t> Class-level</a:t>
            </a:r>
          </a:p>
          <a:p>
            <a:pPr lvl="3"/>
            <a:r>
              <a:rPr lang="en-US" dirty="0" smtClean="0"/>
              <a:t> Instance-level (via generated final hooks)</a:t>
            </a:r>
          </a:p>
          <a:p>
            <a:pPr lvl="2"/>
            <a:r>
              <a:rPr lang="en-US" dirty="0" smtClean="0"/>
              <a:t> Re-use possibilities</a:t>
            </a:r>
          </a:p>
          <a:p>
            <a:pPr lvl="1"/>
            <a:r>
              <a:rPr lang="en-US" dirty="0" smtClean="0"/>
              <a:t> Also consider: maybe a Scene Manager + StateMachine + primitive widgets (images, texts) are sufficient!</a:t>
            </a:r>
          </a:p>
          <a:p>
            <a:pPr lvl="2"/>
            <a:endParaRPr lang="de-DE" smtClean="0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4065CC-EE1D-4667-8EC5-74228C2B060E}" type="slidenum">
              <a:rPr lang="en-US"/>
              <a:pPr/>
              <a:t>13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– Custom Widget implementation (2)</a:t>
            </a:r>
            <a:endParaRPr lang="de-DE" smtClean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Implementation</a:t>
            </a:r>
          </a:p>
          <a:p>
            <a:pPr lvl="1"/>
            <a:r>
              <a:rPr lang="en-US" dirty="0" smtClean="0"/>
              <a:t> Create an XML Type Description for your </a:t>
            </a:r>
            <a:r>
              <a:rPr lang="en-US" dirty="0" err="1" smtClean="0"/>
              <a:t>WidgetType</a:t>
            </a:r>
            <a:endParaRPr lang="en-US" dirty="0" smtClean="0"/>
          </a:p>
          <a:p>
            <a:pPr lvl="1"/>
            <a:r>
              <a:rPr lang="en-US" dirty="0" smtClean="0"/>
              <a:t> Implement the C++ code:</a:t>
            </a:r>
          </a:p>
          <a:p>
            <a:pPr lvl="2"/>
            <a:r>
              <a:rPr lang="en-US" dirty="0" smtClean="0"/>
              <a:t> </a:t>
            </a:r>
            <a:r>
              <a:rPr lang="en-US" dirty="0" smtClean="0"/>
              <a:t>All your XML-declared property setters</a:t>
            </a:r>
          </a:p>
          <a:p>
            <a:pPr lvl="2"/>
            <a:r>
              <a:rPr lang="en-US" dirty="0" smtClean="0"/>
              <a:t> WCS::enStatusMessage enProcessMessage(Message *m)</a:t>
            </a:r>
          </a:p>
          <a:p>
            <a:pPr lvl="3"/>
            <a:r>
              <a:rPr lang="en-US" dirty="0" smtClean="0"/>
              <a:t> Check the message ID, type and (optionally) </a:t>
            </a:r>
            <a:r>
              <a:rPr lang="en-US" dirty="0" smtClean="0"/>
              <a:t>data, implementing functionality if necessary, like:</a:t>
            </a:r>
            <a:endParaRPr lang="en-US" dirty="0" smtClean="0"/>
          </a:p>
          <a:p>
            <a:pPr lvl="4"/>
            <a:r>
              <a:rPr lang="en-US" dirty="0" smtClean="0"/>
              <a:t> Change properties, fire events, etc.</a:t>
            </a:r>
          </a:p>
          <a:p>
            <a:pPr lvl="4"/>
            <a:r>
              <a:rPr lang="en-US" dirty="0" smtClean="0"/>
              <a:t> Invalidate if necessary, to cause a repaint</a:t>
            </a:r>
          </a:p>
          <a:p>
            <a:pPr lvl="3"/>
            <a:r>
              <a:rPr lang="en-US" dirty="0" smtClean="0"/>
              <a:t> Return the correct status (eg, CONSUME to remove the message)</a:t>
            </a:r>
          </a:p>
          <a:p>
            <a:pPr lvl="2"/>
            <a:r>
              <a:rPr lang="en-US" dirty="0" smtClean="0"/>
              <a:t> void vDraw( uint16 u16GRLCContext )</a:t>
            </a:r>
          </a:p>
          <a:p>
            <a:pPr lvl="3"/>
            <a:r>
              <a:rPr lang="en-US" dirty="0" smtClean="0"/>
              <a:t> Call GRLC functions to render your widget state</a:t>
            </a:r>
          </a:p>
          <a:p>
            <a:pPr lvl="3"/>
            <a:r>
              <a:rPr lang="en-US" dirty="0" smtClean="0"/>
              <a:t> Note: Coordinates provided to GRLC calls (eg GRLC_vDrawBitmapAt( x, y )) are relative to the widget’s </a:t>
            </a:r>
            <a:r>
              <a:rPr lang="en-US" dirty="0" smtClean="0"/>
              <a:t>position (relative to top left widget corner)</a:t>
            </a:r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de-DE" dirty="0" smtClean="0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38E08A-EDA5-4FB3-82D3-8AE6D88D8B8F}" type="slidenum">
              <a:rPr lang="en-US"/>
              <a:pPr/>
              <a:t>14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4165ED-DEB7-4DAA-9C79-2F38F2C0F9F1}" type="slidenum">
              <a:rPr lang="en-US"/>
              <a:pPr/>
              <a:t>15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510" y="2033845"/>
            <a:ext cx="8820980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Simple Drawing Concept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Visualization (1)</a:t>
            </a:r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>
          <a:xfrm>
            <a:off x="334963" y="998538"/>
            <a:ext cx="6057900" cy="4991100"/>
          </a:xfrm>
        </p:spPr>
        <p:txBody>
          <a:bodyPr/>
          <a:lstStyle/>
          <a:p>
            <a:r>
              <a:rPr lang="en-US" sz="1400" dirty="0" smtClean="0"/>
              <a:t>A Widget object covers a rectangular area on the display (that is widget window), which is determined by its x- and y-position and by its x- and y-dimension (size and height).</a:t>
            </a:r>
          </a:p>
          <a:p>
            <a:r>
              <a:rPr lang="en-US" sz="1400" dirty="0" smtClean="0"/>
              <a:t>A Widget Tree consists out of Widgets in parent-child relationship</a:t>
            </a:r>
          </a:p>
          <a:p>
            <a:r>
              <a:rPr lang="en-US" sz="1400" dirty="0" smtClean="0"/>
              <a:t>A </a:t>
            </a:r>
            <a:r>
              <a:rPr lang="en-US" sz="1400" dirty="0" smtClean="0"/>
              <a:t>child widget is always visually contained inside a parent widget. It may never exceed the bounding box of its parent (Containment relationship), and the position values are relative to parent window.</a:t>
            </a:r>
          </a:p>
          <a:p>
            <a:r>
              <a:rPr lang="en-US" sz="1400" dirty="0" smtClean="0"/>
              <a:t>Widgets are allowed to overlap on the display</a:t>
            </a:r>
          </a:p>
          <a:p>
            <a:r>
              <a:rPr lang="en-US" sz="1400" dirty="0" smtClean="0"/>
              <a:t>If two widgets have an overlapping area, the z-position of the widget determines, which of both will be rendered in the front and which will be rendered behind the other widget</a:t>
            </a:r>
          </a:p>
          <a:p>
            <a:r>
              <a:rPr lang="en-US" sz="1400" dirty="0" smtClean="0"/>
              <a:t>Widget z-positions </a:t>
            </a:r>
            <a:r>
              <a:rPr lang="en-US" sz="1400" dirty="0" smtClean="0"/>
              <a:t>is implicitly defined or can </a:t>
            </a:r>
            <a:r>
              <a:rPr lang="en-US" sz="1400" dirty="0" smtClean="0"/>
              <a:t>be set </a:t>
            </a:r>
            <a:r>
              <a:rPr lang="en-US" sz="1400" dirty="0" smtClean="0"/>
              <a:t>explicitly</a:t>
            </a:r>
            <a:endParaRPr lang="en-US" sz="1400" dirty="0" smtClean="0"/>
          </a:p>
          <a:p>
            <a:r>
              <a:rPr lang="en-US" sz="1400" dirty="0" smtClean="0"/>
              <a:t>If the z-position of a widget is not explicitly set, its z-position is determined by its position within the widget tree (implicit z-positioning) by the use of a depth-search algorithm</a:t>
            </a:r>
          </a:p>
          <a:p>
            <a:r>
              <a:rPr lang="en-US" sz="1400" dirty="0" smtClean="0"/>
              <a:t>The rendering sequence of multiple widgets is executed from lowest z-order to the highest </a:t>
            </a:r>
            <a:r>
              <a:rPr lang="en-US" sz="1400" dirty="0" smtClean="0"/>
              <a:t>z-order (shown in red numbers)</a:t>
            </a:r>
            <a:endParaRPr lang="en-US" sz="1400" dirty="0" smtClean="0"/>
          </a:p>
          <a:p>
            <a:endParaRPr lang="en-US" sz="1400" dirty="0" smtClean="0"/>
          </a:p>
        </p:txBody>
      </p:sp>
      <p:grpSp>
        <p:nvGrpSpPr>
          <p:cNvPr id="34819" name="Group 13"/>
          <p:cNvGrpSpPr>
            <a:grpSpLocks/>
          </p:cNvGrpSpPr>
          <p:nvPr/>
        </p:nvGrpSpPr>
        <p:grpSpPr bwMode="auto">
          <a:xfrm>
            <a:off x="6670675" y="1270000"/>
            <a:ext cx="2776538" cy="3644900"/>
            <a:chOff x="1582" y="1183"/>
            <a:chExt cx="1889" cy="2531"/>
          </a:xfrm>
        </p:grpSpPr>
        <p:sp>
          <p:nvSpPr>
            <p:cNvPr id="34835" name="Oval 14"/>
            <p:cNvSpPr>
              <a:spLocks noChangeArrowheads="1"/>
            </p:cNvSpPr>
            <p:nvPr/>
          </p:nvSpPr>
          <p:spPr bwMode="auto">
            <a:xfrm>
              <a:off x="1582" y="25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Title</a:t>
              </a:r>
            </a:p>
          </p:txBody>
        </p:sp>
        <p:sp>
          <p:nvSpPr>
            <p:cNvPr id="34836" name="Oval 15"/>
            <p:cNvSpPr>
              <a:spLocks noChangeArrowheads="1"/>
            </p:cNvSpPr>
            <p:nvPr/>
          </p:nvSpPr>
          <p:spPr bwMode="auto">
            <a:xfrm>
              <a:off x="1587" y="1861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Section</a:t>
              </a:r>
            </a:p>
            <a:p>
              <a:pPr algn="ctr" defTabSz="915988"/>
              <a:r>
                <a:rPr lang="en-US" sz="900" b="1" dirty="0"/>
                <a:t>A</a:t>
              </a:r>
            </a:p>
          </p:txBody>
        </p:sp>
        <p:sp>
          <p:nvSpPr>
            <p:cNvPr id="34837" name="Oval 16"/>
            <p:cNvSpPr>
              <a:spLocks noChangeArrowheads="1"/>
            </p:cNvSpPr>
            <p:nvPr/>
          </p:nvSpPr>
          <p:spPr bwMode="auto">
            <a:xfrm>
              <a:off x="1672" y="3374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Clock</a:t>
              </a:r>
            </a:p>
          </p:txBody>
        </p:sp>
        <p:sp>
          <p:nvSpPr>
            <p:cNvPr id="34838" name="Oval 17"/>
            <p:cNvSpPr>
              <a:spLocks noChangeArrowheads="1"/>
            </p:cNvSpPr>
            <p:nvPr/>
          </p:nvSpPr>
          <p:spPr bwMode="auto">
            <a:xfrm>
              <a:off x="3151" y="255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ScrollBar</a:t>
              </a:r>
            </a:p>
          </p:txBody>
        </p:sp>
        <p:cxnSp>
          <p:nvCxnSpPr>
            <p:cNvPr id="34839" name="AutoShape 18"/>
            <p:cNvCxnSpPr>
              <a:cxnSpLocks noChangeShapeType="1"/>
              <a:stCxn id="34846" idx="5"/>
              <a:endCxn id="34845" idx="0"/>
            </p:cNvCxnSpPr>
            <p:nvPr/>
          </p:nvCxnSpPr>
          <p:spPr bwMode="auto">
            <a:xfrm>
              <a:off x="2425" y="1460"/>
              <a:ext cx="478" cy="4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0" name="AutoShape 19"/>
            <p:cNvCxnSpPr>
              <a:cxnSpLocks noChangeShapeType="1"/>
              <a:stCxn id="34846" idx="3"/>
              <a:endCxn id="34836" idx="0"/>
            </p:cNvCxnSpPr>
            <p:nvPr/>
          </p:nvCxnSpPr>
          <p:spPr bwMode="auto">
            <a:xfrm flipH="1">
              <a:off x="1746" y="1460"/>
              <a:ext cx="455" cy="4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1" name="AutoShape 20"/>
            <p:cNvCxnSpPr>
              <a:cxnSpLocks noChangeShapeType="1"/>
              <a:stCxn id="34835" idx="0"/>
              <a:endCxn id="34836" idx="4"/>
            </p:cNvCxnSpPr>
            <p:nvPr/>
          </p:nvCxnSpPr>
          <p:spPr bwMode="auto">
            <a:xfrm flipV="1">
              <a:off x="1741" y="2186"/>
              <a:ext cx="5" cy="3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2" name="AutoShape 21"/>
            <p:cNvCxnSpPr>
              <a:cxnSpLocks noChangeShapeType="1"/>
              <a:stCxn id="34837" idx="7"/>
              <a:endCxn id="34854" idx="3"/>
            </p:cNvCxnSpPr>
            <p:nvPr/>
          </p:nvCxnSpPr>
          <p:spPr bwMode="auto">
            <a:xfrm flipV="1">
              <a:off x="1943" y="2844"/>
              <a:ext cx="520" cy="5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3" name="AutoShape 22"/>
            <p:cNvCxnSpPr>
              <a:cxnSpLocks noChangeShapeType="1"/>
              <a:stCxn id="34854" idx="0"/>
              <a:endCxn id="34845" idx="4"/>
            </p:cNvCxnSpPr>
            <p:nvPr/>
          </p:nvCxnSpPr>
          <p:spPr bwMode="auto">
            <a:xfrm flipV="1">
              <a:off x="2575" y="2192"/>
              <a:ext cx="328" cy="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44" name="AutoShape 23"/>
            <p:cNvCxnSpPr>
              <a:cxnSpLocks noChangeShapeType="1"/>
              <a:stCxn id="34838" idx="0"/>
              <a:endCxn id="34845" idx="5"/>
            </p:cNvCxnSpPr>
            <p:nvPr/>
          </p:nvCxnSpPr>
          <p:spPr bwMode="auto">
            <a:xfrm flipH="1" flipV="1">
              <a:off x="3015" y="2144"/>
              <a:ext cx="295" cy="4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45" name="Oval 24"/>
            <p:cNvSpPr>
              <a:spLocks noChangeArrowheads="1"/>
            </p:cNvSpPr>
            <p:nvPr/>
          </p:nvSpPr>
          <p:spPr bwMode="auto">
            <a:xfrm>
              <a:off x="2744" y="18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Section</a:t>
              </a:r>
            </a:p>
            <a:p>
              <a:pPr algn="ctr" defTabSz="915988"/>
              <a:r>
                <a:rPr lang="en-US" sz="900" b="1" dirty="0"/>
                <a:t>B</a:t>
              </a:r>
            </a:p>
          </p:txBody>
        </p:sp>
        <p:sp>
          <p:nvSpPr>
            <p:cNvPr id="34846" name="Oval 25"/>
            <p:cNvSpPr>
              <a:spLocks noChangeArrowheads="1"/>
            </p:cNvSpPr>
            <p:nvPr/>
          </p:nvSpPr>
          <p:spPr bwMode="auto">
            <a:xfrm>
              <a:off x="2154" y="1183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Scene</a:t>
              </a:r>
            </a:p>
            <a:p>
              <a:pPr algn="ctr" defTabSz="915988"/>
              <a:r>
                <a:rPr lang="en-US" sz="900" b="1" dirty="0"/>
                <a:t>#1</a:t>
              </a:r>
            </a:p>
          </p:txBody>
        </p:sp>
        <p:sp>
          <p:nvSpPr>
            <p:cNvPr id="34847" name="Oval 26"/>
            <p:cNvSpPr>
              <a:spLocks noChangeArrowheads="1"/>
            </p:cNvSpPr>
            <p:nvPr/>
          </p:nvSpPr>
          <p:spPr bwMode="auto">
            <a:xfrm>
              <a:off x="2041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Date</a:t>
              </a:r>
            </a:p>
          </p:txBody>
        </p:sp>
        <p:sp>
          <p:nvSpPr>
            <p:cNvPr id="34848" name="Oval 27"/>
            <p:cNvSpPr>
              <a:spLocks noChangeArrowheads="1"/>
            </p:cNvSpPr>
            <p:nvPr/>
          </p:nvSpPr>
          <p:spPr bwMode="auto">
            <a:xfrm>
              <a:off x="2778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Country</a:t>
              </a:r>
            </a:p>
          </p:txBody>
        </p:sp>
        <p:sp>
          <p:nvSpPr>
            <p:cNvPr id="34849" name="Oval 28"/>
            <p:cNvSpPr>
              <a:spLocks noChangeArrowheads="1"/>
            </p:cNvSpPr>
            <p:nvPr/>
          </p:nvSpPr>
          <p:spPr bwMode="auto">
            <a:xfrm>
              <a:off x="2409" y="3389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Lang</a:t>
              </a:r>
            </a:p>
          </p:txBody>
        </p:sp>
        <p:sp>
          <p:nvSpPr>
            <p:cNvPr id="34850" name="Oval 29"/>
            <p:cNvSpPr>
              <a:spLocks noChangeArrowheads="1"/>
            </p:cNvSpPr>
            <p:nvPr/>
          </p:nvSpPr>
          <p:spPr bwMode="auto">
            <a:xfrm>
              <a:off x="3153" y="3374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Back</a:t>
              </a:r>
            </a:p>
          </p:txBody>
        </p:sp>
        <p:cxnSp>
          <p:nvCxnSpPr>
            <p:cNvPr id="34851" name="AutoShape 30"/>
            <p:cNvCxnSpPr>
              <a:cxnSpLocks noChangeShapeType="1"/>
              <a:stCxn id="34847" idx="0"/>
              <a:endCxn id="34854" idx="3"/>
            </p:cNvCxnSpPr>
            <p:nvPr/>
          </p:nvCxnSpPr>
          <p:spPr bwMode="auto">
            <a:xfrm flipV="1">
              <a:off x="2200" y="2844"/>
              <a:ext cx="263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52" name="AutoShape 31"/>
            <p:cNvCxnSpPr>
              <a:cxnSpLocks noChangeShapeType="1"/>
              <a:stCxn id="34849" idx="0"/>
              <a:endCxn id="34854" idx="4"/>
            </p:cNvCxnSpPr>
            <p:nvPr/>
          </p:nvCxnSpPr>
          <p:spPr bwMode="auto">
            <a:xfrm flipV="1">
              <a:off x="2568" y="2892"/>
              <a:ext cx="7" cy="4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4853" name="AutoShape 32"/>
            <p:cNvCxnSpPr>
              <a:cxnSpLocks noChangeShapeType="1"/>
              <a:stCxn id="34848" idx="0"/>
              <a:endCxn id="34854" idx="5"/>
            </p:cNvCxnSpPr>
            <p:nvPr/>
          </p:nvCxnSpPr>
          <p:spPr bwMode="auto">
            <a:xfrm flipH="1" flipV="1">
              <a:off x="2687" y="2844"/>
              <a:ext cx="250" cy="5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4854" name="Oval 33"/>
            <p:cNvSpPr>
              <a:spLocks noChangeArrowheads="1"/>
            </p:cNvSpPr>
            <p:nvPr/>
          </p:nvSpPr>
          <p:spPr bwMode="auto">
            <a:xfrm>
              <a:off x="2416" y="2567"/>
              <a:ext cx="318" cy="325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rgbClr val="33CC33"/>
              </a:solidFill>
              <a:round/>
              <a:headEnd/>
              <a:tailEnd/>
            </a:ln>
          </p:spPr>
          <p:txBody>
            <a:bodyPr wrap="none" lIns="83942" tIns="41971" rIns="83942" bIns="41971" anchor="ctr"/>
            <a:lstStyle/>
            <a:p>
              <a:pPr algn="ctr" defTabSz="915988"/>
              <a:r>
                <a:rPr lang="en-US" sz="900" b="1" dirty="0"/>
                <a:t>ListBox</a:t>
              </a:r>
            </a:p>
          </p:txBody>
        </p:sp>
        <p:cxnSp>
          <p:nvCxnSpPr>
            <p:cNvPr id="34855" name="AutoShape 34"/>
            <p:cNvCxnSpPr>
              <a:cxnSpLocks noChangeShapeType="1"/>
              <a:stCxn id="34850" idx="0"/>
              <a:endCxn id="34854" idx="5"/>
            </p:cNvCxnSpPr>
            <p:nvPr/>
          </p:nvCxnSpPr>
          <p:spPr bwMode="auto">
            <a:xfrm flipH="1" flipV="1">
              <a:off x="2687" y="2844"/>
              <a:ext cx="625" cy="53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34820" name="Abgerundetes Rechteck 28"/>
          <p:cNvSpPr>
            <a:spLocks noChangeArrowheads="1"/>
          </p:cNvSpPr>
          <p:nvPr/>
        </p:nvSpPr>
        <p:spPr bwMode="auto">
          <a:xfrm>
            <a:off x="6334125" y="1358900"/>
            <a:ext cx="914400" cy="279400"/>
          </a:xfrm>
          <a:prstGeom prst="roundRect">
            <a:avLst>
              <a:gd name="adj" fmla="val 16667"/>
            </a:avLst>
          </a:prstGeom>
          <a:solidFill>
            <a:srgbClr val="99FFCC"/>
          </a:solidFill>
          <a:ln w="9525" algn="ctr">
            <a:solidFill>
              <a:srgbClr val="33CC33"/>
            </a:solidFill>
            <a:round/>
            <a:headEnd/>
            <a:tailEnd/>
          </a:ln>
        </p:spPr>
        <p:txBody>
          <a:bodyPr wrap="none" lIns="83942" tIns="41971" rIns="83942" bIns="41971" anchor="ctr"/>
          <a:lstStyle/>
          <a:p>
            <a:pPr algn="ctr" defTabSz="915988"/>
            <a:r>
              <a:rPr lang="de-DE" sz="900" b="1" dirty="0"/>
              <a:t>Lowest z-order</a:t>
            </a:r>
          </a:p>
          <a:p>
            <a:pPr algn="ctr" defTabSz="915988"/>
            <a:r>
              <a:rPr lang="de-DE" sz="900" b="1" dirty="0">
                <a:sym typeface="Wingdings" pitchFamily="2" charset="2"/>
              </a:rPr>
              <a:t> „Back“</a:t>
            </a:r>
            <a:endParaRPr lang="de-DE" sz="900" b="1" dirty="0"/>
          </a:p>
        </p:txBody>
      </p:sp>
      <p:sp>
        <p:nvSpPr>
          <p:cNvPr id="34821" name="Abgerundetes Rechteck 29"/>
          <p:cNvSpPr>
            <a:spLocks noChangeArrowheads="1"/>
          </p:cNvSpPr>
          <p:nvPr/>
        </p:nvSpPr>
        <p:spPr bwMode="auto">
          <a:xfrm>
            <a:off x="6438900" y="5181600"/>
            <a:ext cx="914400" cy="33813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 algn="ctr">
            <a:solidFill>
              <a:srgbClr val="33CC33"/>
            </a:solidFill>
            <a:round/>
            <a:headEnd/>
            <a:tailEnd/>
          </a:ln>
        </p:spPr>
        <p:txBody>
          <a:bodyPr wrap="none" lIns="83942" tIns="41971" rIns="83942" bIns="41971" anchor="ctr"/>
          <a:lstStyle/>
          <a:p>
            <a:pPr algn="ctr" defTabSz="915988"/>
            <a:r>
              <a:rPr lang="de-DE" sz="900" b="1" dirty="0"/>
              <a:t>Highest z-order</a:t>
            </a:r>
          </a:p>
          <a:p>
            <a:pPr algn="ctr" defTabSz="915988"/>
            <a:r>
              <a:rPr lang="de-DE" sz="900" b="1" dirty="0">
                <a:sym typeface="Wingdings" pitchFamily="2" charset="2"/>
              </a:rPr>
              <a:t> „Front“</a:t>
            </a:r>
            <a:endParaRPr lang="de-DE" sz="900" b="1" dirty="0"/>
          </a:p>
        </p:txBody>
      </p:sp>
      <p:sp>
        <p:nvSpPr>
          <p:cNvPr id="34822" name="Textfeld 30"/>
          <p:cNvSpPr txBox="1">
            <a:spLocks noChangeArrowheads="1"/>
          </p:cNvSpPr>
          <p:nvPr/>
        </p:nvSpPr>
        <p:spPr bwMode="auto">
          <a:xfrm>
            <a:off x="7262813" y="1379538"/>
            <a:ext cx="2555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4823" name="Textfeld 31"/>
          <p:cNvSpPr txBox="1">
            <a:spLocks noChangeArrowheads="1"/>
          </p:cNvSpPr>
          <p:nvPr/>
        </p:nvSpPr>
        <p:spPr bwMode="auto">
          <a:xfrm>
            <a:off x="6453188" y="3408363"/>
            <a:ext cx="2555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4824" name="Textfeld 32"/>
          <p:cNvSpPr txBox="1">
            <a:spLocks noChangeArrowheads="1"/>
          </p:cNvSpPr>
          <p:nvPr/>
        </p:nvSpPr>
        <p:spPr bwMode="auto">
          <a:xfrm>
            <a:off x="6453188" y="2349500"/>
            <a:ext cx="2555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825" name="Textfeld 33"/>
          <p:cNvSpPr txBox="1">
            <a:spLocks noChangeArrowheads="1"/>
          </p:cNvSpPr>
          <p:nvPr/>
        </p:nvSpPr>
        <p:spPr bwMode="auto">
          <a:xfrm>
            <a:off x="7667625" y="3384550"/>
            <a:ext cx="255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826" name="Textfeld 34"/>
          <p:cNvSpPr txBox="1">
            <a:spLocks noChangeArrowheads="1"/>
          </p:cNvSpPr>
          <p:nvPr/>
        </p:nvSpPr>
        <p:spPr bwMode="auto">
          <a:xfrm>
            <a:off x="8162925" y="2349500"/>
            <a:ext cx="255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827" name="Textfeld 35"/>
          <p:cNvSpPr txBox="1">
            <a:spLocks noChangeArrowheads="1"/>
          </p:cNvSpPr>
          <p:nvPr/>
        </p:nvSpPr>
        <p:spPr bwMode="auto">
          <a:xfrm>
            <a:off x="6902450" y="4892675"/>
            <a:ext cx="255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4828" name="Textfeld 36"/>
          <p:cNvSpPr txBox="1">
            <a:spLocks noChangeArrowheads="1"/>
          </p:cNvSpPr>
          <p:nvPr/>
        </p:nvSpPr>
        <p:spPr bwMode="auto">
          <a:xfrm>
            <a:off x="7473950" y="4892675"/>
            <a:ext cx="2540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4829" name="Textfeld 37"/>
          <p:cNvSpPr txBox="1">
            <a:spLocks noChangeArrowheads="1"/>
          </p:cNvSpPr>
          <p:nvPr/>
        </p:nvSpPr>
        <p:spPr bwMode="auto">
          <a:xfrm>
            <a:off x="8553450" y="4892675"/>
            <a:ext cx="25558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4830" name="Textfeld 38"/>
          <p:cNvSpPr txBox="1">
            <a:spLocks noChangeArrowheads="1"/>
          </p:cNvSpPr>
          <p:nvPr/>
        </p:nvSpPr>
        <p:spPr bwMode="auto">
          <a:xfrm>
            <a:off x="7967663" y="4892675"/>
            <a:ext cx="2555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831" name="Textfeld 39"/>
          <p:cNvSpPr txBox="1">
            <a:spLocks noChangeArrowheads="1"/>
          </p:cNvSpPr>
          <p:nvPr/>
        </p:nvSpPr>
        <p:spPr bwMode="auto">
          <a:xfrm>
            <a:off x="9048750" y="4892675"/>
            <a:ext cx="325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832" name="Textfeld 41"/>
          <p:cNvSpPr txBox="1">
            <a:spLocks noChangeArrowheads="1"/>
          </p:cNvSpPr>
          <p:nvPr/>
        </p:nvSpPr>
        <p:spPr bwMode="auto">
          <a:xfrm>
            <a:off x="8645525" y="3384550"/>
            <a:ext cx="325438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34833" name="Textfeld 42"/>
          <p:cNvSpPr txBox="1">
            <a:spLocks noChangeArrowheads="1"/>
          </p:cNvSpPr>
          <p:nvPr/>
        </p:nvSpPr>
        <p:spPr bwMode="auto">
          <a:xfrm>
            <a:off x="7488238" y="5273675"/>
            <a:ext cx="1379537" cy="246063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rgbClr val="FF0000"/>
                </a:solidFill>
              </a:rPr>
              <a:t>Rendering Sequence</a:t>
            </a:r>
          </a:p>
        </p:txBody>
      </p:sp>
      <p:sp>
        <p:nvSpPr>
          <p:cNvPr id="348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F76423C-9512-4A18-A6CA-A4B0BBFD7323}" type="slidenum">
              <a:rPr lang="en-US"/>
              <a:pPr/>
              <a:t>16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Visualization (2)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r>
              <a:rPr lang="en-US" dirty="0" smtClean="0"/>
              <a:t>CIA controls the painting on the display. Therefore, the base widget class derives from CIA::Painters. </a:t>
            </a:r>
          </a:p>
          <a:p>
            <a:r>
              <a:rPr lang="en-US" dirty="0" smtClean="0"/>
              <a:t>When CIA orders its painter (widget) to paint, a drawing function of widget will be called.</a:t>
            </a:r>
          </a:p>
          <a:p>
            <a:r>
              <a:rPr lang="en-US" dirty="0" smtClean="0"/>
              <a:t>Widget’s method vDraw is is the place to specify the widget’s visual representation by calling relevant GRLC methods.</a:t>
            </a:r>
          </a:p>
          <a:p>
            <a:r>
              <a:rPr lang="en-US" dirty="0" smtClean="0"/>
              <a:t>Some rules: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Always call Widget base class vDraw method at the beginning of derived widget’s vDraw. It will perform the clearing of widget’s window area before redrawing the content.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Pass on the drawing properties (composition mode, font, alignment, etc) as necessary to relevant GRLC function calls during draw.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Drawing position to be passed to GRLC is relevant to the widget window’s position / size and is dependent on alignment.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Drawing context attribute is reset by framework before painting each widget. Don’t assume the previously set context Is still valid!</a:t>
            </a:r>
          </a:p>
          <a:p>
            <a:endParaRPr lang="en-US" dirty="0" smtClean="0"/>
          </a:p>
        </p:txBody>
      </p:sp>
      <p:sp>
        <p:nvSpPr>
          <p:cNvPr id="35843" name="Slide Number Placeholder 3"/>
          <p:cNvSpPr txBox="1">
            <a:spLocks/>
          </p:cNvSpPr>
          <p:nvPr/>
        </p:nvSpPr>
        <p:spPr bwMode="auto">
          <a:xfrm>
            <a:off x="334963" y="6524625"/>
            <a:ext cx="313531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550"/>
              </a:lnSpc>
            </a:pPr>
            <a:fld id="{B7EC75CE-494B-4978-B180-1A539FE902CC}" type="slidenum">
              <a:rPr lang="en-US" sz="600"/>
              <a:pPr>
                <a:lnSpc>
                  <a:spcPts val="550"/>
                </a:lnSpc>
              </a:pPr>
              <a:t>17</a:t>
            </a:fld>
            <a:r>
              <a:rPr lang="en-US" sz="600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Assembly</a:t>
            </a:r>
          </a:p>
        </p:txBody>
      </p:sp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DF30C7-1E93-4899-AA91-949F66A75E29}" type="slidenum">
              <a:rPr lang="en-US"/>
              <a:pPr/>
              <a:t>18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23537" y="1097165"/>
            <a:ext cx="1319134" cy="4535524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algn="ctr" defTabSz="915499">
              <a:defRPr/>
            </a:pPr>
            <a:r>
              <a:rPr lang="en-GB" dirty="0">
                <a:latin typeface="Arial" pitchFamily="34" charset="0"/>
              </a:rPr>
              <a:t>Widget Tree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16200000">
            <a:off x="6291263" y="2266950"/>
            <a:ext cx="3028950" cy="1419225"/>
          </a:xfrm>
          <a:prstGeom prst="parallelogram">
            <a:avLst>
              <a:gd name="adj" fmla="val 44918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52000"/>
                </a:schemeClr>
              </a:gs>
              <a:gs pos="50000">
                <a:schemeClr val="hlink">
                  <a:alpha val="52000"/>
                </a:schemeClr>
              </a:gs>
              <a:gs pos="100000">
                <a:schemeClr val="hlink">
                  <a:gamma/>
                  <a:shade val="46275"/>
                  <a:invGamma/>
                  <a:alpha val="52000"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grpSp>
        <p:nvGrpSpPr>
          <p:cNvPr id="36871" name="Group 5"/>
          <p:cNvGrpSpPr>
            <a:grpSpLocks/>
          </p:cNvGrpSpPr>
          <p:nvPr/>
        </p:nvGrpSpPr>
        <p:grpSpPr bwMode="auto">
          <a:xfrm>
            <a:off x="2487613" y="2295525"/>
            <a:ext cx="1485900" cy="2794000"/>
            <a:chOff x="1974" y="1426"/>
            <a:chExt cx="518" cy="1335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16200000">
              <a:off x="2127" y="1650"/>
              <a:ext cx="435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16200000">
              <a:off x="1924" y="1769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16200000">
              <a:off x="1909" y="1495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16200000">
              <a:off x="1866" y="2135"/>
              <a:ext cx="956" cy="296"/>
            </a:xfrm>
            <a:prstGeom prst="parallelogram">
              <a:avLst>
                <a:gd name="adj" fmla="val 48640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16200000">
              <a:off x="1784" y="2146"/>
              <a:ext cx="675" cy="296"/>
            </a:xfrm>
            <a:prstGeom prst="parallelogram">
              <a:avLst>
                <a:gd name="adj" fmla="val 52027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6872" name="Text Box 11"/>
          <p:cNvSpPr txBox="1">
            <a:spLocks noChangeArrowheads="1"/>
          </p:cNvSpPr>
          <p:nvPr/>
        </p:nvSpPr>
        <p:spPr bwMode="auto">
          <a:xfrm>
            <a:off x="1019175" y="1752600"/>
            <a:ext cx="609600" cy="2301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900" b="1"/>
              <a:t>Widget</a:t>
            </a:r>
          </a:p>
        </p:txBody>
      </p:sp>
      <p:sp>
        <p:nvSpPr>
          <p:cNvPr id="36873" name="Text Box 12"/>
          <p:cNvSpPr txBox="1">
            <a:spLocks noChangeArrowheads="1"/>
          </p:cNvSpPr>
          <p:nvPr/>
        </p:nvSpPr>
        <p:spPr bwMode="auto">
          <a:xfrm>
            <a:off x="2106613" y="1031875"/>
            <a:ext cx="3111500" cy="11938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Window</a:t>
            </a:r>
          </a:p>
          <a:p>
            <a:pPr>
              <a:buFontTx/>
              <a:buChar char="-"/>
            </a:pPr>
            <a:r>
              <a:rPr lang="en-GB" sz="900"/>
              <a:t>contains the view of one or more widgets</a:t>
            </a:r>
          </a:p>
          <a:p>
            <a:pPr>
              <a:buFontTx/>
              <a:buChar char="-"/>
            </a:pPr>
            <a:r>
              <a:rPr lang="en-GB" sz="900"/>
              <a:t>can be stacked in z-order (overlapping)</a:t>
            </a:r>
          </a:p>
          <a:p>
            <a:pPr>
              <a:buFontTx/>
              <a:buChar char="-"/>
            </a:pPr>
            <a:r>
              <a:rPr lang="en-GB" sz="900"/>
              <a:t>is used to decompose a scene</a:t>
            </a:r>
          </a:p>
          <a:p>
            <a:pPr>
              <a:buFontTx/>
              <a:buChar char="-"/>
            </a:pPr>
            <a:r>
              <a:rPr lang="en-GB" sz="900"/>
              <a:t>is painting on a surface</a:t>
            </a:r>
          </a:p>
          <a:p>
            <a:pPr>
              <a:buFontTx/>
              <a:buChar char="-"/>
            </a:pPr>
            <a:r>
              <a:rPr lang="en-GB" sz="900"/>
              <a:t>is not buffered</a:t>
            </a:r>
          </a:p>
          <a:p>
            <a:pPr>
              <a:buFontTx/>
              <a:buChar char="-"/>
            </a:pPr>
            <a:r>
              <a:rPr lang="en-GB" sz="900"/>
              <a:t>accesses the surface to draw its contents via a BUFlet</a:t>
            </a:r>
          </a:p>
          <a:p>
            <a:pPr>
              <a:buFontTx/>
              <a:buChar char="-"/>
            </a:pPr>
            <a:r>
              <a:rPr lang="en-GB" sz="900"/>
              <a:t>can be transparent (true/false), but has no alpha-channel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7908925" y="5122863"/>
            <a:ext cx="550863" cy="596900"/>
          </a:xfrm>
          <a:prstGeom prst="can">
            <a:avLst>
              <a:gd name="adj" fmla="val 27667"/>
            </a:avLst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28235"/>
                  <a:invGamma/>
                </a:schemeClr>
              </a:gs>
              <a:gs pos="100000">
                <a:schemeClr val="hlink"/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Srfc</a:t>
            </a:r>
            <a:endParaRPr lang="en-GB" sz="1100" b="1" dirty="0">
              <a:latin typeface="Arial" pitchFamily="34" charset="0"/>
            </a:endParaRPr>
          </a:p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Buffer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8159750" y="5221288"/>
            <a:ext cx="552450" cy="596900"/>
          </a:xfrm>
          <a:prstGeom prst="can">
            <a:avLst>
              <a:gd name="adj" fmla="val 27667"/>
            </a:avLst>
          </a:prstGeom>
          <a:gradFill rotWithShape="1">
            <a:gsLst>
              <a:gs pos="0">
                <a:schemeClr val="hlink">
                  <a:alpha val="78000"/>
                </a:schemeClr>
              </a:gs>
              <a:gs pos="50000">
                <a:schemeClr val="hlink">
                  <a:gamma/>
                  <a:tint val="28235"/>
                  <a:invGamma/>
                  <a:alpha val="78000"/>
                </a:schemeClr>
              </a:gs>
              <a:gs pos="100000">
                <a:schemeClr val="hlink">
                  <a:alpha val="78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Srfc</a:t>
            </a:r>
            <a:endParaRPr lang="en-GB" sz="1100" b="1" dirty="0">
              <a:latin typeface="Arial" pitchFamily="34" charset="0"/>
            </a:endParaRPr>
          </a:p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Buffer</a:t>
            </a:r>
          </a:p>
        </p:txBody>
      </p:sp>
      <p:sp>
        <p:nvSpPr>
          <p:cNvPr id="36876" name="Line 15"/>
          <p:cNvSpPr>
            <a:spLocks noChangeShapeType="1"/>
          </p:cNvSpPr>
          <p:nvPr/>
        </p:nvSpPr>
        <p:spPr bwMode="auto">
          <a:xfrm>
            <a:off x="1666875" y="1892300"/>
            <a:ext cx="1003300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77" name="Line 16"/>
          <p:cNvSpPr>
            <a:spLocks noChangeShapeType="1"/>
          </p:cNvSpPr>
          <p:nvPr/>
        </p:nvSpPr>
        <p:spPr bwMode="auto">
          <a:xfrm>
            <a:off x="1608138" y="2392363"/>
            <a:ext cx="1157287" cy="107791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8416925" y="5305425"/>
            <a:ext cx="550863" cy="598488"/>
          </a:xfrm>
          <a:prstGeom prst="can">
            <a:avLst>
              <a:gd name="adj" fmla="val 27667"/>
            </a:avLst>
          </a:prstGeom>
          <a:gradFill rotWithShape="1">
            <a:gsLst>
              <a:gs pos="0">
                <a:schemeClr val="hlink">
                  <a:alpha val="78000"/>
                </a:schemeClr>
              </a:gs>
              <a:gs pos="50000">
                <a:schemeClr val="hlink">
                  <a:gamma/>
                  <a:tint val="28235"/>
                  <a:invGamma/>
                  <a:alpha val="78000"/>
                </a:schemeClr>
              </a:gs>
              <a:gs pos="100000">
                <a:schemeClr val="hlink">
                  <a:alpha val="78000"/>
                </a:schemeClr>
              </a:gs>
            </a:gsLst>
            <a:lin ang="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Srfc</a:t>
            </a:r>
            <a:endParaRPr lang="en-GB" sz="1100" b="1" dirty="0">
              <a:latin typeface="Arial" pitchFamily="34" charset="0"/>
            </a:endParaRPr>
          </a:p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Buffer</a:t>
            </a:r>
          </a:p>
        </p:txBody>
      </p:sp>
      <p:sp>
        <p:nvSpPr>
          <p:cNvPr id="36879" name="Line 18"/>
          <p:cNvSpPr>
            <a:spLocks noChangeShapeType="1"/>
          </p:cNvSpPr>
          <p:nvPr/>
        </p:nvSpPr>
        <p:spPr bwMode="auto">
          <a:xfrm>
            <a:off x="1608138" y="2392363"/>
            <a:ext cx="1174750" cy="309562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0" name="Text Box 20"/>
          <p:cNvSpPr txBox="1">
            <a:spLocks noChangeArrowheads="1"/>
          </p:cNvSpPr>
          <p:nvPr/>
        </p:nvSpPr>
        <p:spPr bwMode="auto">
          <a:xfrm>
            <a:off x="4246563" y="2300288"/>
            <a:ext cx="2735262" cy="931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BUFlet</a:t>
            </a:r>
          </a:p>
          <a:p>
            <a:r>
              <a:rPr lang="en-GB" sz="900"/>
              <a:t>-manages the buffers of a surface</a:t>
            </a:r>
          </a:p>
          <a:p>
            <a:r>
              <a:rPr lang="en-GB" sz="900"/>
              <a:t>-handles the flip operation</a:t>
            </a:r>
          </a:p>
          <a:p>
            <a:r>
              <a:rPr lang="en-GB" sz="900"/>
              <a:t>-hides the buffer management to the windows</a:t>
            </a:r>
          </a:p>
          <a:p>
            <a:r>
              <a:rPr lang="en-GB" sz="900"/>
              <a:t>-optimizes the drawing operations on surface level</a:t>
            </a:r>
          </a:p>
          <a:p>
            <a:r>
              <a:rPr lang="en-GB" sz="900"/>
              <a:t>-handles drawing contexts</a:t>
            </a:r>
          </a:p>
        </p:txBody>
      </p:sp>
      <p:sp>
        <p:nvSpPr>
          <p:cNvPr id="36881" name="Text Box 21"/>
          <p:cNvSpPr txBox="1">
            <a:spLocks noChangeArrowheads="1"/>
          </p:cNvSpPr>
          <p:nvPr/>
        </p:nvSpPr>
        <p:spPr bwMode="auto">
          <a:xfrm>
            <a:off x="1204913" y="2244725"/>
            <a:ext cx="609600" cy="2301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900" b="1"/>
              <a:t>Widget</a:t>
            </a: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803275" y="1477963"/>
            <a:ext cx="0" cy="387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3" name="Line 23"/>
          <p:cNvSpPr>
            <a:spLocks noChangeShapeType="1"/>
          </p:cNvSpPr>
          <p:nvPr/>
        </p:nvSpPr>
        <p:spPr bwMode="auto">
          <a:xfrm>
            <a:off x="803275" y="1849438"/>
            <a:ext cx="19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4" name="Line 24"/>
          <p:cNvSpPr>
            <a:spLocks noChangeShapeType="1"/>
          </p:cNvSpPr>
          <p:nvPr/>
        </p:nvSpPr>
        <p:spPr bwMode="auto">
          <a:xfrm>
            <a:off x="1068388" y="1978025"/>
            <a:ext cx="0" cy="310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5" name="Line 25"/>
          <p:cNvSpPr>
            <a:spLocks noChangeShapeType="1"/>
          </p:cNvSpPr>
          <p:nvPr/>
        </p:nvSpPr>
        <p:spPr bwMode="auto">
          <a:xfrm>
            <a:off x="1076325" y="2349500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6" name="Line 26"/>
          <p:cNvSpPr>
            <a:spLocks noChangeShapeType="1"/>
          </p:cNvSpPr>
          <p:nvPr/>
        </p:nvSpPr>
        <p:spPr bwMode="auto">
          <a:xfrm>
            <a:off x="1076325" y="2747963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7" name="Line 27"/>
          <p:cNvSpPr>
            <a:spLocks noChangeShapeType="1"/>
          </p:cNvSpPr>
          <p:nvPr/>
        </p:nvSpPr>
        <p:spPr bwMode="auto">
          <a:xfrm>
            <a:off x="1076325" y="3197225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8" name="Line 28"/>
          <p:cNvSpPr>
            <a:spLocks noChangeShapeType="1"/>
          </p:cNvSpPr>
          <p:nvPr/>
        </p:nvSpPr>
        <p:spPr bwMode="auto">
          <a:xfrm>
            <a:off x="2946400" y="2763838"/>
            <a:ext cx="1806575" cy="1184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89" name="Line 29"/>
          <p:cNvSpPr>
            <a:spLocks noChangeShapeType="1"/>
          </p:cNvSpPr>
          <p:nvPr/>
        </p:nvSpPr>
        <p:spPr bwMode="auto">
          <a:xfrm flipV="1">
            <a:off x="5741988" y="2816225"/>
            <a:ext cx="1711325" cy="968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90" name="Line 30"/>
          <p:cNvSpPr>
            <a:spLocks noChangeShapeType="1"/>
          </p:cNvSpPr>
          <p:nvPr/>
        </p:nvSpPr>
        <p:spPr bwMode="auto">
          <a:xfrm>
            <a:off x="7766050" y="4203700"/>
            <a:ext cx="312738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6891" name="AutoShape 31"/>
          <p:cNvSpPr>
            <a:spLocks noChangeArrowheads="1"/>
          </p:cNvSpPr>
          <p:nvPr/>
        </p:nvSpPr>
        <p:spPr bwMode="auto">
          <a:xfrm>
            <a:off x="4870450" y="3248025"/>
            <a:ext cx="776288" cy="23161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6BDA6B"/>
              </a:gs>
            </a:gsLst>
            <a:lin ang="18900000" scaled="1"/>
          </a:grad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pPr algn="ctr"/>
            <a:r>
              <a:rPr lang="en-US" sz="900" b="1" dirty="0"/>
              <a:t>BUFlet</a:t>
            </a:r>
          </a:p>
        </p:txBody>
      </p:sp>
      <p:sp>
        <p:nvSpPr>
          <p:cNvPr id="36892" name="Text Box 19"/>
          <p:cNvSpPr txBox="1">
            <a:spLocks noChangeArrowheads="1"/>
          </p:cNvSpPr>
          <p:nvPr/>
        </p:nvSpPr>
        <p:spPr bwMode="auto">
          <a:xfrm>
            <a:off x="6111875" y="3886200"/>
            <a:ext cx="1503363" cy="10842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Surface</a:t>
            </a:r>
          </a:p>
          <a:p>
            <a:pPr>
              <a:buFontTx/>
              <a:buChar char="-"/>
            </a:pPr>
            <a:r>
              <a:rPr lang="en-GB" sz="900"/>
              <a:t>has a relation to a buffer </a:t>
            </a:r>
            <a:br>
              <a:rPr lang="en-GB" sz="900"/>
            </a:br>
            <a:r>
              <a:rPr lang="en-GB" sz="900"/>
              <a:t>  (off-screen or layer)</a:t>
            </a:r>
          </a:p>
          <a:p>
            <a:pPr>
              <a:buFontTx/>
              <a:buChar char="-"/>
            </a:pPr>
            <a:r>
              <a:rPr lang="en-GB" sz="900"/>
              <a:t>has an alpha channel</a:t>
            </a:r>
          </a:p>
          <a:p>
            <a:pPr>
              <a:buFontTx/>
              <a:buChar char="-"/>
            </a:pPr>
            <a:r>
              <a:rPr lang="en-GB" sz="900"/>
              <a:t>can be stacked in z-order</a:t>
            </a:r>
            <a:br>
              <a:rPr lang="en-GB" sz="900"/>
            </a:br>
            <a:r>
              <a:rPr lang="en-GB" sz="900"/>
              <a:t>   (overlapping)</a:t>
            </a:r>
            <a:r>
              <a:rPr lang="en-GB" sz="900" b="1"/>
              <a:t> </a:t>
            </a:r>
          </a:p>
          <a:p>
            <a:pPr>
              <a:buFontTx/>
              <a:buChar char="-"/>
            </a:pPr>
            <a:r>
              <a:rPr lang="en-GB" sz="900"/>
              <a:t>is visible or invisible</a:t>
            </a:r>
          </a:p>
        </p:txBody>
      </p:sp>
      <p:sp>
        <p:nvSpPr>
          <p:cNvPr id="36893" name="Line 33"/>
          <p:cNvSpPr>
            <a:spLocks noChangeShapeType="1"/>
          </p:cNvSpPr>
          <p:nvPr/>
        </p:nvSpPr>
        <p:spPr bwMode="auto">
          <a:xfrm>
            <a:off x="5683250" y="5275263"/>
            <a:ext cx="1958975" cy="163512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Contents to Surface</a:t>
            </a:r>
          </a:p>
        </p:txBody>
      </p:sp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906B4A1-B59C-414A-B01F-3CFFAB83D60D}" type="slidenum">
              <a:rPr lang="en-US"/>
              <a:pPr/>
              <a:t>19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38915" name="Line 32"/>
          <p:cNvSpPr>
            <a:spLocks noChangeShapeType="1"/>
          </p:cNvSpPr>
          <p:nvPr/>
        </p:nvSpPr>
        <p:spPr bwMode="auto">
          <a:xfrm flipV="1">
            <a:off x="5562600" y="4738688"/>
            <a:ext cx="0" cy="3952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8916" name="Line 31"/>
          <p:cNvSpPr>
            <a:spLocks noChangeShapeType="1"/>
          </p:cNvSpPr>
          <p:nvPr/>
        </p:nvSpPr>
        <p:spPr bwMode="auto">
          <a:xfrm flipV="1">
            <a:off x="4718050" y="4746625"/>
            <a:ext cx="0" cy="3968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>
            <a:off x="4244975" y="3470275"/>
            <a:ext cx="1806575" cy="12573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algn="ctr">
            <a:solidFill>
              <a:srgbClr val="CCCC00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pPr algn="ctr"/>
            <a:endParaRPr lang="en-GB" sz="900" b="1"/>
          </a:p>
          <a:p>
            <a:pPr algn="ctr"/>
            <a:endParaRPr lang="en-GB" sz="900" b="1"/>
          </a:p>
          <a:p>
            <a:pPr algn="ctr"/>
            <a:endParaRPr lang="en-GB" sz="900" b="1"/>
          </a:p>
          <a:p>
            <a:pPr algn="ctr"/>
            <a:r>
              <a:rPr lang="en-GB" sz="900" b="1"/>
              <a:t>Painter</a:t>
            </a:r>
          </a:p>
        </p:txBody>
      </p:sp>
      <p:sp>
        <p:nvSpPr>
          <p:cNvPr id="38918" name="AutoShape 4"/>
          <p:cNvSpPr>
            <a:spLocks noChangeArrowheads="1"/>
          </p:cNvSpPr>
          <p:nvPr/>
        </p:nvSpPr>
        <p:spPr bwMode="auto">
          <a:xfrm>
            <a:off x="4327525" y="5140325"/>
            <a:ext cx="776288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D70B"/>
              </a:gs>
              <a:gs pos="50000">
                <a:srgbClr val="FFFF99"/>
              </a:gs>
              <a:gs pos="100000">
                <a:srgbClr val="DCD70B"/>
              </a:gs>
            </a:gsLst>
            <a:lin ang="0" scaled="1"/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pPr algn="ctr"/>
            <a:r>
              <a:rPr lang="en-US" sz="900" b="1" dirty="0"/>
              <a:t>Widget</a:t>
            </a:r>
          </a:p>
        </p:txBody>
      </p:sp>
      <p:sp>
        <p:nvSpPr>
          <p:cNvPr id="38919" name="AutoShape 5"/>
          <p:cNvSpPr>
            <a:spLocks noChangeArrowheads="1"/>
          </p:cNvSpPr>
          <p:nvPr/>
        </p:nvSpPr>
        <p:spPr bwMode="auto">
          <a:xfrm>
            <a:off x="4649788" y="1071563"/>
            <a:ext cx="776287" cy="10445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6BDA6B"/>
              </a:gs>
            </a:gsLst>
            <a:lin ang="18900000" scaled="1"/>
          </a:grad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pPr algn="ctr"/>
            <a:r>
              <a:rPr lang="en-US" sz="900" b="1" dirty="0"/>
              <a:t>BUFlet</a:t>
            </a:r>
          </a:p>
        </p:txBody>
      </p:sp>
      <p:grpSp>
        <p:nvGrpSpPr>
          <p:cNvPr id="38920" name="Group 6"/>
          <p:cNvGrpSpPr>
            <a:grpSpLocks/>
          </p:cNvGrpSpPr>
          <p:nvPr/>
        </p:nvGrpSpPr>
        <p:grpSpPr bwMode="auto">
          <a:xfrm>
            <a:off x="1490663" y="1941513"/>
            <a:ext cx="1485900" cy="2794000"/>
            <a:chOff x="1974" y="1426"/>
            <a:chExt cx="518" cy="1335"/>
          </a:xfrm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 rot="16200000">
              <a:off x="2127" y="1650"/>
              <a:ext cx="435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16200000">
              <a:off x="1924" y="1769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 rot="16200000">
              <a:off x="1909" y="1495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 rot="16200000">
              <a:off x="1866" y="2135"/>
              <a:ext cx="956" cy="296"/>
            </a:xfrm>
            <a:prstGeom prst="parallelogram">
              <a:avLst>
                <a:gd name="adj" fmla="val 48640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AutoShape 11"/>
            <p:cNvSpPr>
              <a:spLocks noChangeArrowheads="1"/>
            </p:cNvSpPr>
            <p:nvPr/>
          </p:nvSpPr>
          <p:spPr bwMode="auto">
            <a:xfrm rot="16200000">
              <a:off x="1784" y="2146"/>
              <a:ext cx="675" cy="296"/>
            </a:xfrm>
            <a:prstGeom prst="parallelogram">
              <a:avLst>
                <a:gd name="adj" fmla="val 52027"/>
              </a:avLst>
            </a:prstGeom>
            <a:gradFill rotWithShape="1">
              <a:gsLst>
                <a:gs pos="0">
                  <a:schemeClr val="accent1">
                    <a:alpha val="5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2000"/>
                  </a:schemeClr>
                </a:gs>
              </a:gsLst>
              <a:lin ang="54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6" name="AutoShape 12"/>
          <p:cNvSpPr>
            <a:spLocks noChangeArrowheads="1"/>
          </p:cNvSpPr>
          <p:nvPr/>
        </p:nvSpPr>
        <p:spPr bwMode="auto">
          <a:xfrm rot="16200000">
            <a:off x="6643688" y="1981200"/>
            <a:ext cx="3028950" cy="1419225"/>
          </a:xfrm>
          <a:prstGeom prst="parallelogram">
            <a:avLst>
              <a:gd name="adj" fmla="val 44918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52000"/>
                </a:schemeClr>
              </a:gs>
              <a:gs pos="50000">
                <a:schemeClr val="hlink">
                  <a:alpha val="52000"/>
                </a:schemeClr>
              </a:gs>
              <a:gs pos="100000">
                <a:schemeClr val="hlink">
                  <a:gamma/>
                  <a:shade val="46275"/>
                  <a:invGamma/>
                  <a:alpha val="52000"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8922" name="Text Box 13"/>
          <p:cNvSpPr txBox="1">
            <a:spLocks noChangeArrowheads="1"/>
          </p:cNvSpPr>
          <p:nvPr/>
        </p:nvSpPr>
        <p:spPr bwMode="auto">
          <a:xfrm>
            <a:off x="1484313" y="1711325"/>
            <a:ext cx="622300" cy="222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900" b="1" dirty="0"/>
              <a:t>Window</a:t>
            </a:r>
          </a:p>
        </p:txBody>
      </p:sp>
      <p:sp>
        <p:nvSpPr>
          <p:cNvPr id="38923" name="Text Box 14"/>
          <p:cNvSpPr txBox="1">
            <a:spLocks noChangeArrowheads="1"/>
          </p:cNvSpPr>
          <p:nvPr/>
        </p:nvSpPr>
        <p:spPr bwMode="auto">
          <a:xfrm>
            <a:off x="7974013" y="1866900"/>
            <a:ext cx="600075" cy="222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900" b="1" dirty="0"/>
              <a:t>Surface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450850" y="2462213"/>
            <a:ext cx="265113" cy="561975"/>
          </a:xfrm>
          <a:prstGeom prst="lightningBol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US" sz="900" b="1" dirty="0">
                <a:latin typeface="Arial" pitchFamily="34" charset="0"/>
              </a:rPr>
              <a:t>Paint</a:t>
            </a:r>
          </a:p>
          <a:p>
            <a:pPr algn="ctr" defTabSz="915499">
              <a:defRPr/>
            </a:pPr>
            <a:r>
              <a:rPr lang="en-US" sz="900" b="1" dirty="0">
                <a:latin typeface="Arial" pitchFamily="34" charset="0"/>
              </a:rPr>
              <a:t>Event</a:t>
            </a:r>
          </a:p>
        </p:txBody>
      </p:sp>
      <p:sp>
        <p:nvSpPr>
          <p:cNvPr id="20" name="Line 16"/>
          <p:cNvSpPr>
            <a:spLocks noChangeShapeType="1"/>
          </p:cNvSpPr>
          <p:nvPr/>
        </p:nvSpPr>
        <p:spPr bwMode="auto">
          <a:xfrm flipV="1">
            <a:off x="679450" y="2349500"/>
            <a:ext cx="1049338" cy="760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V="1">
            <a:off x="2073275" y="1520825"/>
            <a:ext cx="2417763" cy="673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2800350" y="1601788"/>
            <a:ext cx="1149350" cy="2555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 b="1" dirty="0"/>
              <a:t>Attach BUFLet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117725" y="2236788"/>
            <a:ext cx="2197100" cy="1201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3236913" y="3382963"/>
            <a:ext cx="94456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 b="1" dirty="0"/>
              <a:t>Call Painter</a:t>
            </a: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V="1">
            <a:off x="5073650" y="2185988"/>
            <a:ext cx="0" cy="1235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4240213" y="2605088"/>
            <a:ext cx="809625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 b="1" dirty="0"/>
              <a:t>Paint into</a:t>
            </a:r>
          </a:p>
          <a:p>
            <a:pPr algn="ctr"/>
            <a:r>
              <a:rPr lang="en-US" sz="1100" b="1" dirty="0"/>
              <a:t>Buffer</a:t>
            </a:r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>
            <a:off x="5497513" y="1701800"/>
            <a:ext cx="2205037" cy="803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pic>
        <p:nvPicPr>
          <p:cNvPr id="28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7975" y="2089150"/>
            <a:ext cx="617538" cy="180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8934" name="Text Box 26"/>
          <p:cNvSpPr txBox="1">
            <a:spLocks noChangeArrowheads="1"/>
          </p:cNvSpPr>
          <p:nvPr/>
        </p:nvSpPr>
        <p:spPr bwMode="auto">
          <a:xfrm>
            <a:off x="6116638" y="4246563"/>
            <a:ext cx="2663825" cy="5000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Painter</a:t>
            </a:r>
          </a:p>
          <a:p>
            <a:pPr>
              <a:buFontTx/>
              <a:buChar char="-"/>
            </a:pPr>
            <a:r>
              <a:rPr lang="en-GB" sz="900"/>
              <a:t>base class implementing the paint method</a:t>
            </a:r>
          </a:p>
          <a:p>
            <a:pPr>
              <a:buFontTx/>
              <a:buChar char="-"/>
            </a:pPr>
            <a:r>
              <a:rPr lang="en-GB" sz="900"/>
              <a:t>paints its contents into a surface buffer resource</a:t>
            </a:r>
          </a:p>
        </p:txBody>
      </p:sp>
      <p:sp>
        <p:nvSpPr>
          <p:cNvPr id="38935" name="Text Box 27"/>
          <p:cNvSpPr txBox="1">
            <a:spLocks noChangeArrowheads="1"/>
          </p:cNvSpPr>
          <p:nvPr/>
        </p:nvSpPr>
        <p:spPr bwMode="auto">
          <a:xfrm>
            <a:off x="5476875" y="1154113"/>
            <a:ext cx="17716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BUFlet</a:t>
            </a:r>
          </a:p>
          <a:p>
            <a:pPr>
              <a:buFontTx/>
              <a:buChar char="-"/>
            </a:pPr>
            <a:r>
              <a:rPr lang="en-GB" sz="900"/>
              <a:t>executes the flipping of buffers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2798763" y="1844675"/>
            <a:ext cx="118268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 b="1" dirty="0"/>
              <a:t>Detach BUFLet</a:t>
            </a:r>
          </a:p>
        </p:txBody>
      </p:sp>
      <p:sp>
        <p:nvSpPr>
          <p:cNvPr id="38937" name="AutoShape 30"/>
          <p:cNvSpPr>
            <a:spLocks noChangeArrowheads="1"/>
          </p:cNvSpPr>
          <p:nvPr/>
        </p:nvSpPr>
        <p:spPr bwMode="auto">
          <a:xfrm>
            <a:off x="5192713" y="5138738"/>
            <a:ext cx="776287" cy="5746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CD70B"/>
              </a:gs>
              <a:gs pos="50000">
                <a:srgbClr val="FFFF99"/>
              </a:gs>
              <a:gs pos="100000">
                <a:srgbClr val="DCD70B"/>
              </a:gs>
            </a:gsLst>
            <a:lin ang="0" scaled="1"/>
          </a:gra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pPr algn="ctr"/>
            <a:r>
              <a:rPr lang="en-US" sz="900" b="1" dirty="0"/>
              <a:t>WMapp</a:t>
            </a:r>
          </a:p>
        </p:txBody>
      </p:sp>
      <p:sp>
        <p:nvSpPr>
          <p:cNvPr id="38938" name="Text Box 25"/>
          <p:cNvSpPr txBox="1">
            <a:spLocks noChangeArrowheads="1"/>
          </p:cNvSpPr>
          <p:nvPr/>
        </p:nvSpPr>
        <p:spPr bwMode="auto">
          <a:xfrm>
            <a:off x="703263" y="4779963"/>
            <a:ext cx="2425700" cy="9318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GB" sz="900" b="1"/>
              <a:t>Window</a:t>
            </a:r>
          </a:p>
          <a:p>
            <a:pPr>
              <a:buFontTx/>
              <a:buChar char="-"/>
            </a:pPr>
            <a:r>
              <a:rPr lang="en-GB" sz="900"/>
              <a:t>receives the paint event</a:t>
            </a:r>
          </a:p>
          <a:p>
            <a:pPr>
              <a:buFontTx/>
              <a:buChar char="-"/>
            </a:pPr>
            <a:r>
              <a:rPr lang="en-GB" sz="900"/>
              <a:t>attaches the buflet for painting</a:t>
            </a:r>
          </a:p>
          <a:p>
            <a:pPr>
              <a:buFontTx/>
              <a:buChar char="-"/>
            </a:pPr>
            <a:r>
              <a:rPr lang="en-GB" sz="900"/>
              <a:t>broadcasts the paint to its children</a:t>
            </a:r>
          </a:p>
          <a:p>
            <a:pPr>
              <a:buFontTx/>
              <a:buChar char="-"/>
            </a:pPr>
            <a:r>
              <a:rPr lang="en-GB" sz="900"/>
              <a:t>requests a painter (e.g. Widget) for painting</a:t>
            </a:r>
          </a:p>
          <a:p>
            <a:pPr>
              <a:buFontTx/>
              <a:buChar char="-"/>
            </a:pPr>
            <a:r>
              <a:rPr lang="en-GB" sz="900"/>
              <a:t>detaches the buflet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/>
      <p:bldP spid="27" grpId="0" animBg="1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HMI</a:t>
            </a:r>
            <a:br>
              <a:rPr lang="en-US" dirty="0" smtClean="0"/>
            </a:br>
            <a:r>
              <a:rPr lang="en-US" dirty="0" smtClean="0"/>
              <a:t>Definition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Simple HMI world: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Represents the static scenes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Widget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Widget tree structure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Widget visual representation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Applies simple drawing concept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Draws with 1 task and surface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Basic window tree concept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Painter’s algorithm to consider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Supports data binding to modeller (application)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Includes the required behaviors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Widget communication (user interaction, inter-widget links)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Scene management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02755A-3F55-4A8F-9E3A-523C0F72884E}" type="slidenum">
              <a:rPr lang="en-US"/>
              <a:pPr/>
              <a:t>2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5553075" y="982663"/>
            <a:ext cx="3902075" cy="4968875"/>
          </a:xfrm>
          <a:prstGeom prst="rect">
            <a:avLst/>
          </a:prstGeom>
          <a:gradFill rotWithShape="1">
            <a:gsLst>
              <a:gs pos="0">
                <a:srgbClr val="5E9EFF">
                  <a:alpha val="0"/>
                </a:srgbClr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39940" name="Rectangle 21"/>
          <p:cNvSpPr>
            <a:spLocks noChangeArrowheads="1"/>
          </p:cNvSpPr>
          <p:nvPr/>
        </p:nvSpPr>
        <p:spPr bwMode="auto">
          <a:xfrm>
            <a:off x="511175" y="3816350"/>
            <a:ext cx="3989388" cy="679450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39941" name="Rectangle 17"/>
          <p:cNvSpPr>
            <a:spLocks noChangeArrowheads="1"/>
          </p:cNvSpPr>
          <p:nvPr/>
        </p:nvSpPr>
        <p:spPr bwMode="auto">
          <a:xfrm>
            <a:off x="531813" y="1760538"/>
            <a:ext cx="3989387" cy="677862"/>
          </a:xfrm>
          <a:prstGeom prst="rect">
            <a:avLst/>
          </a:prstGeom>
          <a:gradFill rotWithShape="1"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1"/>
          </a:gradFill>
          <a:ln w="9525" algn="ctr">
            <a:solidFill>
              <a:schemeClr val="accent2"/>
            </a:solidFill>
            <a:prstDash val="dash"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System Integration</a:t>
            </a:r>
            <a:br>
              <a:rPr lang="de-DE" smtClean="0"/>
            </a:br>
            <a:r>
              <a:rPr lang="de-DE" smtClean="0"/>
              <a:t>Task model and execution</a:t>
            </a:r>
            <a:endParaRPr lang="en-US" dirty="0" smtClean="0"/>
          </a:p>
        </p:txBody>
      </p:sp>
      <p:sp>
        <p:nvSpPr>
          <p:cNvPr id="419844" name="AutoShape 4"/>
          <p:cNvSpPr>
            <a:spLocks noChangeArrowheads="1"/>
          </p:cNvSpPr>
          <p:nvPr/>
        </p:nvSpPr>
        <p:spPr bwMode="auto">
          <a:xfrm>
            <a:off x="889000" y="3905250"/>
            <a:ext cx="15351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CIA_TimeDomainHMI</a:t>
            </a:r>
            <a:endParaRPr lang="en-GB" sz="1100" b="1" dirty="0">
              <a:latin typeface="Arial" pitchFamily="34" charset="0"/>
            </a:endParaRPr>
          </a:p>
        </p:txBody>
      </p:sp>
      <p:sp>
        <p:nvSpPr>
          <p:cNvPr id="39944" name="AutoShape 5"/>
          <p:cNvSpPr>
            <a:spLocks noChangeArrowheads="1"/>
          </p:cNvSpPr>
          <p:nvPr/>
        </p:nvSpPr>
        <p:spPr bwMode="auto">
          <a:xfrm>
            <a:off x="4775200" y="1258888"/>
            <a:ext cx="569913" cy="3895725"/>
          </a:xfrm>
          <a:prstGeom prst="flowChartMerge">
            <a:avLst/>
          </a:prstGeom>
          <a:gradFill rotWithShape="1">
            <a:gsLst>
              <a:gs pos="0">
                <a:srgbClr val="FF9900"/>
              </a:gs>
              <a:gs pos="100000">
                <a:srgbClr val="FFDDA9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GB" sz="1100" b="1"/>
              <a:t>Task</a:t>
            </a:r>
          </a:p>
          <a:p>
            <a:pPr algn="ctr"/>
            <a:r>
              <a:rPr lang="en-GB" sz="1100" b="1"/>
              <a:t>prio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4827588" y="990600"/>
            <a:ext cx="46831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GB" sz="1100" b="1"/>
              <a:t>high</a:t>
            </a:r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4872038" y="5124450"/>
            <a:ext cx="40481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GB" sz="1100" b="1"/>
              <a:t>low</a:t>
            </a:r>
          </a:p>
        </p:txBody>
      </p:sp>
      <p:sp>
        <p:nvSpPr>
          <p:cNvPr id="419849" name="AutoShape 9"/>
          <p:cNvSpPr>
            <a:spLocks noChangeArrowheads="1"/>
          </p:cNvSpPr>
          <p:nvPr/>
        </p:nvSpPr>
        <p:spPr bwMode="auto">
          <a:xfrm>
            <a:off x="890588" y="2587625"/>
            <a:ext cx="1536700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…</a:t>
            </a:r>
          </a:p>
        </p:txBody>
      </p:sp>
      <p:sp>
        <p:nvSpPr>
          <p:cNvPr id="419851" name="AutoShape 11"/>
          <p:cNvSpPr>
            <a:spLocks noChangeArrowheads="1"/>
          </p:cNvSpPr>
          <p:nvPr/>
        </p:nvSpPr>
        <p:spPr bwMode="auto">
          <a:xfrm>
            <a:off x="884238" y="1179513"/>
            <a:ext cx="1535112" cy="5000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…</a:t>
            </a:r>
          </a:p>
        </p:txBody>
      </p:sp>
      <p:sp>
        <p:nvSpPr>
          <p:cNvPr id="419852" name="AutoShape 12"/>
          <p:cNvSpPr>
            <a:spLocks noChangeArrowheads="1"/>
          </p:cNvSpPr>
          <p:nvPr/>
        </p:nvSpPr>
        <p:spPr bwMode="auto">
          <a:xfrm>
            <a:off x="885825" y="1855788"/>
            <a:ext cx="1535113" cy="501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CIA_Manager</a:t>
            </a:r>
            <a:endParaRPr lang="en-GB" sz="1100" b="1" dirty="0">
              <a:latin typeface="Arial" pitchFamily="34" charset="0"/>
            </a:endParaRPr>
          </a:p>
        </p:txBody>
      </p:sp>
      <p:sp>
        <p:nvSpPr>
          <p:cNvPr id="419856" name="AutoShape 16"/>
          <p:cNvSpPr>
            <a:spLocks noChangeArrowheads="1"/>
          </p:cNvSpPr>
          <p:nvPr/>
        </p:nvSpPr>
        <p:spPr bwMode="auto">
          <a:xfrm>
            <a:off x="890588" y="3201988"/>
            <a:ext cx="1536700" cy="5016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 err="1">
                <a:latin typeface="Arial" pitchFamily="34" charset="0"/>
              </a:rPr>
              <a:t>CSHDL_InitDeinit</a:t>
            </a:r>
            <a:endParaRPr lang="en-GB" sz="1100" b="1" dirty="0">
              <a:latin typeface="Arial" pitchFamily="34" charset="0"/>
            </a:endParaRP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2894013" y="1766888"/>
            <a:ext cx="1598612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r"/>
            <a:r>
              <a:rPr lang="en-GB" sz="1100" b="1"/>
              <a:t>CompositeManager</a:t>
            </a:r>
          </a:p>
        </p:txBody>
      </p:sp>
      <p:sp>
        <p:nvSpPr>
          <p:cNvPr id="39952" name="Text Box 22"/>
          <p:cNvSpPr txBox="1">
            <a:spLocks noChangeArrowheads="1"/>
          </p:cNvSpPr>
          <p:nvPr/>
        </p:nvSpPr>
        <p:spPr bwMode="auto">
          <a:xfrm>
            <a:off x="2873375" y="3822700"/>
            <a:ext cx="1598613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r"/>
            <a:r>
              <a:rPr lang="en-GB" sz="1100" b="1"/>
              <a:t>HMI Msg-Processing</a:t>
            </a:r>
          </a:p>
        </p:txBody>
      </p:sp>
      <p:sp>
        <p:nvSpPr>
          <p:cNvPr id="39953" name="Text Box 23"/>
          <p:cNvSpPr txBox="1">
            <a:spLocks noChangeArrowheads="1"/>
          </p:cNvSpPr>
          <p:nvPr/>
        </p:nvSpPr>
        <p:spPr bwMode="auto">
          <a:xfrm>
            <a:off x="2895600" y="4025900"/>
            <a:ext cx="1598613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r"/>
            <a:r>
              <a:rPr lang="en-GB" sz="1100" b="1"/>
              <a:t>Paint of HMI content</a:t>
            </a:r>
          </a:p>
        </p:txBody>
      </p:sp>
      <p:sp>
        <p:nvSpPr>
          <p:cNvPr id="419865" name="AutoShape 25"/>
          <p:cNvSpPr>
            <a:spLocks noChangeArrowheads="1"/>
          </p:cNvSpPr>
          <p:nvPr/>
        </p:nvSpPr>
        <p:spPr bwMode="auto">
          <a:xfrm>
            <a:off x="892175" y="4575175"/>
            <a:ext cx="1535113" cy="5000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1100" b="1" dirty="0">
                <a:latin typeface="Arial" pitchFamily="34" charset="0"/>
              </a:rPr>
              <a:t>IDLE</a:t>
            </a:r>
          </a:p>
        </p:txBody>
      </p:sp>
      <p:sp>
        <p:nvSpPr>
          <p:cNvPr id="419867" name="AutoShape 27"/>
          <p:cNvSpPr>
            <a:spLocks noChangeArrowheads="1"/>
          </p:cNvSpPr>
          <p:nvPr/>
        </p:nvSpPr>
        <p:spPr bwMode="auto">
          <a:xfrm>
            <a:off x="5629275" y="1263650"/>
            <a:ext cx="1336675" cy="404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900" b="1" dirty="0" err="1">
                <a:latin typeface="Arial" pitchFamily="34" charset="0"/>
              </a:rPr>
              <a:t>CIA_TimeDomainHMI</a:t>
            </a:r>
            <a:endParaRPr lang="en-GB" sz="900" b="1" dirty="0">
              <a:latin typeface="Arial" pitchFamily="34" charset="0"/>
            </a:endParaRPr>
          </a:p>
        </p:txBody>
      </p:sp>
      <p:sp>
        <p:nvSpPr>
          <p:cNvPr id="419868" name="AutoShape 28"/>
          <p:cNvSpPr>
            <a:spLocks noChangeArrowheads="1"/>
          </p:cNvSpPr>
          <p:nvPr/>
        </p:nvSpPr>
        <p:spPr bwMode="auto">
          <a:xfrm>
            <a:off x="7105650" y="1262063"/>
            <a:ext cx="630238" cy="404812"/>
          </a:xfrm>
          <a:prstGeom prst="roundRect">
            <a:avLst>
              <a:gd name="adj" fmla="val 2491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900" b="1" dirty="0">
                <a:latin typeface="Arial" pitchFamily="34" charset="0"/>
              </a:rPr>
              <a:t>EPF</a:t>
            </a:r>
          </a:p>
        </p:txBody>
      </p:sp>
      <p:sp>
        <p:nvSpPr>
          <p:cNvPr id="39957" name="Line 30"/>
          <p:cNvSpPr>
            <a:spLocks noChangeShapeType="1"/>
          </p:cNvSpPr>
          <p:nvPr/>
        </p:nvSpPr>
        <p:spPr bwMode="auto">
          <a:xfrm>
            <a:off x="6299200" y="1677988"/>
            <a:ext cx="0" cy="3914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9958" name="Line 31"/>
          <p:cNvSpPr>
            <a:spLocks noChangeShapeType="1"/>
          </p:cNvSpPr>
          <p:nvPr/>
        </p:nvSpPr>
        <p:spPr bwMode="auto">
          <a:xfrm>
            <a:off x="7423150" y="1676400"/>
            <a:ext cx="0" cy="3914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9959" name="Line 32"/>
          <p:cNvSpPr>
            <a:spLocks noChangeShapeType="1"/>
          </p:cNvSpPr>
          <p:nvPr/>
        </p:nvSpPr>
        <p:spPr bwMode="auto">
          <a:xfrm>
            <a:off x="8131175" y="1665288"/>
            <a:ext cx="0" cy="3914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419869" name="AutoShape 29"/>
          <p:cNvSpPr>
            <a:spLocks noChangeArrowheads="1"/>
          </p:cNvSpPr>
          <p:nvPr/>
        </p:nvSpPr>
        <p:spPr bwMode="auto">
          <a:xfrm>
            <a:off x="7807325" y="1262063"/>
            <a:ext cx="630238" cy="404812"/>
          </a:xfrm>
          <a:prstGeom prst="roundRect">
            <a:avLst>
              <a:gd name="adj" fmla="val 0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900" b="1" dirty="0">
                <a:latin typeface="Arial" pitchFamily="34" charset="0"/>
              </a:rPr>
              <a:t>CIA</a:t>
            </a:r>
          </a:p>
        </p:txBody>
      </p:sp>
      <p:sp>
        <p:nvSpPr>
          <p:cNvPr id="39961" name="Line 34"/>
          <p:cNvSpPr>
            <a:spLocks noChangeShapeType="1"/>
          </p:cNvSpPr>
          <p:nvPr/>
        </p:nvSpPr>
        <p:spPr bwMode="auto">
          <a:xfrm>
            <a:off x="6300788" y="2641600"/>
            <a:ext cx="1093787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9962" name="Line 35"/>
          <p:cNvSpPr>
            <a:spLocks noChangeShapeType="1"/>
          </p:cNvSpPr>
          <p:nvPr/>
        </p:nvSpPr>
        <p:spPr bwMode="auto">
          <a:xfrm flipV="1">
            <a:off x="6300788" y="3228975"/>
            <a:ext cx="1801812" cy="11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9963" name="Text Box 39"/>
          <p:cNvSpPr txBox="1">
            <a:spLocks noChangeArrowheads="1"/>
          </p:cNvSpPr>
          <p:nvPr/>
        </p:nvSpPr>
        <p:spPr bwMode="auto">
          <a:xfrm>
            <a:off x="6348413" y="2998788"/>
            <a:ext cx="1195387" cy="20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de-DE" sz="800" b="1"/>
              <a:t>Paint</a:t>
            </a:r>
            <a:endParaRPr lang="en-US" sz="800" b="1" dirty="0"/>
          </a:p>
        </p:txBody>
      </p:sp>
      <p:sp>
        <p:nvSpPr>
          <p:cNvPr id="39964" name="Text Box 40"/>
          <p:cNvSpPr txBox="1">
            <a:spLocks noChangeArrowheads="1"/>
          </p:cNvSpPr>
          <p:nvPr/>
        </p:nvSpPr>
        <p:spPr bwMode="auto">
          <a:xfrm>
            <a:off x="6365875" y="2422525"/>
            <a:ext cx="912813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de-DE" sz="800" b="1"/>
              <a:t>Process Msg‘s</a:t>
            </a:r>
            <a:endParaRPr lang="en-US" sz="800" b="1" dirty="0"/>
          </a:p>
        </p:txBody>
      </p:sp>
      <p:sp>
        <p:nvSpPr>
          <p:cNvPr id="39965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517525" y="5381625"/>
            <a:ext cx="4752975" cy="461963"/>
          </a:xfrm>
          <a:gradFill rotWithShape="1"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0"/>
          </a:gradFill>
          <a:ln w="19050" cap="flat" algn="ctr">
            <a:solidFill>
              <a:schemeClr val="accent2"/>
            </a:solidFill>
          </a:ln>
        </p:spPr>
        <p:txBody>
          <a:bodyPr anchor="ctr" anchorCtr="1"/>
          <a:lstStyle/>
          <a:p>
            <a:pPr marL="0" indent="0" defTabSz="912813" eaLnBrk="1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Font typeface="Arial" charset="0"/>
              <a:buNone/>
              <a:tabLst>
                <a:tab pos="746125" algn="l"/>
              </a:tabLst>
            </a:pPr>
            <a:r>
              <a:rPr lang="de-DE" sz="1100" b="1" smtClean="0"/>
              <a:t> All CIA related task‘s have to be extended and full preemptive</a:t>
            </a:r>
            <a:br>
              <a:rPr lang="de-DE" sz="1100" b="1" smtClean="0"/>
            </a:br>
            <a:r>
              <a:rPr lang="de-DE" sz="1100" b="1" smtClean="0"/>
              <a:t> (using Semaphores)</a:t>
            </a:r>
            <a:endParaRPr lang="en-US" sz="1100" b="1" dirty="0" smtClean="0"/>
          </a:p>
        </p:txBody>
      </p:sp>
      <p:sp>
        <p:nvSpPr>
          <p:cNvPr id="39966" name="Line 42"/>
          <p:cNvSpPr>
            <a:spLocks noChangeShapeType="1"/>
          </p:cNvSpPr>
          <p:nvPr/>
        </p:nvSpPr>
        <p:spPr bwMode="auto">
          <a:xfrm>
            <a:off x="8956675" y="1666875"/>
            <a:ext cx="0" cy="39147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419883" name="AutoShape 43"/>
          <p:cNvSpPr>
            <a:spLocks noChangeArrowheads="1"/>
          </p:cNvSpPr>
          <p:nvPr/>
        </p:nvSpPr>
        <p:spPr bwMode="auto">
          <a:xfrm>
            <a:off x="8550275" y="1263650"/>
            <a:ext cx="796925" cy="40481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tx2">
                  <a:alpha val="26000"/>
                </a:schemeClr>
              </a:gs>
              <a:gs pos="50000">
                <a:schemeClr val="tx2">
                  <a:gamma/>
                  <a:tint val="40392"/>
                  <a:invGamma/>
                </a:schemeClr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r>
              <a:rPr lang="en-GB" sz="900" b="1" dirty="0" err="1">
                <a:latin typeface="Arial" pitchFamily="34" charset="0"/>
              </a:rPr>
              <a:t>CIA_Manager</a:t>
            </a:r>
            <a:endParaRPr lang="en-GB" sz="900" b="1" dirty="0">
              <a:latin typeface="Arial" pitchFamily="34" charset="0"/>
            </a:endParaRPr>
          </a:p>
        </p:txBody>
      </p:sp>
      <p:sp>
        <p:nvSpPr>
          <p:cNvPr id="39968" name="Line 44"/>
          <p:cNvSpPr>
            <a:spLocks noChangeShapeType="1"/>
          </p:cNvSpPr>
          <p:nvPr/>
        </p:nvSpPr>
        <p:spPr bwMode="auto">
          <a:xfrm>
            <a:off x="8145463" y="3443288"/>
            <a:ext cx="7778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39969" name="Text Box 45"/>
          <p:cNvSpPr txBox="1">
            <a:spLocks noChangeArrowheads="1"/>
          </p:cNvSpPr>
          <p:nvPr/>
        </p:nvSpPr>
        <p:spPr bwMode="auto">
          <a:xfrm>
            <a:off x="8139113" y="3219450"/>
            <a:ext cx="1196975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de-DE" sz="800" b="1"/>
              <a:t>Filp (sync.)</a:t>
            </a:r>
            <a:endParaRPr lang="en-US" sz="800" b="1" dirty="0"/>
          </a:p>
        </p:txBody>
      </p:sp>
      <p:sp>
        <p:nvSpPr>
          <p:cNvPr id="39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895C3A-A285-4F7E-888F-605AE05CE440}" type="slidenum">
              <a:rPr lang="en-US"/>
              <a:pPr/>
              <a:t>20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>
          <a:xfrm>
            <a:off x="304800" y="211138"/>
            <a:ext cx="9234488" cy="627062"/>
          </a:xfrm>
        </p:spPr>
        <p:txBody>
          <a:bodyPr/>
          <a:lstStyle/>
          <a:p>
            <a:r>
              <a:rPr lang="en-US" dirty="0" smtClean="0"/>
              <a:t>Painter’s Algorithm</a:t>
            </a:r>
            <a:endParaRPr lang="de-DE" smtClean="0"/>
          </a:p>
        </p:txBody>
      </p:sp>
      <p:sp>
        <p:nvSpPr>
          <p:cNvPr id="35" name="TextBox 34"/>
          <p:cNvSpPr txBox="1"/>
          <p:nvPr/>
        </p:nvSpPr>
        <p:spPr>
          <a:xfrm>
            <a:off x="4818063" y="2411413"/>
            <a:ext cx="4568825" cy="4683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3969" tIns="41985" rIns="83969" bIns="41985">
            <a:spAutoFit/>
          </a:bodyPr>
          <a:lstStyle/>
          <a:p>
            <a:pPr algn="ctr"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How would a painter draw this scene?</a:t>
            </a:r>
            <a:endParaRPr lang="de-DE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987" name="Slide Number Placeholder 3"/>
          <p:cNvSpPr txBox="1">
            <a:spLocks/>
          </p:cNvSpPr>
          <p:nvPr/>
        </p:nvSpPr>
        <p:spPr bwMode="auto">
          <a:xfrm>
            <a:off x="334963" y="6524625"/>
            <a:ext cx="313531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550"/>
              </a:lnSpc>
            </a:pPr>
            <a:fld id="{B82D79B8-DAD1-4CCC-9CEF-034D80A1B38E}" type="slidenum">
              <a:rPr lang="en-US" sz="600"/>
              <a:pPr>
                <a:lnSpc>
                  <a:spcPts val="550"/>
                </a:lnSpc>
              </a:pPr>
              <a:t>21</a:t>
            </a:fld>
            <a:r>
              <a:rPr lang="en-US" sz="600" dirty="0"/>
              <a:t> / T. A. Devi / ID RD CDS HF /  Dec-2012   © Continental Automotive Singapore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99013" y="3303588"/>
            <a:ext cx="4608512" cy="46831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83969" tIns="41985" rIns="83969" bIns="41985">
            <a:spAutoFit/>
          </a:bodyPr>
          <a:lstStyle/>
          <a:p>
            <a:pPr algn="ctr">
              <a:defRPr/>
            </a:pPr>
            <a:r>
              <a:rPr lang="en-US" sz="2200" dirty="0">
                <a:latin typeface="Calibri" pitchFamily="34" charset="0"/>
                <a:cs typeface="Calibri" pitchFamily="34" charset="0"/>
              </a:rPr>
              <a:t>How would the window tree look like?</a:t>
            </a:r>
            <a:endParaRPr lang="de-DE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31825" y="1155700"/>
            <a:ext cx="3862388" cy="2678113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bg-BG"/>
          </a:p>
        </p:txBody>
      </p:sp>
      <p:sp>
        <p:nvSpPr>
          <p:cNvPr id="15" name="Flowchart: Manual Input 14"/>
          <p:cNvSpPr>
            <a:spLocks noChangeArrowheads="1"/>
          </p:cNvSpPr>
          <p:nvPr/>
        </p:nvSpPr>
        <p:spPr bwMode="auto">
          <a:xfrm flipH="1">
            <a:off x="631825" y="3324225"/>
            <a:ext cx="3862388" cy="509588"/>
          </a:xfrm>
          <a:prstGeom prst="flowChartManualInpu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bg-BG"/>
          </a:p>
        </p:txBody>
      </p:sp>
      <p:pic>
        <p:nvPicPr>
          <p:cNvPr id="16" name="Picture 2" descr="C:\Users\uidv4606\AppData\Local\Microsoft\Windows\Temporary Internet Files\Content.IE5\2EH81N3J\MC900441793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6288" y="2362200"/>
            <a:ext cx="1236662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7" descr="sun cartoo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3025" y="1289050"/>
            <a:ext cx="1058863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Cloud 18"/>
          <p:cNvSpPr/>
          <p:nvPr/>
        </p:nvSpPr>
        <p:spPr bwMode="auto">
          <a:xfrm>
            <a:off x="2116833" y="1832946"/>
            <a:ext cx="1353442" cy="695953"/>
          </a:xfrm>
          <a:prstGeom prst="clou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304800" y="211138"/>
            <a:ext cx="9234488" cy="627062"/>
          </a:xfrm>
        </p:spPr>
        <p:txBody>
          <a:bodyPr/>
          <a:lstStyle/>
          <a:p>
            <a:r>
              <a:rPr lang="en-US" dirty="0" smtClean="0"/>
              <a:t>Painter’s Algorithm</a:t>
            </a:r>
            <a:endParaRPr lang="de-DE" smtClean="0"/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31825" y="1155700"/>
            <a:ext cx="3862388" cy="2678113"/>
          </a:xfrm>
          <a:prstGeom prst="rect">
            <a:avLst/>
          </a:prstGeom>
          <a:solidFill>
            <a:srgbClr val="0070C0"/>
          </a:solidFill>
          <a:ln w="9525" algn="ctr">
            <a:noFill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bg-BG"/>
          </a:p>
        </p:txBody>
      </p:sp>
      <p:sp>
        <p:nvSpPr>
          <p:cNvPr id="33" name="Flowchart: Manual Input 32"/>
          <p:cNvSpPr>
            <a:spLocks noChangeArrowheads="1"/>
          </p:cNvSpPr>
          <p:nvPr/>
        </p:nvSpPr>
        <p:spPr bwMode="auto">
          <a:xfrm flipH="1">
            <a:off x="631825" y="3324225"/>
            <a:ext cx="3862388" cy="509588"/>
          </a:xfrm>
          <a:prstGeom prst="flowChartManualInput">
            <a:avLst/>
          </a:prstGeom>
          <a:solidFill>
            <a:srgbClr val="92D050"/>
          </a:solidFill>
          <a:ln w="9525" algn="ctr">
            <a:noFill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bg-BG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949825" y="1065213"/>
            <a:ext cx="1625600" cy="4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Paint the sky</a:t>
            </a:r>
            <a:endParaRPr lang="de-DE" sz="2200">
              <a:latin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49825" y="1382713"/>
            <a:ext cx="1665288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Paint the sun</a:t>
            </a:r>
            <a:endParaRPr lang="de-DE" sz="2200">
              <a:latin typeface="Calibri" pitchFamily="34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949825" y="1698625"/>
            <a:ext cx="18859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Paint the cloud</a:t>
            </a:r>
            <a:endParaRPr lang="de-DE" sz="22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949825" y="2016125"/>
            <a:ext cx="2076450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Paint the ground</a:t>
            </a:r>
            <a:endParaRPr lang="de-DE" sz="2200">
              <a:latin typeface="Calibri" pitchFamily="34" charset="0"/>
            </a:endParaRPr>
          </a:p>
        </p:txBody>
      </p:sp>
      <p:pic>
        <p:nvPicPr>
          <p:cNvPr id="1026" name="Picture 2" descr="C:\Users\uidv4606\AppData\Local\Microsoft\Windows\Temporary Internet Files\Content.IE5\2EH81N3J\MC900441793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6288" y="2362200"/>
            <a:ext cx="1236662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4949825" y="2333625"/>
            <a:ext cx="1730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 sz="2200" dirty="0">
                <a:latin typeface="Calibri" pitchFamily="34" charset="0"/>
              </a:rPr>
              <a:t>Paint the tree</a:t>
            </a:r>
            <a:endParaRPr lang="de-DE" sz="2200">
              <a:latin typeface="Calibri" pitchFamily="34" charset="0"/>
            </a:endParaRPr>
          </a:p>
        </p:txBody>
      </p:sp>
      <p:sp>
        <p:nvSpPr>
          <p:cNvPr id="43018" name="Slide Number Placeholder 3"/>
          <p:cNvSpPr txBox="1">
            <a:spLocks/>
          </p:cNvSpPr>
          <p:nvPr/>
        </p:nvSpPr>
        <p:spPr bwMode="auto">
          <a:xfrm>
            <a:off x="334963" y="6524625"/>
            <a:ext cx="313531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>
              <a:lnSpc>
                <a:spcPts val="550"/>
              </a:lnSpc>
            </a:pPr>
            <a:fld id="{09DD26BF-AED5-4DF6-A57E-5F3DAFD15FE5}" type="slidenum">
              <a:rPr lang="en-US" sz="600"/>
              <a:pPr>
                <a:lnSpc>
                  <a:spcPts val="550"/>
                </a:lnSpc>
              </a:pPr>
              <a:t>22</a:t>
            </a:fld>
            <a:r>
              <a:rPr lang="en-US" sz="600" dirty="0"/>
              <a:t> / T. A. Devi / ID RD CDS HF /  Dec-2012   © Continental Automotive Singapore</a:t>
            </a:r>
          </a:p>
        </p:txBody>
      </p:sp>
      <p:cxnSp>
        <p:nvCxnSpPr>
          <p:cNvPr id="49" name="Straight Connector 48"/>
          <p:cNvCxnSpPr>
            <a:cxnSpLocks noChangeShapeType="1"/>
            <a:stCxn id="43040" idx="5"/>
          </p:cNvCxnSpPr>
          <p:nvPr/>
        </p:nvCxnSpPr>
        <p:spPr bwMode="auto">
          <a:xfrm>
            <a:off x="7437438" y="4919663"/>
            <a:ext cx="182562" cy="3651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75" name="Group 74"/>
          <p:cNvGrpSpPr>
            <a:grpSpLocks/>
          </p:cNvGrpSpPr>
          <p:nvPr/>
        </p:nvGrpSpPr>
        <p:grpSpPr bwMode="auto">
          <a:xfrm>
            <a:off x="5402263" y="3249613"/>
            <a:ext cx="3646487" cy="2320925"/>
            <a:chOff x="5403050" y="3248980"/>
            <a:chExt cx="3645405" cy="2320772"/>
          </a:xfrm>
        </p:grpSpPr>
        <p:grpSp>
          <p:nvGrpSpPr>
            <p:cNvPr id="43030" name="Group 73"/>
            <p:cNvGrpSpPr>
              <a:grpSpLocks/>
            </p:cNvGrpSpPr>
            <p:nvPr/>
          </p:nvGrpSpPr>
          <p:grpSpPr bwMode="auto">
            <a:xfrm>
              <a:off x="6321274" y="4105221"/>
              <a:ext cx="2727181" cy="1464531"/>
              <a:chOff x="6321274" y="4105221"/>
              <a:chExt cx="2727181" cy="1464531"/>
            </a:xfrm>
          </p:grpSpPr>
          <p:grpSp>
            <p:nvGrpSpPr>
              <p:cNvPr id="43037" name="Group 13"/>
              <p:cNvGrpSpPr>
                <a:grpSpLocks/>
              </p:cNvGrpSpPr>
              <p:nvPr/>
            </p:nvGrpSpPr>
            <p:grpSpPr bwMode="auto">
              <a:xfrm>
                <a:off x="6321274" y="4105221"/>
                <a:ext cx="2727181" cy="1456011"/>
                <a:chOff x="742" y="1183"/>
                <a:chExt cx="2727" cy="1709"/>
              </a:xfrm>
            </p:grpSpPr>
            <p:sp>
              <p:nvSpPr>
                <p:cNvPr id="43039" name="Oval 14"/>
                <p:cNvSpPr>
                  <a:spLocks noChangeArrowheads="1"/>
                </p:cNvSpPr>
                <p:nvPr/>
              </p:nvSpPr>
              <p:spPr bwMode="auto">
                <a:xfrm>
                  <a:off x="1174" y="2557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Sun</a:t>
                  </a:r>
                </a:p>
              </p:txBody>
            </p:sp>
            <p:sp>
              <p:nvSpPr>
                <p:cNvPr id="43040" name="Oval 15"/>
                <p:cNvSpPr>
                  <a:spLocks noChangeArrowheads="1"/>
                </p:cNvSpPr>
                <p:nvPr/>
              </p:nvSpPr>
              <p:spPr bwMode="auto">
                <a:xfrm>
                  <a:off x="1587" y="1861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Section</a:t>
                  </a:r>
                </a:p>
                <a:p>
                  <a:pPr algn="ctr" defTabSz="915988"/>
                  <a:r>
                    <a:rPr lang="en-US" sz="900" b="1" dirty="0"/>
                    <a:t>A</a:t>
                  </a:r>
                </a:p>
              </p:txBody>
            </p:sp>
            <p:sp>
              <p:nvSpPr>
                <p:cNvPr id="43041" name="Oval 17"/>
                <p:cNvSpPr>
                  <a:spLocks noChangeArrowheads="1"/>
                </p:cNvSpPr>
                <p:nvPr/>
              </p:nvSpPr>
              <p:spPr bwMode="auto">
                <a:xfrm>
                  <a:off x="3151" y="2557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Tree</a:t>
                  </a:r>
                </a:p>
              </p:txBody>
            </p:sp>
            <p:cxnSp>
              <p:nvCxnSpPr>
                <p:cNvPr id="43042" name="AutoShape 18"/>
                <p:cNvCxnSpPr>
                  <a:cxnSpLocks noChangeShapeType="1"/>
                  <a:stCxn id="43048" idx="5"/>
                  <a:endCxn id="43047" idx="0"/>
                </p:cNvCxnSpPr>
                <p:nvPr/>
              </p:nvCxnSpPr>
              <p:spPr bwMode="auto">
                <a:xfrm>
                  <a:off x="2425" y="1460"/>
                  <a:ext cx="478" cy="40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3043" name="AutoShape 19"/>
                <p:cNvCxnSpPr>
                  <a:cxnSpLocks noChangeShapeType="1"/>
                  <a:stCxn id="43048" idx="3"/>
                  <a:endCxn id="43040" idx="0"/>
                </p:cNvCxnSpPr>
                <p:nvPr/>
              </p:nvCxnSpPr>
              <p:spPr bwMode="auto">
                <a:xfrm flipH="1">
                  <a:off x="1746" y="1460"/>
                  <a:ext cx="455" cy="40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3044" name="AutoShape 20"/>
                <p:cNvCxnSpPr>
                  <a:cxnSpLocks noChangeShapeType="1"/>
                  <a:stCxn id="43039" idx="0"/>
                  <a:endCxn id="43040" idx="4"/>
                </p:cNvCxnSpPr>
                <p:nvPr/>
              </p:nvCxnSpPr>
              <p:spPr bwMode="auto">
                <a:xfrm flipV="1">
                  <a:off x="1333" y="2186"/>
                  <a:ext cx="413" cy="371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3045" name="AutoShape 22"/>
                <p:cNvCxnSpPr>
                  <a:cxnSpLocks noChangeShapeType="1"/>
                  <a:stCxn id="43049" idx="0"/>
                  <a:endCxn id="43047" idx="4"/>
                </p:cNvCxnSpPr>
                <p:nvPr/>
              </p:nvCxnSpPr>
              <p:spPr bwMode="auto">
                <a:xfrm flipV="1">
                  <a:off x="2575" y="2192"/>
                  <a:ext cx="328" cy="3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43046" name="AutoShape 23"/>
                <p:cNvCxnSpPr>
                  <a:cxnSpLocks noChangeShapeType="1"/>
                  <a:stCxn id="43041" idx="0"/>
                  <a:endCxn id="43047" idx="5"/>
                </p:cNvCxnSpPr>
                <p:nvPr/>
              </p:nvCxnSpPr>
              <p:spPr bwMode="auto">
                <a:xfrm flipH="1" flipV="1">
                  <a:off x="3015" y="2144"/>
                  <a:ext cx="295" cy="4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3047" name="Oval 24"/>
                <p:cNvSpPr>
                  <a:spLocks noChangeArrowheads="1"/>
                </p:cNvSpPr>
                <p:nvPr/>
              </p:nvSpPr>
              <p:spPr bwMode="auto">
                <a:xfrm>
                  <a:off x="2744" y="1867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Section</a:t>
                  </a:r>
                </a:p>
                <a:p>
                  <a:pPr algn="ctr" defTabSz="915988"/>
                  <a:r>
                    <a:rPr lang="en-US" sz="900" b="1" dirty="0"/>
                    <a:t>B</a:t>
                  </a:r>
                </a:p>
              </p:txBody>
            </p:sp>
            <p:sp>
              <p:nvSpPr>
                <p:cNvPr id="43048" name="Oval 25"/>
                <p:cNvSpPr>
                  <a:spLocks noChangeArrowheads="1"/>
                </p:cNvSpPr>
                <p:nvPr/>
              </p:nvSpPr>
              <p:spPr bwMode="auto">
                <a:xfrm>
                  <a:off x="2154" y="1183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cap="sq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Widget tree</a:t>
                  </a:r>
                </a:p>
                <a:p>
                  <a:pPr algn="ctr" defTabSz="915988"/>
                  <a:r>
                    <a:rPr lang="en-US" sz="900" b="1" dirty="0"/>
                    <a:t>root</a:t>
                  </a:r>
                </a:p>
              </p:txBody>
            </p:sp>
            <p:sp>
              <p:nvSpPr>
                <p:cNvPr id="43049" name="Oval 33"/>
                <p:cNvSpPr>
                  <a:spLocks noChangeArrowheads="1"/>
                </p:cNvSpPr>
                <p:nvPr/>
              </p:nvSpPr>
              <p:spPr bwMode="auto">
                <a:xfrm>
                  <a:off x="2416" y="2567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Ground</a:t>
                  </a:r>
                </a:p>
              </p:txBody>
            </p:sp>
            <p:cxnSp>
              <p:nvCxnSpPr>
                <p:cNvPr id="43050" name="AutoShape 35"/>
                <p:cNvCxnSpPr>
                  <a:cxnSpLocks noChangeShapeType="1"/>
                  <a:stCxn id="43048" idx="2"/>
                  <a:endCxn id="43051" idx="2"/>
                </p:cNvCxnSpPr>
                <p:nvPr/>
              </p:nvCxnSpPr>
              <p:spPr bwMode="auto">
                <a:xfrm flipH="1">
                  <a:off x="742" y="1346"/>
                  <a:ext cx="1412" cy="63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43051" name="Oval 36"/>
                <p:cNvSpPr>
                  <a:spLocks noChangeArrowheads="1"/>
                </p:cNvSpPr>
                <p:nvPr/>
              </p:nvSpPr>
              <p:spPr bwMode="auto">
                <a:xfrm>
                  <a:off x="742" y="1819"/>
                  <a:ext cx="318" cy="325"/>
                </a:xfrm>
                <a:prstGeom prst="ellipse">
                  <a:avLst/>
                </a:prstGeom>
                <a:solidFill>
                  <a:schemeClr val="accent1"/>
                </a:solidFill>
                <a:ln w="9525" algn="ctr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lIns="83942" tIns="41971" rIns="83942" bIns="41971" anchor="ctr"/>
                <a:lstStyle/>
                <a:p>
                  <a:pPr algn="ctr" defTabSz="915988"/>
                  <a:r>
                    <a:rPr lang="en-US" sz="900" b="1" dirty="0"/>
                    <a:t>Sky</a:t>
                  </a:r>
                </a:p>
              </p:txBody>
            </p:sp>
          </p:grpSp>
          <p:sp>
            <p:nvSpPr>
              <p:cNvPr id="43038" name="Oval 50"/>
              <p:cNvSpPr>
                <a:spLocks noChangeArrowheads="1"/>
              </p:cNvSpPr>
              <p:nvPr/>
            </p:nvSpPr>
            <p:spPr bwMode="auto">
              <a:xfrm>
                <a:off x="7484351" y="5284343"/>
                <a:ext cx="296020" cy="285409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988"/>
                <a:r>
                  <a:rPr lang="en-US" sz="900" b="1" dirty="0"/>
                  <a:t>Cloud</a:t>
                </a:r>
              </a:p>
            </p:txBody>
          </p:sp>
        </p:grpSp>
        <p:sp>
          <p:nvSpPr>
            <p:cNvPr id="43031" name="Rounded Rectangle 54"/>
            <p:cNvSpPr>
              <a:spLocks noChangeArrowheads="1"/>
            </p:cNvSpPr>
            <p:nvPr/>
          </p:nvSpPr>
          <p:spPr bwMode="auto">
            <a:xfrm>
              <a:off x="5403050" y="4080945"/>
              <a:ext cx="450050" cy="260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900" b="1" dirty="0"/>
                <a:t>Clear</a:t>
              </a:r>
            </a:p>
          </p:txBody>
        </p:sp>
        <p:sp>
          <p:nvSpPr>
            <p:cNvPr id="43032" name="Rounded Rectangle 56"/>
            <p:cNvSpPr>
              <a:spLocks noChangeArrowheads="1"/>
            </p:cNvSpPr>
            <p:nvPr/>
          </p:nvSpPr>
          <p:spPr bwMode="auto">
            <a:xfrm>
              <a:off x="6919474" y="3372956"/>
              <a:ext cx="450050" cy="26027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r>
                <a:rPr lang="en-US" sz="900" b="1" dirty="0"/>
                <a:t>Root</a:t>
              </a:r>
            </a:p>
          </p:txBody>
        </p:sp>
        <p:cxnSp>
          <p:nvCxnSpPr>
            <p:cNvPr id="43033" name="Straight Connector 58"/>
            <p:cNvCxnSpPr>
              <a:cxnSpLocks noChangeShapeType="1"/>
              <a:stCxn id="43032" idx="2"/>
              <a:endCxn id="43031" idx="0"/>
            </p:cNvCxnSpPr>
            <p:nvPr/>
          </p:nvCxnSpPr>
          <p:spPr bwMode="auto">
            <a:xfrm flipH="1">
              <a:off x="5628075" y="3633227"/>
              <a:ext cx="1516424" cy="44771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3034" name="Straight Connector 60"/>
            <p:cNvCxnSpPr>
              <a:cxnSpLocks noChangeShapeType="1"/>
              <a:stCxn id="43032" idx="2"/>
              <a:endCxn id="43048" idx="0"/>
            </p:cNvCxnSpPr>
            <p:nvPr/>
          </p:nvCxnSpPr>
          <p:spPr bwMode="auto">
            <a:xfrm>
              <a:off x="7144499" y="3633227"/>
              <a:ext cx="747880" cy="471994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2" name="Rectangle 61"/>
            <p:cNvSpPr/>
            <p:nvPr/>
          </p:nvSpPr>
          <p:spPr bwMode="auto">
            <a:xfrm>
              <a:off x="7923252" y="3248980"/>
              <a:ext cx="837951" cy="5095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defTabSz="915988">
                <a:defRPr/>
              </a:pPr>
              <a:r>
                <a:rPr lang="en-US" sz="900" dirty="0"/>
                <a:t>Buflet</a:t>
              </a:r>
            </a:p>
            <a:p>
              <a:pPr algn="ctr" defTabSz="915988">
                <a:defRPr/>
              </a:pPr>
              <a:r>
                <a:rPr lang="en-US" sz="900" dirty="0"/>
                <a:t>(surface)</a:t>
              </a:r>
            </a:p>
          </p:txBody>
        </p:sp>
        <p:cxnSp>
          <p:nvCxnSpPr>
            <p:cNvPr id="43036" name="Straight Connector 63"/>
            <p:cNvCxnSpPr>
              <a:cxnSpLocks noChangeShapeType="1"/>
              <a:stCxn id="43032" idx="3"/>
              <a:endCxn id="62" idx="1"/>
            </p:cNvCxnSpPr>
            <p:nvPr/>
          </p:nvCxnSpPr>
          <p:spPr bwMode="auto">
            <a:xfrm>
              <a:off x="7369524" y="3503092"/>
              <a:ext cx="553771" cy="78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953000" y="3249613"/>
            <a:ext cx="130810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Window tree:</a:t>
            </a:r>
          </a:p>
        </p:txBody>
      </p:sp>
      <p:sp>
        <p:nvSpPr>
          <p:cNvPr id="67" name="Rounded Rectangle 66"/>
          <p:cNvSpPr>
            <a:spLocks noChangeArrowheads="1"/>
          </p:cNvSpPr>
          <p:nvPr/>
        </p:nvSpPr>
        <p:spPr bwMode="auto">
          <a:xfrm>
            <a:off x="6216650" y="4014788"/>
            <a:ext cx="3057525" cy="16637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cxnSp>
        <p:nvCxnSpPr>
          <p:cNvPr id="71" name="Straight Arrow Connector 70"/>
          <p:cNvCxnSpPr>
            <a:cxnSpLocks noChangeShapeType="1"/>
          </p:cNvCxnSpPr>
          <p:nvPr/>
        </p:nvCxnSpPr>
        <p:spPr bwMode="auto">
          <a:xfrm flipH="1" flipV="1">
            <a:off x="5943600" y="5049838"/>
            <a:ext cx="631825" cy="1349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4953000" y="4902200"/>
            <a:ext cx="12144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Widget window tree</a:t>
            </a:r>
          </a:p>
        </p:txBody>
      </p:sp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722313" y="4491038"/>
            <a:ext cx="3833812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Generally, for widget painter, window tree is equal to widget tree. Widget window is also implicitly managed by the widget.</a:t>
            </a:r>
          </a:p>
        </p:txBody>
      </p:sp>
      <p:pic>
        <p:nvPicPr>
          <p:cNvPr id="47" name="Picture 46" descr="sun cartoo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3025" y="1289050"/>
            <a:ext cx="1058863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Cloud 47"/>
          <p:cNvSpPr/>
          <p:nvPr/>
        </p:nvSpPr>
        <p:spPr bwMode="auto">
          <a:xfrm>
            <a:off x="2116833" y="1832946"/>
            <a:ext cx="1353442" cy="695953"/>
          </a:xfrm>
          <a:prstGeom prst="cloud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12700"/>
          </a:effectLst>
        </p:spPr>
        <p:txBody>
          <a:bodyPr wrap="none" lIns="83969" tIns="41985" rIns="83969" bIns="41985" anchor="ctr"/>
          <a:lstStyle/>
          <a:p>
            <a:pPr algn="ctr" defTabSz="915499">
              <a:defRPr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13" grpId="0"/>
      <p:bldP spid="15" grpId="0"/>
      <p:bldP spid="16" grpId="0"/>
      <p:bldP spid="17" grpId="0"/>
      <p:bldP spid="19" grpId="0"/>
      <p:bldP spid="65" grpId="0"/>
      <p:bldP spid="67" grpId="0" animBg="1"/>
      <p:bldP spid="72" grpId="0"/>
      <p:bldP spid="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Sample display requirements (revisit)</a:t>
            </a:r>
          </a:p>
        </p:txBody>
      </p:sp>
      <p:grpSp>
        <p:nvGrpSpPr>
          <p:cNvPr id="45058" name="Group 29"/>
          <p:cNvGrpSpPr>
            <a:grpSpLocks/>
          </p:cNvGrpSpPr>
          <p:nvPr/>
        </p:nvGrpSpPr>
        <p:grpSpPr bwMode="auto">
          <a:xfrm>
            <a:off x="1262063" y="1493838"/>
            <a:ext cx="1800225" cy="2384425"/>
            <a:chOff x="1262590" y="1493785"/>
            <a:chExt cx="1800200" cy="2385265"/>
          </a:xfrm>
        </p:grpSpPr>
        <p:sp>
          <p:nvSpPr>
            <p:cNvPr id="45074" name="Rectangle 4"/>
            <p:cNvSpPr>
              <a:spLocks noChangeArrowheads="1"/>
            </p:cNvSpPr>
            <p:nvPr/>
          </p:nvSpPr>
          <p:spPr bwMode="auto">
            <a:xfrm>
              <a:off x="1262590" y="1493785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5075" name="Rectangle 5"/>
            <p:cNvSpPr>
              <a:spLocks noChangeArrowheads="1"/>
            </p:cNvSpPr>
            <p:nvPr/>
          </p:nvSpPr>
          <p:spPr bwMode="auto">
            <a:xfrm>
              <a:off x="1487615" y="1808820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5076" name="Rectangle 6"/>
            <p:cNvSpPr>
              <a:spLocks noChangeArrowheads="1"/>
            </p:cNvSpPr>
            <p:nvPr/>
          </p:nvSpPr>
          <p:spPr bwMode="auto">
            <a:xfrm>
              <a:off x="1442610" y="1808820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5077" name="Smiley Face 7"/>
            <p:cNvSpPr>
              <a:spLocks noChangeArrowheads="1"/>
            </p:cNvSpPr>
            <p:nvPr/>
          </p:nvSpPr>
          <p:spPr bwMode="auto">
            <a:xfrm>
              <a:off x="1937665" y="2843935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5078" name="TextBox 8"/>
            <p:cNvSpPr txBox="1">
              <a:spLocks noChangeArrowheads="1"/>
            </p:cNvSpPr>
            <p:nvPr/>
          </p:nvSpPr>
          <p:spPr bwMode="auto">
            <a:xfrm>
              <a:off x="1865040" y="1830306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85 %</a:t>
              </a:r>
            </a:p>
          </p:txBody>
        </p:sp>
      </p:grpSp>
      <p:cxnSp>
        <p:nvCxnSpPr>
          <p:cNvPr id="45059" name="Straight Arrow Connector 10"/>
          <p:cNvCxnSpPr>
            <a:cxnSpLocks noChangeShapeType="1"/>
            <a:stCxn id="45077" idx="4"/>
          </p:cNvCxnSpPr>
          <p:nvPr/>
        </p:nvCxnSpPr>
        <p:spPr bwMode="auto">
          <a:xfrm>
            <a:off x="2162175" y="3294063"/>
            <a:ext cx="0" cy="113188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45060" name="Straight Arrow Connector 12"/>
          <p:cNvCxnSpPr>
            <a:cxnSpLocks noChangeShapeType="1"/>
          </p:cNvCxnSpPr>
          <p:nvPr/>
        </p:nvCxnSpPr>
        <p:spPr bwMode="auto">
          <a:xfrm>
            <a:off x="2162175" y="1995488"/>
            <a:ext cx="1576388" cy="54451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45061" name="TextBox 13"/>
          <p:cNvSpPr txBox="1">
            <a:spLocks noChangeArrowheads="1"/>
          </p:cNvSpPr>
          <p:nvPr/>
        </p:nvSpPr>
        <p:spPr bwMode="auto">
          <a:xfrm>
            <a:off x="715963" y="4425950"/>
            <a:ext cx="50466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Image change to sad face when value &lt; 20, and smiley when value &gt; 70. In all other case, It’s not showing.</a:t>
            </a:r>
          </a:p>
        </p:txBody>
      </p:sp>
      <p:sp>
        <p:nvSpPr>
          <p:cNvPr id="45062" name="TextBox 14"/>
          <p:cNvSpPr txBox="1">
            <a:spLocks noChangeArrowheads="1"/>
          </p:cNvSpPr>
          <p:nvPr/>
        </p:nvSpPr>
        <p:spPr bwMode="auto">
          <a:xfrm>
            <a:off x="3705225" y="2393950"/>
            <a:ext cx="439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Text displays the numeric value of the bar above.</a:t>
            </a:r>
          </a:p>
          <a:p>
            <a:r>
              <a:rPr lang="en-US" dirty="0"/>
              <a:t>Center aligned in the middle of the display.</a:t>
            </a:r>
          </a:p>
          <a:p>
            <a:r>
              <a:rPr lang="en-US" dirty="0"/>
              <a:t>Font : </a:t>
            </a:r>
            <a:r>
              <a:rPr lang="en-US" dirty="0" smtClean="0"/>
              <a:t>Calibri 30</a:t>
            </a:r>
            <a:endParaRPr lang="en-US" dirty="0"/>
          </a:p>
          <a:p>
            <a:r>
              <a:rPr lang="en-US" dirty="0"/>
              <a:t>Color: Red</a:t>
            </a:r>
          </a:p>
        </p:txBody>
      </p:sp>
      <p:cxnSp>
        <p:nvCxnSpPr>
          <p:cNvPr id="45063" name="Straight Arrow Connector 15"/>
          <p:cNvCxnSpPr>
            <a:cxnSpLocks noChangeShapeType="1"/>
            <a:stCxn id="45075" idx="3"/>
            <a:endCxn id="45064" idx="1"/>
          </p:cNvCxnSpPr>
          <p:nvPr/>
        </p:nvCxnSpPr>
        <p:spPr bwMode="auto">
          <a:xfrm>
            <a:off x="2882900" y="1989138"/>
            <a:ext cx="838200" cy="635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45064" name="TextBox 17"/>
          <p:cNvSpPr txBox="1">
            <a:spLocks noChangeArrowheads="1"/>
          </p:cNvSpPr>
          <p:nvPr/>
        </p:nvSpPr>
        <p:spPr bwMode="auto">
          <a:xfrm>
            <a:off x="3721100" y="1719263"/>
            <a:ext cx="52054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Green bar shows the current oil level in the range of 0-100.</a:t>
            </a:r>
          </a:p>
          <a:p>
            <a:r>
              <a:rPr lang="en-US" dirty="0"/>
              <a:t>Bar size: 200 x 40 pixels (centered)</a:t>
            </a:r>
          </a:p>
        </p:txBody>
      </p:sp>
      <p:sp>
        <p:nvSpPr>
          <p:cNvPr id="45065" name="Smiley Face 22"/>
          <p:cNvSpPr>
            <a:spLocks noChangeArrowheads="1"/>
          </p:cNvSpPr>
          <p:nvPr/>
        </p:nvSpPr>
        <p:spPr bwMode="auto">
          <a:xfrm>
            <a:off x="1262063" y="5094288"/>
            <a:ext cx="450850" cy="449262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45066" name="Smiley Face 23"/>
          <p:cNvSpPr>
            <a:spLocks noChangeArrowheads="1"/>
          </p:cNvSpPr>
          <p:nvPr/>
        </p:nvSpPr>
        <p:spPr bwMode="auto">
          <a:xfrm>
            <a:off x="2540000" y="5094288"/>
            <a:ext cx="450850" cy="4492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cxnSp>
        <p:nvCxnSpPr>
          <p:cNvPr id="45067" name="Straight Arrow Connector 25"/>
          <p:cNvCxnSpPr>
            <a:cxnSpLocks noChangeShapeType="1"/>
          </p:cNvCxnSpPr>
          <p:nvPr/>
        </p:nvCxnSpPr>
        <p:spPr bwMode="auto">
          <a:xfrm>
            <a:off x="1712913" y="5319713"/>
            <a:ext cx="809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50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1BD60EE-D8B6-4C41-8B2A-5A339EB48273}" type="slidenum">
              <a:rPr lang="en-US"/>
              <a:pPr/>
              <a:t>23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45069" name="TextBox 18"/>
          <p:cNvSpPr txBox="1">
            <a:spLocks noChangeArrowheads="1"/>
          </p:cNvSpPr>
          <p:nvPr/>
        </p:nvSpPr>
        <p:spPr bwMode="auto">
          <a:xfrm>
            <a:off x="3705225" y="1169988"/>
            <a:ext cx="216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Display size: 240 x 320</a:t>
            </a:r>
          </a:p>
        </p:txBody>
      </p:sp>
      <p:cxnSp>
        <p:nvCxnSpPr>
          <p:cNvPr id="45070" name="Straight Arrow Connector 20"/>
          <p:cNvCxnSpPr>
            <a:cxnSpLocks noChangeShapeType="1"/>
            <a:endCxn id="45069" idx="1"/>
          </p:cNvCxnSpPr>
          <p:nvPr/>
        </p:nvCxnSpPr>
        <p:spPr bwMode="auto">
          <a:xfrm flipV="1">
            <a:off x="3062288" y="1331913"/>
            <a:ext cx="642937" cy="29686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677863" y="4425950"/>
            <a:ext cx="5046662" cy="1208088"/>
          </a:xfrm>
          <a:prstGeom prst="roundRect">
            <a:avLst>
              <a:gd name="adj" fmla="val 16667"/>
            </a:avLst>
          </a:prstGeom>
          <a:solidFill>
            <a:srgbClr val="FF0000">
              <a:alpha val="5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287713" y="5157788"/>
            <a:ext cx="22066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Ignore this part for now!</a:t>
            </a:r>
          </a:p>
        </p:txBody>
      </p:sp>
      <p:sp>
        <p:nvSpPr>
          <p:cNvPr id="27" name="Rounded Rectangle 26"/>
          <p:cNvSpPr>
            <a:spLocks noChangeArrowheads="1"/>
          </p:cNvSpPr>
          <p:nvPr/>
        </p:nvSpPr>
        <p:spPr bwMode="auto">
          <a:xfrm>
            <a:off x="6257925" y="3409950"/>
            <a:ext cx="2925763" cy="1214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 dirty="0"/>
              <a:t>- For first static scene, </a:t>
            </a:r>
          </a:p>
          <a:p>
            <a:pPr defTabSz="915988"/>
            <a:r>
              <a:rPr lang="en-US" dirty="0"/>
              <a:t>  hard-coded value 85% is used</a:t>
            </a:r>
          </a:p>
          <a:p>
            <a:pPr defTabSz="915988"/>
            <a:r>
              <a:rPr lang="en-US" dirty="0"/>
              <a:t>- Default state for Smiley SM is</a:t>
            </a:r>
          </a:p>
          <a:p>
            <a:pPr defTabSz="915988"/>
            <a:r>
              <a:rPr lang="en-US" dirty="0"/>
              <a:t>  happy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Display decomposition</a:t>
            </a:r>
          </a:p>
        </p:txBody>
      </p:sp>
      <p:sp>
        <p:nvSpPr>
          <p:cNvPr id="460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D0EE757-836A-4387-95EB-39850AFDEB11}" type="slidenum">
              <a:rPr lang="en-US"/>
              <a:pPr/>
              <a:t>24</a:t>
            </a:fld>
            <a:r>
              <a:rPr lang="en-US" dirty="0"/>
              <a:t> / T. A. Devi / ID RD CDS HF /  Dec-2012   © Continental Automotive Singapore</a:t>
            </a: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739775" y="3294063"/>
            <a:ext cx="1800225" cy="2384425"/>
            <a:chOff x="739915" y="2438890"/>
            <a:chExt cx="1800200" cy="2385265"/>
          </a:xfrm>
        </p:grpSpPr>
        <p:sp>
          <p:nvSpPr>
            <p:cNvPr id="46116" name="Rectangle 12"/>
            <p:cNvSpPr>
              <a:spLocks noChangeArrowheads="1"/>
            </p:cNvSpPr>
            <p:nvPr/>
          </p:nvSpPr>
          <p:spPr bwMode="auto">
            <a:xfrm>
              <a:off x="739915" y="2438890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6117" name="Rectangle 13"/>
            <p:cNvSpPr>
              <a:spLocks noChangeArrowheads="1"/>
            </p:cNvSpPr>
            <p:nvPr/>
          </p:nvSpPr>
          <p:spPr bwMode="auto">
            <a:xfrm>
              <a:off x="964940" y="2753925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6118" name="Rectangle 14"/>
            <p:cNvSpPr>
              <a:spLocks noChangeArrowheads="1"/>
            </p:cNvSpPr>
            <p:nvPr/>
          </p:nvSpPr>
          <p:spPr bwMode="auto">
            <a:xfrm>
              <a:off x="919935" y="2753925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6119" name="Smiley Face 15"/>
            <p:cNvSpPr>
              <a:spLocks noChangeArrowheads="1"/>
            </p:cNvSpPr>
            <p:nvPr/>
          </p:nvSpPr>
          <p:spPr bwMode="auto">
            <a:xfrm>
              <a:off x="1414990" y="3789040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46120" name="TextBox 16"/>
            <p:cNvSpPr txBox="1">
              <a:spLocks noChangeArrowheads="1"/>
            </p:cNvSpPr>
            <p:nvPr/>
          </p:nvSpPr>
          <p:spPr bwMode="auto">
            <a:xfrm>
              <a:off x="1324980" y="2756973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85 %</a:t>
              </a:r>
            </a:p>
          </p:txBody>
        </p:sp>
      </p:grpSp>
      <p:sp>
        <p:nvSpPr>
          <p:cNvPr id="46084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Break down the scene into smallest possible entities (i.e. widgets)</a:t>
            </a:r>
          </a:p>
          <a:p>
            <a:r>
              <a:rPr lang="en-US" dirty="0" smtClean="0"/>
              <a:t> Identify if we need special type of widget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Do we need extra attribute?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Do we need special behavior support?</a:t>
            </a:r>
          </a:p>
          <a:p>
            <a:r>
              <a:rPr lang="en-US" dirty="0" smtClean="0"/>
              <a:t> Create the widget tree structure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Consider painter’s algorithm</a:t>
            </a:r>
          </a:p>
        </p:txBody>
      </p:sp>
      <p:cxnSp>
        <p:nvCxnSpPr>
          <p:cNvPr id="20" name="Straight Arrow Connector 19"/>
          <p:cNvCxnSpPr>
            <a:cxnSpLocks noChangeShapeType="1"/>
            <a:stCxn id="46117" idx="3"/>
          </p:cNvCxnSpPr>
          <p:nvPr/>
        </p:nvCxnSpPr>
        <p:spPr bwMode="auto">
          <a:xfrm>
            <a:off x="2360613" y="3789363"/>
            <a:ext cx="587375" cy="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47988" y="3627438"/>
            <a:ext cx="29908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(1) Special widget: SimpleGauge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1712913" y="3789363"/>
            <a:ext cx="1235075" cy="56673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2947988" y="4194175"/>
            <a:ext cx="3506787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(2) Text widget (dynamic and RSST ID)</a:t>
            </a:r>
          </a:p>
        </p:txBody>
      </p:sp>
      <p:cxnSp>
        <p:nvCxnSpPr>
          <p:cNvPr id="25" name="Straight Arrow Connector 24"/>
          <p:cNvCxnSpPr>
            <a:cxnSpLocks noChangeShapeType="1"/>
            <a:stCxn id="46119" idx="6"/>
          </p:cNvCxnSpPr>
          <p:nvPr/>
        </p:nvCxnSpPr>
        <p:spPr bwMode="auto">
          <a:xfrm>
            <a:off x="1865313" y="4868863"/>
            <a:ext cx="1082675" cy="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947988" y="4716463"/>
            <a:ext cx="3625850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(3) Visibility controller + 2 image widgets</a:t>
            </a: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908800" y="1404938"/>
            <a:ext cx="2346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Widget  and window tree:</a:t>
            </a:r>
          </a:p>
        </p:txBody>
      </p:sp>
      <p:grpSp>
        <p:nvGrpSpPr>
          <p:cNvPr id="108" name="Group 107"/>
          <p:cNvGrpSpPr>
            <a:grpSpLocks/>
          </p:cNvGrpSpPr>
          <p:nvPr/>
        </p:nvGrpSpPr>
        <p:grpSpPr bwMode="auto">
          <a:xfrm>
            <a:off x="6348413" y="1854200"/>
            <a:ext cx="3030537" cy="2619375"/>
            <a:chOff x="6348155" y="1853825"/>
            <a:chExt cx="3030943" cy="2620058"/>
          </a:xfrm>
        </p:grpSpPr>
        <p:cxnSp>
          <p:nvCxnSpPr>
            <p:cNvPr id="46093" name="Straight Connector 91"/>
            <p:cNvCxnSpPr>
              <a:cxnSpLocks noChangeShapeType="1"/>
              <a:stCxn id="46099" idx="2"/>
              <a:endCxn id="46114" idx="0"/>
            </p:cNvCxnSpPr>
            <p:nvPr/>
          </p:nvCxnSpPr>
          <p:spPr bwMode="auto">
            <a:xfrm>
              <a:off x="7762247" y="2238072"/>
              <a:ext cx="337033" cy="2441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46094" name="Group 106"/>
            <p:cNvGrpSpPr>
              <a:grpSpLocks/>
            </p:cNvGrpSpPr>
            <p:nvPr/>
          </p:nvGrpSpPr>
          <p:grpSpPr bwMode="auto">
            <a:xfrm>
              <a:off x="6348155" y="1853825"/>
              <a:ext cx="3030943" cy="2620058"/>
              <a:chOff x="6348155" y="1853825"/>
              <a:chExt cx="3030943" cy="2620058"/>
            </a:xfrm>
          </p:grpSpPr>
          <p:grpSp>
            <p:nvGrpSpPr>
              <p:cNvPr id="46095" name="Group 96"/>
              <p:cNvGrpSpPr>
                <a:grpSpLocks/>
              </p:cNvGrpSpPr>
              <p:nvPr/>
            </p:nvGrpSpPr>
            <p:grpSpPr bwMode="auto">
              <a:xfrm>
                <a:off x="6348155" y="1853825"/>
                <a:ext cx="3030943" cy="2501843"/>
                <a:chOff x="6414283" y="1442821"/>
                <a:chExt cx="3030943" cy="2501843"/>
              </a:xfrm>
            </p:grpSpPr>
            <p:grpSp>
              <p:nvGrpSpPr>
                <p:cNvPr id="46097" name="Group 83"/>
                <p:cNvGrpSpPr>
                  <a:grpSpLocks/>
                </p:cNvGrpSpPr>
                <p:nvPr/>
              </p:nvGrpSpPr>
              <p:grpSpPr bwMode="auto">
                <a:xfrm>
                  <a:off x="7133377" y="2071253"/>
                  <a:ext cx="2029097" cy="1873411"/>
                  <a:chOff x="7085373" y="3782181"/>
                  <a:chExt cx="2029097" cy="1873411"/>
                </a:xfrm>
              </p:grpSpPr>
              <p:sp>
                <p:nvSpPr>
                  <p:cNvPr id="46103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709376" y="490894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Text</a:t>
                    </a:r>
                  </a:p>
                </p:txBody>
              </p:sp>
              <p:sp>
                <p:nvSpPr>
                  <p:cNvPr id="46104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8796449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Happy</a:t>
                    </a:r>
                  </a:p>
                </p:txBody>
              </p:sp>
              <p:cxnSp>
                <p:nvCxnSpPr>
                  <p:cNvPr id="46105" name="AutoShape 18"/>
                  <p:cNvCxnSpPr>
                    <a:cxnSpLocks noChangeShapeType="1"/>
                    <a:stCxn id="46110" idx="5"/>
                    <a:endCxn id="46109" idx="0"/>
                  </p:cNvCxnSpPr>
                  <p:nvPr/>
                </p:nvCxnSpPr>
                <p:spPr bwMode="auto">
                  <a:xfrm>
                    <a:off x="8229411" y="4531544"/>
                    <a:ext cx="478032" cy="34675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6106" name="AutoShape 19"/>
                  <p:cNvCxnSpPr>
                    <a:cxnSpLocks noChangeShapeType="1"/>
                    <a:stCxn id="46110" idx="3"/>
                    <a:endCxn id="46103" idx="0"/>
                  </p:cNvCxnSpPr>
                  <p:nvPr/>
                </p:nvCxnSpPr>
                <p:spPr bwMode="auto">
                  <a:xfrm flipH="1">
                    <a:off x="7868387" y="4531889"/>
                    <a:ext cx="136579" cy="3770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6107" name="AutoShape 22"/>
                  <p:cNvCxnSpPr>
                    <a:cxnSpLocks noChangeShapeType="1"/>
                    <a:stCxn id="46111" idx="0"/>
                    <a:endCxn id="46109" idx="3"/>
                  </p:cNvCxnSpPr>
                  <p:nvPr/>
                </p:nvCxnSpPr>
                <p:spPr bwMode="auto">
                  <a:xfrm flipV="1">
                    <a:off x="8435425" y="5114634"/>
                    <a:ext cx="159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46108" name="AutoShape 23"/>
                  <p:cNvCxnSpPr>
                    <a:cxnSpLocks noChangeShapeType="1"/>
                    <a:stCxn id="46104" idx="0"/>
                    <a:endCxn id="46109" idx="5"/>
                  </p:cNvCxnSpPr>
                  <p:nvPr/>
                </p:nvCxnSpPr>
                <p:spPr bwMode="auto">
                  <a:xfrm flipH="1" flipV="1">
                    <a:off x="8819880" y="5114634"/>
                    <a:ext cx="135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09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8548432" y="487829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Visibility</a:t>
                    </a:r>
                  </a:p>
                  <a:p>
                    <a:pPr algn="ctr" defTabSz="915988"/>
                    <a:r>
                      <a:rPr lang="en-US" sz="900" b="1" dirty="0"/>
                      <a:t>Controller</a:t>
                    </a:r>
                  </a:p>
                </p:txBody>
              </p:sp>
              <p:sp>
                <p:nvSpPr>
                  <p:cNvPr id="46110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4295549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Scene</a:t>
                    </a:r>
                  </a:p>
                  <a:p>
                    <a:pPr algn="ctr" defTabSz="915988"/>
                    <a:r>
                      <a:rPr lang="en-US" sz="900" b="1" dirty="0"/>
                      <a:t>#1</a:t>
                    </a:r>
                  </a:p>
                </p:txBody>
              </p:sp>
              <p:sp>
                <p:nvSpPr>
                  <p:cNvPr id="46111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8276414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Sad</a:t>
                    </a:r>
                  </a:p>
                </p:txBody>
              </p:sp>
              <p:cxnSp>
                <p:nvCxnSpPr>
                  <p:cNvPr id="46112" name="AutoShape 35"/>
                  <p:cNvCxnSpPr>
                    <a:cxnSpLocks noChangeShapeType="1"/>
                    <a:stCxn id="46110" idx="2"/>
                    <a:endCxn id="46113" idx="2"/>
                  </p:cNvCxnSpPr>
                  <p:nvPr/>
                </p:nvCxnSpPr>
                <p:spPr bwMode="auto">
                  <a:xfrm flipH="1">
                    <a:off x="7085373" y="4433994"/>
                    <a:ext cx="873020" cy="57763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46113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085373" y="4873182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Simple</a:t>
                    </a:r>
                  </a:p>
                  <a:p>
                    <a:pPr algn="ctr" defTabSz="915988"/>
                    <a:r>
                      <a:rPr lang="en-US" sz="900" b="1" dirty="0"/>
                      <a:t>Gauge</a:t>
                    </a:r>
                  </a:p>
                </p:txBody>
              </p:sp>
              <p:sp>
                <p:nvSpPr>
                  <p:cNvPr id="46114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3782181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Widget tree</a:t>
                    </a:r>
                  </a:p>
                  <a:p>
                    <a:pPr algn="ctr" defTabSz="915988"/>
                    <a:r>
                      <a:rPr lang="en-US" sz="900" b="1" dirty="0"/>
                      <a:t>root</a:t>
                    </a:r>
                  </a:p>
                </p:txBody>
              </p:sp>
              <p:cxnSp>
                <p:nvCxnSpPr>
                  <p:cNvPr id="46115" name="Straight Connector 81"/>
                  <p:cNvCxnSpPr>
                    <a:cxnSpLocks noChangeShapeType="1"/>
                    <a:stCxn id="46114" idx="4"/>
                    <a:endCxn id="46110" idx="0"/>
                  </p:cNvCxnSpPr>
                  <p:nvPr/>
                </p:nvCxnSpPr>
                <p:spPr bwMode="auto">
                  <a:xfrm>
                    <a:off x="8117404" y="4059070"/>
                    <a:ext cx="0" cy="23647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46098" name="Rounded Rectangle 88"/>
                <p:cNvSpPr>
                  <a:spLocks noChangeArrowheads="1"/>
                </p:cNvSpPr>
                <p:nvPr/>
              </p:nvSpPr>
              <p:spPr bwMode="auto">
                <a:xfrm>
                  <a:off x="6414283" y="2087871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Clear</a:t>
                  </a:r>
                </a:p>
              </p:txBody>
            </p:sp>
            <p:sp>
              <p:nvSpPr>
                <p:cNvPr id="46099" name="Rounded Rectangle 89"/>
                <p:cNvSpPr>
                  <a:spLocks noChangeArrowheads="1"/>
                </p:cNvSpPr>
                <p:nvPr/>
              </p:nvSpPr>
              <p:spPr bwMode="auto">
                <a:xfrm>
                  <a:off x="7603350" y="1566797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Root</a:t>
                  </a:r>
                </a:p>
              </p:txBody>
            </p:sp>
            <p:cxnSp>
              <p:nvCxnSpPr>
                <p:cNvPr id="46100" name="Straight Connector 90"/>
                <p:cNvCxnSpPr>
                  <a:cxnSpLocks noChangeShapeType="1"/>
                  <a:stCxn id="46099" idx="2"/>
                  <a:endCxn id="46098" idx="0"/>
                </p:cNvCxnSpPr>
                <p:nvPr/>
              </p:nvCxnSpPr>
              <p:spPr bwMode="auto">
                <a:xfrm flipH="1">
                  <a:off x="6639308" y="1827068"/>
                  <a:ext cx="1189067" cy="26080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93" name="Rectangle 92"/>
                <p:cNvSpPr/>
                <p:nvPr/>
              </p:nvSpPr>
              <p:spPr bwMode="auto">
                <a:xfrm>
                  <a:off x="8606914" y="1442821"/>
                  <a:ext cx="838312" cy="50972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defTabSz="915988">
                    <a:defRPr/>
                  </a:pPr>
                  <a:r>
                    <a:rPr lang="en-US" sz="900" dirty="0"/>
                    <a:t>Buflet</a:t>
                  </a:r>
                </a:p>
                <a:p>
                  <a:pPr algn="ctr" defTabSz="915988">
                    <a:defRPr/>
                  </a:pPr>
                  <a:r>
                    <a:rPr lang="en-US" sz="900" dirty="0"/>
                    <a:t>(surface)</a:t>
                  </a:r>
                </a:p>
              </p:txBody>
            </p:sp>
            <p:cxnSp>
              <p:nvCxnSpPr>
                <p:cNvPr id="46102" name="Straight Connector 93"/>
                <p:cNvCxnSpPr>
                  <a:cxnSpLocks noChangeShapeType="1"/>
                  <a:stCxn id="46099" idx="3"/>
                  <a:endCxn id="93" idx="1"/>
                </p:cNvCxnSpPr>
                <p:nvPr/>
              </p:nvCxnSpPr>
              <p:spPr bwMode="auto">
                <a:xfrm>
                  <a:off x="8053400" y="1696933"/>
                  <a:ext cx="553771" cy="78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46096" name="Rounded Rectangle 101"/>
              <p:cNvSpPr>
                <a:spLocks noChangeArrowheads="1"/>
              </p:cNvSpPr>
              <p:nvPr/>
            </p:nvSpPr>
            <p:spPr bwMode="auto">
              <a:xfrm>
                <a:off x="6997263" y="2438890"/>
                <a:ext cx="2258093" cy="2034993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988"/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Creating Custom Widget: SimpleGauge</a:t>
            </a:r>
            <a:endParaRPr lang="de-DE" smtClean="0"/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>
          <a:xfrm>
            <a:off x="334963" y="1120775"/>
            <a:ext cx="9236075" cy="48307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 Set MinValue=0, MaxValue=100 (assumed to be not changeable)</a:t>
            </a:r>
          </a:p>
          <a:p>
            <a:r>
              <a:rPr lang="en-US" dirty="0" smtClean="0"/>
              <a:t> CurValue initial value to be defined in model</a:t>
            </a:r>
          </a:p>
          <a:p>
            <a:r>
              <a:rPr lang="en-US" dirty="0" smtClean="0"/>
              <a:t> FgColor and BgColor can be changed via model. Default: as above.</a:t>
            </a:r>
          </a:p>
          <a:p>
            <a:r>
              <a:rPr lang="en-US" dirty="0" smtClean="0"/>
              <a:t> Use the GRLC_vPrimSetDrawColor &amp; GRLC_vFillRect methods</a:t>
            </a:r>
          </a:p>
          <a:p>
            <a:r>
              <a:rPr lang="en-US" dirty="0" smtClean="0"/>
              <a:t> Implement C++ class to realize the widget</a:t>
            </a:r>
          </a:p>
          <a:p>
            <a:endParaRPr lang="de-DE" dirty="0" smtClean="0"/>
          </a:p>
        </p:txBody>
      </p:sp>
      <p:grpSp>
        <p:nvGrpSpPr>
          <p:cNvPr id="47107" name="Group 15"/>
          <p:cNvGrpSpPr>
            <a:grpSpLocks/>
          </p:cNvGrpSpPr>
          <p:nvPr/>
        </p:nvGrpSpPr>
        <p:grpSpPr bwMode="auto">
          <a:xfrm>
            <a:off x="1666875" y="1501775"/>
            <a:ext cx="7651750" cy="1916113"/>
            <a:chOff x="1667635" y="1120003"/>
            <a:chExt cx="7650850" cy="1915203"/>
          </a:xfrm>
        </p:grpSpPr>
        <p:sp>
          <p:nvSpPr>
            <p:cNvPr id="47109" name="Rectangle 4"/>
            <p:cNvSpPr>
              <a:spLocks noChangeArrowheads="1"/>
            </p:cNvSpPr>
            <p:nvPr/>
          </p:nvSpPr>
          <p:spPr bwMode="auto">
            <a:xfrm>
              <a:off x="1802650" y="1673804"/>
              <a:ext cx="5670630" cy="405045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bg-BG"/>
            </a:p>
          </p:txBody>
        </p:sp>
        <p:sp>
          <p:nvSpPr>
            <p:cNvPr id="47110" name="Rectangle 5"/>
            <p:cNvSpPr>
              <a:spLocks noChangeArrowheads="1"/>
            </p:cNvSpPr>
            <p:nvPr/>
          </p:nvSpPr>
          <p:spPr bwMode="auto">
            <a:xfrm>
              <a:off x="1802650" y="1673804"/>
              <a:ext cx="2772925" cy="405045"/>
            </a:xfrm>
            <a:prstGeom prst="rect">
              <a:avLst/>
            </a:prstGeom>
            <a:solidFill>
              <a:srgbClr val="00B05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bg-BG"/>
            </a:p>
          </p:txBody>
        </p:sp>
        <p:sp>
          <p:nvSpPr>
            <p:cNvPr id="8" name="Line Callout 2 (Border and Accent Bar) 7"/>
            <p:cNvSpPr/>
            <p:nvPr/>
          </p:nvSpPr>
          <p:spPr bwMode="auto">
            <a:xfrm>
              <a:off x="8193080" y="2078398"/>
              <a:ext cx="1125405" cy="382406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56815"/>
                <a:gd name="adj6" fmla="val -65050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5988">
                <a:defRPr/>
              </a:pPr>
              <a:r>
                <a:rPr lang="en-US" dirty="0">
                  <a:latin typeface="Inconsolata" pitchFamily="49" charset="0"/>
                </a:rPr>
                <a:t>MaxValue</a:t>
              </a:r>
              <a:endParaRPr lang="de-DE" dirty="0">
                <a:solidFill>
                  <a:schemeClr val="tx1"/>
                </a:solidFill>
                <a:latin typeface="Inconsolata" pitchFamily="49" charset="0"/>
              </a:endParaRPr>
            </a:p>
          </p:txBody>
        </p:sp>
        <p:sp>
          <p:nvSpPr>
            <p:cNvPr id="9" name="Line Callout 2 (Border and Accent Bar) 8"/>
            <p:cNvSpPr/>
            <p:nvPr/>
          </p:nvSpPr>
          <p:spPr bwMode="auto">
            <a:xfrm>
              <a:off x="1667635" y="2652800"/>
              <a:ext cx="1125406" cy="382406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96250"/>
                <a:gd name="adj6" fmla="val 11383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5988">
                <a:defRPr/>
              </a:pPr>
              <a:r>
                <a:rPr lang="en-US" dirty="0">
                  <a:latin typeface="Inconsolata" pitchFamily="49" charset="0"/>
                </a:rPr>
                <a:t>MinValue</a:t>
              </a:r>
              <a:endParaRPr lang="de-DE" dirty="0">
                <a:solidFill>
                  <a:schemeClr val="tx1"/>
                </a:solidFill>
                <a:latin typeface="Inconsolata" pitchFamily="49" charset="0"/>
              </a:endParaRPr>
            </a:p>
          </p:txBody>
        </p:sp>
        <p:sp>
          <p:nvSpPr>
            <p:cNvPr id="10" name="Line Callout 2 (Border and Accent Bar) 9"/>
            <p:cNvSpPr/>
            <p:nvPr/>
          </p:nvSpPr>
          <p:spPr bwMode="auto">
            <a:xfrm>
              <a:off x="4907342" y="2652800"/>
              <a:ext cx="1125405" cy="382406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10479"/>
                <a:gd name="adj6" fmla="val -32155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5988">
                <a:defRPr/>
              </a:pPr>
              <a:r>
                <a:rPr lang="en-US" dirty="0">
                  <a:latin typeface="Inconsolata" pitchFamily="49" charset="0"/>
                </a:rPr>
                <a:t>CurValue</a:t>
              </a:r>
              <a:endParaRPr lang="de-DE" dirty="0">
                <a:solidFill>
                  <a:schemeClr val="tx1"/>
                </a:solidFill>
                <a:latin typeface="Inconsolata" pitchFamily="49" charset="0"/>
              </a:endParaRPr>
            </a:p>
          </p:txBody>
        </p:sp>
        <p:sp>
          <p:nvSpPr>
            <p:cNvPr id="11" name="Line Callout 2 (Border and Accent Bar) 10"/>
            <p:cNvSpPr/>
            <p:nvPr/>
          </p:nvSpPr>
          <p:spPr bwMode="auto">
            <a:xfrm>
              <a:off x="4013684" y="1158085"/>
              <a:ext cx="1123818" cy="383993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87908"/>
                <a:gd name="adj6" fmla="val -7762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5988">
                <a:defRPr/>
              </a:pPr>
              <a:r>
                <a:rPr lang="en-US" dirty="0">
                  <a:latin typeface="Inconsolata" pitchFamily="49" charset="0"/>
                </a:rPr>
                <a:t>FgColor</a:t>
              </a:r>
              <a:endParaRPr lang="de-DE" dirty="0">
                <a:solidFill>
                  <a:schemeClr val="tx1"/>
                </a:solidFill>
                <a:latin typeface="Inconsolata" pitchFamily="49" charset="0"/>
              </a:endParaRPr>
            </a:p>
          </p:txBody>
        </p:sp>
        <p:sp>
          <p:nvSpPr>
            <p:cNvPr id="12" name="Line Callout 2 (Border and Accent Bar) 11"/>
            <p:cNvSpPr/>
            <p:nvPr/>
          </p:nvSpPr>
          <p:spPr bwMode="auto">
            <a:xfrm>
              <a:off x="7067675" y="1120003"/>
              <a:ext cx="1125406" cy="382406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87908"/>
                <a:gd name="adj6" fmla="val -77628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defTabSz="915988">
                <a:defRPr/>
              </a:pPr>
              <a:r>
                <a:rPr lang="en-US" dirty="0">
                  <a:latin typeface="Inconsolata" pitchFamily="49" charset="0"/>
                </a:rPr>
                <a:t>BgColor</a:t>
              </a:r>
              <a:endParaRPr lang="de-DE" dirty="0">
                <a:solidFill>
                  <a:schemeClr val="tx1"/>
                </a:solidFill>
                <a:latin typeface="Inconsolata" pitchFamily="49" charset="0"/>
              </a:endParaRPr>
            </a:p>
          </p:txBody>
        </p:sp>
      </p:grp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BE0D19D-5524-464F-9A36-C33C791BA127}" type="slidenum">
              <a:rPr lang="en-US"/>
              <a:pPr/>
              <a:t>25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Bridging model world and code</a:t>
            </a: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Brutus only understands HMI XML language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Need to translate widget classes (C++ code) to XML (i.e. type descriptor)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Type descriptor must be added for new derived widgets / WMApps only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Only properties and methods listed in type descriptors can be used in model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 TD folder =&gt; collection of type descriptors</a:t>
            </a:r>
          </a:p>
          <a:p>
            <a:r>
              <a:rPr lang="en-US" dirty="0" smtClean="0"/>
              <a:t> Type descriptor: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declaration file (the actual C++ header file)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the properties which are accessible from model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setters and getters (if necessary)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the init / default values of those properties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constructor and its string of parameter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methods which are callable from model</a:t>
            </a:r>
          </a:p>
          <a:p>
            <a:endParaRPr lang="en-US" dirty="0" smtClean="0"/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E8E1970-B820-4D5E-A159-5B8AA9379B16}" type="slidenum">
              <a:rPr lang="en-US"/>
              <a:pPr/>
              <a:t>26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Graphical Resources Preparation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RSSTExport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/ modify </a:t>
            </a:r>
            <a:r>
              <a:rPr lang="en-US" b="1" dirty="0" smtClean="0"/>
              <a:t>grADI_Project.xml</a:t>
            </a:r>
            <a:r>
              <a:rPr lang="en-US" dirty="0" smtClean="0"/>
              <a:t> and </a:t>
            </a:r>
            <a:r>
              <a:rPr lang="en-US" b="1" dirty="0" smtClean="0"/>
              <a:t>RSST_Export.xml</a:t>
            </a:r>
            <a:r>
              <a:rPr lang="en-US" dirty="0" smtClean="0"/>
              <a:t>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Usually the 2 files work as a pair with grADI focuses on specifying input files or model related values and RSST focuses on the output or target configuration.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Important tags to look </a:t>
            </a:r>
            <a:r>
              <a:rPr lang="en-US" dirty="0" smtClean="0"/>
              <a:t>out for</a:t>
            </a:r>
            <a:r>
              <a:rPr lang="en-US" dirty="0" smtClean="0"/>
              <a:t>: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Language, </a:t>
            </a:r>
            <a:r>
              <a:rPr lang="en-US" u="sng" dirty="0" smtClean="0"/>
              <a:t>PixmapResource</a:t>
            </a:r>
            <a:r>
              <a:rPr lang="en-US" dirty="0" smtClean="0"/>
              <a:t>, </a:t>
            </a:r>
            <a:r>
              <a:rPr lang="en-US" u="sng" dirty="0" smtClean="0"/>
              <a:t>PixFontResource</a:t>
            </a:r>
            <a:r>
              <a:rPr lang="en-US" dirty="0" smtClean="0"/>
              <a:t>, </a:t>
            </a:r>
            <a:r>
              <a:rPr lang="en-US" u="sng" dirty="0" smtClean="0"/>
              <a:t>StringResource</a:t>
            </a:r>
            <a:r>
              <a:rPr lang="en-US" dirty="0" smtClean="0"/>
              <a:t>, </a:t>
            </a:r>
            <a:r>
              <a:rPr lang="en-US" u="sng" dirty="0" smtClean="0"/>
              <a:t>ColorFormat/PixFormat</a:t>
            </a:r>
            <a:r>
              <a:rPr lang="en-US" dirty="0" smtClean="0"/>
              <a:t>, Dependency, SurfaceDescriptor, TargetConfiguration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  <a:p>
            <a:r>
              <a:rPr lang="en-US" dirty="0" smtClean="0"/>
              <a:t> ROMG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Create / modify </a:t>
            </a:r>
            <a:r>
              <a:rPr lang="en-US" b="1" dirty="0" smtClean="0"/>
              <a:t>Cache.xml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Important section: ApplicationCache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Surfaces =&gt; memory linked to SurfaceDescriptor configuration in RSST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Cardinality = #buffers, memory size = width*height*pixel depth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Texts and TmpTexts =&gt; memory for text decompression</a:t>
            </a:r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EABA418-6764-4738-B5B3-BF0171B2E663}" type="slidenum">
              <a:rPr lang="en-US"/>
              <a:pPr/>
              <a:t>27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Modelling the widget tree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Widgets folder =&gt; to add widget tree model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Define the widget structure according to the tree we have designed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Each file can represent a single widget or a subtree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“FileLink” is used to link the subtree within 1 XML to another widget (sibling / child)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Specify the </a:t>
            </a:r>
            <a:r>
              <a:rPr lang="en-US" u="sng" dirty="0" smtClean="0"/>
              <a:t>object specific</a:t>
            </a:r>
            <a:r>
              <a:rPr lang="en-US" dirty="0" smtClean="0"/>
              <a:t> properties =&gt; overwrite the default from TD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Example: width, height, position, focused, visible, etc.</a:t>
            </a:r>
          </a:p>
          <a:p>
            <a:endParaRPr lang="en-US" dirty="0" smtClean="0"/>
          </a:p>
        </p:txBody>
      </p:sp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7AE9E3D-4333-4997-A2BC-8C25C7096BF1}" type="slidenum">
              <a:rPr lang="en-US"/>
              <a:pPr/>
              <a:t>28</a:t>
            </a:fld>
            <a:r>
              <a:rPr lang="en-US" dirty="0"/>
              <a:t> / T. A. Devi / ID RD CDS HF /  Dec-2012   © Continental Automotive Singapore</a:t>
            </a:r>
          </a:p>
        </p:txBody>
      </p:sp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1227138" y="3257550"/>
            <a:ext cx="2579687" cy="2033588"/>
            <a:chOff x="6348155" y="1853825"/>
            <a:chExt cx="3030943" cy="2620058"/>
          </a:xfrm>
        </p:grpSpPr>
        <p:cxnSp>
          <p:nvCxnSpPr>
            <p:cNvPr id="51214" name="Straight Connector 5"/>
            <p:cNvCxnSpPr>
              <a:cxnSpLocks noChangeShapeType="1"/>
              <a:stCxn id="51220" idx="2"/>
              <a:endCxn id="51235" idx="0"/>
            </p:cNvCxnSpPr>
            <p:nvPr/>
          </p:nvCxnSpPr>
          <p:spPr bwMode="auto">
            <a:xfrm>
              <a:off x="7762247" y="2238072"/>
              <a:ext cx="337033" cy="2441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1215" name="Group 106"/>
            <p:cNvGrpSpPr>
              <a:grpSpLocks/>
            </p:cNvGrpSpPr>
            <p:nvPr/>
          </p:nvGrpSpPr>
          <p:grpSpPr bwMode="auto">
            <a:xfrm>
              <a:off x="6348155" y="1853825"/>
              <a:ext cx="3030943" cy="2620058"/>
              <a:chOff x="6348155" y="1853825"/>
              <a:chExt cx="3030943" cy="2620058"/>
            </a:xfrm>
          </p:grpSpPr>
          <p:grpSp>
            <p:nvGrpSpPr>
              <p:cNvPr id="51216" name="Group 96"/>
              <p:cNvGrpSpPr>
                <a:grpSpLocks/>
              </p:cNvGrpSpPr>
              <p:nvPr/>
            </p:nvGrpSpPr>
            <p:grpSpPr bwMode="auto">
              <a:xfrm>
                <a:off x="6348155" y="1853825"/>
                <a:ext cx="3030943" cy="2501843"/>
                <a:chOff x="6414283" y="1442821"/>
                <a:chExt cx="3030943" cy="2501843"/>
              </a:xfrm>
            </p:grpSpPr>
            <p:grpSp>
              <p:nvGrpSpPr>
                <p:cNvPr id="51218" name="Group 83"/>
                <p:cNvGrpSpPr>
                  <a:grpSpLocks/>
                </p:cNvGrpSpPr>
                <p:nvPr/>
              </p:nvGrpSpPr>
              <p:grpSpPr bwMode="auto">
                <a:xfrm>
                  <a:off x="7133377" y="2071253"/>
                  <a:ext cx="2029097" cy="1873411"/>
                  <a:chOff x="7085373" y="3782181"/>
                  <a:chExt cx="2029097" cy="1873411"/>
                </a:xfrm>
              </p:grpSpPr>
              <p:sp>
                <p:nvSpPr>
                  <p:cNvPr id="51224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709376" y="490894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Text</a:t>
                    </a:r>
                  </a:p>
                </p:txBody>
              </p:sp>
              <p:sp>
                <p:nvSpPr>
                  <p:cNvPr id="51225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8796449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Happy</a:t>
                    </a:r>
                  </a:p>
                </p:txBody>
              </p:sp>
              <p:cxnSp>
                <p:nvCxnSpPr>
                  <p:cNvPr id="51226" name="AutoShape 18"/>
                  <p:cNvCxnSpPr>
                    <a:cxnSpLocks noChangeShapeType="1"/>
                    <a:stCxn id="51231" idx="5"/>
                    <a:endCxn id="51230" idx="0"/>
                  </p:cNvCxnSpPr>
                  <p:nvPr/>
                </p:nvCxnSpPr>
                <p:spPr bwMode="auto">
                  <a:xfrm>
                    <a:off x="8229411" y="4531544"/>
                    <a:ext cx="478032" cy="34675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27" name="AutoShape 19"/>
                  <p:cNvCxnSpPr>
                    <a:cxnSpLocks noChangeShapeType="1"/>
                    <a:stCxn id="51231" idx="3"/>
                    <a:endCxn id="51224" idx="0"/>
                  </p:cNvCxnSpPr>
                  <p:nvPr/>
                </p:nvCxnSpPr>
                <p:spPr bwMode="auto">
                  <a:xfrm flipH="1">
                    <a:off x="7868387" y="4531889"/>
                    <a:ext cx="136579" cy="3770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28" name="AutoShape 22"/>
                  <p:cNvCxnSpPr>
                    <a:cxnSpLocks noChangeShapeType="1"/>
                    <a:stCxn id="51232" idx="0"/>
                    <a:endCxn id="51230" idx="3"/>
                  </p:cNvCxnSpPr>
                  <p:nvPr/>
                </p:nvCxnSpPr>
                <p:spPr bwMode="auto">
                  <a:xfrm flipV="1">
                    <a:off x="8435425" y="5114634"/>
                    <a:ext cx="159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1229" name="AutoShape 23"/>
                  <p:cNvCxnSpPr>
                    <a:cxnSpLocks noChangeShapeType="1"/>
                    <a:stCxn id="51225" idx="0"/>
                    <a:endCxn id="51230" idx="5"/>
                  </p:cNvCxnSpPr>
                  <p:nvPr/>
                </p:nvCxnSpPr>
                <p:spPr bwMode="auto">
                  <a:xfrm flipH="1" flipV="1">
                    <a:off x="8819880" y="5114634"/>
                    <a:ext cx="135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1230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8548432" y="487829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Visibility</a:t>
                    </a:r>
                  </a:p>
                  <a:p>
                    <a:pPr algn="ctr" defTabSz="915988"/>
                    <a:r>
                      <a:rPr lang="en-US" sz="900" b="1" dirty="0"/>
                      <a:t>Controller</a:t>
                    </a:r>
                  </a:p>
                </p:txBody>
              </p:sp>
              <p:sp>
                <p:nvSpPr>
                  <p:cNvPr id="51231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4295549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Scene</a:t>
                    </a:r>
                  </a:p>
                  <a:p>
                    <a:pPr algn="ctr" defTabSz="915988"/>
                    <a:r>
                      <a:rPr lang="en-US" sz="900" b="1" dirty="0"/>
                      <a:t>#1</a:t>
                    </a:r>
                  </a:p>
                </p:txBody>
              </p:sp>
              <p:sp>
                <p:nvSpPr>
                  <p:cNvPr id="51232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8276414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Sad</a:t>
                    </a:r>
                  </a:p>
                </p:txBody>
              </p:sp>
              <p:cxnSp>
                <p:nvCxnSpPr>
                  <p:cNvPr id="51233" name="AutoShape 35"/>
                  <p:cNvCxnSpPr>
                    <a:cxnSpLocks noChangeShapeType="1"/>
                    <a:stCxn id="51231" idx="2"/>
                    <a:endCxn id="51234" idx="2"/>
                  </p:cNvCxnSpPr>
                  <p:nvPr/>
                </p:nvCxnSpPr>
                <p:spPr bwMode="auto">
                  <a:xfrm flipH="1">
                    <a:off x="7085373" y="4433994"/>
                    <a:ext cx="873020" cy="57763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1234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085373" y="4873182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Simple</a:t>
                    </a:r>
                  </a:p>
                  <a:p>
                    <a:pPr algn="ctr" defTabSz="915988"/>
                    <a:r>
                      <a:rPr lang="en-US" sz="900" b="1" dirty="0"/>
                      <a:t>Gauge</a:t>
                    </a:r>
                  </a:p>
                </p:txBody>
              </p:sp>
              <p:sp>
                <p:nvSpPr>
                  <p:cNvPr id="51235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3782181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Widget tree</a:t>
                    </a:r>
                  </a:p>
                  <a:p>
                    <a:pPr algn="ctr" defTabSz="915988"/>
                    <a:r>
                      <a:rPr lang="en-US" sz="900" b="1" dirty="0"/>
                      <a:t>root</a:t>
                    </a:r>
                  </a:p>
                </p:txBody>
              </p:sp>
              <p:cxnSp>
                <p:nvCxnSpPr>
                  <p:cNvPr id="51236" name="Straight Connector 27"/>
                  <p:cNvCxnSpPr>
                    <a:cxnSpLocks noChangeShapeType="1"/>
                    <a:stCxn id="51235" idx="4"/>
                    <a:endCxn id="51231" idx="0"/>
                  </p:cNvCxnSpPr>
                  <p:nvPr/>
                </p:nvCxnSpPr>
                <p:spPr bwMode="auto">
                  <a:xfrm>
                    <a:off x="8117404" y="4059070"/>
                    <a:ext cx="0" cy="23647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51219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6414283" y="2087871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Clear</a:t>
                  </a:r>
                </a:p>
              </p:txBody>
            </p:sp>
            <p:sp>
              <p:nvSpPr>
                <p:cNvPr id="51220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7603350" y="1566797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Root</a:t>
                  </a:r>
                </a:p>
              </p:txBody>
            </p:sp>
            <p:cxnSp>
              <p:nvCxnSpPr>
                <p:cNvPr id="51221" name="Straight Connector 12"/>
                <p:cNvCxnSpPr>
                  <a:cxnSpLocks noChangeShapeType="1"/>
                  <a:stCxn id="51220" idx="2"/>
                  <a:endCxn id="51219" idx="0"/>
                </p:cNvCxnSpPr>
                <p:nvPr/>
              </p:nvCxnSpPr>
              <p:spPr bwMode="auto">
                <a:xfrm flipH="1">
                  <a:off x="6639308" y="1827068"/>
                  <a:ext cx="1189067" cy="26080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14" name="Rectangle 13"/>
                <p:cNvSpPr/>
                <p:nvPr/>
              </p:nvSpPr>
              <p:spPr bwMode="auto">
                <a:xfrm>
                  <a:off x="8607754" y="1442821"/>
                  <a:ext cx="837472" cy="50928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defTabSz="915988">
                    <a:defRPr/>
                  </a:pPr>
                  <a:r>
                    <a:rPr lang="en-US" sz="900" dirty="0"/>
                    <a:t>Buflet</a:t>
                  </a:r>
                </a:p>
                <a:p>
                  <a:pPr algn="ctr" defTabSz="915988">
                    <a:defRPr/>
                  </a:pPr>
                  <a:r>
                    <a:rPr lang="en-US" sz="900" dirty="0"/>
                    <a:t>(surface)</a:t>
                  </a:r>
                </a:p>
              </p:txBody>
            </p:sp>
            <p:cxnSp>
              <p:nvCxnSpPr>
                <p:cNvPr id="51223" name="Straight Connector 14"/>
                <p:cNvCxnSpPr>
                  <a:cxnSpLocks noChangeShapeType="1"/>
                  <a:stCxn id="51220" idx="3"/>
                  <a:endCxn id="14" idx="1"/>
                </p:cNvCxnSpPr>
                <p:nvPr/>
              </p:nvCxnSpPr>
              <p:spPr bwMode="auto">
                <a:xfrm>
                  <a:off x="8053400" y="1696933"/>
                  <a:ext cx="553771" cy="78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1217" name="Rounded Rectangle 8"/>
              <p:cNvSpPr>
                <a:spLocks noChangeArrowheads="1"/>
              </p:cNvSpPr>
              <p:nvPr/>
            </p:nvSpPr>
            <p:spPr bwMode="auto">
              <a:xfrm>
                <a:off x="6997263" y="2438890"/>
                <a:ext cx="2258093" cy="2034993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988"/>
                <a:endParaRPr lang="en-US" dirty="0"/>
              </a:p>
            </p:txBody>
          </p:sp>
        </p:grpSp>
      </p:grpSp>
      <p:sp>
        <p:nvSpPr>
          <p:cNvPr id="51205" name="TextBox 30"/>
          <p:cNvSpPr txBox="1">
            <a:spLocks noChangeArrowheads="1"/>
          </p:cNvSpPr>
          <p:nvPr/>
        </p:nvSpPr>
        <p:spPr bwMode="auto">
          <a:xfrm>
            <a:off x="4367213" y="3736975"/>
            <a:ext cx="197167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Widget tree structure</a:t>
            </a:r>
          </a:p>
        </p:txBody>
      </p:sp>
      <p:cxnSp>
        <p:nvCxnSpPr>
          <p:cNvPr id="51206" name="Straight Arrow Connector 32"/>
          <p:cNvCxnSpPr>
            <a:cxnSpLocks noChangeShapeType="1"/>
            <a:endCxn id="51205" idx="1"/>
          </p:cNvCxnSpPr>
          <p:nvPr/>
        </p:nvCxnSpPr>
        <p:spPr bwMode="auto">
          <a:xfrm flipV="1">
            <a:off x="3302000" y="3898900"/>
            <a:ext cx="1065213" cy="182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07" name="TextBox 33"/>
          <p:cNvSpPr txBox="1">
            <a:spLocks noChangeArrowheads="1"/>
          </p:cNvSpPr>
          <p:nvPr/>
        </p:nvSpPr>
        <p:spPr bwMode="auto">
          <a:xfrm>
            <a:off x="3230563" y="5530850"/>
            <a:ext cx="227488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Individual widget objects</a:t>
            </a:r>
          </a:p>
        </p:txBody>
      </p:sp>
      <p:cxnSp>
        <p:nvCxnSpPr>
          <p:cNvPr id="51208" name="Straight Arrow Connector 35"/>
          <p:cNvCxnSpPr>
            <a:cxnSpLocks noChangeShapeType="1"/>
            <a:endCxn id="51207" idx="1"/>
          </p:cNvCxnSpPr>
          <p:nvPr/>
        </p:nvCxnSpPr>
        <p:spPr bwMode="auto">
          <a:xfrm>
            <a:off x="2987675" y="5200650"/>
            <a:ext cx="242888" cy="4921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51209" name="Straight Arrow Connector 37"/>
          <p:cNvCxnSpPr>
            <a:cxnSpLocks noChangeShapeType="1"/>
            <a:stCxn id="51225" idx="4"/>
          </p:cNvCxnSpPr>
          <p:nvPr/>
        </p:nvCxnSpPr>
        <p:spPr bwMode="auto">
          <a:xfrm>
            <a:off x="3430588" y="5200650"/>
            <a:ext cx="136525" cy="33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210" name="Rectangle 34"/>
          <p:cNvSpPr>
            <a:spLocks noChangeArrowheads="1"/>
          </p:cNvSpPr>
          <p:nvPr/>
        </p:nvSpPr>
        <p:spPr bwMode="auto">
          <a:xfrm>
            <a:off x="3806825" y="4598988"/>
            <a:ext cx="290513" cy="2159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r>
              <a:rPr lang="en-US" sz="800" dirty="0"/>
              <a:t>SM</a:t>
            </a:r>
          </a:p>
        </p:txBody>
      </p:sp>
      <p:cxnSp>
        <p:nvCxnSpPr>
          <p:cNvPr id="51211" name="Straight Connector 38"/>
          <p:cNvCxnSpPr>
            <a:cxnSpLocks noChangeShapeType="1"/>
            <a:stCxn id="51230" idx="6"/>
            <a:endCxn id="51210" idx="1"/>
          </p:cNvCxnSpPr>
          <p:nvPr/>
        </p:nvCxnSpPr>
        <p:spPr bwMode="auto">
          <a:xfrm>
            <a:off x="3355975" y="4703763"/>
            <a:ext cx="45085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51212" name="TextBox 39"/>
          <p:cNvSpPr txBox="1">
            <a:spLocks noChangeArrowheads="1"/>
          </p:cNvSpPr>
          <p:nvPr/>
        </p:nvSpPr>
        <p:spPr bwMode="auto">
          <a:xfrm>
            <a:off x="4548188" y="4545013"/>
            <a:ext cx="33940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Just config basic default state for now</a:t>
            </a:r>
          </a:p>
        </p:txBody>
      </p:sp>
      <p:cxnSp>
        <p:nvCxnSpPr>
          <p:cNvPr id="51213" name="Straight Arrow Connector 41"/>
          <p:cNvCxnSpPr>
            <a:cxnSpLocks noChangeShapeType="1"/>
            <a:stCxn id="51210" idx="3"/>
            <a:endCxn id="51212" idx="1"/>
          </p:cNvCxnSpPr>
          <p:nvPr/>
        </p:nvCxnSpPr>
        <p:spPr bwMode="auto">
          <a:xfrm>
            <a:off x="4097338" y="4706938"/>
            <a:ext cx="4508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Modelling the drawing task and image assemblies (1)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CIA folder =&gt; to configure drawing task (time domain) and assemblies (buflets, windows, ...)</a:t>
            </a:r>
          </a:p>
          <a:p>
            <a:pPr>
              <a:lnSpc>
                <a:spcPct val="50000"/>
              </a:lnSpc>
            </a:pPr>
            <a:endParaRPr lang="en-US" dirty="0" smtClean="0"/>
          </a:p>
          <a:p>
            <a:r>
              <a:rPr lang="en-US" dirty="0" smtClean="0"/>
              <a:t> Time domain used for simple HMI is linked to the low prio HMI task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TaskID, OSApplication, DisplaySyncEvent -&gt; must be defined accordingly in OIL file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Trigger="TIME_DOMAIN_EVENT_TRIGGER"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HMITimeDomain="true“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BUFlet =&gt; Link to the RSST surfaces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Display =&gt; mapping the display configured in Configuration.xml to the HMI layer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 WMApps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Non-widget painter, example: to clear the whole surface with single color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Will be used a lot in advanced HMI</a:t>
            </a:r>
          </a:p>
          <a:p>
            <a:endParaRPr lang="en-US" dirty="0" smtClean="0"/>
          </a:p>
        </p:txBody>
      </p:sp>
      <p:sp>
        <p:nvSpPr>
          <p:cNvPr id="573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A12B29-339F-46AF-9467-51307549B520}" type="slidenum">
              <a:rPr lang="en-US"/>
              <a:pPr/>
              <a:t>29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A192CDB-623D-4E72-97BD-F61942BD4EBB}" type="slidenum">
              <a:rPr lang="en-US"/>
              <a:pPr/>
              <a:t>3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902549" y="2033845"/>
            <a:ext cx="823591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Static Scene</a:t>
            </a:r>
          </a:p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1</a:t>
            </a:r>
            <a:br>
              <a:rPr lang="en-US" dirty="0" smtClean="0"/>
            </a:br>
            <a:r>
              <a:rPr lang="en-US" dirty="0" smtClean="0"/>
              <a:t>Modelling the drawing task and image assemblies (2)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Windows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 root window links a BUFlet (place to draw) and TimeDomain (drawing task)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Each BUFlet must have a root window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ALL windows defined in CIA folder will be alive all the time (as long as the BUFlet exists)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Define the window structure according to the tree we have designed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Assign a painter to draw a content in the window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Widget / WMApp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For widget window sub-tree, only the root window needs to be defined explicitly </a:t>
            </a:r>
          </a:p>
          <a:p>
            <a:pPr lvl="2">
              <a:buFont typeface="Arial" charset="0"/>
              <a:buChar char="•"/>
            </a:pPr>
            <a:r>
              <a:rPr lang="en-US" dirty="0" smtClean="0"/>
              <a:t>Painter: widget tree root</a:t>
            </a:r>
          </a:p>
          <a:p>
            <a:pPr lvl="1">
              <a:buFont typeface="Arial" charset="0"/>
              <a:buChar char="•"/>
            </a:pPr>
            <a:endParaRPr lang="en-US" dirty="0" smtClean="0"/>
          </a:p>
        </p:txBody>
      </p:sp>
      <p:sp>
        <p:nvSpPr>
          <p:cNvPr id="532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BD59D8-8724-4726-B726-114CFB34A78A}" type="slidenum">
              <a:rPr lang="en-US"/>
              <a:pPr/>
              <a:t>30</a:t>
            </a:fld>
            <a:r>
              <a:rPr lang="en-US" dirty="0"/>
              <a:t> / T. A. Devi / ID RD CDS HF /  Dec-2012   © Continental Automotive Singapore</a:t>
            </a:r>
          </a:p>
        </p:txBody>
      </p:sp>
      <p:grpSp>
        <p:nvGrpSpPr>
          <p:cNvPr id="53252" name="Group 4"/>
          <p:cNvGrpSpPr>
            <a:grpSpLocks/>
          </p:cNvGrpSpPr>
          <p:nvPr/>
        </p:nvGrpSpPr>
        <p:grpSpPr bwMode="auto">
          <a:xfrm>
            <a:off x="6723063" y="3902075"/>
            <a:ext cx="2581275" cy="2035175"/>
            <a:chOff x="6348155" y="1853825"/>
            <a:chExt cx="3030943" cy="2620058"/>
          </a:xfrm>
        </p:grpSpPr>
        <p:cxnSp>
          <p:nvCxnSpPr>
            <p:cNvPr id="53257" name="Straight Connector 5"/>
            <p:cNvCxnSpPr>
              <a:cxnSpLocks noChangeShapeType="1"/>
              <a:stCxn id="53263" idx="2"/>
              <a:endCxn id="53278" idx="0"/>
            </p:cNvCxnSpPr>
            <p:nvPr/>
          </p:nvCxnSpPr>
          <p:spPr bwMode="auto">
            <a:xfrm>
              <a:off x="7762247" y="2238072"/>
              <a:ext cx="337033" cy="24418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53258" name="Group 106"/>
            <p:cNvGrpSpPr>
              <a:grpSpLocks/>
            </p:cNvGrpSpPr>
            <p:nvPr/>
          </p:nvGrpSpPr>
          <p:grpSpPr bwMode="auto">
            <a:xfrm>
              <a:off x="6348155" y="1853825"/>
              <a:ext cx="3030943" cy="2620058"/>
              <a:chOff x="6348155" y="1853825"/>
              <a:chExt cx="3030943" cy="2620058"/>
            </a:xfrm>
          </p:grpSpPr>
          <p:grpSp>
            <p:nvGrpSpPr>
              <p:cNvPr id="53259" name="Group 96"/>
              <p:cNvGrpSpPr>
                <a:grpSpLocks/>
              </p:cNvGrpSpPr>
              <p:nvPr/>
            </p:nvGrpSpPr>
            <p:grpSpPr bwMode="auto">
              <a:xfrm>
                <a:off x="6348155" y="1853825"/>
                <a:ext cx="3030943" cy="2501843"/>
                <a:chOff x="6414283" y="1442821"/>
                <a:chExt cx="3030943" cy="2501843"/>
              </a:xfrm>
            </p:grpSpPr>
            <p:grpSp>
              <p:nvGrpSpPr>
                <p:cNvPr id="53261" name="Group 83"/>
                <p:cNvGrpSpPr>
                  <a:grpSpLocks/>
                </p:cNvGrpSpPr>
                <p:nvPr/>
              </p:nvGrpSpPr>
              <p:grpSpPr bwMode="auto">
                <a:xfrm>
                  <a:off x="7133377" y="2071253"/>
                  <a:ext cx="2029097" cy="1873411"/>
                  <a:chOff x="7085373" y="3782181"/>
                  <a:chExt cx="2029097" cy="1873411"/>
                </a:xfrm>
              </p:grpSpPr>
              <p:sp>
                <p:nvSpPr>
                  <p:cNvPr id="5326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7709376" y="490894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Text</a:t>
                    </a:r>
                  </a:p>
                </p:txBody>
              </p:sp>
              <p:sp>
                <p:nvSpPr>
                  <p:cNvPr id="53268" name="Oval 17"/>
                  <p:cNvSpPr>
                    <a:spLocks noChangeArrowheads="1"/>
                  </p:cNvSpPr>
                  <p:nvPr/>
                </p:nvSpPr>
                <p:spPr bwMode="auto">
                  <a:xfrm>
                    <a:off x="8796449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Happy</a:t>
                    </a:r>
                  </a:p>
                </p:txBody>
              </p:sp>
              <p:cxnSp>
                <p:nvCxnSpPr>
                  <p:cNvPr id="53269" name="AutoShape 18"/>
                  <p:cNvCxnSpPr>
                    <a:cxnSpLocks noChangeShapeType="1"/>
                    <a:stCxn id="53274" idx="5"/>
                    <a:endCxn id="53273" idx="0"/>
                  </p:cNvCxnSpPr>
                  <p:nvPr/>
                </p:nvCxnSpPr>
                <p:spPr bwMode="auto">
                  <a:xfrm>
                    <a:off x="8229411" y="4531544"/>
                    <a:ext cx="478032" cy="346750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3270" name="AutoShape 19"/>
                  <p:cNvCxnSpPr>
                    <a:cxnSpLocks noChangeShapeType="1"/>
                    <a:stCxn id="53274" idx="3"/>
                    <a:endCxn id="53267" idx="0"/>
                  </p:cNvCxnSpPr>
                  <p:nvPr/>
                </p:nvCxnSpPr>
                <p:spPr bwMode="auto">
                  <a:xfrm flipH="1">
                    <a:off x="7868387" y="4531889"/>
                    <a:ext cx="136579" cy="377055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3271" name="AutoShape 22"/>
                  <p:cNvCxnSpPr>
                    <a:cxnSpLocks noChangeShapeType="1"/>
                    <a:stCxn id="53275" idx="0"/>
                    <a:endCxn id="53273" idx="3"/>
                  </p:cNvCxnSpPr>
                  <p:nvPr/>
                </p:nvCxnSpPr>
                <p:spPr bwMode="auto">
                  <a:xfrm flipV="1">
                    <a:off x="8435425" y="5114634"/>
                    <a:ext cx="159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53272" name="AutoShape 23"/>
                  <p:cNvCxnSpPr>
                    <a:cxnSpLocks noChangeShapeType="1"/>
                    <a:stCxn id="53268" idx="0"/>
                    <a:endCxn id="53273" idx="5"/>
                  </p:cNvCxnSpPr>
                  <p:nvPr/>
                </p:nvCxnSpPr>
                <p:spPr bwMode="auto">
                  <a:xfrm flipH="1" flipV="1">
                    <a:off x="8819880" y="5114634"/>
                    <a:ext cx="135580" cy="264069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3273" name="Oval 24"/>
                  <p:cNvSpPr>
                    <a:spLocks noChangeArrowheads="1"/>
                  </p:cNvSpPr>
                  <p:nvPr/>
                </p:nvSpPr>
                <p:spPr bwMode="auto">
                  <a:xfrm>
                    <a:off x="8548432" y="4878294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Visibility</a:t>
                    </a:r>
                  </a:p>
                  <a:p>
                    <a:pPr algn="ctr" defTabSz="915988"/>
                    <a:r>
                      <a:rPr lang="en-US" sz="900" b="1" dirty="0"/>
                      <a:t>Controller</a:t>
                    </a:r>
                  </a:p>
                </p:txBody>
              </p:sp>
              <p:sp>
                <p:nvSpPr>
                  <p:cNvPr id="53274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4295549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Scene</a:t>
                    </a:r>
                  </a:p>
                  <a:p>
                    <a:pPr algn="ctr" defTabSz="915988"/>
                    <a:r>
                      <a:rPr lang="en-US" sz="900" b="1" dirty="0"/>
                      <a:t>#1</a:t>
                    </a:r>
                  </a:p>
                </p:txBody>
              </p:sp>
              <p:sp>
                <p:nvSpPr>
                  <p:cNvPr id="53275" name="Oval 33"/>
                  <p:cNvSpPr>
                    <a:spLocks noChangeArrowheads="1"/>
                  </p:cNvSpPr>
                  <p:nvPr/>
                </p:nvSpPr>
                <p:spPr bwMode="auto">
                  <a:xfrm>
                    <a:off x="8276414" y="5378703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Sad</a:t>
                    </a:r>
                  </a:p>
                </p:txBody>
              </p:sp>
              <p:cxnSp>
                <p:nvCxnSpPr>
                  <p:cNvPr id="53276" name="AutoShape 35"/>
                  <p:cNvCxnSpPr>
                    <a:cxnSpLocks noChangeShapeType="1"/>
                    <a:stCxn id="53274" idx="2"/>
                    <a:endCxn id="53277" idx="2"/>
                  </p:cNvCxnSpPr>
                  <p:nvPr/>
                </p:nvCxnSpPr>
                <p:spPr bwMode="auto">
                  <a:xfrm flipH="1">
                    <a:off x="7085373" y="4433994"/>
                    <a:ext cx="873020" cy="577633"/>
                  </a:xfrm>
                  <a:prstGeom prst="straightConnector1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  <p:sp>
                <p:nvSpPr>
                  <p:cNvPr id="53277" name="Oval 36"/>
                  <p:cNvSpPr>
                    <a:spLocks noChangeArrowheads="1"/>
                  </p:cNvSpPr>
                  <p:nvPr/>
                </p:nvSpPr>
                <p:spPr bwMode="auto">
                  <a:xfrm>
                    <a:off x="7085373" y="4873182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Simple</a:t>
                    </a:r>
                  </a:p>
                  <a:p>
                    <a:pPr algn="ctr" defTabSz="915988"/>
                    <a:r>
                      <a:rPr lang="en-US" sz="900" b="1" dirty="0"/>
                      <a:t>Gauge</a:t>
                    </a:r>
                  </a:p>
                </p:txBody>
              </p:sp>
              <p:sp>
                <p:nvSpPr>
                  <p:cNvPr id="53278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7958393" y="3782181"/>
                    <a:ext cx="318021" cy="276889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sq" algn="ctr">
                    <a:solidFill>
                      <a:srgbClr val="33CC33"/>
                    </a:solidFill>
                    <a:round/>
                    <a:headEnd/>
                    <a:tailEnd/>
                  </a:ln>
                </p:spPr>
                <p:txBody>
                  <a:bodyPr wrap="none" lIns="83942" tIns="41971" rIns="83942" bIns="41971" anchor="ctr"/>
                  <a:lstStyle/>
                  <a:p>
                    <a:pPr algn="ctr" defTabSz="915988"/>
                    <a:r>
                      <a:rPr lang="en-US" sz="900" b="1" dirty="0"/>
                      <a:t>Widget tree</a:t>
                    </a:r>
                  </a:p>
                  <a:p>
                    <a:pPr algn="ctr" defTabSz="915988"/>
                    <a:r>
                      <a:rPr lang="en-US" sz="900" b="1" dirty="0"/>
                      <a:t>root</a:t>
                    </a:r>
                  </a:p>
                </p:txBody>
              </p:sp>
              <p:cxnSp>
                <p:nvCxnSpPr>
                  <p:cNvPr id="53279" name="Straight Connector 27"/>
                  <p:cNvCxnSpPr>
                    <a:cxnSpLocks noChangeShapeType="1"/>
                    <a:stCxn id="53278" idx="4"/>
                    <a:endCxn id="53274" idx="0"/>
                  </p:cNvCxnSpPr>
                  <p:nvPr/>
                </p:nvCxnSpPr>
                <p:spPr bwMode="auto">
                  <a:xfrm>
                    <a:off x="8117404" y="4059070"/>
                    <a:ext cx="0" cy="236479"/>
                  </a:xfrm>
                  <a:prstGeom prst="line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</p:cxnSp>
            </p:grpSp>
            <p:sp>
              <p:nvSpPr>
                <p:cNvPr id="53262" name="Rounded Rectangle 10"/>
                <p:cNvSpPr>
                  <a:spLocks noChangeArrowheads="1"/>
                </p:cNvSpPr>
                <p:nvPr/>
              </p:nvSpPr>
              <p:spPr bwMode="auto">
                <a:xfrm>
                  <a:off x="6414283" y="2087871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Clear</a:t>
                  </a:r>
                </a:p>
              </p:txBody>
            </p:sp>
            <p:sp>
              <p:nvSpPr>
                <p:cNvPr id="53263" name="Rounded Rectangle 11"/>
                <p:cNvSpPr>
                  <a:spLocks noChangeArrowheads="1"/>
                </p:cNvSpPr>
                <p:nvPr/>
              </p:nvSpPr>
              <p:spPr bwMode="auto">
                <a:xfrm>
                  <a:off x="7603350" y="1566797"/>
                  <a:ext cx="450050" cy="260271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 defTabSz="915988"/>
                  <a:r>
                    <a:rPr lang="en-US" sz="900" b="1" dirty="0"/>
                    <a:t>Root</a:t>
                  </a:r>
                </a:p>
              </p:txBody>
            </p:sp>
            <p:cxnSp>
              <p:nvCxnSpPr>
                <p:cNvPr id="53264" name="Straight Connector 12"/>
                <p:cNvCxnSpPr>
                  <a:cxnSpLocks noChangeShapeType="1"/>
                  <a:stCxn id="53263" idx="2"/>
                  <a:endCxn id="53262" idx="0"/>
                </p:cNvCxnSpPr>
                <p:nvPr/>
              </p:nvCxnSpPr>
              <p:spPr bwMode="auto">
                <a:xfrm flipH="1">
                  <a:off x="6639308" y="1827068"/>
                  <a:ext cx="1189067" cy="26080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14" name="Rectangle 13"/>
                <p:cNvSpPr/>
                <p:nvPr/>
              </p:nvSpPr>
              <p:spPr bwMode="auto">
                <a:xfrm>
                  <a:off x="8606404" y="1442821"/>
                  <a:ext cx="838822" cy="50888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anchor="ctr"/>
                <a:lstStyle/>
                <a:p>
                  <a:pPr algn="ctr" defTabSz="915988">
                    <a:defRPr/>
                  </a:pPr>
                  <a:r>
                    <a:rPr lang="en-US" sz="900" dirty="0"/>
                    <a:t>Buflet</a:t>
                  </a:r>
                </a:p>
                <a:p>
                  <a:pPr algn="ctr" defTabSz="915988">
                    <a:defRPr/>
                  </a:pPr>
                  <a:r>
                    <a:rPr lang="en-US" sz="900" dirty="0"/>
                    <a:t>(surface)</a:t>
                  </a:r>
                </a:p>
              </p:txBody>
            </p:sp>
            <p:cxnSp>
              <p:nvCxnSpPr>
                <p:cNvPr id="53266" name="Straight Connector 14"/>
                <p:cNvCxnSpPr>
                  <a:cxnSpLocks noChangeShapeType="1"/>
                  <a:stCxn id="53263" idx="3"/>
                  <a:endCxn id="14" idx="1"/>
                </p:cNvCxnSpPr>
                <p:nvPr/>
              </p:nvCxnSpPr>
              <p:spPr bwMode="auto">
                <a:xfrm>
                  <a:off x="8053400" y="1696933"/>
                  <a:ext cx="553771" cy="78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53260" name="Rounded Rectangle 8"/>
              <p:cNvSpPr>
                <a:spLocks noChangeArrowheads="1"/>
              </p:cNvSpPr>
              <p:nvPr/>
            </p:nvSpPr>
            <p:spPr bwMode="auto">
              <a:xfrm>
                <a:off x="6997263" y="2438890"/>
                <a:ext cx="2258093" cy="2034993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FF0000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defTabSz="915988"/>
                <a:endParaRPr lang="en-US" dirty="0"/>
              </a:p>
            </p:txBody>
          </p:sp>
        </p:grpSp>
      </p:grpSp>
      <p:sp>
        <p:nvSpPr>
          <p:cNvPr id="53253" name="TextBox 28"/>
          <p:cNvSpPr txBox="1">
            <a:spLocks noChangeArrowheads="1"/>
          </p:cNvSpPr>
          <p:nvPr/>
        </p:nvSpPr>
        <p:spPr bwMode="auto">
          <a:xfrm>
            <a:off x="5349875" y="4235450"/>
            <a:ext cx="922338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WMApp </a:t>
            </a:r>
          </a:p>
          <a:p>
            <a:pPr algn="ctr"/>
            <a:r>
              <a:rPr lang="en-US" dirty="0"/>
              <a:t>painter</a:t>
            </a:r>
          </a:p>
        </p:txBody>
      </p:sp>
      <p:cxnSp>
        <p:nvCxnSpPr>
          <p:cNvPr id="53254" name="Straight Arrow Connector 30"/>
          <p:cNvCxnSpPr>
            <a:cxnSpLocks noChangeShapeType="1"/>
            <a:stCxn id="53262" idx="1"/>
          </p:cNvCxnSpPr>
          <p:nvPr/>
        </p:nvCxnSpPr>
        <p:spPr bwMode="auto">
          <a:xfrm flipH="1">
            <a:off x="6245225" y="4503738"/>
            <a:ext cx="477838" cy="4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3255" name="TextBox 31"/>
          <p:cNvSpPr txBox="1">
            <a:spLocks noChangeArrowheads="1"/>
          </p:cNvSpPr>
          <p:nvPr/>
        </p:nvSpPr>
        <p:spPr bwMode="auto">
          <a:xfrm>
            <a:off x="5927725" y="4895850"/>
            <a:ext cx="795338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Widget</a:t>
            </a:r>
          </a:p>
          <a:p>
            <a:pPr algn="ctr"/>
            <a:r>
              <a:rPr lang="en-US" dirty="0"/>
              <a:t>Painter</a:t>
            </a:r>
          </a:p>
          <a:p>
            <a:pPr algn="ctr"/>
            <a:r>
              <a:rPr lang="en-US" dirty="0"/>
              <a:t>(root)</a:t>
            </a:r>
          </a:p>
        </p:txBody>
      </p:sp>
      <p:cxnSp>
        <p:nvCxnSpPr>
          <p:cNvPr id="53256" name="Straight Arrow Connector 33"/>
          <p:cNvCxnSpPr>
            <a:cxnSpLocks noChangeShapeType="1"/>
            <a:stCxn id="53278" idx="2"/>
          </p:cNvCxnSpPr>
          <p:nvPr/>
        </p:nvCxnSpPr>
        <p:spPr bwMode="auto">
          <a:xfrm flipH="1">
            <a:off x="6723063" y="4497388"/>
            <a:ext cx="1355725" cy="5064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BECCF8A-5BC9-4D2F-AFFD-42C2BE542508}" type="slidenum">
              <a:rPr lang="en-US"/>
              <a:pPr/>
              <a:t>31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545" y="2033845"/>
            <a:ext cx="823591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Application Data Binding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display requirements (revisit + additional requirement)</a:t>
            </a:r>
          </a:p>
        </p:txBody>
      </p:sp>
      <p:grpSp>
        <p:nvGrpSpPr>
          <p:cNvPr id="55298" name="Group 29"/>
          <p:cNvGrpSpPr>
            <a:grpSpLocks/>
          </p:cNvGrpSpPr>
          <p:nvPr/>
        </p:nvGrpSpPr>
        <p:grpSpPr bwMode="auto">
          <a:xfrm>
            <a:off x="1262063" y="1493838"/>
            <a:ext cx="1800225" cy="2384425"/>
            <a:chOff x="1262590" y="1493785"/>
            <a:chExt cx="1800200" cy="2385265"/>
          </a:xfrm>
        </p:grpSpPr>
        <p:sp>
          <p:nvSpPr>
            <p:cNvPr id="55318" name="Rectangle 4"/>
            <p:cNvSpPr>
              <a:spLocks noChangeArrowheads="1"/>
            </p:cNvSpPr>
            <p:nvPr/>
          </p:nvSpPr>
          <p:spPr bwMode="auto">
            <a:xfrm>
              <a:off x="1262590" y="1493785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55319" name="Rectangle 5"/>
            <p:cNvSpPr>
              <a:spLocks noChangeArrowheads="1"/>
            </p:cNvSpPr>
            <p:nvPr/>
          </p:nvSpPr>
          <p:spPr bwMode="auto">
            <a:xfrm>
              <a:off x="1487615" y="1808820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55320" name="Rectangle 6"/>
            <p:cNvSpPr>
              <a:spLocks noChangeArrowheads="1"/>
            </p:cNvSpPr>
            <p:nvPr/>
          </p:nvSpPr>
          <p:spPr bwMode="auto">
            <a:xfrm>
              <a:off x="1442610" y="1808820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55321" name="Smiley Face 7"/>
            <p:cNvSpPr>
              <a:spLocks noChangeArrowheads="1"/>
            </p:cNvSpPr>
            <p:nvPr/>
          </p:nvSpPr>
          <p:spPr bwMode="auto">
            <a:xfrm>
              <a:off x="1937665" y="2843935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55322" name="TextBox 8"/>
            <p:cNvSpPr txBox="1">
              <a:spLocks noChangeArrowheads="1"/>
            </p:cNvSpPr>
            <p:nvPr/>
          </p:nvSpPr>
          <p:spPr bwMode="auto">
            <a:xfrm>
              <a:off x="1865040" y="1830306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85 %</a:t>
              </a:r>
            </a:p>
          </p:txBody>
        </p:sp>
      </p:grpSp>
      <p:cxnSp>
        <p:nvCxnSpPr>
          <p:cNvPr id="55299" name="Straight Arrow Connector 10"/>
          <p:cNvCxnSpPr>
            <a:cxnSpLocks noChangeShapeType="1"/>
            <a:stCxn id="55321" idx="4"/>
          </p:cNvCxnSpPr>
          <p:nvPr/>
        </p:nvCxnSpPr>
        <p:spPr bwMode="auto">
          <a:xfrm>
            <a:off x="2162175" y="3294063"/>
            <a:ext cx="0" cy="113188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55300" name="Straight Arrow Connector 12"/>
          <p:cNvCxnSpPr>
            <a:cxnSpLocks noChangeShapeType="1"/>
          </p:cNvCxnSpPr>
          <p:nvPr/>
        </p:nvCxnSpPr>
        <p:spPr bwMode="auto">
          <a:xfrm>
            <a:off x="2162175" y="1995488"/>
            <a:ext cx="1576388" cy="54451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55301" name="TextBox 13"/>
          <p:cNvSpPr txBox="1">
            <a:spLocks noChangeArrowheads="1"/>
          </p:cNvSpPr>
          <p:nvPr/>
        </p:nvSpPr>
        <p:spPr bwMode="auto">
          <a:xfrm>
            <a:off x="715963" y="4425950"/>
            <a:ext cx="50466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Image change to sad face when value &lt; 20, and smiley when value &gt; 70. In all other case, It’s not showing.</a:t>
            </a:r>
          </a:p>
        </p:txBody>
      </p:sp>
      <p:sp>
        <p:nvSpPr>
          <p:cNvPr id="55302" name="TextBox 14"/>
          <p:cNvSpPr txBox="1">
            <a:spLocks noChangeArrowheads="1"/>
          </p:cNvSpPr>
          <p:nvPr/>
        </p:nvSpPr>
        <p:spPr bwMode="auto">
          <a:xfrm>
            <a:off x="3705225" y="2393950"/>
            <a:ext cx="439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Text displays the numeric value of the bar above.</a:t>
            </a:r>
          </a:p>
          <a:p>
            <a:r>
              <a:rPr lang="en-US" dirty="0"/>
              <a:t>Center aligned in the middle of the display.</a:t>
            </a:r>
          </a:p>
          <a:p>
            <a:r>
              <a:rPr lang="en-US" dirty="0"/>
              <a:t>Font : </a:t>
            </a:r>
            <a:r>
              <a:rPr lang="en-US" dirty="0" smtClean="0"/>
              <a:t>Calibri 30</a:t>
            </a:r>
            <a:endParaRPr lang="en-US" dirty="0"/>
          </a:p>
          <a:p>
            <a:r>
              <a:rPr lang="en-US" dirty="0"/>
              <a:t>Color: Red</a:t>
            </a:r>
          </a:p>
        </p:txBody>
      </p:sp>
      <p:cxnSp>
        <p:nvCxnSpPr>
          <p:cNvPr id="55303" name="Straight Arrow Connector 15"/>
          <p:cNvCxnSpPr>
            <a:cxnSpLocks noChangeShapeType="1"/>
            <a:stCxn id="55319" idx="3"/>
            <a:endCxn id="55304" idx="1"/>
          </p:cNvCxnSpPr>
          <p:nvPr/>
        </p:nvCxnSpPr>
        <p:spPr bwMode="auto">
          <a:xfrm>
            <a:off x="2882900" y="1989138"/>
            <a:ext cx="838200" cy="635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55304" name="TextBox 17"/>
          <p:cNvSpPr txBox="1">
            <a:spLocks noChangeArrowheads="1"/>
          </p:cNvSpPr>
          <p:nvPr/>
        </p:nvSpPr>
        <p:spPr bwMode="auto">
          <a:xfrm>
            <a:off x="3721100" y="1719263"/>
            <a:ext cx="52054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Green bar shows the current oil level in the range of 0-100.</a:t>
            </a:r>
          </a:p>
          <a:p>
            <a:r>
              <a:rPr lang="en-US" dirty="0"/>
              <a:t>Bar size: 200 x 40 pixels (centered)</a:t>
            </a:r>
          </a:p>
        </p:txBody>
      </p:sp>
      <p:sp>
        <p:nvSpPr>
          <p:cNvPr id="55305" name="Smiley Face 22"/>
          <p:cNvSpPr>
            <a:spLocks noChangeArrowheads="1"/>
          </p:cNvSpPr>
          <p:nvPr/>
        </p:nvSpPr>
        <p:spPr bwMode="auto">
          <a:xfrm>
            <a:off x="1262063" y="5094288"/>
            <a:ext cx="450850" cy="449262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55306" name="Smiley Face 23"/>
          <p:cNvSpPr>
            <a:spLocks noChangeArrowheads="1"/>
          </p:cNvSpPr>
          <p:nvPr/>
        </p:nvSpPr>
        <p:spPr bwMode="auto">
          <a:xfrm>
            <a:off x="2540000" y="5094288"/>
            <a:ext cx="450850" cy="4492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cxnSp>
        <p:nvCxnSpPr>
          <p:cNvPr id="55307" name="Straight Arrow Connector 25"/>
          <p:cNvCxnSpPr>
            <a:cxnSpLocks noChangeShapeType="1"/>
          </p:cNvCxnSpPr>
          <p:nvPr/>
        </p:nvCxnSpPr>
        <p:spPr bwMode="auto">
          <a:xfrm>
            <a:off x="1712913" y="5319713"/>
            <a:ext cx="809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53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46876C7-3837-4963-9868-BC0A6CAC0880}" type="slidenum">
              <a:rPr lang="en-US"/>
              <a:pPr/>
              <a:t>32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5309" name="TextBox 18"/>
          <p:cNvSpPr txBox="1">
            <a:spLocks noChangeArrowheads="1"/>
          </p:cNvSpPr>
          <p:nvPr/>
        </p:nvSpPr>
        <p:spPr bwMode="auto">
          <a:xfrm>
            <a:off x="3705225" y="1169988"/>
            <a:ext cx="216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Display size: 240 x 320</a:t>
            </a:r>
          </a:p>
        </p:txBody>
      </p:sp>
      <p:cxnSp>
        <p:nvCxnSpPr>
          <p:cNvPr id="55310" name="Straight Arrow Connector 20"/>
          <p:cNvCxnSpPr>
            <a:cxnSpLocks noChangeShapeType="1"/>
            <a:endCxn id="55309" idx="1"/>
          </p:cNvCxnSpPr>
          <p:nvPr/>
        </p:nvCxnSpPr>
        <p:spPr bwMode="auto">
          <a:xfrm flipV="1">
            <a:off x="3062288" y="1331913"/>
            <a:ext cx="642937" cy="29686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55311" name="Oval 21"/>
          <p:cNvSpPr>
            <a:spLocks noChangeArrowheads="1"/>
          </p:cNvSpPr>
          <p:nvPr/>
        </p:nvSpPr>
        <p:spPr bwMode="auto">
          <a:xfrm>
            <a:off x="3692525" y="1628775"/>
            <a:ext cx="3600450" cy="4953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5178425" y="2314575"/>
            <a:ext cx="2205038" cy="4508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28" name="Rounded Rectangle 27"/>
          <p:cNvSpPr>
            <a:spLocks noChangeArrowheads="1"/>
          </p:cNvSpPr>
          <p:nvPr/>
        </p:nvSpPr>
        <p:spPr bwMode="auto">
          <a:xfrm>
            <a:off x="5300663" y="3294063"/>
            <a:ext cx="4017962" cy="91916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 dirty="0"/>
              <a:t>Oil level application:</a:t>
            </a:r>
          </a:p>
          <a:p>
            <a:pPr defTabSz="915988">
              <a:buFontTx/>
              <a:buChar char="-"/>
            </a:pPr>
            <a:r>
              <a:rPr lang="en-US" dirty="0"/>
              <a:t> Start at value 0</a:t>
            </a:r>
          </a:p>
          <a:p>
            <a:pPr defTabSz="915988">
              <a:buFontTx/>
              <a:buChar char="-"/>
            </a:pPr>
            <a:r>
              <a:rPr lang="en-US" dirty="0"/>
              <a:t> Increased every second by 5% until 100%</a:t>
            </a: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7997825" y="2039938"/>
            <a:ext cx="1573213" cy="803275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dirty="0"/>
              <a:t>2 widgets </a:t>
            </a:r>
          </a:p>
          <a:p>
            <a:pPr algn="ctr"/>
            <a:r>
              <a:rPr lang="en-US" sz="1400" dirty="0"/>
              <a:t>linked to </a:t>
            </a:r>
          </a:p>
          <a:p>
            <a:pPr algn="ctr"/>
            <a:r>
              <a:rPr lang="en-US" sz="1400" dirty="0"/>
              <a:t>1 application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662738" y="4637088"/>
            <a:ext cx="1981200" cy="1087437"/>
          </a:xfrm>
          <a:prstGeom prst="rect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API design:</a:t>
            </a:r>
          </a:p>
          <a:p>
            <a:pPr defTabSz="915988"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</a:rPr>
              <a:t> ONCHANGE</a:t>
            </a:r>
          </a:p>
          <a:p>
            <a:pPr defTabSz="915988">
              <a:buFontTx/>
              <a:buChar char="-"/>
              <a:defRPr/>
            </a:pPr>
            <a:r>
              <a:rPr lang="en-US" dirty="0"/>
              <a:t> Buffered</a:t>
            </a:r>
          </a:p>
          <a:p>
            <a:pPr defTabSz="915988">
              <a:buFontTx/>
              <a:buChar char="-"/>
              <a:defRPr/>
            </a:pPr>
            <a:r>
              <a:rPr lang="en-US" dirty="0"/>
              <a:t> Getter</a:t>
            </a:r>
          </a:p>
        </p:txBody>
      </p: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677863" y="4425950"/>
            <a:ext cx="5046662" cy="1208088"/>
          </a:xfrm>
          <a:prstGeom prst="roundRect">
            <a:avLst>
              <a:gd name="adj" fmla="val 16667"/>
            </a:avLst>
          </a:prstGeom>
          <a:solidFill>
            <a:srgbClr val="FF0000">
              <a:alpha val="5098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287713" y="5157788"/>
            <a:ext cx="22066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/>
              <a:t>Ignore this part for now!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3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 marL="284163" indent="-284163"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 </a:t>
            </a:r>
            <a:r>
              <a:rPr lang="en-AU" b="1" dirty="0" smtClean="0"/>
              <a:t>“API Manager</a:t>
            </a:r>
            <a:r>
              <a:rPr lang="en-AU" dirty="0" smtClean="0"/>
              <a:t>“</a:t>
            </a:r>
          </a:p>
          <a:p>
            <a:pPr marL="655638" lvl="1">
              <a:buFont typeface="Arial" charset="0"/>
              <a:buNone/>
              <a:defRPr/>
            </a:pPr>
            <a:r>
              <a:rPr lang="en-AU" dirty="0" smtClean="0"/>
              <a:t>- communicates between Applications and Embedded HMI Framework (EPF).</a:t>
            </a: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endParaRPr lang="en-US" dirty="0"/>
          </a:p>
        </p:txBody>
      </p:sp>
      <p:sp>
        <p:nvSpPr>
          <p:cNvPr id="5222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31A6A24-8060-4F51-B714-63E085556EFC}" type="slidenum">
              <a:rPr lang="en-US"/>
              <a:pPr/>
              <a:t>33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01763" y="3576638"/>
            <a:ext cx="7731125" cy="22764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1658938" y="4706938"/>
            <a:ext cx="11430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Application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232" name="Rectangle 6"/>
          <p:cNvSpPr>
            <a:spLocks noChangeArrowheads="1"/>
          </p:cNvSpPr>
          <p:nvPr/>
        </p:nvSpPr>
        <p:spPr bwMode="auto">
          <a:xfrm>
            <a:off x="4329113" y="4519613"/>
            <a:ext cx="1143000" cy="120967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612000" bIns="46800" anchor="ctr"/>
          <a:lstStyle/>
          <a:p>
            <a:pPr algn="ctr"/>
            <a:r>
              <a:rPr lang="de-DE"/>
              <a:t>API</a:t>
            </a:r>
          </a:p>
          <a:p>
            <a:pPr algn="ctr"/>
            <a:r>
              <a:rPr lang="de-DE"/>
              <a:t>Manager</a:t>
            </a:r>
            <a:endParaRPr lang="en-US" dirty="0"/>
          </a:p>
        </p:txBody>
      </p:sp>
      <p:sp>
        <p:nvSpPr>
          <p:cNvPr id="52233" name="Rectangle 7"/>
          <p:cNvSpPr>
            <a:spLocks noChangeArrowheads="1"/>
          </p:cNvSpPr>
          <p:nvPr/>
        </p:nvSpPr>
        <p:spPr bwMode="auto">
          <a:xfrm>
            <a:off x="4437063" y="3700463"/>
            <a:ext cx="1143000" cy="260350"/>
          </a:xfrm>
          <a:prstGeom prst="rect">
            <a:avLst/>
          </a:prstGeom>
          <a:solidFill>
            <a:srgbClr val="FAAB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API</a:t>
            </a:r>
            <a:endParaRPr lang="en-US" dirty="0"/>
          </a:p>
        </p:txBody>
      </p:sp>
      <p:sp>
        <p:nvSpPr>
          <p:cNvPr id="52234" name="Rectangle 8"/>
          <p:cNvSpPr>
            <a:spLocks noChangeArrowheads="1"/>
          </p:cNvSpPr>
          <p:nvPr/>
        </p:nvSpPr>
        <p:spPr bwMode="auto">
          <a:xfrm>
            <a:off x="5853113" y="4545013"/>
            <a:ext cx="2451100" cy="11715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170000" rIns="9000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Embedded</a:t>
            </a:r>
          </a:p>
          <a:p>
            <a:pPr algn="ctr"/>
            <a:r>
              <a:rPr lang="de-DE">
                <a:solidFill>
                  <a:schemeClr val="tx2"/>
                </a:solidFill>
              </a:rPr>
              <a:t>HMI</a:t>
            </a:r>
          </a:p>
          <a:p>
            <a:pPr algn="ctr"/>
            <a:r>
              <a:rPr lang="de-DE">
                <a:solidFill>
                  <a:schemeClr val="tx2"/>
                </a:solidFill>
              </a:rPr>
              <a:t>Framework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2235" name="AutoShape 9"/>
          <p:cNvSpPr>
            <a:spLocks noChangeArrowheads="1"/>
          </p:cNvSpPr>
          <p:nvPr/>
        </p:nvSpPr>
        <p:spPr bwMode="auto">
          <a:xfrm>
            <a:off x="2868613" y="4970463"/>
            <a:ext cx="2032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36" name="AutoShape 10"/>
          <p:cNvSpPr>
            <a:spLocks noChangeArrowheads="1"/>
          </p:cNvSpPr>
          <p:nvPr/>
        </p:nvSpPr>
        <p:spPr bwMode="auto">
          <a:xfrm>
            <a:off x="5557838" y="4916488"/>
            <a:ext cx="2032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37" name="Oval 11"/>
          <p:cNvSpPr>
            <a:spLocks noChangeArrowheads="1"/>
          </p:cNvSpPr>
          <p:nvPr/>
        </p:nvSpPr>
        <p:spPr bwMode="auto">
          <a:xfrm>
            <a:off x="6616700" y="4732338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38" name="Oval 12"/>
          <p:cNvSpPr>
            <a:spLocks noChangeArrowheads="1"/>
          </p:cNvSpPr>
          <p:nvPr/>
        </p:nvSpPr>
        <p:spPr bwMode="auto">
          <a:xfrm>
            <a:off x="6804025" y="4945063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39" name="Oval 13"/>
          <p:cNvSpPr>
            <a:spLocks noChangeArrowheads="1"/>
          </p:cNvSpPr>
          <p:nvPr/>
        </p:nvSpPr>
        <p:spPr bwMode="auto">
          <a:xfrm>
            <a:off x="6388100" y="5186363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40" name="Oval 14"/>
          <p:cNvSpPr>
            <a:spLocks noChangeArrowheads="1"/>
          </p:cNvSpPr>
          <p:nvPr/>
        </p:nvSpPr>
        <p:spPr bwMode="auto">
          <a:xfrm>
            <a:off x="6515100" y="5453063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41" name="Oval 15"/>
          <p:cNvSpPr>
            <a:spLocks noChangeArrowheads="1"/>
          </p:cNvSpPr>
          <p:nvPr/>
        </p:nvSpPr>
        <p:spPr bwMode="auto">
          <a:xfrm>
            <a:off x="6877050" y="5189538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42" name="Oval 16"/>
          <p:cNvSpPr>
            <a:spLocks noChangeArrowheads="1"/>
          </p:cNvSpPr>
          <p:nvPr/>
        </p:nvSpPr>
        <p:spPr bwMode="auto">
          <a:xfrm>
            <a:off x="6245225" y="5446713"/>
            <a:ext cx="139700" cy="1397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cxnSp>
        <p:nvCxnSpPr>
          <p:cNvPr id="52243" name="AutoShape 17"/>
          <p:cNvCxnSpPr>
            <a:cxnSpLocks noChangeShapeType="1"/>
            <a:stCxn id="52242" idx="0"/>
            <a:endCxn id="52239" idx="3"/>
          </p:cNvCxnSpPr>
          <p:nvPr/>
        </p:nvCxnSpPr>
        <p:spPr bwMode="auto">
          <a:xfrm flipV="1">
            <a:off x="6315075" y="5303838"/>
            <a:ext cx="93663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4" name="AutoShape 18"/>
          <p:cNvCxnSpPr>
            <a:cxnSpLocks noChangeShapeType="1"/>
            <a:stCxn id="52239" idx="5"/>
            <a:endCxn id="52240" idx="0"/>
          </p:cNvCxnSpPr>
          <p:nvPr/>
        </p:nvCxnSpPr>
        <p:spPr bwMode="auto">
          <a:xfrm>
            <a:off x="6507163" y="5303838"/>
            <a:ext cx="77787" cy="149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5" name="AutoShape 19"/>
          <p:cNvCxnSpPr>
            <a:cxnSpLocks noChangeShapeType="1"/>
            <a:stCxn id="52256" idx="3"/>
            <a:endCxn id="52239" idx="0"/>
          </p:cNvCxnSpPr>
          <p:nvPr/>
        </p:nvCxnSpPr>
        <p:spPr bwMode="auto">
          <a:xfrm flipH="1">
            <a:off x="6457950" y="5065713"/>
            <a:ext cx="65088" cy="120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6" name="AutoShape 20"/>
          <p:cNvCxnSpPr>
            <a:cxnSpLocks noChangeShapeType="1"/>
            <a:stCxn id="52237" idx="3"/>
            <a:endCxn id="52256" idx="0"/>
          </p:cNvCxnSpPr>
          <p:nvPr/>
        </p:nvCxnSpPr>
        <p:spPr bwMode="auto">
          <a:xfrm flipH="1">
            <a:off x="6572250" y="4849813"/>
            <a:ext cx="65088" cy="98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7" name="AutoShape 21"/>
          <p:cNvCxnSpPr>
            <a:cxnSpLocks noChangeShapeType="1"/>
            <a:stCxn id="52237" idx="5"/>
            <a:endCxn id="52238" idx="1"/>
          </p:cNvCxnSpPr>
          <p:nvPr/>
        </p:nvCxnSpPr>
        <p:spPr bwMode="auto">
          <a:xfrm>
            <a:off x="6735763" y="4849813"/>
            <a:ext cx="88900" cy="114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248" name="AutoShape 22"/>
          <p:cNvCxnSpPr>
            <a:cxnSpLocks noChangeShapeType="1"/>
            <a:stCxn id="52238" idx="4"/>
            <a:endCxn id="52241" idx="0"/>
          </p:cNvCxnSpPr>
          <p:nvPr/>
        </p:nvCxnSpPr>
        <p:spPr bwMode="auto">
          <a:xfrm>
            <a:off x="6873875" y="5084763"/>
            <a:ext cx="73025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2249" name="AutoShape 23"/>
          <p:cNvSpPr>
            <a:spLocks noChangeArrowheads="1"/>
          </p:cNvSpPr>
          <p:nvPr/>
        </p:nvSpPr>
        <p:spPr bwMode="auto">
          <a:xfrm>
            <a:off x="3154363" y="4805363"/>
            <a:ext cx="825500" cy="558800"/>
          </a:xfrm>
          <a:prstGeom prst="can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DPOOL</a:t>
            </a:r>
            <a:endParaRPr lang="en-US" dirty="0"/>
          </a:p>
        </p:txBody>
      </p:sp>
      <p:sp>
        <p:nvSpPr>
          <p:cNvPr id="52250" name="AutoShape 24"/>
          <p:cNvSpPr>
            <a:spLocks noChangeArrowheads="1"/>
          </p:cNvSpPr>
          <p:nvPr/>
        </p:nvSpPr>
        <p:spPr bwMode="auto">
          <a:xfrm>
            <a:off x="4583113" y="4662488"/>
            <a:ext cx="625475" cy="377825"/>
          </a:xfrm>
          <a:prstGeom prst="can">
            <a:avLst>
              <a:gd name="adj" fmla="val 25000"/>
            </a:avLst>
          </a:prstGeom>
          <a:solidFill>
            <a:srgbClr val="FAAB4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Mirror</a:t>
            </a:r>
            <a:endParaRPr lang="en-US" dirty="0"/>
          </a:p>
        </p:txBody>
      </p:sp>
      <p:sp>
        <p:nvSpPr>
          <p:cNvPr id="52251" name="AutoShape 25"/>
          <p:cNvSpPr>
            <a:spLocks noChangeArrowheads="1"/>
          </p:cNvSpPr>
          <p:nvPr/>
        </p:nvSpPr>
        <p:spPr bwMode="auto">
          <a:xfrm>
            <a:off x="4052888" y="4945063"/>
            <a:ext cx="2032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52" name="Rectangle 26"/>
          <p:cNvSpPr>
            <a:spLocks noChangeArrowheads="1"/>
          </p:cNvSpPr>
          <p:nvPr/>
        </p:nvSpPr>
        <p:spPr bwMode="auto">
          <a:xfrm>
            <a:off x="4389438" y="3757613"/>
            <a:ext cx="1143000" cy="260350"/>
          </a:xfrm>
          <a:prstGeom prst="rect">
            <a:avLst/>
          </a:prstGeom>
          <a:solidFill>
            <a:srgbClr val="FAAB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API</a:t>
            </a:r>
            <a:endParaRPr lang="en-US" dirty="0"/>
          </a:p>
        </p:txBody>
      </p:sp>
      <p:sp>
        <p:nvSpPr>
          <p:cNvPr id="52253" name="Rectangle 27"/>
          <p:cNvSpPr>
            <a:spLocks noChangeArrowheads="1"/>
          </p:cNvSpPr>
          <p:nvPr/>
        </p:nvSpPr>
        <p:spPr bwMode="auto">
          <a:xfrm>
            <a:off x="4332288" y="3824288"/>
            <a:ext cx="1143000" cy="260350"/>
          </a:xfrm>
          <a:prstGeom prst="rect">
            <a:avLst/>
          </a:prstGeom>
          <a:solidFill>
            <a:srgbClr val="FAAB4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API</a:t>
            </a:r>
            <a:endParaRPr lang="en-US" dirty="0"/>
          </a:p>
        </p:txBody>
      </p:sp>
      <p:sp>
        <p:nvSpPr>
          <p:cNvPr id="52254" name="Rectangle 28"/>
          <p:cNvSpPr>
            <a:spLocks noChangeArrowheads="1"/>
          </p:cNvSpPr>
          <p:nvPr/>
        </p:nvSpPr>
        <p:spPr bwMode="auto">
          <a:xfrm>
            <a:off x="4275138" y="3881438"/>
            <a:ext cx="1143000" cy="26035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/>
              <a:t>API</a:t>
            </a:r>
            <a:endParaRPr lang="en-US" dirty="0"/>
          </a:p>
        </p:txBody>
      </p:sp>
      <p:sp>
        <p:nvSpPr>
          <p:cNvPr id="52255" name="AutoShape 29"/>
          <p:cNvSpPr>
            <a:spLocks noChangeArrowheads="1"/>
          </p:cNvSpPr>
          <p:nvPr/>
        </p:nvSpPr>
        <p:spPr bwMode="auto">
          <a:xfrm rot="5400000">
            <a:off x="4786313" y="4265613"/>
            <a:ext cx="269875" cy="161925"/>
          </a:xfrm>
          <a:prstGeom prst="leftRightArrow">
            <a:avLst>
              <a:gd name="adj1" fmla="val 50000"/>
              <a:gd name="adj2" fmla="val 33333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56" name="Oval 30"/>
          <p:cNvSpPr>
            <a:spLocks noChangeArrowheads="1"/>
          </p:cNvSpPr>
          <p:nvPr/>
        </p:nvSpPr>
        <p:spPr bwMode="auto">
          <a:xfrm>
            <a:off x="6502400" y="4948238"/>
            <a:ext cx="139700" cy="1397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cxnSp>
        <p:nvCxnSpPr>
          <p:cNvPr id="52257" name="AutoShape 31"/>
          <p:cNvCxnSpPr>
            <a:cxnSpLocks noChangeShapeType="1"/>
            <a:stCxn id="52256" idx="1"/>
            <a:endCxn id="52254" idx="3"/>
          </p:cNvCxnSpPr>
          <p:nvPr/>
        </p:nvCxnSpPr>
        <p:spPr bwMode="auto">
          <a:xfrm flipH="1" flipV="1">
            <a:off x="5418138" y="4011613"/>
            <a:ext cx="1104900" cy="955675"/>
          </a:xfrm>
          <a:prstGeom prst="straightConnector1">
            <a:avLst/>
          </a:prstGeom>
          <a:noFill/>
          <a:ln w="15875">
            <a:solidFill>
              <a:schemeClr val="bg2"/>
            </a:solidFill>
            <a:round/>
            <a:headEnd/>
            <a:tailEnd type="triangle" w="med" len="med"/>
          </a:ln>
        </p:spPr>
      </p:cxnSp>
      <p:sp>
        <p:nvSpPr>
          <p:cNvPr id="52258" name="Text Box 32"/>
          <p:cNvSpPr txBox="1">
            <a:spLocks noChangeArrowheads="1"/>
          </p:cNvSpPr>
          <p:nvPr/>
        </p:nvSpPr>
        <p:spPr bwMode="auto">
          <a:xfrm>
            <a:off x="5842000" y="4818063"/>
            <a:ext cx="7493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>
                <a:solidFill>
                  <a:schemeClr val="bg2"/>
                </a:solidFill>
              </a:rPr>
              <a:t>&lt;&lt;uses&gt;&gt;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52259" name="Rectangle 33"/>
          <p:cNvSpPr>
            <a:spLocks noChangeArrowheads="1"/>
          </p:cNvSpPr>
          <p:nvPr/>
        </p:nvSpPr>
        <p:spPr bwMode="auto">
          <a:xfrm>
            <a:off x="950913" y="3573463"/>
            <a:ext cx="419100" cy="2270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EMBEDDED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260" name="Rectangle 34"/>
          <p:cNvSpPr>
            <a:spLocks noChangeArrowheads="1"/>
          </p:cNvSpPr>
          <p:nvPr/>
        </p:nvSpPr>
        <p:spPr bwMode="auto">
          <a:xfrm>
            <a:off x="955675" y="1760538"/>
            <a:ext cx="419100" cy="17621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de-DE">
                <a:solidFill>
                  <a:schemeClr val="bg1"/>
                </a:solidFill>
              </a:rPr>
              <a:t>TOOLING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408113" y="1741488"/>
            <a:ext cx="7731125" cy="17811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52262" name="Rectangle 36"/>
          <p:cNvSpPr>
            <a:spLocks noChangeArrowheads="1"/>
          </p:cNvSpPr>
          <p:nvPr/>
        </p:nvSpPr>
        <p:spPr bwMode="auto">
          <a:xfrm>
            <a:off x="3309938" y="2068513"/>
            <a:ext cx="873125" cy="882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612000" bIns="4680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Model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3471863" y="2176463"/>
          <a:ext cx="5445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name="Bitmap" r:id="rId4" imgW="1495634" imgH="1333333" progId="PBrush">
                  <p:embed/>
                </p:oleObj>
              </mc:Choice>
              <mc:Fallback>
                <p:oleObj name="Bitmap" r:id="rId4" imgW="1495634" imgH="1333333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-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1863" y="2176463"/>
                        <a:ext cx="5445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3" name="Rectangle 38"/>
          <p:cNvSpPr>
            <a:spLocks noChangeArrowheads="1"/>
          </p:cNvSpPr>
          <p:nvPr/>
        </p:nvSpPr>
        <p:spPr bwMode="auto">
          <a:xfrm>
            <a:off x="4579938" y="2074863"/>
            <a:ext cx="771525" cy="8826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612000" bIns="4680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XML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2264" name="Picture 39" descr="xml_logo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05350" y="2179638"/>
            <a:ext cx="4714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65" name="AutoShape 40"/>
          <p:cNvSpPr>
            <a:spLocks noChangeArrowheads="1"/>
          </p:cNvSpPr>
          <p:nvPr/>
        </p:nvSpPr>
        <p:spPr bwMode="auto">
          <a:xfrm>
            <a:off x="4281488" y="2411413"/>
            <a:ext cx="2032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66" name="Rectangle 41"/>
          <p:cNvSpPr>
            <a:spLocks noChangeArrowheads="1"/>
          </p:cNvSpPr>
          <p:nvPr/>
        </p:nvSpPr>
        <p:spPr bwMode="auto">
          <a:xfrm>
            <a:off x="5811838" y="2081213"/>
            <a:ext cx="1049337" cy="9017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334800" anchor="ctr"/>
          <a:lstStyle/>
          <a:p>
            <a:pPr algn="ctr"/>
            <a:r>
              <a:rPr lang="de-DE">
                <a:solidFill>
                  <a:schemeClr val="tx2"/>
                </a:solidFill>
              </a:rPr>
              <a:t>Code</a:t>
            </a:r>
          </a:p>
          <a:p>
            <a:pPr algn="ctr"/>
            <a:r>
              <a:rPr lang="de-DE">
                <a:solidFill>
                  <a:schemeClr val="tx2"/>
                </a:solidFill>
              </a:rPr>
              <a:t>Generator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2267" name="Picture 42" descr="b_zahnrad_a"/>
          <p:cNvPicPr>
            <a:picLocks noChangeAspect="1" noChangeArrowheads="1"/>
          </p:cNvPicPr>
          <p:nvPr/>
        </p:nvPicPr>
        <p:blipFill>
          <a:blip r:embed="rId7" cstate="print">
            <a:lum contrast="-18000"/>
          </a:blip>
          <a:srcRect/>
          <a:stretch>
            <a:fillRect/>
          </a:stretch>
        </p:blipFill>
        <p:spPr bwMode="auto">
          <a:xfrm>
            <a:off x="6184900" y="2147888"/>
            <a:ext cx="298450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68" name="AutoShape 43"/>
          <p:cNvSpPr>
            <a:spLocks noChangeArrowheads="1"/>
          </p:cNvSpPr>
          <p:nvPr/>
        </p:nvSpPr>
        <p:spPr bwMode="auto">
          <a:xfrm>
            <a:off x="5483225" y="2417763"/>
            <a:ext cx="2032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52269" name="Text Box 44"/>
          <p:cNvSpPr txBox="1">
            <a:spLocks noChangeArrowheads="1"/>
          </p:cNvSpPr>
          <p:nvPr/>
        </p:nvSpPr>
        <p:spPr bwMode="auto">
          <a:xfrm>
            <a:off x="4089400" y="3176588"/>
            <a:ext cx="889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de-DE" sz="1000"/>
              <a:t>&lt;&lt;defines&gt;&gt;</a:t>
            </a:r>
            <a:endParaRPr lang="en-US" sz="1000" dirty="0"/>
          </a:p>
        </p:txBody>
      </p:sp>
      <p:cxnSp>
        <p:nvCxnSpPr>
          <p:cNvPr id="52270" name="AutoShape 45"/>
          <p:cNvCxnSpPr>
            <a:cxnSpLocks noChangeShapeType="1"/>
            <a:stCxn id="52263" idx="2"/>
            <a:endCxn id="52252" idx="0"/>
          </p:cNvCxnSpPr>
          <p:nvPr/>
        </p:nvCxnSpPr>
        <p:spPr bwMode="auto">
          <a:xfrm flipH="1">
            <a:off x="4960938" y="2957513"/>
            <a:ext cx="4762" cy="8001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2271" name="AutoShape 46"/>
          <p:cNvSpPr>
            <a:spLocks noChangeArrowheads="1"/>
          </p:cNvSpPr>
          <p:nvPr/>
        </p:nvSpPr>
        <p:spPr bwMode="auto">
          <a:xfrm>
            <a:off x="6294438" y="3087688"/>
            <a:ext cx="203200" cy="1285875"/>
          </a:xfrm>
          <a:prstGeom prst="downArrow">
            <a:avLst>
              <a:gd name="adj1" fmla="val 28120"/>
              <a:gd name="adj2" fmla="val 10221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44"/>
          <p:cNvSpPr>
            <a:spLocks noChangeArrowheads="1"/>
          </p:cNvSpPr>
          <p:nvPr/>
        </p:nvSpPr>
        <p:spPr bwMode="auto">
          <a:xfrm>
            <a:off x="911225" y="3878263"/>
            <a:ext cx="4124325" cy="830262"/>
          </a:xfrm>
          <a:prstGeom prst="rect">
            <a:avLst/>
          </a:prstGeom>
          <a:gradFill rotWithShape="1">
            <a:gsLst>
              <a:gs pos="0">
                <a:srgbClr val="FF9B9B"/>
              </a:gs>
              <a:gs pos="100000">
                <a:srgbClr val="764848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330588" bIns="41985" anchor="ctr"/>
          <a:lstStyle/>
          <a:p>
            <a:pPr algn="r"/>
            <a:r>
              <a:rPr lang="en-US" sz="1700" b="1" dirty="0">
                <a:solidFill>
                  <a:srgbClr val="820000"/>
                </a:solidFill>
              </a:rPr>
              <a:t>Stubs / </a:t>
            </a:r>
          </a:p>
          <a:p>
            <a:pPr algn="r"/>
            <a:r>
              <a:rPr lang="en-US" sz="1700" b="1" dirty="0">
                <a:solidFill>
                  <a:srgbClr val="820000"/>
                </a:solidFill>
              </a:rPr>
              <a:t>templates</a:t>
            </a:r>
          </a:p>
        </p:txBody>
      </p:sp>
      <p:sp>
        <p:nvSpPr>
          <p:cNvPr id="58370" name="Rectangle 41"/>
          <p:cNvSpPr>
            <a:spLocks noChangeArrowheads="1"/>
          </p:cNvSpPr>
          <p:nvPr/>
        </p:nvSpPr>
        <p:spPr bwMode="auto">
          <a:xfrm>
            <a:off x="909638" y="4845050"/>
            <a:ext cx="4124325" cy="830263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330588" tIns="41985" rIns="82647" bIns="41985" anchor="ctr"/>
          <a:lstStyle/>
          <a:p>
            <a:r>
              <a:rPr lang="en-US" sz="1700" b="1" dirty="0">
                <a:solidFill>
                  <a:srgbClr val="004B70"/>
                </a:solidFill>
              </a:rPr>
              <a:t>Constant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4963" y="1042988"/>
            <a:ext cx="9236075" cy="4657725"/>
          </a:xfrm>
        </p:spPr>
        <p:txBody>
          <a:bodyPr/>
          <a:lstStyle/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„Start of development“, no API yet implemented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Generate API declarations according to the XML „Performance Specification“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Generate „Prototype“ API Implementations and Configurations (sdh-files)</a:t>
            </a:r>
          </a:p>
        </p:txBody>
      </p:sp>
      <p:sp>
        <p:nvSpPr>
          <p:cNvPr id="58373" name="AutoShape 6"/>
          <p:cNvSpPr>
            <a:spLocks noChangeArrowheads="1"/>
          </p:cNvSpPr>
          <p:nvPr/>
        </p:nvSpPr>
        <p:spPr bwMode="auto">
          <a:xfrm>
            <a:off x="784225" y="2503488"/>
            <a:ext cx="404813" cy="503237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xml</a:t>
            </a:r>
          </a:p>
        </p:txBody>
      </p:sp>
      <p:grpSp>
        <p:nvGrpSpPr>
          <p:cNvPr id="58374" name="Group 38"/>
          <p:cNvGrpSpPr>
            <a:grpSpLocks/>
          </p:cNvGrpSpPr>
          <p:nvPr/>
        </p:nvGrpSpPr>
        <p:grpSpPr bwMode="auto">
          <a:xfrm>
            <a:off x="1906588" y="2393950"/>
            <a:ext cx="1735137" cy="812800"/>
            <a:chOff x="2426" y="1712"/>
            <a:chExt cx="1179" cy="564"/>
          </a:xfrm>
        </p:grpSpPr>
        <p:sp>
          <p:nvSpPr>
            <p:cNvPr id="58411" name="AutoShape 8"/>
            <p:cNvSpPr>
              <a:spLocks noChangeArrowheads="1"/>
            </p:cNvSpPr>
            <p:nvPr/>
          </p:nvSpPr>
          <p:spPr bwMode="auto">
            <a:xfrm>
              <a:off x="2426" y="1712"/>
              <a:ext cx="1179" cy="564"/>
            </a:xfrm>
            <a:prstGeom prst="cube">
              <a:avLst>
                <a:gd name="adj" fmla="val 11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dirty="0"/>
                <a:t>API Generator</a:t>
              </a:r>
            </a:p>
          </p:txBody>
        </p:sp>
        <p:pic>
          <p:nvPicPr>
            <p:cNvPr id="58412" name="Picture 10" descr="j02932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4" y="1978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8375" name="Group 25"/>
          <p:cNvGrpSpPr>
            <a:grpSpLocks/>
          </p:cNvGrpSpPr>
          <p:nvPr/>
        </p:nvGrpSpPr>
        <p:grpSpPr bwMode="auto">
          <a:xfrm>
            <a:off x="1228725" y="4006850"/>
            <a:ext cx="500063" cy="588963"/>
            <a:chOff x="1646" y="3128"/>
            <a:chExt cx="340" cy="409"/>
          </a:xfrm>
        </p:grpSpPr>
        <p:sp>
          <p:nvSpPr>
            <p:cNvPr id="58407" name="AutoShape 14"/>
            <p:cNvSpPr>
              <a:spLocks noChangeArrowheads="1"/>
            </p:cNvSpPr>
            <p:nvPr/>
          </p:nvSpPr>
          <p:spPr bwMode="auto">
            <a:xfrm>
              <a:off x="1646" y="3128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8" name="AutoShape 15"/>
            <p:cNvSpPr>
              <a:spLocks noChangeArrowheads="1"/>
            </p:cNvSpPr>
            <p:nvPr/>
          </p:nvSpPr>
          <p:spPr bwMode="auto">
            <a:xfrm>
              <a:off x="1668" y="3150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9" name="AutoShape 16"/>
            <p:cNvSpPr>
              <a:spLocks noChangeArrowheads="1"/>
            </p:cNvSpPr>
            <p:nvPr/>
          </p:nvSpPr>
          <p:spPr bwMode="auto">
            <a:xfrm>
              <a:off x="1690" y="3172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10" name="AutoShape 17"/>
            <p:cNvSpPr>
              <a:spLocks noChangeArrowheads="1"/>
            </p:cNvSpPr>
            <p:nvPr/>
          </p:nvSpPr>
          <p:spPr bwMode="auto">
            <a:xfrm>
              <a:off x="1711" y="3187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Api.c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grpSp>
        <p:nvGrpSpPr>
          <p:cNvPr id="58376" name="Group 42"/>
          <p:cNvGrpSpPr>
            <a:grpSpLocks/>
          </p:cNvGrpSpPr>
          <p:nvPr/>
        </p:nvGrpSpPr>
        <p:grpSpPr bwMode="auto">
          <a:xfrm>
            <a:off x="2019300" y="3987800"/>
            <a:ext cx="500063" cy="588963"/>
            <a:chOff x="3319" y="2655"/>
            <a:chExt cx="340" cy="409"/>
          </a:xfrm>
        </p:grpSpPr>
        <p:sp>
          <p:nvSpPr>
            <p:cNvPr id="58403" name="AutoShape 26"/>
            <p:cNvSpPr>
              <a:spLocks noChangeArrowheads="1"/>
            </p:cNvSpPr>
            <p:nvPr/>
          </p:nvSpPr>
          <p:spPr bwMode="auto">
            <a:xfrm>
              <a:off x="3319" y="2655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4" name="AutoShape 27"/>
            <p:cNvSpPr>
              <a:spLocks noChangeArrowheads="1"/>
            </p:cNvSpPr>
            <p:nvPr/>
          </p:nvSpPr>
          <p:spPr bwMode="auto">
            <a:xfrm>
              <a:off x="3341" y="2677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5" name="AutoShape 28"/>
            <p:cNvSpPr>
              <a:spLocks noChangeArrowheads="1"/>
            </p:cNvSpPr>
            <p:nvPr/>
          </p:nvSpPr>
          <p:spPr bwMode="auto">
            <a:xfrm>
              <a:off x="3363" y="2699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6" name="AutoShape 29"/>
            <p:cNvSpPr>
              <a:spLocks noChangeArrowheads="1"/>
            </p:cNvSpPr>
            <p:nvPr/>
          </p:nvSpPr>
          <p:spPr bwMode="auto">
            <a:xfrm>
              <a:off x="3384" y="2714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sdh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sp>
        <p:nvSpPr>
          <p:cNvPr id="58377" name="AutoShape 30"/>
          <p:cNvSpPr>
            <a:spLocks noChangeArrowheads="1"/>
          </p:cNvSpPr>
          <p:nvPr/>
        </p:nvSpPr>
        <p:spPr bwMode="auto">
          <a:xfrm>
            <a:off x="4152900" y="5005388"/>
            <a:ext cx="466725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1c1.h</a:t>
            </a:r>
          </a:p>
        </p:txBody>
      </p:sp>
      <p:sp>
        <p:nvSpPr>
          <p:cNvPr id="58378" name="AutoShape 31"/>
          <p:cNvSpPr>
            <a:spLocks noChangeArrowheads="1"/>
          </p:cNvSpPr>
          <p:nvPr/>
        </p:nvSpPr>
        <p:spPr bwMode="auto">
          <a:xfrm>
            <a:off x="2611438" y="5021263"/>
            <a:ext cx="466725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csv</a:t>
            </a:r>
          </a:p>
        </p:txBody>
      </p:sp>
      <p:sp>
        <p:nvSpPr>
          <p:cNvPr id="58379" name="AutoShape 32"/>
          <p:cNvSpPr>
            <a:spLocks noChangeArrowheads="1"/>
          </p:cNvSpPr>
          <p:nvPr/>
        </p:nvSpPr>
        <p:spPr bwMode="auto">
          <a:xfrm>
            <a:off x="3365500" y="5019675"/>
            <a:ext cx="466725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txt</a:t>
            </a:r>
          </a:p>
        </p:txBody>
      </p:sp>
      <p:sp>
        <p:nvSpPr>
          <p:cNvPr id="58380" name="AutoShape 37"/>
          <p:cNvSpPr>
            <a:spLocks noChangeArrowheads="1"/>
          </p:cNvSpPr>
          <p:nvPr/>
        </p:nvSpPr>
        <p:spPr bwMode="auto">
          <a:xfrm>
            <a:off x="1398588" y="2684463"/>
            <a:ext cx="312737" cy="200025"/>
          </a:xfrm>
          <a:prstGeom prst="rightArrow">
            <a:avLst>
              <a:gd name="adj1" fmla="val 50000"/>
              <a:gd name="adj2" fmla="val 3826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58381" name="AutoShape 45"/>
          <p:cNvSpPr>
            <a:spLocks noChangeArrowheads="1"/>
          </p:cNvSpPr>
          <p:nvPr/>
        </p:nvSpPr>
        <p:spPr bwMode="auto">
          <a:xfrm>
            <a:off x="2551113" y="3360738"/>
            <a:ext cx="588962" cy="3683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pic>
        <p:nvPicPr>
          <p:cNvPr id="58382" name="Picture 46" descr="j02991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5950" y="3497263"/>
            <a:ext cx="862013" cy="1382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83" name="Text Box 47"/>
          <p:cNvSpPr txBox="1">
            <a:spLocks noChangeArrowheads="1"/>
          </p:cNvSpPr>
          <p:nvPr/>
        </p:nvSpPr>
        <p:spPr bwMode="auto">
          <a:xfrm>
            <a:off x="5699125" y="4868863"/>
            <a:ext cx="9779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300" b="1" dirty="0"/>
              <a:t>Developer</a:t>
            </a:r>
          </a:p>
        </p:txBody>
      </p:sp>
      <p:sp>
        <p:nvSpPr>
          <p:cNvPr id="58384" name="Text Box 49"/>
          <p:cNvSpPr txBox="1">
            <a:spLocks noChangeArrowheads="1"/>
          </p:cNvSpPr>
          <p:nvPr/>
        </p:nvSpPr>
        <p:spPr bwMode="auto">
          <a:xfrm>
            <a:off x="5357813" y="3000375"/>
            <a:ext cx="14509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HMI Performance </a:t>
            </a:r>
          </a:p>
          <a:p>
            <a:pPr algn="ctr"/>
            <a:r>
              <a:rPr lang="en-US" sz="900" dirty="0"/>
              <a:t>Specification</a:t>
            </a:r>
          </a:p>
        </p:txBody>
      </p:sp>
      <p:sp>
        <p:nvSpPr>
          <p:cNvPr id="58385" name="AutoShape 50"/>
          <p:cNvSpPr>
            <a:spLocks noChangeArrowheads="1"/>
          </p:cNvSpPr>
          <p:nvPr/>
        </p:nvSpPr>
        <p:spPr bwMode="auto">
          <a:xfrm>
            <a:off x="5208588" y="4132263"/>
            <a:ext cx="330200" cy="236537"/>
          </a:xfrm>
          <a:prstGeom prst="rightArrow">
            <a:avLst>
              <a:gd name="adj1" fmla="val 50000"/>
              <a:gd name="adj2" fmla="val 34169"/>
            </a:avLst>
          </a:prstGeom>
          <a:gradFill rotWithShape="1">
            <a:gsLst>
              <a:gs pos="0">
                <a:srgbClr val="FF9B9B"/>
              </a:gs>
              <a:gs pos="100000">
                <a:srgbClr val="764848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58386" name="Rectangle 54"/>
          <p:cNvSpPr>
            <a:spLocks noChangeArrowheads="1"/>
          </p:cNvSpPr>
          <p:nvPr/>
        </p:nvSpPr>
        <p:spPr bwMode="auto">
          <a:xfrm>
            <a:off x="7170738" y="3856038"/>
            <a:ext cx="2052637" cy="114617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132235" rIns="42976" bIns="41985"/>
          <a:lstStyle/>
          <a:p>
            <a:pPr algn="ctr"/>
            <a:r>
              <a:rPr lang="en-US" sz="1700" b="1" dirty="0">
                <a:solidFill>
                  <a:srgbClr val="004B70"/>
                </a:solidFill>
              </a:rPr>
              <a:t>Implement</a:t>
            </a:r>
          </a:p>
        </p:txBody>
      </p:sp>
      <p:sp>
        <p:nvSpPr>
          <p:cNvPr id="58387" name="AutoShape 51"/>
          <p:cNvSpPr>
            <a:spLocks noChangeArrowheads="1"/>
          </p:cNvSpPr>
          <p:nvPr/>
        </p:nvSpPr>
        <p:spPr bwMode="auto">
          <a:xfrm>
            <a:off x="7708900" y="4341813"/>
            <a:ext cx="466725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ODO</a:t>
            </a:r>
          </a:p>
          <a:p>
            <a:pPr algn="ctr"/>
            <a:r>
              <a:rPr lang="en-US" sz="1100" dirty="0"/>
              <a:t>Api.c</a:t>
            </a:r>
          </a:p>
        </p:txBody>
      </p:sp>
      <p:sp>
        <p:nvSpPr>
          <p:cNvPr id="58388" name="AutoShape 53"/>
          <p:cNvSpPr>
            <a:spLocks noChangeArrowheads="1"/>
          </p:cNvSpPr>
          <p:nvPr/>
        </p:nvSpPr>
        <p:spPr bwMode="auto">
          <a:xfrm>
            <a:off x="8334375" y="4346575"/>
            <a:ext cx="465138" cy="519113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ODO</a:t>
            </a:r>
          </a:p>
          <a:p>
            <a:pPr algn="ctr"/>
            <a:r>
              <a:rPr lang="en-US" sz="1100" dirty="0"/>
              <a:t>sdh</a:t>
            </a:r>
          </a:p>
        </p:txBody>
      </p:sp>
      <p:sp>
        <p:nvSpPr>
          <p:cNvPr id="58389" name="AutoShape 56"/>
          <p:cNvSpPr>
            <a:spLocks noChangeArrowheads="1"/>
          </p:cNvSpPr>
          <p:nvPr/>
        </p:nvSpPr>
        <p:spPr bwMode="auto">
          <a:xfrm>
            <a:off x="6705600" y="4117975"/>
            <a:ext cx="330200" cy="236538"/>
          </a:xfrm>
          <a:prstGeom prst="rightArrow">
            <a:avLst>
              <a:gd name="adj1" fmla="val 50000"/>
              <a:gd name="adj2" fmla="val 34169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cxnSp>
        <p:nvCxnSpPr>
          <p:cNvPr id="58390" name="AutoShape 57"/>
          <p:cNvCxnSpPr>
            <a:cxnSpLocks noChangeShapeType="1"/>
            <a:stCxn id="58399" idx="3"/>
            <a:endCxn id="58377" idx="0"/>
          </p:cNvCxnSpPr>
          <p:nvPr/>
        </p:nvCxnSpPr>
        <p:spPr bwMode="auto">
          <a:xfrm>
            <a:off x="3095625" y="4224338"/>
            <a:ext cx="1290638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1" name="AutoShape 58"/>
          <p:cNvCxnSpPr>
            <a:cxnSpLocks noChangeShapeType="1"/>
            <a:stCxn id="58400" idx="3"/>
            <a:endCxn id="58377" idx="0"/>
          </p:cNvCxnSpPr>
          <p:nvPr/>
        </p:nvCxnSpPr>
        <p:spPr bwMode="auto">
          <a:xfrm>
            <a:off x="3132138" y="4271963"/>
            <a:ext cx="12541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2" name="AutoShape 59"/>
          <p:cNvCxnSpPr>
            <a:cxnSpLocks noChangeShapeType="1"/>
            <a:stCxn id="58401" idx="3"/>
            <a:endCxn id="58377" idx="0"/>
          </p:cNvCxnSpPr>
          <p:nvPr/>
        </p:nvCxnSpPr>
        <p:spPr bwMode="auto">
          <a:xfrm>
            <a:off x="3171825" y="4311650"/>
            <a:ext cx="1214438" cy="693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3" name="AutoShape 60"/>
          <p:cNvCxnSpPr>
            <a:cxnSpLocks noChangeShapeType="1"/>
            <a:stCxn id="58402" idx="3"/>
            <a:endCxn id="58377" idx="0"/>
          </p:cNvCxnSpPr>
          <p:nvPr/>
        </p:nvCxnSpPr>
        <p:spPr bwMode="auto">
          <a:xfrm>
            <a:off x="3208338" y="4351338"/>
            <a:ext cx="1177925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394" name="Group 61"/>
          <p:cNvGrpSpPr>
            <a:grpSpLocks/>
          </p:cNvGrpSpPr>
          <p:nvPr/>
        </p:nvGrpSpPr>
        <p:grpSpPr bwMode="auto">
          <a:xfrm>
            <a:off x="2690813" y="3971925"/>
            <a:ext cx="517525" cy="630238"/>
            <a:chOff x="1830" y="2922"/>
            <a:chExt cx="352" cy="438"/>
          </a:xfrm>
        </p:grpSpPr>
        <p:sp>
          <p:nvSpPr>
            <p:cNvPr id="58399" name="AutoShape 21"/>
            <p:cNvSpPr>
              <a:spLocks noChangeArrowheads="1"/>
            </p:cNvSpPr>
            <p:nvPr/>
          </p:nvSpPr>
          <p:spPr bwMode="auto">
            <a:xfrm>
              <a:off x="1830" y="2922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0" name="AutoShape 22"/>
            <p:cNvSpPr>
              <a:spLocks noChangeArrowheads="1"/>
            </p:cNvSpPr>
            <p:nvPr/>
          </p:nvSpPr>
          <p:spPr bwMode="auto">
            <a:xfrm>
              <a:off x="1855" y="2955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1" name="AutoShape 23"/>
            <p:cNvSpPr>
              <a:spLocks noChangeArrowheads="1"/>
            </p:cNvSpPr>
            <p:nvPr/>
          </p:nvSpPr>
          <p:spPr bwMode="auto">
            <a:xfrm>
              <a:off x="1882" y="2983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58402" name="AutoShape 24"/>
            <p:cNvSpPr>
              <a:spLocks noChangeArrowheads="1"/>
            </p:cNvSpPr>
            <p:nvPr/>
          </p:nvSpPr>
          <p:spPr bwMode="auto">
            <a:xfrm>
              <a:off x="1907" y="3010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h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cxnSp>
        <p:nvCxnSpPr>
          <p:cNvPr id="58395" name="AutoShape 62"/>
          <p:cNvCxnSpPr>
            <a:cxnSpLocks noChangeShapeType="1"/>
            <a:stCxn id="58377" idx="2"/>
            <a:endCxn id="58387" idx="2"/>
          </p:cNvCxnSpPr>
          <p:nvPr/>
        </p:nvCxnSpPr>
        <p:spPr bwMode="auto">
          <a:xfrm rot="5400000" flipH="1" flipV="1">
            <a:off x="5832475" y="3416301"/>
            <a:ext cx="663575" cy="3556000"/>
          </a:xfrm>
          <a:prstGeom prst="bentConnector3">
            <a:avLst>
              <a:gd name="adj1" fmla="val -1431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58396" name="Text Box 63"/>
          <p:cNvSpPr txBox="1">
            <a:spLocks noChangeArrowheads="1"/>
          </p:cNvSpPr>
          <p:nvPr/>
        </p:nvSpPr>
        <p:spPr bwMode="auto">
          <a:xfrm>
            <a:off x="6046788" y="5391150"/>
            <a:ext cx="828675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700" dirty="0"/>
              <a:t>&lt;&lt;includes&gt;&gt;</a:t>
            </a:r>
          </a:p>
        </p:txBody>
      </p:sp>
      <p:sp>
        <p:nvSpPr>
          <p:cNvPr id="58397" name="Text Box 64"/>
          <p:cNvSpPr txBox="1">
            <a:spLocks noChangeArrowheads="1"/>
          </p:cNvSpPr>
          <p:nvPr/>
        </p:nvSpPr>
        <p:spPr bwMode="auto">
          <a:xfrm>
            <a:off x="3765550" y="4518025"/>
            <a:ext cx="828675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700" dirty="0"/>
              <a:t>&lt;&lt;includes&gt;&gt;</a:t>
            </a:r>
          </a:p>
        </p:txBody>
      </p:sp>
      <p:sp>
        <p:nvSpPr>
          <p:cNvPr id="583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7821570-5370-4724-B5C5-B5D1DC1891F3}" type="slidenum">
              <a:rPr lang="en-US"/>
              <a:pPr/>
              <a:t>34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To implement an API the developer …</a:t>
            </a:r>
          </a:p>
          <a:p>
            <a:pPr lvl="1"/>
            <a:r>
              <a:rPr lang="en-US" dirty="0" smtClean="0"/>
              <a:t>… shifts the generated (ONLY these)</a:t>
            </a:r>
          </a:p>
          <a:p>
            <a:pPr lvl="2"/>
            <a:r>
              <a:rPr lang="en-US" dirty="0" smtClean="0"/>
              <a:t>… API configuration from one of the generated sdh-file to his module</a:t>
            </a:r>
          </a:p>
          <a:p>
            <a:pPr lvl="2"/>
            <a:r>
              <a:rPr lang="en-US" dirty="0" smtClean="0"/>
              <a:t>… API implementation from one of the generated c-files to his module</a:t>
            </a:r>
          </a:p>
          <a:p>
            <a:pPr lvl="1"/>
            <a:r>
              <a:rPr lang="en-US" dirty="0" smtClean="0"/>
              <a:t>Deletes the dummy data definitions (DPOOL stuff) referenced by the generated API</a:t>
            </a:r>
          </a:p>
          <a:p>
            <a:pPr lvl="2">
              <a:buFont typeface="Arial" charset="0"/>
              <a:buNone/>
            </a:pPr>
            <a:r>
              <a:rPr lang="en-US" dirty="0" smtClean="0"/>
              <a:t>(only if DPOOL is already defined by existing modeller / application)</a:t>
            </a:r>
          </a:p>
          <a:p>
            <a:endParaRPr lang="en-US" dirty="0" smtClean="0"/>
          </a:p>
          <a:p>
            <a:r>
              <a:rPr lang="en-US" dirty="0" smtClean="0"/>
              <a:t>In order to see the API function prototype, the data IDs from the API Manager etc. </a:t>
            </a:r>
          </a:p>
          <a:p>
            <a:pPr>
              <a:buFont typeface="Arial" charset="0"/>
              <a:buNone/>
            </a:pPr>
            <a:r>
              <a:rPr lang="en-US" dirty="0" smtClean="0"/>
              <a:t>	the module must #include „API_c1.h“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r>
              <a:rPr lang="en-US" dirty="0" smtClean="0"/>
              <a:t>The API prototype must be kept in the generated header files, </a:t>
            </a:r>
            <a:r>
              <a:rPr lang="en-US" dirty="0" smtClean="0">
                <a:solidFill>
                  <a:srgbClr val="FF0000"/>
                </a:solidFill>
              </a:rPr>
              <a:t>do not move somewhere else</a:t>
            </a:r>
            <a:r>
              <a:rPr lang="en-US" dirty="0" smtClean="0"/>
              <a:t>!</a:t>
            </a:r>
          </a:p>
          <a:p>
            <a:pPr lvl="1"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0A692F-3575-4D0E-BDB6-CCDEB0EEF4BF}" type="slidenum">
              <a:rPr lang="en-US"/>
              <a:pPr/>
              <a:t>35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The developer has to change a special </a:t>
            </a:r>
            <a:r>
              <a:rPr lang="en-US" dirty="0" err="1" smtClean="0"/>
              <a:t>javadoc</a:t>
            </a:r>
            <a:r>
              <a:rPr lang="en-US" dirty="0" smtClean="0"/>
              <a:t> </a:t>
            </a:r>
            <a:r>
              <a:rPr lang="en-US" dirty="0" smtClean="0"/>
              <a:t>comment in order to document </a:t>
            </a:r>
          </a:p>
          <a:p>
            <a:pPr>
              <a:buFont typeface="Arial" charset="0"/>
              <a:buNone/>
            </a:pPr>
            <a:r>
              <a:rPr lang="en-US" dirty="0" smtClean="0"/>
              <a:t> 	the implementation status of the API</a:t>
            </a:r>
          </a:p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541338" y="2805113"/>
            <a:ext cx="8774112" cy="259238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endParaRPr lang="en-US" sz="11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int32 bap_navi_TimeToDestination_TimeInfo_Year ( void ) </a:t>
            </a:r>
            <a:r>
              <a:rPr lang="en-US" sz="1100" b="1" dirty="0">
                <a:solidFill>
                  <a:srgbClr val="FF0000"/>
                </a:solidFill>
                <a:latin typeface="Consolas" pitchFamily="49" charset="0"/>
              </a:rPr>
              <a:t>/* @status Prototype*/</a:t>
            </a:r>
          </a:p>
          <a:p>
            <a:r>
              <a:rPr lang="en-US" sz="1100" dirty="0">
                <a:latin typeface="Consolas" pitchFamily="49" charset="0"/>
              </a:rPr>
              <a:t>{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/****************************************************************************************** 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 Funktion gibt den Jahres-Wert zurueck. Der Wert ist nur Verfuegbar, wenn als 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 TimeInfoType  "ArrivalTime" gewaehlt wurde.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 @response  =&gt; ONCHANGE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 @return    =&gt; int32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 @param void</a:t>
            </a:r>
          </a:p>
          <a:p>
            <a:r>
              <a:rPr lang="en-US" sz="900" dirty="0">
                <a:solidFill>
                  <a:srgbClr val="006600"/>
                </a:solidFill>
                <a:latin typeface="Consolas" pitchFamily="49" charset="0"/>
              </a:rPr>
              <a:t>     ******************************************************************************************/</a:t>
            </a:r>
          </a:p>
          <a:p>
            <a:endParaRPr lang="en-US" sz="9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    int32 Value;</a:t>
            </a:r>
          </a:p>
          <a:p>
            <a:r>
              <a:rPr lang="en-US" sz="1100" dirty="0">
                <a:latin typeface="Consolas" pitchFamily="49" charset="0"/>
              </a:rPr>
              <a:t>    APIM_boGetData( APIM_nData_API_bap_navi_TimeToDestination_TimeInfo_Year , &amp;Value, (uint16)sizeof(Value) );</a:t>
            </a:r>
          </a:p>
          <a:p>
            <a:r>
              <a:rPr lang="en-US" sz="1100" dirty="0">
                <a:latin typeface="Consolas" pitchFamily="49" charset="0"/>
              </a:rPr>
              <a:t>    return ( Value );</a:t>
            </a:r>
          </a:p>
          <a:p>
            <a:r>
              <a:rPr lang="en-US" sz="1100" dirty="0">
                <a:latin typeface="Consolas" pitchFamily="49" charset="0"/>
              </a:rPr>
              <a:t>}</a:t>
            </a:r>
          </a:p>
          <a:p>
            <a:endParaRPr lang="en-US" sz="1100" dirty="0">
              <a:latin typeface="Consolas" pitchFamily="49" charset="0"/>
            </a:endParaRPr>
          </a:p>
        </p:txBody>
      </p:sp>
      <p:sp>
        <p:nvSpPr>
          <p:cNvPr id="62468" name="AutoShape 5"/>
          <p:cNvSpPr>
            <a:spLocks noChangeArrowheads="1"/>
          </p:cNvSpPr>
          <p:nvPr/>
        </p:nvSpPr>
        <p:spPr bwMode="auto">
          <a:xfrm>
            <a:off x="2065338" y="2062163"/>
            <a:ext cx="893762" cy="282575"/>
          </a:xfrm>
          <a:prstGeom prst="roundRect">
            <a:avLst>
              <a:gd name="adj" fmla="val 46194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rgbClr val="EAEAEA"/>
                </a:solidFill>
              </a:rPr>
              <a:t>Prototype</a:t>
            </a:r>
          </a:p>
        </p:txBody>
      </p:sp>
      <p:sp>
        <p:nvSpPr>
          <p:cNvPr id="62469" name="AutoShape 6"/>
          <p:cNvSpPr>
            <a:spLocks noChangeArrowheads="1"/>
          </p:cNvSpPr>
          <p:nvPr/>
        </p:nvSpPr>
        <p:spPr bwMode="auto">
          <a:xfrm>
            <a:off x="1346200" y="2168525"/>
            <a:ext cx="82550" cy="809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cxnSp>
        <p:nvCxnSpPr>
          <p:cNvPr id="62470" name="AutoShape 7"/>
          <p:cNvCxnSpPr>
            <a:cxnSpLocks noChangeShapeType="1"/>
            <a:stCxn id="62469" idx="2"/>
            <a:endCxn id="62468" idx="1"/>
          </p:cNvCxnSpPr>
          <p:nvPr/>
        </p:nvCxnSpPr>
        <p:spPr bwMode="auto">
          <a:xfrm flipV="1">
            <a:off x="1428750" y="2205038"/>
            <a:ext cx="636588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71" name="Text Box 8"/>
          <p:cNvSpPr txBox="1">
            <a:spLocks noChangeArrowheads="1"/>
          </p:cNvSpPr>
          <p:nvPr/>
        </p:nvSpPr>
        <p:spPr bwMode="auto">
          <a:xfrm>
            <a:off x="998538" y="2255838"/>
            <a:ext cx="760412" cy="2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Generate</a:t>
            </a:r>
          </a:p>
        </p:txBody>
      </p:sp>
      <p:sp>
        <p:nvSpPr>
          <p:cNvPr id="62472" name="AutoShape 9"/>
          <p:cNvSpPr>
            <a:spLocks noChangeArrowheads="1"/>
          </p:cNvSpPr>
          <p:nvPr/>
        </p:nvSpPr>
        <p:spPr bwMode="auto">
          <a:xfrm>
            <a:off x="3352800" y="2055813"/>
            <a:ext cx="1663700" cy="284162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Under Development</a:t>
            </a:r>
          </a:p>
        </p:txBody>
      </p:sp>
      <p:sp>
        <p:nvSpPr>
          <p:cNvPr id="62473" name="AutoShape 10"/>
          <p:cNvSpPr>
            <a:spLocks noChangeArrowheads="1"/>
          </p:cNvSpPr>
          <p:nvPr/>
        </p:nvSpPr>
        <p:spPr bwMode="auto">
          <a:xfrm>
            <a:off x="5408613" y="2057400"/>
            <a:ext cx="1193800" cy="284163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Implemented</a:t>
            </a:r>
          </a:p>
        </p:txBody>
      </p:sp>
      <p:sp>
        <p:nvSpPr>
          <p:cNvPr id="62474" name="AutoShape 11"/>
          <p:cNvSpPr>
            <a:spLocks noChangeArrowheads="1"/>
          </p:cNvSpPr>
          <p:nvPr/>
        </p:nvSpPr>
        <p:spPr bwMode="auto">
          <a:xfrm>
            <a:off x="7024688" y="2051050"/>
            <a:ext cx="1193800" cy="282575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Obsolete</a:t>
            </a:r>
          </a:p>
        </p:txBody>
      </p:sp>
      <p:cxnSp>
        <p:nvCxnSpPr>
          <p:cNvPr id="62475" name="AutoShape 12"/>
          <p:cNvCxnSpPr>
            <a:cxnSpLocks noChangeShapeType="1"/>
            <a:stCxn id="62468" idx="3"/>
            <a:endCxn id="62472" idx="1"/>
          </p:cNvCxnSpPr>
          <p:nvPr/>
        </p:nvCxnSpPr>
        <p:spPr bwMode="auto">
          <a:xfrm flipV="1">
            <a:off x="2959100" y="2198688"/>
            <a:ext cx="393700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6" name="AutoShape 13"/>
          <p:cNvCxnSpPr>
            <a:cxnSpLocks noChangeShapeType="1"/>
            <a:stCxn id="62472" idx="3"/>
            <a:endCxn id="62473" idx="1"/>
          </p:cNvCxnSpPr>
          <p:nvPr/>
        </p:nvCxnSpPr>
        <p:spPr bwMode="auto">
          <a:xfrm>
            <a:off x="5016500" y="2198688"/>
            <a:ext cx="3921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7" name="AutoShape 14"/>
          <p:cNvCxnSpPr>
            <a:cxnSpLocks noChangeShapeType="1"/>
            <a:stCxn id="62473" idx="3"/>
            <a:endCxn id="62474" idx="1"/>
          </p:cNvCxnSpPr>
          <p:nvPr/>
        </p:nvCxnSpPr>
        <p:spPr bwMode="auto">
          <a:xfrm flipV="1">
            <a:off x="6602413" y="2192338"/>
            <a:ext cx="4222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2478" name="AutoShape 15"/>
          <p:cNvSpPr>
            <a:spLocks noChangeArrowheads="1"/>
          </p:cNvSpPr>
          <p:nvPr/>
        </p:nvSpPr>
        <p:spPr bwMode="auto">
          <a:xfrm>
            <a:off x="2422525" y="2401888"/>
            <a:ext cx="171450" cy="200025"/>
          </a:xfrm>
          <a:prstGeom prst="upArrow">
            <a:avLst>
              <a:gd name="adj1" fmla="val 50000"/>
              <a:gd name="adj2" fmla="val 29788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624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FDD6C5-7B5E-48BB-A794-70D6E1DC00EA}" type="slidenum">
              <a:rPr lang="en-US"/>
              <a:pPr/>
              <a:t>36</a:t>
            </a:fld>
            <a:r>
              <a:rPr lang="en-US" dirty="0"/>
              <a:t> / T. A. Devi / ID RD CDS HF /  Dec-2012   © Continental Automotive Singapore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4682970" y="1268760"/>
            <a:ext cx="855095" cy="1710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541338" y="2392363"/>
            <a:ext cx="8774112" cy="290036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endParaRPr lang="en-US" sz="11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int32 bap_navi_TimeToDestination_TimeInfo_Year ( void ) </a:t>
            </a:r>
            <a:r>
              <a:rPr lang="en-US" sz="1100" dirty="0">
                <a:solidFill>
                  <a:srgbClr val="FF0000"/>
                </a:solidFill>
                <a:latin typeface="Consolas" pitchFamily="49" charset="0"/>
              </a:rPr>
              <a:t>/* @status Development */</a:t>
            </a:r>
          </a:p>
          <a:p>
            <a:r>
              <a:rPr lang="en-US" sz="1100" dirty="0">
                <a:latin typeface="Consolas" pitchFamily="49" charset="0"/>
              </a:rPr>
              <a:t>{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/****************************************************************************************** 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Funktion gibt den Jahres-Wert zurueck. Der Wert ist nur Verfuegbar, wenn als 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TimeInfoType  "ArrivalTime" gewaehlt wurde.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@response  =&gt; ONCHANGE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@return    =&gt; int32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@param void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******************************************************************************************/</a:t>
            </a:r>
          </a:p>
          <a:p>
            <a:endParaRPr lang="en-US" sz="1100" dirty="0"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    </a:t>
            </a:r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// In order to implement this function, I, the developer changed the comment above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// and will right now start to fill the function with very good code …</a:t>
            </a:r>
          </a:p>
          <a:p>
            <a:r>
              <a:rPr lang="en-US" sz="1100" dirty="0">
                <a:latin typeface="Consolas" pitchFamily="49" charset="0"/>
              </a:rPr>
              <a:t>    return ( 0 );</a:t>
            </a:r>
          </a:p>
          <a:p>
            <a:r>
              <a:rPr lang="en-US" sz="1100" dirty="0">
                <a:latin typeface="Consolas" pitchFamily="49" charset="0"/>
              </a:rPr>
              <a:t>}</a:t>
            </a:r>
          </a:p>
          <a:p>
            <a:endParaRPr lang="en-US" sz="1100" dirty="0">
              <a:latin typeface="Consolas" pitchFamily="49" charset="0"/>
            </a:endParaRPr>
          </a:p>
        </p:txBody>
      </p:sp>
      <p:sp>
        <p:nvSpPr>
          <p:cNvPr id="64516" name="AutoShape 5"/>
          <p:cNvSpPr>
            <a:spLocks noChangeArrowheads="1"/>
          </p:cNvSpPr>
          <p:nvPr/>
        </p:nvSpPr>
        <p:spPr bwMode="auto">
          <a:xfrm>
            <a:off x="2065338" y="1414463"/>
            <a:ext cx="893762" cy="282575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Prototype</a:t>
            </a:r>
          </a:p>
        </p:txBody>
      </p:sp>
      <p:sp>
        <p:nvSpPr>
          <p:cNvPr id="64517" name="AutoShape 6"/>
          <p:cNvSpPr>
            <a:spLocks noChangeArrowheads="1"/>
          </p:cNvSpPr>
          <p:nvPr/>
        </p:nvSpPr>
        <p:spPr bwMode="auto">
          <a:xfrm>
            <a:off x="1346200" y="1520825"/>
            <a:ext cx="82550" cy="809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cxnSp>
        <p:nvCxnSpPr>
          <p:cNvPr id="64518" name="AutoShape 7"/>
          <p:cNvCxnSpPr>
            <a:cxnSpLocks noChangeShapeType="1"/>
            <a:stCxn id="64517" idx="2"/>
            <a:endCxn id="64516" idx="1"/>
          </p:cNvCxnSpPr>
          <p:nvPr/>
        </p:nvCxnSpPr>
        <p:spPr bwMode="auto">
          <a:xfrm flipV="1">
            <a:off x="1428750" y="1555750"/>
            <a:ext cx="6365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19" name="Text Box 8"/>
          <p:cNvSpPr txBox="1">
            <a:spLocks noChangeArrowheads="1"/>
          </p:cNvSpPr>
          <p:nvPr/>
        </p:nvSpPr>
        <p:spPr bwMode="auto">
          <a:xfrm>
            <a:off x="998538" y="1608138"/>
            <a:ext cx="760412" cy="2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Generate</a:t>
            </a:r>
          </a:p>
        </p:txBody>
      </p:sp>
      <p:sp>
        <p:nvSpPr>
          <p:cNvPr id="64520" name="AutoShape 9"/>
          <p:cNvSpPr>
            <a:spLocks noChangeArrowheads="1"/>
          </p:cNvSpPr>
          <p:nvPr/>
        </p:nvSpPr>
        <p:spPr bwMode="auto">
          <a:xfrm>
            <a:off x="3352800" y="1408113"/>
            <a:ext cx="1663700" cy="284162"/>
          </a:xfrm>
          <a:prstGeom prst="roundRect">
            <a:avLst>
              <a:gd name="adj" fmla="val 46194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rgbClr val="EAEAEA"/>
                </a:solidFill>
              </a:rPr>
              <a:t>Under Development</a:t>
            </a:r>
          </a:p>
        </p:txBody>
      </p:sp>
      <p:sp>
        <p:nvSpPr>
          <p:cNvPr id="64521" name="AutoShape 10"/>
          <p:cNvSpPr>
            <a:spLocks noChangeArrowheads="1"/>
          </p:cNvSpPr>
          <p:nvPr/>
        </p:nvSpPr>
        <p:spPr bwMode="auto">
          <a:xfrm>
            <a:off x="5408613" y="1409700"/>
            <a:ext cx="1193800" cy="284163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Implemented</a:t>
            </a:r>
          </a:p>
        </p:txBody>
      </p:sp>
      <p:sp>
        <p:nvSpPr>
          <p:cNvPr id="64522" name="AutoShape 11"/>
          <p:cNvSpPr>
            <a:spLocks noChangeArrowheads="1"/>
          </p:cNvSpPr>
          <p:nvPr/>
        </p:nvSpPr>
        <p:spPr bwMode="auto">
          <a:xfrm>
            <a:off x="7024688" y="1401763"/>
            <a:ext cx="1193800" cy="284162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Obsolete</a:t>
            </a:r>
          </a:p>
        </p:txBody>
      </p:sp>
      <p:cxnSp>
        <p:nvCxnSpPr>
          <p:cNvPr id="64523" name="AutoShape 12"/>
          <p:cNvCxnSpPr>
            <a:cxnSpLocks noChangeShapeType="1"/>
            <a:stCxn id="64516" idx="3"/>
            <a:endCxn id="64520" idx="1"/>
          </p:cNvCxnSpPr>
          <p:nvPr/>
        </p:nvCxnSpPr>
        <p:spPr bwMode="auto">
          <a:xfrm flipV="1">
            <a:off x="2959100" y="1550988"/>
            <a:ext cx="39370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4" name="AutoShape 13"/>
          <p:cNvCxnSpPr>
            <a:cxnSpLocks noChangeShapeType="1"/>
            <a:stCxn id="64520" idx="3"/>
            <a:endCxn id="64521" idx="1"/>
          </p:cNvCxnSpPr>
          <p:nvPr/>
        </p:nvCxnSpPr>
        <p:spPr bwMode="auto">
          <a:xfrm>
            <a:off x="5016500" y="1550988"/>
            <a:ext cx="3921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4525" name="AutoShape 14"/>
          <p:cNvCxnSpPr>
            <a:cxnSpLocks noChangeShapeType="1"/>
            <a:stCxn id="64521" idx="3"/>
            <a:endCxn id="64522" idx="1"/>
          </p:cNvCxnSpPr>
          <p:nvPr/>
        </p:nvCxnSpPr>
        <p:spPr bwMode="auto">
          <a:xfrm flipV="1">
            <a:off x="6602413" y="1544638"/>
            <a:ext cx="4222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4526" name="AutoShape 15"/>
          <p:cNvSpPr>
            <a:spLocks noChangeArrowheads="1"/>
          </p:cNvSpPr>
          <p:nvPr/>
        </p:nvSpPr>
        <p:spPr bwMode="auto">
          <a:xfrm>
            <a:off x="4140200" y="1770063"/>
            <a:ext cx="171450" cy="200025"/>
          </a:xfrm>
          <a:prstGeom prst="upArrow">
            <a:avLst>
              <a:gd name="adj1" fmla="val 50000"/>
              <a:gd name="adj2" fmla="val 29788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645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C3B3D9C-72B2-4539-97B5-628945EA3F71}" type="slidenum">
              <a:rPr lang="en-US"/>
              <a:pPr/>
              <a:t>37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66563" name="AutoShape 5"/>
          <p:cNvSpPr>
            <a:spLocks noChangeArrowheads="1"/>
          </p:cNvSpPr>
          <p:nvPr/>
        </p:nvSpPr>
        <p:spPr bwMode="auto">
          <a:xfrm>
            <a:off x="2065338" y="1414463"/>
            <a:ext cx="893762" cy="282575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Prototype</a:t>
            </a:r>
          </a:p>
        </p:txBody>
      </p:sp>
      <p:sp>
        <p:nvSpPr>
          <p:cNvPr id="66564" name="AutoShape 6"/>
          <p:cNvSpPr>
            <a:spLocks noChangeArrowheads="1"/>
          </p:cNvSpPr>
          <p:nvPr/>
        </p:nvSpPr>
        <p:spPr bwMode="auto">
          <a:xfrm>
            <a:off x="1346200" y="1520825"/>
            <a:ext cx="82550" cy="80963"/>
          </a:xfrm>
          <a:prstGeom prst="octagon">
            <a:avLst>
              <a:gd name="adj" fmla="val 29287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cxnSp>
        <p:nvCxnSpPr>
          <p:cNvPr id="66565" name="AutoShape 7"/>
          <p:cNvCxnSpPr>
            <a:cxnSpLocks noChangeShapeType="1"/>
            <a:stCxn id="66564" idx="2"/>
            <a:endCxn id="66563" idx="1"/>
          </p:cNvCxnSpPr>
          <p:nvPr/>
        </p:nvCxnSpPr>
        <p:spPr bwMode="auto">
          <a:xfrm flipV="1">
            <a:off x="1428750" y="1555750"/>
            <a:ext cx="636588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66" name="Text Box 8"/>
          <p:cNvSpPr txBox="1">
            <a:spLocks noChangeArrowheads="1"/>
          </p:cNvSpPr>
          <p:nvPr/>
        </p:nvSpPr>
        <p:spPr bwMode="auto">
          <a:xfrm>
            <a:off x="998538" y="1608138"/>
            <a:ext cx="760412" cy="206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Generate</a:t>
            </a:r>
          </a:p>
        </p:txBody>
      </p:sp>
      <p:sp>
        <p:nvSpPr>
          <p:cNvPr id="66567" name="AutoShape 9"/>
          <p:cNvSpPr>
            <a:spLocks noChangeArrowheads="1"/>
          </p:cNvSpPr>
          <p:nvPr/>
        </p:nvSpPr>
        <p:spPr bwMode="auto">
          <a:xfrm>
            <a:off x="3352800" y="1408113"/>
            <a:ext cx="1663700" cy="284162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/>
              <a:t>Under Development</a:t>
            </a:r>
          </a:p>
        </p:txBody>
      </p:sp>
      <p:sp>
        <p:nvSpPr>
          <p:cNvPr id="66568" name="AutoShape 10"/>
          <p:cNvSpPr>
            <a:spLocks noChangeArrowheads="1"/>
          </p:cNvSpPr>
          <p:nvPr/>
        </p:nvSpPr>
        <p:spPr bwMode="auto">
          <a:xfrm>
            <a:off x="5408613" y="1409700"/>
            <a:ext cx="1193800" cy="284163"/>
          </a:xfrm>
          <a:prstGeom prst="roundRect">
            <a:avLst>
              <a:gd name="adj" fmla="val 46194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rgbClr val="EAEAEA"/>
                </a:solidFill>
              </a:rPr>
              <a:t>Implemented</a:t>
            </a:r>
          </a:p>
        </p:txBody>
      </p:sp>
      <p:sp>
        <p:nvSpPr>
          <p:cNvPr id="66569" name="AutoShape 11"/>
          <p:cNvSpPr>
            <a:spLocks noChangeArrowheads="1"/>
          </p:cNvSpPr>
          <p:nvPr/>
        </p:nvSpPr>
        <p:spPr bwMode="auto">
          <a:xfrm>
            <a:off x="7024688" y="1401763"/>
            <a:ext cx="1193800" cy="284162"/>
          </a:xfrm>
          <a:prstGeom prst="roundRect">
            <a:avLst>
              <a:gd name="adj" fmla="val 46194"/>
            </a:avLst>
          </a:prstGeom>
          <a:solidFill>
            <a:schemeClr val="accent1"/>
          </a:solidFill>
          <a:ln w="9525" algn="ctr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300" dirty="0">
                <a:solidFill>
                  <a:schemeClr val="bg2"/>
                </a:solidFill>
              </a:rPr>
              <a:t>Obsolete</a:t>
            </a:r>
          </a:p>
        </p:txBody>
      </p:sp>
      <p:cxnSp>
        <p:nvCxnSpPr>
          <p:cNvPr id="66570" name="AutoShape 12"/>
          <p:cNvCxnSpPr>
            <a:cxnSpLocks noChangeShapeType="1"/>
            <a:stCxn id="66563" idx="3"/>
            <a:endCxn id="66567" idx="1"/>
          </p:cNvCxnSpPr>
          <p:nvPr/>
        </p:nvCxnSpPr>
        <p:spPr bwMode="auto">
          <a:xfrm flipV="1">
            <a:off x="2959100" y="1550988"/>
            <a:ext cx="39370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1" name="AutoShape 13"/>
          <p:cNvCxnSpPr>
            <a:cxnSpLocks noChangeShapeType="1"/>
            <a:stCxn id="66567" idx="3"/>
            <a:endCxn id="66568" idx="1"/>
          </p:cNvCxnSpPr>
          <p:nvPr/>
        </p:nvCxnSpPr>
        <p:spPr bwMode="auto">
          <a:xfrm>
            <a:off x="5016500" y="1550988"/>
            <a:ext cx="3921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6572" name="AutoShape 14"/>
          <p:cNvCxnSpPr>
            <a:cxnSpLocks noChangeShapeType="1"/>
            <a:stCxn id="66568" idx="3"/>
            <a:endCxn id="66569" idx="1"/>
          </p:cNvCxnSpPr>
          <p:nvPr/>
        </p:nvCxnSpPr>
        <p:spPr bwMode="auto">
          <a:xfrm flipV="1">
            <a:off x="6602413" y="1544638"/>
            <a:ext cx="422275" cy="7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66573" name="AutoShape 15"/>
          <p:cNvSpPr>
            <a:spLocks noChangeArrowheads="1"/>
          </p:cNvSpPr>
          <p:nvPr/>
        </p:nvSpPr>
        <p:spPr bwMode="auto">
          <a:xfrm>
            <a:off x="5921375" y="1760538"/>
            <a:ext cx="171450" cy="200025"/>
          </a:xfrm>
          <a:prstGeom prst="upArrow">
            <a:avLst>
              <a:gd name="adj1" fmla="val 50000"/>
              <a:gd name="adj2" fmla="val 29788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66574" name="Rectangle 16"/>
          <p:cNvSpPr>
            <a:spLocks noChangeArrowheads="1"/>
          </p:cNvSpPr>
          <p:nvPr/>
        </p:nvSpPr>
        <p:spPr bwMode="auto">
          <a:xfrm>
            <a:off x="509588" y="2097088"/>
            <a:ext cx="8774112" cy="3808412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1100" dirty="0">
                <a:latin typeface="Consolas" pitchFamily="49" charset="0"/>
              </a:rPr>
              <a:t>int32 bap_navi_TimeToDestination_TimeInfo_Year ( void ) </a:t>
            </a:r>
            <a:r>
              <a:rPr lang="en-US" sz="1100" dirty="0">
                <a:solidFill>
                  <a:srgbClr val="FF0000"/>
                </a:solidFill>
                <a:latin typeface="Consolas" pitchFamily="49" charset="0"/>
              </a:rPr>
              <a:t>/* @status Implemented */</a:t>
            </a:r>
          </a:p>
          <a:p>
            <a:r>
              <a:rPr lang="en-US" sz="1100" dirty="0">
                <a:latin typeface="Consolas" pitchFamily="49" charset="0"/>
              </a:rPr>
              <a:t>{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/****************************************************************************************** 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Funktion gibt den Jahres-Wert zurueck. Der Wert ist nur Verfuegbar, wenn als 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TimeInfoType  "ArrivalTime" gewaehlt wurde.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@response  =&gt; ONCHANGE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@return    =&gt; int32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 @param void</a:t>
            </a:r>
          </a:p>
          <a:p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     ******************************************************************************************/</a:t>
            </a:r>
          </a:p>
          <a:p>
            <a:endParaRPr lang="en-US" sz="1100" dirty="0">
              <a:solidFill>
                <a:srgbClr val="006600"/>
              </a:solidFill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    DPOOL_tstTimeInfo stTimeInfo = {0};</a:t>
            </a:r>
          </a:p>
          <a:p>
            <a:endParaRPr lang="en-US" sz="1100" dirty="0"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    if( APIM_boGetData( APIM_nData_TimeInfo , &amp;stTimeInfo, (uint16)sizeof(stTimeInfo) ) )</a:t>
            </a:r>
          </a:p>
          <a:p>
            <a:r>
              <a:rPr lang="en-US" sz="1100" dirty="0">
                <a:latin typeface="Consolas" pitchFamily="49" charset="0"/>
              </a:rPr>
              <a:t>    {</a:t>
            </a:r>
          </a:p>
          <a:p>
            <a:endParaRPr lang="en-US" sz="1100" dirty="0">
              <a:latin typeface="Consolas" pitchFamily="49" charset="0"/>
            </a:endParaRPr>
          </a:p>
          <a:p>
            <a:r>
              <a:rPr lang="en-US" sz="1100" dirty="0">
                <a:latin typeface="Consolas" pitchFamily="49" charset="0"/>
              </a:rPr>
              <a:t>        if( stTimeInfo.biType != TIMEINFO_nType_ArrivalTime ){</a:t>
            </a:r>
          </a:p>
          <a:p>
            <a:r>
              <a:rPr lang="en-US" sz="1100" dirty="0">
                <a:latin typeface="Consolas" pitchFamily="49" charset="0"/>
              </a:rPr>
              <a:t>            stTimeInfo.i32Year = TIMEINFO_nInvalidYear;  </a:t>
            </a:r>
            <a:r>
              <a:rPr lang="en-US" sz="1100" dirty="0">
                <a:solidFill>
                  <a:srgbClr val="006600"/>
                </a:solidFill>
                <a:latin typeface="Consolas" pitchFamily="49" charset="0"/>
              </a:rPr>
              <a:t>// return -1 if ArrivalTime is not selected </a:t>
            </a:r>
          </a:p>
          <a:p>
            <a:r>
              <a:rPr lang="en-US" sz="1100" dirty="0">
                <a:latin typeface="Consolas" pitchFamily="49" charset="0"/>
              </a:rPr>
              <a:t>        }</a:t>
            </a:r>
          </a:p>
          <a:p>
            <a:r>
              <a:rPr lang="en-US" sz="1100" dirty="0">
                <a:latin typeface="Consolas" pitchFamily="49" charset="0"/>
              </a:rPr>
              <a:t>    }</a:t>
            </a:r>
          </a:p>
          <a:p>
            <a:r>
              <a:rPr lang="en-US" sz="1100" dirty="0">
                <a:latin typeface="Consolas" pitchFamily="49" charset="0"/>
              </a:rPr>
              <a:t>	</a:t>
            </a:r>
          </a:p>
          <a:p>
            <a:r>
              <a:rPr lang="en-US" sz="1100" dirty="0">
                <a:latin typeface="Consolas" pitchFamily="49" charset="0"/>
              </a:rPr>
              <a:t>    return ( stTimeInfo.i32Year );</a:t>
            </a:r>
          </a:p>
          <a:p>
            <a:r>
              <a:rPr lang="en-US" sz="1100" dirty="0">
                <a:latin typeface="Consolas" pitchFamily="49" charset="0"/>
              </a:rPr>
              <a:t>}</a:t>
            </a:r>
          </a:p>
        </p:txBody>
      </p:sp>
      <p:sp>
        <p:nvSpPr>
          <p:cNvPr id="665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19A96DE-3C31-40A6-8E89-87EE6082AACF}" type="slidenum">
              <a:rPr lang="en-US"/>
              <a:pPr/>
              <a:t>38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A1 - First XML delivery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114425"/>
            <a:ext cx="9236075" cy="4824413"/>
          </a:xfrm>
        </p:spPr>
        <p:txBody>
          <a:bodyPr/>
          <a:lstStyle/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dirty="0" smtClean="0"/>
              <a:t>The code (./src and ./packages) is searched for available API implementations by the used javadoc comment „@status“ behind the closing bracket of the function parameter list 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dirty="0" smtClean="0"/>
              <a:t>If an implementation is found, the automatic API prototype generation is skipped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dirty="0" smtClean="0"/>
              <a:t>For the code parsing </a:t>
            </a:r>
            <a:r>
              <a:rPr lang="de-DE" dirty="0" smtClean="0"/>
              <a:t>the </a:t>
            </a:r>
            <a:r>
              <a:rPr lang="de-DE" dirty="0" smtClean="0"/>
              <a:t>implementation files need to follow a clear naming convention in order to keep the runtime in an acceptable range of some seconds.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endParaRPr lang="de-DE" dirty="0" smtClean="0"/>
          </a:p>
          <a:p>
            <a:pPr marL="942975" lvl="2" indent="-279400">
              <a:buFont typeface="Arial" charset="0"/>
              <a:buNone/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sz="2200" dirty="0" smtClean="0"/>
              <a:t>&lt;PACK&gt;_&lt;something&gt;_</a:t>
            </a:r>
            <a:r>
              <a:rPr lang="de-DE" sz="2200" b="1" dirty="0" smtClean="0">
                <a:solidFill>
                  <a:srgbClr val="FF0000"/>
                </a:solidFill>
              </a:rPr>
              <a:t>Api.c</a:t>
            </a:r>
            <a:endParaRPr lang="en-US" sz="2200" b="1" dirty="0" smtClean="0">
              <a:solidFill>
                <a:srgbClr val="FF0000"/>
              </a:solidFill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F51F9F-31C5-4347-9D64-47F193BDA8E2}" type="slidenum">
              <a:rPr lang="en-US"/>
              <a:pPr/>
              <a:t>39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HMI</a:t>
            </a:r>
            <a:br>
              <a:rPr lang="en-US" dirty="0" smtClean="0"/>
            </a:br>
            <a:r>
              <a:rPr lang="en-US" dirty="0" smtClean="0"/>
              <a:t>Sample display requirements</a:t>
            </a:r>
          </a:p>
        </p:txBody>
      </p:sp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86BDAB-469E-4E16-AD04-0864D8878DA7}" type="slidenum">
              <a:rPr lang="en-US"/>
              <a:pPr/>
              <a:t>4</a:t>
            </a:fld>
            <a:r>
              <a:rPr lang="en-US" dirty="0"/>
              <a:t> / T. A. Devi / ID RD CDS HF /  Dec-2012   © Continental Automotive Singapore</a:t>
            </a:r>
          </a:p>
        </p:txBody>
      </p:sp>
      <p:grpSp>
        <p:nvGrpSpPr>
          <p:cNvPr id="21507" name="Group 55"/>
          <p:cNvGrpSpPr>
            <a:grpSpLocks/>
          </p:cNvGrpSpPr>
          <p:nvPr/>
        </p:nvGrpSpPr>
        <p:grpSpPr bwMode="auto">
          <a:xfrm>
            <a:off x="1262063" y="1493838"/>
            <a:ext cx="1800225" cy="2384425"/>
            <a:chOff x="1262590" y="1493785"/>
            <a:chExt cx="1800200" cy="2385265"/>
          </a:xfrm>
        </p:grpSpPr>
        <p:sp>
          <p:nvSpPr>
            <p:cNvPr id="21519" name="Rectangle 38"/>
            <p:cNvSpPr>
              <a:spLocks noChangeArrowheads="1"/>
            </p:cNvSpPr>
            <p:nvPr/>
          </p:nvSpPr>
          <p:spPr bwMode="auto">
            <a:xfrm>
              <a:off x="1262590" y="1493785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21520" name="Rectangle 39"/>
            <p:cNvSpPr>
              <a:spLocks noChangeArrowheads="1"/>
            </p:cNvSpPr>
            <p:nvPr/>
          </p:nvSpPr>
          <p:spPr bwMode="auto">
            <a:xfrm>
              <a:off x="1487615" y="1808820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21521" name="Rectangle 40"/>
            <p:cNvSpPr>
              <a:spLocks noChangeArrowheads="1"/>
            </p:cNvSpPr>
            <p:nvPr/>
          </p:nvSpPr>
          <p:spPr bwMode="auto">
            <a:xfrm>
              <a:off x="1442610" y="1808820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21522" name="Smiley Face 41"/>
            <p:cNvSpPr>
              <a:spLocks noChangeArrowheads="1"/>
            </p:cNvSpPr>
            <p:nvPr/>
          </p:nvSpPr>
          <p:spPr bwMode="auto">
            <a:xfrm>
              <a:off x="1937665" y="2843935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21523" name="TextBox 42"/>
            <p:cNvSpPr txBox="1">
              <a:spLocks noChangeArrowheads="1"/>
            </p:cNvSpPr>
            <p:nvPr/>
          </p:nvSpPr>
          <p:spPr bwMode="auto">
            <a:xfrm>
              <a:off x="1847655" y="1808820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85 %</a:t>
              </a:r>
            </a:p>
          </p:txBody>
        </p:sp>
      </p:grpSp>
      <p:cxnSp>
        <p:nvCxnSpPr>
          <p:cNvPr id="21508" name="Straight Arrow Connector 43"/>
          <p:cNvCxnSpPr>
            <a:cxnSpLocks noChangeShapeType="1"/>
            <a:stCxn id="21522" idx="4"/>
          </p:cNvCxnSpPr>
          <p:nvPr/>
        </p:nvCxnSpPr>
        <p:spPr bwMode="auto">
          <a:xfrm>
            <a:off x="2162175" y="3294063"/>
            <a:ext cx="0" cy="113188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21509" name="Straight Arrow Connector 44"/>
          <p:cNvCxnSpPr>
            <a:cxnSpLocks noChangeShapeType="1"/>
          </p:cNvCxnSpPr>
          <p:nvPr/>
        </p:nvCxnSpPr>
        <p:spPr bwMode="auto">
          <a:xfrm>
            <a:off x="2387600" y="2147888"/>
            <a:ext cx="1350963" cy="39211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1510" name="TextBox 45"/>
          <p:cNvSpPr txBox="1">
            <a:spLocks noChangeArrowheads="1"/>
          </p:cNvSpPr>
          <p:nvPr/>
        </p:nvSpPr>
        <p:spPr bwMode="auto">
          <a:xfrm>
            <a:off x="715963" y="4425950"/>
            <a:ext cx="50466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Image change to sad face when value &lt; 20, and smiley when value &gt; 70. In all other case, It’s not showing.</a:t>
            </a:r>
          </a:p>
        </p:txBody>
      </p:sp>
      <p:sp>
        <p:nvSpPr>
          <p:cNvPr id="21511" name="TextBox 46"/>
          <p:cNvSpPr txBox="1">
            <a:spLocks noChangeArrowheads="1"/>
          </p:cNvSpPr>
          <p:nvPr/>
        </p:nvSpPr>
        <p:spPr bwMode="auto">
          <a:xfrm>
            <a:off x="3705225" y="2393950"/>
            <a:ext cx="439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Text displays the numeric value of the bar above.</a:t>
            </a:r>
          </a:p>
          <a:p>
            <a:r>
              <a:rPr lang="en-US" dirty="0"/>
              <a:t>Center aligned in the middle of the display.</a:t>
            </a:r>
          </a:p>
          <a:p>
            <a:r>
              <a:rPr lang="en-US" dirty="0"/>
              <a:t>Font : </a:t>
            </a:r>
            <a:r>
              <a:rPr lang="en-US" dirty="0" smtClean="0"/>
              <a:t>Calibri 30</a:t>
            </a:r>
            <a:endParaRPr lang="en-US" dirty="0"/>
          </a:p>
          <a:p>
            <a:r>
              <a:rPr lang="en-US" dirty="0"/>
              <a:t>Color: Red</a:t>
            </a:r>
          </a:p>
        </p:txBody>
      </p:sp>
      <p:cxnSp>
        <p:nvCxnSpPr>
          <p:cNvPr id="21512" name="Straight Arrow Connector 47"/>
          <p:cNvCxnSpPr>
            <a:cxnSpLocks noChangeShapeType="1"/>
            <a:stCxn id="21520" idx="3"/>
            <a:endCxn id="21513" idx="1"/>
          </p:cNvCxnSpPr>
          <p:nvPr/>
        </p:nvCxnSpPr>
        <p:spPr bwMode="auto">
          <a:xfrm>
            <a:off x="2882900" y="1989138"/>
            <a:ext cx="838200" cy="635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21513" name="TextBox 48"/>
          <p:cNvSpPr txBox="1">
            <a:spLocks noChangeArrowheads="1"/>
          </p:cNvSpPr>
          <p:nvPr/>
        </p:nvSpPr>
        <p:spPr bwMode="auto">
          <a:xfrm>
            <a:off x="3721100" y="1719263"/>
            <a:ext cx="52054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Green bar shows the current oil level in the range of 0-100.</a:t>
            </a:r>
          </a:p>
          <a:p>
            <a:r>
              <a:rPr lang="en-US" dirty="0"/>
              <a:t>Bar size: 200 x 40 pixels (centered)</a:t>
            </a:r>
          </a:p>
        </p:txBody>
      </p:sp>
      <p:sp>
        <p:nvSpPr>
          <p:cNvPr id="21514" name="Smiley Face 49"/>
          <p:cNvSpPr>
            <a:spLocks noChangeArrowheads="1"/>
          </p:cNvSpPr>
          <p:nvPr/>
        </p:nvSpPr>
        <p:spPr bwMode="auto">
          <a:xfrm>
            <a:off x="1262063" y="5094288"/>
            <a:ext cx="450850" cy="449262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21515" name="Smiley Face 50"/>
          <p:cNvSpPr>
            <a:spLocks noChangeArrowheads="1"/>
          </p:cNvSpPr>
          <p:nvPr/>
        </p:nvSpPr>
        <p:spPr bwMode="auto">
          <a:xfrm>
            <a:off x="2540000" y="5094288"/>
            <a:ext cx="450850" cy="4492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cxnSp>
        <p:nvCxnSpPr>
          <p:cNvPr id="21516" name="Straight Arrow Connector 51"/>
          <p:cNvCxnSpPr>
            <a:cxnSpLocks noChangeShapeType="1"/>
          </p:cNvCxnSpPr>
          <p:nvPr/>
        </p:nvCxnSpPr>
        <p:spPr bwMode="auto">
          <a:xfrm>
            <a:off x="1712913" y="5319713"/>
            <a:ext cx="809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1517" name="TextBox 52"/>
          <p:cNvSpPr txBox="1">
            <a:spLocks noChangeArrowheads="1"/>
          </p:cNvSpPr>
          <p:nvPr/>
        </p:nvSpPr>
        <p:spPr bwMode="auto">
          <a:xfrm>
            <a:off x="3705225" y="1169988"/>
            <a:ext cx="216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Display size: 240 x 320</a:t>
            </a:r>
          </a:p>
        </p:txBody>
      </p:sp>
      <p:cxnSp>
        <p:nvCxnSpPr>
          <p:cNvPr id="21518" name="Straight Arrow Connector 53"/>
          <p:cNvCxnSpPr>
            <a:cxnSpLocks noChangeShapeType="1"/>
            <a:endCxn id="21517" idx="1"/>
          </p:cNvCxnSpPr>
          <p:nvPr/>
        </p:nvCxnSpPr>
        <p:spPr bwMode="auto">
          <a:xfrm flipV="1">
            <a:off x="3062288" y="1331913"/>
            <a:ext cx="642937" cy="29686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09" name="Group 57"/>
          <p:cNvGrpSpPr>
            <a:grpSpLocks/>
          </p:cNvGrpSpPr>
          <p:nvPr/>
        </p:nvGrpSpPr>
        <p:grpSpPr bwMode="auto">
          <a:xfrm>
            <a:off x="5745163" y="3940175"/>
            <a:ext cx="1049337" cy="1477963"/>
            <a:chOff x="5592" y="3035"/>
            <a:chExt cx="713" cy="1027"/>
          </a:xfrm>
        </p:grpSpPr>
        <p:pic>
          <p:nvPicPr>
            <p:cNvPr id="68661" name="Picture 52" descr="j029912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19" y="3101"/>
              <a:ext cx="586" cy="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662" name="Rectangle 53"/>
            <p:cNvSpPr>
              <a:spLocks noChangeArrowheads="1"/>
            </p:cNvSpPr>
            <p:nvPr/>
          </p:nvSpPr>
          <p:spPr bwMode="auto">
            <a:xfrm>
              <a:off x="5941" y="3035"/>
              <a:ext cx="283" cy="581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8663" name="Rectangle 54"/>
            <p:cNvSpPr>
              <a:spLocks noChangeArrowheads="1"/>
            </p:cNvSpPr>
            <p:nvPr/>
          </p:nvSpPr>
          <p:spPr bwMode="auto">
            <a:xfrm>
              <a:off x="5697" y="3036"/>
              <a:ext cx="283" cy="54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8664" name="Rectangle 55"/>
            <p:cNvSpPr>
              <a:spLocks noChangeArrowheads="1"/>
            </p:cNvSpPr>
            <p:nvPr/>
          </p:nvSpPr>
          <p:spPr bwMode="auto">
            <a:xfrm>
              <a:off x="5592" y="3080"/>
              <a:ext cx="283" cy="54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8665" name="Rectangle 56"/>
            <p:cNvSpPr>
              <a:spLocks noChangeArrowheads="1"/>
            </p:cNvSpPr>
            <p:nvPr/>
          </p:nvSpPr>
          <p:spPr bwMode="auto">
            <a:xfrm>
              <a:off x="5924" y="3043"/>
              <a:ext cx="283" cy="54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911225" y="4113213"/>
            <a:ext cx="4124325" cy="831850"/>
          </a:xfrm>
          <a:prstGeom prst="rect">
            <a:avLst/>
          </a:prstGeom>
          <a:gradFill rotWithShape="1">
            <a:gsLst>
              <a:gs pos="0">
                <a:srgbClr val="FF9B9B"/>
              </a:gs>
              <a:gs pos="100000">
                <a:srgbClr val="764848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2462881" tIns="41985" rIns="33059" bIns="208270" anchor="ctr"/>
          <a:lstStyle/>
          <a:p>
            <a:pPr algn="ctr"/>
            <a:r>
              <a:rPr lang="en-US" b="1" dirty="0">
                <a:solidFill>
                  <a:srgbClr val="820000"/>
                </a:solidFill>
              </a:rPr>
              <a:t>Templates</a:t>
            </a:r>
          </a:p>
          <a:p>
            <a:pPr algn="ctr"/>
            <a:r>
              <a:rPr lang="en-US" b="1" dirty="0">
                <a:solidFill>
                  <a:srgbClr val="820000"/>
                </a:solidFill>
              </a:rPr>
              <a:t>For new APIs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909638" y="5080000"/>
            <a:ext cx="4124325" cy="830263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231412" tIns="41985" rIns="82647" bIns="41985" anchor="ctr"/>
          <a:lstStyle/>
          <a:p>
            <a:r>
              <a:rPr lang="en-US" b="1" dirty="0">
                <a:solidFill>
                  <a:srgbClr val="004B70"/>
                </a:solidFill>
              </a:rPr>
              <a:t>Constant</a:t>
            </a:r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A2 – Successive XML deliveries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4963" y="1114425"/>
            <a:ext cx="9236075" cy="4824413"/>
          </a:xfrm>
        </p:spPr>
        <p:txBody>
          <a:bodyPr/>
          <a:lstStyle/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The API’s are now implemented, some might still have “Prototype” status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The tool now only needs to generate new API functions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It must report all deviations between declaration (xml) and definition (implementation)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en-US" dirty="0" smtClean="0"/>
              <a:t>In below example an existing ODO API implementation deviates to the new xml declaration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endParaRPr lang="en-US" dirty="0" smtClean="0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865188" y="2760663"/>
            <a:ext cx="403225" cy="503237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xml</a:t>
            </a:r>
          </a:p>
        </p:txBody>
      </p:sp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1987550" y="2651125"/>
            <a:ext cx="1735138" cy="811213"/>
            <a:chOff x="2426" y="1712"/>
            <a:chExt cx="1179" cy="564"/>
          </a:xfrm>
        </p:grpSpPr>
        <p:sp>
          <p:nvSpPr>
            <p:cNvPr id="68659" name="AutoShape 8"/>
            <p:cNvSpPr>
              <a:spLocks noChangeArrowheads="1"/>
            </p:cNvSpPr>
            <p:nvPr/>
          </p:nvSpPr>
          <p:spPr bwMode="auto">
            <a:xfrm>
              <a:off x="2426" y="1712"/>
              <a:ext cx="1179" cy="564"/>
            </a:xfrm>
            <a:prstGeom prst="cube">
              <a:avLst>
                <a:gd name="adj" fmla="val 1143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en-US" dirty="0"/>
                <a:t>API Generator</a:t>
              </a:r>
            </a:p>
          </p:txBody>
        </p:sp>
        <p:pic>
          <p:nvPicPr>
            <p:cNvPr id="68660" name="Picture 9" descr="j029324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04" y="1978"/>
              <a:ext cx="365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8616" name="Group 10"/>
          <p:cNvGrpSpPr>
            <a:grpSpLocks/>
          </p:cNvGrpSpPr>
          <p:nvPr/>
        </p:nvGrpSpPr>
        <p:grpSpPr bwMode="auto">
          <a:xfrm>
            <a:off x="1228725" y="4241800"/>
            <a:ext cx="500063" cy="588963"/>
            <a:chOff x="1646" y="3128"/>
            <a:chExt cx="340" cy="409"/>
          </a:xfrm>
        </p:grpSpPr>
        <p:sp>
          <p:nvSpPr>
            <p:cNvPr id="68655" name="AutoShape 11"/>
            <p:cNvSpPr>
              <a:spLocks noChangeArrowheads="1"/>
            </p:cNvSpPr>
            <p:nvPr/>
          </p:nvSpPr>
          <p:spPr bwMode="auto">
            <a:xfrm>
              <a:off x="1646" y="3128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6" name="AutoShape 12"/>
            <p:cNvSpPr>
              <a:spLocks noChangeArrowheads="1"/>
            </p:cNvSpPr>
            <p:nvPr/>
          </p:nvSpPr>
          <p:spPr bwMode="auto">
            <a:xfrm>
              <a:off x="1668" y="3150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7" name="AutoShape 13"/>
            <p:cNvSpPr>
              <a:spLocks noChangeArrowheads="1"/>
            </p:cNvSpPr>
            <p:nvPr/>
          </p:nvSpPr>
          <p:spPr bwMode="auto">
            <a:xfrm>
              <a:off x="1690" y="3172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8" name="AutoShape 14"/>
            <p:cNvSpPr>
              <a:spLocks noChangeArrowheads="1"/>
            </p:cNvSpPr>
            <p:nvPr/>
          </p:nvSpPr>
          <p:spPr bwMode="auto">
            <a:xfrm>
              <a:off x="1711" y="3187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c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grpSp>
        <p:nvGrpSpPr>
          <p:cNvPr id="68617" name="Group 15"/>
          <p:cNvGrpSpPr>
            <a:grpSpLocks/>
          </p:cNvGrpSpPr>
          <p:nvPr/>
        </p:nvGrpSpPr>
        <p:grpSpPr bwMode="auto">
          <a:xfrm>
            <a:off x="2019300" y="4222750"/>
            <a:ext cx="500063" cy="588963"/>
            <a:chOff x="3319" y="2655"/>
            <a:chExt cx="340" cy="409"/>
          </a:xfrm>
        </p:grpSpPr>
        <p:sp>
          <p:nvSpPr>
            <p:cNvPr id="68651" name="AutoShape 16"/>
            <p:cNvSpPr>
              <a:spLocks noChangeArrowheads="1"/>
            </p:cNvSpPr>
            <p:nvPr/>
          </p:nvSpPr>
          <p:spPr bwMode="auto">
            <a:xfrm>
              <a:off x="3319" y="2655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2" name="AutoShape 17"/>
            <p:cNvSpPr>
              <a:spLocks noChangeArrowheads="1"/>
            </p:cNvSpPr>
            <p:nvPr/>
          </p:nvSpPr>
          <p:spPr bwMode="auto">
            <a:xfrm>
              <a:off x="3341" y="2677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3" name="AutoShape 18"/>
            <p:cNvSpPr>
              <a:spLocks noChangeArrowheads="1"/>
            </p:cNvSpPr>
            <p:nvPr/>
          </p:nvSpPr>
          <p:spPr bwMode="auto">
            <a:xfrm>
              <a:off x="3363" y="2699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4" name="AutoShape 19"/>
            <p:cNvSpPr>
              <a:spLocks noChangeArrowheads="1"/>
            </p:cNvSpPr>
            <p:nvPr/>
          </p:nvSpPr>
          <p:spPr bwMode="auto">
            <a:xfrm>
              <a:off x="3384" y="2714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sdh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sp>
        <p:nvSpPr>
          <p:cNvPr id="68618" name="AutoShape 20"/>
          <p:cNvSpPr>
            <a:spLocks noChangeArrowheads="1"/>
          </p:cNvSpPr>
          <p:nvPr/>
        </p:nvSpPr>
        <p:spPr bwMode="auto">
          <a:xfrm>
            <a:off x="3806825" y="5240338"/>
            <a:ext cx="466725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1c1.h</a:t>
            </a:r>
          </a:p>
        </p:txBody>
      </p:sp>
      <p:sp>
        <p:nvSpPr>
          <p:cNvPr id="68619" name="AutoShape 21"/>
          <p:cNvSpPr>
            <a:spLocks noChangeArrowheads="1"/>
          </p:cNvSpPr>
          <p:nvPr/>
        </p:nvSpPr>
        <p:spPr bwMode="auto">
          <a:xfrm>
            <a:off x="2663825" y="5256213"/>
            <a:ext cx="465138" cy="520700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csv</a:t>
            </a:r>
          </a:p>
        </p:txBody>
      </p:sp>
      <p:sp>
        <p:nvSpPr>
          <p:cNvPr id="68620" name="AutoShape 22"/>
          <p:cNvSpPr>
            <a:spLocks noChangeArrowheads="1"/>
          </p:cNvSpPr>
          <p:nvPr/>
        </p:nvSpPr>
        <p:spPr bwMode="auto">
          <a:xfrm>
            <a:off x="3225800" y="5256213"/>
            <a:ext cx="466725" cy="519112"/>
          </a:xfrm>
          <a:prstGeom prst="foldedCorner">
            <a:avLst>
              <a:gd name="adj" fmla="val 12366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/>
              <a:t>API</a:t>
            </a:r>
          </a:p>
          <a:p>
            <a:pPr algn="ctr"/>
            <a:r>
              <a:rPr lang="en-US" sz="1100" dirty="0"/>
              <a:t>txt</a:t>
            </a:r>
          </a:p>
        </p:txBody>
      </p:sp>
      <p:sp>
        <p:nvSpPr>
          <p:cNvPr id="68621" name="AutoShape 23"/>
          <p:cNvSpPr>
            <a:spLocks noChangeArrowheads="1"/>
          </p:cNvSpPr>
          <p:nvPr/>
        </p:nvSpPr>
        <p:spPr bwMode="auto">
          <a:xfrm>
            <a:off x="1479550" y="2941638"/>
            <a:ext cx="312738" cy="200025"/>
          </a:xfrm>
          <a:prstGeom prst="rightArrow">
            <a:avLst>
              <a:gd name="adj1" fmla="val 50000"/>
              <a:gd name="adj2" fmla="val 3826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68622" name="AutoShape 24"/>
          <p:cNvSpPr>
            <a:spLocks noChangeArrowheads="1"/>
          </p:cNvSpPr>
          <p:nvPr/>
        </p:nvSpPr>
        <p:spPr bwMode="auto">
          <a:xfrm>
            <a:off x="2551113" y="3595688"/>
            <a:ext cx="588962" cy="368300"/>
          </a:xfrm>
          <a:prstGeom prst="down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68623" name="Text Box 26"/>
          <p:cNvSpPr txBox="1">
            <a:spLocks noChangeArrowheads="1"/>
          </p:cNvSpPr>
          <p:nvPr/>
        </p:nvSpPr>
        <p:spPr bwMode="auto">
          <a:xfrm>
            <a:off x="5314950" y="3598863"/>
            <a:ext cx="977900" cy="285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300" b="1" dirty="0"/>
              <a:t>Developer</a:t>
            </a:r>
          </a:p>
        </p:txBody>
      </p:sp>
      <p:sp>
        <p:nvSpPr>
          <p:cNvPr id="68624" name="Rectangle 29"/>
          <p:cNvSpPr>
            <a:spLocks noChangeArrowheads="1"/>
          </p:cNvSpPr>
          <p:nvPr/>
        </p:nvSpPr>
        <p:spPr bwMode="auto">
          <a:xfrm>
            <a:off x="7421563" y="3398838"/>
            <a:ext cx="2054225" cy="1247775"/>
          </a:xfrm>
          <a:prstGeom prst="rect">
            <a:avLst/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132235" rIns="42976" bIns="41985"/>
          <a:lstStyle/>
          <a:p>
            <a:pPr algn="ctr"/>
            <a:r>
              <a:rPr lang="en-US" sz="1700" b="1" dirty="0">
                <a:solidFill>
                  <a:srgbClr val="004B70"/>
                </a:solidFill>
              </a:rPr>
              <a:t>Implement</a:t>
            </a:r>
          </a:p>
        </p:txBody>
      </p:sp>
      <p:cxnSp>
        <p:nvCxnSpPr>
          <p:cNvPr id="68625" name="AutoShape 33"/>
          <p:cNvCxnSpPr>
            <a:cxnSpLocks noChangeShapeType="1"/>
            <a:stCxn id="68647" idx="3"/>
            <a:endCxn id="68618" idx="0"/>
          </p:cNvCxnSpPr>
          <p:nvPr/>
        </p:nvCxnSpPr>
        <p:spPr bwMode="auto">
          <a:xfrm>
            <a:off x="3095625" y="4459288"/>
            <a:ext cx="946150" cy="781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6" name="AutoShape 34"/>
          <p:cNvCxnSpPr>
            <a:cxnSpLocks noChangeShapeType="1"/>
            <a:stCxn id="68648" idx="3"/>
            <a:endCxn id="68618" idx="0"/>
          </p:cNvCxnSpPr>
          <p:nvPr/>
        </p:nvCxnSpPr>
        <p:spPr bwMode="auto">
          <a:xfrm>
            <a:off x="3132138" y="4506913"/>
            <a:ext cx="909637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7" name="AutoShape 35"/>
          <p:cNvCxnSpPr>
            <a:cxnSpLocks noChangeShapeType="1"/>
            <a:stCxn id="68649" idx="3"/>
            <a:endCxn id="68618" idx="0"/>
          </p:cNvCxnSpPr>
          <p:nvPr/>
        </p:nvCxnSpPr>
        <p:spPr bwMode="auto">
          <a:xfrm>
            <a:off x="3171825" y="4546600"/>
            <a:ext cx="869950" cy="693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8628" name="AutoShape 36"/>
          <p:cNvCxnSpPr>
            <a:cxnSpLocks noChangeShapeType="1"/>
            <a:stCxn id="68650" idx="3"/>
            <a:endCxn id="68618" idx="0"/>
          </p:cNvCxnSpPr>
          <p:nvPr/>
        </p:nvCxnSpPr>
        <p:spPr bwMode="auto">
          <a:xfrm>
            <a:off x="3208338" y="4586288"/>
            <a:ext cx="833437" cy="654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68629" name="Group 37"/>
          <p:cNvGrpSpPr>
            <a:grpSpLocks/>
          </p:cNvGrpSpPr>
          <p:nvPr/>
        </p:nvGrpSpPr>
        <p:grpSpPr bwMode="auto">
          <a:xfrm>
            <a:off x="2690813" y="4206875"/>
            <a:ext cx="517525" cy="630238"/>
            <a:chOff x="1830" y="2922"/>
            <a:chExt cx="352" cy="438"/>
          </a:xfrm>
        </p:grpSpPr>
        <p:sp>
          <p:nvSpPr>
            <p:cNvPr id="68647" name="AutoShape 38"/>
            <p:cNvSpPr>
              <a:spLocks noChangeArrowheads="1"/>
            </p:cNvSpPr>
            <p:nvPr/>
          </p:nvSpPr>
          <p:spPr bwMode="auto">
            <a:xfrm>
              <a:off x="1830" y="2922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48" name="AutoShape 39"/>
            <p:cNvSpPr>
              <a:spLocks noChangeArrowheads="1"/>
            </p:cNvSpPr>
            <p:nvPr/>
          </p:nvSpPr>
          <p:spPr bwMode="auto">
            <a:xfrm>
              <a:off x="1855" y="2955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49" name="AutoShape 40"/>
            <p:cNvSpPr>
              <a:spLocks noChangeArrowheads="1"/>
            </p:cNvSpPr>
            <p:nvPr/>
          </p:nvSpPr>
          <p:spPr bwMode="auto">
            <a:xfrm>
              <a:off x="1882" y="2983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100" dirty="0"/>
            </a:p>
          </p:txBody>
        </p:sp>
        <p:sp>
          <p:nvSpPr>
            <p:cNvPr id="68650" name="AutoShape 41"/>
            <p:cNvSpPr>
              <a:spLocks noChangeArrowheads="1"/>
            </p:cNvSpPr>
            <p:nvPr/>
          </p:nvSpPr>
          <p:spPr bwMode="auto">
            <a:xfrm>
              <a:off x="1907" y="3010"/>
              <a:ext cx="275" cy="350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h</a:t>
              </a:r>
            </a:p>
            <a:p>
              <a:pPr algn="ctr"/>
              <a:r>
                <a:rPr lang="en-US" sz="1100" dirty="0"/>
                <a:t>files</a:t>
              </a:r>
            </a:p>
          </p:txBody>
        </p:sp>
      </p:grpSp>
      <p:sp>
        <p:nvSpPr>
          <p:cNvPr id="68630" name="Text Box 44"/>
          <p:cNvSpPr txBox="1">
            <a:spLocks noChangeArrowheads="1"/>
          </p:cNvSpPr>
          <p:nvPr/>
        </p:nvSpPr>
        <p:spPr bwMode="auto">
          <a:xfrm>
            <a:off x="3765550" y="4752975"/>
            <a:ext cx="828675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700" dirty="0"/>
              <a:t>&lt;&lt;includes&gt;&gt;</a:t>
            </a:r>
          </a:p>
        </p:txBody>
      </p:sp>
      <p:grpSp>
        <p:nvGrpSpPr>
          <p:cNvPr id="68631" name="Group 49"/>
          <p:cNvGrpSpPr>
            <a:grpSpLocks/>
          </p:cNvGrpSpPr>
          <p:nvPr/>
        </p:nvGrpSpPr>
        <p:grpSpPr bwMode="auto">
          <a:xfrm>
            <a:off x="4435475" y="2701925"/>
            <a:ext cx="628650" cy="695325"/>
            <a:chOff x="2752" y="1634"/>
            <a:chExt cx="428" cy="484"/>
          </a:xfrm>
        </p:grpSpPr>
        <p:sp>
          <p:nvSpPr>
            <p:cNvPr id="68643" name="AutoShape 45"/>
            <p:cNvSpPr>
              <a:spLocks noChangeArrowheads="1"/>
            </p:cNvSpPr>
            <p:nvPr/>
          </p:nvSpPr>
          <p:spPr bwMode="auto">
            <a:xfrm>
              <a:off x="2752" y="1634"/>
              <a:ext cx="317" cy="361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ODO</a:t>
              </a:r>
            </a:p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68644" name="AutoShape 46"/>
            <p:cNvSpPr>
              <a:spLocks noChangeArrowheads="1"/>
            </p:cNvSpPr>
            <p:nvPr/>
          </p:nvSpPr>
          <p:spPr bwMode="auto">
            <a:xfrm>
              <a:off x="2779" y="1672"/>
              <a:ext cx="317" cy="361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ODO</a:t>
              </a:r>
            </a:p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68645" name="AutoShape 47"/>
            <p:cNvSpPr>
              <a:spLocks noChangeArrowheads="1"/>
            </p:cNvSpPr>
            <p:nvPr/>
          </p:nvSpPr>
          <p:spPr bwMode="auto">
            <a:xfrm>
              <a:off x="2817" y="1716"/>
              <a:ext cx="317" cy="361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ODO</a:t>
              </a:r>
            </a:p>
            <a:p>
              <a:pPr algn="ctr"/>
              <a:r>
                <a:rPr lang="en-US" sz="1100" dirty="0"/>
                <a:t>c</a:t>
              </a:r>
            </a:p>
          </p:txBody>
        </p:sp>
        <p:sp>
          <p:nvSpPr>
            <p:cNvPr id="68646" name="AutoShape 48"/>
            <p:cNvSpPr>
              <a:spLocks noChangeArrowheads="1"/>
            </p:cNvSpPr>
            <p:nvPr/>
          </p:nvSpPr>
          <p:spPr bwMode="auto">
            <a:xfrm>
              <a:off x="2863" y="1757"/>
              <a:ext cx="317" cy="361"/>
            </a:xfrm>
            <a:prstGeom prst="foldedCorner">
              <a:avLst>
                <a:gd name="adj" fmla="val 1236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100" dirty="0"/>
                <a:t>ODO</a:t>
              </a:r>
            </a:p>
            <a:p>
              <a:pPr algn="ctr"/>
              <a:r>
                <a:rPr lang="en-US" sz="1100" dirty="0"/>
                <a:t>Api.c</a:t>
              </a:r>
            </a:p>
          </p:txBody>
        </p:sp>
      </p:grpSp>
      <p:sp>
        <p:nvSpPr>
          <p:cNvPr id="68632" name="AutoShape 50"/>
          <p:cNvSpPr>
            <a:spLocks noChangeArrowheads="1"/>
          </p:cNvSpPr>
          <p:nvPr/>
        </p:nvSpPr>
        <p:spPr bwMode="auto">
          <a:xfrm rot="10800000">
            <a:off x="3940175" y="2887663"/>
            <a:ext cx="312738" cy="200025"/>
          </a:xfrm>
          <a:prstGeom prst="rightArrow">
            <a:avLst>
              <a:gd name="adj1" fmla="val 50000"/>
              <a:gd name="adj2" fmla="val 3826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68633" name="Text Box 58"/>
          <p:cNvSpPr txBox="1">
            <a:spLocks noChangeArrowheads="1"/>
          </p:cNvSpPr>
          <p:nvPr/>
        </p:nvSpPr>
        <p:spPr bwMode="auto">
          <a:xfrm>
            <a:off x="6634163" y="5222875"/>
            <a:ext cx="382587" cy="284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300" b="1" dirty="0"/>
              <a:t>FV</a:t>
            </a:r>
          </a:p>
        </p:txBody>
      </p:sp>
      <p:sp>
        <p:nvSpPr>
          <p:cNvPr id="68634" name="AutoShape 65"/>
          <p:cNvSpPr>
            <a:spLocks noChangeArrowheads="1"/>
          </p:cNvSpPr>
          <p:nvPr/>
        </p:nvSpPr>
        <p:spPr bwMode="auto">
          <a:xfrm rot="-639065">
            <a:off x="4819650" y="5194300"/>
            <a:ext cx="1155700" cy="200025"/>
          </a:xfrm>
          <a:prstGeom prst="rightArrow">
            <a:avLst>
              <a:gd name="adj1" fmla="val 50000"/>
              <a:gd name="adj2" fmla="val 141422"/>
            </a:avLst>
          </a:prstGeom>
          <a:solidFill>
            <a:srgbClr val="A4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68635" name="AutoShape 51"/>
          <p:cNvSpPr>
            <a:spLocks noChangeArrowheads="1"/>
          </p:cNvSpPr>
          <p:nvPr/>
        </p:nvSpPr>
        <p:spPr bwMode="auto">
          <a:xfrm>
            <a:off x="4413250" y="5240338"/>
            <a:ext cx="466725" cy="519112"/>
          </a:xfrm>
          <a:prstGeom prst="foldedCorner">
            <a:avLst>
              <a:gd name="adj" fmla="val 12366"/>
            </a:avLst>
          </a:prstGeom>
          <a:solidFill>
            <a:srgbClr val="A4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>
                <a:solidFill>
                  <a:srgbClr val="EAEAEA"/>
                </a:solidFill>
              </a:rPr>
              <a:t>API</a:t>
            </a:r>
          </a:p>
          <a:p>
            <a:pPr algn="ctr"/>
            <a:r>
              <a:rPr lang="en-US" sz="1100" dirty="0">
                <a:solidFill>
                  <a:srgbClr val="EAEAEA"/>
                </a:solidFill>
              </a:rPr>
              <a:t>log</a:t>
            </a:r>
          </a:p>
        </p:txBody>
      </p:sp>
      <p:sp>
        <p:nvSpPr>
          <p:cNvPr id="68636" name="AutoShape 67"/>
          <p:cNvSpPr>
            <a:spLocks noChangeArrowheads="1"/>
          </p:cNvSpPr>
          <p:nvPr/>
        </p:nvSpPr>
        <p:spPr bwMode="auto">
          <a:xfrm rot="1041241">
            <a:off x="6348413" y="4251325"/>
            <a:ext cx="128587" cy="452438"/>
          </a:xfrm>
          <a:prstGeom prst="upDownArrow">
            <a:avLst>
              <a:gd name="adj1" fmla="val 50000"/>
              <a:gd name="adj2" fmla="val 71869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dirty="0"/>
          </a:p>
        </p:txBody>
      </p:sp>
      <p:sp>
        <p:nvSpPr>
          <p:cNvPr id="68637" name="AutoShape 69"/>
          <p:cNvSpPr>
            <a:spLocks noChangeArrowheads="1"/>
          </p:cNvSpPr>
          <p:nvPr/>
        </p:nvSpPr>
        <p:spPr bwMode="auto">
          <a:xfrm>
            <a:off x="7921625" y="3959225"/>
            <a:ext cx="466725" cy="520700"/>
          </a:xfrm>
          <a:prstGeom prst="foldedCorner">
            <a:avLst>
              <a:gd name="adj" fmla="val 12366"/>
            </a:avLst>
          </a:prstGeom>
          <a:solidFill>
            <a:srgbClr val="A4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>
                <a:solidFill>
                  <a:srgbClr val="EAEAEA"/>
                </a:solidFill>
              </a:rPr>
              <a:t>ODO</a:t>
            </a:r>
          </a:p>
          <a:p>
            <a:pPr algn="ctr"/>
            <a:r>
              <a:rPr lang="en-US" sz="1100" dirty="0">
                <a:solidFill>
                  <a:srgbClr val="EAEAEA"/>
                </a:solidFill>
              </a:rPr>
              <a:t>c</a:t>
            </a:r>
          </a:p>
        </p:txBody>
      </p:sp>
      <p:sp>
        <p:nvSpPr>
          <p:cNvPr id="68638" name="AutoShape 70"/>
          <p:cNvSpPr>
            <a:spLocks noChangeArrowheads="1"/>
          </p:cNvSpPr>
          <p:nvPr/>
        </p:nvSpPr>
        <p:spPr bwMode="auto">
          <a:xfrm>
            <a:off x="8547100" y="3963988"/>
            <a:ext cx="466725" cy="519112"/>
          </a:xfrm>
          <a:prstGeom prst="foldedCorner">
            <a:avLst>
              <a:gd name="adj" fmla="val 12366"/>
            </a:avLst>
          </a:prstGeom>
          <a:solidFill>
            <a:srgbClr val="A4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 dirty="0">
                <a:solidFill>
                  <a:srgbClr val="EAEAEA"/>
                </a:solidFill>
              </a:rPr>
              <a:t>ODO</a:t>
            </a:r>
          </a:p>
          <a:p>
            <a:pPr algn="ctr"/>
            <a:r>
              <a:rPr lang="en-US" sz="1100" dirty="0">
                <a:solidFill>
                  <a:srgbClr val="EAEAEA"/>
                </a:solidFill>
              </a:rPr>
              <a:t>sdh</a:t>
            </a:r>
          </a:p>
        </p:txBody>
      </p:sp>
      <p:sp>
        <p:nvSpPr>
          <p:cNvPr id="68639" name="Text Box 68"/>
          <p:cNvSpPr txBox="1">
            <a:spLocks noChangeArrowheads="1"/>
          </p:cNvSpPr>
          <p:nvPr/>
        </p:nvSpPr>
        <p:spPr bwMode="auto">
          <a:xfrm>
            <a:off x="6062663" y="4375150"/>
            <a:ext cx="828675" cy="2016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b="1" dirty="0"/>
              <a:t>communicate</a:t>
            </a:r>
          </a:p>
        </p:txBody>
      </p:sp>
      <p:pic>
        <p:nvPicPr>
          <p:cNvPr id="68640" name="Picture 72" descr="j02991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2825750"/>
            <a:ext cx="862013" cy="13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641" name="AutoShape 74"/>
          <p:cNvSpPr>
            <a:spLocks noChangeArrowheads="1"/>
          </p:cNvSpPr>
          <p:nvPr/>
        </p:nvSpPr>
        <p:spPr bwMode="auto">
          <a:xfrm>
            <a:off x="7011988" y="3762375"/>
            <a:ext cx="328612" cy="238125"/>
          </a:xfrm>
          <a:prstGeom prst="rightArrow">
            <a:avLst>
              <a:gd name="adj1" fmla="val 50000"/>
              <a:gd name="adj2" fmla="val 33778"/>
            </a:avLst>
          </a:prstGeom>
          <a:gradFill rotWithShape="1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495882" bIns="41985" anchor="ctr"/>
          <a:lstStyle/>
          <a:p>
            <a:pPr algn="ctr"/>
            <a:endParaRPr lang="en-US" dirty="0"/>
          </a:p>
        </p:txBody>
      </p:sp>
      <p:sp>
        <p:nvSpPr>
          <p:cNvPr id="686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1D53E16-70AA-4664-8C6B-FD8FF23DC257}" type="slidenum">
              <a:rPr lang="en-US"/>
              <a:pPr/>
              <a:t>40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A2 – Successive XML deliveries</a:t>
            </a:r>
          </a:p>
        </p:txBody>
      </p:sp>
      <p:sp>
        <p:nvSpPr>
          <p:cNvPr id="6963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824412"/>
          </a:xfrm>
        </p:spPr>
        <p:txBody>
          <a:bodyPr/>
          <a:lstStyle/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smtClean="0"/>
              <a:t>The tool will notice the deviation and report errors or warnings as shown in the matrix on the first slides.</a:t>
            </a:r>
          </a:p>
          <a:p>
            <a:pPr marL="279400" indent="-279400">
              <a:tabLst>
                <a:tab pos="3627438" algn="l"/>
                <a:tab pos="5110163" algn="l"/>
                <a:tab pos="6588125" algn="l"/>
                <a:tab pos="7577138" algn="l"/>
              </a:tabLst>
            </a:pPr>
            <a:r>
              <a:rPr lang="de-DE" smtClean="0"/>
              <a:t>The tool will generate a csv which shows the implementation status</a:t>
            </a:r>
            <a:endParaRPr lang="en-US" dirty="0" smtClean="0"/>
          </a:p>
        </p:txBody>
      </p:sp>
      <p:pic>
        <p:nvPicPr>
          <p:cNvPr id="69635" name="Picture 5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1338" y="1893888"/>
            <a:ext cx="5535612" cy="4056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E7C06F-F7DF-4AFB-8FF2-7FC6C09086E3}" type="slidenum">
              <a:rPr lang="en-US"/>
              <a:pPr/>
              <a:t>41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br>
              <a:rPr lang="en-US" dirty="0" smtClean="0"/>
            </a:br>
            <a:r>
              <a:rPr lang="en-US" dirty="0" smtClean="0"/>
              <a:t>Data binding implementation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Define the API at API.xml according to our API design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Getter, buffered, ONCHANGE</a:t>
            </a:r>
          </a:p>
          <a:p>
            <a:r>
              <a:rPr lang="en-US" dirty="0" smtClean="0"/>
              <a:t> APIGenerator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Generate: .sdh, .c, .h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Move .sdh and .c to the application module folder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Implement the API logic (if necessary) 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Update javadoc comments</a:t>
            </a:r>
          </a:p>
          <a:p>
            <a:r>
              <a:rPr lang="en-US" dirty="0" smtClean="0"/>
              <a:t> APIMGenerator tool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Generate: .sdh</a:t>
            </a:r>
          </a:p>
          <a:p>
            <a:r>
              <a:rPr lang="en-US" dirty="0" smtClean="0"/>
              <a:t> Run Toolchain (important chain: APIGenerator – APIMGenerator – Proseco)</a:t>
            </a:r>
          </a:p>
          <a:p>
            <a:r>
              <a:rPr lang="en-US" dirty="0" smtClean="0"/>
              <a:t> Bind the API with widget</a:t>
            </a:r>
          </a:p>
          <a:p>
            <a:r>
              <a:rPr lang="en-US" dirty="0" smtClean="0"/>
              <a:t> Run Brutus</a:t>
            </a: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DF369C-B199-4660-AC9A-9DA5C0794CAA}" type="slidenum">
              <a:rPr lang="en-US"/>
              <a:pPr/>
              <a:t>42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B65882D-8526-4947-B68B-CF7671654006}" type="slidenum">
              <a:rPr lang="en-US"/>
              <a:pPr/>
              <a:t>43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57545" y="2033845"/>
            <a:ext cx="8235915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Static Scene</a:t>
            </a:r>
          </a:p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Behaviors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Sample display requirements (revisit + change of requirement)</a:t>
            </a:r>
          </a:p>
        </p:txBody>
      </p:sp>
      <p:grpSp>
        <p:nvGrpSpPr>
          <p:cNvPr id="72706" name="Group 29"/>
          <p:cNvGrpSpPr>
            <a:grpSpLocks/>
          </p:cNvGrpSpPr>
          <p:nvPr/>
        </p:nvGrpSpPr>
        <p:grpSpPr bwMode="auto">
          <a:xfrm>
            <a:off x="1262063" y="1493838"/>
            <a:ext cx="1800225" cy="2384425"/>
            <a:chOff x="1262590" y="1493785"/>
            <a:chExt cx="1800200" cy="2385265"/>
          </a:xfrm>
        </p:grpSpPr>
        <p:sp>
          <p:nvSpPr>
            <p:cNvPr id="72721" name="Rectangle 4"/>
            <p:cNvSpPr>
              <a:spLocks noChangeArrowheads="1"/>
            </p:cNvSpPr>
            <p:nvPr/>
          </p:nvSpPr>
          <p:spPr bwMode="auto">
            <a:xfrm>
              <a:off x="1262590" y="1493785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72722" name="Rectangle 5"/>
            <p:cNvSpPr>
              <a:spLocks noChangeArrowheads="1"/>
            </p:cNvSpPr>
            <p:nvPr/>
          </p:nvSpPr>
          <p:spPr bwMode="auto">
            <a:xfrm>
              <a:off x="1487615" y="1808820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72723" name="Rectangle 6"/>
            <p:cNvSpPr>
              <a:spLocks noChangeArrowheads="1"/>
            </p:cNvSpPr>
            <p:nvPr/>
          </p:nvSpPr>
          <p:spPr bwMode="auto">
            <a:xfrm>
              <a:off x="1442610" y="1808820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72724" name="Smiley Face 7"/>
            <p:cNvSpPr>
              <a:spLocks noChangeArrowheads="1"/>
            </p:cNvSpPr>
            <p:nvPr/>
          </p:nvSpPr>
          <p:spPr bwMode="auto">
            <a:xfrm>
              <a:off x="1937665" y="2843935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 dirty="0"/>
            </a:p>
          </p:txBody>
        </p:sp>
        <p:sp>
          <p:nvSpPr>
            <p:cNvPr id="72725" name="TextBox 8"/>
            <p:cNvSpPr txBox="1">
              <a:spLocks noChangeArrowheads="1"/>
            </p:cNvSpPr>
            <p:nvPr/>
          </p:nvSpPr>
          <p:spPr bwMode="auto">
            <a:xfrm>
              <a:off x="1865040" y="1830306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85 %</a:t>
              </a:r>
            </a:p>
          </p:txBody>
        </p:sp>
      </p:grpSp>
      <p:cxnSp>
        <p:nvCxnSpPr>
          <p:cNvPr id="72707" name="Straight Arrow Connector 10"/>
          <p:cNvCxnSpPr>
            <a:cxnSpLocks noChangeShapeType="1"/>
            <a:stCxn id="72724" idx="4"/>
          </p:cNvCxnSpPr>
          <p:nvPr/>
        </p:nvCxnSpPr>
        <p:spPr bwMode="auto">
          <a:xfrm>
            <a:off x="2162175" y="3294063"/>
            <a:ext cx="0" cy="113188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72708" name="Straight Arrow Connector 12"/>
          <p:cNvCxnSpPr>
            <a:cxnSpLocks noChangeShapeType="1"/>
          </p:cNvCxnSpPr>
          <p:nvPr/>
        </p:nvCxnSpPr>
        <p:spPr bwMode="auto">
          <a:xfrm>
            <a:off x="2162175" y="1995488"/>
            <a:ext cx="1576388" cy="54451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72709" name="TextBox 13"/>
          <p:cNvSpPr txBox="1">
            <a:spLocks noChangeArrowheads="1"/>
          </p:cNvSpPr>
          <p:nvPr/>
        </p:nvSpPr>
        <p:spPr bwMode="auto">
          <a:xfrm>
            <a:off x="715963" y="4425950"/>
            <a:ext cx="50466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Image change to sad face when value &lt; 20, and smiley when value &gt; 70. In all other case, It’s not showing.</a:t>
            </a:r>
          </a:p>
        </p:txBody>
      </p:sp>
      <p:sp>
        <p:nvSpPr>
          <p:cNvPr id="72710" name="TextBox 14"/>
          <p:cNvSpPr txBox="1">
            <a:spLocks noChangeArrowheads="1"/>
          </p:cNvSpPr>
          <p:nvPr/>
        </p:nvSpPr>
        <p:spPr bwMode="auto">
          <a:xfrm>
            <a:off x="3705225" y="2393950"/>
            <a:ext cx="439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Text displays the numeric value of the bar above.</a:t>
            </a:r>
          </a:p>
          <a:p>
            <a:r>
              <a:rPr lang="en-US" dirty="0"/>
              <a:t>Center aligned in the middle of the display.</a:t>
            </a:r>
          </a:p>
          <a:p>
            <a:r>
              <a:rPr lang="en-US" dirty="0"/>
              <a:t>Font : </a:t>
            </a:r>
            <a:r>
              <a:rPr lang="en-US" dirty="0" smtClean="0"/>
              <a:t>Calibri 30</a:t>
            </a:r>
            <a:endParaRPr lang="en-US" dirty="0"/>
          </a:p>
          <a:p>
            <a:r>
              <a:rPr lang="en-US" dirty="0"/>
              <a:t>Color: Red</a:t>
            </a:r>
          </a:p>
        </p:txBody>
      </p:sp>
      <p:cxnSp>
        <p:nvCxnSpPr>
          <p:cNvPr id="72711" name="Straight Arrow Connector 15"/>
          <p:cNvCxnSpPr>
            <a:cxnSpLocks noChangeShapeType="1"/>
            <a:stCxn id="72722" idx="3"/>
            <a:endCxn id="72712" idx="1"/>
          </p:cNvCxnSpPr>
          <p:nvPr/>
        </p:nvCxnSpPr>
        <p:spPr bwMode="auto">
          <a:xfrm>
            <a:off x="2882900" y="1989138"/>
            <a:ext cx="838200" cy="635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72712" name="TextBox 17"/>
          <p:cNvSpPr txBox="1">
            <a:spLocks noChangeArrowheads="1"/>
          </p:cNvSpPr>
          <p:nvPr/>
        </p:nvSpPr>
        <p:spPr bwMode="auto">
          <a:xfrm>
            <a:off x="3721100" y="1719263"/>
            <a:ext cx="52054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Green bar shows the current oil level in the range of 0-100.</a:t>
            </a:r>
          </a:p>
          <a:p>
            <a:r>
              <a:rPr lang="en-US" dirty="0"/>
              <a:t>Bar size: 200 x 40 pixels (centered)</a:t>
            </a:r>
          </a:p>
        </p:txBody>
      </p:sp>
      <p:sp>
        <p:nvSpPr>
          <p:cNvPr id="72713" name="Smiley Face 22"/>
          <p:cNvSpPr>
            <a:spLocks noChangeArrowheads="1"/>
          </p:cNvSpPr>
          <p:nvPr/>
        </p:nvSpPr>
        <p:spPr bwMode="auto">
          <a:xfrm>
            <a:off x="1262063" y="5094288"/>
            <a:ext cx="450850" cy="449262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72714" name="Smiley Face 23"/>
          <p:cNvSpPr>
            <a:spLocks noChangeArrowheads="1"/>
          </p:cNvSpPr>
          <p:nvPr/>
        </p:nvSpPr>
        <p:spPr bwMode="auto">
          <a:xfrm>
            <a:off x="2540000" y="5094288"/>
            <a:ext cx="450850" cy="4492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cxnSp>
        <p:nvCxnSpPr>
          <p:cNvPr id="72715" name="Straight Arrow Connector 25"/>
          <p:cNvCxnSpPr>
            <a:cxnSpLocks noChangeShapeType="1"/>
          </p:cNvCxnSpPr>
          <p:nvPr/>
        </p:nvCxnSpPr>
        <p:spPr bwMode="auto">
          <a:xfrm>
            <a:off x="1712913" y="5319713"/>
            <a:ext cx="809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27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7E6C3F5-3CC3-41A7-A733-BAEC45A47D44}" type="slidenum">
              <a:rPr lang="en-US"/>
              <a:pPr/>
              <a:t>44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72717" name="TextBox 18"/>
          <p:cNvSpPr txBox="1">
            <a:spLocks noChangeArrowheads="1"/>
          </p:cNvSpPr>
          <p:nvPr/>
        </p:nvSpPr>
        <p:spPr bwMode="auto">
          <a:xfrm>
            <a:off x="3705225" y="1169988"/>
            <a:ext cx="216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Display size: 240 x 320</a:t>
            </a:r>
          </a:p>
        </p:txBody>
      </p:sp>
      <p:cxnSp>
        <p:nvCxnSpPr>
          <p:cNvPr id="72718" name="Straight Arrow Connector 20"/>
          <p:cNvCxnSpPr>
            <a:cxnSpLocks noChangeShapeType="1"/>
            <a:endCxn id="72717" idx="1"/>
          </p:cNvCxnSpPr>
          <p:nvPr/>
        </p:nvCxnSpPr>
        <p:spPr bwMode="auto">
          <a:xfrm flipV="1">
            <a:off x="3062288" y="1331913"/>
            <a:ext cx="642937" cy="29686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72719" name="Rounded Rectangle 24"/>
          <p:cNvSpPr>
            <a:spLocks noChangeArrowheads="1"/>
          </p:cNvSpPr>
          <p:nvPr/>
        </p:nvSpPr>
        <p:spPr bwMode="auto">
          <a:xfrm>
            <a:off x="5284788" y="3294063"/>
            <a:ext cx="4017962" cy="91916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 dirty="0"/>
              <a:t>Oil level application to be controlled by user:</a:t>
            </a:r>
          </a:p>
          <a:p>
            <a:pPr defTabSz="915988"/>
            <a:r>
              <a:rPr lang="en-US" dirty="0"/>
              <a:t>Key RIGHT : increase oil level by 5%</a:t>
            </a:r>
          </a:p>
          <a:p>
            <a:pPr defTabSz="915988"/>
            <a:r>
              <a:rPr lang="en-US" dirty="0"/>
              <a:t>Key LEFT: decrease oil level by 5%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6100763" y="4425950"/>
            <a:ext cx="2565400" cy="143351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 dirty="0"/>
              <a:t>Behavior aspects:</a:t>
            </a:r>
          </a:p>
          <a:p>
            <a:pPr defTabSz="915988">
              <a:buFontTx/>
              <a:buChar char="-"/>
            </a:pPr>
            <a:r>
              <a:rPr lang="en-US" dirty="0"/>
              <a:t>Messaging</a:t>
            </a:r>
          </a:p>
          <a:p>
            <a:pPr defTabSz="915988">
              <a:buFontTx/>
              <a:buChar char="-"/>
            </a:pPr>
            <a:r>
              <a:rPr lang="en-US" dirty="0"/>
              <a:t>(Sub)scene management</a:t>
            </a:r>
          </a:p>
          <a:p>
            <a:pPr defTabSz="915988">
              <a:buFontTx/>
              <a:buChar char="-"/>
            </a:pPr>
            <a:r>
              <a:rPr lang="en-US" dirty="0"/>
              <a:t>Property link</a:t>
            </a:r>
          </a:p>
          <a:p>
            <a:pPr defTabSz="915988">
              <a:buFontTx/>
              <a:buChar char="-"/>
            </a:pPr>
            <a:r>
              <a:rPr lang="en-US" dirty="0"/>
              <a:t>Guard / Condition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Communication</a:t>
            </a:r>
            <a:br>
              <a:rPr lang="en-US" dirty="0" smtClean="0"/>
            </a:br>
            <a:r>
              <a:rPr lang="en-US" dirty="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pPr>
              <a:buFont typeface="Arial" pitchFamily="34" charset="0"/>
              <a:buBlip>
                <a:blip r:embed="rId2"/>
              </a:buBlip>
              <a:defRPr/>
            </a:pPr>
            <a:r>
              <a:rPr lang="en-US" dirty="0" smtClean="0"/>
              <a:t>There are two ways by which external entity can communicate with the widgets, through </a:t>
            </a:r>
            <a:r>
              <a:rPr lang="en-US" u="sng" dirty="0" smtClean="0"/>
              <a:t>Messages</a:t>
            </a:r>
            <a:r>
              <a:rPr lang="en-US" dirty="0" smtClean="0"/>
              <a:t> and through </a:t>
            </a:r>
            <a:r>
              <a:rPr lang="en-US" u="sng" dirty="0" smtClean="0"/>
              <a:t>API (data binding)</a:t>
            </a:r>
            <a:r>
              <a:rPr lang="en-US" dirty="0" smtClean="0"/>
              <a:t>. Besides external tasks, messages are also used for internal communications between widgets.</a:t>
            </a:r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 smtClean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/>
              <a:t>API</a:t>
            </a:r>
            <a:br>
              <a:rPr lang="en-US" dirty="0" smtClean="0"/>
            </a:br>
            <a:r>
              <a:rPr lang="en-US" dirty="0" smtClean="0"/>
              <a:t>Widgets can be configured for exchanging data with external entity through APIM and DPOOL</a:t>
            </a:r>
          </a:p>
          <a:p>
            <a:pPr marL="342900" indent="-342900">
              <a:buFont typeface="+mj-lt"/>
              <a:buAutoNum type="arabicPeriod"/>
              <a:defRPr/>
            </a:pPr>
            <a:endParaRPr lang="en-US" dirty="0" smtClean="0"/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 smtClean="0"/>
              <a:t>Messages</a:t>
            </a:r>
            <a:br>
              <a:rPr lang="en-US" dirty="0" smtClean="0"/>
            </a:br>
            <a:r>
              <a:rPr lang="en-US" dirty="0" smtClean="0"/>
              <a:t>All widgets can receive information or command in form of WCS::Message objects. WCS::Message can carry message ID, type, and memory pool ID, as well as optional receiver ID, and data. The main message receiving interface of the widgets is </a:t>
            </a:r>
            <a:r>
              <a:rPr lang="en-US" u="sng" dirty="0" smtClean="0"/>
              <a:t>Handle-Message</a:t>
            </a:r>
            <a:r>
              <a:rPr lang="en-US" dirty="0" smtClean="0"/>
              <a:t> which consists of these processing:</a:t>
            </a:r>
          </a:p>
          <a:p>
            <a:pPr marL="677862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Class-specific message processing (Process-Message)</a:t>
            </a:r>
          </a:p>
          <a:p>
            <a:pPr marL="677862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Instance-specific message processing (Final-Hook)</a:t>
            </a:r>
          </a:p>
          <a:p>
            <a:pPr marL="677862" lvl="1" indent="-342900">
              <a:buFont typeface="Arial" pitchFamily="34" charset="0"/>
              <a:buChar char="•"/>
              <a:defRPr/>
            </a:pPr>
            <a:r>
              <a:rPr lang="en-US" dirty="0" smtClean="0"/>
              <a:t>Optional special hooks</a:t>
            </a:r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 smtClean="0"/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567EF1-C1DC-449F-870F-1BAA29A6FAA2}" type="slidenum">
              <a:rPr lang="en-US"/>
              <a:pPr/>
              <a:t>45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Communication</a:t>
            </a:r>
            <a:br>
              <a:rPr lang="en-US" dirty="0" smtClean="0"/>
            </a:br>
            <a:r>
              <a:rPr lang="en-US" dirty="0" smtClean="0"/>
              <a:t>Process Message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946650"/>
          </a:xfrm>
        </p:spPr>
        <p:txBody>
          <a:bodyPr/>
          <a:lstStyle/>
          <a:p>
            <a:r>
              <a:rPr lang="en-US" dirty="0" smtClean="0"/>
              <a:t>Widget base class implements generic mechanisms of message processing.</a:t>
            </a:r>
          </a:p>
          <a:p>
            <a:r>
              <a:rPr lang="en-US" dirty="0" smtClean="0"/>
              <a:t>Each widget class may define special behavior or response towards a message, based on message type, ID or data when the message is received, or choose to ignore them. </a:t>
            </a:r>
          </a:p>
          <a:p>
            <a:r>
              <a:rPr lang="en-US" dirty="0" smtClean="0"/>
              <a:t>All derived classes should </a:t>
            </a:r>
            <a:r>
              <a:rPr lang="en-US" u="sng" dirty="0" smtClean="0"/>
              <a:t>call their parent class’ message handler </a:t>
            </a:r>
            <a:r>
              <a:rPr lang="en-US" dirty="0" smtClean="0"/>
              <a:t>method before their specific implementation in order not to miss generic implementations of its base classes.</a:t>
            </a:r>
          </a:p>
          <a:p>
            <a:r>
              <a:rPr lang="en-US" dirty="0" smtClean="0"/>
              <a:t>When derived widget doesn’t define its own ProcessMessage method, the implementation from the base class is used.</a:t>
            </a:r>
          </a:p>
          <a:p>
            <a:r>
              <a:rPr lang="en-US" dirty="0" smtClean="0"/>
              <a:t>It is important for widget to return a correct “message status” after processing the message (in any message processing method / hook). There are 3 possible values: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BLOCK_MESSAGE	</a:t>
            </a:r>
            <a:br>
              <a:rPr lang="en-US" dirty="0" smtClean="0"/>
            </a:br>
            <a:r>
              <a:rPr lang="en-US" dirty="0" smtClean="0"/>
              <a:t>Stop the tunneling propagation for this message and start the bubbling process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PASS_MESSAGE	</a:t>
            </a:r>
            <a:br>
              <a:rPr lang="en-US" dirty="0" smtClean="0"/>
            </a:br>
            <a:r>
              <a:rPr lang="en-US" dirty="0" smtClean="0"/>
              <a:t>Widget did not do anything, and message should be propagated further.</a:t>
            </a:r>
          </a:p>
          <a:p>
            <a:pPr lvl="1">
              <a:buFont typeface="Arial" charset="0"/>
              <a:buChar char="•"/>
            </a:pPr>
            <a:r>
              <a:rPr lang="en-US" dirty="0" smtClean="0"/>
              <a:t>CONSUME_MESSAGE	</a:t>
            </a:r>
            <a:br>
              <a:rPr lang="en-US" dirty="0" smtClean="0"/>
            </a:br>
            <a:r>
              <a:rPr lang="en-US" dirty="0" smtClean="0"/>
              <a:t>Widget reacts on the message, and therefore message should be destroyed.</a:t>
            </a:r>
          </a:p>
          <a:p>
            <a:endParaRPr lang="en-US" dirty="0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D5E106F-4F72-4F6A-B336-EE1FC6419807}" type="slidenum">
              <a:rPr lang="en-US"/>
              <a:pPr/>
              <a:t>46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Widget Communication</a:t>
            </a:r>
            <a:br>
              <a:rPr lang="en-US" dirty="0" smtClean="0"/>
            </a:br>
            <a:r>
              <a:rPr lang="en-US" dirty="0" smtClean="0"/>
              <a:t>Final Hook</a:t>
            </a:r>
          </a:p>
        </p:txBody>
      </p:sp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r>
              <a:rPr lang="en-US" dirty="0" smtClean="0"/>
              <a:t>A final hook can be configured for </a:t>
            </a:r>
            <a:r>
              <a:rPr lang="en-US" u="sng" dirty="0" smtClean="0"/>
              <a:t>each widget instance </a:t>
            </a:r>
            <a:r>
              <a:rPr lang="en-US" dirty="0" smtClean="0"/>
              <a:t>in the model. </a:t>
            </a:r>
          </a:p>
          <a:p>
            <a:r>
              <a:rPr lang="en-US" dirty="0" smtClean="0"/>
              <a:t>Here one can define some instance specific behavior in reaction to specified messages. </a:t>
            </a:r>
          </a:p>
          <a:p>
            <a:r>
              <a:rPr lang="en-US" dirty="0" smtClean="0"/>
              <a:t>Each widget call’s its final hook method after its class’s message processing method. </a:t>
            </a:r>
          </a:p>
          <a:p>
            <a:r>
              <a:rPr lang="en-US" dirty="0" smtClean="0"/>
              <a:t>Final hooks are generated by Brutus for each widget depending on the model, and thus are not fully under programmer’s control.</a:t>
            </a:r>
          </a:p>
          <a:p>
            <a:r>
              <a:rPr lang="en-US" dirty="0" smtClean="0"/>
              <a:t>Final hooks support both communication using API or messages.</a:t>
            </a:r>
          </a:p>
          <a:p>
            <a:endParaRPr lang="en-US" dirty="0" smtClean="0"/>
          </a:p>
        </p:txBody>
      </p:sp>
      <p:pic>
        <p:nvPicPr>
          <p:cNvPr id="7577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8175" y="2900363"/>
            <a:ext cx="2424113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70275" y="2900363"/>
            <a:ext cx="6086475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70275" y="4389438"/>
            <a:ext cx="3025775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78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8175" y="4419600"/>
            <a:ext cx="2736850" cy="127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5783" name="Right Arrow 9"/>
          <p:cNvSpPr>
            <a:spLocks noChangeArrowheads="1"/>
          </p:cNvSpPr>
          <p:nvPr/>
        </p:nvSpPr>
        <p:spPr bwMode="auto">
          <a:xfrm>
            <a:off x="2973388" y="3338513"/>
            <a:ext cx="809625" cy="360362"/>
          </a:xfrm>
          <a:prstGeom prst="rightArrow">
            <a:avLst>
              <a:gd name="adj1" fmla="val 50000"/>
              <a:gd name="adj2" fmla="val 4992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75784" name="Right Arrow 10"/>
          <p:cNvSpPr>
            <a:spLocks noChangeArrowheads="1"/>
          </p:cNvSpPr>
          <p:nvPr/>
        </p:nvSpPr>
        <p:spPr bwMode="auto">
          <a:xfrm>
            <a:off x="2970213" y="5184775"/>
            <a:ext cx="811212" cy="358775"/>
          </a:xfrm>
          <a:prstGeom prst="rightArrow">
            <a:avLst>
              <a:gd name="adj1" fmla="val 50000"/>
              <a:gd name="adj2" fmla="val 50246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 dirty="0"/>
          </a:p>
        </p:txBody>
      </p:sp>
      <p:sp>
        <p:nvSpPr>
          <p:cNvPr id="7578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7F334A6-5AB8-42D7-B170-C015D92606F0}" type="slidenum">
              <a:rPr lang="en-US"/>
              <a:pPr/>
              <a:t>47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Widget Communication</a:t>
            </a:r>
            <a:br>
              <a:rPr lang="en-US" dirty="0" smtClean="0"/>
            </a:br>
            <a:r>
              <a:rPr lang="en-US" dirty="0" smtClean="0"/>
              <a:t>Special Hooks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r>
              <a:rPr lang="en-US" sz="1600" dirty="0" smtClean="0"/>
              <a:t>Firstly, there are 3 </a:t>
            </a:r>
            <a:r>
              <a:rPr lang="en-US" sz="1600" b="1" dirty="0" smtClean="0"/>
              <a:t>non-virtual</a:t>
            </a:r>
            <a:r>
              <a:rPr lang="en-US" sz="1600" dirty="0" smtClean="0"/>
              <a:t> methods: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b="1" dirty="0" err="1" smtClean="0"/>
              <a:t>PreMsgHook_</a:t>
            </a:r>
            <a:endParaRPr lang="fr-FR" sz="16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b="1" dirty="0" smtClean="0"/>
              <a:t>MiddleMsgHook_ 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b="1" dirty="0" smtClean="0"/>
              <a:t>PostMsgHook_</a:t>
            </a:r>
          </a:p>
          <a:p>
            <a:r>
              <a:rPr lang="en-US" sz="1600" dirty="0" smtClean="0"/>
              <a:t>These methods implement the </a:t>
            </a:r>
            <a:r>
              <a:rPr lang="en-US" sz="1600" b="1" dirty="0" smtClean="0"/>
              <a:t>widget-generic mechanisms</a:t>
            </a:r>
            <a:r>
              <a:rPr lang="en-US" sz="1600" dirty="0" smtClean="0"/>
              <a:t>, and are not supposed to be over-written.</a:t>
            </a:r>
          </a:p>
          <a:p>
            <a:r>
              <a:rPr lang="en-US" sz="1600" dirty="0" smtClean="0"/>
              <a:t>Currently, only </a:t>
            </a:r>
            <a:r>
              <a:rPr lang="fr-FR" sz="1600" dirty="0" err="1" smtClean="0"/>
              <a:t>PreMsgHook_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in use,  </a:t>
            </a:r>
            <a:r>
              <a:rPr lang="fr-FR" sz="1600" dirty="0" err="1" smtClean="0"/>
              <a:t>while</a:t>
            </a:r>
            <a:r>
              <a:rPr lang="fr-FR" sz="1600" dirty="0" smtClean="0"/>
              <a:t> the </a:t>
            </a:r>
            <a:r>
              <a:rPr lang="fr-FR" sz="1600" dirty="0" err="1" smtClean="0"/>
              <a:t>other</a:t>
            </a:r>
            <a:r>
              <a:rPr lang="fr-FR" sz="1600" dirty="0" smtClean="0"/>
              <a:t> </a:t>
            </a:r>
            <a:r>
              <a:rPr lang="fr-FR" sz="1600" dirty="0" err="1" smtClean="0"/>
              <a:t>two</a:t>
            </a:r>
            <a:r>
              <a:rPr lang="fr-FR" sz="1600" dirty="0" smtClean="0"/>
              <a:t> are </a:t>
            </a:r>
            <a:r>
              <a:rPr lang="fr-FR" sz="1600" dirty="0" err="1" smtClean="0"/>
              <a:t>only</a:t>
            </a:r>
            <a:r>
              <a:rPr lang="fr-FR" sz="1600" dirty="0" smtClean="0"/>
              <a:t> for future extensions.</a:t>
            </a:r>
          </a:p>
          <a:p>
            <a:endParaRPr lang="fr-FR" sz="1600" dirty="0" smtClean="0"/>
          </a:p>
          <a:p>
            <a:r>
              <a:rPr lang="en-US" sz="1600" dirty="0" smtClean="0"/>
              <a:t>Then, there are 3 </a:t>
            </a:r>
            <a:r>
              <a:rPr lang="en-US" sz="1600" b="1" dirty="0" smtClean="0"/>
              <a:t>virtual</a:t>
            </a:r>
            <a:r>
              <a:rPr lang="en-US" sz="1600" dirty="0" smtClean="0"/>
              <a:t> methods:</a:t>
            </a:r>
          </a:p>
          <a:p>
            <a:pPr lvl="1">
              <a:buFont typeface="Courier New" pitchFamily="49" charset="0"/>
              <a:buChar char="o"/>
            </a:pPr>
            <a:r>
              <a:rPr lang="fr-FR" sz="1600" b="1" dirty="0" err="1" smtClean="0"/>
              <a:t>PreMsgHook</a:t>
            </a:r>
            <a:endParaRPr lang="fr-FR" sz="1600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1600" b="1" dirty="0" smtClean="0"/>
              <a:t>MiddleMsgHook</a:t>
            </a:r>
          </a:p>
          <a:p>
            <a:pPr lvl="1">
              <a:buFont typeface="Courier New" pitchFamily="49" charset="0"/>
              <a:buChar char="o"/>
            </a:pPr>
            <a:r>
              <a:rPr lang="en-US" sz="1600" b="1" dirty="0" smtClean="0"/>
              <a:t>PostMsgHook</a:t>
            </a:r>
          </a:p>
          <a:p>
            <a:r>
              <a:rPr lang="en-US" sz="1600" dirty="0" smtClean="0"/>
              <a:t>These methods are supposed to be over-written (if necessary) with </a:t>
            </a:r>
            <a:r>
              <a:rPr lang="en-US" sz="1600" b="1" dirty="0" smtClean="0"/>
              <a:t>project-specific implementations.</a:t>
            </a:r>
            <a:endParaRPr lang="en-US" sz="1600" dirty="0" smtClean="0"/>
          </a:p>
          <a:p>
            <a:r>
              <a:rPr lang="en-US" sz="1600" dirty="0" smtClean="0"/>
              <a:t>In the base class MiddleMsgHook is responsible for preventing Tunneling messages from entering Final Hook. Therefore, project specific overrides must also take over this role. </a:t>
            </a:r>
          </a:p>
          <a:p>
            <a:endParaRPr lang="en-US" sz="1600" dirty="0" smtClean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B38B86-97CB-490E-8C3E-9B1DC8C00A18}" type="slidenum">
              <a:rPr lang="en-US"/>
              <a:pPr/>
              <a:t>48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</a:t>
            </a:r>
            <a:br>
              <a:rPr lang="en-US" smtClean="0"/>
            </a:br>
            <a:r>
              <a:rPr lang="en-US" smtClean="0"/>
              <a:t>Handle Message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946650"/>
          </a:xfrm>
        </p:spPr>
        <p:txBody>
          <a:bodyPr/>
          <a:lstStyle/>
          <a:p>
            <a:r>
              <a:rPr lang="en-US" smtClean="0"/>
              <a:t>The main method for processing message, </a:t>
            </a:r>
            <a:r>
              <a:rPr lang="en-US" b="1" smtClean="0"/>
              <a:t>HandleMessage</a:t>
            </a:r>
            <a:r>
              <a:rPr lang="en-US" smtClean="0"/>
              <a:t>, has calls to these new methods before, after and in-between calls to ProcessMessage and Final Hook as below:</a:t>
            </a:r>
          </a:p>
          <a:p>
            <a:pPr lvl="1">
              <a:buFont typeface="Arial" charset="0"/>
              <a:buNone/>
            </a:pPr>
            <a:r>
              <a:rPr lang="en-US" sz="1600" b="1" smtClean="0">
                <a:latin typeface="Inconsolata"/>
              </a:rPr>
              <a:t>	HandleMessage</a:t>
            </a:r>
            <a:r>
              <a:rPr lang="en-US" sz="1600" smtClean="0">
                <a:latin typeface="Inconsolata"/>
              </a:rPr>
              <a:t> (Message m)</a:t>
            </a:r>
            <a:br>
              <a:rPr lang="en-US" sz="1600" smtClean="0">
                <a:latin typeface="Inconsolata"/>
              </a:rPr>
            </a:br>
            <a:r>
              <a:rPr lang="en-US" sz="1600" smtClean="0">
                <a:latin typeface="Inconsolata"/>
              </a:rPr>
              <a:t>{</a:t>
            </a:r>
            <a:br>
              <a:rPr lang="en-US" sz="1600" smtClean="0">
                <a:latin typeface="Inconsolata"/>
              </a:rPr>
            </a:br>
            <a:r>
              <a:rPr lang="en-US" sz="1600" smtClean="0">
                <a:latin typeface="Inconsolata"/>
              </a:rPr>
              <a:t>	</a:t>
            </a:r>
            <a:r>
              <a:rPr lang="fr-FR" sz="1600" b="1" smtClean="0">
                <a:latin typeface="Inconsolata"/>
              </a:rPr>
              <a:t>PreMsgHook </a:t>
            </a:r>
            <a:r>
              <a:rPr lang="en-US" sz="1600" b="1" smtClean="0">
                <a:latin typeface="Inconsolata"/>
              </a:rPr>
              <a:t>_ (m) ;</a:t>
            </a:r>
            <a:br>
              <a:rPr lang="en-US" sz="1600" b="1" smtClean="0">
                <a:latin typeface="Inconsolata"/>
              </a:rPr>
            </a:br>
            <a:r>
              <a:rPr lang="en-US" sz="1600" b="1" smtClean="0">
                <a:latin typeface="Inconsolata"/>
              </a:rPr>
              <a:t>	</a:t>
            </a:r>
            <a:r>
              <a:rPr lang="fr-FR" sz="1600" b="1" smtClean="0">
                <a:latin typeface="Inconsolata"/>
              </a:rPr>
              <a:t>PreMsgHook</a:t>
            </a:r>
            <a:r>
              <a:rPr lang="en-US" sz="1600" b="1" smtClean="0">
                <a:latin typeface="Inconsolata"/>
              </a:rPr>
              <a:t>(m) ;</a:t>
            </a:r>
            <a:endParaRPr lang="en-US" sz="1600" smtClean="0">
              <a:latin typeface="Inconsolata"/>
            </a:endParaRPr>
          </a:p>
          <a:p>
            <a:pPr lvl="2">
              <a:buFont typeface="Arial" charset="0"/>
              <a:buNone/>
            </a:pPr>
            <a:r>
              <a:rPr lang="en-US" sz="1600" smtClean="0">
                <a:latin typeface="Inconsolata"/>
              </a:rPr>
              <a:t>		enProcessMessage (m) ; </a:t>
            </a:r>
            <a:r>
              <a:rPr lang="en-US" sz="1600" smtClean="0">
                <a:solidFill>
                  <a:srgbClr val="00B050"/>
                </a:solidFill>
                <a:latin typeface="Inconsolata"/>
              </a:rPr>
              <a:t>// class specific method for processing messages</a:t>
            </a:r>
          </a:p>
          <a:p>
            <a:pPr lvl="2">
              <a:buFont typeface="Arial" charset="0"/>
              <a:buNone/>
            </a:pPr>
            <a:r>
              <a:rPr lang="en-US" sz="1600" b="1" smtClean="0">
                <a:latin typeface="Inconsolata"/>
              </a:rPr>
              <a:t>		MiddleMsgHook _ (m) ;</a:t>
            </a:r>
            <a:br>
              <a:rPr lang="en-US" sz="1600" b="1" smtClean="0">
                <a:latin typeface="Inconsolata"/>
              </a:rPr>
            </a:br>
            <a:r>
              <a:rPr lang="en-US" sz="1600" b="1" smtClean="0">
                <a:latin typeface="Inconsolata"/>
              </a:rPr>
              <a:t>	MiddleMsgHook(m) ;</a:t>
            </a:r>
            <a:endParaRPr lang="en-US" sz="1600" smtClean="0">
              <a:latin typeface="Inconsolata"/>
            </a:endParaRPr>
          </a:p>
          <a:p>
            <a:pPr lvl="2">
              <a:buFont typeface="Arial" charset="0"/>
              <a:buNone/>
            </a:pPr>
            <a:r>
              <a:rPr lang="en-US" sz="1600" smtClean="0">
                <a:latin typeface="Inconsolata"/>
              </a:rPr>
              <a:t>		pfGetFinalHookFunc () (this , m) ; </a:t>
            </a:r>
            <a:r>
              <a:rPr lang="en-US" sz="1600" smtClean="0">
                <a:solidFill>
                  <a:srgbClr val="00B050"/>
                </a:solidFill>
                <a:latin typeface="Inconsolata"/>
              </a:rPr>
              <a:t>// calls final hook of the widget</a:t>
            </a:r>
            <a:endParaRPr lang="en-US" sz="1600" b="1" smtClean="0">
              <a:solidFill>
                <a:srgbClr val="00B050"/>
              </a:solidFill>
              <a:latin typeface="Inconsolata"/>
            </a:endParaRPr>
          </a:p>
          <a:p>
            <a:pPr lvl="2">
              <a:buFont typeface="Arial" charset="0"/>
              <a:buNone/>
            </a:pPr>
            <a:r>
              <a:rPr lang="en-US" sz="1600" b="1" smtClean="0">
                <a:latin typeface="Inconsolata"/>
              </a:rPr>
              <a:t>		PostMsgHook _ (m) ;</a:t>
            </a:r>
            <a:br>
              <a:rPr lang="en-US" sz="1600" b="1" smtClean="0">
                <a:latin typeface="Inconsolata"/>
              </a:rPr>
            </a:br>
            <a:r>
              <a:rPr lang="en-US" sz="1600" b="1" smtClean="0">
                <a:latin typeface="Inconsolata"/>
              </a:rPr>
              <a:t>	PostMsgHook(m) 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	} 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032D2B1-447D-4C75-A576-CE348F6BD663}" type="slidenum">
              <a:rPr lang="en-US"/>
              <a:pPr/>
              <a:t>49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Concept</a:t>
            </a:r>
          </a:p>
        </p:txBody>
      </p:sp>
      <p:sp>
        <p:nvSpPr>
          <p:cNvPr id="22530" name="Inhaltsplatzhalt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830762"/>
          </a:xfrm>
        </p:spPr>
        <p:txBody>
          <a:bodyPr/>
          <a:lstStyle/>
          <a:p>
            <a:r>
              <a:rPr lang="en-US" dirty="0" smtClean="0"/>
              <a:t>Definition:</a:t>
            </a:r>
          </a:p>
          <a:p>
            <a:pPr lvl="1"/>
            <a:r>
              <a:rPr lang="en-US" dirty="0" smtClean="0"/>
              <a:t> A widget (window gadget) is an element of a Graphical User Interface (GUI) that displays an information arrangement changeable by the user</a:t>
            </a:r>
          </a:p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has a set of properties that can be linked to a model</a:t>
            </a:r>
          </a:p>
          <a:p>
            <a:pPr lvl="1"/>
            <a:r>
              <a:rPr lang="en-US" dirty="0" smtClean="0"/>
              <a:t>has a view part that draws the widgets</a:t>
            </a:r>
          </a:p>
          <a:p>
            <a:pPr lvl="1"/>
            <a:r>
              <a:rPr lang="en-US" dirty="0" smtClean="0"/>
              <a:t>has a controller part that defines the behavior of the widget</a:t>
            </a:r>
          </a:p>
          <a:p>
            <a:pPr lvl="1"/>
            <a:r>
              <a:rPr lang="en-US" dirty="0" smtClean="0"/>
              <a:t>reacts on user interaction</a:t>
            </a:r>
          </a:p>
          <a:p>
            <a:pPr lvl="1"/>
            <a:r>
              <a:rPr lang="en-US" dirty="0" smtClean="0"/>
              <a:t>follows an object oriented approach</a:t>
            </a:r>
          </a:p>
          <a:p>
            <a:pPr lvl="1"/>
            <a:r>
              <a:rPr lang="en-US" dirty="0" smtClean="0"/>
              <a:t>can be arranged hierarchical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grpSp>
        <p:nvGrpSpPr>
          <p:cNvPr id="22531" name="Group 16"/>
          <p:cNvGrpSpPr>
            <a:grpSpLocks/>
          </p:cNvGrpSpPr>
          <p:nvPr/>
        </p:nvGrpSpPr>
        <p:grpSpPr bwMode="auto">
          <a:xfrm>
            <a:off x="4964113" y="3806825"/>
            <a:ext cx="3316287" cy="1844675"/>
            <a:chOff x="1327" y="2637"/>
            <a:chExt cx="1928" cy="1162"/>
          </a:xfrm>
        </p:grpSpPr>
        <p:grpSp>
          <p:nvGrpSpPr>
            <p:cNvPr id="22533" name="Group 15"/>
            <p:cNvGrpSpPr>
              <a:grpSpLocks/>
            </p:cNvGrpSpPr>
            <p:nvPr/>
          </p:nvGrpSpPr>
          <p:grpSpPr bwMode="auto">
            <a:xfrm>
              <a:off x="2376" y="2637"/>
              <a:ext cx="879" cy="1162"/>
              <a:chOff x="2376" y="2637"/>
              <a:chExt cx="879" cy="1162"/>
            </a:xfrm>
          </p:grpSpPr>
          <p:sp>
            <p:nvSpPr>
              <p:cNvPr id="22536" name="Rectangle 8"/>
              <p:cNvSpPr>
                <a:spLocks noChangeArrowheads="1"/>
              </p:cNvSpPr>
              <p:nvPr/>
            </p:nvSpPr>
            <p:spPr bwMode="auto">
              <a:xfrm>
                <a:off x="2376" y="2637"/>
                <a:ext cx="879" cy="1162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pPr algn="ctr" defTabSz="996950"/>
                <a:r>
                  <a:rPr lang="en-US" dirty="0"/>
                  <a:t>Widget</a:t>
                </a: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/>
            </p:nvSpPr>
            <p:spPr bwMode="auto">
              <a:xfrm>
                <a:off x="2489" y="2920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96950"/>
                <a:r>
                  <a:rPr lang="en-US" dirty="0"/>
                  <a:t>Properties</a:t>
                </a: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/>
            </p:nvSpPr>
            <p:spPr bwMode="auto">
              <a:xfrm>
                <a:off x="2489" y="3204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96950"/>
                <a:r>
                  <a:rPr lang="en-US" dirty="0"/>
                  <a:t>View</a:t>
                </a: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/>
            </p:nvSpPr>
            <p:spPr bwMode="auto">
              <a:xfrm>
                <a:off x="2489" y="3487"/>
                <a:ext cx="652" cy="199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defTabSz="996950"/>
                <a:r>
                  <a:rPr lang="en-US" dirty="0"/>
                  <a:t>Controller</a:t>
                </a:r>
              </a:p>
            </p:txBody>
          </p:sp>
        </p:grpSp>
        <p:sp>
          <p:nvSpPr>
            <p:cNvPr id="22534" name="Rectangle 13"/>
            <p:cNvSpPr>
              <a:spLocks noChangeArrowheads="1"/>
            </p:cNvSpPr>
            <p:nvPr/>
          </p:nvSpPr>
          <p:spPr bwMode="auto">
            <a:xfrm>
              <a:off x="1327" y="2920"/>
              <a:ext cx="567" cy="567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defTabSz="996950"/>
              <a:r>
                <a:rPr lang="en-US" dirty="0"/>
                <a:t>Model</a:t>
              </a:r>
            </a:p>
          </p:txBody>
        </p:sp>
        <p:sp>
          <p:nvSpPr>
            <p:cNvPr id="22535" name="AutoShape 14"/>
            <p:cNvSpPr>
              <a:spLocks noChangeArrowheads="1"/>
            </p:cNvSpPr>
            <p:nvPr/>
          </p:nvSpPr>
          <p:spPr bwMode="auto">
            <a:xfrm>
              <a:off x="1894" y="3147"/>
              <a:ext cx="482" cy="142"/>
            </a:xfrm>
            <a:prstGeom prst="leftRightArrow">
              <a:avLst>
                <a:gd name="adj1" fmla="val 50000"/>
                <a:gd name="adj2" fmla="val 6788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</p:grp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297C6F3-A441-411D-AB55-9FE18633EB08}" type="slidenum">
              <a:rPr lang="en-US"/>
              <a:pPr/>
              <a:t>5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Generating Events (1)</a:t>
            </a:r>
            <a:endParaRPr lang="de-DE" smtClean="0"/>
          </a:p>
        </p:txBody>
      </p:sp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 Where can you generate events (i.e. post HMI message) from, via the model?</a:t>
            </a:r>
          </a:p>
          <a:p>
            <a:pPr lvl="1"/>
            <a:r>
              <a:rPr lang="en-US" smtClean="0"/>
              <a:t>Widgets (final hooks)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Property changes (OnChange)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Transition</a:t>
            </a:r>
          </a:p>
          <a:p>
            <a:pPr lvl="1"/>
            <a:r>
              <a:rPr lang="en-US" smtClean="0"/>
              <a:t> State machines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OnEntry / OnExit</a:t>
            </a:r>
          </a:p>
          <a:p>
            <a:pPr lvl="2">
              <a:buFont typeface="Arial" charset="0"/>
              <a:buChar char="•"/>
            </a:pPr>
            <a:r>
              <a:rPr lang="en-US" smtClean="0"/>
              <a:t>Transition</a:t>
            </a:r>
          </a:p>
          <a:p>
            <a:endParaRPr lang="en-US" smtClean="0"/>
          </a:p>
          <a:p>
            <a:r>
              <a:rPr lang="en-US" smtClean="0"/>
              <a:t> Two key attributes in the model: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Storage         : 	where the message will be stored temporarily</a:t>
            </a:r>
            <a:br>
              <a:rPr lang="en-US" smtClean="0"/>
            </a:br>
            <a:r>
              <a:rPr lang="en-US" smtClean="0"/>
              <a:t>		It influences the message delivery order.</a:t>
            </a:r>
            <a:endParaRPr lang="en-US" sz="1600" smtClean="0"/>
          </a:p>
          <a:p>
            <a:pPr lvl="1">
              <a:buFont typeface="Arial" charset="0"/>
              <a:buChar char="•"/>
            </a:pPr>
            <a:r>
              <a:rPr lang="en-US" smtClean="0"/>
              <a:t>Propagation:	how the message will be delivered to the widget (propagation strategy)</a:t>
            </a:r>
            <a:endParaRPr lang="en-US" sz="1600" smtClean="0"/>
          </a:p>
          <a:p>
            <a:pPr lvl="1"/>
            <a:endParaRPr lang="en-US" smtClean="0"/>
          </a:p>
        </p:txBody>
      </p:sp>
      <p:sp>
        <p:nvSpPr>
          <p:cNvPr id="788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0FF360-34F7-4BA7-A80F-8330ECF68EDD}" type="slidenum">
              <a:rPr lang="en-US"/>
              <a:pPr/>
              <a:t>50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Generating Events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pPr>
              <a:buFont typeface="Arial" pitchFamily="34" charset="0"/>
              <a:buBlip>
                <a:blip r:embed="rId2"/>
              </a:buBlip>
              <a:defRPr/>
            </a:pPr>
            <a:r>
              <a:rPr lang="en-US" dirty="0" smtClean="0">
                <a:solidFill>
                  <a:srgbClr val="000000"/>
                </a:solidFill>
              </a:rPr>
              <a:t>There are mainly 4 different set of interfaces supported, depending on the storage where the message is posted.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WAS::Framework::PostMessage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enqueue messages to the </a:t>
            </a:r>
            <a:r>
              <a:rPr lang="en-US" b="1" dirty="0" smtClean="0">
                <a:solidFill>
                  <a:srgbClr val="000000"/>
                </a:solidFill>
              </a:rPr>
              <a:t>external message queue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The memory location used for all these messages is the </a:t>
            </a:r>
            <a:r>
              <a:rPr lang="en-US" b="1" dirty="0" smtClean="0">
                <a:solidFill>
                  <a:srgbClr val="000000"/>
                </a:solidFill>
              </a:rPr>
              <a:t>Memory pool for External messages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b="1" dirty="0" smtClean="0">
                <a:solidFill>
                  <a:srgbClr val="000000"/>
                </a:solidFill>
              </a:rPr>
              <a:t>All message types </a:t>
            </a:r>
            <a:r>
              <a:rPr lang="en-US" dirty="0" smtClean="0">
                <a:solidFill>
                  <a:srgbClr val="000000"/>
                </a:solidFill>
              </a:rPr>
              <a:t>may be posted to the external message queue.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Xml example: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A31515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="MyWidgetEvent1" </a:t>
            </a: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b="1" dirty="0" smtClean="0">
                <a:solidFill>
                  <a:srgbClr val="0000FF"/>
                </a:solidFill>
              </a:rPr>
              <a:t>="External" </a:t>
            </a:r>
            <a:r>
              <a:rPr lang="en-US" dirty="0" smtClean="0">
                <a:solidFill>
                  <a:srgbClr val="FF0000"/>
                </a:solidFill>
              </a:rPr>
              <a:t>Propagation</a:t>
            </a:r>
            <a:r>
              <a:rPr lang="en-US" dirty="0" smtClean="0">
                <a:solidFill>
                  <a:srgbClr val="0000FF"/>
                </a:solidFill>
              </a:rPr>
              <a:t>="TopDownBroadcast"/&gt;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 startAt="2"/>
              <a:defRPr/>
            </a:pPr>
            <a:endParaRPr lang="en-US" dirty="0"/>
          </a:p>
        </p:txBody>
      </p:sp>
      <p:sp>
        <p:nvSpPr>
          <p:cNvPr id="798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1A8CA-F031-4E8E-9773-6CC31C94BB6C}" type="slidenum">
              <a:rPr lang="en-US"/>
              <a:pPr/>
              <a:t>51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Generating Events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9466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WAS::DisplayController::PostMessage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enqueue messages to the </a:t>
            </a:r>
            <a:r>
              <a:rPr lang="en-US" b="1" dirty="0" smtClean="0">
                <a:solidFill>
                  <a:srgbClr val="000000"/>
                </a:solidFill>
              </a:rPr>
              <a:t>internal message queue of a specific display controller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The memory location used for all these messages is the </a:t>
            </a:r>
            <a:r>
              <a:rPr lang="en-US" b="1" dirty="0" smtClean="0">
                <a:solidFill>
                  <a:srgbClr val="000000"/>
                </a:solidFill>
              </a:rPr>
              <a:t>Memory pool for Internal messages associated to the display controller</a:t>
            </a:r>
            <a:r>
              <a:rPr lang="en-US" dirty="0" smtClean="0">
                <a:solidFill>
                  <a:srgbClr val="000000"/>
                </a:solidFill>
              </a:rPr>
              <a:t> which was used during the call.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Only a </a:t>
            </a:r>
            <a:r>
              <a:rPr lang="en-US" b="1" dirty="0" smtClean="0">
                <a:solidFill>
                  <a:srgbClr val="000000"/>
                </a:solidFill>
              </a:rPr>
              <a:t>restricted set of messages </a:t>
            </a:r>
            <a:r>
              <a:rPr lang="en-US" dirty="0" smtClean="0">
                <a:solidFill>
                  <a:srgbClr val="000000"/>
                </a:solidFill>
              </a:rPr>
              <a:t>may be posted here: TREE_BROADCAST_MESSAGE, TREE_TUNNELING_MESSAGE, ADDRESSABLE_MESSAGE, DIRECT_MESSAGE and TREE_BROADCAST_BOTTOM_UP_MESSAGE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rgbClr val="000000"/>
              </a:solidFill>
            </a:endParaRP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Xml example:</a:t>
            </a:r>
          </a:p>
          <a:p>
            <a:pPr marL="400050" lvl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&lt;</a:t>
            </a:r>
            <a:r>
              <a:rPr lang="en-US" dirty="0" smtClean="0">
                <a:solidFill>
                  <a:srgbClr val="A31515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="MyWidgetEvent1" </a:t>
            </a: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b="1" dirty="0" smtClean="0">
                <a:solidFill>
                  <a:srgbClr val="0000FF"/>
                </a:solidFill>
              </a:rPr>
              <a:t>="Internal" </a:t>
            </a:r>
            <a:r>
              <a:rPr lang="en-US" dirty="0" smtClean="0">
                <a:solidFill>
                  <a:srgbClr val="FF0000"/>
                </a:solidFill>
              </a:rPr>
              <a:t>Propagation</a:t>
            </a:r>
            <a:r>
              <a:rPr lang="en-US" dirty="0" smtClean="0">
                <a:solidFill>
                  <a:srgbClr val="0000FF"/>
                </a:solidFill>
              </a:rPr>
              <a:t>="Addressable" </a:t>
            </a:r>
            <a:r>
              <a:rPr lang="en-US" dirty="0" smtClean="0">
                <a:solidFill>
                  <a:srgbClr val="FF0000"/>
                </a:solidFill>
              </a:rPr>
              <a:t>Receiver</a:t>
            </a:r>
            <a:r>
              <a:rPr lang="en-US" dirty="0" smtClean="0">
                <a:solidFill>
                  <a:srgbClr val="0000FF"/>
                </a:solidFill>
              </a:rPr>
              <a:t>="V0"/&gt;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/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A254E71-CEC1-4E91-94CD-97EE0D220135}" type="slidenum">
              <a:rPr lang="en-US"/>
              <a:pPr/>
              <a:t>52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Generating Events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9466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WCS::Messenger::PostStackMessage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enqueue messages to the </a:t>
            </a:r>
            <a:r>
              <a:rPr lang="en-US" b="1" dirty="0" smtClean="0">
                <a:solidFill>
                  <a:srgbClr val="000000"/>
                </a:solidFill>
              </a:rPr>
              <a:t>MessageList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The memory location used for all these messages is the </a:t>
            </a:r>
            <a:r>
              <a:rPr lang="en-US" b="1" dirty="0" smtClean="0">
                <a:solidFill>
                  <a:srgbClr val="000000"/>
                </a:solidFill>
              </a:rPr>
              <a:t>EPF memory pool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 Only a </a:t>
            </a:r>
            <a:r>
              <a:rPr lang="en-US" b="1" dirty="0" smtClean="0">
                <a:solidFill>
                  <a:srgbClr val="000000"/>
                </a:solidFill>
              </a:rPr>
              <a:t>restricted set of messages </a:t>
            </a:r>
            <a:r>
              <a:rPr lang="en-US" dirty="0" smtClean="0">
                <a:solidFill>
                  <a:srgbClr val="000000"/>
                </a:solidFill>
              </a:rPr>
              <a:t>may be posted here: TREE_BROADCAST_MESSAGE, TREE_BUBBLING_MESSAGE, ADDRESSABLE_MESSAGE, DIRECT_MESSAGE and TREE_BROADCAST_BOTTOM_UP_MESSAGE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 Xml example: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 &lt;</a:t>
            </a:r>
            <a:r>
              <a:rPr lang="en-US" dirty="0" smtClean="0">
                <a:solidFill>
                  <a:srgbClr val="A31515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="MyWidgetEvent1" </a:t>
            </a: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b="1" dirty="0" smtClean="0">
                <a:solidFill>
                  <a:srgbClr val="0000FF"/>
                </a:solidFill>
              </a:rPr>
              <a:t>="Stack" </a:t>
            </a:r>
            <a:r>
              <a:rPr lang="en-US" dirty="0" smtClean="0">
                <a:solidFill>
                  <a:srgbClr val="FF0000"/>
                </a:solidFill>
              </a:rPr>
              <a:t>Propagation</a:t>
            </a:r>
            <a:r>
              <a:rPr lang="en-US" dirty="0" smtClean="0">
                <a:solidFill>
                  <a:srgbClr val="0000FF"/>
                </a:solidFill>
              </a:rPr>
              <a:t>="Addressable" </a:t>
            </a:r>
            <a:r>
              <a:rPr lang="en-US" dirty="0" smtClean="0">
                <a:solidFill>
                  <a:srgbClr val="FF0000"/>
                </a:solidFill>
              </a:rPr>
              <a:t>Receiver</a:t>
            </a:r>
            <a:r>
              <a:rPr lang="en-US" dirty="0" smtClean="0">
                <a:solidFill>
                  <a:srgbClr val="0000FF"/>
                </a:solidFill>
              </a:rPr>
              <a:t>="V0"/&gt;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endParaRPr lang="en-US" dirty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8EF39D-1C42-4783-B6C7-4729D7A24896}" type="slidenum">
              <a:rPr lang="en-US"/>
              <a:pPr/>
              <a:t>53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Generating Events (5)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en-US" b="1" dirty="0" smtClean="0">
                <a:solidFill>
                  <a:srgbClr val="000000"/>
                </a:solidFill>
              </a:rPr>
              <a:t>WCS::Messenger::SendMessage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send messages </a:t>
            </a:r>
            <a:r>
              <a:rPr lang="en-US" b="1" dirty="0" smtClean="0">
                <a:solidFill>
                  <a:srgbClr val="000000"/>
                </a:solidFill>
              </a:rPr>
              <a:t>directly</a:t>
            </a:r>
            <a:r>
              <a:rPr lang="en-US" dirty="0" smtClean="0">
                <a:solidFill>
                  <a:srgbClr val="000000"/>
                </a:solidFill>
              </a:rPr>
              <a:t> (they are executed in the same function call i.e. the calling method does not return until the message is not sent and processed).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All messages generated during this process are </a:t>
            </a:r>
            <a:r>
              <a:rPr lang="en-US" b="1" dirty="0" smtClean="0">
                <a:solidFill>
                  <a:srgbClr val="000000"/>
                </a:solidFill>
              </a:rPr>
              <a:t>local objects </a:t>
            </a:r>
            <a:r>
              <a:rPr lang="en-US" dirty="0" smtClean="0">
                <a:solidFill>
                  <a:srgbClr val="000000"/>
                </a:solidFill>
              </a:rPr>
              <a:t>on the stack, so they are not created using HMI memory manager and they don’t need to be deleted.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rgbClr val="000000"/>
                </a:solidFill>
              </a:rPr>
              <a:t>Only a </a:t>
            </a:r>
            <a:r>
              <a:rPr lang="en-US" b="1" dirty="0" smtClean="0">
                <a:solidFill>
                  <a:srgbClr val="000000"/>
                </a:solidFill>
              </a:rPr>
              <a:t>restricted set of messages </a:t>
            </a:r>
            <a:r>
              <a:rPr lang="en-US" dirty="0" smtClean="0">
                <a:solidFill>
                  <a:srgbClr val="000000"/>
                </a:solidFill>
              </a:rPr>
              <a:t>may be posted here: TREE_BROADCAST_MESSAGE, ADDRESSABLE_MESSAGE, DIRECT_MESSAGE and TREE_BROADCAST_BOTTOM_UP_MESSAGE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 Xml example:</a:t>
            </a:r>
          </a:p>
          <a:p>
            <a:pPr marL="400050" lvl="1"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 &lt;</a:t>
            </a:r>
            <a:r>
              <a:rPr lang="en-US" dirty="0" smtClean="0">
                <a:solidFill>
                  <a:srgbClr val="A31515"/>
                </a:solidFill>
              </a:rPr>
              <a:t>Event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>
                <a:solidFill>
                  <a:srgbClr val="0000FF"/>
                </a:solidFill>
              </a:rPr>
              <a:t>="MyWidgetEvent1" </a:t>
            </a:r>
            <a:r>
              <a:rPr lang="en-US" b="1" dirty="0" smtClean="0">
                <a:solidFill>
                  <a:srgbClr val="FF0000"/>
                </a:solidFill>
              </a:rPr>
              <a:t>Storage</a:t>
            </a:r>
            <a:r>
              <a:rPr lang="en-US" b="1" dirty="0" smtClean="0">
                <a:solidFill>
                  <a:srgbClr val="0000FF"/>
                </a:solidFill>
              </a:rPr>
              <a:t>="Direct" </a:t>
            </a:r>
            <a:r>
              <a:rPr lang="en-US" dirty="0" smtClean="0">
                <a:solidFill>
                  <a:srgbClr val="FF0000"/>
                </a:solidFill>
              </a:rPr>
              <a:t>Propagation</a:t>
            </a:r>
            <a:r>
              <a:rPr lang="en-US" dirty="0" smtClean="0">
                <a:solidFill>
                  <a:srgbClr val="0000FF"/>
                </a:solidFill>
              </a:rPr>
              <a:t>="Addressable" </a:t>
            </a:r>
            <a:r>
              <a:rPr lang="en-US" dirty="0" smtClean="0">
                <a:solidFill>
                  <a:srgbClr val="FF0000"/>
                </a:solidFill>
              </a:rPr>
              <a:t>Receiver</a:t>
            </a:r>
            <a:r>
              <a:rPr lang="en-US" dirty="0" smtClean="0">
                <a:solidFill>
                  <a:srgbClr val="0000FF"/>
                </a:solidFill>
              </a:rPr>
              <a:t>="V0"/&gt;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buFont typeface="Arial" pitchFamily="34" charset="0"/>
              <a:buBlip>
                <a:blip r:embed="rId2"/>
              </a:buBlip>
              <a:defRPr/>
            </a:pPr>
            <a:endParaRPr lang="en-US" dirty="0"/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05603EA-79EF-49F0-998D-A507138E5011}" type="slidenum">
              <a:rPr lang="en-US"/>
              <a:pPr/>
              <a:t>54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Communication </a:t>
            </a:r>
            <a:br>
              <a:rPr lang="en-US" smtClean="0"/>
            </a:br>
            <a:r>
              <a:rPr lang="en-US" smtClean="0"/>
              <a:t>Messaging – Direct Message Registration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042988"/>
            <a:ext cx="9236075" cy="4946650"/>
          </a:xfrm>
        </p:spPr>
        <p:txBody>
          <a:bodyPr/>
          <a:lstStyle/>
          <a:p>
            <a:r>
              <a:rPr lang="en-US" dirty="0" smtClean="0"/>
              <a:t>Direct message is a message which sent only to registered receivers. The list of receivers must be specified in the model.</a:t>
            </a:r>
            <a:br>
              <a:rPr lang="en-US" dirty="0" smtClean="0"/>
            </a:br>
            <a:r>
              <a:rPr lang="en-US" b="1" dirty="0" smtClean="0">
                <a:solidFill>
                  <a:srgbClr val="009900"/>
                </a:solidFill>
              </a:rPr>
              <a:t>Affected xml:</a:t>
            </a:r>
            <a:r>
              <a:rPr lang="en-US" dirty="0" smtClean="0"/>
              <a:t> Configuration.xml : &lt;Display&gt; : &lt;DirectMessage&gt;</a:t>
            </a:r>
          </a:p>
          <a:p>
            <a:pPr eaLnBrk="1" hangingPunct="1">
              <a:spcBef>
                <a:spcPts val="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b="1" dirty="0" smtClean="0">
                <a:solidFill>
                  <a:srgbClr val="009900"/>
                </a:solidFill>
              </a:rPr>
              <a:t>	To-do: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  - Define List of Direct Messages per widget instance / class</a:t>
            </a:r>
            <a:br>
              <a:rPr lang="en-US" dirty="0" smtClean="0"/>
            </a:br>
            <a:r>
              <a:rPr lang="en-US" dirty="0" smtClean="0"/>
              <a:t>     - Direct Message can be an integer, enum, Virtual Key</a:t>
            </a:r>
            <a:br>
              <a:rPr lang="en-US" dirty="0" smtClean="0"/>
            </a:br>
            <a:r>
              <a:rPr lang="en-US" dirty="0" smtClean="0"/>
              <a:t>     =&gt; During runtime: These Direct messages are sent to these widgets without tree propagation.</a:t>
            </a:r>
          </a:p>
          <a:p>
            <a:pPr eaLnBrk="1" hangingPunct="1">
              <a:spcBef>
                <a:spcPts val="500"/>
              </a:spcBef>
              <a:spcAft>
                <a:spcPct val="50000"/>
              </a:spcAft>
              <a:buFont typeface="Wingdings" pitchFamily="2" charset="2"/>
              <a:buNone/>
            </a:pPr>
            <a:r>
              <a:rPr lang="en-US" dirty="0" smtClean="0"/>
              <a:t>	       </a:t>
            </a:r>
            <a:r>
              <a:rPr lang="en-US" u="sng" dirty="0" smtClean="0"/>
              <a:t>Configure Receiver List: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dirty="0" smtClean="0"/>
              <a:t>		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DirectMessaging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		</a:t>
            </a:r>
            <a:r>
              <a:rPr lang="en-US" noProof="1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Widget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noProof="1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="V0_B"&gt;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	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&gt;4&lt;/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		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 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Widget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				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Type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noProof="1" smtClean="0">
                <a:solidFill>
                  <a:srgbClr val="FF0000"/>
                </a:solidFill>
                <a:latin typeface="Consolas" pitchFamily="49" charset="0"/>
              </a:rPr>
              <a:t>Name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="Container"&gt;         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&gt;12&lt;/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&gt;23&lt;/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          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Type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</a:t>
            </a:r>
          </a:p>
          <a:p>
            <a:pPr eaLnBrk="1" hangingPunct="1">
              <a:lnSpc>
                <a:spcPts val="16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		&lt;/</a:t>
            </a:r>
            <a:r>
              <a:rPr lang="en-US" noProof="1" smtClean="0">
                <a:solidFill>
                  <a:srgbClr val="A31515"/>
                </a:solidFill>
                <a:latin typeface="Consolas" pitchFamily="49" charset="0"/>
              </a:rPr>
              <a:t>DirectMessaging</a:t>
            </a:r>
            <a:r>
              <a:rPr lang="en-US" noProof="1" smtClean="0">
                <a:solidFill>
                  <a:srgbClr val="0000FF"/>
                </a:solidFill>
                <a:latin typeface="Consolas" pitchFamily="49" charset="0"/>
              </a:rPr>
              <a:t>&gt;</a:t>
            </a:r>
            <a:endParaRPr lang="en-US" dirty="0" smtClean="0"/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C2E17EA-8170-43F2-8FF7-5CF1ADC4E7D2}" type="slidenum">
              <a:rPr lang="en-US"/>
              <a:pPr/>
              <a:t>55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Scene Management </a:t>
            </a:r>
            <a:br>
              <a:rPr lang="en-US" smtClean="0"/>
            </a:br>
            <a:r>
              <a:rPr lang="en-US" smtClean="0"/>
              <a:t>Controller Widget (1)</a:t>
            </a:r>
          </a:p>
        </p:txBody>
      </p:sp>
      <p:sp>
        <p:nvSpPr>
          <p:cNvPr id="86018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334963" y="954088"/>
            <a:ext cx="4548187" cy="5035550"/>
          </a:xfrm>
        </p:spPr>
        <p:txBody>
          <a:bodyPr/>
          <a:lstStyle/>
          <a:p>
            <a:pPr eaLnBrk="1" hangingPunct="1"/>
            <a:r>
              <a:rPr lang="en-US" sz="1600" smtClean="0"/>
              <a:t>“Controller Widget” is special type of widget which has a role to manage the sub-tree below it</a:t>
            </a:r>
          </a:p>
          <a:p>
            <a:pPr eaLnBrk="1" hangingPunct="1"/>
            <a:r>
              <a:rPr lang="en-US" sz="1600" smtClean="0"/>
              <a:t>Each controller widget has a state machine attached to it, to specify all possible sub tree constellation / state</a:t>
            </a:r>
          </a:p>
          <a:p>
            <a:pPr eaLnBrk="1" hangingPunct="1"/>
            <a:r>
              <a:rPr lang="en-US" sz="1600" smtClean="0"/>
              <a:t>Multiple controller widgets may exist in one widget tree</a:t>
            </a:r>
          </a:p>
          <a:p>
            <a:pPr eaLnBrk="1" hangingPunct="1"/>
            <a:endParaRPr lang="en-US" sz="1600" smtClean="0"/>
          </a:p>
          <a:p>
            <a:pPr eaLnBrk="1" hangingPunct="1"/>
            <a:r>
              <a:rPr lang="en-US" sz="1600" smtClean="0"/>
              <a:t>There are 3 types of Controller Widget in WFC:</a:t>
            </a:r>
          </a:p>
          <a:p>
            <a:pPr lvl="1" eaLnBrk="1" hangingPunct="1"/>
            <a:r>
              <a:rPr lang="en-US" sz="1600" smtClean="0"/>
              <a:t>SceneController</a:t>
            </a:r>
          </a:p>
          <a:p>
            <a:pPr lvl="1" eaLnBrk="1" hangingPunct="1"/>
            <a:r>
              <a:rPr lang="en-US" sz="1600" smtClean="0"/>
              <a:t>VisibilityController</a:t>
            </a:r>
          </a:p>
          <a:p>
            <a:pPr lvl="1" eaLnBrk="1" hangingPunct="1"/>
            <a:r>
              <a:rPr lang="en-US" sz="1600" smtClean="0"/>
              <a:t>TransitionController</a:t>
            </a:r>
          </a:p>
          <a:p>
            <a:pPr eaLnBrk="1" hangingPunct="1"/>
            <a:endParaRPr lang="en-US" sz="1600" smtClean="0"/>
          </a:p>
          <a:p>
            <a:pPr lvl="1" eaLnBrk="1" hangingPunct="1"/>
            <a:endParaRPr lang="en-US" sz="1600" smtClean="0"/>
          </a:p>
        </p:txBody>
      </p:sp>
      <p:sp>
        <p:nvSpPr>
          <p:cNvPr id="86019" name="Oval 5"/>
          <p:cNvSpPr>
            <a:spLocks noChangeArrowheads="1"/>
          </p:cNvSpPr>
          <p:nvPr/>
        </p:nvSpPr>
        <p:spPr bwMode="auto">
          <a:xfrm>
            <a:off x="6940550" y="2098675"/>
            <a:ext cx="349250" cy="339725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86020" name="Oval 6" descr="Diagonal hell nach oben"/>
          <p:cNvSpPr>
            <a:spLocks noChangeArrowheads="1"/>
          </p:cNvSpPr>
          <p:nvPr/>
        </p:nvSpPr>
        <p:spPr bwMode="auto">
          <a:xfrm>
            <a:off x="7670800" y="2835275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86021" name="Oval 7" descr="Diagonal hell nach oben"/>
          <p:cNvSpPr>
            <a:spLocks noChangeArrowheads="1"/>
          </p:cNvSpPr>
          <p:nvPr/>
        </p:nvSpPr>
        <p:spPr bwMode="auto">
          <a:xfrm>
            <a:off x="8191500" y="2838450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67944" name="Oval 8"/>
          <p:cNvSpPr>
            <a:spLocks noChangeArrowheads="1"/>
          </p:cNvSpPr>
          <p:nvPr/>
        </p:nvSpPr>
        <p:spPr bwMode="auto">
          <a:xfrm>
            <a:off x="6630988" y="2833688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86023" name="Oval 9" descr="Diagonal hell nach oben"/>
          <p:cNvSpPr>
            <a:spLocks noChangeArrowheads="1"/>
          </p:cNvSpPr>
          <p:nvPr/>
        </p:nvSpPr>
        <p:spPr bwMode="auto">
          <a:xfrm>
            <a:off x="7151688" y="2836863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86024" name="Oval 10" descr="Diagonal hell nach oben"/>
          <p:cNvSpPr>
            <a:spLocks noChangeArrowheads="1"/>
          </p:cNvSpPr>
          <p:nvPr/>
        </p:nvSpPr>
        <p:spPr bwMode="auto">
          <a:xfrm>
            <a:off x="5621338" y="2824163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86025" name="Oval 11" descr="Diagonal hell nach oben"/>
          <p:cNvSpPr>
            <a:spLocks noChangeArrowheads="1"/>
          </p:cNvSpPr>
          <p:nvPr/>
        </p:nvSpPr>
        <p:spPr bwMode="auto">
          <a:xfrm>
            <a:off x="6142038" y="2827338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cxnSp>
        <p:nvCxnSpPr>
          <p:cNvPr id="86026" name="AutoShape 12"/>
          <p:cNvCxnSpPr>
            <a:cxnSpLocks noChangeShapeType="1"/>
            <a:stCxn id="86024" idx="0"/>
            <a:endCxn id="86019" idx="3"/>
          </p:cNvCxnSpPr>
          <p:nvPr/>
        </p:nvCxnSpPr>
        <p:spPr bwMode="auto">
          <a:xfrm flipV="1">
            <a:off x="5795963" y="2389188"/>
            <a:ext cx="1195387" cy="43497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27" name="AutoShape 13"/>
          <p:cNvCxnSpPr>
            <a:cxnSpLocks noChangeShapeType="1"/>
            <a:stCxn id="86025" idx="0"/>
            <a:endCxn id="86019" idx="3"/>
          </p:cNvCxnSpPr>
          <p:nvPr/>
        </p:nvCxnSpPr>
        <p:spPr bwMode="auto">
          <a:xfrm flipV="1">
            <a:off x="6316663" y="2389188"/>
            <a:ext cx="674687" cy="4381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28" name="AutoShape 14"/>
          <p:cNvCxnSpPr>
            <a:cxnSpLocks noChangeShapeType="1"/>
            <a:stCxn id="167944" idx="0"/>
            <a:endCxn id="86019" idx="4"/>
          </p:cNvCxnSpPr>
          <p:nvPr/>
        </p:nvCxnSpPr>
        <p:spPr bwMode="auto">
          <a:xfrm flipV="1">
            <a:off x="6805613" y="2438400"/>
            <a:ext cx="309562" cy="395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29" name="AutoShape 15"/>
          <p:cNvCxnSpPr>
            <a:cxnSpLocks noChangeShapeType="1"/>
            <a:stCxn id="86019" idx="4"/>
            <a:endCxn id="86023" idx="0"/>
          </p:cNvCxnSpPr>
          <p:nvPr/>
        </p:nvCxnSpPr>
        <p:spPr bwMode="auto">
          <a:xfrm>
            <a:off x="7115175" y="2438400"/>
            <a:ext cx="211138" cy="398463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30" name="AutoShape 16"/>
          <p:cNvCxnSpPr>
            <a:cxnSpLocks noChangeShapeType="1"/>
            <a:stCxn id="86019" idx="5"/>
            <a:endCxn id="86020" idx="0"/>
          </p:cNvCxnSpPr>
          <p:nvPr/>
        </p:nvCxnSpPr>
        <p:spPr bwMode="auto">
          <a:xfrm>
            <a:off x="7239000" y="2389188"/>
            <a:ext cx="606425" cy="44608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31" name="AutoShape 17"/>
          <p:cNvCxnSpPr>
            <a:cxnSpLocks noChangeShapeType="1"/>
            <a:stCxn id="86019" idx="5"/>
            <a:endCxn id="86021" idx="0"/>
          </p:cNvCxnSpPr>
          <p:nvPr/>
        </p:nvCxnSpPr>
        <p:spPr bwMode="auto">
          <a:xfrm>
            <a:off x="7239000" y="2389188"/>
            <a:ext cx="1127125" cy="449262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6032" name="Oval 18"/>
          <p:cNvSpPr>
            <a:spLocks noChangeArrowheads="1"/>
          </p:cNvSpPr>
          <p:nvPr/>
        </p:nvSpPr>
        <p:spPr bwMode="auto">
          <a:xfrm>
            <a:off x="7112000" y="3736975"/>
            <a:ext cx="349250" cy="339725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67955" name="Oval 19"/>
          <p:cNvSpPr>
            <a:spLocks noChangeArrowheads="1"/>
          </p:cNvSpPr>
          <p:nvPr/>
        </p:nvSpPr>
        <p:spPr bwMode="auto">
          <a:xfrm>
            <a:off x="6102350" y="3727450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7956" name="Oval 20"/>
          <p:cNvSpPr>
            <a:spLocks noChangeArrowheads="1"/>
          </p:cNvSpPr>
          <p:nvPr/>
        </p:nvSpPr>
        <p:spPr bwMode="auto">
          <a:xfrm>
            <a:off x="6623050" y="3730625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86035" name="AutoShape 21"/>
          <p:cNvCxnSpPr>
            <a:cxnSpLocks noChangeShapeType="1"/>
            <a:stCxn id="167944" idx="4"/>
            <a:endCxn id="167955" idx="0"/>
          </p:cNvCxnSpPr>
          <p:nvPr/>
        </p:nvCxnSpPr>
        <p:spPr bwMode="auto">
          <a:xfrm flipH="1">
            <a:off x="6276975" y="3173413"/>
            <a:ext cx="528638" cy="5540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6" name="AutoShape 22"/>
          <p:cNvCxnSpPr>
            <a:cxnSpLocks noChangeShapeType="1"/>
            <a:stCxn id="167944" idx="4"/>
            <a:endCxn id="167956" idx="0"/>
          </p:cNvCxnSpPr>
          <p:nvPr/>
        </p:nvCxnSpPr>
        <p:spPr bwMode="auto">
          <a:xfrm flipH="1">
            <a:off x="6797675" y="3173413"/>
            <a:ext cx="7938" cy="5572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37" name="AutoShape 23"/>
          <p:cNvCxnSpPr>
            <a:cxnSpLocks noChangeShapeType="1"/>
            <a:stCxn id="167944" idx="4"/>
            <a:endCxn id="86032" idx="0"/>
          </p:cNvCxnSpPr>
          <p:nvPr/>
        </p:nvCxnSpPr>
        <p:spPr bwMode="auto">
          <a:xfrm>
            <a:off x="6805613" y="3173413"/>
            <a:ext cx="481012" cy="563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86038" name="Oval 24" descr="Diagonal hell nach oben"/>
          <p:cNvSpPr>
            <a:spLocks noChangeArrowheads="1"/>
          </p:cNvSpPr>
          <p:nvPr/>
        </p:nvSpPr>
        <p:spPr bwMode="auto">
          <a:xfrm>
            <a:off x="6589713" y="4473575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86039" name="Oval 25" descr="Diagonal hell nach oben"/>
          <p:cNvSpPr>
            <a:spLocks noChangeArrowheads="1"/>
          </p:cNvSpPr>
          <p:nvPr/>
        </p:nvSpPr>
        <p:spPr bwMode="auto">
          <a:xfrm>
            <a:off x="7110413" y="4476750"/>
            <a:ext cx="349250" cy="339725"/>
          </a:xfrm>
          <a:prstGeom prst="ellipse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 cap="rnd" algn="ctr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cxnSp>
        <p:nvCxnSpPr>
          <p:cNvPr id="86040" name="AutoShape 26"/>
          <p:cNvCxnSpPr>
            <a:cxnSpLocks noChangeShapeType="1"/>
            <a:stCxn id="86032" idx="4"/>
            <a:endCxn id="86039" idx="0"/>
          </p:cNvCxnSpPr>
          <p:nvPr/>
        </p:nvCxnSpPr>
        <p:spPr bwMode="auto">
          <a:xfrm flipH="1">
            <a:off x="7285038" y="4076700"/>
            <a:ext cx="1587" cy="40005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1" name="AutoShape 27"/>
          <p:cNvCxnSpPr>
            <a:cxnSpLocks noChangeShapeType="1"/>
            <a:stCxn id="86032" idx="3"/>
            <a:endCxn id="86038" idx="0"/>
          </p:cNvCxnSpPr>
          <p:nvPr/>
        </p:nvCxnSpPr>
        <p:spPr bwMode="auto">
          <a:xfrm flipH="1">
            <a:off x="6764338" y="4027488"/>
            <a:ext cx="398462" cy="446087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2" name="AutoShape 28"/>
          <p:cNvCxnSpPr>
            <a:cxnSpLocks noChangeShapeType="1"/>
            <a:stCxn id="86032" idx="5"/>
            <a:endCxn id="86057" idx="0"/>
          </p:cNvCxnSpPr>
          <p:nvPr/>
        </p:nvCxnSpPr>
        <p:spPr bwMode="auto">
          <a:xfrm>
            <a:off x="7410450" y="4027488"/>
            <a:ext cx="406400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43" name="AutoShape 29"/>
          <p:cNvCxnSpPr>
            <a:cxnSpLocks noChangeShapeType="1"/>
            <a:stCxn id="86021" idx="4"/>
          </p:cNvCxnSpPr>
          <p:nvPr/>
        </p:nvCxnSpPr>
        <p:spPr bwMode="auto">
          <a:xfrm>
            <a:off x="8366125" y="3178175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4" name="AutoShape 30"/>
          <p:cNvCxnSpPr>
            <a:cxnSpLocks noChangeShapeType="1"/>
            <a:stCxn id="86021" idx="4"/>
          </p:cNvCxnSpPr>
          <p:nvPr/>
        </p:nvCxnSpPr>
        <p:spPr bwMode="auto">
          <a:xfrm flipH="1">
            <a:off x="8208963" y="3178175"/>
            <a:ext cx="157162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5" name="AutoShape 31"/>
          <p:cNvCxnSpPr>
            <a:cxnSpLocks noChangeShapeType="1"/>
          </p:cNvCxnSpPr>
          <p:nvPr/>
        </p:nvCxnSpPr>
        <p:spPr bwMode="auto">
          <a:xfrm>
            <a:off x="7845425" y="3179763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6" name="AutoShape 32"/>
          <p:cNvCxnSpPr>
            <a:cxnSpLocks noChangeShapeType="1"/>
          </p:cNvCxnSpPr>
          <p:nvPr/>
        </p:nvCxnSpPr>
        <p:spPr bwMode="auto">
          <a:xfrm flipH="1">
            <a:off x="7688263" y="3179763"/>
            <a:ext cx="157162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7" name="AutoShape 33"/>
          <p:cNvCxnSpPr>
            <a:cxnSpLocks noChangeShapeType="1"/>
          </p:cNvCxnSpPr>
          <p:nvPr/>
        </p:nvCxnSpPr>
        <p:spPr bwMode="auto">
          <a:xfrm>
            <a:off x="7323138" y="3190875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8" name="AutoShape 34"/>
          <p:cNvCxnSpPr>
            <a:cxnSpLocks noChangeShapeType="1"/>
          </p:cNvCxnSpPr>
          <p:nvPr/>
        </p:nvCxnSpPr>
        <p:spPr bwMode="auto">
          <a:xfrm flipH="1">
            <a:off x="7165975" y="3190875"/>
            <a:ext cx="157163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49" name="AutoShape 35"/>
          <p:cNvCxnSpPr>
            <a:cxnSpLocks noChangeShapeType="1"/>
          </p:cNvCxnSpPr>
          <p:nvPr/>
        </p:nvCxnSpPr>
        <p:spPr bwMode="auto">
          <a:xfrm>
            <a:off x="6310313" y="3170238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0" name="AutoShape 36"/>
          <p:cNvCxnSpPr>
            <a:cxnSpLocks noChangeShapeType="1"/>
          </p:cNvCxnSpPr>
          <p:nvPr/>
        </p:nvCxnSpPr>
        <p:spPr bwMode="auto">
          <a:xfrm flipH="1">
            <a:off x="6153150" y="3170238"/>
            <a:ext cx="157163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1" name="AutoShape 37"/>
          <p:cNvCxnSpPr>
            <a:cxnSpLocks noChangeShapeType="1"/>
          </p:cNvCxnSpPr>
          <p:nvPr/>
        </p:nvCxnSpPr>
        <p:spPr bwMode="auto">
          <a:xfrm>
            <a:off x="5781675" y="3160713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2" name="AutoShape 38"/>
          <p:cNvCxnSpPr>
            <a:cxnSpLocks noChangeShapeType="1"/>
          </p:cNvCxnSpPr>
          <p:nvPr/>
        </p:nvCxnSpPr>
        <p:spPr bwMode="auto">
          <a:xfrm flipH="1">
            <a:off x="5624513" y="3160713"/>
            <a:ext cx="157162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3" name="AutoShape 39"/>
          <p:cNvCxnSpPr>
            <a:cxnSpLocks noChangeShapeType="1"/>
          </p:cNvCxnSpPr>
          <p:nvPr/>
        </p:nvCxnSpPr>
        <p:spPr bwMode="auto">
          <a:xfrm>
            <a:off x="6751638" y="4805363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4" name="AutoShape 40"/>
          <p:cNvCxnSpPr>
            <a:cxnSpLocks noChangeShapeType="1"/>
          </p:cNvCxnSpPr>
          <p:nvPr/>
        </p:nvCxnSpPr>
        <p:spPr bwMode="auto">
          <a:xfrm flipH="1">
            <a:off x="6594475" y="4805363"/>
            <a:ext cx="157163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5" name="AutoShape 41"/>
          <p:cNvCxnSpPr>
            <a:cxnSpLocks noChangeShapeType="1"/>
          </p:cNvCxnSpPr>
          <p:nvPr/>
        </p:nvCxnSpPr>
        <p:spPr bwMode="auto">
          <a:xfrm>
            <a:off x="7281863" y="4829175"/>
            <a:ext cx="142875" cy="1619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cxnSp>
        <p:nvCxnSpPr>
          <p:cNvPr id="86056" name="AutoShape 42"/>
          <p:cNvCxnSpPr>
            <a:cxnSpLocks noChangeShapeType="1"/>
          </p:cNvCxnSpPr>
          <p:nvPr/>
        </p:nvCxnSpPr>
        <p:spPr bwMode="auto">
          <a:xfrm flipH="1">
            <a:off x="7124700" y="4829175"/>
            <a:ext cx="157163" cy="149225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</p:cxnSp>
      <p:sp>
        <p:nvSpPr>
          <p:cNvPr id="86057" name="Oval 43"/>
          <p:cNvSpPr>
            <a:spLocks noChangeArrowheads="1"/>
          </p:cNvSpPr>
          <p:nvPr/>
        </p:nvSpPr>
        <p:spPr bwMode="auto">
          <a:xfrm>
            <a:off x="7642225" y="4487863"/>
            <a:ext cx="349250" cy="339725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5E765E"/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bg-BG"/>
          </a:p>
        </p:txBody>
      </p:sp>
      <p:sp>
        <p:nvSpPr>
          <p:cNvPr id="167980" name="Oval 44"/>
          <p:cNvSpPr>
            <a:spLocks noChangeArrowheads="1"/>
          </p:cNvSpPr>
          <p:nvPr/>
        </p:nvSpPr>
        <p:spPr bwMode="auto">
          <a:xfrm>
            <a:off x="8147050" y="5294313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7981" name="Oval 45"/>
          <p:cNvSpPr>
            <a:spLocks noChangeArrowheads="1"/>
          </p:cNvSpPr>
          <p:nvPr/>
        </p:nvSpPr>
        <p:spPr bwMode="auto">
          <a:xfrm>
            <a:off x="7137400" y="5284788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67982" name="Oval 46"/>
          <p:cNvSpPr>
            <a:spLocks noChangeArrowheads="1"/>
          </p:cNvSpPr>
          <p:nvPr/>
        </p:nvSpPr>
        <p:spPr bwMode="auto">
          <a:xfrm>
            <a:off x="7658100" y="5287963"/>
            <a:ext cx="349250" cy="339725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86061" name="AutoShape 47"/>
          <p:cNvCxnSpPr>
            <a:cxnSpLocks noChangeShapeType="1"/>
            <a:stCxn id="86057" idx="4"/>
            <a:endCxn id="167981" idx="0"/>
          </p:cNvCxnSpPr>
          <p:nvPr/>
        </p:nvCxnSpPr>
        <p:spPr bwMode="auto">
          <a:xfrm flipH="1">
            <a:off x="7312025" y="4827588"/>
            <a:ext cx="504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62" name="AutoShape 48"/>
          <p:cNvCxnSpPr>
            <a:cxnSpLocks noChangeShapeType="1"/>
            <a:stCxn id="86057" idx="4"/>
            <a:endCxn id="167982" idx="0"/>
          </p:cNvCxnSpPr>
          <p:nvPr/>
        </p:nvCxnSpPr>
        <p:spPr bwMode="auto">
          <a:xfrm>
            <a:off x="7816850" y="4827588"/>
            <a:ext cx="15875" cy="460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6063" name="AutoShape 49"/>
          <p:cNvCxnSpPr>
            <a:cxnSpLocks noChangeShapeType="1"/>
            <a:stCxn id="86057" idx="4"/>
            <a:endCxn id="167980" idx="0"/>
          </p:cNvCxnSpPr>
          <p:nvPr/>
        </p:nvCxnSpPr>
        <p:spPr bwMode="auto">
          <a:xfrm>
            <a:off x="7816850" y="4827588"/>
            <a:ext cx="50482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7986" name="AutoShape 50"/>
          <p:cNvSpPr>
            <a:spLocks noChangeArrowheads="1"/>
          </p:cNvSpPr>
          <p:nvPr/>
        </p:nvSpPr>
        <p:spPr bwMode="auto">
          <a:xfrm>
            <a:off x="7688263" y="2087563"/>
            <a:ext cx="1628775" cy="322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 algn="ctr" defTabSz="996950">
              <a:defRPr/>
            </a:pPr>
            <a:r>
              <a:rPr lang="en-US" dirty="0"/>
              <a:t>Scene Manager 1</a:t>
            </a:r>
          </a:p>
        </p:txBody>
      </p:sp>
      <p:cxnSp>
        <p:nvCxnSpPr>
          <p:cNvPr id="86065" name="AutoShape 51"/>
          <p:cNvCxnSpPr>
            <a:cxnSpLocks noChangeShapeType="1"/>
            <a:stCxn id="86019" idx="6"/>
            <a:endCxn id="167986" idx="1"/>
          </p:cNvCxnSpPr>
          <p:nvPr/>
        </p:nvCxnSpPr>
        <p:spPr bwMode="auto">
          <a:xfrm flipV="1">
            <a:off x="7289800" y="2249488"/>
            <a:ext cx="398463" cy="19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7988" name="AutoShape 52"/>
          <p:cNvSpPr>
            <a:spLocks noChangeArrowheads="1"/>
          </p:cNvSpPr>
          <p:nvPr/>
        </p:nvSpPr>
        <p:spPr bwMode="auto">
          <a:xfrm>
            <a:off x="4964113" y="1603375"/>
            <a:ext cx="1312862" cy="322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 algn="ctr" defTabSz="996950">
              <a:defRPr/>
            </a:pPr>
            <a:r>
              <a:rPr lang="en-US" sz="1600"/>
              <a:t>Tree Builder</a:t>
            </a:r>
          </a:p>
        </p:txBody>
      </p:sp>
      <p:sp>
        <p:nvSpPr>
          <p:cNvPr id="167991" name="AutoShape 55"/>
          <p:cNvSpPr>
            <a:spLocks noChangeArrowheads="1"/>
          </p:cNvSpPr>
          <p:nvPr/>
        </p:nvSpPr>
        <p:spPr bwMode="auto">
          <a:xfrm>
            <a:off x="5970588" y="954088"/>
            <a:ext cx="2225675" cy="674687"/>
          </a:xfrm>
          <a:prstGeom prst="cloudCallout">
            <a:avLst>
              <a:gd name="adj1" fmla="val -6333"/>
              <a:gd name="adj2" fmla="val 115255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</p:spPr>
        <p:txBody>
          <a:bodyPr lIns="33026" tIns="165122" rIns="33026" bIns="66052"/>
          <a:lstStyle/>
          <a:p>
            <a:pPr algn="ctr" defTabSz="841375">
              <a:defRPr/>
            </a:pPr>
            <a:r>
              <a:rPr lang="en-US" sz="1400" dirty="0"/>
              <a:t>Scene Controller</a:t>
            </a:r>
          </a:p>
        </p:txBody>
      </p:sp>
      <p:sp>
        <p:nvSpPr>
          <p:cNvPr id="167992" name="AutoShape 56"/>
          <p:cNvSpPr>
            <a:spLocks noChangeArrowheads="1"/>
          </p:cNvSpPr>
          <p:nvPr/>
        </p:nvSpPr>
        <p:spPr bwMode="auto">
          <a:xfrm>
            <a:off x="4278313" y="4157663"/>
            <a:ext cx="2311400" cy="809625"/>
          </a:xfrm>
          <a:prstGeom prst="cloudCallout">
            <a:avLst>
              <a:gd name="adj1" fmla="val 116792"/>
              <a:gd name="adj2" fmla="val -78637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</p:spPr>
        <p:txBody>
          <a:bodyPr lIns="33026" tIns="165122" rIns="33026" bIns="66052"/>
          <a:lstStyle/>
          <a:p>
            <a:pPr algn="ctr" defTabSz="841375">
              <a:defRPr/>
            </a:pPr>
            <a:r>
              <a:rPr lang="en-US" sz="1400" dirty="0"/>
              <a:t>VisibilityController</a:t>
            </a:r>
          </a:p>
        </p:txBody>
      </p:sp>
      <p:sp>
        <p:nvSpPr>
          <p:cNvPr id="167993" name="AutoShape 57"/>
          <p:cNvSpPr>
            <a:spLocks noChangeArrowheads="1"/>
          </p:cNvSpPr>
          <p:nvPr/>
        </p:nvSpPr>
        <p:spPr bwMode="auto">
          <a:xfrm>
            <a:off x="7845425" y="3743325"/>
            <a:ext cx="1628775" cy="322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 algn="ctr" defTabSz="996950">
              <a:defRPr/>
            </a:pPr>
            <a:r>
              <a:rPr lang="en-US" dirty="0"/>
              <a:t>Scene Manager 2</a:t>
            </a:r>
          </a:p>
        </p:txBody>
      </p:sp>
      <p:cxnSp>
        <p:nvCxnSpPr>
          <p:cNvPr id="86070" name="AutoShape 58"/>
          <p:cNvCxnSpPr>
            <a:cxnSpLocks noChangeShapeType="1"/>
            <a:stCxn id="86032" idx="6"/>
            <a:endCxn id="167993" idx="1"/>
          </p:cNvCxnSpPr>
          <p:nvPr/>
        </p:nvCxnSpPr>
        <p:spPr bwMode="auto">
          <a:xfrm flipV="1">
            <a:off x="7461250" y="3905250"/>
            <a:ext cx="38417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7996" name="AutoShape 60"/>
          <p:cNvSpPr>
            <a:spLocks noChangeArrowheads="1"/>
          </p:cNvSpPr>
          <p:nvPr/>
        </p:nvSpPr>
        <p:spPr bwMode="auto">
          <a:xfrm>
            <a:off x="8196263" y="4494213"/>
            <a:ext cx="1628775" cy="322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189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4" tIns="45718" rIns="91434" bIns="45718" anchor="ctr"/>
          <a:lstStyle/>
          <a:p>
            <a:pPr algn="ctr" defTabSz="996950">
              <a:defRPr/>
            </a:pPr>
            <a:r>
              <a:rPr lang="en-US"/>
              <a:t>Scene Manager 3</a:t>
            </a:r>
          </a:p>
        </p:txBody>
      </p:sp>
      <p:cxnSp>
        <p:nvCxnSpPr>
          <p:cNvPr id="86072" name="AutoShape 61"/>
          <p:cNvCxnSpPr>
            <a:cxnSpLocks noChangeShapeType="1"/>
            <a:stCxn id="86057" idx="6"/>
            <a:endCxn id="167996" idx="1"/>
          </p:cNvCxnSpPr>
          <p:nvPr/>
        </p:nvCxnSpPr>
        <p:spPr bwMode="auto">
          <a:xfrm flipV="1">
            <a:off x="7991475" y="4656138"/>
            <a:ext cx="2047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67998" name="AutoShape 62"/>
          <p:cNvSpPr>
            <a:spLocks noChangeArrowheads="1"/>
          </p:cNvSpPr>
          <p:nvPr/>
        </p:nvSpPr>
        <p:spPr bwMode="auto">
          <a:xfrm>
            <a:off x="4654550" y="5094288"/>
            <a:ext cx="2503488" cy="728662"/>
          </a:xfrm>
          <a:prstGeom prst="cloudCallout">
            <a:avLst>
              <a:gd name="adj1" fmla="val 83305"/>
              <a:gd name="adj2" fmla="val -102256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</p:spPr>
        <p:txBody>
          <a:bodyPr lIns="33026" tIns="165122" rIns="33026" bIns="66052"/>
          <a:lstStyle/>
          <a:p>
            <a:pPr algn="ctr" defTabSz="841375">
              <a:defRPr/>
            </a:pPr>
            <a:r>
              <a:rPr lang="en-US" sz="1400" dirty="0"/>
              <a:t>TransitionController</a:t>
            </a:r>
          </a:p>
        </p:txBody>
      </p:sp>
      <p:sp>
        <p:nvSpPr>
          <p:cNvPr id="86074" name="AutoShape 32"/>
          <p:cNvSpPr>
            <a:spLocks noChangeArrowheads="1"/>
          </p:cNvSpPr>
          <p:nvPr/>
        </p:nvSpPr>
        <p:spPr bwMode="auto">
          <a:xfrm>
            <a:off x="4984750" y="2087563"/>
            <a:ext cx="1106488" cy="593725"/>
          </a:xfrm>
          <a:prstGeom prst="wedgeRoundRectCallout">
            <a:avLst>
              <a:gd name="adj1" fmla="val 121764"/>
              <a:gd name="adj2" fmla="val -2341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83958" tIns="41979" rIns="83958" bIns="41979" anchor="ctr"/>
          <a:lstStyle/>
          <a:p>
            <a:pPr algn="ctr" defTabSz="915988"/>
            <a:r>
              <a:rPr lang="en-US"/>
              <a:t>Scene Controller</a:t>
            </a:r>
          </a:p>
        </p:txBody>
      </p:sp>
      <p:sp>
        <p:nvSpPr>
          <p:cNvPr id="8607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79699B0-09D8-446B-A515-B49D4D9AFC4B}" type="slidenum">
              <a:rPr lang="en-US"/>
              <a:pPr/>
              <a:t>56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 Management </a:t>
            </a:r>
            <a:br>
              <a:rPr lang="en-US" smtClean="0"/>
            </a:br>
            <a:r>
              <a:rPr lang="en-US" smtClean="0"/>
              <a:t>Controller Widget (2)</a:t>
            </a:r>
          </a:p>
        </p:txBody>
      </p:sp>
      <p:sp>
        <p:nvSpPr>
          <p:cNvPr id="87042" name="Text Placeholder 2"/>
          <p:cNvSpPr>
            <a:spLocks noGrp="1"/>
          </p:cNvSpPr>
          <p:nvPr>
            <p:ph type="body" sz="half"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pPr eaLnBrk="1" hangingPunct="1"/>
            <a:r>
              <a:rPr lang="en-US" sz="1600" dirty="0" smtClean="0"/>
              <a:t>SceneController applies </a:t>
            </a:r>
            <a:r>
              <a:rPr lang="en-US" sz="1600" i="1" dirty="0" smtClean="0"/>
              <a:t>Lifecycle Control</a:t>
            </a:r>
            <a:r>
              <a:rPr lang="en-US" sz="1600" dirty="0" smtClean="0"/>
              <a:t>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Not all its children are alive at the same time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The lifetime of children is specified by the state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When the state changes, it instructs Tree Builder to build / destroy its children as per need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It’s memory efficient, but may take more runtime during the state change</a:t>
            </a:r>
          </a:p>
          <a:p>
            <a:pPr eaLnBrk="1" hangingPunct="1"/>
            <a:r>
              <a:rPr lang="en-US" sz="1600" dirty="0" smtClean="0"/>
              <a:t>VisibilityController applies </a:t>
            </a:r>
            <a:r>
              <a:rPr lang="en-US" sz="1600" i="1" dirty="0" smtClean="0"/>
              <a:t>Visibility Control: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All children all alive at the same time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Visibility of children is specified by the state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When the state changes, it changes the visibility of its children as per need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It needs more memory, but has very fast reaction and able to react on messages</a:t>
            </a:r>
          </a:p>
          <a:p>
            <a:pPr eaLnBrk="1" hangingPunct="1"/>
            <a:r>
              <a:rPr lang="en-US" sz="1600" dirty="0" smtClean="0"/>
              <a:t>TransitionController is a special type of SceneController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It allows both old and new tree alive until an explicit “destroy” is requested for the old tree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It is taking more memory than the usual SceneController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1600" dirty="0" smtClean="0"/>
              <a:t>Usecase: to support transition animation</a:t>
            </a:r>
          </a:p>
          <a:p>
            <a:pPr eaLnBrk="1" hangingPunct="1"/>
            <a:endParaRPr lang="en-US" sz="1600" i="1" dirty="0" smtClean="0"/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856108E-E00C-4342-A164-CCD66BF74374}" type="slidenum">
              <a:rPr lang="en-US"/>
              <a:pPr/>
              <a:t>57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Scene Management </a:t>
            </a:r>
            <a:br>
              <a:rPr lang="en-US" smtClean="0"/>
            </a:br>
            <a:r>
              <a:rPr lang="en-US" smtClean="0"/>
              <a:t>State Machines</a:t>
            </a:r>
            <a:endParaRPr lang="de-DE" smtClean="0"/>
          </a:p>
        </p:txBody>
      </p:sp>
      <p:sp>
        <p:nvSpPr>
          <p:cNvPr id="89090" name="Textplatzhalter 2"/>
          <p:cNvSpPr>
            <a:spLocks noGrp="1"/>
          </p:cNvSpPr>
          <p:nvPr>
            <p:ph type="body" sz="half" idx="1"/>
          </p:nvPr>
        </p:nvSpPr>
        <p:spPr>
          <a:xfrm>
            <a:off x="334963" y="998538"/>
            <a:ext cx="6058197" cy="4830762"/>
          </a:xfrm>
        </p:spPr>
        <p:txBody>
          <a:bodyPr/>
          <a:lstStyle/>
          <a:p>
            <a:r>
              <a:rPr lang="en-US" sz="1600" dirty="0" smtClean="0"/>
              <a:t>There are 2 kinds of state machine provided by the framework: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Classical SM (flat)</a:t>
            </a:r>
          </a:p>
          <a:p>
            <a:pPr lvl="1">
              <a:buFont typeface="Arial" charset="0"/>
              <a:buChar char="•"/>
            </a:pPr>
            <a:r>
              <a:rPr lang="en-US" sz="1600" dirty="0" smtClean="0"/>
              <a:t>Hierarchical SM (with sub-states)</a:t>
            </a:r>
          </a:p>
          <a:p>
            <a:r>
              <a:rPr lang="en-US" sz="1600" dirty="0" smtClean="0"/>
              <a:t>Within one widget tree, multiple state machines can be applied</a:t>
            </a:r>
          </a:p>
          <a:p>
            <a:r>
              <a:rPr lang="en-US" sz="1600" dirty="0" smtClean="0"/>
              <a:t>ARTEMMIS State-Machine supports</a:t>
            </a:r>
          </a:p>
          <a:p>
            <a:pPr lvl="1"/>
            <a:r>
              <a:rPr lang="en-US" sz="1600" dirty="0" smtClean="0"/>
              <a:t>States</a:t>
            </a:r>
          </a:p>
          <a:p>
            <a:pPr lvl="1"/>
            <a:r>
              <a:rPr lang="en-US" sz="1600" dirty="0" smtClean="0"/>
              <a:t>Transitions [Events, Guards, Actions, TargetState]</a:t>
            </a:r>
          </a:p>
          <a:p>
            <a:pPr lvl="1"/>
            <a:r>
              <a:rPr lang="en-US" sz="1600" dirty="0" smtClean="0"/>
              <a:t>OnEntry / OnExit [Events, Guards, Actions]</a:t>
            </a:r>
          </a:p>
          <a:p>
            <a:pPr lvl="1"/>
            <a:r>
              <a:rPr lang="en-US" sz="1600" dirty="0" smtClean="0"/>
              <a:t>History (shallow / deep) – only for Hierarchical SM</a:t>
            </a:r>
          </a:p>
          <a:p>
            <a:r>
              <a:rPr lang="en-US" sz="1600" dirty="0" smtClean="0"/>
              <a:t>A Transition always will be triggered by a message, which leads to a state change or which stays in the current state (self-transition)</a:t>
            </a:r>
          </a:p>
          <a:p>
            <a:r>
              <a:rPr lang="en-US" sz="1600" dirty="0" smtClean="0"/>
              <a:t>An action (as a result of a transition) can be a method invocation, an API update or the generation of new messages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B3680AB-4EE3-440D-9304-A9DD9E25E78C}" type="slidenum">
              <a:rPr lang="en-US"/>
              <a:pPr/>
              <a:t>58</a:t>
            </a:fld>
            <a:r>
              <a:rPr lang="en-US"/>
              <a:t> / T. A. Devi / ID RD CDS HF /  Dec-2012   © Continental Automotive Singapore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19153" y="1314180"/>
            <a:ext cx="1146175" cy="360363"/>
          </a:xfrm>
          <a:prstGeom prst="flowChartProcess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/>
              <a:t>S1: Play</a:t>
            </a:r>
            <a:endParaRPr lang="bg-BG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59015" y="1314180"/>
            <a:ext cx="1146175" cy="360363"/>
          </a:xfrm>
          <a:prstGeom prst="flowChartProcess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/>
              <a:t>S2: Settings</a:t>
            </a:r>
            <a:endParaRPr lang="bg-BG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8159015" y="2212705"/>
            <a:ext cx="1146175" cy="360363"/>
          </a:xfrm>
          <a:prstGeom prst="flowChartProcess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/>
              <a:t>S3: Help</a:t>
            </a:r>
            <a:endParaRPr lang="bg-BG"/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6438164" y="3597005"/>
            <a:ext cx="3132873" cy="21272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6655653" y="3939905"/>
            <a:ext cx="1371600" cy="16922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6998553" y="4282805"/>
            <a:ext cx="685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5988"/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S11:</a:t>
            </a:r>
            <a:br>
              <a:rPr lang="bg-BG" altLang="ko-KR" sz="1000" b="1">
                <a:latin typeface="Times New Roman" pitchFamily="18" charset="0"/>
                <a:ea typeface="Batang" pitchFamily="18" charset="-127"/>
              </a:rPr>
            </a:br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Play</a:t>
            </a:r>
            <a:endParaRPr lang="bg-BG"/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998553" y="5082905"/>
            <a:ext cx="685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5988"/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S12:</a:t>
            </a:r>
            <a:br>
              <a:rPr lang="bg-BG" altLang="ko-KR" sz="1000" b="1">
                <a:latin typeface="Times New Roman" pitchFamily="18" charset="0"/>
                <a:ea typeface="Batang" pitchFamily="18" charset="-127"/>
              </a:rPr>
            </a:br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Setting</a:t>
            </a:r>
            <a:endParaRPr lang="bg-BG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6884253" y="3597005"/>
            <a:ext cx="1028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915988"/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S0: Top State</a:t>
            </a:r>
            <a:endParaRPr lang="bg-BG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998553" y="3939905"/>
            <a:ext cx="8001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defTabSz="915988"/>
            <a:r>
              <a:rPr lang="bg-BG" altLang="ko-KR" sz="1000" b="1">
                <a:latin typeface="Times New Roman" pitchFamily="18" charset="0"/>
                <a:ea typeface="Batang" pitchFamily="18" charset="-127"/>
              </a:rPr>
              <a:t>S1: Radio</a:t>
            </a:r>
            <a:endParaRPr lang="bg-BG"/>
          </a:p>
        </p:txBody>
      </p:sp>
      <p:cxnSp>
        <p:nvCxnSpPr>
          <p:cNvPr id="15" name="AutoShape 17"/>
          <p:cNvCxnSpPr>
            <a:cxnSpLocks noChangeShapeType="1"/>
          </p:cNvCxnSpPr>
          <p:nvPr/>
        </p:nvCxnSpPr>
        <p:spPr bwMode="auto">
          <a:xfrm rot="10800000" flipH="1">
            <a:off x="6998553" y="4511405"/>
            <a:ext cx="1587" cy="800100"/>
          </a:xfrm>
          <a:prstGeom prst="curvedConnector3">
            <a:avLst>
              <a:gd name="adj1" fmla="val -15600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6" name="AutoShape 18"/>
          <p:cNvCxnSpPr>
            <a:cxnSpLocks noChangeShapeType="1"/>
          </p:cNvCxnSpPr>
          <p:nvPr/>
        </p:nvCxnSpPr>
        <p:spPr bwMode="auto">
          <a:xfrm>
            <a:off x="7684353" y="4511405"/>
            <a:ext cx="1587" cy="800100"/>
          </a:xfrm>
          <a:prstGeom prst="curvedConnector3">
            <a:avLst>
              <a:gd name="adj1" fmla="val 14400005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8379795" y="4259355"/>
            <a:ext cx="1028700" cy="685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defTabSz="915988"/>
            <a:r>
              <a:rPr lang="bg-BG" altLang="ko-KR" sz="1000" b="1" dirty="0">
                <a:latin typeface="Times New Roman" pitchFamily="18" charset="0"/>
                <a:ea typeface="Batang" pitchFamily="18" charset="-127"/>
              </a:rPr>
              <a:t>S2:</a:t>
            </a:r>
            <a:endParaRPr lang="en-US" altLang="ko-KR" sz="1000" b="1" dirty="0">
              <a:latin typeface="Times New Roman" pitchFamily="18" charset="0"/>
              <a:ea typeface="Batang" pitchFamily="18" charset="-127"/>
            </a:endParaRPr>
          </a:p>
          <a:p>
            <a:pPr defTabSz="915988"/>
            <a:r>
              <a:rPr lang="bg-BG" altLang="ko-KR" sz="1000" b="1" dirty="0">
                <a:latin typeface="Times New Roman" pitchFamily="18" charset="0"/>
                <a:ea typeface="Batang" pitchFamily="18" charset="-127"/>
              </a:rPr>
              <a:t>Help</a:t>
            </a:r>
            <a:endParaRPr lang="bg-BG" dirty="0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8027253" y="4397105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8027253" y="4511405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V="1">
            <a:off x="6655653" y="4397105"/>
            <a:ext cx="342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7258903" y="1069705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>
            <a:off x="7865328" y="1449118"/>
            <a:ext cx="293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 flipH="1">
            <a:off x="7873265" y="1571355"/>
            <a:ext cx="285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8654315" y="1674543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8833703" y="1674543"/>
            <a:ext cx="0" cy="538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6714390" y="2014268"/>
            <a:ext cx="9699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5988"/>
            <a:r>
              <a:rPr lang="en-US" sz="1000"/>
              <a:t>classic</a:t>
            </a:r>
          </a:p>
          <a:p>
            <a:pPr defTabSz="915988"/>
            <a:r>
              <a:rPr lang="en-US" sz="1000"/>
              <a:t>state machine</a:t>
            </a:r>
            <a:endParaRPr lang="bg-BG" sz="1000"/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8335228" y="3200130"/>
            <a:ext cx="969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5988"/>
            <a:r>
              <a:rPr lang="en-US" sz="1000"/>
              <a:t>Hierarchical</a:t>
            </a:r>
          </a:p>
          <a:p>
            <a:pPr defTabSz="915988"/>
            <a:r>
              <a:rPr lang="en-US" sz="1000"/>
              <a:t>state machine</a:t>
            </a:r>
            <a:endParaRPr lang="bg-BG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Modelling Topic</a:t>
            </a:r>
            <a:br>
              <a:rPr lang="en-US" dirty="0" smtClean="0"/>
            </a:br>
            <a:r>
              <a:rPr lang="en-US" dirty="0" smtClean="0"/>
              <a:t>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 A guard works like a filter.  The evaluation of the guard is performed to decide which action to take or whether the action is to be taken.  A guard is just a simple C++ expression which in the end will evaluate to a Boolean value.</a:t>
            </a: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There are 2 ways to represent guards: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XML tag with operator =&gt; supports unary, binary, ternary operators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	Example: for a guard </a:t>
            </a:r>
            <a:r>
              <a:rPr lang="en-US" b="1" dirty="0" smtClean="0"/>
              <a:t>if (2!= TestAPI())</a:t>
            </a:r>
            <a:endParaRPr lang="en-US" dirty="0" smtClean="0"/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Guard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/>
              <a:t>  	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BinaryOperator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</a:t>
            </a:r>
            <a:r>
              <a:rPr lang="en-US" sz="1200" noProof="1" smtClean="0">
                <a:solidFill>
                  <a:srgbClr val="FF0000"/>
                </a:solidFill>
                <a:latin typeface="Consolas" pitchFamily="49" charset="0"/>
                <a:ea typeface="+mn-ea"/>
              </a:rPr>
              <a:t>Operator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="!="&gt;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dirty="0" smtClean="0"/>
              <a:t>    	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Term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           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Constant&gt;2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&lt;/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Constant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      &lt;/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Term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      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Term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           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API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</a:t>
            </a:r>
            <a:r>
              <a:rPr lang="en-US" sz="1200" noProof="1" smtClean="0">
                <a:solidFill>
                  <a:srgbClr val="FF0000"/>
                </a:solidFill>
                <a:latin typeface="Consolas" pitchFamily="49" charset="0"/>
                <a:ea typeface="+mn-ea"/>
              </a:rPr>
              <a:t>Name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="TestAPI"&gt;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         &lt;/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Term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 	&lt;/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BinaryOperator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&lt;/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Guard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&gt;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endParaRPr lang="en-US" dirty="0" smtClean="0"/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Condition string =&gt; more details at HMI XML language, or the schema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dirty="0" smtClean="0"/>
              <a:t>	Example: for a guard </a:t>
            </a:r>
            <a:r>
              <a:rPr lang="en-US" b="1" dirty="0" smtClean="0"/>
              <a:t>if (2!= TestAPI())</a:t>
            </a:r>
          </a:p>
          <a:p>
            <a:pPr lvl="1">
              <a:buFont typeface="Arial" pitchFamily="34" charset="0"/>
              <a:buNone/>
              <a:defRPr/>
            </a:pP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	&lt;</a:t>
            </a:r>
            <a:r>
              <a:rPr lang="en-US" sz="1200" noProof="1" smtClean="0">
                <a:solidFill>
                  <a:srgbClr val="A31515"/>
                </a:solidFill>
                <a:latin typeface="Consolas" pitchFamily="49" charset="0"/>
                <a:ea typeface="+mn-ea"/>
              </a:rPr>
              <a:t>Guard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 </a:t>
            </a:r>
            <a:r>
              <a:rPr lang="en-US" sz="1200" noProof="1" smtClean="0">
                <a:solidFill>
                  <a:srgbClr val="FF0000"/>
                </a:solidFill>
                <a:latin typeface="Consolas" pitchFamily="49" charset="0"/>
                <a:ea typeface="+mn-ea"/>
              </a:rPr>
              <a:t>Condition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=</a:t>
            </a:r>
            <a:r>
              <a:rPr lang="en-US" sz="1200" noProof="1" smtClean="0">
                <a:latin typeface="Consolas" pitchFamily="49" charset="0"/>
                <a:ea typeface="+mn-ea"/>
              </a:rPr>
              <a:t>"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2!=.API{TestAPI}()</a:t>
            </a:r>
            <a:r>
              <a:rPr lang="en-US" sz="1200" noProof="1" smtClean="0">
                <a:latin typeface="Consolas" pitchFamily="49" charset="0"/>
                <a:ea typeface="+mn-ea"/>
              </a:rPr>
              <a:t>"</a:t>
            </a:r>
            <a:r>
              <a:rPr lang="en-US" sz="1200" noProof="1" smtClean="0">
                <a:solidFill>
                  <a:srgbClr val="0000FF"/>
                </a:solidFill>
                <a:latin typeface="Consolas" pitchFamily="49" charset="0"/>
                <a:ea typeface="+mn-ea"/>
              </a:rPr>
              <a:t>/&gt;</a:t>
            </a: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endParaRPr lang="en-US" dirty="0"/>
          </a:p>
        </p:txBody>
      </p:sp>
      <p:sp>
        <p:nvSpPr>
          <p:cNvPr id="901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77B01B-2117-47DE-9DB1-B1E13B9774D7}" type="slidenum">
              <a:rPr lang="en-US"/>
              <a:pPr/>
              <a:t>59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States (1)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r>
              <a:rPr lang="en-US" dirty="0" smtClean="0"/>
              <a:t> The following are the various states of the widgets: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New</a:t>
            </a:r>
            <a:r>
              <a:rPr lang="en-US" dirty="0" smtClean="0"/>
              <a:t>: Newly constructed widget.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Init</a:t>
            </a:r>
            <a:r>
              <a:rPr lang="en-US" dirty="0" smtClean="0"/>
              <a:t>: Widget has received Tree Init notification and is going through initialization for the first time.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Running</a:t>
            </a:r>
            <a:r>
              <a:rPr lang="en-US" dirty="0" smtClean="0"/>
              <a:t>: Widget has been initialized. At the end of tree build/change it will receive Tree Build Done notification.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Changing Trees</a:t>
            </a:r>
            <a:r>
              <a:rPr lang="en-US" dirty="0" smtClean="0"/>
              <a:t>: Widget has been detached from old tree and being moved to new tree.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Prepare To Destroy</a:t>
            </a:r>
            <a:r>
              <a:rPr lang="en-US" dirty="0" smtClean="0"/>
              <a:t>: Widget is being destroyed as it is not present in the new scene.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Init Again</a:t>
            </a:r>
            <a:r>
              <a:rPr lang="en-US" dirty="0" smtClean="0"/>
              <a:t>: Widget has been attached to a new tree and has received Tree Init notification.</a:t>
            </a:r>
          </a:p>
          <a:p>
            <a:pPr lvl="1">
              <a:buFont typeface="Arial" charset="0"/>
              <a:buChar char="•"/>
            </a:pPr>
            <a:r>
              <a:rPr lang="en-US" i="1" dirty="0" smtClean="0"/>
              <a:t>Running Again:</a:t>
            </a:r>
            <a:r>
              <a:rPr lang="en-US" b="1" dirty="0" smtClean="0"/>
              <a:t> </a:t>
            </a:r>
            <a:r>
              <a:rPr lang="en-US" dirty="0" smtClean="0"/>
              <a:t>Widget is back to stable in a new tree.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F7AFAEE-523B-4DEF-8E2C-ABC4D391AA9E}" type="slidenum">
              <a:rPr lang="en-US"/>
              <a:pPr/>
              <a:t>6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Modelling Topic</a:t>
            </a:r>
            <a:br>
              <a:rPr lang="en-US" dirty="0" smtClean="0"/>
            </a:br>
            <a:r>
              <a:rPr lang="en-US" dirty="0" smtClean="0"/>
              <a:t>Guards -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60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967" y="998730"/>
            <a:ext cx="9253553" cy="483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Brace 5"/>
          <p:cNvSpPr/>
          <p:nvPr/>
        </p:nvSpPr>
        <p:spPr bwMode="auto">
          <a:xfrm>
            <a:off x="4592960" y="1403775"/>
            <a:ext cx="405045" cy="1980220"/>
          </a:xfrm>
          <a:prstGeom prst="rightBrace">
            <a:avLst>
              <a:gd name="adj1" fmla="val 3586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5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5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75108" y="2213865"/>
            <a:ext cx="25715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If(WDA.GetOilLevel() &lt; 20)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1599" y="4689140"/>
            <a:ext cx="25715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If(WDA.GetOilLevel() &gt; 70)</a:t>
            </a:r>
            <a:endParaRPr lang="en-US" b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639646" y="4869160"/>
            <a:ext cx="7985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Modelling Topic</a:t>
            </a:r>
            <a:br>
              <a:rPr lang="en-US" smtClean="0"/>
            </a:br>
            <a:r>
              <a:rPr lang="de-DE" smtClean="0"/>
              <a:t>Property Links</a:t>
            </a:r>
          </a:p>
        </p:txBody>
      </p:sp>
      <p:sp>
        <p:nvSpPr>
          <p:cNvPr id="91138" name="Inhaltsplatzhalt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A property link is a reference to a property of a widget instance</a:t>
            </a:r>
          </a:p>
          <a:p>
            <a:r>
              <a:rPr lang="en-US" smtClean="0"/>
              <a:t>Property links can be used</a:t>
            </a:r>
          </a:p>
          <a:p>
            <a:pPr lvl="1"/>
            <a:r>
              <a:rPr lang="en-US" smtClean="0"/>
              <a:t>for property values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</a:rPr>
              <a:t>	 &lt;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Property</a:t>
            </a:r>
            <a:r>
              <a:rPr lang="en-US" smtClean="0">
                <a:latin typeface="Consolas" pitchFamily="49" charset="0"/>
              </a:rPr>
              <a:t> </a:t>
            </a:r>
            <a:r>
              <a:rPr lang="en-US" smtClean="0">
                <a:solidFill>
                  <a:srgbClr val="FF9900"/>
                </a:solidFill>
                <a:latin typeface="Consolas" pitchFamily="49" charset="0"/>
              </a:rPr>
              <a:t>Name</a:t>
            </a:r>
            <a:r>
              <a:rPr lang="en-US" smtClean="0">
                <a:latin typeface="Consolas" pitchFamily="49" charset="0"/>
              </a:rPr>
              <a:t>="Visible"&gt;</a:t>
            </a:r>
            <a:br>
              <a:rPr lang="en-US" smtClean="0">
                <a:latin typeface="Consolas" pitchFamily="49" charset="0"/>
              </a:rPr>
            </a:br>
            <a:r>
              <a:rPr lang="en-US" smtClean="0">
                <a:latin typeface="Consolas" pitchFamily="49" charset="0"/>
              </a:rPr>
              <a:t>    &lt;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PropLink</a:t>
            </a:r>
            <a:r>
              <a:rPr lang="en-US" smtClean="0">
                <a:latin typeface="Consolas" pitchFamily="49" charset="0"/>
              </a:rPr>
              <a:t> </a:t>
            </a:r>
            <a:r>
              <a:rPr lang="en-US" smtClean="0">
                <a:solidFill>
                  <a:srgbClr val="FF9900"/>
                </a:solidFill>
                <a:latin typeface="Consolas" pitchFamily="49" charset="0"/>
              </a:rPr>
              <a:t>WidgetName</a:t>
            </a:r>
            <a:r>
              <a:rPr lang="en-US" smtClean="0">
                <a:latin typeface="Consolas" pitchFamily="49" charset="0"/>
              </a:rPr>
              <a:t>=“MyWidget" </a:t>
            </a:r>
            <a:r>
              <a:rPr lang="en-US" smtClean="0">
                <a:solidFill>
                  <a:srgbClr val="FF9900"/>
                </a:solidFill>
                <a:latin typeface="Consolas" pitchFamily="49" charset="0"/>
              </a:rPr>
              <a:t>PropertyName</a:t>
            </a:r>
            <a:r>
              <a:rPr lang="en-US" smtClean="0">
                <a:latin typeface="Consolas" pitchFamily="49" charset="0"/>
              </a:rPr>
              <a:t>="Visible" /&gt;</a:t>
            </a:r>
            <a:br>
              <a:rPr lang="en-US" smtClean="0">
                <a:latin typeface="Consolas" pitchFamily="49" charset="0"/>
              </a:rPr>
            </a:br>
            <a:r>
              <a:rPr lang="en-US" smtClean="0">
                <a:latin typeface="Consolas" pitchFamily="49" charset="0"/>
              </a:rPr>
              <a:t> &lt;/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Property</a:t>
            </a:r>
            <a:r>
              <a:rPr lang="en-US" smtClean="0">
                <a:latin typeface="Consolas" pitchFamily="49" charset="0"/>
              </a:rPr>
              <a:t>&gt;</a:t>
            </a:r>
            <a:endParaRPr lang="en-US" smtClean="0"/>
          </a:p>
          <a:p>
            <a:pPr lvl="1"/>
            <a:r>
              <a:rPr lang="en-US" smtClean="0"/>
              <a:t>in guard conditions</a:t>
            </a:r>
          </a:p>
          <a:p>
            <a:pPr lvl="1">
              <a:buFont typeface="Arial" charset="0"/>
              <a:buNone/>
            </a:pPr>
            <a:r>
              <a:rPr lang="en-US" smtClean="0">
                <a:latin typeface="Consolas" pitchFamily="49" charset="0"/>
              </a:rPr>
              <a:t>	 &lt;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Term</a:t>
            </a:r>
            <a:r>
              <a:rPr lang="en-US" smtClean="0">
                <a:latin typeface="Consolas" pitchFamily="49" charset="0"/>
              </a:rPr>
              <a:t>&gt;</a:t>
            </a:r>
            <a:br>
              <a:rPr lang="en-US" smtClean="0">
                <a:latin typeface="Consolas" pitchFamily="49" charset="0"/>
              </a:rPr>
            </a:br>
            <a:r>
              <a:rPr lang="en-US" smtClean="0">
                <a:latin typeface="Consolas" pitchFamily="49" charset="0"/>
              </a:rPr>
              <a:t>    &lt;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PropLink</a:t>
            </a:r>
            <a:r>
              <a:rPr lang="en-US" smtClean="0">
                <a:latin typeface="Consolas" pitchFamily="49" charset="0"/>
              </a:rPr>
              <a:t> </a:t>
            </a:r>
            <a:r>
              <a:rPr lang="en-US" smtClean="0">
                <a:solidFill>
                  <a:srgbClr val="FF9900"/>
                </a:solidFill>
                <a:latin typeface="Consolas" pitchFamily="49" charset="0"/>
              </a:rPr>
              <a:t>WidgetName</a:t>
            </a:r>
            <a:r>
              <a:rPr lang="en-US" smtClean="0">
                <a:latin typeface="Consolas" pitchFamily="49" charset="0"/>
              </a:rPr>
              <a:t>=“MyController"</a:t>
            </a:r>
            <a:br>
              <a:rPr lang="en-US" smtClean="0">
                <a:latin typeface="Consolas" pitchFamily="49" charset="0"/>
              </a:rPr>
            </a:br>
            <a:r>
              <a:rPr lang="en-US" smtClean="0">
                <a:latin typeface="Consolas" pitchFamily="49" charset="0"/>
              </a:rPr>
              <a:t>          </a:t>
            </a:r>
            <a:r>
              <a:rPr lang="en-US" smtClean="0">
                <a:solidFill>
                  <a:srgbClr val="FF9900"/>
                </a:solidFill>
                <a:latin typeface="Consolas" pitchFamily="49" charset="0"/>
              </a:rPr>
              <a:t>PropertyName</a:t>
            </a:r>
            <a:r>
              <a:rPr lang="en-US" smtClean="0">
                <a:latin typeface="Consolas" pitchFamily="49" charset="0"/>
              </a:rPr>
              <a:t>=“CurrState" /&gt;</a:t>
            </a:r>
            <a:br>
              <a:rPr lang="en-US" smtClean="0">
                <a:latin typeface="Consolas" pitchFamily="49" charset="0"/>
              </a:rPr>
            </a:br>
            <a:r>
              <a:rPr lang="en-US" smtClean="0">
                <a:latin typeface="Consolas" pitchFamily="49" charset="0"/>
              </a:rPr>
              <a:t> &lt;/</a:t>
            </a:r>
            <a:r>
              <a:rPr lang="en-US" smtClean="0">
                <a:solidFill>
                  <a:srgbClr val="0000FF"/>
                </a:solidFill>
                <a:latin typeface="Consolas" pitchFamily="49" charset="0"/>
              </a:rPr>
              <a:t>Term</a:t>
            </a:r>
            <a:r>
              <a:rPr lang="en-US" smtClean="0">
                <a:latin typeface="Consolas" pitchFamily="49" charset="0"/>
              </a:rPr>
              <a:t>&gt;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784FA9-AAB9-4A5C-B23A-217629B320C8}" type="slidenum">
              <a:rPr lang="en-US"/>
              <a:pPr/>
              <a:t>61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3</a:t>
            </a:r>
            <a:br>
              <a:rPr lang="en-US" smtClean="0"/>
            </a:br>
            <a:r>
              <a:rPr lang="en-US" smtClean="0"/>
              <a:t>Sample display requirements (revisit + change of requirement)</a:t>
            </a:r>
          </a:p>
        </p:txBody>
      </p:sp>
      <p:grpSp>
        <p:nvGrpSpPr>
          <p:cNvPr id="92162" name="Group 29"/>
          <p:cNvGrpSpPr>
            <a:grpSpLocks/>
          </p:cNvGrpSpPr>
          <p:nvPr/>
        </p:nvGrpSpPr>
        <p:grpSpPr bwMode="auto">
          <a:xfrm>
            <a:off x="1262063" y="1493838"/>
            <a:ext cx="1800225" cy="2384425"/>
            <a:chOff x="1262590" y="1493785"/>
            <a:chExt cx="1800200" cy="2385265"/>
          </a:xfrm>
        </p:grpSpPr>
        <p:sp>
          <p:nvSpPr>
            <p:cNvPr id="92181" name="Rectangle 4"/>
            <p:cNvSpPr>
              <a:spLocks noChangeArrowheads="1"/>
            </p:cNvSpPr>
            <p:nvPr/>
          </p:nvSpPr>
          <p:spPr bwMode="auto">
            <a:xfrm>
              <a:off x="1262590" y="1493785"/>
              <a:ext cx="1800200" cy="2385265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/>
            </a:p>
          </p:txBody>
        </p:sp>
        <p:sp>
          <p:nvSpPr>
            <p:cNvPr id="92182" name="Rectangle 5"/>
            <p:cNvSpPr>
              <a:spLocks noChangeArrowheads="1"/>
            </p:cNvSpPr>
            <p:nvPr/>
          </p:nvSpPr>
          <p:spPr bwMode="auto">
            <a:xfrm>
              <a:off x="1487615" y="1808820"/>
              <a:ext cx="1395155" cy="36004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/>
            </a:p>
          </p:txBody>
        </p:sp>
        <p:sp>
          <p:nvSpPr>
            <p:cNvPr id="92183" name="Rectangle 6"/>
            <p:cNvSpPr>
              <a:spLocks noChangeArrowheads="1"/>
            </p:cNvSpPr>
            <p:nvPr/>
          </p:nvSpPr>
          <p:spPr bwMode="auto">
            <a:xfrm>
              <a:off x="1442610" y="1808820"/>
              <a:ext cx="1097505" cy="360040"/>
            </a:xfrm>
            <a:prstGeom prst="rect">
              <a:avLst/>
            </a:prstGeom>
            <a:solidFill>
              <a:srgbClr val="00B05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/>
            </a:p>
          </p:txBody>
        </p:sp>
        <p:sp>
          <p:nvSpPr>
            <p:cNvPr id="92184" name="Smiley Face 7"/>
            <p:cNvSpPr>
              <a:spLocks noChangeArrowheads="1"/>
            </p:cNvSpPr>
            <p:nvPr/>
          </p:nvSpPr>
          <p:spPr bwMode="auto">
            <a:xfrm>
              <a:off x="1937665" y="2843935"/>
              <a:ext cx="450050" cy="450050"/>
            </a:xfrm>
            <a:prstGeom prst="smileyFace">
              <a:avLst>
                <a:gd name="adj" fmla="val 4653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5988"/>
              <a:endParaRPr lang="en-US"/>
            </a:p>
          </p:txBody>
        </p:sp>
        <p:sp>
          <p:nvSpPr>
            <p:cNvPr id="92185" name="TextBox 8"/>
            <p:cNvSpPr txBox="1">
              <a:spLocks noChangeArrowheads="1"/>
            </p:cNvSpPr>
            <p:nvPr/>
          </p:nvSpPr>
          <p:spPr bwMode="auto">
            <a:xfrm>
              <a:off x="1865040" y="1830306"/>
              <a:ext cx="6750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85 %</a:t>
              </a:r>
            </a:p>
          </p:txBody>
        </p:sp>
      </p:grpSp>
      <p:cxnSp>
        <p:nvCxnSpPr>
          <p:cNvPr id="92163" name="Straight Arrow Connector 10"/>
          <p:cNvCxnSpPr>
            <a:cxnSpLocks noChangeShapeType="1"/>
            <a:stCxn id="92184" idx="4"/>
          </p:cNvCxnSpPr>
          <p:nvPr/>
        </p:nvCxnSpPr>
        <p:spPr bwMode="auto">
          <a:xfrm>
            <a:off x="2162175" y="3294063"/>
            <a:ext cx="0" cy="1131887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cxnSp>
        <p:nvCxnSpPr>
          <p:cNvPr id="92164" name="Straight Arrow Connector 12"/>
          <p:cNvCxnSpPr>
            <a:cxnSpLocks noChangeShapeType="1"/>
          </p:cNvCxnSpPr>
          <p:nvPr/>
        </p:nvCxnSpPr>
        <p:spPr bwMode="auto">
          <a:xfrm>
            <a:off x="2162175" y="1995488"/>
            <a:ext cx="1576388" cy="54451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92165" name="TextBox 13"/>
          <p:cNvSpPr txBox="1">
            <a:spLocks noChangeArrowheads="1"/>
          </p:cNvSpPr>
          <p:nvPr/>
        </p:nvSpPr>
        <p:spPr bwMode="auto">
          <a:xfrm>
            <a:off x="715963" y="4425950"/>
            <a:ext cx="5046662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Image change to sad face when value &lt; 20, and smiley when value &gt; 70. In all other case, It’s not showing.</a:t>
            </a:r>
          </a:p>
        </p:txBody>
      </p:sp>
      <p:sp>
        <p:nvSpPr>
          <p:cNvPr id="92166" name="TextBox 14"/>
          <p:cNvSpPr txBox="1">
            <a:spLocks noChangeArrowheads="1"/>
          </p:cNvSpPr>
          <p:nvPr/>
        </p:nvSpPr>
        <p:spPr bwMode="auto">
          <a:xfrm>
            <a:off x="3705225" y="2393950"/>
            <a:ext cx="43973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Text displays the numeric value of the bar above.</a:t>
            </a:r>
          </a:p>
          <a:p>
            <a:r>
              <a:rPr lang="en-US" dirty="0"/>
              <a:t>Center aligned in the middle of the display.</a:t>
            </a:r>
          </a:p>
          <a:p>
            <a:r>
              <a:rPr lang="en-US" dirty="0"/>
              <a:t>Font : </a:t>
            </a:r>
            <a:r>
              <a:rPr lang="en-US" dirty="0" smtClean="0"/>
              <a:t>Calibri 30</a:t>
            </a:r>
            <a:endParaRPr lang="en-US" dirty="0"/>
          </a:p>
          <a:p>
            <a:r>
              <a:rPr lang="en-US" dirty="0"/>
              <a:t>Color: Red</a:t>
            </a:r>
          </a:p>
        </p:txBody>
      </p:sp>
      <p:cxnSp>
        <p:nvCxnSpPr>
          <p:cNvPr id="92167" name="Straight Arrow Connector 15"/>
          <p:cNvCxnSpPr>
            <a:cxnSpLocks noChangeShapeType="1"/>
            <a:stCxn id="92182" idx="3"/>
            <a:endCxn id="92168" idx="1"/>
          </p:cNvCxnSpPr>
          <p:nvPr/>
        </p:nvCxnSpPr>
        <p:spPr bwMode="auto">
          <a:xfrm>
            <a:off x="2882900" y="1989138"/>
            <a:ext cx="838200" cy="6350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92168" name="TextBox 17"/>
          <p:cNvSpPr txBox="1">
            <a:spLocks noChangeArrowheads="1"/>
          </p:cNvSpPr>
          <p:nvPr/>
        </p:nvSpPr>
        <p:spPr bwMode="auto">
          <a:xfrm>
            <a:off x="3721100" y="1719263"/>
            <a:ext cx="5205413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Green bar shows the current oil level in the range of 0-100.</a:t>
            </a:r>
          </a:p>
          <a:p>
            <a:r>
              <a:rPr lang="en-US"/>
              <a:t>Bar size: 200 x 40 pixels (centered)</a:t>
            </a:r>
          </a:p>
        </p:txBody>
      </p:sp>
      <p:sp>
        <p:nvSpPr>
          <p:cNvPr id="92169" name="Smiley Face 22"/>
          <p:cNvSpPr>
            <a:spLocks noChangeArrowheads="1"/>
          </p:cNvSpPr>
          <p:nvPr/>
        </p:nvSpPr>
        <p:spPr bwMode="auto">
          <a:xfrm>
            <a:off x="1262063" y="5094288"/>
            <a:ext cx="450850" cy="449262"/>
          </a:xfrm>
          <a:prstGeom prst="smileyFace">
            <a:avLst>
              <a:gd name="adj" fmla="val -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/>
          </a:p>
        </p:txBody>
      </p:sp>
      <p:sp>
        <p:nvSpPr>
          <p:cNvPr id="92170" name="Smiley Face 23"/>
          <p:cNvSpPr>
            <a:spLocks noChangeArrowheads="1"/>
          </p:cNvSpPr>
          <p:nvPr/>
        </p:nvSpPr>
        <p:spPr bwMode="auto">
          <a:xfrm>
            <a:off x="2540000" y="5094288"/>
            <a:ext cx="450850" cy="449262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/>
          </a:p>
        </p:txBody>
      </p:sp>
      <p:cxnSp>
        <p:nvCxnSpPr>
          <p:cNvPr id="92171" name="Straight Arrow Connector 25"/>
          <p:cNvCxnSpPr>
            <a:cxnSpLocks noChangeShapeType="1"/>
          </p:cNvCxnSpPr>
          <p:nvPr/>
        </p:nvCxnSpPr>
        <p:spPr bwMode="auto">
          <a:xfrm>
            <a:off x="1712913" y="5319713"/>
            <a:ext cx="8096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2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2497A3-3527-4382-95AC-EC2CEA47B25C}" type="slidenum">
              <a:rPr lang="en-US"/>
              <a:pPr/>
              <a:t>62</a:t>
            </a:fld>
            <a:r>
              <a:rPr lang="en-US"/>
              <a:t> / T. A. Devi / ID RD CDS HF /  Dec-2012   © Continental Automotive Singapore</a:t>
            </a:r>
          </a:p>
        </p:txBody>
      </p:sp>
      <p:sp>
        <p:nvSpPr>
          <p:cNvPr id="92173" name="TextBox 18"/>
          <p:cNvSpPr txBox="1">
            <a:spLocks noChangeArrowheads="1"/>
          </p:cNvSpPr>
          <p:nvPr/>
        </p:nvSpPr>
        <p:spPr bwMode="auto">
          <a:xfrm>
            <a:off x="3705225" y="1169988"/>
            <a:ext cx="21653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Display size: 240 x 320</a:t>
            </a:r>
          </a:p>
        </p:txBody>
      </p:sp>
      <p:cxnSp>
        <p:nvCxnSpPr>
          <p:cNvPr id="92174" name="Straight Arrow Connector 20"/>
          <p:cNvCxnSpPr>
            <a:cxnSpLocks noChangeShapeType="1"/>
            <a:endCxn id="92173" idx="1"/>
          </p:cNvCxnSpPr>
          <p:nvPr/>
        </p:nvCxnSpPr>
        <p:spPr bwMode="auto">
          <a:xfrm flipV="1">
            <a:off x="3062288" y="1331913"/>
            <a:ext cx="642937" cy="296862"/>
          </a:xfrm>
          <a:prstGeom prst="straightConnector1">
            <a:avLst/>
          </a:prstGeom>
          <a:noFill/>
          <a:ln w="9525" algn="ctr">
            <a:solidFill>
              <a:srgbClr val="00B0F0"/>
            </a:solidFill>
            <a:round/>
            <a:headEnd/>
            <a:tailEnd type="arrow" w="med" len="med"/>
          </a:ln>
        </p:spPr>
      </p:cxnSp>
      <p:sp>
        <p:nvSpPr>
          <p:cNvPr id="92175" name="Rounded Rectangle 24"/>
          <p:cNvSpPr>
            <a:spLocks noChangeArrowheads="1"/>
          </p:cNvSpPr>
          <p:nvPr/>
        </p:nvSpPr>
        <p:spPr bwMode="auto">
          <a:xfrm>
            <a:off x="5284788" y="3294063"/>
            <a:ext cx="4017962" cy="919162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15988"/>
            <a:r>
              <a:rPr lang="en-US"/>
              <a:t>Oil level application to be controlled by user:</a:t>
            </a:r>
          </a:p>
          <a:p>
            <a:pPr defTabSz="915988"/>
            <a:r>
              <a:rPr lang="en-US"/>
              <a:t>Key RIGHT : increase oil level by 5%</a:t>
            </a:r>
          </a:p>
          <a:p>
            <a:pPr defTabSz="915988"/>
            <a:r>
              <a:rPr lang="en-US"/>
              <a:t>Key LEFT: decrease oil level by 5%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6662738" y="4637088"/>
            <a:ext cx="1981200" cy="1087437"/>
          </a:xfrm>
          <a:prstGeom prst="rect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API design:</a:t>
            </a:r>
          </a:p>
          <a:p>
            <a:pPr defTabSz="915988">
              <a:buFontTx/>
              <a:buChar char="-"/>
              <a:defRPr/>
            </a:pPr>
            <a:r>
              <a:rPr lang="en-US" dirty="0">
                <a:solidFill>
                  <a:schemeClr val="tx1"/>
                </a:solidFill>
              </a:rPr>
              <a:t> ONCHANGE</a:t>
            </a:r>
          </a:p>
          <a:p>
            <a:pPr defTabSz="915988">
              <a:buFontTx/>
              <a:buChar char="-"/>
              <a:defRPr/>
            </a:pPr>
            <a:r>
              <a:rPr lang="en-US" dirty="0"/>
              <a:t> Buffered</a:t>
            </a:r>
          </a:p>
          <a:p>
            <a:pPr defTabSz="915988">
              <a:buFontTx/>
              <a:buChar char="-"/>
              <a:defRPr/>
            </a:pPr>
            <a:r>
              <a:rPr lang="en-US" b="1" dirty="0"/>
              <a:t> Setter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303588" y="5094288"/>
            <a:ext cx="2054225" cy="1087437"/>
          </a:xfrm>
          <a:prstGeom prst="rect">
            <a:avLst/>
          </a:prstGeom>
          <a:ln w="635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Widget tree transition:</a:t>
            </a:r>
          </a:p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Event for SM depends</a:t>
            </a:r>
            <a:endParaRPr lang="en-US" dirty="0"/>
          </a:p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on oil level value.</a:t>
            </a:r>
          </a:p>
          <a:p>
            <a:pPr defTabSz="915988">
              <a:defRPr/>
            </a:pPr>
            <a:r>
              <a:rPr lang="en-US" dirty="0">
                <a:solidFill>
                  <a:schemeClr val="tx1"/>
                </a:solidFill>
              </a:rPr>
              <a:t>3 states identified.</a:t>
            </a:r>
          </a:p>
        </p:txBody>
      </p:sp>
      <p:sp>
        <p:nvSpPr>
          <p:cNvPr id="32" name="Oval 31"/>
          <p:cNvSpPr>
            <a:spLocks noChangeArrowheads="1"/>
          </p:cNvSpPr>
          <p:nvPr/>
        </p:nvSpPr>
        <p:spPr bwMode="auto">
          <a:xfrm>
            <a:off x="3692525" y="1628775"/>
            <a:ext cx="3600450" cy="49530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/>
          </a:p>
        </p:txBody>
      </p:sp>
      <p:sp>
        <p:nvSpPr>
          <p:cNvPr id="33" name="Oval 32"/>
          <p:cNvSpPr>
            <a:spLocks noChangeArrowheads="1"/>
          </p:cNvSpPr>
          <p:nvPr/>
        </p:nvSpPr>
        <p:spPr bwMode="auto">
          <a:xfrm>
            <a:off x="5178425" y="2314575"/>
            <a:ext cx="2205038" cy="4508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5988"/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8193088" y="2039938"/>
            <a:ext cx="1377950" cy="623887"/>
          </a:xfrm>
          <a:prstGeom prst="ellipse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Alternative:</a:t>
            </a:r>
          </a:p>
          <a:p>
            <a:pPr algn="ctr"/>
            <a:r>
              <a:rPr lang="en-US" sz="1400"/>
              <a:t>Use proplink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3" grpId="0" animBg="1"/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Demo 3</a:t>
            </a:r>
            <a:br>
              <a:rPr lang="en-US" smtClean="0"/>
            </a:br>
            <a:r>
              <a:rPr lang="en-US" smtClean="0"/>
              <a:t>Messaging, SM, DataBinding, Guards, PropLink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 Implement enProcessMessage of SimpleGauge: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If msg ID = </a:t>
            </a:r>
            <a:r>
              <a:rPr lang="en-US" dirty="0" smtClean="0"/>
              <a:t>VK_RIGHT_RELEASE , </a:t>
            </a:r>
            <a:r>
              <a:rPr lang="en-US" dirty="0" smtClean="0">
                <a:latin typeface="Arial" charset="0"/>
              </a:rPr>
              <a:t>CurValue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</a:rPr>
              <a:t>+= 5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If msg ID = </a:t>
            </a:r>
            <a:r>
              <a:rPr lang="en-US" dirty="0" smtClean="0"/>
              <a:t>VK_LEFT_RELEASE </a:t>
            </a:r>
            <a:r>
              <a:rPr lang="en-US" dirty="0" smtClean="0">
                <a:latin typeface="Arial" charset="0"/>
              </a:rPr>
              <a:t>, CurValue</a:t>
            </a:r>
            <a:r>
              <a:rPr lang="en-US" dirty="0" smtClean="0"/>
              <a:t> </a:t>
            </a:r>
            <a:r>
              <a:rPr lang="en-US" dirty="0" smtClean="0">
                <a:latin typeface="Arial" charset="0"/>
              </a:rPr>
              <a:t>-= 5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Take care of max and min value</a:t>
            </a:r>
          </a:p>
          <a:p>
            <a:r>
              <a:rPr lang="en-US" dirty="0" smtClean="0">
                <a:latin typeface="Arial" charset="0"/>
              </a:rPr>
              <a:t> Implement API setter linked to CurValue property</a:t>
            </a:r>
          </a:p>
          <a:p>
            <a:r>
              <a:rPr lang="en-US" dirty="0" smtClean="0">
                <a:latin typeface="Arial" charset="0"/>
              </a:rPr>
              <a:t> Complete the state machine definition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3 states represents sad, none, happy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Possible transition between these states</a:t>
            </a:r>
          </a:p>
          <a:p>
            <a:r>
              <a:rPr lang="en-US" dirty="0" smtClean="0">
                <a:latin typeface="Arial" charset="0"/>
              </a:rPr>
              <a:t> Implement widget tree transition with guards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If CurValue &lt; 20, send event to change from normal to sad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If 20 &lt;= CurValue &lt;= 70, send event to change from sad to normal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If CurValue &gt; 70, send event to change from normal to happy</a:t>
            </a:r>
          </a:p>
          <a:p>
            <a:r>
              <a:rPr lang="en-US" dirty="0" smtClean="0">
                <a:latin typeface="Arial" charset="0"/>
              </a:rPr>
              <a:t> PropLink between CurValue of SimpleGauge and text widget value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098A41E-5D29-44D0-A39D-3CFEAE041EDA}" type="slidenum">
              <a:rPr lang="en-US"/>
              <a:pPr/>
              <a:t>63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   </a:t>
            </a:r>
          </a:p>
        </p:txBody>
      </p:sp>
      <p:sp>
        <p:nvSpPr>
          <p:cNvPr id="94210" name="Text Box 3"/>
          <p:cNvSpPr txBox="1">
            <a:spLocks noChangeArrowheads="1"/>
          </p:cNvSpPr>
          <p:nvPr/>
        </p:nvSpPr>
        <p:spPr bwMode="auto">
          <a:xfrm>
            <a:off x="2478088" y="4373563"/>
            <a:ext cx="4600575" cy="9779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5760" tIns="47880" rIns="95760" bIns="47880">
            <a:spAutoFit/>
          </a:bodyPr>
          <a:lstStyle/>
          <a:p>
            <a:pPr algn="ctr" defTabSz="957263" eaLnBrk="0" hangingPunct="0">
              <a:spcBef>
                <a:spcPct val="50000"/>
              </a:spcBef>
            </a:pPr>
            <a:r>
              <a:rPr lang="en-US" sz="2900" b="1">
                <a:ea typeface="Arial Unicode MS"/>
                <a:cs typeface="Arial Unicode MS"/>
              </a:rPr>
              <a:t>Thank you for your attention!</a:t>
            </a:r>
            <a:endParaRPr lang="en-US" sz="2100">
              <a:ea typeface="Arial Unicode MS"/>
              <a:cs typeface="Arial Unicode MS"/>
            </a:endParaRPr>
          </a:p>
        </p:txBody>
      </p:sp>
      <p:pic>
        <p:nvPicPr>
          <p:cNvPr id="94211" name="Picture 4" descr="Ic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2393950"/>
            <a:ext cx="2471738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21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2E405A-2382-4E32-A4B0-AA98CC2D533C}" type="slidenum">
              <a:rPr lang="en-US"/>
              <a:pPr/>
              <a:t>64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F712D8B-C25E-4241-8EF6-079CB3C7CB3D}" type="slidenum">
              <a:rPr lang="en-US"/>
              <a:pPr/>
              <a:t>65</a:t>
            </a:fld>
            <a:r>
              <a:rPr lang="en-US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2660" y="2033845"/>
            <a:ext cx="5800999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HMI XML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355600" y="3878263"/>
            <a:ext cx="9131300" cy="20129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354013" y="982663"/>
            <a:ext cx="9131300" cy="27432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Widget Configuration </a:t>
            </a:r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Widget type descriptions</a:t>
            </a:r>
            <a:endParaRPr lang="en-US" smtClean="0"/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089025"/>
            <a:ext cx="8891588" cy="2565400"/>
          </a:xfrm>
        </p:spPr>
        <p:txBody>
          <a:bodyPr/>
          <a:lstStyle/>
          <a:p>
            <a:pPr eaLnBrk="1" hangingPunct="1"/>
            <a:r>
              <a:rPr lang="de-DE" b="1" smtClean="0"/>
              <a:t>Definition of all available Widget types (base classes) within a project:</a:t>
            </a:r>
          </a:p>
          <a:p>
            <a:pPr lvl="1" eaLnBrk="1" hangingPunct="1"/>
            <a:r>
              <a:rPr lang="de-DE" sz="1400" smtClean="0"/>
              <a:t>The widget types (base classes) are given by the framework and are available for a project</a:t>
            </a:r>
          </a:p>
          <a:p>
            <a:pPr lvl="1" eaLnBrk="1" hangingPunct="1"/>
            <a:r>
              <a:rPr lang="de-DE" sz="1400" smtClean="0"/>
              <a:t>Type: class name</a:t>
            </a:r>
          </a:p>
          <a:p>
            <a:pPr lvl="1" eaLnBrk="1" hangingPunct="1"/>
            <a:r>
              <a:rPr lang="de-DE" sz="1400" smtClean="0"/>
              <a:t>Namespace: HMI::WFC (should be always this namespace, but new derived widget may use different namespace)</a:t>
            </a:r>
          </a:p>
          <a:p>
            <a:pPr lvl="1" eaLnBrk="1" hangingPunct="1"/>
            <a:r>
              <a:rPr lang="de-DE" sz="1400" smtClean="0"/>
              <a:t>Declaration file: needed for the generated builder</a:t>
            </a:r>
          </a:p>
          <a:p>
            <a:pPr lvl="1" eaLnBrk="1" hangingPunct="1"/>
            <a:r>
              <a:rPr lang="de-DE" sz="1400" smtClean="0"/>
              <a:t>SizeOf: object size (information needed for WMMS to calculate the static memory needs. This information is generated by SizeOfGenerator)</a:t>
            </a:r>
            <a:endParaRPr lang="de-DE" smtClean="0"/>
          </a:p>
          <a:p>
            <a:pPr lvl="1" eaLnBrk="1" hangingPunct="1">
              <a:buFont typeface="Arial" charset="0"/>
              <a:buNone/>
            </a:pPr>
            <a:r>
              <a:rPr lang="de-DE" b="1" smtClean="0">
                <a:sym typeface="Wingdings" pitchFamily="2" charset="2"/>
              </a:rPr>
              <a:t> The Widget Type-Description may be extended by project as necessary</a:t>
            </a:r>
            <a:endParaRPr lang="en-US" smtClean="0"/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622300" y="3878263"/>
            <a:ext cx="8408988" cy="203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&lt;?xml version="1.0" encoding="UTF-8"?&gt;</a:t>
            </a:r>
          </a:p>
          <a:p>
            <a:r>
              <a:rPr lang="en-US" sz="900" b="1">
                <a:latin typeface="Inconsolata"/>
              </a:rPr>
              <a:t>&lt;Types xmlns:xsi="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http://www.w3.org/2001/XMLSchema-instance</a:t>
            </a:r>
            <a:r>
              <a:rPr lang="en-US" sz="900" b="1">
                <a:latin typeface="Inconsolata"/>
              </a:rPr>
              <a:t>" xsi:noNamespaceSchemaLocation="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..\XSD\GenericTypeDefinition.xsd</a:t>
            </a:r>
            <a:r>
              <a:rPr lang="en-US" sz="900" b="1">
                <a:latin typeface="Inconsolata"/>
              </a:rPr>
              <a:t>"&gt;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&lt;WindowType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Window</a:t>
            </a:r>
            <a:r>
              <a:rPr lang="en-US" sz="900" b="1">
                <a:latin typeface="Inconsolata"/>
              </a:rPr>
              <a:t>" Namespace="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</a:t>
            </a:r>
            <a:r>
              <a:rPr lang="en-US" sz="900" b="1">
                <a:latin typeface="Inconsolata"/>
              </a:rPr>
              <a:t>" DeclarationFile="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CIA_Window.hpp</a:t>
            </a:r>
            <a:r>
              <a:rPr lang="en-US" sz="900" b="1">
                <a:latin typeface="Inconsolata"/>
              </a:rPr>
              <a:t>" SizeOf="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40</a:t>
            </a:r>
            <a:r>
              <a:rPr lang="en-US" sz="900" b="1">
                <a:latin typeface="Inconsolata"/>
              </a:rPr>
              <a:t>"&gt;</a:t>
            </a:r>
          </a:p>
          <a:p>
            <a:r>
              <a:rPr lang="en-US" sz="900" b="1">
                <a:latin typeface="Inconsolata"/>
              </a:rPr>
              <a:t>          &lt;Properties&gt;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PosX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PosX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PosY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PosY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Width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uint16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800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Width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Height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uint16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480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Height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Transparent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bool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true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Transparency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&lt;/Properties&gt;</a:t>
            </a:r>
          </a:p>
          <a:p>
            <a:r>
              <a:rPr lang="en-US" sz="900" b="1">
                <a:latin typeface="Inconsolata"/>
              </a:rPr>
              <a:t>     &lt;/WindowType&gt;</a:t>
            </a:r>
          </a:p>
          <a:p>
            <a:r>
              <a:rPr lang="en-US" sz="900" b="1">
                <a:latin typeface="Inconsolata"/>
              </a:rPr>
              <a:t>&lt;/Types&gt;</a:t>
            </a:r>
          </a:p>
        </p:txBody>
      </p:sp>
      <p:sp>
        <p:nvSpPr>
          <p:cNvPr id="972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4CE977B-77CE-4210-A394-C30C93791AB3}" type="slidenum">
              <a:rPr lang="en-US"/>
              <a:pPr/>
              <a:t>66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Widget Configuration</a:t>
            </a:r>
            <a:br>
              <a:rPr lang="en-US" smtClean="0"/>
            </a:br>
            <a:r>
              <a:rPr lang="en-US" smtClean="0"/>
              <a:t>Visual Trees</a:t>
            </a:r>
            <a:endParaRPr lang="de-DE" smtClean="0"/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5040312"/>
          </a:xfrm>
        </p:spPr>
        <p:txBody>
          <a:bodyPr/>
          <a:lstStyle/>
          <a:p>
            <a:r>
              <a:rPr lang="en-US" smtClean="0"/>
              <a:t> Tip: Use FileLinks to keep the individual XML files small and manageable </a:t>
            </a:r>
          </a:p>
          <a:p>
            <a:pPr>
              <a:buFont typeface="Arial" charset="0"/>
              <a:buNone/>
            </a:pPr>
            <a:r>
              <a:rPr lang="en-US" sz="1600" smtClean="0">
                <a:latin typeface="Inconsolata"/>
              </a:rPr>
              <a:t>    &lt;FileLink Name=“…”/&gt;</a:t>
            </a:r>
          </a:p>
          <a:p>
            <a:pPr lvl="1"/>
            <a:r>
              <a:rPr lang="en-US" smtClean="0"/>
              <a:t> Name : Filename of the linked file. Its contents will be treated as if it were expanded into this element’s parent</a:t>
            </a:r>
          </a:p>
          <a:p>
            <a:r>
              <a:rPr lang="en-US" smtClean="0"/>
              <a:t> Defining a Widget instance / visual tree</a:t>
            </a:r>
          </a:p>
          <a:p>
            <a:pPr>
              <a:buFont typeface="Arial" charset="0"/>
              <a:buNone/>
            </a:pPr>
            <a:r>
              <a:rPr lang="en-US" sz="1400" smtClean="0"/>
              <a:t>      </a:t>
            </a:r>
            <a:r>
              <a:rPr lang="en-US" sz="1400" smtClean="0">
                <a:latin typeface="Inconsolata"/>
              </a:rPr>
              <a:t>&lt;Widget Type=“…” Name=“…”&gt;</a:t>
            </a:r>
          </a:p>
          <a:p>
            <a:pPr>
              <a:buFont typeface="Arial" charset="0"/>
              <a:buNone/>
            </a:pPr>
            <a:r>
              <a:rPr lang="en-US" sz="1400" smtClean="0">
                <a:latin typeface="Inconsolata"/>
              </a:rPr>
              <a:t>       &lt;Properties&gt;…&lt;/Properties&gt;</a:t>
            </a:r>
          </a:p>
          <a:p>
            <a:pPr>
              <a:buFont typeface="Arial" charset="0"/>
              <a:buNone/>
            </a:pPr>
            <a:r>
              <a:rPr lang="en-US" sz="1400" smtClean="0">
                <a:latin typeface="Inconsolata"/>
              </a:rPr>
              <a:t>       &lt;Content&gt;…&lt;/Content&gt;</a:t>
            </a:r>
          </a:p>
          <a:p>
            <a:pPr>
              <a:buFont typeface="Arial" charset="0"/>
              <a:buNone/>
            </a:pPr>
            <a:r>
              <a:rPr lang="en-US" sz="1400" smtClean="0">
                <a:latin typeface="Inconsolata"/>
              </a:rPr>
              <a:t>       &lt;Transitions&gt;…&lt;/Transitions&gt;</a:t>
            </a:r>
            <a:endParaRPr lang="en-US" sz="1400" smtClean="0"/>
          </a:p>
          <a:p>
            <a:pPr lvl="1">
              <a:buFont typeface="Arial" charset="0"/>
              <a:buChar char="•"/>
            </a:pPr>
            <a:r>
              <a:rPr lang="en-US" smtClean="0"/>
              <a:t> Type : The class of the widget (must be declared in TD)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 Name : A unique ID for the widget /  visual tree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 Properties : A list of Property values for the widget (only needed if different from default)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 Content (optional) : A list of child Widgets / sub-trees</a:t>
            </a:r>
          </a:p>
          <a:p>
            <a:pPr lvl="1">
              <a:buFont typeface="Arial" charset="0"/>
              <a:buChar char="•"/>
            </a:pPr>
            <a:r>
              <a:rPr lang="en-US" smtClean="0"/>
              <a:t> Transitions (optional) : A list of Transitions (per-instance behavior)</a:t>
            </a:r>
          </a:p>
          <a:p>
            <a:pPr>
              <a:buFont typeface="Arial" charset="0"/>
              <a:buNone/>
            </a:pPr>
            <a:r>
              <a:rPr lang="en-US" smtClean="0"/>
              <a:t>      </a:t>
            </a:r>
            <a:endParaRPr lang="de-DE" smtClean="0"/>
          </a:p>
        </p:txBody>
      </p:sp>
      <p:sp>
        <p:nvSpPr>
          <p:cNvPr id="9830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35F2BAD-A012-4A0A-B515-016CFED861F9}" type="slidenum">
              <a:rPr lang="en-US"/>
              <a:pPr/>
              <a:t>67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55600" y="3651250"/>
            <a:ext cx="9131300" cy="22685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354013" y="982663"/>
            <a:ext cx="9131300" cy="25558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/>
            </a:r>
            <a:br>
              <a:rPr lang="de-DE" smtClean="0"/>
            </a:br>
            <a:r>
              <a:rPr lang="de-DE" smtClean="0"/>
              <a:t>CIA Configuration </a:t>
            </a:r>
            <a:br>
              <a:rPr lang="de-DE" smtClean="0"/>
            </a:br>
            <a:r>
              <a:rPr lang="de-DE" smtClean="0"/>
              <a:t>WMapp type descriptions</a:t>
            </a:r>
            <a:endParaRPr lang="en-US" smtClean="0"/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1158875"/>
            <a:ext cx="8850313" cy="2286000"/>
          </a:xfrm>
        </p:spPr>
        <p:txBody>
          <a:bodyPr/>
          <a:lstStyle/>
          <a:p>
            <a:pPr eaLnBrk="1" hangingPunct="1"/>
            <a:r>
              <a:rPr lang="de-DE" b="1" smtClean="0"/>
              <a:t>Definition of all available WMapp types (classes) within a project:</a:t>
            </a:r>
          </a:p>
          <a:p>
            <a:pPr lvl="1" eaLnBrk="1" hangingPunct="1"/>
            <a:r>
              <a:rPr lang="de-DE" smtClean="0"/>
              <a:t>Type: class name</a:t>
            </a:r>
          </a:p>
          <a:p>
            <a:pPr lvl="1" eaLnBrk="1" hangingPunct="1"/>
            <a:r>
              <a:rPr lang="de-DE" smtClean="0"/>
              <a:t>Namespace: HMI::CIA (should be always this namespace)</a:t>
            </a:r>
          </a:p>
          <a:p>
            <a:pPr lvl="1" eaLnBrk="1" hangingPunct="1"/>
            <a:r>
              <a:rPr lang="de-DE" smtClean="0"/>
              <a:t>Declaration file: needed for the generated builder</a:t>
            </a:r>
          </a:p>
          <a:p>
            <a:pPr lvl="1" eaLnBrk="1" hangingPunct="1"/>
            <a:r>
              <a:rPr lang="de-DE" smtClean="0"/>
              <a:t>SizeOf: object size (information needed for WMMS to calculate the static memory needs. This information is generated by SizeOfGenerator)</a:t>
            </a:r>
          </a:p>
          <a:p>
            <a:pPr lvl="1" eaLnBrk="1" hangingPunct="1">
              <a:buFont typeface="Arial" charset="0"/>
              <a:buNone/>
            </a:pPr>
            <a:r>
              <a:rPr lang="de-DE" b="1" smtClean="0">
                <a:sym typeface="Wingdings" pitchFamily="2" charset="2"/>
              </a:rPr>
              <a:t> WMapp Type-Descriptions must be extended project specific</a:t>
            </a:r>
            <a:endParaRPr lang="en-US" b="1" smtClean="0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19125" y="3709988"/>
            <a:ext cx="8704263" cy="2162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&lt;?xml version="1.0" encoding="UTF-8"?&gt;</a:t>
            </a:r>
          </a:p>
          <a:p>
            <a:r>
              <a:rPr lang="en-US" sz="900" b="1">
                <a:latin typeface="Inconsolata"/>
              </a:rPr>
              <a:t>&lt;Types xmlns:xsi="http://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www.w3.org/2001/XMLSchema-instance</a:t>
            </a:r>
            <a:r>
              <a:rPr lang="en-US" sz="900" b="1">
                <a:latin typeface="Inconsolata"/>
              </a:rPr>
              <a:t>" xsi:noNamespaceSchemaLocation="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..\XSD\GenericTypeDefinition.xsd</a:t>
            </a:r>
            <a:r>
              <a:rPr lang="en-US" sz="900" b="1">
                <a:latin typeface="Inconsolata"/>
              </a:rPr>
              <a:t>"&gt;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&lt;WmAppType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WMappBlitSurface</a:t>
            </a:r>
            <a:r>
              <a:rPr lang="en-US" sz="900" b="1">
                <a:latin typeface="Inconsolata"/>
              </a:rPr>
              <a:t>" Namespace="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</a:t>
            </a:r>
            <a:r>
              <a:rPr lang="en-US" sz="900" b="1">
                <a:latin typeface="Inconsolata"/>
              </a:rPr>
              <a:t>" DeclarationFile="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CIA_WMappBlitSurface.hpp</a:t>
            </a:r>
            <a:r>
              <a:rPr lang="en-US" sz="900" b="1">
                <a:latin typeface="Inconsolata"/>
              </a:rPr>
              <a:t>" SizeOf="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20</a:t>
            </a:r>
            <a:r>
              <a:rPr lang="en-US" sz="900" b="1">
                <a:latin typeface="Inconsolata"/>
              </a:rPr>
              <a:t>"&gt;</a:t>
            </a:r>
          </a:p>
          <a:p>
            <a:r>
              <a:rPr lang="en-US" sz="900" b="1">
                <a:latin typeface="Inconsolata"/>
              </a:rPr>
              <a:t>          &lt;Properties&gt;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ComposeMode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string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GBT_nCompose_Overwrite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ROP</a:t>
            </a:r>
            <a:r>
              <a:rPr lang="en-US" sz="900" b="1">
                <a:latin typeface="Inconsolata"/>
              </a:rPr>
              <a:t>"                  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string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GBT_nROP2_Src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SrcMapOpt</a:t>
            </a:r>
            <a:r>
              <a:rPr lang="en-US" sz="900" b="1">
                <a:latin typeface="Inconsolata"/>
              </a:rPr>
              <a:t>"       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string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GBT_nMapOpt_Auto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DstMapOpt</a:t>
            </a:r>
            <a:r>
              <a:rPr lang="en-US" sz="900" b="1">
                <a:latin typeface="Inconsolata"/>
              </a:rPr>
              <a:t>"       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string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GBT_nMapOpt_Auto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ConstAlpha</a:t>
            </a:r>
            <a:r>
              <a:rPr lang="en-US" sz="900" b="1">
                <a:latin typeface="Inconsolata"/>
              </a:rPr>
              <a:t>"      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string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0xff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 &lt;/Properties&gt;</a:t>
            </a:r>
          </a:p>
          <a:p>
            <a:r>
              <a:rPr lang="en-US" sz="900" b="1">
                <a:latin typeface="Inconsolata"/>
              </a:rPr>
              <a:t>           &lt;Constructor StringOfParameters="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(ID)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&lt;/WmAppType&gt;</a:t>
            </a:r>
          </a:p>
          <a:p>
            <a:r>
              <a:rPr lang="en-US" sz="900" b="1">
                <a:latin typeface="Inconsolata"/>
              </a:rPr>
              <a:t>&lt;/Types&gt;</a:t>
            </a:r>
          </a:p>
        </p:txBody>
      </p:sp>
      <p:sp>
        <p:nvSpPr>
          <p:cNvPr id="993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56D8975-D14F-4F20-B2BD-0BF741DF4515}" type="slidenum">
              <a:rPr lang="en-US"/>
              <a:pPr/>
              <a:t>68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9" name="Rectangle 7"/>
          <p:cNvSpPr>
            <a:spLocks noChangeArrowheads="1"/>
          </p:cNvSpPr>
          <p:nvPr/>
        </p:nvSpPr>
        <p:spPr bwMode="auto">
          <a:xfrm>
            <a:off x="355600" y="3651250"/>
            <a:ext cx="9131300" cy="22320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3157" name="Rectangle 5"/>
          <p:cNvSpPr>
            <a:spLocks noChangeArrowheads="1"/>
          </p:cNvSpPr>
          <p:nvPr/>
        </p:nvSpPr>
        <p:spPr bwMode="auto">
          <a:xfrm>
            <a:off x="354013" y="982663"/>
            <a:ext cx="9131300" cy="24828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Window type descriptions</a:t>
            </a:r>
            <a:endParaRPr lang="en-US" smtClean="0"/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125" y="1158875"/>
            <a:ext cx="8891588" cy="1600200"/>
          </a:xfrm>
        </p:spPr>
        <p:txBody>
          <a:bodyPr/>
          <a:lstStyle/>
          <a:p>
            <a:pPr eaLnBrk="1" hangingPunct="1"/>
            <a:r>
              <a:rPr lang="de-DE" b="1" smtClean="0"/>
              <a:t>Definition of all available Window types (classes) of the CIA – Framework</a:t>
            </a:r>
          </a:p>
          <a:p>
            <a:pPr lvl="1" eaLnBrk="1" hangingPunct="1"/>
            <a:r>
              <a:rPr lang="de-DE" smtClean="0"/>
              <a:t>The window types (classes) are given by the framework</a:t>
            </a:r>
          </a:p>
          <a:p>
            <a:pPr lvl="1" eaLnBrk="1" hangingPunct="1"/>
            <a:r>
              <a:rPr lang="de-DE" smtClean="0"/>
              <a:t>All available types are available for a project</a:t>
            </a:r>
          </a:p>
          <a:p>
            <a:pPr lvl="1" eaLnBrk="1" hangingPunct="1"/>
            <a:r>
              <a:rPr lang="de-DE" smtClean="0"/>
              <a:t>Window types are only for the usage at the assembly configuration (CIA.xml)</a:t>
            </a:r>
          </a:p>
          <a:p>
            <a:pPr lvl="1" eaLnBrk="1" hangingPunct="1"/>
            <a:endParaRPr lang="de-DE" smtClean="0"/>
          </a:p>
          <a:p>
            <a:pPr lvl="1" eaLnBrk="1" hangingPunct="1">
              <a:buFont typeface="Arial" charset="0"/>
              <a:buNone/>
            </a:pPr>
            <a:r>
              <a:rPr lang="de-DE" b="1" smtClean="0">
                <a:sym typeface="Wingdings" pitchFamily="2" charset="2"/>
              </a:rPr>
              <a:t> The Window Type-Description must not be changed!</a:t>
            </a:r>
            <a:endParaRPr lang="en-US" smtClean="0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622300" y="3770313"/>
            <a:ext cx="8408988" cy="2039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&lt;?xml version="1.0" encoding="UTF-8"?&gt;</a:t>
            </a:r>
          </a:p>
          <a:p>
            <a:r>
              <a:rPr lang="en-US" sz="900" b="1">
                <a:latin typeface="Inconsolata"/>
              </a:rPr>
              <a:t>&lt;Types xmlns:xsi="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http://www.w3.org/2001/XMLSchema-instance</a:t>
            </a:r>
            <a:r>
              <a:rPr lang="en-US" sz="900" b="1">
                <a:latin typeface="Inconsolata"/>
              </a:rPr>
              <a:t>" xsi:noNamespaceSchemaLocation="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..\XSD\GenericTypeDefinition.xsd</a:t>
            </a:r>
            <a:r>
              <a:rPr lang="en-US" sz="900" b="1">
                <a:latin typeface="Inconsolata"/>
              </a:rPr>
              <a:t>"&gt;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&lt;WindowType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Window</a:t>
            </a:r>
            <a:r>
              <a:rPr lang="en-US" sz="900" b="1">
                <a:latin typeface="Inconsolata"/>
              </a:rPr>
              <a:t>" Namespace="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</a:t>
            </a:r>
            <a:r>
              <a:rPr lang="en-US" sz="900" b="1">
                <a:latin typeface="Inconsolata"/>
              </a:rPr>
              <a:t>" DeclarationFile="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CIA_Window.hpp</a:t>
            </a:r>
            <a:r>
              <a:rPr lang="en-US" sz="900" b="1">
                <a:latin typeface="Inconsolata"/>
              </a:rPr>
              <a:t>" SizeOf="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40</a:t>
            </a:r>
            <a:r>
              <a:rPr lang="en-US" sz="900" b="1">
                <a:latin typeface="Inconsolata"/>
              </a:rPr>
              <a:t>"&gt;</a:t>
            </a:r>
          </a:p>
          <a:p>
            <a:r>
              <a:rPr lang="en-US" sz="900" b="1">
                <a:latin typeface="Inconsolata"/>
              </a:rPr>
              <a:t>          &lt;Properties&gt;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PosX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PosX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PosY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PosY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Width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uint16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800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Width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Height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uint16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480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Height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Transparent</a:t>
            </a:r>
            <a:r>
              <a:rPr lang="en-US" sz="900" b="1">
                <a:latin typeface="Inconsolata"/>
              </a:rPr>
              <a:t>" Type="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bool</a:t>
            </a:r>
            <a:r>
              <a:rPr lang="en-US" sz="900" b="1">
                <a:latin typeface="Inconsolata"/>
              </a:rPr>
              <a:t>" Init="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true</a:t>
            </a:r>
            <a:r>
              <a:rPr lang="en-US" sz="900" b="1">
                <a:latin typeface="Inconsolata"/>
              </a:rPr>
              <a:t>" EquivalentWidgePropertyName="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Transparency</a:t>
            </a:r>
            <a:r>
              <a:rPr lang="en-US" sz="900" b="1">
                <a:latin typeface="Inconsolata"/>
              </a:rPr>
              <a:t>" /&gt;</a:t>
            </a:r>
          </a:p>
          <a:p>
            <a:r>
              <a:rPr lang="en-US" sz="900" b="1">
                <a:latin typeface="Inconsolata"/>
              </a:rPr>
              <a:t>          &lt;/Properties&gt;</a:t>
            </a:r>
          </a:p>
          <a:p>
            <a:r>
              <a:rPr lang="en-US" sz="900" b="1">
                <a:latin typeface="Inconsolata"/>
              </a:rPr>
              <a:t>     &lt;/WindowType&gt;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&lt;/Types&gt;</a:t>
            </a:r>
          </a:p>
        </p:txBody>
      </p:sp>
      <p:sp>
        <p:nvSpPr>
          <p:cNvPr id="1013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92B8CB2-63C5-4463-B744-D276B4215A24}" type="slidenum">
              <a:rPr lang="en-US"/>
              <a:pPr/>
              <a:t>69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States (2)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763" y="1042988"/>
            <a:ext cx="8596312" cy="486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B57BD7D-A56F-4255-9875-8F08C34DFBF2}" type="slidenum">
              <a:rPr lang="en-US"/>
              <a:pPr/>
              <a:t>7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6" name="Rectangle 10"/>
          <p:cNvSpPr>
            <a:spLocks noChangeArrowheads="1"/>
          </p:cNvSpPr>
          <p:nvPr/>
        </p:nvSpPr>
        <p:spPr bwMode="auto">
          <a:xfrm>
            <a:off x="355600" y="3651250"/>
            <a:ext cx="9131300" cy="22685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434184" name="Rectangle 8"/>
          <p:cNvSpPr>
            <a:spLocks noChangeArrowheads="1"/>
          </p:cNvSpPr>
          <p:nvPr/>
        </p:nvSpPr>
        <p:spPr bwMode="auto">
          <a:xfrm>
            <a:off x="354013" y="982663"/>
            <a:ext cx="9131300" cy="2590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CIA project configuration</a:t>
            </a:r>
            <a:endParaRPr lang="en-US" smtClean="0"/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473075" y="3749675"/>
            <a:ext cx="8872538" cy="2208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&lt;CIA xmlns:xsi="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http://www.w3.org/2001/XMLSchema-instance</a:t>
            </a:r>
            <a:r>
              <a:rPr lang="en-US" sz="900" b="1">
                <a:latin typeface="Inconsolata"/>
              </a:rPr>
              <a:t>" </a:t>
            </a:r>
          </a:p>
          <a:p>
            <a:r>
              <a:rPr lang="en-US" sz="900" b="1">
                <a:latin typeface="Inconsolata"/>
              </a:rPr>
              <a:t>         xmlns:xsd="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http://www.w3.org/2001/XMLSchema</a:t>
            </a:r>
            <a:r>
              <a:rPr lang="en-US" sz="900" b="1">
                <a:latin typeface="Inconsolata"/>
              </a:rPr>
              <a:t>" xsi:noNamespaceSchemaLocation="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.\XSD\CIA.xsd</a:t>
            </a:r>
            <a:r>
              <a:rPr lang="en-US" sz="900" b="1">
                <a:latin typeface="Inconsolata"/>
              </a:rPr>
              <a:t>"&gt;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&lt;Display Name=“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CIADemo</a:t>
            </a:r>
            <a:r>
              <a:rPr lang="en-US" sz="900" b="1">
                <a:latin typeface="Inconsolata"/>
              </a:rPr>
              <a:t>” TimeDomain=“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MainCIA</a:t>
            </a:r>
            <a:r>
              <a:rPr lang="en-US" sz="900" b="1">
                <a:latin typeface="Inconsolata"/>
              </a:rPr>
              <a:t>”&gt;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     &lt;Buflets ClassName2D=“…” ClassName3D=“…”&gt;… &lt;/Buflets&gt;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     &lt;TimeDomains ClassName=“…”&gt;… &lt;/TimeDomains&gt; 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     &lt;WmApps&gt;… &lt;/WmApps&gt;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     &lt;Windows&gt;… &lt;/Windows&gt;</a:t>
            </a:r>
          </a:p>
          <a:p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&lt;/Display&gt;</a:t>
            </a:r>
          </a:p>
          <a:p>
            <a:r>
              <a:rPr lang="en-US" sz="900" b="1">
                <a:latin typeface="Inconsolata"/>
              </a:rPr>
              <a:t>&lt;/CIA&gt;</a:t>
            </a:r>
          </a:p>
        </p:txBody>
      </p:sp>
      <p:sp>
        <p:nvSpPr>
          <p:cNvPr id="10240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92125" y="1047750"/>
            <a:ext cx="8891588" cy="1600200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The CIA configuration contains the whole assembly configuration:</a:t>
            </a:r>
          </a:p>
          <a:p>
            <a:pPr lvl="1" eaLnBrk="1" hangingPunct="1"/>
            <a:r>
              <a:rPr lang="de-DE" sz="1500" smtClean="0">
                <a:sym typeface="Wingdings" pitchFamily="2" charset="2"/>
              </a:rPr>
              <a:t>Configuration of Displays (corresponds to the EPF displays)</a:t>
            </a:r>
          </a:p>
          <a:p>
            <a:pPr lvl="1" eaLnBrk="1" hangingPunct="1"/>
            <a:r>
              <a:rPr lang="de-DE" sz="1500" smtClean="0">
                <a:sym typeface="Wingdings" pitchFamily="2" charset="2"/>
              </a:rPr>
              <a:t>Configuration of BUFlets</a:t>
            </a:r>
          </a:p>
          <a:p>
            <a:pPr lvl="1" eaLnBrk="1" hangingPunct="1"/>
            <a:r>
              <a:rPr lang="de-DE" sz="1500" smtClean="0">
                <a:sym typeface="Wingdings" pitchFamily="2" charset="2"/>
              </a:rPr>
              <a:t>Configuration of TimeDomains</a:t>
            </a:r>
          </a:p>
          <a:p>
            <a:pPr lvl="1" eaLnBrk="1" hangingPunct="1"/>
            <a:r>
              <a:rPr lang="de-DE" sz="1500" smtClean="0">
                <a:sym typeface="Wingdings" pitchFamily="2" charset="2"/>
              </a:rPr>
              <a:t>Configuration of WMapps (definition, overwriting the default parameter given by the Type-Descriptor)</a:t>
            </a:r>
          </a:p>
          <a:p>
            <a:pPr lvl="1" eaLnBrk="1" hangingPunct="1"/>
            <a:r>
              <a:rPr lang="de-DE" sz="1500" smtClean="0">
                <a:sym typeface="Wingdings" pitchFamily="2" charset="2"/>
              </a:rPr>
              <a:t>Configuration of the Window – Tree (assemblies)</a:t>
            </a:r>
          </a:p>
          <a:p>
            <a:pPr lvl="2" eaLnBrk="1" hangingPunct="1"/>
            <a:r>
              <a:rPr lang="de-DE" sz="1300" smtClean="0">
                <a:sym typeface="Wingdings" pitchFamily="2" charset="2"/>
              </a:rPr>
              <a:t>Here all objects are combined/linked together</a:t>
            </a:r>
            <a:endParaRPr lang="en-US" sz="1300" smtClean="0">
              <a:sym typeface="Wingdings" pitchFamily="2" charset="2"/>
            </a:endParaRPr>
          </a:p>
        </p:txBody>
      </p:sp>
      <p:sp>
        <p:nvSpPr>
          <p:cNvPr id="1024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FF55C48-C288-47F7-8545-BA788A75CC76}" type="slidenum">
              <a:rPr lang="en-US"/>
              <a:pPr/>
              <a:t>70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346075" y="4529138"/>
            <a:ext cx="9172575" cy="14414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BUFlet‘s</a:t>
            </a:r>
            <a:endParaRPr lang="en-US" smtClean="0"/>
          </a:p>
        </p:txBody>
      </p:sp>
      <p:sp>
        <p:nvSpPr>
          <p:cNvPr id="104451" name="Text Box 4"/>
          <p:cNvSpPr txBox="1">
            <a:spLocks noChangeArrowheads="1"/>
          </p:cNvSpPr>
          <p:nvPr/>
        </p:nvSpPr>
        <p:spPr bwMode="auto">
          <a:xfrm>
            <a:off x="547688" y="4619625"/>
            <a:ext cx="7915275" cy="1346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&lt;Buflets ClassName2D=“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HMI::CIA::BUFlet2D</a:t>
            </a:r>
            <a:r>
              <a:rPr lang="en-US" sz="900" b="1">
                <a:latin typeface="Inconsolata"/>
              </a:rPr>
              <a:t>” ClassName3D=“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HMI::CIA::BUFlet3D</a:t>
            </a:r>
            <a:r>
              <a:rPr lang="en-US" sz="900" b="1">
                <a:latin typeface="Inconsolata"/>
              </a:rPr>
              <a:t>”&gt;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&lt;Buflet 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CIATestAppBuflet3</a:t>
            </a:r>
            <a:r>
              <a:rPr lang="en-US" sz="900" b="1">
                <a:latin typeface="Inconsolata"/>
              </a:rPr>
              <a:t>" </a:t>
            </a:r>
          </a:p>
          <a:p>
            <a:r>
              <a:rPr lang="en-US" sz="900" b="1">
                <a:latin typeface="Inconsolata"/>
              </a:rPr>
              <a:t>                    Surface="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RSST_nSrfcDescLayer0</a:t>
            </a:r>
            <a:r>
              <a:rPr lang="en-US" sz="900" b="1">
                <a:latin typeface="Inconsolata"/>
              </a:rPr>
              <a:t>"     </a:t>
            </a:r>
          </a:p>
          <a:p>
            <a:r>
              <a:rPr lang="en-US" sz="900" b="1">
                <a:latin typeface="Inconsolata"/>
              </a:rPr>
              <a:t>                    PosX=“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10</a:t>
            </a:r>
            <a:r>
              <a:rPr lang="en-US" sz="900" b="1">
                <a:latin typeface="Inconsolata"/>
              </a:rPr>
              <a:t>“</a:t>
            </a:r>
          </a:p>
          <a:p>
            <a:r>
              <a:rPr lang="en-US" sz="900" b="1">
                <a:latin typeface="Inconsolata"/>
              </a:rPr>
              <a:t>                    PosY=“10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0</a:t>
            </a:r>
            <a:r>
              <a:rPr lang="en-US" sz="900" b="1">
                <a:latin typeface="Inconsolata"/>
              </a:rPr>
              <a:t>“</a:t>
            </a:r>
          </a:p>
          <a:p>
            <a:r>
              <a:rPr lang="en-US" sz="900" b="1">
                <a:latin typeface="Inconsolata"/>
              </a:rPr>
              <a:t>                    CopyBack=“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true</a:t>
            </a:r>
            <a:r>
              <a:rPr lang="en-US" sz="900" b="1">
                <a:latin typeface="Inconsolata"/>
              </a:rPr>
              <a:t>”/&gt;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&lt;/Buflets&gt;</a:t>
            </a:r>
          </a:p>
        </p:txBody>
      </p:sp>
      <p:sp>
        <p:nvSpPr>
          <p:cNvPr id="443398" name="Rectangle 6"/>
          <p:cNvSpPr>
            <a:spLocks noChangeArrowheads="1"/>
          </p:cNvSpPr>
          <p:nvPr/>
        </p:nvSpPr>
        <p:spPr bwMode="auto">
          <a:xfrm>
            <a:off x="354013" y="982663"/>
            <a:ext cx="9196387" cy="34559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17513" y="1017588"/>
            <a:ext cx="9128125" cy="3419475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BUFlet configuration: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Surface : RSST surface desriptor ID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PosX / Y : only needed in case of a HW-Layer and the position should be not (0 / 0)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CopyBack : If true, copyback is performed before paint broadcast (only needed for DR Windows)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Is3D : If true, a BUFlet3D (EGL-based) surface is created instead of the normal 2D (GRLC) surface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DoFlip : If false, the client is responsible for actually flipping the surface (GRLC_vSurfaceFlip). Otherwise, CIA will do the flip.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SetVisibility : If false, the client is responsibile for setting the surface visibility in GRLC (GRLC_vSurfaceSetVisibility). Otherwise it is done by CIA after the first flip.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Priority : BUFlets with higher priority are painted before BUFlets with lower priority (@same TD)</a:t>
            </a:r>
          </a:p>
          <a:p>
            <a:pPr lvl="1" eaLnBrk="1" hangingPunct="1"/>
            <a:r>
              <a:rPr lang="de-DE" sz="1400" smtClean="0">
                <a:sym typeface="Wingdings" pitchFamily="2" charset="2"/>
              </a:rPr>
              <a:t>MaxNumberOfDirtyRects : Used to calculate RAM usage for DirtyRects per for the BUFlet</a:t>
            </a:r>
          </a:p>
        </p:txBody>
      </p:sp>
      <p:sp>
        <p:nvSpPr>
          <p:cNvPr id="1044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2F5EC6-F948-4635-AE40-EA6F044741FA}" type="slidenum">
              <a:rPr lang="en-US"/>
              <a:pPr/>
              <a:t>71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ChangeArrowheads="1"/>
          </p:cNvSpPr>
          <p:nvPr/>
        </p:nvSpPr>
        <p:spPr bwMode="auto">
          <a:xfrm>
            <a:off x="334963" y="3668713"/>
            <a:ext cx="9174162" cy="12604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BUFlet‘s (cont‘d)</a:t>
            </a:r>
            <a:endParaRPr lang="en-US" smtClean="0"/>
          </a:p>
        </p:txBody>
      </p:sp>
      <p:sp>
        <p:nvSpPr>
          <p:cNvPr id="106499" name="Text Box 4"/>
          <p:cNvSpPr txBox="1">
            <a:spLocks noChangeArrowheads="1"/>
          </p:cNvSpPr>
          <p:nvPr/>
        </p:nvSpPr>
        <p:spPr bwMode="auto">
          <a:xfrm>
            <a:off x="536575" y="3787775"/>
            <a:ext cx="7916863" cy="1069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&lt;Buflets ClassName2D=“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HMI::CIA::BUFlet2D</a:t>
            </a:r>
            <a:r>
              <a:rPr lang="en-US" sz="900" b="1">
                <a:latin typeface="Inconsolata"/>
              </a:rPr>
              <a:t>” …&gt;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&lt;Buflet …&gt;</a:t>
            </a:r>
          </a:p>
          <a:p>
            <a:r>
              <a:rPr lang="en-US" sz="900" b="1">
                <a:latin typeface="Inconsolata"/>
              </a:rPr>
              <a:t>           &lt;Widget Name=“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CIADemo</a:t>
            </a:r>
            <a:r>
              <a:rPr lang="en-US" sz="900" b="1">
                <a:latin typeface="Inconsolata"/>
              </a:rPr>
              <a:t>” /&gt;</a:t>
            </a:r>
          </a:p>
          <a:p>
            <a:r>
              <a:rPr lang="en-US" sz="900" b="1">
                <a:latin typeface="Inconsolata"/>
              </a:rPr>
              <a:t>     &lt;/Buflet&gt;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&lt;/Buflets&gt;</a:t>
            </a:r>
          </a:p>
        </p:txBody>
      </p:sp>
      <p:sp>
        <p:nvSpPr>
          <p:cNvPr id="467973" name="Rectangle 5"/>
          <p:cNvSpPr>
            <a:spLocks noChangeArrowheads="1"/>
          </p:cNvSpPr>
          <p:nvPr/>
        </p:nvSpPr>
        <p:spPr bwMode="auto">
          <a:xfrm>
            <a:off x="327025" y="1554163"/>
            <a:ext cx="9194800" cy="197961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650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5138" y="1720850"/>
            <a:ext cx="8599487" cy="1562100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BUFlet configuration:</a:t>
            </a:r>
          </a:p>
          <a:p>
            <a:pPr lvl="1" eaLnBrk="1" hangingPunct="1"/>
            <a:r>
              <a:rPr lang="de-DE" b="1" smtClean="0">
                <a:sym typeface="Wingdings" pitchFamily="2" charset="2"/>
              </a:rPr>
              <a:t>Widget (optional) : If present, the widget window with the specified ID shall be attached to this BUFlet, instead of the HMI tree.</a:t>
            </a:r>
          </a:p>
          <a:p>
            <a:pPr lvl="1" eaLnBrk="1" hangingPunct="1"/>
            <a:r>
              <a:rPr lang="de-DE" b="1" smtClean="0">
                <a:sym typeface="Wingdings" pitchFamily="2" charset="2"/>
              </a:rPr>
              <a:t>Type (optional): If the widget being attached is the root HMI widget, this field is not required. Otherwise (e.g., widget is a root of a sub-tree), it must be set to ProxyWindow.</a:t>
            </a:r>
          </a:p>
          <a:p>
            <a:pPr lvl="1" eaLnBrk="1" hangingPunct="1"/>
            <a:endParaRPr lang="de-DE" b="1" smtClean="0">
              <a:sym typeface="Wingdings" pitchFamily="2" charset="2"/>
            </a:endParaRPr>
          </a:p>
        </p:txBody>
      </p:sp>
      <p:sp>
        <p:nvSpPr>
          <p:cNvPr id="1065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9CCCCD-A453-465D-89D7-E82ABFFB7911}" type="slidenum">
              <a:rPr lang="en-US"/>
              <a:pPr/>
              <a:t>72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2" name="Rectangle 6"/>
          <p:cNvSpPr>
            <a:spLocks noChangeArrowheads="1"/>
          </p:cNvSpPr>
          <p:nvPr/>
        </p:nvSpPr>
        <p:spPr bwMode="auto">
          <a:xfrm>
            <a:off x="327025" y="4097338"/>
            <a:ext cx="9129713" cy="176371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TimeDomains</a:t>
            </a:r>
            <a:endParaRPr lang="en-US" smtClean="0"/>
          </a:p>
        </p:txBody>
      </p:sp>
      <p:sp>
        <p:nvSpPr>
          <p:cNvPr id="108547" name="Text Box 4"/>
          <p:cNvSpPr txBox="1">
            <a:spLocks noChangeArrowheads="1"/>
          </p:cNvSpPr>
          <p:nvPr/>
        </p:nvSpPr>
        <p:spPr bwMode="auto">
          <a:xfrm>
            <a:off x="366713" y="4141788"/>
            <a:ext cx="8732837" cy="16240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&lt;TimeDomains ClassName=“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HMI::CIA::TimeDomain</a:t>
            </a:r>
            <a:r>
              <a:rPr lang="en-US" sz="900" b="1">
                <a:latin typeface="Inconsolata"/>
              </a:rPr>
              <a:t>”&gt;</a:t>
            </a:r>
          </a:p>
          <a:p>
            <a:r>
              <a:rPr lang="en-US" sz="900" b="1">
                <a:latin typeface="Inconsolata"/>
              </a:rPr>
              <a:t>     …  </a:t>
            </a:r>
          </a:p>
          <a:p>
            <a:r>
              <a:rPr lang="en-US" sz="900" b="1">
                <a:latin typeface="Inconsolata"/>
              </a:rPr>
              <a:t>     &lt;TimeDomain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CIA_enTimeDomainID0</a:t>
            </a:r>
            <a:r>
              <a:rPr lang="en-US" sz="900" b="1">
                <a:latin typeface="Inconsolata"/>
              </a:rPr>
              <a:t>" </a:t>
            </a:r>
          </a:p>
          <a:p>
            <a:r>
              <a:rPr lang="en-US" sz="900" b="1">
                <a:latin typeface="Inconsolata"/>
              </a:rPr>
              <a:t>	 Trigger="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TIME_DOMAIN_VSYNC1_TRIGGER</a:t>
            </a:r>
            <a:r>
              <a:rPr lang="en-US" sz="900" b="1">
                <a:latin typeface="Inconsolata"/>
              </a:rPr>
              <a:t>" </a:t>
            </a:r>
          </a:p>
          <a:p>
            <a:r>
              <a:rPr lang="en-US" sz="900" b="1">
                <a:latin typeface="Inconsolata"/>
              </a:rPr>
              <a:t>                              Divider=“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2</a:t>
            </a:r>
            <a:r>
              <a:rPr lang="en-US" sz="900" b="1">
                <a:latin typeface="Inconsolata"/>
              </a:rPr>
              <a:t>“</a:t>
            </a:r>
          </a:p>
          <a:p>
            <a:r>
              <a:rPr lang="en-US" sz="900" b="1">
                <a:latin typeface="Inconsolata"/>
              </a:rPr>
              <a:t>                              Semaphore="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SEMA_CIA__TD1</a:t>
            </a:r>
            <a:r>
              <a:rPr lang="en-US" sz="900" b="1">
                <a:latin typeface="Inconsolata"/>
              </a:rPr>
              <a:t>" </a:t>
            </a:r>
          </a:p>
          <a:p>
            <a:r>
              <a:rPr lang="en-US" sz="900" b="1">
                <a:latin typeface="Inconsolata"/>
              </a:rPr>
              <a:t>                              TaskID=“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CIA_TDCyclic_1</a:t>
            </a:r>
            <a:r>
              <a:rPr lang="en-US" sz="900" b="1">
                <a:latin typeface="Inconsolata"/>
              </a:rPr>
              <a:t>”</a:t>
            </a:r>
          </a:p>
          <a:p>
            <a:r>
              <a:rPr lang="en-US" sz="900" b="1">
                <a:latin typeface="Inconsolata"/>
              </a:rPr>
              <a:t>                               OSApplication=“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OsApp2</a:t>
            </a:r>
            <a:r>
              <a:rPr lang="en-US" sz="900" b="1">
                <a:latin typeface="Inconsolata"/>
              </a:rPr>
              <a:t>”</a:t>
            </a:r>
          </a:p>
          <a:p>
            <a:r>
              <a:rPr lang="en-US" sz="900" b="1">
                <a:latin typeface="Inconsolata"/>
              </a:rPr>
              <a:t>                               Context2D=“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RSST_nGRLC_CONTEXT1</a:t>
            </a:r>
            <a:r>
              <a:rPr lang="en-US" sz="900" b="1">
                <a:latin typeface="Inconsolata"/>
              </a:rPr>
              <a:t>”&gt;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&lt;/TimeDomains&gt;</a:t>
            </a:r>
          </a:p>
        </p:txBody>
      </p:sp>
      <p:sp>
        <p:nvSpPr>
          <p:cNvPr id="444423" name="Rectangle 7"/>
          <p:cNvSpPr>
            <a:spLocks noChangeArrowheads="1"/>
          </p:cNvSpPr>
          <p:nvPr/>
        </p:nvSpPr>
        <p:spPr bwMode="auto">
          <a:xfrm>
            <a:off x="354013" y="982663"/>
            <a:ext cx="9093200" cy="2987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0854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92125" y="1047750"/>
            <a:ext cx="8863013" cy="2835275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TimeDomain configuration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Trigger: event driven, VSync1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Divider: in case of VSync1 the divider to control the execution cycle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Semaphore: Semaphore for time domain and assembler, cross time domain operations (has to be </a:t>
            </a:r>
            <a:br>
              <a:rPr lang="de-DE" sz="1600" smtClean="0">
                <a:sym typeface="Wingdings" pitchFamily="2" charset="2"/>
              </a:rPr>
            </a:br>
            <a:r>
              <a:rPr lang="de-DE" sz="1600" smtClean="0">
                <a:sym typeface="Wingdings" pitchFamily="2" charset="2"/>
              </a:rPr>
              <a:t>                     configured at the OS)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TaskID: The OS task ID used for this time domain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OsApplication: The OS application name for this time domain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Context2D: The GRLC context ID used for (2D) painting</a:t>
            </a:r>
          </a:p>
          <a:p>
            <a:pPr lvl="1" eaLnBrk="1" hangingPunct="1"/>
            <a:r>
              <a:rPr lang="de-DE" sz="1600" smtClean="0">
                <a:sym typeface="Wingdings" pitchFamily="2" charset="2"/>
              </a:rPr>
              <a:t>Context3D (optional): The EGL context ID used for (3D) painting. </a:t>
            </a:r>
          </a:p>
        </p:txBody>
      </p:sp>
      <p:sp>
        <p:nvSpPr>
          <p:cNvPr id="1085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C15536B-7085-4CAA-8DD0-356BFDFDEED7}" type="slidenum">
              <a:rPr lang="en-US"/>
              <a:pPr/>
              <a:t>73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ChangeArrowheads="1"/>
          </p:cNvSpPr>
          <p:nvPr/>
        </p:nvSpPr>
        <p:spPr bwMode="auto">
          <a:xfrm>
            <a:off x="327025" y="4097338"/>
            <a:ext cx="9129713" cy="18002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TimeDomains (cont‘d)</a:t>
            </a:r>
            <a:endParaRPr lang="en-US" smtClean="0"/>
          </a:p>
        </p:txBody>
      </p:sp>
      <p:sp>
        <p:nvSpPr>
          <p:cNvPr id="110595" name="Text Box 4"/>
          <p:cNvSpPr txBox="1">
            <a:spLocks noChangeArrowheads="1"/>
          </p:cNvSpPr>
          <p:nvPr/>
        </p:nvSpPr>
        <p:spPr bwMode="auto">
          <a:xfrm>
            <a:off x="366713" y="4141788"/>
            <a:ext cx="8732837" cy="13477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&lt;TimeDomains ClassName=“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HMI::CIA::TimeDomain</a:t>
            </a:r>
            <a:r>
              <a:rPr lang="en-US" sz="900" b="1">
                <a:latin typeface="Inconsolata"/>
              </a:rPr>
              <a:t>”&gt;</a:t>
            </a:r>
          </a:p>
          <a:p>
            <a:r>
              <a:rPr lang="en-US" sz="900" b="1">
                <a:latin typeface="Inconsolata"/>
              </a:rPr>
              <a:t>     …  </a:t>
            </a:r>
          </a:p>
          <a:p>
            <a:r>
              <a:rPr lang="en-US" sz="900" b="1">
                <a:latin typeface="Inconsolata"/>
              </a:rPr>
              <a:t>     &lt;TimeDomain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CIA_enTimeDomainID0</a:t>
            </a:r>
            <a:r>
              <a:rPr lang="en-US" sz="900" b="1">
                <a:latin typeface="Inconsolata"/>
              </a:rPr>
              <a:t>“ …&gt;</a:t>
            </a:r>
          </a:p>
          <a:p>
            <a:r>
              <a:rPr lang="en-US" sz="900" b="1">
                <a:latin typeface="Inconsolata"/>
              </a:rPr>
              <a:t>           &lt;Create SendEvent=“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CIA_CreateContextTD1</a:t>
            </a:r>
            <a:r>
              <a:rPr lang="en-US" sz="900" b="1">
                <a:latin typeface="Inconsolata"/>
              </a:rPr>
              <a:t>” ProcessingFunction=“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CIA_TimeDomain1_Execute</a:t>
            </a:r>
            <a:r>
              <a:rPr lang="en-US" sz="900" b="1">
                <a:latin typeface="Inconsolata"/>
              </a:rPr>
              <a:t>” Priority=“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1</a:t>
            </a:r>
            <a:r>
              <a:rPr lang="en-US" sz="900" b="1">
                <a:latin typeface="Inconsolata"/>
              </a:rPr>
              <a:t>” /&gt;</a:t>
            </a:r>
          </a:p>
          <a:p>
            <a:r>
              <a:rPr lang="en-US" sz="900" b="1">
                <a:latin typeface="Inconsolata"/>
              </a:rPr>
              <a:t>           &lt;Process SendEvent=“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CIA_ExecuteTD1</a:t>
            </a:r>
            <a:r>
              <a:rPr lang="en-US" sz="900" b="1">
                <a:latin typeface="Inconsolata"/>
              </a:rPr>
              <a:t>” ProcessingFunction=“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CIA_TimeDomain1_Execute</a:t>
            </a:r>
            <a:r>
              <a:rPr lang="en-US" sz="900" b="1">
                <a:latin typeface="Inconsolata"/>
              </a:rPr>
              <a:t>” Priority=“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2</a:t>
            </a:r>
            <a:r>
              <a:rPr lang="en-US" sz="900" b="1">
                <a:latin typeface="Inconsolata"/>
              </a:rPr>
              <a:t>”/&gt;</a:t>
            </a:r>
          </a:p>
          <a:p>
            <a:r>
              <a:rPr lang="en-US" sz="900" b="1">
                <a:latin typeface="Inconsolata"/>
              </a:rPr>
              <a:t>           &lt;Destroy SendEvent=“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CIA_DestroyContextTD1</a:t>
            </a:r>
            <a:r>
              <a:rPr lang="en-US" sz="900" b="1">
                <a:latin typeface="Inconsolata"/>
              </a:rPr>
              <a:t>” ProcessingFunction=“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CIA_TimeDomain1_Execute</a:t>
            </a:r>
            <a:r>
              <a:rPr lang="en-US" sz="900" b="1">
                <a:latin typeface="Inconsolata"/>
              </a:rPr>
              <a:t>” Priority=“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3</a:t>
            </a:r>
            <a:r>
              <a:rPr lang="en-US" sz="900" b="1">
                <a:latin typeface="Inconsolata"/>
              </a:rPr>
              <a:t>”/&gt;</a:t>
            </a:r>
          </a:p>
          <a:p>
            <a:r>
              <a:rPr lang="en-US" sz="900" b="1">
                <a:latin typeface="Inconsolata"/>
              </a:rPr>
              <a:t>     &lt;/TimeDomain&gt;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&lt;/TimeDomains&gt;</a:t>
            </a:r>
          </a:p>
        </p:txBody>
      </p:sp>
      <p:sp>
        <p:nvSpPr>
          <p:cNvPr id="468997" name="Rectangle 5"/>
          <p:cNvSpPr>
            <a:spLocks noChangeArrowheads="1"/>
          </p:cNvSpPr>
          <p:nvPr/>
        </p:nvSpPr>
        <p:spPr bwMode="auto">
          <a:xfrm>
            <a:off x="354013" y="982663"/>
            <a:ext cx="9093200" cy="298767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059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92125" y="1047750"/>
            <a:ext cx="8863013" cy="2835275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TimeDomain configuration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Create/Process/Destroy : Elements which describe to CIA how to create, </a:t>
            </a:r>
          </a:p>
          <a:p>
            <a:pPr lvl="1" eaLnBrk="1" hangingPunct="1">
              <a:buFont typeface="Arial" charset="0"/>
              <a:buNone/>
            </a:pPr>
            <a:r>
              <a:rPr lang="de-DE" smtClean="0">
                <a:sym typeface="Wingdings" pitchFamily="2" charset="2"/>
              </a:rPr>
              <a:t>    process (execute), and destroy the context(s) for the TimeDomain</a:t>
            </a:r>
          </a:p>
          <a:p>
            <a:pPr lvl="2" eaLnBrk="1" hangingPunct="1"/>
            <a:r>
              <a:rPr lang="de-DE" smtClean="0">
                <a:sym typeface="Wingdings" pitchFamily="2" charset="2"/>
              </a:rPr>
              <a:t>SendEvent : The EVHD send event ID to trigger the create/process/destroy</a:t>
            </a:r>
          </a:p>
          <a:p>
            <a:pPr lvl="2" eaLnBrk="1" hangingPunct="1"/>
            <a:r>
              <a:rPr lang="de-DE" smtClean="0">
                <a:sym typeface="Wingdings" pitchFamily="2" charset="2"/>
              </a:rPr>
              <a:t>ProcessingFunction : The EVHD handler that will do the actual create/process/destroy at the right task context. The template for this handler is in the CIA ca file.</a:t>
            </a:r>
          </a:p>
          <a:p>
            <a:pPr lvl="2" eaLnBrk="1" hangingPunct="1"/>
            <a:r>
              <a:rPr lang="de-DE" smtClean="0">
                <a:sym typeface="Wingdings" pitchFamily="2" charset="2"/>
              </a:rPr>
              <a:t>Priority : The EVHD priority for SendEvent</a:t>
            </a:r>
          </a:p>
        </p:txBody>
      </p:sp>
      <p:sp>
        <p:nvSpPr>
          <p:cNvPr id="1105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8747711-0A96-4380-832E-81C8B5F83DBE}" type="slidenum">
              <a:rPr lang="en-US"/>
              <a:pPr/>
              <a:t>74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355600" y="4291013"/>
            <a:ext cx="9131300" cy="1584325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WMapps</a:t>
            </a:r>
            <a:endParaRPr lang="en-US" smtClean="0"/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538163" y="4432300"/>
            <a:ext cx="8291512" cy="1347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en-US" sz="900" b="1">
                <a:latin typeface="Inconsolata"/>
              </a:rPr>
              <a:t>&lt;WmApps&gt;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&lt;WmApp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BlitSwitchViewAnimWMapp</a:t>
            </a:r>
            <a:r>
              <a:rPr lang="en-US" sz="900" b="1">
                <a:latin typeface="Inconsolata"/>
              </a:rPr>
              <a:t>" ClassName="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WMappBlitSurface</a:t>
            </a:r>
            <a:r>
              <a:rPr lang="en-US" sz="900" b="1">
                <a:latin typeface="Inconsolata"/>
              </a:rPr>
              <a:t>" Source="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SwitchViewAnim</a:t>
            </a:r>
            <a:r>
              <a:rPr lang="en-US" sz="900" b="1">
                <a:latin typeface="Inconsolata"/>
              </a:rPr>
              <a:t>"&gt;</a:t>
            </a:r>
          </a:p>
          <a:p>
            <a:r>
              <a:rPr lang="en-US" sz="900" b="1">
                <a:latin typeface="Inconsolata"/>
              </a:rPr>
              <a:t>          &lt;Properties&gt;</a:t>
            </a:r>
          </a:p>
          <a:p>
            <a:r>
              <a:rPr lang="en-US" sz="900" b="1">
                <a:latin typeface="Inconsolata"/>
              </a:rPr>
              <a:t>               &lt;Property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ComposeMode</a:t>
            </a:r>
            <a:r>
              <a:rPr lang="en-US" sz="900" b="1">
                <a:latin typeface="Inconsolata"/>
              </a:rPr>
              <a:t>" Value="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GBT_nCompose_BlendSrcOver</a:t>
            </a:r>
            <a:r>
              <a:rPr lang="en-US" sz="900" b="1">
                <a:latin typeface="Inconsolata"/>
              </a:rPr>
              <a:t>"/&gt;</a:t>
            </a:r>
          </a:p>
          <a:p>
            <a:r>
              <a:rPr lang="en-US" sz="900" b="1">
                <a:latin typeface="Inconsolata"/>
              </a:rPr>
              <a:t>          &lt;/Properties&gt;</a:t>
            </a:r>
          </a:p>
          <a:p>
            <a:r>
              <a:rPr lang="en-US" sz="900" b="1">
                <a:latin typeface="Inconsolata"/>
              </a:rPr>
              <a:t>     &lt;/WmApp&gt;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&lt;/WmApps&gt;</a:t>
            </a:r>
          </a:p>
        </p:txBody>
      </p:sp>
      <p:sp>
        <p:nvSpPr>
          <p:cNvPr id="445446" name="Rectangle 6"/>
          <p:cNvSpPr>
            <a:spLocks noChangeArrowheads="1"/>
          </p:cNvSpPr>
          <p:nvPr/>
        </p:nvSpPr>
        <p:spPr bwMode="auto">
          <a:xfrm>
            <a:off x="354013" y="995363"/>
            <a:ext cx="9131300" cy="3167062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92125" y="1047750"/>
            <a:ext cx="8891588" cy="2914650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WMapp configuration: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Define here all needed WMapps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Overwrite the default properties of the type description if needed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Give them an instance name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ClassName is required for RAM calculation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Source is optional and is the name of the BUFlet to read from. 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Widget is now obsolete and was used to link ProxyWindows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ConsiderDependency is true by default. If false the BUFlet, that reads from this surface will not be requested when this assembly is built.</a:t>
            </a:r>
          </a:p>
        </p:txBody>
      </p:sp>
      <p:sp>
        <p:nvSpPr>
          <p:cNvPr id="1126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C5478CC-B137-4364-AE95-7EA8CD6315A5}" type="slidenum">
              <a:rPr lang="en-US"/>
              <a:pPr/>
              <a:t>75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72" name="Rectangle 8"/>
          <p:cNvSpPr>
            <a:spLocks noChangeArrowheads="1"/>
          </p:cNvSpPr>
          <p:nvPr/>
        </p:nvSpPr>
        <p:spPr bwMode="auto">
          <a:xfrm>
            <a:off x="355600" y="3400425"/>
            <a:ext cx="9131300" cy="25209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CIA Configuration</a:t>
            </a:r>
            <a:br>
              <a:rPr lang="de-DE" smtClean="0"/>
            </a:br>
            <a:r>
              <a:rPr lang="de-DE" smtClean="0"/>
              <a:t>Windows</a:t>
            </a:r>
            <a:endParaRPr lang="en-US" smtClean="0"/>
          </a:p>
        </p:txBody>
      </p:sp>
      <p:sp>
        <p:nvSpPr>
          <p:cNvPr id="114691" name="Text Box 4"/>
          <p:cNvSpPr txBox="1">
            <a:spLocks noChangeArrowheads="1"/>
          </p:cNvSpPr>
          <p:nvPr/>
        </p:nvSpPr>
        <p:spPr bwMode="auto">
          <a:xfrm>
            <a:off x="549275" y="3459163"/>
            <a:ext cx="8872538" cy="2470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r>
              <a:rPr lang="de-DE" sz="900" b="1">
                <a:latin typeface="Inconsolata"/>
              </a:rPr>
              <a:t>&lt;Windows&gt;</a:t>
            </a:r>
          </a:p>
          <a:p>
            <a:r>
              <a:rPr lang="de-DE" sz="900" b="1">
                <a:latin typeface="Inconsolata"/>
              </a:rPr>
              <a:t>    …</a:t>
            </a:r>
            <a:endParaRPr lang="en-US" sz="900" b="1">
              <a:latin typeface="Inconsolata"/>
            </a:endParaRPr>
          </a:p>
          <a:p>
            <a:r>
              <a:rPr lang="en-US" sz="900" b="1">
                <a:latin typeface="Inconsolata"/>
              </a:rPr>
              <a:t>     &lt;Window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HMIWindow</a:t>
            </a:r>
            <a:r>
              <a:rPr lang="en-US" sz="900" b="1">
                <a:latin typeface="Inconsolata"/>
              </a:rPr>
              <a:t>" ClassName="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Window</a:t>
            </a:r>
            <a:r>
              <a:rPr lang="en-US" sz="900" b="1">
                <a:latin typeface="Inconsolata"/>
              </a:rPr>
              <a:t>" &gt;</a:t>
            </a:r>
          </a:p>
          <a:p>
            <a:r>
              <a:rPr lang="en-US" sz="900" b="1">
                <a:latin typeface="Inconsolata"/>
              </a:rPr>
              <a:t>          &lt;Properties&gt;</a:t>
            </a:r>
          </a:p>
          <a:p>
            <a:r>
              <a:rPr lang="en-US" sz="900" b="1">
                <a:latin typeface="Inconsolata"/>
              </a:rPr>
              <a:t>               &lt;Buflet&gt;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WidgetTree</a:t>
            </a:r>
            <a:r>
              <a:rPr lang="en-US" sz="900" b="1">
                <a:latin typeface="Inconsolata"/>
              </a:rPr>
              <a:t>&lt;/Buflet&gt;</a:t>
            </a:r>
          </a:p>
          <a:p>
            <a:r>
              <a:rPr lang="en-US" sz="900" b="1">
                <a:latin typeface="Inconsolata"/>
              </a:rPr>
              <a:t>               &lt;TimeDomain&gt;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CIA_enTimeDomainHMI</a:t>
            </a:r>
            <a:r>
              <a:rPr lang="en-US" sz="900" b="1">
                <a:latin typeface="Inconsolata"/>
              </a:rPr>
              <a:t>&lt;/TimeDomain&gt;</a:t>
            </a:r>
          </a:p>
          <a:p>
            <a:r>
              <a:rPr lang="en-US" sz="900" b="1">
                <a:latin typeface="Inconsolata"/>
              </a:rPr>
              <a:t>          &lt;/Properties&gt;</a:t>
            </a:r>
          </a:p>
          <a:p>
            <a:r>
              <a:rPr lang="en-US" sz="900" b="1">
                <a:latin typeface="Inconsolata"/>
              </a:rPr>
              <a:t>          &lt;Children&gt;</a:t>
            </a:r>
          </a:p>
          <a:p>
            <a:r>
              <a:rPr lang="en-US" sz="900" b="1">
                <a:latin typeface="Inconsolata"/>
              </a:rPr>
              <a:t>               &lt;Window 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ClearHMIWindow</a:t>
            </a:r>
            <a:r>
              <a:rPr lang="en-US" sz="900" b="1">
                <a:latin typeface="Inconsolata"/>
              </a:rPr>
              <a:t>" ClassName="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Window</a:t>
            </a:r>
            <a:r>
              <a:rPr lang="en-US" sz="900" b="1">
                <a:latin typeface="Inconsolata"/>
              </a:rPr>
              <a:t>"&gt;</a:t>
            </a:r>
          </a:p>
          <a:p>
            <a:r>
              <a:rPr lang="en-US" sz="900" b="1">
                <a:latin typeface="Inconsolata"/>
              </a:rPr>
              <a:t>                    &lt;Properties&gt;</a:t>
            </a:r>
          </a:p>
          <a:p>
            <a:r>
              <a:rPr lang="en-US" sz="900" b="1">
                <a:latin typeface="Inconsolata"/>
              </a:rPr>
              <a:t>                         &lt;Painter&gt;</a:t>
            </a:r>
            <a:r>
              <a:rPr lang="en-US" sz="900" b="1">
                <a:solidFill>
                  <a:srgbClr val="0033CC"/>
                </a:solidFill>
                <a:latin typeface="Inconsolata"/>
              </a:rPr>
              <a:t>CIA_enWMappHMI2</a:t>
            </a:r>
            <a:r>
              <a:rPr lang="en-US" sz="900" b="1">
                <a:latin typeface="Inconsolata"/>
              </a:rPr>
              <a:t>&lt;/Painter&gt;</a:t>
            </a:r>
          </a:p>
          <a:p>
            <a:r>
              <a:rPr lang="en-US" sz="900" b="1">
                <a:latin typeface="Inconsolata"/>
              </a:rPr>
              <a:t>                    &lt;/Properties&gt;</a:t>
            </a:r>
          </a:p>
          <a:p>
            <a:r>
              <a:rPr lang="en-US" sz="900" b="1">
                <a:latin typeface="Inconsolata"/>
              </a:rPr>
              <a:t>               &lt;/Window&gt;</a:t>
            </a:r>
          </a:p>
          <a:p>
            <a:r>
              <a:rPr lang="en-US" sz="900" b="1">
                <a:latin typeface="Inconsolata"/>
              </a:rPr>
              <a:t>          &lt;/Children&gt;</a:t>
            </a:r>
          </a:p>
          <a:p>
            <a:r>
              <a:rPr lang="en-US" sz="900" b="1">
                <a:latin typeface="Inconsolata"/>
              </a:rPr>
              <a:t>      &lt;/Window&gt;</a:t>
            </a:r>
          </a:p>
          <a:p>
            <a:r>
              <a:rPr lang="de-DE" sz="900" b="1">
                <a:latin typeface="Inconsolata"/>
              </a:rPr>
              <a:t>     …</a:t>
            </a:r>
            <a:endParaRPr lang="en-US" sz="900" b="1">
              <a:latin typeface="Inconsolata"/>
            </a:endParaRPr>
          </a:p>
          <a:p>
            <a:r>
              <a:rPr lang="de-DE" sz="900" b="1">
                <a:latin typeface="Inconsolata"/>
              </a:rPr>
              <a:t>&lt;/Windows&gt;</a:t>
            </a:r>
            <a:endParaRPr lang="en-US" sz="900" b="1">
              <a:latin typeface="Inconsolata"/>
            </a:endParaRPr>
          </a:p>
        </p:txBody>
      </p:sp>
      <p:sp>
        <p:nvSpPr>
          <p:cNvPr id="446470" name="Rectangle 6"/>
          <p:cNvSpPr>
            <a:spLocks noChangeArrowheads="1"/>
          </p:cNvSpPr>
          <p:nvPr/>
        </p:nvSpPr>
        <p:spPr bwMode="auto">
          <a:xfrm>
            <a:off x="354013" y="982663"/>
            <a:ext cx="9131300" cy="22669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469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92125" y="1047750"/>
            <a:ext cx="8891588" cy="1600200"/>
          </a:xfrm>
        </p:spPr>
        <p:txBody>
          <a:bodyPr/>
          <a:lstStyle/>
          <a:p>
            <a:pPr eaLnBrk="1" hangingPunct="1"/>
            <a:r>
              <a:rPr lang="de-DE" b="1" smtClean="0">
                <a:sym typeface="Wingdings" pitchFamily="2" charset="2"/>
              </a:rPr>
              <a:t>The Window configuration reflects the designed assembly for a project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Here all configured objects are linked/configured together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A window can have all defined properties and in addition &lt;TimeDomains&gt; and &lt;Buflets&gt;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Here you define the z-Pos and the parent – child relation</a:t>
            </a:r>
          </a:p>
          <a:p>
            <a:pPr lvl="1" eaLnBrk="1" hangingPunct="1"/>
            <a:r>
              <a:rPr lang="de-DE" smtClean="0">
                <a:sym typeface="Wingdings" pitchFamily="2" charset="2"/>
              </a:rPr>
              <a:t>Independent trees are connected via the WMapps and the configured Src-Surface</a:t>
            </a:r>
          </a:p>
        </p:txBody>
      </p:sp>
      <p:sp>
        <p:nvSpPr>
          <p:cNvPr id="1146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B6DC10-5454-4D57-B52A-E170CCB5CD3E}" type="slidenum">
              <a:rPr lang="en-US"/>
              <a:pPr/>
              <a:t>76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Machines (1)</a:t>
            </a:r>
            <a:endParaRPr lang="de-DE" smtClean="0"/>
          </a:p>
        </p:txBody>
      </p:sp>
      <p:sp>
        <p:nvSpPr>
          <p:cNvPr id="115714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 Defining a new StateMachine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&lt;StateMachine Name=“…” &gt;</a:t>
            </a:r>
          </a:p>
          <a:p>
            <a:pPr lvl="2"/>
            <a:r>
              <a:rPr lang="en-US" smtClean="0"/>
              <a:t> Name : A unique ID for the state machine</a:t>
            </a:r>
          </a:p>
          <a:p>
            <a:r>
              <a:rPr lang="en-US" smtClean="0"/>
              <a:t> Defining a new State inside a StateMachine or inside another State</a:t>
            </a:r>
          </a:p>
          <a:p>
            <a:pPr lvl="1">
              <a:buFont typeface="Arial" charset="0"/>
              <a:buNone/>
            </a:pPr>
            <a:r>
              <a:rPr lang="en-US" sz="1600" smtClean="0"/>
              <a:t>    </a:t>
            </a:r>
            <a:r>
              <a:rPr lang="en-US" sz="1600" smtClean="0">
                <a:latin typeface="Inconsolata"/>
              </a:rPr>
              <a:t>&lt;State Name=“…” VisualElementName=“…”&gt;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&lt;OnEntry&gt;…&lt;/OnEntry&gt;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&lt;OnExit&gt;…&lt;/OnExit&gt;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&lt;Substates&gt;…&lt;/Substates&gt;</a:t>
            </a:r>
          </a:p>
          <a:p>
            <a:pPr lvl="1"/>
            <a:r>
              <a:rPr lang="en-US" smtClean="0"/>
              <a:t> Name : A unique ID for the state</a:t>
            </a:r>
          </a:p>
          <a:p>
            <a:pPr lvl="1"/>
            <a:r>
              <a:rPr lang="en-US" smtClean="0"/>
              <a:t> VisualElementName : The associated visual tree ID (widget ID) for this state</a:t>
            </a:r>
          </a:p>
          <a:p>
            <a:pPr lvl="2"/>
            <a:r>
              <a:rPr lang="en-US" smtClean="0"/>
              <a:t> Note: If more than one visual element, use instead </a:t>
            </a:r>
            <a:r>
              <a:rPr lang="en-US" smtClean="0">
                <a:latin typeface="Inconsolata"/>
              </a:rPr>
              <a:t>&lt;VisualElements&gt;</a:t>
            </a:r>
          </a:p>
          <a:p>
            <a:pPr lvl="1"/>
            <a:r>
              <a:rPr lang="en-US" smtClean="0"/>
              <a:t> OnEntry/OnExit (optional) : A list of Guards, Actions, and/or Events to check and execute/emit once the state is entered or exited</a:t>
            </a:r>
          </a:p>
          <a:p>
            <a:pPr lvl="1"/>
            <a:r>
              <a:rPr lang="en-US" smtClean="0"/>
              <a:t> Substates (optional) : A list of substates for this state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FF69FA-23F5-4EB9-ACFA-61883692EB9D}" type="slidenum">
              <a:rPr lang="en-US"/>
              <a:pPr/>
              <a:t>77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State Machines (2)</a:t>
            </a:r>
            <a:endParaRPr lang="de-DE" smtClean="0"/>
          </a:p>
        </p:txBody>
      </p:sp>
      <p:sp>
        <p:nvSpPr>
          <p:cNvPr id="116738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 Defining Transition(s) inside a State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&lt;Transitions&gt;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  &lt;Transition&gt;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       &lt;Trigger Name=“…”/&gt;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     &lt;Guard Condition=“…” /&gt;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       &lt;TargetState&gt;…&lt;/TargetState&gt;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     &lt;Actions&gt;…&lt;/Actions&gt;</a:t>
            </a:r>
          </a:p>
          <a:p>
            <a:pPr lvl="1">
              <a:buFont typeface="Arial" charset="0"/>
              <a:buNone/>
            </a:pPr>
            <a:r>
              <a:rPr lang="en-US" sz="1600" i="1" smtClean="0">
                <a:latin typeface="Inconsolata"/>
              </a:rPr>
              <a:t>            &lt;Events&gt;…&lt;/Events&gt;</a:t>
            </a:r>
          </a:p>
          <a:p>
            <a:pPr lvl="2"/>
            <a:r>
              <a:rPr lang="en-US" smtClean="0"/>
              <a:t> Trigger.Name : The event ID that can trigger this Transition</a:t>
            </a:r>
          </a:p>
          <a:p>
            <a:pPr lvl="2"/>
            <a:r>
              <a:rPr lang="en-US" smtClean="0"/>
              <a:t> Guard (optional) : The specified condition that must pass before this transition is alloweds</a:t>
            </a:r>
          </a:p>
          <a:p>
            <a:pPr lvl="2"/>
            <a:r>
              <a:rPr lang="en-US" smtClean="0"/>
              <a:t> TargetState: The ID of the next State to transition to</a:t>
            </a:r>
          </a:p>
          <a:p>
            <a:pPr lvl="2"/>
            <a:r>
              <a:rPr lang="en-US" smtClean="0"/>
              <a:t> Actions (optional): A list of Actions to execute if this transition occurs</a:t>
            </a:r>
          </a:p>
          <a:p>
            <a:pPr lvl="2"/>
            <a:r>
              <a:rPr lang="en-US" smtClean="0"/>
              <a:t> Events (optional): A list of Events to generate if this transition occurs</a:t>
            </a:r>
          </a:p>
        </p:txBody>
      </p:sp>
      <p:sp>
        <p:nvSpPr>
          <p:cNvPr id="11673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A61A0E0-8712-44D3-926C-3B4F18C4FB33}" type="slidenum">
              <a:rPr lang="en-US"/>
              <a:pPr/>
              <a:t>78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(1) – Defining the APIs</a:t>
            </a:r>
            <a:endParaRPr lang="de-DE" smtClean="0"/>
          </a:p>
        </p:txBody>
      </p:sp>
      <p:sp>
        <p:nvSpPr>
          <p:cNvPr id="117762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 API Definitions (API.xml)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&lt;API UpdateType=“…” ReturnType=“…” Name=“…” HMIApi=“true|false” Description=“…”&gt;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  &lt;Parameter Name=“…” Type=“…” Description=“…” /&gt;</a:t>
            </a:r>
          </a:p>
          <a:p>
            <a:pPr lvl="1"/>
            <a:r>
              <a:rPr lang="en-US" smtClean="0"/>
              <a:t> UpdateType : (Unused by Brutus – used only by APIM generator)</a:t>
            </a:r>
          </a:p>
          <a:p>
            <a:pPr lvl="1"/>
            <a:r>
              <a:rPr lang="en-US" smtClean="0"/>
              <a:t> ReturnType : The return value of the API function (void if none)</a:t>
            </a:r>
          </a:p>
          <a:p>
            <a:pPr lvl="1"/>
            <a:r>
              <a:rPr lang="en-US" smtClean="0"/>
              <a:t> Name : The name of the API function (C or C++)</a:t>
            </a:r>
          </a:p>
          <a:p>
            <a:pPr lvl="1"/>
            <a:r>
              <a:rPr lang="en-US" smtClean="0"/>
              <a:t> HMIApi : true if this API is only relevant for HMI Subsystem (no APIM generation will be done for this API)</a:t>
            </a:r>
          </a:p>
          <a:p>
            <a:pPr lvl="1"/>
            <a:r>
              <a:rPr lang="en-US" smtClean="0"/>
              <a:t> Description (optional) : Textual description of the API function</a:t>
            </a:r>
          </a:p>
          <a:p>
            <a:pPr lvl="1"/>
            <a:r>
              <a:rPr lang="en-US" smtClean="0"/>
              <a:t> Parameter (optional) :  Only specify if the API needs parameters</a:t>
            </a:r>
          </a:p>
          <a:p>
            <a:pPr lvl="2"/>
            <a:r>
              <a:rPr lang="en-US" smtClean="0"/>
              <a:t> Name : The name of the parameter</a:t>
            </a:r>
          </a:p>
          <a:p>
            <a:pPr lvl="2"/>
            <a:r>
              <a:rPr lang="en-US" smtClean="0"/>
              <a:t> Type : The C/C++ type of the parameter</a:t>
            </a:r>
          </a:p>
          <a:p>
            <a:pPr lvl="2"/>
            <a:r>
              <a:rPr lang="en-US" smtClean="0"/>
              <a:t> Description (optional) : Textual description of the parameter</a:t>
            </a:r>
            <a:endParaRPr lang="de-DE" smtClean="0"/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534B086-29D2-4F03-A31A-6DE2E36C662B}" type="slidenum">
              <a:rPr lang="en-US"/>
              <a:pPr/>
              <a:t>79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1" name="Straight Connector 118"/>
          <p:cNvCxnSpPr>
            <a:cxnSpLocks noChangeShapeType="1"/>
          </p:cNvCxnSpPr>
          <p:nvPr/>
        </p:nvCxnSpPr>
        <p:spPr bwMode="auto">
          <a:xfrm flipV="1">
            <a:off x="565150" y="4229100"/>
            <a:ext cx="655955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 type="triangle" w="med" len="med"/>
          </a:ln>
        </p:spPr>
      </p:cxnSp>
      <p:sp>
        <p:nvSpPr>
          <p:cNvPr id="25602" name="TextBox 121"/>
          <p:cNvSpPr txBox="1">
            <a:spLocks noChangeArrowheads="1"/>
          </p:cNvSpPr>
          <p:nvPr/>
        </p:nvSpPr>
        <p:spPr bwMode="auto">
          <a:xfrm>
            <a:off x="6273800" y="3465513"/>
            <a:ext cx="3078163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ctr"/>
            <a:r>
              <a:rPr lang="en-US" sz="1300" dirty="0"/>
              <a:t>IsStateNew = </a:t>
            </a:r>
            <a:r>
              <a:rPr lang="en-US" sz="1300" dirty="0">
                <a:solidFill>
                  <a:schemeClr val="accent2"/>
                </a:solidFill>
              </a:rPr>
              <a:t>false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boIsReadyForClientAccess = </a:t>
            </a:r>
            <a:r>
              <a:rPr lang="en-US" sz="1300" dirty="0">
                <a:solidFill>
                  <a:schemeClr val="accent2"/>
                </a:solidFill>
              </a:rPr>
              <a:t>false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cxnSp>
        <p:nvCxnSpPr>
          <p:cNvPr id="25603" name="Straight Connector 92"/>
          <p:cNvCxnSpPr>
            <a:cxnSpLocks noChangeShapeType="1"/>
          </p:cNvCxnSpPr>
          <p:nvPr/>
        </p:nvCxnSpPr>
        <p:spPr bwMode="auto">
          <a:xfrm flipV="1">
            <a:off x="584200" y="2746375"/>
            <a:ext cx="6559550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cxnSp>
        <p:nvCxnSpPr>
          <p:cNvPr id="25604" name="Straight Connector 97"/>
          <p:cNvCxnSpPr>
            <a:cxnSpLocks noChangeShapeType="1"/>
          </p:cNvCxnSpPr>
          <p:nvPr/>
        </p:nvCxnSpPr>
        <p:spPr bwMode="auto">
          <a:xfrm flipV="1">
            <a:off x="565150" y="5068888"/>
            <a:ext cx="6559550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0"/>
          <p:cNvSpPr/>
          <p:nvPr/>
        </p:nvSpPr>
        <p:spPr bwMode="auto">
          <a:xfrm>
            <a:off x="2098675" y="1169988"/>
            <a:ext cx="2165350" cy="93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3969" tIns="41985" rIns="83969" bIns="41985"/>
          <a:lstStyle/>
          <a:p>
            <a:pPr algn="ctr" defTabSz="915499">
              <a:defRPr/>
            </a:pPr>
            <a:r>
              <a:rPr lang="en-US" sz="900" dirty="0">
                <a:latin typeface="Arial" pitchFamily="34" charset="0"/>
              </a:rPr>
              <a:t>Widget Builder</a:t>
            </a:r>
          </a:p>
        </p:txBody>
      </p:sp>
      <p:sp>
        <p:nvSpPr>
          <p:cNvPr id="256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States (3)</a:t>
            </a:r>
            <a:endParaRPr lang="en-US" dirty="0" smtClean="0">
              <a:latin typeface="Calibri" pitchFamily="34" charset="0"/>
            </a:endParaRPr>
          </a:p>
        </p:txBody>
      </p:sp>
      <p:sp>
        <p:nvSpPr>
          <p:cNvPr id="85" name="Title 4"/>
          <p:cNvSpPr txBox="1">
            <a:spLocks/>
          </p:cNvSpPr>
          <p:nvPr/>
        </p:nvSpPr>
        <p:spPr bwMode="auto">
          <a:xfrm>
            <a:off x="484188" y="128588"/>
            <a:ext cx="3259137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ctr" defTabSz="915499">
              <a:lnSpc>
                <a:spcPts val="2479"/>
              </a:lnSpc>
              <a:defRPr/>
            </a:pPr>
            <a:endParaRPr lang="en-US" sz="1800" b="1" kern="0" dirty="0"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2493963" y="1400175"/>
            <a:ext cx="1130300" cy="203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Construction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2201863" y="1816100"/>
            <a:ext cx="1712912" cy="23018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Properties initialized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79625" y="2368550"/>
            <a:ext cx="2193925" cy="1041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3969" tIns="41985" rIns="83969" bIns="41985"/>
          <a:lstStyle/>
          <a:p>
            <a:pPr algn="ctr" defTabSz="915499">
              <a:defRPr/>
            </a:pPr>
            <a:r>
              <a:rPr lang="en-US" sz="900" dirty="0">
                <a:latin typeface="Arial" pitchFamily="34" charset="0"/>
              </a:rPr>
              <a:t>Pre Hook</a:t>
            </a:r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2551113" y="2625725"/>
            <a:ext cx="1212850" cy="249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State change</a:t>
            </a:r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2220913" y="3068638"/>
            <a:ext cx="1882775" cy="258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Property propagation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2089150" y="3511550"/>
            <a:ext cx="2193925" cy="6254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3969" tIns="41985" rIns="83969" bIns="41985"/>
          <a:lstStyle/>
          <a:p>
            <a:pPr algn="ctr" defTabSz="915499">
              <a:defRPr/>
            </a:pPr>
            <a:r>
              <a:rPr lang="en-US" sz="900" dirty="0">
                <a:latin typeface="Arial" pitchFamily="34" charset="0"/>
              </a:rPr>
              <a:t>Final Hook</a:t>
            </a:r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2560638" y="3778250"/>
            <a:ext cx="1212850" cy="2492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900" dirty="0"/>
              <a:t>API values copied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060575" y="5068888"/>
            <a:ext cx="2193925" cy="2952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3969" tIns="41985" rIns="83969" bIns="41985"/>
          <a:lstStyle/>
          <a:p>
            <a:pPr algn="ctr" defTabSz="915499">
              <a:defRPr/>
            </a:pPr>
            <a:r>
              <a:rPr lang="en-US" sz="900" dirty="0">
                <a:latin typeface="Arial" pitchFamily="34" charset="0"/>
              </a:rPr>
              <a:t>Message Hooks</a:t>
            </a:r>
          </a:p>
        </p:txBody>
      </p:sp>
      <p:cxnSp>
        <p:nvCxnSpPr>
          <p:cNvPr id="25616" name="Straight Arrow Connector 22"/>
          <p:cNvCxnSpPr>
            <a:cxnSpLocks noChangeShapeType="1"/>
          </p:cNvCxnSpPr>
          <p:nvPr/>
        </p:nvCxnSpPr>
        <p:spPr bwMode="auto">
          <a:xfrm flipH="1">
            <a:off x="546100" y="1077913"/>
            <a:ext cx="38100" cy="47926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263294" y="2960087"/>
            <a:ext cx="400410" cy="505674"/>
          </a:xfrm>
          <a:prstGeom prst="rect">
            <a:avLst/>
          </a:prstGeom>
          <a:noFill/>
        </p:spPr>
        <p:txBody>
          <a:bodyPr vert="vert270" wrap="none" lIns="83969" tIns="41985" rIns="83969" bIns="41985"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34" charset="0"/>
              </a:rPr>
              <a:t>Time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079625" y="4229100"/>
            <a:ext cx="2193925" cy="2936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83969" tIns="41985" rIns="83969" bIns="41985"/>
          <a:lstStyle/>
          <a:p>
            <a:pPr algn="ctr">
              <a:defRPr/>
            </a:pPr>
            <a:r>
              <a:rPr lang="en-US" sz="900" dirty="0">
                <a:latin typeface="Arial" pitchFamily="34" charset="0"/>
              </a:rPr>
              <a:t>State change (instant, no message)</a:t>
            </a:r>
          </a:p>
        </p:txBody>
      </p:sp>
      <p:graphicFrame>
        <p:nvGraphicFramePr>
          <p:cNvPr id="25650" name="Group 50"/>
          <p:cNvGraphicFramePr>
            <a:graphicFrameLocks noGrp="1"/>
          </p:cNvGraphicFramePr>
          <p:nvPr/>
        </p:nvGraphicFramePr>
        <p:xfrm>
          <a:off x="4691063" y="1163638"/>
          <a:ext cx="1238250" cy="4233863"/>
        </p:xfrm>
        <a:graphic>
          <a:graphicData uri="http://schemas.openxmlformats.org/drawingml/2006/table">
            <a:tbl>
              <a:tblPr/>
              <a:tblGrid>
                <a:gridCol w="1238250"/>
              </a:tblGrid>
              <a:tr h="159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New</a:t>
                      </a:r>
                    </a:p>
                  </a:txBody>
                  <a:tcPr marL="84707" marR="84707" marT="41468" marB="414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1484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Init</a:t>
                      </a:r>
                    </a:p>
                  </a:txBody>
                  <a:tcPr marL="84707" marR="84707" marT="41468" marB="414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</a:tr>
              <a:tr h="1158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Running</a:t>
                      </a:r>
                    </a:p>
                  </a:txBody>
                  <a:tcPr marL="84707" marR="84707" marT="41468" marB="414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</a:tbl>
          </a:graphicData>
        </a:graphic>
      </p:graphicFrame>
      <p:sp>
        <p:nvSpPr>
          <p:cNvPr id="25629" name="Oval 28"/>
          <p:cNvSpPr>
            <a:spLocks noChangeArrowheads="1"/>
          </p:cNvSpPr>
          <p:nvPr/>
        </p:nvSpPr>
        <p:spPr bwMode="auto">
          <a:xfrm>
            <a:off x="1260475" y="949325"/>
            <a:ext cx="179388" cy="1651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b="1" dirty="0"/>
          </a:p>
        </p:txBody>
      </p:sp>
      <p:cxnSp>
        <p:nvCxnSpPr>
          <p:cNvPr id="25630" name="Elbow Connector 30"/>
          <p:cNvCxnSpPr>
            <a:cxnSpLocks noChangeShapeType="1"/>
            <a:stCxn id="25629" idx="6"/>
            <a:endCxn id="25608" idx="0"/>
          </p:cNvCxnSpPr>
          <p:nvPr/>
        </p:nvCxnSpPr>
        <p:spPr bwMode="auto">
          <a:xfrm>
            <a:off x="1439863" y="1031875"/>
            <a:ext cx="1619250" cy="3683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1" name="Elbow Connector 30"/>
          <p:cNvCxnSpPr>
            <a:cxnSpLocks noChangeShapeType="1"/>
            <a:stCxn id="41" idx="3"/>
            <a:endCxn id="25611" idx="0"/>
          </p:cNvCxnSpPr>
          <p:nvPr/>
        </p:nvCxnSpPr>
        <p:spPr bwMode="auto">
          <a:xfrm>
            <a:off x="1473200" y="2266950"/>
            <a:ext cx="1684338" cy="35877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2" name="Elbow Connector 30"/>
          <p:cNvCxnSpPr>
            <a:cxnSpLocks noChangeShapeType="1"/>
            <a:stCxn id="51" idx="3"/>
            <a:endCxn id="18" idx="0"/>
          </p:cNvCxnSpPr>
          <p:nvPr/>
        </p:nvCxnSpPr>
        <p:spPr bwMode="auto">
          <a:xfrm>
            <a:off x="1779588" y="4779963"/>
            <a:ext cx="1377950" cy="288925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1" name="TextBox 40"/>
          <p:cNvSpPr txBox="1"/>
          <p:nvPr/>
        </p:nvSpPr>
        <p:spPr>
          <a:xfrm>
            <a:off x="731838" y="2054225"/>
            <a:ext cx="741362" cy="4238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83969" tIns="41985" rIns="83969" bIns="41985">
            <a:spAutoFit/>
          </a:bodyPr>
          <a:lstStyle/>
          <a:p>
            <a:pPr algn="ctr">
              <a:defRPr/>
            </a:pPr>
            <a:r>
              <a:rPr lang="en-US" sz="1100" dirty="0">
                <a:latin typeface="Arial" pitchFamily="34" charset="0"/>
              </a:rPr>
              <a:t>TreeInit</a:t>
            </a:r>
            <a:br>
              <a:rPr lang="en-US" sz="1100" dirty="0">
                <a:latin typeface="Arial" pitchFamily="34" charset="0"/>
              </a:rPr>
            </a:br>
            <a:r>
              <a:rPr lang="en-US" sz="1100" dirty="0">
                <a:latin typeface="Arial" pitchFamily="34" charset="0"/>
              </a:rPr>
              <a:t>message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66750" y="4565650"/>
            <a:ext cx="1112838" cy="4286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lIns="83969" tIns="41985" rIns="83969" bIns="41985">
            <a:spAutoFit/>
          </a:bodyPr>
          <a:lstStyle/>
          <a:p>
            <a:pPr algn="ctr">
              <a:defRPr/>
            </a:pPr>
            <a:r>
              <a:rPr lang="en-US" sz="1100" dirty="0">
                <a:latin typeface="Arial" pitchFamily="34" charset="0"/>
              </a:rPr>
              <a:t>TreeBuildDone</a:t>
            </a:r>
            <a:br>
              <a:rPr lang="en-US" sz="1100" dirty="0">
                <a:latin typeface="Arial" pitchFamily="34" charset="0"/>
              </a:rPr>
            </a:br>
            <a:r>
              <a:rPr lang="en-US" sz="1100" dirty="0">
                <a:latin typeface="Arial" pitchFamily="34" charset="0"/>
              </a:rPr>
              <a:t>message</a:t>
            </a:r>
          </a:p>
        </p:txBody>
      </p:sp>
      <p:cxnSp>
        <p:nvCxnSpPr>
          <p:cNvPr id="25635" name="Straight Arrow Connector 55"/>
          <p:cNvCxnSpPr>
            <a:cxnSpLocks noChangeShapeType="1"/>
            <a:stCxn id="25608" idx="2"/>
            <a:endCxn id="25609" idx="0"/>
          </p:cNvCxnSpPr>
          <p:nvPr/>
        </p:nvCxnSpPr>
        <p:spPr bwMode="auto">
          <a:xfrm>
            <a:off x="3059113" y="1603375"/>
            <a:ext cx="0" cy="212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6" name="Straight Arrow Connector 60"/>
          <p:cNvCxnSpPr>
            <a:cxnSpLocks noChangeShapeType="1"/>
            <a:stCxn id="25611" idx="2"/>
            <a:endCxn id="25612" idx="0"/>
          </p:cNvCxnSpPr>
          <p:nvPr/>
        </p:nvCxnSpPr>
        <p:spPr bwMode="auto">
          <a:xfrm>
            <a:off x="3157538" y="2874963"/>
            <a:ext cx="4762" cy="193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7" name="Straight Arrow Connector 68"/>
          <p:cNvCxnSpPr>
            <a:cxnSpLocks noChangeShapeType="1"/>
            <a:stCxn id="25612" idx="2"/>
            <a:endCxn id="25614" idx="0"/>
          </p:cNvCxnSpPr>
          <p:nvPr/>
        </p:nvCxnSpPr>
        <p:spPr bwMode="auto">
          <a:xfrm>
            <a:off x="3162300" y="3327400"/>
            <a:ext cx="4763" cy="450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25638" name="Straight Arrow Connector 80"/>
          <p:cNvCxnSpPr>
            <a:cxnSpLocks noChangeShapeType="1"/>
            <a:endCxn id="25" idx="1"/>
          </p:cNvCxnSpPr>
          <p:nvPr/>
        </p:nvCxnSpPr>
        <p:spPr bwMode="auto">
          <a:xfrm>
            <a:off x="584200" y="4376738"/>
            <a:ext cx="149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5639" name="TextBox 98"/>
          <p:cNvSpPr txBox="1">
            <a:spLocks noChangeArrowheads="1"/>
          </p:cNvSpPr>
          <p:nvPr/>
        </p:nvSpPr>
        <p:spPr bwMode="auto">
          <a:xfrm>
            <a:off x="6254750" y="1649413"/>
            <a:ext cx="3078163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ctr"/>
            <a:r>
              <a:rPr lang="en-US" sz="1300" dirty="0"/>
              <a:t>IsStateNew = </a:t>
            </a:r>
            <a:r>
              <a:rPr lang="en-US" sz="1300" dirty="0">
                <a:solidFill>
                  <a:srgbClr val="008000"/>
                </a:solidFill>
              </a:rPr>
              <a:t>true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boIsReadyForClientAccess = </a:t>
            </a:r>
            <a:r>
              <a:rPr lang="en-US" sz="1300" dirty="0">
                <a:solidFill>
                  <a:schemeClr val="accent2"/>
                </a:solidFill>
              </a:rPr>
              <a:t>false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5640" name="TextBox 119"/>
          <p:cNvSpPr txBox="1">
            <a:spLocks noChangeArrowheads="1"/>
          </p:cNvSpPr>
          <p:nvPr/>
        </p:nvSpPr>
        <p:spPr bwMode="auto">
          <a:xfrm>
            <a:off x="6472238" y="4090988"/>
            <a:ext cx="26797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300" dirty="0"/>
              <a:t>Tree is fully built</a:t>
            </a:r>
          </a:p>
          <a:p>
            <a:pPr algn="ctr"/>
            <a:r>
              <a:rPr lang="en-US" sz="1300" dirty="0"/>
              <a:t>State is changed</a:t>
            </a:r>
          </a:p>
          <a:p>
            <a:pPr algn="ctr"/>
            <a:r>
              <a:rPr lang="en-US" sz="1300" dirty="0"/>
              <a:t>to Running instantly (no message)</a:t>
            </a:r>
          </a:p>
          <a:p>
            <a:pPr algn="ctr"/>
            <a:r>
              <a:rPr lang="en-US" sz="1300" dirty="0"/>
              <a:t>for entire subtree</a:t>
            </a:r>
          </a:p>
        </p:txBody>
      </p:sp>
      <p:sp>
        <p:nvSpPr>
          <p:cNvPr id="25641" name="Right Brace 122"/>
          <p:cNvSpPr>
            <a:spLocks/>
          </p:cNvSpPr>
          <p:nvPr/>
        </p:nvSpPr>
        <p:spPr bwMode="auto">
          <a:xfrm>
            <a:off x="6042025" y="1216025"/>
            <a:ext cx="179388" cy="1484313"/>
          </a:xfrm>
          <a:prstGeom prst="rightBrace">
            <a:avLst>
              <a:gd name="adj1" fmla="val 8313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b="1" dirty="0"/>
          </a:p>
        </p:txBody>
      </p:sp>
      <p:sp>
        <p:nvSpPr>
          <p:cNvPr id="25642" name="Right Brace 123"/>
          <p:cNvSpPr>
            <a:spLocks/>
          </p:cNvSpPr>
          <p:nvPr/>
        </p:nvSpPr>
        <p:spPr bwMode="auto">
          <a:xfrm>
            <a:off x="6042025" y="2847975"/>
            <a:ext cx="198438" cy="1390650"/>
          </a:xfrm>
          <a:prstGeom prst="rightBrace">
            <a:avLst>
              <a:gd name="adj1" fmla="val 5386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b="1" dirty="0"/>
          </a:p>
        </p:txBody>
      </p:sp>
      <p:sp>
        <p:nvSpPr>
          <p:cNvPr id="25643" name="Right Brace 124"/>
          <p:cNvSpPr>
            <a:spLocks/>
          </p:cNvSpPr>
          <p:nvPr/>
        </p:nvSpPr>
        <p:spPr bwMode="auto">
          <a:xfrm>
            <a:off x="6032500" y="4238625"/>
            <a:ext cx="207963" cy="1158875"/>
          </a:xfrm>
          <a:prstGeom prst="rightBrace">
            <a:avLst>
              <a:gd name="adj1" fmla="val 12280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 b="1" dirty="0"/>
          </a:p>
        </p:txBody>
      </p:sp>
      <p:sp>
        <p:nvSpPr>
          <p:cNvPr id="25644" name="TextBox 125"/>
          <p:cNvSpPr txBox="1">
            <a:spLocks noChangeArrowheads="1"/>
          </p:cNvSpPr>
          <p:nvPr/>
        </p:nvSpPr>
        <p:spPr bwMode="auto">
          <a:xfrm>
            <a:off x="6310313" y="5168900"/>
            <a:ext cx="3078162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3969" tIns="41985" rIns="83969" bIns="41985">
            <a:spAutoFit/>
          </a:bodyPr>
          <a:lstStyle/>
          <a:p>
            <a:pPr algn="ctr"/>
            <a:r>
              <a:rPr lang="en-US" sz="1300" dirty="0"/>
              <a:t>IsStateNew = </a:t>
            </a:r>
            <a:r>
              <a:rPr lang="en-US" sz="1300" dirty="0">
                <a:solidFill>
                  <a:schemeClr val="accent2"/>
                </a:solidFill>
              </a:rPr>
              <a:t>false</a:t>
            </a:r>
            <a:r>
              <a:rPr lang="en-US" sz="1300" dirty="0"/>
              <a:t/>
            </a:r>
            <a:br>
              <a:rPr lang="en-US" sz="1300" dirty="0"/>
            </a:br>
            <a:r>
              <a:rPr lang="en-US" sz="1300" dirty="0"/>
              <a:t>boIsReadyForClientAccess = </a:t>
            </a:r>
            <a:r>
              <a:rPr lang="en-US" sz="1300" dirty="0">
                <a:solidFill>
                  <a:srgbClr val="008000"/>
                </a:solidFill>
              </a:rPr>
              <a:t>true</a:t>
            </a:r>
          </a:p>
          <a:p>
            <a:pPr algn="ctr"/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564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FFA6885-23F1-4E75-9821-65A09EB8C8C9}" type="slidenum">
              <a:rPr lang="en-US"/>
              <a:pPr/>
              <a:t>8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Binding (2) – Using the APIs</a:t>
            </a:r>
            <a:endParaRPr lang="de-DE" smtClean="0"/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mtClean="0"/>
              <a:t> Binding to Widget Properties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&lt;Property Name=“…”&gt;</a:t>
            </a:r>
          </a:p>
          <a:p>
            <a:pPr lvl="1">
              <a:buFont typeface="Arial" charset="0"/>
              <a:buNone/>
            </a:pPr>
            <a:r>
              <a:rPr lang="en-US" sz="1600" smtClean="0">
                <a:latin typeface="Inconsolata"/>
              </a:rPr>
              <a:t>     &lt;API Name=“…”/&gt;</a:t>
            </a:r>
          </a:p>
          <a:p>
            <a:pPr lvl="1"/>
            <a:r>
              <a:rPr lang="en-US" smtClean="0"/>
              <a:t> Property.Name : The name of the property to be bound to an API</a:t>
            </a:r>
          </a:p>
          <a:p>
            <a:pPr lvl="1"/>
            <a:r>
              <a:rPr lang="en-US" smtClean="0"/>
              <a:t> API.Name : The name of the API to bound the property to. Must match the type of the Property!</a:t>
            </a:r>
          </a:p>
          <a:p>
            <a:r>
              <a:rPr lang="en-US" smtClean="0"/>
              <a:t> Actions/Guards on a StateMachine Trigger/OnEntry/OnExit</a:t>
            </a:r>
          </a:p>
          <a:p>
            <a:r>
              <a:rPr lang="en-US" smtClean="0"/>
              <a:t> Actions/Guards on a custom Widget Transition</a:t>
            </a:r>
          </a:p>
        </p:txBody>
      </p:sp>
      <p:sp>
        <p:nvSpPr>
          <p:cNvPr id="11878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7821415-6AF4-4D7E-AC52-15454BC5DB3D}" type="slidenum">
              <a:rPr lang="en-US"/>
              <a:pPr/>
              <a:t>80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 marL="266700" indent="-266700" defTabSz="995363" eaLnBrk="1" hangingPunct="1">
              <a:buFont typeface="Wingdings" pitchFamily="2" charset="2"/>
              <a:buAutoNum type="arabicPeriod" startAt="3"/>
            </a:pPr>
            <a:endParaRPr lang="en-US" sz="1400" b="1" smtClean="0"/>
          </a:p>
          <a:p>
            <a:pPr marL="266700" indent="-266700" defTabSz="995363" eaLnBrk="1" hangingPunct="1"/>
            <a:endParaRPr lang="en-US" smtClean="0"/>
          </a:p>
        </p:txBody>
      </p:sp>
      <p:sp>
        <p:nvSpPr>
          <p:cNvPr id="119810" name="Rectangle 4"/>
          <p:cNvSpPr>
            <a:spLocks noChangeArrowheads="1"/>
          </p:cNvSpPr>
          <p:nvPr/>
        </p:nvSpPr>
        <p:spPr bwMode="auto">
          <a:xfrm>
            <a:off x="412750" y="990600"/>
            <a:ext cx="923607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200"/>
              <a:t>The complete guard can be expressed as a “guard string”.  Inside this string we support: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200"/>
              <a:t>	</a:t>
            </a:r>
            <a:r>
              <a:rPr lang="en-US" sz="1200">
                <a:solidFill>
                  <a:srgbClr val="333333"/>
                </a:solidFill>
                <a:cs typeface="Times New Roman" pitchFamily="18" charset="0"/>
              </a:rPr>
              <a:t>           </a:t>
            </a: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1. Support for constants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              1.1 Booleans: true and false 		example: 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&lt;</a:t>
            </a:r>
            <a:r>
              <a:rPr lang="en-US" sz="1600">
                <a:solidFill>
                  <a:srgbClr val="A31515"/>
                </a:solidFill>
                <a:latin typeface="Inconsolata"/>
                <a:cs typeface="Times New Roman" pitchFamily="18" charset="0"/>
              </a:rPr>
              <a:t>Guard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Inconsolata"/>
                <a:cs typeface="Times New Roman" pitchFamily="18" charset="0"/>
              </a:rPr>
              <a:t>Condition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=</a:t>
            </a:r>
            <a:r>
              <a:rPr lang="en-US" sz="1600">
                <a:solidFill>
                  <a:srgbClr val="333333"/>
                </a:solidFill>
                <a:latin typeface="Inconsolata"/>
                <a:cs typeface="Times New Roman" pitchFamily="18" charset="0"/>
              </a:rPr>
              <a:t>"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3==4</a:t>
            </a:r>
            <a:r>
              <a:rPr lang="en-US" sz="1600">
                <a:solidFill>
                  <a:srgbClr val="333333"/>
                </a:solidFill>
                <a:latin typeface="Inconsolata"/>
                <a:cs typeface="Times New Roman" pitchFamily="18" charset="0"/>
              </a:rPr>
              <a:t>"/&gt;</a:t>
            </a:r>
            <a:endParaRPr lang="en-US" sz="1000">
              <a:solidFill>
                <a:srgbClr val="333333"/>
              </a:solidFill>
              <a:latin typeface="Inconsolata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              1.2 Integer values: things like 3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              1.3 String values: "abcd"                 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                  2. Enumerations: .ENUM{EnumerationName}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 3. Virtual Keys: .VK{VirtualKeyName}		example: 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&lt;</a:t>
            </a:r>
            <a:r>
              <a:rPr lang="en-US" sz="1600">
                <a:solidFill>
                  <a:srgbClr val="A31515"/>
                </a:solidFill>
                <a:latin typeface="Inconsolata"/>
                <a:cs typeface="Times New Roman" pitchFamily="18" charset="0"/>
              </a:rPr>
              <a:t>Guard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Inconsolata"/>
                <a:cs typeface="Times New Roman" pitchFamily="18" charset="0"/>
              </a:rPr>
              <a:t>Condition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=</a:t>
            </a:r>
            <a:r>
              <a:rPr lang="en-US" sz="1600">
                <a:solidFill>
                  <a:srgbClr val="333333"/>
                </a:solidFill>
                <a:latin typeface="Inconsolata"/>
                <a:cs typeface="Times New Roman" pitchFamily="18" charset="0"/>
              </a:rPr>
              <a:t>“</a:t>
            </a:r>
            <a:r>
              <a:rPr lang="en-US" sz="1600">
                <a:solidFill>
                  <a:srgbClr val="0000FF"/>
                </a:solidFill>
                <a:latin typeface="Inconsolata"/>
                <a:cs typeface="Times New Roman" pitchFamily="18" charset="0"/>
              </a:rPr>
              <a:t>.VK{MYVKey}==4</a:t>
            </a:r>
            <a:r>
              <a:rPr lang="en-US" sz="1600">
                <a:solidFill>
                  <a:srgbClr val="333333"/>
                </a:solidFill>
                <a:latin typeface="Inconsolata"/>
                <a:cs typeface="Times New Roman" pitchFamily="18" charset="0"/>
              </a:rPr>
              <a:t>"/&gt;</a:t>
            </a:r>
            <a:endParaRPr lang="en-US" sz="1400">
              <a:solidFill>
                <a:srgbClr val="333333"/>
              </a:solidFill>
              <a:latin typeface="Inconsolata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4. RSST IDs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4.1 Text: .TEXT{TextName}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4.2 Bitmaps: .PIX{BitmapName}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4.3 Fonts: .FNT{FontName}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4.4 Widgets: .WIDGET{WidgetName}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4.5 States: .STATE{StatemachineName ; StateName}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	             5. API invocations: 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5.1 API Invocations without parameters: .API{ApiName} ()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              5.2 API Invocations with parameters: .API{ApiName} (first , second , third)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</a:pPr>
            <a:r>
              <a:rPr lang="en-US" sz="1000">
                <a:solidFill>
                  <a:srgbClr val="333333"/>
                </a:solidFill>
                <a:cs typeface="Times New Roman" pitchFamily="18" charset="0"/>
              </a:rPr>
              <a:t>                                 </a:t>
            </a:r>
            <a:endParaRPr lang="en-US" sz="1000"/>
          </a:p>
          <a:p>
            <a:pPr marL="628650" lvl="1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AutoNum type="arabicPeriod"/>
            </a:pPr>
            <a:endParaRPr lang="en-US" sz="1400" b="1"/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AutoNum type="arabicPeriod" startAt="4"/>
            </a:pPr>
            <a:endParaRPr lang="en-US" sz="1400" b="1"/>
          </a:p>
          <a:p>
            <a:pPr marL="266700" indent="-266700" defTabSz="995363">
              <a:lnSpc>
                <a:spcPts val="1575"/>
              </a:lnSpc>
              <a:spcBef>
                <a:spcPts val="500"/>
              </a:spcBef>
              <a:spcAft>
                <a:spcPct val="50000"/>
              </a:spcAft>
              <a:buClr>
                <a:srgbClr val="E19900"/>
              </a:buClr>
              <a:buFont typeface="Wingdings" pitchFamily="2" charset="2"/>
              <a:buAutoNum type="arabicPeriod"/>
            </a:pPr>
            <a:endParaRPr lang="en-US" sz="1400" b="1">
              <a:solidFill>
                <a:schemeClr val="hlink"/>
              </a:solidFill>
            </a:endParaRPr>
          </a:p>
        </p:txBody>
      </p:sp>
      <p:sp>
        <p:nvSpPr>
          <p:cNvPr id="119811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Guards – Using Condition Strings (1)</a:t>
            </a:r>
            <a:endParaRPr lang="de-DE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B89045-E18E-49E3-9977-F13D8FEC73B8}" type="slidenum">
              <a:rPr lang="en-US"/>
              <a:pPr/>
              <a:t>81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Guards – </a:t>
            </a:r>
            <a:r>
              <a:rPr lang="en-US" sz="2400" smtClean="0"/>
              <a:t>Using Condition Strings (2)</a:t>
            </a:r>
            <a:endParaRPr lang="en-US" sz="2000" smtClean="0"/>
          </a:p>
        </p:txBody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 marL="266700" indent="-266700" defTabSz="995363" eaLnBrk="1" hangingPunct="1">
              <a:buFont typeface="Wingdings" pitchFamily="2" charset="2"/>
              <a:buAutoNum type="arabicPeriod" startAt="3"/>
            </a:pPr>
            <a:endParaRPr lang="en-US" sz="1400" b="1" smtClean="0"/>
          </a:p>
          <a:p>
            <a:pPr marL="266700" indent="-266700" defTabSz="995363" eaLnBrk="1" hangingPunct="1"/>
            <a:endParaRPr lang="en-US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12750" y="990600"/>
            <a:ext cx="9236075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         </a:t>
            </a: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  6. Macros     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            </a:t>
            </a: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7. Dependency in Widget Properties (.DEPENDENCY{...} )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                Example:                                                </a:t>
            </a:r>
            <a:endParaRPr lang="en-US" sz="1000" dirty="0">
              <a:solidFill>
                <a:srgbClr val="A11F12"/>
              </a:solidFill>
              <a:latin typeface="Tms Rmn" charset="0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050" dirty="0">
                <a:solidFill>
                  <a:srgbClr val="A11F12"/>
                </a:solidFill>
                <a:latin typeface="Arial" pitchFamily="34" charset="0"/>
                <a:cs typeface="Times New Roman" pitchFamily="18" charset="0"/>
              </a:rPr>
              <a:t>                  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&lt;</a:t>
            </a:r>
            <a:r>
              <a:rPr lang="en-US" sz="1400" dirty="0">
                <a:solidFill>
                  <a:srgbClr val="A11F12"/>
                </a:solidFill>
                <a:latin typeface="Inconsolata" pitchFamily="49" charset="0"/>
                <a:cs typeface="Times New Roman" pitchFamily="18" charset="0"/>
              </a:rPr>
              <a:t>Property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itchFamily="49" charset="0"/>
                <a:cs typeface="Times New Roman" pitchFamily="18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PosX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itchFamily="49" charset="0"/>
                <a:cs typeface="Times New Roman" pitchFamily="18" charset="0"/>
              </a:rPr>
              <a:t>Dependency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Country: England , Italy ; Language: French”</a:t>
            </a:r>
            <a:endParaRPr lang="en-US" sz="1400" dirty="0">
              <a:solidFill>
                <a:srgbClr val="333333"/>
              </a:solidFill>
              <a:latin typeface="Inconsolata" pitchFamily="49" charset="0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               </a:t>
            </a:r>
            <a:r>
              <a:rPr lang="en-US" sz="1000" dirty="0">
                <a:solidFill>
                  <a:srgbClr val="333333"/>
                </a:solidFill>
                <a:latin typeface="Verdana" pitchFamily="34" charset="0"/>
                <a:cs typeface="Times New Roman" pitchFamily="18" charset="0"/>
              </a:rPr>
              <a:t>can also be expressed as:</a:t>
            </a: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                   </a:t>
            </a: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000" dirty="0">
                <a:solidFill>
                  <a:srgbClr val="333333"/>
                </a:solidFill>
                <a:latin typeface="Arial" pitchFamily="34" charset="0"/>
                <a:cs typeface="Times New Roman" pitchFamily="18" charset="0"/>
              </a:rPr>
              <a:t>                   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&lt;</a:t>
            </a:r>
            <a:r>
              <a:rPr lang="en-US" sz="1400" dirty="0">
                <a:solidFill>
                  <a:srgbClr val="A11F12"/>
                </a:solidFill>
                <a:latin typeface="Inconsolata" pitchFamily="49" charset="0"/>
                <a:cs typeface="Times New Roman" pitchFamily="18" charset="0"/>
              </a:rPr>
              <a:t>Property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itchFamily="49" charset="0"/>
                <a:cs typeface="Times New Roman" pitchFamily="18" charset="0"/>
              </a:rPr>
              <a:t>Name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r>
              <a:rPr lang="en-US" sz="1400" dirty="0" err="1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PosX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“ &gt;                     </a:t>
            </a:r>
            <a:endParaRPr lang="en-US" sz="1400" dirty="0">
              <a:solidFill>
                <a:srgbClr val="0000FF"/>
              </a:solidFill>
              <a:latin typeface="Inconsolata" pitchFamily="49" charset="0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Aft>
                <a:spcPct val="55000"/>
              </a:spcAft>
              <a:buClr>
                <a:srgbClr val="E19900"/>
              </a:buClr>
              <a:buFont typeface="Wingdings" pitchFamily="2" charset="2"/>
              <a:buNone/>
              <a:defRPr/>
            </a:pP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           &lt;</a:t>
            </a:r>
            <a:r>
              <a:rPr lang="en-US" sz="1400" dirty="0">
                <a:solidFill>
                  <a:srgbClr val="A11F12"/>
                </a:solidFill>
                <a:latin typeface="Inconsolata" pitchFamily="49" charset="0"/>
                <a:cs typeface="Times New Roman" pitchFamily="18" charset="0"/>
              </a:rPr>
              <a:t>Guard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Inconsolata" pitchFamily="49" charset="0"/>
                <a:cs typeface="Times New Roman" pitchFamily="18" charset="0"/>
              </a:rPr>
              <a:t>Condition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r>
              <a:rPr lang="en-US" sz="1400" dirty="0">
                <a:solidFill>
                  <a:srgbClr val="0000FF"/>
                </a:solidFill>
                <a:latin typeface="Inconsolata" pitchFamily="49" charset="0"/>
                <a:cs typeface="Times New Roman" pitchFamily="18" charset="0"/>
              </a:rPr>
              <a:t>.DEPENDENCY{Country: England , Italy ; Language: French}</a:t>
            </a:r>
            <a:r>
              <a:rPr lang="en-US" sz="1400" dirty="0">
                <a:solidFill>
                  <a:srgbClr val="333333"/>
                </a:solidFill>
                <a:latin typeface="Inconsolata" pitchFamily="49" charset="0"/>
                <a:cs typeface="Times New Roman" pitchFamily="18" charset="0"/>
              </a:rPr>
              <a:t>"</a:t>
            </a:r>
            <a:endParaRPr lang="en-US" sz="1400" dirty="0">
              <a:solidFill>
                <a:srgbClr val="0000FF"/>
              </a:solidFill>
              <a:latin typeface="Inconsolata" pitchFamily="49" charset="0"/>
              <a:cs typeface="Times New Roman" pitchFamily="18" charset="0"/>
            </a:endParaRPr>
          </a:p>
          <a:p>
            <a:pPr marL="266700" indent="-266700" defTabSz="995363">
              <a:lnSpc>
                <a:spcPts val="1575"/>
              </a:lnSpc>
              <a:spcBef>
                <a:spcPts val="500"/>
              </a:spcBef>
              <a:spcAft>
                <a:spcPct val="50000"/>
              </a:spcAft>
              <a:buClr>
                <a:srgbClr val="E19900"/>
              </a:buClr>
              <a:buFont typeface="Wingdings" pitchFamily="2" charset="2"/>
              <a:buAutoNum type="arabicPeriod"/>
              <a:defRPr/>
            </a:pPr>
            <a:endParaRPr lang="en-US" sz="1100" dirty="0">
              <a:solidFill>
                <a:schemeClr val="hlink"/>
              </a:solidFill>
              <a:latin typeface="Arial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0964A6-5E8E-4EBA-A6EB-3A4BEFAB2266}" type="slidenum">
              <a:rPr lang="en-US"/>
              <a:pPr/>
              <a:t>82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Guards – Blocks/if-else</a:t>
            </a:r>
          </a:p>
        </p:txBody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sz="1600" dirty="0" smtClean="0"/>
              <a:t>In guard expressions, blocks comparable with C blocks can be defined</a:t>
            </a:r>
          </a:p>
          <a:p>
            <a:r>
              <a:rPr lang="en-US" sz="1600" dirty="0" smtClean="0"/>
              <a:t>Example: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&lt;Property Name="PosX"&gt;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&lt;Guard Condition="x &amp;gt 3" /&gt;             &lt;!-- if (x &gt; 3)                   </a:t>
            </a:r>
            <a:r>
              <a:rPr lang="en-US" sz="14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--&gt;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&lt;Block&gt;                                   &lt;!-- {   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&lt;Guard Condition="y &amp;gt 4" /&gt;          &lt;!--    if (y &gt; 4)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&lt;Constant&gt;1&lt;/Constant&gt;                 &lt;!--       SetPropertyValue(1)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&lt;Constant&gt;2&lt;/Constant&gt;                 &lt;!--    else SetPropertyValue(2)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&lt;/Block&gt;                                  &lt;!-- }   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&lt;Guard Condition="x &amp;lt 2" /&gt;             &lt;!-- else if (x &lt; 2)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&lt;Block&gt;                                   &lt;!-- {   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&lt;Guard Condition="y &amp;gt 5" /&gt;          &lt;!--    if (y &gt; 5)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&lt;Block&gt;                                &lt;!--    {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&lt;Guard Condition="z &amp;gt 6" /&gt;       &lt;!--       if (z &gt; 6)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&lt;Constant&gt;3&lt;/Constant&gt;              &lt;!--          SetPropertyValue(3)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&lt;/Block&gt;                               &lt;!--    }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&lt;/Block&gt;                                  &lt;!-- }                       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&lt;Constant&gt;4&lt;/Constant&gt;                    &lt;!-- else SetPropertyValue(4)     --&gt;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&lt;/Property&gt;</a:t>
            </a:r>
          </a:p>
        </p:txBody>
      </p:sp>
      <p:sp>
        <p:nvSpPr>
          <p:cNvPr id="1218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8F53FB-4053-47F3-9BC6-F5449086A439}" type="slidenum">
              <a:rPr lang="en-US"/>
              <a:pPr/>
              <a:t>83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Guards – Switch Case</a:t>
            </a:r>
          </a:p>
        </p:txBody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Switch case constructs can be used at all levels of the VDO HMI Language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sz="1600" dirty="0" smtClean="0">
                <a:latin typeface="Inconsolata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&lt;Property Name="PosX"&gt;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&lt;Block&gt;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&lt;Switch Expression="s"&gt;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&lt;Case Value="ABC"&gt;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&lt;Constant&gt;1&lt;/Constant&gt;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&lt;/Case&gt;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&lt;Case Value="CDE"&gt;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&lt;Constant&gt;2&lt;/Constant&gt;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&lt;/Case&gt;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&lt;Case Value="EFG"&gt;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&lt;Constant&gt;3&lt;/Constant&gt;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&lt;/Case&gt;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&lt;Default&gt;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   &lt;Constant&gt;5&lt;/Constant&gt;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   &lt;/Case&gt;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&lt;/Switch&gt;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&lt;/Block&gt;		</a:t>
            </a:r>
            <a:br>
              <a:rPr lang="en-US" sz="1400" dirty="0" smtClean="0">
                <a:latin typeface="Consolas" pitchFamily="49" charset="0"/>
                <a:cs typeface="Consolas" pitchFamily="49" charset="0"/>
              </a:rPr>
            </a:b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&lt;/Property&gt;</a:t>
            </a:r>
          </a:p>
        </p:txBody>
      </p:sp>
      <p:sp>
        <p:nvSpPr>
          <p:cNvPr id="12288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CB90813-EE3C-45F4-98F0-C8819F3F48E7}" type="slidenum">
              <a:rPr lang="en-US"/>
              <a:pPr/>
              <a:t>84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FE23129-DDDC-4168-8843-91B8D9AA7911}" type="slidenum">
              <a:rPr lang="en-US"/>
              <a:pPr/>
              <a:t>85</a:t>
            </a:fld>
            <a:r>
              <a:rPr lang="en-US"/>
              <a:t> / T. A. Devi / ID RD CDS HF /  Dec-2012   © Continental Automotive Singapore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2660" y="2033845"/>
            <a:ext cx="5800999" cy="25545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Backup</a:t>
            </a:r>
          </a:p>
          <a:p>
            <a:pPr algn="ctr">
              <a:defRPr/>
            </a:pPr>
            <a:r>
              <a:rPr lang="en-US" sz="80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" pitchFamily="34" charset="0"/>
              </a:rPr>
              <a:t>Slides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334963" y="222250"/>
            <a:ext cx="9236075" cy="628650"/>
          </a:xfrm>
        </p:spPr>
        <p:txBody>
          <a:bodyPr/>
          <a:lstStyle/>
          <a:p>
            <a:pPr eaLnBrk="1" hangingPunct="1"/>
            <a:r>
              <a:rPr lang="en-US" smtClean="0"/>
              <a:t>Design Principles (taken from GS2 UserGuide)</a:t>
            </a:r>
          </a:p>
        </p:txBody>
      </p:sp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7215188" y="3440113"/>
            <a:ext cx="2182812" cy="2301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931" name="AutoShape 4"/>
          <p:cNvSpPr>
            <a:spLocks noChangeArrowheads="1"/>
          </p:cNvSpPr>
          <p:nvPr/>
        </p:nvSpPr>
        <p:spPr bwMode="auto">
          <a:xfrm>
            <a:off x="7994650" y="2544763"/>
            <a:ext cx="1323975" cy="458787"/>
          </a:xfrm>
          <a:prstGeom prst="flowChartMagneticDisk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932" name="AutoShape 5"/>
          <p:cNvSpPr>
            <a:spLocks noChangeArrowheads="1"/>
          </p:cNvSpPr>
          <p:nvPr/>
        </p:nvSpPr>
        <p:spPr bwMode="auto">
          <a:xfrm>
            <a:off x="7216775" y="3533775"/>
            <a:ext cx="544513" cy="25558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933" name="Text Box 6"/>
          <p:cNvSpPr txBox="1">
            <a:spLocks noChangeArrowheads="1"/>
          </p:cNvSpPr>
          <p:nvPr/>
        </p:nvSpPr>
        <p:spPr bwMode="auto">
          <a:xfrm>
            <a:off x="8150225" y="1690688"/>
            <a:ext cx="1050925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57263"/>
            <a:r>
              <a:rPr lang="en-US" sz="1700"/>
              <a:t>Resources</a:t>
            </a:r>
          </a:p>
        </p:txBody>
      </p:sp>
      <p:sp>
        <p:nvSpPr>
          <p:cNvPr id="124934" name="Text Box 7"/>
          <p:cNvSpPr txBox="1">
            <a:spLocks noChangeArrowheads="1"/>
          </p:cNvSpPr>
          <p:nvPr/>
        </p:nvSpPr>
        <p:spPr bwMode="auto">
          <a:xfrm>
            <a:off x="1287463" y="2744788"/>
            <a:ext cx="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endParaRPr lang="en-US" sz="1700"/>
          </a:p>
        </p:txBody>
      </p:sp>
      <p:sp>
        <p:nvSpPr>
          <p:cNvPr id="124935" name="Text Box 8"/>
          <p:cNvSpPr txBox="1">
            <a:spLocks noChangeArrowheads="1"/>
          </p:cNvSpPr>
          <p:nvPr/>
        </p:nvSpPr>
        <p:spPr bwMode="auto">
          <a:xfrm>
            <a:off x="8305800" y="2308225"/>
            <a:ext cx="822325" cy="2030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300"/>
              <a:t>Contexts</a:t>
            </a:r>
          </a:p>
          <a:p>
            <a:pPr defTabSz="957263"/>
            <a:r>
              <a:rPr lang="en-US" sz="1300"/>
              <a:t>Surfaces</a:t>
            </a:r>
          </a:p>
          <a:p>
            <a:pPr defTabSz="957263"/>
            <a:r>
              <a:rPr lang="en-US" sz="1300"/>
              <a:t>Bitmaps</a:t>
            </a:r>
          </a:p>
          <a:p>
            <a:pPr defTabSz="957263"/>
            <a:r>
              <a:rPr lang="en-US" sz="1300"/>
              <a:t>Texts</a:t>
            </a:r>
          </a:p>
          <a:p>
            <a:pPr defTabSz="957263"/>
            <a:r>
              <a:rPr lang="en-US" sz="1300"/>
              <a:t>Fonts</a:t>
            </a:r>
          </a:p>
          <a:p>
            <a:pPr defTabSz="957263"/>
            <a:r>
              <a:rPr lang="en-US" sz="1300"/>
              <a:t>Lines</a:t>
            </a:r>
          </a:p>
          <a:p>
            <a:pPr defTabSz="957263"/>
            <a:r>
              <a:rPr lang="en-US" sz="1300"/>
              <a:t>Rectangles</a:t>
            </a:r>
          </a:p>
          <a:p>
            <a:pPr defTabSz="957263"/>
            <a:r>
              <a:rPr lang="en-US" sz="1300"/>
              <a:t>CLUTs</a:t>
            </a:r>
          </a:p>
          <a:p>
            <a:pPr defTabSz="957263"/>
            <a:r>
              <a:rPr lang="en-US" sz="1300"/>
              <a:t>Sounds</a:t>
            </a:r>
          </a:p>
        </p:txBody>
      </p:sp>
      <p:sp>
        <p:nvSpPr>
          <p:cNvPr id="124936" name="Rectangle 9"/>
          <p:cNvSpPr>
            <a:spLocks noChangeArrowheads="1"/>
          </p:cNvSpPr>
          <p:nvPr/>
        </p:nvSpPr>
        <p:spPr bwMode="auto">
          <a:xfrm>
            <a:off x="7918450" y="4881563"/>
            <a:ext cx="1404938" cy="2301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4937" name="Text Box 10"/>
          <p:cNvSpPr txBox="1">
            <a:spLocks noChangeArrowheads="1"/>
          </p:cNvSpPr>
          <p:nvPr/>
        </p:nvSpPr>
        <p:spPr bwMode="auto">
          <a:xfrm>
            <a:off x="8231188" y="4676775"/>
            <a:ext cx="865187" cy="538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700"/>
              <a:t>Render </a:t>
            </a:r>
          </a:p>
          <a:p>
            <a:pPr defTabSz="957263"/>
            <a:r>
              <a:rPr lang="en-US" sz="1700"/>
              <a:t>Engine</a:t>
            </a:r>
          </a:p>
        </p:txBody>
      </p:sp>
      <p:sp>
        <p:nvSpPr>
          <p:cNvPr id="124938" name="AutoShape 11"/>
          <p:cNvSpPr>
            <a:spLocks noChangeArrowheads="1"/>
          </p:cNvSpPr>
          <p:nvPr/>
        </p:nvSpPr>
        <p:spPr bwMode="auto">
          <a:xfrm>
            <a:off x="7839075" y="1017588"/>
            <a:ext cx="1949450" cy="360362"/>
          </a:xfrm>
          <a:prstGeom prst="wedgeRoundRectCallout">
            <a:avLst>
              <a:gd name="adj1" fmla="val -17949"/>
              <a:gd name="adj2" fmla="val 12119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57263"/>
            <a:r>
              <a:rPr lang="en-US" sz="1000"/>
              <a:t>All resources will be addressed by IDs</a:t>
            </a:r>
          </a:p>
        </p:txBody>
      </p:sp>
      <p:sp>
        <p:nvSpPr>
          <p:cNvPr id="124939" name="Text Box 12"/>
          <p:cNvSpPr txBox="1">
            <a:spLocks noChangeArrowheads="1"/>
          </p:cNvSpPr>
          <p:nvPr/>
        </p:nvSpPr>
        <p:spPr bwMode="auto">
          <a:xfrm>
            <a:off x="376238" y="998538"/>
            <a:ext cx="4079875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700" b="1"/>
              <a:t>Principles steps for using GS2 System:</a:t>
            </a:r>
          </a:p>
        </p:txBody>
      </p:sp>
      <p:sp>
        <p:nvSpPr>
          <p:cNvPr id="124940" name="AutoShape 13"/>
          <p:cNvSpPr>
            <a:spLocks noChangeArrowheads="1"/>
          </p:cNvSpPr>
          <p:nvPr/>
        </p:nvSpPr>
        <p:spPr bwMode="auto">
          <a:xfrm>
            <a:off x="0" y="3041650"/>
            <a:ext cx="1949450" cy="790575"/>
          </a:xfrm>
          <a:prstGeom prst="wedgeRoundRectCallout">
            <a:avLst>
              <a:gd name="adj1" fmla="val 69005"/>
              <a:gd name="adj2" fmla="val -3963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57263"/>
            <a:r>
              <a:rPr lang="en-US" sz="1000"/>
              <a:t>Destination Surface and drawing parameter (e.g. drawing color, composition mode et cetera) will be set within the context</a:t>
            </a:r>
          </a:p>
        </p:txBody>
      </p:sp>
      <p:sp>
        <p:nvSpPr>
          <p:cNvPr id="124941" name="AutoShape 14"/>
          <p:cNvSpPr>
            <a:spLocks noChangeArrowheads="1"/>
          </p:cNvSpPr>
          <p:nvPr/>
        </p:nvSpPr>
        <p:spPr bwMode="auto">
          <a:xfrm>
            <a:off x="141288" y="1646238"/>
            <a:ext cx="2003425" cy="519112"/>
          </a:xfrm>
          <a:prstGeom prst="wedgeRoundRectCallout">
            <a:avLst>
              <a:gd name="adj1" fmla="val 54477"/>
              <a:gd name="adj2" fmla="val 591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57263"/>
            <a:r>
              <a:rPr lang="en-US" sz="1000"/>
              <a:t>For every task you need a separate context.  Store context ID returned by function</a:t>
            </a:r>
          </a:p>
        </p:txBody>
      </p:sp>
      <p:sp>
        <p:nvSpPr>
          <p:cNvPr id="124942" name="Text Box 15"/>
          <p:cNvSpPr txBox="1">
            <a:spLocks noChangeArrowheads="1"/>
          </p:cNvSpPr>
          <p:nvPr/>
        </p:nvSpPr>
        <p:spPr bwMode="auto">
          <a:xfrm rot="-5400000">
            <a:off x="6932613" y="2994025"/>
            <a:ext cx="1130300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700"/>
              <a:t>GRLC   API</a:t>
            </a:r>
          </a:p>
        </p:txBody>
      </p:sp>
      <p:sp>
        <p:nvSpPr>
          <p:cNvPr id="124943" name="Rectangle 16"/>
          <p:cNvSpPr>
            <a:spLocks noChangeArrowheads="1"/>
          </p:cNvSpPr>
          <p:nvPr/>
        </p:nvSpPr>
        <p:spPr bwMode="auto">
          <a:xfrm>
            <a:off x="4953000" y="2078038"/>
            <a:ext cx="21844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GRLC_u16GetRenderContext()</a:t>
            </a:r>
          </a:p>
        </p:txBody>
      </p:sp>
      <p:sp>
        <p:nvSpPr>
          <p:cNvPr id="124944" name="Rectangle 17"/>
          <p:cNvSpPr>
            <a:spLocks noChangeArrowheads="1"/>
          </p:cNvSpPr>
          <p:nvPr/>
        </p:nvSpPr>
        <p:spPr bwMode="auto">
          <a:xfrm>
            <a:off x="4953000" y="2479675"/>
            <a:ext cx="1873250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GRLC_u16SurfaceCreate()</a:t>
            </a:r>
          </a:p>
        </p:txBody>
      </p:sp>
      <p:sp>
        <p:nvSpPr>
          <p:cNvPr id="124945" name="Rectangle 18"/>
          <p:cNvSpPr>
            <a:spLocks noChangeArrowheads="1"/>
          </p:cNvSpPr>
          <p:nvPr/>
        </p:nvSpPr>
        <p:spPr bwMode="auto">
          <a:xfrm>
            <a:off x="4953000" y="1204913"/>
            <a:ext cx="1560513" cy="631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GOSW_vInit()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GRLC_vSWInit()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GRLC_vHWInit()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GRLC_vDisplayOn()</a:t>
            </a:r>
          </a:p>
        </p:txBody>
      </p:sp>
      <p:sp>
        <p:nvSpPr>
          <p:cNvPr id="124946" name="Rectangle 19"/>
          <p:cNvSpPr>
            <a:spLocks noChangeArrowheads="1"/>
          </p:cNvSpPr>
          <p:nvPr/>
        </p:nvSpPr>
        <p:spPr bwMode="auto">
          <a:xfrm>
            <a:off x="4983163" y="2857500"/>
            <a:ext cx="1403350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000" b="1">
                <a:solidFill>
                  <a:schemeClr val="accent2"/>
                </a:solidFill>
              </a:rPr>
              <a:t>GRLC_vSetSurfaceID()</a:t>
            </a:r>
          </a:p>
        </p:txBody>
      </p:sp>
      <p:sp>
        <p:nvSpPr>
          <p:cNvPr id="124947" name="Rectangle 20"/>
          <p:cNvSpPr>
            <a:spLocks noChangeArrowheads="1"/>
          </p:cNvSpPr>
          <p:nvPr/>
        </p:nvSpPr>
        <p:spPr bwMode="auto">
          <a:xfrm>
            <a:off x="5035550" y="3305175"/>
            <a:ext cx="1679575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GRLC_vPixSetCompMode()</a:t>
            </a:r>
          </a:p>
        </p:txBody>
      </p:sp>
      <p:sp>
        <p:nvSpPr>
          <p:cNvPr id="124948" name="Rectangle 21"/>
          <p:cNvSpPr>
            <a:spLocks noChangeArrowheads="1"/>
          </p:cNvSpPr>
          <p:nvPr/>
        </p:nvSpPr>
        <p:spPr bwMode="auto">
          <a:xfrm>
            <a:off x="4953000" y="3892550"/>
            <a:ext cx="1393825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GRLC_vDrawBitmapID</a:t>
            </a:r>
          </a:p>
        </p:txBody>
      </p:sp>
      <p:sp>
        <p:nvSpPr>
          <p:cNvPr id="124949" name="Rectangle 22"/>
          <p:cNvSpPr>
            <a:spLocks noChangeArrowheads="1"/>
          </p:cNvSpPr>
          <p:nvPr/>
        </p:nvSpPr>
        <p:spPr bwMode="auto">
          <a:xfrm>
            <a:off x="5048250" y="3508375"/>
            <a:ext cx="2014538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000" b="1">
                <a:solidFill>
                  <a:schemeClr val="accent2"/>
                </a:solidFill>
              </a:rPr>
              <a:t>GRLC_vPixSetCompMapOption()</a:t>
            </a:r>
          </a:p>
        </p:txBody>
      </p:sp>
      <p:sp>
        <p:nvSpPr>
          <p:cNvPr id="124950" name="Rectangle 23"/>
          <p:cNvSpPr>
            <a:spLocks noChangeArrowheads="1"/>
          </p:cNvSpPr>
          <p:nvPr/>
        </p:nvSpPr>
        <p:spPr bwMode="auto">
          <a:xfrm>
            <a:off x="2373313" y="1301750"/>
            <a:ext cx="1092200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>
              <a:lnSpc>
                <a:spcPct val="200000"/>
              </a:lnSpc>
              <a:buFontTx/>
              <a:buChar char="-"/>
            </a:pPr>
            <a:r>
              <a:rPr lang="en-US" sz="1700"/>
              <a:t> Init GRLC</a:t>
            </a:r>
          </a:p>
        </p:txBody>
      </p:sp>
      <p:sp>
        <p:nvSpPr>
          <p:cNvPr id="124951" name="Rectangle 24"/>
          <p:cNvSpPr>
            <a:spLocks noChangeArrowheads="1"/>
          </p:cNvSpPr>
          <p:nvPr/>
        </p:nvSpPr>
        <p:spPr bwMode="auto">
          <a:xfrm>
            <a:off x="2327275" y="1862138"/>
            <a:ext cx="1200150" cy="10461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57263">
              <a:lnSpc>
                <a:spcPct val="200000"/>
              </a:lnSpc>
              <a:buFontTx/>
              <a:buChar char="-"/>
            </a:pPr>
            <a:r>
              <a:rPr lang="en-US" sz="1700"/>
              <a:t>Get Context</a:t>
            </a:r>
          </a:p>
        </p:txBody>
      </p:sp>
      <p:sp>
        <p:nvSpPr>
          <p:cNvPr id="124952" name="Rectangle 25"/>
          <p:cNvSpPr>
            <a:spLocks noChangeArrowheads="1"/>
          </p:cNvSpPr>
          <p:nvPr/>
        </p:nvSpPr>
        <p:spPr bwMode="auto">
          <a:xfrm>
            <a:off x="2228850" y="2293938"/>
            <a:ext cx="1651000" cy="522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>
              <a:lnSpc>
                <a:spcPct val="200000"/>
              </a:lnSpc>
              <a:buFontTx/>
              <a:buChar char="-"/>
            </a:pPr>
            <a:r>
              <a:rPr lang="en-US" sz="1700"/>
              <a:t>Create Surfaces</a:t>
            </a:r>
          </a:p>
        </p:txBody>
      </p:sp>
      <p:sp>
        <p:nvSpPr>
          <p:cNvPr id="124953" name="Rectangle 26"/>
          <p:cNvSpPr>
            <a:spLocks noChangeArrowheads="1"/>
          </p:cNvSpPr>
          <p:nvPr/>
        </p:nvSpPr>
        <p:spPr bwMode="auto">
          <a:xfrm>
            <a:off x="2265363" y="2901950"/>
            <a:ext cx="236855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>
              <a:buFontTx/>
              <a:buChar char="-"/>
            </a:pPr>
            <a:r>
              <a:rPr lang="en-US" sz="1700"/>
              <a:t>Set Destination Surface</a:t>
            </a:r>
          </a:p>
          <a:p>
            <a:pPr defTabSz="957263"/>
            <a:r>
              <a:rPr lang="en-US" sz="1000"/>
              <a:t>  (for the current render operation)</a:t>
            </a:r>
          </a:p>
        </p:txBody>
      </p:sp>
      <p:sp>
        <p:nvSpPr>
          <p:cNvPr id="124954" name="Rectangle 27"/>
          <p:cNvSpPr>
            <a:spLocks noChangeArrowheads="1"/>
          </p:cNvSpPr>
          <p:nvPr/>
        </p:nvSpPr>
        <p:spPr bwMode="auto">
          <a:xfrm>
            <a:off x="2232025" y="3413125"/>
            <a:ext cx="2401888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700"/>
              <a:t>- Set Drawing Parameter</a:t>
            </a:r>
          </a:p>
        </p:txBody>
      </p:sp>
      <p:sp>
        <p:nvSpPr>
          <p:cNvPr id="124955" name="Rectangle 28"/>
          <p:cNvSpPr>
            <a:spLocks noChangeArrowheads="1"/>
          </p:cNvSpPr>
          <p:nvPr/>
        </p:nvSpPr>
        <p:spPr bwMode="auto">
          <a:xfrm>
            <a:off x="2171700" y="3829050"/>
            <a:ext cx="2538413" cy="260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700"/>
              <a:t> - Call Rendering Function</a:t>
            </a:r>
          </a:p>
        </p:txBody>
      </p:sp>
      <p:sp>
        <p:nvSpPr>
          <p:cNvPr id="124956" name="Line 29"/>
          <p:cNvSpPr>
            <a:spLocks noChangeShapeType="1"/>
          </p:cNvSpPr>
          <p:nvPr/>
        </p:nvSpPr>
        <p:spPr bwMode="auto">
          <a:xfrm>
            <a:off x="4953000" y="1862138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57" name="Line 30"/>
          <p:cNvSpPr>
            <a:spLocks noChangeShapeType="1"/>
          </p:cNvSpPr>
          <p:nvPr/>
        </p:nvSpPr>
        <p:spPr bwMode="auto">
          <a:xfrm>
            <a:off x="4953000" y="2293938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58" name="Line 31"/>
          <p:cNvSpPr>
            <a:spLocks noChangeShapeType="1"/>
          </p:cNvSpPr>
          <p:nvPr/>
        </p:nvSpPr>
        <p:spPr bwMode="auto">
          <a:xfrm>
            <a:off x="4953000" y="2681288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59" name="Line 32"/>
          <p:cNvSpPr>
            <a:spLocks noChangeShapeType="1"/>
          </p:cNvSpPr>
          <p:nvPr/>
        </p:nvSpPr>
        <p:spPr bwMode="auto">
          <a:xfrm>
            <a:off x="4953000" y="3097213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60" name="Line 33"/>
          <p:cNvSpPr>
            <a:spLocks noChangeShapeType="1"/>
          </p:cNvSpPr>
          <p:nvPr/>
        </p:nvSpPr>
        <p:spPr bwMode="auto">
          <a:xfrm>
            <a:off x="4953000" y="3724275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61" name="Line 34"/>
          <p:cNvSpPr>
            <a:spLocks noChangeShapeType="1"/>
          </p:cNvSpPr>
          <p:nvPr/>
        </p:nvSpPr>
        <p:spPr bwMode="auto">
          <a:xfrm>
            <a:off x="4953000" y="4114800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62" name="Rectangle 35"/>
          <p:cNvSpPr>
            <a:spLocks noChangeArrowheads="1"/>
          </p:cNvSpPr>
          <p:nvPr/>
        </p:nvSpPr>
        <p:spPr bwMode="auto">
          <a:xfrm>
            <a:off x="5010150" y="4267200"/>
            <a:ext cx="1449388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000" b="1">
                <a:solidFill>
                  <a:schemeClr val="accent2"/>
                </a:solidFill>
              </a:rPr>
              <a:t>GRLC_vResetSurfaceID</a:t>
            </a:r>
          </a:p>
        </p:txBody>
      </p:sp>
      <p:sp>
        <p:nvSpPr>
          <p:cNvPr id="124963" name="Line 36"/>
          <p:cNvSpPr>
            <a:spLocks noChangeShapeType="1"/>
          </p:cNvSpPr>
          <p:nvPr/>
        </p:nvSpPr>
        <p:spPr bwMode="auto">
          <a:xfrm>
            <a:off x="4953000" y="4483100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64" name="Rectangle 37"/>
          <p:cNvSpPr>
            <a:spLocks noChangeArrowheads="1"/>
          </p:cNvSpPr>
          <p:nvPr/>
        </p:nvSpPr>
        <p:spPr bwMode="auto">
          <a:xfrm>
            <a:off x="2232025" y="4238625"/>
            <a:ext cx="2671763" cy="261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700"/>
              <a:t>- Reset Destination Surface</a:t>
            </a:r>
          </a:p>
        </p:txBody>
      </p:sp>
      <p:sp>
        <p:nvSpPr>
          <p:cNvPr id="124965" name="Rectangle 38"/>
          <p:cNvSpPr>
            <a:spLocks noChangeArrowheads="1"/>
          </p:cNvSpPr>
          <p:nvPr/>
        </p:nvSpPr>
        <p:spPr bwMode="auto">
          <a:xfrm>
            <a:off x="2198688" y="5262563"/>
            <a:ext cx="13700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>
              <a:lnSpc>
                <a:spcPct val="200000"/>
              </a:lnSpc>
              <a:buFontTx/>
              <a:buChar char="-"/>
            </a:pPr>
            <a:r>
              <a:rPr lang="en-US" sz="1700"/>
              <a:t> DeInit GRLC</a:t>
            </a:r>
          </a:p>
        </p:txBody>
      </p:sp>
      <p:sp>
        <p:nvSpPr>
          <p:cNvPr id="124966" name="Rectangle 39"/>
          <p:cNvSpPr>
            <a:spLocks noChangeArrowheads="1"/>
          </p:cNvSpPr>
          <p:nvPr/>
        </p:nvSpPr>
        <p:spPr bwMode="auto">
          <a:xfrm>
            <a:off x="4943475" y="5054600"/>
            <a:ext cx="1905000" cy="153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GRLC_vReleaseRenderContext</a:t>
            </a:r>
          </a:p>
        </p:txBody>
      </p:sp>
      <p:sp>
        <p:nvSpPr>
          <p:cNvPr id="124967" name="Rectangle 40"/>
          <p:cNvSpPr>
            <a:spLocks noChangeArrowheads="1"/>
          </p:cNvSpPr>
          <p:nvPr/>
        </p:nvSpPr>
        <p:spPr bwMode="auto">
          <a:xfrm>
            <a:off x="2222500" y="4884738"/>
            <a:ext cx="1747838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>
              <a:lnSpc>
                <a:spcPct val="200000"/>
              </a:lnSpc>
              <a:buFontTx/>
              <a:buChar char="-"/>
            </a:pPr>
            <a:r>
              <a:rPr lang="en-US" sz="1700"/>
              <a:t> Release Context</a:t>
            </a:r>
          </a:p>
        </p:txBody>
      </p:sp>
      <p:sp>
        <p:nvSpPr>
          <p:cNvPr id="124968" name="Rectangle 41"/>
          <p:cNvSpPr>
            <a:spLocks noChangeArrowheads="1"/>
          </p:cNvSpPr>
          <p:nvPr/>
        </p:nvSpPr>
        <p:spPr bwMode="auto">
          <a:xfrm>
            <a:off x="4953000" y="5273675"/>
            <a:ext cx="1560513" cy="61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defTabSz="957263"/>
            <a:r>
              <a:rPr lang="en-US" sz="1000" b="1" noProof="1">
                <a:solidFill>
                  <a:schemeClr val="accent2"/>
                </a:solidFill>
              </a:rPr>
              <a:t>GRLC_vDisplayOff</a:t>
            </a:r>
            <a:r>
              <a:rPr lang="en-US" sz="1000" b="1">
                <a:solidFill>
                  <a:schemeClr val="accent2"/>
                </a:solidFill>
              </a:rPr>
              <a:t>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GRLC_vHWDeInit()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GRLC_vSWDeInit()</a:t>
            </a:r>
          </a:p>
          <a:p>
            <a:pPr defTabSz="957263"/>
            <a:r>
              <a:rPr lang="en-US" sz="1000" b="1">
                <a:solidFill>
                  <a:schemeClr val="accent2"/>
                </a:solidFill>
              </a:rPr>
              <a:t>GOSW_vDeInit()</a:t>
            </a:r>
          </a:p>
        </p:txBody>
      </p:sp>
      <p:sp>
        <p:nvSpPr>
          <p:cNvPr id="124969" name="Line 42"/>
          <p:cNvSpPr>
            <a:spLocks noChangeShapeType="1"/>
          </p:cNvSpPr>
          <p:nvPr/>
        </p:nvSpPr>
        <p:spPr bwMode="auto">
          <a:xfrm>
            <a:off x="4926013" y="5235575"/>
            <a:ext cx="2262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70" name="Line 43"/>
          <p:cNvSpPr>
            <a:spLocks noChangeShapeType="1"/>
          </p:cNvSpPr>
          <p:nvPr/>
        </p:nvSpPr>
        <p:spPr bwMode="auto">
          <a:xfrm>
            <a:off x="4953000" y="5918200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124971" name="AutoShape 44"/>
          <p:cNvSpPr>
            <a:spLocks noChangeArrowheads="1"/>
          </p:cNvSpPr>
          <p:nvPr/>
        </p:nvSpPr>
        <p:spPr bwMode="auto">
          <a:xfrm>
            <a:off x="0" y="4038600"/>
            <a:ext cx="1949450" cy="792163"/>
          </a:xfrm>
          <a:prstGeom prst="wedgeRoundRectCallout">
            <a:avLst>
              <a:gd name="adj1" fmla="val 65986"/>
              <a:gd name="adj2" fmla="val 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57263"/>
            <a:r>
              <a:rPr lang="en-US" sz="1000"/>
              <a:t>Before you can set another destination surface, the current surface has to be released from the context.</a:t>
            </a:r>
          </a:p>
        </p:txBody>
      </p:sp>
      <p:sp>
        <p:nvSpPr>
          <p:cNvPr id="124972" name="AutoShape 45"/>
          <p:cNvSpPr>
            <a:spLocks noChangeArrowheads="1"/>
          </p:cNvSpPr>
          <p:nvPr/>
        </p:nvSpPr>
        <p:spPr bwMode="auto">
          <a:xfrm>
            <a:off x="152400" y="2500313"/>
            <a:ext cx="1851025" cy="369887"/>
          </a:xfrm>
          <a:prstGeom prst="wedgeRoundRectCallout">
            <a:avLst>
              <a:gd name="adj1" fmla="val 74565"/>
              <a:gd name="adj2" fmla="val 6810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957263"/>
            <a:r>
              <a:rPr lang="en-US" sz="1000"/>
              <a:t>Store Surface ID returned by function</a:t>
            </a:r>
          </a:p>
        </p:txBody>
      </p:sp>
      <p:sp>
        <p:nvSpPr>
          <p:cNvPr id="124973" name="Rectangle 46"/>
          <p:cNvSpPr>
            <a:spLocks noChangeArrowheads="1"/>
          </p:cNvSpPr>
          <p:nvPr/>
        </p:nvSpPr>
        <p:spPr bwMode="auto">
          <a:xfrm>
            <a:off x="2254250" y="4521200"/>
            <a:ext cx="1687513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957263">
              <a:lnSpc>
                <a:spcPct val="200000"/>
              </a:lnSpc>
              <a:buFontTx/>
              <a:buChar char="-"/>
            </a:pPr>
            <a:r>
              <a:rPr lang="en-US" sz="1700"/>
              <a:t> Delete Surfaces</a:t>
            </a:r>
          </a:p>
        </p:txBody>
      </p:sp>
      <p:sp>
        <p:nvSpPr>
          <p:cNvPr id="124974" name="Rectangle 47"/>
          <p:cNvSpPr>
            <a:spLocks noChangeArrowheads="1"/>
          </p:cNvSpPr>
          <p:nvPr/>
        </p:nvSpPr>
        <p:spPr bwMode="auto">
          <a:xfrm>
            <a:off x="5045075" y="4702175"/>
            <a:ext cx="1376363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defTabSz="957263"/>
            <a:r>
              <a:rPr lang="en-US" sz="1000" b="1">
                <a:solidFill>
                  <a:schemeClr val="accent2"/>
                </a:solidFill>
              </a:rPr>
              <a:t>GRLC_vSurfaceDelete</a:t>
            </a:r>
          </a:p>
        </p:txBody>
      </p:sp>
      <p:sp>
        <p:nvSpPr>
          <p:cNvPr id="124975" name="Line 48"/>
          <p:cNvSpPr>
            <a:spLocks noChangeShapeType="1"/>
          </p:cNvSpPr>
          <p:nvPr/>
        </p:nvSpPr>
        <p:spPr bwMode="auto">
          <a:xfrm>
            <a:off x="4943475" y="4918075"/>
            <a:ext cx="2262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0" tIns="0" rIns="0" bIns="0">
            <a:spAutoFit/>
          </a:bodyPr>
          <a:lstStyle/>
          <a:p>
            <a:endParaRPr lang="bg-BG"/>
          </a:p>
        </p:txBody>
      </p:sp>
      <p:sp>
        <p:nvSpPr>
          <p:cNvPr id="483377" name="AutoShape 49"/>
          <p:cNvSpPr>
            <a:spLocks noChangeArrowheads="1"/>
          </p:cNvSpPr>
          <p:nvPr/>
        </p:nvSpPr>
        <p:spPr bwMode="auto">
          <a:xfrm>
            <a:off x="1960563" y="1916113"/>
            <a:ext cx="5070475" cy="1357312"/>
          </a:xfrm>
          <a:prstGeom prst="roundRect">
            <a:avLst>
              <a:gd name="adj" fmla="val 16667"/>
            </a:avLst>
          </a:prstGeom>
          <a:solidFill>
            <a:srgbClr val="CC99FF">
              <a:alpha val="54117"/>
            </a:srgbClr>
          </a:solidFill>
          <a:ln w="9525" algn="ctr">
            <a:noFill/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4400"/>
              <a:t>CIA</a:t>
            </a:r>
          </a:p>
        </p:txBody>
      </p:sp>
      <p:sp>
        <p:nvSpPr>
          <p:cNvPr id="483378" name="AutoShape 50"/>
          <p:cNvSpPr>
            <a:spLocks noChangeArrowheads="1"/>
          </p:cNvSpPr>
          <p:nvPr/>
        </p:nvSpPr>
        <p:spPr bwMode="auto">
          <a:xfrm>
            <a:off x="1960563" y="4140200"/>
            <a:ext cx="5070475" cy="1231900"/>
          </a:xfrm>
          <a:prstGeom prst="roundRect">
            <a:avLst>
              <a:gd name="adj" fmla="val 16667"/>
            </a:avLst>
          </a:prstGeom>
          <a:solidFill>
            <a:srgbClr val="CC99FF">
              <a:alpha val="54117"/>
            </a:srgbClr>
          </a:solidFill>
          <a:ln w="9525" algn="ctr">
            <a:noFill/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4400"/>
              <a:t>CIA</a:t>
            </a:r>
          </a:p>
        </p:txBody>
      </p:sp>
      <p:sp>
        <p:nvSpPr>
          <p:cNvPr id="483379" name="AutoShape 51"/>
          <p:cNvSpPr>
            <a:spLocks noChangeArrowheads="1"/>
          </p:cNvSpPr>
          <p:nvPr/>
        </p:nvSpPr>
        <p:spPr bwMode="auto">
          <a:xfrm>
            <a:off x="1960563" y="3316288"/>
            <a:ext cx="5070475" cy="762000"/>
          </a:xfrm>
          <a:prstGeom prst="roundRect">
            <a:avLst>
              <a:gd name="adj" fmla="val 16667"/>
            </a:avLst>
          </a:prstGeom>
          <a:solidFill>
            <a:srgbClr val="CCECFF">
              <a:alpha val="54117"/>
            </a:srgbClr>
          </a:solidFill>
          <a:ln w="9525" algn="ctr">
            <a:noFill/>
            <a:prstDash val="dash"/>
            <a:round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4400"/>
              <a:t>Painters</a:t>
            </a:r>
          </a:p>
        </p:txBody>
      </p:sp>
      <p:sp>
        <p:nvSpPr>
          <p:cNvPr id="5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34963" y="6489700"/>
            <a:ext cx="3135312" cy="142875"/>
          </a:xfrm>
        </p:spPr>
        <p:txBody>
          <a:bodyPr anchor="t"/>
          <a:lstStyle/>
          <a:p>
            <a:pPr marL="163513" indent="-163513" defTabSz="915988" eaLnBrk="0" hangingPunct="0">
              <a:lnSpc>
                <a:spcPts val="1650"/>
              </a:lnSpc>
              <a:spcAft>
                <a:spcPct val="55000"/>
              </a:spcAft>
              <a:buClr>
                <a:srgbClr val="E19900"/>
              </a:buClr>
              <a:buFont typeface="Arial" pitchFamily="34" charset="0"/>
              <a:buNone/>
              <a:defRPr/>
            </a:pPr>
            <a:fld id="{F7DE1760-9E30-4FF9-ACA5-5965E51228F7}" type="slidenum">
              <a:rPr lang="en-US" kern="0">
                <a:latin typeface="+mn-lt"/>
              </a:rPr>
              <a:pPr marL="163513" indent="-163513" defTabSz="915988" eaLnBrk="0" hangingPunct="0">
                <a:lnSpc>
                  <a:spcPts val="1650"/>
                </a:lnSpc>
                <a:spcAft>
                  <a:spcPct val="55000"/>
                </a:spcAft>
                <a:buClr>
                  <a:srgbClr val="E19900"/>
                </a:buClr>
                <a:buFont typeface="Arial" pitchFamily="34" charset="0"/>
                <a:buNone/>
                <a:defRPr/>
              </a:pPr>
              <a:t>86</a:t>
            </a:fld>
            <a:r>
              <a:rPr lang="en-US" kern="0" dirty="0">
                <a:latin typeface="+mn-lt"/>
              </a:rPr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8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377" grpId="0" animBg="1"/>
      <p:bldP spid="483378" grpId="0" animBg="1"/>
      <p:bldP spid="48337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GRLC "Context" and "Surface“ (taken from GS2 Overview)</a:t>
            </a: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  <a:p>
            <a:pPr eaLnBrk="1" hangingPunct="1">
              <a:buFont typeface="Arial" charset="0"/>
              <a:buNone/>
            </a:pPr>
            <a:endParaRPr lang="en-US" smtClean="0"/>
          </a:p>
        </p:txBody>
      </p:sp>
      <p:sp>
        <p:nvSpPr>
          <p:cNvPr id="126979" name="Rectangle 4"/>
          <p:cNvSpPr>
            <a:spLocks noChangeArrowheads="1"/>
          </p:cNvSpPr>
          <p:nvPr/>
        </p:nvSpPr>
        <p:spPr bwMode="auto">
          <a:xfrm>
            <a:off x="1314450" y="4645025"/>
            <a:ext cx="1117600" cy="82867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/>
              <a:t>Graphical/OSEK</a:t>
            </a:r>
          </a:p>
          <a:p>
            <a:pPr algn="ctr"/>
            <a:r>
              <a:rPr lang="en-US" sz="1100"/>
              <a:t>Task</a:t>
            </a:r>
          </a:p>
        </p:txBody>
      </p:sp>
      <p:sp>
        <p:nvSpPr>
          <p:cNvPr id="126980" name="Rectangle 5"/>
          <p:cNvSpPr>
            <a:spLocks noChangeArrowheads="1"/>
          </p:cNvSpPr>
          <p:nvPr/>
        </p:nvSpPr>
        <p:spPr bwMode="auto">
          <a:xfrm>
            <a:off x="3278188" y="4646613"/>
            <a:ext cx="1117600" cy="8286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/>
              <a:t>GRLC Context</a:t>
            </a:r>
          </a:p>
        </p:txBody>
      </p:sp>
      <p:sp>
        <p:nvSpPr>
          <p:cNvPr id="126981" name="Line 6"/>
          <p:cNvSpPr>
            <a:spLocks noChangeShapeType="1"/>
          </p:cNvSpPr>
          <p:nvPr/>
        </p:nvSpPr>
        <p:spPr bwMode="auto">
          <a:xfrm>
            <a:off x="2428875" y="5083175"/>
            <a:ext cx="847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26982" name="Text Box 7"/>
          <p:cNvSpPr txBox="1">
            <a:spLocks noChangeArrowheads="1"/>
          </p:cNvSpPr>
          <p:nvPr/>
        </p:nvSpPr>
        <p:spPr bwMode="auto">
          <a:xfrm>
            <a:off x="2373313" y="4883150"/>
            <a:ext cx="24923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26983" name="Text Box 8"/>
          <p:cNvSpPr txBox="1">
            <a:spLocks noChangeArrowheads="1"/>
          </p:cNvSpPr>
          <p:nvPr/>
        </p:nvSpPr>
        <p:spPr bwMode="auto">
          <a:xfrm>
            <a:off x="2949575" y="4881563"/>
            <a:ext cx="403225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1..n</a:t>
            </a:r>
          </a:p>
        </p:txBody>
      </p:sp>
      <p:sp>
        <p:nvSpPr>
          <p:cNvPr id="126984" name="Rectangle 9"/>
          <p:cNvSpPr>
            <a:spLocks noChangeArrowheads="1"/>
          </p:cNvSpPr>
          <p:nvPr/>
        </p:nvSpPr>
        <p:spPr bwMode="auto">
          <a:xfrm>
            <a:off x="5253038" y="4645025"/>
            <a:ext cx="1117600" cy="8286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/>
              <a:t>(Target)</a:t>
            </a:r>
          </a:p>
          <a:p>
            <a:pPr algn="ctr"/>
            <a:r>
              <a:rPr lang="en-US" sz="1100"/>
              <a:t>Surface</a:t>
            </a:r>
          </a:p>
        </p:txBody>
      </p:sp>
      <p:sp>
        <p:nvSpPr>
          <p:cNvPr id="126985" name="Line 10"/>
          <p:cNvSpPr>
            <a:spLocks noChangeShapeType="1"/>
          </p:cNvSpPr>
          <p:nvPr/>
        </p:nvSpPr>
        <p:spPr bwMode="auto">
          <a:xfrm>
            <a:off x="4395788" y="5081588"/>
            <a:ext cx="846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26986" name="Text Box 11"/>
          <p:cNvSpPr txBox="1">
            <a:spLocks noChangeArrowheads="1"/>
          </p:cNvSpPr>
          <p:nvPr/>
        </p:nvSpPr>
        <p:spPr bwMode="auto">
          <a:xfrm>
            <a:off x="4340225" y="4881563"/>
            <a:ext cx="24765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26987" name="Text Box 12"/>
          <p:cNvSpPr txBox="1">
            <a:spLocks noChangeArrowheads="1"/>
          </p:cNvSpPr>
          <p:nvPr/>
        </p:nvSpPr>
        <p:spPr bwMode="auto">
          <a:xfrm>
            <a:off x="4916488" y="4879975"/>
            <a:ext cx="403225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0..1</a:t>
            </a:r>
          </a:p>
        </p:txBody>
      </p:sp>
      <p:sp>
        <p:nvSpPr>
          <p:cNvPr id="126988" name="Rectangle 13"/>
          <p:cNvSpPr>
            <a:spLocks noChangeArrowheads="1"/>
          </p:cNvSpPr>
          <p:nvPr/>
        </p:nvSpPr>
        <p:spPr bwMode="auto">
          <a:xfrm>
            <a:off x="7254875" y="4522788"/>
            <a:ext cx="1117600" cy="4143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/>
              <a:t>Srfc-Descriptor</a:t>
            </a:r>
          </a:p>
        </p:txBody>
      </p:sp>
      <p:sp>
        <p:nvSpPr>
          <p:cNvPr id="126989" name="Rectangle 14"/>
          <p:cNvSpPr>
            <a:spLocks noChangeArrowheads="1"/>
          </p:cNvSpPr>
          <p:nvPr/>
        </p:nvSpPr>
        <p:spPr bwMode="auto">
          <a:xfrm>
            <a:off x="7270750" y="5168900"/>
            <a:ext cx="1117600" cy="4143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r>
              <a:rPr lang="en-US" sz="1100"/>
              <a:t>ClipList</a:t>
            </a:r>
          </a:p>
        </p:txBody>
      </p:sp>
      <p:sp>
        <p:nvSpPr>
          <p:cNvPr id="126990" name="Line 15"/>
          <p:cNvSpPr>
            <a:spLocks noChangeShapeType="1"/>
          </p:cNvSpPr>
          <p:nvPr/>
        </p:nvSpPr>
        <p:spPr bwMode="auto">
          <a:xfrm flipV="1">
            <a:off x="6380163" y="4743450"/>
            <a:ext cx="881062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26991" name="Line 16"/>
          <p:cNvSpPr>
            <a:spLocks noChangeShapeType="1"/>
          </p:cNvSpPr>
          <p:nvPr/>
        </p:nvSpPr>
        <p:spPr bwMode="auto">
          <a:xfrm>
            <a:off x="6386513" y="5216525"/>
            <a:ext cx="892175" cy="147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26992" name="Text Box 17"/>
          <p:cNvSpPr txBox="1">
            <a:spLocks noChangeArrowheads="1"/>
          </p:cNvSpPr>
          <p:nvPr/>
        </p:nvSpPr>
        <p:spPr bwMode="auto">
          <a:xfrm>
            <a:off x="7053263" y="4522788"/>
            <a:ext cx="24765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26993" name="Text Box 18"/>
          <p:cNvSpPr txBox="1">
            <a:spLocks noChangeArrowheads="1"/>
          </p:cNvSpPr>
          <p:nvPr/>
        </p:nvSpPr>
        <p:spPr bwMode="auto">
          <a:xfrm>
            <a:off x="7043738" y="5135563"/>
            <a:ext cx="249237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26994" name="Text Box 19"/>
          <p:cNvSpPr txBox="1">
            <a:spLocks noChangeArrowheads="1"/>
          </p:cNvSpPr>
          <p:nvPr/>
        </p:nvSpPr>
        <p:spPr bwMode="auto">
          <a:xfrm>
            <a:off x="6300788" y="4657725"/>
            <a:ext cx="24765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sp>
        <p:nvSpPr>
          <p:cNvPr id="126995" name="Text Box 20"/>
          <p:cNvSpPr txBox="1">
            <a:spLocks noChangeArrowheads="1"/>
          </p:cNvSpPr>
          <p:nvPr/>
        </p:nvSpPr>
        <p:spPr bwMode="auto">
          <a:xfrm>
            <a:off x="6316663" y="5027613"/>
            <a:ext cx="247650" cy="25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pPr algn="ctr"/>
            <a:r>
              <a:rPr lang="en-US" sz="1100"/>
              <a:t>1</a:t>
            </a:r>
          </a:p>
        </p:txBody>
      </p:sp>
      <p:pic>
        <p:nvPicPr>
          <p:cNvPr id="126996" name="Picture 21" descr="0493-Printing-Press-q75-445x5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4488" y="1071563"/>
            <a:ext cx="1550987" cy="170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6997" name="Text Box 22"/>
          <p:cNvSpPr txBox="1">
            <a:spLocks noChangeArrowheads="1"/>
          </p:cNvSpPr>
          <p:nvPr/>
        </p:nvSpPr>
        <p:spPr bwMode="auto">
          <a:xfrm>
            <a:off x="498475" y="2897188"/>
            <a:ext cx="4491038" cy="31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/>
              <a:t> GRLC Context is standing for the printer engine !!!</a:t>
            </a:r>
          </a:p>
        </p:txBody>
      </p:sp>
      <p:sp>
        <p:nvSpPr>
          <p:cNvPr id="126998" name="Text Box 23"/>
          <p:cNvSpPr txBox="1">
            <a:spLocks noChangeArrowheads="1"/>
          </p:cNvSpPr>
          <p:nvPr/>
        </p:nvSpPr>
        <p:spPr bwMode="auto">
          <a:xfrm>
            <a:off x="5138738" y="2895600"/>
            <a:ext cx="3216275" cy="315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/>
              <a:t> Surface is standing for the paper !!!</a:t>
            </a:r>
          </a:p>
        </p:txBody>
      </p:sp>
      <p:sp>
        <p:nvSpPr>
          <p:cNvPr id="126999" name="Rectangle 24"/>
          <p:cNvSpPr>
            <a:spLocks noChangeArrowheads="1"/>
          </p:cNvSpPr>
          <p:nvPr/>
        </p:nvSpPr>
        <p:spPr bwMode="auto">
          <a:xfrm rot="-4216560">
            <a:off x="6344444" y="1845469"/>
            <a:ext cx="431800" cy="846138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3969" tIns="41985" rIns="83969" bIns="41985" anchor="ctr"/>
          <a:lstStyle/>
          <a:p>
            <a:pPr algn="ctr"/>
            <a:endParaRPr lang="en-US"/>
          </a:p>
        </p:txBody>
      </p:sp>
      <p:grpSp>
        <p:nvGrpSpPr>
          <p:cNvPr id="127000" name="Group 25"/>
          <p:cNvGrpSpPr>
            <a:grpSpLocks/>
          </p:cNvGrpSpPr>
          <p:nvPr/>
        </p:nvGrpSpPr>
        <p:grpSpPr bwMode="auto">
          <a:xfrm>
            <a:off x="6272213" y="2076450"/>
            <a:ext cx="423862" cy="301625"/>
            <a:chOff x="1632" y="1248"/>
            <a:chExt cx="2682" cy="2286"/>
          </a:xfrm>
        </p:grpSpPr>
        <p:sp>
          <p:nvSpPr>
            <p:cNvPr id="127004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74 w 21600"/>
                <a:gd name="T13" fmla="*/ 3957 h 21600"/>
                <a:gd name="T14" fmla="*/ 17840 w 21600"/>
                <a:gd name="T15" fmla="*/ 1764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bg-BG"/>
            </a:p>
          </p:txBody>
        </p:sp>
        <p:sp>
          <p:nvSpPr>
            <p:cNvPr id="127005" name="AutoShape 27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68 w 21600"/>
                <a:gd name="T13" fmla="*/ 3965 h 21600"/>
                <a:gd name="T14" fmla="*/ 17836 w 21600"/>
                <a:gd name="T15" fmla="*/ 176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bg-BG"/>
            </a:p>
          </p:txBody>
        </p:sp>
        <p:sp>
          <p:nvSpPr>
            <p:cNvPr id="127006" name="AutoShape 28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0 w 21600"/>
                <a:gd name="T1" fmla="*/ 0 h 21600"/>
                <a:gd name="T2" fmla="*/ 1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380 w 21600"/>
                <a:gd name="T13" fmla="*/ 3957 h 21600"/>
                <a:gd name="T14" fmla="*/ 17846 w 21600"/>
                <a:gd name="T15" fmla="*/ 1762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round/>
              <a:headEnd/>
              <a:tailEnd/>
            </a:ln>
            <a:scene3d>
              <a:camera prst="legacyPerspectiveFront">
                <a:rot lat="20099993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>
              <a:flatTx/>
            </a:bodyPr>
            <a:lstStyle/>
            <a:p>
              <a:endParaRPr lang="bg-BG"/>
            </a:p>
          </p:txBody>
        </p:sp>
      </p:grpSp>
      <p:sp>
        <p:nvSpPr>
          <p:cNvPr id="127001" name="Text Box 29"/>
          <p:cNvSpPr txBox="1">
            <a:spLocks noChangeArrowheads="1"/>
          </p:cNvSpPr>
          <p:nvPr/>
        </p:nvSpPr>
        <p:spPr bwMode="auto">
          <a:xfrm>
            <a:off x="496888" y="3924300"/>
            <a:ext cx="2732087" cy="314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3969" tIns="41985" rIns="83969" bIns="41985">
            <a:spAutoFit/>
          </a:bodyPr>
          <a:lstStyle/>
          <a:p>
            <a:r>
              <a:rPr lang="en-US"/>
              <a:t> Relationship detailed in UML:</a:t>
            </a:r>
          </a:p>
        </p:txBody>
      </p:sp>
      <p:sp>
        <p:nvSpPr>
          <p:cNvPr id="127002" name="Line 30"/>
          <p:cNvSpPr>
            <a:spLocks noChangeShapeType="1"/>
          </p:cNvSpPr>
          <p:nvPr/>
        </p:nvSpPr>
        <p:spPr bwMode="auto">
          <a:xfrm>
            <a:off x="4659313" y="2019300"/>
            <a:ext cx="827087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sp>
        <p:nvSpPr>
          <p:cNvPr id="1270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11C9740-DC57-45B9-BCA8-4C31448CEC01}" type="slidenum">
              <a:rPr lang="en-US"/>
              <a:pPr/>
              <a:t>87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2"/>
          <p:cNvSpPr>
            <a:spLocks noGrp="1" noChangeArrowheads="1"/>
          </p:cNvSpPr>
          <p:nvPr>
            <p:ph type="title"/>
          </p:nvPr>
        </p:nvSpPr>
        <p:spPr>
          <a:xfrm>
            <a:off x="338138" y="-288925"/>
            <a:ext cx="8915400" cy="1143000"/>
          </a:xfrm>
        </p:spPr>
        <p:txBody>
          <a:bodyPr/>
          <a:lstStyle/>
          <a:p>
            <a:pPr eaLnBrk="1" hangingPunct="1"/>
            <a:r>
              <a:rPr lang="en-US" smtClean="0"/>
              <a:t>Legend</a:t>
            </a:r>
          </a:p>
        </p:txBody>
      </p:sp>
      <p:grpSp>
        <p:nvGrpSpPr>
          <p:cNvPr id="129026" name="Group 55"/>
          <p:cNvGrpSpPr>
            <a:grpSpLocks/>
          </p:cNvGrpSpPr>
          <p:nvPr/>
        </p:nvGrpSpPr>
        <p:grpSpPr bwMode="auto">
          <a:xfrm>
            <a:off x="3902075" y="1789113"/>
            <a:ext cx="766763" cy="787400"/>
            <a:chOff x="2653" y="1243"/>
            <a:chExt cx="522" cy="546"/>
          </a:xfrm>
        </p:grpSpPr>
        <p:sp>
          <p:nvSpPr>
            <p:cNvPr id="488452" name="AutoShape 4"/>
            <p:cNvSpPr>
              <a:spLocks noChangeArrowheads="1"/>
            </p:cNvSpPr>
            <p:nvPr/>
          </p:nvSpPr>
          <p:spPr bwMode="auto">
            <a:xfrm>
              <a:off x="2653" y="1243"/>
              <a:ext cx="522" cy="546"/>
            </a:xfrm>
            <a:prstGeom prst="roundRect">
              <a:avLst>
                <a:gd name="adj" fmla="val 16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Painter</a:t>
              </a:r>
            </a:p>
          </p:txBody>
        </p:sp>
        <p:pic>
          <p:nvPicPr>
            <p:cNvPr id="488453" name="Picture 5" descr="palett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91" y="1454"/>
              <a:ext cx="225" cy="209"/>
            </a:xfrm>
            <a:prstGeom prst="rect">
              <a:avLst/>
            </a:prstGeom>
            <a:noFill/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</p:pic>
      </p:grpSp>
      <p:grpSp>
        <p:nvGrpSpPr>
          <p:cNvPr id="129027" name="Group 6"/>
          <p:cNvGrpSpPr>
            <a:grpSpLocks/>
          </p:cNvGrpSpPr>
          <p:nvPr/>
        </p:nvGrpSpPr>
        <p:grpSpPr bwMode="auto">
          <a:xfrm>
            <a:off x="3925888" y="3751263"/>
            <a:ext cx="766762" cy="787400"/>
            <a:chOff x="3334" y="3052"/>
            <a:chExt cx="446" cy="496"/>
          </a:xfrm>
        </p:grpSpPr>
        <p:sp>
          <p:nvSpPr>
            <p:cNvPr id="488455" name="AutoShape 7"/>
            <p:cNvSpPr>
              <a:spLocks noChangeArrowheads="1"/>
            </p:cNvSpPr>
            <p:nvPr/>
          </p:nvSpPr>
          <p:spPr bwMode="auto">
            <a:xfrm>
              <a:off x="3334" y="3052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Widget</a:t>
              </a:r>
            </a:p>
          </p:txBody>
        </p:sp>
        <p:pic>
          <p:nvPicPr>
            <p:cNvPr id="129076" name="Picture 8" descr="textfield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70" y="325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28" name="Group 9"/>
          <p:cNvGrpSpPr>
            <a:grpSpLocks/>
          </p:cNvGrpSpPr>
          <p:nvPr/>
        </p:nvGrpSpPr>
        <p:grpSpPr bwMode="auto">
          <a:xfrm>
            <a:off x="6826250" y="2051050"/>
            <a:ext cx="766763" cy="787400"/>
            <a:chOff x="381" y="2266"/>
            <a:chExt cx="446" cy="496"/>
          </a:xfrm>
        </p:grpSpPr>
        <p:sp>
          <p:nvSpPr>
            <p:cNvPr id="488458" name="AutoShape 10"/>
            <p:cNvSpPr>
              <a:spLocks noChangeArrowheads="1"/>
            </p:cNvSpPr>
            <p:nvPr/>
          </p:nvSpPr>
          <p:spPr bwMode="auto">
            <a:xfrm>
              <a:off x="381" y="2266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Layer</a:t>
              </a:r>
            </a:p>
          </p:txBody>
        </p:sp>
        <p:pic>
          <p:nvPicPr>
            <p:cNvPr id="129074" name="Picture 11" descr="layer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9" y="247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29" name="Group 12"/>
          <p:cNvGrpSpPr>
            <a:grpSpLocks/>
          </p:cNvGrpSpPr>
          <p:nvPr/>
        </p:nvGrpSpPr>
        <p:grpSpPr bwMode="auto">
          <a:xfrm>
            <a:off x="495300" y="3751263"/>
            <a:ext cx="766763" cy="787400"/>
            <a:chOff x="1652" y="2267"/>
            <a:chExt cx="446" cy="496"/>
          </a:xfrm>
        </p:grpSpPr>
        <p:sp>
          <p:nvSpPr>
            <p:cNvPr id="488461" name="AutoShape 13"/>
            <p:cNvSpPr>
              <a:spLocks noChangeArrowheads="1"/>
            </p:cNvSpPr>
            <p:nvPr/>
          </p:nvSpPr>
          <p:spPr bwMode="auto">
            <a:xfrm>
              <a:off x="1652" y="226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Root</a:t>
              </a:r>
            </a:p>
          </p:txBody>
        </p:sp>
        <p:pic>
          <p:nvPicPr>
            <p:cNvPr id="129072" name="Picture 14" descr="shape_handl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87" y="247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0" name="Group 15"/>
          <p:cNvGrpSpPr>
            <a:grpSpLocks/>
          </p:cNvGrpSpPr>
          <p:nvPr/>
        </p:nvGrpSpPr>
        <p:grpSpPr bwMode="auto">
          <a:xfrm>
            <a:off x="495300" y="4730750"/>
            <a:ext cx="766763" cy="787400"/>
            <a:chOff x="1652" y="2267"/>
            <a:chExt cx="446" cy="496"/>
          </a:xfrm>
        </p:grpSpPr>
        <p:sp>
          <p:nvSpPr>
            <p:cNvPr id="488464" name="AutoShape 16"/>
            <p:cNvSpPr>
              <a:spLocks noChangeArrowheads="1"/>
            </p:cNvSpPr>
            <p:nvPr/>
          </p:nvSpPr>
          <p:spPr bwMode="auto">
            <a:xfrm>
              <a:off x="1652" y="226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Window</a:t>
              </a:r>
            </a:p>
          </p:txBody>
        </p:sp>
        <p:pic>
          <p:nvPicPr>
            <p:cNvPr id="129070" name="Picture 17" descr="shape_handles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87" y="247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1" name="Group 18"/>
          <p:cNvGrpSpPr>
            <a:grpSpLocks/>
          </p:cNvGrpSpPr>
          <p:nvPr/>
        </p:nvGrpSpPr>
        <p:grpSpPr bwMode="auto">
          <a:xfrm>
            <a:off x="6826250" y="4027488"/>
            <a:ext cx="766763" cy="785812"/>
            <a:chOff x="935" y="2266"/>
            <a:chExt cx="446" cy="496"/>
          </a:xfrm>
        </p:grpSpPr>
        <p:sp>
          <p:nvSpPr>
            <p:cNvPr id="488467" name="AutoShape 19"/>
            <p:cNvSpPr>
              <a:spLocks noChangeArrowheads="1"/>
            </p:cNvSpPr>
            <p:nvPr/>
          </p:nvSpPr>
          <p:spPr bwMode="auto">
            <a:xfrm>
              <a:off x="935" y="2266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 err="1">
                  <a:latin typeface="Verdana" pitchFamily="34" charset="0"/>
                </a:rPr>
                <a:t>BUFlet</a:t>
              </a:r>
              <a:endParaRPr lang="en-US" sz="1000" b="1" dirty="0">
                <a:latin typeface="Verdana" pitchFamily="34" charset="0"/>
              </a:endParaRPr>
            </a:p>
          </p:txBody>
        </p:sp>
        <p:pic>
          <p:nvPicPr>
            <p:cNvPr id="129068" name="Picture 20" descr="book_previou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62" y="247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2" name="Group 21"/>
          <p:cNvGrpSpPr>
            <a:grpSpLocks/>
          </p:cNvGrpSpPr>
          <p:nvPr/>
        </p:nvGrpSpPr>
        <p:grpSpPr bwMode="auto">
          <a:xfrm>
            <a:off x="495300" y="2754313"/>
            <a:ext cx="766763" cy="787400"/>
            <a:chOff x="1669" y="2955"/>
            <a:chExt cx="446" cy="496"/>
          </a:xfrm>
        </p:grpSpPr>
        <p:sp>
          <p:nvSpPr>
            <p:cNvPr id="488470" name="AutoShape 22"/>
            <p:cNvSpPr>
              <a:spLocks noChangeArrowheads="1"/>
            </p:cNvSpPr>
            <p:nvPr/>
          </p:nvSpPr>
          <p:spPr bwMode="auto">
            <a:xfrm>
              <a:off x="1669" y="2955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Time</a:t>
              </a:r>
            </a:p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Domain</a:t>
              </a:r>
            </a:p>
          </p:txBody>
        </p:sp>
        <p:pic>
          <p:nvPicPr>
            <p:cNvPr id="129066" name="Picture 23" descr="lightni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793" y="32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3" name="Group 24"/>
          <p:cNvGrpSpPr>
            <a:grpSpLocks/>
          </p:cNvGrpSpPr>
          <p:nvPr/>
        </p:nvGrpSpPr>
        <p:grpSpPr bwMode="auto">
          <a:xfrm>
            <a:off x="6826250" y="3046413"/>
            <a:ext cx="766763" cy="787400"/>
            <a:chOff x="381" y="2707"/>
            <a:chExt cx="446" cy="496"/>
          </a:xfrm>
        </p:grpSpPr>
        <p:sp>
          <p:nvSpPr>
            <p:cNvPr id="488473" name="AutoShape 25"/>
            <p:cNvSpPr>
              <a:spLocks noChangeArrowheads="1"/>
            </p:cNvSpPr>
            <p:nvPr/>
          </p:nvSpPr>
          <p:spPr bwMode="auto">
            <a:xfrm>
              <a:off x="381" y="270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Context</a:t>
              </a:r>
            </a:p>
          </p:txBody>
        </p:sp>
        <p:pic>
          <p:nvPicPr>
            <p:cNvPr id="129064" name="Picture 26" descr="painbrush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9" y="28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4" name="Group 27"/>
          <p:cNvGrpSpPr>
            <a:grpSpLocks/>
          </p:cNvGrpSpPr>
          <p:nvPr/>
        </p:nvGrpSpPr>
        <p:grpSpPr bwMode="auto">
          <a:xfrm>
            <a:off x="3925888" y="2754313"/>
            <a:ext cx="766762" cy="787400"/>
            <a:chOff x="3711" y="1164"/>
            <a:chExt cx="446" cy="496"/>
          </a:xfrm>
        </p:grpSpPr>
        <p:sp>
          <p:nvSpPr>
            <p:cNvPr id="488476" name="AutoShape 28"/>
            <p:cNvSpPr>
              <a:spLocks noChangeArrowheads="1"/>
            </p:cNvSpPr>
            <p:nvPr/>
          </p:nvSpPr>
          <p:spPr bwMode="auto">
            <a:xfrm>
              <a:off x="3711" y="1164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 err="1">
                  <a:latin typeface="Verdana" pitchFamily="34" charset="0"/>
                </a:rPr>
                <a:t>WMapp</a:t>
              </a:r>
              <a:endParaRPr lang="en-US" sz="1000" b="1" dirty="0">
                <a:latin typeface="Verdana" pitchFamily="34" charset="0"/>
              </a:endParaRPr>
            </a:p>
          </p:txBody>
        </p:sp>
        <p:pic>
          <p:nvPicPr>
            <p:cNvPr id="129062" name="Picture 29" descr="cog_edit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845" y="13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5" name="Group 30"/>
          <p:cNvGrpSpPr>
            <a:grpSpLocks/>
          </p:cNvGrpSpPr>
          <p:nvPr/>
        </p:nvGrpSpPr>
        <p:grpSpPr bwMode="auto">
          <a:xfrm>
            <a:off x="6826250" y="1085850"/>
            <a:ext cx="766763" cy="785813"/>
            <a:chOff x="2789" y="981"/>
            <a:chExt cx="446" cy="496"/>
          </a:xfrm>
        </p:grpSpPr>
        <p:sp>
          <p:nvSpPr>
            <p:cNvPr id="488479" name="AutoShape 31"/>
            <p:cNvSpPr>
              <a:spLocks noChangeArrowheads="1"/>
            </p:cNvSpPr>
            <p:nvPr/>
          </p:nvSpPr>
          <p:spPr bwMode="auto">
            <a:xfrm>
              <a:off x="2789" y="981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Surface</a:t>
              </a:r>
            </a:p>
          </p:txBody>
        </p:sp>
        <p:pic>
          <p:nvPicPr>
            <p:cNvPr id="129060" name="Picture 32" descr="page_white_stack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907" y="1162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6" name="Group 33"/>
          <p:cNvGrpSpPr>
            <a:grpSpLocks/>
          </p:cNvGrpSpPr>
          <p:nvPr/>
        </p:nvGrpSpPr>
        <p:grpSpPr bwMode="auto">
          <a:xfrm>
            <a:off x="3925888" y="4730750"/>
            <a:ext cx="766762" cy="787400"/>
            <a:chOff x="3352" y="3684"/>
            <a:chExt cx="446" cy="496"/>
          </a:xfrm>
        </p:grpSpPr>
        <p:sp>
          <p:nvSpPr>
            <p:cNvPr id="488482" name="AutoShape 34"/>
            <p:cNvSpPr>
              <a:spLocks noChangeArrowheads="1"/>
            </p:cNvSpPr>
            <p:nvPr/>
          </p:nvSpPr>
          <p:spPr bwMode="auto">
            <a:xfrm>
              <a:off x="3352" y="3684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Widget</a:t>
              </a:r>
            </a:p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Tree</a:t>
              </a:r>
            </a:p>
          </p:txBody>
        </p:sp>
        <p:pic>
          <p:nvPicPr>
            <p:cNvPr id="129058" name="Picture 35" descr="chart_organisation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3500" y="39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7" name="Group 36"/>
          <p:cNvGrpSpPr>
            <a:grpSpLocks/>
          </p:cNvGrpSpPr>
          <p:nvPr/>
        </p:nvGrpSpPr>
        <p:grpSpPr bwMode="auto">
          <a:xfrm>
            <a:off x="495300" y="1789113"/>
            <a:ext cx="766763" cy="787400"/>
            <a:chOff x="340" y="997"/>
            <a:chExt cx="446" cy="496"/>
          </a:xfrm>
        </p:grpSpPr>
        <p:sp>
          <p:nvSpPr>
            <p:cNvPr id="488485" name="AutoShape 37"/>
            <p:cNvSpPr>
              <a:spLocks noChangeArrowheads="1"/>
            </p:cNvSpPr>
            <p:nvPr/>
          </p:nvSpPr>
          <p:spPr bwMode="auto">
            <a:xfrm>
              <a:off x="340" y="99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Time</a:t>
              </a:r>
            </a:p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Domain</a:t>
              </a:r>
            </a:p>
          </p:txBody>
        </p:sp>
        <p:pic>
          <p:nvPicPr>
            <p:cNvPr id="129056" name="Picture 38" descr="arrow_rotate_clockwise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55" y="1261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9038" name="Group 39"/>
          <p:cNvGrpSpPr>
            <a:grpSpLocks/>
          </p:cNvGrpSpPr>
          <p:nvPr/>
        </p:nvGrpSpPr>
        <p:grpSpPr bwMode="auto">
          <a:xfrm>
            <a:off x="6826250" y="5033963"/>
            <a:ext cx="766763" cy="785812"/>
            <a:chOff x="161" y="2452"/>
            <a:chExt cx="446" cy="496"/>
          </a:xfrm>
        </p:grpSpPr>
        <p:sp>
          <p:nvSpPr>
            <p:cNvPr id="488488" name="AutoShape 40"/>
            <p:cNvSpPr>
              <a:spLocks noChangeArrowheads="1"/>
            </p:cNvSpPr>
            <p:nvPr/>
          </p:nvSpPr>
          <p:spPr bwMode="auto">
            <a:xfrm>
              <a:off x="161" y="2452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Display</a:t>
              </a:r>
            </a:p>
          </p:txBody>
        </p:sp>
        <p:pic>
          <p:nvPicPr>
            <p:cNvPr id="129054" name="Picture 41" descr="monitor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288" y="26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9039" name="Text Box 42"/>
          <p:cNvSpPr txBox="1">
            <a:spLocks noChangeArrowheads="1"/>
          </p:cNvSpPr>
          <p:nvPr/>
        </p:nvSpPr>
        <p:spPr bwMode="auto">
          <a:xfrm>
            <a:off x="1382713" y="2024063"/>
            <a:ext cx="2351087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Cyclic Time Domain</a:t>
            </a:r>
          </a:p>
        </p:txBody>
      </p:sp>
      <p:sp>
        <p:nvSpPr>
          <p:cNvPr id="129040" name="Text Box 43"/>
          <p:cNvSpPr txBox="1">
            <a:spLocks noChangeArrowheads="1"/>
          </p:cNvSpPr>
          <p:nvPr/>
        </p:nvSpPr>
        <p:spPr bwMode="auto">
          <a:xfrm>
            <a:off x="1382713" y="2903538"/>
            <a:ext cx="223043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Event-driven Time </a:t>
            </a:r>
          </a:p>
          <a:p>
            <a:pPr defTabSz="957263"/>
            <a:r>
              <a:rPr lang="en-US" sz="1900"/>
              <a:t>Domain</a:t>
            </a:r>
          </a:p>
        </p:txBody>
      </p:sp>
      <p:sp>
        <p:nvSpPr>
          <p:cNvPr id="129041" name="Text Box 44"/>
          <p:cNvSpPr txBox="1">
            <a:spLocks noChangeArrowheads="1"/>
          </p:cNvSpPr>
          <p:nvPr/>
        </p:nvSpPr>
        <p:spPr bwMode="auto">
          <a:xfrm>
            <a:off x="1382713" y="3927475"/>
            <a:ext cx="164465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Root Window</a:t>
            </a:r>
          </a:p>
        </p:txBody>
      </p:sp>
      <p:sp>
        <p:nvSpPr>
          <p:cNvPr id="129042" name="Text Box 45"/>
          <p:cNvSpPr txBox="1">
            <a:spLocks noChangeArrowheads="1"/>
          </p:cNvSpPr>
          <p:nvPr/>
        </p:nvSpPr>
        <p:spPr bwMode="auto">
          <a:xfrm>
            <a:off x="1382713" y="4933950"/>
            <a:ext cx="19177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Normal Window</a:t>
            </a:r>
          </a:p>
        </p:txBody>
      </p:sp>
      <p:sp>
        <p:nvSpPr>
          <p:cNvPr id="129043" name="Text Box 46"/>
          <p:cNvSpPr txBox="1">
            <a:spLocks noChangeArrowheads="1"/>
          </p:cNvSpPr>
          <p:nvPr/>
        </p:nvSpPr>
        <p:spPr bwMode="auto">
          <a:xfrm>
            <a:off x="4827588" y="2024063"/>
            <a:ext cx="1890712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Generic Painter</a:t>
            </a:r>
          </a:p>
        </p:txBody>
      </p:sp>
      <p:sp>
        <p:nvSpPr>
          <p:cNvPr id="129044" name="Text Box 47"/>
          <p:cNvSpPr txBox="1">
            <a:spLocks noChangeArrowheads="1"/>
          </p:cNvSpPr>
          <p:nvPr/>
        </p:nvSpPr>
        <p:spPr bwMode="auto">
          <a:xfrm>
            <a:off x="4827588" y="3040063"/>
            <a:ext cx="1035050" cy="38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WMapp</a:t>
            </a:r>
          </a:p>
        </p:txBody>
      </p:sp>
      <p:sp>
        <p:nvSpPr>
          <p:cNvPr id="129045" name="Text Box 48"/>
          <p:cNvSpPr txBox="1">
            <a:spLocks noChangeArrowheads="1"/>
          </p:cNvSpPr>
          <p:nvPr/>
        </p:nvSpPr>
        <p:spPr bwMode="auto">
          <a:xfrm>
            <a:off x="4827588" y="3927475"/>
            <a:ext cx="954087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Widget</a:t>
            </a:r>
          </a:p>
        </p:txBody>
      </p:sp>
      <p:sp>
        <p:nvSpPr>
          <p:cNvPr id="129046" name="Text Box 49"/>
          <p:cNvSpPr txBox="1">
            <a:spLocks noChangeArrowheads="1"/>
          </p:cNvSpPr>
          <p:nvPr/>
        </p:nvSpPr>
        <p:spPr bwMode="auto">
          <a:xfrm>
            <a:off x="4827588" y="4933950"/>
            <a:ext cx="1511300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Widget Tree</a:t>
            </a:r>
          </a:p>
        </p:txBody>
      </p:sp>
      <p:sp>
        <p:nvSpPr>
          <p:cNvPr id="129047" name="Text Box 50"/>
          <p:cNvSpPr txBox="1">
            <a:spLocks noChangeArrowheads="1"/>
          </p:cNvSpPr>
          <p:nvPr/>
        </p:nvSpPr>
        <p:spPr bwMode="auto">
          <a:xfrm>
            <a:off x="7839075" y="1184275"/>
            <a:ext cx="1312863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Offscreen </a:t>
            </a:r>
          </a:p>
          <a:p>
            <a:pPr defTabSz="957263"/>
            <a:r>
              <a:rPr lang="en-US" sz="1900"/>
              <a:t>Surface</a:t>
            </a:r>
          </a:p>
        </p:txBody>
      </p:sp>
      <p:sp>
        <p:nvSpPr>
          <p:cNvPr id="129048" name="Text Box 51"/>
          <p:cNvSpPr txBox="1">
            <a:spLocks noChangeArrowheads="1"/>
          </p:cNvSpPr>
          <p:nvPr/>
        </p:nvSpPr>
        <p:spPr bwMode="auto">
          <a:xfrm>
            <a:off x="7839075" y="2197100"/>
            <a:ext cx="10350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Visible</a:t>
            </a:r>
          </a:p>
          <a:p>
            <a:pPr defTabSz="957263"/>
            <a:r>
              <a:rPr lang="en-US" sz="1900"/>
              <a:t>Surface</a:t>
            </a:r>
          </a:p>
        </p:txBody>
      </p:sp>
      <p:sp>
        <p:nvSpPr>
          <p:cNvPr id="129049" name="Text Box 52"/>
          <p:cNvSpPr txBox="1">
            <a:spLocks noChangeArrowheads="1"/>
          </p:cNvSpPr>
          <p:nvPr/>
        </p:nvSpPr>
        <p:spPr bwMode="auto">
          <a:xfrm>
            <a:off x="7839075" y="3086100"/>
            <a:ext cx="103505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GRLC</a:t>
            </a:r>
          </a:p>
          <a:p>
            <a:pPr defTabSz="957263"/>
            <a:r>
              <a:rPr lang="en-US" sz="1900"/>
              <a:t>Context</a:t>
            </a:r>
          </a:p>
        </p:txBody>
      </p:sp>
      <p:sp>
        <p:nvSpPr>
          <p:cNvPr id="129050" name="Text Box 53"/>
          <p:cNvSpPr txBox="1">
            <a:spLocks noChangeArrowheads="1"/>
          </p:cNvSpPr>
          <p:nvPr/>
        </p:nvSpPr>
        <p:spPr bwMode="auto">
          <a:xfrm>
            <a:off x="7839075" y="4230688"/>
            <a:ext cx="947738" cy="38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BUFlet</a:t>
            </a:r>
          </a:p>
        </p:txBody>
      </p:sp>
      <p:sp>
        <p:nvSpPr>
          <p:cNvPr id="129051" name="Text Box 54"/>
          <p:cNvSpPr txBox="1">
            <a:spLocks noChangeArrowheads="1"/>
          </p:cNvSpPr>
          <p:nvPr/>
        </p:nvSpPr>
        <p:spPr bwMode="auto">
          <a:xfrm>
            <a:off x="7839075" y="5178425"/>
            <a:ext cx="100012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5784" tIns="47892" rIns="95784" bIns="47892">
            <a:spAutoFit/>
          </a:bodyPr>
          <a:lstStyle/>
          <a:p>
            <a:pPr defTabSz="957263"/>
            <a:r>
              <a:rPr lang="en-US" sz="1900"/>
              <a:t>Display</a:t>
            </a:r>
          </a:p>
        </p:txBody>
      </p:sp>
      <p:sp>
        <p:nvSpPr>
          <p:cNvPr id="1290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AB13797-7264-4C29-AA6B-BA3CE9A7D2FC}" type="slidenum">
              <a:rPr lang="en-US"/>
              <a:pPr/>
              <a:t>88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ChangeArrowheads="1"/>
          </p:cNvSpPr>
          <p:nvPr/>
        </p:nvSpPr>
        <p:spPr bwMode="auto">
          <a:xfrm>
            <a:off x="2638425" y="1252538"/>
            <a:ext cx="4346575" cy="4319587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4118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83969" tIns="41985" rIns="83969" bIns="41985">
            <a:spAutoFit/>
          </a:bodyPr>
          <a:lstStyle/>
          <a:p>
            <a:pPr algn="ctr"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300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Configuration (HMI without Animations)</a:t>
            </a:r>
          </a:p>
        </p:txBody>
      </p:sp>
      <p:grpSp>
        <p:nvGrpSpPr>
          <p:cNvPr id="130051" name="Group 4"/>
          <p:cNvGrpSpPr>
            <a:grpSpLocks/>
          </p:cNvGrpSpPr>
          <p:nvPr/>
        </p:nvGrpSpPr>
        <p:grpSpPr bwMode="auto">
          <a:xfrm>
            <a:off x="3997325" y="998538"/>
            <a:ext cx="765175" cy="787400"/>
            <a:chOff x="1669" y="2955"/>
            <a:chExt cx="446" cy="496"/>
          </a:xfrm>
        </p:grpSpPr>
        <p:sp>
          <p:nvSpPr>
            <p:cNvPr id="489477" name="AutoShape 5"/>
            <p:cNvSpPr>
              <a:spLocks noChangeArrowheads="1"/>
            </p:cNvSpPr>
            <p:nvPr/>
          </p:nvSpPr>
          <p:spPr bwMode="auto">
            <a:xfrm>
              <a:off x="1669" y="2955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Time</a:t>
              </a:r>
            </a:p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Domain</a:t>
              </a:r>
            </a:p>
          </p:txBody>
        </p:sp>
        <p:pic>
          <p:nvPicPr>
            <p:cNvPr id="130085" name="Picture 6" descr="lightni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93" y="32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30052" name="AutoShape 10"/>
          <p:cNvCxnSpPr>
            <a:cxnSpLocks noChangeShapeType="1"/>
          </p:cNvCxnSpPr>
          <p:nvPr/>
        </p:nvCxnSpPr>
        <p:spPr bwMode="auto">
          <a:xfrm rot="5400000">
            <a:off x="3936206" y="3564732"/>
            <a:ext cx="417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130053" name="Group 11"/>
          <p:cNvGrpSpPr>
            <a:grpSpLocks/>
          </p:cNvGrpSpPr>
          <p:nvPr/>
        </p:nvGrpSpPr>
        <p:grpSpPr bwMode="auto">
          <a:xfrm>
            <a:off x="7251700" y="4654550"/>
            <a:ext cx="766763" cy="787400"/>
            <a:chOff x="161" y="2452"/>
            <a:chExt cx="446" cy="496"/>
          </a:xfrm>
        </p:grpSpPr>
        <p:sp>
          <p:nvSpPr>
            <p:cNvPr id="489484" name="AutoShape 12"/>
            <p:cNvSpPr>
              <a:spLocks noChangeArrowheads="1"/>
            </p:cNvSpPr>
            <p:nvPr/>
          </p:nvSpPr>
          <p:spPr bwMode="auto">
            <a:xfrm>
              <a:off x="161" y="2452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Display</a:t>
              </a:r>
            </a:p>
          </p:txBody>
        </p:sp>
        <p:pic>
          <p:nvPicPr>
            <p:cNvPr id="130083" name="Picture 13" descr="monitor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" y="2660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054" name="Group 17"/>
          <p:cNvGrpSpPr>
            <a:grpSpLocks/>
          </p:cNvGrpSpPr>
          <p:nvPr/>
        </p:nvGrpSpPr>
        <p:grpSpPr bwMode="auto">
          <a:xfrm>
            <a:off x="4767263" y="993775"/>
            <a:ext cx="766762" cy="787400"/>
            <a:chOff x="381" y="2707"/>
            <a:chExt cx="446" cy="496"/>
          </a:xfrm>
        </p:grpSpPr>
        <p:sp>
          <p:nvSpPr>
            <p:cNvPr id="489490" name="AutoShape 18"/>
            <p:cNvSpPr>
              <a:spLocks noChangeArrowheads="1"/>
            </p:cNvSpPr>
            <p:nvPr/>
          </p:nvSpPr>
          <p:spPr bwMode="auto">
            <a:xfrm>
              <a:off x="381" y="270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Context</a:t>
              </a:r>
            </a:p>
          </p:txBody>
        </p:sp>
        <p:pic>
          <p:nvPicPr>
            <p:cNvPr id="130081" name="Picture 19" descr="painbrush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9" y="289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055" name="Group 20"/>
          <p:cNvGrpSpPr>
            <a:grpSpLocks/>
          </p:cNvGrpSpPr>
          <p:nvPr/>
        </p:nvGrpSpPr>
        <p:grpSpPr bwMode="auto">
          <a:xfrm>
            <a:off x="3756025" y="2562225"/>
            <a:ext cx="768350" cy="788988"/>
            <a:chOff x="1652" y="2267"/>
            <a:chExt cx="446" cy="496"/>
          </a:xfrm>
        </p:grpSpPr>
        <p:sp>
          <p:nvSpPr>
            <p:cNvPr id="489493" name="AutoShape 21"/>
            <p:cNvSpPr>
              <a:spLocks noChangeArrowheads="1"/>
            </p:cNvSpPr>
            <p:nvPr/>
          </p:nvSpPr>
          <p:spPr bwMode="auto">
            <a:xfrm>
              <a:off x="1652" y="226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Root</a:t>
              </a:r>
            </a:p>
          </p:txBody>
        </p:sp>
        <p:pic>
          <p:nvPicPr>
            <p:cNvPr id="130079" name="Picture 22" descr="shape_handle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7" y="2474"/>
              <a:ext cx="192" cy="192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56" name="Line 27"/>
          <p:cNvSpPr>
            <a:spLocks noChangeShapeType="1"/>
          </p:cNvSpPr>
          <p:nvPr/>
        </p:nvSpPr>
        <p:spPr bwMode="auto">
          <a:xfrm>
            <a:off x="4502150" y="4976813"/>
            <a:ext cx="2738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83969" tIns="41985" rIns="83969" bIns="41985"/>
          <a:lstStyle/>
          <a:p>
            <a:endParaRPr lang="bg-BG"/>
          </a:p>
        </p:txBody>
      </p:sp>
      <p:grpSp>
        <p:nvGrpSpPr>
          <p:cNvPr id="130057" name="Group 28"/>
          <p:cNvGrpSpPr>
            <a:grpSpLocks/>
          </p:cNvGrpSpPr>
          <p:nvPr/>
        </p:nvGrpSpPr>
        <p:grpSpPr bwMode="auto">
          <a:xfrm>
            <a:off x="5084763" y="3155950"/>
            <a:ext cx="766762" cy="787400"/>
            <a:chOff x="1652" y="2267"/>
            <a:chExt cx="446" cy="496"/>
          </a:xfrm>
        </p:grpSpPr>
        <p:sp>
          <p:nvSpPr>
            <p:cNvPr id="489501" name="AutoShape 29"/>
            <p:cNvSpPr>
              <a:spLocks noChangeArrowheads="1"/>
            </p:cNvSpPr>
            <p:nvPr/>
          </p:nvSpPr>
          <p:spPr bwMode="auto">
            <a:xfrm>
              <a:off x="1652" y="226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 err="1">
                  <a:latin typeface="Verdana" pitchFamily="34" charset="0"/>
                </a:rPr>
                <a:t>HMIWnd</a:t>
              </a:r>
              <a:endParaRPr lang="en-US" sz="1000" b="1" dirty="0">
                <a:latin typeface="Verdana" pitchFamily="34" charset="0"/>
              </a:endParaRPr>
            </a:p>
          </p:txBody>
        </p:sp>
        <p:pic>
          <p:nvPicPr>
            <p:cNvPr id="130077" name="Picture 30" descr="shape_handle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7" y="247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58" name="Line 34"/>
          <p:cNvSpPr>
            <a:spLocks noChangeShapeType="1"/>
          </p:cNvSpPr>
          <p:nvPr/>
        </p:nvSpPr>
        <p:spPr bwMode="auto">
          <a:xfrm>
            <a:off x="4503738" y="3162300"/>
            <a:ext cx="609600" cy="4365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5110163" y="1993900"/>
            <a:ext cx="766762" cy="787400"/>
            <a:chOff x="1652" y="2267"/>
            <a:chExt cx="446" cy="496"/>
          </a:xfrm>
        </p:grpSpPr>
        <p:sp>
          <p:nvSpPr>
            <p:cNvPr id="489508" name="AutoShape 36"/>
            <p:cNvSpPr>
              <a:spLocks noChangeArrowheads="1"/>
            </p:cNvSpPr>
            <p:nvPr/>
          </p:nvSpPr>
          <p:spPr bwMode="auto">
            <a:xfrm>
              <a:off x="1652" y="2267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Window0</a:t>
              </a:r>
            </a:p>
          </p:txBody>
        </p:sp>
        <p:pic>
          <p:nvPicPr>
            <p:cNvPr id="130075" name="Picture 37" descr="shape_handles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87" y="2474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060" name="Group 7"/>
          <p:cNvGrpSpPr>
            <a:grpSpLocks/>
          </p:cNvGrpSpPr>
          <p:nvPr/>
        </p:nvGrpSpPr>
        <p:grpSpPr bwMode="auto">
          <a:xfrm>
            <a:off x="5849938" y="3159125"/>
            <a:ext cx="766762" cy="787400"/>
            <a:chOff x="3352" y="3684"/>
            <a:chExt cx="446" cy="496"/>
          </a:xfrm>
        </p:grpSpPr>
        <p:sp>
          <p:nvSpPr>
            <p:cNvPr id="489480" name="AutoShape 8"/>
            <p:cNvSpPr>
              <a:spLocks noChangeArrowheads="1"/>
            </p:cNvSpPr>
            <p:nvPr/>
          </p:nvSpPr>
          <p:spPr bwMode="auto">
            <a:xfrm>
              <a:off x="3352" y="3684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Widget</a:t>
              </a:r>
            </a:p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Tree</a:t>
              </a:r>
            </a:p>
          </p:txBody>
        </p:sp>
        <p:pic>
          <p:nvPicPr>
            <p:cNvPr id="130073" name="Picture 9" descr="chart_organisation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500" y="3929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61" name="Line 38"/>
          <p:cNvSpPr>
            <a:spLocks noChangeShapeType="1"/>
          </p:cNvSpPr>
          <p:nvPr/>
        </p:nvSpPr>
        <p:spPr bwMode="auto">
          <a:xfrm flipV="1">
            <a:off x="4529138" y="2392363"/>
            <a:ext cx="550862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83969" tIns="41985" rIns="83969" bIns="41985" anchor="ctr"/>
          <a:lstStyle/>
          <a:p>
            <a:endParaRPr lang="bg-BG"/>
          </a:p>
        </p:txBody>
      </p:sp>
      <p:grpSp>
        <p:nvGrpSpPr>
          <p:cNvPr id="130062" name="Group 39"/>
          <p:cNvGrpSpPr>
            <a:grpSpLocks/>
          </p:cNvGrpSpPr>
          <p:nvPr/>
        </p:nvGrpSpPr>
        <p:grpSpPr bwMode="auto">
          <a:xfrm>
            <a:off x="3733800" y="3771900"/>
            <a:ext cx="792163" cy="787400"/>
            <a:chOff x="4858" y="2683"/>
            <a:chExt cx="539" cy="547"/>
          </a:xfrm>
        </p:grpSpPr>
        <p:sp>
          <p:nvSpPr>
            <p:cNvPr id="489512" name="AutoShape 40"/>
            <p:cNvSpPr>
              <a:spLocks noChangeArrowheads="1"/>
            </p:cNvSpPr>
            <p:nvPr/>
          </p:nvSpPr>
          <p:spPr bwMode="auto">
            <a:xfrm>
              <a:off x="4858" y="2683"/>
              <a:ext cx="539" cy="54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 err="1">
                  <a:latin typeface="Verdana" pitchFamily="34" charset="0"/>
                </a:rPr>
                <a:t>BUFlet</a:t>
              </a:r>
              <a:endParaRPr lang="en-US" sz="1000" b="1" dirty="0">
                <a:latin typeface="Verdana" pitchFamily="34" charset="0"/>
              </a:endParaRPr>
            </a:p>
          </p:txBody>
        </p:sp>
        <p:pic>
          <p:nvPicPr>
            <p:cNvPr id="130071" name="Picture 41" descr="book_previous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95" y="2928"/>
              <a:ext cx="22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063" name="Group 24"/>
          <p:cNvGrpSpPr>
            <a:grpSpLocks/>
          </p:cNvGrpSpPr>
          <p:nvPr/>
        </p:nvGrpSpPr>
        <p:grpSpPr bwMode="auto">
          <a:xfrm>
            <a:off x="3757613" y="4564063"/>
            <a:ext cx="766762" cy="787400"/>
            <a:chOff x="381" y="2266"/>
            <a:chExt cx="446" cy="496"/>
          </a:xfrm>
        </p:grpSpPr>
        <p:sp>
          <p:nvSpPr>
            <p:cNvPr id="489497" name="AutoShape 25"/>
            <p:cNvSpPr>
              <a:spLocks noChangeArrowheads="1"/>
            </p:cNvSpPr>
            <p:nvPr/>
          </p:nvSpPr>
          <p:spPr bwMode="auto">
            <a:xfrm>
              <a:off x="381" y="2266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rgbClr val="FFCC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>
                  <a:latin typeface="Verdana" pitchFamily="34" charset="0"/>
                </a:rPr>
                <a:t>Layer</a:t>
              </a:r>
            </a:p>
          </p:txBody>
        </p:sp>
        <p:pic>
          <p:nvPicPr>
            <p:cNvPr id="130069" name="Picture 26" descr="layers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499" y="2475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0064" name="Group 31"/>
          <p:cNvGrpSpPr>
            <a:grpSpLocks/>
          </p:cNvGrpSpPr>
          <p:nvPr/>
        </p:nvGrpSpPr>
        <p:grpSpPr bwMode="auto">
          <a:xfrm>
            <a:off x="5878513" y="2000250"/>
            <a:ext cx="766762" cy="787400"/>
            <a:chOff x="3711" y="1164"/>
            <a:chExt cx="446" cy="496"/>
          </a:xfrm>
        </p:grpSpPr>
        <p:sp>
          <p:nvSpPr>
            <p:cNvPr id="489504" name="AutoShape 32"/>
            <p:cNvSpPr>
              <a:spLocks noChangeArrowheads="1"/>
            </p:cNvSpPr>
            <p:nvPr/>
          </p:nvSpPr>
          <p:spPr bwMode="auto">
            <a:xfrm>
              <a:off x="3711" y="1164"/>
              <a:ext cx="446" cy="496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104306" tIns="52153" rIns="104306" bIns="52153" anchorCtr="1"/>
            <a:lstStyle/>
            <a:p>
              <a:pPr algn="ctr" defTabSz="957776">
                <a:defRPr/>
              </a:pPr>
              <a:r>
                <a:rPr lang="en-US" sz="1000" b="1" dirty="0" err="1">
                  <a:latin typeface="Verdana" pitchFamily="34" charset="0"/>
                </a:rPr>
                <a:t>ClearApp</a:t>
              </a:r>
              <a:endParaRPr lang="en-US" sz="1000" b="1" dirty="0">
                <a:latin typeface="Verdana" pitchFamily="34" charset="0"/>
              </a:endParaRPr>
            </a:p>
          </p:txBody>
        </p:sp>
        <p:pic>
          <p:nvPicPr>
            <p:cNvPr id="130067" name="Picture 33" descr="cog_edit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3845" y="137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006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BF8D71E1-A99E-448E-941D-3D754DCAD2D1}" type="slidenum">
              <a:rPr lang="en-US"/>
              <a:pPr/>
              <a:t>89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Widget Base Properties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91100"/>
          </a:xfrm>
        </p:spPr>
        <p:txBody>
          <a:bodyPr/>
          <a:lstStyle/>
          <a:p>
            <a:r>
              <a:rPr lang="en-US" dirty="0" smtClean="0"/>
              <a:t>Widget base class defines the base properties which are inherited by all widgets. The initial values of these properties are configured in the model. 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Focus</a:t>
            </a:r>
            <a:br>
              <a:rPr lang="en-US" b="1" dirty="0" smtClean="0"/>
            </a:br>
            <a:r>
              <a:rPr lang="en-US" dirty="0" smtClean="0"/>
              <a:t>This property determines the path of focused message in widget tree.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Focusable</a:t>
            </a:r>
            <a:br>
              <a:rPr lang="en-US" b="1" dirty="0" smtClean="0"/>
            </a:br>
            <a:r>
              <a:rPr lang="en-US" dirty="0" smtClean="0"/>
              <a:t>This property determines whether a widget instance is allowed to be set to Focused.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Visibility</a:t>
            </a:r>
            <a:br>
              <a:rPr lang="en-US" b="1" dirty="0" smtClean="0"/>
            </a:br>
            <a:r>
              <a:rPr lang="en-US" dirty="0" smtClean="0"/>
              <a:t>This property determines whether or not a widget should be drawn on the display. 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Enabled</a:t>
            </a:r>
            <a:br>
              <a:rPr lang="en-US" b="1" dirty="0" smtClean="0"/>
            </a:br>
            <a:r>
              <a:rPr lang="en-US" dirty="0" smtClean="0"/>
              <a:t>This property is another property of widget instances, although it doesn’t have any effect internally, it is available for use by clients.</a:t>
            </a:r>
          </a:p>
          <a:p>
            <a:pPr lvl="1">
              <a:buFont typeface="Arial" charset="0"/>
              <a:buChar char="•"/>
            </a:pPr>
            <a:r>
              <a:rPr lang="en-US" b="1" dirty="0" smtClean="0"/>
              <a:t>Do Update</a:t>
            </a:r>
            <a:br>
              <a:rPr lang="en-US" b="1" dirty="0" smtClean="0"/>
            </a:br>
            <a:r>
              <a:rPr lang="en-US" dirty="0" smtClean="0"/>
              <a:t>This property determines whether or not an instance is allowed to receive API updates. </a:t>
            </a:r>
          </a:p>
          <a:p>
            <a:endParaRPr lang="en-US" dirty="0" smtClean="0"/>
          </a:p>
          <a:p>
            <a:r>
              <a:rPr lang="en-US" dirty="0" smtClean="0"/>
              <a:t>Each widget has its own property, but the actual effect is taking place when the </a:t>
            </a:r>
            <a:r>
              <a:rPr lang="en-US" u="sng" dirty="0" smtClean="0"/>
              <a:t>cummulative</a:t>
            </a:r>
            <a:r>
              <a:rPr lang="en-US" dirty="0" smtClean="0"/>
              <a:t> value from root until the widget are all true. </a:t>
            </a:r>
            <a:br>
              <a:rPr lang="en-US" dirty="0" smtClean="0"/>
            </a:br>
            <a:r>
              <a:rPr lang="en-US" dirty="0" smtClean="0"/>
              <a:t>For example: we have this constellation =&gt; root (visible) – A (invisible) – B (visible)</a:t>
            </a:r>
            <a:br>
              <a:rPr lang="en-US" dirty="0" smtClean="0"/>
            </a:br>
            <a:r>
              <a:rPr lang="en-US" dirty="0" smtClean="0"/>
              <a:t>In the actual display: A and B are both not visible!</a:t>
            </a:r>
          </a:p>
          <a:p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02A9D87-9A56-4D4A-9672-F174DB2B4B9C}" type="slidenum">
              <a:rPr lang="en-US"/>
              <a:pPr/>
              <a:t>9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APIM Features (refer to spec for more details)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963" y="1016000"/>
            <a:ext cx="9236075" cy="4973638"/>
          </a:xfrm>
        </p:spPr>
        <p:txBody>
          <a:bodyPr/>
          <a:lstStyle/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dirty="0" smtClean="0"/>
              <a:t> </a:t>
            </a:r>
            <a:r>
              <a:rPr lang="en-US" sz="1600" dirty="0">
                <a:latin typeface="+mn-lt"/>
                <a:cs typeface="+mn-cs"/>
              </a:rPr>
              <a:t>Routing EVHD events to the HMI input </a:t>
            </a:r>
            <a:r>
              <a:rPr lang="en-US" sz="1600" dirty="0" smtClean="0">
                <a:latin typeface="+mn-lt"/>
                <a:cs typeface="+mn-cs"/>
              </a:rPr>
              <a:t>queue</a:t>
            </a:r>
            <a:endParaRPr lang="en-US" sz="1600" dirty="0" smtClean="0"/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ea typeface="+mn-ea"/>
                <a:cs typeface="+mn-cs"/>
              </a:rPr>
              <a:t>Mapping EVHD to HMI::boSendMessage()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In case of queue overflow, it’s possible to configure how APIM will react: pass, delay, discard</a:t>
            </a: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>
                <a:latin typeface="+mn-lt"/>
                <a:cs typeface="+mn-cs"/>
              </a:rPr>
              <a:t>Cyclic triggering of the HMI subsystem</a:t>
            </a:r>
            <a:endParaRPr lang="en-US" sz="1600" dirty="0"/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Cyclic update of freezebuffer data, update needed in sdh to configure API timer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ea typeface="+mn-ea"/>
                <a:cs typeface="+mn-cs"/>
              </a:rPr>
              <a:t>Only ONCHANGE is overrideable</a:t>
            </a:r>
            <a:endParaRPr lang="en-US" sz="1600" dirty="0" smtClean="0"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cs typeface="+mn-cs"/>
              </a:rPr>
              <a:t>Event-driven </a:t>
            </a:r>
            <a:r>
              <a:rPr lang="en-US" sz="1600" dirty="0">
                <a:latin typeface="+mn-lt"/>
                <a:cs typeface="+mn-cs"/>
              </a:rPr>
              <a:t>Triggering of the HMI </a:t>
            </a:r>
            <a:r>
              <a:rPr lang="en-US" sz="1600" dirty="0" smtClean="0">
                <a:latin typeface="+mn-lt"/>
                <a:cs typeface="+mn-cs"/>
              </a:rPr>
              <a:t>subsystem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/>
              <a:t>Update immediately as triggered, even when data is not changed</a:t>
            </a:r>
            <a:endParaRPr lang="en-US" sz="1600" dirty="0"/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cs typeface="+mn-cs"/>
              </a:rPr>
              <a:t>Repetitive </a:t>
            </a:r>
            <a:r>
              <a:rPr lang="en-US" sz="1600" dirty="0">
                <a:latin typeface="+mn-lt"/>
                <a:cs typeface="+mn-cs"/>
              </a:rPr>
              <a:t>copying of DPOOL data into freeze buffer during locking freeze buffer </a:t>
            </a:r>
            <a:r>
              <a:rPr lang="en-US" sz="1600" dirty="0" smtClean="0">
                <a:latin typeface="+mn-lt"/>
                <a:cs typeface="+mn-cs"/>
              </a:rPr>
              <a:t>data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ea typeface="+mn-ea"/>
                <a:cs typeface="+mn-cs"/>
              </a:rPr>
              <a:t>Trying to update the freezebuffer content with new value if it’s interrupted during copy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Timeout should be set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>
                <a:latin typeface="+mn-lt"/>
                <a:cs typeface="+mn-cs"/>
              </a:rPr>
              <a:t>Multiple data copying of DPOOL data into freeze buffer in single critical section lock</a:t>
            </a:r>
          </a:p>
          <a:p>
            <a:pPr lvl="1">
              <a:buFont typeface="Arial" pitchFamily="34" charset="0"/>
              <a:buBlip>
                <a:blip r:embed="rId3"/>
              </a:buBlip>
              <a:defRPr/>
            </a:pPr>
            <a:r>
              <a:rPr lang="en-US" sz="1600" dirty="0" smtClean="0">
                <a:latin typeface="+mn-lt"/>
                <a:ea typeface="+mn-ea"/>
                <a:cs typeface="+mn-cs"/>
              </a:rPr>
              <a:t>Optimize the copy time by clustering freeze buffer updates within 1 critical section lock</a:t>
            </a:r>
            <a:endParaRPr lang="en-US" sz="1600" dirty="0">
              <a:latin typeface="+mn-lt"/>
              <a:ea typeface="+mn-ea"/>
              <a:cs typeface="+mn-cs"/>
            </a:endParaRPr>
          </a:p>
          <a:p>
            <a:pPr>
              <a:buFont typeface="Arial" pitchFamily="34" charset="0"/>
              <a:buBlip>
                <a:blip r:embed="rId3"/>
              </a:buBlip>
              <a:defRPr/>
            </a:pPr>
            <a:endParaRPr lang="en-US" sz="1600" dirty="0" smtClean="0">
              <a:latin typeface="+mn-lt"/>
              <a:cs typeface="+mn-cs"/>
            </a:endParaRPr>
          </a:p>
        </p:txBody>
      </p:sp>
      <p:sp>
        <p:nvSpPr>
          <p:cNvPr id="13209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D74A26C-5C5C-4D29-8716-A4059F17ABC9}" type="slidenum">
              <a:rPr lang="en-US"/>
              <a:pPr/>
              <a:t>90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   </a:t>
            </a:r>
          </a:p>
        </p:txBody>
      </p:sp>
      <p:sp>
        <p:nvSpPr>
          <p:cNvPr id="140290" name="Text Box 3"/>
          <p:cNvSpPr txBox="1">
            <a:spLocks noChangeArrowheads="1"/>
          </p:cNvSpPr>
          <p:nvPr/>
        </p:nvSpPr>
        <p:spPr bwMode="auto">
          <a:xfrm>
            <a:off x="2478088" y="4373563"/>
            <a:ext cx="4600575" cy="9779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5760" tIns="47880" rIns="95760" bIns="47880">
            <a:spAutoFit/>
          </a:bodyPr>
          <a:lstStyle/>
          <a:p>
            <a:pPr algn="ctr" defTabSz="957263" eaLnBrk="0" hangingPunct="0">
              <a:spcBef>
                <a:spcPct val="50000"/>
              </a:spcBef>
            </a:pPr>
            <a:r>
              <a:rPr lang="en-US" sz="2900" b="1">
                <a:ea typeface="Arial Unicode MS"/>
                <a:cs typeface="Arial Unicode MS"/>
              </a:rPr>
              <a:t>Thank you for your attention!</a:t>
            </a:r>
            <a:endParaRPr lang="en-US" sz="2100">
              <a:ea typeface="Arial Unicode MS"/>
              <a:cs typeface="Arial Unicode MS"/>
            </a:endParaRPr>
          </a:p>
        </p:txBody>
      </p:sp>
      <p:pic>
        <p:nvPicPr>
          <p:cNvPr id="140291" name="Picture 4" descr="Ic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2393950"/>
            <a:ext cx="2471738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18B1B4-6040-4211-BC2B-9A059EF4E346}" type="slidenum">
              <a:rPr lang="en-US"/>
              <a:pPr/>
              <a:t>91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4">
  <a:themeElements>
    <a:clrScheme name="Continental_A4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D:\Dokumente und Einstellungen\Administrator.MONTAG\Anwendungsdaten\Microsoft\Templates\Continental_A4.pot</Template>
  <TotalTime>4330</TotalTime>
  <Words>9606</Words>
  <Application>Microsoft Office PowerPoint</Application>
  <PresentationFormat>A4 Paper (210x297 mm)</PresentationFormat>
  <Paragraphs>1492</Paragraphs>
  <Slides>91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3" baseType="lpstr">
      <vt:lpstr>Continental_A4</vt:lpstr>
      <vt:lpstr>Bitmap</vt:lpstr>
      <vt:lpstr>Artemmis Training – The Simple HMI  Business Unit ID </vt:lpstr>
      <vt:lpstr>The Simple HMI Definition</vt:lpstr>
      <vt:lpstr>PowerPoint Presentation</vt:lpstr>
      <vt:lpstr>The Simple HMI Sample display requirements</vt:lpstr>
      <vt:lpstr>  Widget Concept</vt:lpstr>
      <vt:lpstr> Widget States (1)</vt:lpstr>
      <vt:lpstr> Widget States (2)</vt:lpstr>
      <vt:lpstr> Widget States (3)</vt:lpstr>
      <vt:lpstr> Widget Base Properties</vt:lpstr>
      <vt:lpstr> Example – Widget Properties</vt:lpstr>
      <vt:lpstr> Widget Classes, Widget Objects &amp; Widget Tree</vt:lpstr>
      <vt:lpstr>Widget Base Classes</vt:lpstr>
      <vt:lpstr>Workflow – Custom Widget implementation (1)</vt:lpstr>
      <vt:lpstr>Workflow – Custom Widget implementation (2)</vt:lpstr>
      <vt:lpstr>PowerPoint Presentation</vt:lpstr>
      <vt:lpstr>  Widget Visualization (1)</vt:lpstr>
      <vt:lpstr> Widget Visualization (2)</vt:lpstr>
      <vt:lpstr>Image Assembly</vt:lpstr>
      <vt:lpstr>Drawing Contents to Surface</vt:lpstr>
      <vt:lpstr>System Integration Task model and execution</vt:lpstr>
      <vt:lpstr>Painter’s Algorithm</vt:lpstr>
      <vt:lpstr>Painter’s Algorithm</vt:lpstr>
      <vt:lpstr>Demo 1 Sample display requirements (revisit)</vt:lpstr>
      <vt:lpstr>Demo 1 Display decomposition</vt:lpstr>
      <vt:lpstr>Demo 1 Creating Custom Widget: SimpleGauge</vt:lpstr>
      <vt:lpstr>Demo 1 Bridging model world and code</vt:lpstr>
      <vt:lpstr>Demo 1 Graphical Resources Preparation</vt:lpstr>
      <vt:lpstr>Demo 1 Modelling the widget tree</vt:lpstr>
      <vt:lpstr>Demo 1 Modelling the drawing task and image assemblies (1)</vt:lpstr>
      <vt:lpstr>Demo 1 Modelling the drawing task and image assemblies (2)</vt:lpstr>
      <vt:lpstr>PowerPoint Presentation</vt:lpstr>
      <vt:lpstr> Sample display requirements (revisit + additional requirement)</vt:lpstr>
      <vt:lpstr>API Manager</vt:lpstr>
      <vt:lpstr>Use Case A1 - First XML delivery</vt:lpstr>
      <vt:lpstr>Use Case A1 - First XML delivery</vt:lpstr>
      <vt:lpstr>Use Case A1 - First XML delivery</vt:lpstr>
      <vt:lpstr>Use Case A1 - First XML delivery</vt:lpstr>
      <vt:lpstr>Use Case A1 - First XML delivery</vt:lpstr>
      <vt:lpstr>Use Case A1 - First XML delivery</vt:lpstr>
      <vt:lpstr>Use Case A2 – Successive XML deliveries</vt:lpstr>
      <vt:lpstr>Use Case A2 – Successive XML deliveries</vt:lpstr>
      <vt:lpstr>Demo 2 Data binding implementation</vt:lpstr>
      <vt:lpstr>PowerPoint Presentation</vt:lpstr>
      <vt:lpstr> Sample display requirements (revisit + change of requirement)</vt:lpstr>
      <vt:lpstr>Widget Communication Overview</vt:lpstr>
      <vt:lpstr>Widget Communication Process Message</vt:lpstr>
      <vt:lpstr>Widget Communication Final Hook</vt:lpstr>
      <vt:lpstr>Widget Communication Special Hooks</vt:lpstr>
      <vt:lpstr>Widget Communication Handle Message</vt:lpstr>
      <vt:lpstr>Widget Communication  Messaging – Generating Events (1)</vt:lpstr>
      <vt:lpstr>Widget Communication  Messaging – Generating Events (2)</vt:lpstr>
      <vt:lpstr>Widget Communication  Messaging – Generating Events (3)</vt:lpstr>
      <vt:lpstr>Widget Communication  Messaging – Generating Events (4)</vt:lpstr>
      <vt:lpstr>Widget Communication  Messaging – Generating Events (5)</vt:lpstr>
      <vt:lpstr>Widget Communication  Messaging – Direct Message Registration</vt:lpstr>
      <vt:lpstr>Scene Management  Controller Widget (1)</vt:lpstr>
      <vt:lpstr>Scene Management  Controller Widget (2)</vt:lpstr>
      <vt:lpstr>Scene Management  State Machines</vt:lpstr>
      <vt:lpstr>Special Modelling Topic Guards</vt:lpstr>
      <vt:lpstr>Special Modelling Topic Guards - example</vt:lpstr>
      <vt:lpstr>Special Modelling Topic Property Links</vt:lpstr>
      <vt:lpstr>Demo 3 Sample display requirements (revisit + change of requirement)</vt:lpstr>
      <vt:lpstr>Demo 3 Messaging, SM, DataBinding, Guards, PropLink</vt:lpstr>
      <vt:lpstr>   </vt:lpstr>
      <vt:lpstr>PowerPoint Presentation</vt:lpstr>
      <vt:lpstr>Widget Configuration  Widget type descriptions</vt:lpstr>
      <vt:lpstr>Widget Configuration Visual Trees</vt:lpstr>
      <vt:lpstr> CIA Configuration  WMapp type descriptions</vt:lpstr>
      <vt:lpstr>CIA Configuration Window type descriptions</vt:lpstr>
      <vt:lpstr>CIA Configuration CIA project configuration</vt:lpstr>
      <vt:lpstr>CIA Configuration BUFlet‘s</vt:lpstr>
      <vt:lpstr>CIA Configuration BUFlet‘s (cont‘d)</vt:lpstr>
      <vt:lpstr>CIA Configuration TimeDomains</vt:lpstr>
      <vt:lpstr>CIA Configuration TimeDomains (cont‘d)</vt:lpstr>
      <vt:lpstr>CIA Configuration WMapps</vt:lpstr>
      <vt:lpstr>CIA Configuration Windows</vt:lpstr>
      <vt:lpstr>State Machines (1)</vt:lpstr>
      <vt:lpstr>State Machines (2)</vt:lpstr>
      <vt:lpstr>Data Binding (1) – Defining the APIs</vt:lpstr>
      <vt:lpstr>Data Binding (2) – Using the APIs</vt:lpstr>
      <vt:lpstr>Guards – Using Condition Strings (1)</vt:lpstr>
      <vt:lpstr>Guards – Using Condition Strings (2)</vt:lpstr>
      <vt:lpstr>Guards – Blocks/if-else</vt:lpstr>
      <vt:lpstr>Guards – Switch Case</vt:lpstr>
      <vt:lpstr>PowerPoint Presentation</vt:lpstr>
      <vt:lpstr>Design Principles (taken from GS2 UserGuide)</vt:lpstr>
      <vt:lpstr>GRLC "Context" and "Surface“ (taken from GS2 Overview)</vt:lpstr>
      <vt:lpstr>Legend</vt:lpstr>
      <vt:lpstr>Typical Configuration (HMI without Animations)</vt:lpstr>
      <vt:lpstr>Advanced APIM Features (refer to spec for more details)</vt:lpstr>
      <vt:lpstr>   </vt:lpstr>
    </vt:vector>
  </TitlesOfParts>
  <Company>Continental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Daimler HMI Toolchain Workshop</dc:title>
  <dc:creator>B. Bach</dc:creator>
  <cp:lastModifiedBy>gpetrov</cp:lastModifiedBy>
  <cp:revision>866</cp:revision>
  <dcterms:created xsi:type="dcterms:W3CDTF">2003-12-10T09:43:46Z</dcterms:created>
  <dcterms:modified xsi:type="dcterms:W3CDTF">2013-01-09T16:57:49Z</dcterms:modified>
</cp:coreProperties>
</file>