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2" r:id="rId1"/>
  </p:sldMasterIdLst>
  <p:notesMasterIdLst>
    <p:notesMasterId r:id="rId16"/>
  </p:notesMasterIdLst>
  <p:handoutMasterIdLst>
    <p:handoutMasterId r:id="rId17"/>
  </p:handoutMasterIdLst>
  <p:sldIdLst>
    <p:sldId id="257" r:id="rId2"/>
    <p:sldId id="297" r:id="rId3"/>
    <p:sldId id="299" r:id="rId4"/>
    <p:sldId id="300" r:id="rId5"/>
    <p:sldId id="298" r:id="rId6"/>
    <p:sldId id="305" r:id="rId7"/>
    <p:sldId id="306" r:id="rId8"/>
    <p:sldId id="304" r:id="rId9"/>
    <p:sldId id="301" r:id="rId10"/>
    <p:sldId id="296" r:id="rId11"/>
    <p:sldId id="307" r:id="rId12"/>
    <p:sldId id="309" r:id="rId13"/>
    <p:sldId id="308" r:id="rId14"/>
    <p:sldId id="295" r:id="rId15"/>
  </p:sldIdLst>
  <p:sldSz cx="9906000" cy="6858000" type="A4"/>
  <p:notesSz cx="7315200" cy="9601200"/>
  <p:defaultTextStyle>
    <a:defPPr>
      <a:defRPr lang="de-DE"/>
    </a:defPPr>
    <a:lvl1pPr algn="ctr" rtl="0" fontAlgn="base">
      <a:spcBef>
        <a:spcPct val="0"/>
      </a:spcBef>
      <a:spcAft>
        <a:spcPct val="0"/>
      </a:spcAft>
      <a:defRPr sz="1500" kern="1200">
        <a:solidFill>
          <a:schemeClr val="tx1"/>
        </a:solidFill>
        <a:latin typeface="Arial" charset="0"/>
        <a:ea typeface="+mn-ea"/>
        <a:cs typeface="+mn-cs"/>
      </a:defRPr>
    </a:lvl1pPr>
    <a:lvl2pPr marL="457200" algn="ctr" rtl="0" fontAlgn="base">
      <a:spcBef>
        <a:spcPct val="0"/>
      </a:spcBef>
      <a:spcAft>
        <a:spcPct val="0"/>
      </a:spcAft>
      <a:defRPr sz="1500" kern="1200">
        <a:solidFill>
          <a:schemeClr val="tx1"/>
        </a:solidFill>
        <a:latin typeface="Arial" charset="0"/>
        <a:ea typeface="+mn-ea"/>
        <a:cs typeface="+mn-cs"/>
      </a:defRPr>
    </a:lvl2pPr>
    <a:lvl3pPr marL="914400" algn="ctr" rtl="0" fontAlgn="base">
      <a:spcBef>
        <a:spcPct val="0"/>
      </a:spcBef>
      <a:spcAft>
        <a:spcPct val="0"/>
      </a:spcAft>
      <a:defRPr sz="1500" kern="1200">
        <a:solidFill>
          <a:schemeClr val="tx1"/>
        </a:solidFill>
        <a:latin typeface="Arial" charset="0"/>
        <a:ea typeface="+mn-ea"/>
        <a:cs typeface="+mn-cs"/>
      </a:defRPr>
    </a:lvl3pPr>
    <a:lvl4pPr marL="1371600" algn="ctr" rtl="0" fontAlgn="base">
      <a:spcBef>
        <a:spcPct val="0"/>
      </a:spcBef>
      <a:spcAft>
        <a:spcPct val="0"/>
      </a:spcAft>
      <a:defRPr sz="1500" kern="1200">
        <a:solidFill>
          <a:schemeClr val="tx1"/>
        </a:solidFill>
        <a:latin typeface="Arial" charset="0"/>
        <a:ea typeface="+mn-ea"/>
        <a:cs typeface="+mn-cs"/>
      </a:defRPr>
    </a:lvl4pPr>
    <a:lvl5pPr marL="1828800" algn="ctr" rtl="0" fontAlgn="base">
      <a:spcBef>
        <a:spcPct val="0"/>
      </a:spcBef>
      <a:spcAft>
        <a:spcPct val="0"/>
      </a:spcAft>
      <a:defRPr sz="1500" kern="1200">
        <a:solidFill>
          <a:schemeClr val="tx1"/>
        </a:solidFill>
        <a:latin typeface="Arial" charset="0"/>
        <a:ea typeface="+mn-ea"/>
        <a:cs typeface="+mn-cs"/>
      </a:defRPr>
    </a:lvl5pPr>
    <a:lvl6pPr marL="2286000" algn="l" defTabSz="914400" rtl="0" eaLnBrk="1" latinLnBrk="0" hangingPunct="1">
      <a:defRPr sz="1500" kern="1200">
        <a:solidFill>
          <a:schemeClr val="tx1"/>
        </a:solidFill>
        <a:latin typeface="Arial" charset="0"/>
        <a:ea typeface="+mn-ea"/>
        <a:cs typeface="+mn-cs"/>
      </a:defRPr>
    </a:lvl6pPr>
    <a:lvl7pPr marL="2743200" algn="l" defTabSz="914400" rtl="0" eaLnBrk="1" latinLnBrk="0" hangingPunct="1">
      <a:defRPr sz="1500" kern="1200">
        <a:solidFill>
          <a:schemeClr val="tx1"/>
        </a:solidFill>
        <a:latin typeface="Arial" charset="0"/>
        <a:ea typeface="+mn-ea"/>
        <a:cs typeface="+mn-cs"/>
      </a:defRPr>
    </a:lvl7pPr>
    <a:lvl8pPr marL="3200400" algn="l" defTabSz="914400" rtl="0" eaLnBrk="1" latinLnBrk="0" hangingPunct="1">
      <a:defRPr sz="1500" kern="1200">
        <a:solidFill>
          <a:schemeClr val="tx1"/>
        </a:solidFill>
        <a:latin typeface="Arial" charset="0"/>
        <a:ea typeface="+mn-ea"/>
        <a:cs typeface="+mn-cs"/>
      </a:defRPr>
    </a:lvl8pPr>
    <a:lvl9pPr marL="3657600" algn="l" defTabSz="914400" rtl="0" eaLnBrk="1" latinLnBrk="0" hangingPunct="1">
      <a:defRPr sz="1500" kern="1200">
        <a:solidFill>
          <a:schemeClr val="tx1"/>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CCCC00"/>
    <a:srgbClr val="FFFF00"/>
    <a:srgbClr val="CCECFF"/>
    <a:srgbClr val="99FFCC"/>
    <a:srgbClr val="CCFFCC"/>
    <a:srgbClr val="66CC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48" autoAdjust="0"/>
    <p:restoredTop sz="91075" autoAdjust="0"/>
  </p:normalViewPr>
  <p:slideViewPr>
    <p:cSldViewPr snapToObjects="1">
      <p:cViewPr varScale="1">
        <p:scale>
          <a:sx n="126" d="100"/>
          <a:sy n="126" d="100"/>
        </p:scale>
        <p:origin x="-894" y="-102"/>
      </p:cViewPr>
      <p:guideLst>
        <p:guide orient="horz" pos="3797"/>
        <p:guide orient="horz" pos="730"/>
        <p:guide orient="horz" pos="1573"/>
        <p:guide orient="horz" pos="4042"/>
        <p:guide orient="horz" pos="4197"/>
        <p:guide orient="horz" pos="3836"/>
        <p:guide orient="horz" pos="504"/>
        <p:guide orient="horz" pos="587"/>
        <p:guide pos="6029"/>
        <p:guide pos="4801"/>
        <p:guide pos="211"/>
        <p:guide pos="1436"/>
        <p:guide pos="477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Objects="1">
      <p:cViewPr varScale="1">
        <p:scale>
          <a:sx n="73" d="100"/>
          <a:sy n="73" d="100"/>
        </p:scale>
        <p:origin x="-2178" y="-102"/>
      </p:cViewPr>
      <p:guideLst>
        <p:guide orient="horz" pos="3024"/>
        <p:guide orient="horz" pos="5875"/>
        <p:guide orient="horz" pos="5970"/>
        <p:guide pos="2305"/>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9458" name="Picture 12" descr="continental_255_153_0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813" y="9120188"/>
            <a:ext cx="24003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9" name="Line 13"/>
          <p:cNvSpPr>
            <a:spLocks noChangeShapeType="1"/>
          </p:cNvSpPr>
          <p:nvPr/>
        </p:nvSpPr>
        <p:spPr bwMode="auto">
          <a:xfrm>
            <a:off x="320675" y="9048750"/>
            <a:ext cx="6675438"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lIns="92016" tIns="46008" rIns="92016" bIns="46008" anchor="b"/>
          <a:lstStyle/>
          <a:p>
            <a:endParaRPr lang="en-US"/>
          </a:p>
        </p:txBody>
      </p:sp>
      <p:sp>
        <p:nvSpPr>
          <p:cNvPr id="19460" name="Rectangle 14"/>
          <p:cNvSpPr>
            <a:spLocks noChangeArrowheads="1"/>
          </p:cNvSpPr>
          <p:nvPr/>
        </p:nvSpPr>
        <p:spPr bwMode="auto">
          <a:xfrm>
            <a:off x="177800" y="9264650"/>
            <a:ext cx="8524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none" lIns="107513" tIns="53756" rIns="107513" bIns="53756">
            <a:spAutoFit/>
          </a:bodyPr>
          <a:lstStyle/>
          <a:p>
            <a:pPr algn="l" defTabSz="915988" eaLnBrk="0" hangingPunct="0">
              <a:spcBef>
                <a:spcPct val="50000"/>
              </a:spcBef>
            </a:pPr>
            <a:r>
              <a:rPr lang="de-DE" sz="1000"/>
              <a:t>Page </a:t>
            </a:r>
            <a:fld id="{24F2F96B-08DF-4EDF-BF06-D2D125F36BCB}" type="slidenum">
              <a:rPr lang="de-DE" sz="1000"/>
              <a:pPr algn="l" defTabSz="915988" eaLnBrk="0" hangingPunct="0">
                <a:spcBef>
                  <a:spcPct val="50000"/>
                </a:spcBef>
              </a:pPr>
              <a:t>‹#›</a:t>
            </a:fld>
            <a:endParaRPr lang="de-DE" sz="1000"/>
          </a:p>
        </p:txBody>
      </p:sp>
      <p:sp>
        <p:nvSpPr>
          <p:cNvPr id="19461" name="Line 15"/>
          <p:cNvSpPr>
            <a:spLocks noChangeShapeType="1"/>
          </p:cNvSpPr>
          <p:nvPr/>
        </p:nvSpPr>
        <p:spPr bwMode="auto">
          <a:xfrm>
            <a:off x="317500" y="596900"/>
            <a:ext cx="6675438"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lIns="92016" tIns="46008" rIns="92016" bIns="46008" anchor="b"/>
          <a:lstStyle/>
          <a:p>
            <a:endParaRPr lang="en-US"/>
          </a:p>
        </p:txBody>
      </p:sp>
      <p:sp>
        <p:nvSpPr>
          <p:cNvPr id="28688" name="Rectangle 16"/>
          <p:cNvSpPr>
            <a:spLocks noGrp="1" noChangeArrowheads="1"/>
          </p:cNvSpPr>
          <p:nvPr>
            <p:ph type="hdr" sz="quarter"/>
          </p:nvPr>
        </p:nvSpPr>
        <p:spPr bwMode="auto">
          <a:xfrm>
            <a:off x="328613" y="0"/>
            <a:ext cx="6677025" cy="519113"/>
          </a:xfrm>
          <a:prstGeom prst="rect">
            <a:avLst/>
          </a:prstGeom>
          <a:noFill/>
          <a:ln>
            <a:noFill/>
          </a:ln>
          <a:effectLst/>
          <a:extLst/>
        </p:spPr>
        <p:txBody>
          <a:bodyPr vert="horz" wrap="square" lIns="0" tIns="0" rIns="0" bIns="0" numCol="1" anchor="b" anchorCtr="0" compatLnSpc="1">
            <a:prstTxWarp prst="textNoShape">
              <a:avLst/>
            </a:prstTxWarp>
          </a:bodyPr>
          <a:lstStyle>
            <a:lvl1pPr algn="l" defTabSz="909638" eaLnBrk="0" hangingPunct="0">
              <a:defRPr sz="1600" b="1">
                <a:latin typeface="Arial" charset="0"/>
              </a:defRPr>
            </a:lvl1pPr>
          </a:lstStyle>
          <a:p>
            <a:pPr>
              <a:defRPr/>
            </a:pPr>
            <a:endParaRPr lang="de-DE"/>
          </a:p>
        </p:txBody>
      </p:sp>
    </p:spTree>
    <p:extLst>
      <p:ext uri="{BB962C8B-B14F-4D97-AF65-F5344CB8AC3E}">
        <p14:creationId xmlns:p14="http://schemas.microsoft.com/office/powerpoint/2010/main" val="1838761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410" name="Rectangle 4"/>
          <p:cNvSpPr>
            <a:spLocks noRot="1" noChangeArrowheads="1" noTextEdit="1"/>
          </p:cNvSpPr>
          <p:nvPr>
            <p:ph type="sldImg" idx="2"/>
          </p:nvPr>
        </p:nvSpPr>
        <p:spPr bwMode="auto">
          <a:xfrm>
            <a:off x="1055688" y="719138"/>
            <a:ext cx="5200650" cy="3600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31838" y="4559300"/>
            <a:ext cx="5851525" cy="4322763"/>
          </a:xfrm>
          <a:prstGeom prst="rect">
            <a:avLst/>
          </a:prstGeom>
          <a:noFill/>
          <a:ln>
            <a:noFill/>
          </a:ln>
          <a:effectLst/>
          <a:extLst/>
        </p:spPr>
        <p:txBody>
          <a:bodyPr vert="horz" wrap="square" lIns="91010" tIns="45505" rIns="91010" bIns="45505" numCol="1" anchor="t" anchorCtr="0" compatLnSpc="1">
            <a:prstTxWarp prst="textNoShape">
              <a:avLst/>
            </a:prstTxWarp>
          </a:bodyPr>
          <a:lstStyle/>
          <a:p>
            <a:pPr lvl="0"/>
            <a:r>
              <a:rPr lang="de-DE" noProof="0" smtClean="0"/>
              <a:t>Textmasterformate durch Klicken bearbeiten</a:t>
            </a:r>
          </a:p>
          <a:p>
            <a:pPr lvl="1"/>
            <a:r>
              <a:rPr lang="de-DE" noProof="0" smtClean="0"/>
              <a:t>Zweite Ebene</a:t>
            </a:r>
          </a:p>
          <a:p>
            <a:pPr lvl="2"/>
            <a:r>
              <a:rPr lang="de-DE" noProof="0" smtClean="0"/>
              <a:t>Dritte Ebene</a:t>
            </a:r>
          </a:p>
          <a:p>
            <a:pPr lvl="3"/>
            <a:r>
              <a:rPr lang="de-DE" noProof="0" smtClean="0"/>
              <a:t>Vierte Ebene</a:t>
            </a:r>
          </a:p>
          <a:p>
            <a:pPr lvl="4"/>
            <a:r>
              <a:rPr lang="de-DE" noProof="0" smtClean="0"/>
              <a:t>Fünfte Ebene</a:t>
            </a:r>
          </a:p>
        </p:txBody>
      </p:sp>
      <p:pic>
        <p:nvPicPr>
          <p:cNvPr id="17412" name="Picture 11" descr="continental_255_153_0_RGB"/>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813" y="9120188"/>
            <a:ext cx="24003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13" name="Line 12"/>
          <p:cNvSpPr>
            <a:spLocks noChangeShapeType="1"/>
          </p:cNvSpPr>
          <p:nvPr/>
        </p:nvSpPr>
        <p:spPr bwMode="auto">
          <a:xfrm>
            <a:off x="320675" y="9048750"/>
            <a:ext cx="6675438"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lIns="92016" tIns="46008" rIns="92016" bIns="46008" anchor="b"/>
          <a:lstStyle/>
          <a:p>
            <a:endParaRPr lang="en-US"/>
          </a:p>
        </p:txBody>
      </p:sp>
      <p:sp>
        <p:nvSpPr>
          <p:cNvPr id="17414" name="Rectangle 13"/>
          <p:cNvSpPr>
            <a:spLocks noChangeArrowheads="1"/>
          </p:cNvSpPr>
          <p:nvPr/>
        </p:nvSpPr>
        <p:spPr bwMode="auto">
          <a:xfrm>
            <a:off x="177800" y="9264650"/>
            <a:ext cx="852488" cy="249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type="none" w="sm" len="lg"/>
              </a14:hiddenLine>
            </a:ext>
          </a:extLst>
        </p:spPr>
        <p:txBody>
          <a:bodyPr wrap="none" lIns="107513" tIns="53756" rIns="107513" bIns="53756">
            <a:spAutoFit/>
          </a:bodyPr>
          <a:lstStyle/>
          <a:p>
            <a:pPr algn="l" defTabSz="915988" eaLnBrk="0" hangingPunct="0">
              <a:spcBef>
                <a:spcPct val="50000"/>
              </a:spcBef>
            </a:pPr>
            <a:r>
              <a:rPr lang="de-DE" sz="1000"/>
              <a:t>Page </a:t>
            </a:r>
            <a:fld id="{33A7E9EF-831F-4501-AE0E-FDE6191817B6}" type="slidenum">
              <a:rPr lang="de-DE" sz="1000"/>
              <a:pPr algn="l" defTabSz="915988" eaLnBrk="0" hangingPunct="0">
                <a:spcBef>
                  <a:spcPct val="50000"/>
                </a:spcBef>
              </a:pPr>
              <a:t>‹#›</a:t>
            </a:fld>
            <a:endParaRPr lang="de-DE" sz="1000"/>
          </a:p>
        </p:txBody>
      </p:sp>
      <p:sp>
        <p:nvSpPr>
          <p:cNvPr id="17415" name="Line 14"/>
          <p:cNvSpPr>
            <a:spLocks noChangeShapeType="1"/>
          </p:cNvSpPr>
          <p:nvPr/>
        </p:nvSpPr>
        <p:spPr bwMode="auto">
          <a:xfrm>
            <a:off x="320675" y="4427538"/>
            <a:ext cx="6675438"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lIns="92016" tIns="46008" rIns="92016" bIns="46008" anchor="b"/>
          <a:lstStyle/>
          <a:p>
            <a:endParaRPr lang="en-US"/>
          </a:p>
        </p:txBody>
      </p:sp>
      <p:sp>
        <p:nvSpPr>
          <p:cNvPr id="17416" name="Line 15"/>
          <p:cNvSpPr>
            <a:spLocks noChangeShapeType="1"/>
          </p:cNvSpPr>
          <p:nvPr/>
        </p:nvSpPr>
        <p:spPr bwMode="auto">
          <a:xfrm>
            <a:off x="317500" y="596900"/>
            <a:ext cx="6675438" cy="0"/>
          </a:xfrm>
          <a:prstGeom prst="line">
            <a:avLst/>
          </a:prstGeom>
          <a:noFill/>
          <a:ln w="19050">
            <a:solidFill>
              <a:schemeClr val="tx1"/>
            </a:solidFill>
            <a:round/>
            <a:headEnd/>
            <a:tailEnd type="none" w="sm" len="lg"/>
          </a:ln>
          <a:extLst>
            <a:ext uri="{909E8E84-426E-40DD-AFC4-6F175D3DCCD1}">
              <a14:hiddenFill xmlns:a14="http://schemas.microsoft.com/office/drawing/2010/main">
                <a:noFill/>
              </a14:hiddenFill>
            </a:ext>
          </a:extLst>
        </p:spPr>
        <p:txBody>
          <a:bodyPr lIns="92016" tIns="46008" rIns="92016" bIns="46008" anchor="b"/>
          <a:lstStyle/>
          <a:p>
            <a:endParaRPr lang="en-US"/>
          </a:p>
        </p:txBody>
      </p:sp>
      <p:sp>
        <p:nvSpPr>
          <p:cNvPr id="5136" name="Rectangle 16"/>
          <p:cNvSpPr>
            <a:spLocks noGrp="1" noChangeArrowheads="1"/>
          </p:cNvSpPr>
          <p:nvPr>
            <p:ph type="hdr" sz="quarter"/>
          </p:nvPr>
        </p:nvSpPr>
        <p:spPr bwMode="auto">
          <a:xfrm>
            <a:off x="328613" y="0"/>
            <a:ext cx="6677025" cy="519113"/>
          </a:xfrm>
          <a:prstGeom prst="rect">
            <a:avLst/>
          </a:prstGeom>
          <a:noFill/>
          <a:ln>
            <a:noFill/>
          </a:ln>
          <a:effectLst/>
          <a:extLst/>
        </p:spPr>
        <p:txBody>
          <a:bodyPr vert="horz" wrap="square" lIns="0" tIns="0" rIns="0" bIns="0" numCol="1" anchor="b" anchorCtr="0" compatLnSpc="1">
            <a:prstTxWarp prst="textNoShape">
              <a:avLst/>
            </a:prstTxWarp>
          </a:bodyPr>
          <a:lstStyle>
            <a:lvl1pPr algn="l" defTabSz="909638" eaLnBrk="0" hangingPunct="0">
              <a:defRPr sz="1600" b="1">
                <a:latin typeface="Arial" charset="0"/>
              </a:defRPr>
            </a:lvl1pPr>
          </a:lstStyle>
          <a:p>
            <a:pPr>
              <a:defRPr/>
            </a:pPr>
            <a:endParaRPr lang="de-DE"/>
          </a:p>
        </p:txBody>
      </p:sp>
    </p:spTree>
    <p:extLst>
      <p:ext uri="{BB962C8B-B14F-4D97-AF65-F5344CB8AC3E}">
        <p14:creationId xmlns:p14="http://schemas.microsoft.com/office/powerpoint/2010/main" val="393272064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Rot="1" noChangeArrowheads="1" noTextEdit="1"/>
          </p:cNvSpPr>
          <p:nvPr>
            <p:ph type="sldImg"/>
          </p:nvPr>
        </p:nvSpPr>
        <p:spPr>
          <a:xfrm>
            <a:off x="1058863" y="720725"/>
            <a:ext cx="5199062" cy="3598863"/>
          </a:xfrm>
          <a:ln/>
        </p:spPr>
      </p:sp>
      <p:sp>
        <p:nvSpPr>
          <p:cNvPr id="18435" name="Rectangle 3"/>
          <p:cNvSpPr>
            <a:spLocks noGrp="1" noChangeArrowheads="1"/>
          </p:cNvSpPr>
          <p:nvPr>
            <p:ph type="body" idx="1"/>
          </p:nvPr>
        </p:nvSpPr>
        <p:spPr>
          <a:xfrm>
            <a:off x="733425" y="4560888"/>
            <a:ext cx="5848350" cy="4319587"/>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 name="Group 16"/>
          <p:cNvGrpSpPr>
            <a:grpSpLocks/>
          </p:cNvGrpSpPr>
          <p:nvPr userDrawn="1"/>
        </p:nvGrpSpPr>
        <p:grpSpPr bwMode="auto">
          <a:xfrm>
            <a:off x="334963" y="895350"/>
            <a:ext cx="9236075" cy="5194300"/>
            <a:chOff x="228" y="622"/>
            <a:chExt cx="6280" cy="3607"/>
          </a:xfrm>
        </p:grpSpPr>
        <p:pic>
          <p:nvPicPr>
            <p:cNvPr id="4" name="Picture 14" descr="g_strich"/>
            <p:cNvPicPr>
              <a:picLocks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 y="622"/>
              <a:ext cx="628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15" descr="sg_strich"/>
            <p:cNvPicPr>
              <a:picLocks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 y="4179"/>
              <a:ext cx="6280"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6" name="Picture 18" descr="continental_255_153_0_RGB"/>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2266950" y="1784350"/>
            <a:ext cx="5334000" cy="86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26" name="Rectangle 2"/>
          <p:cNvSpPr>
            <a:spLocks noGrp="1" noChangeArrowheads="1"/>
          </p:cNvSpPr>
          <p:nvPr>
            <p:ph type="ctrTitle"/>
          </p:nvPr>
        </p:nvSpPr>
        <p:spPr>
          <a:xfrm>
            <a:off x="920750" y="4359275"/>
            <a:ext cx="8062913" cy="1470025"/>
          </a:xfrm>
        </p:spPr>
        <p:txBody>
          <a:bodyPr anchor="t"/>
          <a:lstStyle>
            <a:lvl1pPr algn="ctr">
              <a:defRPr/>
            </a:lvl1pPr>
          </a:lstStyle>
          <a:p>
            <a:pPr lvl="0"/>
            <a:r>
              <a:rPr lang="en-US" noProof="0" smtClean="0"/>
              <a:t>Title</a:t>
            </a:r>
          </a:p>
        </p:txBody>
      </p:sp>
      <p:sp>
        <p:nvSpPr>
          <p:cNvPr id="7" name="Rectangle 3"/>
          <p:cNvSpPr>
            <a:spLocks noGrp="1" noChangeArrowheads="1"/>
          </p:cNvSpPr>
          <p:nvPr>
            <p:ph type="sldNum" sz="quarter" idx="10"/>
          </p:nvPr>
        </p:nvSpPr>
        <p:spPr>
          <a:xfrm>
            <a:off x="330200" y="6530975"/>
            <a:ext cx="3135313" cy="142875"/>
          </a:xfrm>
        </p:spPr>
        <p:txBody>
          <a:bodyPr/>
          <a:lstStyle>
            <a:lvl1pPr>
              <a:defRPr/>
            </a:lvl1pPr>
          </a:lstStyle>
          <a:p>
            <a:pPr>
              <a:defRPr/>
            </a:pPr>
            <a:fld id="{74009266-28C5-419C-A96E-EFED6C6EB957}" type="slidenum">
              <a:rPr lang="en-US"/>
              <a:pPr>
                <a:defRPr/>
              </a:pPr>
              <a:t>‹#›</a:t>
            </a:fld>
            <a:r>
              <a:rPr lang="en-US"/>
              <a:t> / Author /  Date   © Continental AG</a:t>
            </a:r>
          </a:p>
        </p:txBody>
      </p:sp>
    </p:spTree>
    <p:extLst>
      <p:ext uri="{BB962C8B-B14F-4D97-AF65-F5344CB8AC3E}">
        <p14:creationId xmlns:p14="http://schemas.microsoft.com/office/powerpoint/2010/main" val="6131395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9B5DCE8B-5602-4814-8E78-8AA86FD16596}" type="slidenum">
              <a:rPr lang="en-US"/>
              <a:pPr>
                <a:defRPr/>
              </a:pPr>
              <a:t>‹#›</a:t>
            </a:fld>
            <a:r>
              <a:rPr lang="en-US"/>
              <a:t> / B. Bach / ID RD SW GA-M/  Nov-2010   © Continental AG</a:t>
            </a:r>
          </a:p>
        </p:txBody>
      </p:sp>
    </p:spTree>
    <p:extLst>
      <p:ext uri="{BB962C8B-B14F-4D97-AF65-F5344CB8AC3E}">
        <p14:creationId xmlns:p14="http://schemas.microsoft.com/office/powerpoint/2010/main" val="722389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62813" y="225425"/>
            <a:ext cx="2308225" cy="5764213"/>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334963" y="225425"/>
            <a:ext cx="6775450" cy="5764213"/>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F58895F5-E45D-4FFA-8307-B267C121AB5B}" type="slidenum">
              <a:rPr lang="en-US"/>
              <a:pPr>
                <a:defRPr/>
              </a:pPr>
              <a:t>‹#›</a:t>
            </a:fld>
            <a:r>
              <a:rPr lang="en-US"/>
              <a:t> / B. Bach / ID RD SW GA-M/  Nov-2010   © Continental AG</a:t>
            </a:r>
          </a:p>
        </p:txBody>
      </p:sp>
    </p:spTree>
    <p:extLst>
      <p:ext uri="{BB962C8B-B14F-4D97-AF65-F5344CB8AC3E}">
        <p14:creationId xmlns:p14="http://schemas.microsoft.com/office/powerpoint/2010/main" val="27192372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63" y="225425"/>
            <a:ext cx="9236075" cy="62865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334963" y="1158875"/>
            <a:ext cx="4541837"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158875"/>
            <a:ext cx="4541838" cy="48307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02424661-2C4F-4CD8-A2F8-24FF23A4A927}" type="slidenum">
              <a:rPr lang="en-US"/>
              <a:pPr>
                <a:defRPr/>
              </a:pPr>
              <a:t>‹#›</a:t>
            </a:fld>
            <a:r>
              <a:rPr lang="en-US"/>
              <a:t> / B. Bach / ID RD SW GA-M/  Nov-2010   © Continental AG</a:t>
            </a:r>
          </a:p>
        </p:txBody>
      </p:sp>
    </p:spTree>
    <p:extLst>
      <p:ext uri="{BB962C8B-B14F-4D97-AF65-F5344CB8AC3E}">
        <p14:creationId xmlns:p14="http://schemas.microsoft.com/office/powerpoint/2010/main" val="2099894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334963" y="225425"/>
            <a:ext cx="9236075" cy="62865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334963" y="1158875"/>
            <a:ext cx="9236075" cy="4830763"/>
          </a:xfrm>
        </p:spPr>
        <p:txBody>
          <a:bodyPr/>
          <a:lstStyle/>
          <a:p>
            <a:pPr lvl="0"/>
            <a:endParaRPr lang="en-US" noProof="0" smtClean="0"/>
          </a:p>
        </p:txBody>
      </p:sp>
      <p:sp>
        <p:nvSpPr>
          <p:cNvPr id="4" name="Rectangle 4"/>
          <p:cNvSpPr>
            <a:spLocks noGrp="1" noChangeArrowheads="1"/>
          </p:cNvSpPr>
          <p:nvPr>
            <p:ph type="sldNum" sz="quarter" idx="10"/>
          </p:nvPr>
        </p:nvSpPr>
        <p:spPr>
          <a:ln/>
        </p:spPr>
        <p:txBody>
          <a:bodyPr/>
          <a:lstStyle>
            <a:lvl1pPr>
              <a:defRPr/>
            </a:lvl1pPr>
          </a:lstStyle>
          <a:p>
            <a:pPr>
              <a:defRPr/>
            </a:pPr>
            <a:fld id="{5BC22732-3DBC-4BB9-A7A5-FBD7FD190907}" type="slidenum">
              <a:rPr lang="en-US"/>
              <a:pPr>
                <a:defRPr/>
              </a:pPr>
              <a:t>‹#›</a:t>
            </a:fld>
            <a:r>
              <a:rPr lang="en-US"/>
              <a:t> / B. Bach / ID RD SW GA-M/  Nov-2010   © Continental AG</a:t>
            </a:r>
          </a:p>
        </p:txBody>
      </p:sp>
    </p:spTree>
    <p:extLst>
      <p:ext uri="{BB962C8B-B14F-4D97-AF65-F5344CB8AC3E}">
        <p14:creationId xmlns:p14="http://schemas.microsoft.com/office/powerpoint/2010/main" val="2001388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sldNum" sz="quarter" idx="10"/>
          </p:nvPr>
        </p:nvSpPr>
        <p:spPr>
          <a:ln/>
        </p:spPr>
        <p:txBody>
          <a:bodyPr/>
          <a:lstStyle>
            <a:lvl1pPr>
              <a:defRPr/>
            </a:lvl1pPr>
          </a:lstStyle>
          <a:p>
            <a:pPr>
              <a:defRPr/>
            </a:pPr>
            <a:fld id="{3C7AA1AC-A075-4BF7-88BC-EEDDFB66D515}" type="slidenum">
              <a:rPr lang="en-US"/>
              <a:pPr>
                <a:defRPr/>
              </a:pPr>
              <a:t>‹#›</a:t>
            </a:fld>
            <a:r>
              <a:rPr lang="en-US"/>
              <a:t> / B. Bach / ID RD SW GA-M/  Nov-2010   © Continental AG</a:t>
            </a:r>
          </a:p>
        </p:txBody>
      </p:sp>
    </p:spTree>
    <p:extLst>
      <p:ext uri="{BB962C8B-B14F-4D97-AF65-F5344CB8AC3E}">
        <p14:creationId xmlns:p14="http://schemas.microsoft.com/office/powerpoint/2010/main" val="31452387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82638" y="4406900"/>
            <a:ext cx="84201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sldNum" sz="quarter" idx="10"/>
          </p:nvPr>
        </p:nvSpPr>
        <p:spPr>
          <a:ln/>
        </p:spPr>
        <p:txBody>
          <a:bodyPr/>
          <a:lstStyle>
            <a:lvl1pPr>
              <a:defRPr/>
            </a:lvl1pPr>
          </a:lstStyle>
          <a:p>
            <a:pPr>
              <a:defRPr/>
            </a:pPr>
            <a:fld id="{F66D433D-DA2B-440E-A6D9-7EE718AB09B6}" type="slidenum">
              <a:rPr lang="en-US"/>
              <a:pPr>
                <a:defRPr/>
              </a:pPr>
              <a:t>‹#›</a:t>
            </a:fld>
            <a:r>
              <a:rPr lang="en-US"/>
              <a:t> / B. Bach / ID RD SW GA-M/  Nov-2010   © Continental AG</a:t>
            </a:r>
          </a:p>
        </p:txBody>
      </p:sp>
    </p:spTree>
    <p:extLst>
      <p:ext uri="{BB962C8B-B14F-4D97-AF65-F5344CB8AC3E}">
        <p14:creationId xmlns:p14="http://schemas.microsoft.com/office/powerpoint/2010/main" val="28925505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334963" y="1158875"/>
            <a:ext cx="4541837"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5029200" y="1158875"/>
            <a:ext cx="4541838" cy="48307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sldNum" sz="quarter" idx="10"/>
          </p:nvPr>
        </p:nvSpPr>
        <p:spPr>
          <a:ln/>
        </p:spPr>
        <p:txBody>
          <a:bodyPr/>
          <a:lstStyle>
            <a:lvl1pPr>
              <a:defRPr/>
            </a:lvl1pPr>
          </a:lstStyle>
          <a:p>
            <a:pPr>
              <a:defRPr/>
            </a:pPr>
            <a:fld id="{3809A830-F93C-4A67-BE7B-C75752FAE72B}" type="slidenum">
              <a:rPr lang="en-US"/>
              <a:pPr>
                <a:defRPr/>
              </a:pPr>
              <a:t>‹#›</a:t>
            </a:fld>
            <a:r>
              <a:rPr lang="en-US"/>
              <a:t> / B. Bach / ID RD SW GA-M/  Nov-2010   © Continental AG</a:t>
            </a:r>
          </a:p>
        </p:txBody>
      </p:sp>
    </p:spTree>
    <p:extLst>
      <p:ext uri="{BB962C8B-B14F-4D97-AF65-F5344CB8AC3E}">
        <p14:creationId xmlns:p14="http://schemas.microsoft.com/office/powerpoint/2010/main" val="19810238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4638"/>
            <a:ext cx="89154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sldNum" sz="quarter" idx="10"/>
          </p:nvPr>
        </p:nvSpPr>
        <p:spPr>
          <a:ln/>
        </p:spPr>
        <p:txBody>
          <a:bodyPr/>
          <a:lstStyle>
            <a:lvl1pPr>
              <a:defRPr/>
            </a:lvl1pPr>
          </a:lstStyle>
          <a:p>
            <a:pPr>
              <a:defRPr/>
            </a:pPr>
            <a:fld id="{262A6CDF-C84B-413C-8629-9589C2CB03B0}" type="slidenum">
              <a:rPr lang="en-US"/>
              <a:pPr>
                <a:defRPr/>
              </a:pPr>
              <a:t>‹#›</a:t>
            </a:fld>
            <a:r>
              <a:rPr lang="en-US"/>
              <a:t> / B. Bach / ID RD SW GA-M/  Nov-2010   © Continental AG</a:t>
            </a:r>
          </a:p>
        </p:txBody>
      </p:sp>
    </p:spTree>
    <p:extLst>
      <p:ext uri="{BB962C8B-B14F-4D97-AF65-F5344CB8AC3E}">
        <p14:creationId xmlns:p14="http://schemas.microsoft.com/office/powerpoint/2010/main" val="3478165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sldNum" sz="quarter" idx="10"/>
          </p:nvPr>
        </p:nvSpPr>
        <p:spPr>
          <a:ln/>
        </p:spPr>
        <p:txBody>
          <a:bodyPr/>
          <a:lstStyle>
            <a:lvl1pPr>
              <a:defRPr/>
            </a:lvl1pPr>
          </a:lstStyle>
          <a:p>
            <a:pPr>
              <a:defRPr/>
            </a:pPr>
            <a:fld id="{C7FFF504-6815-4589-A2B2-719EFD976F0B}" type="slidenum">
              <a:rPr lang="en-US"/>
              <a:pPr>
                <a:defRPr/>
              </a:pPr>
              <a:t>‹#›</a:t>
            </a:fld>
            <a:r>
              <a:rPr lang="en-US"/>
              <a:t> / B. Bach / ID RD SW GA-M/  Nov-2010   © Continental AG</a:t>
            </a:r>
          </a:p>
        </p:txBody>
      </p:sp>
    </p:spTree>
    <p:extLst>
      <p:ext uri="{BB962C8B-B14F-4D97-AF65-F5344CB8AC3E}">
        <p14:creationId xmlns:p14="http://schemas.microsoft.com/office/powerpoint/2010/main" val="818276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a:ln/>
        </p:spPr>
        <p:txBody>
          <a:bodyPr/>
          <a:lstStyle>
            <a:lvl1pPr>
              <a:defRPr/>
            </a:lvl1pPr>
          </a:lstStyle>
          <a:p>
            <a:pPr>
              <a:defRPr/>
            </a:pPr>
            <a:fld id="{87317F76-88E7-43E4-B375-038B89B0BE72}" type="slidenum">
              <a:rPr lang="en-US"/>
              <a:pPr>
                <a:defRPr/>
              </a:pPr>
              <a:t>‹#›</a:t>
            </a:fld>
            <a:r>
              <a:rPr lang="en-US"/>
              <a:t> / B. Bach / ID RD SW GA-M/  Nov-2010   © Continental AG</a:t>
            </a:r>
          </a:p>
        </p:txBody>
      </p:sp>
    </p:spTree>
    <p:extLst>
      <p:ext uri="{BB962C8B-B14F-4D97-AF65-F5344CB8AC3E}">
        <p14:creationId xmlns:p14="http://schemas.microsoft.com/office/powerpoint/2010/main" val="41664752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95300" y="273050"/>
            <a:ext cx="3259138"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7521C810-7083-48F1-B23E-06DA4999018B}" type="slidenum">
              <a:rPr lang="en-US"/>
              <a:pPr>
                <a:defRPr/>
              </a:pPr>
              <a:t>‹#›</a:t>
            </a:fld>
            <a:r>
              <a:rPr lang="en-US"/>
              <a:t> / B. Bach / ID RD SW GA-M/  Nov-2010   © Continental AG</a:t>
            </a:r>
          </a:p>
        </p:txBody>
      </p:sp>
    </p:spTree>
    <p:extLst>
      <p:ext uri="{BB962C8B-B14F-4D97-AF65-F5344CB8AC3E}">
        <p14:creationId xmlns:p14="http://schemas.microsoft.com/office/powerpoint/2010/main" val="2612033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1513" y="4800600"/>
            <a:ext cx="59436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sldNum" sz="quarter" idx="10"/>
          </p:nvPr>
        </p:nvSpPr>
        <p:spPr>
          <a:ln/>
        </p:spPr>
        <p:txBody>
          <a:bodyPr/>
          <a:lstStyle>
            <a:lvl1pPr>
              <a:defRPr/>
            </a:lvl1pPr>
          </a:lstStyle>
          <a:p>
            <a:pPr>
              <a:defRPr/>
            </a:pPr>
            <a:fld id="{E8703102-0A2D-489A-8D4A-964CAC9C9801}" type="slidenum">
              <a:rPr lang="en-US"/>
              <a:pPr>
                <a:defRPr/>
              </a:pPr>
              <a:t>‹#›</a:t>
            </a:fld>
            <a:r>
              <a:rPr lang="en-US"/>
              <a:t> / B. Bach / ID RD SW GA-M/  Nov-2010   © Continental AG</a:t>
            </a:r>
          </a:p>
        </p:txBody>
      </p:sp>
    </p:spTree>
    <p:extLst>
      <p:ext uri="{BB962C8B-B14F-4D97-AF65-F5344CB8AC3E}">
        <p14:creationId xmlns:p14="http://schemas.microsoft.com/office/powerpoint/2010/main" val="4259653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jpeg"/><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19" Type="http://schemas.openxmlformats.org/officeDocument/2006/relationships/image" Target="../media/image5.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2"/>
          <p:cNvSpPr>
            <a:spLocks noChangeArrowheads="1"/>
          </p:cNvSpPr>
          <p:nvPr userDrawn="1"/>
        </p:nvSpPr>
        <p:spPr bwMode="auto">
          <a:xfrm>
            <a:off x="382588" y="954088"/>
            <a:ext cx="9247187" cy="5035550"/>
          </a:xfrm>
          <a:prstGeom prst="rect">
            <a:avLst/>
          </a:prstGeom>
          <a:gradFill rotWithShape="1">
            <a:gsLst>
              <a:gs pos="0">
                <a:srgbClr val="FFCC99">
                  <a:alpha val="10001"/>
                </a:srgbClr>
              </a:gs>
              <a:gs pos="100000">
                <a:schemeClr val="bg1"/>
              </a:gs>
            </a:gsLst>
            <a:lin ang="5400000" scaled="1"/>
          </a:gradFill>
          <a:ln>
            <a:noFill/>
          </a:ln>
          <a:effectLst>
            <a:outerShdw dist="53882" dir="8100000" algn="ctr" rotWithShape="0">
              <a:srgbClr val="FF9900">
                <a:alpha val="50000"/>
              </a:srgbClr>
            </a:outerShdw>
          </a:effectLst>
          <a:extLst>
            <a:ext uri="{91240B29-F687-4F45-9708-019B960494DF}">
              <a14:hiddenLine xmlns:a14="http://schemas.microsoft.com/office/drawing/2010/main" w="9525" algn="ctr">
                <a:solidFill>
                  <a:srgbClr val="000000"/>
                </a:solidFill>
                <a:miter lim="800000"/>
                <a:headEnd/>
                <a:tailEnd/>
              </a14:hiddenLine>
            </a:ext>
          </a:extLst>
        </p:spPr>
        <p:txBody>
          <a:bodyPr lIns="33026" tIns="165122" rIns="33026" bIns="66052"/>
          <a:lstStyle/>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a:p>
            <a:pPr algn="l" defTabSz="841375"/>
            <a:endParaRPr lang="en-US" sz="1400"/>
          </a:p>
        </p:txBody>
      </p:sp>
      <p:sp>
        <p:nvSpPr>
          <p:cNvPr id="1027" name="Rectangle 2"/>
          <p:cNvSpPr>
            <a:spLocks noGrp="1" noChangeArrowheads="1"/>
          </p:cNvSpPr>
          <p:nvPr>
            <p:ph type="title"/>
          </p:nvPr>
        </p:nvSpPr>
        <p:spPr bwMode="auto">
          <a:xfrm>
            <a:off x="334963" y="225425"/>
            <a:ext cx="9236075" cy="628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b" anchorCtr="0" compatLnSpc="1">
            <a:prstTxWarp prst="textNoShape">
              <a:avLst/>
            </a:prstTxWarp>
          </a:bodyPr>
          <a:lstStyle/>
          <a:p>
            <a:pPr lvl="0"/>
            <a:r>
              <a:rPr lang="en-US" smtClean="0"/>
              <a:t/>
            </a:r>
            <a:br>
              <a:rPr lang="en-US" smtClean="0"/>
            </a:br>
            <a:r>
              <a:rPr lang="en-US" smtClean="0"/>
              <a:t>single- or double lines</a:t>
            </a:r>
          </a:p>
        </p:txBody>
      </p:sp>
      <p:sp>
        <p:nvSpPr>
          <p:cNvPr id="1028" name="Rectangle 3"/>
          <p:cNvSpPr>
            <a:spLocks noGrp="1" noChangeArrowheads="1"/>
          </p:cNvSpPr>
          <p:nvPr>
            <p:ph type="body" idx="1"/>
          </p:nvPr>
        </p:nvSpPr>
        <p:spPr bwMode="auto">
          <a:xfrm>
            <a:off x="334963" y="1158875"/>
            <a:ext cx="9236075" cy="4830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US" smtClean="0"/>
              <a:t>First indent setting</a:t>
            </a:r>
          </a:p>
          <a:p>
            <a:pPr lvl="1"/>
            <a:r>
              <a:rPr lang="en-US" smtClean="0"/>
              <a:t>Second indent setting</a:t>
            </a:r>
          </a:p>
          <a:p>
            <a:pPr lvl="2"/>
            <a:r>
              <a:rPr lang="en-US" smtClean="0"/>
              <a:t>Third indent setting</a:t>
            </a:r>
          </a:p>
          <a:p>
            <a:pPr lvl="3"/>
            <a:r>
              <a:rPr lang="en-US" smtClean="0"/>
              <a:t>Fourth indent setting</a:t>
            </a:r>
          </a:p>
          <a:p>
            <a:pPr lvl="4"/>
            <a:r>
              <a:rPr lang="en-US" smtClean="0"/>
              <a:t>Fifth indent setting</a:t>
            </a:r>
          </a:p>
        </p:txBody>
      </p:sp>
      <p:sp>
        <p:nvSpPr>
          <p:cNvPr id="25604" name="Rectangle 4"/>
          <p:cNvSpPr>
            <a:spLocks noGrp="1" noChangeArrowheads="1"/>
          </p:cNvSpPr>
          <p:nvPr>
            <p:ph type="sldNum" sz="quarter" idx="4"/>
          </p:nvPr>
        </p:nvSpPr>
        <p:spPr bwMode="auto">
          <a:xfrm>
            <a:off x="334963" y="6524625"/>
            <a:ext cx="3135312" cy="142875"/>
          </a:xfrm>
          <a:prstGeom prst="rect">
            <a:avLst/>
          </a:prstGeom>
          <a:noFill/>
          <a:ln>
            <a:noFill/>
          </a:ln>
          <a:effectLst/>
          <a:extLst/>
        </p:spPr>
        <p:txBody>
          <a:bodyPr vert="horz" wrap="square" lIns="0" tIns="0" rIns="0" bIns="0" numCol="1" anchor="b" anchorCtr="0" compatLnSpc="1">
            <a:prstTxWarp prst="textNoShape">
              <a:avLst/>
            </a:prstTxWarp>
          </a:bodyPr>
          <a:lstStyle>
            <a:lvl1pPr algn="l">
              <a:lnSpc>
                <a:spcPts val="550"/>
              </a:lnSpc>
              <a:defRPr sz="600">
                <a:latin typeface="Arial" pitchFamily="34" charset="0"/>
              </a:defRPr>
            </a:lvl1pPr>
          </a:lstStyle>
          <a:p>
            <a:pPr>
              <a:defRPr/>
            </a:pPr>
            <a:fld id="{015689A9-6B92-49BE-A7BC-D2A0B769AEDC}" type="slidenum">
              <a:rPr lang="en-US"/>
              <a:pPr>
                <a:defRPr/>
              </a:pPr>
              <a:t>‹#›</a:t>
            </a:fld>
            <a:r>
              <a:rPr lang="en-US"/>
              <a:t> / B. Bach / ID RD SW GA-M/  Nov-2010   © Continental AG</a:t>
            </a:r>
          </a:p>
        </p:txBody>
      </p:sp>
      <p:sp>
        <p:nvSpPr>
          <p:cNvPr id="25605" name="Text Box 5"/>
          <p:cNvSpPr txBox="1">
            <a:spLocks noChangeArrowheads="1"/>
          </p:cNvSpPr>
          <p:nvPr/>
        </p:nvSpPr>
        <p:spPr bwMode="auto">
          <a:xfrm>
            <a:off x="330200" y="6256338"/>
            <a:ext cx="3989388" cy="177800"/>
          </a:xfrm>
          <a:prstGeom prst="rect">
            <a:avLst/>
          </a:prstGeom>
          <a:noFill/>
          <a:ln>
            <a:noFill/>
          </a:ln>
          <a:effectLst/>
          <a:extLst/>
        </p:spPr>
        <p:txBody>
          <a:bodyPr lIns="0" tIns="0" rIns="0" bIns="0" anchor="b"/>
          <a:lstStyle>
            <a:lvl1pPr algn="l" defTabSz="915988">
              <a:defRPr>
                <a:solidFill>
                  <a:schemeClr val="tx1"/>
                </a:solidFill>
                <a:latin typeface="Arial" charset="0"/>
              </a:defRPr>
            </a:lvl1pPr>
            <a:lvl2pPr marL="419100" algn="l" defTabSz="915988">
              <a:defRPr>
                <a:solidFill>
                  <a:schemeClr val="tx1"/>
                </a:solidFill>
                <a:latin typeface="Arial" charset="0"/>
              </a:defRPr>
            </a:lvl2pPr>
            <a:lvl3pPr marL="839788" algn="l" defTabSz="915988">
              <a:defRPr>
                <a:solidFill>
                  <a:schemeClr val="tx1"/>
                </a:solidFill>
                <a:latin typeface="Arial" charset="0"/>
              </a:defRPr>
            </a:lvl3pPr>
            <a:lvl4pPr marL="1257300" algn="l" defTabSz="915988">
              <a:defRPr>
                <a:solidFill>
                  <a:schemeClr val="tx1"/>
                </a:solidFill>
                <a:latin typeface="Arial" charset="0"/>
              </a:defRPr>
            </a:lvl4pPr>
            <a:lvl5pPr marL="1679575" algn="l" defTabSz="915988">
              <a:defRPr>
                <a:solidFill>
                  <a:schemeClr val="tx1"/>
                </a:solidFill>
                <a:latin typeface="Arial" charset="0"/>
              </a:defRPr>
            </a:lvl5pPr>
            <a:lvl6pPr marL="2136775" defTabSz="915988" fontAlgn="base">
              <a:spcBef>
                <a:spcPct val="0"/>
              </a:spcBef>
              <a:spcAft>
                <a:spcPct val="0"/>
              </a:spcAft>
              <a:defRPr>
                <a:solidFill>
                  <a:schemeClr val="tx1"/>
                </a:solidFill>
                <a:latin typeface="Arial" charset="0"/>
              </a:defRPr>
            </a:lvl6pPr>
            <a:lvl7pPr marL="2593975" defTabSz="915988" fontAlgn="base">
              <a:spcBef>
                <a:spcPct val="0"/>
              </a:spcBef>
              <a:spcAft>
                <a:spcPct val="0"/>
              </a:spcAft>
              <a:defRPr>
                <a:solidFill>
                  <a:schemeClr val="tx1"/>
                </a:solidFill>
                <a:latin typeface="Arial" charset="0"/>
              </a:defRPr>
            </a:lvl7pPr>
            <a:lvl8pPr marL="3051175" defTabSz="915988" fontAlgn="base">
              <a:spcBef>
                <a:spcPct val="0"/>
              </a:spcBef>
              <a:spcAft>
                <a:spcPct val="0"/>
              </a:spcAft>
              <a:defRPr>
                <a:solidFill>
                  <a:schemeClr val="tx1"/>
                </a:solidFill>
                <a:latin typeface="Arial" charset="0"/>
              </a:defRPr>
            </a:lvl8pPr>
            <a:lvl9pPr marL="3508375" defTabSz="915988" fontAlgn="base">
              <a:spcBef>
                <a:spcPct val="0"/>
              </a:spcBef>
              <a:spcAft>
                <a:spcPct val="0"/>
              </a:spcAft>
              <a:defRPr>
                <a:solidFill>
                  <a:schemeClr val="tx1"/>
                </a:solidFill>
                <a:latin typeface="Arial" charset="0"/>
              </a:defRPr>
            </a:lvl9pPr>
          </a:lstStyle>
          <a:p>
            <a:pPr>
              <a:defRPr/>
            </a:pPr>
            <a:endParaRPr lang="en-US" sz="800" b="1" smtClean="0"/>
          </a:p>
        </p:txBody>
      </p:sp>
      <p:sp>
        <p:nvSpPr>
          <p:cNvPr id="25606" name="Text Box 6"/>
          <p:cNvSpPr txBox="1">
            <a:spLocks noChangeArrowheads="1"/>
          </p:cNvSpPr>
          <p:nvPr/>
        </p:nvSpPr>
        <p:spPr bwMode="auto">
          <a:xfrm>
            <a:off x="500063" y="5610225"/>
            <a:ext cx="3001962" cy="153988"/>
          </a:xfrm>
          <a:prstGeom prst="rect">
            <a:avLst/>
          </a:prstGeom>
          <a:noFill/>
          <a:ln>
            <a:noFill/>
          </a:ln>
          <a:effectLst/>
          <a:extLst/>
        </p:spPr>
        <p:txBody>
          <a:bodyPr lIns="0" tIns="0" rIns="0" bIns="0" anchor="b"/>
          <a:lstStyle>
            <a:lvl1pPr algn="l" defTabSz="915988">
              <a:defRPr>
                <a:solidFill>
                  <a:schemeClr val="tx1"/>
                </a:solidFill>
                <a:latin typeface="Arial" charset="0"/>
              </a:defRPr>
            </a:lvl1pPr>
            <a:lvl2pPr marL="419100" algn="l" defTabSz="915988">
              <a:defRPr>
                <a:solidFill>
                  <a:schemeClr val="tx1"/>
                </a:solidFill>
                <a:latin typeface="Arial" charset="0"/>
              </a:defRPr>
            </a:lvl2pPr>
            <a:lvl3pPr marL="839788" algn="l" defTabSz="915988">
              <a:defRPr>
                <a:solidFill>
                  <a:schemeClr val="tx1"/>
                </a:solidFill>
                <a:latin typeface="Arial" charset="0"/>
              </a:defRPr>
            </a:lvl3pPr>
            <a:lvl4pPr marL="1257300" algn="l" defTabSz="915988">
              <a:defRPr>
                <a:solidFill>
                  <a:schemeClr val="tx1"/>
                </a:solidFill>
                <a:latin typeface="Arial" charset="0"/>
              </a:defRPr>
            </a:lvl4pPr>
            <a:lvl5pPr marL="1679575" algn="l" defTabSz="915988">
              <a:defRPr>
                <a:solidFill>
                  <a:schemeClr val="tx1"/>
                </a:solidFill>
                <a:latin typeface="Arial" charset="0"/>
              </a:defRPr>
            </a:lvl5pPr>
            <a:lvl6pPr marL="2136775" defTabSz="915988" fontAlgn="base">
              <a:spcBef>
                <a:spcPct val="0"/>
              </a:spcBef>
              <a:spcAft>
                <a:spcPct val="0"/>
              </a:spcAft>
              <a:defRPr>
                <a:solidFill>
                  <a:schemeClr val="tx1"/>
                </a:solidFill>
                <a:latin typeface="Arial" charset="0"/>
              </a:defRPr>
            </a:lvl6pPr>
            <a:lvl7pPr marL="2593975" defTabSz="915988" fontAlgn="base">
              <a:spcBef>
                <a:spcPct val="0"/>
              </a:spcBef>
              <a:spcAft>
                <a:spcPct val="0"/>
              </a:spcAft>
              <a:defRPr>
                <a:solidFill>
                  <a:schemeClr val="tx1"/>
                </a:solidFill>
                <a:latin typeface="Arial" charset="0"/>
              </a:defRPr>
            </a:lvl7pPr>
            <a:lvl8pPr marL="3051175" defTabSz="915988" fontAlgn="base">
              <a:spcBef>
                <a:spcPct val="0"/>
              </a:spcBef>
              <a:spcAft>
                <a:spcPct val="0"/>
              </a:spcAft>
              <a:defRPr>
                <a:solidFill>
                  <a:schemeClr val="tx1"/>
                </a:solidFill>
                <a:latin typeface="Arial" charset="0"/>
              </a:defRPr>
            </a:lvl8pPr>
            <a:lvl9pPr marL="3508375" defTabSz="915988" fontAlgn="base">
              <a:spcBef>
                <a:spcPct val="0"/>
              </a:spcBef>
              <a:spcAft>
                <a:spcPct val="0"/>
              </a:spcAft>
              <a:defRPr>
                <a:solidFill>
                  <a:schemeClr val="tx1"/>
                </a:solidFill>
                <a:latin typeface="Arial" charset="0"/>
              </a:defRPr>
            </a:lvl9pPr>
          </a:lstStyle>
          <a:p>
            <a:pPr>
              <a:lnSpc>
                <a:spcPts val="550"/>
              </a:lnSpc>
              <a:defRPr/>
            </a:pPr>
            <a:endParaRPr lang="en-US" sz="600" smtClean="0">
              <a:solidFill>
                <a:srgbClr val="FF9900"/>
              </a:solidFill>
            </a:endParaRPr>
          </a:p>
        </p:txBody>
      </p:sp>
      <p:pic>
        <p:nvPicPr>
          <p:cNvPr id="1032" name="Picture 16" descr="continental_255_153_0_RGB"/>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7572375" y="6161088"/>
            <a:ext cx="200025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1033" name="Group 17"/>
          <p:cNvGrpSpPr>
            <a:grpSpLocks/>
          </p:cNvGrpSpPr>
          <p:nvPr userDrawn="1"/>
        </p:nvGrpSpPr>
        <p:grpSpPr bwMode="auto">
          <a:xfrm>
            <a:off x="334963" y="895350"/>
            <a:ext cx="9236075" cy="5194300"/>
            <a:chOff x="228" y="622"/>
            <a:chExt cx="6280" cy="3607"/>
          </a:xfrm>
        </p:grpSpPr>
        <p:pic>
          <p:nvPicPr>
            <p:cNvPr id="1036" name="Picture 18" descr="g_strich"/>
            <p:cNvPicPr>
              <a:picLocks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228" y="622"/>
              <a:ext cx="6280" cy="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7" name="Picture 19" descr="sg_strich"/>
            <p:cNvPicPr>
              <a:picLocks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228" y="4179"/>
              <a:ext cx="6280" cy="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5623" name="Text Box 23"/>
          <p:cNvSpPr txBox="1">
            <a:spLocks noChangeArrowheads="1"/>
          </p:cNvSpPr>
          <p:nvPr userDrawn="1"/>
        </p:nvSpPr>
        <p:spPr bwMode="auto">
          <a:xfrm>
            <a:off x="227013" y="6169025"/>
            <a:ext cx="2209800" cy="320675"/>
          </a:xfrm>
          <a:prstGeom prst="rect">
            <a:avLst/>
          </a:prstGeom>
          <a:noFill/>
          <a:ln>
            <a:noFill/>
          </a:ln>
          <a:effectLst/>
          <a:extLst/>
        </p:spPr>
        <p:txBody>
          <a:bodyPr wrap="none">
            <a:spAutoFit/>
          </a:bodyPr>
          <a:lstStyle>
            <a:lvl1pPr algn="l" defTabSz="915988">
              <a:defRPr>
                <a:solidFill>
                  <a:schemeClr val="tx1"/>
                </a:solidFill>
                <a:latin typeface="Arial" charset="0"/>
              </a:defRPr>
            </a:lvl1pPr>
            <a:lvl2pPr algn="l" defTabSz="915988">
              <a:defRPr>
                <a:solidFill>
                  <a:schemeClr val="tx1"/>
                </a:solidFill>
                <a:latin typeface="Arial" charset="0"/>
              </a:defRPr>
            </a:lvl2pPr>
            <a:lvl3pPr algn="l" defTabSz="915988">
              <a:defRPr>
                <a:solidFill>
                  <a:schemeClr val="tx1"/>
                </a:solidFill>
                <a:latin typeface="Arial" charset="0"/>
              </a:defRPr>
            </a:lvl3pPr>
            <a:lvl4pPr algn="l" defTabSz="915988">
              <a:defRPr>
                <a:solidFill>
                  <a:schemeClr val="tx1"/>
                </a:solidFill>
                <a:latin typeface="Arial" charset="0"/>
              </a:defRPr>
            </a:lvl4pPr>
            <a:lvl5pPr algn="l" defTabSz="915988">
              <a:defRPr>
                <a:solidFill>
                  <a:schemeClr val="tx1"/>
                </a:solidFill>
                <a:latin typeface="Arial" charset="0"/>
              </a:defRPr>
            </a:lvl5pPr>
            <a:lvl6pPr defTabSz="915988" fontAlgn="base">
              <a:spcBef>
                <a:spcPct val="0"/>
              </a:spcBef>
              <a:spcAft>
                <a:spcPct val="0"/>
              </a:spcAft>
              <a:defRPr>
                <a:solidFill>
                  <a:schemeClr val="tx1"/>
                </a:solidFill>
                <a:latin typeface="Arial" charset="0"/>
              </a:defRPr>
            </a:lvl6pPr>
            <a:lvl7pPr defTabSz="915988" fontAlgn="base">
              <a:spcBef>
                <a:spcPct val="0"/>
              </a:spcBef>
              <a:spcAft>
                <a:spcPct val="0"/>
              </a:spcAft>
              <a:defRPr>
                <a:solidFill>
                  <a:schemeClr val="tx1"/>
                </a:solidFill>
                <a:latin typeface="Arial" charset="0"/>
              </a:defRPr>
            </a:lvl7pPr>
            <a:lvl8pPr defTabSz="915988" fontAlgn="base">
              <a:spcBef>
                <a:spcPct val="0"/>
              </a:spcBef>
              <a:spcAft>
                <a:spcPct val="0"/>
              </a:spcAft>
              <a:defRPr>
                <a:solidFill>
                  <a:schemeClr val="tx1"/>
                </a:solidFill>
                <a:latin typeface="Arial" charset="0"/>
              </a:defRPr>
            </a:lvl8pPr>
            <a:lvl9pPr defTabSz="915988" fontAlgn="base">
              <a:spcBef>
                <a:spcPct val="0"/>
              </a:spcBef>
              <a:spcAft>
                <a:spcPct val="0"/>
              </a:spcAft>
              <a:defRPr>
                <a:solidFill>
                  <a:schemeClr val="tx1"/>
                </a:solidFill>
                <a:latin typeface="Arial" charset="0"/>
              </a:defRPr>
            </a:lvl9pPr>
          </a:lstStyle>
          <a:p>
            <a:pPr algn="ctr">
              <a:defRPr/>
            </a:pPr>
            <a:r>
              <a:rPr lang="en-US" smtClean="0">
                <a:solidFill>
                  <a:schemeClr val="accent2"/>
                </a:solidFill>
              </a:rPr>
              <a:t>For internal Usage only!</a:t>
            </a:r>
          </a:p>
        </p:txBody>
      </p:sp>
      <p:pic>
        <p:nvPicPr>
          <p:cNvPr id="1035" name="Picture 15" descr="HMI1_Frame_100BG"/>
          <p:cNvPicPr>
            <a:picLocks noChangeAspect="1" noChangeArrowheads="1"/>
          </p:cNvPicPr>
          <p:nvPr userDrawn="1"/>
        </p:nvPicPr>
        <p:blipFill>
          <a:blip r:embed="rId18" cstate="print">
            <a:extLst>
              <a:ext uri="{28A0092B-C50C-407E-A947-70E740481C1C}">
                <a14:useLocalDpi xmlns:a14="http://schemas.microsoft.com/office/drawing/2010/main" val="0"/>
              </a:ext>
            </a:extLst>
          </a:blip>
          <a:srcRect/>
          <a:stretch>
            <a:fillRect/>
          </a:stretch>
        </p:blipFill>
        <p:spPr bwMode="auto">
          <a:xfrm>
            <a:off x="8813800" y="115888"/>
            <a:ext cx="839788" cy="839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91"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 id="2147483789" r:id="rId12"/>
    <p:sldLayoutId id="2147483790" r:id="rId13"/>
  </p:sldLayoutIdLst>
  <p:hf hdr="0" ftr="0" dt="0"/>
  <p:txStyles>
    <p:titleStyle>
      <a:lvl1pPr algn="l" defTabSz="915988" rtl="0" eaLnBrk="0" fontAlgn="base" hangingPunct="0">
        <a:lnSpc>
          <a:spcPts val="2475"/>
        </a:lnSpc>
        <a:spcBef>
          <a:spcPct val="0"/>
        </a:spcBef>
        <a:spcAft>
          <a:spcPct val="0"/>
        </a:spcAft>
        <a:defRPr sz="2200" b="1">
          <a:solidFill>
            <a:schemeClr val="tx1"/>
          </a:solidFill>
          <a:latin typeface="+mj-lt"/>
          <a:ea typeface="+mj-ea"/>
          <a:cs typeface="+mj-cs"/>
        </a:defRPr>
      </a:lvl1pPr>
      <a:lvl2pPr algn="l" defTabSz="915988" rtl="0" eaLnBrk="0" fontAlgn="base" hangingPunct="0">
        <a:lnSpc>
          <a:spcPts val="2475"/>
        </a:lnSpc>
        <a:spcBef>
          <a:spcPct val="0"/>
        </a:spcBef>
        <a:spcAft>
          <a:spcPct val="0"/>
        </a:spcAft>
        <a:defRPr sz="2200" b="1">
          <a:solidFill>
            <a:schemeClr val="tx1"/>
          </a:solidFill>
          <a:latin typeface="Arial" charset="0"/>
        </a:defRPr>
      </a:lvl2pPr>
      <a:lvl3pPr algn="l" defTabSz="915988" rtl="0" eaLnBrk="0" fontAlgn="base" hangingPunct="0">
        <a:lnSpc>
          <a:spcPts val="2475"/>
        </a:lnSpc>
        <a:spcBef>
          <a:spcPct val="0"/>
        </a:spcBef>
        <a:spcAft>
          <a:spcPct val="0"/>
        </a:spcAft>
        <a:defRPr sz="2200" b="1">
          <a:solidFill>
            <a:schemeClr val="tx1"/>
          </a:solidFill>
          <a:latin typeface="Arial" charset="0"/>
        </a:defRPr>
      </a:lvl3pPr>
      <a:lvl4pPr algn="l" defTabSz="915988" rtl="0" eaLnBrk="0" fontAlgn="base" hangingPunct="0">
        <a:lnSpc>
          <a:spcPts val="2475"/>
        </a:lnSpc>
        <a:spcBef>
          <a:spcPct val="0"/>
        </a:spcBef>
        <a:spcAft>
          <a:spcPct val="0"/>
        </a:spcAft>
        <a:defRPr sz="2200" b="1">
          <a:solidFill>
            <a:schemeClr val="tx1"/>
          </a:solidFill>
          <a:latin typeface="Arial" charset="0"/>
        </a:defRPr>
      </a:lvl4pPr>
      <a:lvl5pPr algn="l" defTabSz="915988" rtl="0" eaLnBrk="0" fontAlgn="base" hangingPunct="0">
        <a:lnSpc>
          <a:spcPts val="2475"/>
        </a:lnSpc>
        <a:spcBef>
          <a:spcPct val="0"/>
        </a:spcBef>
        <a:spcAft>
          <a:spcPct val="0"/>
        </a:spcAft>
        <a:defRPr sz="2200" b="1">
          <a:solidFill>
            <a:schemeClr val="tx1"/>
          </a:solidFill>
          <a:latin typeface="Arial" charset="0"/>
        </a:defRPr>
      </a:lvl5pPr>
      <a:lvl6pPr marL="457200" algn="l" defTabSz="915988" rtl="0" fontAlgn="base">
        <a:lnSpc>
          <a:spcPts val="2475"/>
        </a:lnSpc>
        <a:spcBef>
          <a:spcPct val="0"/>
        </a:spcBef>
        <a:spcAft>
          <a:spcPct val="0"/>
        </a:spcAft>
        <a:defRPr sz="2200" b="1">
          <a:solidFill>
            <a:schemeClr val="tx1"/>
          </a:solidFill>
          <a:latin typeface="Arial" charset="0"/>
        </a:defRPr>
      </a:lvl6pPr>
      <a:lvl7pPr marL="914400" algn="l" defTabSz="915988" rtl="0" fontAlgn="base">
        <a:lnSpc>
          <a:spcPts val="2475"/>
        </a:lnSpc>
        <a:spcBef>
          <a:spcPct val="0"/>
        </a:spcBef>
        <a:spcAft>
          <a:spcPct val="0"/>
        </a:spcAft>
        <a:defRPr sz="2200" b="1">
          <a:solidFill>
            <a:schemeClr val="tx1"/>
          </a:solidFill>
          <a:latin typeface="Arial" charset="0"/>
        </a:defRPr>
      </a:lvl7pPr>
      <a:lvl8pPr marL="1371600" algn="l" defTabSz="915988" rtl="0" fontAlgn="base">
        <a:lnSpc>
          <a:spcPts val="2475"/>
        </a:lnSpc>
        <a:spcBef>
          <a:spcPct val="0"/>
        </a:spcBef>
        <a:spcAft>
          <a:spcPct val="0"/>
        </a:spcAft>
        <a:defRPr sz="2200" b="1">
          <a:solidFill>
            <a:schemeClr val="tx1"/>
          </a:solidFill>
          <a:latin typeface="Arial" charset="0"/>
        </a:defRPr>
      </a:lvl8pPr>
      <a:lvl9pPr marL="1828800" algn="l" defTabSz="915988" rtl="0" fontAlgn="base">
        <a:lnSpc>
          <a:spcPts val="2475"/>
        </a:lnSpc>
        <a:spcBef>
          <a:spcPct val="0"/>
        </a:spcBef>
        <a:spcAft>
          <a:spcPct val="0"/>
        </a:spcAft>
        <a:defRPr sz="2200" b="1">
          <a:solidFill>
            <a:schemeClr val="tx1"/>
          </a:solidFill>
          <a:latin typeface="Arial" charset="0"/>
        </a:defRPr>
      </a:lvl9pPr>
    </p:titleStyle>
    <p:bodyStyle>
      <a:lvl1pPr marL="163513" indent="-163513" algn="l" defTabSz="915988" rtl="0" eaLnBrk="0" fontAlgn="base" hangingPunct="0">
        <a:spcBef>
          <a:spcPct val="0"/>
        </a:spcBef>
        <a:spcAft>
          <a:spcPts val="300"/>
        </a:spcAft>
        <a:buClr>
          <a:srgbClr val="E19900"/>
        </a:buClr>
        <a:buFont typeface="Arial" charset="0"/>
        <a:buBlip>
          <a:blip r:embed="rId19"/>
        </a:buBlip>
        <a:defRPr sz="1500">
          <a:solidFill>
            <a:schemeClr val="tx1"/>
          </a:solidFill>
          <a:latin typeface="+mn-lt"/>
          <a:ea typeface="+mn-ea"/>
          <a:cs typeface="+mn-cs"/>
        </a:defRPr>
      </a:lvl1pPr>
      <a:lvl2pPr marL="498475" indent="-166688" algn="l" defTabSz="915988" rtl="0" eaLnBrk="0" fontAlgn="base" hangingPunct="0">
        <a:spcBef>
          <a:spcPct val="0"/>
        </a:spcBef>
        <a:spcAft>
          <a:spcPts val="300"/>
        </a:spcAft>
        <a:buClr>
          <a:srgbClr val="E19900"/>
        </a:buClr>
        <a:buFont typeface="Arial" charset="0"/>
        <a:buBlip>
          <a:blip r:embed="rId19"/>
        </a:buBlip>
        <a:defRPr sz="1500">
          <a:solidFill>
            <a:schemeClr val="tx1"/>
          </a:solidFill>
          <a:latin typeface="+mn-lt"/>
        </a:defRPr>
      </a:lvl2pPr>
      <a:lvl3pPr marL="822325" indent="-158750" algn="l" defTabSz="915988" rtl="0" eaLnBrk="0" fontAlgn="base" hangingPunct="0">
        <a:spcBef>
          <a:spcPct val="0"/>
        </a:spcBef>
        <a:spcAft>
          <a:spcPts val="300"/>
        </a:spcAft>
        <a:buClr>
          <a:srgbClr val="E19900"/>
        </a:buClr>
        <a:buFont typeface="Arial" charset="0"/>
        <a:buBlip>
          <a:blip r:embed="rId19"/>
        </a:buBlip>
        <a:defRPr sz="1500">
          <a:solidFill>
            <a:schemeClr val="tx1"/>
          </a:solidFill>
          <a:latin typeface="+mn-lt"/>
        </a:defRPr>
      </a:lvl3pPr>
      <a:lvl4pPr marL="1154113" indent="-163513" algn="l" defTabSz="915988" rtl="0" eaLnBrk="0" fontAlgn="base" hangingPunct="0">
        <a:spcBef>
          <a:spcPct val="0"/>
        </a:spcBef>
        <a:spcAft>
          <a:spcPts val="300"/>
        </a:spcAft>
        <a:buClr>
          <a:srgbClr val="E19900"/>
        </a:buClr>
        <a:buFont typeface="Arial" charset="0"/>
        <a:buBlip>
          <a:blip r:embed="rId19"/>
        </a:buBlip>
        <a:defRPr sz="1500">
          <a:solidFill>
            <a:schemeClr val="tx1"/>
          </a:solidFill>
          <a:latin typeface="+mn-lt"/>
        </a:defRPr>
      </a:lvl4pPr>
      <a:lvl5pPr marL="1487488" indent="-166688" algn="l" defTabSz="915988" rtl="0" eaLnBrk="0" fontAlgn="base" hangingPunct="0">
        <a:spcBef>
          <a:spcPct val="0"/>
        </a:spcBef>
        <a:spcAft>
          <a:spcPts val="300"/>
        </a:spcAft>
        <a:buClr>
          <a:srgbClr val="E19900"/>
        </a:buClr>
        <a:buFont typeface="Arial" charset="0"/>
        <a:buBlip>
          <a:blip r:embed="rId19"/>
        </a:buBlip>
        <a:defRPr sz="1500">
          <a:solidFill>
            <a:schemeClr val="tx1"/>
          </a:solidFill>
          <a:latin typeface="+mn-lt"/>
        </a:defRPr>
      </a:lvl5pPr>
      <a:lvl6pPr marL="1944688" indent="-166688" algn="l" defTabSz="915988" rtl="0" fontAlgn="base">
        <a:lnSpc>
          <a:spcPts val="1650"/>
        </a:lnSpc>
        <a:spcBef>
          <a:spcPct val="0"/>
        </a:spcBef>
        <a:spcAft>
          <a:spcPct val="55000"/>
        </a:spcAft>
        <a:buClr>
          <a:srgbClr val="E19900"/>
        </a:buClr>
        <a:buFont typeface="Arial" charset="0"/>
        <a:buBlip>
          <a:blip r:embed="rId19"/>
        </a:buBlip>
        <a:defRPr sz="1500">
          <a:solidFill>
            <a:schemeClr val="tx1"/>
          </a:solidFill>
          <a:latin typeface="+mn-lt"/>
        </a:defRPr>
      </a:lvl6pPr>
      <a:lvl7pPr marL="2401888" indent="-166688" algn="l" defTabSz="915988" rtl="0" fontAlgn="base">
        <a:lnSpc>
          <a:spcPts val="1650"/>
        </a:lnSpc>
        <a:spcBef>
          <a:spcPct val="0"/>
        </a:spcBef>
        <a:spcAft>
          <a:spcPct val="55000"/>
        </a:spcAft>
        <a:buClr>
          <a:srgbClr val="E19900"/>
        </a:buClr>
        <a:buFont typeface="Arial" charset="0"/>
        <a:buBlip>
          <a:blip r:embed="rId19"/>
        </a:buBlip>
        <a:defRPr sz="1500">
          <a:solidFill>
            <a:schemeClr val="tx1"/>
          </a:solidFill>
          <a:latin typeface="+mn-lt"/>
        </a:defRPr>
      </a:lvl7pPr>
      <a:lvl8pPr marL="2859088" indent="-166688" algn="l" defTabSz="915988" rtl="0" fontAlgn="base">
        <a:lnSpc>
          <a:spcPts val="1650"/>
        </a:lnSpc>
        <a:spcBef>
          <a:spcPct val="0"/>
        </a:spcBef>
        <a:spcAft>
          <a:spcPct val="55000"/>
        </a:spcAft>
        <a:buClr>
          <a:srgbClr val="E19900"/>
        </a:buClr>
        <a:buFont typeface="Arial" charset="0"/>
        <a:buBlip>
          <a:blip r:embed="rId19"/>
        </a:buBlip>
        <a:defRPr sz="1500">
          <a:solidFill>
            <a:schemeClr val="tx1"/>
          </a:solidFill>
          <a:latin typeface="+mn-lt"/>
        </a:defRPr>
      </a:lvl8pPr>
      <a:lvl9pPr marL="3316288" indent="-166688" algn="l" defTabSz="915988" rtl="0" fontAlgn="base">
        <a:lnSpc>
          <a:spcPts val="1650"/>
        </a:lnSpc>
        <a:spcBef>
          <a:spcPct val="0"/>
        </a:spcBef>
        <a:spcAft>
          <a:spcPct val="55000"/>
        </a:spcAft>
        <a:buClr>
          <a:srgbClr val="E19900"/>
        </a:buClr>
        <a:buFont typeface="Arial" charset="0"/>
        <a:buBlip>
          <a:blip r:embed="rId19"/>
        </a:buBlip>
        <a:defRPr sz="15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jpe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5"/>
          <p:cNvSpPr>
            <a:spLocks noGrp="1" noChangeArrowheads="1"/>
          </p:cNvSpPr>
          <p:nvPr>
            <p:ph type="ctrTitle"/>
          </p:nvPr>
        </p:nvSpPr>
        <p:spPr>
          <a:xfrm>
            <a:off x="920750" y="3878263"/>
            <a:ext cx="8062913" cy="1951037"/>
          </a:xfrm>
        </p:spPr>
        <p:txBody>
          <a:bodyPr/>
          <a:lstStyle/>
          <a:p>
            <a:pPr eaLnBrk="1" hangingPunct="1"/>
            <a:r>
              <a:rPr lang="en-GB" smtClean="0"/>
              <a:t>Artemmis Framework for Automotive Platforms</a:t>
            </a:r>
            <a:br>
              <a:rPr lang="en-GB" smtClean="0"/>
            </a:br>
            <a:r>
              <a:rPr lang="en-GB" smtClean="0"/>
              <a:t>- Guidelines –</a:t>
            </a:r>
            <a:br>
              <a:rPr lang="en-GB" smtClean="0"/>
            </a:br>
            <a:r>
              <a:rPr lang="en-GB" smtClean="0"/>
              <a:t/>
            </a:r>
            <a:br>
              <a:rPr lang="en-GB" smtClean="0"/>
            </a:br>
            <a:r>
              <a:rPr lang="en-GB" smtClean="0"/>
              <a:t>Business Unit ID</a:t>
            </a:r>
            <a:br>
              <a:rPr lang="en-GB" smtClean="0"/>
            </a:br>
            <a:r>
              <a:rPr lang="en-GB" smtClean="0"/>
              <a:t>HMI Software Group BBU</a:t>
            </a:r>
          </a:p>
        </p:txBody>
      </p:sp>
      <p:sp>
        <p:nvSpPr>
          <p:cNvPr id="3075" name="Text Box 8"/>
          <p:cNvSpPr txBox="1">
            <a:spLocks noChangeArrowheads="1"/>
          </p:cNvSpPr>
          <p:nvPr/>
        </p:nvSpPr>
        <p:spPr bwMode="auto">
          <a:xfrm>
            <a:off x="198438" y="6345238"/>
            <a:ext cx="1771650" cy="25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lIns="83947" tIns="41974" rIns="83947" bIns="41974">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en-US" sz="1100"/>
              <a:t>B. Bach, ID RD SW GA M</a:t>
            </a:r>
          </a:p>
        </p:txBody>
      </p:sp>
      <p:sp>
        <p:nvSpPr>
          <p:cNvPr id="3076" name="Text Box 16"/>
          <p:cNvSpPr txBox="1">
            <a:spLocks noChangeArrowheads="1"/>
          </p:cNvSpPr>
          <p:nvPr/>
        </p:nvSpPr>
        <p:spPr bwMode="auto">
          <a:xfrm>
            <a:off x="8524875" y="6407150"/>
            <a:ext cx="914400"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r>
              <a:rPr lang="de-DE" sz="1000"/>
              <a:t>Revision: 1.1</a:t>
            </a:r>
            <a:endParaRPr lang="en-US" sz="100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r>
              <a:rPr lang="en-GB" smtClean="0"/>
              <a:t>Artemmis Framework for Automotive Platforms</a:t>
            </a:r>
            <a:br>
              <a:rPr lang="en-GB" smtClean="0"/>
            </a:br>
            <a:r>
              <a:rPr lang="en-GB" smtClean="0"/>
              <a:t>Using C++11 override keyword</a:t>
            </a:r>
            <a:endParaRPr lang="bg-BG" smtClean="0"/>
          </a:p>
        </p:txBody>
      </p:sp>
      <p:sp>
        <p:nvSpPr>
          <p:cNvPr id="12291" name="Rectangle 3"/>
          <p:cNvSpPr>
            <a:spLocks noGrp="1" noChangeArrowheads="1"/>
          </p:cNvSpPr>
          <p:nvPr>
            <p:ph type="body" idx="1"/>
          </p:nvPr>
        </p:nvSpPr>
        <p:spPr>
          <a:xfrm>
            <a:off x="334963" y="1042988"/>
            <a:ext cx="9236075" cy="4946650"/>
          </a:xfrm>
        </p:spPr>
        <p:txBody>
          <a:bodyPr/>
          <a:lstStyle/>
          <a:p>
            <a:r>
              <a:rPr lang="en-US" smtClean="0"/>
              <a:t>Keyword </a:t>
            </a:r>
            <a:r>
              <a:rPr lang="en-US" b="1" smtClean="0">
                <a:latin typeface="Courier New" pitchFamily="49" charset="0"/>
              </a:rPr>
              <a:t>override</a:t>
            </a:r>
            <a:r>
              <a:rPr lang="en-US" smtClean="0"/>
              <a:t> is supported by Visual Studio 2005 out of the box</a:t>
            </a:r>
          </a:p>
          <a:p>
            <a:r>
              <a:rPr lang="en-US" smtClean="0"/>
              <a:t>We highly recommend usage of </a:t>
            </a:r>
            <a:r>
              <a:rPr lang="en-US" b="1" smtClean="0">
                <a:latin typeface="Courier New" pitchFamily="49" charset="0"/>
              </a:rPr>
              <a:t>override</a:t>
            </a:r>
            <a:r>
              <a:rPr lang="en-US" smtClean="0"/>
              <a:t> keyword wherever it is appropriate</a:t>
            </a:r>
          </a:p>
          <a:p>
            <a:r>
              <a:rPr lang="en-US" smtClean="0"/>
              <a:t>For GreenHeels this keyword is not valid, so that’s why it is defined as an empty macro in HMI1CI.h</a:t>
            </a:r>
          </a:p>
          <a:p>
            <a:pPr>
              <a:spcAft>
                <a:spcPct val="0"/>
              </a:spcAft>
              <a:buFont typeface="Arial" charset="0"/>
              <a:buNone/>
            </a:pPr>
            <a:r>
              <a:rPr lang="en-US" sz="1000" smtClean="0"/>
              <a:t> </a:t>
            </a:r>
          </a:p>
          <a:p>
            <a:pPr>
              <a:spcAft>
                <a:spcPct val="0"/>
              </a:spcAft>
              <a:buFont typeface="Arial" charset="0"/>
              <a:buNone/>
            </a:pPr>
            <a:r>
              <a:rPr lang="en-US" sz="1000" smtClean="0"/>
              <a:t>	#if ( !defined _MSC_VER || defined TOGETHER )</a:t>
            </a:r>
          </a:p>
          <a:p>
            <a:pPr>
              <a:spcAft>
                <a:spcPct val="0"/>
              </a:spcAft>
              <a:buFont typeface="Arial" charset="0"/>
              <a:buNone/>
            </a:pPr>
            <a:r>
              <a:rPr lang="en-US" sz="1000" smtClean="0"/>
              <a:t>	  #define override        // Empty - This keywords are Microsoft Visual C++ specific and invalid for all other environments</a:t>
            </a:r>
          </a:p>
          <a:p>
            <a:pPr>
              <a:spcAft>
                <a:spcPct val="0"/>
              </a:spcAft>
              <a:buFont typeface="Arial" charset="0"/>
              <a:buNone/>
            </a:pPr>
            <a:r>
              <a:rPr lang="en-US" sz="1000" smtClean="0"/>
              <a:t>    #endif</a:t>
            </a:r>
          </a:p>
          <a:p>
            <a:pPr>
              <a:spcAft>
                <a:spcPct val="0"/>
              </a:spcAft>
              <a:buFont typeface="Arial" charset="0"/>
              <a:buNone/>
            </a:pPr>
            <a:r>
              <a:rPr lang="en-US" sz="1000" smtClean="0"/>
              <a:t> </a:t>
            </a:r>
            <a:endParaRPr lang="en-US" smtClean="0"/>
          </a:p>
          <a:p>
            <a:r>
              <a:rPr lang="en-US" smtClean="0"/>
              <a:t>This keyword is used to explicitly declare some virtual method that it overrides existing one. If no such old method exists then compiler will give an error. For example:</a:t>
            </a:r>
          </a:p>
          <a:p>
            <a:pPr lvl="1">
              <a:spcAft>
                <a:spcPct val="0"/>
              </a:spcAft>
              <a:buFont typeface="Arial" charset="0"/>
              <a:buNone/>
            </a:pPr>
            <a:r>
              <a:rPr lang="en-US" sz="1000" smtClean="0"/>
              <a:t>class A {</a:t>
            </a:r>
          </a:p>
          <a:p>
            <a:pPr lvl="1">
              <a:spcAft>
                <a:spcPct val="0"/>
              </a:spcAft>
              <a:buFont typeface="Arial" charset="0"/>
              <a:buNone/>
            </a:pPr>
            <a:r>
              <a:rPr lang="en-US" sz="1000" smtClean="0"/>
              <a:t>  virtual void f(int x);</a:t>
            </a:r>
          </a:p>
          <a:p>
            <a:pPr lvl="1">
              <a:spcAft>
                <a:spcPct val="0"/>
              </a:spcAft>
              <a:buFont typeface="Arial" charset="0"/>
              <a:buNone/>
            </a:pPr>
            <a:r>
              <a:rPr lang="en-US" sz="1000" smtClean="0"/>
              <a:t>};</a:t>
            </a:r>
          </a:p>
          <a:p>
            <a:pPr lvl="1">
              <a:spcAft>
                <a:spcPct val="0"/>
              </a:spcAft>
              <a:buFont typeface="Arial" charset="0"/>
              <a:buNone/>
            </a:pPr>
            <a:endParaRPr lang="en-US" sz="1000" smtClean="0"/>
          </a:p>
          <a:p>
            <a:pPr lvl="1">
              <a:spcAft>
                <a:spcPct val="0"/>
              </a:spcAft>
              <a:buFont typeface="Arial" charset="0"/>
              <a:buNone/>
            </a:pPr>
            <a:r>
              <a:rPr lang="en-US" sz="1000" smtClean="0"/>
              <a:t>class B: public A {</a:t>
            </a:r>
          </a:p>
          <a:p>
            <a:pPr lvl="1">
              <a:spcAft>
                <a:spcPct val="0"/>
              </a:spcAft>
              <a:buFont typeface="Arial" charset="0"/>
              <a:buNone/>
            </a:pPr>
            <a:r>
              <a:rPr lang="en-US" sz="1000" smtClean="0"/>
              <a:t>  virtual void f(int x) override;</a:t>
            </a:r>
          </a:p>
          <a:p>
            <a:pPr lvl="1">
              <a:spcAft>
                <a:spcPct val="0"/>
              </a:spcAft>
              <a:buFont typeface="Arial" charset="0"/>
              <a:buNone/>
            </a:pPr>
            <a:r>
              <a:rPr lang="en-US" sz="1000" smtClean="0"/>
              <a:t>};</a:t>
            </a:r>
          </a:p>
          <a:p>
            <a:pPr lvl="1">
              <a:spcAft>
                <a:spcPct val="0"/>
              </a:spcAft>
              <a:buFont typeface="Arial" charset="0"/>
              <a:buNone/>
            </a:pPr>
            <a:r>
              <a:rPr lang="en-US" sz="1000" smtClean="0"/>
              <a:t> </a:t>
            </a:r>
            <a:endParaRPr lang="en-US" smtClean="0"/>
          </a:p>
          <a:p>
            <a:r>
              <a:rPr lang="en-US" smtClean="0"/>
              <a:t>Now if for some reason declaration of </a:t>
            </a:r>
            <a:r>
              <a:rPr lang="en-US" smtClean="0">
                <a:latin typeface="Courier New" pitchFamily="49" charset="0"/>
              </a:rPr>
              <a:t>A::f</a:t>
            </a:r>
            <a:r>
              <a:rPr lang="en-US" smtClean="0"/>
              <a:t> changes (new parameter added or name changed) and </a:t>
            </a:r>
            <a:r>
              <a:rPr lang="en-US" smtClean="0">
                <a:latin typeface="Courier New" pitchFamily="49" charset="0"/>
              </a:rPr>
              <a:t>B::f</a:t>
            </a:r>
            <a:r>
              <a:rPr lang="en-US" smtClean="0"/>
              <a:t> is not changed then compiler will report error, because </a:t>
            </a:r>
            <a:r>
              <a:rPr lang="en-US" smtClean="0">
                <a:latin typeface="Courier New" pitchFamily="49" charset="0"/>
              </a:rPr>
              <a:t>B::f</a:t>
            </a:r>
            <a:r>
              <a:rPr lang="en-US" smtClean="0"/>
              <a:t> is declared to override some method and there is no such method.</a:t>
            </a:r>
          </a:p>
          <a:p>
            <a:r>
              <a:rPr lang="en-US" smtClean="0"/>
              <a:t>Using keyword </a:t>
            </a:r>
            <a:r>
              <a:rPr lang="en-US" b="1" smtClean="0">
                <a:latin typeface="Courier New" pitchFamily="49" charset="0"/>
              </a:rPr>
              <a:t>override </a:t>
            </a:r>
            <a:r>
              <a:rPr lang="en-US" smtClean="0"/>
              <a:t>helps even when overriding method for the first time, because we even for the first we can make error in parameter type or position. Usually to make sure we copy/paste declaration from inherited class and now we shall just add keyword </a:t>
            </a:r>
            <a:r>
              <a:rPr lang="en-US" b="1" smtClean="0">
                <a:latin typeface="Courier New" pitchFamily="49" charset="0"/>
              </a:rPr>
              <a:t>override</a:t>
            </a:r>
            <a:r>
              <a:rPr lang="en-US" smtClean="0"/>
              <a:t>.</a:t>
            </a:r>
            <a:endParaRPr lang="bg-BG" smtClean="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smtClean="0"/>
              <a:t>Rules from HMISYS Daimler Platform 3</a:t>
            </a:r>
          </a:p>
        </p:txBody>
      </p:sp>
      <p:sp>
        <p:nvSpPr>
          <p:cNvPr id="13315" name="Content Placeholder 2"/>
          <p:cNvSpPr>
            <a:spLocks noGrp="1"/>
          </p:cNvSpPr>
          <p:nvPr>
            <p:ph idx="1"/>
          </p:nvPr>
        </p:nvSpPr>
        <p:spPr>
          <a:xfrm>
            <a:off x="334963" y="998538"/>
            <a:ext cx="9236075" cy="4991100"/>
          </a:xfrm>
        </p:spPr>
        <p:txBody>
          <a:bodyPr/>
          <a:lstStyle/>
          <a:p>
            <a:r>
              <a:rPr lang="en-US" smtClean="0"/>
              <a:t>Optimization rule: 1st runtime, 2nd RAM/ROM consumption</a:t>
            </a:r>
          </a:p>
          <a:p>
            <a:endParaRPr lang="en-US" smtClean="0"/>
          </a:p>
          <a:p>
            <a:r>
              <a:rPr lang="en-US" smtClean="0"/>
              <a:t>HMI must be consistent between two external HMI messages</a:t>
            </a:r>
          </a:p>
          <a:p>
            <a:endParaRPr lang="en-US" smtClean="0"/>
          </a:p>
          <a:p>
            <a:r>
              <a:rPr lang="en-US" smtClean="0"/>
              <a:t>Allowed interfaces for widgets:</a:t>
            </a:r>
          </a:p>
          <a:p>
            <a:pPr lvl="1"/>
            <a:r>
              <a:rPr lang="en-US" smtClean="0"/>
              <a:t>Properties (setters and getters which could be connected to API Functions)</a:t>
            </a:r>
          </a:p>
          <a:p>
            <a:pPr lvl="1"/>
            <a:r>
              <a:rPr lang="en-US" smtClean="0"/>
              <a:t>API Functions (APIM) (API Setters and Getters which can be directly called by widgets via the API Manager without having a property connected to the corresponding API Function)</a:t>
            </a:r>
          </a:p>
          <a:p>
            <a:pPr lvl="1"/>
            <a:r>
              <a:rPr lang="en-US" smtClean="0"/>
              <a:t>HMI messages (WCS) (receiving and sending)</a:t>
            </a:r>
          </a:p>
          <a:p>
            <a:pPr lvl="1"/>
            <a:r>
              <a:rPr lang="en-US" smtClean="0"/>
              <a:t>GS2 (draw widget content, get metrics)</a:t>
            </a:r>
          </a:p>
          <a:p>
            <a:pPr lvl="1"/>
            <a:r>
              <a:rPr lang="en-US" smtClean="0"/>
              <a:t>WES (throwing WES errors)</a:t>
            </a:r>
          </a:p>
          <a:p>
            <a:pPr lvl="1"/>
            <a:r>
              <a:rPr lang="en-US" smtClean="0"/>
              <a:t>ACE (starting animations and passing parameters to them using the invalidation mechanism)</a:t>
            </a:r>
          </a:p>
          <a:p>
            <a:pPr lvl="1"/>
            <a:r>
              <a:rPr lang="en-US" smtClean="0"/>
              <a:t>Methods of other widgets</a:t>
            </a:r>
          </a:p>
          <a:p>
            <a:pPr lvl="1"/>
            <a:endParaRPr lang="en-US" smtClean="0"/>
          </a:p>
          <a:p>
            <a:r>
              <a:rPr lang="en-US" smtClean="0"/>
              <a:t>The following methods of a superclass must be called by each subclass directly at the beginning of the method of the subclass:</a:t>
            </a:r>
          </a:p>
          <a:p>
            <a:pPr lvl="1"/>
            <a:r>
              <a:rPr lang="en-US" smtClean="0"/>
              <a:t>Method "enProcessMessage“</a:t>
            </a:r>
          </a:p>
          <a:p>
            <a:pPr lvl="1"/>
            <a:r>
              <a:rPr lang="en-US" smtClean="0"/>
              <a:t>Method "Serialize“</a:t>
            </a:r>
          </a:p>
          <a:p>
            <a:pPr lvl="1"/>
            <a:r>
              <a:rPr lang="en-US" smtClean="0"/>
              <a:t>Method "MiddleMsgHook" (since 3.50 it is empty, so not needed to call it)</a:t>
            </a:r>
          </a:p>
        </p:txBody>
      </p:sp>
      <p:sp>
        <p:nvSpPr>
          <p:cNvPr id="1331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E620A6D1-CAE2-4661-A861-783A03E2A8C1}" type="slidenum">
              <a:rPr lang="en-US" sz="600" smtClean="0"/>
              <a:pPr eaLnBrk="1" hangingPunct="1"/>
              <a:t>11</a:t>
            </a:fld>
            <a:r>
              <a:rPr lang="en-US" sz="600" smtClean="0"/>
              <a:t> / B. Bach / ID RD SW GA-M/  Nov-2010   © Continental AG</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US" smtClean="0"/>
              <a:t>Rules from HMISYS Daimler Platform 3</a:t>
            </a:r>
          </a:p>
        </p:txBody>
      </p:sp>
      <p:sp>
        <p:nvSpPr>
          <p:cNvPr id="14339" name="Content Placeholder 2"/>
          <p:cNvSpPr>
            <a:spLocks noGrp="1"/>
          </p:cNvSpPr>
          <p:nvPr>
            <p:ph idx="1"/>
          </p:nvPr>
        </p:nvSpPr>
        <p:spPr>
          <a:xfrm>
            <a:off x="334963" y="998538"/>
            <a:ext cx="9236075" cy="4991100"/>
          </a:xfrm>
        </p:spPr>
        <p:txBody>
          <a:bodyPr/>
          <a:lstStyle/>
          <a:p>
            <a:r>
              <a:rPr lang="en-US" smtClean="0"/>
              <a:t>Widgets must support the method "Serialize" which returns information about the widget properties for the Tree Debugger.</a:t>
            </a:r>
          </a:p>
          <a:p>
            <a:r>
              <a:rPr lang="en-US" smtClean="0"/>
              <a:t>HMI stack internal variables (no communication to applications) must be realized using the Global Storage and not via API Functions.</a:t>
            </a:r>
          </a:p>
          <a:p>
            <a:r>
              <a:rPr lang="en-US" smtClean="0"/>
              <a:t>The feature "RAM optimization for widget properties" must not be used</a:t>
            </a:r>
          </a:p>
          <a:p>
            <a:r>
              <a:rPr lang="en-US" smtClean="0"/>
              <a:t>Widgets are allowed to use only the following propagation types for HMI messages:</a:t>
            </a:r>
          </a:p>
          <a:p>
            <a:pPr lvl="1"/>
            <a:r>
              <a:rPr lang="en-US" sz="1400" smtClean="0"/>
              <a:t>global broadcast</a:t>
            </a:r>
          </a:p>
          <a:p>
            <a:pPr lvl="1"/>
            <a:r>
              <a:rPr lang="en-US" sz="1400" smtClean="0"/>
              <a:t>tree broadcast</a:t>
            </a:r>
          </a:p>
          <a:p>
            <a:pPr lvl="1"/>
            <a:r>
              <a:rPr lang="en-US" sz="1400" smtClean="0"/>
              <a:t>Addressable</a:t>
            </a:r>
          </a:p>
          <a:p>
            <a:pPr lvl="1"/>
            <a:r>
              <a:rPr lang="en-US" sz="1400" smtClean="0"/>
              <a:t>direct (when the HMI message should reach just the active display)</a:t>
            </a:r>
          </a:p>
          <a:p>
            <a:pPr lvl="1"/>
            <a:r>
              <a:rPr lang="en-US" sz="1400" smtClean="0"/>
              <a:t>global direct (when the HMI message should reach also a display which is not the active display)</a:t>
            </a:r>
          </a:p>
          <a:p>
            <a:r>
              <a:rPr lang="en-US" smtClean="0"/>
              <a:t>The widget event mapping feature of the HMI Subsystem (specifying widget events in the type descriptor of the widget) must not be used</a:t>
            </a:r>
          </a:p>
          <a:p>
            <a:r>
              <a:rPr lang="en-US" smtClean="0"/>
              <a:t>The allowed interfaces of controller strategies are:</a:t>
            </a:r>
          </a:p>
          <a:p>
            <a:pPr lvl="1"/>
            <a:r>
              <a:rPr lang="en-US" sz="1400" smtClean="0"/>
              <a:t>API Functions (APIM) (API Setters and Getters which can be directly called by widgets via the API Manager without having a property connected to the corresponding API Function) </a:t>
            </a:r>
          </a:p>
          <a:p>
            <a:pPr lvl="1"/>
            <a:r>
              <a:rPr lang="en-US" sz="1400" smtClean="0"/>
              <a:t>HMI APIs</a:t>
            </a:r>
          </a:p>
          <a:p>
            <a:pPr lvl="1"/>
            <a:r>
              <a:rPr lang="en-US" sz="1400" smtClean="0"/>
              <a:t>HMI messages (WCS) (receiving and sending)</a:t>
            </a:r>
          </a:p>
          <a:p>
            <a:pPr lvl="1"/>
            <a:r>
              <a:rPr lang="en-US" sz="1400" smtClean="0"/>
              <a:t>WES (throwing WES errors)</a:t>
            </a:r>
          </a:p>
          <a:p>
            <a:pPr lvl="1"/>
            <a:r>
              <a:rPr lang="en-US" sz="1400" smtClean="0"/>
              <a:t>Methods of widgets</a:t>
            </a:r>
          </a:p>
        </p:txBody>
      </p:sp>
      <p:sp>
        <p:nvSpPr>
          <p:cNvPr id="14340"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8CA4A142-1337-4DC2-B290-ECFF0D564476}" type="slidenum">
              <a:rPr lang="en-US" sz="600" smtClean="0"/>
              <a:pPr eaLnBrk="1" hangingPunct="1"/>
              <a:t>12</a:t>
            </a:fld>
            <a:r>
              <a:rPr lang="en-US" sz="600" smtClean="0"/>
              <a:t> / B. Bach / ID RD SW GA-M/  Nov-2010   © Continental AG</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US" smtClean="0"/>
              <a:t>Rules from HMISYS Daimler Platform 3</a:t>
            </a:r>
          </a:p>
        </p:txBody>
      </p:sp>
      <p:sp>
        <p:nvSpPr>
          <p:cNvPr id="15363" name="Content Placeholder 2"/>
          <p:cNvSpPr>
            <a:spLocks noGrp="1"/>
          </p:cNvSpPr>
          <p:nvPr>
            <p:ph idx="1"/>
          </p:nvPr>
        </p:nvSpPr>
        <p:spPr>
          <a:xfrm>
            <a:off x="334963" y="998538"/>
            <a:ext cx="9236075" cy="4991100"/>
          </a:xfrm>
        </p:spPr>
        <p:txBody>
          <a:bodyPr/>
          <a:lstStyle/>
          <a:p>
            <a:r>
              <a:rPr lang="en-US" smtClean="0"/>
              <a:t>The allowed interfaces of HMI APIs are:</a:t>
            </a:r>
          </a:p>
          <a:p>
            <a:pPr lvl="1"/>
            <a:r>
              <a:rPr lang="en-US" sz="1200" smtClean="0"/>
              <a:t>API Functions (APIM) (API Setters and Getters which can be directly called by widgets via the API Manager without having a property connected to the corresponding API Function)</a:t>
            </a:r>
          </a:p>
          <a:p>
            <a:pPr lvl="1"/>
            <a:r>
              <a:rPr lang="en-US" sz="1200" smtClean="0"/>
              <a:t>HMI messages (WCS) (sending)</a:t>
            </a:r>
          </a:p>
          <a:p>
            <a:pPr lvl="1"/>
            <a:r>
              <a:rPr lang="en-US" sz="1200" smtClean="0"/>
              <a:t>WES (throwing WES errors)</a:t>
            </a:r>
          </a:p>
          <a:p>
            <a:pPr lvl="1"/>
            <a:r>
              <a:rPr lang="en-US" sz="1200" smtClean="0"/>
              <a:t>ACE (starting animations). An API can pass parameters to an Animation Control immediately after creating the animation using setters of the corresponding subclass of Animation Control.</a:t>
            </a:r>
          </a:p>
          <a:p>
            <a:r>
              <a:rPr lang="en-US" smtClean="0"/>
              <a:t>The allowed interfaces for WMApps are:</a:t>
            </a:r>
          </a:p>
          <a:p>
            <a:pPr lvl="1"/>
            <a:r>
              <a:rPr lang="en-US" sz="1200" smtClean="0"/>
              <a:t>Properties (setters and getters; no connections to API Functions)</a:t>
            </a:r>
          </a:p>
          <a:p>
            <a:pPr lvl="1"/>
            <a:r>
              <a:rPr lang="en-US" sz="1200" smtClean="0"/>
              <a:t>DPOOL (polling access to DPOOL data)</a:t>
            </a:r>
          </a:p>
          <a:p>
            <a:pPr lvl="1"/>
            <a:r>
              <a:rPr lang="en-US" sz="1200" smtClean="0"/>
              <a:t>EVHD events (only polling, no special event dispatching in time domain)</a:t>
            </a:r>
          </a:p>
          <a:p>
            <a:pPr lvl="1"/>
            <a:r>
              <a:rPr lang="en-US" sz="1200" smtClean="0"/>
              <a:t>Animation Parameters</a:t>
            </a:r>
          </a:p>
          <a:p>
            <a:pPr lvl="1"/>
            <a:r>
              <a:rPr lang="en-US" sz="1200" smtClean="0"/>
              <a:t>GS2</a:t>
            </a:r>
          </a:p>
          <a:p>
            <a:r>
              <a:rPr lang="en-US" smtClean="0"/>
              <a:t>For all state machines, the feature "save at sleep" must be disabled</a:t>
            </a:r>
          </a:p>
          <a:p>
            <a:r>
              <a:rPr lang="en-US" smtClean="0"/>
              <a:t>The "notify widget" mechanism of the HMI Subsystem (element "NotifyWidget" in the HMI Language) must not be used. Property links are allowed.</a:t>
            </a:r>
          </a:p>
          <a:p>
            <a:r>
              <a:rPr lang="en-US" smtClean="0"/>
              <a:t>Applications are allowed to use only the following propagation types for HMI messages:</a:t>
            </a:r>
          </a:p>
          <a:p>
            <a:pPr lvl="1"/>
            <a:r>
              <a:rPr lang="en-US" sz="1200" smtClean="0"/>
              <a:t>tree tunneling (in case of keys from KBD)</a:t>
            </a:r>
          </a:p>
          <a:p>
            <a:pPr lvl="1"/>
            <a:r>
              <a:rPr lang="en-US" sz="1200" smtClean="0"/>
              <a:t>global direct (all other cases)</a:t>
            </a:r>
          </a:p>
          <a:p>
            <a:r>
              <a:rPr lang="en-US" smtClean="0"/>
              <a:t>The "constructor default optimization" offered by the HMI subsystem is not used.</a:t>
            </a:r>
          </a:p>
          <a:p>
            <a:r>
              <a:rPr lang="en-US" smtClean="0"/>
              <a:t>Concerning external HMI messages, only one priority level is used.</a:t>
            </a:r>
          </a:p>
          <a:p>
            <a:endParaRPr lang="en-US" smtClean="0"/>
          </a:p>
        </p:txBody>
      </p:sp>
      <p:sp>
        <p:nvSpPr>
          <p:cNvPr id="15364"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938D8AF9-0CB4-4984-AB5B-886D50ED9C89}" type="slidenum">
              <a:rPr lang="en-US" sz="600" smtClean="0"/>
              <a:pPr eaLnBrk="1" hangingPunct="1"/>
              <a:t>13</a:t>
            </a:fld>
            <a:r>
              <a:rPr lang="en-US" sz="600" smtClean="0"/>
              <a:t> / B. Bach / ID RD SW GA-M/  Nov-2010   © Continental AG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3"/>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15988" eaLnBrk="0" hangingPunct="0">
              <a:defRPr sz="1500">
                <a:solidFill>
                  <a:schemeClr val="tx1"/>
                </a:solidFill>
                <a:latin typeface="Arial" charset="0"/>
              </a:defRPr>
            </a:lvl1pPr>
            <a:lvl2pPr marL="742950" indent="-285750" defTabSz="915988" eaLnBrk="0" hangingPunct="0">
              <a:defRPr sz="1500">
                <a:solidFill>
                  <a:schemeClr val="tx1"/>
                </a:solidFill>
                <a:latin typeface="Arial" charset="0"/>
              </a:defRPr>
            </a:lvl2pPr>
            <a:lvl3pPr marL="1143000" indent="-228600" defTabSz="915988" eaLnBrk="0" hangingPunct="0">
              <a:defRPr sz="1500">
                <a:solidFill>
                  <a:schemeClr val="tx1"/>
                </a:solidFill>
                <a:latin typeface="Arial" charset="0"/>
              </a:defRPr>
            </a:lvl3pPr>
            <a:lvl4pPr marL="1600200" indent="-228600" defTabSz="915988" eaLnBrk="0" hangingPunct="0">
              <a:defRPr sz="1500">
                <a:solidFill>
                  <a:schemeClr val="tx1"/>
                </a:solidFill>
                <a:latin typeface="Arial" charset="0"/>
              </a:defRPr>
            </a:lvl4pPr>
            <a:lvl5pPr marL="2057400" indent="-228600" defTabSz="915988" eaLnBrk="0" hangingPunct="0">
              <a:defRPr sz="1500">
                <a:solidFill>
                  <a:schemeClr val="tx1"/>
                </a:solidFill>
                <a:latin typeface="Arial" charset="0"/>
              </a:defRPr>
            </a:lvl5pPr>
            <a:lvl6pPr marL="2514600" indent="-228600" algn="ctr" defTabSz="915988" eaLnBrk="0" fontAlgn="base" hangingPunct="0">
              <a:spcBef>
                <a:spcPct val="0"/>
              </a:spcBef>
              <a:spcAft>
                <a:spcPct val="0"/>
              </a:spcAft>
              <a:defRPr sz="1500">
                <a:solidFill>
                  <a:schemeClr val="tx1"/>
                </a:solidFill>
                <a:latin typeface="Arial" charset="0"/>
              </a:defRPr>
            </a:lvl6pPr>
            <a:lvl7pPr marL="2971800" indent="-228600" algn="ctr" defTabSz="915988" eaLnBrk="0" fontAlgn="base" hangingPunct="0">
              <a:spcBef>
                <a:spcPct val="0"/>
              </a:spcBef>
              <a:spcAft>
                <a:spcPct val="0"/>
              </a:spcAft>
              <a:defRPr sz="1500">
                <a:solidFill>
                  <a:schemeClr val="tx1"/>
                </a:solidFill>
                <a:latin typeface="Arial" charset="0"/>
              </a:defRPr>
            </a:lvl7pPr>
            <a:lvl8pPr marL="3429000" indent="-228600" algn="ctr" defTabSz="915988" eaLnBrk="0" fontAlgn="base" hangingPunct="0">
              <a:spcBef>
                <a:spcPct val="0"/>
              </a:spcBef>
              <a:spcAft>
                <a:spcPct val="0"/>
              </a:spcAft>
              <a:defRPr sz="1500">
                <a:solidFill>
                  <a:schemeClr val="tx1"/>
                </a:solidFill>
                <a:latin typeface="Arial" charset="0"/>
              </a:defRPr>
            </a:lvl8pPr>
            <a:lvl9pPr marL="3886200" indent="-228600" algn="ctr" defTabSz="915988" eaLnBrk="0" fontAlgn="base" hangingPunct="0">
              <a:spcBef>
                <a:spcPct val="0"/>
              </a:spcBef>
              <a:spcAft>
                <a:spcPct val="0"/>
              </a:spcAft>
              <a:defRPr sz="1500">
                <a:solidFill>
                  <a:schemeClr val="tx1"/>
                </a:solidFill>
                <a:latin typeface="Arial" charset="0"/>
              </a:defRPr>
            </a:lvl9pPr>
          </a:lstStyle>
          <a:p>
            <a:pPr eaLnBrk="1" hangingPunct="1"/>
            <a:fld id="{8EBCF23C-F950-4074-A5E7-DFF6FC6949D3}" type="slidenum">
              <a:rPr lang="en-US" sz="600" smtClean="0"/>
              <a:pPr eaLnBrk="1" hangingPunct="1"/>
              <a:t>14</a:t>
            </a:fld>
            <a:r>
              <a:rPr lang="en-US" sz="600" smtClean="0"/>
              <a:t> / B. Bach / ID RD SW GA-M/  Nov-2010   © Continental AG</a:t>
            </a:r>
          </a:p>
        </p:txBody>
      </p:sp>
      <p:sp>
        <p:nvSpPr>
          <p:cNvPr id="16387" name="Rectangle 2"/>
          <p:cNvSpPr>
            <a:spLocks noGrp="1" noChangeArrowheads="1"/>
          </p:cNvSpPr>
          <p:nvPr>
            <p:ph type="title"/>
          </p:nvPr>
        </p:nvSpPr>
        <p:spPr/>
        <p:txBody>
          <a:bodyPr/>
          <a:lstStyle/>
          <a:p>
            <a:pPr eaLnBrk="1" hangingPunct="1"/>
            <a:r>
              <a:rPr lang="de-DE" smtClean="0"/>
              <a:t>   </a:t>
            </a:r>
          </a:p>
        </p:txBody>
      </p:sp>
      <p:sp>
        <p:nvSpPr>
          <p:cNvPr id="16388" name="Text Box 3"/>
          <p:cNvSpPr txBox="1">
            <a:spLocks noChangeArrowheads="1"/>
          </p:cNvSpPr>
          <p:nvPr/>
        </p:nvSpPr>
        <p:spPr bwMode="auto">
          <a:xfrm>
            <a:off x="2478088" y="4373563"/>
            <a:ext cx="4600575" cy="97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lgn="ctr">
                <a:solidFill>
                  <a:srgbClr val="000000"/>
                </a:solidFill>
                <a:miter lim="800000"/>
                <a:headEnd/>
                <a:tailEnd/>
              </a14:hiddenLine>
            </a:ext>
          </a:extLst>
        </p:spPr>
        <p:txBody>
          <a:bodyPr lIns="95760" tIns="47880" rIns="95760" bIns="47880">
            <a:spAutoFit/>
          </a:bodyPr>
          <a:lstStyle>
            <a:lvl1pPr defTabSz="957263" eaLnBrk="0" hangingPunct="0">
              <a:defRPr sz="1500">
                <a:solidFill>
                  <a:schemeClr val="tx1"/>
                </a:solidFill>
                <a:latin typeface="Arial" charset="0"/>
              </a:defRPr>
            </a:lvl1pPr>
            <a:lvl2pPr marL="742950" indent="-285750" defTabSz="957263" eaLnBrk="0" hangingPunct="0">
              <a:defRPr sz="1500">
                <a:solidFill>
                  <a:schemeClr val="tx1"/>
                </a:solidFill>
                <a:latin typeface="Arial" charset="0"/>
              </a:defRPr>
            </a:lvl2pPr>
            <a:lvl3pPr marL="1143000" indent="-228600" defTabSz="957263" eaLnBrk="0" hangingPunct="0">
              <a:defRPr sz="1500">
                <a:solidFill>
                  <a:schemeClr val="tx1"/>
                </a:solidFill>
                <a:latin typeface="Arial" charset="0"/>
              </a:defRPr>
            </a:lvl3pPr>
            <a:lvl4pPr marL="1600200" indent="-228600" defTabSz="957263" eaLnBrk="0" hangingPunct="0">
              <a:defRPr sz="1500">
                <a:solidFill>
                  <a:schemeClr val="tx1"/>
                </a:solidFill>
                <a:latin typeface="Arial" charset="0"/>
              </a:defRPr>
            </a:lvl4pPr>
            <a:lvl5pPr marL="2057400" indent="-228600" defTabSz="957263" eaLnBrk="0" hangingPunct="0">
              <a:defRPr sz="1500">
                <a:solidFill>
                  <a:schemeClr val="tx1"/>
                </a:solidFill>
                <a:latin typeface="Arial" charset="0"/>
              </a:defRPr>
            </a:lvl5pPr>
            <a:lvl6pPr marL="2514600" indent="-228600" algn="ctr" defTabSz="957263" eaLnBrk="0" fontAlgn="base" hangingPunct="0">
              <a:spcBef>
                <a:spcPct val="0"/>
              </a:spcBef>
              <a:spcAft>
                <a:spcPct val="0"/>
              </a:spcAft>
              <a:defRPr sz="1500">
                <a:solidFill>
                  <a:schemeClr val="tx1"/>
                </a:solidFill>
                <a:latin typeface="Arial" charset="0"/>
              </a:defRPr>
            </a:lvl6pPr>
            <a:lvl7pPr marL="2971800" indent="-228600" algn="ctr" defTabSz="957263" eaLnBrk="0" fontAlgn="base" hangingPunct="0">
              <a:spcBef>
                <a:spcPct val="0"/>
              </a:spcBef>
              <a:spcAft>
                <a:spcPct val="0"/>
              </a:spcAft>
              <a:defRPr sz="1500">
                <a:solidFill>
                  <a:schemeClr val="tx1"/>
                </a:solidFill>
                <a:latin typeface="Arial" charset="0"/>
              </a:defRPr>
            </a:lvl7pPr>
            <a:lvl8pPr marL="3429000" indent="-228600" algn="ctr" defTabSz="957263" eaLnBrk="0" fontAlgn="base" hangingPunct="0">
              <a:spcBef>
                <a:spcPct val="0"/>
              </a:spcBef>
              <a:spcAft>
                <a:spcPct val="0"/>
              </a:spcAft>
              <a:defRPr sz="1500">
                <a:solidFill>
                  <a:schemeClr val="tx1"/>
                </a:solidFill>
                <a:latin typeface="Arial" charset="0"/>
              </a:defRPr>
            </a:lvl8pPr>
            <a:lvl9pPr marL="3886200" indent="-228600" algn="ctr" defTabSz="957263" eaLnBrk="0" fontAlgn="base" hangingPunct="0">
              <a:spcBef>
                <a:spcPct val="0"/>
              </a:spcBef>
              <a:spcAft>
                <a:spcPct val="0"/>
              </a:spcAft>
              <a:defRPr sz="1500">
                <a:solidFill>
                  <a:schemeClr val="tx1"/>
                </a:solidFill>
                <a:latin typeface="Arial" charset="0"/>
              </a:defRPr>
            </a:lvl9pPr>
          </a:lstStyle>
          <a:p>
            <a:pPr>
              <a:spcBef>
                <a:spcPct val="50000"/>
              </a:spcBef>
            </a:pPr>
            <a:r>
              <a:rPr lang="en-US" sz="2900" b="1">
                <a:ea typeface="Arial Unicode MS" pitchFamily="34" charset="-128"/>
                <a:cs typeface="Arial Unicode MS" pitchFamily="34" charset="-128"/>
              </a:rPr>
              <a:t>Thank you for your attention!</a:t>
            </a:r>
            <a:endParaRPr lang="en-US" sz="2100">
              <a:ea typeface="Arial Unicode MS" pitchFamily="34" charset="-128"/>
              <a:cs typeface="Arial Unicode MS" pitchFamily="34" charset="-128"/>
            </a:endParaRPr>
          </a:p>
        </p:txBody>
      </p:sp>
      <p:pic>
        <p:nvPicPr>
          <p:cNvPr id="16389" name="Picture 8" descr="Icon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78200" y="2393950"/>
            <a:ext cx="2471738" cy="185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GB" smtClean="0"/>
              <a:t>Artemmis Framework for Automotive Platforms</a:t>
            </a:r>
            <a:br>
              <a:rPr lang="en-GB" smtClean="0"/>
            </a:br>
            <a:r>
              <a:rPr lang="en-GB" smtClean="0"/>
              <a:t>Models</a:t>
            </a:r>
            <a:endParaRPr lang="bg-BG" smtClean="0"/>
          </a:p>
        </p:txBody>
      </p:sp>
      <p:sp>
        <p:nvSpPr>
          <p:cNvPr id="4099" name="Rectangle 3"/>
          <p:cNvSpPr>
            <a:spLocks noGrp="1" noChangeArrowheads="1"/>
          </p:cNvSpPr>
          <p:nvPr>
            <p:ph type="body" idx="1"/>
          </p:nvPr>
        </p:nvSpPr>
        <p:spPr>
          <a:xfrm>
            <a:off x="334963" y="998538"/>
            <a:ext cx="9236075" cy="4991100"/>
          </a:xfrm>
        </p:spPr>
        <p:txBody>
          <a:bodyPr/>
          <a:lstStyle/>
          <a:p>
            <a:r>
              <a:rPr lang="bg-BG" smtClean="0"/>
              <a:t>When to use Visibility and when </a:t>
            </a:r>
            <a:r>
              <a:rPr lang="en-US" smtClean="0"/>
              <a:t>Lifetime </a:t>
            </a:r>
            <a:r>
              <a:rPr lang="bg-BG" smtClean="0"/>
              <a:t>controller</a:t>
            </a:r>
            <a:r>
              <a:rPr lang="en-US" smtClean="0"/>
              <a:t> (</a:t>
            </a:r>
            <a:r>
              <a:rPr lang="bg-BG" smtClean="0"/>
              <a:t>Scene</a:t>
            </a:r>
            <a:r>
              <a:rPr lang="en-US" smtClean="0"/>
              <a:t>Controller class)</a:t>
            </a:r>
            <a:r>
              <a:rPr lang="bg-BG" smtClean="0"/>
              <a:t>.</a:t>
            </a:r>
            <a:endParaRPr lang="en-US" smtClean="0"/>
          </a:p>
          <a:p>
            <a:pPr lvl="1"/>
            <a:r>
              <a:rPr lang="en-US" smtClean="0"/>
              <a:t>Visibility controller is faster, but requires more memory to keep all children alive, better use it for cases where fast reaction is needed for relatively small number of widgets (perhaps warning popups)</a:t>
            </a:r>
          </a:p>
          <a:p>
            <a:pPr lvl="1"/>
            <a:r>
              <a:rPr lang="en-US" smtClean="0"/>
              <a:t>Lifetime controller saves memory, but brings problems with not alive children. As they do not exist all the time, proplinks to them shall be defined as “</a:t>
            </a:r>
            <a:r>
              <a:rPr lang="en-US" sz="1600" smtClean="0"/>
              <a:t>UseExternalStorage” in xml</a:t>
            </a:r>
            <a:r>
              <a:rPr lang="en-US" smtClean="0"/>
              <a:t>. Another problem is that they will not react on messages. Normally they are used in root to switch between different modes, but can also be used under root too.</a:t>
            </a:r>
          </a:p>
          <a:p>
            <a:pPr lvl="1"/>
            <a:endParaRPr lang="bg-BG" smtClean="0"/>
          </a:p>
          <a:p>
            <a:r>
              <a:rPr lang="bg-BG" smtClean="0"/>
              <a:t>Reuse widgets if possible.</a:t>
            </a:r>
            <a:r>
              <a:rPr lang="en-US" smtClean="0"/>
              <a:t> If we have same type of widgets to display some info (for example warnings), then perhaps this are very similar widgets with image (and possibly text). Its better to have one widget which has </a:t>
            </a:r>
            <a:r>
              <a:rPr lang="en-US" smtClean="0">
                <a:latin typeface="Courier New" pitchFamily="49" charset="0"/>
                <a:cs typeface="Courier New" pitchFamily="49" charset="0"/>
              </a:rPr>
              <a:t>ImageId</a:t>
            </a:r>
            <a:r>
              <a:rPr lang="en-US" smtClean="0"/>
              <a:t> and </a:t>
            </a:r>
            <a:r>
              <a:rPr lang="en-US" smtClean="0">
                <a:latin typeface="Courier New" pitchFamily="49" charset="0"/>
                <a:cs typeface="Courier New" pitchFamily="49" charset="0"/>
              </a:rPr>
              <a:t>TextId </a:t>
            </a:r>
            <a:r>
              <a:rPr lang="en-US" smtClean="0"/>
              <a:t>and displays (draws) them instead of having 20 – 30 widgets which are different only by </a:t>
            </a:r>
            <a:r>
              <a:rPr lang="en-US" smtClean="0">
                <a:latin typeface="Courier New" pitchFamily="49" charset="0"/>
                <a:cs typeface="Courier New" pitchFamily="49" charset="0"/>
              </a:rPr>
              <a:t>WidgetId</a:t>
            </a:r>
            <a:r>
              <a:rPr lang="en-US" smtClean="0"/>
              <a:t> and have additionally a Visibility/Scene controller to switch them.</a:t>
            </a:r>
          </a:p>
          <a:p>
            <a:endParaRPr 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GB" smtClean="0"/>
              <a:t>Artemmis Framework for Automotive Platforms</a:t>
            </a:r>
            <a:br>
              <a:rPr lang="en-GB" smtClean="0"/>
            </a:br>
            <a:r>
              <a:rPr lang="en-GB" smtClean="0"/>
              <a:t>Widgets</a:t>
            </a:r>
            <a:endParaRPr lang="bg-BG" smtClean="0"/>
          </a:p>
        </p:txBody>
      </p:sp>
      <p:sp>
        <p:nvSpPr>
          <p:cNvPr id="5123" name="Rectangle 3"/>
          <p:cNvSpPr>
            <a:spLocks noGrp="1" noChangeArrowheads="1"/>
          </p:cNvSpPr>
          <p:nvPr>
            <p:ph type="body" idx="1"/>
          </p:nvPr>
        </p:nvSpPr>
        <p:spPr>
          <a:xfrm>
            <a:off x="334963" y="998538"/>
            <a:ext cx="9236075" cy="4991100"/>
          </a:xfrm>
        </p:spPr>
        <p:txBody>
          <a:bodyPr/>
          <a:lstStyle/>
          <a:p>
            <a:pPr>
              <a:lnSpc>
                <a:spcPct val="90000"/>
              </a:lnSpc>
            </a:pPr>
            <a:r>
              <a:rPr lang="bg-BG" sz="1300" smtClean="0"/>
              <a:t>Do not do complex initialization in widget constructor.</a:t>
            </a:r>
            <a:r>
              <a:rPr lang="en-US" sz="1300" smtClean="0"/>
              <a:t> If they fail then it’s unclear what would be the exact behavior. Failing to initialize for some object in C++ is something very bad (on PC program usually exits with crash).</a:t>
            </a:r>
          </a:p>
          <a:p>
            <a:pPr>
              <a:lnSpc>
                <a:spcPct val="90000"/>
              </a:lnSpc>
            </a:pPr>
            <a:endParaRPr lang="bg-BG" sz="1300" smtClean="0"/>
          </a:p>
          <a:p>
            <a:pPr>
              <a:lnSpc>
                <a:spcPct val="90000"/>
              </a:lnSpc>
            </a:pPr>
            <a:r>
              <a:rPr lang="en-US" sz="1300" smtClean="0"/>
              <a:t>Inside widget constructor do j</a:t>
            </a:r>
            <a:r>
              <a:rPr lang="bg-BG" sz="1300" smtClean="0"/>
              <a:t>ust basic init of fields, do not even allocate mem for internal buffers/objects/...</a:t>
            </a:r>
          </a:p>
          <a:p>
            <a:pPr>
              <a:lnSpc>
                <a:spcPct val="90000"/>
              </a:lnSpc>
            </a:pPr>
            <a:endParaRPr lang="bg-BG" sz="1300" smtClean="0"/>
          </a:p>
          <a:p>
            <a:pPr>
              <a:lnSpc>
                <a:spcPct val="90000"/>
              </a:lnSpc>
            </a:pPr>
            <a:r>
              <a:rPr lang="en-US" sz="1300" smtClean="0"/>
              <a:t>Widget c</a:t>
            </a:r>
            <a:r>
              <a:rPr lang="bg-BG" sz="1300" smtClean="0"/>
              <a:t>omplex initialization should be done when receiving TreeInit</a:t>
            </a:r>
            <a:r>
              <a:rPr lang="en-US" sz="1300" smtClean="0"/>
              <a:t> message, there one can create internal objects and request memory allocation</a:t>
            </a:r>
          </a:p>
          <a:p>
            <a:pPr>
              <a:lnSpc>
                <a:spcPct val="90000"/>
              </a:lnSpc>
            </a:pPr>
            <a:endParaRPr lang="en-US" sz="1300" smtClean="0"/>
          </a:p>
          <a:p>
            <a:pPr>
              <a:lnSpc>
                <a:spcPct val="90000"/>
              </a:lnSpc>
            </a:pPr>
            <a:r>
              <a:rPr lang="en-US" sz="1300" smtClean="0"/>
              <a:t>Widget creation/destruction: do not try to create/destroy widget. Widgets are instantiated and destroyed by a EPF (tree builder inside WAS). Widgets are statically connected to each other. Widget tree does not exist in RAM memory. It exist as a list of children by widgetIDs only in resources. So even some widget is created it will not be in any way bounded to the system. </a:t>
            </a:r>
          </a:p>
          <a:p>
            <a:pPr>
              <a:lnSpc>
                <a:spcPct val="90000"/>
              </a:lnSpc>
            </a:pPr>
            <a:endParaRPr lang="en-US" sz="1300" smtClean="0"/>
          </a:p>
          <a:p>
            <a:pPr>
              <a:lnSpc>
                <a:spcPct val="90000"/>
              </a:lnSpc>
            </a:pPr>
            <a:r>
              <a:rPr lang="en-US" sz="1300" smtClean="0"/>
              <a:t>Using widget ID: </a:t>
            </a:r>
            <a:r>
              <a:rPr lang="bg-BG" sz="1300" smtClean="0"/>
              <a:t>A very important thing for the widget is that widget shall be considered as a stand alone object. Developer shall attempt never to make assumptions about what other widgets are available and </a:t>
            </a:r>
            <a:r>
              <a:rPr lang="en-US" sz="1300" smtClean="0"/>
              <a:t>try to tightly couple widgets by using widget Ids inside code</a:t>
            </a:r>
            <a:r>
              <a:rPr lang="bg-BG" sz="1300" smtClean="0"/>
              <a:t>.</a:t>
            </a:r>
            <a:endParaRPr lang="en-US" sz="1300" smtClean="0"/>
          </a:p>
          <a:p>
            <a:pPr>
              <a:lnSpc>
                <a:spcPct val="90000"/>
              </a:lnSpc>
            </a:pPr>
            <a:endParaRPr lang="en-US" sz="1300" smtClean="0"/>
          </a:p>
          <a:p>
            <a:pPr>
              <a:lnSpc>
                <a:spcPct val="90000"/>
              </a:lnSpc>
            </a:pPr>
            <a:r>
              <a:rPr lang="en-US" sz="1300" smtClean="0"/>
              <a:t>Support tree debugger: it’s good to support tree debugger (a dialog which will appear on demand in simulator). If it is supported then it can help a lot during development. Supporting is done by implementing: Serialize method in widget	</a:t>
            </a:r>
          </a:p>
          <a:p>
            <a:pPr>
              <a:lnSpc>
                <a:spcPct val="90000"/>
              </a:lnSpc>
            </a:pPr>
            <a:endParaRPr lang="en-US" sz="1300" smtClean="0"/>
          </a:p>
          <a:p>
            <a:pPr>
              <a:lnSpc>
                <a:spcPct val="90000"/>
              </a:lnSpc>
            </a:pPr>
            <a:r>
              <a:rPr lang="en-US" sz="1300" smtClean="0"/>
              <a:t>External widget properties: in case widget property is needed even when widget may not be alive, then configure it’s property to: “UseExternalStorage” in xml. In such a way this particular property will be available all the time for use.</a:t>
            </a:r>
          </a:p>
          <a:p>
            <a:pPr>
              <a:lnSpc>
                <a:spcPct val="90000"/>
              </a:lnSpc>
            </a:pPr>
            <a:endParaRPr lang="en-US" sz="1300" smtClean="0"/>
          </a:p>
          <a:p>
            <a:pPr>
              <a:lnSpc>
                <a:spcPct val="90000"/>
              </a:lnSpc>
            </a:pPr>
            <a:endParaRPr lang="en-US" sz="1300" smtClean="0"/>
          </a:p>
          <a:p>
            <a:pPr>
              <a:lnSpc>
                <a:spcPct val="90000"/>
              </a:lnSpc>
            </a:pPr>
            <a:endParaRPr lang="en-US" sz="1300" smtClean="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r>
              <a:rPr lang="en-GB" smtClean="0"/>
              <a:t>Artemmis Framework for Automotive Platforms</a:t>
            </a:r>
            <a:br>
              <a:rPr lang="en-GB" smtClean="0"/>
            </a:br>
            <a:r>
              <a:rPr lang="en-GB" smtClean="0"/>
              <a:t>Property links</a:t>
            </a:r>
            <a:endParaRPr lang="bg-BG" smtClean="0"/>
          </a:p>
        </p:txBody>
      </p:sp>
      <p:sp>
        <p:nvSpPr>
          <p:cNvPr id="6147" name="Rectangle 3"/>
          <p:cNvSpPr>
            <a:spLocks noGrp="1" noChangeArrowheads="1"/>
          </p:cNvSpPr>
          <p:nvPr>
            <p:ph type="body" idx="1"/>
          </p:nvPr>
        </p:nvSpPr>
        <p:spPr>
          <a:xfrm>
            <a:off x="334963" y="998538"/>
            <a:ext cx="6823075" cy="4991100"/>
          </a:xfrm>
        </p:spPr>
        <p:txBody>
          <a:bodyPr/>
          <a:lstStyle/>
          <a:p>
            <a:r>
              <a:rPr lang="en-US" smtClean="0"/>
              <a:t>Try to </a:t>
            </a:r>
            <a:r>
              <a:rPr lang="bg-BG" smtClean="0"/>
              <a:t>better arrange widgets (in xml) so that widgets which depend on some other widget are described later in xml file (correct document order).</a:t>
            </a:r>
            <a:endParaRPr lang="en-US" smtClean="0"/>
          </a:p>
          <a:p>
            <a:endParaRPr lang="bg-BG" smtClean="0"/>
          </a:p>
          <a:p>
            <a:r>
              <a:rPr lang="bg-BG" smtClean="0"/>
              <a:t>If </a:t>
            </a:r>
            <a:r>
              <a:rPr lang="en-US" smtClean="0"/>
              <a:t> A</a:t>
            </a:r>
            <a:r>
              <a:rPr lang="bg-BG" smtClean="0"/>
              <a:t>-&gt;</a:t>
            </a:r>
            <a:r>
              <a:rPr lang="en-US" smtClean="0"/>
              <a:t>B-&gt;C-&gt;D</a:t>
            </a:r>
            <a:r>
              <a:rPr lang="bg-BG" smtClean="0"/>
              <a:t> means </a:t>
            </a:r>
            <a:r>
              <a:rPr lang="en-US" smtClean="0"/>
              <a:t>prop link </a:t>
            </a:r>
            <a:r>
              <a:rPr lang="bg-BG" smtClean="0"/>
              <a:t>depend</a:t>
            </a:r>
            <a:r>
              <a:rPr lang="en-US" smtClean="0"/>
              <a:t>ency (i.e. A gets a property from B)</a:t>
            </a:r>
            <a:r>
              <a:rPr lang="bg-BG" smtClean="0"/>
              <a:t>, then they has to be defined in order D, C, B, A</a:t>
            </a:r>
            <a:r>
              <a:rPr lang="en-US" smtClean="0"/>
              <a:t> in XML file</a:t>
            </a:r>
            <a:r>
              <a:rPr lang="bg-BG" smtClean="0"/>
              <a:t>.</a:t>
            </a:r>
            <a:r>
              <a:rPr lang="en-US" smtClean="0"/>
              <a:t> In such a way initialization and API updates will follow in correct order. So first D will be initialized, then C, … finally A and there will be no prop link notification send.</a:t>
            </a:r>
          </a:p>
          <a:p>
            <a:r>
              <a:rPr lang="en-US" smtClean="0"/>
              <a:t>TreeInit is send TopDown left to right, so initialization order will be: R, w1, w4, w2, A, w6, B, w7, C, D, w8, w3, w5. Which is actually in reverse order.</a:t>
            </a:r>
            <a:endParaRPr lang="bg-BG" smtClean="0"/>
          </a:p>
          <a:p>
            <a:r>
              <a:rPr lang="bg-BG" smtClean="0"/>
              <a:t>Current HMI handles incorrect document order with more CPU usage</a:t>
            </a:r>
            <a:r>
              <a:rPr lang="en-US" smtClean="0"/>
              <a:t> (a call for ever prop link change).</a:t>
            </a:r>
          </a:p>
          <a:p>
            <a:r>
              <a:rPr lang="en-US" smtClean="0"/>
              <a:t>Things may change with new Push API if Brutus makes calculations and initializes/updates widgets in correct (prop link) order.</a:t>
            </a:r>
            <a:endParaRPr lang="bg-BG" smtClean="0"/>
          </a:p>
          <a:p>
            <a:endParaRPr lang="en-US" smtClean="0"/>
          </a:p>
          <a:p>
            <a:r>
              <a:rPr lang="bg-BG" smtClean="0"/>
              <a:t>Never do A-&gt;B-&gt;C-&gt;A, </a:t>
            </a:r>
            <a:r>
              <a:rPr lang="en-US" smtClean="0"/>
              <a:t>prop link as </a:t>
            </a:r>
            <a:r>
              <a:rPr lang="bg-BG" smtClean="0"/>
              <a:t>this may lead to infinite loop</a:t>
            </a:r>
            <a:r>
              <a:rPr lang="en-US" smtClean="0"/>
              <a:t> of never ending prop changes and notifications</a:t>
            </a:r>
            <a:r>
              <a:rPr lang="bg-BG" smtClean="0"/>
              <a:t>.</a:t>
            </a:r>
          </a:p>
        </p:txBody>
      </p:sp>
      <p:sp>
        <p:nvSpPr>
          <p:cNvPr id="6148" name="Oval 4"/>
          <p:cNvSpPr>
            <a:spLocks noChangeArrowheads="1"/>
          </p:cNvSpPr>
          <p:nvPr/>
        </p:nvSpPr>
        <p:spPr bwMode="auto">
          <a:xfrm>
            <a:off x="8283575" y="998538"/>
            <a:ext cx="220663" cy="192087"/>
          </a:xfrm>
          <a:prstGeom prst="ellipse">
            <a:avLst/>
          </a:prstGeom>
          <a:solidFill>
            <a:srgbClr val="00FF00"/>
          </a:solidFill>
          <a:ln w="9525" algn="ctr">
            <a:solidFill>
              <a:schemeClr val="tx1"/>
            </a:solidFill>
            <a:round/>
            <a:headEnd/>
            <a:tailEnd/>
          </a:ln>
        </p:spPr>
        <p:txBody>
          <a:bodyPr wrap="none" anchor="ctr"/>
          <a:lstStyle/>
          <a:p>
            <a:r>
              <a:rPr lang="en-US" sz="1000"/>
              <a:t>R</a:t>
            </a:r>
          </a:p>
        </p:txBody>
      </p:sp>
      <p:sp>
        <p:nvSpPr>
          <p:cNvPr id="6149" name="Oval 5"/>
          <p:cNvSpPr>
            <a:spLocks noChangeArrowheads="1"/>
          </p:cNvSpPr>
          <p:nvPr/>
        </p:nvSpPr>
        <p:spPr bwMode="auto">
          <a:xfrm>
            <a:off x="8283575" y="1541463"/>
            <a:ext cx="222250" cy="192087"/>
          </a:xfrm>
          <a:prstGeom prst="ellipse">
            <a:avLst/>
          </a:prstGeom>
          <a:solidFill>
            <a:srgbClr val="00FF00"/>
          </a:solidFill>
          <a:ln w="9525" algn="ctr">
            <a:solidFill>
              <a:schemeClr val="tx1"/>
            </a:solidFill>
            <a:round/>
            <a:headEnd/>
            <a:tailEnd/>
          </a:ln>
        </p:spPr>
        <p:txBody>
          <a:bodyPr wrap="none" anchor="ctr"/>
          <a:lstStyle/>
          <a:p>
            <a:r>
              <a:rPr lang="en-US" sz="1000"/>
              <a:t>w2</a:t>
            </a:r>
          </a:p>
        </p:txBody>
      </p:sp>
      <p:sp>
        <p:nvSpPr>
          <p:cNvPr id="6150" name="Oval 6"/>
          <p:cNvSpPr>
            <a:spLocks noChangeArrowheads="1"/>
          </p:cNvSpPr>
          <p:nvPr/>
        </p:nvSpPr>
        <p:spPr bwMode="auto">
          <a:xfrm>
            <a:off x="7724775" y="1535113"/>
            <a:ext cx="222250" cy="192087"/>
          </a:xfrm>
          <a:prstGeom prst="ellipse">
            <a:avLst/>
          </a:prstGeom>
          <a:solidFill>
            <a:srgbClr val="00FF00"/>
          </a:solidFill>
          <a:ln w="9525" algn="ctr">
            <a:solidFill>
              <a:schemeClr val="tx1"/>
            </a:solidFill>
            <a:round/>
            <a:headEnd/>
            <a:tailEnd/>
          </a:ln>
        </p:spPr>
        <p:txBody>
          <a:bodyPr wrap="none" anchor="ctr"/>
          <a:lstStyle/>
          <a:p>
            <a:r>
              <a:rPr lang="en-US" sz="1000"/>
              <a:t>w1</a:t>
            </a:r>
          </a:p>
        </p:txBody>
      </p:sp>
      <p:sp>
        <p:nvSpPr>
          <p:cNvPr id="6151" name="Oval 7"/>
          <p:cNvSpPr>
            <a:spLocks noChangeArrowheads="1"/>
          </p:cNvSpPr>
          <p:nvPr/>
        </p:nvSpPr>
        <p:spPr bwMode="auto">
          <a:xfrm>
            <a:off x="8826500" y="1543050"/>
            <a:ext cx="220663" cy="192088"/>
          </a:xfrm>
          <a:prstGeom prst="ellipse">
            <a:avLst/>
          </a:prstGeom>
          <a:solidFill>
            <a:srgbClr val="00FF00"/>
          </a:solidFill>
          <a:ln w="9525" algn="ctr">
            <a:solidFill>
              <a:schemeClr val="tx1"/>
            </a:solidFill>
            <a:round/>
            <a:headEnd/>
            <a:tailEnd/>
          </a:ln>
        </p:spPr>
        <p:txBody>
          <a:bodyPr wrap="none" anchor="ctr"/>
          <a:lstStyle/>
          <a:p>
            <a:r>
              <a:rPr lang="en-US" sz="1000"/>
              <a:t>w3</a:t>
            </a:r>
          </a:p>
        </p:txBody>
      </p:sp>
      <p:cxnSp>
        <p:nvCxnSpPr>
          <p:cNvPr id="6152" name="AutoShape 8"/>
          <p:cNvCxnSpPr>
            <a:cxnSpLocks noChangeShapeType="1"/>
            <a:stCxn id="6148" idx="4"/>
            <a:endCxn id="6150" idx="0"/>
          </p:cNvCxnSpPr>
          <p:nvPr/>
        </p:nvCxnSpPr>
        <p:spPr bwMode="auto">
          <a:xfrm flipH="1">
            <a:off x="7835900" y="1190625"/>
            <a:ext cx="558800" cy="34448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3" name="AutoShape 9"/>
          <p:cNvCxnSpPr>
            <a:cxnSpLocks noChangeShapeType="1"/>
            <a:stCxn id="6148" idx="4"/>
            <a:endCxn id="6151" idx="0"/>
          </p:cNvCxnSpPr>
          <p:nvPr/>
        </p:nvCxnSpPr>
        <p:spPr bwMode="auto">
          <a:xfrm>
            <a:off x="8394700" y="1190625"/>
            <a:ext cx="542925" cy="352425"/>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4" name="AutoShape 10"/>
          <p:cNvCxnSpPr>
            <a:cxnSpLocks noChangeShapeType="1"/>
            <a:stCxn id="6148" idx="4"/>
            <a:endCxn id="6149" idx="0"/>
          </p:cNvCxnSpPr>
          <p:nvPr/>
        </p:nvCxnSpPr>
        <p:spPr bwMode="auto">
          <a:xfrm>
            <a:off x="8394700" y="1190625"/>
            <a:ext cx="0" cy="350838"/>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155" name="Oval 13"/>
          <p:cNvSpPr>
            <a:spLocks noChangeArrowheads="1"/>
          </p:cNvSpPr>
          <p:nvPr/>
        </p:nvSpPr>
        <p:spPr bwMode="auto">
          <a:xfrm>
            <a:off x="8283575" y="2138363"/>
            <a:ext cx="222250" cy="192087"/>
          </a:xfrm>
          <a:prstGeom prst="ellipse">
            <a:avLst/>
          </a:prstGeom>
          <a:solidFill>
            <a:srgbClr val="00FF00"/>
          </a:solidFill>
          <a:ln w="9525" algn="ctr">
            <a:solidFill>
              <a:schemeClr val="tx1"/>
            </a:solidFill>
            <a:round/>
            <a:headEnd/>
            <a:tailEnd/>
          </a:ln>
        </p:spPr>
        <p:txBody>
          <a:bodyPr wrap="none" anchor="ctr"/>
          <a:lstStyle/>
          <a:p>
            <a:r>
              <a:rPr lang="en-US" sz="1000"/>
              <a:t>B</a:t>
            </a:r>
          </a:p>
        </p:txBody>
      </p:sp>
      <p:sp>
        <p:nvSpPr>
          <p:cNvPr id="6156" name="Oval 14"/>
          <p:cNvSpPr>
            <a:spLocks noChangeArrowheads="1"/>
          </p:cNvSpPr>
          <p:nvPr/>
        </p:nvSpPr>
        <p:spPr bwMode="auto">
          <a:xfrm>
            <a:off x="7835900" y="2138363"/>
            <a:ext cx="222250" cy="192087"/>
          </a:xfrm>
          <a:prstGeom prst="ellipse">
            <a:avLst/>
          </a:prstGeom>
          <a:solidFill>
            <a:srgbClr val="00FF00"/>
          </a:solidFill>
          <a:ln w="9525" algn="ctr">
            <a:solidFill>
              <a:schemeClr val="tx1"/>
            </a:solidFill>
            <a:round/>
            <a:headEnd/>
            <a:tailEnd/>
          </a:ln>
        </p:spPr>
        <p:txBody>
          <a:bodyPr wrap="none" anchor="ctr"/>
          <a:lstStyle/>
          <a:p>
            <a:r>
              <a:rPr lang="en-US" sz="1000"/>
              <a:t>A</a:t>
            </a:r>
          </a:p>
        </p:txBody>
      </p:sp>
      <p:sp>
        <p:nvSpPr>
          <p:cNvPr id="6157" name="Oval 15"/>
          <p:cNvSpPr>
            <a:spLocks noChangeArrowheads="1"/>
          </p:cNvSpPr>
          <p:nvPr/>
        </p:nvSpPr>
        <p:spPr bwMode="auto">
          <a:xfrm>
            <a:off x="8728075" y="2138363"/>
            <a:ext cx="222250" cy="192087"/>
          </a:xfrm>
          <a:prstGeom prst="ellipse">
            <a:avLst/>
          </a:prstGeom>
          <a:solidFill>
            <a:srgbClr val="00FF00"/>
          </a:solidFill>
          <a:ln w="9525" algn="ctr">
            <a:solidFill>
              <a:schemeClr val="tx1"/>
            </a:solidFill>
            <a:round/>
            <a:headEnd/>
            <a:tailEnd/>
          </a:ln>
        </p:spPr>
        <p:txBody>
          <a:bodyPr wrap="none" anchor="ctr"/>
          <a:lstStyle/>
          <a:p>
            <a:r>
              <a:rPr lang="en-US" sz="1000"/>
              <a:t>D</a:t>
            </a:r>
          </a:p>
        </p:txBody>
      </p:sp>
      <p:cxnSp>
        <p:nvCxnSpPr>
          <p:cNvPr id="6158" name="AutoShape 16"/>
          <p:cNvCxnSpPr>
            <a:cxnSpLocks noChangeShapeType="1"/>
            <a:stCxn id="6149" idx="4"/>
            <a:endCxn id="6156" idx="0"/>
          </p:cNvCxnSpPr>
          <p:nvPr/>
        </p:nvCxnSpPr>
        <p:spPr bwMode="auto">
          <a:xfrm flipH="1">
            <a:off x="7947025" y="1733550"/>
            <a:ext cx="447675" cy="4048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59" name="AutoShape 17"/>
          <p:cNvCxnSpPr>
            <a:cxnSpLocks noChangeShapeType="1"/>
            <a:stCxn id="6149" idx="4"/>
            <a:endCxn id="6157" idx="0"/>
          </p:cNvCxnSpPr>
          <p:nvPr/>
        </p:nvCxnSpPr>
        <p:spPr bwMode="auto">
          <a:xfrm>
            <a:off x="8394700" y="1733550"/>
            <a:ext cx="444500" cy="4048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60" name="AutoShape 18"/>
          <p:cNvCxnSpPr>
            <a:cxnSpLocks noChangeShapeType="1"/>
            <a:stCxn id="6149" idx="4"/>
            <a:endCxn id="6155" idx="0"/>
          </p:cNvCxnSpPr>
          <p:nvPr/>
        </p:nvCxnSpPr>
        <p:spPr bwMode="auto">
          <a:xfrm>
            <a:off x="8394700" y="1733550"/>
            <a:ext cx="0" cy="4048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161" name="Oval 19"/>
          <p:cNvSpPr>
            <a:spLocks noChangeArrowheads="1"/>
          </p:cNvSpPr>
          <p:nvPr/>
        </p:nvSpPr>
        <p:spPr bwMode="auto">
          <a:xfrm>
            <a:off x="8472488" y="2544763"/>
            <a:ext cx="222250" cy="192087"/>
          </a:xfrm>
          <a:prstGeom prst="ellipse">
            <a:avLst/>
          </a:prstGeom>
          <a:solidFill>
            <a:srgbClr val="00FF00"/>
          </a:solidFill>
          <a:ln w="9525" algn="ctr">
            <a:solidFill>
              <a:schemeClr val="tx1"/>
            </a:solidFill>
            <a:round/>
            <a:headEnd/>
            <a:tailEnd/>
          </a:ln>
        </p:spPr>
        <p:txBody>
          <a:bodyPr wrap="none" anchor="ctr"/>
          <a:lstStyle/>
          <a:p>
            <a:r>
              <a:rPr lang="en-US" sz="1000"/>
              <a:t>C</a:t>
            </a:r>
          </a:p>
        </p:txBody>
      </p:sp>
      <p:sp>
        <p:nvSpPr>
          <p:cNvPr id="6162" name="Oval 20"/>
          <p:cNvSpPr>
            <a:spLocks noChangeArrowheads="1"/>
          </p:cNvSpPr>
          <p:nvPr/>
        </p:nvSpPr>
        <p:spPr bwMode="auto">
          <a:xfrm>
            <a:off x="8061325" y="2546350"/>
            <a:ext cx="222250" cy="192088"/>
          </a:xfrm>
          <a:prstGeom prst="ellipse">
            <a:avLst/>
          </a:prstGeom>
          <a:solidFill>
            <a:srgbClr val="00FF00"/>
          </a:solidFill>
          <a:ln w="9525" algn="ctr">
            <a:solidFill>
              <a:schemeClr val="tx1"/>
            </a:solidFill>
            <a:round/>
            <a:headEnd/>
            <a:tailEnd/>
          </a:ln>
        </p:spPr>
        <p:txBody>
          <a:bodyPr wrap="none" anchor="ctr"/>
          <a:lstStyle/>
          <a:p>
            <a:r>
              <a:rPr lang="en-US" sz="1000"/>
              <a:t>w7</a:t>
            </a:r>
          </a:p>
        </p:txBody>
      </p:sp>
      <p:cxnSp>
        <p:nvCxnSpPr>
          <p:cNvPr id="6163" name="AutoShape 21"/>
          <p:cNvCxnSpPr>
            <a:cxnSpLocks noChangeShapeType="1"/>
            <a:stCxn id="6155" idx="4"/>
            <a:endCxn id="6162" idx="0"/>
          </p:cNvCxnSpPr>
          <p:nvPr/>
        </p:nvCxnSpPr>
        <p:spPr bwMode="auto">
          <a:xfrm flipH="1">
            <a:off x="8172450" y="2330450"/>
            <a:ext cx="222250" cy="2159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cxnSp>
        <p:nvCxnSpPr>
          <p:cNvPr id="6164" name="AutoShape 22"/>
          <p:cNvCxnSpPr>
            <a:cxnSpLocks noChangeShapeType="1"/>
            <a:stCxn id="6155" idx="4"/>
            <a:endCxn id="6161" idx="0"/>
          </p:cNvCxnSpPr>
          <p:nvPr/>
        </p:nvCxnSpPr>
        <p:spPr bwMode="auto">
          <a:xfrm>
            <a:off x="8394700" y="2330450"/>
            <a:ext cx="188913" cy="2143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165" name="Oval 20"/>
          <p:cNvSpPr>
            <a:spLocks noChangeArrowheads="1"/>
          </p:cNvSpPr>
          <p:nvPr/>
        </p:nvSpPr>
        <p:spPr bwMode="auto">
          <a:xfrm>
            <a:off x="7724775" y="2546350"/>
            <a:ext cx="222250" cy="192088"/>
          </a:xfrm>
          <a:prstGeom prst="ellipse">
            <a:avLst/>
          </a:prstGeom>
          <a:solidFill>
            <a:srgbClr val="00FF00"/>
          </a:solidFill>
          <a:ln w="9525" algn="ctr">
            <a:solidFill>
              <a:schemeClr val="tx1"/>
            </a:solidFill>
            <a:round/>
            <a:headEnd/>
            <a:tailEnd/>
          </a:ln>
        </p:spPr>
        <p:txBody>
          <a:bodyPr wrap="none" anchor="ctr"/>
          <a:lstStyle/>
          <a:p>
            <a:r>
              <a:rPr lang="en-US" sz="1000"/>
              <a:t>w6</a:t>
            </a:r>
          </a:p>
        </p:txBody>
      </p:sp>
      <p:cxnSp>
        <p:nvCxnSpPr>
          <p:cNvPr id="6166" name="AutoShape 21"/>
          <p:cNvCxnSpPr>
            <a:cxnSpLocks noChangeShapeType="1"/>
            <a:stCxn id="6156" idx="4"/>
            <a:endCxn id="6165" idx="0"/>
          </p:cNvCxnSpPr>
          <p:nvPr/>
        </p:nvCxnSpPr>
        <p:spPr bwMode="auto">
          <a:xfrm flipH="1">
            <a:off x="7835900" y="2330450"/>
            <a:ext cx="111125" cy="2159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167" name="Oval 20"/>
          <p:cNvSpPr>
            <a:spLocks noChangeArrowheads="1"/>
          </p:cNvSpPr>
          <p:nvPr/>
        </p:nvSpPr>
        <p:spPr bwMode="auto">
          <a:xfrm>
            <a:off x="8839200" y="2544763"/>
            <a:ext cx="222250" cy="192087"/>
          </a:xfrm>
          <a:prstGeom prst="ellipse">
            <a:avLst/>
          </a:prstGeom>
          <a:solidFill>
            <a:srgbClr val="00FF00"/>
          </a:solidFill>
          <a:ln w="9525" algn="ctr">
            <a:solidFill>
              <a:schemeClr val="tx1"/>
            </a:solidFill>
            <a:round/>
            <a:headEnd/>
            <a:tailEnd/>
          </a:ln>
        </p:spPr>
        <p:txBody>
          <a:bodyPr wrap="none" anchor="ctr"/>
          <a:lstStyle/>
          <a:p>
            <a:r>
              <a:rPr lang="en-US" sz="1000"/>
              <a:t>w8</a:t>
            </a:r>
          </a:p>
        </p:txBody>
      </p:sp>
      <p:cxnSp>
        <p:nvCxnSpPr>
          <p:cNvPr id="6168" name="AutoShape 21"/>
          <p:cNvCxnSpPr>
            <a:cxnSpLocks noChangeShapeType="1"/>
            <a:stCxn id="6157" idx="4"/>
            <a:endCxn id="6167" idx="0"/>
          </p:cNvCxnSpPr>
          <p:nvPr/>
        </p:nvCxnSpPr>
        <p:spPr bwMode="auto">
          <a:xfrm>
            <a:off x="8839200" y="2330450"/>
            <a:ext cx="111125" cy="214313"/>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169" name="Oval 20"/>
          <p:cNvSpPr>
            <a:spLocks noChangeArrowheads="1"/>
          </p:cNvSpPr>
          <p:nvPr/>
        </p:nvSpPr>
        <p:spPr bwMode="auto">
          <a:xfrm>
            <a:off x="9159875" y="2160588"/>
            <a:ext cx="222250" cy="192087"/>
          </a:xfrm>
          <a:prstGeom prst="ellipse">
            <a:avLst/>
          </a:prstGeom>
          <a:solidFill>
            <a:srgbClr val="00FF00"/>
          </a:solidFill>
          <a:ln w="9525" algn="ctr">
            <a:solidFill>
              <a:schemeClr val="tx1"/>
            </a:solidFill>
            <a:round/>
            <a:headEnd/>
            <a:tailEnd/>
          </a:ln>
        </p:spPr>
        <p:txBody>
          <a:bodyPr wrap="none" anchor="ctr"/>
          <a:lstStyle/>
          <a:p>
            <a:r>
              <a:rPr lang="en-US" sz="1000"/>
              <a:t>w5</a:t>
            </a:r>
          </a:p>
        </p:txBody>
      </p:sp>
      <p:cxnSp>
        <p:nvCxnSpPr>
          <p:cNvPr id="6170" name="AutoShape 21"/>
          <p:cNvCxnSpPr>
            <a:cxnSpLocks noChangeShapeType="1"/>
            <a:stCxn id="6151" idx="4"/>
            <a:endCxn id="6169" idx="0"/>
          </p:cNvCxnSpPr>
          <p:nvPr/>
        </p:nvCxnSpPr>
        <p:spPr bwMode="auto">
          <a:xfrm>
            <a:off x="8937625" y="1735138"/>
            <a:ext cx="333375" cy="42545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6171" name="Oval 20"/>
          <p:cNvSpPr>
            <a:spLocks noChangeArrowheads="1"/>
          </p:cNvSpPr>
          <p:nvPr/>
        </p:nvSpPr>
        <p:spPr bwMode="auto">
          <a:xfrm>
            <a:off x="7389813" y="2146300"/>
            <a:ext cx="222250" cy="192088"/>
          </a:xfrm>
          <a:prstGeom prst="ellipse">
            <a:avLst/>
          </a:prstGeom>
          <a:solidFill>
            <a:srgbClr val="00FF00"/>
          </a:solidFill>
          <a:ln w="9525" algn="ctr">
            <a:solidFill>
              <a:schemeClr val="tx1"/>
            </a:solidFill>
            <a:round/>
            <a:headEnd/>
            <a:tailEnd/>
          </a:ln>
        </p:spPr>
        <p:txBody>
          <a:bodyPr wrap="none" anchor="ctr"/>
          <a:lstStyle/>
          <a:p>
            <a:r>
              <a:rPr lang="en-US" sz="1000"/>
              <a:t>w4</a:t>
            </a:r>
          </a:p>
        </p:txBody>
      </p:sp>
      <p:cxnSp>
        <p:nvCxnSpPr>
          <p:cNvPr id="6172" name="AutoShape 21"/>
          <p:cNvCxnSpPr>
            <a:cxnSpLocks noChangeShapeType="1"/>
            <a:stCxn id="6150" idx="4"/>
            <a:endCxn id="6171" idx="0"/>
          </p:cNvCxnSpPr>
          <p:nvPr/>
        </p:nvCxnSpPr>
        <p:spPr bwMode="auto">
          <a:xfrm flipH="1">
            <a:off x="7500938" y="1727200"/>
            <a:ext cx="334962" cy="41910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GB" smtClean="0"/>
              <a:t>Artemmis Framework for Automotive Platforms</a:t>
            </a:r>
            <a:br>
              <a:rPr lang="en-GB" smtClean="0"/>
            </a:br>
            <a:r>
              <a:rPr lang="en-GB" smtClean="0"/>
              <a:t>Errors and error handling</a:t>
            </a:r>
            <a:endParaRPr lang="bg-BG" smtClean="0"/>
          </a:p>
        </p:txBody>
      </p:sp>
      <p:sp>
        <p:nvSpPr>
          <p:cNvPr id="7171" name="Rectangle 3"/>
          <p:cNvSpPr>
            <a:spLocks noGrp="1" noChangeArrowheads="1"/>
          </p:cNvSpPr>
          <p:nvPr>
            <p:ph type="body" idx="1"/>
          </p:nvPr>
        </p:nvSpPr>
        <p:spPr>
          <a:xfrm>
            <a:off x="334963" y="998538"/>
            <a:ext cx="9236075" cy="4991100"/>
          </a:xfrm>
        </p:spPr>
        <p:txBody>
          <a:bodyPr/>
          <a:lstStyle/>
          <a:p>
            <a:r>
              <a:rPr lang="bg-BG" smtClean="0"/>
              <a:t>Be careful with errors</a:t>
            </a:r>
            <a:r>
              <a:rPr lang="en-US" smtClean="0"/>
              <a:t>, for f</a:t>
            </a:r>
            <a:r>
              <a:rPr lang="bg-BG" smtClean="0"/>
              <a:t>atal errors </a:t>
            </a:r>
            <a:r>
              <a:rPr lang="en-US" smtClean="0"/>
              <a:t>throw EXEA fatal errors. </a:t>
            </a:r>
            <a:r>
              <a:rPr lang="bg-BG" smtClean="0"/>
              <a:t>If there is </a:t>
            </a:r>
            <a:r>
              <a:rPr lang="en-US" smtClean="0"/>
              <a:t>a </a:t>
            </a:r>
            <a:r>
              <a:rPr lang="bg-BG" smtClean="0"/>
              <a:t>memleak </a:t>
            </a:r>
            <a:r>
              <a:rPr lang="en-US" smtClean="0"/>
              <a:t>and there is no more memory left </a:t>
            </a:r>
            <a:r>
              <a:rPr lang="bg-BG" smtClean="0"/>
              <a:t>it's better to restart cluster, and have a running system again </a:t>
            </a:r>
            <a:r>
              <a:rPr lang="en-US" smtClean="0"/>
              <a:t>(in about second) </a:t>
            </a:r>
            <a:r>
              <a:rPr lang="bg-BG" smtClean="0"/>
              <a:t>instead of hanging up or </a:t>
            </a:r>
            <a:r>
              <a:rPr lang="en-US" smtClean="0"/>
              <a:t>having </a:t>
            </a:r>
            <a:r>
              <a:rPr lang="bg-BG" smtClean="0"/>
              <a:t>invalid behavior.</a:t>
            </a:r>
            <a:endParaRPr lang="en-US" smtClean="0"/>
          </a:p>
          <a:p>
            <a:r>
              <a:rPr lang="en-US" smtClean="0"/>
              <a:t>A problem with throwing too many exceptions when using parameters.</a:t>
            </a:r>
          </a:p>
          <a:p>
            <a:pPr algn="ctr">
              <a:buFont typeface="Arial" charset="0"/>
              <a:buNone/>
            </a:pPr>
            <a:endParaRPr lang="en-US" smtClean="0"/>
          </a:p>
          <a:p>
            <a:pPr algn="ctr">
              <a:buFont typeface="Arial" charset="0"/>
              <a:buNone/>
            </a:pPr>
            <a:r>
              <a:rPr lang="en-US" smtClean="0"/>
              <a:t>How to use </a:t>
            </a:r>
            <a:r>
              <a:rPr lang="bg-BG" smtClean="0"/>
              <a:t>WES_ThrowError</a:t>
            </a:r>
            <a:r>
              <a:rPr lang="en-US" smtClean="0"/>
              <a:t> …</a:t>
            </a:r>
          </a:p>
          <a:p>
            <a:pPr>
              <a:lnSpc>
                <a:spcPts val="1800"/>
              </a:lnSpc>
              <a:spcAft>
                <a:spcPct val="55000"/>
              </a:spcAft>
            </a:pPr>
            <a:r>
              <a:rPr lang="en-AU" sz="1200" smtClean="0"/>
              <a:t>Main goal of using WES is to get simple and easy to use WES macros. The best is to have following macro: first parameter is error id, second one (optional is for optional uint displayed in EXEA).</a:t>
            </a:r>
          </a:p>
          <a:p>
            <a:pPr>
              <a:lnSpc>
                <a:spcPts val="1800"/>
              </a:lnSpc>
              <a:spcAft>
                <a:spcPct val="55000"/>
              </a:spcAft>
              <a:buFont typeface="Arial" charset="0"/>
              <a:buNone/>
            </a:pPr>
            <a:r>
              <a:rPr lang="en-AU" sz="1200" smtClean="0"/>
              <a:t>		</a:t>
            </a:r>
            <a:r>
              <a:rPr lang="en-AU" sz="1200" smtClean="0">
                <a:latin typeface="Courier New" pitchFamily="49" charset="0"/>
                <a:cs typeface="Courier New" pitchFamily="49" charset="0"/>
              </a:rPr>
              <a:t>#define WES_ThrowException(errorId, ...)  ...........</a:t>
            </a:r>
          </a:p>
          <a:p>
            <a:pPr>
              <a:lnSpc>
                <a:spcPts val="1800"/>
              </a:lnSpc>
              <a:spcAft>
                <a:spcPct val="55000"/>
              </a:spcAft>
            </a:pPr>
            <a:r>
              <a:rPr lang="en-AU" sz="1200" smtClean="0"/>
              <a:t>Another improvement is to get information regarding filename inside EXEA (currently it provides only line number). The problem with filename is that filename is string and it is not possible to provide to EXEA, moreover there is no space (parameter) left for it. So the idea is to combine FileID (not name) with line number. How to generate file ids is explained in next pages.</a:t>
            </a:r>
          </a:p>
          <a:p>
            <a:pPr>
              <a:lnSpc>
                <a:spcPts val="1800"/>
              </a:lnSpc>
              <a:spcAft>
                <a:spcPct val="55000"/>
              </a:spcAft>
            </a:pPr>
            <a:r>
              <a:rPr lang="en-AU" sz="1200" smtClean="0"/>
              <a:t>Do not #undef __PACKAGE__ or __FILEID__ if you get warning during compilation, better find problem and fix it. In fact it is not a problem, it’s really just a warning but combined with another error may lead to incorrect info inside EXEA.</a:t>
            </a:r>
          </a:p>
          <a:p>
            <a:endParaRPr lang="bg-BG" smtClean="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pPr eaLnBrk="1" hangingPunct="1"/>
            <a:r>
              <a:rPr lang="en-US" smtClean="0"/>
              <a:t>How TRACE works</a:t>
            </a:r>
          </a:p>
        </p:txBody>
      </p:sp>
      <p:sp>
        <p:nvSpPr>
          <p:cNvPr id="8195" name="Slide Number Placeholder 4"/>
          <p:cNvSpPr>
            <a:spLocks noGrp="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fld id="{ADCACE82-F620-4E84-86C2-F166E17720A1}" type="slidenum">
              <a:rPr lang="de-DE" sz="600" smtClean="0"/>
              <a:pPr eaLnBrk="1" hangingPunct="1"/>
              <a:t>6</a:t>
            </a:fld>
            <a:r>
              <a:rPr lang="de-DE" sz="600" smtClean="0"/>
              <a:t> / G. Petrov   © Continental Automotive GmbH</a:t>
            </a:r>
          </a:p>
        </p:txBody>
      </p:sp>
      <p:sp>
        <p:nvSpPr>
          <p:cNvPr id="8196" name="Rectangle 3"/>
          <p:cNvSpPr txBox="1">
            <a:spLocks noChangeArrowheads="1"/>
          </p:cNvSpPr>
          <p:nvPr/>
        </p:nvSpPr>
        <p:spPr bwMode="auto">
          <a:xfrm>
            <a:off x="334963" y="906463"/>
            <a:ext cx="9229725" cy="273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61925" indent="-161925"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spcAft>
                <a:spcPts val="88"/>
              </a:spcAft>
              <a:buClr>
                <a:srgbClr val="E19900"/>
              </a:buClr>
              <a:buFontTx/>
              <a:buBlip>
                <a:blip r:embed="rId2"/>
              </a:buBlip>
            </a:pPr>
            <a:r>
              <a:rPr lang="en-US" sz="1300"/>
              <a:t>Tracing in all PC frameworks is based on some pseudo output (format with values, which goes directly to ASCII trace file).</a:t>
            </a:r>
          </a:p>
          <a:p>
            <a:pPr algn="l" eaLnBrk="1" hangingPunct="1">
              <a:spcAft>
                <a:spcPts val="88"/>
              </a:spcAft>
              <a:buClr>
                <a:srgbClr val="E19900"/>
              </a:buClr>
              <a:buFontTx/>
              <a:buBlip>
                <a:blip r:embed="rId2"/>
              </a:buBlip>
            </a:pPr>
            <a:r>
              <a:rPr lang="en-US" sz="1300"/>
              <a:t>Tracing from firmware (clusters and other devices firmware) is restricted. The main problem is that there is no file system and no place to put all traces. Moreover in order to have life trace (getting trace immediately) there is a need to somehow send data to external device for observation.</a:t>
            </a:r>
          </a:p>
          <a:p>
            <a:pPr algn="l" eaLnBrk="1" hangingPunct="1">
              <a:spcAft>
                <a:spcPts val="88"/>
              </a:spcAft>
              <a:buClr>
                <a:srgbClr val="E19900"/>
              </a:buClr>
              <a:buFontTx/>
              <a:buBlip>
                <a:blip r:embed="rId2"/>
              </a:buBlip>
            </a:pPr>
            <a:r>
              <a:rPr lang="en-US" sz="1300"/>
              <a:t>Tracing is based on macros defined in WDS module, which are common for all packages.</a:t>
            </a:r>
          </a:p>
          <a:p>
            <a:pPr algn="l" eaLnBrk="1" hangingPunct="1">
              <a:spcAft>
                <a:spcPts val="88"/>
              </a:spcAft>
              <a:buClr>
                <a:srgbClr val="E19900"/>
              </a:buClr>
              <a:buFontTx/>
              <a:buBlip>
                <a:blip r:embed="rId2"/>
              </a:buBlip>
            </a:pPr>
            <a:r>
              <a:rPr lang="en-US" sz="1300"/>
              <a:t>Constant strings are used ID based (target&amp;simu)</a:t>
            </a:r>
          </a:p>
          <a:p>
            <a:pPr algn="l" eaLnBrk="1" hangingPunct="1">
              <a:spcAft>
                <a:spcPts val="88"/>
              </a:spcAft>
              <a:buClr>
                <a:srgbClr val="E19900"/>
              </a:buClr>
              <a:buFontTx/>
              <a:buBlip>
                <a:blip r:embed="rId2"/>
              </a:buBlip>
            </a:pPr>
            <a:r>
              <a:rPr lang="en-US" sz="1300"/>
              <a:t>Dynamic string (generated at runtime) can be used as parameters within existing trace calls (target&amp;simu)</a:t>
            </a:r>
          </a:p>
          <a:p>
            <a:pPr algn="l" eaLnBrk="1" hangingPunct="1">
              <a:spcAft>
                <a:spcPts val="88"/>
              </a:spcAft>
              <a:buClr>
                <a:srgbClr val="E19900"/>
              </a:buClr>
              <a:buFontTx/>
              <a:buBlip>
                <a:blip r:embed="rId2"/>
              </a:buBlip>
            </a:pPr>
            <a:r>
              <a:rPr lang="en-US" sz="1300"/>
              <a:t>Artemmis Tracing is based on the generic Trace&amp;Debug lib which sends and receives data over different physical channels (COM, CAN, TCP, target dependent).</a:t>
            </a:r>
          </a:p>
          <a:p>
            <a:pPr algn="l" eaLnBrk="1" hangingPunct="1">
              <a:spcAft>
                <a:spcPts val="88"/>
              </a:spcAft>
              <a:buClr>
                <a:srgbClr val="E19900"/>
              </a:buClr>
              <a:buFontTx/>
              <a:buBlip>
                <a:blip r:embed="rId2"/>
              </a:buBlip>
            </a:pPr>
            <a:r>
              <a:rPr lang="en-US" sz="1300"/>
              <a:t>Trace command from a package is send to the T&amp;D lib. T&amp;D lib checks allowed trace level (trace levels are per package) and if level is less or equal to currently set level then trace is send (in binary form) over physical channel to Trace Server.</a:t>
            </a:r>
          </a:p>
          <a:p>
            <a:pPr algn="l" eaLnBrk="1" hangingPunct="1">
              <a:spcAft>
                <a:spcPts val="88"/>
              </a:spcAft>
              <a:buClr>
                <a:srgbClr val="E19900"/>
              </a:buClr>
              <a:buFontTx/>
              <a:buBlip>
                <a:blip r:embed="rId2"/>
              </a:buBlip>
            </a:pPr>
            <a:r>
              <a:rPr lang="en-US" sz="1300"/>
              <a:t>Trace Server converts trace into human readable form (ASCII + info from configuration XML).</a:t>
            </a:r>
          </a:p>
          <a:p>
            <a:pPr algn="l" eaLnBrk="1" hangingPunct="1">
              <a:spcAft>
                <a:spcPts val="88"/>
              </a:spcAft>
              <a:buClr>
                <a:srgbClr val="E19900"/>
              </a:buClr>
              <a:buFontTx/>
              <a:buBlip>
                <a:blip r:embed="rId2"/>
              </a:buBlip>
            </a:pPr>
            <a:r>
              <a:rPr lang="en-US" sz="1300"/>
              <a:t>TraceClient is the last tool in chain which visualizes ASCII text.</a:t>
            </a:r>
          </a:p>
        </p:txBody>
      </p:sp>
      <p:sp>
        <p:nvSpPr>
          <p:cNvPr id="6" name="Rechteck 36"/>
          <p:cNvSpPr/>
          <p:nvPr/>
        </p:nvSpPr>
        <p:spPr>
          <a:xfrm>
            <a:off x="5026025" y="3709988"/>
            <a:ext cx="4541838" cy="2262187"/>
          </a:xfrm>
          <a:prstGeom prst="rect">
            <a:avLst/>
          </a:prstGeom>
          <a:solidFill>
            <a:srgbClr val="C2E49C"/>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lstStyle/>
          <a:p>
            <a:pPr defTabSz="915501" fontAlgn="auto">
              <a:spcBef>
                <a:spcPts val="0"/>
              </a:spcBef>
              <a:spcAft>
                <a:spcPts val="0"/>
              </a:spcAft>
              <a:defRPr sz="1800" b="0" i="0" u="none" strike="noStrike" kern="0" cap="none" spc="0" baseline="0">
                <a:solidFill>
                  <a:srgbClr val="000000"/>
                </a:solidFill>
                <a:uFillTx/>
              </a:defRPr>
            </a:pPr>
            <a:r>
              <a:rPr lang="en-US" sz="1000" kern="0" dirty="0">
                <a:solidFill>
                  <a:srgbClr val="000000"/>
                </a:solidFill>
                <a:latin typeface="Arial"/>
              </a:rPr>
              <a:t>Target under Test</a:t>
            </a:r>
          </a:p>
        </p:txBody>
      </p:sp>
      <p:sp>
        <p:nvSpPr>
          <p:cNvPr id="7" name="Rechteck 49"/>
          <p:cNvSpPr/>
          <p:nvPr/>
        </p:nvSpPr>
        <p:spPr>
          <a:xfrm>
            <a:off x="331788" y="3724275"/>
            <a:ext cx="2968625" cy="2247900"/>
          </a:xfrm>
          <a:prstGeom prst="rect">
            <a:avLst/>
          </a:prstGeom>
          <a:solidFill>
            <a:srgbClr val="FCF684"/>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1"/>
          <a:lstStyle/>
          <a:p>
            <a:pPr defTabSz="915501" fontAlgn="auto">
              <a:spcBef>
                <a:spcPts val="0"/>
              </a:spcBef>
              <a:spcAft>
                <a:spcPts val="0"/>
              </a:spcAft>
              <a:defRPr sz="1800" b="0" i="0" u="none" strike="noStrike" kern="0" cap="none" spc="0" baseline="0">
                <a:solidFill>
                  <a:srgbClr val="000000"/>
                </a:solidFill>
                <a:uFillTx/>
              </a:defRPr>
            </a:pPr>
            <a:r>
              <a:rPr lang="en-US" sz="1000" kern="0" dirty="0">
                <a:solidFill>
                  <a:srgbClr val="000000"/>
                </a:solidFill>
                <a:latin typeface="Arial"/>
              </a:rPr>
              <a:t>PC / Laptop (trace/debug tools)</a:t>
            </a:r>
          </a:p>
        </p:txBody>
      </p:sp>
      <p:sp>
        <p:nvSpPr>
          <p:cNvPr id="8" name="Abgerundetes Rechteck 53"/>
          <p:cNvSpPr>
            <a:spLocks noChangeArrowheads="1"/>
          </p:cNvSpPr>
          <p:nvPr/>
        </p:nvSpPr>
        <p:spPr bwMode="auto">
          <a:xfrm>
            <a:off x="5094288" y="4041775"/>
            <a:ext cx="1514475" cy="1897063"/>
          </a:xfrm>
          <a:custGeom>
            <a:avLst/>
            <a:gdLst>
              <a:gd name="T0" fmla="*/ 773113 w 1546225"/>
              <a:gd name="T1" fmla="*/ 0 h 2562225"/>
              <a:gd name="T2" fmla="*/ 1546225 w 1546225"/>
              <a:gd name="T3" fmla="*/ 1281113 h 2562225"/>
              <a:gd name="T4" fmla="*/ 773113 w 1546225"/>
              <a:gd name="T5" fmla="*/ 2562225 h 2562225"/>
              <a:gd name="T6" fmla="*/ 0 w 1546225"/>
              <a:gd name="T7" fmla="*/ 1281113 h 2562225"/>
              <a:gd name="T8" fmla="*/ 17694720 60000 65536"/>
              <a:gd name="T9" fmla="*/ 0 60000 65536"/>
              <a:gd name="T10" fmla="*/ 5898240 60000 65536"/>
              <a:gd name="T11" fmla="*/ 11796480 60000 65536"/>
              <a:gd name="T12" fmla="*/ 75481 w 1546225"/>
              <a:gd name="T13" fmla="*/ 75481 h 2562225"/>
              <a:gd name="T14" fmla="*/ 1470744 w 1546225"/>
              <a:gd name="T15" fmla="*/ 2486744 h 2562225"/>
            </a:gdLst>
            <a:ahLst/>
            <a:cxnLst>
              <a:cxn ang="T8">
                <a:pos x="T0" y="T1"/>
              </a:cxn>
              <a:cxn ang="T9">
                <a:pos x="T2" y="T3"/>
              </a:cxn>
              <a:cxn ang="T10">
                <a:pos x="T4" y="T5"/>
              </a:cxn>
              <a:cxn ang="T11">
                <a:pos x="T6" y="T7"/>
              </a:cxn>
            </a:cxnLst>
            <a:rect l="T12" t="T13" r="T14" b="T15"/>
            <a:pathLst>
              <a:path w="1546225" h="2562225">
                <a:moveTo>
                  <a:pt x="257704" y="0"/>
                </a:moveTo>
                <a:lnTo>
                  <a:pt x="257703" y="0"/>
                </a:lnTo>
                <a:cubicBezTo>
                  <a:pt x="115378" y="0"/>
                  <a:pt x="0" y="115378"/>
                  <a:pt x="0" y="257703"/>
                </a:cubicBezTo>
                <a:lnTo>
                  <a:pt x="0" y="2304521"/>
                </a:lnTo>
                <a:cubicBezTo>
                  <a:pt x="0" y="2446846"/>
                  <a:pt x="115378" y="2562224"/>
                  <a:pt x="257703" y="2562225"/>
                </a:cubicBezTo>
                <a:lnTo>
                  <a:pt x="1288521" y="2562225"/>
                </a:lnTo>
                <a:cubicBezTo>
                  <a:pt x="1430846" y="2562224"/>
                  <a:pt x="1546225" y="2446846"/>
                  <a:pt x="1546225" y="2304521"/>
                </a:cubicBezTo>
                <a:lnTo>
                  <a:pt x="1546225" y="257704"/>
                </a:lnTo>
                <a:cubicBezTo>
                  <a:pt x="1546225" y="115378"/>
                  <a:pt x="1430846" y="0"/>
                  <a:pt x="1288521" y="0"/>
                </a:cubicBezTo>
                <a:close/>
              </a:path>
            </a:pathLst>
          </a:custGeom>
          <a:solidFill>
            <a:srgbClr val="CCFFFF"/>
          </a:solidFill>
          <a:ln w="9525">
            <a:solidFill>
              <a:srgbClr val="000000"/>
            </a:solidFill>
            <a:round/>
            <a:headEnd/>
            <a:tailEnd/>
          </a:ln>
          <a:effectLst>
            <a:outerShdw dist="38096" dir="2700000" algn="tl" rotWithShape="0">
              <a:srgbClr val="000000">
                <a:alpha val="39999"/>
              </a:srgbClr>
            </a:outerShdw>
          </a:effectLst>
        </p:spPr>
        <p:txBody>
          <a:bodyPr wrap="none" lIns="83969" tIns="41985" rIns="83969" bIns="41985" anchor="b"/>
          <a:lstStyle/>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Target T&amp;D library</a:t>
            </a:r>
          </a:p>
        </p:txBody>
      </p:sp>
      <p:sp>
        <p:nvSpPr>
          <p:cNvPr id="9" name="Abgerundetes Rechteck 21"/>
          <p:cNvSpPr/>
          <p:nvPr/>
        </p:nvSpPr>
        <p:spPr>
          <a:xfrm>
            <a:off x="6808788" y="4052888"/>
            <a:ext cx="2647950" cy="352425"/>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nchorCtr="1"/>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Traced Package 1</a:t>
            </a:r>
          </a:p>
        </p:txBody>
      </p:sp>
      <p:sp>
        <p:nvSpPr>
          <p:cNvPr id="10" name="Abgerundetes Rechteck 21"/>
          <p:cNvSpPr/>
          <p:nvPr/>
        </p:nvSpPr>
        <p:spPr>
          <a:xfrm>
            <a:off x="6797675" y="4464050"/>
            <a:ext cx="2646363" cy="3429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nchorCtr="1"/>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Traced Package 2</a:t>
            </a:r>
          </a:p>
        </p:txBody>
      </p:sp>
      <p:sp>
        <p:nvSpPr>
          <p:cNvPr id="11" name="Abgerundetes Rechteck 21"/>
          <p:cNvSpPr/>
          <p:nvPr/>
        </p:nvSpPr>
        <p:spPr>
          <a:xfrm>
            <a:off x="6808788" y="4849813"/>
            <a:ext cx="2647950" cy="1089025"/>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Artemmis (with subpackages)</a:t>
            </a:r>
          </a:p>
        </p:txBody>
      </p:sp>
      <p:sp>
        <p:nvSpPr>
          <p:cNvPr id="17" name="Abgerundetes Rechteck 53"/>
          <p:cNvSpPr/>
          <p:nvPr/>
        </p:nvSpPr>
        <p:spPr>
          <a:xfrm>
            <a:off x="7056438" y="5092700"/>
            <a:ext cx="2293937" cy="206375"/>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2D050">
              <a:alpha val="47000"/>
            </a:srgbClr>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WAS</a:t>
            </a:r>
          </a:p>
        </p:txBody>
      </p:sp>
      <p:sp>
        <p:nvSpPr>
          <p:cNvPr id="19" name="Abgerundetes Rechteck 53"/>
          <p:cNvSpPr/>
          <p:nvPr/>
        </p:nvSpPr>
        <p:spPr>
          <a:xfrm>
            <a:off x="7056438" y="5332413"/>
            <a:ext cx="2293937" cy="206375"/>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2D050">
              <a:alpha val="47000"/>
            </a:srgbClr>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WMMS</a:t>
            </a:r>
          </a:p>
        </p:txBody>
      </p:sp>
      <p:sp>
        <p:nvSpPr>
          <p:cNvPr id="21" name="Abgerundetes Rechteck 53"/>
          <p:cNvSpPr/>
          <p:nvPr/>
        </p:nvSpPr>
        <p:spPr>
          <a:xfrm>
            <a:off x="7056438" y="5657850"/>
            <a:ext cx="2293937" cy="206375"/>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2D050">
              <a:alpha val="47000"/>
            </a:srgbClr>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CIA</a:t>
            </a:r>
          </a:p>
        </p:txBody>
      </p:sp>
      <p:sp>
        <p:nvSpPr>
          <p:cNvPr id="8206" name="TextBox 3"/>
          <p:cNvSpPr txBox="1">
            <a:spLocks noChangeArrowheads="1"/>
          </p:cNvSpPr>
          <p:nvPr/>
        </p:nvSpPr>
        <p:spPr bwMode="auto">
          <a:xfrm>
            <a:off x="8043863" y="5397500"/>
            <a:ext cx="3175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a:t>
            </a:r>
          </a:p>
        </p:txBody>
      </p:sp>
      <p:sp>
        <p:nvSpPr>
          <p:cNvPr id="8207" name="Abgerundetes Rechteck 21"/>
          <p:cNvSpPr>
            <a:spLocks/>
          </p:cNvSpPr>
          <p:nvPr/>
        </p:nvSpPr>
        <p:spPr bwMode="auto">
          <a:xfrm>
            <a:off x="5132388" y="4124325"/>
            <a:ext cx="1347787" cy="1347788"/>
          </a:xfrm>
          <a:custGeom>
            <a:avLst/>
            <a:gdLst>
              <a:gd name="T0" fmla="*/ 673894 w 1347787"/>
              <a:gd name="T1" fmla="*/ 0 h 1347788"/>
              <a:gd name="T2" fmla="*/ 1347787 w 1347787"/>
              <a:gd name="T3" fmla="*/ 673894 h 1347788"/>
              <a:gd name="T4" fmla="*/ 673894 w 1347787"/>
              <a:gd name="T5" fmla="*/ 1347788 h 1347788"/>
              <a:gd name="T6" fmla="*/ 0 w 1347787"/>
              <a:gd name="T7" fmla="*/ 673894 h 1347788"/>
              <a:gd name="T8" fmla="*/ 17694720 60000 65536"/>
              <a:gd name="T9" fmla="*/ 0 60000 65536"/>
              <a:gd name="T10" fmla="*/ 5898240 60000 65536"/>
              <a:gd name="T11" fmla="*/ 11796480 60000 65536"/>
              <a:gd name="T12" fmla="*/ 65794 w 1347787"/>
              <a:gd name="T13" fmla="*/ 65794 h 1347788"/>
              <a:gd name="T14" fmla="*/ 1281993 w 1347787"/>
              <a:gd name="T15" fmla="*/ 1281994 h 1347788"/>
            </a:gdLst>
            <a:ahLst/>
            <a:cxnLst>
              <a:cxn ang="T8">
                <a:pos x="T0" y="T1"/>
              </a:cxn>
              <a:cxn ang="T9">
                <a:pos x="T2" y="T3"/>
              </a:cxn>
              <a:cxn ang="T10">
                <a:pos x="T4" y="T5"/>
              </a:cxn>
              <a:cxn ang="T11">
                <a:pos x="T6" y="T7"/>
              </a:cxn>
            </a:cxnLst>
            <a:rect l="T12" t="T13" r="T14" b="T15"/>
            <a:pathLst>
              <a:path w="1347787" h="1347788">
                <a:moveTo>
                  <a:pt x="224631" y="0"/>
                </a:moveTo>
                <a:lnTo>
                  <a:pt x="224630" y="0"/>
                </a:lnTo>
                <a:cubicBezTo>
                  <a:pt x="100570" y="0"/>
                  <a:pt x="0" y="100570"/>
                  <a:pt x="0" y="224630"/>
                </a:cubicBezTo>
                <a:lnTo>
                  <a:pt x="0" y="1123157"/>
                </a:lnTo>
                <a:cubicBezTo>
                  <a:pt x="0" y="1247217"/>
                  <a:pt x="100570" y="1347787"/>
                  <a:pt x="224630" y="1347788"/>
                </a:cubicBezTo>
                <a:lnTo>
                  <a:pt x="1123156" y="1347788"/>
                </a:lnTo>
                <a:cubicBezTo>
                  <a:pt x="1247216" y="1347787"/>
                  <a:pt x="1347787" y="1247217"/>
                  <a:pt x="1347787" y="1123157"/>
                </a:cubicBezTo>
                <a:lnTo>
                  <a:pt x="1347787" y="224631"/>
                </a:lnTo>
                <a:cubicBezTo>
                  <a:pt x="1347787" y="100570"/>
                  <a:pt x="1247216" y="0"/>
                  <a:pt x="1123156" y="0"/>
                </a:cubicBezTo>
                <a:lnTo>
                  <a:pt x="224631" y="0"/>
                </a:lnTo>
                <a:close/>
              </a:path>
            </a:pathLst>
          </a:custGeom>
          <a:solidFill>
            <a:srgbClr val="66FFFF"/>
          </a:solidFill>
          <a:ln w="9528">
            <a:solidFill>
              <a:srgbClr val="000000"/>
            </a:solidFill>
            <a:round/>
            <a:headEnd/>
            <a:tailEnd/>
          </a:ln>
          <a:effectLst>
            <a:outerShdw dist="38096" dir="2700000" algn="tl" rotWithShape="0">
              <a:srgbClr val="000000">
                <a:alpha val="39999"/>
              </a:srgbClr>
            </a:outerShdw>
          </a:effectLst>
        </p:spPr>
        <p:txBody>
          <a:bodyPr wrap="none" lIns="83969" tIns="41985" rIns="83969" bIns="41985" anchor="ctr" anchorCtr="1"/>
          <a:lstStyle/>
          <a:p>
            <a:r>
              <a:rPr lang="de-DE" sz="900">
                <a:solidFill>
                  <a:srgbClr val="000000"/>
                </a:solidFill>
              </a:rPr>
              <a:t>Debug/Trace Handlers</a:t>
            </a:r>
          </a:p>
          <a:p>
            <a:r>
              <a:rPr lang="de-DE" sz="900">
                <a:solidFill>
                  <a:srgbClr val="000000"/>
                </a:solidFill>
              </a:rPr>
              <a:t>(check trace level,</a:t>
            </a:r>
          </a:p>
          <a:p>
            <a:r>
              <a:rPr lang="de-DE" sz="900">
                <a:solidFill>
                  <a:srgbClr val="000000"/>
                </a:solidFill>
              </a:rPr>
              <a:t>add sys info </a:t>
            </a:r>
          </a:p>
          <a:p>
            <a:r>
              <a:rPr lang="de-DE" sz="900">
                <a:solidFill>
                  <a:srgbClr val="000000"/>
                </a:solidFill>
              </a:rPr>
              <a:t>and send across </a:t>
            </a:r>
          </a:p>
          <a:p>
            <a:r>
              <a:rPr lang="de-DE" sz="900">
                <a:solidFill>
                  <a:srgbClr val="000000"/>
                </a:solidFill>
              </a:rPr>
              <a:t>physical channel)</a:t>
            </a:r>
          </a:p>
        </p:txBody>
      </p:sp>
      <p:sp>
        <p:nvSpPr>
          <p:cNvPr id="3" name="Left Arrow 2"/>
          <p:cNvSpPr/>
          <p:nvPr/>
        </p:nvSpPr>
        <p:spPr bwMode="auto">
          <a:xfrm>
            <a:off x="6344556" y="4165543"/>
            <a:ext cx="523172" cy="219779"/>
          </a:xfrm>
          <a:prstGeom prst="leftArrow">
            <a:avLst/>
          </a:prstGeom>
          <a:solidFill>
            <a:srgbClr val="C7E6A4"/>
          </a:solidFill>
          <a:ln w="9525" cap="flat" cmpd="sng" algn="ctr">
            <a:solidFill>
              <a:schemeClr val="tx1"/>
            </a:solidFill>
            <a:prstDash val="solid"/>
            <a:round/>
            <a:headEnd type="none" w="med" len="med"/>
            <a:tailEnd type="none" w="med" len="med"/>
          </a:ln>
          <a:effectLst/>
          <a:scene3d>
            <a:camera prst="orthographicFront"/>
            <a:lightRig rig="threePt" dir="t"/>
          </a:scene3d>
          <a:sp3d>
            <a:bevelT w="50800"/>
            <a:bevelB w="50800"/>
          </a:sp3d>
        </p:spPr>
        <p:txBody>
          <a:bodyPr wrap="none" lIns="83969" tIns="41985" rIns="83969" bIns="41985" anchor="ctr"/>
          <a:lstStyle/>
          <a:p>
            <a:pPr defTabSz="915499">
              <a:defRPr/>
            </a:pPr>
            <a:endParaRPr lang="en-US" dirty="0"/>
          </a:p>
        </p:txBody>
      </p:sp>
      <p:sp>
        <p:nvSpPr>
          <p:cNvPr id="13" name="Left Arrow 12"/>
          <p:cNvSpPr/>
          <p:nvPr/>
        </p:nvSpPr>
        <p:spPr bwMode="auto">
          <a:xfrm>
            <a:off x="6344556" y="4524871"/>
            <a:ext cx="523172" cy="219779"/>
          </a:xfrm>
          <a:prstGeom prst="leftArrow">
            <a:avLst/>
          </a:prstGeom>
          <a:solidFill>
            <a:srgbClr val="C7E6A4"/>
          </a:solidFill>
          <a:ln w="9525" cap="flat" cmpd="sng" algn="ctr">
            <a:solidFill>
              <a:schemeClr val="tx1"/>
            </a:solidFill>
            <a:prstDash val="solid"/>
            <a:round/>
            <a:headEnd type="none" w="med" len="med"/>
            <a:tailEnd type="none" w="med" len="med"/>
          </a:ln>
          <a:effectLst/>
          <a:scene3d>
            <a:camera prst="orthographicFront"/>
            <a:lightRig rig="threePt" dir="t"/>
          </a:scene3d>
          <a:sp3d>
            <a:bevelT w="50800"/>
            <a:bevelB w="50800"/>
          </a:sp3d>
        </p:spPr>
        <p:txBody>
          <a:bodyPr wrap="none" lIns="83969" tIns="41985" rIns="83969" bIns="41985" anchor="ctr"/>
          <a:lstStyle/>
          <a:p>
            <a:pPr defTabSz="915499">
              <a:defRPr/>
            </a:pPr>
            <a:endParaRPr lang="en-US" dirty="0"/>
          </a:p>
        </p:txBody>
      </p:sp>
      <p:sp>
        <p:nvSpPr>
          <p:cNvPr id="14" name="Left Arrow 13"/>
          <p:cNvSpPr/>
          <p:nvPr/>
        </p:nvSpPr>
        <p:spPr bwMode="auto">
          <a:xfrm>
            <a:off x="6347498" y="4978188"/>
            <a:ext cx="523172" cy="219779"/>
          </a:xfrm>
          <a:prstGeom prst="leftArrow">
            <a:avLst/>
          </a:prstGeom>
          <a:solidFill>
            <a:srgbClr val="C7E6A4"/>
          </a:solidFill>
          <a:ln w="9525" cap="flat" cmpd="sng" algn="ctr">
            <a:solidFill>
              <a:schemeClr val="tx1"/>
            </a:solidFill>
            <a:prstDash val="solid"/>
            <a:round/>
            <a:headEnd type="none" w="med" len="med"/>
            <a:tailEnd type="none" w="med" len="med"/>
          </a:ln>
          <a:effectLst/>
          <a:scene3d>
            <a:camera prst="orthographicFront"/>
            <a:lightRig rig="threePt" dir="t"/>
          </a:scene3d>
          <a:sp3d>
            <a:bevelT w="50800"/>
            <a:bevelB w="50800"/>
          </a:sp3d>
        </p:spPr>
        <p:txBody>
          <a:bodyPr wrap="none" lIns="83969" tIns="41985" rIns="83969" bIns="41985" anchor="ctr"/>
          <a:lstStyle/>
          <a:p>
            <a:pPr defTabSz="915499">
              <a:defRPr/>
            </a:pPr>
            <a:endParaRPr lang="en-US" dirty="0"/>
          </a:p>
        </p:txBody>
      </p:sp>
      <p:sp>
        <p:nvSpPr>
          <p:cNvPr id="8217" name="Abgerundetes Rechteck 53"/>
          <p:cNvSpPr>
            <a:spLocks noChangeArrowheads="1"/>
          </p:cNvSpPr>
          <p:nvPr/>
        </p:nvSpPr>
        <p:spPr bwMode="auto">
          <a:xfrm>
            <a:off x="1752600" y="4032250"/>
            <a:ext cx="1433513" cy="1893888"/>
          </a:xfrm>
          <a:custGeom>
            <a:avLst/>
            <a:gdLst>
              <a:gd name="T0" fmla="*/ 716757 w 1546225"/>
              <a:gd name="T1" fmla="*/ 0 h 2728912"/>
              <a:gd name="T2" fmla="*/ 1433513 w 1546225"/>
              <a:gd name="T3" fmla="*/ 946944 h 2728912"/>
              <a:gd name="T4" fmla="*/ 716757 w 1546225"/>
              <a:gd name="T5" fmla="*/ 1893888 h 2728912"/>
              <a:gd name="T6" fmla="*/ 0 w 1546225"/>
              <a:gd name="T7" fmla="*/ 946944 h 2728912"/>
              <a:gd name="T8" fmla="*/ 17694720 60000 65536"/>
              <a:gd name="T9" fmla="*/ 0 60000 65536"/>
              <a:gd name="T10" fmla="*/ 5898240 60000 65536"/>
              <a:gd name="T11" fmla="*/ 11796480 60000 65536"/>
              <a:gd name="T12" fmla="*/ 75481 w 1546225"/>
              <a:gd name="T13" fmla="*/ 75480 h 2728912"/>
              <a:gd name="T14" fmla="*/ 1470744 w 1546225"/>
              <a:gd name="T15" fmla="*/ 2653432 h 2728912"/>
            </a:gdLst>
            <a:ahLst/>
            <a:cxnLst>
              <a:cxn ang="T8">
                <a:pos x="T0" y="T1"/>
              </a:cxn>
              <a:cxn ang="T9">
                <a:pos x="T2" y="T3"/>
              </a:cxn>
              <a:cxn ang="T10">
                <a:pos x="T4" y="T5"/>
              </a:cxn>
              <a:cxn ang="T11">
                <a:pos x="T6" y="T7"/>
              </a:cxn>
            </a:cxnLst>
            <a:rect l="T12" t="T13" r="T14" b="T15"/>
            <a:pathLst>
              <a:path w="1546225" h="2728912">
                <a:moveTo>
                  <a:pt x="257704" y="0"/>
                </a:moveTo>
                <a:lnTo>
                  <a:pt x="257703" y="0"/>
                </a:lnTo>
                <a:cubicBezTo>
                  <a:pt x="115378" y="0"/>
                  <a:pt x="0" y="115378"/>
                  <a:pt x="0" y="257703"/>
                </a:cubicBezTo>
                <a:lnTo>
                  <a:pt x="0" y="2471208"/>
                </a:lnTo>
                <a:cubicBezTo>
                  <a:pt x="0" y="2613533"/>
                  <a:pt x="115378" y="2728911"/>
                  <a:pt x="257703" y="2728912"/>
                </a:cubicBezTo>
                <a:lnTo>
                  <a:pt x="1288521" y="2728912"/>
                </a:lnTo>
                <a:cubicBezTo>
                  <a:pt x="1430846" y="2728911"/>
                  <a:pt x="1546225" y="2613533"/>
                  <a:pt x="1546225" y="2471208"/>
                </a:cubicBezTo>
                <a:lnTo>
                  <a:pt x="1546225" y="257704"/>
                </a:lnTo>
                <a:cubicBezTo>
                  <a:pt x="1546225" y="115378"/>
                  <a:pt x="1430846" y="0"/>
                  <a:pt x="1288521" y="0"/>
                </a:cubicBezTo>
                <a:lnTo>
                  <a:pt x="257704" y="0"/>
                </a:lnTo>
                <a:close/>
              </a:path>
            </a:pathLst>
          </a:custGeom>
          <a:solidFill>
            <a:srgbClr val="CCFFFF"/>
          </a:solidFill>
          <a:ln w="9525">
            <a:solidFill>
              <a:srgbClr val="000000"/>
            </a:solidFill>
            <a:round/>
            <a:headEnd/>
            <a:tailEnd/>
          </a:ln>
          <a:effectLst>
            <a:outerShdw dist="38096" dir="2700000" algn="tl" rotWithShape="0">
              <a:srgbClr val="000000">
                <a:alpha val="39998"/>
              </a:srgbClr>
            </a:outerShdw>
          </a:effectLst>
        </p:spPr>
        <p:txBody>
          <a:bodyPr wrap="none" lIns="83969" tIns="41985" rIns="83969" bIns="41985" anchor="b"/>
          <a:lstStyle/>
          <a:p>
            <a:endParaRPr lang="de-DE" sz="900">
              <a:solidFill>
                <a:srgbClr val="000000"/>
              </a:solidFill>
            </a:endParaRPr>
          </a:p>
          <a:p>
            <a:endParaRPr lang="de-DE" sz="900">
              <a:solidFill>
                <a:srgbClr val="000000"/>
              </a:solidFill>
            </a:endParaRPr>
          </a:p>
          <a:p>
            <a:endParaRPr lang="de-DE" sz="900">
              <a:solidFill>
                <a:srgbClr val="000000"/>
              </a:solidFill>
            </a:endParaRPr>
          </a:p>
          <a:p>
            <a:endParaRPr lang="de-DE" sz="900">
              <a:solidFill>
                <a:srgbClr val="000000"/>
              </a:solidFill>
            </a:endParaRPr>
          </a:p>
          <a:p>
            <a:r>
              <a:rPr lang="de-DE" sz="900">
                <a:solidFill>
                  <a:srgbClr val="000000"/>
                </a:solidFill>
              </a:rPr>
              <a:t>TraceServer</a:t>
            </a:r>
          </a:p>
        </p:txBody>
      </p:sp>
      <p:sp>
        <p:nvSpPr>
          <p:cNvPr id="8218" name="TextBox 20495"/>
          <p:cNvSpPr txBox="1">
            <a:spLocks noChangeArrowheads="1"/>
          </p:cNvSpPr>
          <p:nvPr/>
        </p:nvSpPr>
        <p:spPr bwMode="auto">
          <a:xfrm>
            <a:off x="3359150" y="3970338"/>
            <a:ext cx="1516063"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CAN/COM/TCP</a:t>
            </a:r>
          </a:p>
        </p:txBody>
      </p:sp>
      <p:sp>
        <p:nvSpPr>
          <p:cNvPr id="53" name="Abgerundetes Rechteck 21"/>
          <p:cNvSpPr/>
          <p:nvPr/>
        </p:nvSpPr>
        <p:spPr>
          <a:xfrm>
            <a:off x="1839913" y="4140200"/>
            <a:ext cx="1260475" cy="14351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nchorCtr="1"/>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Receive</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Debug/Trace info</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(binary)</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Decode and</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represent in ASCIII</a:t>
            </a:r>
          </a:p>
        </p:txBody>
      </p:sp>
      <p:sp>
        <p:nvSpPr>
          <p:cNvPr id="51" name="Left Arrow 50"/>
          <p:cNvSpPr/>
          <p:nvPr/>
        </p:nvSpPr>
        <p:spPr bwMode="auto">
          <a:xfrm>
            <a:off x="3076508" y="4306014"/>
            <a:ext cx="2285321" cy="219779"/>
          </a:xfrm>
          <a:prstGeom prst="leftArrow">
            <a:avLst/>
          </a:prstGeom>
          <a:solidFill>
            <a:srgbClr val="C7E6A4"/>
          </a:solidFill>
          <a:ln w="9525" cap="flat" cmpd="sng" algn="ctr">
            <a:solidFill>
              <a:schemeClr val="tx1"/>
            </a:solidFill>
            <a:prstDash val="solid"/>
            <a:round/>
            <a:headEnd type="none" w="med" len="med"/>
            <a:tailEnd type="none" w="med" len="med"/>
          </a:ln>
          <a:effectLst/>
          <a:scene3d>
            <a:camera prst="orthographicFront"/>
            <a:lightRig rig="threePt" dir="t"/>
          </a:scene3d>
          <a:sp3d>
            <a:bevelT w="50800"/>
            <a:bevelB w="50800"/>
          </a:sp3d>
        </p:spPr>
        <p:txBody>
          <a:bodyPr wrap="none" lIns="83969" tIns="41985" rIns="83969" bIns="41985" anchor="ctr"/>
          <a:lstStyle/>
          <a:p>
            <a:pPr defTabSz="915499">
              <a:defRPr/>
            </a:pPr>
            <a:endParaRPr lang="en-US" dirty="0"/>
          </a:p>
        </p:txBody>
      </p:sp>
      <p:sp>
        <p:nvSpPr>
          <p:cNvPr id="8223" name="TextBox 56"/>
          <p:cNvSpPr txBox="1">
            <a:spLocks noChangeArrowheads="1"/>
          </p:cNvSpPr>
          <p:nvPr/>
        </p:nvSpPr>
        <p:spPr bwMode="auto">
          <a:xfrm>
            <a:off x="3452813" y="4570413"/>
            <a:ext cx="1489075"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binary encoded</a:t>
            </a:r>
          </a:p>
        </p:txBody>
      </p:sp>
      <p:sp>
        <p:nvSpPr>
          <p:cNvPr id="8224" name="Abgerundetes Rechteck 21"/>
          <p:cNvSpPr>
            <a:spLocks/>
          </p:cNvSpPr>
          <p:nvPr/>
        </p:nvSpPr>
        <p:spPr bwMode="auto">
          <a:xfrm>
            <a:off x="428625" y="4033838"/>
            <a:ext cx="1258888" cy="1905000"/>
          </a:xfrm>
          <a:custGeom>
            <a:avLst/>
            <a:gdLst>
              <a:gd name="T0" fmla="*/ 629444 w 1258888"/>
              <a:gd name="T1" fmla="*/ 0 h 1905000"/>
              <a:gd name="T2" fmla="*/ 1258888 w 1258888"/>
              <a:gd name="T3" fmla="*/ 952500 h 1905000"/>
              <a:gd name="T4" fmla="*/ 629444 w 1258888"/>
              <a:gd name="T5" fmla="*/ 1905000 h 1905000"/>
              <a:gd name="T6" fmla="*/ 0 w 1258888"/>
              <a:gd name="T7" fmla="*/ 952500 h 1905000"/>
              <a:gd name="T8" fmla="*/ 17694720 60000 65536"/>
              <a:gd name="T9" fmla="*/ 0 60000 65536"/>
              <a:gd name="T10" fmla="*/ 5898240 60000 65536"/>
              <a:gd name="T11" fmla="*/ 11796480 60000 65536"/>
              <a:gd name="T12" fmla="*/ 61455 w 1258888"/>
              <a:gd name="T13" fmla="*/ 61455 h 1905000"/>
              <a:gd name="T14" fmla="*/ 1197433 w 1258888"/>
              <a:gd name="T15" fmla="*/ 1843545 h 1905000"/>
            </a:gdLst>
            <a:ahLst/>
            <a:cxnLst>
              <a:cxn ang="T8">
                <a:pos x="T0" y="T1"/>
              </a:cxn>
              <a:cxn ang="T9">
                <a:pos x="T2" y="T3"/>
              </a:cxn>
              <a:cxn ang="T10">
                <a:pos x="T4" y="T5"/>
              </a:cxn>
              <a:cxn ang="T11">
                <a:pos x="T6" y="T7"/>
              </a:cxn>
            </a:cxnLst>
            <a:rect l="T12" t="T13" r="T14" b="T15"/>
            <a:pathLst>
              <a:path w="1258888" h="1905000">
                <a:moveTo>
                  <a:pt x="209815" y="0"/>
                </a:moveTo>
                <a:lnTo>
                  <a:pt x="209814" y="0"/>
                </a:lnTo>
                <a:cubicBezTo>
                  <a:pt x="93937" y="0"/>
                  <a:pt x="0" y="93937"/>
                  <a:pt x="0" y="209814"/>
                </a:cubicBezTo>
                <a:lnTo>
                  <a:pt x="0" y="1695185"/>
                </a:lnTo>
                <a:cubicBezTo>
                  <a:pt x="0" y="1811062"/>
                  <a:pt x="93937" y="1904999"/>
                  <a:pt x="209814" y="1905000"/>
                </a:cubicBezTo>
                <a:lnTo>
                  <a:pt x="1049073" y="1905000"/>
                </a:lnTo>
                <a:cubicBezTo>
                  <a:pt x="1164950" y="1904999"/>
                  <a:pt x="1258888" y="1811062"/>
                  <a:pt x="1258888" y="1695185"/>
                </a:cubicBezTo>
                <a:lnTo>
                  <a:pt x="1258888" y="209815"/>
                </a:lnTo>
                <a:cubicBezTo>
                  <a:pt x="1258888" y="93937"/>
                  <a:pt x="1164950" y="0"/>
                  <a:pt x="1049073" y="0"/>
                </a:cubicBezTo>
                <a:lnTo>
                  <a:pt x="209815" y="0"/>
                </a:lnTo>
                <a:close/>
              </a:path>
            </a:pathLst>
          </a:custGeom>
          <a:solidFill>
            <a:schemeClr val="tx1"/>
          </a:solidFill>
          <a:ln w="9528">
            <a:solidFill>
              <a:srgbClr val="000000"/>
            </a:solidFill>
            <a:round/>
            <a:headEnd/>
            <a:tailEnd/>
          </a:ln>
          <a:effectLst>
            <a:outerShdw dist="38096" dir="2700000" algn="tl" rotWithShape="0">
              <a:srgbClr val="000000">
                <a:alpha val="39999"/>
              </a:srgbClr>
            </a:outerShdw>
          </a:effectLst>
        </p:spPr>
        <p:txBody>
          <a:bodyPr wrap="none" lIns="83969" tIns="41985" rIns="83969" bIns="41985"/>
          <a:lstStyle/>
          <a:p>
            <a:r>
              <a:rPr lang="de-DE" sz="900">
                <a:solidFill>
                  <a:schemeClr val="bg1"/>
                </a:solidFill>
              </a:rPr>
              <a:t>Trace window</a:t>
            </a:r>
          </a:p>
          <a:p>
            <a:r>
              <a:rPr lang="de-DE" sz="900">
                <a:solidFill>
                  <a:schemeClr val="bg1"/>
                </a:solidFill>
              </a:rPr>
              <a:t>(telnet/hyperterminal)</a:t>
            </a:r>
          </a:p>
          <a:p>
            <a:r>
              <a:rPr lang="de-DE" sz="900">
                <a:solidFill>
                  <a:schemeClr val="bg1"/>
                </a:solidFill>
              </a:rPr>
              <a:t>...</a:t>
            </a:r>
          </a:p>
          <a:p>
            <a:r>
              <a:rPr lang="de-DE" sz="900">
                <a:solidFill>
                  <a:schemeClr val="bg1"/>
                </a:solidFill>
              </a:rPr>
              <a:t>Dump from modules</a:t>
            </a:r>
          </a:p>
          <a:p>
            <a:r>
              <a:rPr lang="de-DE" sz="900">
                <a:solidFill>
                  <a:schemeClr val="bg1"/>
                </a:solidFill>
              </a:rPr>
              <a:t>...</a:t>
            </a:r>
          </a:p>
          <a:p>
            <a:r>
              <a:rPr lang="de-DE" sz="900">
                <a:solidFill>
                  <a:schemeClr val="bg1"/>
                </a:solidFill>
              </a:rPr>
              <a:t>...</a:t>
            </a:r>
          </a:p>
          <a:p>
            <a:endParaRPr lang="de-DE" sz="900">
              <a:solidFill>
                <a:schemeClr val="bg1"/>
              </a:solidFill>
            </a:endParaRPr>
          </a:p>
        </p:txBody>
      </p:sp>
      <p:cxnSp>
        <p:nvCxnSpPr>
          <p:cNvPr id="8225" name="Straight Arrow Connector 20498"/>
          <p:cNvCxnSpPr>
            <a:cxnSpLocks noChangeShapeType="1"/>
            <a:stCxn id="17" idx="3"/>
          </p:cNvCxnSpPr>
          <p:nvPr/>
        </p:nvCxnSpPr>
        <p:spPr bwMode="auto">
          <a:xfrm flipH="1" flipV="1">
            <a:off x="6870700" y="5087938"/>
            <a:ext cx="185738" cy="107950"/>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8226" name="Straight Arrow Connector 66"/>
          <p:cNvCxnSpPr>
            <a:cxnSpLocks noChangeShapeType="1"/>
            <a:stCxn id="19" idx="3"/>
          </p:cNvCxnSpPr>
          <p:nvPr/>
        </p:nvCxnSpPr>
        <p:spPr bwMode="auto">
          <a:xfrm flipH="1" flipV="1">
            <a:off x="6870700" y="5087938"/>
            <a:ext cx="185738" cy="349250"/>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8227" name="Straight Arrow Connector 70"/>
          <p:cNvCxnSpPr>
            <a:cxnSpLocks noChangeShapeType="1"/>
            <a:stCxn id="21" idx="3"/>
          </p:cNvCxnSpPr>
          <p:nvPr/>
        </p:nvCxnSpPr>
        <p:spPr bwMode="auto">
          <a:xfrm flipH="1" flipV="1">
            <a:off x="6870700" y="5087938"/>
            <a:ext cx="185738" cy="674687"/>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8228" name="TextBox 20509"/>
          <p:cNvSpPr txBox="1">
            <a:spLocks noChangeArrowheads="1"/>
          </p:cNvSpPr>
          <p:nvPr/>
        </p:nvSpPr>
        <p:spPr bwMode="auto">
          <a:xfrm>
            <a:off x="625475" y="5437188"/>
            <a:ext cx="830263"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900" b="1">
                <a:solidFill>
                  <a:srgbClr val="FFFF00"/>
                </a:solidFill>
              </a:rPr>
              <a:t>Trace Client</a:t>
            </a:r>
          </a:p>
          <a:p>
            <a:pPr eaLnBrk="1" hangingPunct="1"/>
            <a:r>
              <a:rPr lang="en-US" sz="900" b="1">
                <a:solidFill>
                  <a:srgbClr val="FFFF00"/>
                </a:solidFill>
              </a:rPr>
              <a:t>displays</a:t>
            </a:r>
          </a:p>
          <a:p>
            <a:pPr eaLnBrk="1" hangingPunct="1"/>
            <a:r>
              <a:rPr lang="en-US" sz="900" b="1">
                <a:solidFill>
                  <a:srgbClr val="FFFF00"/>
                </a:solidFill>
              </a:rPr>
              <a:t>trace</a:t>
            </a:r>
          </a:p>
        </p:txBody>
      </p:sp>
      <p:sp>
        <p:nvSpPr>
          <p:cNvPr id="2" name="Left Arrow 2"/>
          <p:cNvSpPr/>
          <p:nvPr/>
        </p:nvSpPr>
        <p:spPr bwMode="auto">
          <a:xfrm>
            <a:off x="1528232" y="4812035"/>
            <a:ext cx="392379" cy="219779"/>
          </a:xfrm>
          <a:prstGeom prst="leftArrow">
            <a:avLst/>
          </a:prstGeom>
          <a:solidFill>
            <a:srgbClr val="C7E6A4"/>
          </a:solidFill>
          <a:ln w="9525" cap="flat" cmpd="sng" algn="ctr">
            <a:solidFill>
              <a:schemeClr val="tx1"/>
            </a:solidFill>
            <a:prstDash val="solid"/>
            <a:round/>
            <a:headEnd type="none" w="med" len="med"/>
            <a:tailEnd type="none" w="med" len="med"/>
          </a:ln>
          <a:effectLst/>
          <a:scene3d>
            <a:camera prst="orthographicFront"/>
            <a:lightRig rig="threePt" dir="t"/>
          </a:scene3d>
          <a:sp3d>
            <a:bevelT w="50800"/>
            <a:bevelB w="50800"/>
          </a:sp3d>
        </p:spPr>
        <p:txBody>
          <a:bodyPr wrap="none" lIns="83969" tIns="41985" rIns="83969" bIns="41985" anchor="ctr"/>
          <a:lstStyle/>
          <a:p>
            <a:pPr defTabSz="915499">
              <a:defRPr/>
            </a:pP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idx="4294967295"/>
          </p:nvPr>
        </p:nvSpPr>
        <p:spPr/>
        <p:txBody>
          <a:bodyPr/>
          <a:lstStyle/>
          <a:p>
            <a:pPr eaLnBrk="1" hangingPunct="1"/>
            <a:r>
              <a:rPr lang="en-US" smtClean="0"/>
              <a:t>Controlling trace / sending commands</a:t>
            </a:r>
          </a:p>
        </p:txBody>
      </p:sp>
      <p:sp>
        <p:nvSpPr>
          <p:cNvPr id="9219" name="Slide Number Placeholder 4"/>
          <p:cNvSpPr txBox="1">
            <a:spLocks noGrp="1"/>
          </p:cNvSpPr>
          <p:nvPr/>
        </p:nvSpPr>
        <p:spPr bwMode="auto">
          <a:xfrm>
            <a:off x="334963" y="6524625"/>
            <a:ext cx="4217987" cy="142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lnSpc>
                <a:spcPts val="550"/>
              </a:lnSpc>
            </a:pPr>
            <a:fld id="{B101ABC5-58DE-468D-84C1-8F9EEA4340E4}" type="slidenum">
              <a:rPr lang="de-DE" sz="600"/>
              <a:pPr eaLnBrk="1" hangingPunct="1">
                <a:lnSpc>
                  <a:spcPts val="550"/>
                </a:lnSpc>
              </a:pPr>
              <a:t>7</a:t>
            </a:fld>
            <a:r>
              <a:rPr lang="de-DE" sz="600"/>
              <a:t> / G. Petrov   © Continental Automotive GmbH</a:t>
            </a:r>
          </a:p>
        </p:txBody>
      </p:sp>
      <p:sp>
        <p:nvSpPr>
          <p:cNvPr id="9220" name="Rectangle 3"/>
          <p:cNvSpPr txBox="1">
            <a:spLocks noChangeArrowheads="1"/>
          </p:cNvSpPr>
          <p:nvPr/>
        </p:nvSpPr>
        <p:spPr bwMode="auto">
          <a:xfrm>
            <a:off x="285750" y="949325"/>
            <a:ext cx="9323388" cy="205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161925" indent="-161925"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algn="l" eaLnBrk="1" hangingPunct="1">
              <a:spcAft>
                <a:spcPts val="88"/>
              </a:spcAft>
              <a:buClr>
                <a:srgbClr val="E19900"/>
              </a:buClr>
              <a:buFontTx/>
              <a:buBlip>
                <a:blip r:embed="rId2"/>
              </a:buBlip>
            </a:pPr>
            <a:r>
              <a:rPr lang="en-AU" sz="1300"/>
              <a:t>Changing trace granularity (trace level per package) and during execution of target, controlling packages and requesting them to perform special trace on demand is done by a set of commands, send from PC to target.</a:t>
            </a:r>
          </a:p>
          <a:p>
            <a:pPr algn="l" eaLnBrk="1" hangingPunct="1">
              <a:spcAft>
                <a:spcPts val="88"/>
              </a:spcAft>
              <a:buClr>
                <a:srgbClr val="E19900"/>
              </a:buClr>
              <a:buFontTx/>
              <a:buBlip>
                <a:blip r:embed="rId2"/>
              </a:buBlip>
            </a:pPr>
            <a:r>
              <a:rPr lang="en-AU" sz="1300"/>
              <a:t>Commands are parsed on PC (trace and agents), analysed and send to appropriate Debug Agents (one Debug Agent per command) and the Command Dispatcher. Debug agents which handles commands are implemented by packages.</a:t>
            </a:r>
          </a:p>
          <a:p>
            <a:pPr algn="l" eaLnBrk="1" hangingPunct="1">
              <a:spcAft>
                <a:spcPts val="88"/>
              </a:spcAft>
              <a:buClr>
                <a:srgbClr val="E19900"/>
              </a:buClr>
              <a:buFontTx/>
              <a:buBlip>
                <a:blip r:embed="rId2"/>
              </a:buBlip>
            </a:pPr>
            <a:r>
              <a:rPr lang="en-AU" sz="1300"/>
              <a:t>If command is not unique across all packages then it shall be prefixed with package name.</a:t>
            </a:r>
          </a:p>
          <a:p>
            <a:pPr algn="l" eaLnBrk="1" hangingPunct="1">
              <a:spcAft>
                <a:spcPts val="88"/>
              </a:spcAft>
              <a:buClr>
                <a:srgbClr val="E19900"/>
              </a:buClr>
              <a:buFontTx/>
              <a:buBlip>
                <a:blip r:embed="rId2"/>
              </a:buBlip>
            </a:pPr>
            <a:r>
              <a:rPr lang="en-AU" sz="1300"/>
              <a:t>Commands are not executed immediately, because Debug Agents are called in task context of CAN/COM drivers, so they need to return quickly. Commands shall not be executed in caller context even if they are very simple (just setting some value) because in such a case they may be executed out of order (before already waiting commands).</a:t>
            </a:r>
          </a:p>
          <a:p>
            <a:pPr algn="l" eaLnBrk="1" hangingPunct="1">
              <a:spcAft>
                <a:spcPts val="88"/>
              </a:spcAft>
              <a:buClr>
                <a:srgbClr val="E19900"/>
              </a:buClr>
              <a:buFontTx/>
              <a:buBlip>
                <a:blip r:embed="rId2"/>
              </a:buBlip>
            </a:pPr>
            <a:r>
              <a:rPr lang="en-AU" sz="1300"/>
              <a:t>Result of executing command (when executed in correct task context) is a trace of some internal info, which goes as a normal trace to the TraceServer and then to TraceClient for visualization.</a:t>
            </a:r>
          </a:p>
        </p:txBody>
      </p:sp>
      <p:sp>
        <p:nvSpPr>
          <p:cNvPr id="6" name="Rechteck 36"/>
          <p:cNvSpPr/>
          <p:nvPr/>
        </p:nvSpPr>
        <p:spPr>
          <a:xfrm>
            <a:off x="5018088" y="3160713"/>
            <a:ext cx="4540250" cy="2832100"/>
          </a:xfrm>
          <a:prstGeom prst="rect">
            <a:avLst/>
          </a:prstGeom>
          <a:solidFill>
            <a:srgbClr val="C2E49C"/>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lstStyle/>
          <a:p>
            <a:pPr defTabSz="915501" fontAlgn="auto">
              <a:spcBef>
                <a:spcPts val="0"/>
              </a:spcBef>
              <a:spcAft>
                <a:spcPts val="0"/>
              </a:spcAft>
              <a:defRPr sz="1800" b="0" i="0" u="none" strike="noStrike" kern="0" cap="none" spc="0" baseline="0">
                <a:solidFill>
                  <a:srgbClr val="000000"/>
                </a:solidFill>
                <a:uFillTx/>
              </a:defRPr>
            </a:pPr>
            <a:r>
              <a:rPr lang="en-US" sz="1000" kern="0" dirty="0">
                <a:solidFill>
                  <a:srgbClr val="000000"/>
                </a:solidFill>
                <a:latin typeface="Arial"/>
              </a:rPr>
              <a:t>Target under Test</a:t>
            </a:r>
          </a:p>
        </p:txBody>
      </p:sp>
      <p:sp>
        <p:nvSpPr>
          <p:cNvPr id="7" name="Rechteck 49"/>
          <p:cNvSpPr/>
          <p:nvPr/>
        </p:nvSpPr>
        <p:spPr>
          <a:xfrm>
            <a:off x="323850" y="3160713"/>
            <a:ext cx="2967038" cy="2832100"/>
          </a:xfrm>
          <a:prstGeom prst="rect">
            <a:avLst/>
          </a:prstGeom>
          <a:solidFill>
            <a:srgbClr val="FCF684"/>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1"/>
          <a:lstStyle/>
          <a:p>
            <a:pPr defTabSz="915501" fontAlgn="auto">
              <a:spcBef>
                <a:spcPts val="0"/>
              </a:spcBef>
              <a:spcAft>
                <a:spcPts val="0"/>
              </a:spcAft>
              <a:defRPr sz="1800" b="0" i="0" u="none" strike="noStrike" kern="0" cap="none" spc="0" baseline="0">
                <a:solidFill>
                  <a:srgbClr val="000000"/>
                </a:solidFill>
                <a:uFillTx/>
              </a:defRPr>
            </a:pPr>
            <a:r>
              <a:rPr lang="en-US" sz="1000" kern="0" dirty="0">
                <a:solidFill>
                  <a:srgbClr val="000000"/>
                </a:solidFill>
                <a:latin typeface="Arial"/>
              </a:rPr>
              <a:t>PC / Laptop (trace/debug tools)</a:t>
            </a:r>
          </a:p>
        </p:txBody>
      </p:sp>
      <p:sp>
        <p:nvSpPr>
          <p:cNvPr id="8" name="Abgerundetes Rechteck 53"/>
          <p:cNvSpPr/>
          <p:nvPr/>
        </p:nvSpPr>
        <p:spPr>
          <a:xfrm>
            <a:off x="5167313" y="3497263"/>
            <a:ext cx="1433512" cy="23241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lstStyle/>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Target T&amp;D library</a:t>
            </a:r>
          </a:p>
        </p:txBody>
      </p:sp>
      <p:sp>
        <p:nvSpPr>
          <p:cNvPr id="9" name="Abgerundetes Rechteck 21"/>
          <p:cNvSpPr/>
          <p:nvPr/>
        </p:nvSpPr>
        <p:spPr>
          <a:xfrm>
            <a:off x="6800850" y="3497263"/>
            <a:ext cx="2646363" cy="352425"/>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nchorCtr="1"/>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Traced Package 1</a:t>
            </a:r>
          </a:p>
        </p:txBody>
      </p:sp>
      <p:sp>
        <p:nvSpPr>
          <p:cNvPr id="10" name="Abgerundetes Rechteck 21"/>
          <p:cNvSpPr/>
          <p:nvPr/>
        </p:nvSpPr>
        <p:spPr>
          <a:xfrm>
            <a:off x="6800850" y="3965575"/>
            <a:ext cx="2646363" cy="3429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nchorCtr="1"/>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Traced Package 2</a:t>
            </a:r>
          </a:p>
        </p:txBody>
      </p:sp>
      <p:sp>
        <p:nvSpPr>
          <p:cNvPr id="11" name="Abgerundetes Rechteck 21"/>
          <p:cNvSpPr/>
          <p:nvPr/>
        </p:nvSpPr>
        <p:spPr>
          <a:xfrm>
            <a:off x="6800850" y="4403725"/>
            <a:ext cx="2646363" cy="141763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Artemmis (with subpackages)</a:t>
            </a:r>
          </a:p>
        </p:txBody>
      </p:sp>
      <p:sp>
        <p:nvSpPr>
          <p:cNvPr id="17" name="Abgerundetes Rechteck 53"/>
          <p:cNvSpPr/>
          <p:nvPr/>
        </p:nvSpPr>
        <p:spPr>
          <a:xfrm>
            <a:off x="7046913" y="4702175"/>
            <a:ext cx="2293937" cy="206375"/>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2D050">
              <a:alpha val="47000"/>
            </a:srgbClr>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WAS</a:t>
            </a:r>
          </a:p>
        </p:txBody>
      </p:sp>
      <p:sp>
        <p:nvSpPr>
          <p:cNvPr id="19" name="Abgerundetes Rechteck 53"/>
          <p:cNvSpPr/>
          <p:nvPr/>
        </p:nvSpPr>
        <p:spPr>
          <a:xfrm>
            <a:off x="7046913" y="4943475"/>
            <a:ext cx="2293937" cy="204788"/>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2D050">
              <a:alpha val="47000"/>
            </a:srgbClr>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WMMS</a:t>
            </a:r>
          </a:p>
        </p:txBody>
      </p:sp>
      <p:sp>
        <p:nvSpPr>
          <p:cNvPr id="20" name="Abgerundetes Rechteck 53"/>
          <p:cNvSpPr/>
          <p:nvPr/>
        </p:nvSpPr>
        <p:spPr>
          <a:xfrm>
            <a:off x="7046913" y="5195888"/>
            <a:ext cx="2293937" cy="20478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2D050">
              <a:alpha val="47000"/>
            </a:srgbClr>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WWS</a:t>
            </a:r>
          </a:p>
        </p:txBody>
      </p:sp>
      <p:sp>
        <p:nvSpPr>
          <p:cNvPr id="21" name="Abgerundetes Rechteck 53"/>
          <p:cNvSpPr/>
          <p:nvPr/>
        </p:nvSpPr>
        <p:spPr>
          <a:xfrm>
            <a:off x="7046913" y="5540375"/>
            <a:ext cx="2293937" cy="206375"/>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92D050">
              <a:alpha val="47000"/>
            </a:srgbClr>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CIA</a:t>
            </a:r>
          </a:p>
        </p:txBody>
      </p:sp>
      <p:sp>
        <p:nvSpPr>
          <p:cNvPr id="9231" name="TextBox 3"/>
          <p:cNvSpPr txBox="1">
            <a:spLocks noChangeArrowheads="1"/>
          </p:cNvSpPr>
          <p:nvPr/>
        </p:nvSpPr>
        <p:spPr bwMode="auto">
          <a:xfrm>
            <a:off x="8035925" y="5280025"/>
            <a:ext cx="317500"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a:t>
            </a:r>
          </a:p>
        </p:txBody>
      </p:sp>
      <p:cxnSp>
        <p:nvCxnSpPr>
          <p:cNvPr id="9232" name="Straight Arrow Connector 11"/>
          <p:cNvCxnSpPr>
            <a:cxnSpLocks noChangeShapeType="1"/>
            <a:endCxn id="21" idx="3"/>
          </p:cNvCxnSpPr>
          <p:nvPr/>
        </p:nvCxnSpPr>
        <p:spPr bwMode="auto">
          <a:xfrm>
            <a:off x="6861175" y="5418138"/>
            <a:ext cx="185738" cy="225425"/>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33" name="Straight Arrow Connector 22"/>
          <p:cNvCxnSpPr>
            <a:cxnSpLocks noChangeShapeType="1"/>
            <a:endCxn id="17" idx="3"/>
          </p:cNvCxnSpPr>
          <p:nvPr/>
        </p:nvCxnSpPr>
        <p:spPr bwMode="auto">
          <a:xfrm flipV="1">
            <a:off x="6861175" y="4806950"/>
            <a:ext cx="185738" cy="612775"/>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34" name="Straight Arrow Connector 26"/>
          <p:cNvCxnSpPr>
            <a:cxnSpLocks noChangeShapeType="1"/>
            <a:endCxn id="19" idx="3"/>
          </p:cNvCxnSpPr>
          <p:nvPr/>
        </p:nvCxnSpPr>
        <p:spPr bwMode="auto">
          <a:xfrm flipV="1">
            <a:off x="6861175" y="5046663"/>
            <a:ext cx="185738" cy="371475"/>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cxnSp>
        <p:nvCxnSpPr>
          <p:cNvPr id="9235" name="Straight Arrow Connector 29"/>
          <p:cNvCxnSpPr>
            <a:cxnSpLocks noChangeShapeType="1"/>
            <a:endCxn id="20" idx="3"/>
          </p:cNvCxnSpPr>
          <p:nvPr/>
        </p:nvCxnSpPr>
        <p:spPr bwMode="auto">
          <a:xfrm flipV="1">
            <a:off x="6861175" y="5299075"/>
            <a:ext cx="185738" cy="119063"/>
          </a:xfrm>
          <a:prstGeom prst="straightConnector1">
            <a:avLst/>
          </a:prstGeom>
          <a:noFill/>
          <a:ln w="19050" algn="ctr">
            <a:solidFill>
              <a:srgbClr val="C00000"/>
            </a:solidFill>
            <a:round/>
            <a:headEnd/>
            <a:tailEnd type="arrow" w="med" len="med"/>
          </a:ln>
          <a:extLst>
            <a:ext uri="{909E8E84-426E-40DD-AFC4-6F175D3DCCD1}">
              <a14:hiddenFill xmlns:a14="http://schemas.microsoft.com/office/drawing/2010/main">
                <a:noFill/>
              </a14:hiddenFill>
            </a:ext>
          </a:extLst>
        </p:spPr>
      </p:cxnSp>
      <p:sp>
        <p:nvSpPr>
          <p:cNvPr id="48" name="Abgerundetes Rechteck 21"/>
          <p:cNvSpPr/>
          <p:nvPr/>
        </p:nvSpPr>
        <p:spPr>
          <a:xfrm>
            <a:off x="5276850" y="5046663"/>
            <a:ext cx="1204913" cy="70008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nchorCtr="1"/>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Command Dispatcher</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Receive commands</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from physical channel</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Dispatch to receivers</a:t>
            </a:r>
          </a:p>
        </p:txBody>
      </p:sp>
      <p:sp>
        <p:nvSpPr>
          <p:cNvPr id="49" name="Abgerundetes Rechteck 21"/>
          <p:cNvSpPr/>
          <p:nvPr/>
        </p:nvSpPr>
        <p:spPr>
          <a:xfrm>
            <a:off x="5276850" y="3563938"/>
            <a:ext cx="1204913" cy="12049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nchorCtr="1"/>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Debug/Trace</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Handlers</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(add sys info </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and send </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across </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physical channel)</a:t>
            </a:r>
          </a:p>
        </p:txBody>
      </p:sp>
      <p:sp>
        <p:nvSpPr>
          <p:cNvPr id="3" name="Left Arrow 2"/>
          <p:cNvSpPr/>
          <p:nvPr/>
        </p:nvSpPr>
        <p:spPr bwMode="auto">
          <a:xfrm>
            <a:off x="6347498" y="3563687"/>
            <a:ext cx="523172" cy="219779"/>
          </a:xfrm>
          <a:prstGeom prst="leftArrow">
            <a:avLst/>
          </a:prstGeom>
          <a:solidFill>
            <a:srgbClr val="C7E6A4"/>
          </a:solidFill>
          <a:ln w="9525" cap="flat" cmpd="sng" algn="ctr">
            <a:solidFill>
              <a:schemeClr val="tx1"/>
            </a:solidFill>
            <a:prstDash val="solid"/>
            <a:round/>
            <a:headEnd type="none" w="med" len="med"/>
            <a:tailEnd type="none" w="med" len="med"/>
          </a:ln>
          <a:effectLst/>
          <a:scene3d>
            <a:camera prst="orthographicFront"/>
            <a:lightRig rig="threePt" dir="t"/>
          </a:scene3d>
          <a:sp3d>
            <a:bevelT w="50800"/>
            <a:bevelB w="50800"/>
          </a:sp3d>
        </p:spPr>
        <p:txBody>
          <a:bodyPr wrap="none" lIns="83969" tIns="41985" rIns="83969" bIns="41985" anchor="ctr"/>
          <a:lstStyle/>
          <a:p>
            <a:pPr defTabSz="915499">
              <a:defRPr/>
            </a:pPr>
            <a:endParaRPr lang="en-US" dirty="0"/>
          </a:p>
        </p:txBody>
      </p:sp>
      <p:sp>
        <p:nvSpPr>
          <p:cNvPr id="13" name="Left Arrow 12"/>
          <p:cNvSpPr/>
          <p:nvPr/>
        </p:nvSpPr>
        <p:spPr bwMode="auto">
          <a:xfrm>
            <a:off x="6347498" y="4026683"/>
            <a:ext cx="523172" cy="219779"/>
          </a:xfrm>
          <a:prstGeom prst="leftArrow">
            <a:avLst/>
          </a:prstGeom>
          <a:solidFill>
            <a:srgbClr val="C7E6A4"/>
          </a:solidFill>
          <a:ln w="9525" cap="flat" cmpd="sng" algn="ctr">
            <a:solidFill>
              <a:schemeClr val="tx1"/>
            </a:solidFill>
            <a:prstDash val="solid"/>
            <a:round/>
            <a:headEnd type="none" w="med" len="med"/>
            <a:tailEnd type="none" w="med" len="med"/>
          </a:ln>
          <a:effectLst/>
          <a:scene3d>
            <a:camera prst="orthographicFront"/>
            <a:lightRig rig="threePt" dir="t"/>
          </a:scene3d>
          <a:sp3d>
            <a:bevelT w="50800"/>
            <a:bevelB w="50800"/>
          </a:sp3d>
        </p:spPr>
        <p:txBody>
          <a:bodyPr wrap="none" lIns="83969" tIns="41985" rIns="83969" bIns="41985" anchor="ctr"/>
          <a:lstStyle/>
          <a:p>
            <a:pPr defTabSz="915499">
              <a:defRPr/>
            </a:pPr>
            <a:endParaRPr lang="en-US" dirty="0"/>
          </a:p>
        </p:txBody>
      </p:sp>
      <p:sp>
        <p:nvSpPr>
          <p:cNvPr id="14" name="Left Arrow 13"/>
          <p:cNvSpPr/>
          <p:nvPr/>
        </p:nvSpPr>
        <p:spPr bwMode="auto">
          <a:xfrm>
            <a:off x="6338674" y="4549113"/>
            <a:ext cx="523172" cy="219779"/>
          </a:xfrm>
          <a:prstGeom prst="leftArrow">
            <a:avLst/>
          </a:prstGeom>
          <a:solidFill>
            <a:srgbClr val="C7E6A4"/>
          </a:solidFill>
          <a:ln w="9525" cap="flat" cmpd="sng" algn="ctr">
            <a:solidFill>
              <a:schemeClr val="tx1"/>
            </a:solidFill>
            <a:prstDash val="solid"/>
            <a:round/>
            <a:headEnd type="none" w="med" len="med"/>
            <a:tailEnd type="none" w="med" len="med"/>
          </a:ln>
          <a:effectLst/>
          <a:scene3d>
            <a:camera prst="orthographicFront"/>
            <a:lightRig rig="threePt" dir="t"/>
          </a:scene3d>
          <a:sp3d>
            <a:bevelT w="50800"/>
            <a:bevelB w="50800"/>
          </a:sp3d>
        </p:spPr>
        <p:txBody>
          <a:bodyPr wrap="none" lIns="83969" tIns="41985" rIns="83969" bIns="41985" anchor="ctr"/>
          <a:lstStyle/>
          <a:p>
            <a:pPr defTabSz="915499">
              <a:defRPr/>
            </a:pPr>
            <a:endParaRPr lang="en-US" dirty="0"/>
          </a:p>
        </p:txBody>
      </p:sp>
      <p:grpSp>
        <p:nvGrpSpPr>
          <p:cNvPr id="9247" name="Left Arrow 14"/>
          <p:cNvGrpSpPr>
            <a:grpSpLocks/>
          </p:cNvGrpSpPr>
          <p:nvPr/>
        </p:nvGrpSpPr>
        <p:grpSpPr bwMode="auto">
          <a:xfrm>
            <a:off x="6319838" y="5280025"/>
            <a:ext cx="563562" cy="276225"/>
            <a:chOff x="4305" y="2139"/>
            <a:chExt cx="384" cy="192"/>
          </a:xfrm>
        </p:grpSpPr>
        <p:pic>
          <p:nvPicPr>
            <p:cNvPr id="9275" name="Left Arrow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 y="2139"/>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6" name="Text Box 34"/>
            <p:cNvSpPr txBox="1">
              <a:spLocks noChangeArrowheads="1"/>
            </p:cNvSpPr>
            <p:nvPr/>
          </p:nvSpPr>
          <p:spPr bwMode="auto">
            <a:xfrm rot="10800000">
              <a:off x="4318" y="2197"/>
              <a:ext cx="3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endParaRPr lang="en-US"/>
            </a:p>
          </p:txBody>
        </p:sp>
      </p:grpSp>
      <p:sp>
        <p:nvSpPr>
          <p:cNvPr id="50" name="Abgerundetes Rechteck 53"/>
          <p:cNvSpPr/>
          <p:nvPr/>
        </p:nvSpPr>
        <p:spPr>
          <a:xfrm>
            <a:off x="1744663" y="3413125"/>
            <a:ext cx="1431925" cy="2476500"/>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CC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lstStyle/>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endParaRPr lang="de-DE" sz="900" kern="0" dirty="0">
              <a:solidFill>
                <a:srgbClr val="000000"/>
              </a:solidFill>
              <a:latin typeface="Arial"/>
            </a:endParaRP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Tool T&amp;D library</a:t>
            </a:r>
          </a:p>
        </p:txBody>
      </p:sp>
      <p:sp>
        <p:nvSpPr>
          <p:cNvPr id="9249" name="TextBox 20495"/>
          <p:cNvSpPr txBox="1">
            <a:spLocks noChangeArrowheads="1"/>
          </p:cNvSpPr>
          <p:nvPr/>
        </p:nvSpPr>
        <p:spPr bwMode="auto">
          <a:xfrm>
            <a:off x="3336925" y="3705225"/>
            <a:ext cx="1516063"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CAN/COM/TCP</a:t>
            </a:r>
          </a:p>
        </p:txBody>
      </p:sp>
      <p:sp>
        <p:nvSpPr>
          <p:cNvPr id="53" name="Abgerundetes Rechteck 21"/>
          <p:cNvSpPr/>
          <p:nvPr/>
        </p:nvSpPr>
        <p:spPr>
          <a:xfrm>
            <a:off x="1830388" y="3563938"/>
            <a:ext cx="1260475" cy="1204912"/>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nchorCtr="1"/>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Receive</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Debug/Trace info</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(binary)</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Decode and</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represent in ASCIII</a:t>
            </a:r>
          </a:p>
        </p:txBody>
      </p:sp>
      <p:sp>
        <p:nvSpPr>
          <p:cNvPr id="51" name="Left Arrow 50"/>
          <p:cNvSpPr/>
          <p:nvPr/>
        </p:nvSpPr>
        <p:spPr bwMode="auto">
          <a:xfrm>
            <a:off x="3067684" y="4026683"/>
            <a:ext cx="2285321" cy="219779"/>
          </a:xfrm>
          <a:prstGeom prst="leftArrow">
            <a:avLst/>
          </a:prstGeom>
          <a:solidFill>
            <a:srgbClr val="C7E6A4"/>
          </a:solidFill>
          <a:ln w="9525" cap="flat" cmpd="sng" algn="ctr">
            <a:solidFill>
              <a:schemeClr val="tx1"/>
            </a:solidFill>
            <a:prstDash val="solid"/>
            <a:round/>
            <a:headEnd type="none" w="med" len="med"/>
            <a:tailEnd type="none" w="med" len="med"/>
          </a:ln>
          <a:effectLst/>
          <a:scene3d>
            <a:camera prst="orthographicFront"/>
            <a:lightRig rig="threePt" dir="t"/>
          </a:scene3d>
          <a:sp3d>
            <a:bevelT w="50800"/>
            <a:bevelB w="50800"/>
          </a:sp3d>
        </p:spPr>
        <p:txBody>
          <a:bodyPr wrap="none" lIns="83969" tIns="41985" rIns="83969" bIns="41985" anchor="ctr"/>
          <a:lstStyle/>
          <a:p>
            <a:pPr defTabSz="915499">
              <a:defRPr/>
            </a:pPr>
            <a:endParaRPr lang="en-US" dirty="0"/>
          </a:p>
        </p:txBody>
      </p:sp>
      <p:sp>
        <p:nvSpPr>
          <p:cNvPr id="54" name="Abgerundetes Rechteck 21"/>
          <p:cNvSpPr/>
          <p:nvPr/>
        </p:nvSpPr>
        <p:spPr>
          <a:xfrm>
            <a:off x="1862138" y="5046663"/>
            <a:ext cx="1204912" cy="700087"/>
          </a:xfrm>
          <a:custGeom>
            <a:avLst>
              <a:gd name="f0" fmla="val 3600"/>
            </a:avLst>
            <a:gdLst>
              <a:gd name="f1" fmla="val 10800000"/>
              <a:gd name="f2" fmla="val 5400000"/>
              <a:gd name="f3" fmla="val 16200000"/>
              <a:gd name="f4" fmla="val w"/>
              <a:gd name="f5" fmla="val h"/>
              <a:gd name="f6" fmla="val ss"/>
              <a:gd name="f7" fmla="val 0"/>
              <a:gd name="f8" fmla="*/ 5419351 1 1725033"/>
              <a:gd name="f9" fmla="val 45"/>
              <a:gd name="f10" fmla="val 10800"/>
              <a:gd name="f11" fmla="val -2147483647"/>
              <a:gd name="f12" fmla="val 2147483647"/>
              <a:gd name="f13" fmla="abs f4"/>
              <a:gd name="f14" fmla="abs f5"/>
              <a:gd name="f15" fmla="abs f6"/>
              <a:gd name="f16" fmla="*/ f8 1 180"/>
              <a:gd name="f17" fmla="pin 0 f0 10800"/>
              <a:gd name="f18" fmla="+- 0 0 f2"/>
              <a:gd name="f19" fmla="?: f13 f4 1"/>
              <a:gd name="f20" fmla="?: f14 f5 1"/>
              <a:gd name="f21" fmla="?: f15 f6 1"/>
              <a:gd name="f22" fmla="*/ f9 f16 1"/>
              <a:gd name="f23" fmla="+- f7 f17 0"/>
              <a:gd name="f24" fmla="*/ f19 1 21600"/>
              <a:gd name="f25" fmla="*/ f20 1 21600"/>
              <a:gd name="f26" fmla="*/ 21600 f19 1"/>
              <a:gd name="f27" fmla="*/ 21600 f20 1"/>
              <a:gd name="f28" fmla="+- 0 0 f22"/>
              <a:gd name="f29" fmla="min f25 f24"/>
              <a:gd name="f30" fmla="*/ f26 1 f21"/>
              <a:gd name="f31" fmla="*/ f27 1 f21"/>
              <a:gd name="f32" fmla="*/ f28 f1 1"/>
              <a:gd name="f33" fmla="*/ f32 1 f8"/>
              <a:gd name="f34" fmla="+- f31 0 f17"/>
              <a:gd name="f35" fmla="+- f30 0 f17"/>
              <a:gd name="f36" fmla="*/ f17 f29 1"/>
              <a:gd name="f37" fmla="*/ f7 f29 1"/>
              <a:gd name="f38" fmla="*/ f23 f29 1"/>
              <a:gd name="f39" fmla="*/ f31 f29 1"/>
              <a:gd name="f40" fmla="*/ f30 f29 1"/>
              <a:gd name="f41" fmla="+- f33 0 f2"/>
              <a:gd name="f42" fmla="+- f37 0 f38"/>
              <a:gd name="f43" fmla="+- f38 0 f37"/>
              <a:gd name="f44" fmla="*/ f34 f29 1"/>
              <a:gd name="f45" fmla="*/ f35 f29 1"/>
              <a:gd name="f46" fmla="cos 1 f41"/>
              <a:gd name="f47" fmla="abs f42"/>
              <a:gd name="f48" fmla="abs f43"/>
              <a:gd name="f49" fmla="?: f42 f18 f2"/>
              <a:gd name="f50" fmla="?: f42 f2 f18"/>
              <a:gd name="f51" fmla="?: f42 f3 f2"/>
              <a:gd name="f52" fmla="?: f42 f2 f3"/>
              <a:gd name="f53" fmla="+- f39 0 f44"/>
              <a:gd name="f54" fmla="?: f43 f18 f2"/>
              <a:gd name="f55" fmla="?: f43 f2 f18"/>
              <a:gd name="f56" fmla="+- f40 0 f45"/>
              <a:gd name="f57" fmla="+- f44 0 f39"/>
              <a:gd name="f58" fmla="+- f45 0 f40"/>
              <a:gd name="f59" fmla="?: f42 0 f1"/>
              <a:gd name="f60" fmla="?: f42 f1 0"/>
              <a:gd name="f61" fmla="+- 0 0 f46"/>
              <a:gd name="f62" fmla="?: f42 f52 f51"/>
              <a:gd name="f63" fmla="?: f42 f51 f52"/>
              <a:gd name="f64" fmla="?: f43 f50 f49"/>
              <a:gd name="f65" fmla="abs f53"/>
              <a:gd name="f66" fmla="?: f53 0 f1"/>
              <a:gd name="f67" fmla="?: f53 f1 0"/>
              <a:gd name="f68" fmla="?: f53 f54 f55"/>
              <a:gd name="f69" fmla="abs f56"/>
              <a:gd name="f70" fmla="abs f57"/>
              <a:gd name="f71" fmla="?: f56 f18 f2"/>
              <a:gd name="f72" fmla="?: f56 f2 f18"/>
              <a:gd name="f73" fmla="?: f56 f3 f2"/>
              <a:gd name="f74" fmla="?: f56 f2 f3"/>
              <a:gd name="f75" fmla="abs f58"/>
              <a:gd name="f76" fmla="?: f58 f18 f2"/>
              <a:gd name="f77" fmla="?: f58 f2 f18"/>
              <a:gd name="f78" fmla="?: f58 f60 f59"/>
              <a:gd name="f79" fmla="?: f58 f59 f60"/>
              <a:gd name="f80" fmla="*/ f17 f61 1"/>
              <a:gd name="f81" fmla="?: f43 f63 f62"/>
              <a:gd name="f82" fmla="?: f43 f67 f66"/>
              <a:gd name="f83" fmla="?: f43 f66 f67"/>
              <a:gd name="f84" fmla="?: f56 f74 f73"/>
              <a:gd name="f85" fmla="?: f56 f73 f74"/>
              <a:gd name="f86" fmla="?: f57 f72 f71"/>
              <a:gd name="f87" fmla="?: f42 f78 f79"/>
              <a:gd name="f88" fmla="?: f42 f76 f77"/>
              <a:gd name="f89" fmla="*/ f80 3163 1"/>
              <a:gd name="f90" fmla="?: f53 f82 f83"/>
              <a:gd name="f91" fmla="?: f57 f85 f84"/>
              <a:gd name="f92" fmla="*/ f89 1 7636"/>
              <a:gd name="f93" fmla="+- f7 f92 0"/>
              <a:gd name="f94" fmla="+- f30 0 f92"/>
              <a:gd name="f95" fmla="+- f31 0 f92"/>
              <a:gd name="f96" fmla="*/ f93 f29 1"/>
              <a:gd name="f97" fmla="*/ f94 f29 1"/>
              <a:gd name="f98" fmla="*/ f95 f29 1"/>
            </a:gdLst>
            <a:ahLst>
              <a:ahXY gdRefX="f0" minX="f7" maxX="f10">
                <a:pos x="f36" y="f37"/>
              </a:ahXY>
            </a:ahLst>
            <a:cxnLst>
              <a:cxn ang="3cd4">
                <a:pos x="hc" y="t"/>
              </a:cxn>
              <a:cxn ang="0">
                <a:pos x="r" y="vc"/>
              </a:cxn>
              <a:cxn ang="cd4">
                <a:pos x="hc" y="b"/>
              </a:cxn>
              <a:cxn ang="cd2">
                <a:pos x="l" y="vc"/>
              </a:cxn>
            </a:cxnLst>
            <a:rect l="f96" t="f96" r="f97" b="f98"/>
            <a:pathLst>
              <a:path>
                <a:moveTo>
                  <a:pt x="f38" y="f37"/>
                </a:moveTo>
                <a:arcTo wR="f47" hR="f48" stAng="f81" swAng="f64"/>
                <a:lnTo>
                  <a:pt x="f37" y="f44"/>
                </a:lnTo>
                <a:arcTo wR="f48" hR="f65" stAng="f90" swAng="f68"/>
                <a:lnTo>
                  <a:pt x="f45" y="f39"/>
                </a:lnTo>
                <a:arcTo wR="f69" hR="f70" stAng="f91" swAng="f86"/>
                <a:lnTo>
                  <a:pt x="f40" y="f38"/>
                </a:lnTo>
                <a:arcTo wR="f75" hR="f47" stAng="f87" swAng="f88"/>
                <a:close/>
              </a:path>
            </a:pathLst>
          </a:custGeom>
          <a:solidFill>
            <a:srgbClr val="66FFFF"/>
          </a:solidFill>
          <a:ln w="9528">
            <a:solidFill>
              <a:srgbClr val="000000"/>
            </a:solidFill>
            <a:prstDash val="solid"/>
            <a:round/>
          </a:ln>
          <a:effectLst>
            <a:outerShdw dist="38096" dir="2700000" algn="tl">
              <a:srgbClr val="000000">
                <a:alpha val="40000"/>
              </a:srgbClr>
            </a:outerShdw>
          </a:effectLst>
        </p:spPr>
        <p:txBody>
          <a:bodyPr wrap="none" lIns="83969" tIns="41985" rIns="83969" bIns="41985" anchor="ctr" anchorCtr="1"/>
          <a:lstStyle/>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Analyze Commands</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Encode in binary</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Send as CmdID </a:t>
            </a:r>
          </a:p>
          <a:p>
            <a:pPr defTabSz="915501" fontAlgn="auto">
              <a:spcBef>
                <a:spcPts val="0"/>
              </a:spcBef>
              <a:spcAft>
                <a:spcPts val="0"/>
              </a:spcAft>
              <a:defRPr sz="1800" b="0" i="0" u="none" strike="noStrike" kern="0" cap="none" spc="0" baseline="0">
                <a:solidFill>
                  <a:srgbClr val="000000"/>
                </a:solidFill>
                <a:uFillTx/>
              </a:defRPr>
            </a:pPr>
            <a:r>
              <a:rPr lang="de-DE" sz="900" kern="0" dirty="0">
                <a:solidFill>
                  <a:srgbClr val="000000"/>
                </a:solidFill>
                <a:latin typeface="Arial"/>
              </a:rPr>
              <a:t>and Parameters</a:t>
            </a:r>
          </a:p>
        </p:txBody>
      </p:sp>
      <p:grpSp>
        <p:nvGrpSpPr>
          <p:cNvPr id="9255" name="Left Arrow 54"/>
          <p:cNvGrpSpPr>
            <a:grpSpLocks/>
          </p:cNvGrpSpPr>
          <p:nvPr/>
        </p:nvGrpSpPr>
        <p:grpSpPr bwMode="auto">
          <a:xfrm>
            <a:off x="2992438" y="5291138"/>
            <a:ext cx="2378075" cy="276225"/>
            <a:chOff x="2043" y="2147"/>
            <a:chExt cx="1617" cy="192"/>
          </a:xfrm>
        </p:grpSpPr>
        <p:pic>
          <p:nvPicPr>
            <p:cNvPr id="9273" name="Left Arrow 54"/>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43" y="2147"/>
              <a:ext cx="1617"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4" name="Text Box 44"/>
            <p:cNvSpPr txBox="1">
              <a:spLocks noChangeArrowheads="1"/>
            </p:cNvSpPr>
            <p:nvPr/>
          </p:nvSpPr>
          <p:spPr bwMode="auto">
            <a:xfrm rot="10800000">
              <a:off x="2059" y="2207"/>
              <a:ext cx="1551"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endParaRPr lang="en-US"/>
            </a:p>
          </p:txBody>
        </p:sp>
      </p:grpSp>
      <p:sp>
        <p:nvSpPr>
          <p:cNvPr id="9256" name="TextBox 55"/>
          <p:cNvSpPr txBox="1">
            <a:spLocks noChangeArrowheads="1"/>
          </p:cNvSpPr>
          <p:nvPr/>
        </p:nvSpPr>
        <p:spPr bwMode="auto">
          <a:xfrm>
            <a:off x="3419475" y="4992688"/>
            <a:ext cx="1516063" cy="31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CAN/COM/TCP</a:t>
            </a:r>
          </a:p>
        </p:txBody>
      </p:sp>
      <p:sp>
        <p:nvSpPr>
          <p:cNvPr id="9257" name="TextBox 56"/>
          <p:cNvSpPr txBox="1">
            <a:spLocks noChangeArrowheads="1"/>
          </p:cNvSpPr>
          <p:nvPr/>
        </p:nvSpPr>
        <p:spPr bwMode="auto">
          <a:xfrm>
            <a:off x="3443288" y="4241800"/>
            <a:ext cx="14890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binary encoded</a:t>
            </a:r>
          </a:p>
        </p:txBody>
      </p:sp>
      <p:sp>
        <p:nvSpPr>
          <p:cNvPr id="9258" name="TextBox 57"/>
          <p:cNvSpPr txBox="1">
            <a:spLocks noChangeArrowheads="1"/>
          </p:cNvSpPr>
          <p:nvPr/>
        </p:nvSpPr>
        <p:spPr bwMode="auto">
          <a:xfrm>
            <a:off x="3433763" y="5540375"/>
            <a:ext cx="1489075" cy="31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a:t>binary encoded</a:t>
            </a:r>
          </a:p>
        </p:txBody>
      </p:sp>
      <p:sp>
        <p:nvSpPr>
          <p:cNvPr id="9259" name="Abgerundetes Rechteck 21"/>
          <p:cNvSpPr>
            <a:spLocks/>
          </p:cNvSpPr>
          <p:nvPr/>
        </p:nvSpPr>
        <p:spPr bwMode="auto">
          <a:xfrm>
            <a:off x="419100" y="3451225"/>
            <a:ext cx="1260475" cy="1103313"/>
          </a:xfrm>
          <a:custGeom>
            <a:avLst/>
            <a:gdLst>
              <a:gd name="T0" fmla="*/ 630238 w 1260475"/>
              <a:gd name="T1" fmla="*/ 0 h 1103313"/>
              <a:gd name="T2" fmla="*/ 1260475 w 1260475"/>
              <a:gd name="T3" fmla="*/ 551657 h 1103313"/>
              <a:gd name="T4" fmla="*/ 630238 w 1260475"/>
              <a:gd name="T5" fmla="*/ 1103313 h 1103313"/>
              <a:gd name="T6" fmla="*/ 0 w 1260475"/>
              <a:gd name="T7" fmla="*/ 551657 h 1103313"/>
              <a:gd name="T8" fmla="*/ 17694720 60000 65536"/>
              <a:gd name="T9" fmla="*/ 0 60000 65536"/>
              <a:gd name="T10" fmla="*/ 5898240 60000 65536"/>
              <a:gd name="T11" fmla="*/ 11796480 60000 65536"/>
              <a:gd name="T12" fmla="*/ 53860 w 1260475"/>
              <a:gd name="T13" fmla="*/ 53860 h 1103313"/>
              <a:gd name="T14" fmla="*/ 1206615 w 1260475"/>
              <a:gd name="T15" fmla="*/ 1049453 h 1103313"/>
            </a:gdLst>
            <a:ahLst/>
            <a:cxnLst>
              <a:cxn ang="T8">
                <a:pos x="T0" y="T1"/>
              </a:cxn>
              <a:cxn ang="T9">
                <a:pos x="T2" y="T3"/>
              </a:cxn>
              <a:cxn ang="T10">
                <a:pos x="T4" y="T5"/>
              </a:cxn>
              <a:cxn ang="T11">
                <a:pos x="T6" y="T7"/>
              </a:cxn>
            </a:cxnLst>
            <a:rect l="T12" t="T13" r="T14" b="T15"/>
            <a:pathLst>
              <a:path w="1260475" h="1103313">
                <a:moveTo>
                  <a:pt x="183885" y="0"/>
                </a:moveTo>
                <a:lnTo>
                  <a:pt x="183884" y="0"/>
                </a:lnTo>
                <a:cubicBezTo>
                  <a:pt x="82328" y="0"/>
                  <a:pt x="0" y="82328"/>
                  <a:pt x="0" y="183884"/>
                </a:cubicBezTo>
                <a:lnTo>
                  <a:pt x="0" y="919427"/>
                </a:lnTo>
                <a:cubicBezTo>
                  <a:pt x="0" y="1020983"/>
                  <a:pt x="82328" y="1103311"/>
                  <a:pt x="183884" y="1103312"/>
                </a:cubicBezTo>
                <a:lnTo>
                  <a:pt x="1076589" y="1103313"/>
                </a:lnTo>
                <a:cubicBezTo>
                  <a:pt x="1178146" y="1103312"/>
                  <a:pt x="1260475" y="1020984"/>
                  <a:pt x="1260475" y="919428"/>
                </a:cubicBezTo>
                <a:lnTo>
                  <a:pt x="1260475" y="183885"/>
                </a:lnTo>
                <a:cubicBezTo>
                  <a:pt x="1260475" y="82328"/>
                  <a:pt x="1178146" y="0"/>
                  <a:pt x="1076589" y="0"/>
                </a:cubicBezTo>
                <a:lnTo>
                  <a:pt x="183885" y="0"/>
                </a:lnTo>
                <a:close/>
              </a:path>
            </a:pathLst>
          </a:custGeom>
          <a:solidFill>
            <a:schemeClr val="tx1"/>
          </a:solidFill>
          <a:ln w="9528">
            <a:solidFill>
              <a:srgbClr val="000000"/>
            </a:solidFill>
            <a:round/>
            <a:headEnd/>
            <a:tailEnd/>
          </a:ln>
          <a:effectLst>
            <a:outerShdw dist="38096" dir="2700000" algn="tl" rotWithShape="0">
              <a:srgbClr val="000000">
                <a:alpha val="39999"/>
              </a:srgbClr>
            </a:outerShdw>
          </a:effectLst>
        </p:spPr>
        <p:txBody>
          <a:bodyPr wrap="none" lIns="83969" tIns="41985" rIns="83969" bIns="41985"/>
          <a:lstStyle/>
          <a:p>
            <a:r>
              <a:rPr lang="de-DE" sz="900">
                <a:solidFill>
                  <a:schemeClr val="bg1"/>
                </a:solidFill>
              </a:rPr>
              <a:t>Trace window</a:t>
            </a:r>
          </a:p>
          <a:p>
            <a:r>
              <a:rPr lang="de-DE" sz="900">
                <a:solidFill>
                  <a:schemeClr val="bg1"/>
                </a:solidFill>
              </a:rPr>
              <a:t>...</a:t>
            </a:r>
          </a:p>
          <a:p>
            <a:r>
              <a:rPr lang="de-DE" sz="900">
                <a:solidFill>
                  <a:schemeClr val="bg1"/>
                </a:solidFill>
              </a:rPr>
              <a:t>Dump from modules</a:t>
            </a:r>
          </a:p>
          <a:p>
            <a:r>
              <a:rPr lang="de-DE" sz="900">
                <a:solidFill>
                  <a:schemeClr val="bg1"/>
                </a:solidFill>
              </a:rPr>
              <a:t>...</a:t>
            </a:r>
          </a:p>
        </p:txBody>
      </p:sp>
      <p:cxnSp>
        <p:nvCxnSpPr>
          <p:cNvPr id="9260" name="Straight Arrow Connector 20498"/>
          <p:cNvCxnSpPr>
            <a:cxnSpLocks noChangeShapeType="1"/>
            <a:stCxn id="17" idx="3"/>
          </p:cNvCxnSpPr>
          <p:nvPr/>
        </p:nvCxnSpPr>
        <p:spPr bwMode="auto">
          <a:xfrm flipH="1" flipV="1">
            <a:off x="6861175" y="4660900"/>
            <a:ext cx="185738" cy="146050"/>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9261" name="Straight Arrow Connector 66"/>
          <p:cNvCxnSpPr>
            <a:cxnSpLocks noChangeShapeType="1"/>
            <a:stCxn id="19" idx="3"/>
          </p:cNvCxnSpPr>
          <p:nvPr/>
        </p:nvCxnSpPr>
        <p:spPr bwMode="auto">
          <a:xfrm flipH="1" flipV="1">
            <a:off x="6861175" y="4659313"/>
            <a:ext cx="185738" cy="387350"/>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9262" name="Straight Arrow Connector 69"/>
          <p:cNvCxnSpPr>
            <a:cxnSpLocks noChangeShapeType="1"/>
            <a:stCxn id="20" idx="3"/>
          </p:cNvCxnSpPr>
          <p:nvPr/>
        </p:nvCxnSpPr>
        <p:spPr bwMode="auto">
          <a:xfrm flipH="1" flipV="1">
            <a:off x="6861175" y="4659313"/>
            <a:ext cx="185738" cy="639762"/>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cxnSp>
        <p:nvCxnSpPr>
          <p:cNvPr id="9263" name="Straight Arrow Connector 70"/>
          <p:cNvCxnSpPr>
            <a:cxnSpLocks noChangeShapeType="1"/>
            <a:stCxn id="21" idx="3"/>
          </p:cNvCxnSpPr>
          <p:nvPr/>
        </p:nvCxnSpPr>
        <p:spPr bwMode="auto">
          <a:xfrm flipH="1" flipV="1">
            <a:off x="6861175" y="4659313"/>
            <a:ext cx="185738" cy="984250"/>
          </a:xfrm>
          <a:prstGeom prst="straightConnector1">
            <a:avLst/>
          </a:prstGeom>
          <a:noFill/>
          <a:ln w="19050" algn="ctr">
            <a:solidFill>
              <a:srgbClr val="00B050"/>
            </a:solidFill>
            <a:round/>
            <a:headEnd/>
            <a:tailEnd type="arrow" w="med" len="med"/>
          </a:ln>
          <a:extLst>
            <a:ext uri="{909E8E84-426E-40DD-AFC4-6F175D3DCCD1}">
              <a14:hiddenFill xmlns:a14="http://schemas.microsoft.com/office/drawing/2010/main">
                <a:noFill/>
              </a14:hiddenFill>
            </a:ext>
          </a:extLst>
        </p:spPr>
      </p:cxnSp>
      <p:sp>
        <p:nvSpPr>
          <p:cNvPr id="9264" name="TextBox 20509"/>
          <p:cNvSpPr txBox="1">
            <a:spLocks noChangeArrowheads="1"/>
          </p:cNvSpPr>
          <p:nvPr/>
        </p:nvSpPr>
        <p:spPr bwMode="auto">
          <a:xfrm>
            <a:off x="639763" y="4048125"/>
            <a:ext cx="830262"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900" b="1">
                <a:solidFill>
                  <a:srgbClr val="FFFF00"/>
                </a:solidFill>
              </a:rPr>
              <a:t>Trace Client</a:t>
            </a:r>
          </a:p>
          <a:p>
            <a:pPr eaLnBrk="1" hangingPunct="1"/>
            <a:r>
              <a:rPr lang="en-US" sz="900" b="1">
                <a:solidFill>
                  <a:srgbClr val="FFFF00"/>
                </a:solidFill>
              </a:rPr>
              <a:t>displays</a:t>
            </a:r>
          </a:p>
          <a:p>
            <a:pPr eaLnBrk="1" hangingPunct="1"/>
            <a:r>
              <a:rPr lang="en-US" sz="900" b="1">
                <a:solidFill>
                  <a:srgbClr val="FFFF00"/>
                </a:solidFill>
              </a:rPr>
              <a:t>trace</a:t>
            </a:r>
          </a:p>
        </p:txBody>
      </p:sp>
      <p:sp>
        <p:nvSpPr>
          <p:cNvPr id="9265" name="Abgerundetes Rechteck 21"/>
          <p:cNvSpPr>
            <a:spLocks/>
          </p:cNvSpPr>
          <p:nvPr/>
        </p:nvSpPr>
        <p:spPr bwMode="auto">
          <a:xfrm>
            <a:off x="409575" y="4638675"/>
            <a:ext cx="1258888" cy="1287463"/>
          </a:xfrm>
          <a:custGeom>
            <a:avLst/>
            <a:gdLst>
              <a:gd name="T0" fmla="*/ 629444 w 1258888"/>
              <a:gd name="T1" fmla="*/ 0 h 1287463"/>
              <a:gd name="T2" fmla="*/ 1258888 w 1258888"/>
              <a:gd name="T3" fmla="*/ 643732 h 1287463"/>
              <a:gd name="T4" fmla="*/ 629444 w 1258888"/>
              <a:gd name="T5" fmla="*/ 1287463 h 1287463"/>
              <a:gd name="T6" fmla="*/ 0 w 1258888"/>
              <a:gd name="T7" fmla="*/ 643732 h 1287463"/>
              <a:gd name="T8" fmla="*/ 17694720 60000 65536"/>
              <a:gd name="T9" fmla="*/ 0 60000 65536"/>
              <a:gd name="T10" fmla="*/ 5898240 60000 65536"/>
              <a:gd name="T11" fmla="*/ 11796480 60000 65536"/>
              <a:gd name="T12" fmla="*/ 61455 w 1258888"/>
              <a:gd name="T13" fmla="*/ 61455 h 1287463"/>
              <a:gd name="T14" fmla="*/ 1197433 w 1258888"/>
              <a:gd name="T15" fmla="*/ 1226008 h 1287463"/>
            </a:gdLst>
            <a:ahLst/>
            <a:cxnLst>
              <a:cxn ang="T8">
                <a:pos x="T0" y="T1"/>
              </a:cxn>
              <a:cxn ang="T9">
                <a:pos x="T2" y="T3"/>
              </a:cxn>
              <a:cxn ang="T10">
                <a:pos x="T4" y="T5"/>
              </a:cxn>
              <a:cxn ang="T11">
                <a:pos x="T6" y="T7"/>
              </a:cxn>
            </a:cxnLst>
            <a:rect l="T12" t="T13" r="T14" b="T15"/>
            <a:pathLst>
              <a:path w="1258888" h="1287463">
                <a:moveTo>
                  <a:pt x="209815" y="0"/>
                </a:moveTo>
                <a:lnTo>
                  <a:pt x="209814" y="0"/>
                </a:lnTo>
                <a:cubicBezTo>
                  <a:pt x="93937" y="0"/>
                  <a:pt x="0" y="93937"/>
                  <a:pt x="0" y="209814"/>
                </a:cubicBezTo>
                <a:lnTo>
                  <a:pt x="0" y="1077648"/>
                </a:lnTo>
                <a:cubicBezTo>
                  <a:pt x="0" y="1193525"/>
                  <a:pt x="93937" y="1287462"/>
                  <a:pt x="209814" y="1287463"/>
                </a:cubicBezTo>
                <a:lnTo>
                  <a:pt x="1049073" y="1287463"/>
                </a:lnTo>
                <a:cubicBezTo>
                  <a:pt x="1164950" y="1287462"/>
                  <a:pt x="1258888" y="1193525"/>
                  <a:pt x="1258888" y="1077648"/>
                </a:cubicBezTo>
                <a:lnTo>
                  <a:pt x="1258888" y="209815"/>
                </a:lnTo>
                <a:cubicBezTo>
                  <a:pt x="1258888" y="93937"/>
                  <a:pt x="1164950" y="0"/>
                  <a:pt x="1049073" y="0"/>
                </a:cubicBezTo>
                <a:lnTo>
                  <a:pt x="209815" y="0"/>
                </a:lnTo>
                <a:close/>
              </a:path>
            </a:pathLst>
          </a:custGeom>
          <a:solidFill>
            <a:schemeClr val="tx1"/>
          </a:solidFill>
          <a:ln w="9528">
            <a:solidFill>
              <a:srgbClr val="000000"/>
            </a:solidFill>
            <a:round/>
            <a:headEnd/>
            <a:tailEnd/>
          </a:ln>
          <a:effectLst>
            <a:outerShdw dist="38096" dir="2700000" algn="tl" rotWithShape="0">
              <a:srgbClr val="000000">
                <a:alpha val="39999"/>
              </a:srgbClr>
            </a:outerShdw>
          </a:effectLst>
        </p:spPr>
        <p:txBody>
          <a:bodyPr wrap="none" lIns="83969" tIns="41985" rIns="83969" bIns="41985"/>
          <a:lstStyle/>
          <a:p>
            <a:r>
              <a:rPr lang="de-DE" sz="900">
                <a:solidFill>
                  <a:schemeClr val="bg1"/>
                </a:solidFill>
              </a:rPr>
              <a:t>Command window</a:t>
            </a:r>
          </a:p>
          <a:p>
            <a:r>
              <a:rPr lang="de-DE" sz="900">
                <a:solidFill>
                  <a:schemeClr val="bg1"/>
                </a:solidFill>
              </a:rPr>
              <a:t>&gt; listwidgets</a:t>
            </a:r>
          </a:p>
        </p:txBody>
      </p:sp>
      <p:sp>
        <p:nvSpPr>
          <p:cNvPr id="9266" name="TextBox 20509"/>
          <p:cNvSpPr txBox="1">
            <a:spLocks noChangeArrowheads="1"/>
          </p:cNvSpPr>
          <p:nvPr/>
        </p:nvSpPr>
        <p:spPr bwMode="auto">
          <a:xfrm>
            <a:off x="412750" y="5270500"/>
            <a:ext cx="1208088"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3969" tIns="41985" rIns="83969" bIns="41985">
            <a:spAutoFit/>
          </a:bodyP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r>
              <a:rPr lang="en-US" sz="900" b="1">
                <a:solidFill>
                  <a:srgbClr val="FFFF00"/>
                </a:solidFill>
              </a:rPr>
              <a:t>T&amp;D tool, which</a:t>
            </a:r>
          </a:p>
          <a:p>
            <a:pPr eaLnBrk="1" hangingPunct="1"/>
            <a:r>
              <a:rPr lang="en-US" sz="900" b="1">
                <a:solidFill>
                  <a:srgbClr val="FFFF00"/>
                </a:solidFill>
              </a:rPr>
              <a:t>reads commands</a:t>
            </a:r>
          </a:p>
          <a:p>
            <a:pPr eaLnBrk="1" hangingPunct="1"/>
            <a:r>
              <a:rPr lang="en-US" sz="900" b="1">
                <a:solidFill>
                  <a:srgbClr val="FFFF00"/>
                </a:solidFill>
              </a:rPr>
              <a:t>And sends them to</a:t>
            </a:r>
          </a:p>
          <a:p>
            <a:pPr eaLnBrk="1" hangingPunct="1"/>
            <a:r>
              <a:rPr lang="en-US" sz="900" b="1">
                <a:solidFill>
                  <a:srgbClr val="FFFF00"/>
                </a:solidFill>
              </a:rPr>
              <a:t>Trace Server</a:t>
            </a:r>
          </a:p>
        </p:txBody>
      </p:sp>
      <p:grpSp>
        <p:nvGrpSpPr>
          <p:cNvPr id="9267" name="Left Arrow 14"/>
          <p:cNvGrpSpPr>
            <a:grpSpLocks/>
          </p:cNvGrpSpPr>
          <p:nvPr/>
        </p:nvGrpSpPr>
        <p:grpSpPr bwMode="auto">
          <a:xfrm>
            <a:off x="1590675" y="5316538"/>
            <a:ext cx="388938" cy="276225"/>
            <a:chOff x="4305" y="2139"/>
            <a:chExt cx="384" cy="192"/>
          </a:xfrm>
        </p:grpSpPr>
        <p:pic>
          <p:nvPicPr>
            <p:cNvPr id="9271" name="Left Arrow 14"/>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05" y="2139"/>
              <a:ext cx="38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72" name="Text Box 70"/>
            <p:cNvSpPr txBox="1">
              <a:spLocks noChangeArrowheads="1"/>
            </p:cNvSpPr>
            <p:nvPr/>
          </p:nvSpPr>
          <p:spPr bwMode="auto">
            <a:xfrm rot="10800000">
              <a:off x="4318" y="2197"/>
              <a:ext cx="318" cy="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rot="10800000" wrap="none" anchor="ctr"/>
            <a:lstStyle>
              <a:lvl1pPr eaLnBrk="0" hangingPunct="0">
                <a:defRPr sz="1500">
                  <a:solidFill>
                    <a:schemeClr val="tx1"/>
                  </a:solidFill>
                  <a:latin typeface="Arial" charset="0"/>
                </a:defRPr>
              </a:lvl1pPr>
              <a:lvl2pPr marL="742950" indent="-285750" eaLnBrk="0" hangingPunct="0">
                <a:defRPr sz="1500">
                  <a:solidFill>
                    <a:schemeClr val="tx1"/>
                  </a:solidFill>
                  <a:latin typeface="Arial" charset="0"/>
                </a:defRPr>
              </a:lvl2pPr>
              <a:lvl3pPr marL="1143000" indent="-228600" eaLnBrk="0" hangingPunct="0">
                <a:defRPr sz="1500">
                  <a:solidFill>
                    <a:schemeClr val="tx1"/>
                  </a:solidFill>
                  <a:latin typeface="Arial" charset="0"/>
                </a:defRPr>
              </a:lvl3pPr>
              <a:lvl4pPr marL="1600200" indent="-228600" eaLnBrk="0" hangingPunct="0">
                <a:defRPr sz="1500">
                  <a:solidFill>
                    <a:schemeClr val="tx1"/>
                  </a:solidFill>
                  <a:latin typeface="Arial" charset="0"/>
                </a:defRPr>
              </a:lvl4pPr>
              <a:lvl5pPr marL="2057400" indent="-228600" eaLnBrk="0" hangingPunct="0">
                <a:defRPr sz="1500">
                  <a:solidFill>
                    <a:schemeClr val="tx1"/>
                  </a:solidFill>
                  <a:latin typeface="Arial" charset="0"/>
                </a:defRPr>
              </a:lvl5pPr>
              <a:lvl6pPr marL="2514600" indent="-228600" algn="ctr" eaLnBrk="0" fontAlgn="base" hangingPunct="0">
                <a:spcBef>
                  <a:spcPct val="0"/>
                </a:spcBef>
                <a:spcAft>
                  <a:spcPct val="0"/>
                </a:spcAft>
                <a:defRPr sz="1500">
                  <a:solidFill>
                    <a:schemeClr val="tx1"/>
                  </a:solidFill>
                  <a:latin typeface="Arial" charset="0"/>
                </a:defRPr>
              </a:lvl6pPr>
              <a:lvl7pPr marL="2971800" indent="-228600" algn="ctr" eaLnBrk="0" fontAlgn="base" hangingPunct="0">
                <a:spcBef>
                  <a:spcPct val="0"/>
                </a:spcBef>
                <a:spcAft>
                  <a:spcPct val="0"/>
                </a:spcAft>
                <a:defRPr sz="1500">
                  <a:solidFill>
                    <a:schemeClr val="tx1"/>
                  </a:solidFill>
                  <a:latin typeface="Arial" charset="0"/>
                </a:defRPr>
              </a:lvl7pPr>
              <a:lvl8pPr marL="3429000" indent="-228600" algn="ctr" eaLnBrk="0" fontAlgn="base" hangingPunct="0">
                <a:spcBef>
                  <a:spcPct val="0"/>
                </a:spcBef>
                <a:spcAft>
                  <a:spcPct val="0"/>
                </a:spcAft>
                <a:defRPr sz="1500">
                  <a:solidFill>
                    <a:schemeClr val="tx1"/>
                  </a:solidFill>
                  <a:latin typeface="Arial" charset="0"/>
                </a:defRPr>
              </a:lvl8pPr>
              <a:lvl9pPr marL="3886200" indent="-228600" algn="ctr" eaLnBrk="0" fontAlgn="base" hangingPunct="0">
                <a:spcBef>
                  <a:spcPct val="0"/>
                </a:spcBef>
                <a:spcAft>
                  <a:spcPct val="0"/>
                </a:spcAft>
                <a:defRPr sz="1500">
                  <a:solidFill>
                    <a:schemeClr val="tx1"/>
                  </a:solidFill>
                  <a:latin typeface="Arial" charset="0"/>
                </a:defRPr>
              </a:lvl9pPr>
            </a:lstStyle>
            <a:p>
              <a:pPr eaLnBrk="1" hangingPunct="1"/>
              <a:endParaRPr lang="en-US"/>
            </a:p>
          </p:txBody>
        </p:sp>
      </p:grpSp>
      <p:sp>
        <p:nvSpPr>
          <p:cNvPr id="5" name="Left Arrow 2"/>
          <p:cNvSpPr/>
          <p:nvPr/>
        </p:nvSpPr>
        <p:spPr bwMode="auto">
          <a:xfrm>
            <a:off x="1529680" y="4002840"/>
            <a:ext cx="359681" cy="219779"/>
          </a:xfrm>
          <a:prstGeom prst="leftArrow">
            <a:avLst/>
          </a:prstGeom>
          <a:solidFill>
            <a:srgbClr val="C7E6A4"/>
          </a:solidFill>
          <a:ln w="9525" cap="flat" cmpd="sng" algn="ctr">
            <a:solidFill>
              <a:schemeClr val="tx1"/>
            </a:solidFill>
            <a:prstDash val="solid"/>
            <a:round/>
            <a:headEnd type="none" w="med" len="med"/>
            <a:tailEnd type="none" w="med" len="med"/>
          </a:ln>
          <a:effectLst/>
          <a:scene3d>
            <a:camera prst="orthographicFront"/>
            <a:lightRig rig="threePt" dir="t"/>
          </a:scene3d>
          <a:sp3d>
            <a:bevelT w="50800"/>
            <a:bevelB w="50800"/>
          </a:sp3d>
        </p:spPr>
        <p:txBody>
          <a:bodyPr wrap="none" lIns="83969" tIns="41985" rIns="83969" bIns="41985" anchor="ctr"/>
          <a:lstStyle/>
          <a:p>
            <a:pPr defTabSz="915499">
              <a:defRPr/>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GB" smtClean="0"/>
              <a:t>Artemmis Framework for Automotive Platforms</a:t>
            </a:r>
            <a:br>
              <a:rPr lang="en-GB" smtClean="0"/>
            </a:br>
            <a:r>
              <a:rPr lang="en-US" smtClean="0"/>
              <a:t>Instrumenting the code with WDS</a:t>
            </a:r>
            <a:endParaRPr lang="bg-BG" smtClean="0"/>
          </a:p>
        </p:txBody>
      </p:sp>
      <p:sp>
        <p:nvSpPr>
          <p:cNvPr id="7171" name="Rectangle 3"/>
          <p:cNvSpPr>
            <a:spLocks noGrp="1" noChangeArrowheads="1"/>
          </p:cNvSpPr>
          <p:nvPr>
            <p:ph type="body" idx="1"/>
          </p:nvPr>
        </p:nvSpPr>
        <p:spPr>
          <a:xfrm>
            <a:off x="334963" y="1003300"/>
            <a:ext cx="9236075" cy="4991100"/>
          </a:xfrm>
        </p:spPr>
        <p:txBody>
          <a:bodyPr/>
          <a:lstStyle/>
          <a:p>
            <a:pPr>
              <a:defRPr/>
            </a:pPr>
            <a:r>
              <a:rPr lang="en-US" dirty="0" smtClean="0"/>
              <a:t> Following macros are available:</a:t>
            </a:r>
          </a:p>
          <a:p>
            <a:pPr lvl="1">
              <a:buFont typeface="Arial" charset="0"/>
              <a:buNone/>
              <a:defRPr/>
            </a:pPr>
            <a:r>
              <a:rPr lang="en-US" dirty="0" err="1" smtClean="0">
                <a:latin typeface="Courier New" pitchFamily="49" charset="0"/>
                <a:ea typeface="+mn-ea"/>
                <a:cs typeface="Courier New" pitchFamily="49" charset="0"/>
              </a:rPr>
              <a:t>WDS_trace</a:t>
            </a:r>
            <a:r>
              <a:rPr lang="en-US" dirty="0" smtClean="0">
                <a:latin typeface="Courier New" pitchFamily="49" charset="0"/>
                <a:ea typeface="+mn-ea"/>
                <a:cs typeface="Courier New" pitchFamily="49" charset="0"/>
              </a:rPr>
              <a:t>(</a:t>
            </a:r>
            <a:r>
              <a:rPr lang="en-US" dirty="0" err="1" smtClean="0">
                <a:latin typeface="Courier New" pitchFamily="49" charset="0"/>
                <a:ea typeface="+mn-ea"/>
                <a:cs typeface="Courier New" pitchFamily="49" charset="0"/>
              </a:rPr>
              <a:t>TPname</a:t>
            </a:r>
            <a:r>
              <a:rPr lang="en-US" dirty="0" smtClean="0">
                <a:latin typeface="Courier New" pitchFamily="49" charset="0"/>
                <a:ea typeface="+mn-ea"/>
                <a:cs typeface="Courier New" pitchFamily="49" charset="0"/>
              </a:rPr>
              <a:t>, level, doc, ...)</a:t>
            </a:r>
          </a:p>
          <a:p>
            <a:pPr lvl="1">
              <a:buFont typeface="Arial" charset="0"/>
              <a:buNone/>
              <a:defRPr/>
            </a:pPr>
            <a:r>
              <a:rPr lang="en-US" dirty="0" err="1" smtClean="0">
                <a:latin typeface="Courier New" pitchFamily="49" charset="0"/>
                <a:ea typeface="+mn-ea"/>
                <a:cs typeface="Courier New" pitchFamily="49" charset="0"/>
              </a:rPr>
              <a:t>WDS_traceM</a:t>
            </a:r>
            <a:r>
              <a:rPr lang="en-US" dirty="0" smtClean="0">
                <a:latin typeface="Courier New" pitchFamily="49" charset="0"/>
                <a:ea typeface="+mn-ea"/>
                <a:cs typeface="Courier New" pitchFamily="49" charset="0"/>
              </a:rPr>
              <a:t>(</a:t>
            </a:r>
            <a:r>
              <a:rPr lang="en-US" dirty="0" err="1" smtClean="0">
                <a:latin typeface="Courier New" pitchFamily="49" charset="0"/>
                <a:ea typeface="+mn-ea"/>
                <a:cs typeface="Courier New" pitchFamily="49" charset="0"/>
              </a:rPr>
              <a:t>TPname</a:t>
            </a:r>
            <a:r>
              <a:rPr lang="en-US" dirty="0" smtClean="0">
                <a:latin typeface="Courier New" pitchFamily="49" charset="0"/>
                <a:ea typeface="+mn-ea"/>
                <a:cs typeface="Courier New" pitchFamily="49" charset="0"/>
              </a:rPr>
              <a:t>, level, doc, ...)</a:t>
            </a:r>
          </a:p>
          <a:p>
            <a:pPr lvl="1">
              <a:buFont typeface="Arial" charset="0"/>
              <a:buNone/>
              <a:defRPr/>
            </a:pPr>
            <a:r>
              <a:rPr lang="en-US" dirty="0" err="1" smtClean="0">
                <a:latin typeface="Courier New" pitchFamily="49" charset="0"/>
                <a:ea typeface="+mn-ea"/>
                <a:cs typeface="Courier New" pitchFamily="49" charset="0"/>
              </a:rPr>
              <a:t>WDS_start</a:t>
            </a:r>
            <a:r>
              <a:rPr lang="en-US" dirty="0" smtClean="0">
                <a:latin typeface="Courier New" pitchFamily="49" charset="0"/>
                <a:ea typeface="+mn-ea"/>
                <a:cs typeface="Courier New" pitchFamily="49" charset="0"/>
              </a:rPr>
              <a:t>(</a:t>
            </a:r>
            <a:r>
              <a:rPr lang="en-US" dirty="0" err="1" smtClean="0">
                <a:latin typeface="Courier New" pitchFamily="49" charset="0"/>
                <a:ea typeface="+mn-ea"/>
                <a:cs typeface="Courier New" pitchFamily="49" charset="0"/>
              </a:rPr>
              <a:t>TPname</a:t>
            </a:r>
            <a:r>
              <a:rPr lang="en-US" dirty="0" smtClean="0">
                <a:latin typeface="Courier New" pitchFamily="49" charset="0"/>
                <a:ea typeface="+mn-ea"/>
                <a:cs typeface="Courier New" pitchFamily="49" charset="0"/>
              </a:rPr>
              <a:t>, level, doc, ...)</a:t>
            </a:r>
          </a:p>
          <a:p>
            <a:pPr lvl="1">
              <a:buFont typeface="Arial" charset="0"/>
              <a:buNone/>
              <a:defRPr/>
            </a:pPr>
            <a:r>
              <a:rPr lang="en-US" dirty="0" err="1" smtClean="0">
                <a:latin typeface="Courier New" pitchFamily="49" charset="0"/>
                <a:ea typeface="+mn-ea"/>
                <a:cs typeface="Courier New" pitchFamily="49" charset="0"/>
              </a:rPr>
              <a:t>WDS_startM</a:t>
            </a:r>
            <a:r>
              <a:rPr lang="en-US" dirty="0" smtClean="0">
                <a:latin typeface="Courier New" pitchFamily="49" charset="0"/>
                <a:ea typeface="+mn-ea"/>
                <a:cs typeface="Courier New" pitchFamily="49" charset="0"/>
              </a:rPr>
              <a:t>(</a:t>
            </a:r>
            <a:r>
              <a:rPr lang="en-US" dirty="0" err="1" smtClean="0">
                <a:latin typeface="Courier New" pitchFamily="49" charset="0"/>
                <a:ea typeface="+mn-ea"/>
                <a:cs typeface="Courier New" pitchFamily="49" charset="0"/>
              </a:rPr>
              <a:t>TPname</a:t>
            </a:r>
            <a:r>
              <a:rPr lang="en-US" dirty="0" smtClean="0">
                <a:latin typeface="Courier New" pitchFamily="49" charset="0"/>
                <a:ea typeface="+mn-ea"/>
                <a:cs typeface="Courier New" pitchFamily="49" charset="0"/>
              </a:rPr>
              <a:t>, level, doc, ...)</a:t>
            </a:r>
          </a:p>
          <a:p>
            <a:pPr lvl="1">
              <a:buFont typeface="Arial" charset="0"/>
              <a:buNone/>
              <a:defRPr/>
            </a:pPr>
            <a:r>
              <a:rPr lang="en-US" dirty="0" err="1" smtClean="0">
                <a:latin typeface="Courier New" pitchFamily="49" charset="0"/>
                <a:ea typeface="+mn-ea"/>
                <a:cs typeface="Courier New" pitchFamily="49" charset="0"/>
              </a:rPr>
              <a:t>WDS_stop</a:t>
            </a:r>
            <a:r>
              <a:rPr lang="en-US" dirty="0" smtClean="0">
                <a:latin typeface="Courier New" pitchFamily="49" charset="0"/>
                <a:ea typeface="+mn-ea"/>
                <a:cs typeface="Courier New" pitchFamily="49" charset="0"/>
              </a:rPr>
              <a:t>(</a:t>
            </a:r>
            <a:r>
              <a:rPr lang="en-US" dirty="0" err="1" smtClean="0">
                <a:latin typeface="Courier New" pitchFamily="49" charset="0"/>
                <a:ea typeface="+mn-ea"/>
                <a:cs typeface="Courier New" pitchFamily="49" charset="0"/>
              </a:rPr>
              <a:t>TPname</a:t>
            </a:r>
            <a:r>
              <a:rPr lang="en-US" dirty="0" smtClean="0">
                <a:latin typeface="Courier New" pitchFamily="49" charset="0"/>
                <a:ea typeface="+mn-ea"/>
                <a:cs typeface="Courier New" pitchFamily="49" charset="0"/>
              </a:rPr>
              <a:t>, level, doc, ...) </a:t>
            </a:r>
          </a:p>
          <a:p>
            <a:pPr lvl="1">
              <a:buFont typeface="Arial" charset="0"/>
              <a:buNone/>
              <a:defRPr/>
            </a:pPr>
            <a:r>
              <a:rPr lang="en-US" dirty="0" err="1" smtClean="0">
                <a:latin typeface="Courier New" pitchFamily="49" charset="0"/>
                <a:ea typeface="+mn-ea"/>
                <a:cs typeface="Courier New" pitchFamily="49" charset="0"/>
              </a:rPr>
              <a:t>WDS_stopM</a:t>
            </a:r>
            <a:r>
              <a:rPr lang="en-US" dirty="0" smtClean="0">
                <a:latin typeface="Courier New" pitchFamily="49" charset="0"/>
                <a:ea typeface="+mn-ea"/>
                <a:cs typeface="Courier New" pitchFamily="49" charset="0"/>
              </a:rPr>
              <a:t>(</a:t>
            </a:r>
            <a:r>
              <a:rPr lang="en-US" dirty="0" err="1" smtClean="0">
                <a:latin typeface="Courier New" pitchFamily="49" charset="0"/>
                <a:ea typeface="+mn-ea"/>
                <a:cs typeface="Courier New" pitchFamily="49" charset="0"/>
              </a:rPr>
              <a:t>TPname</a:t>
            </a:r>
            <a:r>
              <a:rPr lang="en-US" dirty="0" smtClean="0">
                <a:latin typeface="Courier New" pitchFamily="49" charset="0"/>
                <a:ea typeface="+mn-ea"/>
                <a:cs typeface="Courier New" pitchFamily="49" charset="0"/>
              </a:rPr>
              <a:t>, level, doc, ...)</a:t>
            </a:r>
          </a:p>
          <a:p>
            <a:pPr>
              <a:defRPr/>
            </a:pPr>
            <a:endParaRPr lang="en-US" dirty="0" smtClean="0"/>
          </a:p>
          <a:p>
            <a:pPr>
              <a:defRPr/>
            </a:pPr>
            <a:r>
              <a:rPr lang="en-US" dirty="0" smtClean="0"/>
              <a:t>Levels are: Fatal, Error, Warning, Info, Debug, </a:t>
            </a:r>
            <a:r>
              <a:rPr lang="en-US" dirty="0" err="1" smtClean="0"/>
              <a:t>DebugFine</a:t>
            </a:r>
            <a:r>
              <a:rPr lang="en-US" dirty="0" smtClean="0"/>
              <a:t>, </a:t>
            </a:r>
            <a:r>
              <a:rPr lang="en-US" dirty="0" err="1" smtClean="0"/>
              <a:t>DebugExtra</a:t>
            </a:r>
            <a:r>
              <a:rPr lang="en-US" dirty="0" smtClean="0"/>
              <a:t>. Suggestions for usage:</a:t>
            </a:r>
          </a:p>
          <a:p>
            <a:pPr lvl="1">
              <a:defRPr/>
            </a:pPr>
            <a:r>
              <a:rPr lang="en-US" dirty="0" smtClean="0">
                <a:ea typeface="+mn-ea"/>
                <a:cs typeface="+mn-cs"/>
              </a:rPr>
              <a:t>Info – important information which could be useful for all</a:t>
            </a:r>
            <a:endParaRPr lang="en-US" dirty="0" smtClean="0">
              <a:latin typeface="Courier New" pitchFamily="49" charset="0"/>
              <a:ea typeface="+mn-ea"/>
              <a:cs typeface="Courier New" pitchFamily="49" charset="0"/>
            </a:endParaRPr>
          </a:p>
          <a:p>
            <a:pPr lvl="1">
              <a:defRPr/>
            </a:pPr>
            <a:r>
              <a:rPr lang="en-US" dirty="0" smtClean="0">
                <a:ea typeface="+mn-ea"/>
                <a:cs typeface="Courier New" pitchFamily="49" charset="0"/>
              </a:rPr>
              <a:t>Debug – mostly info which is used by developer</a:t>
            </a:r>
          </a:p>
          <a:p>
            <a:pPr lvl="1">
              <a:defRPr/>
            </a:pPr>
            <a:r>
              <a:rPr lang="en-US" dirty="0" err="1" smtClean="0">
                <a:ea typeface="+mn-ea"/>
                <a:cs typeface="Courier New" pitchFamily="49" charset="0"/>
              </a:rPr>
              <a:t>DebugFine</a:t>
            </a:r>
            <a:r>
              <a:rPr lang="en-US" dirty="0" smtClean="0">
                <a:ea typeface="+mn-ea"/>
                <a:cs typeface="Courier New" pitchFamily="49" charset="0"/>
              </a:rPr>
              <a:t> – start/stop macros</a:t>
            </a:r>
          </a:p>
          <a:p>
            <a:pPr lvl="1">
              <a:defRPr/>
            </a:pPr>
            <a:r>
              <a:rPr lang="en-US" dirty="0" err="1" smtClean="0">
                <a:ea typeface="+mn-ea"/>
                <a:cs typeface="Courier New" pitchFamily="49" charset="0"/>
              </a:rPr>
              <a:t>DebugExtra</a:t>
            </a:r>
            <a:r>
              <a:rPr lang="en-US" dirty="0" smtClean="0">
                <a:ea typeface="+mn-ea"/>
                <a:cs typeface="Courier New" pitchFamily="49" charset="0"/>
              </a:rPr>
              <a:t> – very fine tracing, like some loops</a:t>
            </a:r>
          </a:p>
          <a:p>
            <a:pPr lvl="1">
              <a:defRPr/>
            </a:pPr>
            <a:endParaRPr lang="en-US" dirty="0" smtClean="0">
              <a:cs typeface="Courier New" pitchFamily="49" charset="0"/>
            </a:endParaRPr>
          </a:p>
          <a:p>
            <a:pPr>
              <a:defRPr/>
            </a:pPr>
            <a:r>
              <a:rPr lang="en-US" dirty="0" smtClean="0">
                <a:latin typeface="Courier New" pitchFamily="49" charset="0"/>
                <a:cs typeface="Courier New" pitchFamily="49" charset="0"/>
              </a:rPr>
              <a:t>M</a:t>
            </a:r>
            <a:r>
              <a:rPr lang="en-US" dirty="0" smtClean="0"/>
              <a:t> modifier in macro name stands for “member” – will print also “</a:t>
            </a:r>
            <a:r>
              <a:rPr lang="en-US" dirty="0" smtClean="0">
                <a:latin typeface="Courier New" pitchFamily="49" charset="0"/>
                <a:cs typeface="Courier New" pitchFamily="49" charset="0"/>
              </a:rPr>
              <a:t>this</a:t>
            </a:r>
            <a:r>
              <a:rPr lang="en-US" dirty="0" smtClean="0"/>
              <a:t>” value</a:t>
            </a:r>
          </a:p>
          <a:p>
            <a:pPr>
              <a:defRPr/>
            </a:pPr>
            <a:r>
              <a:rPr lang="en-US" dirty="0" smtClean="0"/>
              <a:t>In root simulation folder file </a:t>
            </a:r>
            <a:r>
              <a:rPr lang="en-US" dirty="0" smtClean="0">
                <a:latin typeface="Courier New" pitchFamily="49" charset="0"/>
                <a:cs typeface="Courier New" pitchFamily="49" charset="0"/>
              </a:rPr>
              <a:t>simutrace.ini</a:t>
            </a:r>
            <a:r>
              <a:rPr lang="en-US" dirty="0" smtClean="0"/>
              <a:t> contains settings of how to trace: level allowed and where to trace – VS output window or file or both.</a:t>
            </a:r>
          </a:p>
          <a:p>
            <a:pPr>
              <a:defRPr/>
            </a:pPr>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GB" smtClean="0"/>
              <a:t>Artemmis Framework for Automotive Platforms</a:t>
            </a:r>
            <a:br>
              <a:rPr lang="en-GB" smtClean="0"/>
            </a:br>
            <a:r>
              <a:rPr lang="en-GB" smtClean="0"/>
              <a:t>Widget communication</a:t>
            </a:r>
            <a:endParaRPr lang="bg-BG" smtClean="0"/>
          </a:p>
        </p:txBody>
      </p:sp>
      <p:sp>
        <p:nvSpPr>
          <p:cNvPr id="11267" name="Rectangle 3"/>
          <p:cNvSpPr>
            <a:spLocks noGrp="1" noChangeArrowheads="1"/>
          </p:cNvSpPr>
          <p:nvPr>
            <p:ph type="body" idx="1"/>
          </p:nvPr>
        </p:nvSpPr>
        <p:spPr>
          <a:xfrm>
            <a:off x="334963" y="998538"/>
            <a:ext cx="9236075" cy="4991100"/>
          </a:xfrm>
        </p:spPr>
        <p:txBody>
          <a:bodyPr/>
          <a:lstStyle/>
          <a:p>
            <a:r>
              <a:rPr lang="en-US" smtClean="0"/>
              <a:t>When designing communication between application and HMI data should be used only as data, not as communication trigger. Application should send a message instead. For example: do not activate something when speed reaches 120 km/h. Use speed only as a value to display, not as a trigger to activate warning, because you may miss this warning if value goes to 130 and then back to 110 before HMI is activated. Another example: It is OK to display temperature in red when it is above some value, blue when it is below or white when it is in between, because this is not something which triggers action, it just displays value in different color.</a:t>
            </a:r>
          </a:p>
          <a:p>
            <a:endParaRPr lang="en-US" smtClean="0"/>
          </a:p>
          <a:p>
            <a:r>
              <a:rPr lang="bg-BG" smtClean="0"/>
              <a:t>As a guideline: Do not call directly widgets which reside in a different Display, they may run in different thread (for now they work in a same thread).</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Continental_A4">
  <a:themeElements>
    <a:clrScheme name="Continental_A4 13">
      <a:dk1>
        <a:srgbClr val="000000"/>
      </a:dk1>
      <a:lt1>
        <a:srgbClr val="FFFFFF"/>
      </a:lt1>
      <a:dk2>
        <a:srgbClr val="B2B2B2"/>
      </a:dk2>
      <a:lt2>
        <a:srgbClr val="5F5F5F"/>
      </a:lt2>
      <a:accent1>
        <a:srgbClr val="DDDDDD"/>
      </a:accent1>
      <a:accent2>
        <a:srgbClr val="FF3737"/>
      </a:accent2>
      <a:accent3>
        <a:srgbClr val="FFFFFF"/>
      </a:accent3>
      <a:accent4>
        <a:srgbClr val="000000"/>
      </a:accent4>
      <a:accent5>
        <a:srgbClr val="EBEBEB"/>
      </a:accent5>
      <a:accent6>
        <a:srgbClr val="E73131"/>
      </a:accent6>
      <a:hlink>
        <a:srgbClr val="FF9900"/>
      </a:hlink>
      <a:folHlink>
        <a:srgbClr val="A7A4E0"/>
      </a:folHlink>
    </a:clrScheme>
    <a:fontScheme name="Continental_A4">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5988"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5988" rtl="0" eaLnBrk="1" fontAlgn="base" latinLnBrk="0" hangingPunct="1">
          <a:lnSpc>
            <a:spcPct val="100000"/>
          </a:lnSpc>
          <a:spcBef>
            <a:spcPct val="0"/>
          </a:spcBef>
          <a:spcAft>
            <a:spcPct val="0"/>
          </a:spcAft>
          <a:buClrTx/>
          <a:buSzTx/>
          <a:buFontTx/>
          <a:buNone/>
          <a:tabLst/>
          <a:defRPr kumimoji="0" lang="de-DE" sz="1500" b="0" i="0" u="none" strike="noStrike" cap="none" normalizeH="0" baseline="0" smtClean="0">
            <a:ln>
              <a:noFill/>
            </a:ln>
            <a:solidFill>
              <a:schemeClr val="tx1"/>
            </a:solidFill>
            <a:effectLst/>
            <a:latin typeface="Arial" charset="0"/>
          </a:defRPr>
        </a:defPPr>
      </a:lstStyle>
    </a:lnDef>
  </a:objectDefaults>
  <a:extraClrSchemeLst>
    <a:extraClrScheme>
      <a:clrScheme name="Continental_A4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ntinental_A4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ntinental_A4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ntinental_A4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ntinental_A4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ntinental_A4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ntinental_A4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ntinental_A4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ntinental_A4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ntinental_A4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ntinental_A4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ntinental_A4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ntinental_A4 13">
        <a:dk1>
          <a:srgbClr val="000000"/>
        </a:dk1>
        <a:lt1>
          <a:srgbClr val="FFFFFF"/>
        </a:lt1>
        <a:dk2>
          <a:srgbClr val="B2B2B2"/>
        </a:dk2>
        <a:lt2>
          <a:srgbClr val="5F5F5F"/>
        </a:lt2>
        <a:accent1>
          <a:srgbClr val="DDDDDD"/>
        </a:accent1>
        <a:accent2>
          <a:srgbClr val="FF3737"/>
        </a:accent2>
        <a:accent3>
          <a:srgbClr val="FFFFFF"/>
        </a:accent3>
        <a:accent4>
          <a:srgbClr val="000000"/>
        </a:accent4>
        <a:accent5>
          <a:srgbClr val="EBEBEB"/>
        </a:accent5>
        <a:accent6>
          <a:srgbClr val="E73131"/>
        </a:accent6>
        <a:hlink>
          <a:srgbClr val="FF9900"/>
        </a:hlink>
        <a:folHlink>
          <a:srgbClr val="A7A4E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D:\Dokumente und Einstellungen\Administrator.MONTAG\Anwendungsdaten\Microsoft\Templates\Continental_A4.pot</Template>
  <TotalTime>7633</TotalTime>
  <Words>2497</Words>
  <Application>Microsoft Office PowerPoint</Application>
  <PresentationFormat>A4 Paper (210x297 mm)</PresentationFormat>
  <Paragraphs>270</Paragraphs>
  <Slides>14</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Courier New</vt:lpstr>
      <vt:lpstr>Arial Unicode MS</vt:lpstr>
      <vt:lpstr>Continental_A4</vt:lpstr>
      <vt:lpstr>Artemmis Framework for Automotive Platforms - Guidelines –  Business Unit ID HMI Software Group BBU</vt:lpstr>
      <vt:lpstr>Artemmis Framework for Automotive Platforms Models</vt:lpstr>
      <vt:lpstr>Artemmis Framework for Automotive Platforms Widgets</vt:lpstr>
      <vt:lpstr>Artemmis Framework for Automotive Platforms Property links</vt:lpstr>
      <vt:lpstr>Artemmis Framework for Automotive Platforms Errors and error handling</vt:lpstr>
      <vt:lpstr>How TRACE works</vt:lpstr>
      <vt:lpstr>Controlling trace / sending commands</vt:lpstr>
      <vt:lpstr>Artemmis Framework for Automotive Platforms Instrumenting the code with WDS</vt:lpstr>
      <vt:lpstr>Artemmis Framework for Automotive Platforms Widget communication</vt:lpstr>
      <vt:lpstr>Artemmis Framework for Automotive Platforms Using C++11 override keyword</vt:lpstr>
      <vt:lpstr>Rules from HMISYS Daimler Platform 3</vt:lpstr>
      <vt:lpstr>Rules from HMISYS Daimler Platform 3</vt:lpstr>
      <vt:lpstr>Rules from HMISYS Daimler Platform 3</vt:lpstr>
      <vt:lpstr>   </vt:lpstr>
    </vt:vector>
  </TitlesOfParts>
  <Company>Continental</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Daimler HMI Toolchain Workshop</dc:title>
  <dc:creator>B. Bach</dc:creator>
  <cp:lastModifiedBy>gpetrov</cp:lastModifiedBy>
  <cp:revision>265</cp:revision>
  <dcterms:created xsi:type="dcterms:W3CDTF">2003-12-10T09:43:46Z</dcterms:created>
  <dcterms:modified xsi:type="dcterms:W3CDTF">2013-01-11T14:43:07Z</dcterms:modified>
</cp:coreProperties>
</file>