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66" r:id="rId2"/>
    <p:sldId id="277" r:id="rId3"/>
    <p:sldId id="314" r:id="rId4"/>
    <p:sldId id="316" r:id="rId5"/>
    <p:sldId id="317" r:id="rId6"/>
    <p:sldId id="318" r:id="rId7"/>
    <p:sldId id="319" r:id="rId8"/>
    <p:sldId id="322" r:id="rId9"/>
    <p:sldId id="320" r:id="rId10"/>
    <p:sldId id="321" r:id="rId11"/>
    <p:sldId id="323" r:id="rId12"/>
    <p:sldId id="324" r:id="rId13"/>
    <p:sldId id="325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4" r:id="rId31"/>
    <p:sldId id="351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52" r:id="rId41"/>
    <p:sldId id="366" r:id="rId42"/>
    <p:sldId id="367" r:id="rId43"/>
    <p:sldId id="368" r:id="rId44"/>
    <p:sldId id="369" r:id="rId45"/>
    <p:sldId id="353" r:id="rId46"/>
    <p:sldId id="370" r:id="rId47"/>
    <p:sldId id="372" r:id="rId48"/>
    <p:sldId id="394" r:id="rId49"/>
    <p:sldId id="395" r:id="rId50"/>
    <p:sldId id="396" r:id="rId51"/>
    <p:sldId id="393" r:id="rId52"/>
    <p:sldId id="401" r:id="rId53"/>
    <p:sldId id="404" r:id="rId54"/>
    <p:sldId id="405" r:id="rId55"/>
    <p:sldId id="397" r:id="rId56"/>
    <p:sldId id="398" r:id="rId57"/>
    <p:sldId id="400" r:id="rId58"/>
    <p:sldId id="399" r:id="rId59"/>
    <p:sldId id="375" r:id="rId60"/>
    <p:sldId id="376" r:id="rId61"/>
    <p:sldId id="381" r:id="rId62"/>
    <p:sldId id="355" r:id="rId63"/>
    <p:sldId id="356" r:id="rId64"/>
    <p:sldId id="357" r:id="rId65"/>
    <p:sldId id="382" r:id="rId66"/>
    <p:sldId id="406" r:id="rId67"/>
    <p:sldId id="313" r:id="rId68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6600"/>
    <a:srgbClr val="EB328C"/>
    <a:srgbClr val="669900"/>
    <a:srgbClr val="ECEAF2"/>
    <a:srgbClr val="EEECF4"/>
    <a:srgbClr val="E9E7F1"/>
    <a:srgbClr val="E4E2EE"/>
    <a:srgbClr val="222A78"/>
    <a:srgbClr val="C0BF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8" autoAdjust="0"/>
    <p:restoredTop sz="88874" autoAdjust="0"/>
  </p:normalViewPr>
  <p:slideViewPr>
    <p:cSldViewPr showGuides="1">
      <p:cViewPr varScale="1">
        <p:scale>
          <a:sx n="75" d="100"/>
          <a:sy n="75" d="100"/>
        </p:scale>
        <p:origin x="-90" y="-1218"/>
      </p:cViewPr>
      <p:guideLst>
        <p:guide orient="horz" pos="2160"/>
        <p:guide orient="horz" pos="152"/>
        <p:guide orient="horz" pos="572"/>
        <p:guide orient="horz" pos="4156"/>
        <p:guide orient="horz" pos="935"/>
        <p:guide orient="horz" pos="4247"/>
        <p:guide orient="horz" pos="4020"/>
        <p:guide orient="horz" pos="1026"/>
        <p:guide orient="horz" pos="799"/>
        <p:guide orient="horz" pos="1117"/>
        <p:guide orient="horz" pos="1162"/>
        <p:guide pos="2880"/>
        <p:guide pos="385"/>
        <p:guide pos="521"/>
        <p:guide pos="5375"/>
        <p:guide pos="3787"/>
        <p:guide pos="2109"/>
        <p:guide pos="3651"/>
        <p:guide pos="5738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01BC3-42A9-452D-B8E5-9B01B1294789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1D494A-8353-4561-B290-63E5A03070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563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188" y="1484784"/>
            <a:ext cx="7910871" cy="47623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7088" y="129120"/>
            <a:ext cx="6337200" cy="612714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923330"/>
          </a:xfr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3000">
                <a:solidFill>
                  <a:srgbClr val="C0BFD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1573" y="730796"/>
            <a:ext cx="622761" cy="340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4" y="4869160"/>
            <a:ext cx="2160240" cy="1224136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des Präsentierenden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Datum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3321847" y="4187480"/>
            <a:ext cx="2520106" cy="2059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967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802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6442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893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146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8295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7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218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25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863" y="1119981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98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691" y="1126992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651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4888" y="1125538"/>
            <a:ext cx="2447925" cy="5256212"/>
          </a:xfrm>
        </p:spPr>
        <p:txBody>
          <a:bodyPr lIns="0" r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9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084888" y="1125538"/>
            <a:ext cx="2437233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0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958" y="146306"/>
            <a:ext cx="6209314" cy="7804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12948" y="6403975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-11573" y="227396"/>
            <a:ext cx="622761" cy="68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611188" y="6597352"/>
            <a:ext cx="85397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7065" y="242567"/>
            <a:ext cx="1445789" cy="665483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124200" y="6630604"/>
            <a:ext cx="28956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677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4" r:id="rId5"/>
    <p:sldLayoutId id="2147483661" r:id="rId6"/>
    <p:sldLayoutId id="2147483665" r:id="rId7"/>
    <p:sldLayoutId id="2147483662" r:id="rId8"/>
    <p:sldLayoutId id="2147483663" r:id="rId9"/>
    <p:sldLayoutId id="2147483654" r:id="rId10"/>
    <p:sldLayoutId id="2147483658" r:id="rId11"/>
    <p:sldLayoutId id="2147483659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222A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leissheimer.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smtClean="0"/>
              <a:t>HMI Training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461665"/>
          </a:xfrm>
        </p:spPr>
        <p:txBody>
          <a:bodyPr/>
          <a:lstStyle/>
          <a:p>
            <a:r>
              <a:rPr lang="en-US" dirty="0" smtClean="0"/>
              <a:t>03 Widgets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Felix Opatz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1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Properties are inherited from the parent class, so for example every widget has by default the properties of Widget</a:t>
            </a:r>
            <a:endParaRPr lang="de-DE" sz="20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– Widget properties (2)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115616" y="1916832"/>
          <a:ext cx="554461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545"/>
                <a:gridCol w="4046071"/>
              </a:tblGrid>
              <a:tr h="16459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Property name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Description</a:t>
                      </a:r>
                      <a:endParaRPr lang="en-US" sz="1400" noProof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dirty="0" err="1" smtClean="0"/>
                        <a:t>PosX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X position of the bounding rectangle (relative)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PosY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Y position of the bounding rectangle (relative)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PosZ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Z order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Width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Width of the bounding rectangle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Height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Height of the bounding rectangle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Visible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Visibility of widget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Transparency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Window transparency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Focusable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Widget can gain the focus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Focused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Widget has the focus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Enable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Widget is enabled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dirty="0" err="1" smtClean="0"/>
                        <a:t>DoUpdate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Widget is</a:t>
                      </a:r>
                      <a:r>
                        <a:rPr lang="en-US" sz="1400" baseline="0" noProof="0" dirty="0" smtClean="0"/>
                        <a:t> updated</a:t>
                      </a:r>
                      <a:endParaRPr lang="en-US" sz="1400" noProof="0" dirty="0"/>
                    </a:p>
                  </a:txBody>
                  <a:tcPr/>
                </a:tc>
              </a:tr>
              <a:tr h="164590">
                <a:tc>
                  <a:txBody>
                    <a:bodyPr/>
                    <a:lstStyle/>
                    <a:p>
                      <a:r>
                        <a:rPr lang="en-US" sz="1400" noProof="0" dirty="0" err="1" smtClean="0"/>
                        <a:t>FinalHookIndex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Index for Final Hook method</a:t>
                      </a:r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widgets are derived from the base class Widget</a:t>
            </a:r>
          </a:p>
          <a:p>
            <a:pPr lvl="1"/>
            <a:r>
              <a:rPr lang="en-US" dirty="0" smtClean="0"/>
              <a:t>In Daimler projects: </a:t>
            </a:r>
            <a:r>
              <a:rPr lang="en-US" dirty="0" err="1" smtClean="0"/>
              <a:t>WidgetExtension</a:t>
            </a:r>
            <a:endParaRPr lang="en-US" dirty="0" smtClean="0"/>
          </a:p>
          <a:p>
            <a:r>
              <a:rPr lang="en-US" dirty="0" smtClean="0"/>
              <a:t>There are dozens of widgets that perform basic tasks</a:t>
            </a:r>
          </a:p>
          <a:p>
            <a:pPr lvl="1"/>
            <a:r>
              <a:rPr lang="en-US" dirty="0" err="1" smtClean="0"/>
              <a:t>BasicTextWidget</a:t>
            </a:r>
            <a:r>
              <a:rPr lang="en-US" dirty="0" smtClean="0"/>
              <a:t> displays simple text strings</a:t>
            </a:r>
          </a:p>
          <a:p>
            <a:pPr lvl="1"/>
            <a:r>
              <a:rPr lang="en-US" dirty="0" err="1" smtClean="0"/>
              <a:t>DynamicTextWidget</a:t>
            </a:r>
            <a:r>
              <a:rPr lang="en-US" dirty="0" smtClean="0"/>
              <a:t> dynamically builds and displays texts using format strings</a:t>
            </a:r>
          </a:p>
          <a:p>
            <a:pPr lvl="1"/>
            <a:r>
              <a:rPr lang="en-US" dirty="0" err="1" smtClean="0"/>
              <a:t>IconWidget</a:t>
            </a:r>
            <a:r>
              <a:rPr lang="en-US" dirty="0" smtClean="0"/>
              <a:t> displays bitmap icons</a:t>
            </a:r>
          </a:p>
          <a:p>
            <a:r>
              <a:rPr lang="en-US" dirty="0" smtClean="0"/>
              <a:t>There are dozens of widgets that perform specific tasks</a:t>
            </a:r>
          </a:p>
          <a:p>
            <a:pPr lvl="1"/>
            <a:r>
              <a:rPr lang="en-US" dirty="0" err="1" smtClean="0"/>
              <a:t>PIPWidget</a:t>
            </a:r>
            <a:r>
              <a:rPr lang="en-US" dirty="0" smtClean="0"/>
              <a:t> configures a virtual layer to show a received video in stream</a:t>
            </a:r>
          </a:p>
          <a:p>
            <a:pPr lvl="1"/>
            <a:r>
              <a:rPr lang="en-US" dirty="0" err="1" smtClean="0"/>
              <a:t>SpinnerWidget</a:t>
            </a:r>
            <a:r>
              <a:rPr lang="en-US" dirty="0" smtClean="0"/>
              <a:t> displays an integer value that can be changed using up and down keys</a:t>
            </a:r>
          </a:p>
          <a:p>
            <a:pPr lvl="1"/>
            <a:r>
              <a:rPr lang="en-US" dirty="0" err="1" smtClean="0"/>
              <a:t>SegmentMarkerWidget</a:t>
            </a:r>
            <a:r>
              <a:rPr lang="en-US" dirty="0" smtClean="0"/>
              <a:t> displays a segment ring with a highlighted area and two markers</a:t>
            </a:r>
          </a:p>
          <a:p>
            <a:r>
              <a:rPr lang="en-US" dirty="0" smtClean="0"/>
              <a:t>The following slides introduce some of them by giving a high level view on their functionality</a:t>
            </a:r>
          </a:p>
          <a:p>
            <a:r>
              <a:rPr lang="en-US" dirty="0" smtClean="0"/>
              <a:t>Details can be found in the Widget Design Specifications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Overview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Overview (2)</a:t>
            </a:r>
            <a:endParaRPr lang="en-US" dirty="0"/>
          </a:p>
        </p:txBody>
      </p:sp>
      <p:pic>
        <p:nvPicPr>
          <p:cNvPr id="7" name="Inhaltsplatzhalter 6" descr="default.wm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188" y="2178656"/>
            <a:ext cx="7921625" cy="3149976"/>
          </a:xfrm>
        </p:spPr>
      </p:pic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BasicTextWidget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BasicTextWidget</a:t>
            </a:r>
            <a:r>
              <a:rPr lang="en-US" dirty="0" smtClean="0"/>
              <a:t> displays a text specified by a RSST ID</a:t>
            </a:r>
          </a:p>
          <a:p>
            <a:pPr lvl="1"/>
            <a:r>
              <a:rPr lang="en-US" dirty="0" smtClean="0"/>
              <a:t>Its font and text colors (normal, enabled, focused) can be configured</a:t>
            </a:r>
          </a:p>
          <a:p>
            <a:r>
              <a:rPr lang="en-US" dirty="0" err="1" smtClean="0"/>
              <a:t>DynamicTextWidget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DynamicTextWidget</a:t>
            </a:r>
            <a:r>
              <a:rPr lang="en-US" dirty="0" smtClean="0"/>
              <a:t> displays dynamic text according to a format string specified by a RSST ID</a:t>
            </a:r>
          </a:p>
          <a:p>
            <a:pPr lvl="1"/>
            <a:r>
              <a:rPr lang="en-US" dirty="0" smtClean="0"/>
              <a:t>Dynamic values can be</a:t>
            </a:r>
          </a:p>
          <a:p>
            <a:pPr lvl="2"/>
            <a:r>
              <a:rPr lang="en-US" dirty="0" smtClean="0"/>
              <a:t>static string via RSST ID</a:t>
            </a:r>
          </a:p>
          <a:p>
            <a:pPr lvl="2"/>
            <a:r>
              <a:rPr lang="en-US" dirty="0" smtClean="0"/>
              <a:t>constant integer from ROM</a:t>
            </a:r>
          </a:p>
          <a:p>
            <a:pPr lvl="2"/>
            <a:r>
              <a:rPr lang="en-US" dirty="0" smtClean="0"/>
              <a:t>constant string from ROM</a:t>
            </a:r>
          </a:p>
          <a:p>
            <a:pPr lvl="2"/>
            <a:r>
              <a:rPr lang="en-US" dirty="0" smtClean="0"/>
              <a:t>data provided by a API getter</a:t>
            </a:r>
          </a:p>
          <a:p>
            <a:pPr lvl="3"/>
            <a:r>
              <a:rPr lang="en-US" dirty="0" smtClean="0"/>
              <a:t>integer</a:t>
            </a:r>
          </a:p>
          <a:p>
            <a:pPr lvl="3"/>
            <a:r>
              <a:rPr lang="en-US" dirty="0" smtClean="0"/>
              <a:t>RSST ID</a:t>
            </a:r>
          </a:p>
          <a:p>
            <a:pPr lvl="3"/>
            <a:r>
              <a:rPr lang="en-US" dirty="0" smtClean="0"/>
              <a:t>dynamic string (UCS-2 or UTF-8)</a:t>
            </a:r>
          </a:p>
          <a:p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DFW package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IconWidget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IconWidget</a:t>
            </a:r>
            <a:r>
              <a:rPr lang="en-US" dirty="0" smtClean="0"/>
              <a:t> displays a bitmap specified by RSST IDs (normal, enabled, focused)</a:t>
            </a:r>
          </a:p>
          <a:p>
            <a:pPr lvl="1"/>
            <a:r>
              <a:rPr lang="en-US" dirty="0" smtClean="0"/>
              <a:t>Its size is automatically adjusted to the size of the bitmap being displayed</a:t>
            </a:r>
          </a:p>
          <a:p>
            <a:r>
              <a:rPr lang="en-US" dirty="0" err="1" smtClean="0"/>
              <a:t>MappedIconWidget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MappedIconWidget</a:t>
            </a:r>
            <a:r>
              <a:rPr lang="en-US" dirty="0" smtClean="0"/>
              <a:t> extends the basic </a:t>
            </a:r>
            <a:r>
              <a:rPr lang="en-US" dirty="0" err="1" smtClean="0"/>
              <a:t>IconWidget</a:t>
            </a:r>
            <a:r>
              <a:rPr lang="en-US" dirty="0" smtClean="0"/>
              <a:t> by a mapping mechanism</a:t>
            </a:r>
          </a:p>
          <a:p>
            <a:pPr lvl="1"/>
            <a:r>
              <a:rPr lang="en-US" dirty="0" smtClean="0"/>
              <a:t>The mapping translates a code into RSST IDs using list properties specific to the widget class</a:t>
            </a:r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DFW package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LayoutContainer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LayoutContainer</a:t>
            </a:r>
            <a:r>
              <a:rPr lang="en-US" dirty="0" smtClean="0"/>
              <a:t> is a base class that provides common functionality for other </a:t>
            </a:r>
            <a:r>
              <a:rPr lang="en-US" dirty="0" err="1" smtClean="0"/>
              <a:t>layouting</a:t>
            </a:r>
            <a:r>
              <a:rPr lang="en-US" dirty="0" smtClean="0"/>
              <a:t> containers</a:t>
            </a:r>
          </a:p>
          <a:p>
            <a:pPr lvl="1"/>
            <a:r>
              <a:rPr lang="en-US" dirty="0" smtClean="0"/>
              <a:t>A virtual method to perform a layout run exists and must be overridden by subclasses</a:t>
            </a:r>
          </a:p>
          <a:p>
            <a:pPr lvl="1"/>
            <a:r>
              <a:rPr lang="en-US" dirty="0" smtClean="0"/>
              <a:t>Generic </a:t>
            </a:r>
            <a:r>
              <a:rPr lang="en-US" dirty="0" err="1" smtClean="0"/>
              <a:t>layouting</a:t>
            </a:r>
            <a:r>
              <a:rPr lang="en-US" dirty="0" smtClean="0"/>
              <a:t> behavior concerning message processing is implemented here</a:t>
            </a:r>
          </a:p>
          <a:p>
            <a:r>
              <a:rPr lang="en-US" dirty="0" err="1" smtClean="0"/>
              <a:t>CompositeWidgetContainer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CompositeWidgetContainer</a:t>
            </a:r>
            <a:r>
              <a:rPr lang="en-US" dirty="0" smtClean="0"/>
              <a:t> arranges its child widgets horizontally</a:t>
            </a:r>
          </a:p>
          <a:p>
            <a:pPr lvl="1"/>
            <a:r>
              <a:rPr lang="en-US" dirty="0" smtClean="0"/>
              <a:t>It has two modes, a fixed width mode and a dynamic width mode</a:t>
            </a:r>
          </a:p>
          <a:p>
            <a:pPr lvl="1"/>
            <a:r>
              <a:rPr lang="en-US" dirty="0" smtClean="0"/>
              <a:t>For each child widget, additional offsets can be applied to manipulate the final layout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DFW package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LineLayoutContainer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LineLayoutContainer</a:t>
            </a:r>
            <a:r>
              <a:rPr lang="en-US" dirty="0" smtClean="0"/>
              <a:t> arranges its child widgets vertically</a:t>
            </a:r>
          </a:p>
          <a:p>
            <a:pPr lvl="1"/>
            <a:r>
              <a:rPr lang="en-US" dirty="0" smtClean="0"/>
              <a:t>It has a fixed width</a:t>
            </a:r>
          </a:p>
          <a:p>
            <a:pPr lvl="1"/>
            <a:r>
              <a:rPr lang="en-US" dirty="0" smtClean="0"/>
              <a:t>Each child widget has an individual axis with absolute x position, used as reference for alignment</a:t>
            </a:r>
          </a:p>
          <a:p>
            <a:pPr lvl="1"/>
            <a:r>
              <a:rPr lang="en-US" dirty="0" smtClean="0"/>
              <a:t>Available alignment types are left, right and center, individually assignable for each child widget</a:t>
            </a:r>
          </a:p>
          <a:p>
            <a:pPr lvl="1"/>
            <a:r>
              <a:rPr lang="en-US" dirty="0" smtClean="0"/>
              <a:t>Additionally child widgets can be placed relative to their predecessor or successor instead of using absolute references</a:t>
            </a:r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DFW package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LineBreakContainer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LineBreakContainer</a:t>
            </a:r>
            <a:r>
              <a:rPr lang="en-US" dirty="0" smtClean="0"/>
              <a:t> breaks a dynamic text string into shorter pieces by distributing it among multiple dynamic text widgets</a:t>
            </a:r>
          </a:p>
          <a:p>
            <a:pPr lvl="1"/>
            <a:r>
              <a:rPr lang="en-US" dirty="0" smtClean="0"/>
              <a:t>This is achieved by adding characters to a dynamic text widget until truncation is reported</a:t>
            </a:r>
          </a:p>
          <a:p>
            <a:pPr lvl="1"/>
            <a:r>
              <a:rPr lang="en-US" dirty="0" smtClean="0"/>
              <a:t>The remainder of the original text is distributed among the remaining dynamic text widgets</a:t>
            </a:r>
          </a:p>
          <a:p>
            <a:pPr lvl="1"/>
            <a:r>
              <a:rPr lang="en-US" dirty="0" smtClean="0"/>
              <a:t>Supported string encodings are UCS-2 and UTF-8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DFW package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HilCollectorWidget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HilCollectorWidget</a:t>
            </a:r>
            <a:r>
              <a:rPr lang="en-US" dirty="0" smtClean="0"/>
              <a:t> collects HIL relevant HMI information provided by other HMI components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err="1" smtClean="0"/>
              <a:t>LastBeforeDraw</a:t>
            </a:r>
            <a:r>
              <a:rPr lang="en-US" dirty="0" smtClean="0"/>
              <a:t> message is received, the data is passed to the outside world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DFW package 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PrioHandler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PriorityHandler</a:t>
            </a:r>
            <a:r>
              <a:rPr lang="en-US" dirty="0" smtClean="0"/>
              <a:t> is a container that changes the visibility and focus of its children based on requests</a:t>
            </a:r>
          </a:p>
          <a:p>
            <a:pPr lvl="1"/>
            <a:r>
              <a:rPr lang="en-US" dirty="0" smtClean="0"/>
              <a:t>Children place requests via direct method call, passing their Widget ID and a priority value</a:t>
            </a:r>
          </a:p>
          <a:p>
            <a:pPr lvl="1"/>
            <a:r>
              <a:rPr lang="en-US" dirty="0" smtClean="0"/>
              <a:t>The request with the highest priority wins and the child widget is made visible and </a:t>
            </a:r>
            <a:r>
              <a:rPr lang="en-US" dirty="0" err="1" smtClean="0"/>
              <a:t>focussed</a:t>
            </a:r>
            <a:r>
              <a:rPr lang="en-US" dirty="0" smtClean="0"/>
              <a:t>, until it releases its request or a request with a higher priority is placed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PriorityHandler</a:t>
            </a:r>
            <a:r>
              <a:rPr lang="en-US" dirty="0" smtClean="0"/>
              <a:t> switches visibility and focus immediately, animated transitions are not supported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DSM package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2267744" y="1124744"/>
            <a:ext cx="6265069" cy="5257006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EB328C"/>
                </a:solidFill>
                <a:latin typeface="+mj-lt"/>
              </a:rPr>
              <a:t>Felix Opatz</a:t>
            </a: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HMI System Designer (PF3 NG)</a:t>
            </a:r>
            <a:endParaRPr lang="en-US" dirty="0" smtClean="0">
              <a:solidFill>
                <a:srgbClr val="EB328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2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AnimationManager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AnimationManager</a:t>
            </a:r>
            <a:r>
              <a:rPr lang="en-US" dirty="0" smtClean="0"/>
              <a:t> schedules high level animations and resolves conflicts between running animations</a:t>
            </a:r>
          </a:p>
          <a:p>
            <a:pPr lvl="1"/>
            <a:r>
              <a:rPr lang="en-US" dirty="0" smtClean="0"/>
              <a:t>All clients communicate with the </a:t>
            </a:r>
            <a:r>
              <a:rPr lang="en-US" dirty="0" err="1" smtClean="0"/>
              <a:t>AnimationManager</a:t>
            </a:r>
            <a:r>
              <a:rPr lang="en-US" dirty="0" smtClean="0"/>
              <a:t> using direct method calls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AnimationManager</a:t>
            </a:r>
            <a:r>
              <a:rPr lang="en-US" dirty="0" smtClean="0"/>
              <a:t> communicates with the clients using addressable HMI messages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DSM package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Widget </a:t>
            </a:r>
          </a:p>
          <a:p>
            <a:pPr lvl="1"/>
            <a:r>
              <a:rPr lang="en-US" dirty="0" smtClean="0"/>
              <a:t>The Widget class is used as base class for all other widgets</a:t>
            </a:r>
          </a:p>
          <a:p>
            <a:pPr lvl="1"/>
            <a:r>
              <a:rPr lang="en-US" dirty="0" smtClean="0"/>
              <a:t>It contains generic behavior and attributes used by all other widgets</a:t>
            </a:r>
          </a:p>
          <a:p>
            <a:pPr lvl="1"/>
            <a:r>
              <a:rPr lang="en-US" dirty="0" smtClean="0"/>
              <a:t>It has the ability to have child widgets to span a widget tree</a:t>
            </a:r>
          </a:p>
          <a:p>
            <a:r>
              <a:rPr lang="en-US" dirty="0" err="1" smtClean="0"/>
              <a:t>ControllerContainer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ControllerContainer</a:t>
            </a:r>
            <a:r>
              <a:rPr lang="en-US" dirty="0" smtClean="0"/>
              <a:t> class is used as base class for widgets that need an attached WSMS </a:t>
            </a:r>
            <a:r>
              <a:rPr lang="en-US" dirty="0" err="1" smtClean="0"/>
              <a:t>ControllerStrategy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It contains generic behavior used by other controllers</a:t>
            </a:r>
          </a:p>
          <a:p>
            <a:r>
              <a:rPr lang="en-US" dirty="0" err="1" smtClean="0"/>
              <a:t>AbstractSelfPaintingWidget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AbstractSelfPaintingWidget</a:t>
            </a:r>
            <a:r>
              <a:rPr lang="en-US" dirty="0" smtClean="0"/>
              <a:t> class is used as base class for non paint separated widgets</a:t>
            </a:r>
          </a:p>
          <a:p>
            <a:pPr lvl="1"/>
            <a:r>
              <a:rPr lang="en-US" dirty="0" smtClean="0"/>
              <a:t>The main purpose of the </a:t>
            </a:r>
            <a:r>
              <a:rPr lang="en-US" dirty="0" err="1" smtClean="0"/>
              <a:t>AbstractSelfPaintingWidget</a:t>
            </a:r>
            <a:r>
              <a:rPr lang="en-US" dirty="0" smtClean="0"/>
              <a:t> is to introduce the </a:t>
            </a:r>
            <a:r>
              <a:rPr lang="en-US" i="1" dirty="0" err="1" smtClean="0"/>
              <a:t>vPaint</a:t>
            </a:r>
            <a:r>
              <a:rPr lang="en-US" i="1" dirty="0" smtClean="0"/>
              <a:t>()</a:t>
            </a:r>
            <a:r>
              <a:rPr lang="en-US" dirty="0" smtClean="0"/>
              <a:t> method by inheritance and to assign itself as painter</a:t>
            </a:r>
          </a:p>
          <a:p>
            <a:pPr lvl="1"/>
            <a:r>
              <a:rPr lang="en-US" dirty="0" smtClean="0"/>
              <a:t>See section “Paint Separation” for details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WFC package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SceneController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SceneController</a:t>
            </a:r>
            <a:r>
              <a:rPr lang="en-US" dirty="0" smtClean="0"/>
              <a:t> switches between sub trees by creating/destroying them</a:t>
            </a:r>
          </a:p>
          <a:p>
            <a:pPr lvl="1"/>
            <a:r>
              <a:rPr lang="en-US" dirty="0" smtClean="0"/>
              <a:t>There is a mapping between state and existing children</a:t>
            </a:r>
          </a:p>
          <a:p>
            <a:pPr lvl="1"/>
            <a:r>
              <a:rPr lang="en-US" dirty="0" smtClean="0"/>
              <a:t>Descendant widgets are allowed to be present in multiple states (“common widgets”)</a:t>
            </a:r>
          </a:p>
          <a:p>
            <a:r>
              <a:rPr lang="en-US" dirty="0" err="1" smtClean="0"/>
              <a:t>VisibilityController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VisibilityController</a:t>
            </a:r>
            <a:r>
              <a:rPr lang="en-US" dirty="0" smtClean="0"/>
              <a:t> switches between sub trees by changing their visibility</a:t>
            </a:r>
          </a:p>
          <a:p>
            <a:pPr lvl="1"/>
            <a:r>
              <a:rPr lang="en-US" dirty="0" smtClean="0"/>
              <a:t>There is a mapping between state and existing children</a:t>
            </a:r>
          </a:p>
          <a:p>
            <a:pPr lvl="1"/>
            <a:r>
              <a:rPr lang="en-US" dirty="0" smtClean="0"/>
              <a:t>Only direct child widgets are allowed to be present in multiple states (“common widgets”)</a:t>
            </a:r>
          </a:p>
          <a:p>
            <a:r>
              <a:rPr lang="en-US" dirty="0" err="1" smtClean="0"/>
              <a:t>TransitionController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TransitionController</a:t>
            </a:r>
            <a:r>
              <a:rPr lang="en-US" dirty="0" smtClean="0"/>
              <a:t> switches between sub trees by creating/destroying them</a:t>
            </a:r>
          </a:p>
          <a:p>
            <a:pPr lvl="1"/>
            <a:r>
              <a:rPr lang="en-US" dirty="0" smtClean="0"/>
              <a:t>In contrast to the </a:t>
            </a:r>
            <a:r>
              <a:rPr lang="en-US" dirty="0" err="1" smtClean="0"/>
              <a:t>SceneController</a:t>
            </a:r>
            <a:r>
              <a:rPr lang="en-US" dirty="0" smtClean="0"/>
              <a:t>, the old scenes are not destroyed during the switch, but using an explicit deletion request</a:t>
            </a:r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WFC package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WidgetExtension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WidgetExtension</a:t>
            </a:r>
            <a:r>
              <a:rPr lang="en-US" dirty="0" smtClean="0"/>
              <a:t> class is derived from the Widget class and defines project specific properties and methods that must be available in all widgets</a:t>
            </a:r>
          </a:p>
          <a:p>
            <a:pPr lvl="1"/>
            <a:r>
              <a:rPr lang="en-US" dirty="0" smtClean="0"/>
              <a:t>Project specific behavior includes key handling, </a:t>
            </a:r>
            <a:r>
              <a:rPr lang="en-US" dirty="0" err="1" smtClean="0"/>
              <a:t>layouting</a:t>
            </a:r>
            <a:r>
              <a:rPr lang="en-US" dirty="0" smtClean="0"/>
              <a:t>, resource download handling, notification for visibility changes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classes – WFCEXT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Mathematical definition:</a:t>
            </a:r>
          </a:p>
          <a:p>
            <a:pPr lvl="1"/>
            <a:r>
              <a:rPr lang="en-US" dirty="0" smtClean="0"/>
              <a:t>A tree is an undirected graph in which any two vertices are connected by exactly one path</a:t>
            </a:r>
          </a:p>
          <a:p>
            <a:r>
              <a:rPr lang="en-US" dirty="0" smtClean="0"/>
              <a:t>A common definition in Computer Science:</a:t>
            </a:r>
          </a:p>
          <a:p>
            <a:pPr lvl="1"/>
            <a:r>
              <a:rPr lang="en-US" dirty="0" smtClean="0"/>
              <a:t>A tree is a hierarchical data structure built from nodes that are connected by links</a:t>
            </a:r>
          </a:p>
          <a:p>
            <a:pPr lvl="1"/>
            <a:r>
              <a:rPr lang="en-US" dirty="0" smtClean="0"/>
              <a:t>Each node can have zero, one or more child nodes</a:t>
            </a:r>
          </a:p>
          <a:p>
            <a:pPr lvl="1"/>
            <a:r>
              <a:rPr lang="en-US" dirty="0" smtClean="0"/>
              <a:t>Each node with children can be seen as a smaller sub tree</a:t>
            </a:r>
          </a:p>
          <a:p>
            <a:pPr lvl="1"/>
            <a:r>
              <a:rPr lang="en-US" dirty="0" smtClean="0"/>
              <a:t>Each node has exactly one parent node, except the topmost node called "root"</a:t>
            </a:r>
          </a:p>
          <a:p>
            <a:pPr lvl="1"/>
            <a:r>
              <a:rPr lang="en-US" dirty="0" smtClean="0"/>
              <a:t>Nodes without children are called "leaves" or "leaf nodes"</a:t>
            </a:r>
          </a:p>
          <a:p>
            <a:pPr lvl="1"/>
            <a:r>
              <a:rPr lang="en-US" dirty="0" smtClean="0"/>
              <a:t>A set of trees is called "forest“</a:t>
            </a:r>
          </a:p>
          <a:p>
            <a:pPr lvl="1"/>
            <a:r>
              <a:rPr lang="en-US" dirty="0" smtClean="0"/>
              <a:t>In a tree, two arbitrary nodes are connected by a “path” whose length is the number of links in between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tree – Terms and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path in the widget tree is the "focus path"</a:t>
            </a:r>
          </a:p>
          <a:p>
            <a:r>
              <a:rPr lang="en-US" dirty="0" smtClean="0"/>
              <a:t>The focus path ends at the first widget that doesn't have a child with set focus flag</a:t>
            </a:r>
          </a:p>
          <a:p>
            <a:pPr lvl="1"/>
            <a:r>
              <a:rPr lang="en-US" dirty="0" smtClean="0"/>
              <a:t>Note: widget visibility does not affect the focus path!</a:t>
            </a:r>
          </a:p>
          <a:p>
            <a:r>
              <a:rPr lang="en-US" dirty="0" smtClean="0"/>
              <a:t>HMI messages with propagation type "focus" are passed along the focus path</a:t>
            </a:r>
          </a:p>
          <a:p>
            <a:r>
              <a:rPr lang="en-US" dirty="0" smtClean="0"/>
              <a:t>More details can be found in presentation "04 Messaging"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tree – Focus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widget tree is built in the following order: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Controllers are built (their states define the actual structure of the tree)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Widgets are built, but not connected with each other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TreeInit</a:t>
            </a:r>
            <a:r>
              <a:rPr lang="en-US" dirty="0" smtClean="0"/>
              <a:t> message is processed by widgets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Widgets are connected (parent/child links)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TreeBuildDone</a:t>
            </a:r>
            <a:r>
              <a:rPr lang="en-US" dirty="0" smtClean="0"/>
              <a:t> message is processed by widgets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Other HMI messages are processed by widgets</a:t>
            </a:r>
          </a:p>
          <a:p>
            <a:r>
              <a:rPr lang="en-US" dirty="0" smtClean="0"/>
              <a:t>Steps 2 to 6 are repeated with each tree change (e.g. switch of scene controllers)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tree – Tree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widget has an ID (enumeration type) that is unique across all widget trees</a:t>
            </a:r>
          </a:p>
          <a:p>
            <a:r>
              <a:rPr lang="en-US" dirty="0" smtClean="0"/>
              <a:t>The symbolic name of this ID is created from the tree name and the widget name</a:t>
            </a:r>
          </a:p>
          <a:p>
            <a:r>
              <a:rPr lang="en-US" dirty="0" smtClean="0"/>
              <a:t>Widgets therefore must have unique names</a:t>
            </a:r>
          </a:p>
          <a:p>
            <a:r>
              <a:rPr lang="en-US" dirty="0" smtClean="0"/>
              <a:t>This also means a specific widget instance can exist only once in a widget tree</a:t>
            </a:r>
          </a:p>
          <a:p>
            <a:r>
              <a:rPr lang="en-US" dirty="0" smtClean="0"/>
              <a:t>Using the ID of a widget one can send an addressable message to this very instance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tree –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widget can obtain a pointer to its parent</a:t>
            </a:r>
          </a:p>
          <a:p>
            <a:r>
              <a:rPr lang="en-US" dirty="0" smtClean="0"/>
              <a:t>A widget can access its children by various methods</a:t>
            </a:r>
          </a:p>
          <a:p>
            <a:pPr lvl="1"/>
            <a:r>
              <a:rPr lang="en-US" dirty="0" smtClean="0"/>
              <a:t>by ID</a:t>
            </a:r>
          </a:p>
          <a:p>
            <a:pPr lvl="1"/>
            <a:r>
              <a:rPr lang="en-US" dirty="0" smtClean="0"/>
              <a:t>by Index</a:t>
            </a:r>
          </a:p>
          <a:p>
            <a:pPr lvl="1"/>
            <a:r>
              <a:rPr lang="en-US" dirty="0" smtClean="0"/>
              <a:t>via enumeration (first, next, last, etc.)</a:t>
            </a:r>
          </a:p>
          <a:p>
            <a:r>
              <a:rPr lang="en-US" dirty="0" smtClean="0"/>
              <a:t>A widget can access any other widget by using its ID</a:t>
            </a:r>
          </a:p>
          <a:p>
            <a:r>
              <a:rPr lang="en-US" dirty="0" smtClean="0"/>
              <a:t>All these methods return a pointer which is suitable for direct method calls (downcasts may be necessary)</a:t>
            </a:r>
          </a:p>
          <a:p>
            <a:r>
              <a:rPr lang="en-US" dirty="0" smtClean="0"/>
              <a:t>While getting a pointer via ID always works, navigating via node links is available after </a:t>
            </a:r>
            <a:r>
              <a:rPr lang="en-US" dirty="0" err="1" smtClean="0"/>
              <a:t>TreeBuildDone</a:t>
            </a:r>
            <a:r>
              <a:rPr lang="en-US" dirty="0" smtClean="0"/>
              <a:t> only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tree – Direct method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widget tree structure can be changed at runtime using Scene Controllers</a:t>
            </a:r>
          </a:p>
          <a:p>
            <a:r>
              <a:rPr lang="en-US" dirty="0" smtClean="0"/>
              <a:t>Every time a </a:t>
            </a:r>
            <a:r>
              <a:rPr lang="en-US" dirty="0" err="1" smtClean="0"/>
              <a:t>subtree</a:t>
            </a:r>
            <a:r>
              <a:rPr lang="en-US" dirty="0" smtClean="0"/>
              <a:t> is created the </a:t>
            </a:r>
            <a:r>
              <a:rPr lang="en-US" dirty="0" err="1" smtClean="0"/>
              <a:t>TreeBuildDone</a:t>
            </a:r>
            <a:r>
              <a:rPr lang="en-US" dirty="0" smtClean="0"/>
              <a:t> message is sent to </a:t>
            </a:r>
            <a:r>
              <a:rPr lang="en-US" b="1" dirty="0" smtClean="0"/>
              <a:t>all</a:t>
            </a:r>
            <a:r>
              <a:rPr lang="en-US" dirty="0" smtClean="0"/>
              <a:t> widgets in the entire tree</a:t>
            </a:r>
          </a:p>
          <a:p>
            <a:r>
              <a:rPr lang="en-US" dirty="0" smtClean="0"/>
              <a:t>To prevent multiple initialization there is a flag for each widget that remembers if the </a:t>
            </a:r>
            <a:r>
              <a:rPr lang="en-US" dirty="0" err="1" smtClean="0"/>
              <a:t>TreeBuildDone</a:t>
            </a:r>
            <a:r>
              <a:rPr lang="en-US" dirty="0" smtClean="0"/>
              <a:t> messages has already been processed</a:t>
            </a:r>
          </a:p>
          <a:p>
            <a:r>
              <a:rPr lang="en-US" dirty="0" smtClean="0"/>
              <a:t>This flag can be checked using the method </a:t>
            </a:r>
            <a:r>
              <a:rPr lang="en-US" i="1" dirty="0" err="1" smtClean="0"/>
              <a:t>boIsFirstTreeBuild</a:t>
            </a:r>
            <a:r>
              <a:rPr lang="en-US" i="1" dirty="0" smtClean="0"/>
              <a:t>()</a:t>
            </a:r>
            <a:r>
              <a:rPr lang="en-US" dirty="0" smtClean="0"/>
              <a:t> which is available via widget code and via HMI language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tree – Changes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</a:p>
          <a:p>
            <a:r>
              <a:rPr lang="en-US" dirty="0" smtClean="0"/>
              <a:t>Widget classes</a:t>
            </a:r>
          </a:p>
          <a:p>
            <a:r>
              <a:rPr lang="en-US" dirty="0" smtClean="0"/>
              <a:t>Widget tree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API functions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Rules for coding widgets</a:t>
            </a:r>
          </a:p>
          <a:p>
            <a:r>
              <a:rPr lang="en-US" dirty="0" smtClean="0"/>
              <a:t>Widgets, Windows, Detaching, Paint</a:t>
            </a:r>
          </a:p>
          <a:p>
            <a:r>
              <a:rPr lang="en-US" dirty="0" smtClean="0"/>
              <a:t>Paint Separation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BR213-HL: widget tree of architecture Traditional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tree – Example</a:t>
            </a:r>
            <a:endParaRPr lang="en-US" dirty="0"/>
          </a:p>
        </p:txBody>
      </p:sp>
      <p:pic>
        <p:nvPicPr>
          <p:cNvPr id="1026" name="Picture 2" descr="clWidgetTreeStructure213HLICT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774399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Controller Container </a:t>
            </a:r>
          </a:p>
          <a:p>
            <a:pPr lvl="1"/>
            <a:r>
              <a:rPr lang="en-US" dirty="0" smtClean="0"/>
              <a:t>The framework provides the base class </a:t>
            </a:r>
            <a:r>
              <a:rPr lang="en-US" dirty="0" err="1" smtClean="0"/>
              <a:t>ControllerContainer</a:t>
            </a:r>
            <a:r>
              <a:rPr lang="en-US" dirty="0" smtClean="0"/>
              <a:t> in package WFC</a:t>
            </a:r>
          </a:p>
          <a:p>
            <a:pPr lvl="1"/>
            <a:r>
              <a:rPr lang="en-US" dirty="0" smtClean="0"/>
              <a:t>It is designed to have a </a:t>
            </a:r>
            <a:r>
              <a:rPr lang="en-US" dirty="0" err="1" smtClean="0"/>
              <a:t>ControllerStrategy</a:t>
            </a:r>
            <a:r>
              <a:rPr lang="en-US" dirty="0" smtClean="0"/>
              <a:t> attached to make decisions (separation of logic)</a:t>
            </a:r>
          </a:p>
          <a:p>
            <a:pPr lvl="1"/>
            <a:r>
              <a:rPr lang="en-US" dirty="0" smtClean="0"/>
              <a:t>It has a list of child widgets (as usual for containers)</a:t>
            </a:r>
          </a:p>
          <a:p>
            <a:r>
              <a:rPr lang="en-US" dirty="0" smtClean="0"/>
              <a:t>Controller Strategy</a:t>
            </a:r>
          </a:p>
          <a:p>
            <a:pPr lvl="1"/>
            <a:r>
              <a:rPr lang="en-US" dirty="0" smtClean="0"/>
              <a:t>The framework provides the base class </a:t>
            </a:r>
            <a:r>
              <a:rPr lang="en-US" dirty="0" err="1" smtClean="0"/>
              <a:t>ControllerStrategy</a:t>
            </a:r>
            <a:r>
              <a:rPr lang="en-US" dirty="0" smtClean="0"/>
              <a:t> in package WSMS</a:t>
            </a:r>
          </a:p>
          <a:p>
            <a:pPr lvl="1"/>
            <a:r>
              <a:rPr lang="en-US" dirty="0" smtClean="0"/>
              <a:t>It receives HMI messages as input</a:t>
            </a:r>
          </a:p>
          <a:p>
            <a:pPr lvl="1"/>
            <a:r>
              <a:rPr lang="en-US" dirty="0" smtClean="0"/>
              <a:t>It creates a state value as output</a:t>
            </a:r>
          </a:p>
          <a:p>
            <a:pPr lvl="1"/>
            <a:r>
              <a:rPr lang="en-US" dirty="0" smtClean="0"/>
              <a:t>It has a mapping of each state value to a list of child widgets being active in this state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– Basic concept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</a:t>
            </a:r>
          </a:p>
          <a:p>
            <a:pPr lvl="1"/>
            <a:r>
              <a:rPr lang="en-US" dirty="0" smtClean="0"/>
              <a:t>The Controller Container receives HMI messages</a:t>
            </a:r>
          </a:p>
          <a:p>
            <a:pPr lvl="1"/>
            <a:r>
              <a:rPr lang="en-US" dirty="0" smtClean="0"/>
              <a:t>These messages can be filtered or processed within the Controller Container</a:t>
            </a:r>
          </a:p>
          <a:p>
            <a:pPr lvl="1"/>
            <a:r>
              <a:rPr lang="en-US" dirty="0" smtClean="0"/>
              <a:t>Messages not already consumed are passed to the Controller Strategy</a:t>
            </a:r>
          </a:p>
          <a:p>
            <a:pPr lvl="1"/>
            <a:r>
              <a:rPr lang="en-US" dirty="0" smtClean="0"/>
              <a:t>The Controller Strategy can use these messages to compute a new state</a:t>
            </a:r>
          </a:p>
          <a:p>
            <a:pPr lvl="1"/>
            <a:r>
              <a:rPr lang="en-US" dirty="0" smtClean="0"/>
              <a:t>The Controller Container compares old and new state of the Controller Strategy to detect changes</a:t>
            </a:r>
          </a:p>
          <a:p>
            <a:pPr lvl="1"/>
            <a:r>
              <a:rPr lang="en-US" dirty="0" smtClean="0"/>
              <a:t>If the state has changed the Controller Container reacts (behavior depends on its exact type)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– Basic concept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Visibility Controller</a:t>
            </a:r>
          </a:p>
          <a:p>
            <a:pPr lvl="1"/>
            <a:r>
              <a:rPr lang="en-US" dirty="0" smtClean="0"/>
              <a:t>The Visibility Controller switches the visibility and focus property of its children</a:t>
            </a:r>
          </a:p>
          <a:p>
            <a:pPr lvl="1"/>
            <a:r>
              <a:rPr lang="en-US" dirty="0" smtClean="0"/>
              <a:t>It is allowed to have direct child widgets associated with multiple states (so called “common widgets”)</a:t>
            </a:r>
          </a:p>
          <a:p>
            <a:pPr lvl="1"/>
            <a:r>
              <a:rPr lang="en-US" dirty="0" smtClean="0"/>
              <a:t>When a Visibility Controller is created, all of its sub trees are created, too</a:t>
            </a:r>
          </a:p>
          <a:p>
            <a:pPr lvl="1"/>
            <a:r>
              <a:rPr lang="en-US" dirty="0" smtClean="0"/>
              <a:t>When a Visibility Controller is destroyed, all of its sub trees are destroyed, too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– Container types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 Controller </a:t>
            </a:r>
          </a:p>
          <a:p>
            <a:pPr lvl="1"/>
            <a:r>
              <a:rPr lang="en-US" dirty="0" smtClean="0"/>
              <a:t>The Scene Controller controls the lifetime of its children (hence it is sometimes called a lifetime controller)</a:t>
            </a:r>
          </a:p>
          <a:p>
            <a:pPr lvl="1"/>
            <a:r>
              <a:rPr lang="en-US" dirty="0" smtClean="0"/>
              <a:t>Sub trees mapped to the new state are created when the Scene Controller enters the state</a:t>
            </a:r>
          </a:p>
          <a:p>
            <a:pPr lvl="1"/>
            <a:r>
              <a:rPr lang="en-US" dirty="0" smtClean="0"/>
              <a:t>Sub trees mapped to the old state are destroyed when the Scene Controller leaves the state</a:t>
            </a:r>
          </a:p>
          <a:p>
            <a:pPr lvl="1"/>
            <a:r>
              <a:rPr lang="en-US" dirty="0" smtClean="0"/>
              <a:t>Descendants mapped to both states (“common widgets”) are reinitialized if properties of old and new instance differ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– Container types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Controller</a:t>
            </a:r>
          </a:p>
          <a:p>
            <a:pPr lvl="1"/>
            <a:r>
              <a:rPr lang="en-US" dirty="0" smtClean="0"/>
              <a:t>The Transition Controller is also a life time controller</a:t>
            </a:r>
          </a:p>
          <a:p>
            <a:pPr lvl="1"/>
            <a:r>
              <a:rPr lang="en-US" dirty="0" smtClean="0"/>
              <a:t>Other than the Scene Controller it doesn’t destroy the sub tree of the old state implicitly</a:t>
            </a:r>
          </a:p>
          <a:p>
            <a:pPr lvl="1"/>
            <a:r>
              <a:rPr lang="en-US" dirty="0" smtClean="0"/>
              <a:t>Instead destroying of the old state’s sub tree must be triggered explicitly using a method call</a:t>
            </a:r>
          </a:p>
          <a:p>
            <a:pPr lvl="1"/>
            <a:r>
              <a:rPr lang="en-US" dirty="0" smtClean="0"/>
              <a:t>Common Widgets are allowed, but only in 1</a:t>
            </a:r>
            <a:r>
              <a:rPr lang="en-US" baseline="30000" dirty="0" smtClean="0"/>
              <a:t>st</a:t>
            </a:r>
            <a:r>
              <a:rPr lang="en-US" dirty="0" smtClean="0"/>
              <a:t> generation</a:t>
            </a:r>
            <a:br>
              <a:rPr lang="en-US" dirty="0" smtClean="0"/>
            </a:br>
            <a:r>
              <a:rPr lang="en-US" dirty="0" smtClean="0"/>
              <a:t>(direct children of the </a:t>
            </a:r>
            <a:r>
              <a:rPr lang="en-US" smtClean="0"/>
              <a:t>transition controller)</a:t>
            </a:r>
            <a:endParaRPr lang="en-US" dirty="0" smtClean="0"/>
          </a:p>
          <a:p>
            <a:pPr lvl="1"/>
            <a:r>
              <a:rPr lang="en-US" dirty="0" smtClean="0"/>
              <a:t>The Transition Controller is comparably new and not used in the BR213 project yet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– Container types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State Machines (HMI Language)</a:t>
            </a:r>
          </a:p>
          <a:p>
            <a:pPr lvl="1"/>
            <a:r>
              <a:rPr lang="en-US" dirty="0" smtClean="0"/>
              <a:t>The framework provides the classes </a:t>
            </a:r>
            <a:r>
              <a:rPr lang="en-US" dirty="0" err="1" smtClean="0"/>
              <a:t>ClassicalStateMachine</a:t>
            </a:r>
            <a:r>
              <a:rPr lang="en-US" dirty="0" smtClean="0"/>
              <a:t> and </a:t>
            </a:r>
            <a:r>
              <a:rPr lang="en-US" dirty="0" err="1" smtClean="0"/>
              <a:t>HierarchicalStateMachine</a:t>
            </a:r>
            <a:endParaRPr lang="en-US" dirty="0" smtClean="0"/>
          </a:p>
          <a:p>
            <a:pPr lvl="1"/>
            <a:r>
              <a:rPr lang="en-US" dirty="0" smtClean="0"/>
              <a:t>They implement a </a:t>
            </a:r>
            <a:r>
              <a:rPr lang="en-US" dirty="0" err="1" smtClean="0"/>
              <a:t>ControllerStrategy</a:t>
            </a:r>
            <a:r>
              <a:rPr lang="en-US" dirty="0" smtClean="0"/>
              <a:t>, but are entirely configured via the HMI Language</a:t>
            </a:r>
          </a:p>
          <a:p>
            <a:pPr lvl="1"/>
            <a:r>
              <a:rPr lang="en-US" dirty="0" smtClean="0"/>
              <a:t>A state machine consists of states, sub states and transitions</a:t>
            </a:r>
          </a:p>
          <a:p>
            <a:pPr lvl="1"/>
            <a:r>
              <a:rPr lang="en-US" dirty="0" smtClean="0"/>
              <a:t>For each state a list of child widgets needs to be specified (so called "Visual Elements")</a:t>
            </a:r>
          </a:p>
          <a:p>
            <a:pPr lvl="1"/>
            <a:r>
              <a:rPr lang="en-US" dirty="0" smtClean="0"/>
              <a:t>Transitions consist of </a:t>
            </a:r>
          </a:p>
          <a:p>
            <a:pPr lvl="2"/>
            <a:r>
              <a:rPr lang="en-US" dirty="0" smtClean="0"/>
              <a:t>Triggers </a:t>
            </a:r>
          </a:p>
          <a:p>
            <a:pPr lvl="2"/>
            <a:r>
              <a:rPr lang="en-US" dirty="0" smtClean="0"/>
              <a:t>Guard condition </a:t>
            </a:r>
          </a:p>
          <a:p>
            <a:pPr lvl="2"/>
            <a:r>
              <a:rPr lang="en-US" dirty="0" smtClean="0"/>
              <a:t>Actions </a:t>
            </a:r>
          </a:p>
          <a:p>
            <a:pPr lvl="2"/>
            <a:r>
              <a:rPr lang="en-US" dirty="0" smtClean="0"/>
              <a:t>Events </a:t>
            </a:r>
          </a:p>
          <a:p>
            <a:pPr lvl="2"/>
            <a:r>
              <a:rPr lang="en-US" dirty="0" smtClean="0"/>
              <a:t>Target state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– Strategy types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(C++ code) </a:t>
            </a:r>
          </a:p>
          <a:p>
            <a:pPr lvl="1"/>
            <a:r>
              <a:rPr lang="en-US" dirty="0" smtClean="0"/>
              <a:t>Strategy classes must derive from </a:t>
            </a:r>
            <a:r>
              <a:rPr lang="en-US" dirty="0" err="1" smtClean="0"/>
              <a:t>ControllerStrategy</a:t>
            </a:r>
            <a:endParaRPr lang="en-US" dirty="0" smtClean="0"/>
          </a:p>
          <a:p>
            <a:pPr lvl="1"/>
            <a:r>
              <a:rPr lang="en-US" dirty="0" smtClean="0"/>
              <a:t>They implement the </a:t>
            </a:r>
            <a:r>
              <a:rPr lang="en-US" i="1" dirty="0" err="1" smtClean="0"/>
              <a:t>enProcessMessage</a:t>
            </a:r>
            <a:r>
              <a:rPr lang="en-US" i="1" dirty="0" smtClean="0"/>
              <a:t>()</a:t>
            </a:r>
            <a:r>
              <a:rPr lang="en-US" dirty="0" smtClean="0"/>
              <a:t> method to receive input</a:t>
            </a:r>
          </a:p>
          <a:p>
            <a:pPr lvl="1"/>
            <a:r>
              <a:rPr lang="en-US" dirty="0" smtClean="0"/>
              <a:t>They update their state value using the </a:t>
            </a:r>
            <a:r>
              <a:rPr lang="en-US" i="1" dirty="0" err="1" smtClean="0"/>
              <a:t>vSetState</a:t>
            </a:r>
            <a:r>
              <a:rPr lang="en-US" i="1" dirty="0" smtClean="0"/>
              <a:t>()</a:t>
            </a:r>
            <a:r>
              <a:rPr lang="en-US" dirty="0" smtClean="0"/>
              <a:t> method as output</a:t>
            </a:r>
          </a:p>
          <a:p>
            <a:pPr lvl="1"/>
            <a:r>
              <a:rPr lang="en-US" dirty="0" smtClean="0"/>
              <a:t>They can do anything that is legal for HMI C++ components to compute their output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– Strategy types(2)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from BR213-HL</a:t>
            </a:r>
          </a:p>
          <a:p>
            <a:pPr lvl="1"/>
            <a:r>
              <a:rPr lang="en-US" dirty="0" err="1" smtClean="0"/>
              <a:t>SM_BackgroundServer</a:t>
            </a:r>
            <a:endParaRPr lang="en-US" dirty="0" smtClean="0"/>
          </a:p>
          <a:p>
            <a:pPr lvl="2"/>
            <a:r>
              <a:rPr lang="en-US" dirty="0" smtClean="0"/>
              <a:t>Simple modeled state machine</a:t>
            </a:r>
          </a:p>
          <a:p>
            <a:pPr lvl="2"/>
            <a:r>
              <a:rPr lang="en-US" dirty="0" smtClean="0"/>
              <a:t>Approx. 100 lines of XML</a:t>
            </a:r>
          </a:p>
          <a:p>
            <a:pPr lvl="2"/>
            <a:r>
              <a:rPr lang="en-US" dirty="0" smtClean="0"/>
              <a:t>Consists of triggers only</a:t>
            </a:r>
          </a:p>
          <a:p>
            <a:pPr lvl="1"/>
            <a:r>
              <a:rPr lang="en-US" dirty="0" err="1" smtClean="0"/>
              <a:t>SM_StatusArea</a:t>
            </a:r>
            <a:endParaRPr lang="en-US" dirty="0" smtClean="0"/>
          </a:p>
          <a:p>
            <a:pPr lvl="2"/>
            <a:r>
              <a:rPr lang="en-US" dirty="0" smtClean="0"/>
              <a:t>Medium complex modeled state machine</a:t>
            </a:r>
          </a:p>
          <a:p>
            <a:pPr lvl="2"/>
            <a:r>
              <a:rPr lang="en-US" dirty="0" smtClean="0"/>
              <a:t>Approx. 60 lines of XML</a:t>
            </a:r>
          </a:p>
          <a:p>
            <a:pPr lvl="2"/>
            <a:r>
              <a:rPr lang="en-US" dirty="0" smtClean="0"/>
              <a:t>Consists of triggers and guard conditions</a:t>
            </a:r>
          </a:p>
          <a:p>
            <a:pPr lvl="1"/>
            <a:r>
              <a:rPr lang="en-US" dirty="0" err="1" smtClean="0"/>
              <a:t>SCM_SM_SceneManager</a:t>
            </a:r>
            <a:endParaRPr lang="en-US" dirty="0" smtClean="0"/>
          </a:p>
          <a:p>
            <a:pPr lvl="2"/>
            <a:r>
              <a:rPr lang="en-US" dirty="0" smtClean="0"/>
              <a:t>Complex modeled state machine</a:t>
            </a:r>
          </a:p>
          <a:p>
            <a:pPr lvl="2"/>
            <a:r>
              <a:rPr lang="en-US" dirty="0" smtClean="0"/>
              <a:t>Approx. 1100 lines of XML</a:t>
            </a:r>
          </a:p>
          <a:p>
            <a:pPr lvl="2"/>
            <a:r>
              <a:rPr lang="en-US" dirty="0" smtClean="0"/>
              <a:t>Consists of triggers, guard conditions, actions and events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– Examples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from BR213-HL (continue)</a:t>
            </a:r>
          </a:p>
          <a:p>
            <a:pPr lvl="1"/>
            <a:r>
              <a:rPr lang="en-US" dirty="0" smtClean="0"/>
              <a:t>WIM</a:t>
            </a:r>
          </a:p>
          <a:p>
            <a:pPr lvl="2"/>
            <a:r>
              <a:rPr lang="en-US" dirty="0" smtClean="0"/>
              <a:t>Simple coded strategy (decision making is located elsewhere)</a:t>
            </a:r>
          </a:p>
          <a:p>
            <a:pPr lvl="2"/>
            <a:r>
              <a:rPr lang="en-US" dirty="0" smtClean="0"/>
              <a:t>Approx. 400 lines of C++</a:t>
            </a:r>
          </a:p>
          <a:p>
            <a:pPr lvl="2"/>
            <a:r>
              <a:rPr lang="en-US" dirty="0" smtClean="0"/>
              <a:t>Directly reacts to HMI messages sent by other WIM parts</a:t>
            </a:r>
          </a:p>
          <a:p>
            <a:pPr lvl="1"/>
            <a:r>
              <a:rPr lang="en-US" dirty="0" smtClean="0"/>
              <a:t>TPOL</a:t>
            </a:r>
          </a:p>
          <a:p>
            <a:pPr lvl="2"/>
            <a:r>
              <a:rPr lang="en-US" dirty="0" smtClean="0"/>
              <a:t>Complex coded strategy</a:t>
            </a:r>
          </a:p>
          <a:p>
            <a:pPr lvl="2"/>
            <a:r>
              <a:rPr lang="en-US" dirty="0" smtClean="0"/>
              <a:t>Approx. 6000 lines of C++</a:t>
            </a:r>
          </a:p>
          <a:p>
            <a:pPr lvl="2"/>
            <a:r>
              <a:rPr lang="en-US" dirty="0" smtClean="0"/>
              <a:t>Includes complete menu navigation and animation handling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– Examples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Widget </a:t>
            </a:r>
            <a:r>
              <a:rPr lang="en-US" dirty="0" smtClean="0"/>
              <a:t>is a short form of </a:t>
            </a:r>
            <a:r>
              <a:rPr lang="en-US" b="1" dirty="0" smtClean="0"/>
              <a:t>wi</a:t>
            </a:r>
            <a:r>
              <a:rPr lang="en-US" dirty="0" smtClean="0"/>
              <a:t>ndow ga</a:t>
            </a:r>
            <a:r>
              <a:rPr lang="en-US" b="1" dirty="0" smtClean="0"/>
              <a:t>dget</a:t>
            </a:r>
          </a:p>
          <a:p>
            <a:r>
              <a:rPr lang="en-US" dirty="0" smtClean="0"/>
              <a:t>Widgets are elements of a graphical user interface (GUI)</a:t>
            </a:r>
          </a:p>
          <a:p>
            <a:r>
              <a:rPr lang="en-US" dirty="0" smtClean="0"/>
              <a:t>Widgets usually display information (text, images, etc.)</a:t>
            </a:r>
          </a:p>
          <a:p>
            <a:r>
              <a:rPr lang="en-US" dirty="0" smtClean="0"/>
              <a:t>Widgets often provide methods to apply input</a:t>
            </a:r>
          </a:p>
          <a:p>
            <a:r>
              <a:rPr lang="en-US" dirty="0" smtClean="0"/>
              <a:t>Widgets are self-contained, reusable entities that can be combined with other widgets</a:t>
            </a:r>
          </a:p>
          <a:p>
            <a:r>
              <a:rPr lang="en-US" dirty="0" smtClean="0"/>
              <a:t>Widgets have properties that can be linked to a model</a:t>
            </a:r>
          </a:p>
          <a:p>
            <a:r>
              <a:rPr lang="en-US" dirty="0" smtClean="0"/>
              <a:t>Widgets can have view parts that draw them</a:t>
            </a:r>
          </a:p>
          <a:p>
            <a:r>
              <a:rPr lang="en-US" dirty="0" smtClean="0"/>
              <a:t>Widgets can have controller parts that define their behavior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– What are widgets?</a:t>
            </a: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API Manager</a:t>
            </a:r>
          </a:p>
          <a:p>
            <a:pPr lvl="1"/>
            <a:r>
              <a:rPr lang="en-US" dirty="0" smtClean="0"/>
              <a:t>The API Manager is an interface between applications (Widgets, State Machines, Code) and ARTEMMIS</a:t>
            </a:r>
          </a:p>
          <a:p>
            <a:pPr lvl="1"/>
            <a:r>
              <a:rPr lang="en-US" dirty="0" smtClean="0"/>
              <a:t>It provides data transportation in both directions (read and write)</a:t>
            </a:r>
          </a:p>
          <a:p>
            <a:pPr lvl="1"/>
            <a:r>
              <a:rPr lang="en-US" dirty="0" smtClean="0"/>
              <a:t>It provides automatic data updates and change detection</a:t>
            </a:r>
          </a:p>
          <a:p>
            <a:pPr lvl="1"/>
            <a:r>
              <a:rPr lang="en-US" dirty="0" smtClean="0"/>
              <a:t>It supports data consistency by snapshot creation and buffering</a:t>
            </a:r>
          </a:p>
          <a:p>
            <a:r>
              <a:rPr lang="en-US" dirty="0" smtClean="0"/>
              <a:t>API Data Object</a:t>
            </a:r>
          </a:p>
          <a:p>
            <a:pPr lvl="1"/>
            <a:r>
              <a:rPr lang="en-US" dirty="0" smtClean="0"/>
              <a:t>Piece of information that encapsulates a DPOOL data item</a:t>
            </a:r>
          </a:p>
          <a:p>
            <a:pPr lvl="1"/>
            <a:r>
              <a:rPr lang="en-US" dirty="0" smtClean="0"/>
              <a:t>Can be buffered or </a:t>
            </a:r>
            <a:r>
              <a:rPr lang="en-US" dirty="0" err="1" smtClean="0"/>
              <a:t>unbuffered</a:t>
            </a:r>
            <a:r>
              <a:rPr lang="en-US" dirty="0" smtClean="0"/>
              <a:t> (same buffer for both directions)</a:t>
            </a:r>
          </a:p>
          <a:p>
            <a:r>
              <a:rPr lang="en-US" dirty="0" smtClean="0"/>
              <a:t>API Function</a:t>
            </a:r>
          </a:p>
          <a:p>
            <a:pPr lvl="1"/>
            <a:r>
              <a:rPr lang="en-US" dirty="0" smtClean="0"/>
              <a:t>C function for accessing the API Data Object</a:t>
            </a:r>
          </a:p>
          <a:p>
            <a:pPr lvl="1"/>
            <a:r>
              <a:rPr lang="en-US" dirty="0" smtClean="0"/>
              <a:t>Separate functions per direction: getter and setter</a:t>
            </a:r>
          </a:p>
          <a:p>
            <a:pPr lvl="1"/>
            <a:r>
              <a:rPr lang="en-US" dirty="0" smtClean="0"/>
              <a:t>Can manipulate values, e.g. scaling or mapping</a:t>
            </a:r>
          </a:p>
          <a:p>
            <a:pPr lvl="1"/>
            <a:r>
              <a:rPr lang="en-US" dirty="0" smtClean="0"/>
              <a:t>Can combine several distinct data items into one result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functions – Concepts and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functions can be called from HMI C++ code</a:t>
            </a:r>
          </a:p>
          <a:p>
            <a:r>
              <a:rPr lang="en-US" dirty="0" smtClean="0"/>
              <a:t>API functions can be associated with widget properties to provide their values</a:t>
            </a:r>
          </a:p>
          <a:p>
            <a:r>
              <a:rPr lang="en-US" dirty="0" smtClean="0"/>
              <a:t>API functions can be used in XML state machines</a:t>
            </a:r>
          </a:p>
          <a:p>
            <a:r>
              <a:rPr lang="en-US" dirty="0" smtClean="0"/>
              <a:t>API functions can be used in HMI model transitions</a:t>
            </a:r>
          </a:p>
          <a:p>
            <a:r>
              <a:rPr lang="en-US" dirty="0" smtClean="0"/>
              <a:t>Updates are communicated by HMI message </a:t>
            </a:r>
            <a:r>
              <a:rPr lang="en-US" dirty="0" err="1" smtClean="0"/>
              <a:t>Updata</a:t>
            </a:r>
            <a:r>
              <a:rPr lang="en-US" dirty="0" smtClean="0"/>
              <a:t> Data Binding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functions – Who can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data object definition</a:t>
            </a:r>
          </a:p>
          <a:p>
            <a:pPr lvl="1"/>
            <a:r>
              <a:rPr lang="en-US" dirty="0" smtClean="0"/>
              <a:t>Done in SDH file</a:t>
            </a:r>
          </a:p>
          <a:p>
            <a:pPr lvl="1"/>
            <a:r>
              <a:rPr lang="en-US" dirty="0" smtClean="0"/>
              <a:t>Defines buffering mode</a:t>
            </a:r>
          </a:p>
          <a:p>
            <a:pPr lvl="1"/>
            <a:r>
              <a:rPr lang="en-US" dirty="0" smtClean="0"/>
              <a:t>Associates DPOOL item</a:t>
            </a:r>
          </a:p>
          <a:p>
            <a:r>
              <a:rPr lang="en-US" dirty="0" smtClean="0"/>
              <a:t>API function object definition</a:t>
            </a:r>
          </a:p>
          <a:p>
            <a:pPr lvl="1"/>
            <a:r>
              <a:rPr lang="en-US" dirty="0" smtClean="0"/>
              <a:t>Done in SDH file</a:t>
            </a:r>
          </a:p>
          <a:p>
            <a:pPr lvl="1"/>
            <a:r>
              <a:rPr lang="en-US" dirty="0" smtClean="0"/>
              <a:t>Defines direction (READ/WRITE)</a:t>
            </a:r>
          </a:p>
          <a:p>
            <a:pPr lvl="1"/>
            <a:r>
              <a:rPr lang="en-US" dirty="0" smtClean="0"/>
              <a:t>Defines update type (NONE, ONCE, ONCHANGE, CYCLIC)</a:t>
            </a:r>
          </a:p>
          <a:p>
            <a:pPr lvl="1"/>
            <a:r>
              <a:rPr lang="en-US" dirty="0" smtClean="0"/>
              <a:t>Associates 1 or more API data objects</a:t>
            </a:r>
          </a:p>
          <a:p>
            <a:r>
              <a:rPr lang="en-US" dirty="0" smtClean="0"/>
              <a:t>API function description</a:t>
            </a:r>
          </a:p>
          <a:p>
            <a:pPr lvl="1"/>
            <a:r>
              <a:rPr lang="en-US" dirty="0" smtClean="0"/>
              <a:t>Done in XML file</a:t>
            </a:r>
          </a:p>
          <a:p>
            <a:pPr lvl="1"/>
            <a:r>
              <a:rPr lang="en-US" dirty="0" smtClean="0"/>
              <a:t>Describes function for use in HMI language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functions – How it is used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function declaration</a:t>
            </a:r>
          </a:p>
          <a:p>
            <a:pPr lvl="1"/>
            <a:r>
              <a:rPr lang="en-US" dirty="0" smtClean="0"/>
              <a:t>Done in .h file</a:t>
            </a:r>
          </a:p>
          <a:p>
            <a:pPr lvl="1"/>
            <a:r>
              <a:rPr lang="en-US" dirty="0" smtClean="0"/>
              <a:t>Makes API function available in C/C++ code</a:t>
            </a:r>
          </a:p>
          <a:p>
            <a:r>
              <a:rPr lang="en-US" dirty="0" smtClean="0"/>
              <a:t>API function implementation</a:t>
            </a:r>
          </a:p>
          <a:p>
            <a:pPr lvl="1"/>
            <a:r>
              <a:rPr lang="en-US" dirty="0" smtClean="0"/>
              <a:t>Done in .c file</a:t>
            </a:r>
          </a:p>
          <a:p>
            <a:pPr lvl="1"/>
            <a:r>
              <a:rPr lang="en-US" dirty="0" smtClean="0"/>
              <a:t>Actual implementation of API function with access of API manager to manipulate API data object</a:t>
            </a:r>
          </a:p>
          <a:p>
            <a:pPr lvl="1"/>
            <a:r>
              <a:rPr lang="en-US" dirty="0" smtClean="0"/>
              <a:t>Any legal C code can be used within API functions</a:t>
            </a:r>
            <a:br>
              <a:rPr lang="en-US" dirty="0" smtClean="0"/>
            </a:br>
            <a:r>
              <a:rPr lang="en-US" dirty="0" smtClean="0"/>
              <a:t>(e.g. loops, calculations, switch/case mappings, etc.)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functions – How it is used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HMI API functions are wrapper functions for HMI mechanisms</a:t>
            </a:r>
          </a:p>
          <a:p>
            <a:pPr lvl="1"/>
            <a:r>
              <a:rPr lang="en-US" dirty="0" smtClean="0"/>
              <a:t>They can be implemented as C or as C++ function</a:t>
            </a:r>
          </a:p>
          <a:p>
            <a:pPr lvl="1"/>
            <a:r>
              <a:rPr lang="en-US" dirty="0" smtClean="0"/>
              <a:t>They are used to access HMI mechanisms like data slots, global variables, etc. that are otherwise not accessible to the HMI language</a:t>
            </a:r>
          </a:p>
          <a:p>
            <a:pPr lvl="1"/>
            <a:r>
              <a:rPr lang="en-US" dirty="0" smtClean="0"/>
              <a:t>They have not much in common with API functions and are totally unrelated to the API manager</a:t>
            </a:r>
          </a:p>
          <a:p>
            <a:pPr lvl="1"/>
            <a:r>
              <a:rPr lang="en-US" dirty="0" smtClean="0"/>
              <a:t>They need to be declared in the API XML with attribute “</a:t>
            </a:r>
            <a:r>
              <a:rPr lang="en-US" dirty="0" err="1" smtClean="0"/>
              <a:t>HMIApi</a:t>
            </a:r>
            <a:r>
              <a:rPr lang="en-US" dirty="0" smtClean="0"/>
              <a:t>” set to true</a:t>
            </a:r>
          </a:p>
          <a:p>
            <a:r>
              <a:rPr lang="en-US" dirty="0" smtClean="0"/>
              <a:t>When to use what</a:t>
            </a:r>
          </a:p>
          <a:p>
            <a:pPr lvl="1"/>
            <a:r>
              <a:rPr lang="en-US" dirty="0" smtClean="0"/>
              <a:t>API functions are needed when data should be stored in DPOOL (e.g. for being transferred to the AC via ICOM, or to “escape” from HMI context)</a:t>
            </a:r>
          </a:p>
          <a:p>
            <a:pPr lvl="1"/>
            <a:r>
              <a:rPr lang="en-US" dirty="0" smtClean="0"/>
              <a:t>API functions are needed when notifications about value changes are required</a:t>
            </a:r>
          </a:p>
          <a:p>
            <a:pPr lvl="1"/>
            <a:r>
              <a:rPr lang="en-US" dirty="0" smtClean="0"/>
              <a:t>In all other cases, HMI API functions should be used, maybe in connection with HMI global variables</a:t>
            </a:r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functions – HMI API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does it mean?</a:t>
            </a:r>
          </a:p>
          <a:p>
            <a:r>
              <a:rPr lang="en-US" dirty="0" smtClean="0"/>
              <a:t>Where is it applicable?</a:t>
            </a:r>
          </a:p>
          <a:p>
            <a:r>
              <a:rPr lang="en-US" dirty="0" smtClean="0"/>
              <a:t>Basic elements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Property values</a:t>
            </a:r>
          </a:p>
          <a:p>
            <a:pPr lvl="1"/>
            <a:r>
              <a:rPr lang="en-US" dirty="0" err="1" smtClean="0"/>
              <a:t>OnChange</a:t>
            </a:r>
            <a:r>
              <a:rPr lang="en-US" dirty="0" smtClean="0"/>
              <a:t> behavior</a:t>
            </a:r>
          </a:p>
          <a:p>
            <a:pPr lvl="1"/>
            <a:r>
              <a:rPr lang="en-US" dirty="0" smtClean="0"/>
              <a:t>Transitions (widget)</a:t>
            </a:r>
          </a:p>
          <a:p>
            <a:pPr lvl="1"/>
            <a:r>
              <a:rPr lang="en-US" dirty="0" smtClean="0"/>
              <a:t>Transitions (</a:t>
            </a:r>
            <a:r>
              <a:rPr lang="en-US" dirty="0" err="1" smtClean="0"/>
              <a:t>sm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OnEntry</a:t>
            </a:r>
            <a:r>
              <a:rPr lang="en-US" dirty="0" smtClean="0"/>
              <a:t>, </a:t>
            </a:r>
            <a:r>
              <a:rPr lang="en-US" dirty="0" err="1" smtClean="0"/>
              <a:t>OnExit</a:t>
            </a:r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r>
              <a:rPr lang="en-US" dirty="0" smtClean="0"/>
              <a:t>Property Links</a:t>
            </a:r>
          </a:p>
          <a:p>
            <a:r>
              <a:rPr lang="en-US" dirty="0" smtClean="0"/>
              <a:t>Generated Code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means to define widget behavior using the HMI language</a:t>
            </a:r>
          </a:p>
          <a:p>
            <a:r>
              <a:rPr lang="en-US" dirty="0" smtClean="0"/>
              <a:t>This usually defines instance specific behavior, rather than generic behavior as defined by widget code</a:t>
            </a:r>
          </a:p>
          <a:p>
            <a:r>
              <a:rPr lang="en-US" dirty="0" smtClean="0"/>
              <a:t>Instance specific modeling increases flexibility and therefore reusability of widget code</a:t>
            </a:r>
          </a:p>
          <a:p>
            <a:r>
              <a:rPr lang="en-US" dirty="0" smtClean="0"/>
              <a:t>Complexity is moved away from C++ code into XML configuration (but still exists!)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What does it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Modeling – </a:t>
            </a:r>
            <a:r>
              <a:rPr lang="en-US" dirty="0" smtClean="0"/>
              <a:t>Syntax definition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HMI language syntax is defined by a set of XSD schema files distributed together with Brutus</a:t>
            </a:r>
          </a:p>
          <a:p>
            <a:r>
              <a:rPr lang="en-US" dirty="0" smtClean="0"/>
              <a:t>The CDS does not officially provide documentation, beside of examples and training slides</a:t>
            </a:r>
          </a:p>
          <a:p>
            <a:r>
              <a:rPr lang="en-US" dirty="0" smtClean="0"/>
              <a:t>During creation of this presentation some examples have been created based on existing projects</a:t>
            </a:r>
          </a:p>
          <a:p>
            <a:r>
              <a:rPr lang="en-US" dirty="0" smtClean="0"/>
              <a:t>The following slides show these examples, but are not meant to be an exhaustive enumeration of syntax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Modeling can happen at several places:</a:t>
            </a:r>
          </a:p>
          <a:p>
            <a:pPr lvl="1"/>
            <a:r>
              <a:rPr lang="en-US" dirty="0" smtClean="0"/>
              <a:t>Widgets</a:t>
            </a:r>
          </a:p>
          <a:p>
            <a:pPr lvl="2"/>
            <a:r>
              <a:rPr lang="en-US" dirty="0" smtClean="0"/>
              <a:t>Property values</a:t>
            </a:r>
          </a:p>
          <a:p>
            <a:pPr lvl="2"/>
            <a:r>
              <a:rPr lang="en-US" dirty="0" smtClean="0"/>
              <a:t>Behavior on property value changes</a:t>
            </a:r>
            <a:br>
              <a:rPr lang="en-US" dirty="0" smtClean="0"/>
            </a:br>
            <a:r>
              <a:rPr lang="en-US" dirty="0" smtClean="0"/>
              <a:t>(“</a:t>
            </a:r>
            <a:r>
              <a:rPr lang="en-US" dirty="0" err="1" smtClean="0"/>
              <a:t>OnChange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Behavior on incoming HMI messages</a:t>
            </a:r>
            <a:br>
              <a:rPr lang="en-US" dirty="0" smtClean="0"/>
            </a:br>
            <a:r>
              <a:rPr lang="en-US" dirty="0" smtClean="0"/>
              <a:t>(“Transition”)</a:t>
            </a:r>
          </a:p>
          <a:p>
            <a:pPr lvl="1"/>
            <a:r>
              <a:rPr lang="en-US" dirty="0" smtClean="0"/>
              <a:t>State Machines</a:t>
            </a:r>
          </a:p>
          <a:p>
            <a:pPr lvl="2"/>
            <a:r>
              <a:rPr lang="en-US" dirty="0" smtClean="0"/>
              <a:t>Behavior on incoming HMI messages</a:t>
            </a:r>
            <a:br>
              <a:rPr lang="en-US" dirty="0" smtClean="0"/>
            </a:br>
            <a:r>
              <a:rPr lang="en-US" dirty="0" smtClean="0"/>
              <a:t>(“Transition”)</a:t>
            </a:r>
          </a:p>
          <a:p>
            <a:pPr lvl="2"/>
            <a:r>
              <a:rPr lang="en-US" dirty="0" smtClean="0"/>
              <a:t>Behavior on state change</a:t>
            </a:r>
            <a:br>
              <a:rPr lang="en-US" dirty="0" smtClean="0"/>
            </a:br>
            <a:r>
              <a:rPr lang="en-US" dirty="0" smtClean="0"/>
              <a:t>(“</a:t>
            </a:r>
            <a:r>
              <a:rPr lang="en-US" dirty="0" err="1" smtClean="0"/>
              <a:t>OnEntry</a:t>
            </a:r>
            <a:r>
              <a:rPr lang="en-US" dirty="0" smtClean="0"/>
              <a:t>”, “</a:t>
            </a:r>
            <a:r>
              <a:rPr lang="en-US" dirty="0" err="1" smtClean="0"/>
              <a:t>OnExit</a:t>
            </a:r>
            <a:r>
              <a:rPr lang="en-US" dirty="0" smtClean="0"/>
              <a:t>”)</a:t>
            </a:r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smtClean="0"/>
              <a:t>– Where is it applicable?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Logical expressions that result in “true” or “false”</a:t>
            </a:r>
          </a:p>
          <a:p>
            <a:pPr lvl="1"/>
            <a:r>
              <a:rPr lang="en-US" dirty="0" smtClean="0"/>
              <a:t>Can be used in if/else like structures to select a property value</a:t>
            </a:r>
          </a:p>
          <a:p>
            <a:pPr lvl="1"/>
            <a:r>
              <a:rPr lang="en-US" dirty="0" smtClean="0"/>
              <a:t>Can be used to filter triggers in transitions</a:t>
            </a:r>
            <a:br>
              <a:rPr lang="en-US" dirty="0" smtClean="0"/>
            </a:br>
            <a:r>
              <a:rPr lang="en-US" dirty="0" smtClean="0"/>
              <a:t>(e.g. checking for message parameters)</a:t>
            </a:r>
          </a:p>
          <a:p>
            <a:pPr lvl="1"/>
            <a:r>
              <a:rPr lang="en-US" dirty="0" smtClean="0"/>
              <a:t>Can be defined in “tag style” or “string style”</a:t>
            </a:r>
          </a:p>
          <a:p>
            <a:r>
              <a:rPr lang="en-US" dirty="0" smtClean="0"/>
              <a:t>Switch/case</a:t>
            </a:r>
          </a:p>
          <a:p>
            <a:pPr lvl="1"/>
            <a:r>
              <a:rPr lang="en-US" dirty="0" smtClean="0"/>
              <a:t>Can be used to map an integer value to a property value (e.g. bitmap ID)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Basic elements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previous versions of ARTEMMIS there was a class called Container</a:t>
            </a:r>
          </a:p>
          <a:p>
            <a:r>
              <a:rPr lang="en-US" dirty="0" smtClean="0"/>
              <a:t>In current versions of ARTEMMIS the ordinary widget makes the Container class obsolete</a:t>
            </a:r>
          </a:p>
          <a:p>
            <a:r>
              <a:rPr lang="en-US" dirty="0" smtClean="0"/>
              <a:t>What remains is the concept of a container:</a:t>
            </a:r>
          </a:p>
          <a:p>
            <a:pPr lvl="1"/>
            <a:r>
              <a:rPr lang="en-US" dirty="0" smtClean="0"/>
              <a:t>Containers are widgets that contain other widgets</a:t>
            </a:r>
          </a:p>
          <a:p>
            <a:pPr lvl="1"/>
            <a:r>
              <a:rPr lang="en-US" dirty="0" smtClean="0"/>
              <a:t>Using containers it is possible to form a tree of widgets</a:t>
            </a:r>
          </a:p>
          <a:p>
            <a:r>
              <a:rPr lang="en-US" dirty="0" smtClean="0"/>
              <a:t>Note: child widgets must be located inside the bounding rectangle of the parent container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– What are containers?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HMI messages that cause execution of a transition (either inside of state machines or widget instances)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Part of a behavior specification</a:t>
            </a:r>
          </a:p>
          <a:p>
            <a:pPr lvl="1"/>
            <a:r>
              <a:rPr lang="en-US" dirty="0" smtClean="0"/>
              <a:t>Call to an API function</a:t>
            </a:r>
          </a:p>
          <a:p>
            <a:pPr lvl="1"/>
            <a:r>
              <a:rPr lang="en-US" dirty="0" smtClean="0"/>
              <a:t>Call to a method of a widget instance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Part of a behavior specification</a:t>
            </a:r>
          </a:p>
          <a:p>
            <a:pPr lvl="1"/>
            <a:r>
              <a:rPr lang="en-US" dirty="0" smtClean="0"/>
              <a:t>HMI message to be sent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Basic elements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936104"/>
          </a:xfrm>
        </p:spPr>
        <p:txBody>
          <a:bodyPr>
            <a:noAutofit/>
          </a:bodyPr>
          <a:lstStyle/>
          <a:p>
            <a:r>
              <a:rPr lang="en-US" dirty="0" smtClean="0"/>
              <a:t>Property values can be conditionally chosen using a guard condition (logical expression)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Property values (1)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2492896"/>
            <a:ext cx="7920880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XML code, string style:</a:t>
            </a:r>
          </a:p>
          <a:p>
            <a:pPr>
              <a:buNone/>
            </a:pP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&lt;Property Name="Visible"&gt;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Guard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="(.API{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TLA.API_TLA_boDataValid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}() ==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 &amp;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amp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;&amp;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amp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; (.API{TLA.API_TLA_u8DataValue}() &amp;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; 100)"/&gt;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&lt;Constant&gt;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&lt;/Constant&gt;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&lt;Constant&gt;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&lt;/Constant&gt;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&lt;/Property&gt;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Resulting code from Final Hook: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vSetVisible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API_TLA_boDataValid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() &amp;&amp; (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API_TLA_u8DataValue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() &lt; 100)) ;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Same example, but using the tag style:</a:t>
            </a:r>
          </a:p>
          <a:p>
            <a:pPr>
              <a:buNone/>
            </a:pPr>
            <a:endParaRPr lang="de-DE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&lt;Property Name="Visible"&gt;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Guard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BinaryOperator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Operator="&amp;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amp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;&amp;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amp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;"&gt;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&lt;Term&gt;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BinaryOperator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Operator="=="&gt;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&lt;Term&gt;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  &lt;API Name="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TLA.API_TLA_boDataValid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&lt;/Term&gt;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&lt;Term&gt;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  &lt;Constant&gt;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&lt;/Constant&gt;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&lt;/Term&gt;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BinaryOperator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&lt;/Term&gt;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&lt;Term&gt;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BinaryOperator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Operator="&amp;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;"&gt;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&lt;Term&gt;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  &lt;API Name="TLA.API_TLA_u8DataValue"/&gt;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&lt;/Term&gt;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&lt;Term&gt;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  &lt;Constant&gt;100&lt;/Constant&gt;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  &lt;/Term&gt;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BinaryOperator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&lt;/Term&gt;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BinaryOperator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Guard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&lt;Constant&gt;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&lt;/Constant&gt;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&lt;Constant&gt;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&lt;/Constant&gt;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&lt;/Property&gt;</a:t>
            </a: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900" dirty="0" smtClean="0">
              <a:solidFill>
                <a:srgbClr val="FF0000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Property values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936104"/>
          </a:xfrm>
        </p:spPr>
        <p:txBody>
          <a:bodyPr>
            <a:noAutofit/>
          </a:bodyPr>
          <a:lstStyle/>
          <a:p>
            <a:r>
              <a:rPr lang="en-US" dirty="0" smtClean="0"/>
              <a:t>Using Blocks it is possible to nest if/else blocks</a:t>
            </a:r>
            <a:br>
              <a:rPr lang="en-US" dirty="0" smtClean="0"/>
            </a:br>
            <a:r>
              <a:rPr lang="en-US" dirty="0" smtClean="0"/>
              <a:t>(applicable to all conditions)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Property values (3)</a:t>
            </a:r>
            <a:endParaRPr lang="en-US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611188" y="2276872"/>
            <a:ext cx="4752900" cy="3168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Clustered if/else structures: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&lt;Property Name="Height"&gt;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&lt;Guard Condition=".API{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TLA.API_TLA_boDataValid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}() == true"/&gt;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&lt;Block&gt;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&lt;Guard Condition=".API{TLA.API_TLA_u8DataValue}() &amp;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75"/&gt;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&lt;Constant&gt;4&lt;/Constant&gt;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&lt;Guard Condition=".API{TLA.API_TLA_u8DataValue}() &amp;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50"/&gt;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&lt;Constant&gt;3&lt;/Constant&gt;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&lt;Guard Condition=".API{TLA.API_TLA_u8DataValue}() &amp;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25"/&gt;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&lt;Constant&gt;2&lt;/Constant&gt;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&lt;Constant&gt;1&lt;/Constant&gt;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&lt;/Block&gt;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&lt;Constant&gt;0&lt;/Constant&gt;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&lt;/Property&gt;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220072" y="2276872"/>
            <a:ext cx="360040" cy="3168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7"/>
          <p:cNvSpPr txBox="1">
            <a:spLocks/>
          </p:cNvSpPr>
          <p:nvPr/>
        </p:nvSpPr>
        <p:spPr>
          <a:xfrm>
            <a:off x="5436096" y="2276872"/>
            <a:ext cx="3096717" cy="3168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Resulting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Final Hook: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de-DE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uint8 i1_0 = API_TLA_u8DataValue ()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i0_0 =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API_TLA_boDataValid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de-DE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(i0_0)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(i1_0 &gt; 75)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w-&gt;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vSetHeight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(4)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}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(i1_0 &gt; 50)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w-&gt;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vSetHeight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(3)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}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(i1_0 &gt; 25)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w-&gt;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vSetHeight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(2)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}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w-&gt;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vSetHeight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(1)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w-&gt;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vSetHeight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(0)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427984" y="2276872"/>
            <a:ext cx="360040" cy="3888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Property values (4)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611188" y="2287413"/>
            <a:ext cx="3884612" cy="387789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Switch/case like structure</a:t>
            </a:r>
          </a:p>
          <a:p>
            <a:pPr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&lt;Property Name="Bitmap"&gt;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&lt;Switch Expression=".API{TLA.API_TLA_u8IconColor}()"&gt;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&lt;Case Value="1"&gt;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&lt;RSSTID&gt;.PIX{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YellowArrow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}&lt;/RSSTID&gt;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&lt;/Case&gt;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&lt;Case Value="2"&gt;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&lt;RSSTID&gt;.PIX{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RedArrow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}&lt;/RSSTID&gt;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&lt;/Case&gt;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&lt;Case Value="3"&gt;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&lt;RSSTID&gt;.PIX{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GreenArrow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}&lt;/RSSTID&gt;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&lt;/Case&gt;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&lt;Case Value="4"&gt;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&lt;RSSTID&gt;.PIX{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BlueArrow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}&lt;/RSSTID&gt;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&lt;/Case&gt;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&lt;Default&gt;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&lt;Constant&gt;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RSST_nInvalidBitmap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&lt;/Constant&gt;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&lt;/Default&gt;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&lt;/Switch&gt;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&lt;/Property&gt;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87413"/>
            <a:ext cx="3884613" cy="387789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sz="1800" dirty="0" err="1" smtClean="0"/>
              <a:t>Resulting</a:t>
            </a:r>
            <a:r>
              <a:rPr lang="de-DE" sz="1800" dirty="0" smtClean="0"/>
              <a:t>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Final Hook:</a:t>
            </a:r>
          </a:p>
          <a:p>
            <a:pPr>
              <a:buNone/>
            </a:pPr>
            <a:endParaRPr lang="de-DE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uint8 i0_0 = API_TLA_u8IconColor () ;</a:t>
            </a:r>
          </a:p>
          <a:p>
            <a:pPr>
              <a:buNone/>
            </a:pPr>
            <a:endParaRPr lang="de-DE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(i0_0 == 1) {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w-&gt;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vSetBitmap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RSST_nBMP_YellowArrow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(i0_0 == 2) {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w-&gt;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vSetBitmap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RSST_nBMP_RedArrow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(i0_0 == 3) {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w-&gt;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vSetBitmap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RSST_nBMP_GreenArrow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(i0_0 == 4) {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w-&gt;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vSetBitmap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RSST_nBMP_BlueArrow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{  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       w-&gt;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vSetBitmap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900" dirty="0" err="1" smtClean="0">
                <a:latin typeface="Courier New" pitchFamily="49" charset="0"/>
                <a:cs typeface="Courier New" pitchFamily="49" charset="0"/>
              </a:rPr>
              <a:t>RSST_nInvalidBitmap</a:t>
            </a: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None/>
            </a:pPr>
            <a:r>
              <a:rPr lang="de-DE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611560" y="1124744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Using the switch/case statement it is possible to create arbitrary mappings </a:t>
            </a: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Widget properties support an </a:t>
            </a:r>
            <a:r>
              <a:rPr lang="en-US" dirty="0" err="1" smtClean="0"/>
              <a:t>OnChange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Has a subordinated Execute tag</a:t>
            </a:r>
          </a:p>
          <a:p>
            <a:pPr lvl="1"/>
            <a:r>
              <a:rPr lang="en-US" dirty="0" smtClean="0"/>
              <a:t>Supports guard conditions</a:t>
            </a:r>
          </a:p>
          <a:p>
            <a:pPr lvl="1"/>
            <a:r>
              <a:rPr lang="en-US" dirty="0" smtClean="0"/>
              <a:t>Allows to define Actions and Events</a:t>
            </a:r>
          </a:p>
          <a:p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</a:t>
            </a:r>
            <a:r>
              <a:rPr lang="en-US" dirty="0" err="1" smtClean="0"/>
              <a:t>OnChange</a:t>
            </a:r>
            <a:r>
              <a:rPr lang="en-US" dirty="0" smtClean="0"/>
              <a:t> behavior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3212976"/>
            <a:ext cx="7920880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&lt;Property Name="Level"&gt;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&lt;API Name="TLA.API_TLA_u8Level"/&gt;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OnChange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&lt;Execute&gt;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Guard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=".API{TLA.API_TLA_u8Level}() != 0"/&gt;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&lt;Events&gt;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&lt;Event Name="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MsgId_TLA_LevelSet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 Propagation="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Direct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 Storage="Internal"/&gt;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&lt;/Events&gt;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&lt;/Execute&gt;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OnChange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&lt;/Property&gt;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2304256"/>
          </a:xfrm>
        </p:spPr>
        <p:txBody>
          <a:bodyPr>
            <a:noAutofit/>
          </a:bodyPr>
          <a:lstStyle/>
          <a:p>
            <a:r>
              <a:rPr lang="en-US" sz="2400" dirty="0" smtClean="0"/>
              <a:t>Using transitions it is possible to define how a widget should react when receiving a HMI message</a:t>
            </a:r>
          </a:p>
          <a:p>
            <a:r>
              <a:rPr lang="en-US" sz="2400" dirty="0" smtClean="0"/>
              <a:t>Widget transitions are described by</a:t>
            </a:r>
          </a:p>
          <a:p>
            <a:pPr lvl="1"/>
            <a:r>
              <a:rPr lang="en-US" sz="2000" dirty="0" smtClean="0"/>
              <a:t>1 to n Triggers (logically OR-</a:t>
            </a:r>
            <a:r>
              <a:rPr lang="en-US" sz="2000" dirty="0" err="1" smtClean="0"/>
              <a:t>ed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An optional guard condition</a:t>
            </a:r>
          </a:p>
          <a:p>
            <a:pPr lvl="1"/>
            <a:r>
              <a:rPr lang="en-US" sz="2000" dirty="0" smtClean="0"/>
              <a:t>A Behavior tag with 0 to n Actions or Events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Transitions (widget)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1559" y="3573016"/>
            <a:ext cx="7920881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&lt;Transition&gt;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&lt;Trigger Name="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MsgId_LevelChanged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&lt;Actions&gt;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&lt;Action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WidgetName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="DisplayManager" Name="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vSetRequest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&lt;Parameter Name="u16WidgetId"&gt;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&lt;RSSTID&gt;.WIDGET{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TlaController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}&lt;/RSSTID&gt;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&lt;/Parameter&gt;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&lt;Parameter Name="u16Priority"&gt;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&lt;MI Name="u16GetRequestPrio"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WidgetName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TlaController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&lt;/Parameter&gt;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&lt;/Action&gt;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&lt;/Actions&gt;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&lt;/Transition&gt;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State Machines use transitions to get from one state into another</a:t>
            </a:r>
          </a:p>
          <a:p>
            <a:r>
              <a:rPr lang="en-US" dirty="0" smtClean="0"/>
              <a:t>Syntax is the same as for Widget Transitions, but an optional attribute “</a:t>
            </a:r>
            <a:r>
              <a:rPr lang="en-US" dirty="0" err="1" smtClean="0"/>
              <a:t>TargetState</a:t>
            </a:r>
            <a:r>
              <a:rPr lang="en-US" dirty="0" smtClean="0"/>
              <a:t>” can be specified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Transitions (</a:t>
            </a:r>
            <a:r>
              <a:rPr lang="en-US" dirty="0" err="1" smtClean="0"/>
              <a:t>sm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3284984"/>
            <a:ext cx="792088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&lt;Transition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TargetState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MaxedOut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&lt;Trigger Name="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MsgID_LevelChanged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Guard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=".API{TLA.API_TLA_u8Level}() &amp;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; 9000"/&gt;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&lt;Events&gt;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&lt;Event Name="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MsgId_TLA_MaxedOut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 Propagation="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Direct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 Storage="Internal"/&gt;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&lt;/Events&gt;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&lt;/Transition&gt;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State changes can also be used to trigger behavior using the </a:t>
            </a:r>
            <a:r>
              <a:rPr lang="en-US" dirty="0" err="1" smtClean="0"/>
              <a:t>OnEntry</a:t>
            </a:r>
            <a:r>
              <a:rPr lang="en-US" dirty="0" smtClean="0"/>
              <a:t> and </a:t>
            </a:r>
            <a:r>
              <a:rPr lang="en-US" dirty="0" err="1" smtClean="0"/>
              <a:t>OnExit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Supports guard condition, actions and events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</a:t>
            </a:r>
            <a:r>
              <a:rPr lang="en-US" dirty="0" err="1" smtClean="0"/>
              <a:t>OnEntry</a:t>
            </a:r>
            <a:r>
              <a:rPr lang="en-US" dirty="0" smtClean="0"/>
              <a:t>, </a:t>
            </a:r>
            <a:r>
              <a:rPr lang="en-US" dirty="0" err="1" smtClean="0"/>
              <a:t>OnExit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2996952"/>
            <a:ext cx="792088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&lt;State Name="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MaxedOut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OnEntry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SimpleTransition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Guard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=".API{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TLA.API_TLA_boLowerLevelOnMax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}() ==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&lt;Actions&gt;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&lt;Action Name="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TLA.API_TLA_vAdjustLevel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&lt;Parameter Name="i16Amount"&gt;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&lt;Constant&gt;-100&lt;/Constant&gt;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&lt;/Parameter&gt;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&lt;/Action&gt;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&lt;/Actions&gt;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SimpleTransition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OnEntry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&lt;/State&gt;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38884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Dependencies are key/value pairs managed by both ARTEMMIS and the graphic subsystem (GS2/GS4)</a:t>
            </a:r>
          </a:p>
          <a:p>
            <a:r>
              <a:rPr lang="en-US" dirty="0" smtClean="0"/>
              <a:t>They can be used in widget properties to select a specific value from a set of values</a:t>
            </a:r>
          </a:p>
          <a:p>
            <a:r>
              <a:rPr lang="en-US" dirty="0" smtClean="0"/>
              <a:t>They can also be part of conditions using the .DEPENDENCY keyword</a:t>
            </a:r>
          </a:p>
          <a:p>
            <a:r>
              <a:rPr lang="en-US" dirty="0" smtClean="0"/>
              <a:t>They are changed from C or C++ code</a:t>
            </a:r>
          </a:p>
          <a:p>
            <a:pPr lvl="1"/>
            <a:r>
              <a:rPr lang="en-US" dirty="0" smtClean="0"/>
              <a:t>via the interface function </a:t>
            </a:r>
            <a:r>
              <a:rPr lang="en-US" i="1" dirty="0" err="1" smtClean="0"/>
              <a:t>HMI_boSetDependency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via the framework function </a:t>
            </a:r>
            <a:r>
              <a:rPr lang="en-US" i="1" dirty="0" err="1" smtClean="0"/>
              <a:t>vSetDependenciesInternal</a:t>
            </a:r>
            <a:r>
              <a:rPr lang="en-US" i="1" dirty="0" smtClean="0"/>
              <a:t>()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Dependencies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5013176"/>
            <a:ext cx="792088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&lt;Property Name="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BitmapID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Guard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=".DEPENDENCY{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DEP_Architecture:trd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}"/&gt;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&lt;RSSTID&gt;.PIX{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TLA_LevelIcon_trd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}&lt;/RSSTID&gt;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&lt;RSSTID&gt;.PIX{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TLA_LevelIcon_gen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}&lt;/RSSTID&gt;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&lt;/Property&gt;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Widget classes implement the behavior of widgets in C++ code</a:t>
            </a:r>
          </a:p>
          <a:p>
            <a:r>
              <a:rPr lang="en-US" dirty="0" smtClean="0"/>
              <a:t>A Widget class contains generic mechanisms that apply to all widget instances of this class</a:t>
            </a:r>
          </a:p>
          <a:p>
            <a:r>
              <a:rPr lang="en-US" dirty="0" smtClean="0"/>
              <a:t>Widgets can be derived from other widgets to inherit their behavior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– Widget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27363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Property Link is a reference to a widget property (which may also belong to a different widget)</a:t>
            </a:r>
          </a:p>
          <a:p>
            <a:r>
              <a:rPr lang="en-US" dirty="0" smtClean="0"/>
              <a:t>They can be used to set property values, e.g. to keep properties synchronized</a:t>
            </a:r>
          </a:p>
          <a:p>
            <a:r>
              <a:rPr lang="en-US" dirty="0" smtClean="0"/>
              <a:t>They can be used as parameters in actions or events</a:t>
            </a:r>
          </a:p>
          <a:p>
            <a:r>
              <a:rPr lang="en-US" dirty="0" smtClean="0"/>
              <a:t>They can be used in guard conditions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Property Links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1561" y="3933056"/>
            <a:ext cx="7920879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&lt;Transition&gt;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&lt;Trigger Name="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MsgId_ResultingVisibilityChanged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&lt;Behavior&gt;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&lt;Actions&gt;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&lt;Action Name="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TLA.API_TLA_vUpdateInfo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&lt;Parameter Name="u32Data"&gt;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PropLink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WidgetName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TlaController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PropertyName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CurrentInfo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&lt;/Parameter&gt;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&lt;/Action&gt;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&lt;/Actions&gt;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&lt;/Behavior&gt;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&lt;/Transition&gt;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Brutus takes transitions from XML code and generates C++ code</a:t>
            </a:r>
          </a:p>
          <a:p>
            <a:r>
              <a:rPr lang="en-US" dirty="0" smtClean="0"/>
              <a:t>For debugging purposes, two places are interesting</a:t>
            </a:r>
          </a:p>
          <a:p>
            <a:pPr lvl="1"/>
            <a:r>
              <a:rPr lang="en-US" dirty="0" smtClean="0"/>
              <a:t>wrs_finalhooks*.cpp</a:t>
            </a:r>
          </a:p>
          <a:p>
            <a:pPr lvl="1"/>
            <a:r>
              <a:rPr lang="en-US" dirty="0" smtClean="0"/>
              <a:t>wrs_statemachinecode.cpp</a:t>
            </a:r>
          </a:p>
          <a:p>
            <a:r>
              <a:rPr lang="en-US" dirty="0" smtClean="0"/>
              <a:t>Widget transitions are generated into the Final Hooks (</a:t>
            </a:r>
            <a:r>
              <a:rPr lang="en-US" i="1" dirty="0" err="1" smtClean="0"/>
              <a:t>FinalHook</a:t>
            </a:r>
            <a:r>
              <a:rPr lang="en-US" i="1" dirty="0" smtClean="0"/>
              <a:t>&lt;n&gt;</a:t>
            </a:r>
            <a:r>
              <a:rPr lang="en-US" dirty="0" smtClean="0"/>
              <a:t>, </a:t>
            </a:r>
            <a:r>
              <a:rPr lang="en-US" i="1" dirty="0" err="1" smtClean="0"/>
              <a:t>FinalHookHelper</a:t>
            </a:r>
            <a:r>
              <a:rPr lang="en-US" i="1" dirty="0" smtClean="0"/>
              <a:t>&lt;n&gt;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 machine transitions are generated into State Machine Code (</a:t>
            </a:r>
            <a:r>
              <a:rPr lang="en-US" i="1" dirty="0" smtClean="0"/>
              <a:t>Guard&lt;n&gt;</a:t>
            </a:r>
            <a:r>
              <a:rPr lang="en-US" dirty="0" smtClean="0"/>
              <a:t>, </a:t>
            </a:r>
            <a:r>
              <a:rPr lang="en-US" i="1" dirty="0" smtClean="0"/>
              <a:t>Action&lt;n&gt;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rules in the HMI SD for coding widgets</a:t>
            </a:r>
          </a:p>
          <a:p>
            <a:r>
              <a:rPr lang="en-US" dirty="0" smtClean="0"/>
              <a:t>They must be followed to assure correct functioning of the HMI framework</a:t>
            </a:r>
          </a:p>
          <a:p>
            <a:r>
              <a:rPr lang="en-US" dirty="0" smtClean="0"/>
              <a:t>They protect us from undefined behavior or bugs in the framework which won't be fixed</a:t>
            </a:r>
          </a:p>
          <a:p>
            <a:r>
              <a:rPr lang="en-US" dirty="0" smtClean="0"/>
              <a:t>Some of them are very specific to PF3 or even project specific</a:t>
            </a:r>
          </a:p>
          <a:p>
            <a:r>
              <a:rPr lang="en-US" dirty="0" smtClean="0"/>
              <a:t>There are many of them: about 100 for BR213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coding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Widgets implement how something should look like</a:t>
            </a:r>
          </a:p>
          <a:p>
            <a:pPr lvl="1"/>
            <a:r>
              <a:rPr lang="en-US" dirty="0" smtClean="0"/>
              <a:t>Control logic and calculation of values</a:t>
            </a:r>
          </a:p>
          <a:p>
            <a:pPr lvl="1"/>
            <a:r>
              <a:rPr lang="en-US" dirty="0" smtClean="0"/>
              <a:t>Creation of image using drawing functions</a:t>
            </a:r>
          </a:p>
          <a:p>
            <a:r>
              <a:rPr lang="en-US" dirty="0" smtClean="0"/>
              <a:t>Windows are logical entities that coordinate painting operations</a:t>
            </a:r>
          </a:p>
          <a:p>
            <a:pPr lvl="1"/>
            <a:r>
              <a:rPr lang="en-US" dirty="0" smtClean="0"/>
              <a:t>One or more Windows are associated with a </a:t>
            </a:r>
            <a:r>
              <a:rPr lang="en-US" dirty="0" err="1" smtClean="0"/>
              <a:t>buflet</a:t>
            </a:r>
            <a:r>
              <a:rPr lang="en-US" dirty="0" smtClean="0"/>
              <a:t> which in turn is associated with a surface</a:t>
            </a:r>
          </a:p>
          <a:p>
            <a:pPr lvl="1"/>
            <a:r>
              <a:rPr lang="en-US" dirty="0" smtClean="0"/>
              <a:t>One Widget is associated with a window</a:t>
            </a:r>
          </a:p>
          <a:p>
            <a:r>
              <a:rPr lang="en-US" dirty="0" smtClean="0"/>
              <a:t>Using a non-default </a:t>
            </a:r>
            <a:r>
              <a:rPr lang="en-US" dirty="0" err="1" smtClean="0"/>
              <a:t>buflet</a:t>
            </a:r>
            <a:r>
              <a:rPr lang="en-US" dirty="0" smtClean="0"/>
              <a:t> is called “detaching”</a:t>
            </a:r>
          </a:p>
          <a:p>
            <a:pPr lvl="1"/>
            <a:r>
              <a:rPr lang="en-US" dirty="0" smtClean="0"/>
              <a:t>Every widget (sub) tree can be assigned to a </a:t>
            </a:r>
            <a:r>
              <a:rPr lang="en-US" dirty="0" err="1" smtClean="0"/>
              <a:t>buflet</a:t>
            </a:r>
            <a:r>
              <a:rPr lang="en-US" dirty="0" smtClean="0"/>
              <a:t> to draw into</a:t>
            </a:r>
          </a:p>
          <a:p>
            <a:pPr lvl="1"/>
            <a:r>
              <a:rPr lang="en-US" dirty="0" smtClean="0"/>
              <a:t>By “detaching” a sub tree from the main tree it is possible to render into a different surface</a:t>
            </a:r>
          </a:p>
          <a:p>
            <a:r>
              <a:rPr lang="en-US" dirty="0" smtClean="0"/>
              <a:t>Paint</a:t>
            </a:r>
          </a:p>
          <a:p>
            <a:pPr lvl="1"/>
            <a:r>
              <a:rPr lang="en-US" dirty="0" smtClean="0"/>
              <a:t>Painting is the operation that actually creates content</a:t>
            </a:r>
          </a:p>
          <a:p>
            <a:pPr lvl="1"/>
            <a:r>
              <a:rPr lang="en-US" dirty="0" smtClean="0"/>
              <a:t>It is performed as a set of drawing mechanisms (e.g. line, rectangle) or more advanced techniques (e.g. </a:t>
            </a:r>
            <a:r>
              <a:rPr lang="en-US" dirty="0" err="1" smtClean="0"/>
              <a:t>blitting</a:t>
            </a:r>
            <a:r>
              <a:rPr lang="en-US" dirty="0" smtClean="0"/>
              <a:t> bitmaps)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Widgets, Windows, Detaching, Paint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Separation of view and controller part</a:t>
            </a:r>
          </a:p>
          <a:p>
            <a:pPr lvl="1"/>
            <a:r>
              <a:rPr lang="en-US" dirty="0" smtClean="0"/>
              <a:t>Improvement for software structure</a:t>
            </a:r>
          </a:p>
          <a:p>
            <a:pPr lvl="1"/>
            <a:r>
              <a:rPr lang="en-US" dirty="0" smtClean="0"/>
              <a:t>Reusability of Painter for </a:t>
            </a:r>
            <a:r>
              <a:rPr lang="en-US" smtClean="0"/>
              <a:t>other widgets or animations</a:t>
            </a:r>
            <a:endParaRPr lang="en-US" dirty="0" smtClean="0"/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Painting is delegated to a painter class</a:t>
            </a:r>
          </a:p>
          <a:p>
            <a:pPr lvl="1"/>
            <a:r>
              <a:rPr lang="en-US" dirty="0" smtClean="0"/>
              <a:t>Separation is transparent for widget users</a:t>
            </a:r>
          </a:p>
          <a:p>
            <a:pPr lvl="1"/>
            <a:r>
              <a:rPr lang="en-US" dirty="0" smtClean="0"/>
              <a:t>Paint Separation is optional and intended for widgets with complex drawing only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Paint Separation 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Paint Separation (2)</a:t>
            </a:r>
            <a:endParaRPr lang="de-DE" dirty="0"/>
          </a:p>
        </p:txBody>
      </p:sp>
      <p:pic>
        <p:nvPicPr>
          <p:cNvPr id="122" name="Grafik 121" descr="Class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844824"/>
            <a:ext cx="7776864" cy="35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Widgets are elements of a graphical user interface (GUI)</a:t>
            </a:r>
          </a:p>
          <a:p>
            <a:r>
              <a:rPr lang="en-US" dirty="0" smtClean="0"/>
              <a:t>Widgets have properties that can be linked to a model</a:t>
            </a:r>
          </a:p>
          <a:p>
            <a:r>
              <a:rPr lang="en-US" dirty="0" smtClean="0"/>
              <a:t>Widget classes implement generic behavior of widgets using C++ code</a:t>
            </a:r>
          </a:p>
          <a:p>
            <a:r>
              <a:rPr lang="en-US" dirty="0" smtClean="0"/>
              <a:t>Widgets can be derived from other widgets to inherit their behavior and thereby improve code reusability</a:t>
            </a:r>
          </a:p>
          <a:p>
            <a:r>
              <a:rPr lang="en-US" dirty="0" smtClean="0"/>
              <a:t>Widget instances are organized as widget trees</a:t>
            </a:r>
          </a:p>
          <a:p>
            <a:r>
              <a:rPr lang="en-US" dirty="0" smtClean="0"/>
              <a:t>Controllers define the widget tree’s shape at runtime</a:t>
            </a:r>
          </a:p>
          <a:p>
            <a:r>
              <a:rPr lang="en-US" dirty="0" smtClean="0"/>
              <a:t>Instance specific configuration and behavior of widgets can be expressed using the VDO HMI Language</a:t>
            </a:r>
          </a:p>
          <a:p>
            <a:r>
              <a:rPr lang="en-US" dirty="0" smtClean="0"/>
              <a:t>Modeling increases flexibility by separating specific configuration and behavior from generic widget code</a:t>
            </a:r>
          </a:p>
          <a:p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b="1" dirty="0"/>
              <a:t>Schleißheimer GmbH</a:t>
            </a:r>
          </a:p>
          <a:p>
            <a:pPr marL="0" indent="0" algn="ctr">
              <a:buNone/>
            </a:pPr>
            <a:r>
              <a:rPr lang="de-DE" sz="2000" dirty="0"/>
              <a:t>Am Kalkofen 10</a:t>
            </a:r>
            <a:br>
              <a:rPr lang="de-DE" sz="2000" dirty="0"/>
            </a:br>
            <a:r>
              <a:rPr lang="de-DE" sz="2000" dirty="0"/>
              <a:t>D-61206 </a:t>
            </a:r>
            <a:r>
              <a:rPr lang="de-DE" sz="2000" dirty="0" err="1"/>
              <a:t>Wöllstadt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Tel.: +49 6034 9148-701</a:t>
            </a:r>
            <a:br>
              <a:rPr lang="de-DE" sz="2000" dirty="0"/>
            </a:br>
            <a:r>
              <a:rPr lang="de-DE" sz="2000" dirty="0"/>
              <a:t>Fax: +49 6034 9148-91</a:t>
            </a:r>
            <a:br>
              <a:rPr lang="de-DE" sz="2000" dirty="0"/>
            </a:br>
            <a:r>
              <a:rPr lang="de-DE" sz="2000" dirty="0"/>
              <a:t>vertrieb@schleissheimer.de</a:t>
            </a:r>
          </a:p>
          <a:p>
            <a:pPr marL="0" indent="0" algn="ctr">
              <a:buNone/>
            </a:pPr>
            <a:r>
              <a:rPr lang="de-DE" sz="2000" dirty="0">
                <a:hlinkClick r:id="rId2"/>
              </a:rPr>
              <a:t>www.schleissheimer.de</a:t>
            </a:r>
            <a:endParaRPr lang="de-DE" sz="2000" dirty="0"/>
          </a:p>
          <a:p>
            <a:pPr marL="0" indent="0" algn="ctr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84067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descriptors are XML documents that tell the HMI Language how to access the C++ classes</a:t>
            </a:r>
          </a:p>
          <a:p>
            <a:r>
              <a:rPr lang="en-US" dirty="0" smtClean="0"/>
              <a:t>They contain a definition of methods and properties that should be accessible by the HMI Language</a:t>
            </a:r>
          </a:p>
          <a:p>
            <a:r>
              <a:rPr lang="en-US" dirty="0" smtClean="0"/>
              <a:t>Type descriptors can be seen as interface definitions, similar to header files, which are distributed together with the C++ code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– Widget type descriptors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Widget instances are described by XML documents that provide information about property values, child widgets, etc.</a:t>
            </a:r>
          </a:p>
          <a:p>
            <a:r>
              <a:rPr lang="en-US" dirty="0" smtClean="0"/>
              <a:t>A widget must be part of the widget tree to be instantiated at runtime</a:t>
            </a:r>
          </a:p>
          <a:p>
            <a:r>
              <a:rPr lang="en-US" dirty="0" smtClean="0"/>
              <a:t>Widget instances can be placed at one location of the widget tree only</a:t>
            </a:r>
          </a:p>
          <a:p>
            <a:pPr lvl="1"/>
            <a:r>
              <a:rPr lang="en-US" dirty="0" smtClean="0"/>
              <a:t>Nitpick: Common Widgets of Scene Controllers can exist in different locations of the same widget tree, but are not alive at the same time; thus the widget instance does exist only once in a widget tree, but could have different parents, children, attributes, etc. depending on its incarnation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– Widget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 are data items that can be set or read via the HMI Language</a:t>
            </a:r>
          </a:p>
          <a:p>
            <a:r>
              <a:rPr lang="en-US" dirty="0" smtClean="0"/>
              <a:t>Usually they have underlying member variables in the C++ class, but this is not mandatory</a:t>
            </a:r>
          </a:p>
          <a:p>
            <a:r>
              <a:rPr lang="en-US" dirty="0" smtClean="0"/>
              <a:t>Properties can be used to control the behavior of specific widget instances to make them unique</a:t>
            </a:r>
          </a:p>
          <a:p>
            <a:r>
              <a:rPr lang="en-US" dirty="0" smtClean="0"/>
              <a:t>It is possible to react on changes of properties using the HMI Language (see "Behavior")</a:t>
            </a:r>
          </a:p>
          <a:p>
            <a:r>
              <a:rPr lang="en-US" dirty="0" smtClean="0"/>
              <a:t>Properties are initialized at various places in the following order</a:t>
            </a:r>
          </a:p>
          <a:p>
            <a:pPr lvl="1"/>
            <a:r>
              <a:rPr lang="en-US" dirty="0" smtClean="0"/>
              <a:t>C++ constructor of the widget class</a:t>
            </a:r>
          </a:p>
          <a:p>
            <a:pPr lvl="1"/>
            <a:r>
              <a:rPr lang="en-US" dirty="0" smtClean="0"/>
              <a:t>Default value from the widget type descriptor</a:t>
            </a:r>
          </a:p>
          <a:p>
            <a:pPr lvl="1"/>
            <a:r>
              <a:rPr lang="en-US" dirty="0" smtClean="0"/>
              <a:t>Instance specific values</a:t>
            </a:r>
          </a:p>
          <a:p>
            <a:pPr lvl="1"/>
            <a:r>
              <a:rPr lang="en-US" dirty="0" smtClean="0"/>
              <a:t>Modification during runtime, e.g. by other widgets</a:t>
            </a:r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– Widget properties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I_05 Animationen">
  <a:themeElements>
    <a:clrScheme name="Schleissheimer">
      <a:dk1>
        <a:sysClr val="windowText" lastClr="000000"/>
      </a:dk1>
      <a:lt1>
        <a:sysClr val="window" lastClr="FFFFFF"/>
      </a:lt1>
      <a:dk2>
        <a:srgbClr val="382280"/>
      </a:dk2>
      <a:lt2>
        <a:srgbClr val="F4F3F8"/>
      </a:lt2>
      <a:accent1>
        <a:srgbClr val="EB328C"/>
      </a:accent1>
      <a:accent2>
        <a:srgbClr val="382280"/>
      </a:accent2>
      <a:accent3>
        <a:srgbClr val="FFF100"/>
      </a:accent3>
      <a:accent4>
        <a:srgbClr val="C7C1DD"/>
      </a:accent4>
      <a:accent5>
        <a:srgbClr val="7F7F7F"/>
      </a:accent5>
      <a:accent6>
        <a:srgbClr val="F7ACD1"/>
      </a:accent6>
      <a:hlink>
        <a:srgbClr val="3F3F3F"/>
      </a:hlink>
      <a:folHlink>
        <a:srgbClr val="785BD3"/>
      </a:folHlink>
    </a:clrScheme>
    <a:fontScheme name="Schleissheimer Plexes">
      <a:majorFont>
        <a:latin typeface="Plexes Pro Blk"/>
        <a:ea typeface=""/>
        <a:cs typeface=""/>
      </a:majorFont>
      <a:minorFont>
        <a:latin typeface="Plexes Pro Bk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HMI_05 Animationen</Template>
  <TotalTime>0</TotalTime>
  <Words>5210</Words>
  <Application>Microsoft Office PowerPoint</Application>
  <PresentationFormat>Bildschirmpräsentation (4:3)</PresentationFormat>
  <Paragraphs>750</Paragraphs>
  <Slides>67</Slides>
  <Notes>65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68" baseType="lpstr">
      <vt:lpstr>HMI_05 Animationen</vt:lpstr>
      <vt:lpstr>HMI Training</vt:lpstr>
      <vt:lpstr>Lecturers</vt:lpstr>
      <vt:lpstr>Topics</vt:lpstr>
      <vt:lpstr>Widgets – What are widgets?</vt:lpstr>
      <vt:lpstr>Widgets – What are containers?</vt:lpstr>
      <vt:lpstr>Widgets – Widget classes</vt:lpstr>
      <vt:lpstr>Widgets – Widget type descriptors</vt:lpstr>
      <vt:lpstr>Widgets – Widget instances</vt:lpstr>
      <vt:lpstr>Widgets – Widget properties (1)</vt:lpstr>
      <vt:lpstr>Widgets – Widget properties (2)</vt:lpstr>
      <vt:lpstr>Widget classes – Overview (1)</vt:lpstr>
      <vt:lpstr>Widget classes – Overview (2)</vt:lpstr>
      <vt:lpstr>Widget classes – DFW package (1)</vt:lpstr>
      <vt:lpstr>Widget classes – DFW package (2)</vt:lpstr>
      <vt:lpstr>Widget classes – DFW package (3)</vt:lpstr>
      <vt:lpstr>Widget classes – DFW package (4)</vt:lpstr>
      <vt:lpstr>Widget classes – DFW package (5)</vt:lpstr>
      <vt:lpstr>Widget classes – DFW package (6)</vt:lpstr>
      <vt:lpstr>Widget classes – DSM package (1)</vt:lpstr>
      <vt:lpstr>Widget classes – DSM package (2)</vt:lpstr>
      <vt:lpstr>Widget classes – WFC package (1)</vt:lpstr>
      <vt:lpstr>Widget classes – WFC package (2)</vt:lpstr>
      <vt:lpstr>Widget classes – WFCEXT package</vt:lpstr>
      <vt:lpstr>Widget tree – Terms and definitions</vt:lpstr>
      <vt:lpstr>Widget tree – Focus path</vt:lpstr>
      <vt:lpstr>Widget tree – Tree building</vt:lpstr>
      <vt:lpstr>Widget tree – Addressing</vt:lpstr>
      <vt:lpstr>Widget tree – Direct method calls</vt:lpstr>
      <vt:lpstr>Widget tree – Changes at runtime</vt:lpstr>
      <vt:lpstr>Widget tree – Example</vt:lpstr>
      <vt:lpstr>Controllers – Basic concept (1)</vt:lpstr>
      <vt:lpstr>Controllers – Basic concept (2)</vt:lpstr>
      <vt:lpstr>Controllers – Container types (1)</vt:lpstr>
      <vt:lpstr>Controllers – Container types (2)</vt:lpstr>
      <vt:lpstr>Controllers – Container types (3)</vt:lpstr>
      <vt:lpstr>Controllers – Strategy types (1)</vt:lpstr>
      <vt:lpstr>Controllers – Strategy types(2)</vt:lpstr>
      <vt:lpstr>Controllers – Examples (1)</vt:lpstr>
      <vt:lpstr>Controllers – Examples (2)</vt:lpstr>
      <vt:lpstr>API functions – Concepts and terms</vt:lpstr>
      <vt:lpstr>API functions – Who can use it</vt:lpstr>
      <vt:lpstr>API functions – How it is used (1)</vt:lpstr>
      <vt:lpstr>API functions – How it is used (2)</vt:lpstr>
      <vt:lpstr>API functions – HMI API functions</vt:lpstr>
      <vt:lpstr>Modeling – Overview</vt:lpstr>
      <vt:lpstr>Modeling – What does it mean?</vt:lpstr>
      <vt:lpstr>Modeling – Syntax definition</vt:lpstr>
      <vt:lpstr>Modeling – Where is it applicable?</vt:lpstr>
      <vt:lpstr>Modeling – Basic elements (1)</vt:lpstr>
      <vt:lpstr>Modeling – Basic elements (2)</vt:lpstr>
      <vt:lpstr>Modeling – Property values (1)</vt:lpstr>
      <vt:lpstr>Modeling – Property values (2)</vt:lpstr>
      <vt:lpstr>Modeling – Property values (3)</vt:lpstr>
      <vt:lpstr>Modeling – Property values (4)</vt:lpstr>
      <vt:lpstr>Modeling – OnChange behavior</vt:lpstr>
      <vt:lpstr>Modeling – Transitions (widget)</vt:lpstr>
      <vt:lpstr>Modeling – Transitions (sm)</vt:lpstr>
      <vt:lpstr>Modeling – OnEntry, OnExit</vt:lpstr>
      <vt:lpstr>Modeling – Dependencies</vt:lpstr>
      <vt:lpstr>Modeling – Property Links</vt:lpstr>
      <vt:lpstr>Modeling – Generated Code</vt:lpstr>
      <vt:lpstr>Rules for coding widgets</vt:lpstr>
      <vt:lpstr>Widgets, Windows, Detaching, Paint</vt:lpstr>
      <vt:lpstr>Paint Separation (1)</vt:lpstr>
      <vt:lpstr>Paint Separation (2)</vt:lpstr>
      <vt:lpstr>Summary</vt:lpstr>
      <vt:lpstr>Kontakt</vt:lpstr>
    </vt:vector>
  </TitlesOfParts>
  <Company>Schleissheimer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 Training - 03 Widgets</dc:title>
  <dc:creator>Felix Opatz</dc:creator>
  <cp:lastModifiedBy>Frank Nikolai</cp:lastModifiedBy>
  <cp:revision>673</cp:revision>
  <cp:lastPrinted>2014-10-02T14:13:00Z</cp:lastPrinted>
  <dcterms:created xsi:type="dcterms:W3CDTF">2015-04-01T07:53:55Z</dcterms:created>
  <dcterms:modified xsi:type="dcterms:W3CDTF">2015-10-08T11:48:53Z</dcterms:modified>
</cp:coreProperties>
</file>