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66"/>
  </p:notesMasterIdLst>
  <p:handoutMasterIdLst>
    <p:handoutMasterId r:id="rId67"/>
  </p:handoutMasterIdLst>
  <p:sldIdLst>
    <p:sldId id="257" r:id="rId2"/>
    <p:sldId id="414" r:id="rId3"/>
    <p:sldId id="503" r:id="rId4"/>
    <p:sldId id="475" r:id="rId5"/>
    <p:sldId id="479" r:id="rId6"/>
    <p:sldId id="477" r:id="rId7"/>
    <p:sldId id="478" r:id="rId8"/>
    <p:sldId id="481" r:id="rId9"/>
    <p:sldId id="470" r:id="rId10"/>
    <p:sldId id="482" r:id="rId11"/>
    <p:sldId id="497" r:id="rId12"/>
    <p:sldId id="498" r:id="rId13"/>
    <p:sldId id="499" r:id="rId14"/>
    <p:sldId id="500" r:id="rId15"/>
    <p:sldId id="501" r:id="rId16"/>
    <p:sldId id="513" r:id="rId17"/>
    <p:sldId id="514" r:id="rId18"/>
    <p:sldId id="524" r:id="rId19"/>
    <p:sldId id="504" r:id="rId20"/>
    <p:sldId id="490" r:id="rId21"/>
    <p:sldId id="491" r:id="rId22"/>
    <p:sldId id="488" r:id="rId23"/>
    <p:sldId id="489" r:id="rId24"/>
    <p:sldId id="516" r:id="rId25"/>
    <p:sldId id="517" r:id="rId26"/>
    <p:sldId id="518" r:id="rId27"/>
    <p:sldId id="502" r:id="rId28"/>
    <p:sldId id="480" r:id="rId29"/>
    <p:sldId id="515" r:id="rId30"/>
    <p:sldId id="492" r:id="rId31"/>
    <p:sldId id="493" r:id="rId32"/>
    <p:sldId id="494" r:id="rId33"/>
    <p:sldId id="495" r:id="rId34"/>
    <p:sldId id="496" r:id="rId35"/>
    <p:sldId id="528" r:id="rId36"/>
    <p:sldId id="512" r:id="rId37"/>
    <p:sldId id="520" r:id="rId38"/>
    <p:sldId id="521" r:id="rId39"/>
    <p:sldId id="522" r:id="rId40"/>
    <p:sldId id="451" r:id="rId41"/>
    <p:sldId id="506" r:id="rId42"/>
    <p:sldId id="525" r:id="rId43"/>
    <p:sldId id="507" r:id="rId44"/>
    <p:sldId id="526" r:id="rId45"/>
    <p:sldId id="510" r:id="rId46"/>
    <p:sldId id="511" r:id="rId47"/>
    <p:sldId id="508" r:id="rId48"/>
    <p:sldId id="509" r:id="rId49"/>
    <p:sldId id="519" r:id="rId50"/>
    <p:sldId id="457" r:id="rId51"/>
    <p:sldId id="505" r:id="rId52"/>
    <p:sldId id="461" r:id="rId53"/>
    <p:sldId id="462" r:id="rId54"/>
    <p:sldId id="463" r:id="rId55"/>
    <p:sldId id="464" r:id="rId56"/>
    <p:sldId id="465" r:id="rId57"/>
    <p:sldId id="466" r:id="rId58"/>
    <p:sldId id="467" r:id="rId59"/>
    <p:sldId id="452" r:id="rId60"/>
    <p:sldId id="455" r:id="rId61"/>
    <p:sldId id="468" r:id="rId62"/>
    <p:sldId id="469" r:id="rId63"/>
    <p:sldId id="527" r:id="rId64"/>
    <p:sldId id="391" r:id="rId65"/>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charset="0"/>
        <a:ea typeface="+mn-ea"/>
        <a:cs typeface="+mn-cs"/>
      </a:defRPr>
    </a:lvl1pPr>
    <a:lvl2pPr marL="457200" algn="l" rtl="0" fontAlgn="base">
      <a:spcBef>
        <a:spcPct val="0"/>
      </a:spcBef>
      <a:spcAft>
        <a:spcPct val="0"/>
      </a:spcAft>
      <a:defRPr sz="1500" kern="1200">
        <a:solidFill>
          <a:schemeClr val="tx1"/>
        </a:solidFill>
        <a:latin typeface="Arial" charset="0"/>
        <a:ea typeface="+mn-ea"/>
        <a:cs typeface="+mn-cs"/>
      </a:defRPr>
    </a:lvl2pPr>
    <a:lvl3pPr marL="914400" algn="l" rtl="0" fontAlgn="base">
      <a:spcBef>
        <a:spcPct val="0"/>
      </a:spcBef>
      <a:spcAft>
        <a:spcPct val="0"/>
      </a:spcAft>
      <a:defRPr sz="1500" kern="1200">
        <a:solidFill>
          <a:schemeClr val="tx1"/>
        </a:solidFill>
        <a:latin typeface="Arial" charset="0"/>
        <a:ea typeface="+mn-ea"/>
        <a:cs typeface="+mn-cs"/>
      </a:defRPr>
    </a:lvl3pPr>
    <a:lvl4pPr marL="1371600" algn="l" rtl="0" fontAlgn="base">
      <a:spcBef>
        <a:spcPct val="0"/>
      </a:spcBef>
      <a:spcAft>
        <a:spcPct val="0"/>
      </a:spcAft>
      <a:defRPr sz="1500" kern="1200">
        <a:solidFill>
          <a:schemeClr val="tx1"/>
        </a:solidFill>
        <a:latin typeface="Arial" charset="0"/>
        <a:ea typeface="+mn-ea"/>
        <a:cs typeface="+mn-cs"/>
      </a:defRPr>
    </a:lvl4pPr>
    <a:lvl5pPr marL="1828800" algn="l" rtl="0" fontAlgn="base">
      <a:spcBef>
        <a:spcPct val="0"/>
      </a:spcBef>
      <a:spcAft>
        <a:spcPct val="0"/>
      </a:spcAft>
      <a:defRPr sz="1500" kern="1200">
        <a:solidFill>
          <a:schemeClr val="tx1"/>
        </a:solidFill>
        <a:latin typeface="Arial" charset="0"/>
        <a:ea typeface="+mn-ea"/>
        <a:cs typeface="+mn-cs"/>
      </a:defRPr>
    </a:lvl5pPr>
    <a:lvl6pPr marL="2286000" algn="l" defTabSz="914400" rtl="0" eaLnBrk="1" latinLnBrk="0" hangingPunct="1">
      <a:defRPr sz="1500" kern="1200">
        <a:solidFill>
          <a:schemeClr val="tx1"/>
        </a:solidFill>
        <a:latin typeface="Arial" charset="0"/>
        <a:ea typeface="+mn-ea"/>
        <a:cs typeface="+mn-cs"/>
      </a:defRPr>
    </a:lvl6pPr>
    <a:lvl7pPr marL="2743200" algn="l" defTabSz="914400" rtl="0" eaLnBrk="1" latinLnBrk="0" hangingPunct="1">
      <a:defRPr sz="1500" kern="1200">
        <a:solidFill>
          <a:schemeClr val="tx1"/>
        </a:solidFill>
        <a:latin typeface="Arial" charset="0"/>
        <a:ea typeface="+mn-ea"/>
        <a:cs typeface="+mn-cs"/>
      </a:defRPr>
    </a:lvl7pPr>
    <a:lvl8pPr marL="3200400" algn="l" defTabSz="914400" rtl="0" eaLnBrk="1" latinLnBrk="0" hangingPunct="1">
      <a:defRPr sz="1500" kern="1200">
        <a:solidFill>
          <a:schemeClr val="tx1"/>
        </a:solidFill>
        <a:latin typeface="Arial" charset="0"/>
        <a:ea typeface="+mn-ea"/>
        <a:cs typeface="+mn-cs"/>
      </a:defRPr>
    </a:lvl8pPr>
    <a:lvl9pPr marL="3657600" algn="l" defTabSz="914400" rtl="0" eaLnBrk="1" latinLnBrk="0" hangingPunct="1">
      <a:defRPr sz="1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ECFF"/>
    <a:srgbClr val="CCFFCC"/>
    <a:srgbClr val="CCCC00"/>
    <a:srgbClr val="FFFF99"/>
    <a:srgbClr val="FFFF00"/>
    <a:srgbClr val="FF99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0000" autoAdjust="0"/>
  </p:normalViewPr>
  <p:slideViewPr>
    <p:cSldViewPr snapToObjects="1">
      <p:cViewPr varScale="1">
        <p:scale>
          <a:sx n="107" d="100"/>
          <a:sy n="107" d="100"/>
        </p:scale>
        <p:origin x="-1482" y="-84"/>
      </p:cViewPr>
      <p:guideLst>
        <p:guide orient="horz" pos="3797"/>
        <p:guide orient="horz" pos="730"/>
        <p:guide orient="horz" pos="1573"/>
        <p:guide orient="horz" pos="4042"/>
        <p:guide orient="horz" pos="4197"/>
        <p:guide orient="horz" pos="3836"/>
        <p:guide orient="horz" pos="504"/>
        <p:guide orient="horz" pos="587"/>
        <p:guide pos="6029"/>
        <p:guide pos="4801"/>
        <p:guide pos="211"/>
        <p:guide pos="1436"/>
        <p:guide pos="47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96" d="100"/>
          <a:sy n="96" d="100"/>
        </p:scale>
        <p:origin x="-3660" y="-108"/>
      </p:cViewPr>
      <p:guideLst>
        <p:guide orient="horz" pos="3127"/>
        <p:guide orient="horz" pos="6075"/>
        <p:guide orient="horz" pos="6173"/>
        <p:guide pos="2142"/>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6" name="Picture 12" descr="continental_255_153_0_RGB"/>
          <p:cNvPicPr>
            <a:picLocks noChangeAspect="1" noChangeArrowheads="1"/>
          </p:cNvPicPr>
          <p:nvPr/>
        </p:nvPicPr>
        <p:blipFill>
          <a:blip r:embed="rId2" cstate="print"/>
          <a:srcRect/>
          <a:stretch>
            <a:fillRect/>
          </a:stretch>
        </p:blipFill>
        <p:spPr bwMode="auto">
          <a:xfrm>
            <a:off x="4270375" y="9431338"/>
            <a:ext cx="2230438" cy="368300"/>
          </a:xfrm>
          <a:prstGeom prst="rect">
            <a:avLst/>
          </a:prstGeom>
          <a:noFill/>
          <a:ln w="9525">
            <a:noFill/>
            <a:miter lim="800000"/>
            <a:headEnd/>
            <a:tailEnd/>
          </a:ln>
        </p:spPr>
      </p:pic>
      <p:sp>
        <p:nvSpPr>
          <p:cNvPr id="28685" name="Line 13"/>
          <p:cNvSpPr>
            <a:spLocks noChangeShapeType="1"/>
          </p:cNvSpPr>
          <p:nvPr/>
        </p:nvSpPr>
        <p:spPr bwMode="auto">
          <a:xfrm>
            <a:off x="298450" y="9356725"/>
            <a:ext cx="6202363" cy="0"/>
          </a:xfrm>
          <a:prstGeom prst="line">
            <a:avLst/>
          </a:prstGeom>
          <a:noFill/>
          <a:ln w="19050">
            <a:solidFill>
              <a:schemeClr val="tx1"/>
            </a:solidFill>
            <a:round/>
            <a:headEnd/>
            <a:tailEnd type="none" w="sm" len="lg"/>
          </a:ln>
          <a:effectLst/>
        </p:spPr>
        <p:txBody>
          <a:bodyPr lIns="92016" tIns="46008" rIns="92016" bIns="46008" anchor="b"/>
          <a:lstStyle/>
          <a:p>
            <a:pPr algn="ctr">
              <a:defRPr/>
            </a:pPr>
            <a:endParaRPr lang="de-DE"/>
          </a:p>
        </p:txBody>
      </p:sp>
      <p:sp>
        <p:nvSpPr>
          <p:cNvPr id="28686" name="Rectangle 14"/>
          <p:cNvSpPr>
            <a:spLocks noChangeArrowheads="1"/>
          </p:cNvSpPr>
          <p:nvPr/>
        </p:nvSpPr>
        <p:spPr bwMode="auto">
          <a:xfrm>
            <a:off x="165100" y="9580563"/>
            <a:ext cx="806450" cy="261937"/>
          </a:xfrm>
          <a:prstGeom prst="rect">
            <a:avLst/>
          </a:prstGeom>
          <a:noFill/>
          <a:ln w="9525">
            <a:noFill/>
            <a:miter lim="800000"/>
            <a:headEnd/>
            <a:tailEnd type="none" w="sm" len="lg"/>
          </a:ln>
          <a:effectLst/>
        </p:spPr>
        <p:txBody>
          <a:bodyPr wrap="none" lIns="107513" tIns="53756" rIns="107513" bIns="53756">
            <a:spAutoFit/>
          </a:bodyPr>
          <a:lstStyle/>
          <a:p>
            <a:pPr defTabSz="915988" eaLnBrk="0" hangingPunct="0">
              <a:spcBef>
                <a:spcPct val="50000"/>
              </a:spcBef>
              <a:defRPr/>
            </a:pPr>
            <a:r>
              <a:rPr lang="de-DE" sz="1000"/>
              <a:t>Page </a:t>
            </a:r>
            <a:fld id="{DAD41CE8-C0D5-4953-A289-0F8F379FCEB1}" type="slidenum">
              <a:rPr lang="de-DE" sz="1000"/>
              <a:pPr defTabSz="915988" eaLnBrk="0" hangingPunct="0">
                <a:spcBef>
                  <a:spcPct val="50000"/>
                </a:spcBef>
                <a:defRPr/>
              </a:pPr>
              <a:t>‹#›</a:t>
            </a:fld>
            <a:endParaRPr lang="de-DE" sz="1000"/>
          </a:p>
        </p:txBody>
      </p:sp>
      <p:sp>
        <p:nvSpPr>
          <p:cNvPr id="28687" name="Line 15"/>
          <p:cNvSpPr>
            <a:spLocks noChangeShapeType="1"/>
          </p:cNvSpPr>
          <p:nvPr/>
        </p:nvSpPr>
        <p:spPr bwMode="auto">
          <a:xfrm>
            <a:off x="295275" y="617538"/>
            <a:ext cx="6202363" cy="0"/>
          </a:xfrm>
          <a:prstGeom prst="line">
            <a:avLst/>
          </a:prstGeom>
          <a:noFill/>
          <a:ln w="19050">
            <a:solidFill>
              <a:schemeClr val="tx1"/>
            </a:solidFill>
            <a:round/>
            <a:headEnd/>
            <a:tailEnd type="none" w="sm" len="lg"/>
          </a:ln>
          <a:effectLst/>
        </p:spPr>
        <p:txBody>
          <a:bodyPr lIns="92016" tIns="46008" rIns="92016" bIns="46008" anchor="b"/>
          <a:lstStyle/>
          <a:p>
            <a:pPr algn="ctr">
              <a:defRPr/>
            </a:pPr>
            <a:endParaRPr lang="de-DE"/>
          </a:p>
        </p:txBody>
      </p:sp>
      <p:sp>
        <p:nvSpPr>
          <p:cNvPr id="28688" name="Rectangle 16"/>
          <p:cNvSpPr>
            <a:spLocks noGrp="1" noChangeArrowheads="1"/>
          </p:cNvSpPr>
          <p:nvPr>
            <p:ph type="hdr" sz="quarter"/>
          </p:nvPr>
        </p:nvSpPr>
        <p:spPr bwMode="auto">
          <a:xfrm>
            <a:off x="304800" y="0"/>
            <a:ext cx="6205538" cy="5365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09638" eaLnBrk="0" hangingPunct="0">
              <a:defRPr sz="1600" b="1">
                <a:latin typeface="Arial" charset="0"/>
              </a:defRPr>
            </a:lvl1pPr>
          </a:lstStyle>
          <a:p>
            <a:pPr>
              <a:defRPr/>
            </a:pPr>
            <a:endParaRPr lang="de-DE"/>
          </a:p>
        </p:txBody>
      </p:sp>
    </p:spTree>
    <p:extLst>
      <p:ext uri="{BB962C8B-B14F-4D97-AF65-F5344CB8AC3E}">
        <p14:creationId xmlns:p14="http://schemas.microsoft.com/office/powerpoint/2010/main" val="4084728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708025" y="742950"/>
            <a:ext cx="5378450" cy="37242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79450" y="4714875"/>
            <a:ext cx="5438775" cy="4470400"/>
          </a:xfrm>
          <a:prstGeom prst="rect">
            <a:avLst/>
          </a:prstGeom>
          <a:noFill/>
          <a:ln w="9525">
            <a:noFill/>
            <a:miter lim="800000"/>
            <a:headEnd/>
            <a:tailEnd/>
          </a:ln>
          <a:effectLst/>
        </p:spPr>
        <p:txBody>
          <a:bodyPr vert="horz" wrap="square" lIns="91010" tIns="45505" rIns="91010" bIns="45505"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pic>
        <p:nvPicPr>
          <p:cNvPr id="15364" name="Picture 11" descr="continental_255_153_0_RGB"/>
          <p:cNvPicPr>
            <a:picLocks noChangeAspect="1" noChangeArrowheads="1"/>
          </p:cNvPicPr>
          <p:nvPr/>
        </p:nvPicPr>
        <p:blipFill>
          <a:blip r:embed="rId2"/>
          <a:srcRect/>
          <a:stretch>
            <a:fillRect/>
          </a:stretch>
        </p:blipFill>
        <p:spPr bwMode="auto">
          <a:xfrm>
            <a:off x="4270375" y="9431338"/>
            <a:ext cx="2230438" cy="368300"/>
          </a:xfrm>
          <a:prstGeom prst="rect">
            <a:avLst/>
          </a:prstGeom>
          <a:noFill/>
          <a:ln w="9525">
            <a:noFill/>
            <a:miter lim="800000"/>
            <a:headEnd/>
            <a:tailEnd/>
          </a:ln>
        </p:spPr>
      </p:pic>
      <p:sp>
        <p:nvSpPr>
          <p:cNvPr id="5132" name="Line 12"/>
          <p:cNvSpPr>
            <a:spLocks noChangeShapeType="1"/>
          </p:cNvSpPr>
          <p:nvPr/>
        </p:nvSpPr>
        <p:spPr bwMode="auto">
          <a:xfrm>
            <a:off x="298450" y="9356725"/>
            <a:ext cx="6202363" cy="0"/>
          </a:xfrm>
          <a:prstGeom prst="line">
            <a:avLst/>
          </a:prstGeom>
          <a:noFill/>
          <a:ln w="19050">
            <a:solidFill>
              <a:schemeClr val="tx1"/>
            </a:solidFill>
            <a:round/>
            <a:headEnd/>
            <a:tailEnd type="none" w="sm" len="lg"/>
          </a:ln>
          <a:effectLst/>
        </p:spPr>
        <p:txBody>
          <a:bodyPr lIns="92016" tIns="46008" rIns="92016" bIns="46008" anchor="b"/>
          <a:lstStyle/>
          <a:p>
            <a:pPr algn="ctr">
              <a:defRPr/>
            </a:pPr>
            <a:endParaRPr lang="de-DE"/>
          </a:p>
        </p:txBody>
      </p:sp>
      <p:sp>
        <p:nvSpPr>
          <p:cNvPr id="5133" name="Rectangle 13"/>
          <p:cNvSpPr>
            <a:spLocks noChangeArrowheads="1"/>
          </p:cNvSpPr>
          <p:nvPr/>
        </p:nvSpPr>
        <p:spPr bwMode="auto">
          <a:xfrm>
            <a:off x="165100" y="9580563"/>
            <a:ext cx="806450" cy="261937"/>
          </a:xfrm>
          <a:prstGeom prst="rect">
            <a:avLst/>
          </a:prstGeom>
          <a:noFill/>
          <a:ln w="9525">
            <a:noFill/>
            <a:miter lim="800000"/>
            <a:headEnd/>
            <a:tailEnd type="none" w="sm" len="lg"/>
          </a:ln>
          <a:effectLst/>
        </p:spPr>
        <p:txBody>
          <a:bodyPr wrap="none" lIns="107513" tIns="53756" rIns="107513" bIns="53756">
            <a:spAutoFit/>
          </a:bodyPr>
          <a:lstStyle/>
          <a:p>
            <a:pPr defTabSz="915988" eaLnBrk="0" hangingPunct="0">
              <a:spcBef>
                <a:spcPct val="50000"/>
              </a:spcBef>
              <a:defRPr/>
            </a:pPr>
            <a:r>
              <a:rPr lang="de-DE" sz="1000"/>
              <a:t>Page </a:t>
            </a:r>
            <a:fld id="{F9E8A488-B0D8-4033-AD8B-555840D086F9}" type="slidenum">
              <a:rPr lang="de-DE" sz="1000"/>
              <a:pPr defTabSz="915988" eaLnBrk="0" hangingPunct="0">
                <a:spcBef>
                  <a:spcPct val="50000"/>
                </a:spcBef>
                <a:defRPr/>
              </a:pPr>
              <a:t>‹#›</a:t>
            </a:fld>
            <a:endParaRPr lang="de-DE" sz="1000"/>
          </a:p>
        </p:txBody>
      </p:sp>
      <p:sp>
        <p:nvSpPr>
          <p:cNvPr id="5134" name="Line 14"/>
          <p:cNvSpPr>
            <a:spLocks noChangeShapeType="1"/>
          </p:cNvSpPr>
          <p:nvPr/>
        </p:nvSpPr>
        <p:spPr bwMode="auto">
          <a:xfrm>
            <a:off x="298450" y="4578350"/>
            <a:ext cx="6202363" cy="0"/>
          </a:xfrm>
          <a:prstGeom prst="line">
            <a:avLst/>
          </a:prstGeom>
          <a:noFill/>
          <a:ln w="19050">
            <a:solidFill>
              <a:schemeClr val="tx1"/>
            </a:solidFill>
            <a:round/>
            <a:headEnd/>
            <a:tailEnd type="none" w="sm" len="lg"/>
          </a:ln>
          <a:effectLst/>
        </p:spPr>
        <p:txBody>
          <a:bodyPr lIns="92016" tIns="46008" rIns="92016" bIns="46008" anchor="b"/>
          <a:lstStyle/>
          <a:p>
            <a:pPr algn="ctr">
              <a:defRPr/>
            </a:pPr>
            <a:endParaRPr lang="de-DE"/>
          </a:p>
        </p:txBody>
      </p:sp>
      <p:sp>
        <p:nvSpPr>
          <p:cNvPr id="5135" name="Line 15"/>
          <p:cNvSpPr>
            <a:spLocks noChangeShapeType="1"/>
          </p:cNvSpPr>
          <p:nvPr/>
        </p:nvSpPr>
        <p:spPr bwMode="auto">
          <a:xfrm>
            <a:off x="295275" y="617538"/>
            <a:ext cx="6202363" cy="0"/>
          </a:xfrm>
          <a:prstGeom prst="line">
            <a:avLst/>
          </a:prstGeom>
          <a:noFill/>
          <a:ln w="19050">
            <a:solidFill>
              <a:schemeClr val="tx1"/>
            </a:solidFill>
            <a:round/>
            <a:headEnd/>
            <a:tailEnd type="none" w="sm" len="lg"/>
          </a:ln>
          <a:effectLst/>
        </p:spPr>
        <p:txBody>
          <a:bodyPr lIns="92016" tIns="46008" rIns="92016" bIns="46008" anchor="b"/>
          <a:lstStyle/>
          <a:p>
            <a:pPr algn="ctr">
              <a:defRPr/>
            </a:pPr>
            <a:endParaRPr lang="de-DE"/>
          </a:p>
        </p:txBody>
      </p:sp>
      <p:sp>
        <p:nvSpPr>
          <p:cNvPr id="5136" name="Rectangle 16"/>
          <p:cNvSpPr>
            <a:spLocks noGrp="1" noChangeArrowheads="1"/>
          </p:cNvSpPr>
          <p:nvPr>
            <p:ph type="hdr" sz="quarter"/>
          </p:nvPr>
        </p:nvSpPr>
        <p:spPr bwMode="auto">
          <a:xfrm>
            <a:off x="304800" y="0"/>
            <a:ext cx="6205538" cy="5365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09638" eaLnBrk="0" hangingPunct="0">
              <a:defRPr sz="1600" b="1">
                <a:latin typeface="Arial" charset="0"/>
              </a:defRPr>
            </a:lvl1pPr>
          </a:lstStyle>
          <a:p>
            <a:pPr>
              <a:defRPr/>
            </a:pPr>
            <a:endParaRPr lang="de-DE"/>
          </a:p>
        </p:txBody>
      </p:sp>
    </p:spTree>
    <p:extLst>
      <p:ext uri="{BB962C8B-B14F-4D97-AF65-F5344CB8AC3E}">
        <p14:creationId xmlns:p14="http://schemas.microsoft.com/office/powerpoint/2010/main" val="2355350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lienbildplatzhalter 1"/>
          <p:cNvSpPr>
            <a:spLocks noGrp="1" noRot="1" noChangeAspect="1" noTextEdit="1"/>
          </p:cNvSpPr>
          <p:nvPr>
            <p:ph type="sldImg"/>
          </p:nvPr>
        </p:nvSpPr>
        <p:spPr>
          <a:ln/>
        </p:spPr>
      </p:sp>
      <p:sp>
        <p:nvSpPr>
          <p:cNvPr id="28674" name="Notizenplatzhalter 2"/>
          <p:cNvSpPr>
            <a:spLocks noGrp="1"/>
          </p:cNvSpPr>
          <p:nvPr>
            <p:ph type="body" idx="1"/>
          </p:nvPr>
        </p:nvSpPr>
        <p:spPr>
          <a:noFill/>
          <a:ln/>
        </p:spPr>
        <p:txBody>
          <a:bodyPr/>
          <a:lstStyle/>
          <a:p>
            <a:r>
              <a:rPr lang="en-US" smtClean="0"/>
              <a:t>Multiple time domains to accommodate different animation frequency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lienbildplatzhalter 1"/>
          <p:cNvSpPr>
            <a:spLocks noGrp="1" noRot="1" noChangeAspect="1" noTextEdit="1"/>
          </p:cNvSpPr>
          <p:nvPr>
            <p:ph type="sldImg"/>
          </p:nvPr>
        </p:nvSpPr>
        <p:spPr>
          <a:ln/>
        </p:spPr>
      </p:sp>
      <p:sp>
        <p:nvSpPr>
          <p:cNvPr id="55298" name="Notizenplatzhalter 2"/>
          <p:cNvSpPr>
            <a:spLocks noGrp="1"/>
          </p:cNvSpPr>
          <p:nvPr>
            <p:ph type="body" idx="1"/>
          </p:nvPr>
        </p:nvSpPr>
        <p:spPr>
          <a:noFill/>
          <a:ln/>
        </p:spPr>
        <p:txBody>
          <a:bodyPr/>
          <a:lstStyle/>
          <a:p>
            <a:r>
              <a:rPr lang="en-US" smtClean="0"/>
              <a:t>1. Message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lienbildplatzhalter 1"/>
          <p:cNvSpPr>
            <a:spLocks noGrp="1" noRot="1" noChangeAspect="1" noTextEdit="1"/>
          </p:cNvSpPr>
          <p:nvPr>
            <p:ph type="sldImg"/>
          </p:nvPr>
        </p:nvSpPr>
        <p:spPr>
          <a:ln/>
        </p:spPr>
      </p:sp>
      <p:sp>
        <p:nvSpPr>
          <p:cNvPr id="58370" name="Notizenplatzhalter 2"/>
          <p:cNvSpPr>
            <a:spLocks noGrp="1"/>
          </p:cNvSpPr>
          <p:nvPr>
            <p:ph type="body" idx="1"/>
          </p:nvPr>
        </p:nvSpPr>
        <p:spPr>
          <a:noFill/>
          <a:ln/>
        </p:spPr>
        <p:txBody>
          <a:bodyPr/>
          <a:lstStyle/>
          <a:p>
            <a:r>
              <a:rPr lang="en-US" smtClean="0"/>
              <a:t>The animation and the storyboard objects are created when the animation is requested. HMI Time Domain</a:t>
            </a:r>
          </a:p>
          <a:p>
            <a:endParaRPr lang="en-US" smtClean="0"/>
          </a:p>
          <a:p>
            <a:r>
              <a:rPr lang="en-US" smtClean="0"/>
              <a:t>The scene and animparam objects are created when the animations are scheduled to the active list. CP (Scheduler Task)</a:t>
            </a:r>
          </a:p>
          <a:p>
            <a:endParaRPr lang="en-US" smtClean="0"/>
          </a:p>
          <a:p>
            <a:r>
              <a:rPr lang="en-US" smtClean="0"/>
              <a:t>The scene and animparam objects are deleted when the finished animation is changed to state Done. CP (Scheduler Task)</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p:spPr>
        <p:txBody>
          <a:bodyPr/>
          <a:lstStyle/>
          <a:p>
            <a:r>
              <a:rPr lang="en-US" smtClean="0"/>
              <a:t>What if my listbox is changed to have 4 visible elements?</a:t>
            </a:r>
          </a:p>
          <a:p>
            <a:r>
              <a:rPr lang="en-US" smtClean="0"/>
              <a:t>What if my button has some more images inside? What if its content isn’t even a button?</a:t>
            </a:r>
          </a:p>
        </p:txBody>
      </p:sp>
      <p:sp>
        <p:nvSpPr>
          <p:cNvPr id="63491" name="Date Placeholder 3"/>
          <p:cNvSpPr>
            <a:spLocks noGrp="1"/>
          </p:cNvSpPr>
          <p:nvPr>
            <p:ph type="dt" sz="quarter" idx="4294967295"/>
          </p:nvPr>
        </p:nvSpPr>
        <p:spPr bwMode="auto">
          <a:xfrm>
            <a:off x="3849688" y="0"/>
            <a:ext cx="2946400" cy="496888"/>
          </a:xfrm>
          <a:prstGeom prst="rect">
            <a:avLst/>
          </a:prstGeom>
          <a:noFill/>
          <a:ln>
            <a:miter lim="800000"/>
            <a:headEnd/>
            <a:tailEnd/>
          </a:ln>
        </p:spPr>
        <p:txBody>
          <a:bodyPr/>
          <a:lstStyle/>
          <a:p>
            <a:pPr algn="ctr"/>
            <a:fld id="{6255951D-05A9-4A3A-A046-2F8023871DC5}" type="datetime5">
              <a:rPr lang="de-DE"/>
              <a:pPr algn="ctr"/>
              <a:t>13-01-10</a:t>
            </a:fld>
            <a:endParaRPr lang="de-DE"/>
          </a:p>
        </p:txBody>
      </p:sp>
      <p:sp>
        <p:nvSpPr>
          <p:cNvPr id="63492" name="Footer Placeholder 4"/>
          <p:cNvSpPr>
            <a:spLocks noGrp="1"/>
          </p:cNvSpPr>
          <p:nvPr>
            <p:ph type="ftr" sz="quarter" idx="4294967295"/>
          </p:nvPr>
        </p:nvSpPr>
        <p:spPr bwMode="auto">
          <a:xfrm>
            <a:off x="0" y="9429750"/>
            <a:ext cx="2946400" cy="496888"/>
          </a:xfrm>
          <a:prstGeom prst="rect">
            <a:avLst/>
          </a:prstGeom>
          <a:noFill/>
          <a:ln>
            <a:miter lim="800000"/>
            <a:headEnd/>
            <a:tailEnd/>
          </a:ln>
        </p:spPr>
        <p:txBody>
          <a:bodyPr/>
          <a:lstStyle/>
          <a:p>
            <a:pPr algn="ctr"/>
            <a:r>
              <a:rPr lang="de-DE"/>
              <a:t>Autor | ©  Continental AG</a:t>
            </a:r>
          </a:p>
        </p:txBody>
      </p:sp>
      <p:sp>
        <p:nvSpPr>
          <p:cNvPr id="63493" name="Slide Number Placeholder 5"/>
          <p:cNvSpPr>
            <a:spLocks noGrp="1"/>
          </p:cNvSpPr>
          <p:nvPr>
            <p:ph type="sldNum" sz="quarter" idx="4294967295"/>
          </p:nvPr>
        </p:nvSpPr>
        <p:spPr bwMode="auto">
          <a:xfrm>
            <a:off x="3849688" y="9429750"/>
            <a:ext cx="2946400" cy="496888"/>
          </a:xfrm>
          <a:prstGeom prst="rect">
            <a:avLst/>
          </a:prstGeom>
          <a:noFill/>
          <a:ln>
            <a:miter lim="800000"/>
            <a:headEnd/>
            <a:tailEnd/>
          </a:ln>
        </p:spPr>
        <p:txBody>
          <a:bodyPr/>
          <a:lstStyle/>
          <a:p>
            <a:pPr algn="ctr"/>
            <a:fld id="{AF851E46-3EED-4F40-938E-7DF9ABBD3901}" type="slidenum">
              <a:rPr lang="de-DE"/>
              <a:pPr algn="ctr"/>
              <a:t>30</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p:spPr>
        <p:txBody>
          <a:bodyPr/>
          <a:lstStyle/>
          <a:p>
            <a:r>
              <a:rPr lang="en-US" smtClean="0"/>
              <a:t>Anim Assembly</a:t>
            </a:r>
          </a:p>
        </p:txBody>
      </p:sp>
      <p:sp>
        <p:nvSpPr>
          <p:cNvPr id="65539" name="Date Placeholder 3"/>
          <p:cNvSpPr>
            <a:spLocks noGrp="1"/>
          </p:cNvSpPr>
          <p:nvPr>
            <p:ph type="dt" sz="quarter" idx="4294967295"/>
          </p:nvPr>
        </p:nvSpPr>
        <p:spPr bwMode="auto">
          <a:xfrm>
            <a:off x="3849688" y="0"/>
            <a:ext cx="2946400" cy="496888"/>
          </a:xfrm>
          <a:prstGeom prst="rect">
            <a:avLst/>
          </a:prstGeom>
          <a:noFill/>
          <a:ln>
            <a:miter lim="800000"/>
            <a:headEnd/>
            <a:tailEnd/>
          </a:ln>
        </p:spPr>
        <p:txBody>
          <a:bodyPr/>
          <a:lstStyle/>
          <a:p>
            <a:pPr algn="ctr"/>
            <a:fld id="{2A2F4C63-E1EE-4C8D-ACA6-232E17903889}" type="datetime5">
              <a:rPr lang="de-DE"/>
              <a:pPr algn="ctr"/>
              <a:t>13-01-10</a:t>
            </a:fld>
            <a:endParaRPr lang="de-DE"/>
          </a:p>
        </p:txBody>
      </p:sp>
      <p:sp>
        <p:nvSpPr>
          <p:cNvPr id="65540" name="Footer Placeholder 4"/>
          <p:cNvSpPr>
            <a:spLocks noGrp="1"/>
          </p:cNvSpPr>
          <p:nvPr>
            <p:ph type="ftr" sz="quarter" idx="4294967295"/>
          </p:nvPr>
        </p:nvSpPr>
        <p:spPr bwMode="auto">
          <a:xfrm>
            <a:off x="0" y="9429750"/>
            <a:ext cx="2946400" cy="496888"/>
          </a:xfrm>
          <a:prstGeom prst="rect">
            <a:avLst/>
          </a:prstGeom>
          <a:noFill/>
          <a:ln>
            <a:miter lim="800000"/>
            <a:headEnd/>
            <a:tailEnd/>
          </a:ln>
        </p:spPr>
        <p:txBody>
          <a:bodyPr/>
          <a:lstStyle/>
          <a:p>
            <a:pPr algn="ctr"/>
            <a:r>
              <a:rPr lang="de-DE"/>
              <a:t>Autor | ©  Continental AG</a:t>
            </a:r>
          </a:p>
        </p:txBody>
      </p:sp>
      <p:sp>
        <p:nvSpPr>
          <p:cNvPr id="65541" name="Slide Number Placeholder 5"/>
          <p:cNvSpPr>
            <a:spLocks noGrp="1"/>
          </p:cNvSpPr>
          <p:nvPr>
            <p:ph type="sldNum" sz="quarter" idx="4294967295"/>
          </p:nvPr>
        </p:nvSpPr>
        <p:spPr bwMode="auto">
          <a:xfrm>
            <a:off x="3849688" y="9429750"/>
            <a:ext cx="2946400" cy="496888"/>
          </a:xfrm>
          <a:prstGeom prst="rect">
            <a:avLst/>
          </a:prstGeom>
          <a:noFill/>
          <a:ln>
            <a:miter lim="800000"/>
            <a:headEnd/>
            <a:tailEnd/>
          </a:ln>
        </p:spPr>
        <p:txBody>
          <a:bodyPr/>
          <a:lstStyle/>
          <a:p>
            <a:pPr algn="ctr"/>
            <a:fld id="{154C613A-2CAE-46C0-90D3-4A1C0DE238C1}" type="slidenum">
              <a:rPr lang="de-DE"/>
              <a:pPr algn="ctr"/>
              <a:t>31</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lienbildplatzhalter 1"/>
          <p:cNvSpPr>
            <a:spLocks noGrp="1" noRot="1" noChangeAspect="1" noTextEdit="1"/>
          </p:cNvSpPr>
          <p:nvPr>
            <p:ph type="sldImg"/>
          </p:nvPr>
        </p:nvSpPr>
        <p:spPr>
          <a:ln/>
        </p:spPr>
      </p:sp>
      <p:sp>
        <p:nvSpPr>
          <p:cNvPr id="73730" name="Notizenplatzhalter 2"/>
          <p:cNvSpPr>
            <a:spLocks noGrp="1"/>
          </p:cNvSpPr>
          <p:nvPr>
            <p:ph type="body" idx="1"/>
          </p:nvPr>
        </p:nvSpPr>
        <p:spPr>
          <a:noFill/>
          <a:ln/>
        </p:spPr>
        <p:txBody>
          <a:bodyPr/>
          <a:lstStyle/>
          <a:p>
            <a:r>
              <a:rPr lang="en-US" smtClean="0"/>
              <a:t>Update data?</a:t>
            </a:r>
          </a:p>
          <a:p>
            <a:endParaRPr lang="en-US" smtClean="0"/>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Folienbildplatzhalter 1"/>
          <p:cNvSpPr>
            <a:spLocks noGrp="1" noRot="1" noChangeAspect="1" noTextEdit="1"/>
          </p:cNvSpPr>
          <p:nvPr>
            <p:ph type="sldImg"/>
          </p:nvPr>
        </p:nvSpPr>
        <p:spPr>
          <a:ln/>
        </p:spPr>
      </p:sp>
      <p:sp>
        <p:nvSpPr>
          <p:cNvPr id="75778" name="Notizenplatzhalter 2"/>
          <p:cNvSpPr>
            <a:spLocks noGrp="1"/>
          </p:cNvSpPr>
          <p:nvPr>
            <p:ph type="body" idx="1"/>
          </p:nvPr>
        </p:nvSpPr>
        <p:spPr>
          <a:noFill/>
          <a:ln/>
        </p:spPr>
        <p:txBody>
          <a:bodyPr/>
          <a:lstStyle/>
          <a:p>
            <a:r>
              <a:rPr lang="en-US" smtClean="0"/>
              <a:t>Widget -&gt; AnimControl:Call functions like m_vStop</a:t>
            </a:r>
          </a:p>
          <a:p>
            <a:r>
              <a:rPr lang="en-US" smtClean="0"/>
              <a:t>AnimControl -&gt; Widget: ACE_AnimationFeedback (currently sending an direct message to the widget)</a:t>
            </a:r>
          </a:p>
          <a:p>
            <a:r>
              <a:rPr lang="en-US" smtClean="0"/>
              <a:t>During creation/destruction of the animation</a:t>
            </a:r>
          </a:p>
          <a:p>
            <a:r>
              <a:rPr lang="en-US" smtClean="0"/>
              <a:t>During anim state changes (not run state changes)</a:t>
            </a:r>
          </a:p>
          <a:p>
            <a:endParaRPr lang="en-US" smtClean="0"/>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lienbildplatzhalter 1"/>
          <p:cNvSpPr>
            <a:spLocks noGrp="1" noRot="1" noChangeAspect="1" noTextEdit="1"/>
          </p:cNvSpPr>
          <p:nvPr>
            <p:ph type="sldImg"/>
          </p:nvPr>
        </p:nvSpPr>
        <p:spPr>
          <a:ln/>
        </p:spPr>
      </p:sp>
      <p:sp>
        <p:nvSpPr>
          <p:cNvPr id="78850" name="Notizenplatzhalter 2"/>
          <p:cNvSpPr>
            <a:spLocks noGrp="1"/>
          </p:cNvSpPr>
          <p:nvPr>
            <p:ph type="body" idx="1"/>
          </p:nvPr>
        </p:nvSpPr>
        <p:spPr>
          <a:noFill/>
          <a:ln/>
        </p:spPr>
        <p:txBody>
          <a:bodyPr/>
          <a:lstStyle/>
          <a:p>
            <a:r>
              <a:rPr lang="en-US" smtClean="0"/>
              <a:t>ALF/Stop command is handled in Scheduler task based on VSync</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lienbildplatzhalter 1"/>
          <p:cNvSpPr>
            <a:spLocks noGrp="1" noRot="1" noChangeAspect="1" noTextEdit="1"/>
          </p:cNvSpPr>
          <p:nvPr>
            <p:ph type="sldImg"/>
          </p:nvPr>
        </p:nvSpPr>
        <p:spPr>
          <a:ln/>
        </p:spPr>
      </p:sp>
      <p:sp>
        <p:nvSpPr>
          <p:cNvPr id="3" name="Notizenplatzhalter 2"/>
          <p:cNvSpPr>
            <a:spLocks noGrp="1"/>
          </p:cNvSpPr>
          <p:nvPr>
            <p:ph type="body" idx="1"/>
          </p:nvPr>
        </p:nvSpPr>
        <p:spPr/>
        <p:txBody>
          <a:bodyPr>
            <a:normAutofit lnSpcReduction="10000"/>
          </a:bodyPr>
          <a:lstStyle/>
          <a:p>
            <a:pPr>
              <a:defRPr/>
            </a:pPr>
            <a:r>
              <a:rPr lang="en-US" sz="1000" dirty="0" err="1"/>
              <a:t>m_vRestart</a:t>
            </a:r>
            <a:endParaRPr lang="en-US" sz="1000" dirty="0"/>
          </a:p>
          <a:p>
            <a:pPr>
              <a:defRPr/>
            </a:pPr>
            <a:r>
              <a:rPr lang="en-US" sz="1000" dirty="0"/>
              <a:t>Dependent on the animation state we perform the following things:</a:t>
            </a:r>
          </a:p>
          <a:p>
            <a:pPr>
              <a:defRPr/>
            </a:pPr>
            <a:r>
              <a:rPr lang="en-US" sz="1000" dirty="0"/>
              <a:t>NEW:          </a:t>
            </a:r>
          </a:p>
          <a:p>
            <a:pPr>
              <a:defRPr/>
            </a:pPr>
            <a:r>
              <a:rPr lang="en-US" sz="1000" dirty="0"/>
              <a:t>  we add only the u8NrOfAdditionalLoops to the loop counter if the animation becomes active it runs u8NrOfAdditionalLoops loops in </a:t>
            </a:r>
            <a:r>
              <a:rPr lang="en-US" sz="1000" dirty="0" err="1"/>
              <a:t>additon</a:t>
            </a:r>
            <a:endParaRPr lang="en-US" sz="1000" dirty="0"/>
          </a:p>
          <a:p>
            <a:pPr>
              <a:defRPr/>
            </a:pPr>
            <a:r>
              <a:rPr lang="en-US" sz="1000" dirty="0"/>
              <a:t>WAITING: </a:t>
            </a:r>
          </a:p>
          <a:p>
            <a:pPr>
              <a:defRPr/>
            </a:pPr>
            <a:r>
              <a:rPr lang="en-US" sz="1000" dirty="0"/>
              <a:t>  we add only the u8NrOfAdditionalLoops to the loop counter if the animation becomes active it runs u8NrOfAdditionalLoops loops in </a:t>
            </a:r>
            <a:r>
              <a:rPr lang="en-US" sz="1000" dirty="0" err="1"/>
              <a:t>additon</a:t>
            </a:r>
            <a:endParaRPr lang="en-US" sz="1000" dirty="0"/>
          </a:p>
          <a:p>
            <a:pPr>
              <a:defRPr/>
            </a:pPr>
            <a:r>
              <a:rPr lang="en-US" sz="1000" dirty="0"/>
              <a:t>WAITING_SELF:</a:t>
            </a:r>
          </a:p>
          <a:p>
            <a:pPr>
              <a:defRPr/>
            </a:pPr>
            <a:r>
              <a:rPr lang="en-US" sz="1000" dirty="0"/>
              <a:t>  we add only the u8NrOfAdditionalLoops to the loop counter if the animation becomes active it runs u8NrOfAdditionalLoops loops in </a:t>
            </a:r>
            <a:r>
              <a:rPr lang="en-US" sz="1000" dirty="0" err="1"/>
              <a:t>additon</a:t>
            </a:r>
            <a:endParaRPr lang="en-US" sz="1000" dirty="0"/>
          </a:p>
          <a:p>
            <a:pPr>
              <a:defRPr/>
            </a:pPr>
            <a:r>
              <a:rPr lang="en-US" sz="1000" dirty="0"/>
              <a:t>ACTIVE:</a:t>
            </a:r>
          </a:p>
          <a:p>
            <a:pPr>
              <a:defRPr/>
            </a:pPr>
            <a:r>
              <a:rPr lang="en-US" sz="1000" dirty="0"/>
              <a:t>  we add only the u8NrOfAdditionalLoops to the loop counter the current running animation loops additionally u8NrOfAdditionalLoops</a:t>
            </a:r>
          </a:p>
          <a:p>
            <a:pPr>
              <a:defRPr/>
            </a:pPr>
            <a:r>
              <a:rPr lang="en-US" sz="1000" dirty="0"/>
              <a:t>DONE:</a:t>
            </a:r>
          </a:p>
          <a:p>
            <a:pPr>
              <a:defRPr/>
            </a:pPr>
            <a:r>
              <a:rPr lang="en-US" sz="1000" dirty="0"/>
              <a:t>  the animation will be rewind and the u8NrOfAdditionalLoops will be added to the configured loop count then we put the animation into the new list to be scheduled as a new one</a:t>
            </a:r>
          </a:p>
          <a:p>
            <a:pPr>
              <a:defRPr/>
            </a:pPr>
            <a:endParaRPr lang="en-US" sz="1000" dirty="0"/>
          </a:p>
          <a:p>
            <a:pPr>
              <a:defRPr/>
            </a:pPr>
            <a:r>
              <a:rPr lang="en-US" sz="1000" dirty="0" err="1"/>
              <a:t>m_vInvalidate</a:t>
            </a:r>
            <a:endParaRPr lang="en-US" sz="1000" dirty="0"/>
          </a:p>
          <a:p>
            <a:pPr>
              <a:defRPr/>
            </a:pPr>
            <a:r>
              <a:rPr lang="en-US" sz="1000" dirty="0"/>
              <a:t>If the animation should get new data on next </a:t>
            </a:r>
            <a:r>
              <a:rPr lang="en-US" sz="1000" dirty="0" err="1"/>
              <a:t>ConsistencyPoint</a:t>
            </a:r>
            <a:r>
              <a:rPr lang="en-US" sz="1000" dirty="0"/>
              <a:t> then you can call Invalidate. After </a:t>
            </a:r>
            <a:r>
              <a:rPr lang="en-US" sz="1000" dirty="0" err="1"/>
              <a:t>MsgProcessing</a:t>
            </a:r>
            <a:r>
              <a:rPr lang="en-US" sz="1000" dirty="0"/>
              <a:t> and Paint the update of the animations is triggered to use the new data at the next frame.</a:t>
            </a:r>
          </a:p>
          <a:p>
            <a:pPr>
              <a:defRPr/>
            </a:pPr>
            <a:endParaRPr lang="en-US" sz="1000" dirty="0"/>
          </a:p>
          <a:p>
            <a:pPr>
              <a:defRPr/>
            </a:pPr>
            <a:endParaRPr lang="en-US" sz="10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711200" y="744538"/>
            <a:ext cx="5376863" cy="3722687"/>
          </a:xfrm>
          <a:ln/>
        </p:spPr>
      </p:sp>
      <p:sp>
        <p:nvSpPr>
          <p:cNvPr id="83970" name="Rectangle 3"/>
          <p:cNvSpPr>
            <a:spLocks noGrp="1" noChangeArrowheads="1"/>
          </p:cNvSpPr>
          <p:nvPr>
            <p:ph type="body" idx="1"/>
          </p:nvPr>
        </p:nvSpPr>
        <p:spPr>
          <a:xfrm>
            <a:off x="681038" y="4716463"/>
            <a:ext cx="5435600" cy="4467225"/>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r>
              <a:rPr lang="de-DE" smtClean="0"/>
              <a:t>Here we may need to use „Syntax Highlighting“ for a better readability</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lienbildplatzhalter 1"/>
          <p:cNvSpPr>
            <a:spLocks noGrp="1" noRot="1" noChangeAspect="1" noTextEdit="1"/>
          </p:cNvSpPr>
          <p:nvPr>
            <p:ph type="sldImg"/>
          </p:nvPr>
        </p:nvSpPr>
        <p:spPr>
          <a:ln/>
        </p:spPr>
      </p:sp>
      <p:sp>
        <p:nvSpPr>
          <p:cNvPr id="31746" name="Notizenplatzhalter 2"/>
          <p:cNvSpPr>
            <a:spLocks noGrp="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a:ln/>
        </p:spPr>
        <p:txBody>
          <a:bodyPr/>
          <a:lstStyle/>
          <a:p>
            <a:r>
              <a:rPr lang="de-DE" smtClean="0"/>
              <a:t>Display corrensponds to an EPF Display - Controller</a:t>
            </a: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ln/>
        </p:spPr>
      </p:sp>
      <p:sp>
        <p:nvSpPr>
          <p:cNvPr id="93186" name="Rectangle 3"/>
          <p:cNvSpPr>
            <a:spLocks noGrp="1" noChangeArrowheads="1"/>
          </p:cNvSpPr>
          <p:nvPr>
            <p:ph type="body" idx="1"/>
          </p:nvPr>
        </p:nvSpPr>
        <p:spPr>
          <a:noFill/>
          <a:ln/>
        </p:spPr>
        <p:txBody>
          <a:bodyPr/>
          <a:lstStyle/>
          <a:p>
            <a:r>
              <a:rPr lang="de-DE" smtClean="0"/>
              <a:t>Display corrensponds to an EPF Display - Controller</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p:spPr>
        <p:txBody>
          <a:bodyPr/>
          <a:lstStyle/>
          <a:p>
            <a:r>
              <a:rPr lang="de-DE" smtClean="0"/>
              <a:t>Display corrensponds to an EPF Display - Controller</a:t>
            </a: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p:spPr>
        <p:txBody>
          <a:bodyPr/>
          <a:lstStyle/>
          <a:p>
            <a:r>
              <a:rPr lang="de-DE" smtClean="0"/>
              <a:t>Display corrensponds to an EPF Display - Controller</a:t>
            </a: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ln/>
        </p:spPr>
      </p:sp>
      <p:sp>
        <p:nvSpPr>
          <p:cNvPr id="99330" name="Rectangle 3"/>
          <p:cNvSpPr>
            <a:spLocks noGrp="1" noChangeArrowheads="1"/>
          </p:cNvSpPr>
          <p:nvPr>
            <p:ph type="body" idx="1"/>
          </p:nvPr>
        </p:nvSpPr>
        <p:spPr>
          <a:noFill/>
          <a:ln/>
        </p:spPr>
        <p:txBody>
          <a:bodyPr/>
          <a:lstStyle/>
          <a:p>
            <a:r>
              <a:rPr lang="de-DE" smtClean="0"/>
              <a:t>Display corrensponds to an EPF Display - Controller</a:t>
            </a: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a:xfrm>
            <a:off x="709613" y="744538"/>
            <a:ext cx="5378450" cy="3724275"/>
          </a:xfrm>
          <a:ln/>
        </p:spPr>
      </p:sp>
      <p:sp>
        <p:nvSpPr>
          <p:cNvPr id="103426" name="Rectangle 3"/>
          <p:cNvSpPr>
            <a:spLocks noGrp="1" noChangeArrowheads="1"/>
          </p:cNvSpPr>
          <p:nvPr>
            <p:ph type="body" idx="1"/>
          </p:nvPr>
        </p:nvSpPr>
        <p:spPr>
          <a:noFill/>
          <a:ln/>
        </p:spPr>
        <p:txBody>
          <a:bodyPr/>
          <a:lstStyle/>
          <a:p>
            <a:pPr eaLnBrk="1" hangingPunct="1"/>
            <a:r>
              <a:rPr lang="en-US" smtClean="0"/>
              <a:t>WMapp1 -&gt; A WMapp that just clears the screen (GRLC_vClear)</a:t>
            </a:r>
          </a:p>
          <a:p>
            <a:pPr eaLnBrk="1" hangingPunct="1"/>
            <a:r>
              <a:rPr lang="en-US" smtClean="0"/>
              <a:t>WMapp2 -&gt; A WMapp that blits from the source buflet to the destination buflet</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709613" y="744538"/>
            <a:ext cx="5378450" cy="3724275"/>
          </a:xfrm>
          <a:ln/>
        </p:spPr>
      </p:sp>
      <p:sp>
        <p:nvSpPr>
          <p:cNvPr id="105474" name="Rectangle 3"/>
          <p:cNvSpPr>
            <a:spLocks noGrp="1" noChangeArrowheads="1"/>
          </p:cNvSpPr>
          <p:nvPr>
            <p:ph type="body" idx="1"/>
          </p:nvPr>
        </p:nvSpPr>
        <p:spPr>
          <a:noFill/>
          <a:ln/>
        </p:spPr>
        <p:txBody>
          <a:bodyPr/>
          <a:lstStyle/>
          <a:p>
            <a:pPr eaLnBrk="1" hangingPunct="1"/>
            <a:r>
              <a:rPr lang="en-US" smtClean="0"/>
              <a:t>WMapp1 -&gt; A WMapp that just clears the screen (GRLC_vClear)</a:t>
            </a:r>
          </a:p>
          <a:p>
            <a:pPr eaLnBrk="1" hangingPunct="1"/>
            <a:r>
              <a:rPr lang="en-US" smtClean="0"/>
              <a:t>WMapp2 -&gt; A WMapp that blits from the source buflet to the destination buflet</a:t>
            </a:r>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711200" y="744538"/>
            <a:ext cx="5376863" cy="3722687"/>
          </a:xfrm>
          <a:ln/>
        </p:spPr>
      </p:sp>
      <p:sp>
        <p:nvSpPr>
          <p:cNvPr id="107522" name="Rectangle 3"/>
          <p:cNvSpPr>
            <a:spLocks noGrp="1" noChangeArrowheads="1"/>
          </p:cNvSpPr>
          <p:nvPr>
            <p:ph type="body" idx="1"/>
          </p:nvPr>
        </p:nvSpPr>
        <p:spPr>
          <a:xfrm>
            <a:off x="681038" y="4716463"/>
            <a:ext cx="5435600" cy="4467225"/>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r>
              <a:rPr lang="en-US" smtClean="0"/>
              <a:t>Example for CIA_UseTDSyncFlip == On:</a:t>
            </a:r>
          </a:p>
          <a:p>
            <a:r>
              <a:rPr lang="en-US" smtClean="0"/>
              <a:t>If we have 25 HZ animation on every 3-rd VSYNC (i.e. TD divider=3), then even if the paint is done in the first VSYNC period – the flip will be delayed to the last 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p:spPr>
        <p:txBody>
          <a:bodyPr/>
          <a:lstStyle/>
          <a:p>
            <a:endParaRPr lang="bg-B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p:spPr>
        <p:txBody>
          <a:bodyPr/>
          <a:lstStyle/>
          <a:p>
            <a:endParaRPr lang="bg-BG"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lienbildplatzhalter 1"/>
          <p:cNvSpPr>
            <a:spLocks noGrp="1" noRot="1" noChangeAspect="1" noTextEdit="1"/>
          </p:cNvSpPr>
          <p:nvPr>
            <p:ph type="sldImg"/>
          </p:nvPr>
        </p:nvSpPr>
        <p:spPr>
          <a:ln/>
        </p:spPr>
      </p:sp>
      <p:sp>
        <p:nvSpPr>
          <p:cNvPr id="46082" name="Notizenplatzhalter 2"/>
          <p:cNvSpPr>
            <a:spLocks noGrp="1"/>
          </p:cNvSpPr>
          <p:nvPr>
            <p:ph type="body" idx="1"/>
          </p:nvPr>
        </p:nvSpPr>
        <p:spPr>
          <a:noFill/>
          <a:ln/>
        </p:spPr>
        <p:txBody>
          <a:bodyPr/>
          <a:lstStyle/>
          <a:p>
            <a:r>
              <a:rPr lang="en-US" sz="1100" smtClean="0"/>
              <a:t>Interruptability matrix is a simple mechanism for arbitrating what the system shall do in case of starting animation when another animation is running. The interruptability matrix is a table stating the next transition state of the current running animation when the new animation becomes active.</a:t>
            </a: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lienbildplatzhalter 1"/>
          <p:cNvSpPr>
            <a:spLocks noGrp="1" noRot="1" noChangeAspect="1" noTextEdit="1"/>
          </p:cNvSpPr>
          <p:nvPr>
            <p:ph type="sldImg"/>
          </p:nvPr>
        </p:nvSpPr>
        <p:spPr>
          <a:ln/>
        </p:spPr>
      </p:sp>
      <p:sp>
        <p:nvSpPr>
          <p:cNvPr id="130051" name="Notizenplatzhalter 2"/>
          <p:cNvSpPr>
            <a:spLocks noGrp="1"/>
          </p:cNvSpPr>
          <p:nvPr>
            <p:ph type="body" idx="1"/>
          </p:nvPr>
        </p:nvSpPr>
        <p:spPr>
          <a:noFill/>
          <a:ln/>
        </p:spPr>
        <p:txBody>
          <a:bodyPr/>
          <a:lstStyle/>
          <a:p>
            <a:pPr eaLnBrk="1" hangingPunct="1"/>
            <a:endParaRPr lang="de-DE"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lienbildplatzhalter 1"/>
          <p:cNvSpPr>
            <a:spLocks noGrp="1" noRot="1" noChangeAspect="1" noTextEdit="1"/>
          </p:cNvSpPr>
          <p:nvPr>
            <p:ph type="sldImg"/>
          </p:nvPr>
        </p:nvSpPr>
        <p:spPr>
          <a:ln/>
        </p:spPr>
      </p:sp>
      <p:sp>
        <p:nvSpPr>
          <p:cNvPr id="51202" name="Notizenplatzhalter 2"/>
          <p:cNvSpPr>
            <a:spLocks noGrp="1"/>
          </p:cNvSpPr>
          <p:nvPr>
            <p:ph type="body" idx="1"/>
          </p:nvPr>
        </p:nvSpPr>
        <p:spPr>
          <a:noFill/>
          <a:ln/>
        </p:spPr>
        <p:txBody>
          <a:bodyPr/>
          <a:lstStyle/>
          <a:p>
            <a:r>
              <a:rPr lang="en-US" smtClean="0"/>
              <a:t>New is constructor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lienbildplatzhalter 1"/>
          <p:cNvSpPr>
            <a:spLocks noGrp="1" noRot="1" noChangeAspect="1" noTextEdit="1"/>
          </p:cNvSpPr>
          <p:nvPr>
            <p:ph type="sldImg"/>
          </p:nvPr>
        </p:nvSpPr>
        <p:spPr>
          <a:ln/>
        </p:spPr>
      </p:sp>
      <p:sp>
        <p:nvSpPr>
          <p:cNvPr id="53250" name="Notizenplatzhalter 2"/>
          <p:cNvSpPr>
            <a:spLocks noGrp="1"/>
          </p:cNvSpPr>
          <p:nvPr>
            <p:ph type="body" idx="1"/>
          </p:nvPr>
        </p:nvSpPr>
        <p:spPr>
          <a:noFill/>
          <a:ln/>
        </p:spPr>
        <p:txBody>
          <a:bodyPr/>
          <a:lstStyle/>
          <a:p>
            <a:r>
              <a:rPr lang="en-US" smtClean="0"/>
              <a:t>New is constructor</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3" name="Group 16"/>
          <p:cNvGrpSpPr>
            <a:grpSpLocks/>
          </p:cNvGrpSpPr>
          <p:nvPr userDrawn="1"/>
        </p:nvGrpSpPr>
        <p:grpSpPr bwMode="auto">
          <a:xfrm>
            <a:off x="334963" y="895350"/>
            <a:ext cx="9236075" cy="5194300"/>
            <a:chOff x="228" y="622"/>
            <a:chExt cx="6280" cy="3607"/>
          </a:xfrm>
        </p:grpSpPr>
        <p:pic>
          <p:nvPicPr>
            <p:cNvPr id="4" name="Picture 14" descr="g_strich"/>
            <p:cNvPicPr>
              <a:picLocks noChangeArrowheads="1"/>
            </p:cNvPicPr>
            <p:nvPr userDrawn="1"/>
          </p:nvPicPr>
          <p:blipFill>
            <a:blip r:embed="rId2" cstate="print"/>
            <a:srcRect/>
            <a:stretch>
              <a:fillRect/>
            </a:stretch>
          </p:blipFill>
          <p:spPr bwMode="auto">
            <a:xfrm>
              <a:off x="228" y="622"/>
              <a:ext cx="6280" cy="25"/>
            </a:xfrm>
            <a:prstGeom prst="rect">
              <a:avLst/>
            </a:prstGeom>
            <a:noFill/>
            <a:ln w="9525">
              <a:noFill/>
              <a:miter lim="800000"/>
              <a:headEnd/>
              <a:tailEnd/>
            </a:ln>
          </p:spPr>
        </p:pic>
        <p:pic>
          <p:nvPicPr>
            <p:cNvPr id="5" name="Picture 15" descr="sg_strich"/>
            <p:cNvPicPr>
              <a:picLocks noChangeArrowheads="1"/>
            </p:cNvPicPr>
            <p:nvPr userDrawn="1"/>
          </p:nvPicPr>
          <p:blipFill>
            <a:blip r:embed="rId3" cstate="print"/>
            <a:srcRect/>
            <a:stretch>
              <a:fillRect/>
            </a:stretch>
          </p:blipFill>
          <p:spPr bwMode="auto">
            <a:xfrm>
              <a:off x="228" y="4179"/>
              <a:ext cx="6280" cy="50"/>
            </a:xfrm>
            <a:prstGeom prst="rect">
              <a:avLst/>
            </a:prstGeom>
            <a:noFill/>
            <a:ln w="9525">
              <a:noFill/>
              <a:miter lim="800000"/>
              <a:headEnd/>
              <a:tailEnd/>
            </a:ln>
          </p:spPr>
        </p:pic>
      </p:grpSp>
      <p:pic>
        <p:nvPicPr>
          <p:cNvPr id="6" name="Picture 18" descr="continental_255_153_0_RGB"/>
          <p:cNvPicPr>
            <a:picLocks noChangeAspect="1" noChangeArrowheads="1"/>
          </p:cNvPicPr>
          <p:nvPr userDrawn="1"/>
        </p:nvPicPr>
        <p:blipFill>
          <a:blip r:embed="rId4" cstate="print"/>
          <a:srcRect/>
          <a:stretch>
            <a:fillRect/>
          </a:stretch>
        </p:blipFill>
        <p:spPr bwMode="auto">
          <a:xfrm>
            <a:off x="2266950" y="1784350"/>
            <a:ext cx="5334000" cy="860425"/>
          </a:xfrm>
          <a:prstGeom prst="rect">
            <a:avLst/>
          </a:prstGeom>
          <a:noFill/>
          <a:ln w="9525">
            <a:noFill/>
            <a:miter lim="800000"/>
            <a:headEnd/>
            <a:tailEnd/>
          </a:ln>
        </p:spPr>
      </p:pic>
      <p:sp>
        <p:nvSpPr>
          <p:cNvPr id="26626" name="Rectangle 2"/>
          <p:cNvSpPr>
            <a:spLocks noGrp="1" noChangeArrowheads="1"/>
          </p:cNvSpPr>
          <p:nvPr>
            <p:ph type="ctrTitle"/>
          </p:nvPr>
        </p:nvSpPr>
        <p:spPr>
          <a:xfrm>
            <a:off x="920750" y="4359275"/>
            <a:ext cx="8062913" cy="1470025"/>
          </a:xfrm>
        </p:spPr>
        <p:txBody>
          <a:bodyPr anchor="t"/>
          <a:lstStyle>
            <a:lvl1pPr algn="ctr">
              <a:defRPr/>
            </a:lvl1pPr>
          </a:lstStyle>
          <a:p>
            <a:r>
              <a:rPr lang="en-US"/>
              <a:t>Title</a:t>
            </a:r>
          </a:p>
        </p:txBody>
      </p:sp>
      <p:sp>
        <p:nvSpPr>
          <p:cNvPr id="7" name="Rectangle 3"/>
          <p:cNvSpPr>
            <a:spLocks noGrp="1" noChangeArrowheads="1"/>
          </p:cNvSpPr>
          <p:nvPr>
            <p:ph type="sldNum" sz="quarter" idx="10"/>
          </p:nvPr>
        </p:nvSpPr>
        <p:spPr>
          <a:xfrm>
            <a:off x="330200" y="6530975"/>
            <a:ext cx="3135313" cy="142875"/>
          </a:xfrm>
        </p:spPr>
        <p:txBody>
          <a:bodyPr/>
          <a:lstStyle>
            <a:lvl1pPr>
              <a:defRPr/>
            </a:lvl1pPr>
          </a:lstStyle>
          <a:p>
            <a:pPr>
              <a:defRPr/>
            </a:pPr>
            <a:fld id="{B5F1D296-12BF-48BB-AE3D-F2902B4A15A2}" type="slidenum">
              <a:rPr lang="en-US"/>
              <a:pPr>
                <a:defRPr/>
              </a:pPr>
              <a:t>‹#›</a:t>
            </a:fld>
            <a:r>
              <a:rPr lang="en-US"/>
              <a:t> / Author /  Date   © Continental AG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pPr>
              <a:defRPr/>
            </a:pPr>
            <a:fld id="{9F0F4478-6CFC-4231-AA3B-06E990D820E8}" type="slidenum">
              <a:rPr lang="en-US"/>
              <a:pPr>
                <a:defRPr/>
              </a:pPr>
              <a:t>‹#›</a:t>
            </a:fld>
            <a:r>
              <a:rPr lang="en-US" dirty="0"/>
              <a:t> / T. A. Devi / ID RD CDS HF /  Dec-2012   © Continental Automotive Singapore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62813" y="225425"/>
            <a:ext cx="2308225" cy="576421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34963" y="225425"/>
            <a:ext cx="6775450" cy="576421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pPr>
              <a:defRPr/>
            </a:pPr>
            <a:fld id="{3F2D23DC-CA9B-4C5D-9210-C62305310099}" type="slidenum">
              <a:rPr lang="en-US"/>
              <a:pPr>
                <a:defRPr/>
              </a:pPr>
              <a:t>‹#›</a:t>
            </a:fld>
            <a:r>
              <a:rPr lang="en-US" dirty="0"/>
              <a:t> / T. A. Devi / ID RD CDS HF /  Dec-2012   © Continental Automotive Singapore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4963" y="225425"/>
            <a:ext cx="9236075" cy="62865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334963" y="1158875"/>
            <a:ext cx="4541837" cy="48307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029200" y="1158875"/>
            <a:ext cx="4541838" cy="48307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sldNum" sz="quarter" idx="10"/>
          </p:nvPr>
        </p:nvSpPr>
        <p:spPr>
          <a:ln/>
        </p:spPr>
        <p:txBody>
          <a:bodyPr/>
          <a:lstStyle>
            <a:lvl1pPr>
              <a:defRPr/>
            </a:lvl1pPr>
          </a:lstStyle>
          <a:p>
            <a:pPr>
              <a:defRPr/>
            </a:pPr>
            <a:fld id="{8BDEFC7A-7A22-4800-B1E9-40A8AF452AAF}" type="slidenum">
              <a:rPr lang="en-US"/>
              <a:pPr>
                <a:defRPr/>
              </a:pPr>
              <a:t>‹#›</a:t>
            </a:fld>
            <a:r>
              <a:rPr lang="en-US" dirty="0"/>
              <a:t> / T. A. Devi / ID RD CDS HF /  Dec-2012   © Continental Automotive Singapore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34963" y="225425"/>
            <a:ext cx="9236075" cy="628650"/>
          </a:xfrm>
        </p:spPr>
        <p:txBody>
          <a:bodyPr/>
          <a:lstStyle/>
          <a:p>
            <a:r>
              <a:rPr lang="de-DE" smtClean="0"/>
              <a:t>Titelmasterformat durch Klicken bearbeiten</a:t>
            </a:r>
            <a:endParaRPr lang="de-DE"/>
          </a:p>
        </p:txBody>
      </p:sp>
      <p:sp>
        <p:nvSpPr>
          <p:cNvPr id="3" name="Tabellenplatzhalter 2"/>
          <p:cNvSpPr>
            <a:spLocks noGrp="1"/>
          </p:cNvSpPr>
          <p:nvPr>
            <p:ph type="tbl" idx="1"/>
          </p:nvPr>
        </p:nvSpPr>
        <p:spPr>
          <a:xfrm>
            <a:off x="334963" y="1158875"/>
            <a:ext cx="9236075" cy="4830763"/>
          </a:xfrm>
        </p:spPr>
        <p:txBody>
          <a:bodyPr/>
          <a:lstStyle/>
          <a:p>
            <a:pPr lvl="0"/>
            <a:endParaRPr lang="de-DE" noProof="0" smtClean="0"/>
          </a:p>
        </p:txBody>
      </p:sp>
      <p:sp>
        <p:nvSpPr>
          <p:cNvPr id="4" name="Rectangle 4"/>
          <p:cNvSpPr>
            <a:spLocks noGrp="1" noChangeArrowheads="1"/>
          </p:cNvSpPr>
          <p:nvPr>
            <p:ph type="sldNum" sz="quarter" idx="10"/>
          </p:nvPr>
        </p:nvSpPr>
        <p:spPr>
          <a:ln/>
        </p:spPr>
        <p:txBody>
          <a:bodyPr/>
          <a:lstStyle>
            <a:lvl1pPr>
              <a:defRPr/>
            </a:lvl1pPr>
          </a:lstStyle>
          <a:p>
            <a:pPr>
              <a:defRPr/>
            </a:pPr>
            <a:fld id="{DECA54A1-BBE1-4708-A289-9CB546720D62}" type="slidenum">
              <a:rPr lang="en-US"/>
              <a:pPr>
                <a:defRPr/>
              </a:pPr>
              <a:t>‹#›</a:t>
            </a:fld>
            <a:r>
              <a:rPr lang="en-US" dirty="0"/>
              <a:t> / T. A. Devi / ID RD CDS HF /  Dec-2012   © Continental Automotive Singapore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334963" y="998730"/>
            <a:ext cx="9236075" cy="4945904"/>
          </a:xfrm>
        </p:spPr>
        <p:txBody>
          <a:bodyPr/>
          <a:lstStyle>
            <a:lvl1pPr>
              <a:defRPr sz="18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4" name="Rectangle 4"/>
          <p:cNvSpPr>
            <a:spLocks noGrp="1" noChangeArrowheads="1"/>
          </p:cNvSpPr>
          <p:nvPr>
            <p:ph type="sldNum" sz="quarter" idx="10"/>
          </p:nvPr>
        </p:nvSpPr>
        <p:spPr>
          <a:ln/>
        </p:spPr>
        <p:txBody>
          <a:bodyPr/>
          <a:lstStyle>
            <a:lvl1pPr>
              <a:defRPr/>
            </a:lvl1pPr>
          </a:lstStyle>
          <a:p>
            <a:pPr>
              <a:defRPr/>
            </a:pPr>
            <a:fld id="{8D721928-4AB0-44A7-8195-62A504BAC476}" type="slidenum">
              <a:rPr lang="en-US"/>
              <a:pPr>
                <a:defRPr/>
              </a:pPr>
              <a:t>‹#›</a:t>
            </a:fld>
            <a:r>
              <a:rPr lang="en-US" dirty="0"/>
              <a:t> / T. A. Devi / ID RD CDS HF /  Dec-2012   © Continental Automotive Singapore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82638" y="4406900"/>
            <a:ext cx="84201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4"/>
          <p:cNvSpPr>
            <a:spLocks noGrp="1" noChangeArrowheads="1"/>
          </p:cNvSpPr>
          <p:nvPr>
            <p:ph type="sldNum" sz="quarter" idx="10"/>
          </p:nvPr>
        </p:nvSpPr>
        <p:spPr>
          <a:ln/>
        </p:spPr>
        <p:txBody>
          <a:bodyPr/>
          <a:lstStyle>
            <a:lvl1pPr>
              <a:defRPr/>
            </a:lvl1pPr>
          </a:lstStyle>
          <a:p>
            <a:pPr>
              <a:defRPr/>
            </a:pPr>
            <a:fld id="{52D71151-AAEE-4105-AF15-BAB286060863}" type="slidenum">
              <a:rPr lang="en-US"/>
              <a:pPr>
                <a:defRPr/>
              </a:pPr>
              <a:t>‹#›</a:t>
            </a:fld>
            <a:r>
              <a:rPr lang="en-US" dirty="0"/>
              <a:t> / T. A. Devi / ID RD CDS HF /  Dec-2012   © Continental Automotive Singapore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34963" y="1158875"/>
            <a:ext cx="4541837"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5029200" y="1158875"/>
            <a:ext cx="4541838"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sldNum" sz="quarter" idx="10"/>
          </p:nvPr>
        </p:nvSpPr>
        <p:spPr>
          <a:ln/>
        </p:spPr>
        <p:txBody>
          <a:bodyPr/>
          <a:lstStyle>
            <a:lvl1pPr>
              <a:defRPr/>
            </a:lvl1pPr>
          </a:lstStyle>
          <a:p>
            <a:pPr>
              <a:defRPr/>
            </a:pPr>
            <a:fld id="{69AC97FC-0A93-4FA7-8654-39ED92D831F6}" type="slidenum">
              <a:rPr lang="en-US"/>
              <a:pPr>
                <a:defRPr/>
              </a:pPr>
              <a:t>‹#›</a:t>
            </a:fld>
            <a:r>
              <a:rPr lang="en-US" dirty="0"/>
              <a:t> / T. A. Devi / ID RD CDS HF /  Dec-2012   © Continental Automotive Singapore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95300" y="274638"/>
            <a:ext cx="89154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sldNum" sz="quarter" idx="10"/>
          </p:nvPr>
        </p:nvSpPr>
        <p:spPr>
          <a:ln/>
        </p:spPr>
        <p:txBody>
          <a:bodyPr/>
          <a:lstStyle>
            <a:lvl1pPr>
              <a:defRPr/>
            </a:lvl1pPr>
          </a:lstStyle>
          <a:p>
            <a:pPr>
              <a:defRPr/>
            </a:pPr>
            <a:fld id="{DD61A373-AE29-47FF-864D-09C2FA7B7AC3}" type="slidenum">
              <a:rPr lang="en-US"/>
              <a:pPr>
                <a:defRPr/>
              </a:pPr>
              <a:t>‹#›</a:t>
            </a:fld>
            <a:r>
              <a:rPr lang="en-US" dirty="0"/>
              <a:t> / T. A. Devi / ID RD CDS HF /  Dec-2012   © Continental Automotive Singapore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sldNum" sz="quarter" idx="10"/>
          </p:nvPr>
        </p:nvSpPr>
        <p:spPr>
          <a:ln/>
        </p:spPr>
        <p:txBody>
          <a:bodyPr/>
          <a:lstStyle>
            <a:lvl1pPr>
              <a:defRPr/>
            </a:lvl1pPr>
          </a:lstStyle>
          <a:p>
            <a:pPr>
              <a:defRPr/>
            </a:pPr>
            <a:fld id="{7CCD5848-E319-4718-905C-F8C79D21C154}" type="slidenum">
              <a:rPr lang="en-US"/>
              <a:pPr>
                <a:defRPr/>
              </a:pPr>
              <a:t>‹#›</a:t>
            </a:fld>
            <a:r>
              <a:rPr lang="en-US" dirty="0"/>
              <a:t> / T. A. Devi / ID RD CDS HF /  Dec-2012   © Continental Automotive Singapore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B1B9DCE8-71C8-41F5-9073-02EC521821D0}" type="slidenum">
              <a:rPr lang="en-US"/>
              <a:pPr>
                <a:defRPr/>
              </a:pPr>
              <a:t>‹#›</a:t>
            </a:fld>
            <a:r>
              <a:rPr lang="en-US" dirty="0"/>
              <a:t> / T. A. Devi / ID RD CDS HF /  Dec-2012   © Continental Automotive Singapore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95300" y="273050"/>
            <a:ext cx="3259138"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4"/>
          <p:cNvSpPr>
            <a:spLocks noGrp="1" noChangeArrowheads="1"/>
          </p:cNvSpPr>
          <p:nvPr>
            <p:ph type="sldNum" sz="quarter" idx="10"/>
          </p:nvPr>
        </p:nvSpPr>
        <p:spPr>
          <a:ln/>
        </p:spPr>
        <p:txBody>
          <a:bodyPr/>
          <a:lstStyle>
            <a:lvl1pPr>
              <a:defRPr/>
            </a:lvl1pPr>
          </a:lstStyle>
          <a:p>
            <a:pPr>
              <a:defRPr/>
            </a:pPr>
            <a:fld id="{BF87335D-B582-490C-97BC-FDA166B6A876}" type="slidenum">
              <a:rPr lang="en-US"/>
              <a:pPr>
                <a:defRPr/>
              </a:pPr>
              <a:t>‹#›</a:t>
            </a:fld>
            <a:r>
              <a:rPr lang="en-US" dirty="0"/>
              <a:t> / T. A. Devi / ID RD CDS HF /  Dec-2012   © Continental Automotive Singapore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41513" y="4800600"/>
            <a:ext cx="59436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4"/>
          <p:cNvSpPr>
            <a:spLocks noGrp="1" noChangeArrowheads="1"/>
          </p:cNvSpPr>
          <p:nvPr>
            <p:ph type="sldNum" sz="quarter" idx="10"/>
          </p:nvPr>
        </p:nvSpPr>
        <p:spPr>
          <a:ln/>
        </p:spPr>
        <p:txBody>
          <a:bodyPr/>
          <a:lstStyle>
            <a:lvl1pPr>
              <a:defRPr/>
            </a:lvl1pPr>
          </a:lstStyle>
          <a:p>
            <a:pPr>
              <a:defRPr/>
            </a:pPr>
            <a:fld id="{E7A101A4-9508-4C4B-B6C2-677445FD3D60}" type="slidenum">
              <a:rPr lang="en-US"/>
              <a:pPr>
                <a:defRPr/>
              </a:pPr>
              <a:t>‹#›</a:t>
            </a:fld>
            <a:r>
              <a:rPr lang="en-US" dirty="0"/>
              <a:t> / T. A. Devi / ID RD CDS HF /  Dec-2012   © Continental Automotive Singapore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4963" y="225425"/>
            <a:ext cx="9236075" cy="62865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
            </a:r>
            <a:br>
              <a:rPr lang="en-US" smtClean="0"/>
            </a:br>
            <a:r>
              <a:rPr lang="en-US" smtClean="0"/>
              <a:t>single- or double lines</a:t>
            </a:r>
          </a:p>
        </p:txBody>
      </p:sp>
      <p:sp>
        <p:nvSpPr>
          <p:cNvPr id="25604" name="Rectangle 4"/>
          <p:cNvSpPr>
            <a:spLocks noGrp="1" noChangeArrowheads="1"/>
          </p:cNvSpPr>
          <p:nvPr>
            <p:ph type="sldNum" sz="quarter" idx="4"/>
          </p:nvPr>
        </p:nvSpPr>
        <p:spPr bwMode="auto">
          <a:xfrm>
            <a:off x="334963" y="6524625"/>
            <a:ext cx="3135312" cy="1428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lnSpc>
                <a:spcPts val="550"/>
              </a:lnSpc>
              <a:defRPr sz="600" smtClean="0">
                <a:latin typeface="Arial" charset="0"/>
              </a:defRPr>
            </a:lvl1pPr>
          </a:lstStyle>
          <a:p>
            <a:pPr>
              <a:defRPr/>
            </a:pPr>
            <a:fld id="{D0569A84-D87F-4C43-AA69-6456CA288AF5}" type="slidenum">
              <a:rPr lang="en-US"/>
              <a:pPr>
                <a:defRPr/>
              </a:pPr>
              <a:t>‹#›</a:t>
            </a:fld>
            <a:r>
              <a:rPr lang="en-US" dirty="0"/>
              <a:t> / T. A. Devi / ID RD CDS HF /  Dec-2012   © Continental Automotive Singapore</a:t>
            </a:r>
          </a:p>
        </p:txBody>
      </p:sp>
      <p:sp>
        <p:nvSpPr>
          <p:cNvPr id="25605" name="Text Box 5"/>
          <p:cNvSpPr txBox="1">
            <a:spLocks noChangeArrowheads="1"/>
          </p:cNvSpPr>
          <p:nvPr/>
        </p:nvSpPr>
        <p:spPr bwMode="auto">
          <a:xfrm>
            <a:off x="330200" y="6256338"/>
            <a:ext cx="3989388" cy="177800"/>
          </a:xfrm>
          <a:prstGeom prst="rect">
            <a:avLst/>
          </a:prstGeom>
          <a:noFill/>
          <a:ln w="9525">
            <a:noFill/>
            <a:miter lim="800000"/>
            <a:headEnd/>
            <a:tailEnd/>
          </a:ln>
          <a:effectLst/>
        </p:spPr>
        <p:txBody>
          <a:bodyPr lIns="0" tIns="0" rIns="0" bIns="0" anchor="b"/>
          <a:lstStyle/>
          <a:p>
            <a:pPr defTabSz="915988">
              <a:defRPr/>
            </a:pPr>
            <a:endParaRPr lang="en-US" sz="800" b="1"/>
          </a:p>
        </p:txBody>
      </p:sp>
      <p:sp>
        <p:nvSpPr>
          <p:cNvPr id="25606" name="Text Box 6"/>
          <p:cNvSpPr txBox="1">
            <a:spLocks noChangeArrowheads="1"/>
          </p:cNvSpPr>
          <p:nvPr/>
        </p:nvSpPr>
        <p:spPr bwMode="auto">
          <a:xfrm>
            <a:off x="500063" y="5610225"/>
            <a:ext cx="3001962" cy="153988"/>
          </a:xfrm>
          <a:prstGeom prst="rect">
            <a:avLst/>
          </a:prstGeom>
          <a:noFill/>
          <a:ln w="9525">
            <a:noFill/>
            <a:miter lim="800000"/>
            <a:headEnd/>
            <a:tailEnd/>
          </a:ln>
          <a:effectLst/>
        </p:spPr>
        <p:txBody>
          <a:bodyPr lIns="0" tIns="0" rIns="0" bIns="0" anchor="b"/>
          <a:lstStyle/>
          <a:p>
            <a:pPr defTabSz="915988">
              <a:lnSpc>
                <a:spcPts val="550"/>
              </a:lnSpc>
              <a:defRPr/>
            </a:pPr>
            <a:endParaRPr lang="en-US" sz="600">
              <a:solidFill>
                <a:srgbClr val="FF9900"/>
              </a:solidFill>
            </a:endParaRPr>
          </a:p>
        </p:txBody>
      </p:sp>
      <p:pic>
        <p:nvPicPr>
          <p:cNvPr id="1030" name="Picture 16" descr="continental_255_153_0_RGB"/>
          <p:cNvPicPr>
            <a:picLocks noChangeAspect="1" noChangeArrowheads="1"/>
          </p:cNvPicPr>
          <p:nvPr/>
        </p:nvPicPr>
        <p:blipFill>
          <a:blip r:embed="rId15" cstate="print"/>
          <a:srcRect/>
          <a:stretch>
            <a:fillRect/>
          </a:stretch>
        </p:blipFill>
        <p:spPr bwMode="auto">
          <a:xfrm>
            <a:off x="7572375" y="6161088"/>
            <a:ext cx="2000250" cy="317500"/>
          </a:xfrm>
          <a:prstGeom prst="rect">
            <a:avLst/>
          </a:prstGeom>
          <a:noFill/>
          <a:ln w="9525">
            <a:noFill/>
            <a:miter lim="800000"/>
            <a:headEnd/>
            <a:tailEnd/>
          </a:ln>
        </p:spPr>
      </p:pic>
      <p:grpSp>
        <p:nvGrpSpPr>
          <p:cNvPr id="1031" name="Group 17"/>
          <p:cNvGrpSpPr>
            <a:grpSpLocks/>
          </p:cNvGrpSpPr>
          <p:nvPr/>
        </p:nvGrpSpPr>
        <p:grpSpPr bwMode="auto">
          <a:xfrm>
            <a:off x="334963" y="895350"/>
            <a:ext cx="9236075" cy="5194300"/>
            <a:chOff x="228" y="622"/>
            <a:chExt cx="6280" cy="3607"/>
          </a:xfrm>
        </p:grpSpPr>
        <p:pic>
          <p:nvPicPr>
            <p:cNvPr id="1036" name="Picture 18" descr="g_strich"/>
            <p:cNvPicPr>
              <a:picLocks noChangeArrowheads="1"/>
            </p:cNvPicPr>
            <p:nvPr userDrawn="1"/>
          </p:nvPicPr>
          <p:blipFill>
            <a:blip r:embed="rId16" cstate="print"/>
            <a:srcRect/>
            <a:stretch>
              <a:fillRect/>
            </a:stretch>
          </p:blipFill>
          <p:spPr bwMode="auto">
            <a:xfrm>
              <a:off x="228" y="622"/>
              <a:ext cx="6280" cy="25"/>
            </a:xfrm>
            <a:prstGeom prst="rect">
              <a:avLst/>
            </a:prstGeom>
            <a:noFill/>
            <a:ln w="9525">
              <a:noFill/>
              <a:miter lim="800000"/>
              <a:headEnd/>
              <a:tailEnd/>
            </a:ln>
          </p:spPr>
        </p:pic>
        <p:pic>
          <p:nvPicPr>
            <p:cNvPr id="1037" name="Picture 19" descr="sg_strich"/>
            <p:cNvPicPr>
              <a:picLocks noChangeArrowheads="1"/>
            </p:cNvPicPr>
            <p:nvPr userDrawn="1"/>
          </p:nvPicPr>
          <p:blipFill>
            <a:blip r:embed="rId17" cstate="print"/>
            <a:srcRect/>
            <a:stretch>
              <a:fillRect/>
            </a:stretch>
          </p:blipFill>
          <p:spPr bwMode="auto">
            <a:xfrm>
              <a:off x="228" y="4179"/>
              <a:ext cx="6280" cy="50"/>
            </a:xfrm>
            <a:prstGeom prst="rect">
              <a:avLst/>
            </a:prstGeom>
            <a:noFill/>
            <a:ln w="9525">
              <a:noFill/>
              <a:miter lim="800000"/>
              <a:headEnd/>
              <a:tailEnd/>
            </a:ln>
          </p:spPr>
        </p:pic>
      </p:grpSp>
      <p:sp>
        <p:nvSpPr>
          <p:cNvPr id="25622" name="Rectangle 22"/>
          <p:cNvSpPr>
            <a:spLocks noChangeArrowheads="1"/>
          </p:cNvSpPr>
          <p:nvPr/>
        </p:nvSpPr>
        <p:spPr bwMode="auto">
          <a:xfrm>
            <a:off x="382588" y="954088"/>
            <a:ext cx="9247187" cy="5035550"/>
          </a:xfrm>
          <a:prstGeom prst="rect">
            <a:avLst/>
          </a:prstGeom>
          <a:gradFill rotWithShape="1">
            <a:gsLst>
              <a:gs pos="0">
                <a:srgbClr val="FFCC99">
                  <a:alpha val="10001"/>
                </a:srgbClr>
              </a:gs>
              <a:gs pos="100000">
                <a:schemeClr val="bg1"/>
              </a:gs>
            </a:gsLst>
            <a:lin ang="5400000" scaled="1"/>
          </a:gradFill>
          <a:ln w="9525" algn="ctr">
            <a:noFill/>
            <a:miter lim="800000"/>
            <a:headEnd/>
            <a:tailEnd/>
          </a:ln>
          <a:effectLst>
            <a:outerShdw dist="53882" dir="8100000" algn="ctr" rotWithShape="0">
              <a:srgbClr val="FF9900">
                <a:alpha val="50000"/>
              </a:srgbClr>
            </a:outerShdw>
          </a:effectLst>
        </p:spPr>
        <p:txBody>
          <a:bodyPr lIns="33026" tIns="165122" rIns="33026" bIns="66052"/>
          <a:lstStyle/>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a:p>
            <a:pPr defTabSz="841375">
              <a:defRPr/>
            </a:pPr>
            <a:endParaRPr lang="en-US" sz="1400" dirty="0"/>
          </a:p>
        </p:txBody>
      </p:sp>
      <p:sp>
        <p:nvSpPr>
          <p:cNvPr id="25623" name="Text Box 23"/>
          <p:cNvSpPr txBox="1">
            <a:spLocks noChangeArrowheads="1"/>
          </p:cNvSpPr>
          <p:nvPr/>
        </p:nvSpPr>
        <p:spPr bwMode="auto">
          <a:xfrm>
            <a:off x="227013" y="6169025"/>
            <a:ext cx="2209800" cy="320675"/>
          </a:xfrm>
          <a:prstGeom prst="rect">
            <a:avLst/>
          </a:prstGeom>
          <a:noFill/>
          <a:ln w="9525" algn="ctr">
            <a:noFill/>
            <a:miter lim="800000"/>
            <a:headEnd/>
            <a:tailEnd/>
          </a:ln>
          <a:effectLst/>
        </p:spPr>
        <p:txBody>
          <a:bodyPr wrap="none">
            <a:spAutoFit/>
          </a:bodyPr>
          <a:lstStyle/>
          <a:p>
            <a:pPr algn="ctr" defTabSz="915988">
              <a:defRPr/>
            </a:pPr>
            <a:r>
              <a:rPr lang="en-US">
                <a:solidFill>
                  <a:schemeClr val="accent2"/>
                </a:solidFill>
              </a:rPr>
              <a:t>For internal Usage only!</a:t>
            </a:r>
          </a:p>
        </p:txBody>
      </p:sp>
      <p:sp>
        <p:nvSpPr>
          <p:cNvPr id="1035" name="Rectangle 3"/>
          <p:cNvSpPr>
            <a:spLocks noGrp="1" noChangeArrowheads="1"/>
          </p:cNvSpPr>
          <p:nvPr>
            <p:ph type="body" idx="1"/>
          </p:nvPr>
        </p:nvSpPr>
        <p:spPr bwMode="auto">
          <a:xfrm>
            <a:off x="334963" y="954088"/>
            <a:ext cx="9236075" cy="50355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First indent setting</a:t>
            </a:r>
          </a:p>
          <a:p>
            <a:pPr lvl="1"/>
            <a:r>
              <a:rPr lang="en-US" smtClean="0"/>
              <a:t>Second indent setting</a:t>
            </a:r>
          </a:p>
          <a:p>
            <a:pPr lvl="2"/>
            <a:r>
              <a:rPr lang="en-US" smtClean="0"/>
              <a:t>Third indent setting</a:t>
            </a:r>
          </a:p>
          <a:p>
            <a:pPr lvl="3"/>
            <a:r>
              <a:rPr lang="en-US" smtClean="0"/>
              <a:t>Fourth indent setting</a:t>
            </a:r>
          </a:p>
          <a:p>
            <a:pPr lvl="4"/>
            <a:r>
              <a:rPr lang="en-US" smtClean="0"/>
              <a:t>Fifth indent setting</a:t>
            </a:r>
          </a:p>
        </p:txBody>
      </p:sp>
      <p:pic>
        <p:nvPicPr>
          <p:cNvPr id="1038" name="Picture 14" descr="HMI1_Frame_100BG"/>
          <p:cNvPicPr>
            <a:picLocks noChangeAspect="1" noChangeArrowheads="1"/>
          </p:cNvPicPr>
          <p:nvPr userDrawn="1"/>
        </p:nvPicPr>
        <p:blipFill>
          <a:blip r:embed="rId18" cstate="print"/>
          <a:srcRect/>
          <a:stretch>
            <a:fillRect/>
          </a:stretch>
        </p:blipFill>
        <p:spPr bwMode="auto">
          <a:xfrm>
            <a:off x="8794750" y="119063"/>
            <a:ext cx="835025" cy="835025"/>
          </a:xfrm>
          <a:prstGeom prst="rect">
            <a:avLst/>
          </a:prstGeom>
          <a:noFill/>
        </p:spPr>
      </p:pic>
    </p:spTree>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63" r:id="rId4"/>
    <p:sldLayoutId id="2147483662" r:id="rId5"/>
    <p:sldLayoutId id="2147483661" r:id="rId6"/>
    <p:sldLayoutId id="2147483660" r:id="rId7"/>
    <p:sldLayoutId id="2147483659" r:id="rId8"/>
    <p:sldLayoutId id="2147483658" r:id="rId9"/>
    <p:sldLayoutId id="2147483657" r:id="rId10"/>
    <p:sldLayoutId id="2147483656" r:id="rId11"/>
    <p:sldLayoutId id="2147483655" r:id="rId12"/>
    <p:sldLayoutId id="2147483654" r:id="rId13"/>
  </p:sldLayoutIdLst>
  <p:hf hdr="0" ftr="0" dt="0"/>
  <p:txStyles>
    <p:titleStyle>
      <a:lvl1pPr algn="l" defTabSz="915988" rtl="0" eaLnBrk="0" fontAlgn="base" hangingPunct="0">
        <a:lnSpc>
          <a:spcPts val="2475"/>
        </a:lnSpc>
        <a:spcBef>
          <a:spcPct val="0"/>
        </a:spcBef>
        <a:spcAft>
          <a:spcPct val="0"/>
        </a:spcAft>
        <a:defRPr sz="2200" b="1">
          <a:solidFill>
            <a:schemeClr val="tx1"/>
          </a:solidFill>
          <a:latin typeface="+mj-lt"/>
          <a:ea typeface="+mj-ea"/>
          <a:cs typeface="+mj-cs"/>
        </a:defRPr>
      </a:lvl1pPr>
      <a:lvl2pPr algn="l" defTabSz="915988" rtl="0" eaLnBrk="0" fontAlgn="base" hangingPunct="0">
        <a:lnSpc>
          <a:spcPts val="2475"/>
        </a:lnSpc>
        <a:spcBef>
          <a:spcPct val="0"/>
        </a:spcBef>
        <a:spcAft>
          <a:spcPct val="0"/>
        </a:spcAft>
        <a:defRPr sz="2200" b="1">
          <a:solidFill>
            <a:schemeClr val="tx1"/>
          </a:solidFill>
          <a:latin typeface="Arial" charset="0"/>
        </a:defRPr>
      </a:lvl2pPr>
      <a:lvl3pPr algn="l" defTabSz="915988" rtl="0" eaLnBrk="0" fontAlgn="base" hangingPunct="0">
        <a:lnSpc>
          <a:spcPts val="2475"/>
        </a:lnSpc>
        <a:spcBef>
          <a:spcPct val="0"/>
        </a:spcBef>
        <a:spcAft>
          <a:spcPct val="0"/>
        </a:spcAft>
        <a:defRPr sz="2200" b="1">
          <a:solidFill>
            <a:schemeClr val="tx1"/>
          </a:solidFill>
          <a:latin typeface="Arial" charset="0"/>
        </a:defRPr>
      </a:lvl3pPr>
      <a:lvl4pPr algn="l" defTabSz="915988" rtl="0" eaLnBrk="0" fontAlgn="base" hangingPunct="0">
        <a:lnSpc>
          <a:spcPts val="2475"/>
        </a:lnSpc>
        <a:spcBef>
          <a:spcPct val="0"/>
        </a:spcBef>
        <a:spcAft>
          <a:spcPct val="0"/>
        </a:spcAft>
        <a:defRPr sz="2200" b="1">
          <a:solidFill>
            <a:schemeClr val="tx1"/>
          </a:solidFill>
          <a:latin typeface="Arial" charset="0"/>
        </a:defRPr>
      </a:lvl4pPr>
      <a:lvl5pPr algn="l" defTabSz="915988" rtl="0" eaLnBrk="0" fontAlgn="base" hangingPunct="0">
        <a:lnSpc>
          <a:spcPts val="2475"/>
        </a:lnSpc>
        <a:spcBef>
          <a:spcPct val="0"/>
        </a:spcBef>
        <a:spcAft>
          <a:spcPct val="0"/>
        </a:spcAft>
        <a:defRPr sz="2200" b="1">
          <a:solidFill>
            <a:schemeClr val="tx1"/>
          </a:solidFill>
          <a:latin typeface="Arial" charset="0"/>
        </a:defRPr>
      </a:lvl5pPr>
      <a:lvl6pPr marL="457200" algn="l" defTabSz="915988" rtl="0" fontAlgn="base">
        <a:lnSpc>
          <a:spcPts val="2475"/>
        </a:lnSpc>
        <a:spcBef>
          <a:spcPct val="0"/>
        </a:spcBef>
        <a:spcAft>
          <a:spcPct val="0"/>
        </a:spcAft>
        <a:defRPr sz="2200" b="1">
          <a:solidFill>
            <a:schemeClr val="tx1"/>
          </a:solidFill>
          <a:latin typeface="Arial" charset="0"/>
        </a:defRPr>
      </a:lvl6pPr>
      <a:lvl7pPr marL="914400" algn="l" defTabSz="915988" rtl="0" fontAlgn="base">
        <a:lnSpc>
          <a:spcPts val="2475"/>
        </a:lnSpc>
        <a:spcBef>
          <a:spcPct val="0"/>
        </a:spcBef>
        <a:spcAft>
          <a:spcPct val="0"/>
        </a:spcAft>
        <a:defRPr sz="2200" b="1">
          <a:solidFill>
            <a:schemeClr val="tx1"/>
          </a:solidFill>
          <a:latin typeface="Arial" charset="0"/>
        </a:defRPr>
      </a:lvl7pPr>
      <a:lvl8pPr marL="1371600" algn="l" defTabSz="915988" rtl="0" fontAlgn="base">
        <a:lnSpc>
          <a:spcPts val="2475"/>
        </a:lnSpc>
        <a:spcBef>
          <a:spcPct val="0"/>
        </a:spcBef>
        <a:spcAft>
          <a:spcPct val="0"/>
        </a:spcAft>
        <a:defRPr sz="2200" b="1">
          <a:solidFill>
            <a:schemeClr val="tx1"/>
          </a:solidFill>
          <a:latin typeface="Arial" charset="0"/>
        </a:defRPr>
      </a:lvl8pPr>
      <a:lvl9pPr marL="1828800" algn="l" defTabSz="915988" rtl="0" fontAlgn="base">
        <a:lnSpc>
          <a:spcPts val="2475"/>
        </a:lnSpc>
        <a:spcBef>
          <a:spcPct val="0"/>
        </a:spcBef>
        <a:spcAft>
          <a:spcPct val="0"/>
        </a:spcAft>
        <a:defRPr sz="2200" b="1">
          <a:solidFill>
            <a:schemeClr val="tx1"/>
          </a:solidFill>
          <a:latin typeface="Arial" charset="0"/>
        </a:defRPr>
      </a:lvl9pPr>
    </p:titleStyle>
    <p:bodyStyle>
      <a:lvl1pPr marL="163513" indent="-163513" algn="l" defTabSz="915988" rtl="0" eaLnBrk="0" fontAlgn="base" hangingPunct="0">
        <a:lnSpc>
          <a:spcPts val="1650"/>
        </a:lnSpc>
        <a:spcBef>
          <a:spcPct val="0"/>
        </a:spcBef>
        <a:spcAft>
          <a:spcPct val="55000"/>
        </a:spcAft>
        <a:buClr>
          <a:srgbClr val="E19900"/>
        </a:buClr>
        <a:buFont typeface="Arial" charset="0"/>
        <a:buBlip>
          <a:blip r:embed="rId19"/>
        </a:buBlip>
        <a:defRPr sz="1500">
          <a:solidFill>
            <a:schemeClr val="tx1"/>
          </a:solidFill>
          <a:latin typeface="+mn-lt"/>
          <a:ea typeface="+mn-ea"/>
          <a:cs typeface="+mn-cs"/>
        </a:defRPr>
      </a:lvl1pPr>
      <a:lvl2pPr marL="498475" indent="-166688" algn="l" defTabSz="915988" rtl="0" eaLnBrk="0" fontAlgn="base" hangingPunct="0">
        <a:lnSpc>
          <a:spcPts val="1650"/>
        </a:lnSpc>
        <a:spcBef>
          <a:spcPct val="0"/>
        </a:spcBef>
        <a:spcAft>
          <a:spcPct val="55000"/>
        </a:spcAft>
        <a:buClr>
          <a:srgbClr val="E19900"/>
        </a:buClr>
        <a:buFont typeface="Arial" charset="0"/>
        <a:buBlip>
          <a:blip r:embed="rId19"/>
        </a:buBlip>
        <a:defRPr sz="1500">
          <a:solidFill>
            <a:schemeClr val="tx1"/>
          </a:solidFill>
          <a:latin typeface="+mn-lt"/>
        </a:defRPr>
      </a:lvl2pPr>
      <a:lvl3pPr marL="822325" indent="-158750" algn="l" defTabSz="915988" rtl="0" eaLnBrk="0" fontAlgn="base" hangingPunct="0">
        <a:lnSpc>
          <a:spcPts val="1650"/>
        </a:lnSpc>
        <a:spcBef>
          <a:spcPct val="0"/>
        </a:spcBef>
        <a:spcAft>
          <a:spcPct val="55000"/>
        </a:spcAft>
        <a:buClr>
          <a:srgbClr val="E19900"/>
        </a:buClr>
        <a:buFont typeface="Arial" charset="0"/>
        <a:buBlip>
          <a:blip r:embed="rId19"/>
        </a:buBlip>
        <a:defRPr sz="1500">
          <a:solidFill>
            <a:schemeClr val="tx1"/>
          </a:solidFill>
          <a:latin typeface="+mn-lt"/>
        </a:defRPr>
      </a:lvl3pPr>
      <a:lvl4pPr marL="1154113" indent="-163513" algn="l" defTabSz="915988" rtl="0" eaLnBrk="0" fontAlgn="base" hangingPunct="0">
        <a:lnSpc>
          <a:spcPts val="1650"/>
        </a:lnSpc>
        <a:spcBef>
          <a:spcPct val="0"/>
        </a:spcBef>
        <a:spcAft>
          <a:spcPct val="55000"/>
        </a:spcAft>
        <a:buClr>
          <a:srgbClr val="E19900"/>
        </a:buClr>
        <a:buFont typeface="Arial" charset="0"/>
        <a:buBlip>
          <a:blip r:embed="rId19"/>
        </a:buBlip>
        <a:defRPr sz="1500">
          <a:solidFill>
            <a:schemeClr val="tx1"/>
          </a:solidFill>
          <a:latin typeface="+mn-lt"/>
        </a:defRPr>
      </a:lvl4pPr>
      <a:lvl5pPr marL="1487488" indent="-166688" algn="l" defTabSz="915988" rtl="0" eaLnBrk="0" fontAlgn="base" hangingPunct="0">
        <a:lnSpc>
          <a:spcPts val="1650"/>
        </a:lnSpc>
        <a:spcBef>
          <a:spcPct val="0"/>
        </a:spcBef>
        <a:spcAft>
          <a:spcPct val="55000"/>
        </a:spcAft>
        <a:buClr>
          <a:srgbClr val="E19900"/>
        </a:buClr>
        <a:buFont typeface="Arial" charset="0"/>
        <a:buBlip>
          <a:blip r:embed="rId19"/>
        </a:buBlip>
        <a:defRPr sz="1500">
          <a:solidFill>
            <a:schemeClr val="tx1"/>
          </a:solidFill>
          <a:latin typeface="+mn-lt"/>
        </a:defRPr>
      </a:lvl5pPr>
      <a:lvl6pPr marL="1944688" indent="-166688" algn="l" defTabSz="915988" rtl="0" fontAlgn="base">
        <a:lnSpc>
          <a:spcPts val="1650"/>
        </a:lnSpc>
        <a:spcBef>
          <a:spcPct val="0"/>
        </a:spcBef>
        <a:spcAft>
          <a:spcPct val="55000"/>
        </a:spcAft>
        <a:buClr>
          <a:srgbClr val="E19900"/>
        </a:buClr>
        <a:buFont typeface="Arial" charset="0"/>
        <a:buBlip>
          <a:blip r:embed="rId19"/>
        </a:buBlip>
        <a:defRPr sz="1500">
          <a:solidFill>
            <a:schemeClr val="tx1"/>
          </a:solidFill>
          <a:latin typeface="+mn-lt"/>
        </a:defRPr>
      </a:lvl6pPr>
      <a:lvl7pPr marL="2401888" indent="-166688" algn="l" defTabSz="915988" rtl="0" fontAlgn="base">
        <a:lnSpc>
          <a:spcPts val="1650"/>
        </a:lnSpc>
        <a:spcBef>
          <a:spcPct val="0"/>
        </a:spcBef>
        <a:spcAft>
          <a:spcPct val="55000"/>
        </a:spcAft>
        <a:buClr>
          <a:srgbClr val="E19900"/>
        </a:buClr>
        <a:buFont typeface="Arial" charset="0"/>
        <a:buBlip>
          <a:blip r:embed="rId19"/>
        </a:buBlip>
        <a:defRPr sz="1500">
          <a:solidFill>
            <a:schemeClr val="tx1"/>
          </a:solidFill>
          <a:latin typeface="+mn-lt"/>
        </a:defRPr>
      </a:lvl7pPr>
      <a:lvl8pPr marL="2859088" indent="-166688" algn="l" defTabSz="915988" rtl="0" fontAlgn="base">
        <a:lnSpc>
          <a:spcPts val="1650"/>
        </a:lnSpc>
        <a:spcBef>
          <a:spcPct val="0"/>
        </a:spcBef>
        <a:spcAft>
          <a:spcPct val="55000"/>
        </a:spcAft>
        <a:buClr>
          <a:srgbClr val="E19900"/>
        </a:buClr>
        <a:buFont typeface="Arial" charset="0"/>
        <a:buBlip>
          <a:blip r:embed="rId19"/>
        </a:buBlip>
        <a:defRPr sz="1500">
          <a:solidFill>
            <a:schemeClr val="tx1"/>
          </a:solidFill>
          <a:latin typeface="+mn-lt"/>
        </a:defRPr>
      </a:lvl8pPr>
      <a:lvl9pPr marL="3316288" indent="-166688" algn="l" defTabSz="915988" rtl="0" fontAlgn="base">
        <a:lnSpc>
          <a:spcPts val="1650"/>
        </a:lnSpc>
        <a:spcBef>
          <a:spcPct val="0"/>
        </a:spcBef>
        <a:spcAft>
          <a:spcPct val="55000"/>
        </a:spcAft>
        <a:buClr>
          <a:srgbClr val="E19900"/>
        </a:buClr>
        <a:buFont typeface="Arial" charset="0"/>
        <a:buBlip>
          <a:blip r:embed="rId19"/>
        </a:buBlip>
        <a:defRPr sz="15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tags" Target="../tags/tag5.xml"/><Relationship Id="rId7" Type="http://schemas.openxmlformats.org/officeDocument/2006/relationships/image" Target="../media/image11.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3.wmf"/><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image" Target="../media/image13.wmf"/><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video" Target="file:///d:\Continental\Training\Preparation\view%20change.avi" TargetMode="External"/><Relationship Id="rId7" Type="http://schemas.openxmlformats.org/officeDocument/2006/relationships/image" Target="../media/image10.png"/><Relationship Id="rId2" Type="http://schemas.openxmlformats.org/officeDocument/2006/relationships/video" Target="file:///d:\Continental\Training\Preparation\endless_subscene.avi" TargetMode="External"/><Relationship Id="rId1" Type="http://schemas.openxmlformats.org/officeDocument/2006/relationships/video" Target="file:///d:\Continental\Training\Preparation\finite_single.avi" TargetMode="Externa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w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2.wmf"/><Relationship Id="rId5" Type="http://schemas.openxmlformats.org/officeDocument/2006/relationships/image" Target="../media/image11.emf"/><Relationship Id="rId4"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6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4.png"/><Relationship Id="rId12"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5.png"/><Relationship Id="rId5" Type="http://schemas.openxmlformats.org/officeDocument/2006/relationships/image" Target="../media/image30.png"/><Relationship Id="rId10" Type="http://schemas.openxmlformats.org/officeDocument/2006/relationships/image" Target="../media/image33.png"/><Relationship Id="rId4" Type="http://schemas.openxmlformats.org/officeDocument/2006/relationships/image" Target="../media/image38.png"/><Relationship Id="rId9" Type="http://schemas.openxmlformats.org/officeDocument/2006/relationships/image" Target="../media/image29.png"/></Relationships>
</file>

<file path=ppt/slides/_rels/slide6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3.png"/><Relationship Id="rId4" Type="http://schemas.openxmlformats.org/officeDocument/2006/relationships/image" Target="../media/image38.png"/><Relationship Id="rId9" Type="http://schemas.openxmlformats.org/officeDocument/2006/relationships/image" Target="../media/image29.png"/></Relationships>
</file>

<file path=ppt/slides/_rels/slide6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5"/>
          <p:cNvSpPr>
            <a:spLocks noGrp="1" noChangeArrowheads="1"/>
          </p:cNvSpPr>
          <p:nvPr>
            <p:ph type="ctrTitle"/>
          </p:nvPr>
        </p:nvSpPr>
        <p:spPr>
          <a:xfrm>
            <a:off x="920750" y="3878263"/>
            <a:ext cx="8062913" cy="1951037"/>
          </a:xfrm>
        </p:spPr>
        <p:txBody>
          <a:bodyPr/>
          <a:lstStyle/>
          <a:p>
            <a:pPr eaLnBrk="1" hangingPunct="1"/>
            <a:r>
              <a:rPr lang="en-GB" sz="2400" smtClean="0"/>
              <a:t>Artemmis Training – The Advanced HMI</a:t>
            </a:r>
            <a:r>
              <a:rPr lang="en-GB" smtClean="0"/>
              <a:t/>
            </a:r>
            <a:br>
              <a:rPr lang="en-GB" smtClean="0"/>
            </a:br>
            <a:r>
              <a:rPr lang="en-GB" smtClean="0"/>
              <a:t/>
            </a:r>
            <a:br>
              <a:rPr lang="en-GB" smtClean="0"/>
            </a:br>
            <a:r>
              <a:rPr lang="en-GB" sz="1800" smtClean="0"/>
              <a:t>Business Unit ID</a:t>
            </a:r>
            <a:br>
              <a:rPr lang="en-GB" sz="1800" smtClean="0"/>
            </a:br>
            <a:endParaRPr lang="en-GB" smtClean="0"/>
          </a:p>
        </p:txBody>
      </p:sp>
      <p:sp>
        <p:nvSpPr>
          <p:cNvPr id="17410" name="Text Box 16"/>
          <p:cNvSpPr txBox="1">
            <a:spLocks noChangeArrowheads="1"/>
          </p:cNvSpPr>
          <p:nvPr/>
        </p:nvSpPr>
        <p:spPr bwMode="auto">
          <a:xfrm>
            <a:off x="8521700" y="6407150"/>
            <a:ext cx="920750" cy="246063"/>
          </a:xfrm>
          <a:prstGeom prst="rect">
            <a:avLst/>
          </a:prstGeom>
          <a:noFill/>
          <a:ln w="9525" algn="ctr">
            <a:noFill/>
            <a:miter lim="800000"/>
            <a:headEnd/>
            <a:tailEnd/>
          </a:ln>
        </p:spPr>
        <p:txBody>
          <a:bodyPr wrap="none">
            <a:spAutoFit/>
          </a:bodyPr>
          <a:lstStyle/>
          <a:p>
            <a:pPr algn="ctr" defTabSz="915988"/>
            <a:r>
              <a:rPr lang="de-DE" sz="1000"/>
              <a:t>Revision: 1.0</a:t>
            </a:r>
            <a:endParaRPr lang="en-US" sz="1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p:cNvSpPr>
            <a:spLocks noGrp="1"/>
          </p:cNvSpPr>
          <p:nvPr>
            <p:ph type="sldNum" sz="quarter" idx="10"/>
          </p:nvPr>
        </p:nvSpPr>
        <p:spPr>
          <a:noFill/>
        </p:spPr>
        <p:txBody>
          <a:bodyPr/>
          <a:lstStyle/>
          <a:p>
            <a:fld id="{30976585-05B7-4C1B-90C5-2B2C893DA5C5}" type="slidenum">
              <a:rPr lang="en-US"/>
              <a:pPr/>
              <a:t>10</a:t>
            </a:fld>
            <a:r>
              <a:rPr lang="en-US"/>
              <a:t> / T. A. Devi / ID RD CDS HF /  Dec-2012   © Continental Automotive Singapore</a:t>
            </a:r>
          </a:p>
        </p:txBody>
      </p:sp>
      <p:sp>
        <p:nvSpPr>
          <p:cNvPr id="5" name="Rectangle 4"/>
          <p:cNvSpPr/>
          <p:nvPr/>
        </p:nvSpPr>
        <p:spPr>
          <a:xfrm>
            <a:off x="542511" y="2033845"/>
            <a:ext cx="8865984" cy="2554545"/>
          </a:xfrm>
          <a:prstGeom prst="rect">
            <a:avLst/>
          </a:prstGeom>
          <a:noFill/>
        </p:spPr>
        <p:txBody>
          <a:bodyPr>
            <a:spAutoFit/>
          </a:bodyPr>
          <a:lstStyle/>
          <a:p>
            <a:pPr algn="ctr">
              <a:defRPr/>
            </a:pPr>
            <a:r>
              <a:rPr lang="en-US"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itchFamily="34" charset="0"/>
              </a:rPr>
              <a:t>Animation Concept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p:txBody>
          <a:bodyPr/>
          <a:lstStyle/>
          <a:p>
            <a:pPr eaLnBrk="1" hangingPunct="1"/>
            <a:r>
              <a:rPr lang="de-DE" smtClean="0"/>
              <a:t>Animation </a:t>
            </a:r>
            <a:br>
              <a:rPr lang="de-DE" smtClean="0"/>
            </a:br>
            <a:r>
              <a:rPr lang="de-DE" smtClean="0"/>
              <a:t>AnimControl class – The mother of all Animations!</a:t>
            </a:r>
            <a:endParaRPr lang="en-US" smtClean="0"/>
          </a:p>
        </p:txBody>
      </p:sp>
      <p:sp>
        <p:nvSpPr>
          <p:cNvPr id="36867" name="Text Box 4"/>
          <p:cNvSpPr txBox="1">
            <a:spLocks noChangeArrowheads="1"/>
          </p:cNvSpPr>
          <p:nvPr/>
        </p:nvSpPr>
        <p:spPr bwMode="auto">
          <a:xfrm>
            <a:off x="334963" y="1108075"/>
            <a:ext cx="9031287" cy="1550988"/>
          </a:xfrm>
          <a:prstGeom prst="rect">
            <a:avLst/>
          </a:prstGeom>
          <a:noFill/>
          <a:ln w="9525">
            <a:noFill/>
            <a:miter lim="800000"/>
            <a:headEnd/>
            <a:tailEnd/>
          </a:ln>
        </p:spPr>
        <p:txBody>
          <a:bodyPr lIns="83969" tIns="41985" rIns="83969" bIns="41985">
            <a:spAutoFit/>
          </a:bodyPr>
          <a:lstStyle/>
          <a:p>
            <a:pPr marL="492125" lvl="1" indent="-327025">
              <a:lnSpc>
                <a:spcPct val="80000"/>
              </a:lnSpc>
              <a:spcBef>
                <a:spcPct val="50000"/>
              </a:spcBef>
              <a:spcAft>
                <a:spcPct val="55000"/>
              </a:spcAft>
              <a:buClr>
                <a:srgbClr val="E19900"/>
              </a:buClr>
              <a:buFontTx/>
              <a:buBlip>
                <a:blip r:embed="rId2"/>
              </a:buBlip>
            </a:pPr>
            <a:r>
              <a:rPr lang="en-US" b="1" dirty="0"/>
              <a:t>All Animations are derived from </a:t>
            </a:r>
            <a:r>
              <a:rPr lang="en-US" b="1" dirty="0" smtClean="0"/>
              <a:t>the base </a:t>
            </a:r>
            <a:r>
              <a:rPr lang="en-US" b="1" dirty="0"/>
              <a:t>class </a:t>
            </a:r>
            <a:r>
              <a:rPr lang="en-US" b="1" dirty="0" err="1" smtClean="0"/>
              <a:t>AnimControl</a:t>
            </a:r>
            <a:r>
              <a:rPr lang="en-US" b="1" dirty="0" smtClean="0"/>
              <a:t> (= Animation)</a:t>
            </a:r>
            <a:endParaRPr lang="en-US" b="1" dirty="0"/>
          </a:p>
          <a:p>
            <a:pPr marL="492125" lvl="1" indent="-327025">
              <a:lnSpc>
                <a:spcPct val="80000"/>
              </a:lnSpc>
              <a:spcBef>
                <a:spcPct val="50000"/>
              </a:spcBef>
              <a:spcAft>
                <a:spcPct val="55000"/>
              </a:spcAft>
              <a:buClr>
                <a:srgbClr val="E19900"/>
              </a:buClr>
              <a:buFontTx/>
              <a:buBlip>
                <a:blip r:embed="rId2"/>
              </a:buBlip>
            </a:pPr>
            <a:r>
              <a:rPr lang="de-DE" b="1" dirty="0"/>
              <a:t>The class provides several methods to overwrite for implementing a specific animation</a:t>
            </a:r>
          </a:p>
          <a:p>
            <a:pPr marL="492125" lvl="1" indent="-327025">
              <a:lnSpc>
                <a:spcPct val="80000"/>
              </a:lnSpc>
              <a:spcBef>
                <a:spcPct val="50000"/>
              </a:spcBef>
              <a:spcAft>
                <a:spcPct val="55000"/>
              </a:spcAft>
              <a:buClr>
                <a:srgbClr val="E19900"/>
              </a:buClr>
              <a:buFontTx/>
              <a:buBlip>
                <a:blip r:embed="rId2"/>
              </a:buBlip>
            </a:pPr>
            <a:r>
              <a:rPr lang="de-DE" b="1" dirty="0"/>
              <a:t>You can either use an available Animaition with different parameter values</a:t>
            </a:r>
          </a:p>
          <a:p>
            <a:pPr marL="492125" lvl="1" indent="-327025">
              <a:lnSpc>
                <a:spcPct val="80000"/>
              </a:lnSpc>
              <a:spcBef>
                <a:spcPct val="50000"/>
              </a:spcBef>
              <a:spcAft>
                <a:spcPct val="55000"/>
              </a:spcAft>
              <a:buClr>
                <a:srgbClr val="E19900"/>
              </a:buClr>
              <a:buFontTx/>
              <a:buBlip>
                <a:blip r:embed="rId2"/>
              </a:buBlip>
            </a:pPr>
            <a:r>
              <a:rPr lang="de-DE" b="1" dirty="0"/>
              <a:t>Or by implementation of a complete new Anim-Class</a:t>
            </a:r>
            <a:endParaRPr lang="en-US" b="1" dirty="0"/>
          </a:p>
        </p:txBody>
      </p:sp>
      <p:sp>
        <p:nvSpPr>
          <p:cNvPr id="36868" name="AutoShape 5"/>
          <p:cNvSpPr>
            <a:spLocks noChangeArrowheads="1"/>
          </p:cNvSpPr>
          <p:nvPr/>
        </p:nvSpPr>
        <p:spPr bwMode="auto">
          <a:xfrm>
            <a:off x="4049713" y="3527425"/>
            <a:ext cx="1806575" cy="573088"/>
          </a:xfrm>
          <a:prstGeom prst="roundRect">
            <a:avLst>
              <a:gd name="adj" fmla="val 16667"/>
            </a:avLst>
          </a:prstGeom>
          <a:gradFill rotWithShape="1">
            <a:gsLst>
              <a:gs pos="0">
                <a:srgbClr val="FFFFD4"/>
              </a:gs>
              <a:gs pos="100000">
                <a:srgbClr val="FFFF99"/>
              </a:gs>
            </a:gsLst>
            <a:path path="shape">
              <a:fillToRect l="50000" t="50000" r="50000" b="50000"/>
            </a:path>
          </a:gradFill>
          <a:ln w="9525" algn="ctr">
            <a:solidFill>
              <a:srgbClr val="CCCC00"/>
            </a:solidFill>
            <a:round/>
            <a:headEnd/>
            <a:tailEnd/>
          </a:ln>
        </p:spPr>
        <p:txBody>
          <a:bodyPr wrap="none" lIns="83969" tIns="41985" rIns="83969" bIns="41985" anchor="ctr"/>
          <a:lstStyle/>
          <a:p>
            <a:pPr algn="ctr"/>
            <a:r>
              <a:rPr lang="en-GB" sz="900" b="1"/>
              <a:t>AnimControl</a:t>
            </a:r>
          </a:p>
        </p:txBody>
      </p:sp>
      <p:sp>
        <p:nvSpPr>
          <p:cNvPr id="36869" name="Line 6"/>
          <p:cNvSpPr>
            <a:spLocks noChangeShapeType="1"/>
          </p:cNvSpPr>
          <p:nvPr/>
        </p:nvSpPr>
        <p:spPr bwMode="auto">
          <a:xfrm flipV="1">
            <a:off x="3408363" y="4103688"/>
            <a:ext cx="885825" cy="693737"/>
          </a:xfrm>
          <a:prstGeom prst="line">
            <a:avLst/>
          </a:prstGeom>
          <a:noFill/>
          <a:ln w="9525">
            <a:solidFill>
              <a:schemeClr val="tx2"/>
            </a:solidFill>
            <a:round/>
            <a:headEnd/>
            <a:tailEnd type="triangle" w="lg" len="med"/>
          </a:ln>
        </p:spPr>
        <p:txBody>
          <a:bodyPr wrap="none" lIns="83969" tIns="41985" rIns="83969" bIns="41985" anchor="ctr"/>
          <a:lstStyle/>
          <a:p>
            <a:endParaRPr lang="bg-BG"/>
          </a:p>
        </p:txBody>
      </p:sp>
      <p:sp>
        <p:nvSpPr>
          <p:cNvPr id="36870" name="AutoShape 7"/>
          <p:cNvSpPr>
            <a:spLocks noChangeArrowheads="1"/>
          </p:cNvSpPr>
          <p:nvPr/>
        </p:nvSpPr>
        <p:spPr bwMode="auto">
          <a:xfrm>
            <a:off x="2774950" y="4779963"/>
            <a:ext cx="1363663" cy="573087"/>
          </a:xfrm>
          <a:prstGeom prst="roundRect">
            <a:avLst>
              <a:gd name="adj" fmla="val 16667"/>
            </a:avLst>
          </a:prstGeom>
          <a:gradFill rotWithShape="1">
            <a:gsLst>
              <a:gs pos="0">
                <a:srgbClr val="FFFFD4"/>
              </a:gs>
              <a:gs pos="100000">
                <a:srgbClr val="FFFF99"/>
              </a:gs>
            </a:gsLst>
            <a:path path="shape">
              <a:fillToRect l="50000" t="50000" r="50000" b="50000"/>
            </a:path>
          </a:gradFill>
          <a:ln w="9525" algn="ctr">
            <a:solidFill>
              <a:srgbClr val="CCCC00"/>
            </a:solidFill>
            <a:round/>
            <a:headEnd/>
            <a:tailEnd/>
          </a:ln>
        </p:spPr>
        <p:txBody>
          <a:bodyPr wrap="none" lIns="83969" tIns="41985" rIns="83969" bIns="41985" anchor="ctr"/>
          <a:lstStyle/>
          <a:p>
            <a:pPr algn="ctr"/>
            <a:r>
              <a:rPr lang="en-GB" sz="900" b="1"/>
              <a:t>MainMenu</a:t>
            </a:r>
          </a:p>
        </p:txBody>
      </p:sp>
      <p:sp>
        <p:nvSpPr>
          <p:cNvPr id="36871" name="AutoShape 13"/>
          <p:cNvSpPr>
            <a:spLocks noChangeArrowheads="1"/>
          </p:cNvSpPr>
          <p:nvPr/>
        </p:nvSpPr>
        <p:spPr bwMode="auto">
          <a:xfrm>
            <a:off x="4257675" y="4778375"/>
            <a:ext cx="1363663" cy="573088"/>
          </a:xfrm>
          <a:prstGeom prst="roundRect">
            <a:avLst>
              <a:gd name="adj" fmla="val 16667"/>
            </a:avLst>
          </a:prstGeom>
          <a:gradFill rotWithShape="1">
            <a:gsLst>
              <a:gs pos="0">
                <a:srgbClr val="FFFFD4"/>
              </a:gs>
              <a:gs pos="100000">
                <a:srgbClr val="FFFF99"/>
              </a:gs>
            </a:gsLst>
            <a:path path="shape">
              <a:fillToRect l="50000" t="50000" r="50000" b="50000"/>
            </a:path>
          </a:gradFill>
          <a:ln w="9525" algn="ctr">
            <a:solidFill>
              <a:srgbClr val="CCCC00"/>
            </a:solidFill>
            <a:round/>
            <a:headEnd/>
            <a:tailEnd/>
          </a:ln>
        </p:spPr>
        <p:txBody>
          <a:bodyPr wrap="none" lIns="83969" tIns="41985" rIns="83969" bIns="41985" anchor="ctr"/>
          <a:lstStyle/>
          <a:p>
            <a:pPr algn="ctr"/>
            <a:r>
              <a:rPr lang="en-GB" sz="900" b="1"/>
              <a:t>ChangeView</a:t>
            </a:r>
          </a:p>
        </p:txBody>
      </p:sp>
      <p:sp>
        <p:nvSpPr>
          <p:cNvPr id="36872" name="Line 14"/>
          <p:cNvSpPr>
            <a:spLocks noChangeShapeType="1"/>
          </p:cNvSpPr>
          <p:nvPr/>
        </p:nvSpPr>
        <p:spPr bwMode="auto">
          <a:xfrm flipV="1">
            <a:off x="4948238" y="4121150"/>
            <a:ext cx="1587" cy="657225"/>
          </a:xfrm>
          <a:prstGeom prst="line">
            <a:avLst/>
          </a:prstGeom>
          <a:noFill/>
          <a:ln w="9525">
            <a:solidFill>
              <a:schemeClr val="tx2"/>
            </a:solidFill>
            <a:round/>
            <a:headEnd/>
            <a:tailEnd type="triangle" w="lg" len="med"/>
          </a:ln>
        </p:spPr>
        <p:txBody>
          <a:bodyPr wrap="none" lIns="83969" tIns="41985" rIns="83969" bIns="41985" anchor="ctr"/>
          <a:lstStyle/>
          <a:p>
            <a:endParaRPr lang="bg-BG"/>
          </a:p>
        </p:txBody>
      </p:sp>
      <p:sp>
        <p:nvSpPr>
          <p:cNvPr id="36873" name="AutoShape 15"/>
          <p:cNvSpPr>
            <a:spLocks noChangeArrowheads="1"/>
          </p:cNvSpPr>
          <p:nvPr/>
        </p:nvSpPr>
        <p:spPr bwMode="auto">
          <a:xfrm>
            <a:off x="5802313" y="4776788"/>
            <a:ext cx="1362075" cy="573087"/>
          </a:xfrm>
          <a:prstGeom prst="roundRect">
            <a:avLst>
              <a:gd name="adj" fmla="val 16667"/>
            </a:avLst>
          </a:prstGeom>
          <a:gradFill rotWithShape="1">
            <a:gsLst>
              <a:gs pos="0">
                <a:srgbClr val="FFFFD4"/>
              </a:gs>
              <a:gs pos="100000">
                <a:srgbClr val="FFFF99"/>
              </a:gs>
            </a:gsLst>
            <a:path path="shape">
              <a:fillToRect l="50000" t="50000" r="50000" b="50000"/>
            </a:path>
          </a:gradFill>
          <a:ln w="9525" algn="ctr">
            <a:solidFill>
              <a:srgbClr val="CCCC00"/>
            </a:solidFill>
            <a:round/>
            <a:headEnd/>
            <a:tailEnd/>
          </a:ln>
        </p:spPr>
        <p:txBody>
          <a:bodyPr wrap="none" lIns="83969" tIns="41985" rIns="83969" bIns="41985" anchor="ctr"/>
          <a:lstStyle/>
          <a:p>
            <a:pPr algn="ctr"/>
            <a:r>
              <a:rPr lang="en-GB" sz="900" b="1"/>
              <a:t>ChangeView</a:t>
            </a:r>
          </a:p>
        </p:txBody>
      </p:sp>
      <p:sp>
        <p:nvSpPr>
          <p:cNvPr id="36874" name="Line 16"/>
          <p:cNvSpPr>
            <a:spLocks noChangeShapeType="1"/>
          </p:cNvSpPr>
          <p:nvPr/>
        </p:nvSpPr>
        <p:spPr bwMode="auto">
          <a:xfrm flipH="1" flipV="1">
            <a:off x="5621338" y="4110038"/>
            <a:ext cx="849312" cy="666750"/>
          </a:xfrm>
          <a:prstGeom prst="line">
            <a:avLst/>
          </a:prstGeom>
          <a:noFill/>
          <a:ln w="9525">
            <a:solidFill>
              <a:schemeClr val="tx2"/>
            </a:solidFill>
            <a:round/>
            <a:headEnd/>
            <a:tailEnd type="triangle" w="lg" len="med"/>
          </a:ln>
        </p:spPr>
        <p:txBody>
          <a:bodyPr wrap="none" lIns="83969" tIns="41985" rIns="83969" bIns="41985" anchor="ctr"/>
          <a:lstStyle/>
          <a:p>
            <a:endParaRPr lang="bg-BG"/>
          </a:p>
        </p:txBody>
      </p:sp>
      <p:sp>
        <p:nvSpPr>
          <p:cNvPr id="12"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11</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0"/>
          <p:cNvPicPr>
            <a:picLocks noChangeAspect="1" noChangeArrowheads="1"/>
          </p:cNvPicPr>
          <p:nvPr/>
        </p:nvPicPr>
        <p:blipFill>
          <a:blip r:embed="rId3" cstate="print"/>
          <a:srcRect/>
          <a:stretch>
            <a:fillRect/>
          </a:stretch>
        </p:blipFill>
        <p:spPr bwMode="auto">
          <a:xfrm>
            <a:off x="161926" y="982663"/>
            <a:ext cx="9202737" cy="4967287"/>
          </a:xfrm>
          <a:prstGeom prst="rect">
            <a:avLst/>
          </a:prstGeom>
          <a:noFill/>
          <a:ln w="9525">
            <a:noFill/>
            <a:miter lim="800000"/>
            <a:headEnd/>
            <a:tailEnd/>
          </a:ln>
        </p:spPr>
      </p:pic>
      <p:sp>
        <p:nvSpPr>
          <p:cNvPr id="37891" name="Rectangle 2"/>
          <p:cNvSpPr>
            <a:spLocks noGrp="1" noChangeArrowheads="1"/>
          </p:cNvSpPr>
          <p:nvPr>
            <p:ph type="title"/>
          </p:nvPr>
        </p:nvSpPr>
        <p:spPr>
          <a:xfrm>
            <a:off x="334963" y="215900"/>
            <a:ext cx="9236075" cy="627063"/>
          </a:xfrm>
        </p:spPr>
        <p:txBody>
          <a:bodyPr/>
          <a:lstStyle/>
          <a:p>
            <a:pPr eaLnBrk="1" hangingPunct="1"/>
            <a:r>
              <a:rPr lang="de-DE" smtClean="0"/>
              <a:t>Animation Lifecycle (I)</a:t>
            </a:r>
            <a:br>
              <a:rPr lang="de-DE" smtClean="0"/>
            </a:br>
            <a:r>
              <a:rPr lang="de-DE" smtClean="0"/>
              <a:t>Animation State - Machine</a:t>
            </a:r>
            <a:endParaRPr lang="en-US" smtClean="0"/>
          </a:p>
        </p:txBody>
      </p:sp>
      <p:sp>
        <p:nvSpPr>
          <p:cNvPr id="37892" name="AutoShape 6"/>
          <p:cNvSpPr>
            <a:spLocks noChangeArrowheads="1"/>
          </p:cNvSpPr>
          <p:nvPr/>
        </p:nvSpPr>
        <p:spPr bwMode="auto">
          <a:xfrm>
            <a:off x="6589713" y="5237163"/>
            <a:ext cx="2093912" cy="541337"/>
          </a:xfrm>
          <a:prstGeom prst="wedgeRoundRectCallout">
            <a:avLst>
              <a:gd name="adj1" fmla="val -145579"/>
              <a:gd name="adj2" fmla="val -252824"/>
              <a:gd name="adj3" fmla="val 16667"/>
            </a:avLst>
          </a:prstGeom>
          <a:gradFill rotWithShape="1">
            <a:gsLst>
              <a:gs pos="0">
                <a:srgbClr val="FAAB4F"/>
              </a:gs>
              <a:gs pos="50000">
                <a:srgbClr val="FCD3A3"/>
              </a:gs>
              <a:gs pos="100000">
                <a:srgbClr val="FAAB4F"/>
              </a:gs>
            </a:gsLst>
            <a:lin ang="5400000" scaled="1"/>
          </a:gradFill>
          <a:ln w="9525" algn="ctr">
            <a:solidFill>
              <a:schemeClr val="accent2"/>
            </a:solidFill>
            <a:miter lim="800000"/>
            <a:headEnd/>
            <a:tailEnd/>
          </a:ln>
        </p:spPr>
        <p:txBody>
          <a:bodyPr lIns="83969" tIns="41985" rIns="83969" bIns="41985" anchor="ctr"/>
          <a:lstStyle/>
          <a:p>
            <a:pPr algn="ctr"/>
            <a:r>
              <a:rPr lang="de-DE" sz="900" b="1"/>
              <a:t>Here the ACE requests the</a:t>
            </a:r>
          </a:p>
          <a:p>
            <a:pPr algn="ctr"/>
            <a:r>
              <a:rPr lang="de-DE" sz="900" b="1"/>
              <a:t>CIA assemblies necessary for an animation</a:t>
            </a:r>
            <a:endParaRPr lang="en-US" sz="900" b="1"/>
          </a:p>
        </p:txBody>
      </p:sp>
      <p:sp>
        <p:nvSpPr>
          <p:cNvPr id="37893" name="AutoShape 7"/>
          <p:cNvSpPr>
            <a:spLocks noChangeArrowheads="1"/>
          </p:cNvSpPr>
          <p:nvPr/>
        </p:nvSpPr>
        <p:spPr bwMode="auto">
          <a:xfrm>
            <a:off x="7747000" y="3195638"/>
            <a:ext cx="1617663" cy="541337"/>
          </a:xfrm>
          <a:prstGeom prst="wedgeRoundRectCallout">
            <a:avLst>
              <a:gd name="adj1" fmla="val -62722"/>
              <a:gd name="adj2" fmla="val -81833"/>
              <a:gd name="adj3" fmla="val 16667"/>
            </a:avLst>
          </a:prstGeom>
          <a:gradFill rotWithShape="1">
            <a:gsLst>
              <a:gs pos="0">
                <a:srgbClr val="FAAB4F"/>
              </a:gs>
              <a:gs pos="50000">
                <a:srgbClr val="FCD3A3"/>
              </a:gs>
              <a:gs pos="100000">
                <a:srgbClr val="FAAB4F"/>
              </a:gs>
            </a:gsLst>
            <a:lin ang="5400000" scaled="1"/>
          </a:gradFill>
          <a:ln w="9525" algn="ctr">
            <a:solidFill>
              <a:schemeClr val="accent2"/>
            </a:solidFill>
            <a:miter lim="800000"/>
            <a:headEnd/>
            <a:tailEnd/>
          </a:ln>
        </p:spPr>
        <p:txBody>
          <a:bodyPr lIns="83969" tIns="41985" rIns="83969" bIns="41985" anchor="ctr"/>
          <a:lstStyle/>
          <a:p>
            <a:pPr algn="ctr"/>
            <a:r>
              <a:rPr lang="de-DE" sz="900" b="1"/>
              <a:t>Here the ACE releases all</a:t>
            </a:r>
          </a:p>
          <a:p>
            <a:pPr algn="ctr"/>
            <a:r>
              <a:rPr lang="de-DE" sz="900" b="1"/>
              <a:t>CIA assemblies</a:t>
            </a:r>
            <a:endParaRPr lang="en-US" sz="900" b="1"/>
          </a:p>
        </p:txBody>
      </p:sp>
      <p:sp>
        <p:nvSpPr>
          <p:cNvPr id="7"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12</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de-DE" smtClean="0"/>
              <a:t>Animation Lifecycle (II)</a:t>
            </a:r>
            <a:br>
              <a:rPr lang="de-DE" smtClean="0"/>
            </a:br>
            <a:r>
              <a:rPr lang="de-DE" smtClean="0"/>
              <a:t>Animation run state machine and interuptability matrix</a:t>
            </a:r>
            <a:endParaRPr lang="en-US" smtClean="0"/>
          </a:p>
        </p:txBody>
      </p:sp>
      <p:sp>
        <p:nvSpPr>
          <p:cNvPr id="39939" name="Rectangle 3"/>
          <p:cNvSpPr>
            <a:spLocks noGrp="1" noChangeArrowheads="1"/>
          </p:cNvSpPr>
          <p:nvPr>
            <p:ph type="body" idx="1"/>
          </p:nvPr>
        </p:nvSpPr>
        <p:spPr>
          <a:xfrm>
            <a:off x="334963" y="998538"/>
            <a:ext cx="9236075" cy="4946650"/>
          </a:xfrm>
        </p:spPr>
        <p:txBody>
          <a:bodyPr/>
          <a:lstStyle/>
          <a:p>
            <a:pPr eaLnBrk="1" hangingPunct="1"/>
            <a:endParaRPr lang="en-US" smtClean="0"/>
          </a:p>
        </p:txBody>
      </p:sp>
      <p:pic>
        <p:nvPicPr>
          <p:cNvPr id="39940" name="Picture 7"/>
          <p:cNvPicPr>
            <a:picLocks noChangeAspect="1" noChangeArrowheads="1"/>
          </p:cNvPicPr>
          <p:nvPr/>
        </p:nvPicPr>
        <p:blipFill>
          <a:blip r:embed="rId3" cstate="print"/>
          <a:srcRect/>
          <a:stretch>
            <a:fillRect/>
          </a:stretch>
        </p:blipFill>
        <p:spPr bwMode="auto">
          <a:xfrm>
            <a:off x="1389063" y="982663"/>
            <a:ext cx="6713537" cy="4967287"/>
          </a:xfrm>
          <a:prstGeom prst="rect">
            <a:avLst/>
          </a:prstGeom>
          <a:noFill/>
          <a:ln w="9525">
            <a:noFill/>
            <a:miter lim="800000"/>
            <a:headEnd/>
            <a:tailEnd/>
          </a:ln>
        </p:spPr>
      </p:pic>
      <p:sp>
        <p:nvSpPr>
          <p:cNvPr id="6"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13</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p:txBody>
          <a:bodyPr/>
          <a:lstStyle/>
          <a:p>
            <a:pPr eaLnBrk="1" hangingPunct="1"/>
            <a:r>
              <a:rPr lang="de-DE" smtClean="0"/>
              <a:t>Animation </a:t>
            </a:r>
            <a:br>
              <a:rPr lang="de-DE" smtClean="0"/>
            </a:br>
            <a:r>
              <a:rPr lang="de-DE" smtClean="0"/>
              <a:t>The storyboard (I) - TimeTick</a:t>
            </a:r>
            <a:endParaRPr lang="en-US" smtClean="0"/>
          </a:p>
        </p:txBody>
      </p:sp>
      <p:sp>
        <p:nvSpPr>
          <p:cNvPr id="475145" name="AutoShape 9"/>
          <p:cNvSpPr>
            <a:spLocks noChangeArrowheads="1"/>
          </p:cNvSpPr>
          <p:nvPr/>
        </p:nvSpPr>
        <p:spPr bwMode="auto">
          <a:xfrm>
            <a:off x="1312863" y="1557338"/>
            <a:ext cx="854075" cy="300037"/>
          </a:xfrm>
          <a:prstGeom prst="roundRect">
            <a:avLst>
              <a:gd name="adj" fmla="val 26444"/>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VSync</a:t>
            </a:r>
            <a:endParaRPr lang="en-GB" sz="1100" b="1" dirty="0"/>
          </a:p>
        </p:txBody>
      </p:sp>
      <p:sp>
        <p:nvSpPr>
          <p:cNvPr id="41988" name="Line 11"/>
          <p:cNvSpPr>
            <a:spLocks noChangeShapeType="1"/>
          </p:cNvSpPr>
          <p:nvPr/>
        </p:nvSpPr>
        <p:spPr bwMode="auto">
          <a:xfrm>
            <a:off x="1755775" y="1865313"/>
            <a:ext cx="0" cy="301942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1989" name="Text Box 13"/>
          <p:cNvSpPr txBox="1">
            <a:spLocks noChangeArrowheads="1"/>
          </p:cNvSpPr>
          <p:nvPr/>
        </p:nvSpPr>
        <p:spPr bwMode="auto">
          <a:xfrm>
            <a:off x="1971675" y="2082800"/>
            <a:ext cx="501650" cy="223838"/>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EVHD</a:t>
            </a:r>
            <a:endParaRPr lang="en-US" sz="900" b="1">
              <a:solidFill>
                <a:schemeClr val="bg2"/>
              </a:solidFill>
            </a:endParaRPr>
          </a:p>
        </p:txBody>
      </p:sp>
      <p:sp>
        <p:nvSpPr>
          <p:cNvPr id="41990" name="Line 15"/>
          <p:cNvSpPr>
            <a:spLocks noChangeShapeType="1"/>
          </p:cNvSpPr>
          <p:nvPr/>
        </p:nvSpPr>
        <p:spPr bwMode="auto">
          <a:xfrm flipH="1">
            <a:off x="2835275" y="1865313"/>
            <a:ext cx="11113" cy="301942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75152" name="AutoShape 16"/>
          <p:cNvSpPr>
            <a:spLocks noChangeArrowheads="1"/>
          </p:cNvSpPr>
          <p:nvPr/>
        </p:nvSpPr>
        <p:spPr bwMode="auto">
          <a:xfrm>
            <a:off x="3495675" y="1555750"/>
            <a:ext cx="1131888" cy="298450"/>
          </a:xfrm>
          <a:prstGeom prst="roundRect">
            <a:avLst>
              <a:gd name="adj" fmla="val 3847"/>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a:t>Scheduler</a:t>
            </a:r>
          </a:p>
        </p:txBody>
      </p:sp>
      <p:sp>
        <p:nvSpPr>
          <p:cNvPr id="41992" name="Line 17"/>
          <p:cNvSpPr>
            <a:spLocks noChangeShapeType="1"/>
          </p:cNvSpPr>
          <p:nvPr/>
        </p:nvSpPr>
        <p:spPr bwMode="auto">
          <a:xfrm flipH="1">
            <a:off x="4057650" y="1863725"/>
            <a:ext cx="11113" cy="3017838"/>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75154" name="AutoShape 18"/>
          <p:cNvSpPr>
            <a:spLocks noChangeArrowheads="1"/>
          </p:cNvSpPr>
          <p:nvPr/>
        </p:nvSpPr>
        <p:spPr bwMode="auto">
          <a:xfrm>
            <a:off x="4859338" y="1547813"/>
            <a:ext cx="974725" cy="300037"/>
          </a:xfrm>
          <a:prstGeom prst="roundRect">
            <a:avLst>
              <a:gd name="adj" fmla="val 6731"/>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a:t>Storyboard</a:t>
            </a:r>
          </a:p>
        </p:txBody>
      </p:sp>
      <p:sp>
        <p:nvSpPr>
          <p:cNvPr id="41994" name="Line 19"/>
          <p:cNvSpPr>
            <a:spLocks noChangeShapeType="1"/>
          </p:cNvSpPr>
          <p:nvPr/>
        </p:nvSpPr>
        <p:spPr bwMode="auto">
          <a:xfrm flipH="1">
            <a:off x="5346700" y="1855788"/>
            <a:ext cx="11113" cy="3017837"/>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75156" name="AutoShape 20"/>
          <p:cNvSpPr>
            <a:spLocks noChangeArrowheads="1"/>
          </p:cNvSpPr>
          <p:nvPr/>
        </p:nvSpPr>
        <p:spPr bwMode="auto">
          <a:xfrm>
            <a:off x="6127750" y="1547813"/>
            <a:ext cx="974725" cy="300037"/>
          </a:xfrm>
          <a:prstGeom prst="roundRect">
            <a:avLst>
              <a:gd name="adj" fmla="val 6731"/>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AnimScene</a:t>
            </a:r>
            <a:endParaRPr lang="en-GB" sz="1100" b="1" dirty="0"/>
          </a:p>
        </p:txBody>
      </p:sp>
      <p:sp>
        <p:nvSpPr>
          <p:cNvPr id="41996" name="Line 21"/>
          <p:cNvSpPr>
            <a:spLocks noChangeShapeType="1"/>
          </p:cNvSpPr>
          <p:nvPr/>
        </p:nvSpPr>
        <p:spPr bwMode="auto">
          <a:xfrm flipH="1">
            <a:off x="6616700" y="1855788"/>
            <a:ext cx="9525" cy="3017837"/>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1997" name="Line 22"/>
          <p:cNvSpPr>
            <a:spLocks noChangeShapeType="1"/>
          </p:cNvSpPr>
          <p:nvPr/>
        </p:nvSpPr>
        <p:spPr bwMode="auto">
          <a:xfrm>
            <a:off x="1752600" y="2309813"/>
            <a:ext cx="1073150" cy="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1998" name="Line 23"/>
          <p:cNvSpPr>
            <a:spLocks noChangeShapeType="1"/>
          </p:cNvSpPr>
          <p:nvPr/>
        </p:nvSpPr>
        <p:spPr bwMode="auto">
          <a:xfrm>
            <a:off x="2855913" y="2690813"/>
            <a:ext cx="1201737" cy="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1999" name="Line 24"/>
          <p:cNvSpPr>
            <a:spLocks noChangeShapeType="1"/>
          </p:cNvSpPr>
          <p:nvPr/>
        </p:nvSpPr>
        <p:spPr bwMode="auto">
          <a:xfrm>
            <a:off x="4067175" y="3163888"/>
            <a:ext cx="1260475" cy="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2000" name="Line 25"/>
          <p:cNvSpPr>
            <a:spLocks noChangeShapeType="1"/>
          </p:cNvSpPr>
          <p:nvPr/>
        </p:nvSpPr>
        <p:spPr bwMode="auto">
          <a:xfrm>
            <a:off x="5367338" y="3521075"/>
            <a:ext cx="1222375" cy="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2001" name="Text Box 26"/>
          <p:cNvSpPr txBox="1">
            <a:spLocks noChangeArrowheads="1"/>
          </p:cNvSpPr>
          <p:nvPr/>
        </p:nvSpPr>
        <p:spPr bwMode="auto">
          <a:xfrm>
            <a:off x="2886075" y="2459038"/>
            <a:ext cx="679450" cy="222250"/>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TimeTick</a:t>
            </a:r>
            <a:endParaRPr lang="en-US" sz="900" b="1">
              <a:solidFill>
                <a:schemeClr val="bg2"/>
              </a:solidFill>
            </a:endParaRPr>
          </a:p>
        </p:txBody>
      </p:sp>
      <p:sp>
        <p:nvSpPr>
          <p:cNvPr id="42002" name="Text Box 27"/>
          <p:cNvSpPr txBox="1">
            <a:spLocks noChangeArrowheads="1"/>
          </p:cNvSpPr>
          <p:nvPr/>
        </p:nvSpPr>
        <p:spPr bwMode="auto">
          <a:xfrm>
            <a:off x="4059238" y="2941638"/>
            <a:ext cx="677862" cy="222250"/>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TimeTick</a:t>
            </a:r>
            <a:endParaRPr lang="en-US" sz="900" b="1">
              <a:solidFill>
                <a:schemeClr val="bg2"/>
              </a:solidFill>
            </a:endParaRPr>
          </a:p>
        </p:txBody>
      </p:sp>
      <p:sp>
        <p:nvSpPr>
          <p:cNvPr id="42003" name="Text Box 28"/>
          <p:cNvSpPr txBox="1">
            <a:spLocks noChangeArrowheads="1"/>
          </p:cNvSpPr>
          <p:nvPr/>
        </p:nvSpPr>
        <p:spPr bwMode="auto">
          <a:xfrm>
            <a:off x="5349875" y="3289300"/>
            <a:ext cx="677863" cy="220663"/>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TimeTick</a:t>
            </a:r>
            <a:endParaRPr lang="en-US" sz="900" b="1">
              <a:solidFill>
                <a:schemeClr val="bg2"/>
              </a:solidFill>
            </a:endParaRPr>
          </a:p>
        </p:txBody>
      </p:sp>
      <p:sp>
        <p:nvSpPr>
          <p:cNvPr id="42004" name="AutoShape 29"/>
          <p:cNvSpPr>
            <a:spLocks noChangeArrowheads="1"/>
          </p:cNvSpPr>
          <p:nvPr/>
        </p:nvSpPr>
        <p:spPr bwMode="auto">
          <a:xfrm>
            <a:off x="5705475" y="2065338"/>
            <a:ext cx="2208213" cy="541337"/>
          </a:xfrm>
          <a:prstGeom prst="wedgeRoundRectCallout">
            <a:avLst>
              <a:gd name="adj1" fmla="val -64389"/>
              <a:gd name="adj2" fmla="val -37764"/>
              <a:gd name="adj3" fmla="val 16667"/>
            </a:avLst>
          </a:prstGeom>
          <a:gradFill rotWithShape="1">
            <a:gsLst>
              <a:gs pos="0">
                <a:srgbClr val="FFFF99"/>
              </a:gs>
              <a:gs pos="50000">
                <a:srgbClr val="FFFFE6"/>
              </a:gs>
              <a:gs pos="100000">
                <a:srgbClr val="FFFF99"/>
              </a:gs>
            </a:gsLst>
            <a:lin ang="5400000" scaled="1"/>
          </a:gradFill>
          <a:ln w="9525" algn="ctr">
            <a:solidFill>
              <a:srgbClr val="CCCC00"/>
            </a:solidFill>
            <a:miter lim="800000"/>
            <a:headEnd/>
            <a:tailEnd/>
          </a:ln>
        </p:spPr>
        <p:txBody>
          <a:bodyPr lIns="83969" tIns="41985" rIns="83969" bIns="41985" anchor="ctr"/>
          <a:lstStyle/>
          <a:p>
            <a:pPr algn="ctr"/>
            <a:r>
              <a:rPr lang="de-DE" sz="900" b="1"/>
              <a:t>The Storyboard runs</a:t>
            </a:r>
          </a:p>
          <a:p>
            <a:pPr algn="ctr"/>
            <a:r>
              <a:rPr lang="de-DE" sz="900" b="1"/>
              <a:t>In a certain TimeDomain</a:t>
            </a:r>
            <a:endParaRPr lang="en-US" sz="900" b="1"/>
          </a:p>
        </p:txBody>
      </p:sp>
      <p:sp>
        <p:nvSpPr>
          <p:cNvPr id="24" name="AutoShape 9"/>
          <p:cNvSpPr>
            <a:spLocks noChangeArrowheads="1"/>
          </p:cNvSpPr>
          <p:nvPr/>
        </p:nvSpPr>
        <p:spPr bwMode="auto">
          <a:xfrm>
            <a:off x="2406650" y="1557338"/>
            <a:ext cx="855663" cy="300037"/>
          </a:xfrm>
          <a:prstGeom prst="roundRect">
            <a:avLst>
              <a:gd name="adj" fmla="val 26444"/>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TimeDomain</a:t>
            </a:r>
            <a:endParaRPr lang="en-GB" sz="1100" b="1" dirty="0"/>
          </a:p>
        </p:txBody>
      </p:sp>
      <p:sp>
        <p:nvSpPr>
          <p:cNvPr id="25" name="AutoShape 20"/>
          <p:cNvSpPr>
            <a:spLocks noChangeArrowheads="1"/>
          </p:cNvSpPr>
          <p:nvPr/>
        </p:nvSpPr>
        <p:spPr bwMode="auto">
          <a:xfrm>
            <a:off x="7366000" y="1539875"/>
            <a:ext cx="974725" cy="300038"/>
          </a:xfrm>
          <a:prstGeom prst="roundRect">
            <a:avLst>
              <a:gd name="adj" fmla="val 6731"/>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AnimParam</a:t>
            </a:r>
            <a:endParaRPr lang="en-GB" sz="1100" b="1" dirty="0"/>
          </a:p>
        </p:txBody>
      </p:sp>
      <p:sp>
        <p:nvSpPr>
          <p:cNvPr id="42007" name="Line 21"/>
          <p:cNvSpPr>
            <a:spLocks noChangeShapeType="1"/>
          </p:cNvSpPr>
          <p:nvPr/>
        </p:nvSpPr>
        <p:spPr bwMode="auto">
          <a:xfrm flipH="1">
            <a:off x="7854950" y="1847850"/>
            <a:ext cx="9525" cy="3017838"/>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2008" name="Line 25"/>
          <p:cNvSpPr>
            <a:spLocks noChangeShapeType="1"/>
          </p:cNvSpPr>
          <p:nvPr/>
        </p:nvSpPr>
        <p:spPr bwMode="auto">
          <a:xfrm>
            <a:off x="6589713" y="3935413"/>
            <a:ext cx="1222375" cy="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2009" name="Text Box 27"/>
          <p:cNvSpPr txBox="1">
            <a:spLocks noChangeArrowheads="1"/>
          </p:cNvSpPr>
          <p:nvPr/>
        </p:nvSpPr>
        <p:spPr bwMode="auto">
          <a:xfrm>
            <a:off x="6630988" y="3711575"/>
            <a:ext cx="677862" cy="222250"/>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TimeTick</a:t>
            </a:r>
            <a:endParaRPr lang="en-US" sz="900" b="1">
              <a:solidFill>
                <a:schemeClr val="bg2"/>
              </a:solidFill>
            </a:endParaRPr>
          </a:p>
        </p:txBody>
      </p:sp>
      <p:sp>
        <p:nvSpPr>
          <p:cNvPr id="27"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14</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p:txBody>
          <a:bodyPr/>
          <a:lstStyle/>
          <a:p>
            <a:pPr eaLnBrk="1" hangingPunct="1"/>
            <a:r>
              <a:rPr lang="de-DE" smtClean="0"/>
              <a:t>Animation </a:t>
            </a:r>
            <a:br>
              <a:rPr lang="de-DE" smtClean="0"/>
            </a:br>
            <a:r>
              <a:rPr lang="de-DE" smtClean="0"/>
              <a:t>The storyboard (II) – Control of AnimScene‘s</a:t>
            </a:r>
            <a:endParaRPr lang="en-US" smtClean="0"/>
          </a:p>
        </p:txBody>
      </p:sp>
      <p:sp>
        <p:nvSpPr>
          <p:cNvPr id="43011" name="Line 4"/>
          <p:cNvSpPr>
            <a:spLocks noChangeShapeType="1"/>
          </p:cNvSpPr>
          <p:nvPr/>
        </p:nvSpPr>
        <p:spPr bwMode="auto">
          <a:xfrm>
            <a:off x="639763" y="5178425"/>
            <a:ext cx="8401050" cy="0"/>
          </a:xfrm>
          <a:prstGeom prst="line">
            <a:avLst/>
          </a:prstGeom>
          <a:noFill/>
          <a:ln w="28575">
            <a:solidFill>
              <a:schemeClr val="bg2"/>
            </a:solidFill>
            <a:round/>
            <a:headEnd/>
            <a:tailEnd type="triangle" w="med" len="med"/>
          </a:ln>
        </p:spPr>
        <p:txBody>
          <a:bodyPr wrap="none" lIns="83969" tIns="41985" rIns="83969" bIns="41985" anchor="ctr"/>
          <a:lstStyle/>
          <a:p>
            <a:endParaRPr lang="bg-BG"/>
          </a:p>
        </p:txBody>
      </p:sp>
      <p:sp>
        <p:nvSpPr>
          <p:cNvPr id="43012" name="Text Box 5"/>
          <p:cNvSpPr txBox="1">
            <a:spLocks noChangeArrowheads="1"/>
          </p:cNvSpPr>
          <p:nvPr/>
        </p:nvSpPr>
        <p:spPr bwMode="auto">
          <a:xfrm>
            <a:off x="8210550" y="5156200"/>
            <a:ext cx="822325" cy="315913"/>
          </a:xfrm>
          <a:prstGeom prst="rect">
            <a:avLst/>
          </a:prstGeom>
          <a:noFill/>
          <a:ln w="9525">
            <a:noFill/>
            <a:miter lim="800000"/>
            <a:headEnd/>
            <a:tailEnd/>
          </a:ln>
        </p:spPr>
        <p:txBody>
          <a:bodyPr wrap="none" lIns="83969" tIns="41985" rIns="83969" bIns="41985">
            <a:spAutoFit/>
          </a:bodyPr>
          <a:lstStyle/>
          <a:p>
            <a:pPr algn="ctr"/>
            <a:r>
              <a:rPr lang="de-DE">
                <a:solidFill>
                  <a:schemeClr val="bg2"/>
                </a:solidFill>
              </a:rPr>
              <a:t>Frames</a:t>
            </a:r>
            <a:endParaRPr lang="en-US">
              <a:solidFill>
                <a:schemeClr val="bg2"/>
              </a:solidFill>
            </a:endParaRPr>
          </a:p>
        </p:txBody>
      </p:sp>
      <p:sp>
        <p:nvSpPr>
          <p:cNvPr id="43013" name="Line 6"/>
          <p:cNvSpPr>
            <a:spLocks noChangeShapeType="1"/>
          </p:cNvSpPr>
          <p:nvPr/>
        </p:nvSpPr>
        <p:spPr bwMode="auto">
          <a:xfrm flipV="1">
            <a:off x="946150" y="1417638"/>
            <a:ext cx="0" cy="3886200"/>
          </a:xfrm>
          <a:prstGeom prst="line">
            <a:avLst/>
          </a:prstGeom>
          <a:noFill/>
          <a:ln w="28575">
            <a:solidFill>
              <a:schemeClr val="bg2"/>
            </a:solidFill>
            <a:round/>
            <a:headEnd/>
            <a:tailEnd type="triangle" w="med" len="med"/>
          </a:ln>
        </p:spPr>
        <p:txBody>
          <a:bodyPr wrap="none" lIns="83969" tIns="41985" rIns="83969" bIns="41985" anchor="ctr"/>
          <a:lstStyle/>
          <a:p>
            <a:endParaRPr lang="bg-BG"/>
          </a:p>
        </p:txBody>
      </p:sp>
      <p:sp>
        <p:nvSpPr>
          <p:cNvPr id="43014" name="Text Box 7"/>
          <p:cNvSpPr txBox="1">
            <a:spLocks noChangeArrowheads="1"/>
          </p:cNvSpPr>
          <p:nvPr/>
        </p:nvSpPr>
        <p:spPr bwMode="auto">
          <a:xfrm>
            <a:off x="684213" y="5153025"/>
            <a:ext cx="277812" cy="315913"/>
          </a:xfrm>
          <a:prstGeom prst="rect">
            <a:avLst/>
          </a:prstGeom>
          <a:noFill/>
          <a:ln w="9525">
            <a:noFill/>
            <a:miter lim="800000"/>
            <a:headEnd/>
            <a:tailEnd/>
          </a:ln>
        </p:spPr>
        <p:txBody>
          <a:bodyPr wrap="none" lIns="83969" tIns="41985" rIns="83969" bIns="41985">
            <a:spAutoFit/>
          </a:bodyPr>
          <a:lstStyle/>
          <a:p>
            <a:pPr algn="ctr"/>
            <a:r>
              <a:rPr lang="de-DE">
                <a:solidFill>
                  <a:schemeClr val="bg2"/>
                </a:solidFill>
              </a:rPr>
              <a:t>0</a:t>
            </a:r>
            <a:endParaRPr lang="en-US">
              <a:solidFill>
                <a:schemeClr val="bg2"/>
              </a:solidFill>
            </a:endParaRPr>
          </a:p>
        </p:txBody>
      </p:sp>
      <p:sp>
        <p:nvSpPr>
          <p:cNvPr id="43015" name="AutoShape 8"/>
          <p:cNvSpPr>
            <a:spLocks noChangeArrowheads="1"/>
          </p:cNvSpPr>
          <p:nvPr/>
        </p:nvSpPr>
        <p:spPr bwMode="auto">
          <a:xfrm>
            <a:off x="1249363" y="4130675"/>
            <a:ext cx="1806575" cy="669925"/>
          </a:xfrm>
          <a:prstGeom prst="roundRect">
            <a:avLst>
              <a:gd name="adj" fmla="val 16667"/>
            </a:avLst>
          </a:prstGeom>
          <a:gradFill rotWithShape="1">
            <a:gsLst>
              <a:gs pos="0">
                <a:srgbClr val="FFFFD4"/>
              </a:gs>
              <a:gs pos="100000">
                <a:srgbClr val="FFFF99"/>
              </a:gs>
            </a:gsLst>
            <a:path path="shape">
              <a:fillToRect l="50000" t="50000" r="50000" b="50000"/>
            </a:path>
          </a:gradFill>
          <a:ln w="9525" algn="ctr">
            <a:solidFill>
              <a:srgbClr val="CCCC00"/>
            </a:solidFill>
            <a:round/>
            <a:headEnd/>
            <a:tailEnd/>
          </a:ln>
        </p:spPr>
        <p:txBody>
          <a:bodyPr wrap="none" lIns="83969" tIns="41985" rIns="83969" bIns="41985" anchor="ctr"/>
          <a:lstStyle/>
          <a:p>
            <a:r>
              <a:rPr lang="en-GB" sz="900" b="1"/>
              <a:t>AnimScene</a:t>
            </a:r>
          </a:p>
        </p:txBody>
      </p:sp>
      <p:sp>
        <p:nvSpPr>
          <p:cNvPr id="476169" name="AutoShape 9"/>
          <p:cNvSpPr>
            <a:spLocks noChangeArrowheads="1"/>
          </p:cNvSpPr>
          <p:nvPr/>
        </p:nvSpPr>
        <p:spPr bwMode="auto">
          <a:xfrm>
            <a:off x="2206625" y="4170363"/>
            <a:ext cx="792163" cy="246062"/>
          </a:xfrm>
          <a:prstGeom prst="roundRect">
            <a:avLst>
              <a:gd name="adj" fmla="val 16667"/>
            </a:avLst>
          </a:prstGeom>
          <a:gradFill rotWithShape="1">
            <a:gsLst>
              <a:gs pos="0">
                <a:schemeClr val="hlink"/>
              </a:gs>
              <a:gs pos="50000">
                <a:schemeClr val="hlink">
                  <a:gamma/>
                  <a:tint val="46275"/>
                  <a:invGamma/>
                </a:schemeClr>
              </a:gs>
              <a:gs pos="100000">
                <a:schemeClr val="hlink"/>
              </a:gs>
            </a:gsLst>
            <a:lin ang="2700000" scaled="1"/>
          </a:gradFill>
          <a:ln w="9525" algn="ctr">
            <a:solidFill>
              <a:schemeClr val="accent2"/>
            </a:solidFill>
            <a:round/>
            <a:headEnd/>
            <a:tailEnd/>
          </a:ln>
          <a:effectLst/>
        </p:spPr>
        <p:txBody>
          <a:bodyPr wrap="none" lIns="83969" tIns="41985" rIns="83969" bIns="41985" anchor="ctr"/>
          <a:lstStyle/>
          <a:p>
            <a:pPr algn="ctr" defTabSz="915499">
              <a:defRPr/>
            </a:pPr>
            <a:r>
              <a:rPr lang="en-GB" sz="900" b="1" dirty="0" err="1"/>
              <a:t>AnimParam</a:t>
            </a:r>
            <a:endParaRPr lang="en-GB" sz="900" b="1" dirty="0"/>
          </a:p>
        </p:txBody>
      </p:sp>
      <p:sp>
        <p:nvSpPr>
          <p:cNvPr id="476170" name="AutoShape 10"/>
          <p:cNvSpPr>
            <a:spLocks noChangeArrowheads="1"/>
          </p:cNvSpPr>
          <p:nvPr/>
        </p:nvSpPr>
        <p:spPr bwMode="auto">
          <a:xfrm>
            <a:off x="2206625" y="4478338"/>
            <a:ext cx="792163" cy="246062"/>
          </a:xfrm>
          <a:prstGeom prst="roundRect">
            <a:avLst>
              <a:gd name="adj" fmla="val 16667"/>
            </a:avLst>
          </a:prstGeom>
          <a:gradFill rotWithShape="1">
            <a:gsLst>
              <a:gs pos="0">
                <a:schemeClr val="hlink"/>
              </a:gs>
              <a:gs pos="50000">
                <a:schemeClr val="hlink">
                  <a:gamma/>
                  <a:tint val="46275"/>
                  <a:invGamma/>
                </a:schemeClr>
              </a:gs>
              <a:gs pos="100000">
                <a:schemeClr val="hlink"/>
              </a:gs>
            </a:gsLst>
            <a:lin ang="2700000" scaled="1"/>
          </a:gradFill>
          <a:ln w="9525" algn="ctr">
            <a:solidFill>
              <a:schemeClr val="accent2"/>
            </a:solidFill>
            <a:round/>
            <a:headEnd/>
            <a:tailEnd/>
          </a:ln>
          <a:effectLst/>
        </p:spPr>
        <p:txBody>
          <a:bodyPr wrap="none" lIns="83969" tIns="41985" rIns="83969" bIns="41985" anchor="ctr"/>
          <a:lstStyle/>
          <a:p>
            <a:pPr algn="ctr" defTabSz="915499">
              <a:defRPr/>
            </a:pPr>
            <a:r>
              <a:rPr lang="en-GB" sz="900" b="1" dirty="0" err="1"/>
              <a:t>AnimParam</a:t>
            </a:r>
            <a:endParaRPr lang="en-GB" sz="900" b="1" dirty="0"/>
          </a:p>
        </p:txBody>
      </p:sp>
      <p:sp>
        <p:nvSpPr>
          <p:cNvPr id="43018" name="AutoShape 11"/>
          <p:cNvSpPr>
            <a:spLocks noChangeArrowheads="1"/>
          </p:cNvSpPr>
          <p:nvPr/>
        </p:nvSpPr>
        <p:spPr bwMode="auto">
          <a:xfrm>
            <a:off x="1247775" y="3135313"/>
            <a:ext cx="1806575" cy="669925"/>
          </a:xfrm>
          <a:prstGeom prst="roundRect">
            <a:avLst>
              <a:gd name="adj" fmla="val 16667"/>
            </a:avLst>
          </a:prstGeom>
          <a:gradFill rotWithShape="1">
            <a:gsLst>
              <a:gs pos="0">
                <a:srgbClr val="FFFFD4"/>
              </a:gs>
              <a:gs pos="100000">
                <a:srgbClr val="FFFF99"/>
              </a:gs>
            </a:gsLst>
            <a:path path="shape">
              <a:fillToRect l="50000" t="50000" r="50000" b="50000"/>
            </a:path>
          </a:gradFill>
          <a:ln w="9525" algn="ctr">
            <a:solidFill>
              <a:srgbClr val="CCCC00"/>
            </a:solidFill>
            <a:round/>
            <a:headEnd/>
            <a:tailEnd/>
          </a:ln>
        </p:spPr>
        <p:txBody>
          <a:bodyPr wrap="none" lIns="83969" tIns="41985" rIns="83969" bIns="41985" anchor="ctr"/>
          <a:lstStyle/>
          <a:p>
            <a:r>
              <a:rPr lang="en-GB" sz="900" b="1"/>
              <a:t>AnimScene</a:t>
            </a:r>
          </a:p>
        </p:txBody>
      </p:sp>
      <p:sp>
        <p:nvSpPr>
          <p:cNvPr id="476172" name="AutoShape 12"/>
          <p:cNvSpPr>
            <a:spLocks noChangeArrowheads="1"/>
          </p:cNvSpPr>
          <p:nvPr/>
        </p:nvSpPr>
        <p:spPr bwMode="auto">
          <a:xfrm>
            <a:off x="2205038" y="3175000"/>
            <a:ext cx="792162" cy="246063"/>
          </a:xfrm>
          <a:prstGeom prst="roundRect">
            <a:avLst>
              <a:gd name="adj" fmla="val 16667"/>
            </a:avLst>
          </a:prstGeom>
          <a:gradFill rotWithShape="1">
            <a:gsLst>
              <a:gs pos="0">
                <a:schemeClr val="hlink"/>
              </a:gs>
              <a:gs pos="50000">
                <a:schemeClr val="hlink">
                  <a:gamma/>
                  <a:tint val="46275"/>
                  <a:invGamma/>
                </a:schemeClr>
              </a:gs>
              <a:gs pos="100000">
                <a:schemeClr val="hlink"/>
              </a:gs>
            </a:gsLst>
            <a:lin ang="2700000" scaled="1"/>
          </a:gradFill>
          <a:ln w="9525" algn="ctr">
            <a:solidFill>
              <a:schemeClr val="accent2"/>
            </a:solidFill>
            <a:round/>
            <a:headEnd/>
            <a:tailEnd/>
          </a:ln>
          <a:effectLst/>
        </p:spPr>
        <p:txBody>
          <a:bodyPr wrap="none" lIns="83969" tIns="41985" rIns="83969" bIns="41985" anchor="ctr"/>
          <a:lstStyle/>
          <a:p>
            <a:pPr algn="ctr" defTabSz="915499">
              <a:defRPr/>
            </a:pPr>
            <a:r>
              <a:rPr lang="en-GB" sz="900" b="1" dirty="0" err="1"/>
              <a:t>AnimParam</a:t>
            </a:r>
            <a:endParaRPr lang="en-GB" sz="900" b="1" dirty="0"/>
          </a:p>
        </p:txBody>
      </p:sp>
      <p:sp>
        <p:nvSpPr>
          <p:cNvPr id="476173" name="AutoShape 13"/>
          <p:cNvSpPr>
            <a:spLocks noChangeArrowheads="1"/>
          </p:cNvSpPr>
          <p:nvPr/>
        </p:nvSpPr>
        <p:spPr bwMode="auto">
          <a:xfrm>
            <a:off x="2205038" y="3482975"/>
            <a:ext cx="792162" cy="246063"/>
          </a:xfrm>
          <a:prstGeom prst="roundRect">
            <a:avLst>
              <a:gd name="adj" fmla="val 16667"/>
            </a:avLst>
          </a:prstGeom>
          <a:gradFill rotWithShape="1">
            <a:gsLst>
              <a:gs pos="0">
                <a:schemeClr val="hlink"/>
              </a:gs>
              <a:gs pos="50000">
                <a:schemeClr val="hlink">
                  <a:gamma/>
                  <a:tint val="46275"/>
                  <a:invGamma/>
                </a:schemeClr>
              </a:gs>
              <a:gs pos="100000">
                <a:schemeClr val="hlink"/>
              </a:gs>
            </a:gsLst>
            <a:lin ang="2700000" scaled="1"/>
          </a:gradFill>
          <a:ln w="9525" algn="ctr">
            <a:solidFill>
              <a:schemeClr val="accent2"/>
            </a:solidFill>
            <a:round/>
            <a:headEnd/>
            <a:tailEnd/>
          </a:ln>
          <a:effectLst/>
        </p:spPr>
        <p:txBody>
          <a:bodyPr wrap="none" lIns="83969" tIns="41985" rIns="83969" bIns="41985" anchor="ctr"/>
          <a:lstStyle/>
          <a:p>
            <a:pPr algn="ctr" defTabSz="915499">
              <a:defRPr/>
            </a:pPr>
            <a:r>
              <a:rPr lang="en-GB" sz="900" b="1" dirty="0" err="1"/>
              <a:t>AnimParam</a:t>
            </a:r>
            <a:endParaRPr lang="en-GB" sz="900" b="1" dirty="0"/>
          </a:p>
        </p:txBody>
      </p:sp>
      <p:sp>
        <p:nvSpPr>
          <p:cNvPr id="43021" name="AutoShape 14"/>
          <p:cNvSpPr>
            <a:spLocks noChangeArrowheads="1"/>
          </p:cNvSpPr>
          <p:nvPr/>
        </p:nvSpPr>
        <p:spPr bwMode="auto">
          <a:xfrm>
            <a:off x="3711575" y="3676650"/>
            <a:ext cx="1806575" cy="668338"/>
          </a:xfrm>
          <a:prstGeom prst="roundRect">
            <a:avLst>
              <a:gd name="adj" fmla="val 16667"/>
            </a:avLst>
          </a:prstGeom>
          <a:gradFill rotWithShape="1">
            <a:gsLst>
              <a:gs pos="0">
                <a:srgbClr val="FFFFD4"/>
              </a:gs>
              <a:gs pos="100000">
                <a:srgbClr val="FFFF99"/>
              </a:gs>
            </a:gsLst>
            <a:path path="shape">
              <a:fillToRect l="50000" t="50000" r="50000" b="50000"/>
            </a:path>
          </a:gradFill>
          <a:ln w="9525" algn="ctr">
            <a:solidFill>
              <a:srgbClr val="CCCC00"/>
            </a:solidFill>
            <a:round/>
            <a:headEnd/>
            <a:tailEnd/>
          </a:ln>
        </p:spPr>
        <p:txBody>
          <a:bodyPr wrap="none" lIns="83969" tIns="41985" rIns="83969" bIns="41985" anchor="ctr"/>
          <a:lstStyle/>
          <a:p>
            <a:r>
              <a:rPr lang="en-GB" sz="900" b="1"/>
              <a:t>AnimScene</a:t>
            </a:r>
          </a:p>
        </p:txBody>
      </p:sp>
      <p:sp>
        <p:nvSpPr>
          <p:cNvPr id="476175" name="AutoShape 15"/>
          <p:cNvSpPr>
            <a:spLocks noChangeArrowheads="1"/>
          </p:cNvSpPr>
          <p:nvPr/>
        </p:nvSpPr>
        <p:spPr bwMode="auto">
          <a:xfrm>
            <a:off x="4667250" y="3714750"/>
            <a:ext cx="793750" cy="246063"/>
          </a:xfrm>
          <a:prstGeom prst="roundRect">
            <a:avLst>
              <a:gd name="adj" fmla="val 16667"/>
            </a:avLst>
          </a:prstGeom>
          <a:gradFill rotWithShape="1">
            <a:gsLst>
              <a:gs pos="0">
                <a:schemeClr val="hlink"/>
              </a:gs>
              <a:gs pos="50000">
                <a:schemeClr val="hlink">
                  <a:gamma/>
                  <a:tint val="46275"/>
                  <a:invGamma/>
                </a:schemeClr>
              </a:gs>
              <a:gs pos="100000">
                <a:schemeClr val="hlink"/>
              </a:gs>
            </a:gsLst>
            <a:lin ang="2700000" scaled="1"/>
          </a:gradFill>
          <a:ln w="9525" algn="ctr">
            <a:solidFill>
              <a:schemeClr val="accent2"/>
            </a:solidFill>
            <a:round/>
            <a:headEnd/>
            <a:tailEnd/>
          </a:ln>
          <a:effectLst/>
        </p:spPr>
        <p:txBody>
          <a:bodyPr wrap="none" lIns="83969" tIns="41985" rIns="83969" bIns="41985" anchor="ctr"/>
          <a:lstStyle/>
          <a:p>
            <a:pPr algn="ctr" defTabSz="915499">
              <a:defRPr/>
            </a:pPr>
            <a:r>
              <a:rPr lang="en-GB" sz="900" b="1" dirty="0" err="1"/>
              <a:t>AnimParam</a:t>
            </a:r>
            <a:endParaRPr lang="en-GB" sz="900" b="1" dirty="0"/>
          </a:p>
        </p:txBody>
      </p:sp>
      <p:sp>
        <p:nvSpPr>
          <p:cNvPr id="476176" name="AutoShape 16"/>
          <p:cNvSpPr>
            <a:spLocks noChangeArrowheads="1"/>
          </p:cNvSpPr>
          <p:nvPr/>
        </p:nvSpPr>
        <p:spPr bwMode="auto">
          <a:xfrm>
            <a:off x="4667250" y="4022725"/>
            <a:ext cx="793750" cy="246063"/>
          </a:xfrm>
          <a:prstGeom prst="roundRect">
            <a:avLst>
              <a:gd name="adj" fmla="val 16667"/>
            </a:avLst>
          </a:prstGeom>
          <a:gradFill rotWithShape="1">
            <a:gsLst>
              <a:gs pos="0">
                <a:schemeClr val="hlink"/>
              </a:gs>
              <a:gs pos="50000">
                <a:schemeClr val="hlink">
                  <a:gamma/>
                  <a:tint val="46275"/>
                  <a:invGamma/>
                </a:schemeClr>
              </a:gs>
              <a:gs pos="100000">
                <a:schemeClr val="hlink"/>
              </a:gs>
            </a:gsLst>
            <a:lin ang="2700000" scaled="1"/>
          </a:gradFill>
          <a:ln w="9525" algn="ctr">
            <a:solidFill>
              <a:schemeClr val="accent2"/>
            </a:solidFill>
            <a:round/>
            <a:headEnd/>
            <a:tailEnd/>
          </a:ln>
          <a:effectLst/>
        </p:spPr>
        <p:txBody>
          <a:bodyPr wrap="none" lIns="83969" tIns="41985" rIns="83969" bIns="41985" anchor="ctr"/>
          <a:lstStyle/>
          <a:p>
            <a:pPr algn="ctr" defTabSz="915499">
              <a:defRPr/>
            </a:pPr>
            <a:r>
              <a:rPr lang="en-GB" sz="900" b="1" dirty="0" err="1"/>
              <a:t>AnimParam</a:t>
            </a:r>
            <a:endParaRPr lang="en-GB" sz="900" b="1" dirty="0"/>
          </a:p>
        </p:txBody>
      </p:sp>
      <p:sp>
        <p:nvSpPr>
          <p:cNvPr id="43024" name="AutoShape 17"/>
          <p:cNvSpPr>
            <a:spLocks noChangeArrowheads="1"/>
          </p:cNvSpPr>
          <p:nvPr/>
        </p:nvSpPr>
        <p:spPr bwMode="auto">
          <a:xfrm>
            <a:off x="6459538" y="2209800"/>
            <a:ext cx="1804987" cy="669925"/>
          </a:xfrm>
          <a:prstGeom prst="roundRect">
            <a:avLst>
              <a:gd name="adj" fmla="val 16667"/>
            </a:avLst>
          </a:prstGeom>
          <a:gradFill rotWithShape="1">
            <a:gsLst>
              <a:gs pos="0">
                <a:srgbClr val="FFFFD4"/>
              </a:gs>
              <a:gs pos="100000">
                <a:srgbClr val="FFFF99"/>
              </a:gs>
            </a:gsLst>
            <a:path path="shape">
              <a:fillToRect l="50000" t="50000" r="50000" b="50000"/>
            </a:path>
          </a:gradFill>
          <a:ln w="9525" algn="ctr">
            <a:solidFill>
              <a:srgbClr val="CCCC00"/>
            </a:solidFill>
            <a:round/>
            <a:headEnd/>
            <a:tailEnd/>
          </a:ln>
        </p:spPr>
        <p:txBody>
          <a:bodyPr wrap="none" lIns="83969" tIns="41985" rIns="83969" bIns="41985" anchor="ctr"/>
          <a:lstStyle/>
          <a:p>
            <a:r>
              <a:rPr lang="en-GB" sz="900" b="1"/>
              <a:t>AnimScene</a:t>
            </a:r>
          </a:p>
        </p:txBody>
      </p:sp>
      <p:sp>
        <p:nvSpPr>
          <p:cNvPr id="476178" name="AutoShape 18"/>
          <p:cNvSpPr>
            <a:spLocks noChangeArrowheads="1"/>
          </p:cNvSpPr>
          <p:nvPr/>
        </p:nvSpPr>
        <p:spPr bwMode="auto">
          <a:xfrm>
            <a:off x="7415213" y="2249488"/>
            <a:ext cx="792162" cy="246062"/>
          </a:xfrm>
          <a:prstGeom prst="roundRect">
            <a:avLst>
              <a:gd name="adj" fmla="val 16667"/>
            </a:avLst>
          </a:prstGeom>
          <a:gradFill rotWithShape="1">
            <a:gsLst>
              <a:gs pos="0">
                <a:schemeClr val="hlink"/>
              </a:gs>
              <a:gs pos="50000">
                <a:schemeClr val="hlink">
                  <a:gamma/>
                  <a:tint val="46275"/>
                  <a:invGamma/>
                </a:schemeClr>
              </a:gs>
              <a:gs pos="100000">
                <a:schemeClr val="hlink"/>
              </a:gs>
            </a:gsLst>
            <a:lin ang="2700000" scaled="1"/>
          </a:gradFill>
          <a:ln w="9525" algn="ctr">
            <a:solidFill>
              <a:schemeClr val="accent2"/>
            </a:solidFill>
            <a:round/>
            <a:headEnd/>
            <a:tailEnd/>
          </a:ln>
          <a:effectLst/>
        </p:spPr>
        <p:txBody>
          <a:bodyPr wrap="none" lIns="83969" tIns="41985" rIns="83969" bIns="41985" anchor="ctr"/>
          <a:lstStyle/>
          <a:p>
            <a:pPr algn="ctr" defTabSz="915499">
              <a:defRPr/>
            </a:pPr>
            <a:r>
              <a:rPr lang="en-GB" sz="900" b="1" dirty="0" err="1"/>
              <a:t>AnimParam</a:t>
            </a:r>
            <a:endParaRPr lang="en-GB" sz="900" b="1" dirty="0"/>
          </a:p>
        </p:txBody>
      </p:sp>
      <p:sp>
        <p:nvSpPr>
          <p:cNvPr id="476179" name="AutoShape 19"/>
          <p:cNvSpPr>
            <a:spLocks noChangeArrowheads="1"/>
          </p:cNvSpPr>
          <p:nvPr/>
        </p:nvSpPr>
        <p:spPr bwMode="auto">
          <a:xfrm>
            <a:off x="7415213" y="2557463"/>
            <a:ext cx="792162" cy="246062"/>
          </a:xfrm>
          <a:prstGeom prst="roundRect">
            <a:avLst>
              <a:gd name="adj" fmla="val 16667"/>
            </a:avLst>
          </a:prstGeom>
          <a:gradFill rotWithShape="1">
            <a:gsLst>
              <a:gs pos="0">
                <a:schemeClr val="hlink"/>
              </a:gs>
              <a:gs pos="50000">
                <a:schemeClr val="hlink">
                  <a:gamma/>
                  <a:tint val="46275"/>
                  <a:invGamma/>
                </a:schemeClr>
              </a:gs>
              <a:gs pos="100000">
                <a:schemeClr val="hlink"/>
              </a:gs>
            </a:gsLst>
            <a:lin ang="2700000" scaled="1"/>
          </a:gradFill>
          <a:ln w="9525" algn="ctr">
            <a:solidFill>
              <a:schemeClr val="accent2"/>
            </a:solidFill>
            <a:round/>
            <a:headEnd/>
            <a:tailEnd/>
          </a:ln>
          <a:effectLst/>
        </p:spPr>
        <p:txBody>
          <a:bodyPr wrap="none" lIns="83969" tIns="41985" rIns="83969" bIns="41985" anchor="ctr"/>
          <a:lstStyle/>
          <a:p>
            <a:pPr algn="ctr" defTabSz="915499">
              <a:defRPr/>
            </a:pPr>
            <a:r>
              <a:rPr lang="en-GB" sz="900" b="1" dirty="0" err="1"/>
              <a:t>AnimParam</a:t>
            </a:r>
            <a:endParaRPr lang="en-GB" sz="900" b="1" dirty="0"/>
          </a:p>
        </p:txBody>
      </p:sp>
      <p:sp>
        <p:nvSpPr>
          <p:cNvPr id="43027" name="Line 20"/>
          <p:cNvSpPr>
            <a:spLocks noChangeShapeType="1"/>
          </p:cNvSpPr>
          <p:nvPr/>
        </p:nvSpPr>
        <p:spPr bwMode="auto">
          <a:xfrm flipV="1">
            <a:off x="946150" y="4764088"/>
            <a:ext cx="334963" cy="404812"/>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3028" name="Line 21"/>
          <p:cNvSpPr>
            <a:spLocks noChangeShapeType="1"/>
          </p:cNvSpPr>
          <p:nvPr/>
        </p:nvSpPr>
        <p:spPr bwMode="auto">
          <a:xfrm flipV="1">
            <a:off x="927100" y="3789363"/>
            <a:ext cx="361950" cy="1389062"/>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3029" name="Line 22"/>
          <p:cNvSpPr>
            <a:spLocks noChangeShapeType="1"/>
          </p:cNvSpPr>
          <p:nvPr/>
        </p:nvSpPr>
        <p:spPr bwMode="auto">
          <a:xfrm flipV="1">
            <a:off x="3605213" y="4357688"/>
            <a:ext cx="177800" cy="811212"/>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3030" name="Line 23"/>
          <p:cNvSpPr>
            <a:spLocks noChangeShapeType="1"/>
          </p:cNvSpPr>
          <p:nvPr/>
        </p:nvSpPr>
        <p:spPr bwMode="auto">
          <a:xfrm flipV="1">
            <a:off x="6273800" y="2892425"/>
            <a:ext cx="315913" cy="2238375"/>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76184" name="AutoShape 24"/>
          <p:cNvSpPr>
            <a:spLocks noChangeArrowheads="1"/>
          </p:cNvSpPr>
          <p:nvPr/>
        </p:nvSpPr>
        <p:spPr bwMode="auto">
          <a:xfrm>
            <a:off x="1468438" y="1431925"/>
            <a:ext cx="5503862" cy="403225"/>
          </a:xfrm>
          <a:prstGeom prst="roundRect">
            <a:avLst>
              <a:gd name="adj" fmla="val 16667"/>
            </a:avLst>
          </a:prstGeom>
          <a:gradFill rotWithShape="1">
            <a:gsLst>
              <a:gs pos="0">
                <a:schemeClr val="hlink"/>
              </a:gs>
              <a:gs pos="50000">
                <a:srgbClr val="FFCB7C"/>
              </a:gs>
              <a:gs pos="100000">
                <a:schemeClr val="hlink"/>
              </a:gs>
            </a:gsLst>
            <a:lin ang="0" scaled="1"/>
          </a:gradFill>
          <a:ln w="19050" algn="ctr">
            <a:solidFill>
              <a:schemeClr val="hlink"/>
            </a:solidFill>
            <a:round/>
            <a:headEnd/>
            <a:tailEnd/>
          </a:ln>
          <a:effectLst/>
        </p:spPr>
        <p:txBody>
          <a:bodyPr lIns="0" tIns="0" rIns="0" bIns="0" anchor="ctr" anchorCtr="1"/>
          <a:lstStyle/>
          <a:p>
            <a:pPr algn="ctr" defTabSz="914042">
              <a:spcBef>
                <a:spcPct val="5000"/>
              </a:spcBef>
              <a:spcAft>
                <a:spcPct val="5000"/>
              </a:spcAft>
              <a:buClr>
                <a:srgbClr val="E19900"/>
              </a:buClr>
              <a:tabLst>
                <a:tab pos="746394" algn="l"/>
              </a:tabLst>
              <a:defRPr/>
            </a:pPr>
            <a:r>
              <a:rPr lang="de-DE" sz="1100" b="1" dirty="0" err="1"/>
              <a:t>AnimParams</a:t>
            </a:r>
            <a:r>
              <a:rPr lang="de-DE" sz="1100" b="1" dirty="0"/>
              <a:t> </a:t>
            </a:r>
            <a:r>
              <a:rPr lang="de-DE" sz="1100" b="1" dirty="0" err="1"/>
              <a:t>are</a:t>
            </a:r>
            <a:r>
              <a:rPr lang="de-DE" sz="1100" b="1" dirty="0"/>
              <a:t> </a:t>
            </a:r>
            <a:r>
              <a:rPr lang="de-DE" sz="1100" b="1" dirty="0" err="1"/>
              <a:t>connected</a:t>
            </a:r>
            <a:r>
              <a:rPr lang="de-DE" sz="1100" b="1" dirty="0"/>
              <a:t> </a:t>
            </a:r>
            <a:r>
              <a:rPr lang="de-DE" sz="1100" b="1" dirty="0" err="1"/>
              <a:t>to</a:t>
            </a:r>
            <a:r>
              <a:rPr lang="de-DE" sz="1100" b="1" dirty="0"/>
              <a:t> </a:t>
            </a:r>
            <a:r>
              <a:rPr lang="de-DE" sz="1100" b="1" dirty="0" err="1"/>
              <a:t>WMapps</a:t>
            </a:r>
            <a:r>
              <a:rPr lang="de-DE" sz="1100" b="1" dirty="0"/>
              <a:t> </a:t>
            </a:r>
            <a:r>
              <a:rPr lang="de-DE" sz="1100" b="1" dirty="0" err="1"/>
              <a:t>that</a:t>
            </a:r>
            <a:r>
              <a:rPr lang="de-DE" sz="1100" b="1" dirty="0"/>
              <a:t> </a:t>
            </a:r>
            <a:r>
              <a:rPr lang="de-DE" sz="1100" b="1" dirty="0" err="1"/>
              <a:t>implement</a:t>
            </a:r>
            <a:r>
              <a:rPr lang="de-DE" sz="1100" b="1" dirty="0"/>
              <a:t> </a:t>
            </a:r>
            <a:r>
              <a:rPr lang="de-DE" sz="1100" b="1" dirty="0" err="1"/>
              <a:t>the</a:t>
            </a:r>
            <a:r>
              <a:rPr lang="de-DE" sz="1100" b="1" dirty="0"/>
              <a:t> </a:t>
            </a:r>
            <a:r>
              <a:rPr lang="de-DE" sz="1100" b="1" dirty="0" err="1"/>
              <a:t>operations</a:t>
            </a:r>
            <a:endParaRPr lang="en-US" sz="1100" b="1" dirty="0"/>
          </a:p>
        </p:txBody>
      </p:sp>
      <p:sp>
        <p:nvSpPr>
          <p:cNvPr id="25"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15</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Consistency point synchronization mechanism</a:t>
            </a:r>
          </a:p>
        </p:txBody>
      </p:sp>
      <p:sp>
        <p:nvSpPr>
          <p:cNvPr id="471045" name="AutoShape 5"/>
          <p:cNvSpPr>
            <a:spLocks noChangeArrowheads="1"/>
          </p:cNvSpPr>
          <p:nvPr/>
        </p:nvSpPr>
        <p:spPr bwMode="auto">
          <a:xfrm>
            <a:off x="407988" y="1263650"/>
            <a:ext cx="1250950" cy="404813"/>
          </a:xfrm>
          <a:prstGeom prst="roundRect">
            <a:avLst>
              <a:gd name="adj" fmla="val 16667"/>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err="1"/>
              <a:t>CIA_TimeDomainHMI</a:t>
            </a:r>
            <a:endParaRPr lang="en-GB" sz="800" b="1" dirty="0"/>
          </a:p>
        </p:txBody>
      </p:sp>
      <p:sp>
        <p:nvSpPr>
          <p:cNvPr id="471046" name="AutoShape 6"/>
          <p:cNvSpPr>
            <a:spLocks noChangeArrowheads="1"/>
          </p:cNvSpPr>
          <p:nvPr/>
        </p:nvSpPr>
        <p:spPr bwMode="auto">
          <a:xfrm>
            <a:off x="1804988" y="1262063"/>
            <a:ext cx="628650" cy="404812"/>
          </a:xfrm>
          <a:prstGeom prst="roundRect">
            <a:avLst>
              <a:gd name="adj" fmla="val 2491"/>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a:t>EPF</a:t>
            </a:r>
          </a:p>
        </p:txBody>
      </p:sp>
      <p:sp>
        <p:nvSpPr>
          <p:cNvPr id="44037" name="Line 7"/>
          <p:cNvSpPr>
            <a:spLocks noChangeShapeType="1"/>
          </p:cNvSpPr>
          <p:nvPr/>
        </p:nvSpPr>
        <p:spPr bwMode="auto">
          <a:xfrm>
            <a:off x="1031875" y="1668463"/>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4038" name="Line 8"/>
          <p:cNvSpPr>
            <a:spLocks noChangeShapeType="1"/>
          </p:cNvSpPr>
          <p:nvPr/>
        </p:nvSpPr>
        <p:spPr bwMode="auto">
          <a:xfrm>
            <a:off x="2122488" y="1676400"/>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4039" name="Line 9"/>
          <p:cNvSpPr>
            <a:spLocks noChangeShapeType="1"/>
          </p:cNvSpPr>
          <p:nvPr/>
        </p:nvSpPr>
        <p:spPr bwMode="auto">
          <a:xfrm>
            <a:off x="2828925" y="1665288"/>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71050" name="AutoShape 10"/>
          <p:cNvSpPr>
            <a:spLocks noChangeArrowheads="1"/>
          </p:cNvSpPr>
          <p:nvPr/>
        </p:nvSpPr>
        <p:spPr bwMode="auto">
          <a:xfrm>
            <a:off x="2506663" y="1262063"/>
            <a:ext cx="628650" cy="404812"/>
          </a:xfrm>
          <a:prstGeom prst="roundRect">
            <a:avLst>
              <a:gd name="adj" fmla="val 0"/>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a:t>CIA</a:t>
            </a:r>
          </a:p>
        </p:txBody>
      </p:sp>
      <p:sp>
        <p:nvSpPr>
          <p:cNvPr id="44041" name="Line 11"/>
          <p:cNvSpPr>
            <a:spLocks noChangeShapeType="1"/>
          </p:cNvSpPr>
          <p:nvPr/>
        </p:nvSpPr>
        <p:spPr bwMode="auto">
          <a:xfrm flipV="1">
            <a:off x="1079500" y="2497138"/>
            <a:ext cx="1038225" cy="3175"/>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4042" name="Line 12"/>
          <p:cNvSpPr>
            <a:spLocks noChangeShapeType="1"/>
          </p:cNvSpPr>
          <p:nvPr/>
        </p:nvSpPr>
        <p:spPr bwMode="auto">
          <a:xfrm>
            <a:off x="1050925" y="3149600"/>
            <a:ext cx="1755775" cy="1270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4043" name="Text Box 13"/>
          <p:cNvSpPr txBox="1">
            <a:spLocks noChangeArrowheads="1"/>
          </p:cNvSpPr>
          <p:nvPr/>
        </p:nvSpPr>
        <p:spPr bwMode="auto">
          <a:xfrm>
            <a:off x="1127125" y="2909888"/>
            <a:ext cx="1195388" cy="207962"/>
          </a:xfrm>
          <a:prstGeom prst="rect">
            <a:avLst/>
          </a:prstGeom>
          <a:noFill/>
          <a:ln w="9525">
            <a:noFill/>
            <a:miter lim="800000"/>
            <a:headEnd/>
            <a:tailEnd/>
          </a:ln>
        </p:spPr>
        <p:txBody>
          <a:bodyPr lIns="83969" tIns="41985" rIns="83969" bIns="41985">
            <a:spAutoFit/>
          </a:bodyPr>
          <a:lstStyle/>
          <a:p>
            <a:r>
              <a:rPr lang="de-DE" sz="800" b="1">
                <a:solidFill>
                  <a:schemeClr val="bg2"/>
                </a:solidFill>
              </a:rPr>
              <a:t>Paint</a:t>
            </a:r>
            <a:endParaRPr lang="en-US" sz="800" b="1">
              <a:solidFill>
                <a:schemeClr val="bg2"/>
              </a:solidFill>
            </a:endParaRPr>
          </a:p>
        </p:txBody>
      </p:sp>
      <p:sp>
        <p:nvSpPr>
          <p:cNvPr id="44044" name="Text Box 14"/>
          <p:cNvSpPr txBox="1">
            <a:spLocks noChangeArrowheads="1"/>
          </p:cNvSpPr>
          <p:nvPr/>
        </p:nvSpPr>
        <p:spPr bwMode="auto">
          <a:xfrm>
            <a:off x="1144588" y="2282825"/>
            <a:ext cx="911225" cy="206375"/>
          </a:xfrm>
          <a:prstGeom prst="rect">
            <a:avLst/>
          </a:prstGeom>
          <a:noFill/>
          <a:ln w="9525">
            <a:noFill/>
            <a:miter lim="800000"/>
            <a:headEnd/>
            <a:tailEnd/>
          </a:ln>
        </p:spPr>
        <p:txBody>
          <a:bodyPr wrap="none" lIns="83969" tIns="41985" rIns="83969" bIns="41985">
            <a:spAutoFit/>
          </a:bodyPr>
          <a:lstStyle/>
          <a:p>
            <a:pPr algn="ctr"/>
            <a:r>
              <a:rPr lang="de-DE" sz="800" b="1">
                <a:solidFill>
                  <a:schemeClr val="bg2"/>
                </a:solidFill>
              </a:rPr>
              <a:t>Process Msg‘s</a:t>
            </a:r>
            <a:endParaRPr lang="en-US" sz="800" b="1">
              <a:solidFill>
                <a:schemeClr val="bg2"/>
              </a:solidFill>
            </a:endParaRPr>
          </a:p>
        </p:txBody>
      </p:sp>
      <p:sp>
        <p:nvSpPr>
          <p:cNvPr id="44045" name="Line 15"/>
          <p:cNvSpPr>
            <a:spLocks noChangeShapeType="1"/>
          </p:cNvSpPr>
          <p:nvPr/>
        </p:nvSpPr>
        <p:spPr bwMode="auto">
          <a:xfrm>
            <a:off x="4854575" y="1666875"/>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71056" name="AutoShape 16"/>
          <p:cNvSpPr>
            <a:spLocks noChangeArrowheads="1"/>
          </p:cNvSpPr>
          <p:nvPr/>
        </p:nvSpPr>
        <p:spPr bwMode="auto">
          <a:xfrm>
            <a:off x="4448175" y="1263650"/>
            <a:ext cx="796925" cy="404813"/>
          </a:xfrm>
          <a:prstGeom prst="roundRect">
            <a:avLst>
              <a:gd name="adj" fmla="val 0"/>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a:t>OS</a:t>
            </a:r>
          </a:p>
        </p:txBody>
      </p:sp>
      <p:sp>
        <p:nvSpPr>
          <p:cNvPr id="44047" name="Rectangle 19"/>
          <p:cNvSpPr>
            <a:spLocks noChangeArrowheads="1"/>
          </p:cNvSpPr>
          <p:nvPr/>
        </p:nvSpPr>
        <p:spPr bwMode="auto">
          <a:xfrm>
            <a:off x="5646738" y="982663"/>
            <a:ext cx="3871912" cy="4968875"/>
          </a:xfrm>
          <a:prstGeom prst="rect">
            <a:avLst/>
          </a:prstGeom>
          <a:gradFill rotWithShape="0">
            <a:gsLst>
              <a:gs pos="0">
                <a:schemeClr val="bg1"/>
              </a:gs>
              <a:gs pos="100000">
                <a:schemeClr val="accent1"/>
              </a:gs>
            </a:gsLst>
            <a:lin ang="5400000" scaled="1"/>
          </a:gradFill>
          <a:ln w="9525" algn="ctr">
            <a:solidFill>
              <a:schemeClr val="accent2"/>
            </a:solidFill>
            <a:miter lim="800000"/>
            <a:headEnd/>
            <a:tailEnd/>
          </a:ln>
        </p:spPr>
        <p:txBody>
          <a:bodyPr lIns="83969" tIns="41985" rIns="83969" bIns="41985">
            <a:spAutoFit/>
          </a:bodyP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p:txBody>
      </p:sp>
      <p:sp>
        <p:nvSpPr>
          <p:cNvPr id="471060" name="AutoShape 20"/>
          <p:cNvSpPr>
            <a:spLocks noChangeArrowheads="1"/>
          </p:cNvSpPr>
          <p:nvPr/>
        </p:nvSpPr>
        <p:spPr bwMode="auto">
          <a:xfrm>
            <a:off x="6630988" y="1265238"/>
            <a:ext cx="1139825" cy="404812"/>
          </a:xfrm>
          <a:prstGeom prst="roundRect">
            <a:avLst>
              <a:gd name="adj" fmla="val 16667"/>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900" b="1" dirty="0" err="1"/>
              <a:t>ACE_Scheduler</a:t>
            </a:r>
            <a:endParaRPr lang="en-GB" sz="900" b="1" dirty="0"/>
          </a:p>
        </p:txBody>
      </p:sp>
      <p:sp>
        <p:nvSpPr>
          <p:cNvPr id="471061" name="AutoShape 21"/>
          <p:cNvSpPr>
            <a:spLocks noChangeArrowheads="1"/>
          </p:cNvSpPr>
          <p:nvPr/>
        </p:nvSpPr>
        <p:spPr bwMode="auto">
          <a:xfrm>
            <a:off x="8702675" y="1263650"/>
            <a:ext cx="630238" cy="404813"/>
          </a:xfrm>
          <a:prstGeom prst="roundRect">
            <a:avLst>
              <a:gd name="adj" fmla="val 2491"/>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900" b="1" dirty="0"/>
              <a:t>OS</a:t>
            </a:r>
          </a:p>
        </p:txBody>
      </p:sp>
      <p:sp>
        <p:nvSpPr>
          <p:cNvPr id="44050" name="Line 22"/>
          <p:cNvSpPr>
            <a:spLocks noChangeShapeType="1"/>
          </p:cNvSpPr>
          <p:nvPr/>
        </p:nvSpPr>
        <p:spPr bwMode="auto">
          <a:xfrm>
            <a:off x="7218363" y="1679575"/>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4051" name="Line 23"/>
          <p:cNvSpPr>
            <a:spLocks noChangeShapeType="1"/>
          </p:cNvSpPr>
          <p:nvPr/>
        </p:nvSpPr>
        <p:spPr bwMode="auto">
          <a:xfrm>
            <a:off x="9020175" y="1677988"/>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4052" name="Line 35"/>
          <p:cNvSpPr>
            <a:spLocks noChangeShapeType="1"/>
          </p:cNvSpPr>
          <p:nvPr/>
        </p:nvSpPr>
        <p:spPr bwMode="auto">
          <a:xfrm>
            <a:off x="5981700" y="1679575"/>
            <a:ext cx="0" cy="3916363"/>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4053" name="Text Box 36"/>
          <p:cNvSpPr txBox="1">
            <a:spLocks noChangeArrowheads="1"/>
          </p:cNvSpPr>
          <p:nvPr/>
        </p:nvSpPr>
        <p:spPr bwMode="auto">
          <a:xfrm>
            <a:off x="5680075" y="1790700"/>
            <a:ext cx="603250" cy="254000"/>
          </a:xfrm>
          <a:prstGeom prst="rect">
            <a:avLst/>
          </a:prstGeom>
          <a:noFill/>
          <a:ln w="9525">
            <a:noFill/>
            <a:miter lim="800000"/>
            <a:headEnd/>
            <a:tailEnd/>
          </a:ln>
        </p:spPr>
        <p:txBody>
          <a:bodyPr wrap="none" lIns="83969" tIns="41985" rIns="83969" bIns="41985">
            <a:spAutoFit/>
          </a:bodyPr>
          <a:lstStyle/>
          <a:p>
            <a:pPr algn="ctr"/>
            <a:r>
              <a:rPr lang="de-DE" sz="1100" b="1"/>
              <a:t>VSync</a:t>
            </a:r>
            <a:endParaRPr lang="en-US" sz="1100" b="1"/>
          </a:p>
        </p:txBody>
      </p:sp>
      <p:sp>
        <p:nvSpPr>
          <p:cNvPr id="44054" name="Line 37"/>
          <p:cNvSpPr>
            <a:spLocks noChangeShapeType="1"/>
          </p:cNvSpPr>
          <p:nvPr/>
        </p:nvSpPr>
        <p:spPr bwMode="auto">
          <a:xfrm flipV="1">
            <a:off x="7226300" y="3965575"/>
            <a:ext cx="1738313" cy="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4055" name="Text Box 38"/>
          <p:cNvSpPr txBox="1">
            <a:spLocks noChangeArrowheads="1"/>
          </p:cNvSpPr>
          <p:nvPr/>
        </p:nvSpPr>
        <p:spPr bwMode="auto">
          <a:xfrm>
            <a:off x="7181850" y="3794125"/>
            <a:ext cx="658813" cy="207963"/>
          </a:xfrm>
          <a:prstGeom prst="rect">
            <a:avLst/>
          </a:prstGeom>
          <a:noFill/>
          <a:ln w="9525">
            <a:noFill/>
            <a:miter lim="800000"/>
            <a:headEnd/>
            <a:tailEnd/>
          </a:ln>
        </p:spPr>
        <p:txBody>
          <a:bodyPr wrap="none" lIns="83969" tIns="41985" rIns="83969" bIns="41985">
            <a:spAutoFit/>
          </a:bodyPr>
          <a:lstStyle/>
          <a:p>
            <a:r>
              <a:rPr lang="de-DE" sz="800" b="1">
                <a:solidFill>
                  <a:schemeClr val="bg2"/>
                </a:solidFill>
              </a:rPr>
              <a:t>Set Event</a:t>
            </a:r>
            <a:endParaRPr lang="en-US" sz="800" b="1">
              <a:solidFill>
                <a:schemeClr val="bg2"/>
              </a:solidFill>
            </a:endParaRPr>
          </a:p>
        </p:txBody>
      </p:sp>
      <p:sp>
        <p:nvSpPr>
          <p:cNvPr id="471079" name="AutoShape 39"/>
          <p:cNvSpPr>
            <a:spLocks noChangeArrowheads="1"/>
          </p:cNvSpPr>
          <p:nvPr/>
        </p:nvSpPr>
        <p:spPr bwMode="auto">
          <a:xfrm>
            <a:off x="895600" y="3435479"/>
            <a:ext cx="285298" cy="250534"/>
          </a:xfrm>
          <a:prstGeom prst="star5">
            <a:avLst/>
          </a:prstGeom>
          <a:ln>
            <a:headEnd/>
            <a:tailEnd/>
          </a:ln>
        </p:spPr>
        <p:style>
          <a:lnRef idx="0">
            <a:schemeClr val="accent2"/>
          </a:lnRef>
          <a:fillRef idx="3">
            <a:schemeClr val="accent2"/>
          </a:fillRef>
          <a:effectRef idx="3">
            <a:schemeClr val="accent2"/>
          </a:effectRef>
          <a:fontRef idx="minor">
            <a:schemeClr val="lt1"/>
          </a:fontRef>
        </p:style>
        <p:txBody>
          <a:bodyPr wrap="none" lIns="83969" tIns="41985" rIns="83969" bIns="41985" anchor="ctr"/>
          <a:lstStyle/>
          <a:p>
            <a:pPr algn="ctr">
              <a:defRPr/>
            </a:pPr>
            <a:endParaRPr lang="de-DE"/>
          </a:p>
        </p:txBody>
      </p:sp>
      <p:sp>
        <p:nvSpPr>
          <p:cNvPr id="28706" name="Text Box 40"/>
          <p:cNvSpPr txBox="1">
            <a:spLocks noChangeArrowheads="1"/>
          </p:cNvSpPr>
          <p:nvPr/>
        </p:nvSpPr>
        <p:spPr bwMode="auto">
          <a:xfrm>
            <a:off x="1217613" y="3463925"/>
            <a:ext cx="2065337" cy="2111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3969" tIns="41985" rIns="83969" bIns="41985">
            <a:spAutoFit/>
          </a:bodyPr>
          <a:lstStyle/>
          <a:p>
            <a:pPr algn="ctr" defTabSz="915499">
              <a:defRPr/>
            </a:pPr>
            <a:r>
              <a:rPr lang="en-US" sz="800" b="1" dirty="0">
                <a:solidFill>
                  <a:schemeClr val="bg2"/>
                </a:solidFill>
              </a:rPr>
              <a:t>Consistency point becomes active</a:t>
            </a:r>
          </a:p>
        </p:txBody>
      </p:sp>
      <p:sp>
        <p:nvSpPr>
          <p:cNvPr id="44060" name="AutoShape 43"/>
          <p:cNvSpPr>
            <a:spLocks/>
          </p:cNvSpPr>
          <p:nvPr/>
        </p:nvSpPr>
        <p:spPr bwMode="auto">
          <a:xfrm>
            <a:off x="2154238" y="2370138"/>
            <a:ext cx="152400" cy="260350"/>
          </a:xfrm>
          <a:prstGeom prst="rightBrace">
            <a:avLst>
              <a:gd name="adj1" fmla="val 14537"/>
              <a:gd name="adj2" fmla="val 50000"/>
            </a:avLst>
          </a:prstGeom>
          <a:noFill/>
          <a:ln w="9525">
            <a:solidFill>
              <a:schemeClr val="bg2"/>
            </a:solidFill>
            <a:round/>
            <a:headEnd/>
            <a:tailEnd/>
          </a:ln>
        </p:spPr>
        <p:txBody>
          <a:bodyPr wrap="none" lIns="83969" tIns="41985" rIns="83969" bIns="41985" anchor="ctr"/>
          <a:lstStyle/>
          <a:p>
            <a:pPr algn="ctr"/>
            <a:endParaRPr lang="en-US"/>
          </a:p>
        </p:txBody>
      </p:sp>
      <p:sp>
        <p:nvSpPr>
          <p:cNvPr id="44061" name="Line 45"/>
          <p:cNvSpPr>
            <a:spLocks noChangeShapeType="1"/>
          </p:cNvSpPr>
          <p:nvPr/>
        </p:nvSpPr>
        <p:spPr bwMode="auto">
          <a:xfrm>
            <a:off x="3795713" y="1666875"/>
            <a:ext cx="3175"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71086" name="AutoShape 46"/>
          <p:cNvSpPr>
            <a:spLocks noChangeArrowheads="1"/>
          </p:cNvSpPr>
          <p:nvPr/>
        </p:nvSpPr>
        <p:spPr bwMode="auto">
          <a:xfrm>
            <a:off x="3306763" y="1263650"/>
            <a:ext cx="995362" cy="404813"/>
          </a:xfrm>
          <a:prstGeom prst="roundRect">
            <a:avLst>
              <a:gd name="adj" fmla="val 0"/>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err="1"/>
              <a:t>ACE_Scheduler</a:t>
            </a:r>
            <a:endParaRPr lang="en-GB" sz="800" b="1" dirty="0"/>
          </a:p>
        </p:txBody>
      </p:sp>
      <p:sp>
        <p:nvSpPr>
          <p:cNvPr id="44063" name="Line 48"/>
          <p:cNvSpPr>
            <a:spLocks noChangeShapeType="1"/>
          </p:cNvSpPr>
          <p:nvPr/>
        </p:nvSpPr>
        <p:spPr bwMode="auto">
          <a:xfrm>
            <a:off x="1044575" y="3970338"/>
            <a:ext cx="2749550" cy="3175"/>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4064" name="Text Box 50"/>
          <p:cNvSpPr txBox="1">
            <a:spLocks noChangeArrowheads="1"/>
          </p:cNvSpPr>
          <p:nvPr/>
        </p:nvSpPr>
        <p:spPr bwMode="auto">
          <a:xfrm>
            <a:off x="1092200" y="3786188"/>
            <a:ext cx="2833688" cy="207962"/>
          </a:xfrm>
          <a:prstGeom prst="rect">
            <a:avLst/>
          </a:prstGeom>
          <a:noFill/>
          <a:ln w="9525">
            <a:noFill/>
            <a:miter lim="800000"/>
            <a:headEnd/>
            <a:tailEnd/>
          </a:ln>
        </p:spPr>
        <p:txBody>
          <a:bodyPr lIns="83969" tIns="41985" rIns="83969" bIns="41985">
            <a:spAutoFit/>
          </a:bodyPr>
          <a:lstStyle/>
          <a:p>
            <a:pPr algn="ctr"/>
            <a:r>
              <a:rPr lang="en-US" sz="800" b="1">
                <a:solidFill>
                  <a:schemeClr val="bg2"/>
                </a:solidFill>
              </a:rPr>
              <a:t>Trigger ACE Consistency point state machine</a:t>
            </a:r>
          </a:p>
        </p:txBody>
      </p:sp>
      <p:sp>
        <p:nvSpPr>
          <p:cNvPr id="44065" name="Line 57"/>
          <p:cNvSpPr>
            <a:spLocks noChangeShapeType="1"/>
          </p:cNvSpPr>
          <p:nvPr/>
        </p:nvSpPr>
        <p:spPr bwMode="auto">
          <a:xfrm>
            <a:off x="5978525" y="2287588"/>
            <a:ext cx="1239838" cy="1587"/>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4066" name="Text Box 58"/>
          <p:cNvSpPr txBox="1">
            <a:spLocks noChangeArrowheads="1"/>
          </p:cNvSpPr>
          <p:nvPr/>
        </p:nvSpPr>
        <p:spPr bwMode="auto">
          <a:xfrm>
            <a:off x="5910263" y="2055813"/>
            <a:ext cx="1131887" cy="209550"/>
          </a:xfrm>
          <a:prstGeom prst="rect">
            <a:avLst/>
          </a:prstGeom>
          <a:noFill/>
          <a:ln w="9525">
            <a:noFill/>
            <a:miter lim="800000"/>
            <a:headEnd/>
            <a:tailEnd/>
          </a:ln>
        </p:spPr>
        <p:txBody>
          <a:bodyPr wrap="none" lIns="83969" tIns="41985" rIns="83969" bIns="41985">
            <a:spAutoFit/>
          </a:bodyPr>
          <a:lstStyle/>
          <a:p>
            <a:pPr algn="ctr"/>
            <a:r>
              <a:rPr lang="en-US" sz="800" b="1">
                <a:solidFill>
                  <a:schemeClr val="bg2"/>
                </a:solidFill>
              </a:rPr>
              <a:t>Trigger scheduling</a:t>
            </a:r>
          </a:p>
        </p:txBody>
      </p:sp>
      <p:cxnSp>
        <p:nvCxnSpPr>
          <p:cNvPr id="44067" name="Gerade Verbindung mit Pfeil 53"/>
          <p:cNvCxnSpPr>
            <a:cxnSpLocks noChangeShapeType="1"/>
          </p:cNvCxnSpPr>
          <p:nvPr/>
        </p:nvCxnSpPr>
        <p:spPr bwMode="auto">
          <a:xfrm>
            <a:off x="3803650" y="4284663"/>
            <a:ext cx="1031875" cy="1587"/>
          </a:xfrm>
          <a:prstGeom prst="straightConnector1">
            <a:avLst/>
          </a:prstGeom>
          <a:noFill/>
          <a:ln w="9525">
            <a:solidFill>
              <a:schemeClr val="tx2"/>
            </a:solidFill>
            <a:round/>
            <a:headEnd/>
            <a:tailEnd type="triangle" w="med" len="med"/>
          </a:ln>
        </p:spPr>
      </p:cxnSp>
      <p:sp>
        <p:nvSpPr>
          <p:cNvPr id="44068" name="Text Box 13"/>
          <p:cNvSpPr txBox="1">
            <a:spLocks noChangeArrowheads="1"/>
          </p:cNvSpPr>
          <p:nvPr/>
        </p:nvSpPr>
        <p:spPr bwMode="auto">
          <a:xfrm>
            <a:off x="3808413" y="4094163"/>
            <a:ext cx="1195387" cy="206375"/>
          </a:xfrm>
          <a:prstGeom prst="rect">
            <a:avLst/>
          </a:prstGeom>
          <a:noFill/>
          <a:ln w="9525">
            <a:noFill/>
            <a:miter lim="800000"/>
            <a:headEnd/>
            <a:tailEnd/>
          </a:ln>
        </p:spPr>
        <p:txBody>
          <a:bodyPr lIns="83969" tIns="41985" rIns="83969" bIns="41985">
            <a:spAutoFit/>
          </a:bodyPr>
          <a:lstStyle/>
          <a:p>
            <a:r>
              <a:rPr lang="de-DE" sz="800" b="1">
                <a:solidFill>
                  <a:schemeClr val="bg2"/>
                </a:solidFill>
              </a:rPr>
              <a:t>Wait</a:t>
            </a:r>
            <a:endParaRPr lang="en-US" sz="800" b="1">
              <a:solidFill>
                <a:schemeClr val="bg2"/>
              </a:solidFill>
            </a:endParaRPr>
          </a:p>
        </p:txBody>
      </p:sp>
      <p:sp>
        <p:nvSpPr>
          <p:cNvPr id="68" name="Rechteck 67"/>
          <p:cNvSpPr/>
          <p:nvPr/>
        </p:nvSpPr>
        <p:spPr bwMode="auto">
          <a:xfrm>
            <a:off x="2338264" y="2056103"/>
            <a:ext cx="3079447" cy="907105"/>
          </a:xfrm>
          <a:prstGeom prst="rect">
            <a:avLst/>
          </a:prstGeom>
          <a:gradFill flip="none" rotWithShape="1">
            <a:gsLst>
              <a:gs pos="0">
                <a:schemeClr val="bg1"/>
              </a:gs>
              <a:gs pos="50000">
                <a:srgbClr val="FFFF99"/>
              </a:gs>
            </a:gsLst>
            <a:lin ang="5400000" scaled="0"/>
            <a:tileRect/>
          </a:gradFill>
          <a:ln w="9525" cap="flat" cmpd="sng" algn="ctr">
            <a:solidFill>
              <a:schemeClr val="accent2"/>
            </a:solidFill>
            <a:prstDash val="solid"/>
            <a:round/>
            <a:headEnd type="none" w="med" len="med"/>
            <a:tailEnd type="none" w="med" len="med"/>
          </a:ln>
          <a:effectLst>
            <a:glow rad="63500">
              <a:schemeClr val="accent4">
                <a:satMod val="175000"/>
                <a:alpha val="40000"/>
              </a:schemeClr>
            </a:glow>
          </a:effectLst>
        </p:spPr>
        <p:txBody>
          <a:bodyPr wrap="none" lIns="83969" tIns="41985" rIns="83969" bIns="41985" anchor="ctr"/>
          <a:lstStyle/>
          <a:p>
            <a:pPr algn="ctr" defTabSz="915499">
              <a:defRPr/>
            </a:pPr>
            <a:endParaRPr lang="de-DE" dirty="0"/>
          </a:p>
        </p:txBody>
      </p:sp>
      <p:sp>
        <p:nvSpPr>
          <p:cNvPr id="44072" name="Text Box 8"/>
          <p:cNvSpPr txBox="1">
            <a:spLocks noChangeArrowheads="1"/>
          </p:cNvSpPr>
          <p:nvPr/>
        </p:nvSpPr>
        <p:spPr bwMode="auto">
          <a:xfrm>
            <a:off x="2349500" y="2359025"/>
            <a:ext cx="3068638" cy="542925"/>
          </a:xfrm>
          <a:prstGeom prst="rect">
            <a:avLst/>
          </a:prstGeom>
          <a:noFill/>
          <a:ln w="9525">
            <a:noFill/>
            <a:miter lim="800000"/>
            <a:headEnd/>
            <a:tailEnd/>
          </a:ln>
        </p:spPr>
        <p:txBody>
          <a:bodyPr lIns="83969" tIns="41985" rIns="83969" bIns="41985">
            <a:spAutoFit/>
          </a:bodyPr>
          <a:lstStyle/>
          <a:p>
            <a:r>
              <a:rPr lang="en-US" sz="1000" b="1"/>
              <a:t>Here all Animations can be created and controlled by commands. We have an extra list for those new Animations.</a:t>
            </a:r>
          </a:p>
        </p:txBody>
      </p:sp>
      <p:sp>
        <p:nvSpPr>
          <p:cNvPr id="70" name="Rectangle 7"/>
          <p:cNvSpPr>
            <a:spLocks noChangeArrowheads="1"/>
          </p:cNvSpPr>
          <p:nvPr>
            <p:custDataLst>
              <p:tags r:id="rId1"/>
            </p:custDataLst>
          </p:nvPr>
        </p:nvSpPr>
        <p:spPr bwMode="auto">
          <a:xfrm>
            <a:off x="2370138" y="2093913"/>
            <a:ext cx="3011487" cy="220662"/>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algn="ctr" defTabSz="914042">
              <a:spcBef>
                <a:spcPct val="5000"/>
              </a:spcBef>
              <a:spcAft>
                <a:spcPct val="5000"/>
              </a:spcAft>
              <a:buClr>
                <a:srgbClr val="E19900"/>
              </a:buClr>
              <a:tabLst>
                <a:tab pos="746394" algn="l"/>
              </a:tabLst>
              <a:defRPr/>
            </a:pPr>
            <a:r>
              <a:rPr lang="en-US" sz="1100" b="1" dirty="0"/>
              <a:t>Behavior</a:t>
            </a:r>
          </a:p>
        </p:txBody>
      </p:sp>
      <p:pic>
        <p:nvPicPr>
          <p:cNvPr id="44074" name="Picture 30" descr="C:\Program Files\Microsoft Office\MEDIA\CAGCAT10\j0293236.wmf"/>
          <p:cNvPicPr>
            <a:picLocks noChangeAspect="1" noChangeArrowheads="1"/>
          </p:cNvPicPr>
          <p:nvPr/>
        </p:nvPicPr>
        <p:blipFill>
          <a:blip r:embed="rId6" cstate="print"/>
          <a:srcRect/>
          <a:stretch>
            <a:fillRect/>
          </a:stretch>
        </p:blipFill>
        <p:spPr bwMode="auto">
          <a:xfrm>
            <a:off x="5091113" y="2112963"/>
            <a:ext cx="273050" cy="198437"/>
          </a:xfrm>
          <a:prstGeom prst="rect">
            <a:avLst/>
          </a:prstGeom>
          <a:noFill/>
          <a:ln w="9525">
            <a:noFill/>
            <a:miter lim="800000"/>
            <a:headEnd/>
            <a:tailEnd/>
          </a:ln>
        </p:spPr>
      </p:pic>
      <p:sp>
        <p:nvSpPr>
          <p:cNvPr id="73" name="Rechteck 72"/>
          <p:cNvSpPr/>
          <p:nvPr/>
        </p:nvSpPr>
        <p:spPr bwMode="auto">
          <a:xfrm>
            <a:off x="5757113" y="2418946"/>
            <a:ext cx="3701823" cy="1226751"/>
          </a:xfrm>
          <a:prstGeom prst="rect">
            <a:avLst/>
          </a:prstGeom>
          <a:gradFill flip="none" rotWithShape="1">
            <a:gsLst>
              <a:gs pos="0">
                <a:schemeClr val="bg1"/>
              </a:gs>
              <a:gs pos="50000">
                <a:srgbClr val="FFFF99"/>
              </a:gs>
            </a:gsLst>
            <a:lin ang="5400000" scaled="0"/>
            <a:tileRect/>
          </a:gradFill>
          <a:ln w="9525" cap="flat" cmpd="sng" algn="ctr">
            <a:solidFill>
              <a:schemeClr val="accent2"/>
            </a:solidFill>
            <a:prstDash val="solid"/>
            <a:round/>
            <a:headEnd type="none" w="med" len="med"/>
            <a:tailEnd type="none" w="med" len="med"/>
          </a:ln>
          <a:effectLst>
            <a:glow rad="63500">
              <a:schemeClr val="accent4">
                <a:satMod val="175000"/>
                <a:alpha val="40000"/>
              </a:schemeClr>
            </a:glow>
          </a:effectLst>
        </p:spPr>
        <p:txBody>
          <a:bodyPr wrap="none" lIns="83969" tIns="41985" rIns="83969" bIns="41985" anchor="ctr"/>
          <a:lstStyle/>
          <a:p>
            <a:pPr algn="ctr" defTabSz="915499">
              <a:defRPr/>
            </a:pPr>
            <a:endParaRPr lang="de-DE" dirty="0"/>
          </a:p>
        </p:txBody>
      </p:sp>
      <p:sp>
        <p:nvSpPr>
          <p:cNvPr id="44078" name="Text Box 8"/>
          <p:cNvSpPr txBox="1">
            <a:spLocks noChangeArrowheads="1"/>
          </p:cNvSpPr>
          <p:nvPr/>
        </p:nvSpPr>
        <p:spPr bwMode="auto">
          <a:xfrm>
            <a:off x="5770563" y="2720975"/>
            <a:ext cx="3687762" cy="850900"/>
          </a:xfrm>
          <a:prstGeom prst="rect">
            <a:avLst/>
          </a:prstGeom>
          <a:noFill/>
          <a:ln w="9525">
            <a:noFill/>
            <a:miter lim="800000"/>
            <a:headEnd/>
            <a:tailEnd/>
          </a:ln>
        </p:spPr>
        <p:txBody>
          <a:bodyPr lIns="83969" tIns="41985" rIns="83969" bIns="41985">
            <a:spAutoFit/>
          </a:bodyPr>
          <a:lstStyle/>
          <a:p>
            <a:r>
              <a:rPr lang="en-US" sz="1000" b="1"/>
              <a:t>Here we schedule all Animations and put them depending on the configured schedule policy either into the waiting list or into the active list. Here we synchronize the access of the new list and the waiting / active list with an OS Event</a:t>
            </a:r>
          </a:p>
        </p:txBody>
      </p:sp>
      <p:sp>
        <p:nvSpPr>
          <p:cNvPr id="75" name="Rectangle 7"/>
          <p:cNvSpPr>
            <a:spLocks noChangeArrowheads="1"/>
          </p:cNvSpPr>
          <p:nvPr>
            <p:custDataLst>
              <p:tags r:id="rId2"/>
            </p:custDataLst>
          </p:nvPr>
        </p:nvSpPr>
        <p:spPr bwMode="auto">
          <a:xfrm>
            <a:off x="5802313" y="2455863"/>
            <a:ext cx="3621087" cy="222250"/>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algn="ctr" defTabSz="914042">
              <a:spcBef>
                <a:spcPct val="5000"/>
              </a:spcBef>
              <a:spcAft>
                <a:spcPct val="5000"/>
              </a:spcAft>
              <a:buClr>
                <a:srgbClr val="E19900"/>
              </a:buClr>
              <a:tabLst>
                <a:tab pos="746394" algn="l"/>
              </a:tabLst>
              <a:defRPr/>
            </a:pPr>
            <a:r>
              <a:rPr lang="en-US" sz="1100" b="1" dirty="0"/>
              <a:t>Behavior</a:t>
            </a:r>
          </a:p>
        </p:txBody>
      </p:sp>
      <p:sp>
        <p:nvSpPr>
          <p:cNvPr id="77" name="Gewitterblitz 76"/>
          <p:cNvSpPr/>
          <p:nvPr/>
        </p:nvSpPr>
        <p:spPr bwMode="auto">
          <a:xfrm>
            <a:off x="5717715" y="1373615"/>
            <a:ext cx="405887" cy="397398"/>
          </a:xfrm>
          <a:prstGeom prst="lightningBol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lIns="83969" tIns="41985" rIns="83969" bIns="41985" anchor="ctr"/>
          <a:lstStyle/>
          <a:p>
            <a:pPr algn="ctr" defTabSz="915499">
              <a:defRPr/>
            </a:pPr>
            <a:endParaRPr lang="en-US" dirty="0">
              <a:solidFill>
                <a:schemeClr val="tx1"/>
              </a:solidFill>
            </a:endParaRPr>
          </a:p>
        </p:txBody>
      </p:sp>
      <p:sp>
        <p:nvSpPr>
          <p:cNvPr id="78" name="AutoShape 39"/>
          <p:cNvSpPr>
            <a:spLocks noChangeArrowheads="1"/>
          </p:cNvSpPr>
          <p:nvPr/>
        </p:nvSpPr>
        <p:spPr bwMode="auto">
          <a:xfrm>
            <a:off x="6833905" y="4074772"/>
            <a:ext cx="285298" cy="250534"/>
          </a:xfrm>
          <a:prstGeom prst="star5">
            <a:avLst/>
          </a:prstGeom>
          <a:solidFill>
            <a:srgbClr val="00B050"/>
          </a:solidFill>
          <a:ln>
            <a:headEnd/>
            <a:tailEnd/>
          </a:ln>
        </p:spPr>
        <p:style>
          <a:lnRef idx="0">
            <a:schemeClr val="accent2"/>
          </a:lnRef>
          <a:fillRef idx="3">
            <a:schemeClr val="accent2"/>
          </a:fillRef>
          <a:effectRef idx="3">
            <a:schemeClr val="accent2"/>
          </a:effectRef>
          <a:fontRef idx="minor">
            <a:schemeClr val="lt1"/>
          </a:fontRef>
        </p:style>
        <p:txBody>
          <a:bodyPr wrap="none" lIns="83969" tIns="41985" rIns="83969" bIns="41985" anchor="ctr"/>
          <a:lstStyle/>
          <a:p>
            <a:pPr algn="ctr">
              <a:defRPr/>
            </a:pPr>
            <a:endParaRPr lang="de-DE"/>
          </a:p>
        </p:txBody>
      </p:sp>
      <p:sp>
        <p:nvSpPr>
          <p:cNvPr id="79" name="Text Box 40"/>
          <p:cNvSpPr txBox="1">
            <a:spLocks noChangeArrowheads="1"/>
          </p:cNvSpPr>
          <p:nvPr/>
        </p:nvSpPr>
        <p:spPr bwMode="auto">
          <a:xfrm>
            <a:off x="7156450" y="4103688"/>
            <a:ext cx="2063750" cy="209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3969" tIns="41985" rIns="83969" bIns="41985">
            <a:spAutoFit/>
          </a:bodyPr>
          <a:lstStyle/>
          <a:p>
            <a:pPr algn="ctr" defTabSz="915499">
              <a:defRPr/>
            </a:pPr>
            <a:r>
              <a:rPr lang="en-US" sz="800" b="1" dirty="0">
                <a:solidFill>
                  <a:schemeClr val="bg2"/>
                </a:solidFill>
              </a:rPr>
              <a:t>Consistency point becomes inactive</a:t>
            </a:r>
          </a:p>
        </p:txBody>
      </p:sp>
      <p:pic>
        <p:nvPicPr>
          <p:cNvPr id="44087" name="Picture 30" descr="C:\Program Files\Microsoft Office\MEDIA\CAGCAT10\j0293236.wmf"/>
          <p:cNvPicPr>
            <a:picLocks noChangeAspect="1" noChangeArrowheads="1"/>
          </p:cNvPicPr>
          <p:nvPr/>
        </p:nvPicPr>
        <p:blipFill>
          <a:blip r:embed="rId6" cstate="print"/>
          <a:srcRect/>
          <a:stretch>
            <a:fillRect/>
          </a:stretch>
        </p:blipFill>
        <p:spPr bwMode="auto">
          <a:xfrm>
            <a:off x="9123363" y="2474913"/>
            <a:ext cx="273050" cy="198437"/>
          </a:xfrm>
          <a:prstGeom prst="rect">
            <a:avLst/>
          </a:prstGeom>
          <a:noFill/>
          <a:ln w="9525">
            <a:noFill/>
            <a:miter lim="800000"/>
            <a:headEnd/>
            <a:tailEnd/>
          </a:ln>
        </p:spPr>
      </p:pic>
      <p:sp>
        <p:nvSpPr>
          <p:cNvPr id="82" name="Rechteck 81"/>
          <p:cNvSpPr/>
          <p:nvPr/>
        </p:nvSpPr>
        <p:spPr bwMode="auto">
          <a:xfrm>
            <a:off x="2320617" y="4423214"/>
            <a:ext cx="3079447" cy="1045331"/>
          </a:xfrm>
          <a:prstGeom prst="rect">
            <a:avLst/>
          </a:prstGeom>
          <a:gradFill flip="none" rotWithShape="1">
            <a:gsLst>
              <a:gs pos="0">
                <a:schemeClr val="bg1"/>
              </a:gs>
              <a:gs pos="50000">
                <a:srgbClr val="FFFF99"/>
              </a:gs>
            </a:gsLst>
            <a:lin ang="5400000" scaled="0"/>
            <a:tileRect/>
          </a:gradFill>
          <a:ln w="9525" cap="flat" cmpd="sng" algn="ctr">
            <a:solidFill>
              <a:schemeClr val="accent2"/>
            </a:solidFill>
            <a:prstDash val="solid"/>
            <a:round/>
            <a:headEnd type="none" w="med" len="med"/>
            <a:tailEnd type="none" w="med" len="med"/>
          </a:ln>
          <a:effectLst>
            <a:glow rad="63500">
              <a:schemeClr val="accent4">
                <a:satMod val="175000"/>
                <a:alpha val="40000"/>
              </a:schemeClr>
            </a:glow>
          </a:effectLst>
        </p:spPr>
        <p:txBody>
          <a:bodyPr wrap="none" lIns="83969" tIns="41985" rIns="83969" bIns="41985" anchor="ctr"/>
          <a:lstStyle/>
          <a:p>
            <a:pPr algn="ctr" defTabSz="915499">
              <a:defRPr/>
            </a:pPr>
            <a:endParaRPr lang="de-DE" dirty="0"/>
          </a:p>
        </p:txBody>
      </p:sp>
      <p:sp>
        <p:nvSpPr>
          <p:cNvPr id="44091" name="Text Box 8"/>
          <p:cNvSpPr txBox="1">
            <a:spLocks noChangeArrowheads="1"/>
          </p:cNvSpPr>
          <p:nvPr/>
        </p:nvSpPr>
        <p:spPr bwMode="auto">
          <a:xfrm>
            <a:off x="2332038" y="4725988"/>
            <a:ext cx="3068637" cy="698500"/>
          </a:xfrm>
          <a:prstGeom prst="rect">
            <a:avLst/>
          </a:prstGeom>
          <a:noFill/>
          <a:ln w="9525">
            <a:noFill/>
            <a:miter lim="800000"/>
            <a:headEnd/>
            <a:tailEnd/>
          </a:ln>
        </p:spPr>
        <p:txBody>
          <a:bodyPr lIns="83969" tIns="41985" rIns="83969" bIns="41985">
            <a:spAutoFit/>
          </a:bodyPr>
          <a:lstStyle/>
          <a:p>
            <a:r>
              <a:rPr lang="en-US" sz="1000" b="1"/>
              <a:t>Here we  change the schedulers state machine state and wait until the new requested animations has been processed by the scheduler</a:t>
            </a:r>
          </a:p>
        </p:txBody>
      </p:sp>
      <p:sp>
        <p:nvSpPr>
          <p:cNvPr id="84" name="Rectangle 7"/>
          <p:cNvSpPr>
            <a:spLocks noChangeArrowheads="1"/>
          </p:cNvSpPr>
          <p:nvPr>
            <p:custDataLst>
              <p:tags r:id="rId3"/>
            </p:custDataLst>
          </p:nvPr>
        </p:nvSpPr>
        <p:spPr bwMode="auto">
          <a:xfrm>
            <a:off x="2352675" y="4460875"/>
            <a:ext cx="3011488" cy="222250"/>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algn="ctr" defTabSz="914042">
              <a:spcBef>
                <a:spcPct val="5000"/>
              </a:spcBef>
              <a:spcAft>
                <a:spcPct val="5000"/>
              </a:spcAft>
              <a:buClr>
                <a:srgbClr val="E19900"/>
              </a:buClr>
              <a:tabLst>
                <a:tab pos="746394" algn="l"/>
              </a:tabLst>
              <a:defRPr/>
            </a:pPr>
            <a:r>
              <a:rPr lang="en-US" sz="1100" b="1" dirty="0"/>
              <a:t>Behavior</a:t>
            </a:r>
          </a:p>
        </p:txBody>
      </p:sp>
      <p:pic>
        <p:nvPicPr>
          <p:cNvPr id="44093" name="Picture 30" descr="C:\Program Files\Microsoft Office\MEDIA\CAGCAT10\j0293236.wmf"/>
          <p:cNvPicPr>
            <a:picLocks noChangeAspect="1" noChangeArrowheads="1"/>
          </p:cNvPicPr>
          <p:nvPr/>
        </p:nvPicPr>
        <p:blipFill>
          <a:blip r:embed="rId6" cstate="print"/>
          <a:srcRect/>
          <a:stretch>
            <a:fillRect/>
          </a:stretch>
        </p:blipFill>
        <p:spPr bwMode="auto">
          <a:xfrm>
            <a:off x="5073650" y="4479925"/>
            <a:ext cx="273050" cy="198438"/>
          </a:xfrm>
          <a:prstGeom prst="rect">
            <a:avLst/>
          </a:prstGeom>
          <a:noFill/>
          <a:ln w="9525">
            <a:noFill/>
            <a:miter lim="800000"/>
            <a:headEnd/>
            <a:tailEnd/>
          </a:ln>
        </p:spPr>
      </p:pic>
      <p:sp>
        <p:nvSpPr>
          <p:cNvPr id="86" name="Rechteck 85"/>
          <p:cNvSpPr/>
          <p:nvPr/>
        </p:nvSpPr>
        <p:spPr bwMode="auto">
          <a:xfrm>
            <a:off x="5764915" y="4621915"/>
            <a:ext cx="3617690" cy="1226435"/>
          </a:xfrm>
          <a:prstGeom prst="rect">
            <a:avLst/>
          </a:prstGeom>
          <a:gradFill flip="none" rotWithShape="1">
            <a:gsLst>
              <a:gs pos="0">
                <a:schemeClr val="bg1"/>
              </a:gs>
              <a:gs pos="50000">
                <a:schemeClr val="bg1">
                  <a:lumMod val="85000"/>
                </a:schemeClr>
              </a:gs>
            </a:gsLst>
            <a:lin ang="5400000" scaled="0"/>
            <a:tileRect/>
          </a:gradFill>
          <a:ln w="9525" cap="flat" cmpd="sng" algn="ctr">
            <a:solidFill>
              <a:schemeClr val="accent2"/>
            </a:solidFill>
            <a:prstDash val="solid"/>
            <a:round/>
            <a:headEnd type="none" w="med" len="med"/>
            <a:tailEnd type="none" w="med" len="med"/>
          </a:ln>
          <a:effectLst>
            <a:glow rad="63500">
              <a:schemeClr val="accent4">
                <a:satMod val="175000"/>
                <a:alpha val="40000"/>
              </a:schemeClr>
            </a:glow>
          </a:effectLst>
        </p:spPr>
        <p:txBody>
          <a:bodyPr wrap="none" lIns="83969" tIns="41985" rIns="83969" bIns="41985" anchor="ctr"/>
          <a:lstStyle/>
          <a:p>
            <a:pPr algn="ctr" defTabSz="915499">
              <a:defRPr/>
            </a:pPr>
            <a:endParaRPr lang="de-DE" dirty="0"/>
          </a:p>
        </p:txBody>
      </p:sp>
      <p:sp>
        <p:nvSpPr>
          <p:cNvPr id="44097" name="Text Box 8"/>
          <p:cNvSpPr txBox="1">
            <a:spLocks noChangeArrowheads="1"/>
          </p:cNvSpPr>
          <p:nvPr/>
        </p:nvSpPr>
        <p:spPr bwMode="auto">
          <a:xfrm>
            <a:off x="5762625" y="4959350"/>
            <a:ext cx="3605213" cy="804863"/>
          </a:xfrm>
          <a:prstGeom prst="rect">
            <a:avLst/>
          </a:prstGeom>
          <a:noFill/>
          <a:ln w="9525">
            <a:noFill/>
            <a:miter lim="800000"/>
            <a:headEnd/>
            <a:tailEnd/>
          </a:ln>
        </p:spPr>
        <p:txBody>
          <a:bodyPr lIns="83969" tIns="41985" rIns="83969" bIns="41985">
            <a:spAutoFit/>
          </a:bodyPr>
          <a:lstStyle/>
          <a:p>
            <a:pPr marL="492125" lvl="1" indent="-327025">
              <a:lnSpc>
                <a:spcPct val="80000"/>
              </a:lnSpc>
              <a:spcBef>
                <a:spcPct val="50000"/>
              </a:spcBef>
              <a:spcAft>
                <a:spcPct val="55000"/>
              </a:spcAft>
              <a:buClr>
                <a:srgbClr val="E19900"/>
              </a:buClr>
              <a:buFontTx/>
              <a:buBlip>
                <a:blip r:embed="rId7"/>
              </a:buBlip>
            </a:pPr>
            <a:r>
              <a:rPr lang="en-US" sz="1100" b="1"/>
              <a:t>We need for the Consistency point an OS-Event assigned to the low prio HMI Time Domain task</a:t>
            </a:r>
          </a:p>
          <a:p>
            <a:pPr marL="492125" lvl="1" indent="-327025">
              <a:lnSpc>
                <a:spcPct val="80000"/>
              </a:lnSpc>
              <a:spcBef>
                <a:spcPct val="50000"/>
              </a:spcBef>
              <a:spcAft>
                <a:spcPct val="55000"/>
              </a:spcAft>
              <a:buClr>
                <a:srgbClr val="E19900"/>
              </a:buClr>
              <a:buFontTx/>
              <a:buBlip>
                <a:blip r:embed="rId7"/>
              </a:buBlip>
            </a:pPr>
            <a:r>
              <a:rPr lang="en-US" sz="1100" b="1"/>
              <a:t>We use the same event for pre-scheduling</a:t>
            </a:r>
          </a:p>
        </p:txBody>
      </p:sp>
      <p:sp>
        <p:nvSpPr>
          <p:cNvPr id="88" name="Rectangle 7"/>
          <p:cNvSpPr>
            <a:spLocks noChangeArrowheads="1"/>
          </p:cNvSpPr>
          <p:nvPr>
            <p:custDataLst>
              <p:tags r:id="rId4"/>
            </p:custDataLst>
          </p:nvPr>
        </p:nvSpPr>
        <p:spPr bwMode="auto">
          <a:xfrm>
            <a:off x="5794375" y="4659313"/>
            <a:ext cx="3536950" cy="222250"/>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algn="ctr" defTabSz="914042">
              <a:spcBef>
                <a:spcPct val="5000"/>
              </a:spcBef>
              <a:spcAft>
                <a:spcPct val="5000"/>
              </a:spcAft>
              <a:buClr>
                <a:srgbClr val="E19900"/>
              </a:buClr>
              <a:tabLst>
                <a:tab pos="746394" algn="l"/>
              </a:tabLst>
              <a:defRPr/>
            </a:pPr>
            <a:r>
              <a:rPr lang="de-DE" sz="1100" b="1" dirty="0"/>
              <a:t>OS </a:t>
            </a:r>
            <a:r>
              <a:rPr lang="en-US" sz="1100" b="1" dirty="0"/>
              <a:t>objects and it’s properties</a:t>
            </a:r>
          </a:p>
        </p:txBody>
      </p:sp>
      <p:pic>
        <p:nvPicPr>
          <p:cNvPr id="44099" name="Picture 31" descr="C:\Program Files\Microsoft Office\MEDIA\CAGCAT10\j0252349.wmf"/>
          <p:cNvPicPr>
            <a:picLocks noChangeAspect="1" noChangeArrowheads="1"/>
          </p:cNvPicPr>
          <p:nvPr/>
        </p:nvPicPr>
        <p:blipFill>
          <a:blip r:embed="rId8" cstate="print"/>
          <a:srcRect/>
          <a:stretch>
            <a:fillRect/>
          </a:stretch>
        </p:blipFill>
        <p:spPr bwMode="auto">
          <a:xfrm>
            <a:off x="8926513" y="4665663"/>
            <a:ext cx="381000" cy="225425"/>
          </a:xfrm>
          <a:prstGeom prst="rect">
            <a:avLst/>
          </a:prstGeom>
          <a:noFill/>
          <a:ln w="9525">
            <a:noFill/>
            <a:miter lim="800000"/>
            <a:headEnd/>
            <a:tailEnd/>
          </a:ln>
        </p:spPr>
      </p:pic>
      <p:sp>
        <p:nvSpPr>
          <p:cNvPr id="55"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16</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Interruptability - Matrix</a:t>
            </a:r>
          </a:p>
        </p:txBody>
      </p:sp>
      <p:sp>
        <p:nvSpPr>
          <p:cNvPr id="45059" name="Text Box 16"/>
          <p:cNvSpPr txBox="1">
            <a:spLocks noChangeArrowheads="1"/>
          </p:cNvSpPr>
          <p:nvPr/>
        </p:nvSpPr>
        <p:spPr bwMode="auto">
          <a:xfrm>
            <a:off x="334963" y="1038225"/>
            <a:ext cx="9031287" cy="2289175"/>
          </a:xfrm>
          <a:prstGeom prst="rect">
            <a:avLst/>
          </a:prstGeom>
          <a:noFill/>
          <a:ln w="9525">
            <a:noFill/>
            <a:miter lim="800000"/>
            <a:headEnd/>
            <a:tailEnd/>
          </a:ln>
        </p:spPr>
        <p:txBody>
          <a:bodyPr lIns="83969" tIns="41985" rIns="83969" bIns="41985">
            <a:spAutoFit/>
          </a:bodyPr>
          <a:lstStyle/>
          <a:p>
            <a:pPr marL="492125" lvl="1" indent="-327025">
              <a:lnSpc>
                <a:spcPct val="80000"/>
              </a:lnSpc>
              <a:spcBef>
                <a:spcPct val="50000"/>
              </a:spcBef>
              <a:spcAft>
                <a:spcPct val="55000"/>
              </a:spcAft>
              <a:buClr>
                <a:srgbClr val="E19900"/>
              </a:buClr>
              <a:buFontTx/>
              <a:buBlip>
                <a:blip r:embed="rId4"/>
              </a:buBlip>
            </a:pPr>
            <a:r>
              <a:rPr lang="en-US" b="1"/>
              <a:t>The Matrix decides how the scheduler should handle Animations among each others based on Animation – Types.</a:t>
            </a:r>
          </a:p>
          <a:p>
            <a:pPr marL="492125" lvl="1" indent="-327025">
              <a:lnSpc>
                <a:spcPct val="80000"/>
              </a:lnSpc>
              <a:spcBef>
                <a:spcPct val="50000"/>
              </a:spcBef>
              <a:spcAft>
                <a:spcPct val="55000"/>
              </a:spcAft>
              <a:buClr>
                <a:srgbClr val="E19900"/>
              </a:buClr>
              <a:buFontTx/>
              <a:buBlip>
                <a:blip r:embed="rId4"/>
              </a:buBlip>
            </a:pPr>
            <a:r>
              <a:rPr lang="en-US" b="1"/>
              <a:t>The scheduler takes the Matrix into account if more than one Animation is requested (also more of the same type)</a:t>
            </a:r>
          </a:p>
          <a:p>
            <a:pPr marL="492125" lvl="1" indent="-327025">
              <a:lnSpc>
                <a:spcPct val="80000"/>
              </a:lnSpc>
              <a:spcBef>
                <a:spcPct val="50000"/>
              </a:spcBef>
              <a:spcAft>
                <a:spcPct val="55000"/>
              </a:spcAft>
              <a:buClr>
                <a:srgbClr val="E19900"/>
              </a:buClr>
              <a:buFontTx/>
              <a:buBlip>
                <a:blip r:embed="rId4"/>
              </a:buBlip>
            </a:pPr>
            <a:r>
              <a:rPr lang="en-US" b="1"/>
              <a:t>The Matrix consists of conflicts with dedicated behavior to consider for scheduling (described later).</a:t>
            </a:r>
          </a:p>
          <a:p>
            <a:pPr marL="492125" lvl="1" indent="-327025">
              <a:lnSpc>
                <a:spcPct val="80000"/>
              </a:lnSpc>
              <a:spcBef>
                <a:spcPct val="50000"/>
              </a:spcBef>
              <a:spcAft>
                <a:spcPct val="55000"/>
              </a:spcAft>
              <a:buClr>
                <a:srgbClr val="E19900"/>
              </a:buClr>
              <a:buFontTx/>
              <a:buBlip>
                <a:blip r:embed="rId4"/>
              </a:buBlip>
            </a:pPr>
            <a:r>
              <a:rPr lang="en-US" b="1"/>
              <a:t>In case more Animations are active the scheduler evaluates the whole line of the Matrix and uses the configurable priority of conflicts to decide what to do.</a:t>
            </a:r>
          </a:p>
        </p:txBody>
      </p:sp>
      <p:graphicFrame>
        <p:nvGraphicFramePr>
          <p:cNvPr id="464990" name="Group 94"/>
          <p:cNvGraphicFramePr>
            <a:graphicFrameLocks noGrp="1"/>
          </p:cNvGraphicFramePr>
          <p:nvPr>
            <p:ph idx="1"/>
          </p:nvPr>
        </p:nvGraphicFramePr>
        <p:xfrm>
          <a:off x="1419225" y="3479800"/>
          <a:ext cx="6872286" cy="1557390"/>
        </p:xfrm>
        <a:graphic>
          <a:graphicData uri="http://schemas.openxmlformats.org/drawingml/2006/table">
            <a:tbl>
              <a:tblPr/>
              <a:tblGrid>
                <a:gridCol w="1375045"/>
                <a:gridCol w="1373575"/>
                <a:gridCol w="1375046"/>
                <a:gridCol w="1373575"/>
                <a:gridCol w="1375045"/>
              </a:tblGrid>
              <a:tr h="311468">
                <a:tc>
                  <a:txBody>
                    <a:bodyPr/>
                    <a:lstStyle/>
                    <a:p>
                      <a:pPr marL="0" marR="0" lvl="0" indent="0" algn="l" defTabSz="996950" rtl="0" eaLnBrk="1" fontAlgn="base" latinLnBrk="0" hangingPunct="1">
                        <a:lnSpc>
                          <a:spcPts val="1800"/>
                        </a:lnSpc>
                        <a:spcBef>
                          <a:spcPct val="0"/>
                        </a:spcBef>
                        <a:spcAft>
                          <a:spcPct val="55000"/>
                        </a:spcAft>
                        <a:buClr>
                          <a:srgbClr val="E19900"/>
                        </a:buClr>
                        <a:buSzTx/>
                        <a:buFont typeface="Arial" charset="0"/>
                        <a:buNone/>
                        <a:tabLst/>
                      </a:pP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1" i="0" u="none" strike="noStrike" cap="none" normalizeH="0" baseline="0" smtClean="0">
                          <a:ln>
                            <a:noFill/>
                          </a:ln>
                          <a:solidFill>
                            <a:schemeClr val="tx1"/>
                          </a:solidFill>
                          <a:effectLst/>
                          <a:latin typeface="Arial" charset="0"/>
                        </a:rPr>
                        <a:t>Anim 1</a:t>
                      </a:r>
                      <a:endParaRPr kumimoji="0" lang="en-US" sz="1300" b="1" i="0" u="none" strike="noStrike" cap="none" normalizeH="0" baseline="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1" i="0" u="none" strike="noStrike" cap="none" normalizeH="0" baseline="0" dirty="0" err="1" smtClean="0">
                          <a:ln>
                            <a:noFill/>
                          </a:ln>
                          <a:solidFill>
                            <a:schemeClr val="tx1"/>
                          </a:solidFill>
                          <a:effectLst/>
                          <a:latin typeface="Arial" charset="0"/>
                        </a:rPr>
                        <a:t>Anim</a:t>
                      </a:r>
                      <a:r>
                        <a:rPr kumimoji="0" lang="de-DE" sz="1300" b="1" i="0" u="none" strike="noStrike" cap="none" normalizeH="0" baseline="0" dirty="0" smtClean="0">
                          <a:ln>
                            <a:noFill/>
                          </a:ln>
                          <a:solidFill>
                            <a:schemeClr val="tx1"/>
                          </a:solidFill>
                          <a:effectLst/>
                          <a:latin typeface="Arial" charset="0"/>
                        </a:rPr>
                        <a:t> 2</a:t>
                      </a:r>
                      <a:endParaRPr kumimoji="0" lang="en-US" sz="1300" b="1"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1" i="0" u="none" strike="noStrike" cap="none" normalizeH="0" baseline="0" dirty="0" err="1" smtClean="0">
                          <a:ln>
                            <a:noFill/>
                          </a:ln>
                          <a:solidFill>
                            <a:schemeClr val="tx1"/>
                          </a:solidFill>
                          <a:effectLst/>
                          <a:latin typeface="Arial" charset="0"/>
                        </a:rPr>
                        <a:t>Anim</a:t>
                      </a:r>
                      <a:r>
                        <a:rPr kumimoji="0" lang="de-DE" sz="1300" b="1" i="0" u="none" strike="noStrike" cap="none" normalizeH="0" baseline="0" dirty="0" smtClean="0">
                          <a:ln>
                            <a:noFill/>
                          </a:ln>
                          <a:solidFill>
                            <a:schemeClr val="tx1"/>
                          </a:solidFill>
                          <a:effectLst/>
                          <a:latin typeface="Arial" charset="0"/>
                        </a:rPr>
                        <a:t> 3</a:t>
                      </a:r>
                      <a:endParaRPr kumimoji="0" lang="en-US" sz="1300" b="1"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1" i="0" u="none" strike="noStrike" cap="none" normalizeH="0" baseline="0" smtClean="0">
                          <a:ln>
                            <a:noFill/>
                          </a:ln>
                          <a:solidFill>
                            <a:schemeClr val="tx1"/>
                          </a:solidFill>
                          <a:effectLst/>
                          <a:latin typeface="Arial" charset="0"/>
                        </a:rPr>
                        <a:t>Anim 4</a:t>
                      </a:r>
                      <a:endParaRPr kumimoji="0" lang="en-US" sz="1300" b="1" i="0" u="none" strike="noStrike" cap="none" normalizeH="0" baseline="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tr>
              <a:tr h="311468">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1" i="0" u="none" strike="noStrike" cap="none" normalizeH="0" baseline="0" dirty="0" err="1" smtClean="0">
                          <a:ln>
                            <a:noFill/>
                          </a:ln>
                          <a:solidFill>
                            <a:schemeClr val="tx1"/>
                          </a:solidFill>
                          <a:effectLst/>
                          <a:latin typeface="Arial" charset="0"/>
                        </a:rPr>
                        <a:t>Anim</a:t>
                      </a:r>
                      <a:r>
                        <a:rPr kumimoji="0" lang="de-DE" sz="1300" b="1" i="0" u="none" strike="noStrike" cap="none" normalizeH="0" baseline="0" dirty="0" smtClean="0">
                          <a:ln>
                            <a:noFill/>
                          </a:ln>
                          <a:solidFill>
                            <a:schemeClr val="tx1"/>
                          </a:solidFill>
                          <a:effectLst/>
                          <a:latin typeface="Arial" charset="0"/>
                        </a:rPr>
                        <a:t> 1</a:t>
                      </a:r>
                      <a:endParaRPr kumimoji="0" lang="en-US" sz="1300" b="1" i="0" u="none" strike="noStrike" cap="none" normalizeH="0" baseline="0" dirty="0" smtClean="0">
                        <a:ln>
                          <a:noFill/>
                        </a:ln>
                        <a:solidFill>
                          <a:schemeClr val="tx1"/>
                        </a:solidFill>
                        <a:effectLst/>
                        <a:latin typeface="Arial" charset="0"/>
                      </a:endParaRPr>
                    </a:p>
                  </a:txBody>
                  <a:tcPr marL="84709" marR="84709" marT="41459" marB="41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smtClean="0">
                          <a:ln>
                            <a:noFill/>
                          </a:ln>
                          <a:solidFill>
                            <a:schemeClr val="tx1"/>
                          </a:solidFill>
                          <a:effectLst/>
                          <a:latin typeface="Arial" charset="0"/>
                        </a:rPr>
                        <a:t>RUN</a:t>
                      </a:r>
                      <a:endParaRPr kumimoji="0" lang="en-US" sz="1300" b="0" i="0" u="none" strike="noStrike" cap="none" normalizeH="0" baseline="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RUN</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WAIT</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smtClean="0">
                          <a:ln>
                            <a:noFill/>
                          </a:ln>
                          <a:solidFill>
                            <a:schemeClr val="tx1"/>
                          </a:solidFill>
                          <a:effectLst/>
                          <a:latin typeface="Arial" charset="0"/>
                        </a:rPr>
                        <a:t>RUN</a:t>
                      </a:r>
                      <a:endParaRPr kumimoji="0" lang="en-US" sz="1300" b="0" i="0" u="none" strike="noStrike" cap="none" normalizeH="0" baseline="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1468">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1" i="0" u="none" strike="noStrike" cap="none" normalizeH="0" baseline="0" smtClean="0">
                          <a:ln>
                            <a:noFill/>
                          </a:ln>
                          <a:solidFill>
                            <a:schemeClr val="tx1"/>
                          </a:solidFill>
                          <a:effectLst/>
                          <a:latin typeface="Arial" charset="0"/>
                        </a:rPr>
                        <a:t>Anim 2</a:t>
                      </a:r>
                      <a:endParaRPr kumimoji="0" lang="en-US" sz="1300" b="1" i="0" u="none" strike="noStrike" cap="none" normalizeH="0" baseline="0" smtClean="0">
                        <a:ln>
                          <a:noFill/>
                        </a:ln>
                        <a:solidFill>
                          <a:schemeClr val="tx1"/>
                        </a:solidFill>
                        <a:effectLst/>
                        <a:latin typeface="Arial" charset="0"/>
                      </a:endParaRPr>
                    </a:p>
                  </a:txBody>
                  <a:tcPr marL="84709" marR="84709" marT="41459" marB="41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INTERRUPT</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RUN</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WAIT</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RUN</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1468">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1" i="0" u="none" strike="noStrike" cap="none" normalizeH="0" baseline="0" smtClean="0">
                          <a:ln>
                            <a:noFill/>
                          </a:ln>
                          <a:solidFill>
                            <a:schemeClr val="tx1"/>
                          </a:solidFill>
                          <a:effectLst/>
                          <a:latin typeface="Arial" charset="0"/>
                        </a:rPr>
                        <a:t>Anim 3</a:t>
                      </a:r>
                      <a:endParaRPr kumimoji="0" lang="en-US" sz="1300" b="1" i="0" u="none" strike="noStrike" cap="none" normalizeH="0" baseline="0" smtClean="0">
                        <a:ln>
                          <a:noFill/>
                        </a:ln>
                        <a:solidFill>
                          <a:schemeClr val="tx1"/>
                        </a:solidFill>
                        <a:effectLst/>
                        <a:latin typeface="Arial" charset="0"/>
                      </a:endParaRPr>
                    </a:p>
                  </a:txBody>
                  <a:tcPr marL="84709" marR="84709" marT="41459" marB="41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smtClean="0">
                          <a:ln>
                            <a:noFill/>
                          </a:ln>
                          <a:solidFill>
                            <a:schemeClr val="tx1"/>
                          </a:solidFill>
                          <a:effectLst/>
                          <a:latin typeface="Arial" charset="0"/>
                        </a:rPr>
                        <a:t>RUN</a:t>
                      </a:r>
                      <a:endParaRPr kumimoji="0" lang="en-US" sz="1300" b="0" i="0" u="none" strike="noStrike" cap="none" normalizeH="0" baseline="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WAIT</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RUN</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WAIT</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1468">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1" i="0" u="none" strike="noStrike" cap="none" normalizeH="0" baseline="0" smtClean="0">
                          <a:ln>
                            <a:noFill/>
                          </a:ln>
                          <a:solidFill>
                            <a:schemeClr val="tx1"/>
                          </a:solidFill>
                          <a:effectLst/>
                          <a:latin typeface="Arial" charset="0"/>
                        </a:rPr>
                        <a:t>Anim 4</a:t>
                      </a:r>
                      <a:endParaRPr kumimoji="0" lang="en-US" sz="1300" b="1" i="0" u="none" strike="noStrike" cap="none" normalizeH="0" baseline="0" smtClean="0">
                        <a:ln>
                          <a:noFill/>
                        </a:ln>
                        <a:solidFill>
                          <a:schemeClr val="tx1"/>
                        </a:solidFill>
                        <a:effectLst/>
                        <a:latin typeface="Arial" charset="0"/>
                      </a:endParaRPr>
                    </a:p>
                  </a:txBody>
                  <a:tcPr marL="84709" marR="84709" marT="41459" marB="41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smtClean="0">
                          <a:ln>
                            <a:noFill/>
                          </a:ln>
                          <a:solidFill>
                            <a:schemeClr val="tx1"/>
                          </a:solidFill>
                          <a:effectLst/>
                          <a:latin typeface="Arial" charset="0"/>
                        </a:rPr>
                        <a:t>RUN</a:t>
                      </a:r>
                      <a:endParaRPr kumimoji="0" lang="en-US" sz="1300" b="0" i="0" u="none" strike="noStrike" cap="none" normalizeH="0" baseline="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RUN</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smtClean="0">
                          <a:ln>
                            <a:noFill/>
                          </a:ln>
                          <a:solidFill>
                            <a:schemeClr val="tx1"/>
                          </a:solidFill>
                          <a:effectLst/>
                          <a:latin typeface="Arial" charset="0"/>
                        </a:rPr>
                        <a:t>SYNC</a:t>
                      </a:r>
                      <a:endParaRPr kumimoji="0" lang="en-US" sz="1300" b="0" i="0" u="none" strike="noStrike" cap="none" normalizeH="0" baseline="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96950" rtl="0" eaLnBrk="1" fontAlgn="base" latinLnBrk="0" hangingPunct="1">
                        <a:lnSpc>
                          <a:spcPts val="1800"/>
                        </a:lnSpc>
                        <a:spcBef>
                          <a:spcPct val="0"/>
                        </a:spcBef>
                        <a:spcAft>
                          <a:spcPct val="55000"/>
                        </a:spcAft>
                        <a:buClr>
                          <a:srgbClr val="E19900"/>
                        </a:buClr>
                        <a:buSzTx/>
                        <a:buFont typeface="Arial" charset="0"/>
                        <a:buNone/>
                        <a:tabLst/>
                      </a:pPr>
                      <a:r>
                        <a:rPr kumimoji="0" lang="de-DE" sz="1300" b="0" i="0" u="none" strike="noStrike" cap="none" normalizeH="0" baseline="0" dirty="0" smtClean="0">
                          <a:ln>
                            <a:noFill/>
                          </a:ln>
                          <a:solidFill>
                            <a:schemeClr val="tx1"/>
                          </a:solidFill>
                          <a:effectLst/>
                          <a:latin typeface="Arial" charset="0"/>
                        </a:rPr>
                        <a:t>RUN</a:t>
                      </a:r>
                      <a:endParaRPr kumimoji="0" lang="en-US" sz="1300" b="0" i="0" u="none" strike="noStrike" cap="none" normalizeH="0" baseline="0" dirty="0" smtClean="0">
                        <a:ln>
                          <a:noFill/>
                        </a:ln>
                        <a:solidFill>
                          <a:schemeClr val="tx1"/>
                        </a:solidFill>
                        <a:effectLst/>
                        <a:latin typeface="Arial" charset="0"/>
                      </a:endParaRPr>
                    </a:p>
                  </a:txBody>
                  <a:tcPr marL="84709" marR="84709" marT="41459" marB="41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5098" name="Abgerundetes Rechteck 7"/>
          <p:cNvSpPr>
            <a:spLocks noChangeArrowheads="1"/>
          </p:cNvSpPr>
          <p:nvPr/>
        </p:nvSpPr>
        <p:spPr bwMode="auto">
          <a:xfrm>
            <a:off x="630238" y="4149725"/>
            <a:ext cx="7967662" cy="223838"/>
          </a:xfrm>
          <a:prstGeom prst="roundRect">
            <a:avLst>
              <a:gd name="adj" fmla="val 16667"/>
            </a:avLst>
          </a:prstGeom>
          <a:noFill/>
          <a:ln w="9525" algn="ctr">
            <a:solidFill>
              <a:schemeClr val="tx1"/>
            </a:solidFill>
            <a:prstDash val="dash"/>
            <a:round/>
            <a:headEnd/>
            <a:tailEnd/>
          </a:ln>
        </p:spPr>
        <p:txBody>
          <a:bodyPr wrap="none" lIns="83969" tIns="41985" rIns="83969" bIns="41985" anchor="ctr"/>
          <a:lstStyle/>
          <a:p>
            <a:pPr algn="ctr"/>
            <a:endParaRPr lang="en-US"/>
          </a:p>
        </p:txBody>
      </p:sp>
      <p:sp>
        <p:nvSpPr>
          <p:cNvPr id="45099" name="Abgerundetes Rechteck 8"/>
          <p:cNvSpPr>
            <a:spLocks noChangeArrowheads="1"/>
          </p:cNvSpPr>
          <p:nvPr/>
        </p:nvSpPr>
        <p:spPr bwMode="auto">
          <a:xfrm>
            <a:off x="5583238" y="3267075"/>
            <a:ext cx="1271587" cy="1871663"/>
          </a:xfrm>
          <a:prstGeom prst="roundRect">
            <a:avLst>
              <a:gd name="adj" fmla="val 12069"/>
            </a:avLst>
          </a:prstGeom>
          <a:noFill/>
          <a:ln w="9525" algn="ctr">
            <a:solidFill>
              <a:schemeClr val="tx1"/>
            </a:solidFill>
            <a:prstDash val="dash"/>
            <a:round/>
            <a:headEnd/>
            <a:tailEnd/>
          </a:ln>
        </p:spPr>
        <p:txBody>
          <a:bodyPr wrap="none" lIns="83969" tIns="41985" rIns="83969" bIns="41985" anchor="ctr"/>
          <a:lstStyle/>
          <a:p>
            <a:pPr algn="ctr"/>
            <a:endParaRPr lang="en-US"/>
          </a:p>
        </p:txBody>
      </p:sp>
      <p:sp>
        <p:nvSpPr>
          <p:cNvPr id="45100" name="Abgerundetes Rechteck 9"/>
          <p:cNvSpPr>
            <a:spLocks noChangeArrowheads="1"/>
          </p:cNvSpPr>
          <p:nvPr/>
        </p:nvSpPr>
        <p:spPr bwMode="auto">
          <a:xfrm>
            <a:off x="4229100" y="3267075"/>
            <a:ext cx="1270000" cy="1871663"/>
          </a:xfrm>
          <a:prstGeom prst="roundRect">
            <a:avLst>
              <a:gd name="adj" fmla="val 12069"/>
            </a:avLst>
          </a:prstGeom>
          <a:noFill/>
          <a:ln w="9525" algn="ctr">
            <a:solidFill>
              <a:schemeClr val="tx1"/>
            </a:solidFill>
            <a:prstDash val="dash"/>
            <a:round/>
            <a:headEnd/>
            <a:tailEnd/>
          </a:ln>
        </p:spPr>
        <p:txBody>
          <a:bodyPr wrap="none" lIns="83969" tIns="41985" rIns="83969" bIns="41985" anchor="ctr"/>
          <a:lstStyle/>
          <a:p>
            <a:pPr algn="ctr"/>
            <a:endParaRPr lang="en-US"/>
          </a:p>
        </p:txBody>
      </p:sp>
      <p:sp>
        <p:nvSpPr>
          <p:cNvPr id="45101" name="Textfeld 13"/>
          <p:cNvSpPr txBox="1">
            <a:spLocks noChangeArrowheads="1"/>
          </p:cNvSpPr>
          <p:nvPr/>
        </p:nvSpPr>
        <p:spPr bwMode="auto">
          <a:xfrm>
            <a:off x="4637088" y="3259138"/>
            <a:ext cx="406400" cy="223837"/>
          </a:xfrm>
          <a:prstGeom prst="rect">
            <a:avLst/>
          </a:prstGeom>
          <a:noFill/>
          <a:ln w="9525">
            <a:noFill/>
            <a:miter lim="800000"/>
            <a:headEnd/>
            <a:tailEnd/>
          </a:ln>
        </p:spPr>
        <p:txBody>
          <a:bodyPr wrap="none" lIns="83969" tIns="41985" rIns="83969" bIns="41985">
            <a:spAutoFit/>
          </a:bodyPr>
          <a:lstStyle/>
          <a:p>
            <a:pPr algn="ctr"/>
            <a:r>
              <a:rPr lang="en-US" sz="900"/>
              <a:t>alive</a:t>
            </a:r>
          </a:p>
        </p:txBody>
      </p:sp>
      <p:sp>
        <p:nvSpPr>
          <p:cNvPr id="45102" name="Textfeld 14"/>
          <p:cNvSpPr txBox="1">
            <a:spLocks noChangeArrowheads="1"/>
          </p:cNvSpPr>
          <p:nvPr/>
        </p:nvSpPr>
        <p:spPr bwMode="auto">
          <a:xfrm>
            <a:off x="6045200" y="3249613"/>
            <a:ext cx="406400" cy="223837"/>
          </a:xfrm>
          <a:prstGeom prst="rect">
            <a:avLst/>
          </a:prstGeom>
          <a:noFill/>
          <a:ln w="9525">
            <a:noFill/>
            <a:miter lim="800000"/>
            <a:headEnd/>
            <a:tailEnd/>
          </a:ln>
        </p:spPr>
        <p:txBody>
          <a:bodyPr wrap="none" lIns="83969" tIns="41985" rIns="83969" bIns="41985">
            <a:spAutoFit/>
          </a:bodyPr>
          <a:lstStyle/>
          <a:p>
            <a:pPr algn="ctr"/>
            <a:r>
              <a:rPr lang="en-US" sz="900"/>
              <a:t>alive</a:t>
            </a:r>
          </a:p>
        </p:txBody>
      </p:sp>
      <p:sp>
        <p:nvSpPr>
          <p:cNvPr id="45103" name="Textfeld 15"/>
          <p:cNvSpPr txBox="1">
            <a:spLocks noChangeArrowheads="1"/>
          </p:cNvSpPr>
          <p:nvPr/>
        </p:nvSpPr>
        <p:spPr bwMode="auto">
          <a:xfrm>
            <a:off x="825500" y="4087813"/>
            <a:ext cx="387350" cy="223837"/>
          </a:xfrm>
          <a:prstGeom prst="rect">
            <a:avLst/>
          </a:prstGeom>
          <a:noFill/>
          <a:ln w="9525">
            <a:noFill/>
            <a:miter lim="800000"/>
            <a:headEnd/>
            <a:tailEnd/>
          </a:ln>
        </p:spPr>
        <p:txBody>
          <a:bodyPr wrap="none" lIns="83969" tIns="41985" rIns="83969" bIns="41985">
            <a:spAutoFit/>
          </a:bodyPr>
          <a:lstStyle/>
          <a:p>
            <a:pPr algn="ctr"/>
            <a:r>
              <a:rPr lang="en-US" sz="900"/>
              <a:t>new</a:t>
            </a:r>
          </a:p>
        </p:txBody>
      </p:sp>
      <p:sp>
        <p:nvSpPr>
          <p:cNvPr id="17" name="Rechteck 16"/>
          <p:cNvSpPr/>
          <p:nvPr/>
        </p:nvSpPr>
        <p:spPr bwMode="auto">
          <a:xfrm>
            <a:off x="1418368" y="5297386"/>
            <a:ext cx="7069643" cy="587458"/>
          </a:xfrm>
          <a:prstGeom prst="rect">
            <a:avLst/>
          </a:prstGeom>
          <a:gradFill flip="none" rotWithShape="1">
            <a:gsLst>
              <a:gs pos="0">
                <a:schemeClr val="bg1"/>
              </a:gs>
              <a:gs pos="50000">
                <a:srgbClr val="FFFF99"/>
              </a:gs>
            </a:gsLst>
            <a:lin ang="5400000" scaled="0"/>
            <a:tileRect/>
          </a:gradFill>
          <a:ln w="9525" cap="flat" cmpd="sng" algn="ctr">
            <a:solidFill>
              <a:schemeClr val="accent2"/>
            </a:solidFill>
            <a:prstDash val="solid"/>
            <a:round/>
            <a:headEnd type="none" w="med" len="med"/>
            <a:tailEnd type="none" w="med" len="med"/>
          </a:ln>
          <a:effectLst>
            <a:glow rad="63500">
              <a:schemeClr val="accent4">
                <a:satMod val="175000"/>
                <a:alpha val="40000"/>
              </a:schemeClr>
            </a:glow>
          </a:effectLst>
        </p:spPr>
        <p:txBody>
          <a:bodyPr wrap="none" lIns="83969" tIns="41985" rIns="83969" bIns="41985" anchor="ctr"/>
          <a:lstStyle/>
          <a:p>
            <a:pPr algn="ctr" defTabSz="915499">
              <a:defRPr/>
            </a:pPr>
            <a:endParaRPr lang="de-DE" dirty="0"/>
          </a:p>
        </p:txBody>
      </p:sp>
      <p:sp>
        <p:nvSpPr>
          <p:cNvPr id="45107" name="Text Box 8"/>
          <p:cNvSpPr txBox="1">
            <a:spLocks noChangeArrowheads="1"/>
          </p:cNvSpPr>
          <p:nvPr/>
        </p:nvSpPr>
        <p:spPr bwMode="auto">
          <a:xfrm>
            <a:off x="1443038" y="5599113"/>
            <a:ext cx="7043737" cy="220662"/>
          </a:xfrm>
          <a:prstGeom prst="rect">
            <a:avLst/>
          </a:prstGeom>
          <a:noFill/>
          <a:ln w="9525">
            <a:noFill/>
            <a:miter lim="800000"/>
            <a:headEnd/>
            <a:tailEnd/>
          </a:ln>
        </p:spPr>
        <p:txBody>
          <a:bodyPr lIns="83969" tIns="41985" rIns="83969" bIns="41985">
            <a:spAutoFit/>
          </a:bodyPr>
          <a:lstStyle/>
          <a:p>
            <a:pPr marL="492125" lvl="1" indent="-327025">
              <a:lnSpc>
                <a:spcPct val="80000"/>
              </a:lnSpc>
              <a:spcBef>
                <a:spcPct val="50000"/>
              </a:spcBef>
              <a:spcAft>
                <a:spcPct val="55000"/>
              </a:spcAft>
              <a:buClr>
                <a:srgbClr val="E19900"/>
              </a:buClr>
              <a:buFontTx/>
              <a:buBlip>
                <a:blip r:embed="rId4"/>
              </a:buBlip>
            </a:pPr>
            <a:r>
              <a:rPr lang="en-US" sz="1100" b="1"/>
              <a:t>Result of this scenario will be RUN and WAIT. The priority then decides which behavior wins.</a:t>
            </a:r>
          </a:p>
        </p:txBody>
      </p:sp>
      <p:sp>
        <p:nvSpPr>
          <p:cNvPr id="19" name="Rectangle 7"/>
          <p:cNvSpPr>
            <a:spLocks noChangeArrowheads="1"/>
          </p:cNvSpPr>
          <p:nvPr>
            <p:custDataLst>
              <p:tags r:id="rId1"/>
            </p:custDataLst>
          </p:nvPr>
        </p:nvSpPr>
        <p:spPr bwMode="auto">
          <a:xfrm>
            <a:off x="1470025" y="5334000"/>
            <a:ext cx="6975475" cy="222250"/>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algn="ctr" defTabSz="914042">
              <a:spcBef>
                <a:spcPct val="5000"/>
              </a:spcBef>
              <a:spcAft>
                <a:spcPct val="5000"/>
              </a:spcAft>
              <a:buClr>
                <a:srgbClr val="E19900"/>
              </a:buClr>
              <a:tabLst>
                <a:tab pos="746394" algn="l"/>
              </a:tabLst>
              <a:defRPr/>
            </a:pPr>
            <a:r>
              <a:rPr lang="en-US" sz="1100" b="1" dirty="0"/>
              <a:t>Behavior</a:t>
            </a:r>
          </a:p>
        </p:txBody>
      </p:sp>
      <p:pic>
        <p:nvPicPr>
          <p:cNvPr id="45109" name="Picture 30" descr="C:\Program Files\Microsoft Office\MEDIA\CAGCAT10\j0293236.wmf"/>
          <p:cNvPicPr>
            <a:picLocks noChangeAspect="1" noChangeArrowheads="1"/>
          </p:cNvPicPr>
          <p:nvPr/>
        </p:nvPicPr>
        <p:blipFill>
          <a:blip r:embed="rId5" cstate="print"/>
          <a:srcRect/>
          <a:stretch>
            <a:fillRect/>
          </a:stretch>
        </p:blipFill>
        <p:spPr bwMode="auto">
          <a:xfrm>
            <a:off x="8134350" y="5345113"/>
            <a:ext cx="273050" cy="198437"/>
          </a:xfrm>
          <a:prstGeom prst="rect">
            <a:avLst/>
          </a:prstGeom>
          <a:noFill/>
          <a:ln w="9525">
            <a:noFill/>
            <a:miter lim="800000"/>
            <a:headEnd/>
            <a:tailEnd/>
          </a:ln>
        </p:spPr>
      </p:pic>
      <p:sp>
        <p:nvSpPr>
          <p:cNvPr id="16"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17</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bwMode="auto">
          <a:xfrm>
            <a:off x="344488" y="950913"/>
            <a:ext cx="9212262" cy="5035550"/>
          </a:xfrm>
          <a:prstGeom prst="rect">
            <a:avLst/>
          </a:prstGeom>
          <a:gradFill flip="none" rotWithShape="1">
            <a:gsLst>
              <a:gs pos="0">
                <a:schemeClr val="bg1"/>
              </a:gs>
              <a:gs pos="50000">
                <a:schemeClr val="bg1">
                  <a:lumMod val="85000"/>
                </a:schemeClr>
              </a:gs>
            </a:gsLst>
            <a:lin ang="5400000" scaled="0"/>
            <a:tileRect/>
          </a:gradFill>
          <a:ln w="9525" cap="flat" cmpd="sng" algn="ctr">
            <a:solidFill>
              <a:schemeClr val="accent2"/>
            </a:solidFill>
            <a:prstDash val="solid"/>
            <a:round/>
            <a:headEnd type="none" w="med" len="med"/>
            <a:tailEnd type="none" w="med" len="med"/>
          </a:ln>
          <a:effectLst/>
        </p:spPr>
        <p:txBody>
          <a:bodyPr wrap="none" lIns="83969" tIns="41985" rIns="83969" bIns="41985" anchor="ctr"/>
          <a:lstStyle/>
          <a:p>
            <a:pPr defTabSz="915499">
              <a:defRPr/>
            </a:pPr>
            <a:endParaRPr lang="de-DE" dirty="0"/>
          </a:p>
        </p:txBody>
      </p:sp>
      <p:sp>
        <p:nvSpPr>
          <p:cNvPr id="46083" name="Rectangle 2"/>
          <p:cNvSpPr>
            <a:spLocks noGrp="1" noChangeArrowheads="1"/>
          </p:cNvSpPr>
          <p:nvPr>
            <p:ph type="title"/>
          </p:nvPr>
        </p:nvSpPr>
        <p:spPr/>
        <p:txBody>
          <a:bodyPr/>
          <a:lstStyle/>
          <a:p>
            <a:pPr eaLnBrk="1" hangingPunct="1"/>
            <a:r>
              <a:rPr lang="en-US" smtClean="0"/>
              <a:t>Interruptability - Matrix</a:t>
            </a:r>
            <a:br>
              <a:rPr lang="en-US" smtClean="0"/>
            </a:br>
            <a:r>
              <a:rPr lang="en-US" smtClean="0"/>
              <a:t>Conflict types and it’s behavior</a:t>
            </a:r>
          </a:p>
        </p:txBody>
      </p:sp>
      <p:sp>
        <p:nvSpPr>
          <p:cNvPr id="46084" name="Inhaltsplatzhalter 46"/>
          <p:cNvSpPr>
            <a:spLocks noGrp="1"/>
          </p:cNvSpPr>
          <p:nvPr>
            <p:ph idx="1"/>
          </p:nvPr>
        </p:nvSpPr>
        <p:spPr>
          <a:xfrm>
            <a:off x="382588" y="971550"/>
            <a:ext cx="9188450" cy="4926013"/>
          </a:xfrm>
        </p:spPr>
        <p:txBody>
          <a:bodyPr/>
          <a:lstStyle/>
          <a:p>
            <a:pPr eaLnBrk="1" hangingPunct="1"/>
            <a:r>
              <a:rPr lang="de-DE" sz="1400" b="1" u="sng" dirty="0" smtClean="0"/>
              <a:t>Run:</a:t>
            </a:r>
            <a:r>
              <a:rPr lang="de-DE" sz="1400" b="1" dirty="0" smtClean="0"/>
              <a:t/>
            </a:r>
            <a:br>
              <a:rPr lang="de-DE" sz="1400" b="1" dirty="0" smtClean="0"/>
            </a:br>
            <a:r>
              <a:rPr lang="de-DE" sz="1400" dirty="0" smtClean="0"/>
              <a:t>t</a:t>
            </a:r>
            <a:r>
              <a:rPr lang="en-US" sz="1400" dirty="0" smtClean="0"/>
              <a:t>he new requested animation should run and all current running animations should continue. The new animation will be activated (active /wait list)</a:t>
            </a:r>
          </a:p>
          <a:p>
            <a:pPr eaLnBrk="1" hangingPunct="1"/>
            <a:r>
              <a:rPr lang="en-US" sz="1400" b="1" u="sng" dirty="0" smtClean="0"/>
              <a:t>Wait:</a:t>
            </a:r>
            <a:r>
              <a:rPr lang="en-US" sz="1400" dirty="0" smtClean="0"/>
              <a:t/>
            </a:r>
            <a:br>
              <a:rPr lang="en-US" sz="1400" dirty="0" smtClean="0"/>
            </a:br>
            <a:r>
              <a:rPr lang="en-US" sz="1400" dirty="0" smtClean="0"/>
              <a:t> the new animation should wait for a current active one to terminate and the running animation should continue. New animation will be queued if any wait result is active (wait / active list) animations in wait / active list are untouched</a:t>
            </a:r>
          </a:p>
          <a:p>
            <a:pPr eaLnBrk="1" hangingPunct="1"/>
            <a:r>
              <a:rPr lang="en-US" sz="1400" b="1" u="sng" dirty="0" smtClean="0"/>
              <a:t>Interrupt:</a:t>
            </a:r>
            <a:r>
              <a:rPr lang="en-US" sz="1400" dirty="0" smtClean="0"/>
              <a:t/>
            </a:r>
            <a:br>
              <a:rPr lang="en-US" sz="1400" dirty="0" smtClean="0"/>
            </a:br>
            <a:r>
              <a:rPr lang="en-US" sz="1400" dirty="0" smtClean="0"/>
              <a:t> the new animation should run and the running animation should be interrupted new animation will be queued all animations configured with Interrupt found in wait/active list are interrupted</a:t>
            </a:r>
          </a:p>
          <a:p>
            <a:pPr eaLnBrk="1" hangingPunct="1"/>
            <a:r>
              <a:rPr lang="en-US" sz="1400" b="1" u="sng" dirty="0" err="1" smtClean="0"/>
              <a:t>Interrupt_Sync</a:t>
            </a:r>
            <a:r>
              <a:rPr lang="en-US" sz="1400" b="1" u="sng" dirty="0" smtClean="0"/>
              <a:t>:</a:t>
            </a:r>
            <a:r>
              <a:rPr lang="en-US" sz="1400" dirty="0" smtClean="0"/>
              <a:t/>
            </a:r>
            <a:br>
              <a:rPr lang="en-US" sz="1400" dirty="0" smtClean="0"/>
            </a:br>
            <a:r>
              <a:rPr lang="en-US" sz="1400" dirty="0" smtClean="0"/>
              <a:t>sync version of Interrupt (handled during pre-scheduling)</a:t>
            </a:r>
          </a:p>
          <a:p>
            <a:pPr eaLnBrk="1" hangingPunct="1"/>
            <a:r>
              <a:rPr lang="de-DE" sz="1400" b="1" u="sng" dirty="0" err="1" smtClean="0"/>
              <a:t>CancelNewIfRunning</a:t>
            </a:r>
            <a:r>
              <a:rPr lang="de-DE" sz="1400" b="1" u="sng" dirty="0" smtClean="0"/>
              <a:t>:</a:t>
            </a:r>
            <a:r>
              <a:rPr lang="de-DE" sz="1400" dirty="0" smtClean="0"/>
              <a:t/>
            </a:r>
            <a:br>
              <a:rPr lang="de-DE" sz="1400" dirty="0" smtClean="0"/>
            </a:br>
            <a:r>
              <a:rPr lang="en-US" sz="1400" dirty="0" smtClean="0"/>
              <a:t> the current running animation should continue the new animation should be aborted -&gt; Ignore new animation will be canceled active animations will be untouched</a:t>
            </a:r>
          </a:p>
          <a:p>
            <a:pPr eaLnBrk="1" hangingPunct="1"/>
            <a:r>
              <a:rPr lang="de-DE" sz="1400" b="1" u="sng" dirty="0" err="1" smtClean="0"/>
              <a:t>CancelAllRunning</a:t>
            </a:r>
            <a:r>
              <a:rPr lang="de-DE" sz="1400" b="1" u="sng" dirty="0" smtClean="0"/>
              <a:t>:</a:t>
            </a:r>
            <a:r>
              <a:rPr lang="de-DE" sz="1400" b="1" dirty="0" smtClean="0"/>
              <a:t/>
            </a:r>
            <a:br>
              <a:rPr lang="de-DE" sz="1400" b="1" dirty="0" smtClean="0"/>
            </a:br>
            <a:r>
              <a:rPr lang="en-US" sz="1400" dirty="0" smtClean="0"/>
              <a:t> all current (active and waiting) animations will be stopped and the new one becomes active afterwards. new animation will be queued all at this processing step waiting and active animations will be stopped</a:t>
            </a:r>
          </a:p>
          <a:p>
            <a:pPr eaLnBrk="1" hangingPunct="1"/>
            <a:r>
              <a:rPr lang="en-US" sz="1400" b="1" u="sng" dirty="0" err="1" smtClean="0"/>
              <a:t>CancelAllRunning_Sync</a:t>
            </a:r>
            <a:r>
              <a:rPr lang="en-US" sz="1400" b="1" u="sng" dirty="0" smtClean="0"/>
              <a:t>:</a:t>
            </a:r>
            <a:endParaRPr lang="en-US" sz="1400" dirty="0" smtClean="0"/>
          </a:p>
          <a:p>
            <a:pPr eaLnBrk="1" hangingPunct="1">
              <a:buNone/>
            </a:pPr>
            <a:r>
              <a:rPr lang="en-US" sz="1400" dirty="0" smtClean="0"/>
              <a:t>     sync version of </a:t>
            </a:r>
            <a:r>
              <a:rPr lang="en-US" sz="1400" dirty="0" err="1" smtClean="0"/>
              <a:t>CancelAllRunning</a:t>
            </a:r>
            <a:r>
              <a:rPr lang="en-US" sz="1400" dirty="0" smtClean="0"/>
              <a:t> (handled during pre-scheduling)</a:t>
            </a:r>
          </a:p>
          <a:p>
            <a:pPr eaLnBrk="1" hangingPunct="1">
              <a:buNone/>
            </a:pPr>
            <a:endParaRPr lang="en-US" sz="1100" dirty="0" smtClean="0"/>
          </a:p>
          <a:p>
            <a:pPr eaLnBrk="1" hangingPunct="1"/>
            <a:endParaRPr lang="en-US" sz="1100" dirty="0" smtClean="0"/>
          </a:p>
        </p:txBody>
      </p:sp>
      <p:sp>
        <p:nvSpPr>
          <p:cNvPr id="6"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18</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0"/>
          </p:nvPr>
        </p:nvSpPr>
        <p:spPr>
          <a:noFill/>
        </p:spPr>
        <p:txBody>
          <a:bodyPr/>
          <a:lstStyle/>
          <a:p>
            <a:fld id="{EAE78977-16ED-4D6F-8F9F-8915397E54E1}" type="slidenum">
              <a:rPr lang="en-US"/>
              <a:pPr/>
              <a:t>19</a:t>
            </a:fld>
            <a:r>
              <a:rPr lang="en-US"/>
              <a:t> / T. A. Devi / ID RD CDS HF /  Dec-2012   © Continental Automotive Singapore</a:t>
            </a:r>
          </a:p>
        </p:txBody>
      </p:sp>
      <p:sp>
        <p:nvSpPr>
          <p:cNvPr id="5" name="Rectangle 4"/>
          <p:cNvSpPr/>
          <p:nvPr/>
        </p:nvSpPr>
        <p:spPr>
          <a:xfrm>
            <a:off x="542511" y="1448780"/>
            <a:ext cx="8865984" cy="3785652"/>
          </a:xfrm>
          <a:prstGeom prst="rect">
            <a:avLst/>
          </a:prstGeom>
          <a:noFill/>
        </p:spPr>
        <p:txBody>
          <a:bodyPr>
            <a:spAutoFit/>
          </a:bodyPr>
          <a:lstStyle/>
          <a:p>
            <a:pPr algn="ctr">
              <a:defRPr/>
            </a:pPr>
            <a:r>
              <a:rPr lang="en-US"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itchFamily="34" charset="0"/>
              </a:rPr>
              <a:t>Animation Development Guidelines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t>The Advanced HMI</a:t>
            </a:r>
            <a:br>
              <a:rPr lang="en-US" smtClean="0"/>
            </a:br>
            <a:r>
              <a:rPr lang="en-US" smtClean="0"/>
              <a:t>Definition</a:t>
            </a:r>
          </a:p>
        </p:txBody>
      </p:sp>
      <p:sp>
        <p:nvSpPr>
          <p:cNvPr id="18434" name="Content Placeholder 2"/>
          <p:cNvSpPr>
            <a:spLocks noGrp="1"/>
          </p:cNvSpPr>
          <p:nvPr>
            <p:ph idx="1"/>
          </p:nvPr>
        </p:nvSpPr>
        <p:spPr>
          <a:xfrm>
            <a:off x="334963" y="998538"/>
            <a:ext cx="9236075" cy="4946650"/>
          </a:xfrm>
        </p:spPr>
        <p:txBody>
          <a:bodyPr/>
          <a:lstStyle/>
          <a:p>
            <a:r>
              <a:rPr lang="en-US" smtClean="0"/>
              <a:t> Advanced HMI world:</a:t>
            </a:r>
          </a:p>
          <a:p>
            <a:pPr lvl="1">
              <a:buFont typeface="Arial" charset="0"/>
              <a:buChar char="•"/>
            </a:pPr>
            <a:r>
              <a:rPr lang="en-US" smtClean="0"/>
              <a:t>Represents the dynamic scenes (i.e. changing over time – animation)</a:t>
            </a:r>
          </a:p>
          <a:p>
            <a:pPr lvl="1">
              <a:buFont typeface="Arial" charset="0"/>
              <a:buChar char="•"/>
            </a:pPr>
            <a:r>
              <a:rPr lang="en-US" smtClean="0"/>
              <a:t>Applies more advanced drawing concept</a:t>
            </a:r>
          </a:p>
          <a:p>
            <a:pPr lvl="2">
              <a:buFont typeface="Arial" charset="0"/>
              <a:buChar char="•"/>
            </a:pPr>
            <a:r>
              <a:rPr lang="en-US" smtClean="0"/>
              <a:t>Drawing with multiple tasks and surfaces</a:t>
            </a:r>
          </a:p>
          <a:p>
            <a:pPr lvl="2">
              <a:buFont typeface="Arial" charset="0"/>
              <a:buChar char="•"/>
            </a:pPr>
            <a:r>
              <a:rPr lang="en-US" smtClean="0"/>
              <a:t>Animation window tree concept</a:t>
            </a:r>
          </a:p>
          <a:p>
            <a:pPr lvl="2">
              <a:buFont typeface="Arial" charset="0"/>
              <a:buChar char="•"/>
            </a:pPr>
            <a:r>
              <a:rPr lang="en-US" smtClean="0"/>
              <a:t>Controlling flip (the moment drawing content is made available)</a:t>
            </a:r>
          </a:p>
          <a:p>
            <a:pPr lvl="1">
              <a:buFont typeface="Arial" charset="0"/>
              <a:buChar char="•"/>
            </a:pPr>
            <a:r>
              <a:rPr lang="en-US" smtClean="0"/>
              <a:t>Includes important animation concepts: </a:t>
            </a:r>
          </a:p>
          <a:p>
            <a:pPr lvl="2">
              <a:buFont typeface="Arial" charset="0"/>
              <a:buChar char="•"/>
            </a:pPr>
            <a:r>
              <a:rPr lang="en-US" smtClean="0"/>
              <a:t>Animation, Storyboard, Scene, Parameter, Algorithm</a:t>
            </a:r>
          </a:p>
          <a:p>
            <a:pPr lvl="2">
              <a:buFont typeface="Arial" charset="0"/>
              <a:buChar char="•"/>
            </a:pPr>
            <a:r>
              <a:rPr lang="en-US" smtClean="0"/>
              <a:t>Synchronization of content with static scene (Consistency Point)</a:t>
            </a:r>
          </a:p>
          <a:p>
            <a:pPr lvl="2">
              <a:buFont typeface="Arial" charset="0"/>
              <a:buChar char="•"/>
            </a:pPr>
            <a:r>
              <a:rPr lang="en-US" smtClean="0"/>
              <a:t>Dealing with multiple animations (Interruptibility Matrix)</a:t>
            </a:r>
          </a:p>
          <a:p>
            <a:pPr lvl="2">
              <a:buFont typeface="Arial" charset="0"/>
              <a:buChar char="•"/>
            </a:pPr>
            <a:r>
              <a:rPr lang="en-US" smtClean="0"/>
              <a:t>Communication between widget and animation (callbacks, update data)</a:t>
            </a:r>
          </a:p>
          <a:p>
            <a:pPr lvl="2">
              <a:buFont typeface="Arial" charset="0"/>
              <a:buChar char="•"/>
            </a:pPr>
            <a:endParaRPr lang="en-US" smtClean="0"/>
          </a:p>
          <a:p>
            <a:pPr lvl="1">
              <a:buFont typeface="Arial" charset="0"/>
              <a:buChar char="•"/>
            </a:pPr>
            <a:endParaRPr lang="en-US" smtClean="0"/>
          </a:p>
          <a:p>
            <a:pPr lvl="1">
              <a:buFont typeface="Arial" charset="0"/>
              <a:buChar char="•"/>
            </a:pPr>
            <a:endParaRPr lang="en-US" smtClean="0"/>
          </a:p>
          <a:p>
            <a:pPr lvl="1">
              <a:buFont typeface="Arial" charset="0"/>
              <a:buChar char="•"/>
            </a:pPr>
            <a:endParaRPr lang="en-US" smtClean="0"/>
          </a:p>
          <a:p>
            <a:pPr lvl="1">
              <a:buFont typeface="Arial" charset="0"/>
              <a:buChar char="•"/>
            </a:pPr>
            <a:endParaRPr lang="en-US" smtClean="0"/>
          </a:p>
        </p:txBody>
      </p:sp>
      <p:sp>
        <p:nvSpPr>
          <p:cNvPr id="18435" name="Slide Number Placeholder 3"/>
          <p:cNvSpPr>
            <a:spLocks noGrp="1"/>
          </p:cNvSpPr>
          <p:nvPr>
            <p:ph type="sldNum" sz="quarter" idx="10"/>
          </p:nvPr>
        </p:nvSpPr>
        <p:spPr>
          <a:noFill/>
        </p:spPr>
        <p:txBody>
          <a:bodyPr/>
          <a:lstStyle/>
          <a:p>
            <a:fld id="{A53039CF-3A68-4255-941D-4AF847F22CB7}" type="slidenum">
              <a:rPr lang="en-US"/>
              <a:pPr/>
              <a:t>2</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1"/>
          <p:cNvSpPr>
            <a:spLocks noGrp="1"/>
          </p:cNvSpPr>
          <p:nvPr>
            <p:ph idx="1"/>
          </p:nvPr>
        </p:nvSpPr>
        <p:spPr>
          <a:xfrm>
            <a:off x="334963" y="998538"/>
            <a:ext cx="9236075" cy="4946650"/>
          </a:xfrm>
        </p:spPr>
        <p:txBody>
          <a:bodyPr/>
          <a:lstStyle/>
          <a:p>
            <a:r>
              <a:rPr lang="en-US" smtClean="0"/>
              <a:t>Analyze requirements</a:t>
            </a:r>
          </a:p>
          <a:p>
            <a:pPr lvl="1"/>
            <a:r>
              <a:rPr lang="en-US" smtClean="0"/>
              <a:t>Inputs/Outputs</a:t>
            </a:r>
          </a:p>
          <a:p>
            <a:pPr lvl="2"/>
            <a:r>
              <a:rPr lang="en-US" smtClean="0"/>
              <a:t>What input image content(s) do you need?</a:t>
            </a:r>
          </a:p>
          <a:p>
            <a:pPr lvl="2"/>
            <a:r>
              <a:rPr lang="en-US" smtClean="0"/>
              <a:t>Where are these images coming from? (self-painted? Widgets?)</a:t>
            </a:r>
          </a:p>
          <a:p>
            <a:pPr lvl="2"/>
            <a:r>
              <a:rPr lang="en-US" smtClean="0"/>
              <a:t>Where do you paint your animation output?</a:t>
            </a:r>
          </a:p>
          <a:p>
            <a:pPr lvl="1"/>
            <a:r>
              <a:rPr lang="en-US" smtClean="0"/>
              <a:t>Functional requirements</a:t>
            </a:r>
          </a:p>
          <a:p>
            <a:pPr lvl="2"/>
            <a:r>
              <a:rPr lang="en-US" smtClean="0"/>
              <a:t>Paint timing (eg, 5 fps? 60 fps?)</a:t>
            </a:r>
          </a:p>
          <a:p>
            <a:pPr lvl="2"/>
            <a:r>
              <a:rPr lang="en-US" smtClean="0"/>
              <a:t>Trigger / Lifecycle / Conflicts?</a:t>
            </a:r>
          </a:p>
          <a:p>
            <a:pPr lvl="2"/>
            <a:r>
              <a:rPr lang="en-US" smtClean="0"/>
              <a:t>Storyboard / Scenes / Parameters</a:t>
            </a:r>
          </a:p>
          <a:p>
            <a:pPr lvl="1"/>
            <a:r>
              <a:rPr lang="en-US" smtClean="0"/>
              <a:t>Non-functional requirements</a:t>
            </a:r>
          </a:p>
          <a:p>
            <a:pPr lvl="2"/>
            <a:r>
              <a:rPr lang="en-US" smtClean="0"/>
              <a:t>Reusability – What other contexts might your animation be needed?</a:t>
            </a:r>
          </a:p>
          <a:p>
            <a:pPr lvl="2"/>
            <a:r>
              <a:rPr lang="en-US" smtClean="0"/>
              <a:t>Memory considerations (esp. VRAM)</a:t>
            </a:r>
          </a:p>
          <a:p>
            <a:pPr>
              <a:buFont typeface="Arial" charset="0"/>
              <a:buNone/>
            </a:pPr>
            <a:endParaRPr lang="en-US" smtClean="0"/>
          </a:p>
        </p:txBody>
      </p:sp>
      <p:sp>
        <p:nvSpPr>
          <p:cNvPr id="48130" name="Title 2"/>
          <p:cNvSpPr>
            <a:spLocks noGrp="1"/>
          </p:cNvSpPr>
          <p:nvPr>
            <p:ph type="title"/>
          </p:nvPr>
        </p:nvSpPr>
        <p:spPr/>
        <p:txBody>
          <a:bodyPr/>
          <a:lstStyle/>
          <a:p>
            <a:r>
              <a:rPr lang="en-US" smtClean="0"/>
              <a:t>Animation Design (1)</a:t>
            </a:r>
          </a:p>
        </p:txBody>
      </p:sp>
      <p:sp>
        <p:nvSpPr>
          <p:cNvPr id="48131" name="Slide Number Placeholder 3"/>
          <p:cNvSpPr>
            <a:spLocks noGrp="1"/>
          </p:cNvSpPr>
          <p:nvPr>
            <p:ph type="sldNum" sz="quarter" idx="10"/>
          </p:nvPr>
        </p:nvSpPr>
        <p:spPr>
          <a:noFill/>
        </p:spPr>
        <p:txBody>
          <a:bodyPr/>
          <a:lstStyle/>
          <a:p>
            <a:fld id="{990466A4-F2FA-41AE-872F-6C38CEB5D780}" type="slidenum">
              <a:rPr lang="en-US"/>
              <a:pPr/>
              <a:t>20</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1"/>
          <p:cNvSpPr>
            <a:spLocks noGrp="1"/>
          </p:cNvSpPr>
          <p:nvPr>
            <p:ph idx="1"/>
          </p:nvPr>
        </p:nvSpPr>
        <p:spPr>
          <a:xfrm>
            <a:off x="334963" y="998538"/>
            <a:ext cx="9236075" cy="4946650"/>
          </a:xfrm>
        </p:spPr>
        <p:txBody>
          <a:bodyPr/>
          <a:lstStyle/>
          <a:p>
            <a:r>
              <a:rPr lang="en-US" dirty="0" smtClean="0"/>
              <a:t>Design</a:t>
            </a:r>
          </a:p>
          <a:p>
            <a:pPr lvl="1"/>
            <a:r>
              <a:rPr lang="en-US" dirty="0" smtClean="0"/>
              <a:t>Based on the requirements, you should think about and come up with:</a:t>
            </a:r>
          </a:p>
          <a:p>
            <a:pPr lvl="2"/>
            <a:r>
              <a:rPr lang="en-US" dirty="0" smtClean="0"/>
              <a:t>Image assembly for the animation</a:t>
            </a:r>
          </a:p>
          <a:p>
            <a:pPr lvl="2"/>
            <a:r>
              <a:rPr lang="en-US" dirty="0" smtClean="0"/>
              <a:t>Image assembly for static content (widget tree), if necessary</a:t>
            </a:r>
          </a:p>
          <a:p>
            <a:pPr lvl="2"/>
            <a:r>
              <a:rPr lang="en-US" dirty="0" smtClean="0"/>
              <a:t>Custom animation controller class, if necessary</a:t>
            </a:r>
          </a:p>
          <a:p>
            <a:pPr lvl="3"/>
            <a:r>
              <a:rPr lang="en-US" dirty="0" smtClean="0"/>
              <a:t>Interface to widget(s)?</a:t>
            </a:r>
          </a:p>
          <a:p>
            <a:pPr lvl="3"/>
            <a:r>
              <a:rPr lang="en-US" dirty="0" smtClean="0"/>
              <a:t>Which behavior to override?</a:t>
            </a:r>
          </a:p>
          <a:p>
            <a:pPr lvl="2"/>
            <a:r>
              <a:rPr lang="en-US" dirty="0" smtClean="0"/>
              <a:t>Custom painter(s), if necessary</a:t>
            </a:r>
          </a:p>
          <a:p>
            <a:pPr lvl="3"/>
            <a:r>
              <a:rPr lang="en-US" dirty="0" smtClean="0"/>
              <a:t>Interface to animation controller</a:t>
            </a:r>
          </a:p>
          <a:p>
            <a:pPr lvl="3"/>
            <a:r>
              <a:rPr lang="en-US" dirty="0" err="1" smtClean="0"/>
              <a:t>m_vPaint</a:t>
            </a:r>
            <a:r>
              <a:rPr lang="en-US" dirty="0" smtClean="0"/>
              <a:t>()</a:t>
            </a:r>
            <a:endParaRPr lang="en-US" dirty="0" smtClean="0"/>
          </a:p>
          <a:p>
            <a:pPr lvl="3"/>
            <a:endParaRPr lang="en-US" dirty="0" smtClean="0"/>
          </a:p>
        </p:txBody>
      </p:sp>
      <p:sp>
        <p:nvSpPr>
          <p:cNvPr id="49154" name="Title 2"/>
          <p:cNvSpPr>
            <a:spLocks noGrp="1"/>
          </p:cNvSpPr>
          <p:nvPr>
            <p:ph type="title"/>
          </p:nvPr>
        </p:nvSpPr>
        <p:spPr/>
        <p:txBody>
          <a:bodyPr/>
          <a:lstStyle/>
          <a:p>
            <a:r>
              <a:rPr lang="en-US" smtClean="0"/>
              <a:t>Animation Design (2)</a:t>
            </a:r>
          </a:p>
        </p:txBody>
      </p:sp>
      <p:sp>
        <p:nvSpPr>
          <p:cNvPr id="49155" name="Slide Number Placeholder 3"/>
          <p:cNvSpPr>
            <a:spLocks noGrp="1"/>
          </p:cNvSpPr>
          <p:nvPr>
            <p:ph type="sldNum" sz="quarter" idx="10"/>
          </p:nvPr>
        </p:nvSpPr>
        <p:spPr>
          <a:noFill/>
        </p:spPr>
        <p:txBody>
          <a:bodyPr/>
          <a:lstStyle/>
          <a:p>
            <a:fld id="{442E6AB6-440A-4A51-8982-8883819388F2}" type="slidenum">
              <a:rPr lang="en-US"/>
              <a:pPr/>
              <a:t>21</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el 1"/>
          <p:cNvSpPr>
            <a:spLocks noGrp="1"/>
          </p:cNvSpPr>
          <p:nvPr>
            <p:ph type="title"/>
          </p:nvPr>
        </p:nvSpPr>
        <p:spPr/>
        <p:txBody>
          <a:bodyPr/>
          <a:lstStyle/>
          <a:p>
            <a:r>
              <a:rPr lang="en-US" smtClean="0"/>
              <a:t>Implementation I</a:t>
            </a:r>
          </a:p>
        </p:txBody>
      </p:sp>
      <p:sp>
        <p:nvSpPr>
          <p:cNvPr id="50178" name="Inhaltsplatzhalter 2"/>
          <p:cNvSpPr>
            <a:spLocks noGrp="1"/>
          </p:cNvSpPr>
          <p:nvPr>
            <p:ph idx="1"/>
          </p:nvPr>
        </p:nvSpPr>
        <p:spPr>
          <a:xfrm>
            <a:off x="334963" y="998538"/>
            <a:ext cx="9236075" cy="4946650"/>
          </a:xfrm>
        </p:spPr>
        <p:txBody>
          <a:bodyPr/>
          <a:lstStyle/>
          <a:p>
            <a:r>
              <a:rPr lang="en-US" dirty="0" smtClean="0"/>
              <a:t>Derivation from base class – allowed methods to override and it’s special handling </a:t>
            </a:r>
          </a:p>
          <a:p>
            <a:r>
              <a:rPr lang="en-US" dirty="0" smtClean="0"/>
              <a:t>Animation State Machine callbacks for state </a:t>
            </a:r>
            <a:r>
              <a:rPr lang="en-US" dirty="0" smtClean="0"/>
              <a:t>transitions</a:t>
            </a:r>
          </a:p>
          <a:p>
            <a:pPr marL="0" indent="0">
              <a:buNone/>
            </a:pPr>
            <a:r>
              <a:rPr lang="bg-BG" dirty="0" smtClean="0">
                <a:solidFill>
                  <a:srgbClr val="FF0000"/>
                </a:solidFill>
              </a:rPr>
              <a:t>Има промени да се вземат от Павката???</a:t>
            </a:r>
            <a:endParaRPr lang="en-US" dirty="0" smtClean="0">
              <a:solidFill>
                <a:srgbClr val="FF0000"/>
              </a:solidFill>
            </a:endParaRPr>
          </a:p>
          <a:p>
            <a:pPr>
              <a:lnSpc>
                <a:spcPct val="100000"/>
              </a:lnSpc>
              <a:spcAft>
                <a:spcPct val="0"/>
              </a:spcAft>
              <a:buFont typeface="Arial" charset="0"/>
              <a:buNone/>
            </a:pPr>
            <a:r>
              <a:rPr lang="en-US" dirty="0" smtClean="0"/>
              <a:t>                virtual inline void </a:t>
            </a:r>
            <a:r>
              <a:rPr lang="en-US" dirty="0" err="1" smtClean="0"/>
              <a:t>m_vStateWait</a:t>
            </a:r>
            <a:r>
              <a:rPr lang="en-US" dirty="0" smtClean="0"/>
              <a:t>()</a:t>
            </a:r>
          </a:p>
          <a:p>
            <a:pPr>
              <a:lnSpc>
                <a:spcPct val="100000"/>
              </a:lnSpc>
              <a:spcAft>
                <a:spcPct val="0"/>
              </a:spcAft>
              <a:buFont typeface="Arial" charset="0"/>
              <a:buNone/>
            </a:pPr>
            <a:r>
              <a:rPr lang="en-US" dirty="0" smtClean="0"/>
              <a:t>                virtual inline void </a:t>
            </a:r>
            <a:r>
              <a:rPr lang="en-US" dirty="0" err="1" smtClean="0"/>
              <a:t>m_vStateWaitSelf</a:t>
            </a:r>
            <a:r>
              <a:rPr lang="en-US" dirty="0" smtClean="0"/>
              <a:t>()</a:t>
            </a:r>
          </a:p>
          <a:p>
            <a:pPr>
              <a:lnSpc>
                <a:spcPct val="100000"/>
              </a:lnSpc>
              <a:spcAft>
                <a:spcPct val="0"/>
              </a:spcAft>
              <a:buFont typeface="Arial" charset="0"/>
              <a:buNone/>
            </a:pPr>
            <a:r>
              <a:rPr lang="en-US" dirty="0" smtClean="0"/>
              <a:t>                virtual inline void </a:t>
            </a:r>
            <a:r>
              <a:rPr lang="en-US" dirty="0" err="1" smtClean="0"/>
              <a:t>m_vStateActive</a:t>
            </a:r>
            <a:r>
              <a:rPr lang="en-US" dirty="0" smtClean="0"/>
              <a:t>()</a:t>
            </a:r>
          </a:p>
          <a:p>
            <a:pPr>
              <a:lnSpc>
                <a:spcPct val="100000"/>
              </a:lnSpc>
              <a:spcAft>
                <a:spcPts val="550"/>
              </a:spcAft>
              <a:buFont typeface="Arial" charset="0"/>
              <a:buNone/>
            </a:pPr>
            <a:r>
              <a:rPr lang="en-US" dirty="0" smtClean="0"/>
              <a:t>                virtual inline void </a:t>
            </a:r>
            <a:r>
              <a:rPr lang="en-US" dirty="0" err="1" smtClean="0"/>
              <a:t>m_vStateDone</a:t>
            </a:r>
            <a:r>
              <a:rPr lang="en-US" dirty="0" smtClean="0"/>
              <a:t>()</a:t>
            </a:r>
          </a:p>
          <a:p>
            <a:pPr>
              <a:lnSpc>
                <a:spcPct val="100000"/>
              </a:lnSpc>
              <a:spcAft>
                <a:spcPts val="550"/>
              </a:spcAft>
              <a:buFont typeface="Arial" charset="0"/>
              <a:buNone/>
            </a:pPr>
            <a:endParaRPr lang="en-US" dirty="0" smtClean="0"/>
          </a:p>
          <a:p>
            <a:r>
              <a:rPr lang="en-US" dirty="0" smtClean="0"/>
              <a:t>Active State Machine callbacks for state transitions</a:t>
            </a:r>
          </a:p>
          <a:p>
            <a:pPr>
              <a:lnSpc>
                <a:spcPct val="100000"/>
              </a:lnSpc>
              <a:spcAft>
                <a:spcPct val="0"/>
              </a:spcAft>
              <a:buFont typeface="Arial" charset="0"/>
              <a:buNone/>
            </a:pPr>
            <a:r>
              <a:rPr lang="en-US" dirty="0" smtClean="0"/>
              <a:t>                virtual inline void </a:t>
            </a:r>
            <a:r>
              <a:rPr lang="en-US" dirty="0" err="1" smtClean="0"/>
              <a:t>m_vPrepareRun</a:t>
            </a:r>
            <a:r>
              <a:rPr lang="en-US" dirty="0" smtClean="0"/>
              <a:t>()</a:t>
            </a:r>
          </a:p>
          <a:p>
            <a:pPr>
              <a:lnSpc>
                <a:spcPct val="100000"/>
              </a:lnSpc>
              <a:spcAft>
                <a:spcPct val="0"/>
              </a:spcAft>
              <a:buFont typeface="Arial" charset="0"/>
              <a:buNone/>
            </a:pPr>
            <a:r>
              <a:rPr lang="en-US" dirty="0" smtClean="0"/>
              <a:t>                virtual inline void </a:t>
            </a:r>
            <a:r>
              <a:rPr lang="en-US" dirty="0" err="1" smtClean="0"/>
              <a:t>m_vPrepareInterrupt</a:t>
            </a:r>
            <a:r>
              <a:rPr lang="en-US" dirty="0" smtClean="0"/>
              <a:t>()</a:t>
            </a:r>
          </a:p>
          <a:p>
            <a:pPr>
              <a:lnSpc>
                <a:spcPct val="100000"/>
              </a:lnSpc>
              <a:spcAft>
                <a:spcPct val="0"/>
              </a:spcAft>
              <a:buFont typeface="Arial" charset="0"/>
              <a:buNone/>
            </a:pPr>
            <a:r>
              <a:rPr lang="en-US" dirty="0" smtClean="0"/>
              <a:t>                virtual inline void </a:t>
            </a:r>
            <a:r>
              <a:rPr lang="en-US" dirty="0" err="1" smtClean="0"/>
              <a:t>m_vPrepareReverse</a:t>
            </a:r>
            <a:r>
              <a:rPr lang="en-US" dirty="0" smtClean="0"/>
              <a:t>()</a:t>
            </a:r>
          </a:p>
          <a:p>
            <a:pPr>
              <a:lnSpc>
                <a:spcPct val="100000"/>
              </a:lnSpc>
              <a:spcAft>
                <a:spcPct val="0"/>
              </a:spcAft>
              <a:buFont typeface="Arial" charset="0"/>
              <a:buNone/>
            </a:pPr>
            <a:r>
              <a:rPr lang="en-US" dirty="0" smtClean="0"/>
              <a:t>                virtual inline void </a:t>
            </a:r>
            <a:r>
              <a:rPr lang="en-US" dirty="0" err="1" smtClean="0"/>
              <a:t>m_vPrepareALFCmd</a:t>
            </a:r>
            <a:r>
              <a:rPr lang="en-US" dirty="0" smtClean="0"/>
              <a:t>()</a:t>
            </a:r>
          </a:p>
          <a:p>
            <a:pPr>
              <a:lnSpc>
                <a:spcPct val="100000"/>
              </a:lnSpc>
              <a:spcAft>
                <a:spcPct val="0"/>
              </a:spcAft>
              <a:buFont typeface="Arial" charset="0"/>
              <a:buNone/>
            </a:pPr>
            <a:r>
              <a:rPr lang="en-US" dirty="0" smtClean="0"/>
              <a:t>                virtual inline void </a:t>
            </a:r>
            <a:r>
              <a:rPr lang="en-US" dirty="0" err="1" smtClean="0"/>
              <a:t>m_vPrepareStopCmd</a:t>
            </a:r>
            <a:r>
              <a:rPr lang="en-US" dirty="0" smtClean="0"/>
              <a:t>()</a:t>
            </a:r>
          </a:p>
          <a:p>
            <a:pPr>
              <a:lnSpc>
                <a:spcPct val="100000"/>
              </a:lnSpc>
              <a:spcAft>
                <a:spcPct val="0"/>
              </a:spcAft>
              <a:buFont typeface="Arial" charset="0"/>
              <a:buNone/>
            </a:pPr>
            <a:r>
              <a:rPr lang="en-US" dirty="0" smtClean="0"/>
              <a:t>                virtual inline void </a:t>
            </a:r>
            <a:r>
              <a:rPr lang="en-US" dirty="0" err="1" smtClean="0"/>
              <a:t>m_vPrepareRunNextLoop</a:t>
            </a:r>
            <a:r>
              <a:rPr lang="en-US" dirty="0" smtClean="0"/>
              <a:t>()</a:t>
            </a:r>
          </a:p>
          <a:p>
            <a:pPr>
              <a:lnSpc>
                <a:spcPct val="100000"/>
              </a:lnSpc>
              <a:spcAft>
                <a:spcPct val="0"/>
              </a:spcAft>
              <a:buFont typeface="Arial" charset="0"/>
              <a:buNone/>
            </a:pPr>
            <a:r>
              <a:rPr lang="en-US" dirty="0" smtClean="0"/>
              <a:t>                virtual inline void </a:t>
            </a:r>
            <a:r>
              <a:rPr lang="en-US" dirty="0" err="1" smtClean="0"/>
              <a:t>m_vPrepareReverse</a:t>
            </a:r>
            <a:r>
              <a:rPr lang="en-US" dirty="0" smtClean="0"/>
              <a:t>()</a:t>
            </a:r>
          </a:p>
          <a:p>
            <a:pPr>
              <a:lnSpc>
                <a:spcPct val="100000"/>
              </a:lnSpc>
              <a:spcAft>
                <a:spcPts val="550"/>
              </a:spcAft>
              <a:buFont typeface="Arial" charset="0"/>
              <a:buNone/>
            </a:pPr>
            <a:r>
              <a:rPr lang="en-US" dirty="0" smtClean="0"/>
              <a:t> </a:t>
            </a:r>
          </a:p>
          <a:p>
            <a:pPr>
              <a:lnSpc>
                <a:spcPct val="100000"/>
              </a:lnSpc>
              <a:spcAft>
                <a:spcPts val="550"/>
              </a:spcAft>
              <a:buFont typeface="Arial" charset="0"/>
              <a:buNone/>
            </a:pPr>
            <a:endParaRPr lang="en-US" dirty="0" smtClean="0"/>
          </a:p>
        </p:txBody>
      </p:sp>
      <p:sp>
        <p:nvSpPr>
          <p:cNvPr id="50179" name="Slide Number Placeholder 3"/>
          <p:cNvSpPr>
            <a:spLocks noGrp="1"/>
          </p:cNvSpPr>
          <p:nvPr>
            <p:ph type="sldNum" sz="quarter" idx="10"/>
          </p:nvPr>
        </p:nvSpPr>
        <p:spPr>
          <a:noFill/>
        </p:spPr>
        <p:txBody>
          <a:bodyPr/>
          <a:lstStyle/>
          <a:p>
            <a:fld id="{DB0FFF34-EA30-48A0-8144-E05D27F2D22A}" type="slidenum">
              <a:rPr lang="en-US"/>
              <a:pPr/>
              <a:t>22</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el 1"/>
          <p:cNvSpPr>
            <a:spLocks noGrp="1"/>
          </p:cNvSpPr>
          <p:nvPr>
            <p:ph type="title"/>
          </p:nvPr>
        </p:nvSpPr>
        <p:spPr/>
        <p:txBody>
          <a:bodyPr/>
          <a:lstStyle/>
          <a:p>
            <a:r>
              <a:rPr lang="en-US" smtClean="0"/>
              <a:t>Implementation II</a:t>
            </a:r>
          </a:p>
        </p:txBody>
      </p:sp>
      <p:sp>
        <p:nvSpPr>
          <p:cNvPr id="52226" name="Inhaltsplatzhalter 2"/>
          <p:cNvSpPr>
            <a:spLocks noGrp="1"/>
          </p:cNvSpPr>
          <p:nvPr>
            <p:ph idx="1"/>
          </p:nvPr>
        </p:nvSpPr>
        <p:spPr>
          <a:xfrm>
            <a:off x="334963" y="998538"/>
            <a:ext cx="9236075" cy="4946650"/>
          </a:xfrm>
        </p:spPr>
        <p:txBody>
          <a:bodyPr/>
          <a:lstStyle/>
          <a:p>
            <a:r>
              <a:rPr lang="en-US" dirty="0" smtClean="0"/>
              <a:t>Derivation from base class – allowed methods to override and it’s special handling </a:t>
            </a:r>
          </a:p>
          <a:p>
            <a:r>
              <a:rPr lang="en-US" dirty="0" smtClean="0"/>
              <a:t>Callback for data update in </a:t>
            </a:r>
            <a:r>
              <a:rPr lang="en-US" dirty="0" err="1" smtClean="0"/>
              <a:t>ConsistencyPoint</a:t>
            </a:r>
            <a:r>
              <a:rPr lang="en-US" dirty="0" smtClean="0"/>
              <a:t> handling when </a:t>
            </a:r>
            <a:r>
              <a:rPr lang="en-US" dirty="0" err="1" smtClean="0"/>
              <a:t>m_vInvalidate</a:t>
            </a:r>
            <a:r>
              <a:rPr lang="en-US" dirty="0" smtClean="0"/>
              <a:t> was called on animation</a:t>
            </a:r>
          </a:p>
          <a:p>
            <a:pPr>
              <a:lnSpc>
                <a:spcPct val="100000"/>
              </a:lnSpc>
              <a:spcAft>
                <a:spcPct val="0"/>
              </a:spcAft>
              <a:buFont typeface="Arial" charset="0"/>
              <a:buNone/>
            </a:pPr>
            <a:r>
              <a:rPr lang="en-US" dirty="0" smtClean="0"/>
              <a:t>                virtual void </a:t>
            </a:r>
            <a:r>
              <a:rPr lang="en-US" dirty="0" err="1" smtClean="0"/>
              <a:t>m_vUpdateData</a:t>
            </a:r>
            <a:r>
              <a:rPr lang="en-US" dirty="0" smtClean="0"/>
              <a:t>()</a:t>
            </a:r>
          </a:p>
          <a:p>
            <a:pPr>
              <a:lnSpc>
                <a:spcPct val="100000"/>
              </a:lnSpc>
              <a:spcAft>
                <a:spcPts val="550"/>
              </a:spcAft>
              <a:buFont typeface="Arial" charset="0"/>
              <a:buNone/>
            </a:pPr>
            <a:r>
              <a:rPr lang="en-US" dirty="0" smtClean="0">
                <a:solidFill>
                  <a:srgbClr val="FF0000"/>
                </a:solidFill>
              </a:rPr>
              <a:t>See </a:t>
            </a:r>
            <a:r>
              <a:rPr lang="bg-BG" dirty="0" smtClean="0">
                <a:solidFill>
                  <a:srgbClr val="FF0000"/>
                </a:solidFill>
              </a:rPr>
              <a:t>Павката</a:t>
            </a:r>
            <a:endParaRPr lang="en-US" dirty="0" smtClean="0">
              <a:solidFill>
                <a:srgbClr val="FF0000"/>
              </a:solidFill>
            </a:endParaRPr>
          </a:p>
          <a:p>
            <a:r>
              <a:rPr lang="en-US" dirty="0" smtClean="0"/>
              <a:t>Preparation methods</a:t>
            </a:r>
          </a:p>
          <a:p>
            <a:pPr>
              <a:lnSpc>
                <a:spcPct val="100000"/>
              </a:lnSpc>
              <a:spcAft>
                <a:spcPct val="0"/>
              </a:spcAft>
              <a:buFont typeface="Arial" charset="0"/>
              <a:buNone/>
            </a:pPr>
            <a:r>
              <a:rPr lang="en-US" dirty="0" smtClean="0"/>
              <a:t>                virtual inline void </a:t>
            </a:r>
            <a:r>
              <a:rPr lang="en-US" dirty="0" err="1" smtClean="0"/>
              <a:t>m_vPreparePrePaint</a:t>
            </a:r>
            <a:r>
              <a:rPr lang="en-US" dirty="0" smtClean="0"/>
              <a:t>()</a:t>
            </a:r>
          </a:p>
          <a:p>
            <a:pPr>
              <a:lnSpc>
                <a:spcPct val="100000"/>
              </a:lnSpc>
              <a:spcAft>
                <a:spcPct val="0"/>
              </a:spcAft>
              <a:buFont typeface="Arial" charset="0"/>
              <a:buNone/>
            </a:pPr>
            <a:r>
              <a:rPr lang="en-US" dirty="0" smtClean="0"/>
              <a:t>                virtual inline void </a:t>
            </a:r>
            <a:r>
              <a:rPr lang="en-US" dirty="0" err="1" smtClean="0"/>
              <a:t>m_vPreparePostPaint</a:t>
            </a:r>
            <a:r>
              <a:rPr lang="en-US" dirty="0" smtClean="0"/>
              <a:t>()</a:t>
            </a:r>
          </a:p>
          <a:p>
            <a:pPr>
              <a:lnSpc>
                <a:spcPct val="100000"/>
              </a:lnSpc>
              <a:spcAft>
                <a:spcPct val="0"/>
              </a:spcAft>
              <a:buFont typeface="Arial" charset="0"/>
              <a:buNone/>
            </a:pPr>
            <a:r>
              <a:rPr lang="en-US" dirty="0" smtClean="0"/>
              <a:t>                virtual inline void </a:t>
            </a:r>
            <a:r>
              <a:rPr lang="en-US" dirty="0" err="1" smtClean="0"/>
              <a:t>m_vPrepareTimeTick</a:t>
            </a:r>
            <a:r>
              <a:rPr lang="en-US" dirty="0" smtClean="0"/>
              <a:t>( uint32 u32CurrentFrame)</a:t>
            </a:r>
          </a:p>
          <a:p>
            <a:endParaRPr lang="en-US" dirty="0" smtClean="0"/>
          </a:p>
          <a:p>
            <a:r>
              <a:rPr lang="en-US" dirty="0" smtClean="0"/>
              <a:t>Notification methods</a:t>
            </a:r>
          </a:p>
          <a:p>
            <a:pPr>
              <a:lnSpc>
                <a:spcPct val="100000"/>
              </a:lnSpc>
              <a:spcAft>
                <a:spcPct val="0"/>
              </a:spcAft>
              <a:buFont typeface="Arial" charset="0"/>
              <a:buNone/>
            </a:pPr>
            <a:r>
              <a:rPr lang="en-US" dirty="0" smtClean="0"/>
              <a:t>                virtual inline void </a:t>
            </a:r>
            <a:r>
              <a:rPr lang="en-US" dirty="0" err="1" smtClean="0"/>
              <a:t>m_vTimeTick</a:t>
            </a:r>
            <a:r>
              <a:rPr lang="en-US" dirty="0" smtClean="0"/>
              <a:t>( uint32 u32CurrentFrame)</a:t>
            </a:r>
          </a:p>
          <a:p>
            <a:pPr>
              <a:lnSpc>
                <a:spcPct val="100000"/>
              </a:lnSpc>
              <a:spcAft>
                <a:spcPct val="0"/>
              </a:spcAft>
              <a:buFont typeface="Arial" charset="0"/>
              <a:buNone/>
            </a:pPr>
            <a:endParaRPr lang="en-US" dirty="0" smtClean="0"/>
          </a:p>
          <a:p>
            <a:pPr lvl="1">
              <a:lnSpc>
                <a:spcPct val="100000"/>
              </a:lnSpc>
              <a:spcAft>
                <a:spcPct val="0"/>
              </a:spcAft>
              <a:buFont typeface="Arial" charset="0"/>
              <a:buNone/>
            </a:pPr>
            <a:r>
              <a:rPr lang="en-US" dirty="0" smtClean="0"/>
              <a:t>	The time tick is called </a:t>
            </a:r>
            <a:r>
              <a:rPr lang="en-US" dirty="0" smtClean="0"/>
              <a:t>from </a:t>
            </a:r>
            <a:r>
              <a:rPr lang="en-US" dirty="0" smtClean="0"/>
              <a:t>any cyclic </a:t>
            </a:r>
            <a:r>
              <a:rPr lang="en-US" dirty="0" err="1" smtClean="0"/>
              <a:t>TimeDomain</a:t>
            </a:r>
            <a:r>
              <a:rPr lang="en-US" dirty="0" smtClean="0"/>
              <a:t> but it is handled inside a critical section using </a:t>
            </a:r>
            <a:r>
              <a:rPr lang="en-US" dirty="0" err="1" smtClean="0"/>
              <a:t>OS_Resource</a:t>
            </a:r>
            <a:r>
              <a:rPr lang="en-US" dirty="0" smtClean="0"/>
              <a:t> to </a:t>
            </a:r>
            <a:r>
              <a:rPr lang="en-US" dirty="0" smtClean="0"/>
              <a:t>avoid </a:t>
            </a:r>
            <a:r>
              <a:rPr lang="en-US" dirty="0" smtClean="0"/>
              <a:t>data inconsistency. Therefore only some modifications of animation or painter are allowed. To </a:t>
            </a:r>
            <a:r>
              <a:rPr lang="en-US" u="sng" dirty="0" smtClean="0"/>
              <a:t>Request / Release assemblies or to paint is forbidden</a:t>
            </a:r>
            <a:r>
              <a:rPr lang="en-US" dirty="0" smtClean="0"/>
              <a:t>.</a:t>
            </a:r>
          </a:p>
          <a:p>
            <a:pPr>
              <a:lnSpc>
                <a:spcPct val="100000"/>
              </a:lnSpc>
              <a:spcAft>
                <a:spcPts val="550"/>
              </a:spcAft>
              <a:buFont typeface="Arial" charset="0"/>
              <a:buNone/>
            </a:pPr>
            <a:endParaRPr lang="en-US" dirty="0" smtClean="0"/>
          </a:p>
        </p:txBody>
      </p:sp>
      <p:sp>
        <p:nvSpPr>
          <p:cNvPr id="52227" name="Slide Number Placeholder 3"/>
          <p:cNvSpPr>
            <a:spLocks noGrp="1"/>
          </p:cNvSpPr>
          <p:nvPr>
            <p:ph type="sldNum" sz="quarter" idx="10"/>
          </p:nvPr>
        </p:nvSpPr>
        <p:spPr>
          <a:noFill/>
        </p:spPr>
        <p:txBody>
          <a:bodyPr/>
          <a:lstStyle/>
          <a:p>
            <a:fld id="{C1364701-525F-4F3B-BEED-6EE65C52F900}" type="slidenum">
              <a:rPr lang="en-US"/>
              <a:pPr/>
              <a:t>23</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el 1"/>
          <p:cNvSpPr>
            <a:spLocks noGrp="1"/>
          </p:cNvSpPr>
          <p:nvPr>
            <p:ph type="title"/>
          </p:nvPr>
        </p:nvSpPr>
        <p:spPr/>
        <p:txBody>
          <a:bodyPr/>
          <a:lstStyle/>
          <a:p>
            <a:r>
              <a:rPr lang="en-US" smtClean="0"/>
              <a:t>Preparation</a:t>
            </a:r>
            <a:br>
              <a:rPr lang="en-US" smtClean="0"/>
            </a:br>
            <a:r>
              <a:rPr lang="en-US" smtClean="0"/>
              <a:t>Creating animation bitmaps</a:t>
            </a:r>
          </a:p>
        </p:txBody>
      </p:sp>
      <p:sp>
        <p:nvSpPr>
          <p:cNvPr id="7" name="AutoShape 5"/>
          <p:cNvSpPr>
            <a:spLocks noChangeArrowheads="1"/>
          </p:cNvSpPr>
          <p:nvPr/>
        </p:nvSpPr>
        <p:spPr bwMode="auto">
          <a:xfrm>
            <a:off x="407988" y="1263650"/>
            <a:ext cx="1250950" cy="404813"/>
          </a:xfrm>
          <a:prstGeom prst="roundRect">
            <a:avLst>
              <a:gd name="adj" fmla="val 16667"/>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err="1"/>
              <a:t>CIA_TimeDomainHMI</a:t>
            </a:r>
            <a:endParaRPr lang="en-GB" sz="800" b="1" dirty="0"/>
          </a:p>
        </p:txBody>
      </p:sp>
      <p:sp>
        <p:nvSpPr>
          <p:cNvPr id="8" name="AutoShape 6"/>
          <p:cNvSpPr>
            <a:spLocks noChangeArrowheads="1"/>
          </p:cNvSpPr>
          <p:nvPr/>
        </p:nvSpPr>
        <p:spPr bwMode="auto">
          <a:xfrm>
            <a:off x="1804988" y="1262063"/>
            <a:ext cx="628650" cy="404812"/>
          </a:xfrm>
          <a:prstGeom prst="roundRect">
            <a:avLst>
              <a:gd name="adj" fmla="val 2491"/>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a:t>EPF</a:t>
            </a:r>
          </a:p>
        </p:txBody>
      </p:sp>
      <p:sp>
        <p:nvSpPr>
          <p:cNvPr id="54277" name="Line 7"/>
          <p:cNvSpPr>
            <a:spLocks noChangeShapeType="1"/>
          </p:cNvSpPr>
          <p:nvPr/>
        </p:nvSpPr>
        <p:spPr bwMode="auto">
          <a:xfrm>
            <a:off x="1031875" y="1668463"/>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54278" name="Line 8"/>
          <p:cNvSpPr>
            <a:spLocks noChangeShapeType="1"/>
          </p:cNvSpPr>
          <p:nvPr/>
        </p:nvSpPr>
        <p:spPr bwMode="auto">
          <a:xfrm>
            <a:off x="2122488" y="1676400"/>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54279" name="Line 9"/>
          <p:cNvSpPr>
            <a:spLocks noChangeShapeType="1"/>
          </p:cNvSpPr>
          <p:nvPr/>
        </p:nvSpPr>
        <p:spPr bwMode="auto">
          <a:xfrm>
            <a:off x="2828925" y="1665288"/>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12" name="AutoShape 10"/>
          <p:cNvSpPr>
            <a:spLocks noChangeArrowheads="1"/>
          </p:cNvSpPr>
          <p:nvPr/>
        </p:nvSpPr>
        <p:spPr bwMode="auto">
          <a:xfrm>
            <a:off x="2506663" y="1262063"/>
            <a:ext cx="628650" cy="404812"/>
          </a:xfrm>
          <a:prstGeom prst="roundRect">
            <a:avLst>
              <a:gd name="adj" fmla="val 0"/>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a:t>CIA</a:t>
            </a:r>
          </a:p>
        </p:txBody>
      </p:sp>
      <p:sp>
        <p:nvSpPr>
          <p:cNvPr id="54281" name="Line 11"/>
          <p:cNvSpPr>
            <a:spLocks noChangeShapeType="1"/>
          </p:cNvSpPr>
          <p:nvPr/>
        </p:nvSpPr>
        <p:spPr bwMode="auto">
          <a:xfrm flipV="1">
            <a:off x="1079500" y="2324100"/>
            <a:ext cx="1038225" cy="4763"/>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54282" name="Line 12"/>
          <p:cNvSpPr>
            <a:spLocks noChangeShapeType="1"/>
          </p:cNvSpPr>
          <p:nvPr/>
        </p:nvSpPr>
        <p:spPr bwMode="auto">
          <a:xfrm>
            <a:off x="1050925" y="3133725"/>
            <a:ext cx="1755775" cy="11113"/>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54283" name="Text Box 13"/>
          <p:cNvSpPr txBox="1">
            <a:spLocks noChangeArrowheads="1"/>
          </p:cNvSpPr>
          <p:nvPr/>
        </p:nvSpPr>
        <p:spPr bwMode="auto">
          <a:xfrm>
            <a:off x="1169988" y="2962275"/>
            <a:ext cx="1196975" cy="206375"/>
          </a:xfrm>
          <a:prstGeom prst="rect">
            <a:avLst/>
          </a:prstGeom>
          <a:noFill/>
          <a:ln w="9525">
            <a:noFill/>
            <a:miter lim="800000"/>
            <a:headEnd/>
            <a:tailEnd/>
          </a:ln>
        </p:spPr>
        <p:txBody>
          <a:bodyPr lIns="83969" tIns="41985" rIns="83969" bIns="41985">
            <a:spAutoFit/>
          </a:bodyPr>
          <a:lstStyle/>
          <a:p>
            <a:r>
              <a:rPr lang="de-DE" sz="800" b="1">
                <a:solidFill>
                  <a:schemeClr val="bg2"/>
                </a:solidFill>
              </a:rPr>
              <a:t>Paint</a:t>
            </a:r>
            <a:endParaRPr lang="en-US" sz="800" b="1">
              <a:solidFill>
                <a:schemeClr val="bg2"/>
              </a:solidFill>
            </a:endParaRPr>
          </a:p>
        </p:txBody>
      </p:sp>
      <p:sp>
        <p:nvSpPr>
          <p:cNvPr id="54284" name="Text Box 14"/>
          <p:cNvSpPr txBox="1">
            <a:spLocks noChangeArrowheads="1"/>
          </p:cNvSpPr>
          <p:nvPr/>
        </p:nvSpPr>
        <p:spPr bwMode="auto">
          <a:xfrm>
            <a:off x="1168400" y="2135188"/>
            <a:ext cx="863600" cy="207962"/>
          </a:xfrm>
          <a:prstGeom prst="rect">
            <a:avLst/>
          </a:prstGeom>
          <a:noFill/>
          <a:ln w="9525">
            <a:noFill/>
            <a:miter lim="800000"/>
            <a:headEnd/>
            <a:tailEnd/>
          </a:ln>
        </p:spPr>
        <p:txBody>
          <a:bodyPr wrap="none" lIns="83969" tIns="41985" rIns="83969" bIns="41985">
            <a:spAutoFit/>
          </a:bodyPr>
          <a:lstStyle/>
          <a:p>
            <a:pPr algn="ctr"/>
            <a:r>
              <a:rPr lang="de-DE" sz="800" b="1">
                <a:solidFill>
                  <a:schemeClr val="bg2"/>
                </a:solidFill>
              </a:rPr>
              <a:t>Process Msgs</a:t>
            </a:r>
            <a:endParaRPr lang="en-US" sz="800" b="1">
              <a:solidFill>
                <a:schemeClr val="bg2"/>
              </a:solidFill>
            </a:endParaRPr>
          </a:p>
        </p:txBody>
      </p:sp>
      <p:sp>
        <p:nvSpPr>
          <p:cNvPr id="54285" name="Line 15"/>
          <p:cNvSpPr>
            <a:spLocks noChangeShapeType="1"/>
          </p:cNvSpPr>
          <p:nvPr/>
        </p:nvSpPr>
        <p:spPr bwMode="auto">
          <a:xfrm>
            <a:off x="6945313" y="1624013"/>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18" name="AutoShape 16"/>
          <p:cNvSpPr>
            <a:spLocks noChangeArrowheads="1"/>
          </p:cNvSpPr>
          <p:nvPr/>
        </p:nvSpPr>
        <p:spPr bwMode="auto">
          <a:xfrm>
            <a:off x="4448175" y="1263650"/>
            <a:ext cx="796925" cy="404813"/>
          </a:xfrm>
          <a:prstGeom prst="roundRect">
            <a:avLst>
              <a:gd name="adj" fmla="val 0"/>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err="1"/>
              <a:t>AnimControl</a:t>
            </a:r>
            <a:endParaRPr lang="en-GB" sz="800" b="1" dirty="0"/>
          </a:p>
        </p:txBody>
      </p:sp>
      <p:sp>
        <p:nvSpPr>
          <p:cNvPr id="19" name="AutoShape 39"/>
          <p:cNvSpPr>
            <a:spLocks noChangeArrowheads="1"/>
          </p:cNvSpPr>
          <p:nvPr/>
        </p:nvSpPr>
        <p:spPr bwMode="auto">
          <a:xfrm>
            <a:off x="895600" y="3677374"/>
            <a:ext cx="285298" cy="250534"/>
          </a:xfrm>
          <a:prstGeom prst="star5">
            <a:avLst/>
          </a:prstGeom>
          <a:ln>
            <a:headEnd/>
            <a:tailEnd/>
          </a:ln>
        </p:spPr>
        <p:style>
          <a:lnRef idx="0">
            <a:schemeClr val="accent2"/>
          </a:lnRef>
          <a:fillRef idx="3">
            <a:schemeClr val="accent2"/>
          </a:fillRef>
          <a:effectRef idx="3">
            <a:schemeClr val="accent2"/>
          </a:effectRef>
          <a:fontRef idx="minor">
            <a:schemeClr val="lt1"/>
          </a:fontRef>
        </p:style>
        <p:txBody>
          <a:bodyPr wrap="none" lIns="83969" tIns="41985" rIns="83969" bIns="41985" anchor="ctr"/>
          <a:lstStyle/>
          <a:p>
            <a:pPr algn="ctr">
              <a:defRPr/>
            </a:pPr>
            <a:endParaRPr lang="de-DE"/>
          </a:p>
        </p:txBody>
      </p:sp>
      <p:sp>
        <p:nvSpPr>
          <p:cNvPr id="20" name="Text Box 40"/>
          <p:cNvSpPr txBox="1">
            <a:spLocks noChangeArrowheads="1"/>
          </p:cNvSpPr>
          <p:nvPr/>
        </p:nvSpPr>
        <p:spPr bwMode="auto">
          <a:xfrm>
            <a:off x="1217613" y="3706813"/>
            <a:ext cx="2065337" cy="209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3969" tIns="41985" rIns="83969" bIns="41985">
            <a:spAutoFit/>
          </a:bodyPr>
          <a:lstStyle/>
          <a:p>
            <a:pPr algn="ctr" defTabSz="915499">
              <a:defRPr/>
            </a:pPr>
            <a:r>
              <a:rPr lang="en-US" sz="800" b="1" dirty="0">
                <a:solidFill>
                  <a:schemeClr val="bg2"/>
                </a:solidFill>
              </a:rPr>
              <a:t>Consistency point becomes active</a:t>
            </a:r>
          </a:p>
        </p:txBody>
      </p:sp>
      <p:sp>
        <p:nvSpPr>
          <p:cNvPr id="54291" name="AutoShape 43"/>
          <p:cNvSpPr>
            <a:spLocks/>
          </p:cNvSpPr>
          <p:nvPr/>
        </p:nvSpPr>
        <p:spPr bwMode="auto">
          <a:xfrm>
            <a:off x="2154238" y="2197100"/>
            <a:ext cx="152400" cy="260350"/>
          </a:xfrm>
          <a:prstGeom prst="rightBrace">
            <a:avLst>
              <a:gd name="adj1" fmla="val 14537"/>
              <a:gd name="adj2" fmla="val 50000"/>
            </a:avLst>
          </a:prstGeom>
          <a:noFill/>
          <a:ln w="9525">
            <a:solidFill>
              <a:schemeClr val="bg2"/>
            </a:solidFill>
            <a:round/>
            <a:headEnd/>
            <a:tailEnd/>
          </a:ln>
        </p:spPr>
        <p:txBody>
          <a:bodyPr wrap="none" lIns="83969" tIns="41985" rIns="83969" bIns="41985" anchor="ctr"/>
          <a:lstStyle/>
          <a:p>
            <a:pPr algn="ctr"/>
            <a:endParaRPr lang="en-US"/>
          </a:p>
        </p:txBody>
      </p:sp>
      <p:sp>
        <p:nvSpPr>
          <p:cNvPr id="54292" name="Line 45"/>
          <p:cNvSpPr>
            <a:spLocks noChangeShapeType="1"/>
          </p:cNvSpPr>
          <p:nvPr/>
        </p:nvSpPr>
        <p:spPr bwMode="auto">
          <a:xfrm>
            <a:off x="3795713" y="1666875"/>
            <a:ext cx="3175"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23" name="AutoShape 46"/>
          <p:cNvSpPr>
            <a:spLocks noChangeArrowheads="1"/>
          </p:cNvSpPr>
          <p:nvPr/>
        </p:nvSpPr>
        <p:spPr bwMode="auto">
          <a:xfrm>
            <a:off x="3306763" y="1263650"/>
            <a:ext cx="995362" cy="404813"/>
          </a:xfrm>
          <a:prstGeom prst="roundRect">
            <a:avLst>
              <a:gd name="adj" fmla="val 0"/>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err="1"/>
              <a:t>ACE_Scheduler</a:t>
            </a:r>
            <a:endParaRPr lang="en-GB" sz="800" b="1" dirty="0"/>
          </a:p>
        </p:txBody>
      </p:sp>
      <p:sp>
        <p:nvSpPr>
          <p:cNvPr id="54294" name="Line 48"/>
          <p:cNvSpPr>
            <a:spLocks noChangeShapeType="1"/>
          </p:cNvSpPr>
          <p:nvPr/>
        </p:nvSpPr>
        <p:spPr bwMode="auto">
          <a:xfrm>
            <a:off x="1044575" y="4211638"/>
            <a:ext cx="2749550" cy="4762"/>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54295" name="Text Box 50"/>
          <p:cNvSpPr txBox="1">
            <a:spLocks noChangeArrowheads="1"/>
          </p:cNvSpPr>
          <p:nvPr/>
        </p:nvSpPr>
        <p:spPr bwMode="auto">
          <a:xfrm>
            <a:off x="1092200" y="4029075"/>
            <a:ext cx="2833688" cy="206375"/>
          </a:xfrm>
          <a:prstGeom prst="rect">
            <a:avLst/>
          </a:prstGeom>
          <a:noFill/>
          <a:ln w="9525">
            <a:noFill/>
            <a:miter lim="800000"/>
            <a:headEnd/>
            <a:tailEnd/>
          </a:ln>
        </p:spPr>
        <p:txBody>
          <a:bodyPr lIns="83969" tIns="41985" rIns="83969" bIns="41985">
            <a:spAutoFit/>
          </a:bodyPr>
          <a:lstStyle/>
          <a:p>
            <a:pPr algn="ctr"/>
            <a:r>
              <a:rPr lang="en-US" sz="800" b="1">
                <a:solidFill>
                  <a:schemeClr val="bg2"/>
                </a:solidFill>
              </a:rPr>
              <a:t>Trigger ACE Consistency point state machine</a:t>
            </a:r>
          </a:p>
        </p:txBody>
      </p:sp>
      <p:sp>
        <p:nvSpPr>
          <p:cNvPr id="54296" name="Line 48"/>
          <p:cNvSpPr>
            <a:spLocks noChangeShapeType="1"/>
          </p:cNvSpPr>
          <p:nvPr/>
        </p:nvSpPr>
        <p:spPr bwMode="auto">
          <a:xfrm>
            <a:off x="1044575" y="2871788"/>
            <a:ext cx="3790950" cy="4762"/>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54297" name="Line 48"/>
          <p:cNvSpPr>
            <a:spLocks noChangeShapeType="1"/>
          </p:cNvSpPr>
          <p:nvPr/>
        </p:nvSpPr>
        <p:spPr bwMode="auto">
          <a:xfrm>
            <a:off x="1044575" y="3382963"/>
            <a:ext cx="3781425" cy="3175"/>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54298" name="Text Box 13"/>
          <p:cNvSpPr txBox="1">
            <a:spLocks noChangeArrowheads="1"/>
          </p:cNvSpPr>
          <p:nvPr/>
        </p:nvSpPr>
        <p:spPr bwMode="auto">
          <a:xfrm>
            <a:off x="1152525" y="2701925"/>
            <a:ext cx="1195388" cy="207963"/>
          </a:xfrm>
          <a:prstGeom prst="rect">
            <a:avLst/>
          </a:prstGeom>
          <a:noFill/>
          <a:ln w="9525">
            <a:noFill/>
            <a:miter lim="800000"/>
            <a:headEnd/>
            <a:tailEnd/>
          </a:ln>
        </p:spPr>
        <p:txBody>
          <a:bodyPr lIns="83969" tIns="41985" rIns="83969" bIns="41985">
            <a:spAutoFit/>
          </a:bodyPr>
          <a:lstStyle/>
          <a:p>
            <a:r>
              <a:rPr lang="de-DE" sz="800" b="1">
                <a:solidFill>
                  <a:schemeClr val="bg2"/>
                </a:solidFill>
              </a:rPr>
              <a:t>PreparePrePaint</a:t>
            </a:r>
            <a:endParaRPr lang="en-US" sz="800" b="1">
              <a:solidFill>
                <a:schemeClr val="bg2"/>
              </a:solidFill>
            </a:endParaRPr>
          </a:p>
        </p:txBody>
      </p:sp>
      <p:sp>
        <p:nvSpPr>
          <p:cNvPr id="54299" name="Text Box 13"/>
          <p:cNvSpPr txBox="1">
            <a:spLocks noChangeArrowheads="1"/>
          </p:cNvSpPr>
          <p:nvPr/>
        </p:nvSpPr>
        <p:spPr bwMode="auto">
          <a:xfrm>
            <a:off x="1169988" y="3195638"/>
            <a:ext cx="1196975" cy="206375"/>
          </a:xfrm>
          <a:prstGeom prst="rect">
            <a:avLst/>
          </a:prstGeom>
          <a:noFill/>
          <a:ln w="9525">
            <a:noFill/>
            <a:miter lim="800000"/>
            <a:headEnd/>
            <a:tailEnd/>
          </a:ln>
        </p:spPr>
        <p:txBody>
          <a:bodyPr lIns="83969" tIns="41985" rIns="83969" bIns="41985">
            <a:spAutoFit/>
          </a:bodyPr>
          <a:lstStyle/>
          <a:p>
            <a:r>
              <a:rPr lang="de-DE" sz="800" b="1">
                <a:solidFill>
                  <a:schemeClr val="bg2"/>
                </a:solidFill>
              </a:rPr>
              <a:t>PreparePostPaint</a:t>
            </a:r>
            <a:endParaRPr lang="en-US" sz="800" b="1">
              <a:solidFill>
                <a:schemeClr val="bg2"/>
              </a:solidFill>
            </a:endParaRPr>
          </a:p>
        </p:txBody>
      </p:sp>
      <p:sp>
        <p:nvSpPr>
          <p:cNvPr id="54300" name="AutoShape 6"/>
          <p:cNvSpPr>
            <a:spLocks noGrp="1" noChangeArrowheads="1"/>
          </p:cNvSpPr>
          <p:nvPr>
            <p:ph idx="1"/>
          </p:nvPr>
        </p:nvSpPr>
        <p:spPr>
          <a:xfrm>
            <a:off x="5611813" y="2125663"/>
            <a:ext cx="2406650" cy="623887"/>
          </a:xfrm>
          <a:prstGeom prst="wedgeRoundRectCallout">
            <a:avLst>
              <a:gd name="adj1" fmla="val -81296"/>
              <a:gd name="adj2" fmla="val 72472"/>
              <a:gd name="adj3" fmla="val 16667"/>
            </a:avLst>
          </a:prstGeom>
          <a:gradFill rotWithShape="1">
            <a:gsLst>
              <a:gs pos="0">
                <a:srgbClr val="FAAB4F"/>
              </a:gs>
              <a:gs pos="50000">
                <a:srgbClr val="FCD3A3"/>
              </a:gs>
              <a:gs pos="100000">
                <a:srgbClr val="FAAB4F"/>
              </a:gs>
            </a:gsLst>
            <a:lin ang="5400000" scaled="1"/>
          </a:gradFill>
          <a:ln algn="ctr">
            <a:solidFill>
              <a:schemeClr val="accent2"/>
            </a:solidFill>
          </a:ln>
        </p:spPr>
        <p:txBody>
          <a:bodyPr anchor="ctr"/>
          <a:lstStyle/>
          <a:p>
            <a:pPr>
              <a:buFont typeface="Arial" charset="0"/>
              <a:buNone/>
            </a:pPr>
            <a:r>
              <a:rPr lang="de-DE" sz="900" b="1" dirty="0" smtClean="0"/>
              <a:t>The animation can override this function to copy parts of the old frame into an offscreen surface.</a:t>
            </a:r>
            <a:endParaRPr lang="en-US" sz="900" b="1" dirty="0" smtClean="0"/>
          </a:p>
        </p:txBody>
      </p:sp>
      <p:sp>
        <p:nvSpPr>
          <p:cNvPr id="43" name="AutoShape 6"/>
          <p:cNvSpPr txBox="1">
            <a:spLocks noChangeArrowheads="1"/>
          </p:cNvSpPr>
          <p:nvPr/>
        </p:nvSpPr>
        <p:spPr bwMode="auto">
          <a:xfrm>
            <a:off x="5629275" y="3179763"/>
            <a:ext cx="2406650" cy="623887"/>
          </a:xfrm>
          <a:prstGeom prst="wedgeRoundRectCallout">
            <a:avLst>
              <a:gd name="adj1" fmla="val -82028"/>
              <a:gd name="adj2" fmla="val -14624"/>
              <a:gd name="adj3" fmla="val 16667"/>
            </a:avLst>
          </a:prstGeom>
          <a:gradFill rotWithShape="1">
            <a:gsLst>
              <a:gs pos="0">
                <a:srgbClr val="FAAB4F"/>
              </a:gs>
              <a:gs pos="50000">
                <a:srgbClr val="FCD3A3"/>
              </a:gs>
              <a:gs pos="100000">
                <a:srgbClr val="FAAB4F"/>
              </a:gs>
            </a:gsLst>
            <a:lin ang="5400000" scaled="1"/>
          </a:gradFill>
          <a:ln w="9525" algn="ctr">
            <a:solidFill>
              <a:schemeClr val="accent2"/>
            </a:solidFill>
            <a:miter lim="800000"/>
            <a:headEnd/>
            <a:tailEnd/>
          </a:ln>
        </p:spPr>
        <p:txBody>
          <a:bodyPr lIns="0" tIns="0" rIns="0" bIns="0" anchor="ctr"/>
          <a:lstStyle/>
          <a:p>
            <a:pPr marL="163274" indent="-163274" defTabSz="915499" eaLnBrk="0" hangingPunct="0">
              <a:lnSpc>
                <a:spcPts val="1653"/>
              </a:lnSpc>
              <a:spcAft>
                <a:spcPct val="55000"/>
              </a:spcAft>
              <a:buClr>
                <a:srgbClr val="E19900"/>
              </a:buClr>
              <a:defRPr/>
            </a:pPr>
            <a:r>
              <a:rPr lang="de-DE" sz="900" b="1" dirty="0">
                <a:latin typeface="Calibri" pitchFamily="34" charset="0"/>
                <a:cs typeface="Calibri" pitchFamily="34" charset="0"/>
              </a:rPr>
              <a:t>The </a:t>
            </a:r>
            <a:r>
              <a:rPr lang="de-DE" sz="900" b="1" dirty="0" err="1">
                <a:latin typeface="Calibri" pitchFamily="34" charset="0"/>
                <a:cs typeface="Calibri" pitchFamily="34" charset="0"/>
              </a:rPr>
              <a:t>animation</a:t>
            </a:r>
            <a:r>
              <a:rPr lang="de-DE" sz="900" b="1" dirty="0">
                <a:latin typeface="Calibri" pitchFamily="34" charset="0"/>
                <a:cs typeface="Calibri" pitchFamily="34" charset="0"/>
              </a:rPr>
              <a:t> </a:t>
            </a:r>
            <a:r>
              <a:rPr lang="de-DE" sz="900" b="1" dirty="0" err="1">
                <a:latin typeface="Calibri" pitchFamily="34" charset="0"/>
                <a:cs typeface="Calibri" pitchFamily="34" charset="0"/>
              </a:rPr>
              <a:t>can</a:t>
            </a:r>
            <a:r>
              <a:rPr lang="de-DE" sz="900" b="1" dirty="0">
                <a:latin typeface="Calibri" pitchFamily="34" charset="0"/>
                <a:cs typeface="Calibri" pitchFamily="34" charset="0"/>
              </a:rPr>
              <a:t> </a:t>
            </a:r>
            <a:r>
              <a:rPr lang="de-DE" sz="900" b="1" dirty="0" err="1">
                <a:latin typeface="Calibri" pitchFamily="34" charset="0"/>
                <a:cs typeface="Calibri" pitchFamily="34" charset="0"/>
              </a:rPr>
              <a:t>override</a:t>
            </a:r>
            <a:r>
              <a:rPr lang="de-DE" sz="900" b="1" dirty="0">
                <a:latin typeface="Calibri" pitchFamily="34" charset="0"/>
                <a:cs typeface="Calibri" pitchFamily="34" charset="0"/>
              </a:rPr>
              <a:t> </a:t>
            </a:r>
            <a:r>
              <a:rPr lang="de-DE" sz="900" b="1" dirty="0" err="1">
                <a:latin typeface="Calibri" pitchFamily="34" charset="0"/>
                <a:cs typeface="Calibri" pitchFamily="34" charset="0"/>
              </a:rPr>
              <a:t>this</a:t>
            </a:r>
            <a:r>
              <a:rPr lang="de-DE" sz="900" b="1" dirty="0">
                <a:latin typeface="Calibri" pitchFamily="34" charset="0"/>
                <a:cs typeface="Calibri" pitchFamily="34" charset="0"/>
              </a:rPr>
              <a:t> </a:t>
            </a:r>
            <a:r>
              <a:rPr lang="de-DE" sz="900" b="1" dirty="0" err="1">
                <a:latin typeface="Calibri" pitchFamily="34" charset="0"/>
                <a:cs typeface="Calibri" pitchFamily="34" charset="0"/>
              </a:rPr>
              <a:t>function</a:t>
            </a:r>
            <a:r>
              <a:rPr lang="de-DE" sz="900" b="1" dirty="0">
                <a:latin typeface="Calibri" pitchFamily="34" charset="0"/>
                <a:cs typeface="Calibri" pitchFamily="34" charset="0"/>
              </a:rPr>
              <a:t> </a:t>
            </a:r>
            <a:r>
              <a:rPr lang="de-DE" sz="900" b="1" dirty="0" err="1">
                <a:latin typeface="Calibri" pitchFamily="34" charset="0"/>
                <a:cs typeface="Calibri" pitchFamily="34" charset="0"/>
              </a:rPr>
              <a:t>to</a:t>
            </a:r>
            <a:r>
              <a:rPr lang="de-DE" sz="900" b="1" dirty="0">
                <a:latin typeface="Calibri" pitchFamily="34" charset="0"/>
                <a:cs typeface="Calibri" pitchFamily="34" charset="0"/>
              </a:rPr>
              <a:t> </a:t>
            </a:r>
            <a:r>
              <a:rPr lang="de-DE" sz="900" b="1" dirty="0" err="1">
                <a:latin typeface="Calibri" pitchFamily="34" charset="0"/>
                <a:cs typeface="Calibri" pitchFamily="34" charset="0"/>
              </a:rPr>
              <a:t>copy</a:t>
            </a:r>
            <a:r>
              <a:rPr lang="de-DE" sz="900" b="1" dirty="0">
                <a:latin typeface="Calibri" pitchFamily="34" charset="0"/>
                <a:cs typeface="Calibri" pitchFamily="34" charset="0"/>
              </a:rPr>
              <a:t> </a:t>
            </a:r>
            <a:r>
              <a:rPr lang="de-DE" sz="900" b="1" dirty="0" err="1">
                <a:latin typeface="Calibri" pitchFamily="34" charset="0"/>
                <a:cs typeface="Calibri" pitchFamily="34" charset="0"/>
              </a:rPr>
              <a:t>parts</a:t>
            </a:r>
            <a:r>
              <a:rPr lang="de-DE" sz="900" b="1" dirty="0">
                <a:latin typeface="Calibri" pitchFamily="34" charset="0"/>
                <a:cs typeface="Calibri" pitchFamily="34" charset="0"/>
              </a:rPr>
              <a:t> </a:t>
            </a:r>
            <a:r>
              <a:rPr lang="de-DE" sz="900" b="1" dirty="0" err="1">
                <a:latin typeface="Calibri" pitchFamily="34" charset="0"/>
                <a:cs typeface="Calibri" pitchFamily="34" charset="0"/>
              </a:rPr>
              <a:t>of</a:t>
            </a:r>
            <a:r>
              <a:rPr lang="de-DE" sz="900" b="1" dirty="0">
                <a:latin typeface="Calibri" pitchFamily="34" charset="0"/>
                <a:cs typeface="Calibri" pitchFamily="34" charset="0"/>
              </a:rPr>
              <a:t> </a:t>
            </a:r>
            <a:r>
              <a:rPr lang="de-DE" sz="900" b="1" dirty="0" err="1">
                <a:latin typeface="Calibri" pitchFamily="34" charset="0"/>
                <a:cs typeface="Calibri" pitchFamily="34" charset="0"/>
              </a:rPr>
              <a:t>the</a:t>
            </a:r>
            <a:r>
              <a:rPr lang="de-DE" sz="900" b="1" dirty="0">
                <a:latin typeface="Calibri" pitchFamily="34" charset="0"/>
                <a:cs typeface="Calibri" pitchFamily="34" charset="0"/>
              </a:rPr>
              <a:t> </a:t>
            </a:r>
            <a:r>
              <a:rPr lang="de-DE" sz="900" b="1" dirty="0" err="1">
                <a:latin typeface="Calibri" pitchFamily="34" charset="0"/>
                <a:cs typeface="Calibri" pitchFamily="34" charset="0"/>
              </a:rPr>
              <a:t>new</a:t>
            </a:r>
            <a:r>
              <a:rPr lang="de-DE" sz="900" b="1" dirty="0">
                <a:latin typeface="Calibri" pitchFamily="34" charset="0"/>
                <a:cs typeface="Calibri" pitchFamily="34" charset="0"/>
              </a:rPr>
              <a:t> </a:t>
            </a:r>
            <a:r>
              <a:rPr lang="de-DE" sz="900" b="1" dirty="0" err="1">
                <a:latin typeface="Calibri" pitchFamily="34" charset="0"/>
                <a:cs typeface="Calibri" pitchFamily="34" charset="0"/>
              </a:rPr>
              <a:t>frame</a:t>
            </a:r>
            <a:r>
              <a:rPr lang="de-DE" sz="900" b="1" dirty="0">
                <a:latin typeface="Calibri" pitchFamily="34" charset="0"/>
                <a:cs typeface="Calibri" pitchFamily="34" charset="0"/>
              </a:rPr>
              <a:t> </a:t>
            </a:r>
            <a:r>
              <a:rPr lang="de-DE" sz="900" b="1" dirty="0" err="1">
                <a:latin typeface="Calibri" pitchFamily="34" charset="0"/>
                <a:cs typeface="Calibri" pitchFamily="34" charset="0"/>
              </a:rPr>
              <a:t>into</a:t>
            </a:r>
            <a:r>
              <a:rPr lang="de-DE" sz="900" b="1" dirty="0">
                <a:latin typeface="Calibri" pitchFamily="34" charset="0"/>
                <a:cs typeface="Calibri" pitchFamily="34" charset="0"/>
              </a:rPr>
              <a:t> an </a:t>
            </a:r>
            <a:r>
              <a:rPr lang="de-DE" sz="900" b="1" dirty="0" err="1">
                <a:latin typeface="Calibri" pitchFamily="34" charset="0"/>
                <a:cs typeface="Calibri" pitchFamily="34" charset="0"/>
              </a:rPr>
              <a:t>offscreen</a:t>
            </a:r>
            <a:r>
              <a:rPr lang="de-DE" sz="900" b="1" dirty="0">
                <a:latin typeface="Calibri" pitchFamily="34" charset="0"/>
                <a:cs typeface="Calibri" pitchFamily="34" charset="0"/>
              </a:rPr>
              <a:t> </a:t>
            </a:r>
            <a:r>
              <a:rPr lang="de-DE" sz="900" b="1" dirty="0" err="1">
                <a:latin typeface="Calibri" pitchFamily="34" charset="0"/>
                <a:cs typeface="Calibri" pitchFamily="34" charset="0"/>
              </a:rPr>
              <a:t>surface</a:t>
            </a:r>
            <a:r>
              <a:rPr lang="de-DE" sz="900" b="1" dirty="0">
                <a:latin typeface="Calibri" pitchFamily="34" charset="0"/>
                <a:cs typeface="Calibri" pitchFamily="34" charset="0"/>
              </a:rPr>
              <a:t>.</a:t>
            </a:r>
            <a:endParaRPr lang="en-US" sz="900" b="1" dirty="0">
              <a:latin typeface="Calibri" pitchFamily="34" charset="0"/>
              <a:cs typeface="Calibri" pitchFamily="34" charset="0"/>
            </a:endParaRPr>
          </a:p>
        </p:txBody>
      </p:sp>
      <p:sp>
        <p:nvSpPr>
          <p:cNvPr id="54302" name="Line 12"/>
          <p:cNvSpPr>
            <a:spLocks noChangeShapeType="1"/>
          </p:cNvSpPr>
          <p:nvPr/>
        </p:nvSpPr>
        <p:spPr bwMode="auto">
          <a:xfrm flipV="1">
            <a:off x="4870450" y="4397375"/>
            <a:ext cx="2065338" cy="0"/>
          </a:xfrm>
          <a:prstGeom prst="line">
            <a:avLst/>
          </a:prstGeom>
          <a:noFill/>
          <a:ln w="9525">
            <a:solidFill>
              <a:schemeClr val="tx2"/>
            </a:solidFill>
            <a:round/>
            <a:headEnd type="triangle" w="med" len="med"/>
            <a:tailEnd/>
          </a:ln>
        </p:spPr>
        <p:txBody>
          <a:bodyPr wrap="none" lIns="83969" tIns="41985" rIns="83969" bIns="41985" anchor="ctr"/>
          <a:lstStyle/>
          <a:p>
            <a:endParaRPr lang="bg-BG"/>
          </a:p>
        </p:txBody>
      </p:sp>
      <p:sp>
        <p:nvSpPr>
          <p:cNvPr id="54303" name="Text Box 13"/>
          <p:cNvSpPr txBox="1">
            <a:spLocks noChangeArrowheads="1"/>
          </p:cNvSpPr>
          <p:nvPr/>
        </p:nvSpPr>
        <p:spPr bwMode="auto">
          <a:xfrm>
            <a:off x="5494338" y="4214813"/>
            <a:ext cx="858837" cy="207962"/>
          </a:xfrm>
          <a:prstGeom prst="rect">
            <a:avLst/>
          </a:prstGeom>
          <a:noFill/>
          <a:ln w="9525">
            <a:noFill/>
            <a:miter lim="800000"/>
            <a:headEnd/>
            <a:tailEnd/>
          </a:ln>
        </p:spPr>
        <p:txBody>
          <a:bodyPr lIns="83969" tIns="41985" rIns="83969" bIns="41985">
            <a:spAutoFit/>
          </a:bodyPr>
          <a:lstStyle/>
          <a:p>
            <a:r>
              <a:rPr lang="de-DE" sz="800" b="1">
                <a:solidFill>
                  <a:schemeClr val="bg2"/>
                </a:solidFill>
              </a:rPr>
              <a:t>PrepareRun</a:t>
            </a:r>
            <a:endParaRPr lang="en-US" sz="800" b="1">
              <a:solidFill>
                <a:schemeClr val="bg2"/>
              </a:solidFill>
            </a:endParaRPr>
          </a:p>
        </p:txBody>
      </p:sp>
      <p:sp>
        <p:nvSpPr>
          <p:cNvPr id="47" name="AutoShape 5"/>
          <p:cNvSpPr>
            <a:spLocks noChangeArrowheads="1"/>
          </p:cNvSpPr>
          <p:nvPr/>
        </p:nvSpPr>
        <p:spPr bwMode="auto">
          <a:xfrm>
            <a:off x="7651750" y="1263650"/>
            <a:ext cx="1250950" cy="404813"/>
          </a:xfrm>
          <a:prstGeom prst="roundRect">
            <a:avLst>
              <a:gd name="adj" fmla="val 16667"/>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err="1"/>
              <a:t>CIA_CyclicTimeDomain</a:t>
            </a:r>
            <a:endParaRPr lang="en-GB" sz="800" b="1" dirty="0"/>
          </a:p>
        </p:txBody>
      </p:sp>
      <p:sp>
        <p:nvSpPr>
          <p:cNvPr id="54305" name="Line 15"/>
          <p:cNvSpPr>
            <a:spLocks noChangeShapeType="1"/>
          </p:cNvSpPr>
          <p:nvPr/>
        </p:nvSpPr>
        <p:spPr bwMode="auto">
          <a:xfrm>
            <a:off x="8278813" y="1649413"/>
            <a:ext cx="0" cy="3916362"/>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54306" name="Line 12"/>
          <p:cNvSpPr>
            <a:spLocks noChangeShapeType="1"/>
          </p:cNvSpPr>
          <p:nvPr/>
        </p:nvSpPr>
        <p:spPr bwMode="auto">
          <a:xfrm>
            <a:off x="3811588" y="4683125"/>
            <a:ext cx="4465637" cy="0"/>
          </a:xfrm>
          <a:prstGeom prst="line">
            <a:avLst/>
          </a:prstGeom>
          <a:noFill/>
          <a:ln w="9525">
            <a:solidFill>
              <a:schemeClr val="tx2"/>
            </a:solidFill>
            <a:round/>
            <a:headEnd type="triangle" w="med" len="med"/>
            <a:tailEnd/>
          </a:ln>
        </p:spPr>
        <p:txBody>
          <a:bodyPr wrap="none" lIns="83969" tIns="41985" rIns="83969" bIns="41985" anchor="ctr"/>
          <a:lstStyle/>
          <a:p>
            <a:endParaRPr lang="bg-BG"/>
          </a:p>
        </p:txBody>
      </p:sp>
      <p:sp>
        <p:nvSpPr>
          <p:cNvPr id="54307" name="Text Box 13"/>
          <p:cNvSpPr txBox="1">
            <a:spLocks noChangeArrowheads="1"/>
          </p:cNvSpPr>
          <p:nvPr/>
        </p:nvSpPr>
        <p:spPr bwMode="auto">
          <a:xfrm>
            <a:off x="7259638" y="4498975"/>
            <a:ext cx="858837" cy="209550"/>
          </a:xfrm>
          <a:prstGeom prst="rect">
            <a:avLst/>
          </a:prstGeom>
          <a:noFill/>
          <a:ln w="9525">
            <a:noFill/>
            <a:miter lim="800000"/>
            <a:headEnd/>
            <a:tailEnd/>
          </a:ln>
        </p:spPr>
        <p:txBody>
          <a:bodyPr lIns="83969" tIns="41985" rIns="83969" bIns="41985">
            <a:spAutoFit/>
          </a:bodyPr>
          <a:lstStyle/>
          <a:p>
            <a:r>
              <a:rPr lang="de-DE" sz="800" b="1">
                <a:solidFill>
                  <a:schemeClr val="bg2"/>
                </a:solidFill>
              </a:rPr>
              <a:t>TimeTick</a:t>
            </a:r>
            <a:endParaRPr lang="en-US" sz="800" b="1">
              <a:solidFill>
                <a:schemeClr val="bg2"/>
              </a:solidFill>
            </a:endParaRPr>
          </a:p>
        </p:txBody>
      </p:sp>
      <p:sp>
        <p:nvSpPr>
          <p:cNvPr id="52" name="AutoShape 5"/>
          <p:cNvSpPr>
            <a:spLocks noChangeArrowheads="1"/>
          </p:cNvSpPr>
          <p:nvPr/>
        </p:nvSpPr>
        <p:spPr bwMode="auto">
          <a:xfrm>
            <a:off x="6265863" y="1255713"/>
            <a:ext cx="1252537" cy="404812"/>
          </a:xfrm>
          <a:prstGeom prst="roundRect">
            <a:avLst>
              <a:gd name="adj" fmla="val 16667"/>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1">
                <a:lumMod val="65000"/>
              </a:schemeClr>
            </a:solidFill>
            <a:round/>
            <a:headEnd/>
            <a:tailEnd/>
          </a:ln>
          <a:effectLst/>
        </p:spPr>
        <p:txBody>
          <a:bodyPr wrap="none" lIns="83969" tIns="41985" rIns="83969" bIns="41985" anchor="ctr"/>
          <a:lstStyle/>
          <a:p>
            <a:pPr algn="ctr" defTabSz="915499">
              <a:defRPr/>
            </a:pPr>
            <a:r>
              <a:rPr lang="en-GB" sz="800" b="1" dirty="0" err="1"/>
              <a:t>ACE_Scheduler</a:t>
            </a:r>
            <a:endParaRPr lang="en-GB" sz="800" b="1" dirty="0"/>
          </a:p>
        </p:txBody>
      </p:sp>
      <p:sp>
        <p:nvSpPr>
          <p:cNvPr id="54309" name="Line 7"/>
          <p:cNvSpPr>
            <a:spLocks noChangeShapeType="1"/>
          </p:cNvSpPr>
          <p:nvPr/>
        </p:nvSpPr>
        <p:spPr bwMode="auto">
          <a:xfrm>
            <a:off x="4843463" y="1677988"/>
            <a:ext cx="0" cy="3914775"/>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54310" name="Line 12"/>
          <p:cNvSpPr>
            <a:spLocks noChangeShapeType="1"/>
          </p:cNvSpPr>
          <p:nvPr/>
        </p:nvSpPr>
        <p:spPr bwMode="auto">
          <a:xfrm>
            <a:off x="3821113" y="4914900"/>
            <a:ext cx="4464050" cy="0"/>
          </a:xfrm>
          <a:prstGeom prst="line">
            <a:avLst/>
          </a:prstGeom>
          <a:noFill/>
          <a:ln w="9525">
            <a:solidFill>
              <a:schemeClr val="tx2"/>
            </a:solidFill>
            <a:round/>
            <a:headEnd type="triangle" w="med" len="med"/>
            <a:tailEnd/>
          </a:ln>
        </p:spPr>
        <p:txBody>
          <a:bodyPr wrap="none" lIns="83969" tIns="41985" rIns="83969" bIns="41985" anchor="ctr"/>
          <a:lstStyle/>
          <a:p>
            <a:endParaRPr lang="bg-BG"/>
          </a:p>
        </p:txBody>
      </p:sp>
      <p:sp>
        <p:nvSpPr>
          <p:cNvPr id="54311" name="Text Box 13"/>
          <p:cNvSpPr txBox="1">
            <a:spLocks noChangeArrowheads="1"/>
          </p:cNvSpPr>
          <p:nvPr/>
        </p:nvSpPr>
        <p:spPr bwMode="auto">
          <a:xfrm>
            <a:off x="7267575" y="4732338"/>
            <a:ext cx="858838" cy="209550"/>
          </a:xfrm>
          <a:prstGeom prst="rect">
            <a:avLst/>
          </a:prstGeom>
          <a:noFill/>
          <a:ln w="9525">
            <a:noFill/>
            <a:miter lim="800000"/>
            <a:headEnd/>
            <a:tailEnd/>
          </a:ln>
        </p:spPr>
        <p:txBody>
          <a:bodyPr lIns="83969" tIns="41985" rIns="83969" bIns="41985">
            <a:spAutoFit/>
          </a:bodyPr>
          <a:lstStyle/>
          <a:p>
            <a:r>
              <a:rPr lang="de-DE" sz="800" b="1">
                <a:solidFill>
                  <a:schemeClr val="bg2"/>
                </a:solidFill>
              </a:rPr>
              <a:t>Paint</a:t>
            </a:r>
            <a:endParaRPr lang="en-US" sz="800" b="1">
              <a:solidFill>
                <a:schemeClr val="bg2"/>
              </a:solidFill>
            </a:endParaRPr>
          </a:p>
        </p:txBody>
      </p:sp>
      <p:sp>
        <p:nvSpPr>
          <p:cNvPr id="39"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24</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el 1"/>
          <p:cNvSpPr>
            <a:spLocks noGrp="1"/>
          </p:cNvSpPr>
          <p:nvPr>
            <p:ph type="title"/>
          </p:nvPr>
        </p:nvSpPr>
        <p:spPr/>
        <p:txBody>
          <a:bodyPr/>
          <a:lstStyle/>
          <a:p>
            <a:r>
              <a:rPr lang="en-US" smtClean="0"/>
              <a:t>Execution</a:t>
            </a:r>
            <a:br>
              <a:rPr lang="en-US" smtClean="0"/>
            </a:br>
            <a:r>
              <a:rPr lang="en-US" smtClean="0"/>
              <a:t>What can be controlled while running</a:t>
            </a:r>
          </a:p>
        </p:txBody>
      </p:sp>
      <p:sp>
        <p:nvSpPr>
          <p:cNvPr id="56322" name="Inhaltsplatzhalter 2"/>
          <p:cNvSpPr>
            <a:spLocks noGrp="1"/>
          </p:cNvSpPr>
          <p:nvPr>
            <p:ph idx="1"/>
          </p:nvPr>
        </p:nvSpPr>
        <p:spPr>
          <a:xfrm>
            <a:off x="334963" y="998538"/>
            <a:ext cx="9236075" cy="4946650"/>
          </a:xfrm>
        </p:spPr>
        <p:txBody>
          <a:bodyPr/>
          <a:lstStyle/>
          <a:p>
            <a:r>
              <a:rPr lang="en-US" smtClean="0"/>
              <a:t>A running animation can be manipulated at any time related the the following parameter</a:t>
            </a:r>
          </a:p>
          <a:p>
            <a:pPr lvl="1"/>
            <a:r>
              <a:rPr lang="en-US" smtClean="0"/>
              <a:t>Duration of the animation </a:t>
            </a:r>
          </a:p>
          <a:p>
            <a:pPr lvl="1"/>
            <a:r>
              <a:rPr lang="en-US" smtClean="0"/>
              <a:t>Start- and End- Value for each AnimParam</a:t>
            </a:r>
          </a:p>
          <a:p>
            <a:pPr lvl="1"/>
            <a:r>
              <a:rPr lang="en-US" smtClean="0"/>
              <a:t>Easing of the parameter function</a:t>
            </a:r>
          </a:p>
        </p:txBody>
      </p:sp>
      <p:sp>
        <p:nvSpPr>
          <p:cNvPr id="5"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25</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el 1"/>
          <p:cNvSpPr>
            <a:spLocks noGrp="1"/>
          </p:cNvSpPr>
          <p:nvPr>
            <p:ph type="title"/>
          </p:nvPr>
        </p:nvSpPr>
        <p:spPr/>
        <p:txBody>
          <a:bodyPr/>
          <a:lstStyle/>
          <a:p>
            <a:r>
              <a:rPr lang="en-US" smtClean="0"/>
              <a:t>CleanUp</a:t>
            </a:r>
          </a:p>
        </p:txBody>
      </p:sp>
      <p:sp>
        <p:nvSpPr>
          <p:cNvPr id="57346" name="Inhaltsplatzhalter 2"/>
          <p:cNvSpPr>
            <a:spLocks noGrp="1"/>
          </p:cNvSpPr>
          <p:nvPr>
            <p:ph idx="1"/>
          </p:nvPr>
        </p:nvSpPr>
        <p:spPr>
          <a:xfrm>
            <a:off x="334963" y="998538"/>
            <a:ext cx="9236075" cy="4946650"/>
          </a:xfrm>
        </p:spPr>
        <p:txBody>
          <a:bodyPr/>
          <a:lstStyle/>
          <a:p>
            <a:r>
              <a:rPr lang="en-US" smtClean="0"/>
              <a:t>The animation and storyboard objects of an animation are deleted when the last reference to the animation object is released.</a:t>
            </a:r>
          </a:p>
          <a:p>
            <a:r>
              <a:rPr lang="en-US" smtClean="0"/>
              <a:t>The scene and parameter objects of an animation are deleted when the animation is done.</a:t>
            </a:r>
          </a:p>
          <a:p>
            <a:r>
              <a:rPr lang="en-US" smtClean="0"/>
              <a:t>The scene and parameter objects are created and release in the Scheduler context.</a:t>
            </a:r>
          </a:p>
        </p:txBody>
      </p:sp>
      <p:grpSp>
        <p:nvGrpSpPr>
          <p:cNvPr id="57348" name="Gruppieren 16"/>
          <p:cNvGrpSpPr>
            <a:grpSpLocks/>
          </p:cNvGrpSpPr>
          <p:nvPr/>
        </p:nvGrpSpPr>
        <p:grpSpPr bwMode="auto">
          <a:xfrm>
            <a:off x="2928938" y="2833688"/>
            <a:ext cx="4173537" cy="1158875"/>
            <a:chOff x="5419725" y="1409702"/>
            <a:chExt cx="4505325" cy="1277936"/>
          </a:xfrm>
        </p:grpSpPr>
        <p:cxnSp>
          <p:nvCxnSpPr>
            <p:cNvPr id="57351" name="Gerade Verbindung mit Pfeil 5"/>
            <p:cNvCxnSpPr>
              <a:cxnSpLocks noChangeShapeType="1"/>
            </p:cNvCxnSpPr>
            <p:nvPr/>
          </p:nvCxnSpPr>
          <p:spPr bwMode="auto">
            <a:xfrm>
              <a:off x="5419725" y="2686050"/>
              <a:ext cx="4505325" cy="1588"/>
            </a:xfrm>
            <a:prstGeom prst="straightConnector1">
              <a:avLst/>
            </a:prstGeom>
            <a:noFill/>
            <a:ln w="9525" algn="ctr">
              <a:solidFill>
                <a:schemeClr val="tx1"/>
              </a:solidFill>
              <a:round/>
              <a:headEnd/>
              <a:tailEnd type="arrow" w="med" len="med"/>
            </a:ln>
          </p:spPr>
        </p:cxnSp>
        <p:cxnSp>
          <p:nvCxnSpPr>
            <p:cNvPr id="57352" name="Gerade Verbindung mit Pfeil 7"/>
            <p:cNvCxnSpPr>
              <a:cxnSpLocks noChangeShapeType="1"/>
            </p:cNvCxnSpPr>
            <p:nvPr/>
          </p:nvCxnSpPr>
          <p:spPr bwMode="auto">
            <a:xfrm rot="5400000" flipH="1" flipV="1">
              <a:off x="4791079" y="2047876"/>
              <a:ext cx="1276349" cy="1"/>
            </a:xfrm>
            <a:prstGeom prst="straightConnector1">
              <a:avLst/>
            </a:prstGeom>
            <a:noFill/>
            <a:ln w="9525" algn="ctr">
              <a:solidFill>
                <a:schemeClr val="tx1"/>
              </a:solidFill>
              <a:round/>
              <a:headEnd/>
              <a:tailEnd type="arrow" w="med" len="med"/>
            </a:ln>
          </p:spPr>
        </p:cxnSp>
        <p:sp>
          <p:nvSpPr>
            <p:cNvPr id="57353" name="Rechteck 9"/>
            <p:cNvSpPr>
              <a:spLocks noChangeArrowheads="1"/>
            </p:cNvSpPr>
            <p:nvPr/>
          </p:nvSpPr>
          <p:spPr bwMode="auto">
            <a:xfrm>
              <a:off x="5429250" y="2324100"/>
              <a:ext cx="3648075" cy="247650"/>
            </a:xfrm>
            <a:prstGeom prst="rect">
              <a:avLst/>
            </a:prstGeom>
            <a:solidFill>
              <a:schemeClr val="accent1"/>
            </a:solidFill>
            <a:ln w="9525" algn="ctr">
              <a:solidFill>
                <a:schemeClr val="tx1"/>
              </a:solidFill>
              <a:round/>
              <a:headEnd/>
              <a:tailEnd/>
            </a:ln>
          </p:spPr>
          <p:txBody>
            <a:bodyPr wrap="none" anchor="ctr"/>
            <a:lstStyle/>
            <a:p>
              <a:pPr algn="ctr"/>
              <a:r>
                <a:rPr lang="en-US"/>
                <a:t>Scene 1</a:t>
              </a:r>
            </a:p>
          </p:txBody>
        </p:sp>
        <p:sp>
          <p:nvSpPr>
            <p:cNvPr id="57354" name="Rechteck 10"/>
            <p:cNvSpPr>
              <a:spLocks noChangeArrowheads="1"/>
            </p:cNvSpPr>
            <p:nvPr/>
          </p:nvSpPr>
          <p:spPr bwMode="auto">
            <a:xfrm>
              <a:off x="5429251" y="1933575"/>
              <a:ext cx="781050" cy="247650"/>
            </a:xfrm>
            <a:prstGeom prst="rect">
              <a:avLst/>
            </a:prstGeom>
            <a:solidFill>
              <a:schemeClr val="accent1"/>
            </a:solidFill>
            <a:ln w="9525" algn="ctr">
              <a:solidFill>
                <a:schemeClr val="tx1"/>
              </a:solidFill>
              <a:round/>
              <a:headEnd/>
              <a:tailEnd/>
            </a:ln>
          </p:spPr>
          <p:txBody>
            <a:bodyPr wrap="none" anchor="ctr"/>
            <a:lstStyle/>
            <a:p>
              <a:pPr algn="ctr"/>
              <a:r>
                <a:rPr lang="en-US"/>
                <a:t>Scene 2</a:t>
              </a:r>
            </a:p>
          </p:txBody>
        </p:sp>
        <p:sp>
          <p:nvSpPr>
            <p:cNvPr id="57355" name="Rechteck 11"/>
            <p:cNvSpPr>
              <a:spLocks noChangeArrowheads="1"/>
            </p:cNvSpPr>
            <p:nvPr/>
          </p:nvSpPr>
          <p:spPr bwMode="auto">
            <a:xfrm>
              <a:off x="8772525" y="1533525"/>
              <a:ext cx="819150" cy="247650"/>
            </a:xfrm>
            <a:prstGeom prst="rect">
              <a:avLst/>
            </a:prstGeom>
            <a:solidFill>
              <a:schemeClr val="accent1"/>
            </a:solidFill>
            <a:ln w="9525" algn="ctr">
              <a:solidFill>
                <a:schemeClr val="tx1"/>
              </a:solidFill>
              <a:round/>
              <a:headEnd/>
              <a:tailEnd/>
            </a:ln>
          </p:spPr>
          <p:txBody>
            <a:bodyPr wrap="none" anchor="ctr"/>
            <a:lstStyle/>
            <a:p>
              <a:pPr algn="ctr"/>
              <a:r>
                <a:rPr lang="en-US"/>
                <a:t>Scene 4</a:t>
              </a:r>
            </a:p>
          </p:txBody>
        </p:sp>
        <p:sp>
          <p:nvSpPr>
            <p:cNvPr id="57356" name="Rechteck 12"/>
            <p:cNvSpPr>
              <a:spLocks noChangeArrowheads="1"/>
            </p:cNvSpPr>
            <p:nvPr/>
          </p:nvSpPr>
          <p:spPr bwMode="auto">
            <a:xfrm>
              <a:off x="8029574" y="1933575"/>
              <a:ext cx="752475" cy="247650"/>
            </a:xfrm>
            <a:prstGeom prst="rect">
              <a:avLst/>
            </a:prstGeom>
            <a:solidFill>
              <a:schemeClr val="accent1"/>
            </a:solidFill>
            <a:ln w="9525" algn="ctr">
              <a:solidFill>
                <a:schemeClr val="tx1"/>
              </a:solidFill>
              <a:round/>
              <a:headEnd/>
              <a:tailEnd/>
            </a:ln>
          </p:spPr>
          <p:txBody>
            <a:bodyPr wrap="none" anchor="ctr"/>
            <a:lstStyle/>
            <a:p>
              <a:pPr algn="ctr"/>
              <a:r>
                <a:rPr lang="en-US"/>
                <a:t>Scene 3</a:t>
              </a:r>
            </a:p>
          </p:txBody>
        </p:sp>
      </p:grpSp>
      <p:sp>
        <p:nvSpPr>
          <p:cNvPr id="57349" name="AutoShape 6"/>
          <p:cNvSpPr>
            <a:spLocks noChangeArrowheads="1"/>
          </p:cNvSpPr>
          <p:nvPr/>
        </p:nvSpPr>
        <p:spPr bwMode="auto">
          <a:xfrm>
            <a:off x="1471613" y="4491038"/>
            <a:ext cx="2208212" cy="541337"/>
          </a:xfrm>
          <a:prstGeom prst="wedgeRoundRectCallout">
            <a:avLst>
              <a:gd name="adj1" fmla="val 16889"/>
              <a:gd name="adj2" fmla="val -141491"/>
              <a:gd name="adj3" fmla="val 16667"/>
            </a:avLst>
          </a:prstGeom>
          <a:gradFill rotWithShape="1">
            <a:gsLst>
              <a:gs pos="0">
                <a:srgbClr val="FAAB4F"/>
              </a:gs>
              <a:gs pos="50000">
                <a:srgbClr val="FCD3A3"/>
              </a:gs>
              <a:gs pos="100000">
                <a:srgbClr val="FAAB4F"/>
              </a:gs>
            </a:gsLst>
            <a:lin ang="5400000" scaled="1"/>
          </a:gradFill>
          <a:ln w="9525" algn="ctr">
            <a:solidFill>
              <a:schemeClr val="accent2"/>
            </a:solidFill>
            <a:miter lim="800000"/>
            <a:headEnd/>
            <a:tailEnd/>
          </a:ln>
        </p:spPr>
        <p:txBody>
          <a:bodyPr lIns="83969" tIns="41985" rIns="83969" bIns="41985" anchor="ctr"/>
          <a:lstStyle/>
          <a:p>
            <a:pPr algn="ctr"/>
            <a:r>
              <a:rPr lang="de-DE" sz="900" b="1"/>
              <a:t>Here the animation is added to the list of active animations. All scenes and anim params are created here.</a:t>
            </a:r>
          </a:p>
          <a:p>
            <a:pPr algn="ctr"/>
            <a:endParaRPr lang="en-US" sz="900" b="1"/>
          </a:p>
        </p:txBody>
      </p:sp>
      <p:sp>
        <p:nvSpPr>
          <p:cNvPr id="57350" name="AutoShape 6"/>
          <p:cNvSpPr>
            <a:spLocks noChangeArrowheads="1"/>
          </p:cNvSpPr>
          <p:nvPr/>
        </p:nvSpPr>
        <p:spPr bwMode="auto">
          <a:xfrm>
            <a:off x="5424488" y="4551363"/>
            <a:ext cx="2208212" cy="541337"/>
          </a:xfrm>
          <a:prstGeom prst="wedgeRoundRectCallout">
            <a:avLst>
              <a:gd name="adj1" fmla="val 13694"/>
              <a:gd name="adj2" fmla="val -154255"/>
              <a:gd name="adj3" fmla="val 16667"/>
            </a:avLst>
          </a:prstGeom>
          <a:gradFill rotWithShape="1">
            <a:gsLst>
              <a:gs pos="0">
                <a:srgbClr val="FAAB4F"/>
              </a:gs>
              <a:gs pos="50000">
                <a:srgbClr val="FCD3A3"/>
              </a:gs>
              <a:gs pos="100000">
                <a:srgbClr val="FAAB4F"/>
              </a:gs>
            </a:gsLst>
            <a:lin ang="5400000" scaled="1"/>
          </a:gradFill>
          <a:ln w="9525" algn="ctr">
            <a:solidFill>
              <a:schemeClr val="accent2"/>
            </a:solidFill>
            <a:miter lim="800000"/>
            <a:headEnd/>
            <a:tailEnd/>
          </a:ln>
        </p:spPr>
        <p:txBody>
          <a:bodyPr lIns="83969" tIns="41985" rIns="83969" bIns="41985" anchor="ctr"/>
          <a:lstStyle/>
          <a:p>
            <a:pPr algn="ctr"/>
            <a:r>
              <a:rPr lang="de-DE" sz="900" b="1"/>
              <a:t>Here the animation is done and all scenes and anim params are deleted.</a:t>
            </a:r>
            <a:endParaRPr lang="en-US" sz="900" b="1"/>
          </a:p>
        </p:txBody>
      </p:sp>
      <p:sp>
        <p:nvSpPr>
          <p:cNvPr id="14" name="Slide Number Placeholder 3"/>
          <p:cNvSpPr>
            <a:spLocks noGrp="1"/>
          </p:cNvSpPr>
          <p:nvPr>
            <p:ph type="sldNum" sz="quarter" idx="10"/>
          </p:nvPr>
        </p:nvSpPr>
        <p:spPr>
          <a:xfrm>
            <a:off x="334963" y="6524625"/>
            <a:ext cx="3135312" cy="142875"/>
          </a:xfrm>
          <a:noFill/>
        </p:spPr>
        <p:txBody>
          <a:bodyPr/>
          <a:lstStyle/>
          <a:p>
            <a:fld id="{30976585-05B7-4C1B-90C5-2B2C893DA5C5}" type="slidenum">
              <a:rPr lang="en-US"/>
              <a:pPr/>
              <a:t>26</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smtClean="0"/>
              <a:t>Demo 1</a:t>
            </a:r>
            <a:br>
              <a:rPr lang="en-US" smtClean="0"/>
            </a:br>
            <a:r>
              <a:rPr lang="en-US" smtClean="0"/>
              <a:t>First animation – finite single animation</a:t>
            </a:r>
          </a:p>
        </p:txBody>
      </p:sp>
      <p:sp>
        <p:nvSpPr>
          <p:cNvPr id="59394" name="Content Placeholder 2"/>
          <p:cNvSpPr>
            <a:spLocks noGrp="1"/>
          </p:cNvSpPr>
          <p:nvPr>
            <p:ph idx="1"/>
          </p:nvPr>
        </p:nvSpPr>
        <p:spPr>
          <a:xfrm>
            <a:off x="334963" y="998538"/>
            <a:ext cx="9236075" cy="4946650"/>
          </a:xfrm>
        </p:spPr>
        <p:txBody>
          <a:bodyPr/>
          <a:lstStyle/>
          <a:p>
            <a:r>
              <a:rPr lang="en-US" smtClean="0"/>
              <a:t> Requirements:</a:t>
            </a:r>
          </a:p>
          <a:p>
            <a:pPr lvl="1">
              <a:buFont typeface="Arial" charset="0"/>
              <a:buChar char="•"/>
            </a:pPr>
            <a:r>
              <a:rPr lang="en-US" smtClean="0"/>
              <a:t>Animated item: Circle image </a:t>
            </a:r>
          </a:p>
          <a:p>
            <a:pPr lvl="1">
              <a:buFont typeface="Arial" charset="0"/>
              <a:buChar char="•"/>
            </a:pPr>
            <a:r>
              <a:rPr lang="en-US" smtClean="0"/>
              <a:t>Animation frequency: 25 fps</a:t>
            </a:r>
          </a:p>
          <a:p>
            <a:pPr lvl="1">
              <a:buFont typeface="Arial" charset="0"/>
              <a:buChar char="•"/>
            </a:pPr>
            <a:r>
              <a:rPr lang="en-US" smtClean="0"/>
              <a:t>Trigger: key press</a:t>
            </a:r>
          </a:p>
          <a:p>
            <a:pPr lvl="1">
              <a:buFont typeface="Arial" charset="0"/>
              <a:buChar char="•"/>
            </a:pPr>
            <a:r>
              <a:rPr lang="en-US" smtClean="0"/>
              <a:t>Param1: move from right to left (240 to 0) for 20 frames</a:t>
            </a:r>
          </a:p>
          <a:p>
            <a:pPr lvl="1">
              <a:buFont typeface="Arial" charset="0"/>
              <a:buChar char="•"/>
            </a:pPr>
            <a:r>
              <a:rPr lang="en-US" smtClean="0"/>
              <a:t>Param2: fade in from 0 to 255 for 20 frames</a:t>
            </a:r>
          </a:p>
          <a:p>
            <a:pPr lvl="1">
              <a:buFont typeface="Arial" charset="0"/>
              <a:buChar char="•"/>
            </a:pPr>
            <a:endParaRPr lang="en-US" smtClean="0"/>
          </a:p>
          <a:p>
            <a:r>
              <a:rPr lang="en-US" smtClean="0"/>
              <a:t> Prepare the animated item: image circle</a:t>
            </a:r>
          </a:p>
          <a:p>
            <a:r>
              <a:rPr lang="en-US" smtClean="0"/>
              <a:t> Setup the necessary drawing task: AnimTD, 25Hz</a:t>
            </a:r>
          </a:p>
          <a:p>
            <a:r>
              <a:rPr lang="en-US" smtClean="0"/>
              <a:t> Design the animation: AnimControl, Storyboard, Scene, 2 Params</a:t>
            </a:r>
          </a:p>
          <a:p>
            <a:r>
              <a:rPr lang="en-US" smtClean="0"/>
              <a:t> Configure animation in XML</a:t>
            </a:r>
          </a:p>
          <a:p>
            <a:r>
              <a:rPr lang="en-US" smtClean="0"/>
              <a:t> Code the painter: WMApp linked to the 2 parameters, paint method</a:t>
            </a:r>
          </a:p>
          <a:p>
            <a:r>
              <a:rPr lang="en-US" smtClean="0"/>
              <a:t> Prepare the triggering entity: widget that receive key press</a:t>
            </a:r>
          </a:p>
          <a:p>
            <a:endParaRPr lang="en-US" smtClean="0"/>
          </a:p>
        </p:txBody>
      </p:sp>
      <p:sp>
        <p:nvSpPr>
          <p:cNvPr id="59395" name="Slide Number Placeholder 3"/>
          <p:cNvSpPr>
            <a:spLocks noGrp="1"/>
          </p:cNvSpPr>
          <p:nvPr>
            <p:ph type="sldNum" sz="quarter" idx="10"/>
          </p:nvPr>
        </p:nvSpPr>
        <p:spPr>
          <a:noFill/>
        </p:spPr>
        <p:txBody>
          <a:bodyPr/>
          <a:lstStyle/>
          <a:p>
            <a:fld id="{EE01F53E-1066-434E-8AA0-0BC53DAE6753}" type="slidenum">
              <a:rPr lang="en-US"/>
              <a:pPr/>
              <a:t>27</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smtClean="0"/>
              <a:t>Demo 2</a:t>
            </a:r>
            <a:br>
              <a:rPr lang="en-US" smtClean="0"/>
            </a:br>
            <a:r>
              <a:rPr lang="en-US" smtClean="0"/>
              <a:t>Multiple finite animations with interruptibility</a:t>
            </a:r>
          </a:p>
        </p:txBody>
      </p:sp>
      <p:sp>
        <p:nvSpPr>
          <p:cNvPr id="60418" name="Content Placeholder 2"/>
          <p:cNvSpPr>
            <a:spLocks noGrp="1"/>
          </p:cNvSpPr>
          <p:nvPr>
            <p:ph idx="1"/>
          </p:nvPr>
        </p:nvSpPr>
        <p:spPr>
          <a:xfrm>
            <a:off x="334963" y="998538"/>
            <a:ext cx="9236075" cy="4946650"/>
          </a:xfrm>
        </p:spPr>
        <p:txBody>
          <a:bodyPr/>
          <a:lstStyle/>
          <a:p>
            <a:r>
              <a:rPr lang="en-US" dirty="0" smtClean="0"/>
              <a:t> Change and additional requirements:</a:t>
            </a:r>
          </a:p>
          <a:p>
            <a:pPr lvl="1">
              <a:buFont typeface="Arial" charset="0"/>
              <a:buChar char="•"/>
            </a:pPr>
            <a:r>
              <a:rPr lang="en-US" dirty="0" smtClean="0"/>
              <a:t>Each button will now trigger different animation according to the direction</a:t>
            </a:r>
          </a:p>
          <a:p>
            <a:pPr lvl="1">
              <a:buFont typeface="Arial" charset="0"/>
              <a:buChar char="•"/>
            </a:pPr>
            <a:r>
              <a:rPr lang="en-US" dirty="0" smtClean="0"/>
              <a:t>Button RIGHT to be used to trigger the first animation</a:t>
            </a:r>
          </a:p>
          <a:p>
            <a:pPr lvl="1">
              <a:buFont typeface="Arial" charset="0"/>
              <a:buChar char="•"/>
            </a:pPr>
            <a:r>
              <a:rPr lang="en-US" dirty="0" smtClean="0"/>
              <a:t>Button UP anim will wait for the current running animation</a:t>
            </a:r>
          </a:p>
          <a:p>
            <a:pPr lvl="1">
              <a:buFont typeface="Arial" charset="0"/>
              <a:buChar char="•"/>
            </a:pPr>
            <a:r>
              <a:rPr lang="en-US" dirty="0" smtClean="0"/>
              <a:t>Button DOWN anim will interrupt the current running animation</a:t>
            </a:r>
          </a:p>
          <a:p>
            <a:pPr lvl="1">
              <a:buFont typeface="Arial" charset="0"/>
              <a:buChar char="•"/>
            </a:pPr>
            <a:r>
              <a:rPr lang="en-US" dirty="0" smtClean="0"/>
              <a:t>Button LEFT anim will run along with the current running animation</a:t>
            </a:r>
          </a:p>
          <a:p>
            <a:pPr lvl="1">
              <a:buFont typeface="Arial" charset="0"/>
              <a:buChar char="•"/>
            </a:pPr>
            <a:r>
              <a:rPr lang="en-US" dirty="0" smtClean="0"/>
              <a:t>All other combination will results in interrupt</a:t>
            </a:r>
          </a:p>
          <a:p>
            <a:pPr lvl="1">
              <a:buFont typeface="Arial" charset="0"/>
              <a:buChar char="•"/>
            </a:pPr>
            <a:endParaRPr lang="en-US" dirty="0" smtClean="0"/>
          </a:p>
          <a:p>
            <a:r>
              <a:rPr lang="en-US" dirty="0" smtClean="0"/>
              <a:t> Design and define the animations</a:t>
            </a:r>
          </a:p>
          <a:p>
            <a:r>
              <a:rPr lang="en-US" dirty="0" smtClean="0"/>
              <a:t> Configure animation in XML</a:t>
            </a:r>
          </a:p>
          <a:p>
            <a:r>
              <a:rPr lang="en-US" dirty="0" smtClean="0"/>
              <a:t> Configure interruptibility matrix</a:t>
            </a:r>
          </a:p>
          <a:p>
            <a:r>
              <a:rPr lang="en-US" dirty="0" smtClean="0"/>
              <a:t> Update the trigger to create correct animation</a:t>
            </a:r>
          </a:p>
        </p:txBody>
      </p:sp>
      <p:sp>
        <p:nvSpPr>
          <p:cNvPr id="60419" name="Slide Number Placeholder 3"/>
          <p:cNvSpPr>
            <a:spLocks noGrp="1"/>
          </p:cNvSpPr>
          <p:nvPr>
            <p:ph type="sldNum" sz="quarter" idx="10"/>
          </p:nvPr>
        </p:nvSpPr>
        <p:spPr>
          <a:noFill/>
        </p:spPr>
        <p:txBody>
          <a:bodyPr/>
          <a:lstStyle/>
          <a:p>
            <a:fld id="{B704D8EF-C7A9-40C7-8F03-1BFF6712C2B1}" type="slidenum">
              <a:rPr lang="en-US"/>
              <a:pPr/>
              <a:t>28</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t>Demo 3 </a:t>
            </a:r>
            <a:br>
              <a:rPr lang="en-US" smtClean="0"/>
            </a:br>
            <a:r>
              <a:rPr lang="en-US" smtClean="0"/>
              <a:t>Implementing a list scroll animation</a:t>
            </a:r>
          </a:p>
        </p:txBody>
      </p:sp>
      <p:sp>
        <p:nvSpPr>
          <p:cNvPr id="61442" name="Content Placeholder 2"/>
          <p:cNvSpPr>
            <a:spLocks noGrp="1"/>
          </p:cNvSpPr>
          <p:nvPr>
            <p:ph idx="1"/>
          </p:nvPr>
        </p:nvSpPr>
        <p:spPr>
          <a:xfrm>
            <a:off x="334963" y="998538"/>
            <a:ext cx="9236075" cy="4946650"/>
          </a:xfrm>
        </p:spPr>
        <p:txBody>
          <a:bodyPr/>
          <a:lstStyle/>
          <a:p>
            <a:r>
              <a:rPr lang="en-US" smtClean="0"/>
              <a:t> Requirements:</a:t>
            </a:r>
          </a:p>
          <a:p>
            <a:pPr lvl="1">
              <a:buFont typeface="Arial" charset="0"/>
              <a:buChar char="•"/>
            </a:pPr>
            <a:r>
              <a:rPr lang="en-US" smtClean="0"/>
              <a:t>Animated item: list content (dependent on current HMI content)</a:t>
            </a:r>
          </a:p>
          <a:p>
            <a:pPr lvl="1">
              <a:buFont typeface="Arial" charset="0"/>
              <a:buChar char="•"/>
            </a:pPr>
            <a:r>
              <a:rPr lang="en-US" smtClean="0"/>
              <a:t>Animation frequency: 25 fps</a:t>
            </a:r>
          </a:p>
          <a:p>
            <a:pPr lvl="1">
              <a:buFont typeface="Arial" charset="0"/>
              <a:buChar char="•"/>
            </a:pPr>
            <a:r>
              <a:rPr lang="en-US" smtClean="0"/>
              <a:t>Trigger: list box move up / down with page change</a:t>
            </a:r>
          </a:p>
          <a:p>
            <a:pPr lvl="1">
              <a:buFont typeface="Arial" charset="0"/>
              <a:buChar char="•"/>
            </a:pPr>
            <a:r>
              <a:rPr lang="en-US" smtClean="0"/>
              <a:t>Param: position of visible listbox item</a:t>
            </a:r>
          </a:p>
          <a:p>
            <a:endParaRPr lang="en-US" smtClean="0"/>
          </a:p>
          <a:p>
            <a:r>
              <a:rPr lang="en-US" smtClean="0"/>
              <a:t> Prepare animated item: drawn according to the current widget tree</a:t>
            </a:r>
          </a:p>
          <a:p>
            <a:r>
              <a:rPr lang="en-US" smtClean="0"/>
              <a:t> Setup the necessary drawing task: AnimTD, 25Hz</a:t>
            </a:r>
          </a:p>
          <a:p>
            <a:r>
              <a:rPr lang="en-US" smtClean="0"/>
              <a:t> Design the animation: </a:t>
            </a:r>
          </a:p>
          <a:p>
            <a:pPr lvl="1">
              <a:buFont typeface="Arial" charset="0"/>
              <a:buChar char="•"/>
            </a:pPr>
            <a:r>
              <a:rPr lang="en-US" smtClean="0"/>
              <a:t>A: WMApp to redraw the list content during animation</a:t>
            </a:r>
          </a:p>
          <a:p>
            <a:pPr lvl="1">
              <a:buFont typeface="Arial" charset="0"/>
              <a:buChar char="•"/>
            </a:pPr>
            <a:r>
              <a:rPr lang="en-US" smtClean="0"/>
              <a:t>B: List contents are drawn into offscreen surface and used for animation</a:t>
            </a:r>
          </a:p>
          <a:p>
            <a:pPr lvl="1"/>
            <a:endParaRPr lang="en-US" smtClean="0"/>
          </a:p>
        </p:txBody>
      </p:sp>
      <p:sp>
        <p:nvSpPr>
          <p:cNvPr id="61443" name="Slide Number Placeholder 3"/>
          <p:cNvSpPr>
            <a:spLocks noGrp="1"/>
          </p:cNvSpPr>
          <p:nvPr>
            <p:ph type="sldNum" sz="quarter" idx="10"/>
          </p:nvPr>
        </p:nvSpPr>
        <p:spPr>
          <a:noFill/>
        </p:spPr>
        <p:txBody>
          <a:bodyPr/>
          <a:lstStyle/>
          <a:p>
            <a:fld id="{8701ADAF-6D7A-499A-ADE8-E74BEA830CFE}" type="slidenum">
              <a:rPr lang="en-US"/>
              <a:pPr/>
              <a:t>29</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Sample Animation Requirements</a:t>
            </a:r>
          </a:p>
        </p:txBody>
      </p:sp>
      <p:sp>
        <p:nvSpPr>
          <p:cNvPr id="19458" name="Slide Number Placeholder 3"/>
          <p:cNvSpPr>
            <a:spLocks noGrp="1"/>
          </p:cNvSpPr>
          <p:nvPr>
            <p:ph type="sldNum" sz="quarter" idx="10"/>
          </p:nvPr>
        </p:nvSpPr>
        <p:spPr>
          <a:noFill/>
        </p:spPr>
        <p:txBody>
          <a:bodyPr/>
          <a:lstStyle/>
          <a:p>
            <a:fld id="{7FA99E3B-D65B-4309-A944-C98CEF42D771}" type="slidenum">
              <a:rPr lang="en-US"/>
              <a:pPr/>
              <a:t>3</a:t>
            </a:fld>
            <a:r>
              <a:rPr lang="en-US"/>
              <a:t> / T. A. Devi / ID RD CDS HF /  Dec-2012   © Continental Automotive Singapore</a:t>
            </a:r>
          </a:p>
        </p:txBody>
      </p:sp>
      <p:pic>
        <p:nvPicPr>
          <p:cNvPr id="5" name="finite_single.avi">
            <a:hlinkClick r:id="" action="ppaction://media"/>
          </p:cNvPr>
          <p:cNvPicPr>
            <a:picLocks noGrp="1" noRot="1" noChangeAspect="1"/>
          </p:cNvPicPr>
          <p:nvPr>
            <p:ph idx="1"/>
            <a:videoFile r:link="rId1"/>
          </p:nvPr>
        </p:nvPicPr>
        <p:blipFill>
          <a:blip r:embed="rId5" cstate="print"/>
          <a:srcRect/>
          <a:stretch>
            <a:fillRect/>
          </a:stretch>
        </p:blipFill>
        <p:spPr>
          <a:xfrm>
            <a:off x="334963" y="1268413"/>
            <a:ext cx="2952750" cy="2338387"/>
          </a:xfrm>
        </p:spPr>
      </p:pic>
      <p:pic>
        <p:nvPicPr>
          <p:cNvPr id="6" name="endless_subscene.avi">
            <a:hlinkClick r:id="" action="ppaction://media"/>
          </p:cNvPr>
          <p:cNvPicPr>
            <a:picLocks noRot="1" noChangeAspect="1"/>
          </p:cNvPicPr>
          <p:nvPr>
            <a:videoFile r:link="rId2"/>
          </p:nvPr>
        </p:nvPicPr>
        <p:blipFill>
          <a:blip r:embed="rId6" cstate="print"/>
          <a:srcRect/>
          <a:stretch>
            <a:fillRect/>
          </a:stretch>
        </p:blipFill>
        <p:spPr bwMode="auto">
          <a:xfrm>
            <a:off x="6618288" y="1268413"/>
            <a:ext cx="2952750" cy="2338387"/>
          </a:xfrm>
          <a:prstGeom prst="rect">
            <a:avLst/>
          </a:prstGeom>
          <a:noFill/>
          <a:ln w="9525">
            <a:noFill/>
            <a:miter lim="800000"/>
            <a:headEnd/>
            <a:tailEnd/>
          </a:ln>
        </p:spPr>
      </p:pic>
      <p:sp>
        <p:nvSpPr>
          <p:cNvPr id="19461" name="TextBox 6"/>
          <p:cNvSpPr txBox="1">
            <a:spLocks noChangeArrowheads="1"/>
          </p:cNvSpPr>
          <p:nvPr/>
        </p:nvSpPr>
        <p:spPr bwMode="auto">
          <a:xfrm>
            <a:off x="766763" y="3806825"/>
            <a:ext cx="2105025" cy="323850"/>
          </a:xfrm>
          <a:prstGeom prst="rect">
            <a:avLst/>
          </a:prstGeom>
          <a:noFill/>
          <a:ln w="9525">
            <a:noFill/>
            <a:miter lim="800000"/>
            <a:headEnd/>
            <a:tailEnd/>
          </a:ln>
        </p:spPr>
        <p:txBody>
          <a:bodyPr wrap="none">
            <a:spAutoFit/>
          </a:bodyPr>
          <a:lstStyle/>
          <a:p>
            <a:pPr algn="ctr"/>
            <a:r>
              <a:rPr lang="en-US"/>
              <a:t>Finite single animation</a:t>
            </a:r>
          </a:p>
        </p:txBody>
      </p:sp>
      <p:sp>
        <p:nvSpPr>
          <p:cNvPr id="19462" name="TextBox 7"/>
          <p:cNvSpPr txBox="1">
            <a:spLocks noChangeArrowheads="1"/>
          </p:cNvSpPr>
          <p:nvPr/>
        </p:nvSpPr>
        <p:spPr bwMode="auto">
          <a:xfrm>
            <a:off x="6618288" y="3806825"/>
            <a:ext cx="3035300" cy="323850"/>
          </a:xfrm>
          <a:prstGeom prst="rect">
            <a:avLst/>
          </a:prstGeom>
          <a:noFill/>
          <a:ln w="9525">
            <a:noFill/>
            <a:miter lim="800000"/>
            <a:headEnd/>
            <a:tailEnd/>
          </a:ln>
        </p:spPr>
        <p:txBody>
          <a:bodyPr wrap="none">
            <a:spAutoFit/>
          </a:bodyPr>
          <a:lstStyle/>
          <a:p>
            <a:pPr algn="ctr"/>
            <a:r>
              <a:rPr lang="en-US"/>
              <a:t>Endless animation with subscene</a:t>
            </a:r>
          </a:p>
        </p:txBody>
      </p:sp>
      <p:pic>
        <p:nvPicPr>
          <p:cNvPr id="9" name="view change.avi">
            <a:hlinkClick r:id="" action="ppaction://media"/>
          </p:cNvPr>
          <p:cNvPicPr>
            <a:picLocks noRot="1" noChangeAspect="1"/>
          </p:cNvPicPr>
          <p:nvPr>
            <a:videoFile r:link="rId3"/>
          </p:nvPr>
        </p:nvPicPr>
        <p:blipFill>
          <a:blip r:embed="rId7" cstate="print"/>
          <a:srcRect/>
          <a:stretch>
            <a:fillRect/>
          </a:stretch>
        </p:blipFill>
        <p:spPr bwMode="auto">
          <a:xfrm>
            <a:off x="3470275" y="1268413"/>
            <a:ext cx="2952750" cy="2338387"/>
          </a:xfrm>
          <a:prstGeom prst="rect">
            <a:avLst/>
          </a:prstGeom>
          <a:noFill/>
          <a:ln w="9525">
            <a:noFill/>
            <a:miter lim="800000"/>
            <a:headEnd/>
            <a:tailEnd/>
          </a:ln>
        </p:spPr>
      </p:pic>
      <p:sp>
        <p:nvSpPr>
          <p:cNvPr id="19464" name="TextBox 9"/>
          <p:cNvSpPr txBox="1">
            <a:spLocks noChangeArrowheads="1"/>
          </p:cNvSpPr>
          <p:nvPr/>
        </p:nvSpPr>
        <p:spPr bwMode="auto">
          <a:xfrm>
            <a:off x="3892550" y="3806825"/>
            <a:ext cx="2174875" cy="554038"/>
          </a:xfrm>
          <a:prstGeom prst="rect">
            <a:avLst/>
          </a:prstGeom>
          <a:noFill/>
          <a:ln w="9525">
            <a:noFill/>
            <a:miter lim="800000"/>
            <a:headEnd/>
            <a:tailEnd/>
          </a:ln>
        </p:spPr>
        <p:txBody>
          <a:bodyPr wrap="none">
            <a:spAutoFit/>
          </a:bodyPr>
          <a:lstStyle/>
          <a:p>
            <a:pPr algn="ctr"/>
            <a:r>
              <a:rPr lang="en-US"/>
              <a:t>View change animation</a:t>
            </a:r>
          </a:p>
          <a:p>
            <a:pPr algn="ctr"/>
            <a:r>
              <a:rPr lang="en-US"/>
              <a:t>(using HMI content)</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3572"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5643" fill="hold"/>
                                        <p:tgtEl>
                                          <p:spTgt spid="6"/>
                                        </p:tgtEl>
                                      </p:cBhvr>
                                    </p:cmd>
                                  </p:childTnLst>
                                </p:cTn>
                              </p:par>
                            </p:childTnLst>
                          </p:cTn>
                        </p:par>
                      </p:childTnLst>
                    </p:cTn>
                  </p:par>
                </p:childTnLst>
              </p:cTn>
              <p:nextCondLst>
                <p:cond evt="onClick" delay="0">
                  <p:tgtEl>
                    <p:spTgt spid="6"/>
                  </p:tgtEl>
                </p:cond>
              </p:nextCondLst>
            </p:seq>
            <p:video>
              <p:cMediaNode>
                <p:cTn id="13" fill="hold" display="0">
                  <p:stCondLst>
                    <p:cond delay="indefinite"/>
                  </p:stCondLst>
                  <p:endCondLst>
                    <p:cond evt="onNext" delay="0">
                      <p:tgtEl>
                        <p:sldTgt/>
                      </p:tgtEl>
                    </p:cond>
                    <p:cond evt="onPrev" delay="0">
                      <p:tgtEl>
                        <p:sldTgt/>
                      </p:tgtEl>
                    </p:cond>
                  </p:endCondLst>
                </p:cTn>
                <p:tgtEl>
                  <p:spTgt spid="6"/>
                </p:tgtEl>
              </p:cMediaNode>
            </p:video>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5858" fill="hold"/>
                                        <p:tgtEl>
                                          <p:spTgt spid="9"/>
                                        </p:tgtEl>
                                      </p:cBhvr>
                                    </p:cmd>
                                  </p:childTnLst>
                                </p:cTn>
                              </p:par>
                            </p:childTnLst>
                          </p:cTn>
                        </p:par>
                      </p:childTnLst>
                    </p:cTn>
                  </p:par>
                </p:childTnLst>
              </p:cTn>
              <p:nextCondLst>
                <p:cond evt="onClick" delay="0">
                  <p:tgtEl>
                    <p:spTgt spid="9"/>
                  </p:tgtEl>
                </p:cond>
              </p:nextCondLst>
            </p:seq>
            <p:video>
              <p:cMediaNode>
                <p:cTn id="19"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Content Placeholder 1"/>
          <p:cNvSpPr>
            <a:spLocks noGrp="1"/>
          </p:cNvSpPr>
          <p:nvPr>
            <p:ph idx="1"/>
          </p:nvPr>
        </p:nvSpPr>
        <p:spPr>
          <a:xfrm>
            <a:off x="334963" y="998538"/>
            <a:ext cx="9236075" cy="4946650"/>
          </a:xfrm>
        </p:spPr>
        <p:txBody>
          <a:bodyPr/>
          <a:lstStyle/>
          <a:p>
            <a:r>
              <a:rPr lang="en-US" smtClean="0"/>
              <a:t>Design A</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Pros: Straightforward, easy to implement. Uses least amount of surface memory.</a:t>
            </a:r>
          </a:p>
          <a:p>
            <a:r>
              <a:rPr lang="en-US" smtClean="0"/>
              <a:t>Cons: Not so reusable. Hard to change when requirements change. Lots of text and bitmap painting done at animation TimeDomain – performance hit.</a:t>
            </a:r>
          </a:p>
        </p:txBody>
      </p:sp>
      <p:sp>
        <p:nvSpPr>
          <p:cNvPr id="62466" name="Title 2"/>
          <p:cNvSpPr>
            <a:spLocks noGrp="1"/>
          </p:cNvSpPr>
          <p:nvPr>
            <p:ph type="title"/>
          </p:nvPr>
        </p:nvSpPr>
        <p:spPr/>
        <p:txBody>
          <a:bodyPr/>
          <a:lstStyle/>
          <a:p>
            <a:r>
              <a:rPr lang="en-US" smtClean="0"/>
              <a:t>Demo 3 </a:t>
            </a:r>
            <a:br>
              <a:rPr lang="en-US" smtClean="0"/>
            </a:br>
            <a:r>
              <a:rPr lang="en-US" smtClean="0"/>
              <a:t>Implementing a list scroll animation</a:t>
            </a:r>
          </a:p>
        </p:txBody>
      </p:sp>
      <p:sp>
        <p:nvSpPr>
          <p:cNvPr id="7" name="Rounded Rectangle 6"/>
          <p:cNvSpPr/>
          <p:nvPr/>
        </p:nvSpPr>
        <p:spPr>
          <a:xfrm>
            <a:off x="2410362" y="2132856"/>
            <a:ext cx="1716191" cy="792088"/>
          </a:xfrm>
          <a:prstGeom prst="roundRect">
            <a:avLst/>
          </a:prstGeom>
          <a:ln/>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600" dirty="0" err="1">
                <a:solidFill>
                  <a:schemeClr val="accent2">
                    <a:lumMod val="50000"/>
                  </a:schemeClr>
                </a:solidFill>
              </a:rPr>
              <a:t>ListScroll</a:t>
            </a:r>
            <a:r>
              <a:rPr lang="en-US" sz="1600" dirty="0">
                <a:solidFill>
                  <a:schemeClr val="accent2">
                    <a:lumMod val="50000"/>
                  </a:schemeClr>
                </a:solidFill>
              </a:rPr>
              <a:t> :</a:t>
            </a:r>
          </a:p>
          <a:p>
            <a:pPr algn="ctr">
              <a:defRPr/>
            </a:pPr>
            <a:r>
              <a:rPr lang="en-US" sz="1600" dirty="0" err="1">
                <a:solidFill>
                  <a:schemeClr val="accent2">
                    <a:lumMod val="50000"/>
                  </a:schemeClr>
                </a:solidFill>
              </a:rPr>
              <a:t>AnimControl</a:t>
            </a:r>
            <a:endParaRPr lang="en-US" sz="1600" dirty="0">
              <a:solidFill>
                <a:schemeClr val="accent2">
                  <a:lumMod val="50000"/>
                </a:schemeClr>
              </a:solidFill>
            </a:endParaRPr>
          </a:p>
        </p:txBody>
      </p:sp>
      <p:sp>
        <p:nvSpPr>
          <p:cNvPr id="8" name="Rounded Rectangle 7"/>
          <p:cNvSpPr/>
          <p:nvPr/>
        </p:nvSpPr>
        <p:spPr>
          <a:xfrm>
            <a:off x="382588" y="2133600"/>
            <a:ext cx="1481137" cy="7905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err="1">
                <a:solidFill>
                  <a:schemeClr val="accent2">
                    <a:lumMod val="50000"/>
                  </a:schemeClr>
                </a:solidFill>
              </a:rPr>
              <a:t>ListBox</a:t>
            </a:r>
            <a:r>
              <a:rPr lang="en-US" sz="1600" dirty="0">
                <a:solidFill>
                  <a:schemeClr val="accent2">
                    <a:lumMod val="50000"/>
                  </a:schemeClr>
                </a:solidFill>
              </a:rPr>
              <a:t> : Widget</a:t>
            </a:r>
          </a:p>
        </p:txBody>
      </p:sp>
      <p:sp>
        <p:nvSpPr>
          <p:cNvPr id="9" name="Rounded Rectangle 8"/>
          <p:cNvSpPr/>
          <p:nvPr/>
        </p:nvSpPr>
        <p:spPr>
          <a:xfrm>
            <a:off x="7293260" y="1124744"/>
            <a:ext cx="2340260" cy="2736304"/>
          </a:xfrm>
          <a:prstGeom prst="roundRect">
            <a:avLst/>
          </a:prstGeom>
          <a:ln/>
          <a:effectLst>
            <a:glow rad="228600">
              <a:schemeClr val="accent4">
                <a:satMod val="175000"/>
                <a:alpha val="40000"/>
              </a:schemeClr>
            </a:glo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a:lstStyle/>
          <a:p>
            <a:pPr algn="ctr">
              <a:defRPr/>
            </a:pPr>
            <a:r>
              <a:rPr lang="en-US" sz="1600" dirty="0" err="1"/>
              <a:t>AnimLayer</a:t>
            </a:r>
            <a:r>
              <a:rPr lang="en-US" sz="1600" dirty="0"/>
              <a:t> : </a:t>
            </a:r>
            <a:r>
              <a:rPr lang="en-US" sz="1600" dirty="0" err="1"/>
              <a:t>BUFlet</a:t>
            </a:r>
            <a:endParaRPr lang="en-US" sz="1600" dirty="0"/>
          </a:p>
        </p:txBody>
      </p:sp>
      <p:sp>
        <p:nvSpPr>
          <p:cNvPr id="10" name="Rounded Rectangle 9"/>
          <p:cNvSpPr/>
          <p:nvPr/>
        </p:nvSpPr>
        <p:spPr>
          <a:xfrm>
            <a:off x="4672614" y="2132856"/>
            <a:ext cx="2106234" cy="792088"/>
          </a:xfrm>
          <a:prstGeom prst="roundRect">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dirty="0" err="1">
                <a:solidFill>
                  <a:schemeClr val="accent2">
                    <a:lumMod val="50000"/>
                  </a:schemeClr>
                </a:solidFill>
              </a:rPr>
              <a:t>ListScrollPainter</a:t>
            </a:r>
            <a:r>
              <a:rPr lang="en-US" sz="1600" dirty="0">
                <a:solidFill>
                  <a:schemeClr val="accent2">
                    <a:lumMod val="50000"/>
                  </a:schemeClr>
                </a:solidFill>
              </a:rPr>
              <a:t> :</a:t>
            </a:r>
          </a:p>
          <a:p>
            <a:pPr algn="ctr">
              <a:defRPr/>
            </a:pPr>
            <a:r>
              <a:rPr lang="en-US" sz="1600" dirty="0" err="1">
                <a:solidFill>
                  <a:schemeClr val="accent2">
                    <a:lumMod val="50000"/>
                  </a:schemeClr>
                </a:solidFill>
              </a:rPr>
              <a:t>WmApp</a:t>
            </a:r>
            <a:endParaRPr lang="en-US" sz="1600" dirty="0">
              <a:solidFill>
                <a:schemeClr val="accent2">
                  <a:lumMod val="50000"/>
                </a:schemeClr>
              </a:solidFill>
            </a:endParaRPr>
          </a:p>
        </p:txBody>
      </p:sp>
      <p:sp>
        <p:nvSpPr>
          <p:cNvPr id="11" name="Right Arrow 10"/>
          <p:cNvSpPr/>
          <p:nvPr/>
        </p:nvSpPr>
        <p:spPr>
          <a:xfrm>
            <a:off x="1942311" y="2420888"/>
            <a:ext cx="390043" cy="216024"/>
          </a:xfrm>
          <a:prstGeom prst="rightArrow">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600" dirty="0"/>
          </a:p>
        </p:txBody>
      </p:sp>
      <p:sp>
        <p:nvSpPr>
          <p:cNvPr id="12" name="Right Arrow 11"/>
          <p:cNvSpPr/>
          <p:nvPr/>
        </p:nvSpPr>
        <p:spPr>
          <a:xfrm>
            <a:off x="4204562" y="2420888"/>
            <a:ext cx="390043" cy="216024"/>
          </a:xfrm>
          <a:prstGeom prst="rightArrow">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600" dirty="0"/>
          </a:p>
        </p:txBody>
      </p:sp>
      <p:sp>
        <p:nvSpPr>
          <p:cNvPr id="13" name="Right Arrow 12"/>
          <p:cNvSpPr/>
          <p:nvPr/>
        </p:nvSpPr>
        <p:spPr>
          <a:xfrm>
            <a:off x="6856857" y="2420888"/>
            <a:ext cx="390043" cy="216024"/>
          </a:xfrm>
          <a:prstGeom prst="rightArrow">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sz="1600" dirty="0"/>
          </a:p>
        </p:txBody>
      </p:sp>
      <p:sp>
        <p:nvSpPr>
          <p:cNvPr id="14" name="Cloud 13"/>
          <p:cNvSpPr/>
          <p:nvPr/>
        </p:nvSpPr>
        <p:spPr>
          <a:xfrm>
            <a:off x="1943100" y="3213100"/>
            <a:ext cx="2651125" cy="1439863"/>
          </a:xfrm>
          <a:prstGeom prst="cloud">
            <a:avLst/>
          </a:prstGeom>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600" dirty="0" err="1"/>
              <a:t>BitmapIDs</a:t>
            </a:r>
            <a:endParaRPr lang="en-US" sz="1600" dirty="0"/>
          </a:p>
          <a:p>
            <a:pPr algn="ctr">
              <a:defRPr/>
            </a:pPr>
            <a:r>
              <a:rPr lang="en-US" sz="1600" dirty="0" err="1"/>
              <a:t>TextIDs</a:t>
            </a:r>
            <a:endParaRPr lang="en-US" sz="1600" dirty="0"/>
          </a:p>
          <a:p>
            <a:pPr algn="ctr">
              <a:defRPr/>
            </a:pPr>
            <a:r>
              <a:rPr lang="en-US" sz="1600" dirty="0"/>
              <a:t>Positions</a:t>
            </a:r>
          </a:p>
          <a:p>
            <a:pPr algn="ctr">
              <a:defRPr/>
            </a:pPr>
            <a:r>
              <a:rPr lang="en-US" sz="1600" dirty="0"/>
              <a:t>Direction</a:t>
            </a:r>
          </a:p>
        </p:txBody>
      </p:sp>
      <p:cxnSp>
        <p:nvCxnSpPr>
          <p:cNvPr id="16" name="Straight Arrow Connector 15"/>
          <p:cNvCxnSpPr/>
          <p:nvPr/>
        </p:nvCxnSpPr>
        <p:spPr>
          <a:xfrm flipH="1" flipV="1">
            <a:off x="2098675" y="2708275"/>
            <a:ext cx="358775" cy="6492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V="1">
            <a:off x="4094163" y="2636838"/>
            <a:ext cx="266700" cy="57626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62489" name="Picture 2" descr="D:\users\RoBe\git\training\Screenshots\HMIDemo_Buflet_ListBackground.png"/>
          <p:cNvPicPr>
            <a:picLocks noChangeAspect="1" noChangeArrowheads="1"/>
          </p:cNvPicPr>
          <p:nvPr/>
        </p:nvPicPr>
        <p:blipFill>
          <a:blip r:embed="rId3" cstate="print"/>
          <a:srcRect/>
          <a:stretch>
            <a:fillRect/>
          </a:stretch>
        </p:blipFill>
        <p:spPr bwMode="auto">
          <a:xfrm>
            <a:off x="7527925" y="1784350"/>
            <a:ext cx="1949450" cy="1500188"/>
          </a:xfrm>
          <a:prstGeom prst="rect">
            <a:avLst/>
          </a:prstGeom>
          <a:noFill/>
          <a:ln w="9525">
            <a:noFill/>
            <a:miter lim="800000"/>
            <a:headEnd/>
            <a:tailEnd/>
          </a:ln>
        </p:spPr>
      </p:pic>
      <p:pic>
        <p:nvPicPr>
          <p:cNvPr id="62490" name="Picture 3" descr="D:\users\RoBe\git\training\Screenshots\HMIDemo_Buflet_ListContents-Transparent.png"/>
          <p:cNvPicPr>
            <a:picLocks noChangeAspect="1" noChangeArrowheads="1"/>
          </p:cNvPicPr>
          <p:nvPr/>
        </p:nvPicPr>
        <p:blipFill>
          <a:blip r:embed="rId4" cstate="print"/>
          <a:srcRect/>
          <a:stretch>
            <a:fillRect/>
          </a:stretch>
        </p:blipFill>
        <p:spPr bwMode="auto">
          <a:xfrm>
            <a:off x="7527925" y="1700213"/>
            <a:ext cx="1981200" cy="2439987"/>
          </a:xfrm>
          <a:prstGeom prst="rect">
            <a:avLst/>
          </a:prstGeom>
          <a:noFill/>
          <a:ln w="9525">
            <a:noFill/>
            <a:miter lim="800000"/>
            <a:headEnd/>
            <a:tailEnd/>
          </a:ln>
        </p:spPr>
      </p:pic>
      <p:sp>
        <p:nvSpPr>
          <p:cNvPr id="62491" name="Slide Number Placeholder 3"/>
          <p:cNvSpPr>
            <a:spLocks noGrp="1"/>
          </p:cNvSpPr>
          <p:nvPr>
            <p:ph type="sldNum" sz="quarter" idx="10"/>
          </p:nvPr>
        </p:nvSpPr>
        <p:spPr>
          <a:noFill/>
        </p:spPr>
        <p:txBody>
          <a:bodyPr/>
          <a:lstStyle/>
          <a:p>
            <a:fld id="{C4EDBBA1-8422-4888-9B92-ACC73861E6C8}" type="slidenum">
              <a:rPr lang="en-US"/>
              <a:pPr/>
              <a:t>30</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Content Placeholder 1"/>
          <p:cNvSpPr>
            <a:spLocks noGrp="1"/>
          </p:cNvSpPr>
          <p:nvPr>
            <p:ph idx="1"/>
          </p:nvPr>
        </p:nvSpPr>
        <p:spPr>
          <a:xfrm>
            <a:off x="334963" y="998538"/>
            <a:ext cx="9236075" cy="4946650"/>
          </a:xfrm>
        </p:spPr>
        <p:txBody>
          <a:bodyPr/>
          <a:lstStyle/>
          <a:p>
            <a:r>
              <a:rPr lang="en-US" smtClean="0"/>
              <a:t>Design B</a:t>
            </a:r>
          </a:p>
        </p:txBody>
      </p:sp>
      <p:sp>
        <p:nvSpPr>
          <p:cNvPr id="64514" name="Title 2"/>
          <p:cNvSpPr>
            <a:spLocks noGrp="1"/>
          </p:cNvSpPr>
          <p:nvPr>
            <p:ph type="title"/>
          </p:nvPr>
        </p:nvSpPr>
        <p:spPr/>
        <p:txBody>
          <a:bodyPr/>
          <a:lstStyle/>
          <a:p>
            <a:r>
              <a:rPr lang="en-US" smtClean="0"/>
              <a:t>Demo 3 </a:t>
            </a:r>
            <a:br>
              <a:rPr lang="en-US" smtClean="0"/>
            </a:br>
            <a:r>
              <a:rPr lang="en-US" smtClean="0"/>
              <a:t>Implementing a list scroll animation</a:t>
            </a:r>
          </a:p>
        </p:txBody>
      </p:sp>
      <p:sp>
        <p:nvSpPr>
          <p:cNvPr id="14" name="Rounded Rectangle 13"/>
          <p:cNvSpPr/>
          <p:nvPr/>
        </p:nvSpPr>
        <p:spPr>
          <a:xfrm>
            <a:off x="662524" y="3140968"/>
            <a:ext cx="2262251" cy="1440160"/>
          </a:xfrm>
          <a:prstGeom prst="roundRect">
            <a:avLst/>
          </a:prstGeom>
          <a:ln/>
          <a:effectLst>
            <a:glow rad="228600">
              <a:schemeClr val="accent4">
                <a:satMod val="175000"/>
                <a:alpha val="40000"/>
              </a:schemeClr>
            </a:glo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a:lstStyle/>
          <a:p>
            <a:pPr algn="ctr">
              <a:defRPr/>
            </a:pPr>
            <a:r>
              <a:rPr lang="en-US" sz="1600" dirty="0"/>
              <a:t>Outgoing : </a:t>
            </a:r>
            <a:r>
              <a:rPr lang="en-US" sz="1600" dirty="0" err="1"/>
              <a:t>BUFlet</a:t>
            </a:r>
            <a:endParaRPr lang="en-US" sz="1600" dirty="0"/>
          </a:p>
        </p:txBody>
      </p:sp>
      <p:pic>
        <p:nvPicPr>
          <p:cNvPr id="64518" name="Picture 2" descr="D:\users\RoBe\git\training\Screenshots\HMIDemo_Buflet_ListContents-Transparent.png"/>
          <p:cNvPicPr>
            <a:picLocks noChangeAspect="1" noChangeArrowheads="1"/>
          </p:cNvPicPr>
          <p:nvPr/>
        </p:nvPicPr>
        <p:blipFill>
          <a:blip r:embed="rId3" cstate="print"/>
          <a:srcRect/>
          <a:stretch>
            <a:fillRect/>
          </a:stretch>
        </p:blipFill>
        <p:spPr bwMode="auto">
          <a:xfrm>
            <a:off x="1130300" y="3500438"/>
            <a:ext cx="1346200" cy="1657350"/>
          </a:xfrm>
          <a:prstGeom prst="rect">
            <a:avLst/>
          </a:prstGeom>
          <a:noFill/>
          <a:ln w="9525">
            <a:noFill/>
            <a:miter lim="800000"/>
            <a:headEnd/>
            <a:tailEnd/>
          </a:ln>
        </p:spPr>
      </p:pic>
      <p:sp>
        <p:nvSpPr>
          <p:cNvPr id="16" name="Rounded Rectangle 15"/>
          <p:cNvSpPr/>
          <p:nvPr/>
        </p:nvSpPr>
        <p:spPr>
          <a:xfrm>
            <a:off x="662524" y="4797152"/>
            <a:ext cx="2262251" cy="864096"/>
          </a:xfrm>
          <a:prstGeom prst="roundRect">
            <a:avLst/>
          </a:prstGeom>
          <a:ln/>
          <a:effectLst>
            <a:glow rad="228600">
              <a:schemeClr val="accent4">
                <a:satMod val="175000"/>
                <a:alpha val="40000"/>
              </a:schemeClr>
            </a:glo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a:lstStyle/>
          <a:p>
            <a:pPr algn="ctr">
              <a:defRPr/>
            </a:pPr>
            <a:r>
              <a:rPr lang="en-US" sz="1600" dirty="0"/>
              <a:t>Incoming : </a:t>
            </a:r>
            <a:r>
              <a:rPr lang="en-US" sz="1600" dirty="0" err="1"/>
              <a:t>BUFlet</a:t>
            </a:r>
            <a:endParaRPr lang="en-US" sz="1600" dirty="0"/>
          </a:p>
        </p:txBody>
      </p:sp>
      <p:pic>
        <p:nvPicPr>
          <p:cNvPr id="64522" name="Picture 3" descr="D:\users\RoBe\git\training\Screenshots\HMIDemo_Buflet_ListAnimIncoming.png"/>
          <p:cNvPicPr>
            <a:picLocks noChangeAspect="1" noChangeArrowheads="1"/>
          </p:cNvPicPr>
          <p:nvPr/>
        </p:nvPicPr>
        <p:blipFill>
          <a:blip r:embed="rId4" cstate="print"/>
          <a:srcRect/>
          <a:stretch>
            <a:fillRect/>
          </a:stretch>
        </p:blipFill>
        <p:spPr bwMode="auto">
          <a:xfrm>
            <a:off x="1130300" y="5229225"/>
            <a:ext cx="1327150" cy="407988"/>
          </a:xfrm>
          <a:prstGeom prst="rect">
            <a:avLst/>
          </a:prstGeom>
          <a:noFill/>
          <a:ln w="9525">
            <a:noFill/>
            <a:miter lim="800000"/>
            <a:headEnd/>
            <a:tailEnd/>
          </a:ln>
        </p:spPr>
      </p:pic>
      <p:sp>
        <p:nvSpPr>
          <p:cNvPr id="19" name="Rounded Rectangle 18"/>
          <p:cNvSpPr/>
          <p:nvPr/>
        </p:nvSpPr>
        <p:spPr>
          <a:xfrm>
            <a:off x="1754645" y="1196752"/>
            <a:ext cx="2262251" cy="1728192"/>
          </a:xfrm>
          <a:prstGeom prst="roundRect">
            <a:avLst/>
          </a:prstGeom>
          <a:ln/>
          <a:effectLst>
            <a:glow rad="228600">
              <a:schemeClr val="accent4">
                <a:satMod val="175000"/>
                <a:alpha val="40000"/>
              </a:schemeClr>
            </a:glo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a:lstStyle/>
          <a:p>
            <a:pPr algn="ctr">
              <a:defRPr/>
            </a:pPr>
            <a:r>
              <a:rPr lang="en-US" sz="1600" dirty="0"/>
              <a:t>Background : </a:t>
            </a:r>
            <a:r>
              <a:rPr lang="en-US" sz="1600" dirty="0" err="1"/>
              <a:t>BUFlet</a:t>
            </a:r>
            <a:endParaRPr lang="en-US" sz="1600" dirty="0"/>
          </a:p>
        </p:txBody>
      </p:sp>
      <p:pic>
        <p:nvPicPr>
          <p:cNvPr id="64526" name="Picture 4" descr="D:\users\RoBe\git\training\Screenshots\HMIDemo_Buflet_ListBackground.png"/>
          <p:cNvPicPr>
            <a:picLocks noChangeAspect="1" noChangeArrowheads="1"/>
          </p:cNvPicPr>
          <p:nvPr/>
        </p:nvPicPr>
        <p:blipFill>
          <a:blip r:embed="rId5" cstate="print"/>
          <a:srcRect/>
          <a:stretch>
            <a:fillRect/>
          </a:stretch>
        </p:blipFill>
        <p:spPr bwMode="auto">
          <a:xfrm>
            <a:off x="2266950" y="1844675"/>
            <a:ext cx="1311275" cy="1009650"/>
          </a:xfrm>
          <a:prstGeom prst="rect">
            <a:avLst/>
          </a:prstGeom>
          <a:noFill/>
          <a:ln w="9525">
            <a:noFill/>
            <a:miter lim="800000"/>
            <a:headEnd/>
            <a:tailEnd/>
          </a:ln>
        </p:spPr>
      </p:pic>
      <p:sp>
        <p:nvSpPr>
          <p:cNvPr id="27" name="Rounded Rectangle 26"/>
          <p:cNvSpPr/>
          <p:nvPr/>
        </p:nvSpPr>
        <p:spPr>
          <a:xfrm>
            <a:off x="7059234" y="2060848"/>
            <a:ext cx="2340260" cy="2448272"/>
          </a:xfrm>
          <a:prstGeom prst="roundRect">
            <a:avLst/>
          </a:prstGeom>
          <a:ln/>
          <a:effectLst>
            <a:glow rad="228600">
              <a:schemeClr val="accent4">
                <a:satMod val="175000"/>
                <a:alpha val="40000"/>
              </a:schemeClr>
            </a:glo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a:lstStyle/>
          <a:p>
            <a:pPr algn="ctr">
              <a:defRPr/>
            </a:pPr>
            <a:r>
              <a:rPr lang="en-US" sz="1600" dirty="0" err="1"/>
              <a:t>AnimLayer</a:t>
            </a:r>
            <a:r>
              <a:rPr lang="en-US" sz="1600" dirty="0"/>
              <a:t> : </a:t>
            </a:r>
            <a:r>
              <a:rPr lang="en-US" sz="1600" dirty="0" err="1"/>
              <a:t>BUFlet</a:t>
            </a:r>
            <a:endParaRPr lang="en-US" sz="1600" dirty="0"/>
          </a:p>
        </p:txBody>
      </p:sp>
      <p:sp>
        <p:nvSpPr>
          <p:cNvPr id="28" name="Rounded Rectangle 27"/>
          <p:cNvSpPr/>
          <p:nvPr/>
        </p:nvSpPr>
        <p:spPr>
          <a:xfrm>
            <a:off x="3704861" y="3933056"/>
            <a:ext cx="2106234" cy="792088"/>
          </a:xfrm>
          <a:prstGeom prst="roundRect">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dirty="0" err="1">
                <a:solidFill>
                  <a:schemeClr val="accent2">
                    <a:lumMod val="50000"/>
                  </a:schemeClr>
                </a:solidFill>
              </a:rPr>
              <a:t>ListScrollPainter</a:t>
            </a:r>
            <a:r>
              <a:rPr lang="en-US" sz="1600" dirty="0">
                <a:solidFill>
                  <a:schemeClr val="accent2">
                    <a:lumMod val="50000"/>
                  </a:schemeClr>
                </a:solidFill>
              </a:rPr>
              <a:t> :</a:t>
            </a:r>
          </a:p>
          <a:p>
            <a:pPr algn="ctr">
              <a:defRPr/>
            </a:pPr>
            <a:r>
              <a:rPr lang="en-US" sz="1600" dirty="0" err="1">
                <a:solidFill>
                  <a:schemeClr val="accent2">
                    <a:lumMod val="50000"/>
                  </a:schemeClr>
                </a:solidFill>
              </a:rPr>
              <a:t>WmApp</a:t>
            </a:r>
            <a:endParaRPr lang="en-US" sz="1600" dirty="0">
              <a:solidFill>
                <a:schemeClr val="accent2">
                  <a:lumMod val="50000"/>
                </a:schemeClr>
              </a:solidFill>
            </a:endParaRPr>
          </a:p>
        </p:txBody>
      </p:sp>
      <p:pic>
        <p:nvPicPr>
          <p:cNvPr id="64533" name="Picture 2" descr="D:\users\RoBe\git\training\Screenshots\HMIDemo_Buflet_ListBackground.png"/>
          <p:cNvPicPr>
            <a:picLocks noChangeAspect="1" noChangeArrowheads="1"/>
          </p:cNvPicPr>
          <p:nvPr/>
        </p:nvPicPr>
        <p:blipFill>
          <a:blip r:embed="rId5" cstate="print"/>
          <a:srcRect/>
          <a:stretch>
            <a:fillRect/>
          </a:stretch>
        </p:blipFill>
        <p:spPr bwMode="auto">
          <a:xfrm>
            <a:off x="7292975" y="2720975"/>
            <a:ext cx="1951038" cy="1500188"/>
          </a:xfrm>
          <a:prstGeom prst="rect">
            <a:avLst/>
          </a:prstGeom>
          <a:noFill/>
          <a:ln w="9525">
            <a:noFill/>
            <a:miter lim="800000"/>
            <a:headEnd/>
            <a:tailEnd/>
          </a:ln>
        </p:spPr>
      </p:pic>
      <p:pic>
        <p:nvPicPr>
          <p:cNvPr id="64534" name="Picture 3" descr="D:\users\RoBe\git\training\Screenshots\HMIDemo_Buflet_ListContents-Transparent.png"/>
          <p:cNvPicPr>
            <a:picLocks noChangeAspect="1" noChangeArrowheads="1"/>
          </p:cNvPicPr>
          <p:nvPr/>
        </p:nvPicPr>
        <p:blipFill>
          <a:blip r:embed="rId3" cstate="print"/>
          <a:srcRect/>
          <a:stretch>
            <a:fillRect/>
          </a:stretch>
        </p:blipFill>
        <p:spPr bwMode="auto">
          <a:xfrm>
            <a:off x="7292975" y="2636838"/>
            <a:ext cx="1982788" cy="2439987"/>
          </a:xfrm>
          <a:prstGeom prst="rect">
            <a:avLst/>
          </a:prstGeom>
          <a:noFill/>
          <a:ln w="9525">
            <a:noFill/>
            <a:miter lim="800000"/>
            <a:headEnd/>
            <a:tailEnd/>
          </a:ln>
        </p:spPr>
      </p:pic>
      <p:sp>
        <p:nvSpPr>
          <p:cNvPr id="32" name="Right Arrow 31"/>
          <p:cNvSpPr/>
          <p:nvPr/>
        </p:nvSpPr>
        <p:spPr>
          <a:xfrm rot="1515559">
            <a:off x="3036652" y="3885167"/>
            <a:ext cx="551348" cy="260572"/>
          </a:xfrm>
          <a:prstGeom prst="rightArrow">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600" dirty="0"/>
          </a:p>
        </p:txBody>
      </p:sp>
      <p:sp>
        <p:nvSpPr>
          <p:cNvPr id="33" name="Right Arrow 32"/>
          <p:cNvSpPr/>
          <p:nvPr/>
        </p:nvSpPr>
        <p:spPr>
          <a:xfrm rot="18364342">
            <a:off x="2981458" y="4772510"/>
            <a:ext cx="747844" cy="282286"/>
          </a:xfrm>
          <a:prstGeom prst="rightArrow">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600" dirty="0"/>
          </a:p>
        </p:txBody>
      </p:sp>
      <p:sp>
        <p:nvSpPr>
          <p:cNvPr id="38" name="Rounded Rectangle 37"/>
          <p:cNvSpPr/>
          <p:nvPr/>
        </p:nvSpPr>
        <p:spPr>
          <a:xfrm>
            <a:off x="4640965" y="1700808"/>
            <a:ext cx="1482165" cy="792088"/>
          </a:xfrm>
          <a:prstGeom prst="roundRect">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dirty="0" err="1">
                <a:solidFill>
                  <a:schemeClr val="accent2">
                    <a:lumMod val="50000"/>
                  </a:schemeClr>
                </a:solidFill>
              </a:rPr>
              <a:t>BlitSurface</a:t>
            </a:r>
            <a:r>
              <a:rPr lang="en-US" sz="1600" dirty="0">
                <a:solidFill>
                  <a:schemeClr val="accent2">
                    <a:lumMod val="50000"/>
                  </a:schemeClr>
                </a:solidFill>
              </a:rPr>
              <a:t> :</a:t>
            </a:r>
          </a:p>
          <a:p>
            <a:pPr algn="ctr">
              <a:defRPr/>
            </a:pPr>
            <a:r>
              <a:rPr lang="en-US" sz="1600" dirty="0" err="1">
                <a:solidFill>
                  <a:schemeClr val="accent2">
                    <a:lumMod val="50000"/>
                  </a:schemeClr>
                </a:solidFill>
              </a:rPr>
              <a:t>WmApp</a:t>
            </a:r>
            <a:endParaRPr lang="en-US" sz="1600" dirty="0">
              <a:solidFill>
                <a:schemeClr val="accent2">
                  <a:lumMod val="50000"/>
                </a:schemeClr>
              </a:solidFill>
            </a:endParaRPr>
          </a:p>
        </p:txBody>
      </p:sp>
      <p:sp>
        <p:nvSpPr>
          <p:cNvPr id="39" name="Right Arrow 38"/>
          <p:cNvSpPr/>
          <p:nvPr/>
        </p:nvSpPr>
        <p:spPr>
          <a:xfrm>
            <a:off x="4194927" y="2012961"/>
            <a:ext cx="356173" cy="260572"/>
          </a:xfrm>
          <a:prstGeom prst="rightArrow">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600" dirty="0"/>
          </a:p>
        </p:txBody>
      </p:sp>
      <p:sp>
        <p:nvSpPr>
          <p:cNvPr id="40" name="Right Arrow 39"/>
          <p:cNvSpPr/>
          <p:nvPr/>
        </p:nvSpPr>
        <p:spPr>
          <a:xfrm rot="1467368">
            <a:off x="6227786" y="2165093"/>
            <a:ext cx="601722" cy="239199"/>
          </a:xfrm>
          <a:prstGeom prst="rightArrow">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sz="1600" dirty="0"/>
          </a:p>
        </p:txBody>
      </p:sp>
      <p:sp>
        <p:nvSpPr>
          <p:cNvPr id="41" name="Right Arrow 40"/>
          <p:cNvSpPr/>
          <p:nvPr/>
        </p:nvSpPr>
        <p:spPr>
          <a:xfrm rot="20145342">
            <a:off x="5873688" y="4008555"/>
            <a:ext cx="1013587" cy="272637"/>
          </a:xfrm>
          <a:prstGeom prst="rightArrow">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sz="1600" dirty="0"/>
          </a:p>
        </p:txBody>
      </p:sp>
      <p:sp>
        <p:nvSpPr>
          <p:cNvPr id="64553" name="Slide Number Placeholder 3"/>
          <p:cNvSpPr>
            <a:spLocks noGrp="1"/>
          </p:cNvSpPr>
          <p:nvPr>
            <p:ph type="sldNum" sz="quarter" idx="10"/>
          </p:nvPr>
        </p:nvSpPr>
        <p:spPr>
          <a:noFill/>
        </p:spPr>
        <p:txBody>
          <a:bodyPr/>
          <a:lstStyle/>
          <a:p>
            <a:fld id="{0E0D51F2-EDDF-4E9D-9D97-DF117915B864}" type="slidenum">
              <a:rPr lang="en-US"/>
              <a:pPr/>
              <a:t>31</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1"/>
          <p:cNvSpPr>
            <a:spLocks noGrp="1"/>
          </p:cNvSpPr>
          <p:nvPr>
            <p:ph idx="1"/>
          </p:nvPr>
        </p:nvSpPr>
        <p:spPr>
          <a:xfrm>
            <a:off x="334963" y="998538"/>
            <a:ext cx="9236075" cy="4946650"/>
          </a:xfrm>
        </p:spPr>
        <p:txBody>
          <a:bodyPr/>
          <a:lstStyle/>
          <a:p>
            <a:r>
              <a:rPr lang="en-US" smtClean="0"/>
              <a:t>Design B</a:t>
            </a:r>
          </a:p>
          <a:p>
            <a:pPr lvl="1"/>
            <a:r>
              <a:rPr lang="en-US" smtClean="0"/>
              <a:t>Pros: More efficient runtime (all H/W blitting). Highly reusable / configurable.</a:t>
            </a:r>
          </a:p>
          <a:p>
            <a:pPr lvl="1"/>
            <a:r>
              <a:rPr lang="en-US" smtClean="0"/>
              <a:t>Cons: More surface memory needed. More complex implementation.</a:t>
            </a:r>
          </a:p>
        </p:txBody>
      </p:sp>
      <p:sp>
        <p:nvSpPr>
          <p:cNvPr id="66562" name="Title 2"/>
          <p:cNvSpPr>
            <a:spLocks noGrp="1"/>
          </p:cNvSpPr>
          <p:nvPr>
            <p:ph type="title"/>
          </p:nvPr>
        </p:nvSpPr>
        <p:spPr/>
        <p:txBody>
          <a:bodyPr/>
          <a:lstStyle/>
          <a:p>
            <a:r>
              <a:rPr lang="en-US" smtClean="0"/>
              <a:t>Demo 3 </a:t>
            </a:r>
            <a:br>
              <a:rPr lang="en-US" smtClean="0"/>
            </a:br>
            <a:r>
              <a:rPr lang="en-US" smtClean="0"/>
              <a:t>Implementing a list scroll animation</a:t>
            </a:r>
          </a:p>
        </p:txBody>
      </p:sp>
      <p:sp>
        <p:nvSpPr>
          <p:cNvPr id="7" name="AutoShape 51"/>
          <p:cNvSpPr>
            <a:spLocks noChangeArrowheads="1"/>
          </p:cNvSpPr>
          <p:nvPr/>
        </p:nvSpPr>
        <p:spPr bwMode="auto">
          <a:xfrm>
            <a:off x="739775" y="2852738"/>
            <a:ext cx="8504238" cy="1368425"/>
          </a:xfrm>
          <a:prstGeom prst="roundRect">
            <a:avLst>
              <a:gd name="adj" fmla="val 16667"/>
            </a:avLst>
          </a:prstGeom>
          <a:gradFill rotWithShape="1">
            <a:gsLst>
              <a:gs pos="0">
                <a:schemeClr val="hlink"/>
              </a:gs>
              <a:gs pos="50000">
                <a:srgbClr val="FFCB7C"/>
              </a:gs>
              <a:gs pos="100000">
                <a:schemeClr val="hlink"/>
              </a:gs>
            </a:gsLst>
            <a:lin ang="0" scaled="1"/>
          </a:gradFill>
          <a:ln w="9525" algn="ctr">
            <a:solidFill>
              <a:schemeClr val="hlink"/>
            </a:solidFill>
            <a:round/>
            <a:headEnd/>
            <a:tailEnd/>
          </a:ln>
          <a:effectLst>
            <a:outerShdw blurRad="50800" dist="38100" dir="2700000" algn="tl" rotWithShape="0">
              <a:prstClr val="black">
                <a:alpha val="40000"/>
              </a:prstClr>
            </a:outerShdw>
          </a:effectLst>
        </p:spPr>
        <p:txBody>
          <a:bodyPr lIns="0" tIns="0" rIns="0" bIns="0" anchor="ctr" anchorCtr="1"/>
          <a:lstStyle/>
          <a:p>
            <a:pPr algn="ctr" defTabSz="995363">
              <a:spcBef>
                <a:spcPct val="5000"/>
              </a:spcBef>
              <a:spcAft>
                <a:spcPct val="5000"/>
              </a:spcAft>
              <a:buClr>
                <a:srgbClr val="E19900"/>
              </a:buClr>
              <a:buFont typeface="Arial" charset="0"/>
              <a:buNone/>
              <a:tabLst>
                <a:tab pos="812800" algn="l"/>
              </a:tabLst>
              <a:defRPr/>
            </a:pPr>
            <a:r>
              <a:rPr lang="en-US" b="1" dirty="0">
                <a:latin typeface="Arial" pitchFamily="34" charset="0"/>
              </a:rPr>
              <a:t>Most real-world solutions will be in between these two extremes</a:t>
            </a:r>
          </a:p>
        </p:txBody>
      </p:sp>
      <p:sp>
        <p:nvSpPr>
          <p:cNvPr id="66564" name="Slide Number Placeholder 3"/>
          <p:cNvSpPr>
            <a:spLocks noGrp="1"/>
          </p:cNvSpPr>
          <p:nvPr>
            <p:ph type="sldNum" sz="quarter" idx="10"/>
          </p:nvPr>
        </p:nvSpPr>
        <p:spPr>
          <a:noFill/>
        </p:spPr>
        <p:txBody>
          <a:bodyPr/>
          <a:lstStyle/>
          <a:p>
            <a:fld id="{913B2E25-A8D0-4C2A-B2BF-ED59EEA23B7D}" type="slidenum">
              <a:rPr lang="en-US"/>
              <a:pPr/>
              <a:t>32</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Content Placeholder 1"/>
          <p:cNvSpPr>
            <a:spLocks noGrp="1"/>
          </p:cNvSpPr>
          <p:nvPr>
            <p:ph idx="1"/>
          </p:nvPr>
        </p:nvSpPr>
        <p:spPr>
          <a:xfrm>
            <a:off x="334963" y="998538"/>
            <a:ext cx="9236075" cy="4946650"/>
          </a:xfrm>
        </p:spPr>
        <p:txBody>
          <a:bodyPr/>
          <a:lstStyle/>
          <a:p>
            <a:r>
              <a:rPr lang="en-US" dirty="0" smtClean="0"/>
              <a:t>Implement</a:t>
            </a:r>
          </a:p>
          <a:p>
            <a:pPr lvl="1"/>
            <a:r>
              <a:rPr lang="en-US" dirty="0" smtClean="0"/>
              <a:t>Step 1: Preparing the static assemblies</a:t>
            </a:r>
          </a:p>
          <a:p>
            <a:pPr lvl="2"/>
            <a:r>
              <a:rPr lang="en-US" dirty="0" smtClean="0"/>
              <a:t>We need to separate the list background, content, and even cursor into offscreen surfaces – because we’ll need them cleanly separated later for preparing the animation assembly</a:t>
            </a:r>
          </a:p>
          <a:p>
            <a:pPr lvl="2"/>
            <a:r>
              <a:rPr lang="en-US" dirty="0" smtClean="0"/>
              <a:t>Then need to “assemble” those offscreen surfaces back into the HMI layer – so the user never notices that we separated them, even without animations running</a:t>
            </a:r>
          </a:p>
          <a:p>
            <a:pPr lvl="1"/>
            <a:r>
              <a:rPr lang="en-US" dirty="0" smtClean="0"/>
              <a:t>Step 2: Implementing the actual animation</a:t>
            </a:r>
          </a:p>
          <a:p>
            <a:pPr lvl="2"/>
            <a:r>
              <a:rPr lang="en-US" dirty="0" smtClean="0"/>
              <a:t>Once the input surfaces are prepared in Step 1 it is just a matter of copying them into the animation surfaces</a:t>
            </a:r>
          </a:p>
          <a:p>
            <a:pPr lvl="3"/>
            <a:r>
              <a:rPr lang="en-US" dirty="0" smtClean="0"/>
              <a:t>Copy the outgoing content during pre-paint</a:t>
            </a:r>
          </a:p>
          <a:p>
            <a:pPr lvl="3"/>
            <a:r>
              <a:rPr lang="en-US" dirty="0" smtClean="0"/>
              <a:t>Copy the incoming content during post-paint</a:t>
            </a:r>
          </a:p>
          <a:p>
            <a:pPr lvl="3"/>
            <a:r>
              <a:rPr lang="en-US" dirty="0" smtClean="0"/>
              <a:t>Background doesn’t change – let’s just reuse that (for now)</a:t>
            </a:r>
          </a:p>
          <a:p>
            <a:pPr lvl="2"/>
            <a:r>
              <a:rPr lang="en-US" dirty="0" smtClean="0"/>
              <a:t>When the animation becomes active just combine the background, outgoing, incoming surfaces into the Animation layer during paint</a:t>
            </a:r>
          </a:p>
        </p:txBody>
      </p:sp>
      <p:sp>
        <p:nvSpPr>
          <p:cNvPr id="67586" name="Title 2"/>
          <p:cNvSpPr>
            <a:spLocks noGrp="1"/>
          </p:cNvSpPr>
          <p:nvPr>
            <p:ph type="title"/>
          </p:nvPr>
        </p:nvSpPr>
        <p:spPr/>
        <p:txBody>
          <a:bodyPr/>
          <a:lstStyle/>
          <a:p>
            <a:r>
              <a:rPr lang="en-US" smtClean="0"/>
              <a:t>Demo 3 </a:t>
            </a:r>
            <a:br>
              <a:rPr lang="en-US" smtClean="0"/>
            </a:br>
            <a:r>
              <a:rPr lang="en-US" smtClean="0"/>
              <a:t>Implementing a list scroll animation</a:t>
            </a:r>
          </a:p>
        </p:txBody>
      </p:sp>
      <p:sp>
        <p:nvSpPr>
          <p:cNvPr id="67587" name="Slide Number Placeholder 3"/>
          <p:cNvSpPr>
            <a:spLocks noGrp="1"/>
          </p:cNvSpPr>
          <p:nvPr>
            <p:ph type="sldNum" sz="quarter" idx="10"/>
          </p:nvPr>
        </p:nvSpPr>
        <p:spPr>
          <a:noFill/>
        </p:spPr>
        <p:txBody>
          <a:bodyPr/>
          <a:lstStyle/>
          <a:p>
            <a:fld id="{F001E99B-D812-48D7-AF52-32E08672C13E}" type="slidenum">
              <a:rPr lang="en-US"/>
              <a:pPr/>
              <a:t>33</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Content Placeholder 1"/>
          <p:cNvSpPr>
            <a:spLocks noGrp="1"/>
          </p:cNvSpPr>
          <p:nvPr>
            <p:ph idx="1"/>
          </p:nvPr>
        </p:nvSpPr>
        <p:spPr>
          <a:xfrm>
            <a:off x="334963" y="998538"/>
            <a:ext cx="9236075" cy="4946650"/>
          </a:xfrm>
        </p:spPr>
        <p:txBody>
          <a:bodyPr/>
          <a:lstStyle/>
          <a:p>
            <a:r>
              <a:rPr lang="en-US" smtClean="0"/>
              <a:t>Step 1: Preparing the static assemblies</a:t>
            </a:r>
          </a:p>
          <a:p>
            <a:endParaRPr lang="en-US" smtClean="0"/>
          </a:p>
        </p:txBody>
      </p:sp>
      <p:sp>
        <p:nvSpPr>
          <p:cNvPr id="68610" name="Title 2"/>
          <p:cNvSpPr>
            <a:spLocks noGrp="1"/>
          </p:cNvSpPr>
          <p:nvPr>
            <p:ph type="title"/>
          </p:nvPr>
        </p:nvSpPr>
        <p:spPr/>
        <p:txBody>
          <a:bodyPr/>
          <a:lstStyle/>
          <a:p>
            <a:r>
              <a:rPr lang="en-US" smtClean="0"/>
              <a:t>Demo 3 </a:t>
            </a:r>
            <a:br>
              <a:rPr lang="en-US" smtClean="0"/>
            </a:br>
            <a:r>
              <a:rPr lang="en-US" smtClean="0"/>
              <a:t>Implementing a list scroll animation</a:t>
            </a:r>
          </a:p>
        </p:txBody>
      </p:sp>
      <p:sp>
        <p:nvSpPr>
          <p:cNvPr id="7" name="Rounded Rectangle 6"/>
          <p:cNvSpPr/>
          <p:nvPr/>
        </p:nvSpPr>
        <p:spPr>
          <a:xfrm>
            <a:off x="195263" y="2565400"/>
            <a:ext cx="1216025" cy="649288"/>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a:t>ListBox</a:t>
            </a:r>
            <a:r>
              <a:rPr lang="en-US" sz="1200" dirty="0"/>
              <a:t> : Widget</a:t>
            </a:r>
          </a:p>
        </p:txBody>
      </p:sp>
      <p:sp>
        <p:nvSpPr>
          <p:cNvPr id="8" name="Rounded Rectangle 7"/>
          <p:cNvSpPr/>
          <p:nvPr/>
        </p:nvSpPr>
        <p:spPr>
          <a:xfrm>
            <a:off x="428625" y="3357563"/>
            <a:ext cx="1216025" cy="649287"/>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a:t>Content : Widget</a:t>
            </a:r>
          </a:p>
        </p:txBody>
      </p:sp>
      <p:sp>
        <p:nvSpPr>
          <p:cNvPr id="9" name="Rounded Rectangle 8"/>
          <p:cNvSpPr/>
          <p:nvPr/>
        </p:nvSpPr>
        <p:spPr>
          <a:xfrm>
            <a:off x="195263" y="1773238"/>
            <a:ext cx="1216025" cy="649287"/>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a:t>Background : Widget(s)</a:t>
            </a:r>
          </a:p>
        </p:txBody>
      </p:sp>
      <p:sp>
        <p:nvSpPr>
          <p:cNvPr id="10" name="Rounded Rectangle 9"/>
          <p:cNvSpPr/>
          <p:nvPr/>
        </p:nvSpPr>
        <p:spPr>
          <a:xfrm>
            <a:off x="428625" y="4941888"/>
            <a:ext cx="1216025" cy="649287"/>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a:t>Cursor : Widget</a:t>
            </a:r>
          </a:p>
        </p:txBody>
      </p:sp>
      <p:sp>
        <p:nvSpPr>
          <p:cNvPr id="11" name="Rounded Rectangle 10"/>
          <p:cNvSpPr/>
          <p:nvPr/>
        </p:nvSpPr>
        <p:spPr>
          <a:xfrm>
            <a:off x="2222697" y="3284984"/>
            <a:ext cx="2262251" cy="1440160"/>
          </a:xfrm>
          <a:prstGeom prst="roundRect">
            <a:avLst/>
          </a:prstGeom>
          <a:ln/>
          <a:effectLst>
            <a:glow rad="228600">
              <a:schemeClr val="accent4">
                <a:satMod val="175000"/>
                <a:alpha val="40000"/>
              </a:schemeClr>
            </a:glo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a:lstStyle/>
          <a:p>
            <a:pPr algn="ctr">
              <a:defRPr/>
            </a:pPr>
            <a:r>
              <a:rPr lang="en-US" sz="1400" dirty="0" err="1"/>
              <a:t>ListContent</a:t>
            </a:r>
            <a:r>
              <a:rPr lang="en-US" sz="1400" dirty="0"/>
              <a:t> : </a:t>
            </a:r>
            <a:r>
              <a:rPr lang="en-US" sz="1400" dirty="0" err="1"/>
              <a:t>BUFlet</a:t>
            </a:r>
            <a:endParaRPr lang="en-US" sz="1400" dirty="0"/>
          </a:p>
        </p:txBody>
      </p:sp>
      <p:pic>
        <p:nvPicPr>
          <p:cNvPr id="68618" name="Picture 2" descr="D:\users\RoBe\git\training\Screenshots\HMIDemo_Buflet_ListContents-Transparent.png"/>
          <p:cNvPicPr>
            <a:picLocks noChangeAspect="1" noChangeArrowheads="1"/>
          </p:cNvPicPr>
          <p:nvPr/>
        </p:nvPicPr>
        <p:blipFill>
          <a:blip r:embed="rId2" cstate="print"/>
          <a:srcRect/>
          <a:stretch>
            <a:fillRect/>
          </a:stretch>
        </p:blipFill>
        <p:spPr bwMode="auto">
          <a:xfrm>
            <a:off x="2690813" y="3644900"/>
            <a:ext cx="1346200" cy="1655763"/>
          </a:xfrm>
          <a:prstGeom prst="rect">
            <a:avLst/>
          </a:prstGeom>
          <a:noFill/>
          <a:ln w="9525">
            <a:noFill/>
            <a:miter lim="800000"/>
            <a:headEnd/>
            <a:tailEnd/>
          </a:ln>
        </p:spPr>
      </p:pic>
      <p:sp>
        <p:nvSpPr>
          <p:cNvPr id="13" name="Rounded Rectangle 12"/>
          <p:cNvSpPr/>
          <p:nvPr/>
        </p:nvSpPr>
        <p:spPr>
          <a:xfrm>
            <a:off x="2222697" y="4941168"/>
            <a:ext cx="2262251" cy="864096"/>
          </a:xfrm>
          <a:prstGeom prst="roundRect">
            <a:avLst/>
          </a:prstGeom>
          <a:ln/>
          <a:effectLst>
            <a:glow rad="228600">
              <a:schemeClr val="accent4">
                <a:satMod val="175000"/>
                <a:alpha val="40000"/>
              </a:schemeClr>
            </a:glo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a:lstStyle/>
          <a:p>
            <a:pPr algn="ctr">
              <a:defRPr/>
            </a:pPr>
            <a:r>
              <a:rPr lang="en-US" sz="1400" dirty="0" err="1"/>
              <a:t>ListCursor</a:t>
            </a:r>
            <a:r>
              <a:rPr lang="en-US" sz="1400" dirty="0"/>
              <a:t>: </a:t>
            </a:r>
            <a:r>
              <a:rPr lang="en-US" sz="1400" dirty="0" err="1"/>
              <a:t>BUFlet</a:t>
            </a:r>
            <a:endParaRPr lang="en-US" sz="1400" dirty="0"/>
          </a:p>
        </p:txBody>
      </p:sp>
      <p:sp>
        <p:nvSpPr>
          <p:cNvPr id="14" name="Rounded Rectangle 13"/>
          <p:cNvSpPr/>
          <p:nvPr/>
        </p:nvSpPr>
        <p:spPr>
          <a:xfrm>
            <a:off x="2222697" y="1340768"/>
            <a:ext cx="2262251" cy="1728192"/>
          </a:xfrm>
          <a:prstGeom prst="roundRect">
            <a:avLst/>
          </a:prstGeom>
          <a:ln/>
          <a:effectLst>
            <a:glow rad="228600">
              <a:schemeClr val="accent4">
                <a:satMod val="175000"/>
                <a:alpha val="40000"/>
              </a:schemeClr>
            </a:glo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a:lstStyle/>
          <a:p>
            <a:pPr algn="ctr">
              <a:defRPr/>
            </a:pPr>
            <a:r>
              <a:rPr lang="en-US" sz="1600" dirty="0"/>
              <a:t>Background : </a:t>
            </a:r>
            <a:r>
              <a:rPr lang="en-US" sz="1600" dirty="0" err="1"/>
              <a:t>BUFlet</a:t>
            </a:r>
            <a:endParaRPr lang="en-US" sz="1600" dirty="0"/>
          </a:p>
        </p:txBody>
      </p:sp>
      <p:sp>
        <p:nvSpPr>
          <p:cNvPr id="15" name="Right Arrow 14"/>
          <p:cNvSpPr/>
          <p:nvPr/>
        </p:nvSpPr>
        <p:spPr>
          <a:xfrm>
            <a:off x="1520619" y="1988840"/>
            <a:ext cx="390043" cy="216024"/>
          </a:xfrm>
          <a:prstGeom prst="rightArrow">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sz="1600" dirty="0"/>
          </a:p>
        </p:txBody>
      </p:sp>
      <p:sp>
        <p:nvSpPr>
          <p:cNvPr id="16" name="Right Arrow 15"/>
          <p:cNvSpPr/>
          <p:nvPr/>
        </p:nvSpPr>
        <p:spPr>
          <a:xfrm>
            <a:off x="1720663" y="5157192"/>
            <a:ext cx="390043" cy="216024"/>
          </a:xfrm>
          <a:prstGeom prst="rightArrow">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sz="1600" dirty="0"/>
          </a:p>
        </p:txBody>
      </p:sp>
      <p:sp>
        <p:nvSpPr>
          <p:cNvPr id="17" name="Right Arrow 16"/>
          <p:cNvSpPr/>
          <p:nvPr/>
        </p:nvSpPr>
        <p:spPr>
          <a:xfrm>
            <a:off x="1754645" y="3933056"/>
            <a:ext cx="390043" cy="216024"/>
          </a:xfrm>
          <a:prstGeom prst="rightArrow">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sz="1600" dirty="0"/>
          </a:p>
        </p:txBody>
      </p:sp>
      <p:pic>
        <p:nvPicPr>
          <p:cNvPr id="68634" name="Picture 4" descr="D:\users\RoBe\git\training\Screenshots\HMIDemo_Buflet_ListBackground.png"/>
          <p:cNvPicPr>
            <a:picLocks noChangeAspect="1" noChangeArrowheads="1"/>
          </p:cNvPicPr>
          <p:nvPr/>
        </p:nvPicPr>
        <p:blipFill>
          <a:blip r:embed="rId3" cstate="print"/>
          <a:srcRect/>
          <a:stretch>
            <a:fillRect/>
          </a:stretch>
        </p:blipFill>
        <p:spPr bwMode="auto">
          <a:xfrm>
            <a:off x="2735263" y="1989138"/>
            <a:ext cx="1311275" cy="1009650"/>
          </a:xfrm>
          <a:prstGeom prst="rect">
            <a:avLst/>
          </a:prstGeom>
          <a:noFill/>
          <a:ln w="9525">
            <a:noFill/>
            <a:miter lim="800000"/>
            <a:headEnd/>
            <a:tailEnd/>
          </a:ln>
        </p:spPr>
      </p:pic>
      <p:sp>
        <p:nvSpPr>
          <p:cNvPr id="19" name="Rounded Rectangle 18"/>
          <p:cNvSpPr/>
          <p:nvPr/>
        </p:nvSpPr>
        <p:spPr>
          <a:xfrm>
            <a:off x="7215251" y="2204864"/>
            <a:ext cx="2340260" cy="2736304"/>
          </a:xfrm>
          <a:prstGeom prst="roundRect">
            <a:avLst/>
          </a:prstGeom>
          <a:ln/>
          <a:effectLst>
            <a:glow rad="228600">
              <a:schemeClr val="accent4">
                <a:satMod val="175000"/>
                <a:alpha val="40000"/>
              </a:schemeClr>
            </a:glow>
          </a:effectLst>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a:lstStyle/>
          <a:p>
            <a:pPr algn="ctr">
              <a:defRPr/>
            </a:pPr>
            <a:r>
              <a:rPr lang="en-US" sz="1600" dirty="0" err="1"/>
              <a:t>HMILayer</a:t>
            </a:r>
            <a:r>
              <a:rPr lang="en-US" sz="1600" dirty="0"/>
              <a:t> : </a:t>
            </a:r>
            <a:r>
              <a:rPr lang="en-US" sz="1600" dirty="0" err="1"/>
              <a:t>BUFlet</a:t>
            </a:r>
            <a:endParaRPr lang="en-US" sz="1600" dirty="0"/>
          </a:p>
        </p:txBody>
      </p:sp>
      <p:sp>
        <p:nvSpPr>
          <p:cNvPr id="20" name="Rounded Rectangle 19"/>
          <p:cNvSpPr/>
          <p:nvPr/>
        </p:nvSpPr>
        <p:spPr>
          <a:xfrm>
            <a:off x="5031009" y="1844824"/>
            <a:ext cx="1482165" cy="792088"/>
          </a:xfrm>
          <a:prstGeom prst="roundRect">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dirty="0" err="1">
                <a:solidFill>
                  <a:schemeClr val="accent2">
                    <a:lumMod val="50000"/>
                  </a:schemeClr>
                </a:solidFill>
              </a:rPr>
              <a:t>BlitSurface</a:t>
            </a:r>
            <a:r>
              <a:rPr lang="en-US" sz="1600" dirty="0">
                <a:solidFill>
                  <a:schemeClr val="accent2">
                    <a:lumMod val="50000"/>
                  </a:schemeClr>
                </a:solidFill>
              </a:rPr>
              <a:t> :</a:t>
            </a:r>
          </a:p>
          <a:p>
            <a:pPr algn="ctr">
              <a:defRPr/>
            </a:pPr>
            <a:r>
              <a:rPr lang="en-US" sz="1600" dirty="0" err="1">
                <a:solidFill>
                  <a:schemeClr val="accent2">
                    <a:lumMod val="50000"/>
                  </a:schemeClr>
                </a:solidFill>
              </a:rPr>
              <a:t>WmApp</a:t>
            </a:r>
            <a:endParaRPr lang="en-US" sz="1600" dirty="0">
              <a:solidFill>
                <a:schemeClr val="accent2">
                  <a:lumMod val="50000"/>
                </a:schemeClr>
              </a:solidFill>
            </a:endParaRPr>
          </a:p>
        </p:txBody>
      </p:sp>
      <p:sp>
        <p:nvSpPr>
          <p:cNvPr id="22" name="Rounded Rectangle 21"/>
          <p:cNvSpPr/>
          <p:nvPr/>
        </p:nvSpPr>
        <p:spPr>
          <a:xfrm>
            <a:off x="428625" y="4149725"/>
            <a:ext cx="1216025" cy="649288"/>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t>…</a:t>
            </a:r>
          </a:p>
        </p:txBody>
      </p:sp>
      <p:sp>
        <p:nvSpPr>
          <p:cNvPr id="23" name="Rounded Rectangle 22"/>
          <p:cNvSpPr/>
          <p:nvPr/>
        </p:nvSpPr>
        <p:spPr>
          <a:xfrm>
            <a:off x="5031009" y="3573016"/>
            <a:ext cx="1482165" cy="792088"/>
          </a:xfrm>
          <a:prstGeom prst="roundRect">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dirty="0" err="1">
                <a:solidFill>
                  <a:schemeClr val="accent2">
                    <a:lumMod val="50000"/>
                  </a:schemeClr>
                </a:solidFill>
              </a:rPr>
              <a:t>BlitSurface</a:t>
            </a:r>
            <a:r>
              <a:rPr lang="en-US" sz="1600" dirty="0">
                <a:solidFill>
                  <a:schemeClr val="accent2">
                    <a:lumMod val="50000"/>
                  </a:schemeClr>
                </a:solidFill>
              </a:rPr>
              <a:t> :</a:t>
            </a:r>
          </a:p>
          <a:p>
            <a:pPr algn="ctr">
              <a:defRPr/>
            </a:pPr>
            <a:r>
              <a:rPr lang="en-US" sz="1600" dirty="0" err="1">
                <a:solidFill>
                  <a:schemeClr val="accent2">
                    <a:lumMod val="50000"/>
                  </a:schemeClr>
                </a:solidFill>
              </a:rPr>
              <a:t>WmApp</a:t>
            </a:r>
            <a:endParaRPr lang="en-US" sz="1600" dirty="0">
              <a:solidFill>
                <a:schemeClr val="accent2">
                  <a:lumMod val="50000"/>
                </a:schemeClr>
              </a:solidFill>
            </a:endParaRPr>
          </a:p>
        </p:txBody>
      </p:sp>
      <p:sp>
        <p:nvSpPr>
          <p:cNvPr id="24" name="Rounded Rectangle 23"/>
          <p:cNvSpPr/>
          <p:nvPr/>
        </p:nvSpPr>
        <p:spPr>
          <a:xfrm>
            <a:off x="5031009" y="5013176"/>
            <a:ext cx="1482165" cy="792088"/>
          </a:xfrm>
          <a:prstGeom prst="roundRect">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dirty="0" err="1">
                <a:solidFill>
                  <a:schemeClr val="accent2">
                    <a:lumMod val="50000"/>
                  </a:schemeClr>
                </a:solidFill>
              </a:rPr>
              <a:t>BlitSurface</a:t>
            </a:r>
            <a:r>
              <a:rPr lang="en-US" sz="1600" dirty="0">
                <a:solidFill>
                  <a:schemeClr val="accent2">
                    <a:lumMod val="50000"/>
                  </a:schemeClr>
                </a:solidFill>
              </a:rPr>
              <a:t> :</a:t>
            </a:r>
          </a:p>
          <a:p>
            <a:pPr algn="ctr">
              <a:defRPr/>
            </a:pPr>
            <a:r>
              <a:rPr lang="en-US" sz="1600" dirty="0" err="1">
                <a:solidFill>
                  <a:schemeClr val="accent2">
                    <a:lumMod val="50000"/>
                  </a:schemeClr>
                </a:solidFill>
              </a:rPr>
              <a:t>WmApp</a:t>
            </a:r>
            <a:endParaRPr lang="en-US" sz="1600" dirty="0">
              <a:solidFill>
                <a:schemeClr val="accent2">
                  <a:lumMod val="50000"/>
                </a:schemeClr>
              </a:solidFill>
            </a:endParaRPr>
          </a:p>
        </p:txBody>
      </p:sp>
      <p:sp>
        <p:nvSpPr>
          <p:cNvPr id="25" name="Right Arrow 24"/>
          <p:cNvSpPr/>
          <p:nvPr/>
        </p:nvSpPr>
        <p:spPr>
          <a:xfrm>
            <a:off x="4640965" y="2132856"/>
            <a:ext cx="312035" cy="216024"/>
          </a:xfrm>
          <a:prstGeom prst="rightArrow">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600" dirty="0"/>
          </a:p>
        </p:txBody>
      </p:sp>
      <p:sp>
        <p:nvSpPr>
          <p:cNvPr id="26" name="Right Arrow 25"/>
          <p:cNvSpPr/>
          <p:nvPr/>
        </p:nvSpPr>
        <p:spPr>
          <a:xfrm>
            <a:off x="4640965" y="3861048"/>
            <a:ext cx="312035" cy="216024"/>
          </a:xfrm>
          <a:prstGeom prst="rightArrow">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600" dirty="0"/>
          </a:p>
        </p:txBody>
      </p:sp>
      <p:sp>
        <p:nvSpPr>
          <p:cNvPr id="27" name="Right Arrow 26"/>
          <p:cNvSpPr/>
          <p:nvPr/>
        </p:nvSpPr>
        <p:spPr>
          <a:xfrm>
            <a:off x="4640965" y="5301208"/>
            <a:ext cx="312035" cy="216024"/>
          </a:xfrm>
          <a:prstGeom prst="rightArrow">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600" dirty="0"/>
          </a:p>
        </p:txBody>
      </p:sp>
      <p:pic>
        <p:nvPicPr>
          <p:cNvPr id="68657" name="Picture 2" descr="D:\users\RoBe\git\training\Screenshots\HMIDemo_Buflet_CursorContents-Transparent.png"/>
          <p:cNvPicPr>
            <a:picLocks noChangeAspect="1" noChangeArrowheads="1"/>
          </p:cNvPicPr>
          <p:nvPr/>
        </p:nvPicPr>
        <p:blipFill>
          <a:blip r:embed="rId4" cstate="print"/>
          <a:srcRect/>
          <a:stretch>
            <a:fillRect/>
          </a:stretch>
        </p:blipFill>
        <p:spPr bwMode="auto">
          <a:xfrm>
            <a:off x="2690813" y="5373688"/>
            <a:ext cx="1338262" cy="1646237"/>
          </a:xfrm>
          <a:prstGeom prst="rect">
            <a:avLst/>
          </a:prstGeom>
          <a:noFill/>
          <a:ln w="9525">
            <a:noFill/>
            <a:miter lim="800000"/>
            <a:headEnd/>
            <a:tailEnd/>
          </a:ln>
        </p:spPr>
      </p:pic>
      <p:sp>
        <p:nvSpPr>
          <p:cNvPr id="29" name="Rounded Rectangle 28"/>
          <p:cNvSpPr/>
          <p:nvPr/>
        </p:nvSpPr>
        <p:spPr>
          <a:xfrm>
            <a:off x="7761288" y="906463"/>
            <a:ext cx="1216025" cy="6508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a:t>root + other: Widgets</a:t>
            </a:r>
          </a:p>
        </p:txBody>
      </p:sp>
      <p:sp>
        <p:nvSpPr>
          <p:cNvPr id="30" name="Right Arrow 29"/>
          <p:cNvSpPr/>
          <p:nvPr/>
        </p:nvSpPr>
        <p:spPr>
          <a:xfrm rot="5400000">
            <a:off x="8166357" y="1763814"/>
            <a:ext cx="360040" cy="234026"/>
          </a:xfrm>
          <a:prstGeom prst="rightArrow">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sz="1600" dirty="0"/>
          </a:p>
        </p:txBody>
      </p:sp>
      <p:sp>
        <p:nvSpPr>
          <p:cNvPr id="31" name="Right Arrow 30"/>
          <p:cNvSpPr/>
          <p:nvPr/>
        </p:nvSpPr>
        <p:spPr>
          <a:xfrm rot="2691169">
            <a:off x="6616944" y="2372398"/>
            <a:ext cx="390043" cy="216024"/>
          </a:xfrm>
          <a:prstGeom prst="rightArrow">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sz="1600" dirty="0"/>
          </a:p>
        </p:txBody>
      </p:sp>
      <p:sp>
        <p:nvSpPr>
          <p:cNvPr id="32" name="Right Arrow 31"/>
          <p:cNvSpPr/>
          <p:nvPr/>
        </p:nvSpPr>
        <p:spPr>
          <a:xfrm>
            <a:off x="6591182" y="3861048"/>
            <a:ext cx="390043" cy="216024"/>
          </a:xfrm>
          <a:prstGeom prst="rightArrow">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sz="1600" dirty="0"/>
          </a:p>
        </p:txBody>
      </p:sp>
      <p:sp>
        <p:nvSpPr>
          <p:cNvPr id="33" name="Right Arrow 32"/>
          <p:cNvSpPr/>
          <p:nvPr/>
        </p:nvSpPr>
        <p:spPr>
          <a:xfrm rot="19054552">
            <a:off x="6619059" y="4890315"/>
            <a:ext cx="390043" cy="216024"/>
          </a:xfrm>
          <a:prstGeom prst="rightArrow">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sz="1600" dirty="0"/>
          </a:p>
        </p:txBody>
      </p:sp>
      <p:pic>
        <p:nvPicPr>
          <p:cNvPr id="68671" name="Picture 3" descr="D:\users\RoBe\git\training\Screenshots\HMIDemo_Buflet_WidgetTree-Full.png"/>
          <p:cNvPicPr>
            <a:picLocks noChangeAspect="1" noChangeArrowheads="1"/>
          </p:cNvPicPr>
          <p:nvPr/>
        </p:nvPicPr>
        <p:blipFill>
          <a:blip r:embed="rId5" cstate="print"/>
          <a:srcRect/>
          <a:stretch>
            <a:fillRect/>
          </a:stretch>
        </p:blipFill>
        <p:spPr bwMode="auto">
          <a:xfrm>
            <a:off x="7527925" y="2636838"/>
            <a:ext cx="1695450" cy="2087562"/>
          </a:xfrm>
          <a:prstGeom prst="rect">
            <a:avLst/>
          </a:prstGeom>
          <a:noFill/>
          <a:ln w="9525">
            <a:noFill/>
            <a:miter lim="800000"/>
            <a:headEnd/>
            <a:tailEnd/>
          </a:ln>
        </p:spPr>
      </p:pic>
      <p:pic>
        <p:nvPicPr>
          <p:cNvPr id="3076" name="Picture 4" descr="D:\users\RoBe\git\training\Screenshots\HMIDemo_Buflet_WidgetTree-NoList.png"/>
          <p:cNvPicPr>
            <a:picLocks noChangeAspect="1" noChangeArrowheads="1"/>
          </p:cNvPicPr>
          <p:nvPr/>
        </p:nvPicPr>
        <p:blipFill>
          <a:blip r:embed="rId6" cstate="print"/>
          <a:srcRect/>
          <a:stretch>
            <a:fillRect/>
          </a:stretch>
        </p:blipFill>
        <p:spPr bwMode="auto">
          <a:xfrm>
            <a:off x="8931443" y="764705"/>
            <a:ext cx="793012" cy="976015"/>
          </a:xfrm>
          <a:prstGeom prst="rect">
            <a:avLst/>
          </a:prstGeom>
          <a:blipFill dpi="0" rotWithShape="1">
            <a:blip r:embed="rId7" cstate="print">
              <a:alphaModFix amt="24000"/>
            </a:blip>
            <a:srcRect/>
            <a:tile tx="0" ty="0" sx="100000" sy="100000" flip="none" algn="tl"/>
          </a:blipFill>
          <a:ln>
            <a:noFill/>
          </a:ln>
          <a:effectLst>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a:bevelT w="190500" h="38100"/>
          </a:sp3d>
        </p:spPr>
      </p:pic>
      <p:sp>
        <p:nvSpPr>
          <p:cNvPr id="68673" name="Slide Number Placeholder 3"/>
          <p:cNvSpPr>
            <a:spLocks noGrp="1"/>
          </p:cNvSpPr>
          <p:nvPr>
            <p:ph type="sldNum" sz="quarter" idx="10"/>
          </p:nvPr>
        </p:nvSpPr>
        <p:spPr>
          <a:noFill/>
        </p:spPr>
        <p:txBody>
          <a:bodyPr/>
          <a:lstStyle/>
          <a:p>
            <a:fld id="{CCC3699D-D6F1-4FA2-BCBD-EE096BCC4B67}" type="slidenum">
              <a:rPr lang="en-US"/>
              <a:pPr/>
              <a:t>34</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AnimBitmap – XML model</a:t>
            </a:r>
            <a:endParaRPr lang="en-US" dirty="0"/>
          </a:p>
        </p:txBody>
      </p:sp>
      <p:sp>
        <p:nvSpPr>
          <p:cNvPr id="3" name="Content Placeholder 2"/>
          <p:cNvSpPr>
            <a:spLocks noGrp="1"/>
          </p:cNvSpPr>
          <p:nvPr>
            <p:ph idx="1"/>
          </p:nvPr>
        </p:nvSpPr>
        <p:spPr/>
        <p:txBody>
          <a:bodyPr/>
          <a:lstStyle/>
          <a:p>
            <a:r>
              <a:rPr lang="en-US" dirty="0" smtClean="0"/>
              <a:t> SourceType “Normal” means that we want to prepare the copying of content manually.</a:t>
            </a:r>
          </a:p>
          <a:p>
            <a:pPr lvl="1"/>
            <a:r>
              <a:rPr lang="en-US" dirty="0" smtClean="0"/>
              <a:t>Request for the off screen surface</a:t>
            </a:r>
          </a:p>
          <a:p>
            <a:pPr lvl="1"/>
            <a:r>
              <a:rPr lang="en-US" dirty="0" smtClean="0"/>
              <a:t>Do necessary processing</a:t>
            </a:r>
          </a:p>
          <a:p>
            <a:pPr lvl="1"/>
            <a:r>
              <a:rPr lang="en-US" dirty="0" smtClean="0"/>
              <a:t>Copy the widget content to off screen surface</a:t>
            </a:r>
          </a:p>
          <a:p>
            <a:pPr lvl="1"/>
            <a:r>
              <a:rPr lang="en-US" dirty="0" smtClean="0"/>
              <a:t>To be done on prepare pre-paint and prepare post paint methods</a:t>
            </a:r>
          </a:p>
          <a:p>
            <a:r>
              <a:rPr lang="en-US" dirty="0" smtClean="0"/>
              <a:t> SourceType “WidgetTree” means that we let the framework do the necessary work for that</a:t>
            </a:r>
          </a:p>
          <a:p>
            <a:pPr lvl="1"/>
            <a:r>
              <a:rPr lang="en-US" dirty="0" smtClean="0"/>
              <a:t>Framework will take care of creating the buflet and copying the contents</a:t>
            </a:r>
          </a:p>
          <a:p>
            <a:pPr lvl="1"/>
            <a:r>
              <a:rPr lang="en-US" dirty="0" smtClean="0"/>
              <a:t>No overriding necessary to the prepare pre-paint and prepare post paint methods</a:t>
            </a:r>
          </a:p>
          <a:p>
            <a:pPr lvl="1"/>
            <a:r>
              <a:rPr lang="en-US" dirty="0" smtClean="0"/>
              <a:t>Simple and easy, especially when</a:t>
            </a:r>
          </a:p>
          <a:p>
            <a:pPr lvl="1">
              <a:buNone/>
            </a:pPr>
            <a:r>
              <a:rPr lang="en-US" dirty="0" smtClean="0"/>
              <a:t>	 there  is no specific processing</a:t>
            </a:r>
          </a:p>
          <a:p>
            <a:pPr lvl="1">
              <a:buNone/>
            </a:pPr>
            <a:r>
              <a:rPr lang="en-US" dirty="0" smtClean="0"/>
              <a:t>	 necessary to the widget contents.</a:t>
            </a:r>
            <a:endParaRPr lang="en-US" dirty="0"/>
          </a:p>
        </p:txBody>
      </p:sp>
      <p:sp>
        <p:nvSpPr>
          <p:cNvPr id="4" name="Slide Number Placeholder 3"/>
          <p:cNvSpPr>
            <a:spLocks noGrp="1"/>
          </p:cNvSpPr>
          <p:nvPr>
            <p:ph type="sldNum" sz="quarter" idx="10"/>
          </p:nvPr>
        </p:nvSpPr>
        <p:spPr/>
        <p:txBody>
          <a:bodyPr/>
          <a:lstStyle/>
          <a:p>
            <a:pPr>
              <a:defRPr/>
            </a:pPr>
            <a:fld id="{8D721928-4AB0-44A7-8195-62A504BAC476}" type="slidenum">
              <a:rPr lang="en-US" smtClean="0"/>
              <a:pPr>
                <a:defRPr/>
              </a:pPr>
              <a:t>35</a:t>
            </a:fld>
            <a:r>
              <a:rPr lang="en-US" smtClean="0"/>
              <a:t> / T. A. Devi / ID RD CDS HF /  Dec-2012   © Continental Automotive Singapore</a:t>
            </a:r>
            <a:endParaRPr lang="en-US" dirty="0"/>
          </a:p>
        </p:txBody>
      </p:sp>
      <p:pic>
        <p:nvPicPr>
          <p:cNvPr id="5" name="Content Placeholder 5" descr="animbitmap.jpg"/>
          <p:cNvPicPr>
            <a:picLocks noChangeAspect="1"/>
          </p:cNvPicPr>
          <p:nvPr/>
        </p:nvPicPr>
        <p:blipFill>
          <a:blip r:embed="rId2" cstate="print"/>
          <a:stretch>
            <a:fillRect/>
          </a:stretch>
        </p:blipFill>
        <p:spPr bwMode="auto">
          <a:xfrm>
            <a:off x="4547955" y="3969060"/>
            <a:ext cx="4815535" cy="17402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mtClean="0"/>
              <a:t>Demo 4</a:t>
            </a:r>
            <a:br>
              <a:rPr lang="en-US" smtClean="0"/>
            </a:br>
            <a:r>
              <a:rPr lang="en-US" smtClean="0"/>
              <a:t>Endless animation</a:t>
            </a:r>
          </a:p>
        </p:txBody>
      </p:sp>
      <p:sp>
        <p:nvSpPr>
          <p:cNvPr id="69634" name="Content Placeholder 2"/>
          <p:cNvSpPr>
            <a:spLocks noGrp="1"/>
          </p:cNvSpPr>
          <p:nvPr>
            <p:ph idx="1"/>
          </p:nvPr>
        </p:nvSpPr>
        <p:spPr>
          <a:xfrm>
            <a:off x="334963" y="998538"/>
            <a:ext cx="9236075" cy="4946650"/>
          </a:xfrm>
        </p:spPr>
        <p:txBody>
          <a:bodyPr/>
          <a:lstStyle/>
          <a:p>
            <a:r>
              <a:rPr lang="en-US" dirty="0" smtClean="0"/>
              <a:t> Requirements:</a:t>
            </a:r>
          </a:p>
          <a:p>
            <a:pPr lvl="1"/>
            <a:r>
              <a:rPr lang="en-US" dirty="0" smtClean="0"/>
              <a:t>When the system starts, a normal frame based welcome animation should start</a:t>
            </a:r>
          </a:p>
          <a:p>
            <a:pPr lvl="1"/>
            <a:r>
              <a:rPr lang="en-US" dirty="0" smtClean="0"/>
              <a:t>The endless animation on idle state should follow</a:t>
            </a:r>
          </a:p>
          <a:p>
            <a:pPr lvl="1"/>
            <a:r>
              <a:rPr lang="en-US" dirty="0" smtClean="0"/>
              <a:t>On demand scene should be started based on key event (movement or special action)</a:t>
            </a:r>
          </a:p>
          <a:p>
            <a:pPr lvl="1"/>
            <a:r>
              <a:rPr lang="en-US" dirty="0" smtClean="0"/>
              <a:t>On finish scene is triggered when the switch view is pressed – the animation should die afterwards</a:t>
            </a:r>
          </a:p>
          <a:p>
            <a:endParaRPr lang="en-US" dirty="0" smtClean="0"/>
          </a:p>
          <a:p>
            <a:endParaRPr lang="en-US" dirty="0" smtClean="0"/>
          </a:p>
          <a:p>
            <a:endParaRPr lang="en-US" dirty="0" smtClean="0"/>
          </a:p>
        </p:txBody>
      </p:sp>
      <p:sp>
        <p:nvSpPr>
          <p:cNvPr id="69635" name="Slide Number Placeholder 3"/>
          <p:cNvSpPr>
            <a:spLocks noGrp="1"/>
          </p:cNvSpPr>
          <p:nvPr>
            <p:ph type="sldNum" sz="quarter" idx="10"/>
          </p:nvPr>
        </p:nvSpPr>
        <p:spPr>
          <a:noFill/>
        </p:spPr>
        <p:txBody>
          <a:bodyPr/>
          <a:lstStyle/>
          <a:p>
            <a:fld id="{CA9EAC34-818A-4CED-A21D-F89A94B682C8}" type="slidenum">
              <a:rPr lang="en-US"/>
              <a:pPr/>
              <a:t>36</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ded Corner 15"/>
          <p:cNvSpPr/>
          <p:nvPr/>
        </p:nvSpPr>
        <p:spPr bwMode="auto">
          <a:xfrm>
            <a:off x="677525" y="1133745"/>
            <a:ext cx="4365485" cy="3150350"/>
          </a:xfrm>
          <a:prstGeom prst="foldedCorner">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5988"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chemeClr val="tx1"/>
                </a:solidFill>
                <a:effectLst/>
                <a:latin typeface="Arial" charset="0"/>
              </a:rPr>
              <a:t>CIA.xml</a:t>
            </a:r>
            <a:endParaRPr kumimoji="0" lang="de-DE" sz="1500" b="0" i="1"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smtClean="0"/>
              <a:t>Assembly Configuration</a:t>
            </a:r>
            <a:endParaRPr lang="de-DE"/>
          </a:p>
        </p:txBody>
      </p:sp>
      <p:sp>
        <p:nvSpPr>
          <p:cNvPr id="4" name="Slide Number Placeholder 3"/>
          <p:cNvSpPr>
            <a:spLocks noGrp="1"/>
          </p:cNvSpPr>
          <p:nvPr>
            <p:ph type="sldNum" sz="quarter" idx="10"/>
          </p:nvPr>
        </p:nvSpPr>
        <p:spPr/>
        <p:txBody>
          <a:bodyPr/>
          <a:lstStyle/>
          <a:p>
            <a:pPr>
              <a:defRPr/>
            </a:pPr>
            <a:fld id="{C80D034B-97B6-4E70-AB05-EA658B88A817}" type="slidenum">
              <a:rPr lang="en-US" smtClean="0"/>
              <a:pPr>
                <a:defRPr/>
              </a:pPr>
              <a:t>37</a:t>
            </a:fld>
            <a:r>
              <a:rPr lang="en-US" smtClean="0"/>
              <a:t> / T. A. Devi / ID RD CDS HF /  Dec-2012   © Continental Automotive Singapore</a:t>
            </a:r>
            <a:endParaRPr lang="en-US" dirty="0"/>
          </a:p>
        </p:txBody>
      </p:sp>
      <p:sp>
        <p:nvSpPr>
          <p:cNvPr id="5" name="Rectangle 4"/>
          <p:cNvSpPr/>
          <p:nvPr/>
        </p:nvSpPr>
        <p:spPr bwMode="auto">
          <a:xfrm>
            <a:off x="1805090" y="1358770"/>
            <a:ext cx="1665185" cy="58506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AnimLayer</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6" name="Rounded Rectangle 5"/>
          <p:cNvSpPr/>
          <p:nvPr/>
        </p:nvSpPr>
        <p:spPr bwMode="auto">
          <a:xfrm>
            <a:off x="1805090" y="2258870"/>
            <a:ext cx="1665185" cy="58506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LayerWM0</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7" name="Rounded Rectangle 6"/>
          <p:cNvSpPr/>
          <p:nvPr/>
        </p:nvSpPr>
        <p:spPr bwMode="auto">
          <a:xfrm>
            <a:off x="820098" y="3248980"/>
            <a:ext cx="1665185" cy="58506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CleanWindow1</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8" name="Rounded Rectangle 7"/>
          <p:cNvSpPr/>
          <p:nvPr/>
        </p:nvSpPr>
        <p:spPr bwMode="auto">
          <a:xfrm>
            <a:off x="2637683" y="3248980"/>
            <a:ext cx="1877943" cy="58506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EndlessRootWindow</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cxnSp>
        <p:nvCxnSpPr>
          <p:cNvPr id="10" name="Straight Arrow Connector 9"/>
          <p:cNvCxnSpPr>
            <a:stCxn id="5" idx="2"/>
            <a:endCxn id="6" idx="0"/>
          </p:cNvCxnSpPr>
          <p:nvPr/>
        </p:nvCxnSpPr>
        <p:spPr bwMode="auto">
          <a:xfrm>
            <a:off x="2637683" y="1943835"/>
            <a:ext cx="0" cy="3150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endCxn id="7" idx="0"/>
          </p:cNvCxnSpPr>
          <p:nvPr/>
        </p:nvCxnSpPr>
        <p:spPr bwMode="auto">
          <a:xfrm flipH="1">
            <a:off x="1652691" y="2843935"/>
            <a:ext cx="612685" cy="40504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endCxn id="8" idx="0"/>
          </p:cNvCxnSpPr>
          <p:nvPr/>
        </p:nvCxnSpPr>
        <p:spPr bwMode="auto">
          <a:xfrm>
            <a:off x="2985456" y="2843935"/>
            <a:ext cx="591199" cy="40504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Folded Corner 16"/>
          <p:cNvSpPr/>
          <p:nvPr/>
        </p:nvSpPr>
        <p:spPr bwMode="auto">
          <a:xfrm>
            <a:off x="5762998" y="2708920"/>
            <a:ext cx="3808040" cy="3150350"/>
          </a:xfrm>
          <a:prstGeom prst="foldedCorner">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5988" rtl="0" eaLnBrk="1" fontAlgn="base" latinLnBrk="0" hangingPunct="1">
              <a:lnSpc>
                <a:spcPct val="100000"/>
              </a:lnSpc>
              <a:spcBef>
                <a:spcPct val="0"/>
              </a:spcBef>
              <a:spcAft>
                <a:spcPct val="0"/>
              </a:spcAft>
              <a:buClrTx/>
              <a:buSzTx/>
              <a:buFontTx/>
              <a:buNone/>
              <a:tabLst/>
            </a:pPr>
            <a:r>
              <a:rPr kumimoji="0" lang="en-US" sz="1500" b="0" i="1" u="none" strike="noStrike" cap="none" normalizeH="0" baseline="0" smtClean="0">
                <a:ln>
                  <a:noFill/>
                </a:ln>
                <a:solidFill>
                  <a:schemeClr val="tx1"/>
                </a:solidFill>
                <a:effectLst/>
                <a:latin typeface="Arial" charset="0"/>
              </a:rPr>
              <a:t>ACE_Endless.xml</a:t>
            </a:r>
            <a:endParaRPr kumimoji="0" lang="de-DE" sz="1500" b="0" i="1" u="none" strike="noStrike" cap="none" normalizeH="0" baseline="0" smtClean="0">
              <a:ln>
                <a:noFill/>
              </a:ln>
              <a:solidFill>
                <a:schemeClr val="tx1"/>
              </a:solidFill>
              <a:effectLst/>
              <a:latin typeface="Arial" charset="0"/>
            </a:endParaRPr>
          </a:p>
        </p:txBody>
      </p:sp>
      <p:sp>
        <p:nvSpPr>
          <p:cNvPr id="18" name="Rounded Rectangle 17"/>
          <p:cNvSpPr/>
          <p:nvPr/>
        </p:nvSpPr>
        <p:spPr bwMode="auto">
          <a:xfrm>
            <a:off x="6123130" y="3693912"/>
            <a:ext cx="1395155" cy="58506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EndlessWindow</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19" name="Rounded Rectangle 18"/>
          <p:cNvSpPr/>
          <p:nvPr/>
        </p:nvSpPr>
        <p:spPr bwMode="auto">
          <a:xfrm>
            <a:off x="6123130" y="4599130"/>
            <a:ext cx="1395155" cy="58506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TextWindow</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cxnSp>
        <p:nvCxnSpPr>
          <p:cNvPr id="21" name="Straight Arrow Connector 20"/>
          <p:cNvCxnSpPr>
            <a:stCxn id="8" idx="3"/>
            <a:endCxn id="18" idx="1"/>
          </p:cNvCxnSpPr>
          <p:nvPr/>
        </p:nvCxnSpPr>
        <p:spPr bwMode="auto">
          <a:xfrm>
            <a:off x="4515626" y="3541513"/>
            <a:ext cx="1607504" cy="444932"/>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23" name="Straight Arrow Connector 22"/>
          <p:cNvCxnSpPr>
            <a:endCxn id="19" idx="1"/>
          </p:cNvCxnSpPr>
          <p:nvPr/>
        </p:nvCxnSpPr>
        <p:spPr bwMode="auto">
          <a:xfrm>
            <a:off x="4052900" y="3834045"/>
            <a:ext cx="2070230" cy="1057618"/>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24" name="Rounded Rectangle 23"/>
          <p:cNvSpPr/>
          <p:nvPr/>
        </p:nvSpPr>
        <p:spPr bwMode="auto">
          <a:xfrm>
            <a:off x="7878325" y="3699030"/>
            <a:ext cx="1395155" cy="58506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EndlessPainter</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25" name="Rounded Rectangle 24"/>
          <p:cNvSpPr/>
          <p:nvPr/>
        </p:nvSpPr>
        <p:spPr bwMode="auto">
          <a:xfrm>
            <a:off x="7878325" y="4599130"/>
            <a:ext cx="1395155" cy="58506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TextPainter</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26" name="Right Arrow 25"/>
          <p:cNvSpPr/>
          <p:nvPr/>
        </p:nvSpPr>
        <p:spPr bwMode="auto">
          <a:xfrm flipH="1">
            <a:off x="7518285" y="3834045"/>
            <a:ext cx="360040" cy="270030"/>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de-DE" sz="1500" b="0" i="0" u="none" strike="noStrike" cap="none" normalizeH="0" baseline="0" smtClean="0">
              <a:ln>
                <a:noFill/>
              </a:ln>
              <a:solidFill>
                <a:schemeClr val="tx1"/>
              </a:solidFill>
              <a:effectLst/>
              <a:latin typeface="Arial" charset="0"/>
            </a:endParaRPr>
          </a:p>
        </p:txBody>
      </p:sp>
      <p:sp>
        <p:nvSpPr>
          <p:cNvPr id="27" name="Right Arrow 26"/>
          <p:cNvSpPr/>
          <p:nvPr/>
        </p:nvSpPr>
        <p:spPr bwMode="auto">
          <a:xfrm flipH="1">
            <a:off x="7518285" y="4756648"/>
            <a:ext cx="360040" cy="270030"/>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de-DE" sz="15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Painters</a:t>
            </a:r>
            <a:endParaRPr lang="de-DE" dirty="0"/>
          </a:p>
        </p:txBody>
      </p:sp>
      <p:sp>
        <p:nvSpPr>
          <p:cNvPr id="4" name="Slide Number Placeholder 3"/>
          <p:cNvSpPr>
            <a:spLocks noGrp="1"/>
          </p:cNvSpPr>
          <p:nvPr>
            <p:ph type="sldNum" sz="quarter" idx="10"/>
          </p:nvPr>
        </p:nvSpPr>
        <p:spPr/>
        <p:txBody>
          <a:bodyPr/>
          <a:lstStyle/>
          <a:p>
            <a:pPr>
              <a:defRPr/>
            </a:pPr>
            <a:fld id="{C80D034B-97B6-4E70-AB05-EA658B88A817}" type="slidenum">
              <a:rPr lang="en-US" smtClean="0"/>
              <a:pPr>
                <a:defRPr/>
              </a:pPr>
              <a:t>38</a:t>
            </a:fld>
            <a:r>
              <a:rPr lang="en-US" smtClean="0"/>
              <a:t> / T. A. Devi / ID RD CDS HF /  Dec-2012   © Continental Automotive Singapore</a:t>
            </a:r>
            <a:endParaRPr lang="en-US" dirty="0"/>
          </a:p>
        </p:txBody>
      </p:sp>
      <p:sp>
        <p:nvSpPr>
          <p:cNvPr id="5" name="Rounded Rectangle 4"/>
          <p:cNvSpPr/>
          <p:nvPr/>
        </p:nvSpPr>
        <p:spPr bwMode="auto">
          <a:xfrm>
            <a:off x="5358045" y="1988840"/>
            <a:ext cx="1395155" cy="58506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EndlessPainter</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6" name="Rounded Rectangle 5"/>
          <p:cNvSpPr/>
          <p:nvPr/>
        </p:nvSpPr>
        <p:spPr bwMode="auto">
          <a:xfrm>
            <a:off x="5358045" y="3991562"/>
            <a:ext cx="1395155" cy="58506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TextPainter</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pic>
        <p:nvPicPr>
          <p:cNvPr id="183298" name="Picture 2"/>
          <p:cNvPicPr>
            <a:picLocks noChangeAspect="1" noChangeArrowheads="1"/>
          </p:cNvPicPr>
          <p:nvPr/>
        </p:nvPicPr>
        <p:blipFill>
          <a:blip r:embed="rId2" cstate="print"/>
          <a:srcRect/>
          <a:stretch>
            <a:fillRect/>
          </a:stretch>
        </p:blipFill>
        <p:spPr bwMode="auto">
          <a:xfrm>
            <a:off x="1937665" y="1888570"/>
            <a:ext cx="2219325" cy="2990850"/>
          </a:xfrm>
          <a:prstGeom prst="rect">
            <a:avLst/>
          </a:prstGeom>
          <a:noFill/>
          <a:ln w="9525">
            <a:noFill/>
            <a:miter lim="800000"/>
            <a:headEnd/>
            <a:tailEnd/>
          </a:ln>
        </p:spPr>
      </p:pic>
      <p:sp>
        <p:nvSpPr>
          <p:cNvPr id="8" name="Right Arrow 7"/>
          <p:cNvSpPr/>
          <p:nvPr/>
        </p:nvSpPr>
        <p:spPr bwMode="auto">
          <a:xfrm flipH="1">
            <a:off x="2387715" y="2123855"/>
            <a:ext cx="2970330" cy="270030"/>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de-DE" sz="1500" b="0" i="0" u="none" strike="noStrike" cap="none" normalizeH="0" baseline="0" smtClean="0">
              <a:ln>
                <a:noFill/>
              </a:ln>
              <a:solidFill>
                <a:schemeClr val="tx1"/>
              </a:solidFill>
              <a:effectLst/>
              <a:latin typeface="Arial" charset="0"/>
            </a:endParaRPr>
          </a:p>
        </p:txBody>
      </p:sp>
      <p:sp>
        <p:nvSpPr>
          <p:cNvPr id="9" name="Right Arrow 8"/>
          <p:cNvSpPr/>
          <p:nvPr/>
        </p:nvSpPr>
        <p:spPr bwMode="auto">
          <a:xfrm flipH="1">
            <a:off x="3917885" y="4104075"/>
            <a:ext cx="1440160" cy="270030"/>
          </a:xfrm>
          <a:prstGeom prst="righ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de-DE" sz="15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Storyboard Configuration</a:t>
            </a:r>
            <a:endParaRPr lang="de-DE"/>
          </a:p>
        </p:txBody>
      </p:sp>
      <p:sp>
        <p:nvSpPr>
          <p:cNvPr id="4" name="Slide Number Placeholder 3"/>
          <p:cNvSpPr>
            <a:spLocks noGrp="1"/>
          </p:cNvSpPr>
          <p:nvPr>
            <p:ph type="sldNum" sz="quarter" idx="10"/>
          </p:nvPr>
        </p:nvSpPr>
        <p:spPr/>
        <p:txBody>
          <a:bodyPr/>
          <a:lstStyle/>
          <a:p>
            <a:pPr>
              <a:defRPr/>
            </a:pPr>
            <a:fld id="{C80D034B-97B6-4E70-AB05-EA658B88A817}" type="slidenum">
              <a:rPr lang="en-US" smtClean="0"/>
              <a:pPr>
                <a:defRPr/>
              </a:pPr>
              <a:t>39</a:t>
            </a:fld>
            <a:r>
              <a:rPr lang="en-US" smtClean="0"/>
              <a:t> / T. A. Devi / ID RD CDS HF /  Dec-2012   © Continental Automotive Singapore</a:t>
            </a:r>
            <a:endParaRPr lang="en-US" dirty="0"/>
          </a:p>
        </p:txBody>
      </p:sp>
      <p:sp>
        <p:nvSpPr>
          <p:cNvPr id="5" name="Right Arrow 4"/>
          <p:cNvSpPr/>
          <p:nvPr/>
        </p:nvSpPr>
        <p:spPr bwMode="auto">
          <a:xfrm>
            <a:off x="452499" y="4734145"/>
            <a:ext cx="8865985" cy="18002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de-DE" sz="15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452499" y="4014065"/>
            <a:ext cx="1665185" cy="58506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Welcome</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7" name="Rectangle 6"/>
          <p:cNvSpPr/>
          <p:nvPr/>
        </p:nvSpPr>
        <p:spPr bwMode="auto">
          <a:xfrm>
            <a:off x="7518285" y="4014065"/>
            <a:ext cx="1665185" cy="58506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Goodbye</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8" name="Rectangle 7"/>
          <p:cNvSpPr/>
          <p:nvPr/>
        </p:nvSpPr>
        <p:spPr bwMode="auto">
          <a:xfrm>
            <a:off x="452500" y="3248980"/>
            <a:ext cx="7065786" cy="58506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Idle</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10" name="Rectangle 9"/>
          <p:cNvSpPr/>
          <p:nvPr/>
        </p:nvSpPr>
        <p:spPr bwMode="auto">
          <a:xfrm>
            <a:off x="2927775" y="2348880"/>
            <a:ext cx="1845205" cy="58506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Move</a:t>
            </a:r>
          </a:p>
          <a:p>
            <a:pPr marL="0" marR="0" indent="0" algn="ctr" defTabSz="915988" rtl="0" eaLnBrk="1" fontAlgn="base" latinLnBrk="0" hangingPunct="1">
              <a:lnSpc>
                <a:spcPct val="100000"/>
              </a:lnSpc>
              <a:spcBef>
                <a:spcPct val="0"/>
              </a:spcBef>
              <a:spcAft>
                <a:spcPct val="0"/>
              </a:spcAft>
              <a:buClrTx/>
              <a:buSzTx/>
              <a:buFontTx/>
              <a:buNone/>
              <a:tabLst/>
            </a:pPr>
            <a:r>
              <a:rPr lang="en-US" smtClean="0">
                <a:solidFill>
                  <a:schemeClr val="tx1"/>
                </a:solidFill>
                <a:latin typeface="Calibri" pitchFamily="34" charset="0"/>
                <a:cs typeface="Calibri" pitchFamily="34" charset="0"/>
              </a:rPr>
              <a:t>(Left,Right,Up,Down)</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11" name="Rectangle 10"/>
          <p:cNvSpPr/>
          <p:nvPr/>
        </p:nvSpPr>
        <p:spPr bwMode="auto">
          <a:xfrm>
            <a:off x="5043010" y="2348880"/>
            <a:ext cx="1845205" cy="58506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Action</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12" name="Line Callout 2 11"/>
          <p:cNvSpPr/>
          <p:nvPr/>
        </p:nvSpPr>
        <p:spPr bwMode="auto">
          <a:xfrm>
            <a:off x="1892660" y="5139190"/>
            <a:ext cx="1577615" cy="450050"/>
          </a:xfrm>
          <a:prstGeom prst="borderCallout2">
            <a:avLst>
              <a:gd name="adj1" fmla="val 18750"/>
              <a:gd name="adj2" fmla="val -8333"/>
              <a:gd name="adj3" fmla="val 18750"/>
              <a:gd name="adj4" fmla="val -16667"/>
              <a:gd name="adj5" fmla="val -134847"/>
              <a:gd name="adj6" fmla="val -3807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Frame-based</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13" name="Line Callout 2 12"/>
          <p:cNvSpPr/>
          <p:nvPr/>
        </p:nvSpPr>
        <p:spPr bwMode="auto">
          <a:xfrm>
            <a:off x="6528175" y="5139190"/>
            <a:ext cx="1577615" cy="450050"/>
          </a:xfrm>
          <a:prstGeom prst="borderCallout2">
            <a:avLst>
              <a:gd name="adj1" fmla="val 18750"/>
              <a:gd name="adj2" fmla="val 105069"/>
              <a:gd name="adj3" fmla="val 18750"/>
              <a:gd name="adj4" fmla="val 116895"/>
              <a:gd name="adj5" fmla="val -147214"/>
              <a:gd name="adj6" fmla="val 135805"/>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OnFinish</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15" name="Line Callout 2 14"/>
          <p:cNvSpPr/>
          <p:nvPr/>
        </p:nvSpPr>
        <p:spPr bwMode="auto">
          <a:xfrm>
            <a:off x="7023230" y="1628800"/>
            <a:ext cx="1577615" cy="450050"/>
          </a:xfrm>
          <a:prstGeom prst="borderCallout2">
            <a:avLst>
              <a:gd name="adj1" fmla="val 18750"/>
              <a:gd name="adj2" fmla="val -8333"/>
              <a:gd name="adj3" fmla="val 18750"/>
              <a:gd name="adj4" fmla="val -16667"/>
              <a:gd name="adj5" fmla="val 190237"/>
              <a:gd name="adj6" fmla="val -101079"/>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OnDemand</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16" name="Line Callout 2 15"/>
          <p:cNvSpPr/>
          <p:nvPr/>
        </p:nvSpPr>
        <p:spPr bwMode="auto">
          <a:xfrm>
            <a:off x="947555" y="1763815"/>
            <a:ext cx="1577615" cy="450050"/>
          </a:xfrm>
          <a:prstGeom prst="borderCallout2">
            <a:avLst>
              <a:gd name="adj1" fmla="val 18750"/>
              <a:gd name="adj2" fmla="val 105069"/>
              <a:gd name="adj3" fmla="val 18750"/>
              <a:gd name="adj4" fmla="val 116895"/>
              <a:gd name="adj5" fmla="val 172570"/>
              <a:gd name="adj6" fmla="val 15495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OnDemand</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
        <p:nvSpPr>
          <p:cNvPr id="17" name="Line Callout 2 16"/>
          <p:cNvSpPr/>
          <p:nvPr/>
        </p:nvSpPr>
        <p:spPr bwMode="auto">
          <a:xfrm>
            <a:off x="7740869" y="2708920"/>
            <a:ext cx="1830169" cy="450050"/>
          </a:xfrm>
          <a:prstGeom prst="borderCallout2">
            <a:avLst>
              <a:gd name="adj1" fmla="val 18750"/>
              <a:gd name="adj2" fmla="val -8333"/>
              <a:gd name="adj3" fmla="val 18750"/>
              <a:gd name="adj4" fmla="val -16667"/>
              <a:gd name="adj5" fmla="val 190237"/>
              <a:gd name="adj6" fmla="val -101079"/>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lang="en-US" smtClean="0">
                <a:solidFill>
                  <a:schemeClr val="tx1"/>
                </a:solidFill>
                <a:latin typeface="Calibri" pitchFamily="34" charset="0"/>
                <a:cs typeface="Calibri" pitchFamily="34" charset="0"/>
              </a:rPr>
              <a:t>Endless</a:t>
            </a:r>
          </a:p>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chemeClr val="tx1"/>
                </a:solidFill>
                <a:effectLst/>
                <a:latin typeface="Calibri" pitchFamily="34" charset="0"/>
                <a:cs typeface="Calibri" pitchFamily="34" charset="0"/>
              </a:rPr>
              <a:t>(NumberOfFrames=0)</a:t>
            </a:r>
            <a:endParaRPr kumimoji="0" lang="de-DE" sz="1500" b="0" i="0" u="none" strike="noStrike" cap="none" normalizeH="0" baseline="0" smtClean="0">
              <a:ln>
                <a:noFill/>
              </a:ln>
              <a:solidFill>
                <a:schemeClr val="tx1"/>
              </a:solidFill>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p:cNvSpPr>
            <a:spLocks noGrp="1"/>
          </p:cNvSpPr>
          <p:nvPr>
            <p:ph type="sldNum" sz="quarter" idx="10"/>
          </p:nvPr>
        </p:nvSpPr>
        <p:spPr>
          <a:noFill/>
        </p:spPr>
        <p:txBody>
          <a:bodyPr/>
          <a:lstStyle/>
          <a:p>
            <a:fld id="{F8B576C0-2E67-4064-97D5-B2CEE8AA62BF}" type="slidenum">
              <a:rPr lang="en-US"/>
              <a:pPr/>
              <a:t>4</a:t>
            </a:fld>
            <a:r>
              <a:rPr lang="en-US"/>
              <a:t> / T. A. Devi / ID RD CDS HF /  Dec-2012   © Continental Automotive Singapore</a:t>
            </a:r>
          </a:p>
        </p:txBody>
      </p:sp>
      <p:sp>
        <p:nvSpPr>
          <p:cNvPr id="5" name="Rectangle 4"/>
          <p:cNvSpPr/>
          <p:nvPr/>
        </p:nvSpPr>
        <p:spPr>
          <a:xfrm>
            <a:off x="542511" y="2033845"/>
            <a:ext cx="8865984" cy="2554545"/>
          </a:xfrm>
          <a:prstGeom prst="rect">
            <a:avLst/>
          </a:prstGeom>
          <a:noFill/>
        </p:spPr>
        <p:txBody>
          <a:bodyPr>
            <a:spAutoFit/>
          </a:bodyPr>
          <a:lstStyle/>
          <a:p>
            <a:pPr algn="ctr">
              <a:defRPr/>
            </a:pPr>
            <a:r>
              <a:rPr lang="en-US"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itchFamily="34" charset="0"/>
              </a:rPr>
              <a:t>Advanced</a:t>
            </a:r>
          </a:p>
          <a:p>
            <a:pPr algn="ctr">
              <a:defRPr/>
            </a:pPr>
            <a:r>
              <a:rPr lang="en-US"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itchFamily="34" charset="0"/>
              </a:rPr>
              <a:t>Drawing Concept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3"/>
          <p:cNvSpPr>
            <a:spLocks noGrp="1"/>
          </p:cNvSpPr>
          <p:nvPr>
            <p:ph type="sldNum" sz="quarter" idx="10"/>
          </p:nvPr>
        </p:nvSpPr>
        <p:spPr>
          <a:noFill/>
        </p:spPr>
        <p:txBody>
          <a:bodyPr/>
          <a:lstStyle/>
          <a:p>
            <a:fld id="{85772EAA-2BC6-4153-B3EA-2A06B2CFE8D5}" type="slidenum">
              <a:rPr lang="en-US"/>
              <a:pPr/>
              <a:t>40</a:t>
            </a:fld>
            <a:r>
              <a:rPr lang="en-US"/>
              <a:t> / T. A. Devi / ID RD CDS HF /  Dec-2012   © Continental Automotive Singapore</a:t>
            </a:r>
          </a:p>
        </p:txBody>
      </p:sp>
      <p:sp>
        <p:nvSpPr>
          <p:cNvPr id="5" name="Rectangle 4"/>
          <p:cNvSpPr/>
          <p:nvPr/>
        </p:nvSpPr>
        <p:spPr>
          <a:xfrm>
            <a:off x="1892660" y="1538790"/>
            <a:ext cx="5800999" cy="3785652"/>
          </a:xfrm>
          <a:prstGeom prst="rect">
            <a:avLst/>
          </a:prstGeom>
          <a:noFill/>
        </p:spPr>
        <p:txBody>
          <a:bodyPr>
            <a:spAutoFit/>
          </a:bodyPr>
          <a:lstStyle/>
          <a:p>
            <a:pPr algn="ctr">
              <a:defRPr/>
            </a:pPr>
            <a:r>
              <a:rPr lang="en-US"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itchFamily="34" charset="0"/>
              </a:rPr>
              <a:t>Widget and Animation Interaction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el 1"/>
          <p:cNvSpPr>
            <a:spLocks noGrp="1"/>
          </p:cNvSpPr>
          <p:nvPr>
            <p:ph type="title"/>
          </p:nvPr>
        </p:nvSpPr>
        <p:spPr/>
        <p:txBody>
          <a:bodyPr/>
          <a:lstStyle/>
          <a:p>
            <a:r>
              <a:rPr lang="en-US" dirty="0" smtClean="0"/>
              <a:t>Basics </a:t>
            </a:r>
            <a:br>
              <a:rPr lang="en-US" dirty="0" smtClean="0"/>
            </a:br>
            <a:r>
              <a:rPr lang="en-US" dirty="0" smtClean="0"/>
              <a:t>How to handle an Animation inside Widget’s static part</a:t>
            </a:r>
          </a:p>
        </p:txBody>
      </p:sp>
      <p:sp>
        <p:nvSpPr>
          <p:cNvPr id="68611" name="Inhaltsplatzhalter 2"/>
          <p:cNvSpPr>
            <a:spLocks noGrp="1"/>
          </p:cNvSpPr>
          <p:nvPr>
            <p:ph idx="1"/>
          </p:nvPr>
        </p:nvSpPr>
        <p:spPr>
          <a:xfrm>
            <a:off x="334963" y="998538"/>
            <a:ext cx="9236075" cy="4946650"/>
          </a:xfrm>
        </p:spPr>
        <p:txBody>
          <a:bodyPr/>
          <a:lstStyle/>
          <a:p>
            <a:pPr marL="161925" indent="-161925" defTabSz="914400">
              <a:lnSpc>
                <a:spcPct val="100000"/>
              </a:lnSpc>
            </a:pPr>
            <a:r>
              <a:rPr lang="en-US" sz="2000" dirty="0" smtClean="0"/>
              <a:t>AnimControlHandle is a smart pointer implementation which is intended to</a:t>
            </a:r>
          </a:p>
          <a:p>
            <a:pPr lvl="1" indent="-161925" defTabSz="914400">
              <a:lnSpc>
                <a:spcPct val="100000"/>
              </a:lnSpc>
            </a:pPr>
            <a:r>
              <a:rPr lang="en-US" sz="2000" dirty="0" smtClean="0"/>
              <a:t>store a reference to an AnimControl object</a:t>
            </a:r>
          </a:p>
          <a:p>
            <a:pPr lvl="1" indent="-161925" defTabSz="914400">
              <a:lnSpc>
                <a:spcPct val="100000"/>
              </a:lnSpc>
            </a:pPr>
            <a:r>
              <a:rPr lang="en-US" sz="2000" dirty="0" smtClean="0"/>
              <a:t>delete the AnimControl if it’s reference count drops to 0</a:t>
            </a:r>
          </a:p>
          <a:p>
            <a:pPr lvl="1" indent="-161925" defTabSz="914400">
              <a:lnSpc>
                <a:spcPct val="100000"/>
              </a:lnSpc>
            </a:pPr>
            <a:endParaRPr lang="en-US" sz="2000" dirty="0" smtClean="0"/>
          </a:p>
          <a:p>
            <a:pPr marL="161925" indent="-161925" defTabSz="914400">
              <a:lnSpc>
                <a:spcPct val="100000"/>
              </a:lnSpc>
            </a:pPr>
            <a:r>
              <a:rPr lang="en-US" sz="2000" dirty="0" smtClean="0"/>
              <a:t> Creation:</a:t>
            </a:r>
            <a:br>
              <a:rPr lang="en-US" sz="2000" dirty="0" smtClean="0"/>
            </a:br>
            <a:r>
              <a:rPr lang="en-US" sz="2000" dirty="0" smtClean="0"/>
              <a:t> It is a template class implementation, so we have to specify the type of animation properly during creation.</a:t>
            </a:r>
            <a:br>
              <a:rPr lang="en-US" sz="2000" dirty="0" smtClean="0"/>
            </a:br>
            <a:r>
              <a:rPr lang="en-US" sz="2000" dirty="0" smtClean="0"/>
              <a:t> At the minimum, AnimControl should be used as it is the mother of all animation.</a:t>
            </a:r>
          </a:p>
          <a:p>
            <a:pPr lvl="1" indent="-161925" defTabSz="914400">
              <a:lnSpc>
                <a:spcPct val="100000"/>
              </a:lnSpc>
              <a:buFont typeface="Arial" charset="0"/>
              <a:buNone/>
            </a:pPr>
            <a:r>
              <a:rPr lang="en-US" sz="2000" dirty="0" smtClean="0"/>
              <a:t>		ACE::AnimCtrlHandle&lt;FadeInAnim&gt; oFadeInAnim;</a:t>
            </a:r>
          </a:p>
          <a:p>
            <a:pPr lvl="1" indent="-161925" defTabSz="914400">
              <a:lnSpc>
                <a:spcPct val="100000"/>
              </a:lnSpc>
              <a:buFont typeface="Arial" charset="0"/>
              <a:buNone/>
            </a:pPr>
            <a:r>
              <a:rPr lang="en-US" sz="2000" dirty="0" smtClean="0"/>
              <a:t>		HMI::ACE::AnimAssembler::boCreateAnimation(AnimID, oFadeInAnim);</a:t>
            </a:r>
          </a:p>
        </p:txBody>
      </p:sp>
      <p:sp>
        <p:nvSpPr>
          <p:cNvPr id="71683" name="Slide Number Placeholder 3"/>
          <p:cNvSpPr>
            <a:spLocks noGrp="1"/>
          </p:cNvSpPr>
          <p:nvPr>
            <p:ph type="sldNum" sz="quarter" idx="10"/>
          </p:nvPr>
        </p:nvSpPr>
        <p:spPr>
          <a:noFill/>
        </p:spPr>
        <p:txBody>
          <a:bodyPr/>
          <a:lstStyle/>
          <a:p>
            <a:fld id="{B6BE7BB5-5DD2-4C5C-9944-C3F89EF57FC1}" type="slidenum">
              <a:rPr lang="en-US"/>
              <a:pPr/>
              <a:t>41</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a:t>
            </a:r>
            <a:br>
              <a:rPr lang="en-US" dirty="0" smtClean="0"/>
            </a:br>
            <a:r>
              <a:rPr lang="en-US" dirty="0" smtClean="0"/>
              <a:t>How to handle an Animation inside Widget’s static part</a:t>
            </a:r>
            <a:endParaRPr lang="en-US" dirty="0"/>
          </a:p>
        </p:txBody>
      </p:sp>
      <p:sp>
        <p:nvSpPr>
          <p:cNvPr id="3" name="Content Placeholder 2"/>
          <p:cNvSpPr>
            <a:spLocks noGrp="1"/>
          </p:cNvSpPr>
          <p:nvPr>
            <p:ph idx="1"/>
          </p:nvPr>
        </p:nvSpPr>
        <p:spPr/>
        <p:txBody>
          <a:bodyPr/>
          <a:lstStyle/>
          <a:p>
            <a:pPr marL="161925" indent="-161925" defTabSz="914400">
              <a:lnSpc>
                <a:spcPct val="100000"/>
              </a:lnSpc>
            </a:pPr>
            <a:r>
              <a:rPr lang="en-US" sz="2000" dirty="0" smtClean="0"/>
              <a:t> Check of validity:</a:t>
            </a:r>
            <a:br>
              <a:rPr lang="en-US" sz="2000" dirty="0" smtClean="0"/>
            </a:br>
            <a:r>
              <a:rPr lang="en-US" sz="2000" dirty="0" smtClean="0"/>
              <a:t> Use the boIsValid namespace function to check if the handle contains a valid pointer:</a:t>
            </a:r>
          </a:p>
          <a:p>
            <a:pPr lvl="2" defTabSz="914400">
              <a:lnSpc>
                <a:spcPct val="100000"/>
              </a:lnSpc>
              <a:buNone/>
            </a:pPr>
            <a:r>
              <a:rPr lang="en-US" sz="2000" dirty="0" smtClean="0"/>
              <a:t>		HMI::ACE::boIsValid(oFadeInAnim);</a:t>
            </a:r>
          </a:p>
          <a:p>
            <a:pPr marL="161925" indent="-161925" defTabSz="914400">
              <a:lnSpc>
                <a:spcPct val="100000"/>
              </a:lnSpc>
            </a:pPr>
            <a:r>
              <a:rPr lang="en-US" sz="2000" dirty="0" smtClean="0"/>
              <a:t> Destruction:</a:t>
            </a:r>
          </a:p>
          <a:p>
            <a:pPr lvl="1" indent="-161925" defTabSz="914400">
              <a:lnSpc>
                <a:spcPct val="100000"/>
              </a:lnSpc>
            </a:pPr>
            <a:r>
              <a:rPr lang="en-US" sz="2000" dirty="0" smtClean="0"/>
              <a:t>Widgets should assign NULL to the AnimControlHandle if they do not need a reference to the AnimControl any more.</a:t>
            </a:r>
          </a:p>
          <a:p>
            <a:pPr lvl="2" defTabSz="914400">
              <a:lnSpc>
                <a:spcPct val="100000"/>
              </a:lnSpc>
              <a:buNone/>
            </a:pPr>
            <a:r>
              <a:rPr lang="en-US" sz="2000" dirty="0" smtClean="0"/>
              <a:t>      oFadeInAnim = NULL;</a:t>
            </a:r>
          </a:p>
          <a:p>
            <a:pPr lvl="1" indent="-161925" defTabSz="914400">
              <a:lnSpc>
                <a:spcPct val="100000"/>
              </a:lnSpc>
            </a:pPr>
            <a:r>
              <a:rPr lang="en-US" sz="2000" dirty="0" smtClean="0"/>
              <a:t>Scheduler also hold a reference count as long as the animation is inside new / waiting / active list.</a:t>
            </a:r>
          </a:p>
          <a:p>
            <a:pPr lvl="1" indent="-161925" defTabSz="914400">
              <a:lnSpc>
                <a:spcPct val="100000"/>
              </a:lnSpc>
            </a:pPr>
            <a:r>
              <a:rPr lang="en-US" sz="2000" dirty="0" smtClean="0"/>
              <a:t>AnimCtrlHandle can call AnimControl method as </a:t>
            </a:r>
            <a:r>
              <a:rPr lang="en-US" sz="2000" dirty="0" smtClean="0"/>
              <a:t>it </a:t>
            </a:r>
            <a:r>
              <a:rPr lang="en-US" sz="2000" dirty="0" smtClean="0"/>
              <a:t>is a pointer to AnimControl</a:t>
            </a:r>
          </a:p>
          <a:p>
            <a:endParaRPr lang="en-US" dirty="0"/>
          </a:p>
        </p:txBody>
      </p:sp>
      <p:sp>
        <p:nvSpPr>
          <p:cNvPr id="4" name="Slide Number Placeholder 3"/>
          <p:cNvSpPr>
            <a:spLocks noGrp="1"/>
          </p:cNvSpPr>
          <p:nvPr>
            <p:ph type="sldNum" sz="quarter" idx="10"/>
          </p:nvPr>
        </p:nvSpPr>
        <p:spPr/>
        <p:txBody>
          <a:bodyPr/>
          <a:lstStyle/>
          <a:p>
            <a:pPr>
              <a:defRPr/>
            </a:pPr>
            <a:fld id="{8D721928-4AB0-44A7-8195-62A504BAC476}" type="slidenum">
              <a:rPr lang="en-US" smtClean="0"/>
              <a:pPr>
                <a:defRPr/>
              </a:pPr>
              <a:t>42</a:t>
            </a:fld>
            <a:r>
              <a:rPr lang="en-US" smtClean="0"/>
              <a:t> / T. A. Devi / ID RD CDS HF /  Dec-2012   © Continental Automotive Singapore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el 1"/>
          <p:cNvSpPr>
            <a:spLocks noGrp="1"/>
          </p:cNvSpPr>
          <p:nvPr>
            <p:ph type="title"/>
          </p:nvPr>
        </p:nvSpPr>
        <p:spPr/>
        <p:txBody>
          <a:bodyPr/>
          <a:lstStyle/>
          <a:p>
            <a:r>
              <a:rPr lang="en-US" dirty="0" smtClean="0"/>
              <a:t>Advanced</a:t>
            </a:r>
            <a:br>
              <a:rPr lang="en-US" dirty="0" smtClean="0"/>
            </a:br>
            <a:r>
              <a:rPr lang="en-US" dirty="0" smtClean="0"/>
              <a:t>How to handle an Animation inside Widget’s dynamic part</a:t>
            </a:r>
          </a:p>
        </p:txBody>
      </p:sp>
      <p:sp>
        <p:nvSpPr>
          <p:cNvPr id="72706" name="Inhaltsplatzhalter 2"/>
          <p:cNvSpPr>
            <a:spLocks noGrp="1"/>
          </p:cNvSpPr>
          <p:nvPr>
            <p:ph idx="1"/>
          </p:nvPr>
        </p:nvSpPr>
        <p:spPr>
          <a:xfrm>
            <a:off x="334963" y="998538"/>
            <a:ext cx="9236075" cy="4946650"/>
          </a:xfrm>
        </p:spPr>
        <p:txBody>
          <a:bodyPr/>
          <a:lstStyle/>
          <a:p>
            <a:pPr>
              <a:lnSpc>
                <a:spcPct val="100000"/>
              </a:lnSpc>
            </a:pPr>
            <a:r>
              <a:rPr lang="en-US" sz="2000" dirty="0" smtClean="0"/>
              <a:t>Handling more than one animation inside the widget</a:t>
            </a:r>
          </a:p>
          <a:p>
            <a:pPr>
              <a:lnSpc>
                <a:spcPct val="100000"/>
              </a:lnSpc>
            </a:pPr>
            <a:endParaRPr lang="en-US" sz="2000" dirty="0" smtClean="0"/>
          </a:p>
          <a:p>
            <a:pPr>
              <a:lnSpc>
                <a:spcPct val="100000"/>
              </a:lnSpc>
            </a:pPr>
            <a:r>
              <a:rPr lang="en-US" sz="2000" dirty="0" smtClean="0"/>
              <a:t>Retriggering of animations:</a:t>
            </a:r>
          </a:p>
          <a:p>
            <a:pPr lvl="1">
              <a:lnSpc>
                <a:spcPct val="100000"/>
              </a:lnSpc>
            </a:pPr>
            <a:r>
              <a:rPr lang="en-US" sz="2000" dirty="0" smtClean="0"/>
              <a:t>When the animation is done you can use oFadeInAnim.m_vRestart(3) in HMI time domain, in order to repeat its execution additional 3 times. It can be set also before the end of current execution (to set 3 additional loops)</a:t>
            </a:r>
          </a:p>
          <a:p>
            <a:pPr lvl="1">
              <a:lnSpc>
                <a:spcPct val="100000"/>
              </a:lnSpc>
            </a:pPr>
            <a:endParaRPr lang="en-US" sz="2000" dirty="0" smtClean="0"/>
          </a:p>
          <a:p>
            <a:pPr>
              <a:lnSpc>
                <a:spcPct val="100000"/>
              </a:lnSpc>
            </a:pPr>
            <a:r>
              <a:rPr lang="en-US" sz="2000" dirty="0" smtClean="0"/>
              <a:t>Stop the animation before its end:</a:t>
            </a:r>
          </a:p>
          <a:p>
            <a:pPr lvl="1">
              <a:lnSpc>
                <a:spcPct val="100000"/>
              </a:lnSpc>
            </a:pPr>
            <a:r>
              <a:rPr lang="en-US" sz="2000" dirty="0" smtClean="0"/>
              <a:t>Call m_vStop() in HMI time domain</a:t>
            </a:r>
          </a:p>
          <a:p>
            <a:pPr lvl="1">
              <a:lnSpc>
                <a:spcPct val="100000"/>
              </a:lnSpc>
            </a:pPr>
            <a:endParaRPr lang="en-US" sz="2000" dirty="0" smtClean="0"/>
          </a:p>
          <a:p>
            <a:pPr lvl="1"/>
            <a:endParaRPr lang="en-US" dirty="0" smtClean="0"/>
          </a:p>
          <a:p>
            <a:endParaRPr lang="en-US" dirty="0" smtClean="0"/>
          </a:p>
        </p:txBody>
      </p:sp>
      <p:sp>
        <p:nvSpPr>
          <p:cNvPr id="72707" name="Slide Number Placeholder 3"/>
          <p:cNvSpPr>
            <a:spLocks noGrp="1"/>
          </p:cNvSpPr>
          <p:nvPr>
            <p:ph type="sldNum" sz="quarter" idx="10"/>
          </p:nvPr>
        </p:nvSpPr>
        <p:spPr>
          <a:noFill/>
        </p:spPr>
        <p:txBody>
          <a:bodyPr/>
          <a:lstStyle/>
          <a:p>
            <a:fld id="{34D68240-1C54-447D-AC3E-6B6154691EBD}" type="slidenum">
              <a:rPr lang="en-US"/>
              <a:pPr/>
              <a:t>43</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a:t>
            </a:r>
            <a:br>
              <a:rPr lang="en-US" dirty="0" smtClean="0"/>
            </a:br>
            <a:r>
              <a:rPr lang="en-US" dirty="0" smtClean="0"/>
              <a:t>How to handle an Animation inside Widget’s dynamic part</a:t>
            </a:r>
            <a:endParaRPr lang="en-US" dirty="0"/>
          </a:p>
        </p:txBody>
      </p:sp>
      <p:sp>
        <p:nvSpPr>
          <p:cNvPr id="3" name="Content Placeholder 2"/>
          <p:cNvSpPr>
            <a:spLocks noGrp="1"/>
          </p:cNvSpPr>
          <p:nvPr>
            <p:ph idx="1"/>
          </p:nvPr>
        </p:nvSpPr>
        <p:spPr/>
        <p:txBody>
          <a:bodyPr/>
          <a:lstStyle/>
          <a:p>
            <a:pPr>
              <a:lnSpc>
                <a:spcPct val="100000"/>
              </a:lnSpc>
            </a:pPr>
            <a:r>
              <a:rPr lang="en-US" sz="2000" dirty="0" smtClean="0"/>
              <a:t>Advance to last frame the animation:</a:t>
            </a:r>
          </a:p>
          <a:p>
            <a:pPr lvl="1">
              <a:lnSpc>
                <a:spcPct val="100000"/>
              </a:lnSpc>
            </a:pPr>
            <a:r>
              <a:rPr lang="en-US" sz="2000" dirty="0" smtClean="0"/>
              <a:t>Call m_vAdvanceToLastFrame() in HMI time domain</a:t>
            </a:r>
            <a:br>
              <a:rPr lang="en-US" sz="2000" dirty="0" smtClean="0"/>
            </a:br>
            <a:endParaRPr lang="en-US" sz="2000" dirty="0" smtClean="0"/>
          </a:p>
          <a:p>
            <a:pPr>
              <a:lnSpc>
                <a:spcPct val="100000"/>
              </a:lnSpc>
            </a:pPr>
            <a:r>
              <a:rPr lang="en-US" sz="2000" dirty="0" smtClean="0"/>
              <a:t>Update animation data while invalidating:</a:t>
            </a:r>
          </a:p>
          <a:p>
            <a:pPr lvl="1">
              <a:lnSpc>
                <a:spcPct val="100000"/>
              </a:lnSpc>
            </a:pPr>
            <a:r>
              <a:rPr lang="en-US" sz="2000" dirty="0" smtClean="0"/>
              <a:t>Perform oFadeInAnim.m_vInvalidate() in HMI </a:t>
            </a:r>
            <a:r>
              <a:rPr lang="en-US" sz="2000" dirty="0" smtClean="0"/>
              <a:t>time </a:t>
            </a:r>
            <a:r>
              <a:rPr lang="en-US" sz="2000" dirty="0" smtClean="0"/>
              <a:t>context and on the next CP, the Scheduler will call overwritten callback function oveoFadeInAnim.m_vUpdateData() where you can get a pointer to AnimParam or AnimScene and do specific changes/updates of animation</a:t>
            </a:r>
          </a:p>
          <a:p>
            <a:pPr lvl="1">
              <a:lnSpc>
                <a:spcPct val="100000"/>
              </a:lnSpc>
            </a:pPr>
            <a:endParaRPr lang="en-US" sz="2000" dirty="0" smtClean="0"/>
          </a:p>
          <a:p>
            <a:pPr>
              <a:lnSpc>
                <a:spcPct val="100000"/>
              </a:lnSpc>
            </a:pPr>
            <a:r>
              <a:rPr lang="en-US" sz="2000" dirty="0" smtClean="0"/>
              <a:t>Request OnDemand scene to start/stop it in HMI time domain:</a:t>
            </a:r>
          </a:p>
          <a:p>
            <a:pPr lvl="1">
              <a:lnSpc>
                <a:spcPct val="100000"/>
              </a:lnSpc>
            </a:pPr>
            <a:r>
              <a:rPr lang="en-US" sz="2000" dirty="0" smtClean="0"/>
              <a:t>to start </a:t>
            </a:r>
            <a:r>
              <a:rPr lang="en-US" sz="2000" dirty="0" smtClean="0">
                <a:sym typeface="Wingdings" pitchFamily="2" charset="2"/>
              </a:rPr>
              <a:t> </a:t>
            </a:r>
            <a:r>
              <a:rPr lang="en-US" sz="2000" dirty="0" smtClean="0"/>
              <a:t>m_vRequestScene(u16SceneID, true) or</a:t>
            </a:r>
          </a:p>
          <a:p>
            <a:pPr lvl="1">
              <a:lnSpc>
                <a:spcPct val="100000"/>
              </a:lnSpc>
            </a:pPr>
            <a:r>
              <a:rPr lang="en-US" sz="2000" dirty="0" smtClean="0"/>
              <a:t>to stop </a:t>
            </a:r>
            <a:r>
              <a:rPr lang="en-US" sz="2000" dirty="0" smtClean="0">
                <a:sym typeface="Wingdings" pitchFamily="2" charset="2"/>
              </a:rPr>
              <a:t></a:t>
            </a:r>
            <a:r>
              <a:rPr lang="en-US" sz="2000" dirty="0" smtClean="0"/>
              <a:t>m_vRequestScene(u16SceneID, false)</a:t>
            </a:r>
          </a:p>
          <a:p>
            <a:endParaRPr lang="en-US" dirty="0"/>
          </a:p>
        </p:txBody>
      </p:sp>
      <p:sp>
        <p:nvSpPr>
          <p:cNvPr id="4" name="Slide Number Placeholder 3"/>
          <p:cNvSpPr>
            <a:spLocks noGrp="1"/>
          </p:cNvSpPr>
          <p:nvPr>
            <p:ph type="sldNum" sz="quarter" idx="10"/>
          </p:nvPr>
        </p:nvSpPr>
        <p:spPr/>
        <p:txBody>
          <a:bodyPr/>
          <a:lstStyle/>
          <a:p>
            <a:pPr>
              <a:defRPr/>
            </a:pPr>
            <a:fld id="{8D721928-4AB0-44A7-8195-62A504BAC476}" type="slidenum">
              <a:rPr lang="en-US" smtClean="0"/>
              <a:pPr>
                <a:defRPr/>
              </a:pPr>
              <a:t>44</a:t>
            </a:fld>
            <a:r>
              <a:rPr lang="en-US" smtClean="0"/>
              <a:t> / T. A. Devi / ID RD CDS HF /  Dec-2012   © Continental Automotive Singapore</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de-DE" smtClean="0"/>
              <a:t>Animation communication to it‘s creator</a:t>
            </a:r>
            <a:endParaRPr lang="en-US" smtClean="0"/>
          </a:p>
        </p:txBody>
      </p:sp>
      <p:sp>
        <p:nvSpPr>
          <p:cNvPr id="74754" name="Line 15"/>
          <p:cNvSpPr>
            <a:spLocks noChangeShapeType="1"/>
          </p:cNvSpPr>
          <p:nvPr/>
        </p:nvSpPr>
        <p:spPr bwMode="auto">
          <a:xfrm flipH="1">
            <a:off x="2835275" y="2005013"/>
            <a:ext cx="11113" cy="3017837"/>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14" name="AutoShape 16"/>
          <p:cNvSpPr>
            <a:spLocks noChangeArrowheads="1"/>
          </p:cNvSpPr>
          <p:nvPr/>
        </p:nvSpPr>
        <p:spPr bwMode="auto">
          <a:xfrm>
            <a:off x="3495675" y="1693863"/>
            <a:ext cx="1131888" cy="298450"/>
          </a:xfrm>
          <a:prstGeom prst="roundRect">
            <a:avLst>
              <a:gd name="adj" fmla="val 3847"/>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AnimAssembler</a:t>
            </a:r>
            <a:endParaRPr lang="en-GB" sz="1100" b="1" dirty="0"/>
          </a:p>
        </p:txBody>
      </p:sp>
      <p:sp>
        <p:nvSpPr>
          <p:cNvPr id="74756" name="Line 17"/>
          <p:cNvSpPr>
            <a:spLocks noChangeShapeType="1"/>
          </p:cNvSpPr>
          <p:nvPr/>
        </p:nvSpPr>
        <p:spPr bwMode="auto">
          <a:xfrm flipH="1">
            <a:off x="4057650" y="2001838"/>
            <a:ext cx="11113" cy="3017837"/>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74757" name="Line 19"/>
          <p:cNvSpPr>
            <a:spLocks noChangeShapeType="1"/>
          </p:cNvSpPr>
          <p:nvPr/>
        </p:nvSpPr>
        <p:spPr bwMode="auto">
          <a:xfrm flipH="1">
            <a:off x="5346700" y="1993900"/>
            <a:ext cx="11113" cy="3017838"/>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74758" name="Line 23"/>
          <p:cNvSpPr>
            <a:spLocks noChangeShapeType="1"/>
          </p:cNvSpPr>
          <p:nvPr/>
        </p:nvSpPr>
        <p:spPr bwMode="auto">
          <a:xfrm>
            <a:off x="2855913" y="2828925"/>
            <a:ext cx="1201737" cy="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74759" name="Line 24"/>
          <p:cNvSpPr>
            <a:spLocks noChangeShapeType="1"/>
          </p:cNvSpPr>
          <p:nvPr/>
        </p:nvSpPr>
        <p:spPr bwMode="auto">
          <a:xfrm>
            <a:off x="4067175" y="2973388"/>
            <a:ext cx="1260475" cy="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74760" name="Text Box 26"/>
          <p:cNvSpPr txBox="1">
            <a:spLocks noChangeArrowheads="1"/>
          </p:cNvSpPr>
          <p:nvPr/>
        </p:nvSpPr>
        <p:spPr bwMode="auto">
          <a:xfrm>
            <a:off x="2800350" y="2657475"/>
            <a:ext cx="1309688" cy="223838"/>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boCreateAnimation()</a:t>
            </a:r>
            <a:endParaRPr lang="en-US" sz="900" b="1">
              <a:solidFill>
                <a:schemeClr val="bg2"/>
              </a:solidFill>
            </a:endParaRPr>
          </a:p>
        </p:txBody>
      </p:sp>
      <p:sp>
        <p:nvSpPr>
          <p:cNvPr id="74761" name="Text Box 27"/>
          <p:cNvSpPr txBox="1">
            <a:spLocks noChangeArrowheads="1"/>
          </p:cNvSpPr>
          <p:nvPr/>
        </p:nvSpPr>
        <p:spPr bwMode="auto">
          <a:xfrm>
            <a:off x="3100388" y="3614738"/>
            <a:ext cx="671512" cy="223837"/>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m_vStop</a:t>
            </a:r>
            <a:endParaRPr lang="en-US" sz="900" b="1">
              <a:solidFill>
                <a:schemeClr val="bg2"/>
              </a:solidFill>
            </a:endParaRPr>
          </a:p>
        </p:txBody>
      </p:sp>
      <p:sp>
        <p:nvSpPr>
          <p:cNvPr id="74762" name="AutoShape 29"/>
          <p:cNvSpPr>
            <a:spLocks noChangeArrowheads="1"/>
          </p:cNvSpPr>
          <p:nvPr/>
        </p:nvSpPr>
        <p:spPr bwMode="auto">
          <a:xfrm>
            <a:off x="465138" y="2306638"/>
            <a:ext cx="2206625" cy="441325"/>
          </a:xfrm>
          <a:prstGeom prst="wedgeRoundRectCallout">
            <a:avLst>
              <a:gd name="adj1" fmla="val 49537"/>
              <a:gd name="adj2" fmla="val -118991"/>
              <a:gd name="adj3" fmla="val 16667"/>
            </a:avLst>
          </a:prstGeom>
          <a:gradFill rotWithShape="1">
            <a:gsLst>
              <a:gs pos="0">
                <a:srgbClr val="FFFF99"/>
              </a:gs>
              <a:gs pos="50000">
                <a:srgbClr val="FFFFE6"/>
              </a:gs>
              <a:gs pos="100000">
                <a:srgbClr val="FFFF99"/>
              </a:gs>
            </a:gsLst>
            <a:lin ang="5400000" scaled="1"/>
          </a:gradFill>
          <a:ln w="9525" algn="ctr">
            <a:solidFill>
              <a:srgbClr val="CCCC00"/>
            </a:solidFill>
            <a:miter lim="800000"/>
            <a:headEnd/>
            <a:tailEnd/>
          </a:ln>
        </p:spPr>
        <p:txBody>
          <a:bodyPr lIns="83969" tIns="41985" rIns="83969" bIns="41985" anchor="ctr"/>
          <a:lstStyle/>
          <a:p>
            <a:pPr algn="ctr"/>
            <a:r>
              <a:rPr lang="en-US" sz="900" b="1"/>
              <a:t>Can be an Artemmis Widget or something else (e.g. WILI)</a:t>
            </a:r>
          </a:p>
        </p:txBody>
      </p:sp>
      <p:sp>
        <p:nvSpPr>
          <p:cNvPr id="74763" name="Text Box 26"/>
          <p:cNvSpPr txBox="1">
            <a:spLocks noChangeArrowheads="1"/>
          </p:cNvSpPr>
          <p:nvPr/>
        </p:nvSpPr>
        <p:spPr bwMode="auto">
          <a:xfrm>
            <a:off x="3995738" y="2770188"/>
            <a:ext cx="1425575" cy="223837"/>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Constructor(pCreator)</a:t>
            </a:r>
            <a:endParaRPr lang="en-US" sz="900" b="1">
              <a:solidFill>
                <a:schemeClr val="bg2"/>
              </a:solidFill>
            </a:endParaRPr>
          </a:p>
        </p:txBody>
      </p:sp>
      <p:sp>
        <p:nvSpPr>
          <p:cNvPr id="74764" name="Line 23"/>
          <p:cNvSpPr>
            <a:spLocks noChangeShapeType="1"/>
          </p:cNvSpPr>
          <p:nvPr/>
        </p:nvSpPr>
        <p:spPr bwMode="auto">
          <a:xfrm>
            <a:off x="2865438" y="3787775"/>
            <a:ext cx="2490787" cy="4763"/>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34" name="AutoShape 16"/>
          <p:cNvSpPr>
            <a:spLocks noChangeArrowheads="1"/>
          </p:cNvSpPr>
          <p:nvPr/>
        </p:nvSpPr>
        <p:spPr bwMode="auto">
          <a:xfrm>
            <a:off x="2268538" y="1693863"/>
            <a:ext cx="1133475" cy="298450"/>
          </a:xfrm>
          <a:prstGeom prst="roundRect">
            <a:avLst>
              <a:gd name="adj" fmla="val 3847"/>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AnimCreator</a:t>
            </a:r>
            <a:endParaRPr lang="en-GB" sz="1100" b="1" dirty="0"/>
          </a:p>
        </p:txBody>
      </p:sp>
      <p:sp>
        <p:nvSpPr>
          <p:cNvPr id="35" name="AutoShape 16"/>
          <p:cNvSpPr>
            <a:spLocks noChangeArrowheads="1"/>
          </p:cNvSpPr>
          <p:nvPr/>
        </p:nvSpPr>
        <p:spPr bwMode="auto">
          <a:xfrm>
            <a:off x="4775200" y="1684338"/>
            <a:ext cx="1131888" cy="300037"/>
          </a:xfrm>
          <a:prstGeom prst="roundRect">
            <a:avLst>
              <a:gd name="adj" fmla="val 3847"/>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AnimControl</a:t>
            </a:r>
            <a:endParaRPr lang="en-GB" sz="1100" b="1" dirty="0"/>
          </a:p>
        </p:txBody>
      </p:sp>
      <p:sp>
        <p:nvSpPr>
          <p:cNvPr id="74767" name="Line 23"/>
          <p:cNvSpPr>
            <a:spLocks noChangeShapeType="1"/>
          </p:cNvSpPr>
          <p:nvPr/>
        </p:nvSpPr>
        <p:spPr bwMode="auto">
          <a:xfrm>
            <a:off x="2846388" y="3270250"/>
            <a:ext cx="2492375" cy="3175"/>
          </a:xfrm>
          <a:prstGeom prst="line">
            <a:avLst/>
          </a:prstGeom>
          <a:noFill/>
          <a:ln w="9525">
            <a:solidFill>
              <a:schemeClr val="tx2"/>
            </a:solidFill>
            <a:round/>
            <a:headEnd type="triangle" w="med" len="med"/>
            <a:tailEnd/>
          </a:ln>
        </p:spPr>
        <p:txBody>
          <a:bodyPr wrap="none" lIns="83969" tIns="41985" rIns="83969" bIns="41985" anchor="ctr"/>
          <a:lstStyle/>
          <a:p>
            <a:endParaRPr lang="bg-BG"/>
          </a:p>
        </p:txBody>
      </p:sp>
      <p:sp>
        <p:nvSpPr>
          <p:cNvPr id="74768" name="Text Box 26"/>
          <p:cNvSpPr txBox="1">
            <a:spLocks noChangeArrowheads="1"/>
          </p:cNvSpPr>
          <p:nvPr/>
        </p:nvSpPr>
        <p:spPr bwMode="auto">
          <a:xfrm>
            <a:off x="2965450" y="3098800"/>
            <a:ext cx="927100" cy="223838"/>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Smart Pointer</a:t>
            </a:r>
            <a:endParaRPr lang="en-US" sz="900" b="1">
              <a:solidFill>
                <a:schemeClr val="bg2"/>
              </a:solidFill>
            </a:endParaRPr>
          </a:p>
        </p:txBody>
      </p:sp>
      <p:sp>
        <p:nvSpPr>
          <p:cNvPr id="74769" name="AutoShape 29"/>
          <p:cNvSpPr>
            <a:spLocks noChangeArrowheads="1"/>
          </p:cNvSpPr>
          <p:nvPr/>
        </p:nvSpPr>
        <p:spPr bwMode="auto">
          <a:xfrm>
            <a:off x="544513" y="3541713"/>
            <a:ext cx="2206625" cy="441325"/>
          </a:xfrm>
          <a:prstGeom prst="wedgeRoundRectCallout">
            <a:avLst>
              <a:gd name="adj1" fmla="val 53532"/>
              <a:gd name="adj2" fmla="val -109185"/>
              <a:gd name="adj3" fmla="val 16667"/>
            </a:avLst>
          </a:prstGeom>
          <a:gradFill rotWithShape="1">
            <a:gsLst>
              <a:gs pos="0">
                <a:srgbClr val="FFFF99"/>
              </a:gs>
              <a:gs pos="50000">
                <a:srgbClr val="FFFFE6"/>
              </a:gs>
              <a:gs pos="100000">
                <a:srgbClr val="FFFF99"/>
              </a:gs>
            </a:gsLst>
            <a:lin ang="5400000" scaled="1"/>
          </a:gradFill>
          <a:ln w="9525" algn="ctr">
            <a:solidFill>
              <a:srgbClr val="CCCC00"/>
            </a:solidFill>
            <a:miter lim="800000"/>
            <a:headEnd/>
            <a:tailEnd/>
          </a:ln>
        </p:spPr>
        <p:txBody>
          <a:bodyPr lIns="83969" tIns="41985" rIns="83969" bIns="41985" anchor="ctr"/>
          <a:lstStyle/>
          <a:p>
            <a:pPr algn="ctr"/>
            <a:r>
              <a:rPr lang="en-US" sz="900" b="1"/>
              <a:t>Pointer to AnimControl object is stored in an AnimCtrlHandle</a:t>
            </a:r>
          </a:p>
        </p:txBody>
      </p:sp>
      <p:sp>
        <p:nvSpPr>
          <p:cNvPr id="74770" name="AutoShape 29"/>
          <p:cNvSpPr>
            <a:spLocks noChangeArrowheads="1"/>
          </p:cNvSpPr>
          <p:nvPr/>
        </p:nvSpPr>
        <p:spPr bwMode="auto">
          <a:xfrm>
            <a:off x="6218238" y="2808288"/>
            <a:ext cx="2206625" cy="439737"/>
          </a:xfrm>
          <a:prstGeom prst="wedgeRoundRectCallout">
            <a:avLst>
              <a:gd name="adj1" fmla="val -88375"/>
              <a:gd name="adj2" fmla="val -11148"/>
              <a:gd name="adj3" fmla="val 16667"/>
            </a:avLst>
          </a:prstGeom>
          <a:gradFill rotWithShape="1">
            <a:gsLst>
              <a:gs pos="0">
                <a:srgbClr val="FFFF99"/>
              </a:gs>
              <a:gs pos="50000">
                <a:srgbClr val="FFFFE6"/>
              </a:gs>
              <a:gs pos="100000">
                <a:srgbClr val="FFFF99"/>
              </a:gs>
            </a:gsLst>
            <a:lin ang="5400000" scaled="1"/>
          </a:gradFill>
          <a:ln w="9525" algn="ctr">
            <a:solidFill>
              <a:srgbClr val="CCCC00"/>
            </a:solidFill>
            <a:miter lim="800000"/>
            <a:headEnd/>
            <a:tailEnd/>
          </a:ln>
        </p:spPr>
        <p:txBody>
          <a:bodyPr lIns="83969" tIns="41985" rIns="83969" bIns="41985" anchor="ctr"/>
          <a:lstStyle/>
          <a:p>
            <a:pPr algn="ctr"/>
            <a:r>
              <a:rPr lang="en-US" sz="900" b="1"/>
              <a:t>Store pointer to creator</a:t>
            </a:r>
          </a:p>
        </p:txBody>
      </p:sp>
      <p:sp>
        <p:nvSpPr>
          <p:cNvPr id="74771" name="Line 23"/>
          <p:cNvSpPr>
            <a:spLocks noChangeShapeType="1"/>
          </p:cNvSpPr>
          <p:nvPr/>
        </p:nvSpPr>
        <p:spPr bwMode="auto">
          <a:xfrm>
            <a:off x="2855913" y="4791075"/>
            <a:ext cx="2490787" cy="3175"/>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74772" name="Text Box 27"/>
          <p:cNvSpPr txBox="1">
            <a:spLocks noChangeArrowheads="1"/>
          </p:cNvSpPr>
          <p:nvPr/>
        </p:nvSpPr>
        <p:spPr bwMode="auto">
          <a:xfrm>
            <a:off x="2867025" y="4618038"/>
            <a:ext cx="1049338" cy="223837"/>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m_vClearOwner</a:t>
            </a:r>
          </a:p>
        </p:txBody>
      </p:sp>
      <p:sp>
        <p:nvSpPr>
          <p:cNvPr id="74773" name="AutoShape 29"/>
          <p:cNvSpPr>
            <a:spLocks noChangeArrowheads="1"/>
          </p:cNvSpPr>
          <p:nvPr/>
        </p:nvSpPr>
        <p:spPr bwMode="auto">
          <a:xfrm>
            <a:off x="552450" y="5054600"/>
            <a:ext cx="2208213" cy="439738"/>
          </a:xfrm>
          <a:prstGeom prst="wedgeRoundRectCallout">
            <a:avLst>
              <a:gd name="adj1" fmla="val 53532"/>
              <a:gd name="adj2" fmla="val -109185"/>
              <a:gd name="adj3" fmla="val 16667"/>
            </a:avLst>
          </a:prstGeom>
          <a:gradFill rotWithShape="1">
            <a:gsLst>
              <a:gs pos="0">
                <a:srgbClr val="FFFF99"/>
              </a:gs>
              <a:gs pos="50000">
                <a:srgbClr val="FFFFE6"/>
              </a:gs>
              <a:gs pos="100000">
                <a:srgbClr val="FFFF99"/>
              </a:gs>
            </a:gsLst>
            <a:lin ang="5400000" scaled="1"/>
          </a:gradFill>
          <a:ln w="9525" algn="ctr">
            <a:solidFill>
              <a:srgbClr val="CCCC00"/>
            </a:solidFill>
            <a:miter lim="800000"/>
            <a:headEnd/>
            <a:tailEnd/>
          </a:ln>
        </p:spPr>
        <p:txBody>
          <a:bodyPr lIns="83969" tIns="41985" rIns="83969" bIns="41985" anchor="ctr"/>
          <a:lstStyle/>
          <a:p>
            <a:pPr algn="ctr"/>
            <a:r>
              <a:rPr lang="en-US" sz="900" b="1"/>
              <a:t>Notify AnimControl object that widget is destroyed</a:t>
            </a:r>
          </a:p>
        </p:txBody>
      </p:sp>
      <p:sp>
        <p:nvSpPr>
          <p:cNvPr id="74774" name="AutoShape 29"/>
          <p:cNvSpPr>
            <a:spLocks noChangeArrowheads="1"/>
          </p:cNvSpPr>
          <p:nvPr/>
        </p:nvSpPr>
        <p:spPr bwMode="auto">
          <a:xfrm>
            <a:off x="6181725" y="4638675"/>
            <a:ext cx="2208213" cy="441325"/>
          </a:xfrm>
          <a:prstGeom prst="wedgeRoundRectCallout">
            <a:avLst>
              <a:gd name="adj1" fmla="val -88375"/>
              <a:gd name="adj2" fmla="val -11148"/>
              <a:gd name="adj3" fmla="val 16667"/>
            </a:avLst>
          </a:prstGeom>
          <a:gradFill rotWithShape="1">
            <a:gsLst>
              <a:gs pos="0">
                <a:srgbClr val="FFFF99"/>
              </a:gs>
              <a:gs pos="50000">
                <a:srgbClr val="FFFFE6"/>
              </a:gs>
              <a:gs pos="100000">
                <a:srgbClr val="FFFF99"/>
              </a:gs>
            </a:gsLst>
            <a:lin ang="5400000" scaled="1"/>
          </a:gradFill>
          <a:ln w="9525" algn="ctr">
            <a:solidFill>
              <a:srgbClr val="CCCC00"/>
            </a:solidFill>
            <a:miter lim="800000"/>
            <a:headEnd/>
            <a:tailEnd/>
          </a:ln>
        </p:spPr>
        <p:txBody>
          <a:bodyPr lIns="83969" tIns="41985" rIns="83969" bIns="41985" anchor="ctr"/>
          <a:lstStyle/>
          <a:p>
            <a:pPr algn="ctr"/>
            <a:r>
              <a:rPr lang="en-US" sz="900" b="1"/>
              <a:t>Clear pointer to creator</a:t>
            </a:r>
          </a:p>
        </p:txBody>
      </p:sp>
      <p:sp>
        <p:nvSpPr>
          <p:cNvPr id="74775" name="Line 23"/>
          <p:cNvSpPr>
            <a:spLocks noChangeShapeType="1"/>
          </p:cNvSpPr>
          <p:nvPr/>
        </p:nvSpPr>
        <p:spPr bwMode="auto">
          <a:xfrm>
            <a:off x="2846388" y="4470400"/>
            <a:ext cx="2492375" cy="4763"/>
          </a:xfrm>
          <a:prstGeom prst="line">
            <a:avLst/>
          </a:prstGeom>
          <a:noFill/>
          <a:ln w="9525">
            <a:solidFill>
              <a:schemeClr val="tx2"/>
            </a:solidFill>
            <a:round/>
            <a:headEnd type="triangle" w="med" len="med"/>
            <a:tailEnd/>
          </a:ln>
        </p:spPr>
        <p:txBody>
          <a:bodyPr wrap="none" lIns="83969" tIns="41985" rIns="83969" bIns="41985" anchor="ctr"/>
          <a:lstStyle/>
          <a:p>
            <a:endParaRPr lang="bg-BG"/>
          </a:p>
        </p:txBody>
      </p:sp>
      <p:sp>
        <p:nvSpPr>
          <p:cNvPr id="74776" name="Text Box 26"/>
          <p:cNvSpPr txBox="1">
            <a:spLocks noChangeArrowheads="1"/>
          </p:cNvSpPr>
          <p:nvPr/>
        </p:nvSpPr>
        <p:spPr bwMode="auto">
          <a:xfrm>
            <a:off x="3786188" y="4256088"/>
            <a:ext cx="1614487" cy="223837"/>
          </a:xfrm>
          <a:prstGeom prst="rect">
            <a:avLst/>
          </a:prstGeom>
          <a:noFill/>
          <a:ln w="9525">
            <a:noFill/>
            <a:miter lim="800000"/>
            <a:headEnd/>
            <a:tailEnd/>
          </a:ln>
        </p:spPr>
        <p:txBody>
          <a:bodyPr wrap="none" lIns="83969" tIns="41985" rIns="83969" bIns="41985">
            <a:spAutoFit/>
          </a:bodyPr>
          <a:lstStyle/>
          <a:p>
            <a:pPr algn="ctr"/>
            <a:r>
              <a:rPr lang="en-US" sz="900" b="1">
                <a:solidFill>
                  <a:schemeClr val="bg2"/>
                </a:solidFill>
              </a:rPr>
              <a:t>ACE_AnimationFeedback</a:t>
            </a:r>
          </a:p>
        </p:txBody>
      </p:sp>
      <p:sp>
        <p:nvSpPr>
          <p:cNvPr id="74777" name="Slide Number Placeholder 3"/>
          <p:cNvSpPr>
            <a:spLocks noGrp="1"/>
          </p:cNvSpPr>
          <p:nvPr>
            <p:ph type="sldNum" sz="quarter" idx="10"/>
          </p:nvPr>
        </p:nvSpPr>
        <p:spPr>
          <a:noFill/>
        </p:spPr>
        <p:txBody>
          <a:bodyPr/>
          <a:lstStyle/>
          <a:p>
            <a:fld id="{F8407E47-FA49-43FC-8970-CF5F32938A14}" type="slidenum">
              <a:rPr lang="en-US"/>
              <a:pPr/>
              <a:t>45</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r>
              <a:rPr lang="de-DE" smtClean="0"/>
              <a:t>How to give the Animation some Data?</a:t>
            </a:r>
            <a:endParaRPr lang="en-US" smtClean="0"/>
          </a:p>
        </p:txBody>
      </p:sp>
      <p:sp>
        <p:nvSpPr>
          <p:cNvPr id="76802" name="Text Box 5"/>
          <p:cNvSpPr txBox="1">
            <a:spLocks noChangeArrowheads="1"/>
          </p:cNvSpPr>
          <p:nvPr/>
        </p:nvSpPr>
        <p:spPr bwMode="auto">
          <a:xfrm>
            <a:off x="334963" y="1108075"/>
            <a:ext cx="9031287" cy="1123950"/>
          </a:xfrm>
          <a:prstGeom prst="rect">
            <a:avLst/>
          </a:prstGeom>
          <a:noFill/>
          <a:ln w="9525">
            <a:noFill/>
            <a:miter lim="800000"/>
            <a:headEnd/>
            <a:tailEnd/>
          </a:ln>
        </p:spPr>
        <p:txBody>
          <a:bodyPr lIns="83969" tIns="41985" rIns="83969" bIns="41985">
            <a:spAutoFit/>
          </a:bodyPr>
          <a:lstStyle/>
          <a:p>
            <a:pPr marL="492125" lvl="1" indent="-327025">
              <a:lnSpc>
                <a:spcPct val="80000"/>
              </a:lnSpc>
              <a:spcBef>
                <a:spcPct val="50000"/>
              </a:spcBef>
              <a:spcAft>
                <a:spcPct val="55000"/>
              </a:spcAft>
              <a:buClr>
                <a:srgbClr val="E19900"/>
              </a:buClr>
              <a:buFontTx/>
              <a:buBlip>
                <a:blip r:embed="rId2"/>
              </a:buBlip>
            </a:pPr>
            <a:r>
              <a:rPr lang="en-US" b="1"/>
              <a:t>Add new attributes to the AnimControl class</a:t>
            </a:r>
          </a:p>
          <a:p>
            <a:pPr marL="492125" lvl="1" indent="-327025">
              <a:lnSpc>
                <a:spcPct val="80000"/>
              </a:lnSpc>
              <a:spcBef>
                <a:spcPct val="50000"/>
              </a:spcBef>
              <a:spcAft>
                <a:spcPct val="55000"/>
              </a:spcAft>
              <a:buClr>
                <a:srgbClr val="E19900"/>
              </a:buClr>
              <a:buFontTx/>
              <a:buBlip>
                <a:blip r:embed="rId2"/>
              </a:buBlip>
            </a:pPr>
            <a:r>
              <a:rPr lang="de-DE" b="1"/>
              <a:t>Set the values after sucessfull creation of an animation object</a:t>
            </a:r>
          </a:p>
          <a:p>
            <a:pPr marL="492125" lvl="1" indent="-327025">
              <a:lnSpc>
                <a:spcPct val="80000"/>
              </a:lnSpc>
              <a:spcBef>
                <a:spcPct val="50000"/>
              </a:spcBef>
              <a:spcAft>
                <a:spcPct val="55000"/>
              </a:spcAft>
              <a:buClr>
                <a:srgbClr val="E19900"/>
              </a:buClr>
              <a:buFontTx/>
              <a:buBlip>
                <a:blip r:embed="rId2"/>
              </a:buBlip>
            </a:pPr>
            <a:r>
              <a:rPr lang="de-DE" b="1"/>
              <a:t>Connect the values to other object‘s (like WMapp‘s) at the preparation phase‘s</a:t>
            </a:r>
            <a:endParaRPr lang="en-US" b="1"/>
          </a:p>
        </p:txBody>
      </p:sp>
      <p:sp>
        <p:nvSpPr>
          <p:cNvPr id="493574" name="AutoShape 6"/>
          <p:cNvSpPr>
            <a:spLocks noChangeArrowheads="1"/>
          </p:cNvSpPr>
          <p:nvPr/>
        </p:nvSpPr>
        <p:spPr bwMode="auto">
          <a:xfrm>
            <a:off x="768350" y="2444750"/>
            <a:ext cx="854075" cy="300038"/>
          </a:xfrm>
          <a:prstGeom prst="roundRect">
            <a:avLst>
              <a:gd name="adj" fmla="val 0"/>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a:t>Widget</a:t>
            </a:r>
          </a:p>
        </p:txBody>
      </p:sp>
      <p:sp>
        <p:nvSpPr>
          <p:cNvPr id="76804" name="Text Box 7"/>
          <p:cNvSpPr txBox="1">
            <a:spLocks noChangeArrowheads="1"/>
          </p:cNvSpPr>
          <p:nvPr/>
        </p:nvSpPr>
        <p:spPr bwMode="auto">
          <a:xfrm>
            <a:off x="1182688" y="2914650"/>
            <a:ext cx="534987" cy="220663"/>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Create</a:t>
            </a:r>
            <a:endParaRPr lang="en-US" sz="900" b="1">
              <a:solidFill>
                <a:schemeClr val="bg2"/>
              </a:solidFill>
            </a:endParaRPr>
          </a:p>
        </p:txBody>
      </p:sp>
      <p:sp>
        <p:nvSpPr>
          <p:cNvPr id="493576" name="AutoShape 8"/>
          <p:cNvSpPr>
            <a:spLocks noChangeArrowheads="1"/>
          </p:cNvSpPr>
          <p:nvPr/>
        </p:nvSpPr>
        <p:spPr bwMode="auto">
          <a:xfrm>
            <a:off x="2078038" y="2984500"/>
            <a:ext cx="1466850" cy="300038"/>
          </a:xfrm>
          <a:prstGeom prst="roundRect">
            <a:avLst>
              <a:gd name="adj" fmla="val 6731"/>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SpecAnimation</a:t>
            </a:r>
            <a:endParaRPr lang="en-GB" sz="1100" b="1" dirty="0"/>
          </a:p>
        </p:txBody>
      </p:sp>
      <p:sp>
        <p:nvSpPr>
          <p:cNvPr id="76806" name="Line 9"/>
          <p:cNvSpPr>
            <a:spLocks noChangeShapeType="1"/>
          </p:cNvSpPr>
          <p:nvPr/>
        </p:nvSpPr>
        <p:spPr bwMode="auto">
          <a:xfrm flipH="1">
            <a:off x="2743200" y="3311525"/>
            <a:ext cx="0" cy="2052638"/>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76807" name="Line 10"/>
          <p:cNvSpPr>
            <a:spLocks noChangeShapeType="1"/>
          </p:cNvSpPr>
          <p:nvPr/>
        </p:nvSpPr>
        <p:spPr bwMode="auto">
          <a:xfrm>
            <a:off x="1158875" y="3149600"/>
            <a:ext cx="887413" cy="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76808" name="Line 12"/>
          <p:cNvSpPr>
            <a:spLocks noChangeShapeType="1"/>
          </p:cNvSpPr>
          <p:nvPr/>
        </p:nvSpPr>
        <p:spPr bwMode="auto">
          <a:xfrm flipH="1">
            <a:off x="1154113" y="2760663"/>
            <a:ext cx="11112" cy="2544762"/>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76809" name="Text Box 13"/>
          <p:cNvSpPr txBox="1">
            <a:spLocks noChangeArrowheads="1"/>
          </p:cNvSpPr>
          <p:nvPr/>
        </p:nvSpPr>
        <p:spPr bwMode="auto">
          <a:xfrm>
            <a:off x="1168400" y="3473450"/>
            <a:ext cx="665163" cy="220663"/>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SetValue</a:t>
            </a:r>
            <a:endParaRPr lang="en-US" sz="900" b="1">
              <a:solidFill>
                <a:schemeClr val="bg2"/>
              </a:solidFill>
            </a:endParaRPr>
          </a:p>
        </p:txBody>
      </p:sp>
      <p:sp>
        <p:nvSpPr>
          <p:cNvPr id="76810" name="Line 14"/>
          <p:cNvSpPr>
            <a:spLocks noChangeShapeType="1"/>
          </p:cNvSpPr>
          <p:nvPr/>
        </p:nvSpPr>
        <p:spPr bwMode="auto">
          <a:xfrm flipV="1">
            <a:off x="1168400" y="3698875"/>
            <a:ext cx="1525588" cy="9525"/>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493583" name="AutoShape 15"/>
          <p:cNvSpPr>
            <a:spLocks noChangeArrowheads="1"/>
          </p:cNvSpPr>
          <p:nvPr/>
        </p:nvSpPr>
        <p:spPr bwMode="auto">
          <a:xfrm>
            <a:off x="4411663" y="2414588"/>
            <a:ext cx="984250" cy="300037"/>
          </a:xfrm>
          <a:prstGeom prst="roundRect">
            <a:avLst>
              <a:gd name="adj" fmla="val 0"/>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a:t>Scheduler</a:t>
            </a:r>
          </a:p>
        </p:txBody>
      </p:sp>
      <p:sp>
        <p:nvSpPr>
          <p:cNvPr id="493584" name="AutoShape 16"/>
          <p:cNvSpPr>
            <a:spLocks noChangeArrowheads="1"/>
          </p:cNvSpPr>
          <p:nvPr/>
        </p:nvSpPr>
        <p:spPr bwMode="auto">
          <a:xfrm>
            <a:off x="5603875" y="2422525"/>
            <a:ext cx="1468438" cy="300038"/>
          </a:xfrm>
          <a:prstGeom prst="roundRect">
            <a:avLst>
              <a:gd name="adj" fmla="val 6731"/>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AnimControl</a:t>
            </a:r>
            <a:endParaRPr lang="en-GB" sz="1100" b="1" dirty="0"/>
          </a:p>
        </p:txBody>
      </p:sp>
      <p:sp>
        <p:nvSpPr>
          <p:cNvPr id="76813" name="Line 17"/>
          <p:cNvSpPr>
            <a:spLocks noChangeShapeType="1"/>
          </p:cNvSpPr>
          <p:nvPr/>
        </p:nvSpPr>
        <p:spPr bwMode="auto">
          <a:xfrm flipH="1">
            <a:off x="6337300" y="2720975"/>
            <a:ext cx="0" cy="2546350"/>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76814" name="Line 18"/>
          <p:cNvSpPr>
            <a:spLocks noChangeShapeType="1"/>
          </p:cNvSpPr>
          <p:nvPr/>
        </p:nvSpPr>
        <p:spPr bwMode="auto">
          <a:xfrm flipH="1">
            <a:off x="4932363" y="2730500"/>
            <a:ext cx="11112" cy="2544763"/>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93587" name="AutoShape 19"/>
          <p:cNvSpPr>
            <a:spLocks noChangeArrowheads="1"/>
          </p:cNvSpPr>
          <p:nvPr/>
        </p:nvSpPr>
        <p:spPr bwMode="auto">
          <a:xfrm>
            <a:off x="7199313" y="2413000"/>
            <a:ext cx="1150937" cy="300038"/>
          </a:xfrm>
          <a:prstGeom prst="roundRect">
            <a:avLst>
              <a:gd name="adj" fmla="val 6731"/>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SpecAnimation</a:t>
            </a:r>
            <a:endParaRPr lang="en-GB" sz="1100" b="1" dirty="0"/>
          </a:p>
        </p:txBody>
      </p:sp>
      <p:sp>
        <p:nvSpPr>
          <p:cNvPr id="76816" name="Line 20"/>
          <p:cNvSpPr>
            <a:spLocks noChangeShapeType="1"/>
          </p:cNvSpPr>
          <p:nvPr/>
        </p:nvSpPr>
        <p:spPr bwMode="auto">
          <a:xfrm flipH="1">
            <a:off x="7764463" y="2732088"/>
            <a:ext cx="0" cy="2544762"/>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493589" name="AutoShape 21"/>
          <p:cNvSpPr>
            <a:spLocks noChangeArrowheads="1"/>
          </p:cNvSpPr>
          <p:nvPr/>
        </p:nvSpPr>
        <p:spPr bwMode="auto">
          <a:xfrm>
            <a:off x="8602663" y="2413000"/>
            <a:ext cx="828675" cy="300038"/>
          </a:xfrm>
          <a:prstGeom prst="roundRect">
            <a:avLst>
              <a:gd name="adj" fmla="val 6731"/>
            </a:avLst>
          </a:prstGeom>
          <a:gradFill rotWithShape="1">
            <a:gsLst>
              <a:gs pos="0">
                <a:schemeClr val="tx2"/>
              </a:gs>
              <a:gs pos="50000">
                <a:schemeClr val="tx2">
                  <a:gamma/>
                  <a:tint val="40392"/>
                  <a:invGamma/>
                </a:schemeClr>
              </a:gs>
              <a:gs pos="100000">
                <a:schemeClr val="tx2"/>
              </a:gs>
            </a:gsLst>
            <a:lin ang="5400000" scaled="1"/>
          </a:gradFill>
          <a:ln w="9525" algn="ctr">
            <a:solidFill>
              <a:schemeClr val="bg2"/>
            </a:solidFill>
            <a:round/>
            <a:headEnd/>
            <a:tailEnd/>
          </a:ln>
          <a:effectLst/>
        </p:spPr>
        <p:txBody>
          <a:bodyPr wrap="none" lIns="83969" tIns="41985" rIns="83969" bIns="41985" anchor="ctr"/>
          <a:lstStyle/>
          <a:p>
            <a:pPr algn="ctr" defTabSz="915499">
              <a:defRPr/>
            </a:pPr>
            <a:r>
              <a:rPr lang="en-GB" sz="1100" b="1" dirty="0" err="1"/>
              <a:t>WMapp</a:t>
            </a:r>
            <a:endParaRPr lang="en-GB" sz="1100" b="1" dirty="0"/>
          </a:p>
        </p:txBody>
      </p:sp>
      <p:sp>
        <p:nvSpPr>
          <p:cNvPr id="76818" name="Line 22"/>
          <p:cNvSpPr>
            <a:spLocks noChangeShapeType="1"/>
          </p:cNvSpPr>
          <p:nvPr/>
        </p:nvSpPr>
        <p:spPr bwMode="auto">
          <a:xfrm flipH="1">
            <a:off x="9024938" y="2732088"/>
            <a:ext cx="0" cy="2554287"/>
          </a:xfrm>
          <a:prstGeom prst="line">
            <a:avLst/>
          </a:prstGeom>
          <a:noFill/>
          <a:ln w="28575">
            <a:solidFill>
              <a:schemeClr val="tx2"/>
            </a:solidFill>
            <a:round/>
            <a:headEnd/>
            <a:tailEnd/>
          </a:ln>
        </p:spPr>
        <p:txBody>
          <a:bodyPr wrap="none" lIns="83969" tIns="41985" rIns="83969" bIns="41985" anchor="ctr"/>
          <a:lstStyle/>
          <a:p>
            <a:endParaRPr lang="bg-BG"/>
          </a:p>
        </p:txBody>
      </p:sp>
      <p:sp>
        <p:nvSpPr>
          <p:cNvPr id="76819" name="Text Box 23"/>
          <p:cNvSpPr txBox="1">
            <a:spLocks noChangeArrowheads="1"/>
          </p:cNvSpPr>
          <p:nvPr/>
        </p:nvSpPr>
        <p:spPr bwMode="auto">
          <a:xfrm>
            <a:off x="4843463" y="3040063"/>
            <a:ext cx="887412" cy="220662"/>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ChangeState</a:t>
            </a:r>
            <a:endParaRPr lang="en-US" sz="900" b="1">
              <a:solidFill>
                <a:schemeClr val="bg2"/>
              </a:solidFill>
            </a:endParaRPr>
          </a:p>
        </p:txBody>
      </p:sp>
      <p:sp>
        <p:nvSpPr>
          <p:cNvPr id="76820" name="Line 24"/>
          <p:cNvSpPr>
            <a:spLocks noChangeShapeType="1"/>
          </p:cNvSpPr>
          <p:nvPr/>
        </p:nvSpPr>
        <p:spPr bwMode="auto">
          <a:xfrm flipV="1">
            <a:off x="4949825" y="3265488"/>
            <a:ext cx="1339850" cy="7937"/>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76821" name="Text Box 25"/>
          <p:cNvSpPr txBox="1">
            <a:spLocks noChangeArrowheads="1"/>
          </p:cNvSpPr>
          <p:nvPr/>
        </p:nvSpPr>
        <p:spPr bwMode="auto">
          <a:xfrm>
            <a:off x="6272213" y="3482975"/>
            <a:ext cx="835025" cy="222250"/>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PrepareRun</a:t>
            </a:r>
            <a:endParaRPr lang="en-US" sz="900" b="1">
              <a:solidFill>
                <a:schemeClr val="bg2"/>
              </a:solidFill>
            </a:endParaRPr>
          </a:p>
        </p:txBody>
      </p:sp>
      <p:sp>
        <p:nvSpPr>
          <p:cNvPr id="76822" name="Line 26"/>
          <p:cNvSpPr>
            <a:spLocks noChangeShapeType="1"/>
          </p:cNvSpPr>
          <p:nvPr/>
        </p:nvSpPr>
        <p:spPr bwMode="auto">
          <a:xfrm flipV="1">
            <a:off x="6348413" y="3708400"/>
            <a:ext cx="1339850" cy="9525"/>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76823" name="Text Box 27"/>
          <p:cNvSpPr txBox="1">
            <a:spLocks noChangeArrowheads="1"/>
          </p:cNvSpPr>
          <p:nvPr/>
        </p:nvSpPr>
        <p:spPr bwMode="auto">
          <a:xfrm>
            <a:off x="7837488" y="3963988"/>
            <a:ext cx="663575" cy="222250"/>
          </a:xfrm>
          <a:prstGeom prst="rect">
            <a:avLst/>
          </a:prstGeom>
          <a:noFill/>
          <a:ln w="9525">
            <a:noFill/>
            <a:miter lim="800000"/>
            <a:headEnd/>
            <a:tailEnd/>
          </a:ln>
        </p:spPr>
        <p:txBody>
          <a:bodyPr wrap="none" lIns="83969" tIns="41985" rIns="83969" bIns="41985">
            <a:spAutoFit/>
          </a:bodyPr>
          <a:lstStyle/>
          <a:p>
            <a:pPr algn="ctr"/>
            <a:r>
              <a:rPr lang="de-DE" sz="900" b="1">
                <a:solidFill>
                  <a:schemeClr val="bg2"/>
                </a:solidFill>
              </a:rPr>
              <a:t>SetValue</a:t>
            </a:r>
            <a:endParaRPr lang="en-US" sz="900" b="1">
              <a:solidFill>
                <a:schemeClr val="bg2"/>
              </a:solidFill>
            </a:endParaRPr>
          </a:p>
        </p:txBody>
      </p:sp>
      <p:sp>
        <p:nvSpPr>
          <p:cNvPr id="76824" name="Line 28"/>
          <p:cNvSpPr>
            <a:spLocks noChangeShapeType="1"/>
          </p:cNvSpPr>
          <p:nvPr/>
        </p:nvSpPr>
        <p:spPr bwMode="auto">
          <a:xfrm flipV="1">
            <a:off x="7794625" y="4189413"/>
            <a:ext cx="1214438" cy="0"/>
          </a:xfrm>
          <a:prstGeom prst="line">
            <a:avLst/>
          </a:prstGeom>
          <a:noFill/>
          <a:ln w="9525">
            <a:solidFill>
              <a:schemeClr val="tx2"/>
            </a:solidFill>
            <a:round/>
            <a:headEnd/>
            <a:tailEnd type="triangle" w="med" len="med"/>
          </a:ln>
        </p:spPr>
        <p:txBody>
          <a:bodyPr wrap="none" lIns="83969" tIns="41985" rIns="83969" bIns="41985" anchor="ctr"/>
          <a:lstStyle/>
          <a:p>
            <a:endParaRPr lang="bg-BG"/>
          </a:p>
        </p:txBody>
      </p:sp>
      <p:sp>
        <p:nvSpPr>
          <p:cNvPr id="76825" name="AutoShape 11"/>
          <p:cNvSpPr>
            <a:spLocks noChangeArrowheads="1"/>
          </p:cNvSpPr>
          <p:nvPr/>
        </p:nvSpPr>
        <p:spPr bwMode="auto">
          <a:xfrm>
            <a:off x="5030788" y="4311650"/>
            <a:ext cx="2208212" cy="387350"/>
          </a:xfrm>
          <a:prstGeom prst="wedgeRoundRectCallout">
            <a:avLst>
              <a:gd name="adj1" fmla="val 71787"/>
              <a:gd name="adj2" fmla="val -105389"/>
              <a:gd name="adj3" fmla="val 16667"/>
            </a:avLst>
          </a:prstGeom>
          <a:gradFill rotWithShape="1">
            <a:gsLst>
              <a:gs pos="0">
                <a:srgbClr val="FFFF99"/>
              </a:gs>
              <a:gs pos="50000">
                <a:srgbClr val="FFFFE6"/>
              </a:gs>
              <a:gs pos="100000">
                <a:srgbClr val="FFFF99"/>
              </a:gs>
            </a:gsLst>
            <a:lin ang="5400000" scaled="1"/>
          </a:gradFill>
          <a:ln w="9525" algn="ctr">
            <a:solidFill>
              <a:srgbClr val="CCCC00"/>
            </a:solidFill>
            <a:miter lim="800000"/>
            <a:headEnd/>
            <a:tailEnd/>
          </a:ln>
        </p:spPr>
        <p:txBody>
          <a:bodyPr lIns="83969" tIns="41985" rIns="83969" bIns="41985" anchor="ctr"/>
          <a:lstStyle/>
          <a:p>
            <a:pPr algn="ctr"/>
            <a:r>
              <a:rPr lang="de-DE" sz="900" b="1"/>
              <a:t>At that time it is ensured that all</a:t>
            </a:r>
            <a:br>
              <a:rPr lang="de-DE" sz="900" b="1"/>
            </a:br>
            <a:r>
              <a:rPr lang="de-DE" sz="900" b="1"/>
              <a:t>object‘s are alive!</a:t>
            </a:r>
            <a:endParaRPr lang="en-US" sz="900" b="1"/>
          </a:p>
        </p:txBody>
      </p:sp>
      <p:sp>
        <p:nvSpPr>
          <p:cNvPr id="76826" name="AutoShape 29"/>
          <p:cNvSpPr>
            <a:spLocks noChangeArrowheads="1"/>
          </p:cNvSpPr>
          <p:nvPr/>
        </p:nvSpPr>
        <p:spPr bwMode="auto">
          <a:xfrm>
            <a:off x="1219200" y="4186238"/>
            <a:ext cx="2743690" cy="387350"/>
          </a:xfrm>
          <a:prstGeom prst="wedgeRoundRectCallout">
            <a:avLst>
              <a:gd name="adj1" fmla="val 2968"/>
              <a:gd name="adj2" fmla="val -164870"/>
              <a:gd name="adj3" fmla="val 16667"/>
            </a:avLst>
          </a:prstGeom>
          <a:gradFill rotWithShape="1">
            <a:gsLst>
              <a:gs pos="0">
                <a:srgbClr val="FFFF99"/>
              </a:gs>
              <a:gs pos="50000">
                <a:srgbClr val="FFFFE6"/>
              </a:gs>
              <a:gs pos="100000">
                <a:srgbClr val="FFFF99"/>
              </a:gs>
            </a:gsLst>
            <a:lin ang="5400000" scaled="1"/>
          </a:gradFill>
          <a:ln w="9525" algn="ctr">
            <a:solidFill>
              <a:srgbClr val="CCCC00"/>
            </a:solidFill>
            <a:miter lim="800000"/>
            <a:headEnd/>
            <a:tailEnd/>
          </a:ln>
        </p:spPr>
        <p:txBody>
          <a:bodyPr lIns="83969" tIns="41985" rIns="83969" bIns="41985" anchor="ctr"/>
          <a:lstStyle/>
          <a:p>
            <a:pPr algn="ctr"/>
            <a:r>
              <a:rPr lang="de-DE" sz="900" b="1" dirty="0"/>
              <a:t>It is also possible to make a copy</a:t>
            </a:r>
            <a:br>
              <a:rPr lang="de-DE" sz="900" b="1" dirty="0"/>
            </a:br>
            <a:r>
              <a:rPr lang="de-DE" sz="900" b="1" dirty="0"/>
              <a:t>of a </a:t>
            </a:r>
            <a:r>
              <a:rPr lang="de-DE" sz="900" b="1" dirty="0" smtClean="0"/>
              <a:t>widget</a:t>
            </a:r>
            <a:r>
              <a:rPr lang="bg-BG" sz="900" b="1" dirty="0" smtClean="0"/>
              <a:t> </a:t>
            </a:r>
            <a:r>
              <a:rPr lang="en-US" sz="900" b="1" dirty="0"/>
              <a:t>i</a:t>
            </a:r>
            <a:r>
              <a:rPr lang="en-US" sz="900" b="1" dirty="0" smtClean="0"/>
              <a:t>mage</a:t>
            </a:r>
            <a:r>
              <a:rPr lang="de-DE" sz="900" b="1" dirty="0" smtClean="0"/>
              <a:t> </a:t>
            </a:r>
            <a:r>
              <a:rPr lang="de-DE" sz="900" b="1" dirty="0"/>
              <a:t>to render the animated part!</a:t>
            </a:r>
            <a:endParaRPr lang="en-US" sz="900" b="1" dirty="0"/>
          </a:p>
        </p:txBody>
      </p:sp>
      <p:sp>
        <p:nvSpPr>
          <p:cNvPr id="76827" name="Slide Number Placeholder 3"/>
          <p:cNvSpPr>
            <a:spLocks noGrp="1"/>
          </p:cNvSpPr>
          <p:nvPr>
            <p:ph type="sldNum" sz="quarter" idx="10"/>
          </p:nvPr>
        </p:nvSpPr>
        <p:spPr>
          <a:noFill/>
        </p:spPr>
        <p:txBody>
          <a:bodyPr/>
          <a:lstStyle/>
          <a:p>
            <a:fld id="{93A16482-3946-41D7-A09B-8640B293632F}" type="slidenum">
              <a:rPr lang="en-US"/>
              <a:pPr/>
              <a:t>46</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el 1"/>
          <p:cNvSpPr>
            <a:spLocks noGrp="1"/>
          </p:cNvSpPr>
          <p:nvPr>
            <p:ph type="title"/>
          </p:nvPr>
        </p:nvSpPr>
        <p:spPr/>
        <p:txBody>
          <a:bodyPr/>
          <a:lstStyle/>
          <a:p>
            <a:r>
              <a:rPr lang="en-US" smtClean="0"/>
              <a:t>Allowed Interface for Widget’s about Animations</a:t>
            </a:r>
          </a:p>
        </p:txBody>
      </p:sp>
      <p:sp>
        <p:nvSpPr>
          <p:cNvPr id="77826" name="Inhaltsplatzhalter 2"/>
          <p:cNvSpPr>
            <a:spLocks noGrp="1"/>
          </p:cNvSpPr>
          <p:nvPr>
            <p:ph idx="1"/>
          </p:nvPr>
        </p:nvSpPr>
        <p:spPr>
          <a:xfrm>
            <a:off x="334963" y="998538"/>
            <a:ext cx="9236075" cy="4946650"/>
          </a:xfrm>
        </p:spPr>
        <p:txBody>
          <a:bodyPr/>
          <a:lstStyle/>
          <a:p>
            <a:r>
              <a:rPr lang="en-US" dirty="0" smtClean="0"/>
              <a:t>Assembler</a:t>
            </a:r>
          </a:p>
          <a:p>
            <a:pPr lvl="1"/>
            <a:r>
              <a:rPr lang="en-US" dirty="0" smtClean="0"/>
              <a:t> None</a:t>
            </a:r>
          </a:p>
          <a:p>
            <a:r>
              <a:rPr lang="en-US" dirty="0" smtClean="0"/>
              <a:t>Scheduler</a:t>
            </a:r>
          </a:p>
          <a:p>
            <a:pPr lvl="1"/>
            <a:r>
              <a:rPr lang="en-US" dirty="0" smtClean="0"/>
              <a:t>static inline </a:t>
            </a:r>
            <a:r>
              <a:rPr lang="en-US" dirty="0" err="1" smtClean="0"/>
              <a:t>bool</a:t>
            </a:r>
            <a:r>
              <a:rPr lang="en-US" dirty="0" smtClean="0"/>
              <a:t> </a:t>
            </a:r>
            <a:r>
              <a:rPr lang="en-US" dirty="0" err="1" smtClean="0"/>
              <a:t>boAnyRunningAnimations</a:t>
            </a:r>
            <a:r>
              <a:rPr lang="en-US" dirty="0" smtClean="0"/>
              <a:t>()</a:t>
            </a:r>
          </a:p>
          <a:p>
            <a:pPr lvl="1"/>
            <a:r>
              <a:rPr lang="en-US" dirty="0" smtClean="0"/>
              <a:t>static </a:t>
            </a:r>
            <a:r>
              <a:rPr lang="en-US" dirty="0" err="1" smtClean="0"/>
              <a:t>bool</a:t>
            </a:r>
            <a:r>
              <a:rPr lang="en-US" dirty="0" smtClean="0"/>
              <a:t> </a:t>
            </a:r>
            <a:r>
              <a:rPr lang="en-US" dirty="0" err="1" smtClean="0"/>
              <a:t>boIsAnimationAlive</a:t>
            </a:r>
            <a:r>
              <a:rPr lang="en-US" dirty="0" smtClean="0"/>
              <a:t>(uint16 u16AnimID, </a:t>
            </a:r>
            <a:r>
              <a:rPr lang="en-US" dirty="0" err="1" smtClean="0"/>
              <a:t>const</a:t>
            </a:r>
            <a:r>
              <a:rPr lang="en-US" dirty="0" smtClean="0"/>
              <a:t> </a:t>
            </a:r>
            <a:r>
              <a:rPr lang="en-US" dirty="0" err="1" smtClean="0"/>
              <a:t>AnimCtrlHandle</a:t>
            </a:r>
            <a:r>
              <a:rPr lang="en-US" dirty="0" smtClean="0"/>
              <a:t>&lt;T&gt; &amp;</a:t>
            </a:r>
            <a:r>
              <a:rPr lang="en-US" dirty="0" err="1" smtClean="0"/>
              <a:t>oHandle</a:t>
            </a:r>
            <a:r>
              <a:rPr lang="en-US" dirty="0" smtClean="0"/>
              <a:t>)</a:t>
            </a:r>
          </a:p>
          <a:p>
            <a:pPr lvl="1"/>
            <a:r>
              <a:rPr lang="en-US" dirty="0" smtClean="0"/>
              <a:t>static </a:t>
            </a:r>
            <a:r>
              <a:rPr lang="en-US" dirty="0" err="1" smtClean="0"/>
              <a:t>bool</a:t>
            </a:r>
            <a:r>
              <a:rPr lang="en-US" dirty="0" smtClean="0"/>
              <a:t> </a:t>
            </a:r>
            <a:r>
              <a:rPr lang="en-US" dirty="0" err="1" smtClean="0"/>
              <a:t>boIsAnyAnimationAlive</a:t>
            </a:r>
            <a:r>
              <a:rPr lang="en-US" dirty="0" smtClean="0"/>
              <a:t>(void);</a:t>
            </a:r>
          </a:p>
          <a:p>
            <a:pPr lvl="1"/>
            <a:r>
              <a:rPr lang="en-US" dirty="0" smtClean="0"/>
              <a:t>static void </a:t>
            </a:r>
            <a:r>
              <a:rPr lang="en-US" dirty="0" err="1" smtClean="0"/>
              <a:t>vAddALFCommand</a:t>
            </a:r>
            <a:r>
              <a:rPr lang="en-US" dirty="0" smtClean="0"/>
              <a:t>(</a:t>
            </a:r>
            <a:r>
              <a:rPr lang="en-US" dirty="0" err="1" smtClean="0"/>
              <a:t>AnimCtrlHandle</a:t>
            </a:r>
            <a:r>
              <a:rPr lang="en-US" dirty="0" smtClean="0"/>
              <a:t>&lt;T&gt; &amp;</a:t>
            </a:r>
            <a:r>
              <a:rPr lang="en-US" dirty="0" err="1" smtClean="0"/>
              <a:t>oHandle</a:t>
            </a:r>
            <a:r>
              <a:rPr lang="en-US" dirty="0" smtClean="0"/>
              <a:t>)</a:t>
            </a:r>
          </a:p>
          <a:p>
            <a:pPr lvl="1"/>
            <a:r>
              <a:rPr lang="en-US" dirty="0" smtClean="0"/>
              <a:t>static void </a:t>
            </a:r>
            <a:r>
              <a:rPr lang="en-US" dirty="0" err="1" smtClean="0"/>
              <a:t>vAddStopCommand</a:t>
            </a:r>
            <a:r>
              <a:rPr lang="en-US" dirty="0" smtClean="0"/>
              <a:t>(</a:t>
            </a:r>
            <a:r>
              <a:rPr lang="en-US" dirty="0" err="1" smtClean="0"/>
              <a:t>AnimCtrlHandle</a:t>
            </a:r>
            <a:r>
              <a:rPr lang="en-US" dirty="0" smtClean="0"/>
              <a:t>&lt;T&gt; &amp;</a:t>
            </a:r>
            <a:r>
              <a:rPr lang="en-US" dirty="0" err="1" smtClean="0"/>
              <a:t>oHandle</a:t>
            </a:r>
            <a:r>
              <a:rPr lang="en-US" dirty="0" smtClean="0"/>
              <a:t>)</a:t>
            </a:r>
          </a:p>
          <a:p>
            <a:pPr>
              <a:buFont typeface="Arial" charset="0"/>
              <a:buNone/>
            </a:pPr>
            <a:endParaRPr lang="en-US" dirty="0" smtClean="0"/>
          </a:p>
        </p:txBody>
      </p:sp>
      <p:sp>
        <p:nvSpPr>
          <p:cNvPr id="77827" name="Slide Number Placeholder 3"/>
          <p:cNvSpPr>
            <a:spLocks noGrp="1"/>
          </p:cNvSpPr>
          <p:nvPr>
            <p:ph type="sldNum" sz="quarter" idx="10"/>
          </p:nvPr>
        </p:nvSpPr>
        <p:spPr>
          <a:noFill/>
        </p:spPr>
        <p:txBody>
          <a:bodyPr/>
          <a:lstStyle/>
          <a:p>
            <a:fld id="{45657343-DF91-4F18-8D31-FD3E43F3F474}" type="slidenum">
              <a:rPr lang="en-US"/>
              <a:pPr/>
              <a:t>47</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el 1"/>
          <p:cNvSpPr>
            <a:spLocks noGrp="1"/>
          </p:cNvSpPr>
          <p:nvPr>
            <p:ph type="title"/>
          </p:nvPr>
        </p:nvSpPr>
        <p:spPr/>
        <p:txBody>
          <a:bodyPr/>
          <a:lstStyle/>
          <a:p>
            <a:r>
              <a:rPr lang="en-US" smtClean="0"/>
              <a:t>Allowed Interface for Widget’s about Animations</a:t>
            </a:r>
          </a:p>
        </p:txBody>
      </p:sp>
      <p:sp>
        <p:nvSpPr>
          <p:cNvPr id="79874" name="Inhaltsplatzhalter 2"/>
          <p:cNvSpPr>
            <a:spLocks noGrp="1"/>
          </p:cNvSpPr>
          <p:nvPr>
            <p:ph idx="1"/>
          </p:nvPr>
        </p:nvSpPr>
        <p:spPr>
          <a:xfrm>
            <a:off x="334963" y="998538"/>
            <a:ext cx="9236075" cy="4946650"/>
          </a:xfrm>
        </p:spPr>
        <p:txBody>
          <a:bodyPr/>
          <a:lstStyle/>
          <a:p>
            <a:pPr>
              <a:lnSpc>
                <a:spcPct val="100000"/>
              </a:lnSpc>
              <a:spcAft>
                <a:spcPts val="500"/>
              </a:spcAft>
            </a:pPr>
            <a:r>
              <a:rPr lang="en-US" sz="1600" dirty="0" err="1" smtClean="0"/>
              <a:t>AnimControl</a:t>
            </a:r>
            <a:r>
              <a:rPr lang="en-US" sz="1600" dirty="0" smtClean="0"/>
              <a:t> synchronous functions</a:t>
            </a:r>
          </a:p>
          <a:p>
            <a:pPr lvl="1">
              <a:lnSpc>
                <a:spcPct val="100000"/>
              </a:lnSpc>
              <a:spcAft>
                <a:spcPts val="500"/>
              </a:spcAft>
            </a:pPr>
            <a:r>
              <a:rPr lang="en-US" sz="1600" dirty="0" smtClean="0"/>
              <a:t>virtual inline uint16 m_u16GetAnimID()</a:t>
            </a:r>
          </a:p>
          <a:p>
            <a:pPr lvl="1">
              <a:lnSpc>
                <a:spcPct val="100000"/>
              </a:lnSpc>
              <a:spcAft>
                <a:spcPts val="500"/>
              </a:spcAft>
            </a:pPr>
            <a:r>
              <a:rPr lang="en-US" sz="1600" dirty="0" smtClean="0"/>
              <a:t>virtual inline uint16 m_u16GetAnimType()</a:t>
            </a:r>
          </a:p>
          <a:p>
            <a:pPr lvl="1">
              <a:lnSpc>
                <a:spcPct val="100000"/>
              </a:lnSpc>
              <a:spcAft>
                <a:spcPts val="500"/>
              </a:spcAft>
            </a:pPr>
            <a:r>
              <a:rPr lang="en-US" sz="1600" dirty="0" smtClean="0"/>
              <a:t>inline </a:t>
            </a:r>
            <a:r>
              <a:rPr lang="en-US" sz="1600" dirty="0" err="1" smtClean="0"/>
              <a:t>AnimState</a:t>
            </a:r>
            <a:r>
              <a:rPr lang="en-US" sz="1600" dirty="0" smtClean="0"/>
              <a:t> m_u16GetAnimState()</a:t>
            </a:r>
          </a:p>
          <a:p>
            <a:pPr lvl="1">
              <a:lnSpc>
                <a:spcPct val="100000"/>
              </a:lnSpc>
              <a:spcAft>
                <a:spcPts val="500"/>
              </a:spcAft>
            </a:pPr>
            <a:r>
              <a:rPr lang="en-US" sz="1600" dirty="0" smtClean="0"/>
              <a:t>inline </a:t>
            </a:r>
            <a:r>
              <a:rPr lang="en-US" sz="1600" dirty="0" err="1" smtClean="0"/>
              <a:t>RunState</a:t>
            </a:r>
            <a:r>
              <a:rPr lang="en-US" sz="1600" dirty="0" smtClean="0"/>
              <a:t> m_u16GetActiveRunState()</a:t>
            </a:r>
          </a:p>
          <a:p>
            <a:pPr lvl="1">
              <a:lnSpc>
                <a:spcPct val="100000"/>
              </a:lnSpc>
              <a:spcAft>
                <a:spcPts val="500"/>
              </a:spcAft>
            </a:pPr>
            <a:r>
              <a:rPr lang="en-US" sz="1600" dirty="0" smtClean="0"/>
              <a:t>inline </a:t>
            </a:r>
            <a:r>
              <a:rPr lang="en-US" sz="1600" dirty="0" err="1" smtClean="0"/>
              <a:t>bool</a:t>
            </a:r>
            <a:r>
              <a:rPr lang="en-US" sz="1600" dirty="0" smtClean="0"/>
              <a:t> </a:t>
            </a:r>
            <a:r>
              <a:rPr lang="en-US" sz="1600" dirty="0" err="1" smtClean="0"/>
              <a:t>m_boIsVisible</a:t>
            </a:r>
            <a:r>
              <a:rPr lang="en-US" sz="1600" dirty="0" smtClean="0"/>
              <a:t>()</a:t>
            </a:r>
          </a:p>
          <a:p>
            <a:pPr lvl="1">
              <a:lnSpc>
                <a:spcPct val="100000"/>
              </a:lnSpc>
              <a:spcAft>
                <a:spcPts val="500"/>
              </a:spcAft>
            </a:pPr>
            <a:r>
              <a:rPr lang="en-US" sz="1600" dirty="0" smtClean="0"/>
              <a:t>virtual inline void </a:t>
            </a:r>
            <a:r>
              <a:rPr lang="en-US" sz="1600" dirty="0" err="1" smtClean="0"/>
              <a:t>m_vClearOwner</a:t>
            </a:r>
            <a:r>
              <a:rPr lang="en-US" sz="1600" dirty="0" smtClean="0"/>
              <a:t>()</a:t>
            </a:r>
          </a:p>
          <a:p>
            <a:pPr>
              <a:lnSpc>
                <a:spcPct val="100000"/>
              </a:lnSpc>
              <a:spcAft>
                <a:spcPts val="500"/>
              </a:spcAft>
            </a:pPr>
            <a:r>
              <a:rPr lang="en-US" sz="1600" dirty="0" err="1" smtClean="0"/>
              <a:t>AnimControl</a:t>
            </a:r>
            <a:r>
              <a:rPr lang="en-US" sz="1600" dirty="0" smtClean="0"/>
              <a:t> asynchronous functions that have effect in the next CP</a:t>
            </a:r>
          </a:p>
          <a:p>
            <a:pPr lvl="1">
              <a:lnSpc>
                <a:spcPct val="100000"/>
              </a:lnSpc>
              <a:spcAft>
                <a:spcPts val="500"/>
              </a:spcAft>
            </a:pPr>
            <a:r>
              <a:rPr lang="en-US" sz="1600" dirty="0" smtClean="0"/>
              <a:t>void </a:t>
            </a:r>
            <a:r>
              <a:rPr lang="en-US" sz="1600" dirty="0" err="1" smtClean="0"/>
              <a:t>m_vShow</a:t>
            </a:r>
            <a:r>
              <a:rPr lang="en-US" sz="1600" dirty="0" smtClean="0"/>
              <a:t>(</a:t>
            </a:r>
            <a:r>
              <a:rPr lang="en-US" sz="1600" dirty="0" err="1" smtClean="0"/>
              <a:t>bool</a:t>
            </a:r>
            <a:r>
              <a:rPr lang="en-US" sz="1600" dirty="0" smtClean="0"/>
              <a:t> </a:t>
            </a:r>
            <a:r>
              <a:rPr lang="en-US" sz="1600" dirty="0" err="1" smtClean="0"/>
              <a:t>boVisibility</a:t>
            </a:r>
            <a:r>
              <a:rPr lang="en-US" sz="1600" dirty="0" smtClean="0"/>
              <a:t>);</a:t>
            </a:r>
          </a:p>
          <a:p>
            <a:pPr lvl="1">
              <a:lnSpc>
                <a:spcPct val="100000"/>
              </a:lnSpc>
              <a:spcAft>
                <a:spcPts val="500"/>
              </a:spcAft>
            </a:pPr>
            <a:r>
              <a:rPr lang="en-US" sz="1600" dirty="0" smtClean="0"/>
              <a:t>void </a:t>
            </a:r>
            <a:r>
              <a:rPr lang="en-US" sz="1600" dirty="0" err="1" smtClean="0"/>
              <a:t>m_vRestart</a:t>
            </a:r>
            <a:r>
              <a:rPr lang="en-US" sz="1600" dirty="0" smtClean="0"/>
              <a:t>(uint8 u8NrOfAdditionalLoops=0)</a:t>
            </a:r>
          </a:p>
          <a:p>
            <a:pPr lvl="1">
              <a:lnSpc>
                <a:spcPct val="100000"/>
              </a:lnSpc>
              <a:spcAft>
                <a:spcPts val="500"/>
              </a:spcAft>
            </a:pPr>
            <a:r>
              <a:rPr lang="en-US" sz="1600" dirty="0" smtClean="0"/>
              <a:t>virtual void </a:t>
            </a:r>
            <a:r>
              <a:rPr lang="en-US" sz="1600" dirty="0" err="1" smtClean="0"/>
              <a:t>m_vAdvanceToLastFrame</a:t>
            </a:r>
            <a:r>
              <a:rPr lang="en-US" sz="1600" dirty="0" smtClean="0"/>
              <a:t>()</a:t>
            </a:r>
          </a:p>
          <a:p>
            <a:pPr lvl="1">
              <a:lnSpc>
                <a:spcPct val="100000"/>
              </a:lnSpc>
              <a:spcAft>
                <a:spcPts val="500"/>
              </a:spcAft>
            </a:pPr>
            <a:r>
              <a:rPr lang="en-US" sz="1600" dirty="0" smtClean="0"/>
              <a:t>virtual void </a:t>
            </a:r>
            <a:r>
              <a:rPr lang="en-US" sz="1600" dirty="0" err="1" smtClean="0"/>
              <a:t>m_vStop</a:t>
            </a:r>
            <a:r>
              <a:rPr lang="en-US" sz="1600" dirty="0" smtClean="0"/>
              <a:t>()</a:t>
            </a:r>
          </a:p>
          <a:p>
            <a:pPr lvl="1">
              <a:lnSpc>
                <a:spcPct val="100000"/>
              </a:lnSpc>
              <a:spcAft>
                <a:spcPts val="500"/>
              </a:spcAft>
            </a:pPr>
            <a:r>
              <a:rPr lang="en-US" sz="1600" dirty="0" smtClean="0"/>
              <a:t>virtual void </a:t>
            </a:r>
            <a:r>
              <a:rPr lang="en-US" sz="1600" dirty="0" err="1" smtClean="0"/>
              <a:t>m_vFinish</a:t>
            </a:r>
            <a:r>
              <a:rPr lang="en-US" sz="1600" dirty="0" smtClean="0"/>
              <a:t>()</a:t>
            </a:r>
          </a:p>
          <a:p>
            <a:pPr lvl="1">
              <a:lnSpc>
                <a:spcPct val="100000"/>
              </a:lnSpc>
              <a:spcAft>
                <a:spcPts val="500"/>
              </a:spcAft>
            </a:pPr>
            <a:r>
              <a:rPr lang="en-US" sz="1600" dirty="0" smtClean="0"/>
              <a:t>void </a:t>
            </a:r>
            <a:r>
              <a:rPr lang="en-US" sz="1600" dirty="0" err="1" smtClean="0"/>
              <a:t>m_vRequestScene</a:t>
            </a:r>
            <a:r>
              <a:rPr lang="en-US" sz="1600" dirty="0" smtClean="0"/>
              <a:t>(uint16 u16SceneID, </a:t>
            </a:r>
            <a:r>
              <a:rPr lang="en-US" sz="1600" dirty="0" err="1" smtClean="0"/>
              <a:t>bool</a:t>
            </a:r>
            <a:r>
              <a:rPr lang="en-US" sz="1600" dirty="0" smtClean="0"/>
              <a:t> </a:t>
            </a:r>
            <a:r>
              <a:rPr lang="en-US" sz="1600" dirty="0" err="1" smtClean="0"/>
              <a:t>boStart</a:t>
            </a:r>
            <a:r>
              <a:rPr lang="en-US" sz="1600" dirty="0" smtClean="0"/>
              <a:t> = true, </a:t>
            </a:r>
            <a:r>
              <a:rPr lang="en-US" sz="1600" dirty="0" err="1" smtClean="0"/>
              <a:t>bool</a:t>
            </a:r>
            <a:r>
              <a:rPr lang="en-US" sz="1600" dirty="0" smtClean="0"/>
              <a:t> </a:t>
            </a:r>
            <a:r>
              <a:rPr lang="en-US" sz="1600" dirty="0" err="1" smtClean="0"/>
              <a:t>boForce</a:t>
            </a:r>
            <a:r>
              <a:rPr lang="en-US" sz="1600" dirty="0" smtClean="0"/>
              <a:t> = false);</a:t>
            </a:r>
          </a:p>
          <a:p>
            <a:pPr>
              <a:lnSpc>
                <a:spcPct val="100000"/>
              </a:lnSpc>
              <a:spcAft>
                <a:spcPts val="500"/>
              </a:spcAft>
            </a:pPr>
            <a:r>
              <a:rPr lang="en-US" sz="1600" dirty="0" smtClean="0"/>
              <a:t>Trigger </a:t>
            </a:r>
            <a:r>
              <a:rPr lang="en-US" sz="1600" dirty="0" err="1" smtClean="0"/>
              <a:t>AnimControl</a:t>
            </a:r>
            <a:r>
              <a:rPr lang="en-US" sz="1600" dirty="0" smtClean="0"/>
              <a:t> update via overridden </a:t>
            </a:r>
            <a:r>
              <a:rPr lang="en-US" sz="1600" dirty="0" err="1" smtClean="0"/>
              <a:t>m_vUpdateData</a:t>
            </a:r>
            <a:r>
              <a:rPr lang="en-US" sz="1600" dirty="0" smtClean="0"/>
              <a:t> </a:t>
            </a:r>
            <a:r>
              <a:rPr lang="en-US" sz="1600" dirty="0" smtClean="0"/>
              <a:t>function. This is done in CP.</a:t>
            </a:r>
          </a:p>
          <a:p>
            <a:pPr lvl="1">
              <a:lnSpc>
                <a:spcPct val="100000"/>
              </a:lnSpc>
              <a:spcAft>
                <a:spcPts val="500"/>
              </a:spcAft>
            </a:pPr>
            <a:r>
              <a:rPr lang="en-US" sz="1600" dirty="0" smtClean="0"/>
              <a:t>void </a:t>
            </a:r>
            <a:r>
              <a:rPr lang="en-US" sz="1600" dirty="0" err="1" smtClean="0"/>
              <a:t>m_vInvalidate</a:t>
            </a:r>
            <a:r>
              <a:rPr lang="en-US" sz="1600" dirty="0" smtClean="0"/>
              <a:t>()</a:t>
            </a:r>
          </a:p>
          <a:p>
            <a:pPr lvl="1"/>
            <a:endParaRPr lang="en-US" dirty="0" smtClean="0"/>
          </a:p>
          <a:p>
            <a:endParaRPr lang="en-US" dirty="0" smtClean="0"/>
          </a:p>
        </p:txBody>
      </p:sp>
      <p:sp>
        <p:nvSpPr>
          <p:cNvPr id="79875" name="Slide Number Placeholder 3"/>
          <p:cNvSpPr>
            <a:spLocks noGrp="1"/>
          </p:cNvSpPr>
          <p:nvPr>
            <p:ph type="sldNum" sz="quarter" idx="10"/>
          </p:nvPr>
        </p:nvSpPr>
        <p:spPr>
          <a:noFill/>
        </p:spPr>
        <p:txBody>
          <a:bodyPr/>
          <a:lstStyle/>
          <a:p>
            <a:fld id="{375210C6-2C53-4CA0-9B5B-6D491BA0EDBB}" type="slidenum">
              <a:rPr lang="en-US"/>
              <a:pPr/>
              <a:t>48</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smtClean="0"/>
              <a:t>Demo 5</a:t>
            </a:r>
            <a:br>
              <a:rPr lang="en-US" smtClean="0"/>
            </a:br>
            <a:r>
              <a:rPr lang="en-US" smtClean="0"/>
              <a:t>Update Data</a:t>
            </a:r>
          </a:p>
        </p:txBody>
      </p:sp>
      <p:sp>
        <p:nvSpPr>
          <p:cNvPr id="81922" name="Content Placeholder 2"/>
          <p:cNvSpPr>
            <a:spLocks noGrp="1"/>
          </p:cNvSpPr>
          <p:nvPr>
            <p:ph idx="1"/>
          </p:nvPr>
        </p:nvSpPr>
        <p:spPr>
          <a:xfrm>
            <a:off x="334963" y="998538"/>
            <a:ext cx="9236075" cy="4946650"/>
          </a:xfrm>
        </p:spPr>
        <p:txBody>
          <a:bodyPr/>
          <a:lstStyle/>
          <a:p>
            <a:r>
              <a:rPr lang="en-US" dirty="0" smtClean="0"/>
              <a:t> Requirement:</a:t>
            </a:r>
          </a:p>
          <a:p>
            <a:pPr lvl="1"/>
            <a:r>
              <a:rPr lang="en-US" dirty="0" smtClean="0"/>
              <a:t>Animation run from left to right initially</a:t>
            </a:r>
          </a:p>
          <a:p>
            <a:pPr lvl="1"/>
            <a:r>
              <a:rPr lang="en-US" dirty="0" smtClean="0"/>
              <a:t>Triggered by key left</a:t>
            </a:r>
          </a:p>
          <a:p>
            <a:pPr lvl="1"/>
            <a:r>
              <a:rPr lang="en-US" dirty="0" smtClean="0"/>
              <a:t>If user press key OK while animation is running, it must be reversed</a:t>
            </a:r>
          </a:p>
          <a:p>
            <a:endParaRPr lang="en-US" dirty="0" smtClean="0"/>
          </a:p>
          <a:p>
            <a:r>
              <a:rPr lang="en-US" dirty="0" smtClean="0"/>
              <a:t> Implement animation triggered by key LEFT, moving from 0 to 240</a:t>
            </a:r>
          </a:p>
          <a:p>
            <a:r>
              <a:rPr lang="en-US" dirty="0" smtClean="0"/>
              <a:t> Implement m_vUpdateData() which will reverse the anim param data</a:t>
            </a:r>
          </a:p>
          <a:p>
            <a:r>
              <a:rPr lang="en-US" dirty="0" smtClean="0"/>
              <a:t> Implement key trigger which will call animation invalidate</a:t>
            </a:r>
          </a:p>
        </p:txBody>
      </p:sp>
      <p:sp>
        <p:nvSpPr>
          <p:cNvPr id="81923" name="Slide Number Placeholder 3"/>
          <p:cNvSpPr>
            <a:spLocks noGrp="1"/>
          </p:cNvSpPr>
          <p:nvPr>
            <p:ph type="sldNum" sz="quarter" idx="10"/>
          </p:nvPr>
        </p:nvSpPr>
        <p:spPr>
          <a:noFill/>
        </p:spPr>
        <p:txBody>
          <a:bodyPr/>
          <a:lstStyle/>
          <a:p>
            <a:fld id="{064281D5-7496-4076-9BCD-1135EF7E1113}" type="slidenum">
              <a:rPr lang="en-US"/>
              <a:pPr/>
              <a:t>49</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p:cNvSpPr/>
          <p:nvPr/>
        </p:nvSpPr>
        <p:spPr bwMode="auto">
          <a:xfrm>
            <a:off x="5938838" y="2946400"/>
            <a:ext cx="3617912" cy="2962275"/>
          </a:xfrm>
          <a:prstGeom prst="rect">
            <a:avLst/>
          </a:prstGeom>
          <a:gradFill flip="none" rotWithShape="1">
            <a:gsLst>
              <a:gs pos="0">
                <a:schemeClr val="bg1"/>
              </a:gs>
              <a:gs pos="50000">
                <a:schemeClr val="bg1">
                  <a:lumMod val="85000"/>
                </a:schemeClr>
              </a:gs>
            </a:gsLst>
            <a:lin ang="5400000" scaled="0"/>
            <a:tileRect/>
          </a:gradFill>
          <a:ln w="9525" cap="flat" cmpd="sng" algn="ctr">
            <a:solidFill>
              <a:schemeClr val="accent2"/>
            </a:solidFill>
            <a:prstDash val="solid"/>
            <a:round/>
            <a:headEnd type="none" w="med" len="med"/>
            <a:tailEnd type="none" w="med" len="med"/>
          </a:ln>
          <a:effectLst/>
        </p:spPr>
        <p:txBody>
          <a:bodyPr wrap="none" lIns="83969" tIns="41985" rIns="83969" bIns="41985" anchor="ctr"/>
          <a:lstStyle/>
          <a:p>
            <a:pPr algn="ctr" defTabSz="915499">
              <a:defRPr/>
            </a:pPr>
            <a:endParaRPr lang="de-DE" dirty="0">
              <a:latin typeface="Arial" pitchFamily="34" charset="0"/>
            </a:endParaRPr>
          </a:p>
        </p:txBody>
      </p:sp>
      <p:sp>
        <p:nvSpPr>
          <p:cNvPr id="32" name="Rechteck 31"/>
          <p:cNvSpPr/>
          <p:nvPr/>
        </p:nvSpPr>
        <p:spPr bwMode="auto">
          <a:xfrm>
            <a:off x="5938838" y="1028700"/>
            <a:ext cx="3617912" cy="1684338"/>
          </a:xfrm>
          <a:prstGeom prst="rect">
            <a:avLst/>
          </a:prstGeom>
          <a:gradFill flip="none" rotWithShape="1">
            <a:gsLst>
              <a:gs pos="0">
                <a:schemeClr val="bg1"/>
              </a:gs>
              <a:gs pos="50000">
                <a:srgbClr val="FFFF99"/>
              </a:gs>
            </a:gsLst>
            <a:lin ang="5400000" scaled="0"/>
            <a:tileRect/>
          </a:gradFill>
          <a:ln w="9525" cap="flat" cmpd="sng" algn="ctr">
            <a:solidFill>
              <a:schemeClr val="accent2"/>
            </a:solidFill>
            <a:prstDash val="solid"/>
            <a:round/>
            <a:headEnd type="none" w="med" len="med"/>
            <a:tailEnd type="none" w="med" len="med"/>
          </a:ln>
          <a:effectLst/>
        </p:spPr>
        <p:txBody>
          <a:bodyPr wrap="none" lIns="83969" tIns="41985" rIns="83969" bIns="41985" anchor="ctr"/>
          <a:lstStyle/>
          <a:p>
            <a:pPr algn="ctr" defTabSz="915499">
              <a:defRPr/>
            </a:pPr>
            <a:endParaRPr lang="de-DE" dirty="0">
              <a:latin typeface="Arial" pitchFamily="34" charset="0"/>
            </a:endParaRPr>
          </a:p>
        </p:txBody>
      </p:sp>
      <p:sp>
        <p:nvSpPr>
          <p:cNvPr id="27651" name="Rectangle 3"/>
          <p:cNvSpPr>
            <a:spLocks noChangeArrowheads="1"/>
          </p:cNvSpPr>
          <p:nvPr/>
        </p:nvSpPr>
        <p:spPr bwMode="auto">
          <a:xfrm>
            <a:off x="511175" y="2794000"/>
            <a:ext cx="4229100" cy="2085975"/>
          </a:xfrm>
          <a:prstGeom prst="rect">
            <a:avLst/>
          </a:prstGeom>
          <a:gradFill rotWithShape="1">
            <a:gsLst>
              <a:gs pos="0">
                <a:srgbClr val="DDEBCF"/>
              </a:gs>
              <a:gs pos="50000">
                <a:srgbClr val="9CB86E"/>
              </a:gs>
              <a:gs pos="100000">
                <a:srgbClr val="156B13"/>
              </a:gs>
            </a:gsLst>
            <a:lin ang="5400000" scaled="1"/>
          </a:gradFill>
          <a:ln w="9525" algn="ctr">
            <a:solidFill>
              <a:schemeClr val="accent2"/>
            </a:solidFill>
            <a:prstDash val="dash"/>
            <a:miter lim="800000"/>
            <a:headEnd/>
            <a:tailEnd/>
          </a:ln>
        </p:spPr>
        <p:txBody>
          <a:bodyPr wrap="none" lIns="83969" tIns="41985" rIns="83969" bIns="41985" anchor="ctr"/>
          <a:lstStyle/>
          <a:p>
            <a:pPr algn="ctr"/>
            <a:endParaRPr lang="bg-BG"/>
          </a:p>
        </p:txBody>
      </p:sp>
      <p:sp>
        <p:nvSpPr>
          <p:cNvPr id="27652" name="Rectangle 4"/>
          <p:cNvSpPr>
            <a:spLocks noChangeArrowheads="1"/>
          </p:cNvSpPr>
          <p:nvPr/>
        </p:nvSpPr>
        <p:spPr bwMode="auto">
          <a:xfrm>
            <a:off x="509588" y="1981200"/>
            <a:ext cx="4237037" cy="677863"/>
          </a:xfrm>
          <a:prstGeom prst="rect">
            <a:avLst/>
          </a:prstGeom>
          <a:gradFill rotWithShape="1">
            <a:gsLst>
              <a:gs pos="0">
                <a:srgbClr val="DDEBCF"/>
              </a:gs>
              <a:gs pos="50000">
                <a:srgbClr val="9CB86E"/>
              </a:gs>
              <a:gs pos="100000">
                <a:srgbClr val="156B13"/>
              </a:gs>
            </a:gsLst>
            <a:lin ang="5400000" scaled="1"/>
          </a:gradFill>
          <a:ln w="9525" algn="ctr">
            <a:solidFill>
              <a:schemeClr val="accent2"/>
            </a:solidFill>
            <a:prstDash val="dash"/>
            <a:miter lim="800000"/>
            <a:headEnd/>
            <a:tailEnd/>
          </a:ln>
        </p:spPr>
        <p:txBody>
          <a:bodyPr wrap="none" lIns="83969" tIns="41985" rIns="83969" bIns="41985" anchor="ctr"/>
          <a:lstStyle/>
          <a:p>
            <a:pPr algn="ctr"/>
            <a:endParaRPr lang="bg-BG"/>
          </a:p>
        </p:txBody>
      </p:sp>
      <p:sp>
        <p:nvSpPr>
          <p:cNvPr id="27653" name="Rectangle 5"/>
          <p:cNvSpPr>
            <a:spLocks noChangeArrowheads="1"/>
          </p:cNvSpPr>
          <p:nvPr/>
        </p:nvSpPr>
        <p:spPr bwMode="auto">
          <a:xfrm>
            <a:off x="509588" y="4999038"/>
            <a:ext cx="4235450" cy="677862"/>
          </a:xfrm>
          <a:prstGeom prst="rect">
            <a:avLst/>
          </a:prstGeom>
          <a:gradFill rotWithShape="1">
            <a:gsLst>
              <a:gs pos="0">
                <a:srgbClr val="DDEBCF"/>
              </a:gs>
              <a:gs pos="50000">
                <a:srgbClr val="9CB86E"/>
              </a:gs>
              <a:gs pos="100000">
                <a:srgbClr val="156B13"/>
              </a:gs>
            </a:gsLst>
            <a:lin ang="5400000" scaled="1"/>
          </a:gradFill>
          <a:ln w="9525" algn="ctr">
            <a:solidFill>
              <a:schemeClr val="accent2"/>
            </a:solidFill>
            <a:prstDash val="dash"/>
            <a:miter lim="800000"/>
            <a:headEnd/>
            <a:tailEnd/>
          </a:ln>
        </p:spPr>
        <p:txBody>
          <a:bodyPr wrap="none" lIns="83969" tIns="41985" rIns="83969" bIns="41985" anchor="ctr"/>
          <a:lstStyle/>
          <a:p>
            <a:pPr algn="ctr"/>
            <a:endParaRPr lang="bg-BG"/>
          </a:p>
        </p:txBody>
      </p:sp>
      <p:sp>
        <p:nvSpPr>
          <p:cNvPr id="27654" name="Rectangle 6"/>
          <p:cNvSpPr>
            <a:spLocks noChangeArrowheads="1"/>
          </p:cNvSpPr>
          <p:nvPr/>
        </p:nvSpPr>
        <p:spPr bwMode="auto">
          <a:xfrm>
            <a:off x="509588" y="1182688"/>
            <a:ext cx="4237037" cy="677862"/>
          </a:xfrm>
          <a:prstGeom prst="rect">
            <a:avLst/>
          </a:prstGeom>
          <a:gradFill rotWithShape="1">
            <a:gsLst>
              <a:gs pos="0">
                <a:srgbClr val="DDEBCF"/>
              </a:gs>
              <a:gs pos="50000">
                <a:srgbClr val="9CB86E"/>
              </a:gs>
              <a:gs pos="100000">
                <a:srgbClr val="156B13"/>
              </a:gs>
            </a:gsLst>
            <a:lin ang="5400000" scaled="1"/>
          </a:gradFill>
          <a:ln w="9525" algn="ctr">
            <a:solidFill>
              <a:schemeClr val="accent2"/>
            </a:solidFill>
            <a:prstDash val="dash"/>
            <a:miter lim="800000"/>
            <a:headEnd/>
            <a:tailEnd/>
          </a:ln>
        </p:spPr>
        <p:txBody>
          <a:bodyPr wrap="none" lIns="83969" tIns="41985" rIns="83969" bIns="41985" anchor="ctr"/>
          <a:lstStyle/>
          <a:p>
            <a:pPr algn="ctr"/>
            <a:endParaRPr lang="bg-BG"/>
          </a:p>
        </p:txBody>
      </p:sp>
      <p:sp>
        <p:nvSpPr>
          <p:cNvPr id="27655" name="Rectangle 7"/>
          <p:cNvSpPr>
            <a:spLocks noGrp="1" noChangeArrowheads="1"/>
          </p:cNvSpPr>
          <p:nvPr>
            <p:ph type="title"/>
          </p:nvPr>
        </p:nvSpPr>
        <p:spPr/>
        <p:txBody>
          <a:bodyPr/>
          <a:lstStyle/>
          <a:p>
            <a:pPr eaLnBrk="1" hangingPunct="1"/>
            <a:r>
              <a:rPr lang="de-DE" smtClean="0"/>
              <a:t>System Integration </a:t>
            </a:r>
            <a:br>
              <a:rPr lang="de-DE" smtClean="0"/>
            </a:br>
            <a:r>
              <a:rPr lang="en-US" smtClean="0"/>
              <a:t>The extended task model to enable animations</a:t>
            </a:r>
          </a:p>
        </p:txBody>
      </p:sp>
      <p:sp>
        <p:nvSpPr>
          <p:cNvPr id="467976" name="AutoShape 8"/>
          <p:cNvSpPr>
            <a:spLocks noChangeArrowheads="1"/>
          </p:cNvSpPr>
          <p:nvPr/>
        </p:nvSpPr>
        <p:spPr bwMode="auto">
          <a:xfrm>
            <a:off x="1647825" y="5168900"/>
            <a:ext cx="1289050" cy="331788"/>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algn="ctr" defTabSz="915499">
              <a:defRPr/>
            </a:pPr>
            <a:r>
              <a:rPr lang="en-GB" sz="1000" b="1" dirty="0" err="1">
                <a:latin typeface="Arial" pitchFamily="34" charset="0"/>
              </a:rPr>
              <a:t>TimeDomain_HMI</a:t>
            </a:r>
            <a:endParaRPr lang="en-GB" sz="1000" b="1" dirty="0">
              <a:latin typeface="Arial" pitchFamily="34" charset="0"/>
            </a:endParaRPr>
          </a:p>
        </p:txBody>
      </p:sp>
      <p:sp>
        <p:nvSpPr>
          <p:cNvPr id="17420" name="AutoShape 9"/>
          <p:cNvSpPr>
            <a:spLocks noChangeArrowheads="1"/>
          </p:cNvSpPr>
          <p:nvPr/>
        </p:nvSpPr>
        <p:spPr bwMode="auto">
          <a:xfrm>
            <a:off x="4959350" y="1514475"/>
            <a:ext cx="446088" cy="3895725"/>
          </a:xfrm>
          <a:prstGeom prst="flowChartMerge">
            <a:avLst/>
          </a:prstGeom>
          <a:ln>
            <a:headEnd/>
            <a:tailEnd/>
          </a:ln>
        </p:spPr>
        <p:style>
          <a:lnRef idx="1">
            <a:schemeClr val="accent2"/>
          </a:lnRef>
          <a:fillRef idx="2">
            <a:schemeClr val="accent2"/>
          </a:fillRef>
          <a:effectRef idx="1">
            <a:schemeClr val="accent2"/>
          </a:effectRef>
          <a:fontRef idx="minor">
            <a:schemeClr val="dk1"/>
          </a:fontRef>
        </p:style>
        <p:txBody>
          <a:bodyPr wrap="none" lIns="83969" tIns="41985" rIns="83969" bIns="41985" anchor="ctr"/>
          <a:lstStyle/>
          <a:p>
            <a:pPr algn="ctr" defTabSz="915499">
              <a:defRPr/>
            </a:pPr>
            <a:r>
              <a:rPr lang="en-GB" sz="1100" b="1" dirty="0"/>
              <a:t>Task</a:t>
            </a:r>
          </a:p>
          <a:p>
            <a:pPr algn="ctr" defTabSz="915499">
              <a:defRPr/>
            </a:pPr>
            <a:r>
              <a:rPr lang="en-GB" sz="1100" b="1" dirty="0" err="1"/>
              <a:t>prio</a:t>
            </a:r>
            <a:endParaRPr lang="en-GB" sz="1100" b="1" dirty="0"/>
          </a:p>
        </p:txBody>
      </p:sp>
      <p:sp>
        <p:nvSpPr>
          <p:cNvPr id="27658" name="Text Box 10"/>
          <p:cNvSpPr txBox="1">
            <a:spLocks noChangeArrowheads="1"/>
          </p:cNvSpPr>
          <p:nvPr/>
        </p:nvSpPr>
        <p:spPr bwMode="auto">
          <a:xfrm>
            <a:off x="4941888" y="1246188"/>
            <a:ext cx="466725" cy="254000"/>
          </a:xfrm>
          <a:prstGeom prst="rect">
            <a:avLst/>
          </a:prstGeom>
          <a:noFill/>
          <a:ln w="9525" algn="ctr">
            <a:noFill/>
            <a:miter lim="800000"/>
            <a:headEnd/>
            <a:tailEnd/>
          </a:ln>
        </p:spPr>
        <p:txBody>
          <a:bodyPr wrap="none" lIns="83969" tIns="41985" rIns="83969" bIns="41985">
            <a:spAutoFit/>
          </a:bodyPr>
          <a:lstStyle/>
          <a:p>
            <a:pPr algn="ctr"/>
            <a:r>
              <a:rPr lang="en-GB" sz="1100" b="1"/>
              <a:t>high</a:t>
            </a:r>
          </a:p>
        </p:txBody>
      </p:sp>
      <p:sp>
        <p:nvSpPr>
          <p:cNvPr id="27659" name="Text Box 11"/>
          <p:cNvSpPr txBox="1">
            <a:spLocks noChangeArrowheads="1"/>
          </p:cNvSpPr>
          <p:nvPr/>
        </p:nvSpPr>
        <p:spPr bwMode="auto">
          <a:xfrm>
            <a:off x="4994275" y="5380038"/>
            <a:ext cx="403225" cy="254000"/>
          </a:xfrm>
          <a:prstGeom prst="rect">
            <a:avLst/>
          </a:prstGeom>
          <a:noFill/>
          <a:ln w="9525" algn="ctr">
            <a:noFill/>
            <a:miter lim="800000"/>
            <a:headEnd/>
            <a:tailEnd/>
          </a:ln>
        </p:spPr>
        <p:txBody>
          <a:bodyPr wrap="none" lIns="83969" tIns="41985" rIns="83969" bIns="41985">
            <a:spAutoFit/>
          </a:bodyPr>
          <a:lstStyle/>
          <a:p>
            <a:pPr algn="ctr"/>
            <a:r>
              <a:rPr lang="en-GB" sz="1100" b="1"/>
              <a:t>low</a:t>
            </a:r>
          </a:p>
        </p:txBody>
      </p:sp>
      <p:sp>
        <p:nvSpPr>
          <p:cNvPr id="467980" name="AutoShape 12"/>
          <p:cNvSpPr>
            <a:spLocks noChangeArrowheads="1"/>
          </p:cNvSpPr>
          <p:nvPr/>
        </p:nvSpPr>
        <p:spPr bwMode="auto">
          <a:xfrm>
            <a:off x="1647825" y="2151063"/>
            <a:ext cx="1289050" cy="363537"/>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algn="ctr" defTabSz="915499">
              <a:defRPr/>
            </a:pPr>
            <a:r>
              <a:rPr lang="en-GB" sz="1000" b="1" dirty="0" err="1">
                <a:latin typeface="Arial" pitchFamily="34" charset="0"/>
              </a:rPr>
              <a:t>Anim</a:t>
            </a:r>
            <a:r>
              <a:rPr lang="en-GB" sz="1000" b="1" dirty="0">
                <a:latin typeface="Arial" pitchFamily="34" charset="0"/>
              </a:rPr>
              <a:t> Scheduler</a:t>
            </a:r>
          </a:p>
        </p:txBody>
      </p:sp>
      <p:sp>
        <p:nvSpPr>
          <p:cNvPr id="467981" name="AutoShape 13"/>
          <p:cNvSpPr>
            <a:spLocks noChangeArrowheads="1"/>
          </p:cNvSpPr>
          <p:nvPr/>
        </p:nvSpPr>
        <p:spPr bwMode="auto">
          <a:xfrm>
            <a:off x="1647825" y="4289425"/>
            <a:ext cx="1289050" cy="341313"/>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algn="ctr" defTabSz="915499">
              <a:defRPr/>
            </a:pPr>
            <a:r>
              <a:rPr lang="en-GB" sz="1000" b="1" dirty="0" err="1">
                <a:latin typeface="Arial" pitchFamily="34" charset="0"/>
              </a:rPr>
              <a:t>TimeDomain_n</a:t>
            </a:r>
            <a:endParaRPr lang="en-GB" sz="1000" b="1" dirty="0">
              <a:latin typeface="Arial" pitchFamily="34" charset="0"/>
            </a:endParaRPr>
          </a:p>
        </p:txBody>
      </p:sp>
      <p:sp>
        <p:nvSpPr>
          <p:cNvPr id="467982" name="AutoShape 14"/>
          <p:cNvSpPr>
            <a:spLocks noChangeArrowheads="1"/>
          </p:cNvSpPr>
          <p:nvPr/>
        </p:nvSpPr>
        <p:spPr bwMode="auto">
          <a:xfrm>
            <a:off x="1647825" y="3430588"/>
            <a:ext cx="1289050" cy="358775"/>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algn="ctr" defTabSz="915499">
              <a:defRPr/>
            </a:pPr>
            <a:r>
              <a:rPr lang="en-GB" sz="1000" b="1" dirty="0">
                <a:latin typeface="Arial" pitchFamily="34" charset="0"/>
              </a:rPr>
              <a:t>TimeDomain_2</a:t>
            </a:r>
          </a:p>
        </p:txBody>
      </p:sp>
      <p:sp>
        <p:nvSpPr>
          <p:cNvPr id="467983" name="AutoShape 15"/>
          <p:cNvSpPr>
            <a:spLocks noChangeArrowheads="1"/>
          </p:cNvSpPr>
          <p:nvPr/>
        </p:nvSpPr>
        <p:spPr bwMode="auto">
          <a:xfrm>
            <a:off x="1647825" y="2911475"/>
            <a:ext cx="1289050" cy="355600"/>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algn="ctr" defTabSz="915499">
              <a:defRPr/>
            </a:pPr>
            <a:r>
              <a:rPr lang="en-GB" sz="1000" b="1" dirty="0">
                <a:latin typeface="Arial" pitchFamily="34" charset="0"/>
              </a:rPr>
              <a:t>TimeDomain_1</a:t>
            </a:r>
          </a:p>
        </p:txBody>
      </p:sp>
      <p:sp>
        <p:nvSpPr>
          <p:cNvPr id="467984" name="AutoShape 16"/>
          <p:cNvSpPr>
            <a:spLocks noChangeArrowheads="1"/>
          </p:cNvSpPr>
          <p:nvPr/>
        </p:nvSpPr>
        <p:spPr bwMode="auto">
          <a:xfrm>
            <a:off x="1647825" y="1339850"/>
            <a:ext cx="1289050" cy="354013"/>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algn="ctr" defTabSz="915499">
              <a:defRPr/>
            </a:pPr>
            <a:r>
              <a:rPr lang="en-GB" sz="1000" b="1" dirty="0" err="1">
                <a:latin typeface="Arial" pitchFamily="34" charset="0"/>
              </a:rPr>
              <a:t>Flip_AnimCtrl</a:t>
            </a:r>
            <a:endParaRPr lang="en-GB" sz="1000" b="1" dirty="0">
              <a:latin typeface="Arial" pitchFamily="34" charset="0"/>
            </a:endParaRPr>
          </a:p>
        </p:txBody>
      </p:sp>
      <p:sp>
        <p:nvSpPr>
          <p:cNvPr id="27665" name="Text Box 17"/>
          <p:cNvSpPr txBox="1">
            <a:spLocks noChangeArrowheads="1"/>
          </p:cNvSpPr>
          <p:nvPr/>
        </p:nvSpPr>
        <p:spPr bwMode="auto">
          <a:xfrm>
            <a:off x="3327400" y="2800350"/>
            <a:ext cx="1401763" cy="254000"/>
          </a:xfrm>
          <a:prstGeom prst="rect">
            <a:avLst/>
          </a:prstGeom>
          <a:noFill/>
          <a:ln w="9525" algn="ctr">
            <a:noFill/>
            <a:miter lim="800000"/>
            <a:headEnd/>
            <a:tailEnd/>
          </a:ln>
        </p:spPr>
        <p:txBody>
          <a:bodyPr lIns="83969" tIns="41985" rIns="83969" bIns="41985">
            <a:spAutoFit/>
          </a:bodyPr>
          <a:lstStyle/>
          <a:p>
            <a:pPr algn="r"/>
            <a:r>
              <a:rPr lang="en-GB" sz="1100" b="1"/>
              <a:t>Animation Painter</a:t>
            </a:r>
          </a:p>
        </p:txBody>
      </p:sp>
      <p:sp>
        <p:nvSpPr>
          <p:cNvPr id="27666" name="Line 18"/>
          <p:cNvSpPr>
            <a:spLocks noChangeShapeType="1"/>
          </p:cNvSpPr>
          <p:nvPr/>
        </p:nvSpPr>
        <p:spPr bwMode="auto">
          <a:xfrm>
            <a:off x="2327275" y="3916363"/>
            <a:ext cx="0" cy="190500"/>
          </a:xfrm>
          <a:prstGeom prst="line">
            <a:avLst/>
          </a:prstGeom>
          <a:noFill/>
          <a:ln w="28575">
            <a:solidFill>
              <a:schemeClr val="tx1"/>
            </a:solidFill>
            <a:prstDash val="sysDot"/>
            <a:round/>
            <a:headEnd/>
            <a:tailEnd/>
          </a:ln>
        </p:spPr>
        <p:txBody>
          <a:bodyPr wrap="none" lIns="83969" tIns="41985" rIns="83969" bIns="41985" anchor="ctr"/>
          <a:lstStyle/>
          <a:p>
            <a:endParaRPr lang="bg-BG"/>
          </a:p>
        </p:txBody>
      </p:sp>
      <p:sp>
        <p:nvSpPr>
          <p:cNvPr id="27667" name="Text Box 20"/>
          <p:cNvSpPr txBox="1">
            <a:spLocks noChangeArrowheads="1"/>
          </p:cNvSpPr>
          <p:nvPr/>
        </p:nvSpPr>
        <p:spPr bwMode="auto">
          <a:xfrm>
            <a:off x="3121025" y="1187450"/>
            <a:ext cx="1598613" cy="254000"/>
          </a:xfrm>
          <a:prstGeom prst="rect">
            <a:avLst/>
          </a:prstGeom>
          <a:noFill/>
          <a:ln w="9525" algn="ctr">
            <a:noFill/>
            <a:miter lim="800000"/>
            <a:headEnd/>
            <a:tailEnd/>
          </a:ln>
        </p:spPr>
        <p:txBody>
          <a:bodyPr lIns="83969" tIns="41985" rIns="83969" bIns="41985">
            <a:spAutoFit/>
          </a:bodyPr>
          <a:lstStyle/>
          <a:p>
            <a:pPr algn="r"/>
            <a:r>
              <a:rPr lang="en-GB" sz="1100" b="1"/>
              <a:t>CompositeManager</a:t>
            </a:r>
          </a:p>
        </p:txBody>
      </p:sp>
      <p:sp>
        <p:nvSpPr>
          <p:cNvPr id="27668" name="Text Box 21"/>
          <p:cNvSpPr txBox="1">
            <a:spLocks noChangeArrowheads="1"/>
          </p:cNvSpPr>
          <p:nvPr/>
        </p:nvSpPr>
        <p:spPr bwMode="auto">
          <a:xfrm>
            <a:off x="3121025" y="1987550"/>
            <a:ext cx="1598613" cy="254000"/>
          </a:xfrm>
          <a:prstGeom prst="rect">
            <a:avLst/>
          </a:prstGeom>
          <a:noFill/>
          <a:ln w="9525" algn="ctr">
            <a:noFill/>
            <a:miter lim="800000"/>
            <a:headEnd/>
            <a:tailEnd/>
          </a:ln>
        </p:spPr>
        <p:txBody>
          <a:bodyPr lIns="83969" tIns="41985" rIns="83969" bIns="41985">
            <a:spAutoFit/>
          </a:bodyPr>
          <a:lstStyle/>
          <a:p>
            <a:pPr algn="r"/>
            <a:r>
              <a:rPr lang="en-GB" sz="1100" b="1"/>
              <a:t>AnimationScheduler</a:t>
            </a:r>
          </a:p>
        </p:txBody>
      </p:sp>
      <p:sp>
        <p:nvSpPr>
          <p:cNvPr id="27669" name="Text Box 22"/>
          <p:cNvSpPr txBox="1">
            <a:spLocks noChangeArrowheads="1"/>
          </p:cNvSpPr>
          <p:nvPr/>
        </p:nvSpPr>
        <p:spPr bwMode="auto">
          <a:xfrm>
            <a:off x="3119438" y="5005388"/>
            <a:ext cx="1598612" cy="254000"/>
          </a:xfrm>
          <a:prstGeom prst="rect">
            <a:avLst/>
          </a:prstGeom>
          <a:noFill/>
          <a:ln w="9525" algn="ctr">
            <a:noFill/>
            <a:miter lim="800000"/>
            <a:headEnd/>
            <a:tailEnd/>
          </a:ln>
        </p:spPr>
        <p:txBody>
          <a:bodyPr lIns="83969" tIns="41985" rIns="83969" bIns="41985">
            <a:spAutoFit/>
          </a:bodyPr>
          <a:lstStyle/>
          <a:p>
            <a:pPr algn="r"/>
            <a:r>
              <a:rPr lang="en-GB" sz="1100" b="1"/>
              <a:t>HMI Msg-Processing</a:t>
            </a:r>
          </a:p>
        </p:txBody>
      </p:sp>
      <p:sp>
        <p:nvSpPr>
          <p:cNvPr id="27670" name="Text Box 23"/>
          <p:cNvSpPr txBox="1">
            <a:spLocks noChangeArrowheads="1"/>
          </p:cNvSpPr>
          <p:nvPr/>
        </p:nvSpPr>
        <p:spPr bwMode="auto">
          <a:xfrm>
            <a:off x="3141663" y="5208588"/>
            <a:ext cx="1598612" cy="254000"/>
          </a:xfrm>
          <a:prstGeom prst="rect">
            <a:avLst/>
          </a:prstGeom>
          <a:noFill/>
          <a:ln w="9525" algn="ctr">
            <a:noFill/>
            <a:miter lim="800000"/>
            <a:headEnd/>
            <a:tailEnd/>
          </a:ln>
        </p:spPr>
        <p:txBody>
          <a:bodyPr lIns="83969" tIns="41985" rIns="83969" bIns="41985">
            <a:spAutoFit/>
          </a:bodyPr>
          <a:lstStyle/>
          <a:p>
            <a:pPr algn="r"/>
            <a:r>
              <a:rPr lang="en-GB" sz="1100" b="1"/>
              <a:t>Paint of HMI content</a:t>
            </a:r>
          </a:p>
        </p:txBody>
      </p:sp>
      <p:sp>
        <p:nvSpPr>
          <p:cNvPr id="27671" name="Text Box 24"/>
          <p:cNvSpPr txBox="1">
            <a:spLocks noChangeArrowheads="1"/>
          </p:cNvSpPr>
          <p:nvPr/>
        </p:nvSpPr>
        <p:spPr bwMode="auto">
          <a:xfrm>
            <a:off x="2747963" y="5410200"/>
            <a:ext cx="1984375" cy="255588"/>
          </a:xfrm>
          <a:prstGeom prst="rect">
            <a:avLst/>
          </a:prstGeom>
          <a:noFill/>
          <a:ln w="9525" algn="ctr">
            <a:noFill/>
            <a:miter lim="800000"/>
            <a:headEnd/>
            <a:tailEnd/>
          </a:ln>
        </p:spPr>
        <p:txBody>
          <a:bodyPr lIns="83969" tIns="41985" rIns="83969" bIns="41985">
            <a:spAutoFit/>
          </a:bodyPr>
          <a:lstStyle/>
          <a:p>
            <a:pPr algn="r"/>
            <a:r>
              <a:rPr lang="en-GB" sz="1100"/>
              <a:t>Consistency Point Control</a:t>
            </a:r>
          </a:p>
        </p:txBody>
      </p:sp>
      <p:sp>
        <p:nvSpPr>
          <p:cNvPr id="27672" name="Text Box 24"/>
          <p:cNvSpPr txBox="1">
            <a:spLocks noChangeArrowheads="1"/>
          </p:cNvSpPr>
          <p:nvPr/>
        </p:nvSpPr>
        <p:spPr bwMode="auto">
          <a:xfrm>
            <a:off x="2770188" y="2425700"/>
            <a:ext cx="1984375" cy="254000"/>
          </a:xfrm>
          <a:prstGeom prst="rect">
            <a:avLst/>
          </a:prstGeom>
          <a:noFill/>
          <a:ln w="9525" algn="ctr">
            <a:noFill/>
            <a:miter lim="800000"/>
            <a:headEnd/>
            <a:tailEnd/>
          </a:ln>
        </p:spPr>
        <p:txBody>
          <a:bodyPr lIns="83969" tIns="41985" rIns="83969" bIns="41985">
            <a:spAutoFit/>
          </a:bodyPr>
          <a:lstStyle/>
          <a:p>
            <a:pPr algn="r"/>
            <a:r>
              <a:rPr lang="en-GB" sz="1100"/>
              <a:t>Consistency Point Control</a:t>
            </a:r>
          </a:p>
        </p:txBody>
      </p:sp>
      <p:sp>
        <p:nvSpPr>
          <p:cNvPr id="27673" name="Text Box 8"/>
          <p:cNvSpPr txBox="1">
            <a:spLocks noChangeArrowheads="1"/>
          </p:cNvSpPr>
          <p:nvPr/>
        </p:nvSpPr>
        <p:spPr bwMode="auto">
          <a:xfrm>
            <a:off x="5951538" y="1365250"/>
            <a:ext cx="3605212" cy="1346200"/>
          </a:xfrm>
          <a:prstGeom prst="rect">
            <a:avLst/>
          </a:prstGeom>
          <a:noFill/>
          <a:ln w="9525" algn="ctr">
            <a:noFill/>
            <a:miter lim="800000"/>
            <a:headEnd/>
            <a:tailEnd/>
          </a:ln>
        </p:spPr>
        <p:txBody>
          <a:bodyPr lIns="83969" tIns="41985" rIns="83969" bIns="41985">
            <a:spAutoFit/>
          </a:bodyPr>
          <a:lstStyle/>
          <a:p>
            <a:pPr marL="492125" lvl="1" indent="-327025">
              <a:lnSpc>
                <a:spcPct val="80000"/>
              </a:lnSpc>
              <a:spcBef>
                <a:spcPct val="50000"/>
              </a:spcBef>
              <a:spcAft>
                <a:spcPct val="55000"/>
              </a:spcAft>
              <a:buClr>
                <a:srgbClr val="E19900"/>
              </a:buClr>
              <a:buFontTx/>
              <a:buBlip>
                <a:blip r:embed="rId5"/>
              </a:buBlip>
            </a:pPr>
            <a:r>
              <a:rPr lang="en-US" sz="1100" b="1"/>
              <a:t>Now the Animation Scheduler  task priority is above all Time Domains (Animation Painter) to schedule all animations immediately and predictable!</a:t>
            </a:r>
          </a:p>
          <a:p>
            <a:pPr marL="492125" lvl="1" indent="-327025">
              <a:lnSpc>
                <a:spcPct val="80000"/>
              </a:lnSpc>
              <a:spcBef>
                <a:spcPct val="50000"/>
              </a:spcBef>
              <a:spcAft>
                <a:spcPct val="55000"/>
              </a:spcAft>
              <a:buClr>
                <a:srgbClr val="E19900"/>
              </a:buClr>
              <a:buFontTx/>
              <a:buBlip>
                <a:blip r:embed="rId5"/>
              </a:buBlip>
            </a:pPr>
            <a:r>
              <a:rPr lang="en-US" sz="1100" b="1"/>
              <a:t>We need a OS-Resource to sync the Smart-Pointers memory management and the Time Ticks of Animation Painter task  against the scheduling</a:t>
            </a:r>
          </a:p>
        </p:txBody>
      </p:sp>
      <p:sp>
        <p:nvSpPr>
          <p:cNvPr id="29" name="Rectangle 7"/>
          <p:cNvSpPr>
            <a:spLocks noChangeArrowheads="1"/>
          </p:cNvSpPr>
          <p:nvPr>
            <p:custDataLst>
              <p:tags r:id="rId1"/>
            </p:custDataLst>
          </p:nvPr>
        </p:nvSpPr>
        <p:spPr bwMode="auto">
          <a:xfrm>
            <a:off x="5981700" y="1065213"/>
            <a:ext cx="3538538" cy="261937"/>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algn="ctr" defTabSz="914042">
              <a:spcBef>
                <a:spcPct val="5000"/>
              </a:spcBef>
              <a:spcAft>
                <a:spcPct val="5000"/>
              </a:spcAft>
              <a:buClr>
                <a:srgbClr val="E19900"/>
              </a:buClr>
              <a:tabLst>
                <a:tab pos="746394" algn="l"/>
              </a:tabLst>
              <a:defRPr/>
            </a:pPr>
            <a:r>
              <a:rPr lang="en-US" sz="1300" b="1" dirty="0">
                <a:latin typeface="Arial" pitchFamily="34" charset="0"/>
              </a:rPr>
              <a:t>What‘s new</a:t>
            </a:r>
            <a:endParaRPr lang="de-DE" sz="1100" b="1" dirty="0">
              <a:latin typeface="Arial" pitchFamily="34" charset="0"/>
            </a:endParaRPr>
          </a:p>
        </p:txBody>
      </p:sp>
      <p:sp>
        <p:nvSpPr>
          <p:cNvPr id="33" name="Rectangle 7"/>
          <p:cNvSpPr>
            <a:spLocks noChangeArrowheads="1"/>
          </p:cNvSpPr>
          <p:nvPr>
            <p:custDataLst>
              <p:tags r:id="rId2"/>
            </p:custDataLst>
          </p:nvPr>
        </p:nvSpPr>
        <p:spPr bwMode="auto">
          <a:xfrm>
            <a:off x="5981700" y="2982913"/>
            <a:ext cx="3538538" cy="261937"/>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algn="ctr" defTabSz="914042">
              <a:spcBef>
                <a:spcPct val="5000"/>
              </a:spcBef>
              <a:spcAft>
                <a:spcPct val="5000"/>
              </a:spcAft>
              <a:buClr>
                <a:srgbClr val="E19900"/>
              </a:buClr>
              <a:tabLst>
                <a:tab pos="746394" algn="l"/>
              </a:tabLst>
              <a:defRPr/>
            </a:pPr>
            <a:r>
              <a:rPr lang="de-DE" sz="1300" b="1" dirty="0">
                <a:latin typeface="Arial" pitchFamily="34" charset="0"/>
              </a:rPr>
              <a:t>OS </a:t>
            </a:r>
            <a:r>
              <a:rPr lang="en-US" sz="1300" b="1" dirty="0">
                <a:latin typeface="Arial" pitchFamily="34" charset="0"/>
              </a:rPr>
              <a:t>objects and their properties</a:t>
            </a:r>
          </a:p>
        </p:txBody>
      </p:sp>
      <p:sp>
        <p:nvSpPr>
          <p:cNvPr id="27676" name="Text Box 8"/>
          <p:cNvSpPr txBox="1">
            <a:spLocks noChangeArrowheads="1"/>
          </p:cNvSpPr>
          <p:nvPr/>
        </p:nvSpPr>
        <p:spPr bwMode="auto">
          <a:xfrm>
            <a:off x="5942013" y="3290888"/>
            <a:ext cx="3614737" cy="2559050"/>
          </a:xfrm>
          <a:prstGeom prst="rect">
            <a:avLst/>
          </a:prstGeom>
          <a:noFill/>
          <a:ln w="9525" algn="ctr">
            <a:noFill/>
            <a:miter lim="800000"/>
            <a:headEnd/>
            <a:tailEnd/>
          </a:ln>
        </p:spPr>
        <p:txBody>
          <a:bodyPr lIns="83969" tIns="41985" rIns="83969" bIns="41985">
            <a:spAutoFit/>
          </a:bodyPr>
          <a:lstStyle/>
          <a:p>
            <a:pPr marL="492125" lvl="1" indent="-327025">
              <a:lnSpc>
                <a:spcPct val="80000"/>
              </a:lnSpc>
              <a:spcBef>
                <a:spcPct val="50000"/>
              </a:spcBef>
              <a:spcAft>
                <a:spcPct val="55000"/>
              </a:spcAft>
              <a:buClr>
                <a:srgbClr val="E19900"/>
              </a:buClr>
              <a:buFontTx/>
              <a:buBlip>
                <a:blip r:embed="rId5"/>
              </a:buBlip>
            </a:pPr>
            <a:r>
              <a:rPr lang="en-US" sz="1100" b="1"/>
              <a:t>For animation execution we need a low prio HMI time domain to control the animations and at least on time domain (based on VSync) to execute the animation(s)</a:t>
            </a:r>
          </a:p>
          <a:p>
            <a:pPr marL="492125" lvl="1" indent="-327025">
              <a:lnSpc>
                <a:spcPct val="80000"/>
              </a:lnSpc>
              <a:spcBef>
                <a:spcPct val="50000"/>
              </a:spcBef>
              <a:spcAft>
                <a:spcPct val="55000"/>
              </a:spcAft>
              <a:buClr>
                <a:srgbClr val="E19900"/>
              </a:buClr>
              <a:buFontTx/>
              <a:buBlip>
                <a:blip r:embed="rId5"/>
              </a:buBlip>
            </a:pPr>
            <a:r>
              <a:rPr lang="en-US" sz="1100" b="1"/>
              <a:t>For animations we need additional to the CIA setup an animation scheduler task with the priority above all time domains executing animations</a:t>
            </a:r>
          </a:p>
          <a:p>
            <a:pPr marL="492125" lvl="1" indent="-327025">
              <a:lnSpc>
                <a:spcPct val="80000"/>
              </a:lnSpc>
              <a:spcBef>
                <a:spcPct val="50000"/>
              </a:spcBef>
              <a:spcAft>
                <a:spcPct val="55000"/>
              </a:spcAft>
              <a:buClr>
                <a:srgbClr val="E19900"/>
              </a:buClr>
              <a:buFontTx/>
              <a:buBlip>
                <a:blip r:embed="rId5"/>
              </a:buBlip>
            </a:pPr>
            <a:r>
              <a:rPr lang="en-US" sz="1100" b="1"/>
              <a:t>All CIA / ACE related tasks have to be extended and full preemptive  (using Semaphores)</a:t>
            </a:r>
          </a:p>
          <a:p>
            <a:pPr marL="492125" lvl="1" indent="-327025">
              <a:lnSpc>
                <a:spcPct val="80000"/>
              </a:lnSpc>
              <a:spcBef>
                <a:spcPct val="50000"/>
              </a:spcBef>
              <a:spcAft>
                <a:spcPct val="55000"/>
              </a:spcAft>
              <a:buClr>
                <a:srgbClr val="E19900"/>
              </a:buClr>
              <a:buFontTx/>
              <a:buBlip>
                <a:blip r:embed="rId5"/>
              </a:buBlip>
            </a:pPr>
            <a:r>
              <a:rPr lang="en-US" sz="1100" b="1"/>
              <a:t>The OS-Resource needs to be attached to the HMI TD, all Anim Painter TDs and the Animation Scheduler</a:t>
            </a:r>
          </a:p>
        </p:txBody>
      </p:sp>
      <p:grpSp>
        <p:nvGrpSpPr>
          <p:cNvPr id="27677" name="Group 28"/>
          <p:cNvGrpSpPr>
            <a:grpSpLocks/>
          </p:cNvGrpSpPr>
          <p:nvPr/>
        </p:nvGrpSpPr>
        <p:grpSpPr bwMode="auto">
          <a:xfrm>
            <a:off x="8658225" y="241300"/>
            <a:ext cx="703263" cy="587375"/>
            <a:chOff x="1632" y="1248"/>
            <a:chExt cx="2682" cy="2286"/>
          </a:xfrm>
        </p:grpSpPr>
        <p:sp>
          <p:nvSpPr>
            <p:cNvPr id="27687"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70"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bg-BG"/>
            </a:p>
          </p:txBody>
        </p:sp>
        <p:sp>
          <p:nvSpPr>
            <p:cNvPr id="27688" name="AutoShape 3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70"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bg-BG"/>
            </a:p>
          </p:txBody>
        </p:sp>
        <p:sp>
          <p:nvSpPr>
            <p:cNvPr id="27689" name="AutoShape 3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70"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bg-BG"/>
            </a:p>
          </p:txBody>
        </p:sp>
      </p:grpSp>
      <p:pic>
        <p:nvPicPr>
          <p:cNvPr id="27678" name="Picture 31" descr="C:\Program Files\Microsoft Office\MEDIA\CAGCAT10\j0252349.wmf"/>
          <p:cNvPicPr>
            <a:picLocks noChangeAspect="1" noChangeArrowheads="1"/>
          </p:cNvPicPr>
          <p:nvPr/>
        </p:nvPicPr>
        <p:blipFill>
          <a:blip r:embed="rId6" cstate="print"/>
          <a:srcRect/>
          <a:stretch>
            <a:fillRect/>
          </a:stretch>
        </p:blipFill>
        <p:spPr bwMode="auto">
          <a:xfrm>
            <a:off x="9105900" y="3014663"/>
            <a:ext cx="381000" cy="227012"/>
          </a:xfrm>
          <a:prstGeom prst="rect">
            <a:avLst/>
          </a:prstGeom>
          <a:noFill/>
          <a:ln w="9525">
            <a:noFill/>
            <a:miter lim="800000"/>
            <a:headEnd/>
            <a:tailEnd/>
          </a:ln>
        </p:spPr>
      </p:pic>
      <p:pic>
        <p:nvPicPr>
          <p:cNvPr id="27679" name="Picture 30" descr="C:\Program Files\Microsoft Office\MEDIA\CAGCAT10\j0293236.wmf"/>
          <p:cNvPicPr>
            <a:picLocks noChangeAspect="1" noChangeArrowheads="1"/>
          </p:cNvPicPr>
          <p:nvPr/>
        </p:nvPicPr>
        <p:blipFill>
          <a:blip r:embed="rId7" cstate="print"/>
          <a:srcRect/>
          <a:stretch>
            <a:fillRect/>
          </a:stretch>
        </p:blipFill>
        <p:spPr bwMode="auto">
          <a:xfrm>
            <a:off x="9155113" y="1079500"/>
            <a:ext cx="334962" cy="242888"/>
          </a:xfrm>
          <a:prstGeom prst="rect">
            <a:avLst/>
          </a:prstGeom>
          <a:noFill/>
          <a:ln w="9525">
            <a:noFill/>
            <a:miter lim="800000"/>
            <a:headEnd/>
            <a:tailEnd/>
          </a:ln>
        </p:spPr>
      </p:pic>
      <p:sp>
        <p:nvSpPr>
          <p:cNvPr id="38" name="Abgerundetes Rechteck 37"/>
          <p:cNvSpPr/>
          <p:nvPr/>
        </p:nvSpPr>
        <p:spPr bwMode="auto">
          <a:xfrm>
            <a:off x="247650" y="2954338"/>
            <a:ext cx="1101725" cy="268287"/>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lIns="83969" tIns="41985" rIns="83969" bIns="41985" anchor="ctr"/>
          <a:lstStyle/>
          <a:p>
            <a:pPr algn="ctr" defTabSz="915499">
              <a:defRPr/>
            </a:pPr>
            <a:r>
              <a:rPr lang="en-US" sz="1100" b="1" dirty="0">
                <a:solidFill>
                  <a:schemeClr val="tx1"/>
                </a:solidFill>
              </a:rPr>
              <a:t>OS-Resource</a:t>
            </a:r>
          </a:p>
        </p:txBody>
      </p:sp>
      <p:cxnSp>
        <p:nvCxnSpPr>
          <p:cNvPr id="27681" name="Gewinkelte Verbindung 39"/>
          <p:cNvCxnSpPr>
            <a:cxnSpLocks noChangeShapeType="1"/>
            <a:stCxn id="38" idx="0"/>
            <a:endCxn id="467980" idx="1"/>
          </p:cNvCxnSpPr>
          <p:nvPr/>
        </p:nvCxnSpPr>
        <p:spPr bwMode="auto">
          <a:xfrm rot="5400000" flipH="1" flipV="1">
            <a:off x="912019" y="2218532"/>
            <a:ext cx="622300" cy="849312"/>
          </a:xfrm>
          <a:prstGeom prst="bentConnector2">
            <a:avLst/>
          </a:prstGeom>
          <a:noFill/>
          <a:ln w="9525" algn="ctr">
            <a:solidFill>
              <a:schemeClr val="tx1"/>
            </a:solidFill>
            <a:round/>
            <a:headEnd/>
            <a:tailEnd/>
          </a:ln>
        </p:spPr>
      </p:cxnSp>
      <p:cxnSp>
        <p:nvCxnSpPr>
          <p:cNvPr id="27682" name="Gewinkelte Verbindung 42"/>
          <p:cNvCxnSpPr>
            <a:cxnSpLocks noChangeShapeType="1"/>
            <a:stCxn id="38" idx="3"/>
            <a:endCxn id="467983" idx="1"/>
          </p:cNvCxnSpPr>
          <p:nvPr/>
        </p:nvCxnSpPr>
        <p:spPr bwMode="auto">
          <a:xfrm>
            <a:off x="1349375" y="3087688"/>
            <a:ext cx="298450" cy="1587"/>
          </a:xfrm>
          <a:prstGeom prst="bentConnector3">
            <a:avLst>
              <a:gd name="adj1" fmla="val 50000"/>
            </a:avLst>
          </a:prstGeom>
          <a:noFill/>
          <a:ln w="9525" algn="ctr">
            <a:solidFill>
              <a:schemeClr val="tx1"/>
            </a:solidFill>
            <a:round/>
            <a:headEnd/>
            <a:tailEnd/>
          </a:ln>
        </p:spPr>
      </p:cxnSp>
      <p:cxnSp>
        <p:nvCxnSpPr>
          <p:cNvPr id="27683" name="Gewinkelte Verbindung 45"/>
          <p:cNvCxnSpPr>
            <a:cxnSpLocks noChangeShapeType="1"/>
            <a:stCxn id="38" idx="3"/>
            <a:endCxn id="467982" idx="1"/>
          </p:cNvCxnSpPr>
          <p:nvPr/>
        </p:nvCxnSpPr>
        <p:spPr bwMode="auto">
          <a:xfrm>
            <a:off x="1349375" y="3087688"/>
            <a:ext cx="298450" cy="522287"/>
          </a:xfrm>
          <a:prstGeom prst="bentConnector3">
            <a:avLst>
              <a:gd name="adj1" fmla="val 50000"/>
            </a:avLst>
          </a:prstGeom>
          <a:noFill/>
          <a:ln w="9525" algn="ctr">
            <a:solidFill>
              <a:schemeClr val="tx1"/>
            </a:solidFill>
            <a:round/>
            <a:headEnd/>
            <a:tailEnd/>
          </a:ln>
        </p:spPr>
      </p:cxnSp>
      <p:cxnSp>
        <p:nvCxnSpPr>
          <p:cNvPr id="27684" name="Gewinkelte Verbindung 48"/>
          <p:cNvCxnSpPr>
            <a:cxnSpLocks noChangeShapeType="1"/>
            <a:stCxn id="38" idx="3"/>
            <a:endCxn id="467981" idx="1"/>
          </p:cNvCxnSpPr>
          <p:nvPr/>
        </p:nvCxnSpPr>
        <p:spPr bwMode="auto">
          <a:xfrm>
            <a:off x="1349375" y="3087688"/>
            <a:ext cx="298450" cy="1373187"/>
          </a:xfrm>
          <a:prstGeom prst="bentConnector3">
            <a:avLst>
              <a:gd name="adj1" fmla="val 50000"/>
            </a:avLst>
          </a:prstGeom>
          <a:noFill/>
          <a:ln w="9525" algn="ctr">
            <a:solidFill>
              <a:schemeClr val="tx1"/>
            </a:solidFill>
            <a:round/>
            <a:headEnd/>
            <a:tailEnd/>
          </a:ln>
        </p:spPr>
      </p:cxnSp>
      <p:cxnSp>
        <p:nvCxnSpPr>
          <p:cNvPr id="27685" name="Form 50"/>
          <p:cNvCxnSpPr>
            <a:cxnSpLocks noChangeShapeType="1"/>
            <a:stCxn id="38" idx="2"/>
            <a:endCxn id="467976" idx="1"/>
          </p:cNvCxnSpPr>
          <p:nvPr/>
        </p:nvCxnSpPr>
        <p:spPr bwMode="auto">
          <a:xfrm rot="16200000" flipH="1">
            <a:off x="167481" y="3853657"/>
            <a:ext cx="2111375" cy="849312"/>
          </a:xfrm>
          <a:prstGeom prst="bentConnector2">
            <a:avLst/>
          </a:prstGeom>
          <a:noFill/>
          <a:ln w="9525" algn="ctr">
            <a:solidFill>
              <a:schemeClr val="tx1"/>
            </a:solidFill>
            <a:round/>
            <a:headEnd/>
            <a:tailEnd/>
          </a:ln>
        </p:spPr>
      </p:cxnSp>
      <p:sp>
        <p:nvSpPr>
          <p:cNvPr id="27686" name="Slide Number Placeholder 3"/>
          <p:cNvSpPr>
            <a:spLocks noGrp="1"/>
          </p:cNvSpPr>
          <p:nvPr>
            <p:ph type="sldNum" sz="quarter" idx="10"/>
          </p:nvPr>
        </p:nvSpPr>
        <p:spPr>
          <a:noFill/>
        </p:spPr>
        <p:txBody>
          <a:bodyPr/>
          <a:lstStyle/>
          <a:p>
            <a:fld id="{F2FF0A1F-2053-441C-871E-3E798181253C}" type="slidenum">
              <a:rPr lang="en-US"/>
              <a:pPr/>
              <a:t>5</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de-DE" smtClean="0"/>
              <a:t>   </a:t>
            </a:r>
          </a:p>
        </p:txBody>
      </p:sp>
      <p:sp>
        <p:nvSpPr>
          <p:cNvPr id="82946" name="Text Box 3"/>
          <p:cNvSpPr txBox="1">
            <a:spLocks noChangeArrowheads="1"/>
          </p:cNvSpPr>
          <p:nvPr/>
        </p:nvSpPr>
        <p:spPr bwMode="auto">
          <a:xfrm>
            <a:off x="2478088" y="4373563"/>
            <a:ext cx="4600575" cy="977900"/>
          </a:xfrm>
          <a:prstGeom prst="rect">
            <a:avLst/>
          </a:prstGeom>
          <a:noFill/>
          <a:ln w="38100" algn="ctr">
            <a:noFill/>
            <a:miter lim="800000"/>
            <a:headEnd/>
            <a:tailEnd/>
          </a:ln>
        </p:spPr>
        <p:txBody>
          <a:bodyPr lIns="95760" tIns="47880" rIns="95760" bIns="47880">
            <a:spAutoFit/>
          </a:bodyPr>
          <a:lstStyle/>
          <a:p>
            <a:pPr algn="ctr" defTabSz="957263" eaLnBrk="0" hangingPunct="0">
              <a:spcBef>
                <a:spcPct val="50000"/>
              </a:spcBef>
            </a:pPr>
            <a:r>
              <a:rPr lang="en-US" sz="2900" b="1">
                <a:ea typeface="Arial Unicode MS"/>
                <a:cs typeface="Arial Unicode MS"/>
              </a:rPr>
              <a:t>Thank you for your attention!</a:t>
            </a:r>
            <a:endParaRPr lang="en-US" sz="2100">
              <a:ea typeface="Arial Unicode MS"/>
              <a:cs typeface="Arial Unicode MS"/>
            </a:endParaRPr>
          </a:p>
        </p:txBody>
      </p:sp>
      <p:pic>
        <p:nvPicPr>
          <p:cNvPr id="82947" name="Picture 4" descr="Icon2"/>
          <p:cNvPicPr>
            <a:picLocks noChangeAspect="1" noChangeArrowheads="1"/>
          </p:cNvPicPr>
          <p:nvPr/>
        </p:nvPicPr>
        <p:blipFill>
          <a:blip r:embed="rId3" cstate="print"/>
          <a:srcRect/>
          <a:stretch>
            <a:fillRect/>
          </a:stretch>
        </p:blipFill>
        <p:spPr bwMode="auto">
          <a:xfrm>
            <a:off x="3378200" y="2393950"/>
            <a:ext cx="2471738" cy="1854200"/>
          </a:xfrm>
          <a:prstGeom prst="rect">
            <a:avLst/>
          </a:prstGeom>
          <a:noFill/>
          <a:ln w="9525">
            <a:noFill/>
            <a:miter lim="800000"/>
            <a:headEnd/>
            <a:tailEnd/>
          </a:ln>
        </p:spPr>
      </p:pic>
      <p:sp>
        <p:nvSpPr>
          <p:cNvPr id="82948" name="Rectangle 4"/>
          <p:cNvSpPr>
            <a:spLocks noGrp="1" noChangeArrowheads="1"/>
          </p:cNvSpPr>
          <p:nvPr>
            <p:ph type="sldNum" sz="quarter" idx="10"/>
          </p:nvPr>
        </p:nvSpPr>
        <p:spPr>
          <a:noFill/>
        </p:spPr>
        <p:txBody>
          <a:bodyPr/>
          <a:lstStyle/>
          <a:p>
            <a:fld id="{9A653D3E-A3F8-4B6C-8883-9B1DEFCAE902}" type="slidenum">
              <a:rPr lang="en-US"/>
              <a:pPr/>
              <a:t>50</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3"/>
          <p:cNvSpPr>
            <a:spLocks noGrp="1"/>
          </p:cNvSpPr>
          <p:nvPr>
            <p:ph type="sldNum" sz="quarter" idx="10"/>
          </p:nvPr>
        </p:nvSpPr>
        <p:spPr>
          <a:noFill/>
        </p:spPr>
        <p:txBody>
          <a:bodyPr/>
          <a:lstStyle/>
          <a:p>
            <a:fld id="{BA9E08BE-3C45-477E-A01E-5E3408282EE8}" type="slidenum">
              <a:rPr lang="en-US"/>
              <a:pPr/>
              <a:t>51</a:t>
            </a:fld>
            <a:r>
              <a:rPr lang="en-US"/>
              <a:t> / T. A. Devi / ID RD CDS HF /  Dec-2012   © Continental Automotive Singapore</a:t>
            </a:r>
          </a:p>
        </p:txBody>
      </p:sp>
      <p:sp>
        <p:nvSpPr>
          <p:cNvPr id="5" name="Rectangle 4"/>
          <p:cNvSpPr/>
          <p:nvPr/>
        </p:nvSpPr>
        <p:spPr>
          <a:xfrm>
            <a:off x="1892660" y="2033845"/>
            <a:ext cx="5800999" cy="2554545"/>
          </a:xfrm>
          <a:prstGeom prst="rect">
            <a:avLst/>
          </a:prstGeom>
          <a:noFill/>
        </p:spPr>
        <p:txBody>
          <a:bodyPr>
            <a:spAutoFit/>
          </a:bodyPr>
          <a:lstStyle/>
          <a:p>
            <a:pPr algn="ctr">
              <a:defRPr/>
            </a:pPr>
            <a:r>
              <a:rPr lang="en-US"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itchFamily="34" charset="0"/>
              </a:rPr>
              <a:t>HMI XML Language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5" name="Rectangle 7"/>
          <p:cNvSpPr>
            <a:spLocks noChangeArrowheads="1"/>
          </p:cNvSpPr>
          <p:nvPr/>
        </p:nvSpPr>
        <p:spPr bwMode="auto">
          <a:xfrm>
            <a:off x="355600" y="3489325"/>
            <a:ext cx="9131300" cy="2486025"/>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defTabSz="915499">
              <a:defRPr/>
            </a:pPr>
            <a:r>
              <a:rPr lang="en-US" sz="900" b="1" dirty="0">
                <a:solidFill>
                  <a:srgbClr val="FF0000"/>
                </a:solidFill>
                <a:latin typeface="Arial" pitchFamily="34" charset="0"/>
              </a:rPr>
              <a:t>&lt;?</a:t>
            </a:r>
            <a:r>
              <a:rPr lang="en-US" sz="900" b="1" dirty="0">
                <a:solidFill>
                  <a:srgbClr val="0000FF"/>
                </a:solidFill>
                <a:latin typeface="Arial" pitchFamily="34" charset="0"/>
              </a:rPr>
              <a:t>xml</a:t>
            </a:r>
            <a:r>
              <a:rPr lang="en-US" sz="900" b="1" dirty="0">
                <a:latin typeface="Arial" pitchFamily="34" charset="0"/>
              </a:rPr>
              <a:t> </a:t>
            </a:r>
            <a:r>
              <a:rPr lang="en-US" sz="900" b="1" dirty="0">
                <a:solidFill>
                  <a:srgbClr val="FF0000"/>
                </a:solidFill>
                <a:latin typeface="Arial" pitchFamily="34" charset="0"/>
              </a:rPr>
              <a:t>version</a:t>
            </a:r>
            <a:r>
              <a:rPr lang="en-US" sz="900" b="1" dirty="0">
                <a:latin typeface="Arial" pitchFamily="34" charset="0"/>
              </a:rPr>
              <a:t>=</a:t>
            </a:r>
            <a:r>
              <a:rPr lang="en-US" sz="900" b="1" dirty="0">
                <a:solidFill>
                  <a:srgbClr val="7030A0"/>
                </a:solidFill>
                <a:latin typeface="Arial" pitchFamily="34" charset="0"/>
              </a:rPr>
              <a:t>"1.0"</a:t>
            </a:r>
            <a:r>
              <a:rPr lang="en-US" sz="900" b="1" dirty="0">
                <a:latin typeface="Arial" pitchFamily="34" charset="0"/>
              </a:rPr>
              <a:t> </a:t>
            </a:r>
            <a:r>
              <a:rPr lang="en-US" sz="900" b="1" dirty="0">
                <a:solidFill>
                  <a:srgbClr val="FF0000"/>
                </a:solidFill>
                <a:latin typeface="Arial" pitchFamily="34" charset="0"/>
              </a:rPr>
              <a:t>encoding</a:t>
            </a:r>
            <a:r>
              <a:rPr lang="en-US" sz="900" b="1" dirty="0">
                <a:latin typeface="Arial" pitchFamily="34" charset="0"/>
              </a:rPr>
              <a:t>=</a:t>
            </a:r>
            <a:r>
              <a:rPr lang="en-US" sz="900" b="1" dirty="0">
                <a:solidFill>
                  <a:srgbClr val="7030A0"/>
                </a:solidFill>
                <a:latin typeface="Arial" pitchFamily="34" charset="0"/>
              </a:rPr>
              <a:t>"UTF-8"</a:t>
            </a:r>
            <a:r>
              <a:rPr lang="en-US" sz="900" b="1" dirty="0">
                <a:solidFill>
                  <a:srgbClr val="FF0000"/>
                </a:solidFill>
                <a:latin typeface="Arial" pitchFamily="34" charset="0"/>
              </a:rPr>
              <a:t>?&gt;</a:t>
            </a:r>
          </a:p>
          <a:p>
            <a:pPr defTabSz="915499">
              <a:defRPr/>
            </a:pPr>
            <a:r>
              <a:rPr lang="en-US" sz="900" b="1" dirty="0">
                <a:solidFill>
                  <a:srgbClr val="0000FF"/>
                </a:solidFill>
                <a:latin typeface="Arial" pitchFamily="34" charset="0"/>
              </a:rPr>
              <a:t>&lt;Types</a:t>
            </a:r>
            <a:r>
              <a:rPr lang="en-US" sz="900" b="1" dirty="0">
                <a:latin typeface="Arial" pitchFamily="34" charset="0"/>
              </a:rPr>
              <a:t> </a:t>
            </a:r>
            <a:r>
              <a:rPr lang="en-US" sz="900" b="1" dirty="0" err="1">
                <a:solidFill>
                  <a:srgbClr val="FF0000"/>
                </a:solidFill>
                <a:latin typeface="Arial" pitchFamily="34" charset="0"/>
              </a:rPr>
              <a:t>xmlns:xsi</a:t>
            </a:r>
            <a:r>
              <a:rPr lang="en-US" sz="900" b="1" dirty="0">
                <a:latin typeface="Arial" pitchFamily="34" charset="0"/>
              </a:rPr>
              <a:t>=</a:t>
            </a:r>
            <a:r>
              <a:rPr lang="en-US" sz="900" b="1" dirty="0">
                <a:solidFill>
                  <a:srgbClr val="7030A0"/>
                </a:solidFill>
                <a:latin typeface="Arial" pitchFamily="34" charset="0"/>
              </a:rPr>
              <a:t>"http://www.w3.org/2001/XMLSchema-instance"</a:t>
            </a:r>
            <a:r>
              <a:rPr lang="en-US" sz="900" b="1" dirty="0">
                <a:latin typeface="Arial" pitchFamily="34" charset="0"/>
              </a:rPr>
              <a:t> </a:t>
            </a:r>
            <a:r>
              <a:rPr lang="en-US" sz="900" b="1" dirty="0" err="1">
                <a:solidFill>
                  <a:srgbClr val="FF0000"/>
                </a:solidFill>
                <a:latin typeface="Arial" pitchFamily="34" charset="0"/>
              </a:rPr>
              <a:t>xsi:noNamespaceSchemaLocation</a:t>
            </a:r>
            <a:r>
              <a:rPr lang="en-US" sz="900" b="1" dirty="0">
                <a:latin typeface="Arial" pitchFamily="34" charset="0"/>
              </a:rPr>
              <a:t>=</a:t>
            </a:r>
            <a:r>
              <a:rPr lang="en-US" sz="900" b="1" dirty="0">
                <a:solidFill>
                  <a:srgbClr val="7030A0"/>
                </a:solidFill>
                <a:latin typeface="Arial" pitchFamily="34" charset="0"/>
              </a:rPr>
              <a:t>"..\XSD\GenericTypeDefinition.xsd"</a:t>
            </a:r>
            <a:r>
              <a:rPr lang="en-US" sz="900" b="1" dirty="0">
                <a:solidFill>
                  <a:srgbClr val="0000FF"/>
                </a:solidFill>
                <a:latin typeface="Arial" pitchFamily="34" charset="0"/>
              </a:rPr>
              <a:t>&gt;</a:t>
            </a:r>
          </a:p>
          <a:p>
            <a:pPr defTabSz="915499">
              <a:defRPr/>
            </a:pPr>
            <a:r>
              <a:rPr lang="en-US" sz="900" b="1" dirty="0">
                <a:solidFill>
                  <a:srgbClr val="008000"/>
                </a:solidFill>
                <a:latin typeface="Arial" pitchFamily="34" charset="0"/>
              </a:rPr>
              <a:t>&lt;!-- Base class: ANIM_CONTROL  - !!! Don't touch !!! --&gt;</a:t>
            </a:r>
          </a:p>
          <a:p>
            <a:pPr defTabSz="915499">
              <a:defRPr/>
            </a:pPr>
            <a:r>
              <a:rPr lang="en-US" sz="900" b="1" dirty="0">
                <a:solidFill>
                  <a:srgbClr val="0000FF"/>
                </a:solidFill>
                <a:latin typeface="Arial" pitchFamily="34" charset="0"/>
              </a:rPr>
              <a:t>    &lt;</a:t>
            </a:r>
            <a:r>
              <a:rPr lang="en-US" sz="900" b="1" dirty="0" err="1">
                <a:solidFill>
                  <a:srgbClr val="0000FF"/>
                </a:solidFill>
                <a:latin typeface="Arial" pitchFamily="34" charset="0"/>
              </a:rPr>
              <a:t>AnimationType</a:t>
            </a:r>
            <a:r>
              <a:rPr lang="en-US" sz="900" b="1" dirty="0">
                <a:solidFill>
                  <a:srgbClr val="0000FF"/>
                </a:solidFill>
                <a:latin typeface="Arial" pitchFamily="34" charset="0"/>
              </a:rPr>
              <a:t> </a:t>
            </a:r>
            <a:r>
              <a:rPr lang="en-US" sz="900" b="1" dirty="0">
                <a:solidFill>
                  <a:srgbClr val="FF0000"/>
                </a:solidFill>
                <a:latin typeface="Arial" pitchFamily="34" charset="0"/>
              </a:rPr>
              <a:t>Type</a:t>
            </a:r>
            <a:r>
              <a:rPr lang="en-US" sz="900" b="1" dirty="0">
                <a:latin typeface="Arial" pitchFamily="34" charset="0"/>
              </a:rPr>
              <a:t>=</a:t>
            </a:r>
            <a:r>
              <a:rPr lang="en-US" sz="900" b="1" dirty="0">
                <a:solidFill>
                  <a:srgbClr val="7030A0"/>
                </a:solidFill>
                <a:latin typeface="Arial" pitchFamily="34" charset="0"/>
              </a:rPr>
              <a:t>"</a:t>
            </a:r>
            <a:r>
              <a:rPr lang="en-US" sz="900" b="1" dirty="0" err="1">
                <a:solidFill>
                  <a:srgbClr val="7030A0"/>
                </a:solidFill>
                <a:latin typeface="Arial" pitchFamily="34" charset="0"/>
              </a:rPr>
              <a:t>AnimControl</a:t>
            </a:r>
            <a:r>
              <a:rPr lang="en-US" sz="900" b="1" dirty="0">
                <a:solidFill>
                  <a:srgbClr val="7030A0"/>
                </a:solidFill>
                <a:latin typeface="Arial" pitchFamily="34" charset="0"/>
              </a:rPr>
              <a:t>"</a:t>
            </a:r>
            <a:r>
              <a:rPr lang="en-US" sz="900" b="1" dirty="0">
                <a:latin typeface="Arial" pitchFamily="34" charset="0"/>
              </a:rPr>
              <a:t> </a:t>
            </a:r>
            <a:r>
              <a:rPr lang="en-US" sz="900" b="1" dirty="0">
                <a:solidFill>
                  <a:srgbClr val="FF0000"/>
                </a:solidFill>
                <a:latin typeface="Arial" pitchFamily="34" charset="0"/>
              </a:rPr>
              <a:t>Namespace</a:t>
            </a:r>
            <a:r>
              <a:rPr lang="en-US" sz="900" b="1" dirty="0">
                <a:latin typeface="Arial" pitchFamily="34" charset="0"/>
              </a:rPr>
              <a:t>=</a:t>
            </a:r>
            <a:r>
              <a:rPr lang="en-US" sz="900" b="1" dirty="0">
                <a:solidFill>
                  <a:srgbClr val="7030A0"/>
                </a:solidFill>
                <a:latin typeface="Arial" pitchFamily="34" charset="0"/>
              </a:rPr>
              <a:t>"HMI::ACE"</a:t>
            </a:r>
            <a:r>
              <a:rPr lang="en-US" sz="900" b="1" dirty="0">
                <a:latin typeface="Arial" pitchFamily="34" charset="0"/>
              </a:rPr>
              <a:t> </a:t>
            </a:r>
            <a:r>
              <a:rPr lang="en-US" sz="900" b="1" dirty="0" err="1">
                <a:solidFill>
                  <a:srgbClr val="FF0000"/>
                </a:solidFill>
                <a:latin typeface="Arial" pitchFamily="34" charset="0"/>
              </a:rPr>
              <a:t>DeclarationFile</a:t>
            </a:r>
            <a:r>
              <a:rPr lang="en-US" sz="900" b="1" dirty="0">
                <a:latin typeface="Arial" pitchFamily="34" charset="0"/>
              </a:rPr>
              <a:t>=</a:t>
            </a:r>
            <a:r>
              <a:rPr lang="en-US" sz="900" b="1" dirty="0">
                <a:solidFill>
                  <a:srgbClr val="7030A0"/>
                </a:solidFill>
                <a:latin typeface="Arial" pitchFamily="34" charset="0"/>
              </a:rPr>
              <a:t>"ACE_AnimCtrl.hpp"</a:t>
            </a:r>
            <a:r>
              <a:rPr lang="en-US" sz="900" b="1" dirty="0">
                <a:solidFill>
                  <a:srgbClr val="0000FF"/>
                </a:solidFill>
                <a:latin typeface="Arial" pitchFamily="34" charset="0"/>
              </a:rPr>
              <a:t>&gt;</a:t>
            </a:r>
          </a:p>
          <a:p>
            <a:pPr defTabSz="915499">
              <a:defRPr/>
            </a:pPr>
            <a:r>
              <a:rPr lang="en-US" sz="900" b="1" dirty="0">
                <a:latin typeface="Arial" pitchFamily="34" charset="0"/>
              </a:rPr>
              <a:t>        </a:t>
            </a:r>
            <a:r>
              <a:rPr lang="en-US" sz="900" b="1" dirty="0">
                <a:solidFill>
                  <a:srgbClr val="0000FF"/>
                </a:solidFill>
                <a:latin typeface="Arial" pitchFamily="34" charset="0"/>
              </a:rPr>
              <a:t>&lt;Properties&gt;</a:t>
            </a:r>
          </a:p>
          <a:p>
            <a:pPr defTabSz="915499">
              <a:defRPr/>
            </a:pPr>
            <a:r>
              <a:rPr lang="en-US" sz="900" b="1" dirty="0">
                <a:solidFill>
                  <a:srgbClr val="0000FF"/>
                </a:solidFill>
                <a:latin typeface="Arial" pitchFamily="34" charset="0"/>
              </a:rPr>
              <a:t>            &lt;Property </a:t>
            </a:r>
            <a:r>
              <a:rPr lang="en-US" sz="900" b="1" dirty="0">
                <a:solidFill>
                  <a:srgbClr val="FF0000"/>
                </a:solidFill>
                <a:latin typeface="Arial" pitchFamily="34" charset="0"/>
              </a:rPr>
              <a:t>Name</a:t>
            </a:r>
            <a:r>
              <a:rPr lang="en-US" sz="900" b="1" dirty="0">
                <a:latin typeface="Arial" pitchFamily="34" charset="0"/>
              </a:rPr>
              <a:t>=</a:t>
            </a:r>
            <a:r>
              <a:rPr lang="en-US" sz="900" b="1" dirty="0">
                <a:solidFill>
                  <a:srgbClr val="7030A0"/>
                </a:solidFill>
                <a:latin typeface="Arial" pitchFamily="34" charset="0"/>
              </a:rPr>
              <a:t>"</a:t>
            </a:r>
            <a:r>
              <a:rPr lang="en-US" sz="900" b="1" dirty="0" err="1">
                <a:solidFill>
                  <a:srgbClr val="7030A0"/>
                </a:solidFill>
                <a:latin typeface="Arial" pitchFamily="34" charset="0"/>
              </a:rPr>
              <a:t>NotificationActive</a:t>
            </a:r>
            <a:r>
              <a:rPr lang="en-US" sz="900" b="1" dirty="0">
                <a:solidFill>
                  <a:srgbClr val="7030A0"/>
                </a:solidFill>
                <a:latin typeface="Arial" pitchFamily="34" charset="0"/>
              </a:rPr>
              <a:t>"</a:t>
            </a:r>
            <a:r>
              <a:rPr lang="en-US" sz="900" b="1" dirty="0">
                <a:latin typeface="Arial" pitchFamily="34" charset="0"/>
              </a:rPr>
              <a:t> </a:t>
            </a:r>
            <a:r>
              <a:rPr lang="en-US" sz="900" b="1" dirty="0">
                <a:solidFill>
                  <a:srgbClr val="FF0000"/>
                </a:solidFill>
                <a:latin typeface="Arial" pitchFamily="34" charset="0"/>
              </a:rPr>
              <a:t>Type</a:t>
            </a:r>
            <a:r>
              <a:rPr lang="en-US" sz="900" b="1" dirty="0">
                <a:latin typeface="Arial" pitchFamily="34" charset="0"/>
              </a:rPr>
              <a:t>=</a:t>
            </a:r>
            <a:r>
              <a:rPr lang="en-US" sz="900" b="1" dirty="0">
                <a:solidFill>
                  <a:srgbClr val="7030A0"/>
                </a:solidFill>
                <a:latin typeface="Arial" pitchFamily="34" charset="0"/>
              </a:rPr>
              <a:t>"</a:t>
            </a:r>
            <a:r>
              <a:rPr lang="en-US" sz="900" b="1" dirty="0" err="1">
                <a:solidFill>
                  <a:srgbClr val="7030A0"/>
                </a:solidFill>
                <a:latin typeface="Arial" pitchFamily="34" charset="0"/>
              </a:rPr>
              <a:t>bool</a:t>
            </a:r>
            <a:r>
              <a:rPr lang="en-US" sz="900" b="1" dirty="0">
                <a:solidFill>
                  <a:srgbClr val="7030A0"/>
                </a:solidFill>
                <a:latin typeface="Arial" pitchFamily="34" charset="0"/>
              </a:rPr>
              <a:t>"</a:t>
            </a:r>
            <a:r>
              <a:rPr lang="en-US" sz="900" b="1" dirty="0">
                <a:latin typeface="Arial" pitchFamily="34" charset="0"/>
              </a:rPr>
              <a:t> </a:t>
            </a:r>
            <a:r>
              <a:rPr lang="en-US" sz="900" b="1" dirty="0">
                <a:solidFill>
                  <a:srgbClr val="FF0000"/>
                </a:solidFill>
                <a:latin typeface="Arial" pitchFamily="34" charset="0"/>
              </a:rPr>
              <a:t>Init</a:t>
            </a:r>
            <a:r>
              <a:rPr lang="en-US" sz="900" b="1" dirty="0">
                <a:latin typeface="Arial" pitchFamily="34" charset="0"/>
              </a:rPr>
              <a:t>=</a:t>
            </a:r>
            <a:r>
              <a:rPr lang="en-US" sz="900" b="1" dirty="0">
                <a:solidFill>
                  <a:srgbClr val="7030A0"/>
                </a:solidFill>
                <a:latin typeface="Arial" pitchFamily="34" charset="0"/>
              </a:rPr>
              <a:t>"false"</a:t>
            </a:r>
            <a:r>
              <a:rPr lang="en-US" sz="900" b="1" dirty="0">
                <a:latin typeface="Arial" pitchFamily="34" charset="0"/>
              </a:rPr>
              <a:t> </a:t>
            </a:r>
            <a:r>
              <a:rPr lang="en-US" sz="900" b="1" dirty="0">
                <a:solidFill>
                  <a:srgbClr val="0000FF"/>
                </a:solidFill>
                <a:latin typeface="Arial" pitchFamily="34" charset="0"/>
              </a:rPr>
              <a:t>/&gt;</a:t>
            </a:r>
          </a:p>
          <a:p>
            <a:pPr defTabSz="915499">
              <a:defRPr/>
            </a:pPr>
            <a:r>
              <a:rPr lang="en-US" sz="900" b="1" dirty="0">
                <a:solidFill>
                  <a:srgbClr val="0000FF"/>
                </a:solidFill>
                <a:latin typeface="Arial" pitchFamily="34" charset="0"/>
              </a:rPr>
              <a:t>        &lt;/Properties&gt;</a:t>
            </a:r>
          </a:p>
          <a:p>
            <a:pPr defTabSz="915499">
              <a:defRPr/>
            </a:pPr>
            <a:r>
              <a:rPr lang="en-US" sz="900" b="1" dirty="0">
                <a:solidFill>
                  <a:srgbClr val="0000FF"/>
                </a:solidFill>
                <a:latin typeface="Arial" pitchFamily="34" charset="0"/>
              </a:rPr>
              <a:t>        &lt;Constructor </a:t>
            </a:r>
            <a:r>
              <a:rPr lang="en-US" sz="900" b="1" dirty="0" err="1">
                <a:solidFill>
                  <a:srgbClr val="FF0000"/>
                </a:solidFill>
                <a:latin typeface="Arial" pitchFamily="34" charset="0"/>
              </a:rPr>
              <a:t>StringOfParameters</a:t>
            </a:r>
            <a:r>
              <a:rPr lang="en-US" sz="900" b="1" dirty="0">
                <a:latin typeface="Arial" pitchFamily="34" charset="0"/>
              </a:rPr>
              <a:t>=</a:t>
            </a:r>
            <a:r>
              <a:rPr lang="en-US" sz="900" b="1" dirty="0">
                <a:solidFill>
                  <a:srgbClr val="7030A0"/>
                </a:solidFill>
                <a:latin typeface="Arial" pitchFamily="34" charset="0"/>
              </a:rPr>
              <a:t>"( creator, ID, </a:t>
            </a:r>
            <a:r>
              <a:rPr lang="en-US" sz="900" b="1" dirty="0" err="1">
                <a:solidFill>
                  <a:srgbClr val="7030A0"/>
                </a:solidFill>
                <a:latin typeface="Arial" pitchFamily="34" charset="0"/>
              </a:rPr>
              <a:t>AnimationGetter</a:t>
            </a:r>
            <a:r>
              <a:rPr lang="en-US" sz="900" b="1" dirty="0">
                <a:solidFill>
                  <a:srgbClr val="7030A0"/>
                </a:solidFill>
                <a:latin typeface="Arial" pitchFamily="34" charset="0"/>
              </a:rPr>
              <a:t>::</a:t>
            </a:r>
            <a:r>
              <a:rPr lang="en-US" sz="900" b="1" dirty="0" err="1">
                <a:solidFill>
                  <a:srgbClr val="7030A0"/>
                </a:solidFill>
                <a:latin typeface="Arial" pitchFamily="34" charset="0"/>
              </a:rPr>
              <a:t>GetAnimTimeDomain</a:t>
            </a:r>
            <a:r>
              <a:rPr lang="en-US" sz="900" b="1" dirty="0">
                <a:solidFill>
                  <a:srgbClr val="7030A0"/>
                </a:solidFill>
                <a:latin typeface="Arial" pitchFamily="34" charset="0"/>
              </a:rPr>
              <a:t>(ID) , </a:t>
            </a:r>
            <a:r>
              <a:rPr lang="en-US" sz="900" b="1" dirty="0" err="1">
                <a:solidFill>
                  <a:srgbClr val="7030A0"/>
                </a:solidFill>
                <a:latin typeface="Arial" pitchFamily="34" charset="0"/>
              </a:rPr>
              <a:t>AnimationGetter</a:t>
            </a:r>
            <a:r>
              <a:rPr lang="en-US" sz="900" b="1" dirty="0">
                <a:solidFill>
                  <a:srgbClr val="7030A0"/>
                </a:solidFill>
                <a:latin typeface="Arial" pitchFamily="34" charset="0"/>
              </a:rPr>
              <a:t>::</a:t>
            </a:r>
            <a:r>
              <a:rPr lang="en-US" sz="900" b="1" dirty="0" err="1">
                <a:solidFill>
                  <a:srgbClr val="7030A0"/>
                </a:solidFill>
                <a:latin typeface="Arial" pitchFamily="34" charset="0"/>
              </a:rPr>
              <a:t>GetNotificationActive</a:t>
            </a:r>
            <a:r>
              <a:rPr lang="en-US" sz="900" b="1" dirty="0">
                <a:solidFill>
                  <a:srgbClr val="7030A0"/>
                </a:solidFill>
                <a:latin typeface="Arial" pitchFamily="34" charset="0"/>
              </a:rPr>
              <a:t>(ID) )"</a:t>
            </a:r>
            <a:r>
              <a:rPr lang="en-US" sz="900" b="1" dirty="0">
                <a:solidFill>
                  <a:srgbClr val="0000FF"/>
                </a:solidFill>
                <a:latin typeface="Arial" pitchFamily="34" charset="0"/>
              </a:rPr>
              <a:t>/&gt;</a:t>
            </a:r>
          </a:p>
          <a:p>
            <a:pPr defTabSz="915499">
              <a:defRPr/>
            </a:pPr>
            <a:r>
              <a:rPr lang="en-US" sz="900" b="1" dirty="0">
                <a:solidFill>
                  <a:srgbClr val="0000FF"/>
                </a:solidFill>
                <a:latin typeface="Arial" pitchFamily="34" charset="0"/>
              </a:rPr>
              <a:t>    &lt;/</a:t>
            </a:r>
            <a:r>
              <a:rPr lang="en-US" sz="900" b="1" dirty="0" err="1">
                <a:solidFill>
                  <a:srgbClr val="0000FF"/>
                </a:solidFill>
                <a:latin typeface="Arial" pitchFamily="34" charset="0"/>
              </a:rPr>
              <a:t>AnimationType</a:t>
            </a:r>
            <a:r>
              <a:rPr lang="en-US" sz="900" b="1" dirty="0">
                <a:solidFill>
                  <a:srgbClr val="0000FF"/>
                </a:solidFill>
                <a:latin typeface="Arial" pitchFamily="34" charset="0"/>
              </a:rPr>
              <a:t>&gt;</a:t>
            </a:r>
          </a:p>
          <a:p>
            <a:pPr defTabSz="915499">
              <a:defRPr/>
            </a:pPr>
            <a:endParaRPr lang="en-US" sz="900" b="1" dirty="0">
              <a:latin typeface="Arial" pitchFamily="34" charset="0"/>
            </a:endParaRPr>
          </a:p>
          <a:p>
            <a:pPr defTabSz="915499">
              <a:defRPr/>
            </a:pPr>
            <a:r>
              <a:rPr lang="en-US" sz="900" b="1" dirty="0">
                <a:solidFill>
                  <a:srgbClr val="008000"/>
                </a:solidFill>
                <a:latin typeface="Arial" pitchFamily="34" charset="0"/>
              </a:rPr>
              <a:t>&lt;!-- </a:t>
            </a:r>
            <a:r>
              <a:rPr lang="en-US" sz="900" b="1" dirty="0" err="1">
                <a:solidFill>
                  <a:srgbClr val="008000"/>
                </a:solidFill>
                <a:latin typeface="Arial" pitchFamily="34" charset="0"/>
              </a:rPr>
              <a:t>MainMenuKeyLeft</a:t>
            </a:r>
            <a:r>
              <a:rPr lang="en-US" sz="900" b="1" dirty="0">
                <a:solidFill>
                  <a:srgbClr val="008000"/>
                </a:solidFill>
                <a:latin typeface="Arial" pitchFamily="34" charset="0"/>
              </a:rPr>
              <a:t> --&gt;</a:t>
            </a:r>
          </a:p>
          <a:p>
            <a:pPr defTabSz="915499">
              <a:defRPr/>
            </a:pPr>
            <a:r>
              <a:rPr lang="en-US" sz="900" b="1" dirty="0">
                <a:solidFill>
                  <a:srgbClr val="008000"/>
                </a:solidFill>
                <a:latin typeface="Arial" pitchFamily="34" charset="0"/>
              </a:rPr>
              <a:t>&lt;!-- =================================================================================================== --&gt;</a:t>
            </a:r>
          </a:p>
          <a:p>
            <a:pPr defTabSz="915499">
              <a:defRPr/>
            </a:pPr>
            <a:r>
              <a:rPr lang="en-US" sz="900" b="1" dirty="0">
                <a:solidFill>
                  <a:srgbClr val="0000FF"/>
                </a:solidFill>
                <a:latin typeface="Arial" pitchFamily="34" charset="0"/>
              </a:rPr>
              <a:t>    &lt;</a:t>
            </a:r>
            <a:r>
              <a:rPr lang="en-US" sz="900" b="1" dirty="0" err="1">
                <a:solidFill>
                  <a:srgbClr val="0000FF"/>
                </a:solidFill>
                <a:latin typeface="Arial" pitchFamily="34" charset="0"/>
              </a:rPr>
              <a:t>AnimationType</a:t>
            </a:r>
            <a:r>
              <a:rPr lang="en-US" sz="900" b="1" dirty="0">
                <a:solidFill>
                  <a:srgbClr val="0000FF"/>
                </a:solidFill>
                <a:latin typeface="Arial" pitchFamily="34" charset="0"/>
              </a:rPr>
              <a:t> </a:t>
            </a:r>
            <a:r>
              <a:rPr lang="en-US" sz="900" b="1" dirty="0">
                <a:solidFill>
                  <a:srgbClr val="FF0000"/>
                </a:solidFill>
                <a:latin typeface="Arial" pitchFamily="34" charset="0"/>
              </a:rPr>
              <a:t>Type</a:t>
            </a:r>
            <a:r>
              <a:rPr lang="en-US" sz="900" b="1" dirty="0">
                <a:latin typeface="Arial" pitchFamily="34" charset="0"/>
              </a:rPr>
              <a:t>=</a:t>
            </a:r>
            <a:r>
              <a:rPr lang="en-US" sz="900" b="1" dirty="0">
                <a:solidFill>
                  <a:srgbClr val="7030A0"/>
                </a:solidFill>
                <a:latin typeface="Arial" pitchFamily="34" charset="0"/>
              </a:rPr>
              <a:t>"</a:t>
            </a:r>
            <a:r>
              <a:rPr lang="en-US" sz="900" b="1" dirty="0" err="1">
                <a:solidFill>
                  <a:srgbClr val="7030A0"/>
                </a:solidFill>
                <a:latin typeface="Arial" pitchFamily="34" charset="0"/>
              </a:rPr>
              <a:t>MainMenuKeyLeft</a:t>
            </a:r>
            <a:r>
              <a:rPr lang="en-US" sz="900" b="1" dirty="0">
                <a:solidFill>
                  <a:srgbClr val="7030A0"/>
                </a:solidFill>
                <a:latin typeface="Arial" pitchFamily="34" charset="0"/>
              </a:rPr>
              <a:t>"</a:t>
            </a:r>
            <a:r>
              <a:rPr lang="en-US" sz="900" b="1" dirty="0">
                <a:latin typeface="Arial" pitchFamily="34" charset="0"/>
              </a:rPr>
              <a:t> </a:t>
            </a:r>
            <a:r>
              <a:rPr lang="en-US" sz="900" b="1" dirty="0">
                <a:solidFill>
                  <a:srgbClr val="FF0000"/>
                </a:solidFill>
                <a:latin typeface="Arial" pitchFamily="34" charset="0"/>
              </a:rPr>
              <a:t>Namespace</a:t>
            </a:r>
            <a:r>
              <a:rPr lang="en-US" sz="900" b="1" dirty="0">
                <a:latin typeface="Arial" pitchFamily="34" charset="0"/>
              </a:rPr>
              <a:t>=</a:t>
            </a:r>
            <a:r>
              <a:rPr lang="en-US" sz="900" b="1" dirty="0">
                <a:solidFill>
                  <a:srgbClr val="7030A0"/>
                </a:solidFill>
                <a:latin typeface="Arial" pitchFamily="34" charset="0"/>
              </a:rPr>
              <a:t>"HMI::ACE"</a:t>
            </a:r>
            <a:r>
              <a:rPr lang="en-US" sz="900" b="1" dirty="0">
                <a:latin typeface="Arial" pitchFamily="34" charset="0"/>
              </a:rPr>
              <a:t> </a:t>
            </a:r>
            <a:r>
              <a:rPr lang="en-US" sz="900" b="1" dirty="0" err="1">
                <a:solidFill>
                  <a:srgbClr val="FF0000"/>
                </a:solidFill>
                <a:latin typeface="Arial" pitchFamily="34" charset="0"/>
              </a:rPr>
              <a:t>DeclarationFile</a:t>
            </a:r>
            <a:r>
              <a:rPr lang="en-US" sz="900" b="1" dirty="0">
                <a:latin typeface="Arial" pitchFamily="34" charset="0"/>
              </a:rPr>
              <a:t>=</a:t>
            </a:r>
            <a:r>
              <a:rPr lang="en-US" sz="900" b="1" dirty="0">
                <a:solidFill>
                  <a:srgbClr val="7030A0"/>
                </a:solidFill>
                <a:latin typeface="Arial" pitchFamily="34" charset="0"/>
              </a:rPr>
              <a:t>"ACE1ca.hpp"</a:t>
            </a:r>
            <a:r>
              <a:rPr lang="en-US" sz="900" b="1" dirty="0">
                <a:latin typeface="Arial" pitchFamily="34" charset="0"/>
              </a:rPr>
              <a:t> </a:t>
            </a:r>
            <a:r>
              <a:rPr lang="en-US" sz="900" b="1" dirty="0" err="1">
                <a:solidFill>
                  <a:srgbClr val="FF0000"/>
                </a:solidFill>
                <a:latin typeface="Arial" pitchFamily="34" charset="0"/>
              </a:rPr>
              <a:t>DerivedFrom</a:t>
            </a:r>
            <a:r>
              <a:rPr lang="en-US" sz="900" b="1" dirty="0">
                <a:latin typeface="Arial" pitchFamily="34" charset="0"/>
              </a:rPr>
              <a:t>=</a:t>
            </a:r>
            <a:r>
              <a:rPr lang="en-US" sz="900" b="1" dirty="0">
                <a:solidFill>
                  <a:srgbClr val="7030A0"/>
                </a:solidFill>
                <a:latin typeface="Arial" pitchFamily="34" charset="0"/>
              </a:rPr>
              <a:t>"HMI::ACE::</a:t>
            </a:r>
            <a:r>
              <a:rPr lang="en-US" sz="900" b="1" dirty="0" err="1">
                <a:solidFill>
                  <a:srgbClr val="7030A0"/>
                </a:solidFill>
                <a:latin typeface="Arial" pitchFamily="34" charset="0"/>
              </a:rPr>
              <a:t>AnimControl</a:t>
            </a:r>
            <a:r>
              <a:rPr lang="en-US" sz="900" b="1" dirty="0">
                <a:solidFill>
                  <a:srgbClr val="7030A0"/>
                </a:solidFill>
                <a:latin typeface="Arial" pitchFamily="34" charset="0"/>
              </a:rPr>
              <a:t>”</a:t>
            </a:r>
            <a:r>
              <a:rPr lang="en-US" sz="900" b="1" dirty="0">
                <a:solidFill>
                  <a:srgbClr val="0000FF"/>
                </a:solidFill>
                <a:latin typeface="Arial" pitchFamily="34" charset="0"/>
              </a:rPr>
              <a:t>&gt;</a:t>
            </a:r>
          </a:p>
          <a:p>
            <a:pPr defTabSz="915499">
              <a:defRPr/>
            </a:pPr>
            <a:r>
              <a:rPr lang="en-US" sz="900" b="1" dirty="0">
                <a:solidFill>
                  <a:srgbClr val="0000FF"/>
                </a:solidFill>
                <a:latin typeface="Arial" pitchFamily="34" charset="0"/>
              </a:rPr>
              <a:t>        &lt;Constructor </a:t>
            </a:r>
            <a:r>
              <a:rPr lang="en-US" sz="900" b="1" dirty="0" err="1">
                <a:solidFill>
                  <a:srgbClr val="0000FF"/>
                </a:solidFill>
                <a:latin typeface="Arial" pitchFamily="34" charset="0"/>
              </a:rPr>
              <a:t>StringOfParameters</a:t>
            </a:r>
            <a:r>
              <a:rPr lang="en-US" sz="900" b="1" dirty="0">
                <a:latin typeface="Arial" pitchFamily="34" charset="0"/>
              </a:rPr>
              <a:t>=</a:t>
            </a:r>
            <a:r>
              <a:rPr lang="en-US" sz="900" b="1" dirty="0">
                <a:solidFill>
                  <a:srgbClr val="7030A0"/>
                </a:solidFill>
                <a:latin typeface="Arial" pitchFamily="34" charset="0"/>
              </a:rPr>
              <a:t>"( creator, ID, </a:t>
            </a:r>
            <a:r>
              <a:rPr lang="en-US" sz="900" b="1" dirty="0" err="1">
                <a:solidFill>
                  <a:srgbClr val="7030A0"/>
                </a:solidFill>
                <a:latin typeface="Arial" pitchFamily="34" charset="0"/>
              </a:rPr>
              <a:t>AnimationGetter</a:t>
            </a:r>
            <a:r>
              <a:rPr lang="en-US" sz="900" b="1" dirty="0">
                <a:solidFill>
                  <a:srgbClr val="7030A0"/>
                </a:solidFill>
                <a:latin typeface="Arial" pitchFamily="34" charset="0"/>
              </a:rPr>
              <a:t>::</a:t>
            </a:r>
            <a:r>
              <a:rPr lang="en-US" sz="900" b="1" dirty="0" err="1">
                <a:solidFill>
                  <a:srgbClr val="7030A0"/>
                </a:solidFill>
                <a:latin typeface="Arial" pitchFamily="34" charset="0"/>
              </a:rPr>
              <a:t>GetAnimTimeDomain</a:t>
            </a:r>
            <a:r>
              <a:rPr lang="en-US" sz="900" b="1" dirty="0">
                <a:solidFill>
                  <a:srgbClr val="7030A0"/>
                </a:solidFill>
                <a:latin typeface="Arial" pitchFamily="34" charset="0"/>
              </a:rPr>
              <a:t>(ID) , </a:t>
            </a:r>
            <a:r>
              <a:rPr lang="en-US" sz="900" b="1" dirty="0" err="1">
                <a:solidFill>
                  <a:srgbClr val="7030A0"/>
                </a:solidFill>
                <a:latin typeface="Arial" pitchFamily="34" charset="0"/>
              </a:rPr>
              <a:t>AnimationGetter</a:t>
            </a:r>
            <a:r>
              <a:rPr lang="en-US" sz="900" b="1" dirty="0">
                <a:solidFill>
                  <a:srgbClr val="7030A0"/>
                </a:solidFill>
                <a:latin typeface="Arial" pitchFamily="34" charset="0"/>
              </a:rPr>
              <a:t>::</a:t>
            </a:r>
            <a:r>
              <a:rPr lang="en-US" sz="900" b="1" dirty="0" err="1">
                <a:solidFill>
                  <a:srgbClr val="7030A0"/>
                </a:solidFill>
                <a:latin typeface="Arial" pitchFamily="34" charset="0"/>
              </a:rPr>
              <a:t>GetNotificationActive</a:t>
            </a:r>
            <a:r>
              <a:rPr lang="en-US" sz="900" b="1" dirty="0">
                <a:solidFill>
                  <a:srgbClr val="7030A0"/>
                </a:solidFill>
                <a:latin typeface="Arial" pitchFamily="34" charset="0"/>
              </a:rPr>
              <a:t>(ID) )"</a:t>
            </a:r>
            <a:r>
              <a:rPr lang="en-US" sz="900" b="1" dirty="0">
                <a:solidFill>
                  <a:srgbClr val="0000FF"/>
                </a:solidFill>
                <a:latin typeface="Arial" pitchFamily="34" charset="0"/>
              </a:rPr>
              <a:t>/&gt;</a:t>
            </a:r>
          </a:p>
          <a:p>
            <a:pPr defTabSz="915499">
              <a:defRPr/>
            </a:pPr>
            <a:r>
              <a:rPr lang="en-US" sz="900" b="1" dirty="0">
                <a:latin typeface="Arial" pitchFamily="34" charset="0"/>
              </a:rPr>
              <a:t>    </a:t>
            </a:r>
            <a:r>
              <a:rPr lang="en-US" sz="900" b="1" dirty="0">
                <a:solidFill>
                  <a:srgbClr val="0000FF"/>
                </a:solidFill>
                <a:latin typeface="Arial" pitchFamily="34" charset="0"/>
              </a:rPr>
              <a:t>&lt;/</a:t>
            </a:r>
            <a:r>
              <a:rPr lang="en-US" sz="900" b="1" dirty="0" err="1">
                <a:solidFill>
                  <a:srgbClr val="0000FF"/>
                </a:solidFill>
                <a:latin typeface="Arial" pitchFamily="34" charset="0"/>
              </a:rPr>
              <a:t>AnimationType</a:t>
            </a:r>
            <a:r>
              <a:rPr lang="en-US" sz="900" b="1" dirty="0">
                <a:solidFill>
                  <a:srgbClr val="0000FF"/>
                </a:solidFill>
                <a:latin typeface="Arial" pitchFamily="34" charset="0"/>
              </a:rPr>
              <a:t>&gt;</a:t>
            </a:r>
          </a:p>
          <a:p>
            <a:pPr defTabSz="915499">
              <a:defRPr/>
            </a:pPr>
            <a:r>
              <a:rPr lang="en-US" sz="900" b="1" dirty="0">
                <a:solidFill>
                  <a:srgbClr val="0000FF"/>
                </a:solidFill>
                <a:latin typeface="Arial" pitchFamily="34" charset="0"/>
              </a:rPr>
              <a:t>&lt;/Types&gt;</a:t>
            </a:r>
          </a:p>
          <a:p>
            <a:pPr algn="ctr" defTabSz="915499">
              <a:defRPr/>
            </a:pPr>
            <a:endParaRPr lang="en-US" sz="900" b="1" dirty="0">
              <a:latin typeface="Arial" pitchFamily="34" charset="0"/>
            </a:endParaRPr>
          </a:p>
        </p:txBody>
      </p:sp>
      <p:sp>
        <p:nvSpPr>
          <p:cNvPr id="432134" name="Rectangle 6"/>
          <p:cNvSpPr>
            <a:spLocks noChangeArrowheads="1"/>
          </p:cNvSpPr>
          <p:nvPr/>
        </p:nvSpPr>
        <p:spPr bwMode="auto">
          <a:xfrm>
            <a:off x="354013" y="982663"/>
            <a:ext cx="9131300" cy="2447925"/>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86019" name="Rectangle 2"/>
          <p:cNvSpPr>
            <a:spLocks noGrp="1" noChangeArrowheads="1"/>
          </p:cNvSpPr>
          <p:nvPr>
            <p:ph type="title"/>
          </p:nvPr>
        </p:nvSpPr>
        <p:spPr/>
        <p:txBody>
          <a:bodyPr/>
          <a:lstStyle/>
          <a:p>
            <a:r>
              <a:rPr lang="de-DE" smtClean="0"/>
              <a:t>ACE Configuration</a:t>
            </a:r>
            <a:br>
              <a:rPr lang="de-DE" smtClean="0"/>
            </a:br>
            <a:r>
              <a:rPr lang="de-DE" smtClean="0"/>
              <a:t>AnimCtrl type descriptions</a:t>
            </a:r>
            <a:endParaRPr lang="en-US" smtClean="0"/>
          </a:p>
        </p:txBody>
      </p:sp>
      <p:sp>
        <p:nvSpPr>
          <p:cNvPr id="86020" name="Rectangle 3"/>
          <p:cNvSpPr>
            <a:spLocks noGrp="1" noChangeArrowheads="1"/>
          </p:cNvSpPr>
          <p:nvPr>
            <p:ph type="body" idx="1"/>
          </p:nvPr>
        </p:nvSpPr>
        <p:spPr>
          <a:xfrm>
            <a:off x="473075" y="1158875"/>
            <a:ext cx="8850313" cy="2286000"/>
          </a:xfrm>
        </p:spPr>
        <p:txBody>
          <a:bodyPr/>
          <a:lstStyle/>
          <a:p>
            <a:pPr>
              <a:lnSpc>
                <a:spcPts val="1288"/>
              </a:lnSpc>
            </a:pPr>
            <a:r>
              <a:rPr lang="en-US" b="1" smtClean="0"/>
              <a:t>Definition of AnimControl class and all its AnimControl types (subclasses)</a:t>
            </a:r>
          </a:p>
          <a:p>
            <a:pPr lvl="1"/>
            <a:r>
              <a:rPr lang="de-DE" smtClean="0"/>
              <a:t>Type: class name</a:t>
            </a:r>
          </a:p>
          <a:p>
            <a:pPr lvl="1"/>
            <a:r>
              <a:rPr lang="de-DE" smtClean="0"/>
              <a:t>Namespace: HMI::ACE (should be always this namespace)</a:t>
            </a:r>
          </a:p>
          <a:p>
            <a:pPr lvl="1"/>
            <a:r>
              <a:rPr lang="de-DE" smtClean="0"/>
              <a:t>Declaration file: needed for the generated builder</a:t>
            </a:r>
          </a:p>
          <a:p>
            <a:pPr lvl="1"/>
            <a:r>
              <a:rPr lang="de-DE" smtClean="0"/>
              <a:t>SizeOf: object size (information needed for WMMS to calculate the static memory needs)</a:t>
            </a:r>
            <a:endParaRPr lang="en-US" b="1" smtClean="0"/>
          </a:p>
          <a:p>
            <a:pPr lvl="1">
              <a:buFont typeface="Arial" charset="0"/>
              <a:buNone/>
            </a:pPr>
            <a:r>
              <a:rPr lang="de-DE" b="1" smtClean="0">
                <a:sym typeface="Wingdings" pitchFamily="2" charset="2"/>
              </a:rPr>
              <a:t> AnimControl Type-Descriptions must be extended project specific</a:t>
            </a:r>
            <a:endParaRPr lang="en-US" b="1" smtClean="0"/>
          </a:p>
          <a:p>
            <a:pPr>
              <a:lnSpc>
                <a:spcPts val="1288"/>
              </a:lnSpc>
              <a:buFont typeface="Arial" charset="0"/>
              <a:buNone/>
            </a:pPr>
            <a:endParaRPr lang="en-US" b="1" smtClean="0"/>
          </a:p>
        </p:txBody>
      </p:sp>
      <p:sp>
        <p:nvSpPr>
          <p:cNvPr id="86021" name="Slide Number Placeholder 3"/>
          <p:cNvSpPr>
            <a:spLocks noGrp="1"/>
          </p:cNvSpPr>
          <p:nvPr>
            <p:ph type="sldNum" sz="quarter" idx="10"/>
          </p:nvPr>
        </p:nvSpPr>
        <p:spPr>
          <a:noFill/>
        </p:spPr>
        <p:txBody>
          <a:bodyPr/>
          <a:lstStyle/>
          <a:p>
            <a:fld id="{D22837C5-0C65-4888-A4EC-DED85DD5E466}" type="slidenum">
              <a:rPr lang="en-US"/>
              <a:pPr/>
              <a:t>52</a:t>
            </a:fld>
            <a:r>
              <a:rPr lang="en-US"/>
              <a:t> / T. A. Devi / ID RD CDS HF /  Dec-2012   © Continental Automotive Singapore</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6" name="Rectangle 10"/>
          <p:cNvSpPr>
            <a:spLocks noChangeArrowheads="1"/>
          </p:cNvSpPr>
          <p:nvPr/>
        </p:nvSpPr>
        <p:spPr bwMode="auto">
          <a:xfrm>
            <a:off x="355600" y="3651250"/>
            <a:ext cx="9318625" cy="2303463"/>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434184" name="Rectangle 8"/>
          <p:cNvSpPr>
            <a:spLocks noChangeArrowheads="1"/>
          </p:cNvSpPr>
          <p:nvPr/>
        </p:nvSpPr>
        <p:spPr bwMode="auto">
          <a:xfrm>
            <a:off x="354013" y="982663"/>
            <a:ext cx="9299575" cy="2590800"/>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88067" name="Rectangle 2"/>
          <p:cNvSpPr>
            <a:spLocks noGrp="1" noChangeArrowheads="1"/>
          </p:cNvSpPr>
          <p:nvPr>
            <p:ph type="title"/>
          </p:nvPr>
        </p:nvSpPr>
        <p:spPr/>
        <p:txBody>
          <a:bodyPr/>
          <a:lstStyle/>
          <a:p>
            <a:r>
              <a:rPr lang="de-DE" smtClean="0"/>
              <a:t>ACE Configuration</a:t>
            </a:r>
            <a:br>
              <a:rPr lang="de-DE" smtClean="0"/>
            </a:br>
            <a:r>
              <a:rPr lang="de-DE" smtClean="0"/>
              <a:t>ACE project configuration</a:t>
            </a:r>
            <a:endParaRPr lang="en-US" smtClean="0"/>
          </a:p>
        </p:txBody>
      </p:sp>
      <p:sp>
        <p:nvSpPr>
          <p:cNvPr id="88068" name="Text Box 6"/>
          <p:cNvSpPr txBox="1">
            <a:spLocks noChangeArrowheads="1"/>
          </p:cNvSpPr>
          <p:nvPr/>
        </p:nvSpPr>
        <p:spPr bwMode="auto">
          <a:xfrm>
            <a:off x="473075" y="3749675"/>
            <a:ext cx="8872538" cy="2332038"/>
          </a:xfrm>
          <a:prstGeom prst="rect">
            <a:avLst/>
          </a:prstGeom>
          <a:noFill/>
          <a:ln w="9525" algn="ctr">
            <a:noFill/>
            <a:miter lim="800000"/>
            <a:headEnd/>
            <a:tailEnd/>
          </a:ln>
        </p:spPr>
        <p:txBody>
          <a:bodyPr lIns="83969" tIns="41985" rIns="83969" bIns="41985">
            <a:spAutoFit/>
          </a:bodyPr>
          <a:lstStyle/>
          <a:p>
            <a:r>
              <a:rPr lang="en-US" sz="900" b="1">
                <a:solidFill>
                  <a:srgbClr val="FF0000"/>
                </a:solidFill>
              </a:rPr>
              <a:t>&lt;?</a:t>
            </a:r>
            <a:r>
              <a:rPr lang="en-US" sz="900" b="1">
                <a:solidFill>
                  <a:srgbClr val="0000FF"/>
                </a:solidFill>
              </a:rPr>
              <a:t>xml</a:t>
            </a:r>
            <a:r>
              <a:rPr lang="en-US" sz="900" b="1"/>
              <a:t> </a:t>
            </a:r>
            <a:r>
              <a:rPr lang="en-US" sz="900" b="1">
                <a:solidFill>
                  <a:srgbClr val="FF0000"/>
                </a:solidFill>
              </a:rPr>
              <a:t>version</a:t>
            </a:r>
            <a:r>
              <a:rPr lang="en-US" sz="900" b="1"/>
              <a:t>=</a:t>
            </a:r>
            <a:r>
              <a:rPr lang="en-US" sz="900" b="1">
                <a:solidFill>
                  <a:srgbClr val="7030A0"/>
                </a:solidFill>
              </a:rPr>
              <a:t>"1.0"</a:t>
            </a:r>
            <a:r>
              <a:rPr lang="en-US" sz="900" b="1"/>
              <a:t> </a:t>
            </a:r>
            <a:r>
              <a:rPr lang="en-US" sz="900" b="1">
                <a:solidFill>
                  <a:srgbClr val="FF0000"/>
                </a:solidFill>
              </a:rPr>
              <a:t>encoding</a:t>
            </a:r>
            <a:r>
              <a:rPr lang="en-US" sz="900" b="1"/>
              <a:t>=</a:t>
            </a:r>
            <a:r>
              <a:rPr lang="en-US" sz="900" b="1">
                <a:solidFill>
                  <a:srgbClr val="7030A0"/>
                </a:solidFill>
              </a:rPr>
              <a:t>"UTF-8"</a:t>
            </a:r>
            <a:r>
              <a:rPr lang="en-US" sz="900" b="1">
                <a:solidFill>
                  <a:srgbClr val="FF0000"/>
                </a:solidFill>
              </a:rPr>
              <a:t>?&gt;</a:t>
            </a:r>
          </a:p>
          <a:p>
            <a:r>
              <a:rPr lang="en-US" sz="900" b="1">
                <a:solidFill>
                  <a:srgbClr val="0000FF"/>
                </a:solidFill>
              </a:rPr>
              <a:t>&lt;ACE</a:t>
            </a:r>
            <a:r>
              <a:rPr lang="en-US" sz="900" b="1"/>
              <a:t> </a:t>
            </a:r>
            <a:r>
              <a:rPr lang="en-US" sz="900" b="1">
                <a:solidFill>
                  <a:srgbClr val="FF0000"/>
                </a:solidFill>
              </a:rPr>
              <a:t>xmlns:xsi</a:t>
            </a:r>
            <a:r>
              <a:rPr lang="en-US" sz="900" b="1"/>
              <a:t>=</a:t>
            </a:r>
            <a:r>
              <a:rPr lang="en-US" sz="900" b="1">
                <a:solidFill>
                  <a:srgbClr val="7030A0"/>
                </a:solidFill>
              </a:rPr>
              <a:t>"http://www.w3.org/2001/XMLSchema-instance"</a:t>
            </a:r>
            <a:r>
              <a:rPr lang="en-US" sz="900" b="1"/>
              <a:t> </a:t>
            </a:r>
            <a:r>
              <a:rPr lang="en-US" sz="900" b="1">
                <a:solidFill>
                  <a:srgbClr val="FF0000"/>
                </a:solidFill>
              </a:rPr>
              <a:t>xmlns:xsd</a:t>
            </a:r>
            <a:r>
              <a:rPr lang="en-US" sz="900" b="1"/>
              <a:t>=</a:t>
            </a:r>
            <a:r>
              <a:rPr lang="en-US" sz="900" b="1">
                <a:solidFill>
                  <a:srgbClr val="7030A0"/>
                </a:solidFill>
              </a:rPr>
              <a:t>"http://www.w3.org/2001/XMLSchema"</a:t>
            </a:r>
            <a:r>
              <a:rPr lang="en-US" sz="900" b="1"/>
              <a:t> </a:t>
            </a:r>
            <a:r>
              <a:rPr lang="en-US" sz="900" b="1">
                <a:solidFill>
                  <a:srgbClr val="FF0000"/>
                </a:solidFill>
              </a:rPr>
              <a:t>xsi:noNamespaceSchemaLocation</a:t>
            </a:r>
            <a:r>
              <a:rPr lang="en-US" sz="900" b="1"/>
              <a:t>=</a:t>
            </a:r>
            <a:r>
              <a:rPr lang="en-US" sz="900" b="1">
                <a:solidFill>
                  <a:srgbClr val="7030A0"/>
                </a:solidFill>
              </a:rPr>
              <a:t>".\XSD\ACE.xsd"</a:t>
            </a:r>
            <a:r>
              <a:rPr lang="en-US" sz="900" b="1">
                <a:solidFill>
                  <a:srgbClr val="0000FF"/>
                </a:solidFill>
              </a:rPr>
              <a:t>&gt;</a:t>
            </a:r>
          </a:p>
          <a:p>
            <a:endParaRPr lang="en-US" sz="900" b="1"/>
          </a:p>
          <a:p>
            <a:r>
              <a:rPr lang="en-US" sz="900" b="1">
                <a:solidFill>
                  <a:srgbClr val="0000FF"/>
                </a:solidFill>
              </a:rPr>
              <a:t>&lt;AnimationParameters </a:t>
            </a:r>
            <a:r>
              <a:rPr lang="en-US" sz="900" b="1">
                <a:solidFill>
                  <a:srgbClr val="FF0000"/>
                </a:solidFill>
              </a:rPr>
              <a:t>ClassName</a:t>
            </a:r>
            <a:r>
              <a:rPr lang="en-US" sz="900" b="1"/>
              <a:t>=</a:t>
            </a:r>
            <a:r>
              <a:rPr lang="en-US" sz="900" b="1">
                <a:solidFill>
                  <a:srgbClr val="7030A0"/>
                </a:solidFill>
              </a:rPr>
              <a:t>“HMI::ACE::AnimParam</a:t>
            </a:r>
            <a:r>
              <a:rPr lang="en-US" sz="900" b="1"/>
              <a:t>" </a:t>
            </a:r>
            <a:r>
              <a:rPr lang="en-US" sz="900" b="1">
                <a:solidFill>
                  <a:srgbClr val="FF0000"/>
                </a:solidFill>
              </a:rPr>
              <a:t>UseFloat</a:t>
            </a:r>
            <a:r>
              <a:rPr lang="en-US" sz="900" b="1"/>
              <a:t>=</a:t>
            </a:r>
            <a:r>
              <a:rPr lang="en-US" sz="900" b="1">
                <a:solidFill>
                  <a:srgbClr val="7030A0"/>
                </a:solidFill>
              </a:rPr>
              <a:t>"true"</a:t>
            </a:r>
            <a:r>
              <a:rPr lang="en-US" sz="900" b="1">
                <a:solidFill>
                  <a:srgbClr val="0000FF"/>
                </a:solidFill>
              </a:rPr>
              <a:t>&gt;</a:t>
            </a:r>
            <a:r>
              <a:rPr lang="en-US" sz="900" b="1"/>
              <a:t> ... </a:t>
            </a:r>
            <a:r>
              <a:rPr lang="en-US" sz="900" b="1">
                <a:solidFill>
                  <a:srgbClr val="0000FF"/>
                </a:solidFill>
              </a:rPr>
              <a:t>&lt;/ACE&gt;</a:t>
            </a:r>
          </a:p>
          <a:p>
            <a:endParaRPr lang="en-US" sz="900" b="1"/>
          </a:p>
          <a:p>
            <a:r>
              <a:rPr lang="en-US" sz="900" b="1">
                <a:solidFill>
                  <a:srgbClr val="0000FF"/>
                </a:solidFill>
              </a:rPr>
              <a:t>&lt;Scenes </a:t>
            </a:r>
            <a:r>
              <a:rPr lang="en-US" sz="900" b="1">
                <a:solidFill>
                  <a:srgbClr val="FF0000"/>
                </a:solidFill>
              </a:rPr>
              <a:t>ClassName</a:t>
            </a:r>
            <a:r>
              <a:rPr lang="en-US" sz="900" b="1"/>
              <a:t>=</a:t>
            </a:r>
            <a:r>
              <a:rPr lang="en-US" sz="900" b="1">
                <a:solidFill>
                  <a:srgbClr val="7030A0"/>
                </a:solidFill>
              </a:rPr>
              <a:t>“HMI::ACE::AnimScene"</a:t>
            </a:r>
            <a:r>
              <a:rPr lang="en-US" sz="900" b="1">
                <a:solidFill>
                  <a:srgbClr val="0000FF"/>
                </a:solidFill>
              </a:rPr>
              <a:t>&gt;</a:t>
            </a:r>
            <a:r>
              <a:rPr lang="en-US" sz="900" b="1"/>
              <a:t> ... </a:t>
            </a:r>
            <a:r>
              <a:rPr lang="en-US" sz="900" b="1">
                <a:solidFill>
                  <a:srgbClr val="0000FF"/>
                </a:solidFill>
              </a:rPr>
              <a:t>&lt;/Scenes&gt;</a:t>
            </a:r>
          </a:p>
          <a:p>
            <a:endParaRPr lang="en-US" sz="900" b="1"/>
          </a:p>
          <a:p>
            <a:r>
              <a:rPr lang="en-US" sz="900" b="1">
                <a:solidFill>
                  <a:srgbClr val="0000FF"/>
                </a:solidFill>
              </a:rPr>
              <a:t>&lt;Storyboards </a:t>
            </a:r>
            <a:r>
              <a:rPr lang="en-US" sz="900" b="1">
                <a:solidFill>
                  <a:srgbClr val="FF0000"/>
                </a:solidFill>
              </a:rPr>
              <a:t>ClassName</a:t>
            </a:r>
            <a:r>
              <a:rPr lang="en-US" sz="900" b="1"/>
              <a:t>=</a:t>
            </a:r>
            <a:r>
              <a:rPr lang="en-US" sz="900" b="1">
                <a:solidFill>
                  <a:srgbClr val="7030A0"/>
                </a:solidFill>
              </a:rPr>
              <a:t>“HMI::ACE::Storyboard"</a:t>
            </a:r>
            <a:r>
              <a:rPr lang="en-US" sz="900" b="1">
                <a:solidFill>
                  <a:srgbClr val="0000FF"/>
                </a:solidFill>
              </a:rPr>
              <a:t>&gt;</a:t>
            </a:r>
            <a:r>
              <a:rPr lang="en-US" sz="900" b="1"/>
              <a:t> ... </a:t>
            </a:r>
            <a:r>
              <a:rPr lang="en-US" sz="900" b="1">
                <a:solidFill>
                  <a:srgbClr val="0000FF"/>
                </a:solidFill>
              </a:rPr>
              <a:t>&lt;/Storyboards&gt;</a:t>
            </a:r>
          </a:p>
          <a:p>
            <a:endParaRPr lang="en-US" sz="900" b="1"/>
          </a:p>
          <a:p>
            <a:r>
              <a:rPr lang="en-US" sz="900" b="1">
                <a:solidFill>
                  <a:srgbClr val="0000FF"/>
                </a:solidFill>
              </a:rPr>
              <a:t>&lt;Animations&gt; </a:t>
            </a:r>
            <a:r>
              <a:rPr lang="en-US" sz="900" b="1"/>
              <a:t>... </a:t>
            </a:r>
            <a:r>
              <a:rPr lang="en-US" sz="900" b="1">
                <a:solidFill>
                  <a:srgbClr val="0000FF"/>
                </a:solidFill>
              </a:rPr>
              <a:t>&lt;/Animations&gt;</a:t>
            </a:r>
          </a:p>
          <a:p>
            <a:endParaRPr lang="en-US" sz="900" b="1"/>
          </a:p>
          <a:p>
            <a:r>
              <a:rPr lang="en-US" sz="900" b="1">
                <a:solidFill>
                  <a:srgbClr val="0000FF"/>
                </a:solidFill>
              </a:rPr>
              <a:t>&lt;Conflicts&gt; </a:t>
            </a:r>
            <a:r>
              <a:rPr lang="en-US" sz="900" b="1"/>
              <a:t>... </a:t>
            </a:r>
            <a:r>
              <a:rPr lang="en-US" sz="900" b="1">
                <a:solidFill>
                  <a:srgbClr val="0000FF"/>
                </a:solidFill>
              </a:rPr>
              <a:t>&lt;/Conflicts&gt;</a:t>
            </a:r>
          </a:p>
          <a:p>
            <a:endParaRPr lang="en-US" sz="900" b="1"/>
          </a:p>
          <a:p>
            <a:r>
              <a:rPr lang="en-US" sz="900" b="1">
                <a:solidFill>
                  <a:srgbClr val="0000FF"/>
                </a:solidFill>
              </a:rPr>
              <a:t>&lt;/ACE&gt;</a:t>
            </a:r>
          </a:p>
          <a:p>
            <a:endParaRPr lang="en-US" sz="900" b="1"/>
          </a:p>
        </p:txBody>
      </p:sp>
      <p:sp>
        <p:nvSpPr>
          <p:cNvPr id="88069" name="Rectangle 9"/>
          <p:cNvSpPr>
            <a:spLocks noGrp="1" noChangeArrowheads="1"/>
          </p:cNvSpPr>
          <p:nvPr>
            <p:ph type="body" idx="1"/>
          </p:nvPr>
        </p:nvSpPr>
        <p:spPr>
          <a:xfrm>
            <a:off x="492125" y="1047750"/>
            <a:ext cx="8891588" cy="2343150"/>
          </a:xfrm>
        </p:spPr>
        <p:txBody>
          <a:bodyPr/>
          <a:lstStyle/>
          <a:p>
            <a:r>
              <a:rPr lang="en-US" b="1" smtClean="0">
                <a:sym typeface="Wingdings" pitchFamily="2" charset="2"/>
              </a:rPr>
              <a:t>The ACE configuration file ACE.xml contains all animation configuration</a:t>
            </a:r>
          </a:p>
          <a:p>
            <a:pPr lvl="1"/>
            <a:r>
              <a:rPr lang="en-US" sz="1300" smtClean="0">
                <a:sym typeface="Wingdings" pitchFamily="2" charset="2"/>
              </a:rPr>
              <a:t>Configuration of Animation Parameters and Animation Parameter</a:t>
            </a:r>
          </a:p>
          <a:p>
            <a:pPr lvl="1"/>
            <a:r>
              <a:rPr lang="en-US" sz="1300" smtClean="0">
                <a:sym typeface="Wingdings" pitchFamily="2" charset="2"/>
              </a:rPr>
              <a:t>Configuration of Scenes, Scene</a:t>
            </a:r>
          </a:p>
          <a:p>
            <a:pPr lvl="1"/>
            <a:r>
              <a:rPr lang="en-US" sz="1300" smtClean="0">
                <a:sym typeface="Wingdings" pitchFamily="2" charset="2"/>
              </a:rPr>
              <a:t>Configuration of Storyboards, Storyboard</a:t>
            </a:r>
          </a:p>
          <a:p>
            <a:pPr lvl="1"/>
            <a:r>
              <a:rPr lang="en-US" sz="1300" smtClean="0">
                <a:sym typeface="Wingdings" pitchFamily="2" charset="2"/>
              </a:rPr>
              <a:t>Configuration of Animations, Animation</a:t>
            </a:r>
          </a:p>
          <a:p>
            <a:pPr lvl="1"/>
            <a:r>
              <a:rPr lang="en-US" sz="1300" smtClean="0">
                <a:sym typeface="Wingdings" pitchFamily="2" charset="2"/>
              </a:rPr>
              <a:t>Configuration of Conflicts (Interruptability Matrix)</a:t>
            </a:r>
          </a:p>
          <a:p>
            <a:pPr lvl="1">
              <a:buFont typeface="Arial" charset="0"/>
              <a:buNone/>
            </a:pPr>
            <a:endParaRPr lang="en-US" sz="1300" smtClean="0">
              <a:sym typeface="Wingdings" pitchFamily="2" charset="2"/>
            </a:endParaRPr>
          </a:p>
          <a:p>
            <a:pPr lvl="1"/>
            <a:endParaRPr lang="en-US" sz="1300" smtClean="0">
              <a:sym typeface="Wingdings" pitchFamily="2" charset="2"/>
            </a:endParaRPr>
          </a:p>
        </p:txBody>
      </p:sp>
      <p:sp>
        <p:nvSpPr>
          <p:cNvPr id="88070" name="Slide Number Placeholder 3"/>
          <p:cNvSpPr>
            <a:spLocks noGrp="1"/>
          </p:cNvSpPr>
          <p:nvPr>
            <p:ph type="sldNum" sz="quarter" idx="10"/>
          </p:nvPr>
        </p:nvSpPr>
        <p:spPr>
          <a:noFill/>
        </p:spPr>
        <p:txBody>
          <a:bodyPr/>
          <a:lstStyle/>
          <a:p>
            <a:fld id="{5A41FAD4-56C3-48C1-BDA1-3D58EEA7EF78}" type="slidenum">
              <a:rPr lang="en-US"/>
              <a:pPr/>
              <a:t>53</a:t>
            </a:fld>
            <a:r>
              <a:rPr lang="en-US"/>
              <a:t> / T. A. Devi / ID RD CDS HF /  Dec-2012   © Continental Automotive Singapore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ChangeArrowheads="1"/>
          </p:cNvSpPr>
          <p:nvPr/>
        </p:nvSpPr>
        <p:spPr bwMode="auto">
          <a:xfrm>
            <a:off x="355600" y="4059238"/>
            <a:ext cx="9288463" cy="1919287"/>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497667" name="Rectangle 3"/>
          <p:cNvSpPr>
            <a:spLocks noChangeArrowheads="1"/>
          </p:cNvSpPr>
          <p:nvPr/>
        </p:nvSpPr>
        <p:spPr bwMode="auto">
          <a:xfrm>
            <a:off x="354013" y="982663"/>
            <a:ext cx="9299575" cy="3017837"/>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90115" name="Rectangle 4"/>
          <p:cNvSpPr>
            <a:spLocks noGrp="1" noChangeArrowheads="1"/>
          </p:cNvSpPr>
          <p:nvPr>
            <p:ph type="title"/>
          </p:nvPr>
        </p:nvSpPr>
        <p:spPr/>
        <p:txBody>
          <a:bodyPr/>
          <a:lstStyle/>
          <a:p>
            <a:r>
              <a:rPr lang="de-DE" smtClean="0"/>
              <a:t>ACE Configuration</a:t>
            </a:r>
            <a:br>
              <a:rPr lang="de-DE" smtClean="0"/>
            </a:br>
            <a:r>
              <a:rPr lang="de-DE" smtClean="0"/>
              <a:t>AnimationParameters</a:t>
            </a:r>
            <a:endParaRPr lang="en-US" smtClean="0"/>
          </a:p>
        </p:txBody>
      </p:sp>
      <p:sp>
        <p:nvSpPr>
          <p:cNvPr id="90116" name="Text Box 5"/>
          <p:cNvSpPr txBox="1">
            <a:spLocks noChangeArrowheads="1"/>
          </p:cNvSpPr>
          <p:nvPr/>
        </p:nvSpPr>
        <p:spPr bwMode="auto">
          <a:xfrm>
            <a:off x="473075" y="4235450"/>
            <a:ext cx="9572625" cy="1624013"/>
          </a:xfrm>
          <a:prstGeom prst="rect">
            <a:avLst/>
          </a:prstGeom>
          <a:noFill/>
          <a:ln w="9525" algn="ctr">
            <a:noFill/>
            <a:miter lim="800000"/>
            <a:headEnd/>
            <a:tailEnd/>
          </a:ln>
        </p:spPr>
        <p:txBody>
          <a:bodyPr lIns="83969" tIns="41985" rIns="83969" bIns="41985">
            <a:spAutoFit/>
          </a:bodyPr>
          <a:lstStyle/>
          <a:p>
            <a:r>
              <a:rPr lang="en-US" sz="900" b="1">
                <a:solidFill>
                  <a:srgbClr val="0000FF"/>
                </a:solidFill>
              </a:rPr>
              <a:t>&lt;AnimationParameters</a:t>
            </a:r>
            <a:r>
              <a:rPr lang="en-US" sz="900" b="1"/>
              <a:t> </a:t>
            </a:r>
            <a:r>
              <a:rPr lang="en-US" sz="900" b="1">
                <a:solidFill>
                  <a:srgbClr val="FF0000"/>
                </a:solidFill>
              </a:rPr>
              <a:t>ClassName</a:t>
            </a:r>
            <a:r>
              <a:rPr lang="en-US" sz="900" b="1"/>
              <a:t>=</a:t>
            </a:r>
            <a:r>
              <a:rPr lang="en-US" sz="900" b="1">
                <a:solidFill>
                  <a:srgbClr val="7030A0"/>
                </a:solidFill>
              </a:rPr>
              <a:t>“HMI::ACE::AnimParam"</a:t>
            </a:r>
            <a:r>
              <a:rPr lang="en-US" sz="900" b="1"/>
              <a:t> </a:t>
            </a:r>
            <a:r>
              <a:rPr lang="en-US" sz="900" b="1">
                <a:solidFill>
                  <a:srgbClr val="FF0000"/>
                </a:solidFill>
              </a:rPr>
              <a:t>UseFloat</a:t>
            </a:r>
            <a:r>
              <a:rPr lang="en-US" sz="900" b="1"/>
              <a:t>=</a:t>
            </a:r>
            <a:r>
              <a:rPr lang="en-US" sz="900" b="1">
                <a:solidFill>
                  <a:srgbClr val="7030A0"/>
                </a:solidFill>
              </a:rPr>
              <a:t>"true"</a:t>
            </a:r>
            <a:r>
              <a:rPr lang="en-US" sz="900" b="1">
                <a:solidFill>
                  <a:srgbClr val="0000FF"/>
                </a:solidFill>
              </a:rPr>
              <a:t>&gt;</a:t>
            </a:r>
          </a:p>
          <a:p>
            <a:r>
              <a:rPr lang="en-US" sz="900" b="1"/>
              <a:t>    ... </a:t>
            </a:r>
          </a:p>
          <a:p>
            <a:r>
              <a:rPr lang="en-US" sz="900" b="1">
                <a:solidFill>
                  <a:srgbClr val="0000FF"/>
                </a:solidFill>
              </a:rPr>
              <a:t>    &lt;AnimationParameter</a:t>
            </a:r>
            <a:r>
              <a:rPr lang="en-US" sz="900" b="1"/>
              <a:t> </a:t>
            </a:r>
            <a:r>
              <a:rPr lang="en-US" sz="900" b="1">
                <a:solidFill>
                  <a:srgbClr val="FF0000"/>
                </a:solidFill>
              </a:rPr>
              <a:t>Name</a:t>
            </a:r>
            <a:r>
              <a:rPr lang="en-US" sz="900" b="1"/>
              <a:t>=</a:t>
            </a:r>
            <a:r>
              <a:rPr lang="en-US" sz="900" b="1">
                <a:solidFill>
                  <a:srgbClr val="7030A0"/>
                </a:solidFill>
              </a:rPr>
              <a:t>"MainMenu"</a:t>
            </a:r>
          </a:p>
          <a:p>
            <a:r>
              <a:rPr lang="en-US" sz="900" b="1"/>
              <a:t>       </a:t>
            </a:r>
            <a:r>
              <a:rPr lang="en-US" sz="900" b="1">
                <a:solidFill>
                  <a:srgbClr val="FF0000"/>
                </a:solidFill>
              </a:rPr>
              <a:t>Start</a:t>
            </a:r>
            <a:r>
              <a:rPr lang="en-US" sz="900" b="1"/>
              <a:t>=</a:t>
            </a:r>
            <a:r>
              <a:rPr lang="en-US" sz="900" b="1">
                <a:solidFill>
                  <a:srgbClr val="7030A0"/>
                </a:solidFill>
              </a:rPr>
              <a:t>"0"</a:t>
            </a:r>
            <a:r>
              <a:rPr lang="en-US" sz="900" b="1"/>
              <a:t>   </a:t>
            </a:r>
            <a:r>
              <a:rPr lang="en-US" sz="900" b="1">
                <a:solidFill>
                  <a:srgbClr val="FF0000"/>
                </a:solidFill>
              </a:rPr>
              <a:t>End</a:t>
            </a:r>
            <a:r>
              <a:rPr lang="en-US" sz="900" b="1"/>
              <a:t>=</a:t>
            </a:r>
            <a:r>
              <a:rPr lang="en-US" sz="900" b="1">
                <a:solidFill>
                  <a:srgbClr val="7030A0"/>
                </a:solidFill>
              </a:rPr>
              <a:t>"255"</a:t>
            </a:r>
            <a:r>
              <a:rPr lang="en-US" sz="900" b="1"/>
              <a:t> </a:t>
            </a:r>
          </a:p>
          <a:p>
            <a:r>
              <a:rPr lang="en-US" sz="900" b="1"/>
              <a:t>       </a:t>
            </a:r>
            <a:r>
              <a:rPr lang="en-US" sz="900" b="1">
                <a:solidFill>
                  <a:srgbClr val="FF0000"/>
                </a:solidFill>
              </a:rPr>
              <a:t>NumberOfFrames</a:t>
            </a:r>
            <a:r>
              <a:rPr lang="en-US" sz="900" b="1"/>
              <a:t>=</a:t>
            </a:r>
            <a:r>
              <a:rPr lang="en-US" sz="900" b="1">
                <a:solidFill>
                  <a:srgbClr val="7030A0"/>
                </a:solidFill>
              </a:rPr>
              <a:t>"8"</a:t>
            </a:r>
            <a:r>
              <a:rPr lang="en-US" sz="900" b="1"/>
              <a:t> </a:t>
            </a:r>
          </a:p>
          <a:p>
            <a:r>
              <a:rPr lang="en-US" sz="900" b="1"/>
              <a:t>       </a:t>
            </a:r>
            <a:r>
              <a:rPr lang="en-US" sz="900" b="1">
                <a:solidFill>
                  <a:srgbClr val="FF0000"/>
                </a:solidFill>
              </a:rPr>
              <a:t>Algorithm</a:t>
            </a:r>
            <a:r>
              <a:rPr lang="en-US" sz="900" b="1"/>
              <a:t>=</a:t>
            </a:r>
            <a:r>
              <a:rPr lang="en-US" sz="900" b="1">
                <a:solidFill>
                  <a:srgbClr val="7030A0"/>
                </a:solidFill>
              </a:rPr>
              <a:t>"HMI::ACE::SineInOut"</a:t>
            </a:r>
            <a:r>
              <a:rPr lang="en-US" sz="900" b="1"/>
              <a:t>  </a:t>
            </a:r>
          </a:p>
          <a:p>
            <a:r>
              <a:rPr lang="en-US" sz="900" b="1"/>
              <a:t>       </a:t>
            </a:r>
            <a:r>
              <a:rPr lang="en-US" sz="900" b="1">
                <a:solidFill>
                  <a:srgbClr val="FF0000"/>
                </a:solidFill>
              </a:rPr>
              <a:t>WindowID</a:t>
            </a:r>
            <a:r>
              <a:rPr lang="en-US" sz="900" b="1"/>
              <a:t>=</a:t>
            </a:r>
            <a:r>
              <a:rPr lang="en-US" sz="900" b="1">
                <a:solidFill>
                  <a:srgbClr val="7030A0"/>
                </a:solidFill>
              </a:rPr>
              <a:t>"MenuAnimWindow1"</a:t>
            </a:r>
            <a:r>
              <a:rPr lang="en-US" sz="900" b="1"/>
              <a:t> </a:t>
            </a:r>
            <a:r>
              <a:rPr lang="en-US" sz="900" b="1">
                <a:solidFill>
                  <a:srgbClr val="0000FF"/>
                </a:solidFill>
              </a:rPr>
              <a:t>/&gt;</a:t>
            </a:r>
          </a:p>
          <a:p>
            <a:endParaRPr lang="en-US" sz="900" b="1"/>
          </a:p>
          <a:p>
            <a:r>
              <a:rPr lang="en-US" sz="900" b="1"/>
              <a:t>    ...</a:t>
            </a:r>
          </a:p>
          <a:p>
            <a:endParaRPr lang="en-US" sz="900" b="1"/>
          </a:p>
          <a:p>
            <a:r>
              <a:rPr lang="en-US" sz="900" b="1">
                <a:solidFill>
                  <a:srgbClr val="0000FF"/>
                </a:solidFill>
              </a:rPr>
              <a:t>&lt;/AnimationParameters&gt;</a:t>
            </a:r>
          </a:p>
        </p:txBody>
      </p:sp>
      <p:sp>
        <p:nvSpPr>
          <p:cNvPr id="90117" name="Rectangle 6"/>
          <p:cNvSpPr>
            <a:spLocks noGrp="1" noChangeArrowheads="1"/>
          </p:cNvSpPr>
          <p:nvPr>
            <p:ph type="body" idx="1"/>
          </p:nvPr>
        </p:nvSpPr>
        <p:spPr>
          <a:xfrm>
            <a:off x="492125" y="1047750"/>
            <a:ext cx="8891588" cy="2343150"/>
          </a:xfrm>
        </p:spPr>
        <p:txBody>
          <a:bodyPr/>
          <a:lstStyle/>
          <a:p>
            <a:pPr>
              <a:lnSpc>
                <a:spcPts val="1375"/>
              </a:lnSpc>
            </a:pPr>
            <a:r>
              <a:rPr lang="en-US" b="1" smtClean="0">
                <a:sym typeface="Wingdings" pitchFamily="2" charset="2"/>
              </a:rPr>
              <a:t>AnimationParameters configuration</a:t>
            </a:r>
          </a:p>
          <a:p>
            <a:pPr lvl="1">
              <a:lnSpc>
                <a:spcPts val="1375"/>
              </a:lnSpc>
            </a:pPr>
            <a:r>
              <a:rPr lang="en-US" sz="1600" smtClean="0">
                <a:sym typeface="Wingdings" pitchFamily="2" charset="2"/>
              </a:rPr>
              <a:t>Have a fixed size</a:t>
            </a:r>
          </a:p>
          <a:p>
            <a:pPr lvl="1">
              <a:lnSpc>
                <a:spcPts val="1375"/>
              </a:lnSpc>
            </a:pPr>
            <a:r>
              <a:rPr lang="en-US" sz="1600" smtClean="0">
                <a:sym typeface="Wingdings" pitchFamily="2" charset="2"/>
              </a:rPr>
              <a:t>UseFloat : use floating point type if true else fixed point format in algorithms</a:t>
            </a:r>
          </a:p>
          <a:p>
            <a:pPr>
              <a:lnSpc>
                <a:spcPts val="1375"/>
              </a:lnSpc>
            </a:pPr>
            <a:r>
              <a:rPr lang="en-US" b="1" smtClean="0">
                <a:sym typeface="Wingdings" pitchFamily="2" charset="2"/>
              </a:rPr>
              <a:t>AnimationParameter configuration</a:t>
            </a:r>
          </a:p>
          <a:p>
            <a:pPr lvl="1">
              <a:lnSpc>
                <a:spcPts val="1375"/>
              </a:lnSpc>
            </a:pPr>
            <a:r>
              <a:rPr lang="en-US" sz="1600" smtClean="0">
                <a:sym typeface="Wingdings" pitchFamily="2" charset="2"/>
              </a:rPr>
              <a:t>Name : Unique as it can be referenced</a:t>
            </a:r>
          </a:p>
          <a:p>
            <a:pPr lvl="1">
              <a:lnSpc>
                <a:spcPts val="1375"/>
              </a:lnSpc>
            </a:pPr>
            <a:r>
              <a:rPr lang="en-US" sz="1600" smtClean="0">
                <a:sym typeface="Wingdings" pitchFamily="2" charset="2"/>
              </a:rPr>
              <a:t>Start,End : The start and end frame for the animation parameter</a:t>
            </a:r>
          </a:p>
          <a:p>
            <a:pPr lvl="1">
              <a:lnSpc>
                <a:spcPts val="1375"/>
              </a:lnSpc>
            </a:pPr>
            <a:r>
              <a:rPr lang="en-US" sz="1600" smtClean="0">
                <a:sym typeface="Wingdings" pitchFamily="2" charset="2"/>
              </a:rPr>
              <a:t>NumberOfFrames : Total no of frames</a:t>
            </a:r>
          </a:p>
          <a:p>
            <a:pPr lvl="1">
              <a:lnSpc>
                <a:spcPts val="1375"/>
              </a:lnSpc>
            </a:pPr>
            <a:r>
              <a:rPr lang="en-US" sz="1600" smtClean="0">
                <a:sym typeface="Wingdings" pitchFamily="2" charset="2"/>
              </a:rPr>
              <a:t>Algorithm : The algorithm that is applied to the AnimParameter</a:t>
            </a:r>
          </a:p>
          <a:p>
            <a:pPr lvl="1">
              <a:lnSpc>
                <a:spcPts val="1375"/>
              </a:lnSpc>
            </a:pPr>
            <a:r>
              <a:rPr lang="en-US" sz="1600" smtClean="0">
                <a:sym typeface="Wingdings" pitchFamily="2" charset="2"/>
              </a:rPr>
              <a:t>WindowID : The window name that animation parameter is active in, refer to CIA.xml</a:t>
            </a:r>
          </a:p>
        </p:txBody>
      </p:sp>
      <p:sp>
        <p:nvSpPr>
          <p:cNvPr id="90118" name="Slide Number Placeholder 3"/>
          <p:cNvSpPr>
            <a:spLocks noGrp="1"/>
          </p:cNvSpPr>
          <p:nvPr>
            <p:ph type="sldNum" sz="quarter" idx="10"/>
          </p:nvPr>
        </p:nvSpPr>
        <p:spPr>
          <a:noFill/>
        </p:spPr>
        <p:txBody>
          <a:bodyPr/>
          <a:lstStyle/>
          <a:p>
            <a:fld id="{C203BBE5-23A2-4DE9-8F12-F83B120E5ADB}" type="slidenum">
              <a:rPr lang="en-US"/>
              <a:pPr/>
              <a:t>54</a:t>
            </a:fld>
            <a:r>
              <a:rPr lang="en-US"/>
              <a:t> / T. A. Devi / ID RD CDS HF /  Dec-2012   © Continental Automotive Singapore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ChangeArrowheads="1"/>
          </p:cNvSpPr>
          <p:nvPr/>
        </p:nvSpPr>
        <p:spPr bwMode="auto">
          <a:xfrm>
            <a:off x="355600" y="3651250"/>
            <a:ext cx="9318625" cy="2303463"/>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499715" name="Rectangle 3"/>
          <p:cNvSpPr>
            <a:spLocks noChangeArrowheads="1"/>
          </p:cNvSpPr>
          <p:nvPr/>
        </p:nvSpPr>
        <p:spPr bwMode="auto">
          <a:xfrm>
            <a:off x="354013" y="982663"/>
            <a:ext cx="9299575" cy="2590800"/>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92163" name="Rectangle 4"/>
          <p:cNvSpPr>
            <a:spLocks noGrp="1" noChangeArrowheads="1"/>
          </p:cNvSpPr>
          <p:nvPr>
            <p:ph type="title"/>
          </p:nvPr>
        </p:nvSpPr>
        <p:spPr/>
        <p:txBody>
          <a:bodyPr/>
          <a:lstStyle/>
          <a:p>
            <a:r>
              <a:rPr lang="de-DE" smtClean="0"/>
              <a:t>ACE Configuration</a:t>
            </a:r>
            <a:br>
              <a:rPr lang="de-DE" smtClean="0"/>
            </a:br>
            <a:r>
              <a:rPr lang="de-DE" smtClean="0"/>
              <a:t>Scenes</a:t>
            </a:r>
            <a:endParaRPr lang="en-US" smtClean="0"/>
          </a:p>
        </p:txBody>
      </p:sp>
      <p:sp>
        <p:nvSpPr>
          <p:cNvPr id="92164" name="Text Box 5"/>
          <p:cNvSpPr txBox="1">
            <a:spLocks noChangeArrowheads="1"/>
          </p:cNvSpPr>
          <p:nvPr/>
        </p:nvSpPr>
        <p:spPr bwMode="auto">
          <a:xfrm>
            <a:off x="473075" y="3749675"/>
            <a:ext cx="8872538" cy="1069975"/>
          </a:xfrm>
          <a:prstGeom prst="rect">
            <a:avLst/>
          </a:prstGeom>
          <a:noFill/>
          <a:ln w="9525" algn="ctr">
            <a:noFill/>
            <a:miter lim="800000"/>
            <a:headEnd/>
            <a:tailEnd/>
          </a:ln>
        </p:spPr>
        <p:txBody>
          <a:bodyPr lIns="83969" tIns="41985" rIns="83969" bIns="41985">
            <a:spAutoFit/>
          </a:bodyPr>
          <a:lstStyle/>
          <a:p>
            <a:r>
              <a:rPr lang="en-US" sz="900" b="1">
                <a:solidFill>
                  <a:srgbClr val="0000FF"/>
                </a:solidFill>
              </a:rPr>
              <a:t>&lt;Scenes</a:t>
            </a:r>
            <a:r>
              <a:rPr lang="en-US" sz="900" b="1"/>
              <a:t> </a:t>
            </a:r>
            <a:r>
              <a:rPr lang="en-US" sz="900" b="1">
                <a:solidFill>
                  <a:srgbClr val="FF0000"/>
                </a:solidFill>
              </a:rPr>
              <a:t>ClassName</a:t>
            </a:r>
            <a:r>
              <a:rPr lang="en-US" sz="900" b="1"/>
              <a:t>=</a:t>
            </a:r>
            <a:r>
              <a:rPr lang="en-US" sz="900" b="1">
                <a:solidFill>
                  <a:srgbClr val="7030A0"/>
                </a:solidFill>
              </a:rPr>
              <a:t>“HMI::ACE::AnimScene"</a:t>
            </a:r>
            <a:r>
              <a:rPr lang="en-US" sz="900" b="1">
                <a:solidFill>
                  <a:srgbClr val="0000FF"/>
                </a:solidFill>
              </a:rPr>
              <a:t>&gt;</a:t>
            </a:r>
          </a:p>
          <a:p>
            <a:r>
              <a:rPr lang="en-US" sz="900" b="1"/>
              <a:t>    ...</a:t>
            </a:r>
          </a:p>
          <a:p>
            <a:r>
              <a:rPr lang="en-US" sz="900" b="1">
                <a:solidFill>
                  <a:srgbClr val="0000FF"/>
                </a:solidFill>
              </a:rPr>
              <a:t>    &lt;Scene</a:t>
            </a:r>
            <a:r>
              <a:rPr lang="en-US" sz="900" b="1"/>
              <a:t> </a:t>
            </a:r>
            <a:r>
              <a:rPr lang="en-US" sz="900" b="1">
                <a:solidFill>
                  <a:srgbClr val="FF0000"/>
                </a:solidFill>
              </a:rPr>
              <a:t>Name</a:t>
            </a:r>
            <a:r>
              <a:rPr lang="en-US" sz="900" b="1"/>
              <a:t>=</a:t>
            </a:r>
            <a:r>
              <a:rPr lang="en-US" sz="900" b="1">
                <a:solidFill>
                  <a:srgbClr val="7030A0"/>
                </a:solidFill>
              </a:rPr>
              <a:t>"MainMenuScene"</a:t>
            </a:r>
            <a:r>
              <a:rPr lang="en-US" sz="900" b="1"/>
              <a:t> </a:t>
            </a:r>
            <a:r>
              <a:rPr lang="en-US" sz="900" b="1">
                <a:solidFill>
                  <a:srgbClr val="FF0000"/>
                </a:solidFill>
              </a:rPr>
              <a:t>StartAt</a:t>
            </a:r>
            <a:r>
              <a:rPr lang="en-US" sz="900" b="1"/>
              <a:t>=</a:t>
            </a:r>
            <a:r>
              <a:rPr lang="en-US" sz="900" b="1">
                <a:solidFill>
                  <a:srgbClr val="7030A0"/>
                </a:solidFill>
              </a:rPr>
              <a:t>"0”</a:t>
            </a:r>
            <a:r>
              <a:rPr lang="en-US" sz="900" b="1">
                <a:solidFill>
                  <a:srgbClr val="0000FF"/>
                </a:solidFill>
              </a:rPr>
              <a:t>&gt;</a:t>
            </a:r>
          </a:p>
          <a:p>
            <a:r>
              <a:rPr lang="en-US" sz="900" b="1">
                <a:solidFill>
                  <a:srgbClr val="0000FF"/>
                </a:solidFill>
              </a:rPr>
              <a:t>        &lt;AnimationParameter</a:t>
            </a:r>
            <a:r>
              <a:rPr lang="en-US" sz="900" b="1"/>
              <a:t> </a:t>
            </a:r>
            <a:r>
              <a:rPr lang="en-US" sz="900" b="1">
                <a:solidFill>
                  <a:srgbClr val="FF0000"/>
                </a:solidFill>
              </a:rPr>
              <a:t>Name</a:t>
            </a:r>
            <a:r>
              <a:rPr lang="en-US" sz="900" b="1"/>
              <a:t>=</a:t>
            </a:r>
            <a:r>
              <a:rPr lang="en-US" sz="900" b="1">
                <a:solidFill>
                  <a:srgbClr val="7030A0"/>
                </a:solidFill>
              </a:rPr>
              <a:t>"MainMenu"</a:t>
            </a:r>
            <a:r>
              <a:rPr lang="en-US" sz="900" b="1"/>
              <a:t> </a:t>
            </a:r>
            <a:r>
              <a:rPr lang="en-US" sz="900" b="1">
                <a:solidFill>
                  <a:srgbClr val="0000FF"/>
                </a:solidFill>
              </a:rPr>
              <a:t>/&gt;</a:t>
            </a:r>
          </a:p>
          <a:p>
            <a:r>
              <a:rPr lang="en-US" sz="900" b="1">
                <a:solidFill>
                  <a:srgbClr val="0000FF"/>
                </a:solidFill>
              </a:rPr>
              <a:t>    &lt;/Scene&gt;</a:t>
            </a:r>
          </a:p>
          <a:p>
            <a:r>
              <a:rPr lang="en-US" sz="900" b="1"/>
              <a:t>    ...</a:t>
            </a:r>
          </a:p>
          <a:p>
            <a:r>
              <a:rPr lang="en-US" sz="900" b="1">
                <a:solidFill>
                  <a:srgbClr val="0000FF"/>
                </a:solidFill>
              </a:rPr>
              <a:t>&lt;/Scenes&gt;</a:t>
            </a:r>
          </a:p>
        </p:txBody>
      </p:sp>
      <p:sp>
        <p:nvSpPr>
          <p:cNvPr id="92165" name="Rectangle 6"/>
          <p:cNvSpPr>
            <a:spLocks noGrp="1" noChangeArrowheads="1"/>
          </p:cNvSpPr>
          <p:nvPr>
            <p:ph type="body" idx="1"/>
          </p:nvPr>
        </p:nvSpPr>
        <p:spPr>
          <a:xfrm>
            <a:off x="492125" y="1047750"/>
            <a:ext cx="8891588" cy="2343150"/>
          </a:xfrm>
        </p:spPr>
        <p:txBody>
          <a:bodyPr/>
          <a:lstStyle/>
          <a:p>
            <a:r>
              <a:rPr lang="en-US" b="1" smtClean="0">
                <a:sym typeface="Wingdings" pitchFamily="2" charset="2"/>
              </a:rPr>
              <a:t>Scenes configuration</a:t>
            </a:r>
          </a:p>
          <a:p>
            <a:pPr lvl="1"/>
            <a:r>
              <a:rPr lang="en-US" smtClean="0">
                <a:sym typeface="Wingdings" pitchFamily="2" charset="2"/>
              </a:rPr>
              <a:t>Have a fixed size</a:t>
            </a:r>
          </a:p>
          <a:p>
            <a:r>
              <a:rPr lang="en-US" b="1" smtClean="0">
                <a:sym typeface="Wingdings" pitchFamily="2" charset="2"/>
              </a:rPr>
              <a:t>Scene configuration</a:t>
            </a:r>
          </a:p>
          <a:p>
            <a:pPr lvl="1"/>
            <a:r>
              <a:rPr lang="en-US" smtClean="0">
                <a:sym typeface="Wingdings" pitchFamily="2" charset="2"/>
              </a:rPr>
              <a:t>Name : Unique name for WRS resource id generation</a:t>
            </a:r>
          </a:p>
          <a:p>
            <a:pPr lvl="1"/>
            <a:r>
              <a:rPr lang="en-US" smtClean="0">
                <a:sym typeface="Wingdings" pitchFamily="2" charset="2"/>
              </a:rPr>
              <a:t>StartAt : The frame no to start the scene</a:t>
            </a:r>
          </a:p>
          <a:p>
            <a:pPr lvl="1"/>
            <a:r>
              <a:rPr lang="en-US" smtClean="0">
                <a:sym typeface="Wingdings" pitchFamily="2" charset="2"/>
              </a:rPr>
              <a:t>Add AnimationParameter as needed</a:t>
            </a:r>
          </a:p>
          <a:p>
            <a:pPr lvl="1">
              <a:buFont typeface="Arial" charset="0"/>
              <a:buNone/>
            </a:pPr>
            <a:endParaRPr lang="en-US" sz="1300" smtClean="0">
              <a:sym typeface="Wingdings" pitchFamily="2" charset="2"/>
            </a:endParaRPr>
          </a:p>
          <a:p>
            <a:pPr lvl="1"/>
            <a:endParaRPr lang="en-US" sz="1300" smtClean="0">
              <a:sym typeface="Wingdings" pitchFamily="2" charset="2"/>
            </a:endParaRPr>
          </a:p>
        </p:txBody>
      </p:sp>
      <p:sp>
        <p:nvSpPr>
          <p:cNvPr id="92166" name="Rectangle 11"/>
          <p:cNvSpPr>
            <a:spLocks noChangeArrowheads="1"/>
          </p:cNvSpPr>
          <p:nvPr/>
        </p:nvSpPr>
        <p:spPr bwMode="auto">
          <a:xfrm>
            <a:off x="6451600" y="4621213"/>
            <a:ext cx="1704975" cy="828675"/>
          </a:xfrm>
          <a:prstGeom prst="rect">
            <a:avLst/>
          </a:prstGeom>
          <a:solidFill>
            <a:schemeClr val="hlink"/>
          </a:solidFill>
          <a:ln w="9525" algn="ctr">
            <a:solidFill>
              <a:schemeClr val="tx1"/>
            </a:solidFill>
            <a:miter lim="800000"/>
            <a:headEnd/>
            <a:tailEnd/>
          </a:ln>
        </p:spPr>
        <p:txBody>
          <a:bodyPr wrap="none" lIns="83969" tIns="41985" rIns="83969" bIns="41985" anchor="ctr"/>
          <a:lstStyle/>
          <a:p>
            <a:pPr algn="ctr"/>
            <a:r>
              <a:rPr lang="en-US" sz="900"/>
              <a:t>The AnimationParameter can </a:t>
            </a:r>
          </a:p>
          <a:p>
            <a:pPr algn="ctr"/>
            <a:r>
              <a:rPr lang="en-US" sz="900"/>
              <a:t>either be referenced </a:t>
            </a:r>
            <a:br>
              <a:rPr lang="en-US" sz="900"/>
            </a:br>
            <a:r>
              <a:rPr lang="en-US" sz="900"/>
              <a:t>or a new defintion</a:t>
            </a:r>
          </a:p>
        </p:txBody>
      </p:sp>
      <p:sp>
        <p:nvSpPr>
          <p:cNvPr id="92167" name="Line 12"/>
          <p:cNvSpPr>
            <a:spLocks noChangeShapeType="1"/>
          </p:cNvSpPr>
          <p:nvPr/>
        </p:nvSpPr>
        <p:spPr bwMode="auto">
          <a:xfrm flipH="1" flipV="1">
            <a:off x="3281363" y="4252913"/>
            <a:ext cx="3140075" cy="839787"/>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92168" name="Slide Number Placeholder 3"/>
          <p:cNvSpPr>
            <a:spLocks noGrp="1"/>
          </p:cNvSpPr>
          <p:nvPr>
            <p:ph type="sldNum" sz="quarter" idx="10"/>
          </p:nvPr>
        </p:nvSpPr>
        <p:spPr>
          <a:noFill/>
        </p:spPr>
        <p:txBody>
          <a:bodyPr/>
          <a:lstStyle/>
          <a:p>
            <a:fld id="{9414258E-CB46-49F7-A262-356CA2B80B6D}" type="slidenum">
              <a:rPr lang="en-US"/>
              <a:pPr/>
              <a:t>55</a:t>
            </a:fld>
            <a:r>
              <a:rPr lang="en-US"/>
              <a:t> / T. A. Devi / ID RD CDS HF /  Dec-2012   © Continental Automotive Singapore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ChangeArrowheads="1"/>
          </p:cNvSpPr>
          <p:nvPr/>
        </p:nvSpPr>
        <p:spPr bwMode="auto">
          <a:xfrm>
            <a:off x="355600" y="3651250"/>
            <a:ext cx="9288463" cy="2303463"/>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505859" name="Rectangle 3"/>
          <p:cNvSpPr>
            <a:spLocks noChangeArrowheads="1"/>
          </p:cNvSpPr>
          <p:nvPr/>
        </p:nvSpPr>
        <p:spPr bwMode="auto">
          <a:xfrm>
            <a:off x="354013" y="982663"/>
            <a:ext cx="9299575" cy="2590800"/>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94211" name="Rectangle 4"/>
          <p:cNvSpPr>
            <a:spLocks noGrp="1" noChangeArrowheads="1"/>
          </p:cNvSpPr>
          <p:nvPr>
            <p:ph type="title"/>
          </p:nvPr>
        </p:nvSpPr>
        <p:spPr/>
        <p:txBody>
          <a:bodyPr/>
          <a:lstStyle/>
          <a:p>
            <a:r>
              <a:rPr lang="de-DE" smtClean="0"/>
              <a:t>ACE Configuration</a:t>
            </a:r>
            <a:br>
              <a:rPr lang="de-DE" smtClean="0"/>
            </a:br>
            <a:r>
              <a:rPr lang="de-DE" smtClean="0"/>
              <a:t>Storyboards</a:t>
            </a:r>
            <a:endParaRPr lang="en-US" smtClean="0"/>
          </a:p>
        </p:txBody>
      </p:sp>
      <p:sp>
        <p:nvSpPr>
          <p:cNvPr id="94212" name="Text Box 5"/>
          <p:cNvSpPr txBox="1">
            <a:spLocks noChangeArrowheads="1"/>
          </p:cNvSpPr>
          <p:nvPr/>
        </p:nvSpPr>
        <p:spPr bwMode="auto">
          <a:xfrm>
            <a:off x="473075" y="3749675"/>
            <a:ext cx="9572625" cy="1192213"/>
          </a:xfrm>
          <a:prstGeom prst="rect">
            <a:avLst/>
          </a:prstGeom>
          <a:noFill/>
          <a:ln w="9525" algn="ctr">
            <a:noFill/>
            <a:miter lim="800000"/>
            <a:headEnd/>
            <a:tailEnd/>
          </a:ln>
        </p:spPr>
        <p:txBody>
          <a:bodyPr lIns="83969" tIns="41985" rIns="83969" bIns="41985">
            <a:spAutoFit/>
          </a:bodyPr>
          <a:lstStyle/>
          <a:p>
            <a:r>
              <a:rPr lang="en-US" sz="900" b="1">
                <a:solidFill>
                  <a:srgbClr val="0000FF"/>
                </a:solidFill>
              </a:rPr>
              <a:t>&lt;Storyboards</a:t>
            </a:r>
            <a:r>
              <a:rPr lang="en-US" sz="900" b="1"/>
              <a:t> </a:t>
            </a:r>
            <a:r>
              <a:rPr lang="en-US" sz="900" b="1">
                <a:solidFill>
                  <a:srgbClr val="FF0000"/>
                </a:solidFill>
              </a:rPr>
              <a:t>ClassName</a:t>
            </a:r>
            <a:r>
              <a:rPr lang="en-US" sz="900" b="1"/>
              <a:t>=</a:t>
            </a:r>
            <a:r>
              <a:rPr lang="en-US" sz="900" b="1">
                <a:solidFill>
                  <a:srgbClr val="7030A0"/>
                </a:solidFill>
              </a:rPr>
              <a:t>“HMI::ACE::Storyboard"</a:t>
            </a:r>
            <a:r>
              <a:rPr lang="en-US" sz="900" b="1">
                <a:solidFill>
                  <a:srgbClr val="0000FF"/>
                </a:solidFill>
              </a:rPr>
              <a:t>&gt;</a:t>
            </a:r>
          </a:p>
          <a:p>
            <a:r>
              <a:rPr lang="en-US" sz="900" b="1"/>
              <a:t>    ...</a:t>
            </a:r>
          </a:p>
          <a:p>
            <a:r>
              <a:rPr lang="en-US" sz="900" b="1">
                <a:solidFill>
                  <a:srgbClr val="008000"/>
                </a:solidFill>
              </a:rPr>
              <a:t>    &lt;!-- Storyboard for MainMenuScene : --&gt;</a:t>
            </a:r>
          </a:p>
          <a:p>
            <a:r>
              <a:rPr lang="en-US" sz="900" b="1">
                <a:solidFill>
                  <a:srgbClr val="0000FF"/>
                </a:solidFill>
              </a:rPr>
              <a:t>        &lt;Storyboard</a:t>
            </a:r>
            <a:r>
              <a:rPr lang="en-US" sz="900" b="1"/>
              <a:t> </a:t>
            </a:r>
            <a:r>
              <a:rPr lang="en-US" sz="900" b="1">
                <a:solidFill>
                  <a:srgbClr val="FF0000"/>
                </a:solidFill>
              </a:rPr>
              <a:t>Name</a:t>
            </a:r>
            <a:r>
              <a:rPr lang="en-US" sz="900" b="1"/>
              <a:t>=</a:t>
            </a:r>
            <a:r>
              <a:rPr lang="en-US" sz="900" b="1">
                <a:solidFill>
                  <a:srgbClr val="7030A0"/>
                </a:solidFill>
              </a:rPr>
              <a:t>"MainMenuStoryboard"</a:t>
            </a:r>
            <a:r>
              <a:rPr lang="en-US" sz="900" b="1">
                <a:solidFill>
                  <a:srgbClr val="0000FF"/>
                </a:solidFill>
              </a:rPr>
              <a:t>&gt;</a:t>
            </a:r>
          </a:p>
          <a:p>
            <a:r>
              <a:rPr lang="en-US" sz="900" b="1">
                <a:solidFill>
                  <a:srgbClr val="0000FF"/>
                </a:solidFill>
              </a:rPr>
              <a:t>            &lt;Scene</a:t>
            </a:r>
            <a:r>
              <a:rPr lang="en-US" sz="900" b="1"/>
              <a:t> </a:t>
            </a:r>
            <a:r>
              <a:rPr lang="en-US" sz="900" b="1">
                <a:solidFill>
                  <a:srgbClr val="FF0000"/>
                </a:solidFill>
              </a:rPr>
              <a:t>Name</a:t>
            </a:r>
            <a:r>
              <a:rPr lang="en-US" sz="900" b="1"/>
              <a:t>=</a:t>
            </a:r>
            <a:r>
              <a:rPr lang="en-US" sz="900" b="1">
                <a:solidFill>
                  <a:srgbClr val="7030A0"/>
                </a:solidFill>
              </a:rPr>
              <a:t>“MainMenuScene"</a:t>
            </a:r>
            <a:r>
              <a:rPr lang="en-US" sz="900" b="1"/>
              <a:t> </a:t>
            </a:r>
            <a:r>
              <a:rPr lang="en-US" sz="900" b="1">
                <a:solidFill>
                  <a:srgbClr val="0000FF"/>
                </a:solidFill>
              </a:rPr>
              <a:t>/&gt;</a:t>
            </a:r>
          </a:p>
          <a:p>
            <a:r>
              <a:rPr lang="en-US" sz="900" b="1">
                <a:solidFill>
                  <a:srgbClr val="0000FF"/>
                </a:solidFill>
              </a:rPr>
              <a:t>        &lt;/Storyboard&gt;</a:t>
            </a:r>
          </a:p>
          <a:p>
            <a:r>
              <a:rPr lang="en-US" sz="900" b="1"/>
              <a:t>    ...</a:t>
            </a:r>
          </a:p>
          <a:p>
            <a:r>
              <a:rPr lang="en-US" sz="900" b="1">
                <a:solidFill>
                  <a:srgbClr val="0000FF"/>
                </a:solidFill>
              </a:rPr>
              <a:t>&lt;/Storyboards&gt;</a:t>
            </a:r>
          </a:p>
        </p:txBody>
      </p:sp>
      <p:sp>
        <p:nvSpPr>
          <p:cNvPr id="94213" name="Rectangle 6"/>
          <p:cNvSpPr>
            <a:spLocks noGrp="1" noChangeArrowheads="1"/>
          </p:cNvSpPr>
          <p:nvPr>
            <p:ph type="body" idx="1"/>
          </p:nvPr>
        </p:nvSpPr>
        <p:spPr>
          <a:xfrm>
            <a:off x="492125" y="1047750"/>
            <a:ext cx="8891588" cy="2343150"/>
          </a:xfrm>
        </p:spPr>
        <p:txBody>
          <a:bodyPr/>
          <a:lstStyle/>
          <a:p>
            <a:pPr>
              <a:lnSpc>
                <a:spcPts val="1375"/>
              </a:lnSpc>
            </a:pPr>
            <a:r>
              <a:rPr lang="en-US" b="1" smtClean="0">
                <a:sym typeface="Wingdings" pitchFamily="2" charset="2"/>
              </a:rPr>
              <a:t>Storyboards configuration</a:t>
            </a:r>
          </a:p>
          <a:p>
            <a:pPr lvl="1">
              <a:lnSpc>
                <a:spcPts val="1375"/>
              </a:lnSpc>
            </a:pPr>
            <a:r>
              <a:rPr lang="en-US" smtClean="0">
                <a:sym typeface="Wingdings" pitchFamily="2" charset="2"/>
              </a:rPr>
              <a:t>Have a fixed size</a:t>
            </a:r>
          </a:p>
          <a:p>
            <a:pPr lvl="1">
              <a:lnSpc>
                <a:spcPts val="1375"/>
              </a:lnSpc>
              <a:buFont typeface="Arial" charset="0"/>
              <a:buNone/>
            </a:pPr>
            <a:endParaRPr lang="en-US" smtClean="0">
              <a:sym typeface="Wingdings" pitchFamily="2" charset="2"/>
            </a:endParaRPr>
          </a:p>
          <a:p>
            <a:pPr>
              <a:lnSpc>
                <a:spcPts val="1375"/>
              </a:lnSpc>
            </a:pPr>
            <a:r>
              <a:rPr lang="en-US" b="1" smtClean="0">
                <a:sym typeface="Wingdings" pitchFamily="2" charset="2"/>
              </a:rPr>
              <a:t>Storyboard configuration</a:t>
            </a:r>
          </a:p>
          <a:p>
            <a:pPr lvl="1">
              <a:lnSpc>
                <a:spcPts val="1375"/>
              </a:lnSpc>
            </a:pPr>
            <a:r>
              <a:rPr lang="en-US" smtClean="0">
                <a:sym typeface="Wingdings" pitchFamily="2" charset="2"/>
              </a:rPr>
              <a:t>Name : Unique as it can be referenced</a:t>
            </a:r>
          </a:p>
          <a:p>
            <a:pPr lvl="1">
              <a:lnSpc>
                <a:spcPts val="1375"/>
              </a:lnSpc>
            </a:pPr>
            <a:r>
              <a:rPr lang="en-US" smtClean="0">
                <a:sym typeface="Wingdings" pitchFamily="2" charset="2"/>
              </a:rPr>
              <a:t>Add Scenes as needed</a:t>
            </a:r>
          </a:p>
          <a:p>
            <a:pPr lvl="1"/>
            <a:endParaRPr lang="en-US" sz="1300" smtClean="0">
              <a:sym typeface="Wingdings" pitchFamily="2" charset="2"/>
            </a:endParaRPr>
          </a:p>
        </p:txBody>
      </p:sp>
      <p:sp>
        <p:nvSpPr>
          <p:cNvPr id="94214" name="Rectangle 11"/>
          <p:cNvSpPr>
            <a:spLocks noChangeArrowheads="1"/>
          </p:cNvSpPr>
          <p:nvPr/>
        </p:nvSpPr>
        <p:spPr bwMode="auto">
          <a:xfrm>
            <a:off x="6451600" y="4621213"/>
            <a:ext cx="1704975" cy="828675"/>
          </a:xfrm>
          <a:prstGeom prst="rect">
            <a:avLst/>
          </a:prstGeom>
          <a:solidFill>
            <a:schemeClr val="hlink"/>
          </a:solidFill>
          <a:ln w="9525" algn="ctr">
            <a:solidFill>
              <a:schemeClr val="tx1"/>
            </a:solidFill>
            <a:miter lim="800000"/>
            <a:headEnd/>
            <a:tailEnd/>
          </a:ln>
        </p:spPr>
        <p:txBody>
          <a:bodyPr wrap="none" lIns="83969" tIns="41985" rIns="83969" bIns="41985" anchor="ctr"/>
          <a:lstStyle/>
          <a:p>
            <a:pPr algn="ctr"/>
            <a:r>
              <a:rPr lang="en-US" sz="900"/>
              <a:t>The Scene can </a:t>
            </a:r>
          </a:p>
          <a:p>
            <a:pPr algn="ctr"/>
            <a:r>
              <a:rPr lang="en-US" sz="900"/>
              <a:t>either be referenced </a:t>
            </a:r>
            <a:br>
              <a:rPr lang="en-US" sz="900"/>
            </a:br>
            <a:r>
              <a:rPr lang="en-US" sz="900"/>
              <a:t>or a new defintion</a:t>
            </a:r>
          </a:p>
        </p:txBody>
      </p:sp>
      <p:sp>
        <p:nvSpPr>
          <p:cNvPr id="94215" name="Line 12"/>
          <p:cNvSpPr>
            <a:spLocks noChangeShapeType="1"/>
          </p:cNvSpPr>
          <p:nvPr/>
        </p:nvSpPr>
        <p:spPr bwMode="auto">
          <a:xfrm flipH="1" flipV="1">
            <a:off x="3024188" y="4435475"/>
            <a:ext cx="3416300" cy="579438"/>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94216" name="Slide Number Placeholder 3"/>
          <p:cNvSpPr>
            <a:spLocks noGrp="1"/>
          </p:cNvSpPr>
          <p:nvPr>
            <p:ph type="sldNum" sz="quarter" idx="10"/>
          </p:nvPr>
        </p:nvSpPr>
        <p:spPr>
          <a:noFill/>
        </p:spPr>
        <p:txBody>
          <a:bodyPr/>
          <a:lstStyle/>
          <a:p>
            <a:fld id="{1AFEEA8E-285F-44A1-9782-26B99A619EEC}" type="slidenum">
              <a:rPr lang="en-US"/>
              <a:pPr/>
              <a:t>56</a:t>
            </a:fld>
            <a:r>
              <a:rPr lang="en-US"/>
              <a:t> / T. A. Devi / ID RD CDS HF /  Dec-2012   © Continental Automotive Singapore</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ChangeArrowheads="1"/>
          </p:cNvSpPr>
          <p:nvPr/>
        </p:nvSpPr>
        <p:spPr bwMode="auto">
          <a:xfrm>
            <a:off x="355600" y="3983038"/>
            <a:ext cx="9288463" cy="2011362"/>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507907" name="Rectangle 3"/>
          <p:cNvSpPr>
            <a:spLocks noChangeArrowheads="1"/>
          </p:cNvSpPr>
          <p:nvPr/>
        </p:nvSpPr>
        <p:spPr bwMode="auto">
          <a:xfrm>
            <a:off x="354013" y="982663"/>
            <a:ext cx="9299575" cy="2925762"/>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96259" name="Rectangle 4"/>
          <p:cNvSpPr>
            <a:spLocks noGrp="1" noChangeArrowheads="1"/>
          </p:cNvSpPr>
          <p:nvPr>
            <p:ph type="title"/>
          </p:nvPr>
        </p:nvSpPr>
        <p:spPr/>
        <p:txBody>
          <a:bodyPr/>
          <a:lstStyle/>
          <a:p>
            <a:r>
              <a:rPr lang="de-DE" smtClean="0"/>
              <a:t>ACE Configuration</a:t>
            </a:r>
            <a:br>
              <a:rPr lang="de-DE" smtClean="0"/>
            </a:br>
            <a:r>
              <a:rPr lang="de-DE" smtClean="0"/>
              <a:t>Animations</a:t>
            </a:r>
            <a:endParaRPr lang="en-US" smtClean="0"/>
          </a:p>
        </p:txBody>
      </p:sp>
      <p:sp>
        <p:nvSpPr>
          <p:cNvPr id="96260" name="Text Box 5"/>
          <p:cNvSpPr txBox="1">
            <a:spLocks noChangeArrowheads="1"/>
          </p:cNvSpPr>
          <p:nvPr/>
        </p:nvSpPr>
        <p:spPr bwMode="auto">
          <a:xfrm>
            <a:off x="473075" y="4068763"/>
            <a:ext cx="8910638" cy="808037"/>
          </a:xfrm>
          <a:prstGeom prst="rect">
            <a:avLst/>
          </a:prstGeom>
          <a:noFill/>
          <a:ln w="9525" algn="ctr">
            <a:noFill/>
            <a:miter lim="800000"/>
            <a:headEnd/>
            <a:tailEnd/>
          </a:ln>
        </p:spPr>
        <p:txBody>
          <a:bodyPr lIns="83969" tIns="41985" rIns="83969" bIns="41985">
            <a:spAutoFit/>
          </a:bodyPr>
          <a:lstStyle/>
          <a:p>
            <a:r>
              <a:rPr lang="en-US" sz="900" b="1">
                <a:solidFill>
                  <a:srgbClr val="0000FF"/>
                </a:solidFill>
              </a:rPr>
              <a:t>&lt;Animation</a:t>
            </a:r>
            <a:r>
              <a:rPr lang="en-US" sz="900" b="1"/>
              <a:t> </a:t>
            </a:r>
            <a:r>
              <a:rPr lang="en-US" sz="900" b="1">
                <a:solidFill>
                  <a:srgbClr val="FF0000"/>
                </a:solidFill>
              </a:rPr>
              <a:t>Type</a:t>
            </a:r>
            <a:r>
              <a:rPr lang="en-US" sz="900" b="1"/>
              <a:t>=</a:t>
            </a:r>
            <a:r>
              <a:rPr lang="en-US" sz="900" b="1">
                <a:solidFill>
                  <a:srgbClr val="7030A0"/>
                </a:solidFill>
              </a:rPr>
              <a:t>"MainMenuFadeOutAnimType"</a:t>
            </a:r>
            <a:r>
              <a:rPr lang="en-US" sz="900" b="1"/>
              <a:t> </a:t>
            </a:r>
            <a:r>
              <a:rPr lang="en-US" sz="900" b="1">
                <a:solidFill>
                  <a:srgbClr val="FF0000"/>
                </a:solidFill>
              </a:rPr>
              <a:t>Name</a:t>
            </a:r>
            <a:r>
              <a:rPr lang="en-US" sz="900" b="1"/>
              <a:t>=</a:t>
            </a:r>
            <a:r>
              <a:rPr lang="en-US" sz="900" b="1">
                <a:solidFill>
                  <a:srgbClr val="7030A0"/>
                </a:solidFill>
              </a:rPr>
              <a:t>"MainViewFadeOutAnim"</a:t>
            </a:r>
            <a:r>
              <a:rPr lang="en-US" sz="900" b="1"/>
              <a:t> </a:t>
            </a:r>
            <a:r>
              <a:rPr lang="en-US" sz="900" b="1">
                <a:solidFill>
                  <a:srgbClr val="FF0000"/>
                </a:solidFill>
              </a:rPr>
              <a:t>TimeDomain</a:t>
            </a:r>
            <a:r>
              <a:rPr lang="en-US" sz="900" b="1"/>
              <a:t>=</a:t>
            </a:r>
            <a:r>
              <a:rPr lang="en-US" sz="900" b="1">
                <a:solidFill>
                  <a:srgbClr val="7030A0"/>
                </a:solidFill>
              </a:rPr>
              <a:t>"CIA_enTimeDomainID0"</a:t>
            </a:r>
            <a:r>
              <a:rPr lang="en-US" sz="900" b="1">
                <a:solidFill>
                  <a:srgbClr val="0000FF"/>
                </a:solidFill>
              </a:rPr>
              <a:t>&gt;</a:t>
            </a:r>
          </a:p>
          <a:p>
            <a:r>
              <a:rPr lang="en-US" sz="900" b="1">
                <a:solidFill>
                  <a:srgbClr val="0000FF"/>
                </a:solidFill>
              </a:rPr>
              <a:t>    &lt;Buflet</a:t>
            </a:r>
            <a:r>
              <a:rPr lang="en-US" sz="900" b="1"/>
              <a:t> </a:t>
            </a:r>
            <a:r>
              <a:rPr lang="en-US" sz="900" b="1">
                <a:solidFill>
                  <a:srgbClr val="FF0000"/>
                </a:solidFill>
              </a:rPr>
              <a:t>Name</a:t>
            </a:r>
            <a:r>
              <a:rPr lang="en-US" sz="900" b="1"/>
              <a:t>=</a:t>
            </a:r>
            <a:r>
              <a:rPr lang="en-US" sz="900" b="1">
                <a:solidFill>
                  <a:srgbClr val="7030A0"/>
                </a:solidFill>
              </a:rPr>
              <a:t>"MainMenuViewBuflet"</a:t>
            </a:r>
            <a:r>
              <a:rPr lang="en-US" sz="900" b="1"/>
              <a:t> </a:t>
            </a:r>
            <a:r>
              <a:rPr lang="en-US" sz="900" b="1">
                <a:solidFill>
                  <a:srgbClr val="0000FF"/>
                </a:solidFill>
              </a:rPr>
              <a:t>/&gt;</a:t>
            </a:r>
          </a:p>
          <a:p>
            <a:r>
              <a:rPr lang="en-US" sz="900" b="1">
                <a:solidFill>
                  <a:srgbClr val="0000FF"/>
                </a:solidFill>
              </a:rPr>
              <a:t>    &lt;Buflet</a:t>
            </a:r>
            <a:r>
              <a:rPr lang="en-US" sz="900" b="1"/>
              <a:t> </a:t>
            </a:r>
            <a:r>
              <a:rPr lang="en-US" sz="900" b="1">
                <a:solidFill>
                  <a:srgbClr val="FF0000"/>
                </a:solidFill>
              </a:rPr>
              <a:t>Name</a:t>
            </a:r>
            <a:r>
              <a:rPr lang="en-US" sz="900" b="1"/>
              <a:t>=</a:t>
            </a:r>
            <a:r>
              <a:rPr lang="en-US" sz="900" b="1">
                <a:solidFill>
                  <a:srgbClr val="7030A0"/>
                </a:solidFill>
              </a:rPr>
              <a:t>"SecondaryMenuViewBuflet"</a:t>
            </a:r>
            <a:r>
              <a:rPr lang="en-US" sz="900" b="1"/>
              <a:t> </a:t>
            </a:r>
            <a:r>
              <a:rPr lang="en-US" sz="900" b="1">
                <a:solidFill>
                  <a:srgbClr val="0000FF"/>
                </a:solidFill>
              </a:rPr>
              <a:t>/&gt;</a:t>
            </a:r>
          </a:p>
          <a:p>
            <a:r>
              <a:rPr lang="en-US" sz="900" b="1">
                <a:solidFill>
                  <a:srgbClr val="0000FF"/>
                </a:solidFill>
              </a:rPr>
              <a:t>    &lt;Storyboard</a:t>
            </a:r>
            <a:r>
              <a:rPr lang="en-US" sz="900" b="1"/>
              <a:t> </a:t>
            </a:r>
            <a:r>
              <a:rPr lang="en-US" sz="900" b="1">
                <a:solidFill>
                  <a:srgbClr val="FF0000"/>
                </a:solidFill>
              </a:rPr>
              <a:t>Name</a:t>
            </a:r>
            <a:r>
              <a:rPr lang="en-US" sz="900" b="1"/>
              <a:t>=</a:t>
            </a:r>
            <a:r>
              <a:rPr lang="en-US" sz="900" b="1">
                <a:solidFill>
                  <a:srgbClr val="7030A0"/>
                </a:solidFill>
              </a:rPr>
              <a:t>"MainMenuStoryboard“</a:t>
            </a:r>
            <a:r>
              <a:rPr lang="en-US" sz="900" b="1"/>
              <a:t> </a:t>
            </a:r>
            <a:r>
              <a:rPr lang="en-US" sz="900" b="1">
                <a:solidFill>
                  <a:srgbClr val="0000FF"/>
                </a:solidFill>
              </a:rPr>
              <a:t>/&gt;</a:t>
            </a:r>
          </a:p>
          <a:p>
            <a:r>
              <a:rPr lang="en-US" sz="900" b="1">
                <a:solidFill>
                  <a:srgbClr val="0000FF"/>
                </a:solidFill>
              </a:rPr>
              <a:t>&lt;/Animation&gt;</a:t>
            </a:r>
          </a:p>
        </p:txBody>
      </p:sp>
      <p:sp>
        <p:nvSpPr>
          <p:cNvPr id="96261" name="Rectangle 6"/>
          <p:cNvSpPr>
            <a:spLocks noGrp="1" noChangeArrowheads="1"/>
          </p:cNvSpPr>
          <p:nvPr>
            <p:ph type="body" idx="1"/>
          </p:nvPr>
        </p:nvSpPr>
        <p:spPr>
          <a:xfrm>
            <a:off x="492125" y="1047750"/>
            <a:ext cx="8891588" cy="2343150"/>
          </a:xfrm>
        </p:spPr>
        <p:txBody>
          <a:bodyPr/>
          <a:lstStyle/>
          <a:p>
            <a:pPr>
              <a:lnSpc>
                <a:spcPts val="1375"/>
              </a:lnSpc>
            </a:pPr>
            <a:r>
              <a:rPr lang="en-US" b="1" smtClean="0">
                <a:sym typeface="Wingdings" pitchFamily="2" charset="2"/>
              </a:rPr>
              <a:t>Animations configuration</a:t>
            </a:r>
          </a:p>
          <a:p>
            <a:pPr lvl="1">
              <a:lnSpc>
                <a:spcPts val="1375"/>
              </a:lnSpc>
            </a:pPr>
            <a:r>
              <a:rPr lang="en-US" sz="1600" smtClean="0">
                <a:sym typeface="Wingdings" pitchFamily="2" charset="2"/>
              </a:rPr>
              <a:t>Have a fixed size</a:t>
            </a:r>
          </a:p>
          <a:p>
            <a:pPr>
              <a:lnSpc>
                <a:spcPts val="1375"/>
              </a:lnSpc>
            </a:pPr>
            <a:r>
              <a:rPr lang="en-US" b="1" smtClean="0">
                <a:sym typeface="Wingdings" pitchFamily="2" charset="2"/>
              </a:rPr>
              <a:t>Animation configuration</a:t>
            </a:r>
          </a:p>
          <a:p>
            <a:pPr lvl="1">
              <a:lnSpc>
                <a:spcPts val="1375"/>
              </a:lnSpc>
            </a:pPr>
            <a:r>
              <a:rPr lang="en-US" sz="1600" smtClean="0">
                <a:sym typeface="Wingdings" pitchFamily="2" charset="2"/>
              </a:rPr>
              <a:t>Type : Animation type as defined in AnimationTypeDescriptions.xml</a:t>
            </a:r>
          </a:p>
          <a:p>
            <a:pPr lvl="1">
              <a:lnSpc>
                <a:spcPts val="1375"/>
              </a:lnSpc>
            </a:pPr>
            <a:r>
              <a:rPr lang="en-US" sz="1600" smtClean="0">
                <a:sym typeface="Wingdings" pitchFamily="2" charset="2"/>
              </a:rPr>
              <a:t>Name : Unique as it can be referenced</a:t>
            </a:r>
          </a:p>
          <a:p>
            <a:pPr lvl="1">
              <a:lnSpc>
                <a:spcPts val="1375"/>
              </a:lnSpc>
            </a:pPr>
            <a:r>
              <a:rPr lang="en-US" sz="1600" smtClean="0">
                <a:sym typeface="Wingdings" pitchFamily="2" charset="2"/>
              </a:rPr>
              <a:t>TimeDomain : Time domain which the animation should run in</a:t>
            </a:r>
          </a:p>
          <a:p>
            <a:pPr lvl="1"/>
            <a:r>
              <a:rPr lang="en-US" sz="1600" smtClean="0">
                <a:sym typeface="Wingdings" pitchFamily="2" charset="2"/>
              </a:rPr>
              <a:t>Add Buflet(s) that will be requested (Parent Window) when animation is ready to draw. Refer to cia.xml</a:t>
            </a:r>
          </a:p>
          <a:p>
            <a:pPr lvl="1"/>
            <a:r>
              <a:rPr lang="en-US" sz="1600" smtClean="0">
                <a:sym typeface="Wingdings" pitchFamily="2" charset="2"/>
              </a:rPr>
              <a:t>Add Storyboard as needed</a:t>
            </a:r>
          </a:p>
        </p:txBody>
      </p:sp>
      <p:sp>
        <p:nvSpPr>
          <p:cNvPr id="96262" name="Rectangle 11"/>
          <p:cNvSpPr>
            <a:spLocks noChangeArrowheads="1"/>
          </p:cNvSpPr>
          <p:nvPr/>
        </p:nvSpPr>
        <p:spPr bwMode="auto">
          <a:xfrm>
            <a:off x="6451600" y="4940300"/>
            <a:ext cx="1704975" cy="828675"/>
          </a:xfrm>
          <a:prstGeom prst="rect">
            <a:avLst/>
          </a:prstGeom>
          <a:solidFill>
            <a:schemeClr val="hlink"/>
          </a:solidFill>
          <a:ln w="9525" algn="ctr">
            <a:solidFill>
              <a:schemeClr val="tx1"/>
            </a:solidFill>
            <a:miter lim="800000"/>
            <a:headEnd/>
            <a:tailEnd/>
          </a:ln>
        </p:spPr>
        <p:txBody>
          <a:bodyPr wrap="none" lIns="83969" tIns="41985" rIns="83969" bIns="41985" anchor="ctr"/>
          <a:lstStyle/>
          <a:p>
            <a:pPr algn="ctr"/>
            <a:r>
              <a:rPr lang="en-US" sz="900"/>
              <a:t>The Storyboard can </a:t>
            </a:r>
          </a:p>
          <a:p>
            <a:pPr algn="ctr"/>
            <a:r>
              <a:rPr lang="en-US" sz="900"/>
              <a:t>either be referenced </a:t>
            </a:r>
            <a:br>
              <a:rPr lang="en-US" sz="900"/>
            </a:br>
            <a:r>
              <a:rPr lang="en-US" sz="900"/>
              <a:t>or a new defintion</a:t>
            </a:r>
          </a:p>
        </p:txBody>
      </p:sp>
      <p:sp>
        <p:nvSpPr>
          <p:cNvPr id="96263" name="Line 12"/>
          <p:cNvSpPr>
            <a:spLocks noChangeShapeType="1"/>
          </p:cNvSpPr>
          <p:nvPr/>
        </p:nvSpPr>
        <p:spPr bwMode="auto">
          <a:xfrm flipH="1" flipV="1">
            <a:off x="3230563" y="4572000"/>
            <a:ext cx="3230562" cy="762000"/>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96264" name="Slide Number Placeholder 3"/>
          <p:cNvSpPr>
            <a:spLocks noGrp="1"/>
          </p:cNvSpPr>
          <p:nvPr>
            <p:ph type="sldNum" sz="quarter" idx="10"/>
          </p:nvPr>
        </p:nvSpPr>
        <p:spPr>
          <a:noFill/>
        </p:spPr>
        <p:txBody>
          <a:bodyPr/>
          <a:lstStyle/>
          <a:p>
            <a:fld id="{3A66E756-E287-4FD8-B09A-67CD3C066F55}" type="slidenum">
              <a:rPr lang="en-US"/>
              <a:pPr/>
              <a:t>57</a:t>
            </a:fld>
            <a:r>
              <a:rPr lang="en-US"/>
              <a:t> / T. A. Devi / ID RD CDS HF /  Dec-2012   © Continental Automotive Singapore</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ChangeArrowheads="1"/>
          </p:cNvSpPr>
          <p:nvPr/>
        </p:nvSpPr>
        <p:spPr bwMode="auto">
          <a:xfrm>
            <a:off x="355600" y="3651250"/>
            <a:ext cx="9288463" cy="2303463"/>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509955" name="Rectangle 3"/>
          <p:cNvSpPr>
            <a:spLocks noChangeArrowheads="1"/>
          </p:cNvSpPr>
          <p:nvPr/>
        </p:nvSpPr>
        <p:spPr bwMode="auto">
          <a:xfrm>
            <a:off x="354013" y="982663"/>
            <a:ext cx="9299575" cy="2590800"/>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98307" name="Rectangle 4"/>
          <p:cNvSpPr>
            <a:spLocks noGrp="1" noChangeArrowheads="1"/>
          </p:cNvSpPr>
          <p:nvPr>
            <p:ph type="title"/>
          </p:nvPr>
        </p:nvSpPr>
        <p:spPr/>
        <p:txBody>
          <a:bodyPr/>
          <a:lstStyle/>
          <a:p>
            <a:r>
              <a:rPr lang="de-DE" smtClean="0"/>
              <a:t>ACE Configuration</a:t>
            </a:r>
            <a:br>
              <a:rPr lang="de-DE" smtClean="0"/>
            </a:br>
            <a:r>
              <a:rPr lang="de-DE" smtClean="0"/>
              <a:t>Conflicts (Interruptability matrix)</a:t>
            </a:r>
            <a:endParaRPr lang="en-US" smtClean="0"/>
          </a:p>
        </p:txBody>
      </p:sp>
      <p:sp>
        <p:nvSpPr>
          <p:cNvPr id="98308" name="Text Box 5"/>
          <p:cNvSpPr txBox="1">
            <a:spLocks noChangeArrowheads="1"/>
          </p:cNvSpPr>
          <p:nvPr/>
        </p:nvSpPr>
        <p:spPr bwMode="auto">
          <a:xfrm>
            <a:off x="473075" y="3749675"/>
            <a:ext cx="9109075" cy="776288"/>
          </a:xfrm>
          <a:prstGeom prst="rect">
            <a:avLst/>
          </a:prstGeom>
          <a:noFill/>
          <a:ln w="9525" algn="ctr">
            <a:noFill/>
            <a:miter lim="800000"/>
            <a:headEnd/>
            <a:tailEnd/>
          </a:ln>
        </p:spPr>
        <p:txBody>
          <a:bodyPr lIns="83969" tIns="41985" rIns="83969" bIns="41985">
            <a:spAutoFit/>
          </a:bodyPr>
          <a:lstStyle/>
          <a:p>
            <a:r>
              <a:rPr lang="en-US" sz="900" b="1">
                <a:solidFill>
                  <a:srgbClr val="0000FF"/>
                </a:solidFill>
              </a:rPr>
              <a:t>&lt;Conflicts</a:t>
            </a:r>
            <a:r>
              <a:rPr lang="en-US" sz="900" b="1"/>
              <a:t>  </a:t>
            </a:r>
            <a:r>
              <a:rPr lang="en-US" sz="900" b="1">
                <a:solidFill>
                  <a:srgbClr val="FF0000"/>
                </a:solidFill>
              </a:rPr>
              <a:t>DefaultValue</a:t>
            </a:r>
            <a:r>
              <a:rPr lang="en-US" sz="900" b="1"/>
              <a:t>=</a:t>
            </a:r>
            <a:r>
              <a:rPr lang="en-US" sz="900" b="1">
                <a:solidFill>
                  <a:srgbClr val="7030A0"/>
                </a:solidFill>
              </a:rPr>
              <a:t>"ACE::Scheduler::Run"</a:t>
            </a:r>
            <a:r>
              <a:rPr lang="en-US" sz="900" b="1">
                <a:solidFill>
                  <a:srgbClr val="0000FF"/>
                </a:solidFill>
              </a:rPr>
              <a:t>&gt;</a:t>
            </a:r>
          </a:p>
          <a:p>
            <a:r>
              <a:rPr lang="en-US" sz="900" b="1"/>
              <a:t>    ...</a:t>
            </a:r>
          </a:p>
          <a:p>
            <a:r>
              <a:rPr lang="en-US" sz="900" b="1">
                <a:solidFill>
                  <a:srgbClr val="0000FF"/>
                </a:solidFill>
              </a:rPr>
              <a:t>    &lt;Conflict</a:t>
            </a:r>
            <a:r>
              <a:rPr lang="en-US" sz="900" b="1"/>
              <a:t> </a:t>
            </a:r>
            <a:r>
              <a:rPr lang="en-US" sz="900" b="1">
                <a:solidFill>
                  <a:srgbClr val="FF0000"/>
                </a:solidFill>
              </a:rPr>
              <a:t>RunningAnimation</a:t>
            </a:r>
            <a:r>
              <a:rPr lang="en-US" sz="900" b="1"/>
              <a:t>=</a:t>
            </a:r>
            <a:r>
              <a:rPr lang="en-US" sz="900" b="1">
                <a:solidFill>
                  <a:srgbClr val="7030A0"/>
                </a:solidFill>
              </a:rPr>
              <a:t>"HMI::ACE::MainMenuKeyLeft"</a:t>
            </a:r>
            <a:r>
              <a:rPr lang="en-US" sz="900" b="1"/>
              <a:t> </a:t>
            </a:r>
            <a:r>
              <a:rPr lang="en-US" sz="900" b="1">
                <a:solidFill>
                  <a:srgbClr val="FF0000"/>
                </a:solidFill>
              </a:rPr>
              <a:t>NewAnimation</a:t>
            </a:r>
            <a:r>
              <a:rPr lang="en-US" sz="900" b="1"/>
              <a:t>=</a:t>
            </a:r>
            <a:r>
              <a:rPr lang="en-US" sz="900" b="1">
                <a:solidFill>
                  <a:srgbClr val="7030A0"/>
                </a:solidFill>
              </a:rPr>
              <a:t>"HMI::ACE::MainMenuKeyRight"</a:t>
            </a:r>
            <a:r>
              <a:rPr lang="en-US" sz="900" b="1"/>
              <a:t>  </a:t>
            </a:r>
            <a:r>
              <a:rPr lang="en-US" sz="900" b="1">
                <a:solidFill>
                  <a:srgbClr val="FF0000"/>
                </a:solidFill>
              </a:rPr>
              <a:t>Value</a:t>
            </a:r>
            <a:r>
              <a:rPr lang="en-US" sz="900" b="1"/>
              <a:t>=</a:t>
            </a:r>
            <a:r>
              <a:rPr lang="en-US" sz="900" b="1">
                <a:solidFill>
                  <a:srgbClr val="7030A0"/>
                </a:solidFill>
              </a:rPr>
              <a:t>"ACE::Scheduler::Interrupt"</a:t>
            </a:r>
            <a:r>
              <a:rPr lang="en-US" sz="900" b="1"/>
              <a:t> </a:t>
            </a:r>
            <a:r>
              <a:rPr lang="en-US" sz="900" b="1">
                <a:solidFill>
                  <a:srgbClr val="0000FF"/>
                </a:solidFill>
              </a:rPr>
              <a:t>/&gt;</a:t>
            </a:r>
          </a:p>
          <a:p>
            <a:r>
              <a:rPr lang="en-US" sz="900" b="1"/>
              <a:t>    ...</a:t>
            </a:r>
          </a:p>
          <a:p>
            <a:r>
              <a:rPr lang="en-US" sz="900" b="1">
                <a:solidFill>
                  <a:srgbClr val="0000FF"/>
                </a:solidFill>
              </a:rPr>
              <a:t>&lt;/Conflicts&gt;</a:t>
            </a:r>
          </a:p>
        </p:txBody>
      </p:sp>
      <p:sp>
        <p:nvSpPr>
          <p:cNvPr id="98309" name="Rectangle 6"/>
          <p:cNvSpPr>
            <a:spLocks noGrp="1" noChangeArrowheads="1"/>
          </p:cNvSpPr>
          <p:nvPr>
            <p:ph type="body" idx="1"/>
          </p:nvPr>
        </p:nvSpPr>
        <p:spPr>
          <a:xfrm>
            <a:off x="492125" y="1047750"/>
            <a:ext cx="8891588" cy="2343150"/>
          </a:xfrm>
        </p:spPr>
        <p:txBody>
          <a:bodyPr/>
          <a:lstStyle/>
          <a:p>
            <a:pPr>
              <a:lnSpc>
                <a:spcPts val="1375"/>
              </a:lnSpc>
            </a:pPr>
            <a:r>
              <a:rPr lang="en-US" b="1" smtClean="0">
                <a:sym typeface="Wingdings" pitchFamily="2" charset="2"/>
              </a:rPr>
              <a:t>Conflicts configuration</a:t>
            </a:r>
          </a:p>
          <a:p>
            <a:pPr lvl="1">
              <a:lnSpc>
                <a:spcPts val="1375"/>
              </a:lnSpc>
            </a:pPr>
            <a:r>
              <a:rPr lang="en-US" smtClean="0">
                <a:sym typeface="Wingdings" pitchFamily="2" charset="2"/>
              </a:rPr>
              <a:t>DefaultValue : The default value for the new state of current animation when another animation becomes active</a:t>
            </a:r>
          </a:p>
          <a:p>
            <a:pPr>
              <a:lnSpc>
                <a:spcPts val="1375"/>
              </a:lnSpc>
            </a:pPr>
            <a:r>
              <a:rPr lang="en-US" b="1" smtClean="0">
                <a:sym typeface="Wingdings" pitchFamily="2" charset="2"/>
              </a:rPr>
              <a:t>Conflict configuration</a:t>
            </a:r>
          </a:p>
          <a:p>
            <a:pPr lvl="1"/>
            <a:r>
              <a:rPr lang="en-US" smtClean="0">
                <a:sym typeface="Wingdings" pitchFamily="2" charset="2"/>
              </a:rPr>
              <a:t>RunningAnimation : The current running animation</a:t>
            </a:r>
          </a:p>
          <a:p>
            <a:pPr lvl="1"/>
            <a:r>
              <a:rPr lang="en-US" smtClean="0">
                <a:sym typeface="Wingdings" pitchFamily="2" charset="2"/>
              </a:rPr>
              <a:t>NewAnimation : The new animation </a:t>
            </a:r>
          </a:p>
          <a:p>
            <a:pPr lvl="1"/>
            <a:r>
              <a:rPr lang="en-US" smtClean="0">
                <a:sym typeface="Wingdings" pitchFamily="2" charset="2"/>
              </a:rPr>
              <a:t>Value : The new state of the current animation</a:t>
            </a:r>
          </a:p>
        </p:txBody>
      </p:sp>
      <p:sp>
        <p:nvSpPr>
          <p:cNvPr id="98310" name="Slide Number Placeholder 3"/>
          <p:cNvSpPr>
            <a:spLocks noGrp="1"/>
          </p:cNvSpPr>
          <p:nvPr>
            <p:ph type="sldNum" sz="quarter" idx="10"/>
          </p:nvPr>
        </p:nvSpPr>
        <p:spPr>
          <a:noFill/>
        </p:spPr>
        <p:txBody>
          <a:bodyPr/>
          <a:lstStyle/>
          <a:p>
            <a:fld id="{C8C37707-0E60-4CA8-9286-5826B9A2F91B}" type="slidenum">
              <a:rPr lang="en-US"/>
              <a:pPr/>
              <a:t>58</a:t>
            </a:fld>
            <a:r>
              <a:rPr lang="en-US"/>
              <a:t> / T. A. Devi / ID RD CDS HF /  Dec-2012   © Continental Automotive Singapore</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3"/>
          <p:cNvSpPr>
            <a:spLocks noGrp="1"/>
          </p:cNvSpPr>
          <p:nvPr>
            <p:ph type="sldNum" sz="quarter" idx="10"/>
          </p:nvPr>
        </p:nvSpPr>
        <p:spPr>
          <a:noFill/>
        </p:spPr>
        <p:txBody>
          <a:bodyPr/>
          <a:lstStyle/>
          <a:p>
            <a:fld id="{51C8A83F-1B52-4B6C-99A2-A2B551B2721C}" type="slidenum">
              <a:rPr lang="en-US"/>
              <a:pPr/>
              <a:t>59</a:t>
            </a:fld>
            <a:r>
              <a:rPr lang="en-US"/>
              <a:t> / T. A. Devi / ID RD CDS HF /  Dec-2012   © Continental Automotive Singapore</a:t>
            </a:r>
          </a:p>
        </p:txBody>
      </p:sp>
      <p:sp>
        <p:nvSpPr>
          <p:cNvPr id="5" name="Rectangle 4"/>
          <p:cNvSpPr/>
          <p:nvPr/>
        </p:nvSpPr>
        <p:spPr>
          <a:xfrm>
            <a:off x="1892660" y="2033845"/>
            <a:ext cx="5800999" cy="2554545"/>
          </a:xfrm>
          <a:prstGeom prst="rect">
            <a:avLst/>
          </a:prstGeom>
          <a:noFill/>
        </p:spPr>
        <p:txBody>
          <a:bodyPr>
            <a:spAutoFit/>
          </a:bodyPr>
          <a:lstStyle/>
          <a:p>
            <a:pPr algn="ctr">
              <a:defRPr/>
            </a:pPr>
            <a:r>
              <a:rPr lang="en-US"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lumMod val="60000"/>
                    <a:lumOff val="40000"/>
                  </a:schemeClr>
                </a:solidFill>
                <a:effectLst>
                  <a:outerShdw blurRad="50800" dist="40000" dir="5400000" algn="tl" rotWithShape="0">
                    <a:srgbClr val="000000">
                      <a:shade val="5000"/>
                      <a:satMod val="120000"/>
                      <a:alpha val="33000"/>
                    </a:srgbClr>
                  </a:outerShdw>
                </a:effectLst>
                <a:latin typeface="Arial" pitchFamily="34" charset="0"/>
              </a:rPr>
              <a:t>Backup</a:t>
            </a:r>
          </a:p>
          <a:p>
            <a:pPr algn="ctr">
              <a:defRPr/>
            </a:pPr>
            <a:r>
              <a:rPr lang="en-US" sz="8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lumMod val="60000"/>
                    <a:lumOff val="40000"/>
                  </a:schemeClr>
                </a:solidFill>
                <a:effectLst>
                  <a:outerShdw blurRad="50800" dist="40000" dir="5400000" algn="tl" rotWithShape="0">
                    <a:srgbClr val="000000">
                      <a:shade val="5000"/>
                      <a:satMod val="120000"/>
                      <a:alpha val="33000"/>
                    </a:srgbClr>
                  </a:outerShdw>
                </a:effectLst>
                <a:latin typeface="Arial" pitchFamily="34" charset="0"/>
              </a:rPr>
              <a:t>Slides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mtClean="0"/>
              <a:t/>
            </a:r>
            <a:br>
              <a:rPr lang="en-US" smtClean="0"/>
            </a:br>
            <a:r>
              <a:rPr lang="en-US" smtClean="0"/>
              <a:t>WMApp</a:t>
            </a:r>
          </a:p>
        </p:txBody>
      </p:sp>
      <p:sp>
        <p:nvSpPr>
          <p:cNvPr id="29698" name="AutoShape 5"/>
          <p:cNvSpPr>
            <a:spLocks noChangeArrowheads="1"/>
          </p:cNvSpPr>
          <p:nvPr/>
        </p:nvSpPr>
        <p:spPr bwMode="auto">
          <a:xfrm>
            <a:off x="4649788" y="1071563"/>
            <a:ext cx="776287" cy="1044575"/>
          </a:xfrm>
          <a:prstGeom prst="roundRect">
            <a:avLst>
              <a:gd name="adj" fmla="val 16667"/>
            </a:avLst>
          </a:prstGeom>
          <a:gradFill rotWithShape="1">
            <a:gsLst>
              <a:gs pos="0">
                <a:srgbClr val="33CC33"/>
              </a:gs>
              <a:gs pos="100000">
                <a:srgbClr val="6BDA6B"/>
              </a:gs>
            </a:gsLst>
            <a:lin ang="18900000" scaled="1"/>
          </a:gradFill>
          <a:ln w="9525" algn="ctr">
            <a:solidFill>
              <a:srgbClr val="006600"/>
            </a:solidFill>
            <a:round/>
            <a:headEnd/>
            <a:tailEnd/>
          </a:ln>
        </p:spPr>
        <p:txBody>
          <a:bodyPr wrap="none" lIns="83969" tIns="41985" rIns="83969" bIns="41985"/>
          <a:lstStyle/>
          <a:p>
            <a:pPr algn="ctr"/>
            <a:r>
              <a:rPr lang="en-US" sz="900" b="1"/>
              <a:t>BUFlet</a:t>
            </a:r>
          </a:p>
        </p:txBody>
      </p:sp>
      <p:grpSp>
        <p:nvGrpSpPr>
          <p:cNvPr id="29699" name="Group 6"/>
          <p:cNvGrpSpPr>
            <a:grpSpLocks/>
          </p:cNvGrpSpPr>
          <p:nvPr/>
        </p:nvGrpSpPr>
        <p:grpSpPr bwMode="auto">
          <a:xfrm>
            <a:off x="1490663" y="1941513"/>
            <a:ext cx="1485900" cy="2794000"/>
            <a:chOff x="1974" y="1426"/>
            <a:chExt cx="518" cy="1335"/>
          </a:xfrm>
        </p:grpSpPr>
        <p:sp>
          <p:nvSpPr>
            <p:cNvPr id="450567" name="AutoShape 7"/>
            <p:cNvSpPr>
              <a:spLocks noChangeArrowheads="1"/>
            </p:cNvSpPr>
            <p:nvPr/>
          </p:nvSpPr>
          <p:spPr bwMode="auto">
            <a:xfrm rot="16200000">
              <a:off x="2127" y="1650"/>
              <a:ext cx="435"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lgn="ctr">
                <a:defRPr/>
              </a:pPr>
              <a:endParaRPr lang="en-US">
                <a:latin typeface="Arial" pitchFamily="34" charset="0"/>
              </a:endParaRPr>
            </a:p>
          </p:txBody>
        </p:sp>
        <p:sp>
          <p:nvSpPr>
            <p:cNvPr id="450568" name="AutoShape 8"/>
            <p:cNvSpPr>
              <a:spLocks noChangeArrowheads="1"/>
            </p:cNvSpPr>
            <p:nvPr/>
          </p:nvSpPr>
          <p:spPr bwMode="auto">
            <a:xfrm rot="16200000">
              <a:off x="1924" y="1769"/>
              <a:ext cx="434"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lgn="ctr">
                <a:defRPr/>
              </a:pPr>
              <a:endParaRPr lang="en-US">
                <a:latin typeface="Arial" pitchFamily="34" charset="0"/>
              </a:endParaRPr>
            </a:p>
          </p:txBody>
        </p:sp>
        <p:sp>
          <p:nvSpPr>
            <p:cNvPr id="450569" name="AutoShape 9"/>
            <p:cNvSpPr>
              <a:spLocks noChangeArrowheads="1"/>
            </p:cNvSpPr>
            <p:nvPr/>
          </p:nvSpPr>
          <p:spPr bwMode="auto">
            <a:xfrm rot="16200000">
              <a:off x="1909" y="1495"/>
              <a:ext cx="434"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lgn="ctr">
                <a:defRPr/>
              </a:pPr>
              <a:endParaRPr lang="en-US">
                <a:latin typeface="Arial" pitchFamily="34" charset="0"/>
              </a:endParaRPr>
            </a:p>
          </p:txBody>
        </p:sp>
        <p:sp>
          <p:nvSpPr>
            <p:cNvPr id="450570" name="AutoShape 10"/>
            <p:cNvSpPr>
              <a:spLocks noChangeArrowheads="1"/>
            </p:cNvSpPr>
            <p:nvPr/>
          </p:nvSpPr>
          <p:spPr bwMode="auto">
            <a:xfrm rot="16200000">
              <a:off x="1866" y="2135"/>
              <a:ext cx="956" cy="296"/>
            </a:xfrm>
            <a:prstGeom prst="parallelogram">
              <a:avLst>
                <a:gd name="adj" fmla="val 48640"/>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lgn="ctr">
                <a:defRPr/>
              </a:pPr>
              <a:endParaRPr lang="en-US">
                <a:latin typeface="Arial" pitchFamily="34" charset="0"/>
              </a:endParaRPr>
            </a:p>
          </p:txBody>
        </p:sp>
        <p:sp>
          <p:nvSpPr>
            <p:cNvPr id="450571" name="AutoShape 11"/>
            <p:cNvSpPr>
              <a:spLocks noChangeArrowheads="1"/>
            </p:cNvSpPr>
            <p:nvPr/>
          </p:nvSpPr>
          <p:spPr bwMode="auto">
            <a:xfrm rot="16200000">
              <a:off x="1784" y="2146"/>
              <a:ext cx="675" cy="296"/>
            </a:xfrm>
            <a:prstGeom prst="parallelogram">
              <a:avLst>
                <a:gd name="adj" fmla="val 52027"/>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lgn="ctr">
                <a:defRPr/>
              </a:pPr>
              <a:endParaRPr lang="en-US">
                <a:latin typeface="Arial" pitchFamily="34" charset="0"/>
              </a:endParaRPr>
            </a:p>
          </p:txBody>
        </p:sp>
      </p:grpSp>
      <p:sp>
        <p:nvSpPr>
          <p:cNvPr id="450572" name="AutoShape 12"/>
          <p:cNvSpPr>
            <a:spLocks noChangeArrowheads="1"/>
          </p:cNvSpPr>
          <p:nvPr/>
        </p:nvSpPr>
        <p:spPr bwMode="auto">
          <a:xfrm rot="16200000">
            <a:off x="6643688" y="1981200"/>
            <a:ext cx="3028950" cy="1419225"/>
          </a:xfrm>
          <a:prstGeom prst="parallelogram">
            <a:avLst>
              <a:gd name="adj" fmla="val 44918"/>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lgn="ctr">
              <a:defRPr/>
            </a:pPr>
            <a:endParaRPr lang="en-US">
              <a:latin typeface="Arial" pitchFamily="34" charset="0"/>
            </a:endParaRPr>
          </a:p>
        </p:txBody>
      </p:sp>
      <p:sp>
        <p:nvSpPr>
          <p:cNvPr id="29701" name="Text Box 13"/>
          <p:cNvSpPr txBox="1">
            <a:spLocks noChangeArrowheads="1"/>
          </p:cNvSpPr>
          <p:nvPr/>
        </p:nvSpPr>
        <p:spPr bwMode="auto">
          <a:xfrm>
            <a:off x="1484313" y="1711325"/>
            <a:ext cx="622300" cy="222250"/>
          </a:xfrm>
          <a:prstGeom prst="rect">
            <a:avLst/>
          </a:prstGeom>
          <a:noFill/>
          <a:ln w="9525" algn="ctr">
            <a:noFill/>
            <a:miter lim="800000"/>
            <a:headEnd/>
            <a:tailEnd/>
          </a:ln>
        </p:spPr>
        <p:txBody>
          <a:bodyPr wrap="none" lIns="83969" tIns="41985" rIns="83969" bIns="41985">
            <a:spAutoFit/>
          </a:bodyPr>
          <a:lstStyle/>
          <a:p>
            <a:pPr algn="ctr"/>
            <a:r>
              <a:rPr lang="en-US" sz="900" b="1"/>
              <a:t>Window</a:t>
            </a:r>
          </a:p>
        </p:txBody>
      </p:sp>
      <p:sp>
        <p:nvSpPr>
          <p:cNvPr id="29702" name="Text Box 14"/>
          <p:cNvSpPr txBox="1">
            <a:spLocks noChangeArrowheads="1"/>
          </p:cNvSpPr>
          <p:nvPr/>
        </p:nvSpPr>
        <p:spPr bwMode="auto">
          <a:xfrm>
            <a:off x="7974013" y="1866900"/>
            <a:ext cx="600075" cy="222250"/>
          </a:xfrm>
          <a:prstGeom prst="rect">
            <a:avLst/>
          </a:prstGeom>
          <a:noFill/>
          <a:ln w="9525" algn="ctr">
            <a:noFill/>
            <a:miter lim="800000"/>
            <a:headEnd/>
            <a:tailEnd/>
          </a:ln>
        </p:spPr>
        <p:txBody>
          <a:bodyPr wrap="none" lIns="83969" tIns="41985" rIns="83969" bIns="41985">
            <a:spAutoFit/>
          </a:bodyPr>
          <a:lstStyle/>
          <a:p>
            <a:pPr algn="ctr"/>
            <a:r>
              <a:rPr lang="en-US" sz="900" b="1"/>
              <a:t>Surface</a:t>
            </a:r>
          </a:p>
        </p:txBody>
      </p:sp>
      <p:sp>
        <p:nvSpPr>
          <p:cNvPr id="450575" name="AutoShape 15"/>
          <p:cNvSpPr>
            <a:spLocks noChangeArrowheads="1"/>
          </p:cNvSpPr>
          <p:nvPr/>
        </p:nvSpPr>
        <p:spPr bwMode="auto">
          <a:xfrm>
            <a:off x="409575" y="2462213"/>
            <a:ext cx="265113" cy="561975"/>
          </a:xfrm>
          <a:prstGeom prst="lightningBolt">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lgn="ctr">
            <a:solidFill>
              <a:schemeClr val="tx1"/>
            </a:solidFill>
            <a:miter lim="800000"/>
            <a:headEnd/>
            <a:tailEnd/>
          </a:ln>
          <a:effectLst/>
        </p:spPr>
        <p:txBody>
          <a:bodyPr wrap="none" lIns="83969" tIns="41985" rIns="83969" bIns="41985" anchor="ctr"/>
          <a:lstStyle/>
          <a:p>
            <a:pPr algn="ctr" defTabSz="915499">
              <a:defRPr/>
            </a:pPr>
            <a:r>
              <a:rPr lang="en-US" sz="900" b="1" dirty="0">
                <a:latin typeface="Arial" pitchFamily="34" charset="0"/>
              </a:rPr>
              <a:t>Paint</a:t>
            </a:r>
          </a:p>
          <a:p>
            <a:pPr algn="ctr" defTabSz="915499">
              <a:defRPr/>
            </a:pPr>
            <a:r>
              <a:rPr lang="en-US" sz="900" b="1" dirty="0">
                <a:latin typeface="Arial" pitchFamily="34" charset="0"/>
              </a:rPr>
              <a:t>Event</a:t>
            </a:r>
          </a:p>
        </p:txBody>
      </p:sp>
      <p:sp>
        <p:nvSpPr>
          <p:cNvPr id="29704" name="Line 16"/>
          <p:cNvSpPr>
            <a:spLocks noChangeShapeType="1"/>
          </p:cNvSpPr>
          <p:nvPr/>
        </p:nvSpPr>
        <p:spPr bwMode="auto">
          <a:xfrm flipV="1">
            <a:off x="679450" y="2349500"/>
            <a:ext cx="1049338" cy="760413"/>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29705" name="Line 17"/>
          <p:cNvSpPr>
            <a:spLocks noChangeShapeType="1"/>
          </p:cNvSpPr>
          <p:nvPr/>
        </p:nvSpPr>
        <p:spPr bwMode="auto">
          <a:xfrm flipV="1">
            <a:off x="2073275" y="1520825"/>
            <a:ext cx="2417763" cy="673100"/>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29706" name="Text Box 18"/>
          <p:cNvSpPr txBox="1">
            <a:spLocks noChangeArrowheads="1"/>
          </p:cNvSpPr>
          <p:nvPr/>
        </p:nvSpPr>
        <p:spPr bwMode="auto">
          <a:xfrm>
            <a:off x="2800350" y="1601788"/>
            <a:ext cx="1149350" cy="255587"/>
          </a:xfrm>
          <a:prstGeom prst="rect">
            <a:avLst/>
          </a:prstGeom>
          <a:noFill/>
          <a:ln w="9525" algn="ctr">
            <a:noFill/>
            <a:miter lim="800000"/>
            <a:headEnd/>
            <a:tailEnd/>
          </a:ln>
        </p:spPr>
        <p:txBody>
          <a:bodyPr wrap="none" lIns="83969" tIns="41985" rIns="83969" bIns="41985">
            <a:spAutoFit/>
          </a:bodyPr>
          <a:lstStyle/>
          <a:p>
            <a:pPr algn="ctr"/>
            <a:r>
              <a:rPr lang="en-US" sz="1100" b="1"/>
              <a:t>Attach BUFLet</a:t>
            </a:r>
          </a:p>
        </p:txBody>
      </p:sp>
      <p:sp>
        <p:nvSpPr>
          <p:cNvPr id="29707" name="Line 19"/>
          <p:cNvSpPr>
            <a:spLocks noChangeShapeType="1"/>
          </p:cNvSpPr>
          <p:nvPr/>
        </p:nvSpPr>
        <p:spPr bwMode="auto">
          <a:xfrm>
            <a:off x="2117725" y="2236788"/>
            <a:ext cx="2197100" cy="1201737"/>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29708" name="Text Box 20"/>
          <p:cNvSpPr txBox="1">
            <a:spLocks noChangeArrowheads="1"/>
          </p:cNvSpPr>
          <p:nvPr/>
        </p:nvSpPr>
        <p:spPr bwMode="auto">
          <a:xfrm>
            <a:off x="3233738" y="3382963"/>
            <a:ext cx="944562" cy="254000"/>
          </a:xfrm>
          <a:prstGeom prst="rect">
            <a:avLst/>
          </a:prstGeom>
          <a:noFill/>
          <a:ln w="9525" algn="ctr">
            <a:noFill/>
            <a:miter lim="800000"/>
            <a:headEnd/>
            <a:tailEnd/>
          </a:ln>
        </p:spPr>
        <p:txBody>
          <a:bodyPr wrap="none" lIns="83969" tIns="41985" rIns="83969" bIns="41985">
            <a:spAutoFit/>
          </a:bodyPr>
          <a:lstStyle/>
          <a:p>
            <a:pPr algn="ctr"/>
            <a:r>
              <a:rPr lang="en-US" sz="1100" b="1"/>
              <a:t>Call Painter</a:t>
            </a:r>
          </a:p>
        </p:txBody>
      </p:sp>
      <p:sp>
        <p:nvSpPr>
          <p:cNvPr id="29709" name="Line 21"/>
          <p:cNvSpPr>
            <a:spLocks noChangeShapeType="1"/>
          </p:cNvSpPr>
          <p:nvPr/>
        </p:nvSpPr>
        <p:spPr bwMode="auto">
          <a:xfrm flipV="1">
            <a:off x="5073650" y="2185988"/>
            <a:ext cx="0" cy="1235075"/>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29710" name="Text Box 22"/>
          <p:cNvSpPr txBox="1">
            <a:spLocks noChangeArrowheads="1"/>
          </p:cNvSpPr>
          <p:nvPr/>
        </p:nvSpPr>
        <p:spPr bwMode="auto">
          <a:xfrm>
            <a:off x="4240213" y="2605088"/>
            <a:ext cx="809625" cy="438150"/>
          </a:xfrm>
          <a:prstGeom prst="rect">
            <a:avLst/>
          </a:prstGeom>
          <a:noFill/>
          <a:ln w="9525" algn="ctr">
            <a:noFill/>
            <a:miter lim="800000"/>
            <a:headEnd/>
            <a:tailEnd/>
          </a:ln>
        </p:spPr>
        <p:txBody>
          <a:bodyPr wrap="none" lIns="83969" tIns="41985" rIns="83969" bIns="41985">
            <a:spAutoFit/>
          </a:bodyPr>
          <a:lstStyle/>
          <a:p>
            <a:pPr algn="ctr"/>
            <a:r>
              <a:rPr lang="en-US" sz="1100" b="1"/>
              <a:t>Paint into</a:t>
            </a:r>
          </a:p>
          <a:p>
            <a:pPr algn="ctr"/>
            <a:r>
              <a:rPr lang="en-US" sz="1100" b="1"/>
              <a:t>Buffer</a:t>
            </a:r>
          </a:p>
        </p:txBody>
      </p:sp>
      <p:sp>
        <p:nvSpPr>
          <p:cNvPr id="29711" name="Line 23"/>
          <p:cNvSpPr>
            <a:spLocks noChangeShapeType="1"/>
          </p:cNvSpPr>
          <p:nvPr/>
        </p:nvSpPr>
        <p:spPr bwMode="auto">
          <a:xfrm>
            <a:off x="5497513" y="1701800"/>
            <a:ext cx="2205037" cy="803275"/>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pic>
        <p:nvPicPr>
          <p:cNvPr id="29712" name="Picture 24"/>
          <p:cNvPicPr>
            <a:picLocks noChangeAspect="1" noChangeArrowheads="1"/>
          </p:cNvPicPr>
          <p:nvPr/>
        </p:nvPicPr>
        <p:blipFill>
          <a:blip r:embed="rId2" cstate="print"/>
          <a:srcRect/>
          <a:stretch>
            <a:fillRect/>
          </a:stretch>
        </p:blipFill>
        <p:spPr bwMode="auto">
          <a:xfrm>
            <a:off x="7927975" y="2089150"/>
            <a:ext cx="617538" cy="1800225"/>
          </a:xfrm>
          <a:prstGeom prst="rect">
            <a:avLst/>
          </a:prstGeom>
          <a:noFill/>
          <a:ln w="9525" algn="ctr">
            <a:noFill/>
            <a:miter lim="800000"/>
            <a:headEnd/>
            <a:tailEnd/>
          </a:ln>
        </p:spPr>
      </p:pic>
      <p:sp>
        <p:nvSpPr>
          <p:cNvPr id="29713" name="Text Box 25"/>
          <p:cNvSpPr txBox="1">
            <a:spLocks noChangeArrowheads="1"/>
          </p:cNvSpPr>
          <p:nvPr/>
        </p:nvSpPr>
        <p:spPr bwMode="auto">
          <a:xfrm>
            <a:off x="2798763" y="1844675"/>
            <a:ext cx="1182687" cy="254000"/>
          </a:xfrm>
          <a:prstGeom prst="rect">
            <a:avLst/>
          </a:prstGeom>
          <a:noFill/>
          <a:ln w="9525" algn="ctr">
            <a:noFill/>
            <a:miter lim="800000"/>
            <a:headEnd/>
            <a:tailEnd/>
          </a:ln>
        </p:spPr>
        <p:txBody>
          <a:bodyPr wrap="none" lIns="83969" tIns="41985" rIns="83969" bIns="41985">
            <a:spAutoFit/>
          </a:bodyPr>
          <a:lstStyle/>
          <a:p>
            <a:pPr algn="ctr"/>
            <a:r>
              <a:rPr lang="en-US" sz="1100" b="1"/>
              <a:t>Detach BUFLet</a:t>
            </a:r>
          </a:p>
        </p:txBody>
      </p:sp>
      <p:sp>
        <p:nvSpPr>
          <p:cNvPr id="450586" name="Text Box 26"/>
          <p:cNvSpPr txBox="1">
            <a:spLocks noChangeArrowheads="1"/>
          </p:cNvSpPr>
          <p:nvPr/>
        </p:nvSpPr>
        <p:spPr bwMode="auto">
          <a:xfrm>
            <a:off x="328613" y="1047750"/>
            <a:ext cx="3508375" cy="547688"/>
          </a:xfrm>
          <a:prstGeom prst="rect">
            <a:avLst/>
          </a:prstGeom>
          <a:noFill/>
          <a:ln w="9525" algn="ctr">
            <a:noFill/>
            <a:miter lim="800000"/>
            <a:headEnd/>
            <a:tailEnd/>
          </a:ln>
        </p:spPr>
        <p:txBody>
          <a:bodyPr wrap="none" lIns="83969" tIns="41985" rIns="83969" bIns="41985">
            <a:spAutoFit/>
          </a:bodyPr>
          <a:lstStyle/>
          <a:p>
            <a:r>
              <a:rPr lang="en-US"/>
              <a:t>How to paint non widget contents ?</a:t>
            </a:r>
          </a:p>
          <a:p>
            <a:r>
              <a:rPr lang="en-US"/>
              <a:t>How to paint surfaces within surfaces ?</a:t>
            </a:r>
          </a:p>
        </p:txBody>
      </p:sp>
      <p:sp>
        <p:nvSpPr>
          <p:cNvPr id="450588" name="Text Box 28"/>
          <p:cNvSpPr txBox="1">
            <a:spLocks noChangeArrowheads="1"/>
          </p:cNvSpPr>
          <p:nvPr/>
        </p:nvSpPr>
        <p:spPr bwMode="auto">
          <a:xfrm>
            <a:off x="6191250" y="4548188"/>
            <a:ext cx="3022600" cy="777875"/>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p>
            <a:r>
              <a:rPr lang="en-US" sz="900" b="1"/>
              <a:t>WMapp</a:t>
            </a:r>
            <a:r>
              <a:rPr lang="en-US" sz="900"/>
              <a:t> = </a:t>
            </a:r>
            <a:r>
              <a:rPr lang="en-US" sz="900" b="1"/>
              <a:t>W</a:t>
            </a:r>
            <a:r>
              <a:rPr lang="en-US" sz="900"/>
              <a:t>indow </a:t>
            </a:r>
            <a:r>
              <a:rPr lang="en-US" sz="900" b="1"/>
              <a:t>M</a:t>
            </a:r>
            <a:r>
              <a:rPr lang="en-US" sz="900"/>
              <a:t>anager </a:t>
            </a:r>
            <a:r>
              <a:rPr lang="en-US" sz="900" b="1"/>
              <a:t>app</a:t>
            </a:r>
            <a:r>
              <a:rPr lang="en-US" sz="900"/>
              <a:t>lication</a:t>
            </a:r>
          </a:p>
          <a:p>
            <a:endParaRPr lang="en-GB" sz="900" b="1"/>
          </a:p>
          <a:p>
            <a:pPr>
              <a:buFontTx/>
              <a:buChar char="-"/>
            </a:pPr>
            <a:r>
              <a:rPr lang="en-GB" sz="900"/>
              <a:t>base class implementing the paint method</a:t>
            </a:r>
          </a:p>
          <a:p>
            <a:pPr>
              <a:buFontTx/>
              <a:buChar char="-"/>
            </a:pPr>
            <a:r>
              <a:rPr lang="en-GB" sz="900"/>
              <a:t>can be derived to implement specific paint commands</a:t>
            </a:r>
          </a:p>
          <a:p>
            <a:pPr>
              <a:buFontTx/>
              <a:buChar char="-"/>
            </a:pPr>
            <a:r>
              <a:rPr lang="en-GB" sz="900"/>
              <a:t>can be used to directly invoke GS2 drawing commands</a:t>
            </a:r>
          </a:p>
        </p:txBody>
      </p:sp>
      <p:sp>
        <p:nvSpPr>
          <p:cNvPr id="29716" name="Line 29"/>
          <p:cNvSpPr>
            <a:spLocks noChangeShapeType="1"/>
          </p:cNvSpPr>
          <p:nvPr/>
        </p:nvSpPr>
        <p:spPr bwMode="auto">
          <a:xfrm flipV="1">
            <a:off x="5562600" y="4244975"/>
            <a:ext cx="0" cy="395288"/>
          </a:xfrm>
          <a:prstGeom prst="line">
            <a:avLst/>
          </a:prstGeom>
          <a:noFill/>
          <a:ln w="9525">
            <a:solidFill>
              <a:schemeClr val="tx2"/>
            </a:solidFill>
            <a:round/>
            <a:headEnd/>
            <a:tailEnd type="triangle" w="lg" len="med"/>
          </a:ln>
        </p:spPr>
        <p:txBody>
          <a:bodyPr wrap="none" lIns="83969" tIns="41985" rIns="83969" bIns="41985" anchor="ctr"/>
          <a:lstStyle/>
          <a:p>
            <a:endParaRPr lang="bg-BG"/>
          </a:p>
        </p:txBody>
      </p:sp>
      <p:sp>
        <p:nvSpPr>
          <p:cNvPr id="29717" name="Line 30"/>
          <p:cNvSpPr>
            <a:spLocks noChangeShapeType="1"/>
          </p:cNvSpPr>
          <p:nvPr/>
        </p:nvSpPr>
        <p:spPr bwMode="auto">
          <a:xfrm flipV="1">
            <a:off x="4718050" y="4252913"/>
            <a:ext cx="0" cy="396875"/>
          </a:xfrm>
          <a:prstGeom prst="line">
            <a:avLst/>
          </a:prstGeom>
          <a:noFill/>
          <a:ln w="9525">
            <a:solidFill>
              <a:schemeClr val="tx2"/>
            </a:solidFill>
            <a:round/>
            <a:headEnd/>
            <a:tailEnd type="triangle" w="lg" len="med"/>
          </a:ln>
        </p:spPr>
        <p:txBody>
          <a:bodyPr wrap="none" lIns="83969" tIns="41985" rIns="83969" bIns="41985" anchor="ctr"/>
          <a:lstStyle/>
          <a:p>
            <a:endParaRPr lang="bg-BG"/>
          </a:p>
        </p:txBody>
      </p:sp>
      <p:sp>
        <p:nvSpPr>
          <p:cNvPr id="29718" name="AutoShape 31"/>
          <p:cNvSpPr>
            <a:spLocks noChangeArrowheads="1"/>
          </p:cNvSpPr>
          <p:nvPr/>
        </p:nvSpPr>
        <p:spPr bwMode="auto">
          <a:xfrm>
            <a:off x="4244975" y="3470275"/>
            <a:ext cx="1806575" cy="774700"/>
          </a:xfrm>
          <a:prstGeom prst="roundRect">
            <a:avLst>
              <a:gd name="adj" fmla="val 16667"/>
            </a:avLst>
          </a:prstGeom>
          <a:solidFill>
            <a:srgbClr val="FFFF99"/>
          </a:solidFill>
          <a:ln w="9525" algn="ctr">
            <a:solidFill>
              <a:srgbClr val="CCCC00"/>
            </a:solidFill>
            <a:round/>
            <a:headEnd/>
            <a:tailEnd/>
          </a:ln>
        </p:spPr>
        <p:txBody>
          <a:bodyPr wrap="none" lIns="83969" tIns="41985" rIns="83969" bIns="41985"/>
          <a:lstStyle/>
          <a:p>
            <a:pPr algn="ctr"/>
            <a:endParaRPr lang="en-GB" sz="900" b="1"/>
          </a:p>
          <a:p>
            <a:pPr algn="ctr"/>
            <a:r>
              <a:rPr lang="en-GB" sz="900" b="1"/>
              <a:t>Painter</a:t>
            </a:r>
          </a:p>
        </p:txBody>
      </p:sp>
      <p:sp>
        <p:nvSpPr>
          <p:cNvPr id="29719" name="AutoShape 32"/>
          <p:cNvSpPr>
            <a:spLocks noChangeArrowheads="1"/>
          </p:cNvSpPr>
          <p:nvPr/>
        </p:nvSpPr>
        <p:spPr bwMode="auto">
          <a:xfrm>
            <a:off x="4327525" y="4646613"/>
            <a:ext cx="776288" cy="574675"/>
          </a:xfrm>
          <a:prstGeom prst="roundRect">
            <a:avLst>
              <a:gd name="adj" fmla="val 16667"/>
            </a:avLst>
          </a:prstGeom>
          <a:gradFill rotWithShape="1">
            <a:gsLst>
              <a:gs pos="0">
                <a:srgbClr val="DCD70B"/>
              </a:gs>
              <a:gs pos="50000">
                <a:srgbClr val="FFFF99"/>
              </a:gs>
              <a:gs pos="100000">
                <a:srgbClr val="DCD70B"/>
              </a:gs>
            </a:gsLst>
            <a:lin ang="0" scaled="1"/>
          </a:gradFill>
          <a:ln w="9525" algn="ctr">
            <a:solidFill>
              <a:schemeClr val="accent2"/>
            </a:solidFill>
            <a:round/>
            <a:headEnd/>
            <a:tailEnd/>
          </a:ln>
        </p:spPr>
        <p:txBody>
          <a:bodyPr wrap="none" lIns="83969" tIns="41985" rIns="83969" bIns="41985"/>
          <a:lstStyle/>
          <a:p>
            <a:pPr algn="ctr"/>
            <a:r>
              <a:rPr lang="en-US" sz="900" b="1"/>
              <a:t>Widget</a:t>
            </a:r>
          </a:p>
        </p:txBody>
      </p:sp>
      <p:sp>
        <p:nvSpPr>
          <p:cNvPr id="29720" name="AutoShape 33"/>
          <p:cNvSpPr>
            <a:spLocks noChangeArrowheads="1"/>
          </p:cNvSpPr>
          <p:nvPr/>
        </p:nvSpPr>
        <p:spPr bwMode="auto">
          <a:xfrm>
            <a:off x="5192713" y="4645025"/>
            <a:ext cx="776287" cy="574675"/>
          </a:xfrm>
          <a:prstGeom prst="roundRect">
            <a:avLst>
              <a:gd name="adj" fmla="val 16667"/>
            </a:avLst>
          </a:prstGeom>
          <a:gradFill rotWithShape="1">
            <a:gsLst>
              <a:gs pos="0">
                <a:srgbClr val="DCD70B"/>
              </a:gs>
              <a:gs pos="50000">
                <a:srgbClr val="FFFF99"/>
              </a:gs>
              <a:gs pos="100000">
                <a:srgbClr val="DCD70B"/>
              </a:gs>
            </a:gsLst>
            <a:lin ang="0" scaled="1"/>
          </a:gradFill>
          <a:ln w="9525" algn="ctr">
            <a:solidFill>
              <a:schemeClr val="accent2"/>
            </a:solidFill>
            <a:round/>
            <a:headEnd/>
            <a:tailEnd/>
          </a:ln>
        </p:spPr>
        <p:txBody>
          <a:bodyPr wrap="none" lIns="83969" tIns="41985" rIns="83969" bIns="41985"/>
          <a:lstStyle/>
          <a:p>
            <a:pPr algn="ctr"/>
            <a:r>
              <a:rPr lang="en-US" sz="900" b="1"/>
              <a:t>WMapp</a:t>
            </a:r>
          </a:p>
        </p:txBody>
      </p:sp>
      <p:sp>
        <p:nvSpPr>
          <p:cNvPr id="29721" name="Slide Number Placeholder 3"/>
          <p:cNvSpPr>
            <a:spLocks noGrp="1"/>
          </p:cNvSpPr>
          <p:nvPr>
            <p:ph type="sldNum" sz="quarter" idx="10"/>
          </p:nvPr>
        </p:nvSpPr>
        <p:spPr>
          <a:noFill/>
        </p:spPr>
        <p:txBody>
          <a:bodyPr/>
          <a:lstStyle/>
          <a:p>
            <a:fld id="{61D5E292-3FB1-42A9-A13F-F3EA0910EB8A}" type="slidenum">
              <a:rPr lang="en-US"/>
              <a:pPr/>
              <a:t>6</a:t>
            </a:fld>
            <a:r>
              <a:rPr lang="en-US"/>
              <a:t> / T. A. Devi / ID RD CDS HF /  Dec-2012   © Continental Automotive Singapore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50586">
                                            <p:txEl>
                                              <p:pRg st="0" end="0"/>
                                            </p:txEl>
                                          </p:spTgt>
                                        </p:tgtEl>
                                        <p:attrNameLst>
                                          <p:attrName>style.visibility</p:attrName>
                                        </p:attrNameLst>
                                      </p:cBhvr>
                                      <p:to>
                                        <p:strVal val="visible"/>
                                      </p:to>
                                    </p:set>
                                    <p:anim calcmode="lin" valueType="num">
                                      <p:cBhvr>
                                        <p:cTn id="7" dur="1000" fill="hold"/>
                                        <p:tgtEl>
                                          <p:spTgt spid="45058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5058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5058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50586">
                                            <p:txEl>
                                              <p:pRg st="1" end="1"/>
                                            </p:txEl>
                                          </p:spTgt>
                                        </p:tgtEl>
                                        <p:attrNameLst>
                                          <p:attrName>style.visibility</p:attrName>
                                        </p:attrNameLst>
                                      </p:cBhvr>
                                      <p:to>
                                        <p:strVal val="visible"/>
                                      </p:to>
                                    </p:set>
                                    <p:anim calcmode="lin" valueType="num">
                                      <p:cBhvr>
                                        <p:cTn id="14" dur="1000" fill="hold"/>
                                        <p:tgtEl>
                                          <p:spTgt spid="45058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5058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50586">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450588"/>
                                        </p:tgtEl>
                                        <p:attrNameLst>
                                          <p:attrName>style.visibility</p:attrName>
                                        </p:attrNameLst>
                                      </p:cBhvr>
                                      <p:to>
                                        <p:strVal val="visible"/>
                                      </p:to>
                                    </p:set>
                                    <p:anim calcmode="lin" valueType="num">
                                      <p:cBhvr>
                                        <p:cTn id="19" dur="1000" fill="hold"/>
                                        <p:tgtEl>
                                          <p:spTgt spid="450588"/>
                                        </p:tgtEl>
                                        <p:attrNameLst>
                                          <p:attrName>ppt_w</p:attrName>
                                        </p:attrNameLst>
                                      </p:cBhvr>
                                      <p:tavLst>
                                        <p:tav tm="0">
                                          <p:val>
                                            <p:strVal val="#ppt_w*0.70"/>
                                          </p:val>
                                        </p:tav>
                                        <p:tav tm="100000">
                                          <p:val>
                                            <p:strVal val="#ppt_w"/>
                                          </p:val>
                                        </p:tav>
                                      </p:tavLst>
                                    </p:anim>
                                    <p:anim calcmode="lin" valueType="num">
                                      <p:cBhvr>
                                        <p:cTn id="20" dur="1000" fill="hold"/>
                                        <p:tgtEl>
                                          <p:spTgt spid="450588"/>
                                        </p:tgtEl>
                                        <p:attrNameLst>
                                          <p:attrName>ppt_h</p:attrName>
                                        </p:attrNameLst>
                                      </p:cBhvr>
                                      <p:tavLst>
                                        <p:tav tm="0">
                                          <p:val>
                                            <p:strVal val="#ppt_h"/>
                                          </p:val>
                                        </p:tav>
                                        <p:tav tm="100000">
                                          <p:val>
                                            <p:strVal val="#ppt_h"/>
                                          </p:val>
                                        </p:tav>
                                      </p:tavLst>
                                    </p:anim>
                                    <p:animEffect transition="in" filter="fade">
                                      <p:cBhvr>
                                        <p:cTn id="21" dur="1000"/>
                                        <p:tgtEl>
                                          <p:spTgt spid="450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338138" y="-288925"/>
            <a:ext cx="8915400" cy="1143000"/>
          </a:xfrm>
        </p:spPr>
        <p:txBody>
          <a:bodyPr/>
          <a:lstStyle/>
          <a:p>
            <a:pPr eaLnBrk="1" hangingPunct="1"/>
            <a:r>
              <a:rPr lang="en-US" smtClean="0"/>
              <a:t>Legend</a:t>
            </a:r>
          </a:p>
        </p:txBody>
      </p:sp>
      <p:grpSp>
        <p:nvGrpSpPr>
          <p:cNvPr id="101378" name="Group 55"/>
          <p:cNvGrpSpPr>
            <a:grpSpLocks/>
          </p:cNvGrpSpPr>
          <p:nvPr/>
        </p:nvGrpSpPr>
        <p:grpSpPr bwMode="auto">
          <a:xfrm>
            <a:off x="3902075" y="1789113"/>
            <a:ext cx="766763" cy="787400"/>
            <a:chOff x="2653" y="1243"/>
            <a:chExt cx="522" cy="546"/>
          </a:xfrm>
        </p:grpSpPr>
        <p:sp>
          <p:nvSpPr>
            <p:cNvPr id="488452" name="AutoShape 4"/>
            <p:cNvSpPr>
              <a:spLocks noChangeArrowheads="1"/>
            </p:cNvSpPr>
            <p:nvPr/>
          </p:nvSpPr>
          <p:spPr bwMode="auto">
            <a:xfrm>
              <a:off x="2653" y="1243"/>
              <a:ext cx="522" cy="546"/>
            </a:xfrm>
            <a:prstGeom prst="roundRect">
              <a:avLst>
                <a:gd name="adj" fmla="val 16667"/>
              </a:avLst>
            </a:prstGeom>
            <a:solidFill>
              <a:srgbClr val="339966"/>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Painter</a:t>
              </a:r>
            </a:p>
          </p:txBody>
        </p:sp>
        <p:pic>
          <p:nvPicPr>
            <p:cNvPr id="488453" name="Picture 5" descr="palette"/>
            <p:cNvPicPr>
              <a:picLocks noChangeAspect="1" noChangeArrowheads="1"/>
            </p:cNvPicPr>
            <p:nvPr/>
          </p:nvPicPr>
          <p:blipFill>
            <a:blip r:embed="rId2" cstate="print"/>
            <a:srcRect/>
            <a:stretch>
              <a:fillRect/>
            </a:stretch>
          </p:blipFill>
          <p:spPr bwMode="auto">
            <a:xfrm>
              <a:off x="2791" y="1454"/>
              <a:ext cx="225" cy="209"/>
            </a:xfrm>
            <a:prstGeom prst="rect">
              <a:avLst/>
            </a:prstGeom>
            <a:noFill/>
            <a:effectLst>
              <a:outerShdw dist="107763" dir="2700000" algn="ctr" rotWithShape="0">
                <a:srgbClr val="808080">
                  <a:alpha val="50000"/>
                </a:srgbClr>
              </a:outerShdw>
            </a:effectLst>
          </p:spPr>
        </p:pic>
      </p:grpSp>
      <p:grpSp>
        <p:nvGrpSpPr>
          <p:cNvPr id="101379" name="Group 6"/>
          <p:cNvGrpSpPr>
            <a:grpSpLocks/>
          </p:cNvGrpSpPr>
          <p:nvPr/>
        </p:nvGrpSpPr>
        <p:grpSpPr bwMode="auto">
          <a:xfrm>
            <a:off x="3925888" y="3751263"/>
            <a:ext cx="766762" cy="787400"/>
            <a:chOff x="3334" y="3052"/>
            <a:chExt cx="446" cy="496"/>
          </a:xfrm>
        </p:grpSpPr>
        <p:sp>
          <p:nvSpPr>
            <p:cNvPr id="488455" name="AutoShape 7"/>
            <p:cNvSpPr>
              <a:spLocks noChangeArrowheads="1"/>
            </p:cNvSpPr>
            <p:nvPr/>
          </p:nvSpPr>
          <p:spPr bwMode="auto">
            <a:xfrm>
              <a:off x="3334" y="3052"/>
              <a:ext cx="446" cy="496"/>
            </a:xfrm>
            <a:prstGeom prst="roundRect">
              <a:avLst>
                <a:gd name="adj" fmla="val 16667"/>
              </a:avLst>
            </a:prstGeom>
            <a:solidFill>
              <a:srgbClr val="CC99FF"/>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Widget</a:t>
              </a:r>
            </a:p>
          </p:txBody>
        </p:sp>
        <p:pic>
          <p:nvPicPr>
            <p:cNvPr id="101428" name="Picture 8" descr="textfield"/>
            <p:cNvPicPr>
              <a:picLocks noChangeAspect="1" noChangeArrowheads="1"/>
            </p:cNvPicPr>
            <p:nvPr/>
          </p:nvPicPr>
          <p:blipFill>
            <a:blip r:embed="rId3" cstate="print"/>
            <a:srcRect/>
            <a:stretch>
              <a:fillRect/>
            </a:stretch>
          </p:blipFill>
          <p:spPr bwMode="auto">
            <a:xfrm>
              <a:off x="3470" y="3259"/>
              <a:ext cx="192" cy="192"/>
            </a:xfrm>
            <a:prstGeom prst="rect">
              <a:avLst/>
            </a:prstGeom>
            <a:noFill/>
            <a:ln w="9525">
              <a:noFill/>
              <a:miter lim="800000"/>
              <a:headEnd/>
              <a:tailEnd/>
            </a:ln>
          </p:spPr>
        </p:pic>
      </p:grpSp>
      <p:grpSp>
        <p:nvGrpSpPr>
          <p:cNvPr id="101380" name="Group 9"/>
          <p:cNvGrpSpPr>
            <a:grpSpLocks/>
          </p:cNvGrpSpPr>
          <p:nvPr/>
        </p:nvGrpSpPr>
        <p:grpSpPr bwMode="auto">
          <a:xfrm>
            <a:off x="6826250" y="2051050"/>
            <a:ext cx="766763" cy="787400"/>
            <a:chOff x="381" y="2266"/>
            <a:chExt cx="446" cy="496"/>
          </a:xfrm>
        </p:grpSpPr>
        <p:sp>
          <p:nvSpPr>
            <p:cNvPr id="488458" name="AutoShape 10"/>
            <p:cNvSpPr>
              <a:spLocks noChangeArrowheads="1"/>
            </p:cNvSpPr>
            <p:nvPr/>
          </p:nvSpPr>
          <p:spPr bwMode="auto">
            <a:xfrm>
              <a:off x="381" y="2266"/>
              <a:ext cx="446" cy="496"/>
            </a:xfrm>
            <a:prstGeom prst="roundRect">
              <a:avLst>
                <a:gd name="adj" fmla="val 16667"/>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Layer</a:t>
              </a:r>
            </a:p>
          </p:txBody>
        </p:sp>
        <p:pic>
          <p:nvPicPr>
            <p:cNvPr id="101426" name="Picture 11" descr="layers"/>
            <p:cNvPicPr>
              <a:picLocks noChangeAspect="1" noChangeArrowheads="1"/>
            </p:cNvPicPr>
            <p:nvPr/>
          </p:nvPicPr>
          <p:blipFill>
            <a:blip r:embed="rId4" cstate="print"/>
            <a:srcRect/>
            <a:stretch>
              <a:fillRect/>
            </a:stretch>
          </p:blipFill>
          <p:spPr bwMode="auto">
            <a:xfrm>
              <a:off x="499" y="2475"/>
              <a:ext cx="192" cy="192"/>
            </a:xfrm>
            <a:prstGeom prst="rect">
              <a:avLst/>
            </a:prstGeom>
            <a:noFill/>
            <a:ln w="9525">
              <a:noFill/>
              <a:miter lim="800000"/>
              <a:headEnd/>
              <a:tailEnd/>
            </a:ln>
          </p:spPr>
        </p:pic>
      </p:grpSp>
      <p:grpSp>
        <p:nvGrpSpPr>
          <p:cNvPr id="101381" name="Group 12"/>
          <p:cNvGrpSpPr>
            <a:grpSpLocks/>
          </p:cNvGrpSpPr>
          <p:nvPr/>
        </p:nvGrpSpPr>
        <p:grpSpPr bwMode="auto">
          <a:xfrm>
            <a:off x="495300" y="3751263"/>
            <a:ext cx="766763" cy="787400"/>
            <a:chOff x="1652" y="2267"/>
            <a:chExt cx="446" cy="496"/>
          </a:xfrm>
        </p:grpSpPr>
        <p:sp>
          <p:nvSpPr>
            <p:cNvPr id="488461" name="AutoShape 13"/>
            <p:cNvSpPr>
              <a:spLocks noChangeArrowheads="1"/>
            </p:cNvSpPr>
            <p:nvPr/>
          </p:nvSpPr>
          <p:spPr bwMode="auto">
            <a:xfrm>
              <a:off x="1652" y="2267"/>
              <a:ext cx="446" cy="496"/>
            </a:xfrm>
            <a:prstGeom prst="roundRect">
              <a:avLst>
                <a:gd name="adj" fmla="val 16667"/>
              </a:avLst>
            </a:prstGeom>
            <a:solidFill>
              <a:srgbClr val="FFFF0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Root</a:t>
              </a:r>
            </a:p>
          </p:txBody>
        </p:sp>
        <p:pic>
          <p:nvPicPr>
            <p:cNvPr id="101424" name="Picture 14"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1382" name="Group 15"/>
          <p:cNvGrpSpPr>
            <a:grpSpLocks/>
          </p:cNvGrpSpPr>
          <p:nvPr/>
        </p:nvGrpSpPr>
        <p:grpSpPr bwMode="auto">
          <a:xfrm>
            <a:off x="495300" y="4730750"/>
            <a:ext cx="766763" cy="787400"/>
            <a:chOff x="1652" y="2267"/>
            <a:chExt cx="446" cy="496"/>
          </a:xfrm>
        </p:grpSpPr>
        <p:sp>
          <p:nvSpPr>
            <p:cNvPr id="488464" name="AutoShape 16"/>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Window</a:t>
              </a:r>
            </a:p>
          </p:txBody>
        </p:sp>
        <p:pic>
          <p:nvPicPr>
            <p:cNvPr id="101422" name="Picture 17"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1383" name="Group 18"/>
          <p:cNvGrpSpPr>
            <a:grpSpLocks/>
          </p:cNvGrpSpPr>
          <p:nvPr/>
        </p:nvGrpSpPr>
        <p:grpSpPr bwMode="auto">
          <a:xfrm>
            <a:off x="6826250" y="4027488"/>
            <a:ext cx="766763" cy="785812"/>
            <a:chOff x="935" y="2266"/>
            <a:chExt cx="446" cy="496"/>
          </a:xfrm>
        </p:grpSpPr>
        <p:sp>
          <p:nvSpPr>
            <p:cNvPr id="488467" name="AutoShape 19"/>
            <p:cNvSpPr>
              <a:spLocks noChangeArrowheads="1"/>
            </p:cNvSpPr>
            <p:nvPr/>
          </p:nvSpPr>
          <p:spPr bwMode="auto">
            <a:xfrm>
              <a:off x="935" y="2266"/>
              <a:ext cx="446" cy="496"/>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err="1">
                  <a:latin typeface="Verdana" pitchFamily="34" charset="0"/>
                </a:rPr>
                <a:t>BUFlet</a:t>
              </a:r>
              <a:endParaRPr lang="en-US" sz="1000" b="1" dirty="0">
                <a:latin typeface="Verdana" pitchFamily="34" charset="0"/>
              </a:endParaRPr>
            </a:p>
          </p:txBody>
        </p:sp>
        <p:pic>
          <p:nvPicPr>
            <p:cNvPr id="101420" name="Picture 20" descr="book_previous"/>
            <p:cNvPicPr>
              <a:picLocks noChangeAspect="1" noChangeArrowheads="1"/>
            </p:cNvPicPr>
            <p:nvPr/>
          </p:nvPicPr>
          <p:blipFill>
            <a:blip r:embed="rId6" cstate="print"/>
            <a:srcRect/>
            <a:stretch>
              <a:fillRect/>
            </a:stretch>
          </p:blipFill>
          <p:spPr bwMode="auto">
            <a:xfrm>
              <a:off x="1062" y="2474"/>
              <a:ext cx="192" cy="192"/>
            </a:xfrm>
            <a:prstGeom prst="rect">
              <a:avLst/>
            </a:prstGeom>
            <a:noFill/>
            <a:ln w="9525">
              <a:noFill/>
              <a:miter lim="800000"/>
              <a:headEnd/>
              <a:tailEnd/>
            </a:ln>
          </p:spPr>
        </p:pic>
      </p:grpSp>
      <p:grpSp>
        <p:nvGrpSpPr>
          <p:cNvPr id="101384" name="Group 21"/>
          <p:cNvGrpSpPr>
            <a:grpSpLocks/>
          </p:cNvGrpSpPr>
          <p:nvPr/>
        </p:nvGrpSpPr>
        <p:grpSpPr bwMode="auto">
          <a:xfrm>
            <a:off x="495300" y="2754313"/>
            <a:ext cx="766763" cy="787400"/>
            <a:chOff x="1669" y="2955"/>
            <a:chExt cx="446" cy="496"/>
          </a:xfrm>
        </p:grpSpPr>
        <p:sp>
          <p:nvSpPr>
            <p:cNvPr id="488470" name="AutoShape 22"/>
            <p:cNvSpPr>
              <a:spLocks noChangeArrowheads="1"/>
            </p:cNvSpPr>
            <p:nvPr/>
          </p:nvSpPr>
          <p:spPr bwMode="auto">
            <a:xfrm>
              <a:off x="1669" y="2955"/>
              <a:ext cx="446" cy="496"/>
            </a:xfrm>
            <a:prstGeom prst="roundRect">
              <a:avLst>
                <a:gd name="adj" fmla="val 16667"/>
              </a:avLst>
            </a:prstGeom>
            <a:solidFill>
              <a:srgbClr val="C0C0C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Time</a:t>
              </a:r>
            </a:p>
            <a:p>
              <a:pPr algn="ctr" defTabSz="957776">
                <a:defRPr/>
              </a:pPr>
              <a:r>
                <a:rPr lang="en-US" sz="1000" b="1" dirty="0">
                  <a:latin typeface="Verdana" pitchFamily="34" charset="0"/>
                </a:rPr>
                <a:t>Domain</a:t>
              </a:r>
            </a:p>
          </p:txBody>
        </p:sp>
        <p:pic>
          <p:nvPicPr>
            <p:cNvPr id="101418" name="Picture 23" descr="lightning"/>
            <p:cNvPicPr>
              <a:picLocks noChangeAspect="1" noChangeArrowheads="1"/>
            </p:cNvPicPr>
            <p:nvPr/>
          </p:nvPicPr>
          <p:blipFill>
            <a:blip r:embed="rId7" cstate="print"/>
            <a:srcRect/>
            <a:stretch>
              <a:fillRect/>
            </a:stretch>
          </p:blipFill>
          <p:spPr bwMode="auto">
            <a:xfrm>
              <a:off x="1793" y="3229"/>
              <a:ext cx="192" cy="192"/>
            </a:xfrm>
            <a:prstGeom prst="rect">
              <a:avLst/>
            </a:prstGeom>
            <a:noFill/>
            <a:ln w="9525">
              <a:noFill/>
              <a:miter lim="800000"/>
              <a:headEnd/>
              <a:tailEnd/>
            </a:ln>
          </p:spPr>
        </p:pic>
      </p:grpSp>
      <p:grpSp>
        <p:nvGrpSpPr>
          <p:cNvPr id="101385" name="Group 24"/>
          <p:cNvGrpSpPr>
            <a:grpSpLocks/>
          </p:cNvGrpSpPr>
          <p:nvPr/>
        </p:nvGrpSpPr>
        <p:grpSpPr bwMode="auto">
          <a:xfrm>
            <a:off x="6826250" y="3046413"/>
            <a:ext cx="766763" cy="787400"/>
            <a:chOff x="381" y="2707"/>
            <a:chExt cx="446" cy="496"/>
          </a:xfrm>
        </p:grpSpPr>
        <p:sp>
          <p:nvSpPr>
            <p:cNvPr id="488473" name="AutoShape 25"/>
            <p:cNvSpPr>
              <a:spLocks noChangeArrowheads="1"/>
            </p:cNvSpPr>
            <p:nvPr/>
          </p:nvSpPr>
          <p:spPr bwMode="auto">
            <a:xfrm>
              <a:off x="381" y="2707"/>
              <a:ext cx="446" cy="496"/>
            </a:xfrm>
            <a:prstGeom prst="roundRect">
              <a:avLst>
                <a:gd name="adj" fmla="val 16667"/>
              </a:avLst>
            </a:prstGeom>
            <a:solidFill>
              <a:srgbClr val="CCFFCC"/>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Context</a:t>
              </a:r>
            </a:p>
          </p:txBody>
        </p:sp>
        <p:pic>
          <p:nvPicPr>
            <p:cNvPr id="101416" name="Picture 26" descr="painbrush"/>
            <p:cNvPicPr>
              <a:picLocks noChangeAspect="1" noChangeArrowheads="1"/>
            </p:cNvPicPr>
            <p:nvPr/>
          </p:nvPicPr>
          <p:blipFill>
            <a:blip r:embed="rId8" cstate="print"/>
            <a:srcRect/>
            <a:stretch>
              <a:fillRect/>
            </a:stretch>
          </p:blipFill>
          <p:spPr bwMode="auto">
            <a:xfrm>
              <a:off x="499" y="2896"/>
              <a:ext cx="192" cy="192"/>
            </a:xfrm>
            <a:prstGeom prst="rect">
              <a:avLst/>
            </a:prstGeom>
            <a:noFill/>
            <a:ln w="9525">
              <a:noFill/>
              <a:miter lim="800000"/>
              <a:headEnd/>
              <a:tailEnd/>
            </a:ln>
          </p:spPr>
        </p:pic>
      </p:grpSp>
      <p:grpSp>
        <p:nvGrpSpPr>
          <p:cNvPr id="101386" name="Group 27"/>
          <p:cNvGrpSpPr>
            <a:grpSpLocks/>
          </p:cNvGrpSpPr>
          <p:nvPr/>
        </p:nvGrpSpPr>
        <p:grpSpPr bwMode="auto">
          <a:xfrm>
            <a:off x="3925888" y="2754313"/>
            <a:ext cx="766762" cy="787400"/>
            <a:chOff x="3711" y="1164"/>
            <a:chExt cx="446" cy="496"/>
          </a:xfrm>
        </p:grpSpPr>
        <p:sp>
          <p:nvSpPr>
            <p:cNvPr id="488476" name="AutoShape 28"/>
            <p:cNvSpPr>
              <a:spLocks noChangeArrowheads="1"/>
            </p:cNvSpPr>
            <p:nvPr/>
          </p:nvSpPr>
          <p:spPr bwMode="auto">
            <a:xfrm>
              <a:off x="3711" y="1164"/>
              <a:ext cx="446" cy="496"/>
            </a:xfrm>
            <a:prstGeom prst="roundRect">
              <a:avLst>
                <a:gd name="adj" fmla="val 16667"/>
              </a:avLst>
            </a:prstGeom>
            <a:solidFill>
              <a:schemeClr val="folHlink"/>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err="1">
                  <a:latin typeface="Verdana" pitchFamily="34" charset="0"/>
                </a:rPr>
                <a:t>WMapp</a:t>
              </a:r>
              <a:endParaRPr lang="en-US" sz="1000" b="1" dirty="0">
                <a:latin typeface="Verdana" pitchFamily="34" charset="0"/>
              </a:endParaRPr>
            </a:p>
          </p:txBody>
        </p:sp>
        <p:pic>
          <p:nvPicPr>
            <p:cNvPr id="101414" name="Picture 29" descr="cog_edit"/>
            <p:cNvPicPr>
              <a:picLocks noChangeAspect="1" noChangeArrowheads="1"/>
            </p:cNvPicPr>
            <p:nvPr/>
          </p:nvPicPr>
          <p:blipFill>
            <a:blip r:embed="rId9" cstate="print"/>
            <a:srcRect/>
            <a:stretch>
              <a:fillRect/>
            </a:stretch>
          </p:blipFill>
          <p:spPr bwMode="auto">
            <a:xfrm>
              <a:off x="3845" y="1376"/>
              <a:ext cx="192" cy="192"/>
            </a:xfrm>
            <a:prstGeom prst="rect">
              <a:avLst/>
            </a:prstGeom>
            <a:noFill/>
            <a:ln w="9525">
              <a:noFill/>
              <a:miter lim="800000"/>
              <a:headEnd/>
              <a:tailEnd/>
            </a:ln>
          </p:spPr>
        </p:pic>
      </p:grpSp>
      <p:grpSp>
        <p:nvGrpSpPr>
          <p:cNvPr id="101387" name="Group 30"/>
          <p:cNvGrpSpPr>
            <a:grpSpLocks/>
          </p:cNvGrpSpPr>
          <p:nvPr/>
        </p:nvGrpSpPr>
        <p:grpSpPr bwMode="auto">
          <a:xfrm>
            <a:off x="6826250" y="1085850"/>
            <a:ext cx="766763" cy="785813"/>
            <a:chOff x="2789" y="981"/>
            <a:chExt cx="446" cy="496"/>
          </a:xfrm>
        </p:grpSpPr>
        <p:sp>
          <p:nvSpPr>
            <p:cNvPr id="488479" name="AutoShape 31"/>
            <p:cNvSpPr>
              <a:spLocks noChangeArrowheads="1"/>
            </p:cNvSpPr>
            <p:nvPr/>
          </p:nvSpPr>
          <p:spPr bwMode="auto">
            <a:xfrm>
              <a:off x="2789" y="981"/>
              <a:ext cx="446" cy="496"/>
            </a:xfrm>
            <a:prstGeom prst="roundRect">
              <a:avLst>
                <a:gd name="adj" fmla="val 16667"/>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Surface</a:t>
              </a:r>
            </a:p>
          </p:txBody>
        </p:sp>
        <p:pic>
          <p:nvPicPr>
            <p:cNvPr id="101412" name="Picture 32" descr="page_white_stack"/>
            <p:cNvPicPr>
              <a:picLocks noChangeAspect="1" noChangeArrowheads="1"/>
            </p:cNvPicPr>
            <p:nvPr/>
          </p:nvPicPr>
          <p:blipFill>
            <a:blip r:embed="rId10" cstate="print"/>
            <a:srcRect/>
            <a:stretch>
              <a:fillRect/>
            </a:stretch>
          </p:blipFill>
          <p:spPr bwMode="auto">
            <a:xfrm>
              <a:off x="2907" y="1162"/>
              <a:ext cx="192" cy="192"/>
            </a:xfrm>
            <a:prstGeom prst="rect">
              <a:avLst/>
            </a:prstGeom>
            <a:noFill/>
            <a:ln w="9525">
              <a:noFill/>
              <a:miter lim="800000"/>
              <a:headEnd/>
              <a:tailEnd/>
            </a:ln>
          </p:spPr>
        </p:pic>
      </p:grpSp>
      <p:grpSp>
        <p:nvGrpSpPr>
          <p:cNvPr id="101388" name="Group 33"/>
          <p:cNvGrpSpPr>
            <a:grpSpLocks/>
          </p:cNvGrpSpPr>
          <p:nvPr/>
        </p:nvGrpSpPr>
        <p:grpSpPr bwMode="auto">
          <a:xfrm>
            <a:off x="3925888" y="4730750"/>
            <a:ext cx="766762" cy="787400"/>
            <a:chOff x="3352" y="3684"/>
            <a:chExt cx="446" cy="496"/>
          </a:xfrm>
        </p:grpSpPr>
        <p:sp>
          <p:nvSpPr>
            <p:cNvPr id="488482" name="AutoShape 34"/>
            <p:cNvSpPr>
              <a:spLocks noChangeArrowheads="1"/>
            </p:cNvSpPr>
            <p:nvPr/>
          </p:nvSpPr>
          <p:spPr bwMode="auto">
            <a:xfrm>
              <a:off x="3352" y="3684"/>
              <a:ext cx="446" cy="496"/>
            </a:xfrm>
            <a:prstGeom prst="roundRect">
              <a:avLst>
                <a:gd name="adj" fmla="val 16667"/>
              </a:avLst>
            </a:prstGeom>
            <a:solidFill>
              <a:srgbClr val="CC99FF"/>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Widget</a:t>
              </a:r>
            </a:p>
            <a:p>
              <a:pPr algn="ctr" defTabSz="957776">
                <a:defRPr/>
              </a:pPr>
              <a:r>
                <a:rPr lang="en-US" sz="1000" b="1" dirty="0">
                  <a:latin typeface="Verdana" pitchFamily="34" charset="0"/>
                </a:rPr>
                <a:t>Tree</a:t>
              </a:r>
            </a:p>
          </p:txBody>
        </p:sp>
        <p:pic>
          <p:nvPicPr>
            <p:cNvPr id="101410" name="Picture 35" descr="chart_organisation"/>
            <p:cNvPicPr>
              <a:picLocks noChangeAspect="1" noChangeArrowheads="1"/>
            </p:cNvPicPr>
            <p:nvPr/>
          </p:nvPicPr>
          <p:blipFill>
            <a:blip r:embed="rId11" cstate="print"/>
            <a:srcRect/>
            <a:stretch>
              <a:fillRect/>
            </a:stretch>
          </p:blipFill>
          <p:spPr bwMode="auto">
            <a:xfrm>
              <a:off x="3500" y="3929"/>
              <a:ext cx="192" cy="192"/>
            </a:xfrm>
            <a:prstGeom prst="rect">
              <a:avLst/>
            </a:prstGeom>
            <a:noFill/>
            <a:ln w="9525">
              <a:noFill/>
              <a:miter lim="800000"/>
              <a:headEnd/>
              <a:tailEnd/>
            </a:ln>
          </p:spPr>
        </p:pic>
      </p:grpSp>
      <p:grpSp>
        <p:nvGrpSpPr>
          <p:cNvPr id="101389" name="Group 36"/>
          <p:cNvGrpSpPr>
            <a:grpSpLocks/>
          </p:cNvGrpSpPr>
          <p:nvPr/>
        </p:nvGrpSpPr>
        <p:grpSpPr bwMode="auto">
          <a:xfrm>
            <a:off x="495300" y="1789113"/>
            <a:ext cx="766763" cy="787400"/>
            <a:chOff x="340" y="997"/>
            <a:chExt cx="446" cy="496"/>
          </a:xfrm>
        </p:grpSpPr>
        <p:sp>
          <p:nvSpPr>
            <p:cNvPr id="488485" name="AutoShape 37"/>
            <p:cNvSpPr>
              <a:spLocks noChangeArrowheads="1"/>
            </p:cNvSpPr>
            <p:nvPr/>
          </p:nvSpPr>
          <p:spPr bwMode="auto">
            <a:xfrm>
              <a:off x="340" y="997"/>
              <a:ext cx="446" cy="496"/>
            </a:xfrm>
            <a:prstGeom prst="roundRect">
              <a:avLst>
                <a:gd name="adj" fmla="val 16667"/>
              </a:avLst>
            </a:prstGeom>
            <a:solidFill>
              <a:srgbClr val="C0C0C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Time</a:t>
              </a:r>
            </a:p>
            <a:p>
              <a:pPr algn="ctr" defTabSz="957776">
                <a:defRPr/>
              </a:pPr>
              <a:r>
                <a:rPr lang="en-US" sz="1000" b="1" dirty="0">
                  <a:latin typeface="Verdana" pitchFamily="34" charset="0"/>
                </a:rPr>
                <a:t>Domain</a:t>
              </a:r>
            </a:p>
          </p:txBody>
        </p:sp>
        <p:pic>
          <p:nvPicPr>
            <p:cNvPr id="101408" name="Picture 38" descr="arrow_rotate_clockwise"/>
            <p:cNvPicPr>
              <a:picLocks noChangeAspect="1" noChangeArrowheads="1"/>
            </p:cNvPicPr>
            <p:nvPr/>
          </p:nvPicPr>
          <p:blipFill>
            <a:blip r:embed="rId12" cstate="print"/>
            <a:srcRect/>
            <a:stretch>
              <a:fillRect/>
            </a:stretch>
          </p:blipFill>
          <p:spPr bwMode="auto">
            <a:xfrm>
              <a:off x="455" y="1261"/>
              <a:ext cx="192" cy="192"/>
            </a:xfrm>
            <a:prstGeom prst="rect">
              <a:avLst/>
            </a:prstGeom>
            <a:noFill/>
            <a:ln w="9525">
              <a:noFill/>
              <a:miter lim="800000"/>
              <a:headEnd/>
              <a:tailEnd/>
            </a:ln>
          </p:spPr>
        </p:pic>
      </p:grpSp>
      <p:grpSp>
        <p:nvGrpSpPr>
          <p:cNvPr id="101390" name="Group 39"/>
          <p:cNvGrpSpPr>
            <a:grpSpLocks/>
          </p:cNvGrpSpPr>
          <p:nvPr/>
        </p:nvGrpSpPr>
        <p:grpSpPr bwMode="auto">
          <a:xfrm>
            <a:off x="6826250" y="5033963"/>
            <a:ext cx="766763" cy="785812"/>
            <a:chOff x="161" y="2452"/>
            <a:chExt cx="446" cy="496"/>
          </a:xfrm>
        </p:grpSpPr>
        <p:sp>
          <p:nvSpPr>
            <p:cNvPr id="488488" name="AutoShape 40"/>
            <p:cNvSpPr>
              <a:spLocks noChangeArrowheads="1"/>
            </p:cNvSpPr>
            <p:nvPr/>
          </p:nvSpPr>
          <p:spPr bwMode="auto">
            <a:xfrm>
              <a:off x="161" y="2452"/>
              <a:ext cx="446" cy="496"/>
            </a:xfrm>
            <a:prstGeom prst="roundRect">
              <a:avLst>
                <a:gd name="adj" fmla="val 16667"/>
              </a:avLst>
            </a:prstGeom>
            <a:solidFill>
              <a:srgbClr val="3366FF"/>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Display</a:t>
              </a:r>
            </a:p>
          </p:txBody>
        </p:sp>
        <p:pic>
          <p:nvPicPr>
            <p:cNvPr id="101406" name="Picture 41" descr="monitor"/>
            <p:cNvPicPr>
              <a:picLocks noChangeAspect="1" noChangeArrowheads="1"/>
            </p:cNvPicPr>
            <p:nvPr/>
          </p:nvPicPr>
          <p:blipFill>
            <a:blip r:embed="rId13" cstate="print"/>
            <a:srcRect/>
            <a:stretch>
              <a:fillRect/>
            </a:stretch>
          </p:blipFill>
          <p:spPr bwMode="auto">
            <a:xfrm>
              <a:off x="288" y="2660"/>
              <a:ext cx="192" cy="192"/>
            </a:xfrm>
            <a:prstGeom prst="rect">
              <a:avLst/>
            </a:prstGeom>
            <a:noFill/>
            <a:ln w="9525">
              <a:noFill/>
              <a:miter lim="800000"/>
              <a:headEnd/>
              <a:tailEnd/>
            </a:ln>
          </p:spPr>
        </p:pic>
      </p:grpSp>
      <p:sp>
        <p:nvSpPr>
          <p:cNvPr id="101391" name="Text Box 42"/>
          <p:cNvSpPr txBox="1">
            <a:spLocks noChangeArrowheads="1"/>
          </p:cNvSpPr>
          <p:nvPr/>
        </p:nvSpPr>
        <p:spPr bwMode="auto">
          <a:xfrm>
            <a:off x="1382713" y="2024063"/>
            <a:ext cx="2351087" cy="388937"/>
          </a:xfrm>
          <a:prstGeom prst="rect">
            <a:avLst/>
          </a:prstGeom>
          <a:noFill/>
          <a:ln w="9525">
            <a:noFill/>
            <a:miter lim="800000"/>
            <a:headEnd/>
            <a:tailEnd/>
          </a:ln>
        </p:spPr>
        <p:txBody>
          <a:bodyPr wrap="none" lIns="95784" tIns="47892" rIns="95784" bIns="47892">
            <a:spAutoFit/>
          </a:bodyPr>
          <a:lstStyle/>
          <a:p>
            <a:pPr defTabSz="957263"/>
            <a:r>
              <a:rPr lang="en-US" sz="1900"/>
              <a:t>Cyclic Time Domain</a:t>
            </a:r>
          </a:p>
        </p:txBody>
      </p:sp>
      <p:sp>
        <p:nvSpPr>
          <p:cNvPr id="101392" name="Text Box 43"/>
          <p:cNvSpPr txBox="1">
            <a:spLocks noChangeArrowheads="1"/>
          </p:cNvSpPr>
          <p:nvPr/>
        </p:nvSpPr>
        <p:spPr bwMode="auto">
          <a:xfrm>
            <a:off x="1382713" y="2903538"/>
            <a:ext cx="2230437" cy="682625"/>
          </a:xfrm>
          <a:prstGeom prst="rect">
            <a:avLst/>
          </a:prstGeom>
          <a:noFill/>
          <a:ln w="9525">
            <a:noFill/>
            <a:miter lim="800000"/>
            <a:headEnd/>
            <a:tailEnd/>
          </a:ln>
        </p:spPr>
        <p:txBody>
          <a:bodyPr wrap="none" lIns="95784" tIns="47892" rIns="95784" bIns="47892">
            <a:spAutoFit/>
          </a:bodyPr>
          <a:lstStyle/>
          <a:p>
            <a:pPr defTabSz="957263"/>
            <a:r>
              <a:rPr lang="en-US" sz="1900"/>
              <a:t>Event-driven Time </a:t>
            </a:r>
          </a:p>
          <a:p>
            <a:pPr defTabSz="957263"/>
            <a:r>
              <a:rPr lang="en-US" sz="1900"/>
              <a:t>Domain</a:t>
            </a:r>
          </a:p>
        </p:txBody>
      </p:sp>
      <p:sp>
        <p:nvSpPr>
          <p:cNvPr id="101393" name="Text Box 44"/>
          <p:cNvSpPr txBox="1">
            <a:spLocks noChangeArrowheads="1"/>
          </p:cNvSpPr>
          <p:nvPr/>
        </p:nvSpPr>
        <p:spPr bwMode="auto">
          <a:xfrm>
            <a:off x="1382713" y="3927475"/>
            <a:ext cx="1644650" cy="388938"/>
          </a:xfrm>
          <a:prstGeom prst="rect">
            <a:avLst/>
          </a:prstGeom>
          <a:noFill/>
          <a:ln w="9525">
            <a:noFill/>
            <a:miter lim="800000"/>
            <a:headEnd/>
            <a:tailEnd/>
          </a:ln>
        </p:spPr>
        <p:txBody>
          <a:bodyPr wrap="none" lIns="95784" tIns="47892" rIns="95784" bIns="47892">
            <a:spAutoFit/>
          </a:bodyPr>
          <a:lstStyle/>
          <a:p>
            <a:pPr defTabSz="957263"/>
            <a:r>
              <a:rPr lang="en-US" sz="1900"/>
              <a:t>Root Window</a:t>
            </a:r>
          </a:p>
        </p:txBody>
      </p:sp>
      <p:sp>
        <p:nvSpPr>
          <p:cNvPr id="101394" name="Text Box 45"/>
          <p:cNvSpPr txBox="1">
            <a:spLocks noChangeArrowheads="1"/>
          </p:cNvSpPr>
          <p:nvPr/>
        </p:nvSpPr>
        <p:spPr bwMode="auto">
          <a:xfrm>
            <a:off x="1382713" y="4933950"/>
            <a:ext cx="1917700" cy="388938"/>
          </a:xfrm>
          <a:prstGeom prst="rect">
            <a:avLst/>
          </a:prstGeom>
          <a:noFill/>
          <a:ln w="9525">
            <a:noFill/>
            <a:miter lim="800000"/>
            <a:headEnd/>
            <a:tailEnd/>
          </a:ln>
        </p:spPr>
        <p:txBody>
          <a:bodyPr wrap="none" lIns="95784" tIns="47892" rIns="95784" bIns="47892">
            <a:spAutoFit/>
          </a:bodyPr>
          <a:lstStyle/>
          <a:p>
            <a:pPr defTabSz="957263"/>
            <a:r>
              <a:rPr lang="en-US" sz="1900"/>
              <a:t>Normal Window</a:t>
            </a:r>
          </a:p>
        </p:txBody>
      </p:sp>
      <p:sp>
        <p:nvSpPr>
          <p:cNvPr id="101395" name="Text Box 46"/>
          <p:cNvSpPr txBox="1">
            <a:spLocks noChangeArrowheads="1"/>
          </p:cNvSpPr>
          <p:nvPr/>
        </p:nvSpPr>
        <p:spPr bwMode="auto">
          <a:xfrm>
            <a:off x="4827588" y="2024063"/>
            <a:ext cx="1890712" cy="388937"/>
          </a:xfrm>
          <a:prstGeom prst="rect">
            <a:avLst/>
          </a:prstGeom>
          <a:noFill/>
          <a:ln w="9525">
            <a:noFill/>
            <a:miter lim="800000"/>
            <a:headEnd/>
            <a:tailEnd/>
          </a:ln>
        </p:spPr>
        <p:txBody>
          <a:bodyPr wrap="none" lIns="95784" tIns="47892" rIns="95784" bIns="47892">
            <a:spAutoFit/>
          </a:bodyPr>
          <a:lstStyle/>
          <a:p>
            <a:pPr defTabSz="957263"/>
            <a:r>
              <a:rPr lang="en-US" sz="1900"/>
              <a:t>Generic Painter</a:t>
            </a:r>
          </a:p>
        </p:txBody>
      </p:sp>
      <p:sp>
        <p:nvSpPr>
          <p:cNvPr id="101396" name="Text Box 47"/>
          <p:cNvSpPr txBox="1">
            <a:spLocks noChangeArrowheads="1"/>
          </p:cNvSpPr>
          <p:nvPr/>
        </p:nvSpPr>
        <p:spPr bwMode="auto">
          <a:xfrm>
            <a:off x="4827588" y="3040063"/>
            <a:ext cx="1035050" cy="388937"/>
          </a:xfrm>
          <a:prstGeom prst="rect">
            <a:avLst/>
          </a:prstGeom>
          <a:noFill/>
          <a:ln w="9525">
            <a:noFill/>
            <a:miter lim="800000"/>
            <a:headEnd/>
            <a:tailEnd/>
          </a:ln>
        </p:spPr>
        <p:txBody>
          <a:bodyPr wrap="none" lIns="95784" tIns="47892" rIns="95784" bIns="47892">
            <a:spAutoFit/>
          </a:bodyPr>
          <a:lstStyle/>
          <a:p>
            <a:pPr defTabSz="957263"/>
            <a:r>
              <a:rPr lang="en-US" sz="1900"/>
              <a:t>WMapp</a:t>
            </a:r>
          </a:p>
        </p:txBody>
      </p:sp>
      <p:sp>
        <p:nvSpPr>
          <p:cNvPr id="101397" name="Text Box 48"/>
          <p:cNvSpPr txBox="1">
            <a:spLocks noChangeArrowheads="1"/>
          </p:cNvSpPr>
          <p:nvPr/>
        </p:nvSpPr>
        <p:spPr bwMode="auto">
          <a:xfrm>
            <a:off x="4827588" y="3927475"/>
            <a:ext cx="954087" cy="388938"/>
          </a:xfrm>
          <a:prstGeom prst="rect">
            <a:avLst/>
          </a:prstGeom>
          <a:noFill/>
          <a:ln w="9525">
            <a:noFill/>
            <a:miter lim="800000"/>
            <a:headEnd/>
            <a:tailEnd/>
          </a:ln>
        </p:spPr>
        <p:txBody>
          <a:bodyPr wrap="none" lIns="95784" tIns="47892" rIns="95784" bIns="47892">
            <a:spAutoFit/>
          </a:bodyPr>
          <a:lstStyle/>
          <a:p>
            <a:pPr defTabSz="957263"/>
            <a:r>
              <a:rPr lang="en-US" sz="1900"/>
              <a:t>Widget</a:t>
            </a:r>
          </a:p>
        </p:txBody>
      </p:sp>
      <p:sp>
        <p:nvSpPr>
          <p:cNvPr id="101398" name="Text Box 49"/>
          <p:cNvSpPr txBox="1">
            <a:spLocks noChangeArrowheads="1"/>
          </p:cNvSpPr>
          <p:nvPr/>
        </p:nvSpPr>
        <p:spPr bwMode="auto">
          <a:xfrm>
            <a:off x="4827588" y="4933950"/>
            <a:ext cx="1511300" cy="388938"/>
          </a:xfrm>
          <a:prstGeom prst="rect">
            <a:avLst/>
          </a:prstGeom>
          <a:noFill/>
          <a:ln w="9525">
            <a:noFill/>
            <a:miter lim="800000"/>
            <a:headEnd/>
            <a:tailEnd/>
          </a:ln>
        </p:spPr>
        <p:txBody>
          <a:bodyPr wrap="none" lIns="95784" tIns="47892" rIns="95784" bIns="47892">
            <a:spAutoFit/>
          </a:bodyPr>
          <a:lstStyle/>
          <a:p>
            <a:pPr defTabSz="957263"/>
            <a:r>
              <a:rPr lang="en-US" sz="1900"/>
              <a:t>Widget Tree</a:t>
            </a:r>
          </a:p>
        </p:txBody>
      </p:sp>
      <p:sp>
        <p:nvSpPr>
          <p:cNvPr id="101399" name="Text Box 50"/>
          <p:cNvSpPr txBox="1">
            <a:spLocks noChangeArrowheads="1"/>
          </p:cNvSpPr>
          <p:nvPr/>
        </p:nvSpPr>
        <p:spPr bwMode="auto">
          <a:xfrm>
            <a:off x="7839075" y="1184275"/>
            <a:ext cx="1312863" cy="681038"/>
          </a:xfrm>
          <a:prstGeom prst="rect">
            <a:avLst/>
          </a:prstGeom>
          <a:noFill/>
          <a:ln w="9525">
            <a:noFill/>
            <a:miter lim="800000"/>
            <a:headEnd/>
            <a:tailEnd/>
          </a:ln>
        </p:spPr>
        <p:txBody>
          <a:bodyPr wrap="none" lIns="95784" tIns="47892" rIns="95784" bIns="47892">
            <a:spAutoFit/>
          </a:bodyPr>
          <a:lstStyle/>
          <a:p>
            <a:pPr defTabSz="957263"/>
            <a:r>
              <a:rPr lang="en-US" sz="1900"/>
              <a:t>Offscreen </a:t>
            </a:r>
          </a:p>
          <a:p>
            <a:pPr defTabSz="957263"/>
            <a:r>
              <a:rPr lang="en-US" sz="1900"/>
              <a:t>Surface</a:t>
            </a:r>
          </a:p>
        </p:txBody>
      </p:sp>
      <p:sp>
        <p:nvSpPr>
          <p:cNvPr id="101400" name="Text Box 51"/>
          <p:cNvSpPr txBox="1">
            <a:spLocks noChangeArrowheads="1"/>
          </p:cNvSpPr>
          <p:nvPr/>
        </p:nvSpPr>
        <p:spPr bwMode="auto">
          <a:xfrm>
            <a:off x="7839075" y="2197100"/>
            <a:ext cx="1035050" cy="681038"/>
          </a:xfrm>
          <a:prstGeom prst="rect">
            <a:avLst/>
          </a:prstGeom>
          <a:noFill/>
          <a:ln w="9525">
            <a:noFill/>
            <a:miter lim="800000"/>
            <a:headEnd/>
            <a:tailEnd/>
          </a:ln>
        </p:spPr>
        <p:txBody>
          <a:bodyPr wrap="none" lIns="95784" tIns="47892" rIns="95784" bIns="47892">
            <a:spAutoFit/>
          </a:bodyPr>
          <a:lstStyle/>
          <a:p>
            <a:pPr defTabSz="957263"/>
            <a:r>
              <a:rPr lang="en-US" sz="1900"/>
              <a:t>Visible</a:t>
            </a:r>
          </a:p>
          <a:p>
            <a:pPr defTabSz="957263"/>
            <a:r>
              <a:rPr lang="en-US" sz="1900"/>
              <a:t>Surface</a:t>
            </a:r>
          </a:p>
        </p:txBody>
      </p:sp>
      <p:sp>
        <p:nvSpPr>
          <p:cNvPr id="101401" name="Text Box 52"/>
          <p:cNvSpPr txBox="1">
            <a:spLocks noChangeArrowheads="1"/>
          </p:cNvSpPr>
          <p:nvPr/>
        </p:nvSpPr>
        <p:spPr bwMode="auto">
          <a:xfrm>
            <a:off x="7839075" y="3086100"/>
            <a:ext cx="1035050" cy="681038"/>
          </a:xfrm>
          <a:prstGeom prst="rect">
            <a:avLst/>
          </a:prstGeom>
          <a:noFill/>
          <a:ln w="9525">
            <a:noFill/>
            <a:miter lim="800000"/>
            <a:headEnd/>
            <a:tailEnd/>
          </a:ln>
        </p:spPr>
        <p:txBody>
          <a:bodyPr wrap="none" lIns="95784" tIns="47892" rIns="95784" bIns="47892">
            <a:spAutoFit/>
          </a:bodyPr>
          <a:lstStyle/>
          <a:p>
            <a:pPr defTabSz="957263"/>
            <a:r>
              <a:rPr lang="en-US" sz="1900"/>
              <a:t>GRLC</a:t>
            </a:r>
          </a:p>
          <a:p>
            <a:pPr defTabSz="957263"/>
            <a:r>
              <a:rPr lang="en-US" sz="1900"/>
              <a:t>Context</a:t>
            </a:r>
          </a:p>
        </p:txBody>
      </p:sp>
      <p:sp>
        <p:nvSpPr>
          <p:cNvPr id="101402" name="Text Box 53"/>
          <p:cNvSpPr txBox="1">
            <a:spLocks noChangeArrowheads="1"/>
          </p:cNvSpPr>
          <p:nvPr/>
        </p:nvSpPr>
        <p:spPr bwMode="auto">
          <a:xfrm>
            <a:off x="7839075" y="4230688"/>
            <a:ext cx="947738" cy="385762"/>
          </a:xfrm>
          <a:prstGeom prst="rect">
            <a:avLst/>
          </a:prstGeom>
          <a:noFill/>
          <a:ln w="9525">
            <a:noFill/>
            <a:miter lim="800000"/>
            <a:headEnd/>
            <a:tailEnd/>
          </a:ln>
        </p:spPr>
        <p:txBody>
          <a:bodyPr wrap="none" lIns="95784" tIns="47892" rIns="95784" bIns="47892">
            <a:spAutoFit/>
          </a:bodyPr>
          <a:lstStyle/>
          <a:p>
            <a:pPr defTabSz="957263"/>
            <a:r>
              <a:rPr lang="en-US" sz="1900"/>
              <a:t>BUFlet</a:t>
            </a:r>
          </a:p>
        </p:txBody>
      </p:sp>
      <p:sp>
        <p:nvSpPr>
          <p:cNvPr id="101403" name="Text Box 54"/>
          <p:cNvSpPr txBox="1">
            <a:spLocks noChangeArrowheads="1"/>
          </p:cNvSpPr>
          <p:nvPr/>
        </p:nvSpPr>
        <p:spPr bwMode="auto">
          <a:xfrm>
            <a:off x="7839075" y="5178425"/>
            <a:ext cx="1000125" cy="387350"/>
          </a:xfrm>
          <a:prstGeom prst="rect">
            <a:avLst/>
          </a:prstGeom>
          <a:noFill/>
          <a:ln w="9525">
            <a:noFill/>
            <a:miter lim="800000"/>
            <a:headEnd/>
            <a:tailEnd/>
          </a:ln>
        </p:spPr>
        <p:txBody>
          <a:bodyPr wrap="none" lIns="95784" tIns="47892" rIns="95784" bIns="47892">
            <a:spAutoFit/>
          </a:bodyPr>
          <a:lstStyle/>
          <a:p>
            <a:pPr defTabSz="957263"/>
            <a:r>
              <a:rPr lang="en-US" sz="1900"/>
              <a:t>Display</a:t>
            </a:r>
          </a:p>
        </p:txBody>
      </p:sp>
      <p:sp>
        <p:nvSpPr>
          <p:cNvPr id="101404" name="Slide Number Placeholder 3"/>
          <p:cNvSpPr>
            <a:spLocks noGrp="1"/>
          </p:cNvSpPr>
          <p:nvPr>
            <p:ph type="sldNum" sz="quarter" idx="10"/>
          </p:nvPr>
        </p:nvSpPr>
        <p:spPr>
          <a:noFill/>
        </p:spPr>
        <p:txBody>
          <a:bodyPr/>
          <a:lstStyle/>
          <a:p>
            <a:fld id="{1003F209-FA29-4D90-A9BF-08166D0576DE}" type="slidenum">
              <a:rPr lang="en-US"/>
              <a:pPr/>
              <a:t>60</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ChangeArrowheads="1"/>
          </p:cNvSpPr>
          <p:nvPr/>
        </p:nvSpPr>
        <p:spPr bwMode="auto">
          <a:xfrm>
            <a:off x="369888" y="1603375"/>
            <a:ext cx="3378200" cy="4140200"/>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102402" name="Rectangle 3"/>
          <p:cNvSpPr>
            <a:spLocks noGrp="1" noChangeArrowheads="1"/>
          </p:cNvSpPr>
          <p:nvPr>
            <p:ph type="title"/>
          </p:nvPr>
        </p:nvSpPr>
        <p:spPr/>
        <p:txBody>
          <a:bodyPr/>
          <a:lstStyle/>
          <a:p>
            <a:pPr eaLnBrk="1" hangingPunct="1"/>
            <a:r>
              <a:rPr lang="en-US" smtClean="0"/>
              <a:t>Typical Configuration (HMI with Animations – 1 layer)</a:t>
            </a:r>
          </a:p>
        </p:txBody>
      </p:sp>
      <p:grpSp>
        <p:nvGrpSpPr>
          <p:cNvPr id="102403" name="Group 4"/>
          <p:cNvGrpSpPr>
            <a:grpSpLocks/>
          </p:cNvGrpSpPr>
          <p:nvPr/>
        </p:nvGrpSpPr>
        <p:grpSpPr bwMode="auto">
          <a:xfrm>
            <a:off x="1268413" y="1233488"/>
            <a:ext cx="766762" cy="787400"/>
            <a:chOff x="1669" y="2955"/>
            <a:chExt cx="446" cy="496"/>
          </a:xfrm>
        </p:grpSpPr>
        <p:sp>
          <p:nvSpPr>
            <p:cNvPr id="491525" name="AutoShape 5"/>
            <p:cNvSpPr>
              <a:spLocks noChangeArrowheads="1"/>
            </p:cNvSpPr>
            <p:nvPr/>
          </p:nvSpPr>
          <p:spPr bwMode="auto">
            <a:xfrm>
              <a:off x="1669" y="2955"/>
              <a:ext cx="446" cy="496"/>
            </a:xfrm>
            <a:prstGeom prst="roundRect">
              <a:avLst>
                <a:gd name="adj" fmla="val 16667"/>
              </a:avLst>
            </a:prstGeom>
            <a:solidFill>
              <a:srgbClr val="C0C0C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Time</a:t>
              </a:r>
            </a:p>
            <a:p>
              <a:pPr algn="ctr" defTabSz="957776">
                <a:defRPr/>
              </a:pPr>
              <a:r>
                <a:rPr lang="en-US" sz="1000" b="1" dirty="0">
                  <a:latin typeface="Verdana" pitchFamily="34" charset="0"/>
                </a:rPr>
                <a:t>Domain1</a:t>
              </a:r>
            </a:p>
          </p:txBody>
        </p:sp>
        <p:pic>
          <p:nvPicPr>
            <p:cNvPr id="102475" name="Picture 6" descr="lightning"/>
            <p:cNvPicPr>
              <a:picLocks noChangeAspect="1" noChangeArrowheads="1"/>
            </p:cNvPicPr>
            <p:nvPr/>
          </p:nvPicPr>
          <p:blipFill>
            <a:blip r:embed="rId3" cstate="print"/>
            <a:srcRect/>
            <a:stretch>
              <a:fillRect/>
            </a:stretch>
          </p:blipFill>
          <p:spPr bwMode="auto">
            <a:xfrm>
              <a:off x="1793" y="3229"/>
              <a:ext cx="192" cy="192"/>
            </a:xfrm>
            <a:prstGeom prst="rect">
              <a:avLst/>
            </a:prstGeom>
            <a:noFill/>
            <a:ln w="9525">
              <a:noFill/>
              <a:miter lim="800000"/>
              <a:headEnd/>
              <a:tailEnd/>
            </a:ln>
          </p:spPr>
        </p:pic>
      </p:grpSp>
      <p:cxnSp>
        <p:nvCxnSpPr>
          <p:cNvPr id="102404" name="AutoShape 10"/>
          <p:cNvCxnSpPr>
            <a:cxnSpLocks noChangeShapeType="1"/>
            <a:stCxn id="491576" idx="2"/>
            <a:endCxn id="491582" idx="0"/>
          </p:cNvCxnSpPr>
          <p:nvPr/>
        </p:nvCxnSpPr>
        <p:spPr bwMode="auto">
          <a:xfrm rot="5400000">
            <a:off x="2756694" y="3274219"/>
            <a:ext cx="438150" cy="4762"/>
          </a:xfrm>
          <a:prstGeom prst="bentConnector3">
            <a:avLst>
              <a:gd name="adj1" fmla="val 49838"/>
            </a:avLst>
          </a:prstGeom>
          <a:noFill/>
          <a:ln w="9525">
            <a:solidFill>
              <a:schemeClr val="tx1"/>
            </a:solidFill>
            <a:miter lim="800000"/>
            <a:headEnd/>
            <a:tailEnd type="triangle" w="med" len="med"/>
          </a:ln>
        </p:spPr>
      </p:cxnSp>
      <p:grpSp>
        <p:nvGrpSpPr>
          <p:cNvPr id="102405" name="Group 11"/>
          <p:cNvGrpSpPr>
            <a:grpSpLocks/>
          </p:cNvGrpSpPr>
          <p:nvPr/>
        </p:nvGrpSpPr>
        <p:grpSpPr bwMode="auto">
          <a:xfrm>
            <a:off x="8801100" y="4673600"/>
            <a:ext cx="768350" cy="787400"/>
            <a:chOff x="161" y="2452"/>
            <a:chExt cx="446" cy="496"/>
          </a:xfrm>
        </p:grpSpPr>
        <p:sp>
          <p:nvSpPr>
            <p:cNvPr id="491532" name="AutoShape 12"/>
            <p:cNvSpPr>
              <a:spLocks noChangeArrowheads="1"/>
            </p:cNvSpPr>
            <p:nvPr/>
          </p:nvSpPr>
          <p:spPr bwMode="auto">
            <a:xfrm>
              <a:off x="161" y="2452"/>
              <a:ext cx="446" cy="496"/>
            </a:xfrm>
            <a:prstGeom prst="roundRect">
              <a:avLst>
                <a:gd name="adj" fmla="val 16667"/>
              </a:avLst>
            </a:prstGeom>
            <a:solidFill>
              <a:srgbClr val="3366FF"/>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Display</a:t>
              </a:r>
            </a:p>
          </p:txBody>
        </p:sp>
        <p:pic>
          <p:nvPicPr>
            <p:cNvPr id="102473" name="Picture 13" descr="monitor"/>
            <p:cNvPicPr>
              <a:picLocks noChangeAspect="1" noChangeArrowheads="1"/>
            </p:cNvPicPr>
            <p:nvPr/>
          </p:nvPicPr>
          <p:blipFill>
            <a:blip r:embed="rId4" cstate="print"/>
            <a:srcRect/>
            <a:stretch>
              <a:fillRect/>
            </a:stretch>
          </p:blipFill>
          <p:spPr bwMode="auto">
            <a:xfrm>
              <a:off x="288" y="2660"/>
              <a:ext cx="192" cy="192"/>
            </a:xfrm>
            <a:prstGeom prst="rect">
              <a:avLst/>
            </a:prstGeom>
            <a:noFill/>
            <a:ln w="9525">
              <a:noFill/>
              <a:miter lim="800000"/>
              <a:headEnd/>
              <a:tailEnd/>
            </a:ln>
          </p:spPr>
        </p:pic>
      </p:grpSp>
      <p:sp>
        <p:nvSpPr>
          <p:cNvPr id="491534" name="Rectangle 14"/>
          <p:cNvSpPr>
            <a:spLocks noChangeArrowheads="1"/>
          </p:cNvSpPr>
          <p:nvPr/>
        </p:nvSpPr>
        <p:spPr bwMode="auto">
          <a:xfrm>
            <a:off x="4462463" y="1603375"/>
            <a:ext cx="4081462" cy="4140200"/>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grpSp>
        <p:nvGrpSpPr>
          <p:cNvPr id="102407" name="Group 15"/>
          <p:cNvGrpSpPr>
            <a:grpSpLocks/>
          </p:cNvGrpSpPr>
          <p:nvPr/>
        </p:nvGrpSpPr>
        <p:grpSpPr bwMode="auto">
          <a:xfrm>
            <a:off x="7167563" y="2716213"/>
            <a:ext cx="768350" cy="785812"/>
            <a:chOff x="1652" y="2267"/>
            <a:chExt cx="446" cy="496"/>
          </a:xfrm>
        </p:grpSpPr>
        <p:sp>
          <p:nvSpPr>
            <p:cNvPr id="491536" name="AutoShape 16"/>
            <p:cNvSpPr>
              <a:spLocks noChangeArrowheads="1"/>
            </p:cNvSpPr>
            <p:nvPr/>
          </p:nvSpPr>
          <p:spPr bwMode="auto">
            <a:xfrm>
              <a:off x="1652" y="2267"/>
              <a:ext cx="446" cy="496"/>
            </a:xfrm>
            <a:prstGeom prst="roundRect">
              <a:avLst>
                <a:gd name="adj" fmla="val 16667"/>
              </a:avLst>
            </a:prstGeom>
            <a:solidFill>
              <a:srgbClr val="FFFF0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Root0</a:t>
              </a:r>
            </a:p>
          </p:txBody>
        </p:sp>
        <p:pic>
          <p:nvPicPr>
            <p:cNvPr id="102471" name="Picture 17"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2408" name="Group 60"/>
          <p:cNvGrpSpPr>
            <a:grpSpLocks/>
          </p:cNvGrpSpPr>
          <p:nvPr/>
        </p:nvGrpSpPr>
        <p:grpSpPr bwMode="auto">
          <a:xfrm>
            <a:off x="7143750" y="3862388"/>
            <a:ext cx="793750" cy="788987"/>
            <a:chOff x="4858" y="2683"/>
            <a:chExt cx="539" cy="547"/>
          </a:xfrm>
        </p:grpSpPr>
        <p:sp>
          <p:nvSpPr>
            <p:cNvPr id="491539" name="AutoShape 19"/>
            <p:cNvSpPr>
              <a:spLocks noChangeArrowheads="1"/>
            </p:cNvSpPr>
            <p:nvPr/>
          </p:nvSpPr>
          <p:spPr bwMode="auto">
            <a:xfrm>
              <a:off x="4858" y="2683"/>
              <a:ext cx="539" cy="547"/>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BUFlet0</a:t>
              </a:r>
            </a:p>
          </p:txBody>
        </p:sp>
        <p:pic>
          <p:nvPicPr>
            <p:cNvPr id="102469" name="Picture 20" descr="book_previous"/>
            <p:cNvPicPr>
              <a:picLocks noChangeAspect="1" noChangeArrowheads="1"/>
            </p:cNvPicPr>
            <p:nvPr/>
          </p:nvPicPr>
          <p:blipFill>
            <a:blip r:embed="rId6" cstate="print"/>
            <a:srcRect/>
            <a:stretch>
              <a:fillRect/>
            </a:stretch>
          </p:blipFill>
          <p:spPr bwMode="auto">
            <a:xfrm>
              <a:off x="4995" y="2928"/>
              <a:ext cx="225" cy="212"/>
            </a:xfrm>
            <a:prstGeom prst="rect">
              <a:avLst/>
            </a:prstGeom>
            <a:noFill/>
            <a:ln w="9525">
              <a:noFill/>
              <a:miter lim="800000"/>
              <a:headEnd/>
              <a:tailEnd/>
            </a:ln>
          </p:spPr>
        </p:pic>
      </p:grpSp>
      <p:sp>
        <p:nvSpPr>
          <p:cNvPr id="102409" name="Line 21"/>
          <p:cNvSpPr>
            <a:spLocks noChangeShapeType="1"/>
          </p:cNvSpPr>
          <p:nvPr/>
        </p:nvSpPr>
        <p:spPr bwMode="auto">
          <a:xfrm flipH="1" flipV="1">
            <a:off x="6564313" y="2514600"/>
            <a:ext cx="603250" cy="528638"/>
          </a:xfrm>
          <a:prstGeom prst="line">
            <a:avLst/>
          </a:prstGeom>
          <a:noFill/>
          <a:ln w="9525">
            <a:solidFill>
              <a:schemeClr val="tx1"/>
            </a:solidFill>
            <a:round/>
            <a:headEnd/>
            <a:tailEnd type="triangle" w="med" len="med"/>
          </a:ln>
        </p:spPr>
        <p:txBody>
          <a:bodyPr lIns="83969" tIns="41985" rIns="83969" bIns="41985"/>
          <a:lstStyle/>
          <a:p>
            <a:endParaRPr lang="bg-BG"/>
          </a:p>
        </p:txBody>
      </p:sp>
      <p:sp>
        <p:nvSpPr>
          <p:cNvPr id="102410" name="Line 22"/>
          <p:cNvSpPr>
            <a:spLocks noChangeShapeType="1"/>
          </p:cNvSpPr>
          <p:nvPr/>
        </p:nvSpPr>
        <p:spPr bwMode="auto">
          <a:xfrm flipH="1">
            <a:off x="6600825" y="3265488"/>
            <a:ext cx="566738" cy="504825"/>
          </a:xfrm>
          <a:prstGeom prst="line">
            <a:avLst/>
          </a:prstGeom>
          <a:noFill/>
          <a:ln w="9525">
            <a:solidFill>
              <a:schemeClr val="tx1"/>
            </a:solidFill>
            <a:round/>
            <a:headEnd/>
            <a:tailEnd type="triangle" w="med" len="med"/>
          </a:ln>
        </p:spPr>
        <p:txBody>
          <a:bodyPr lIns="83969" tIns="41985" rIns="83969" bIns="41985"/>
          <a:lstStyle/>
          <a:p>
            <a:endParaRPr lang="bg-BG"/>
          </a:p>
        </p:txBody>
      </p:sp>
      <p:sp>
        <p:nvSpPr>
          <p:cNvPr id="102411" name="Line 23"/>
          <p:cNvSpPr>
            <a:spLocks noChangeShapeType="1"/>
          </p:cNvSpPr>
          <p:nvPr/>
        </p:nvSpPr>
        <p:spPr bwMode="auto">
          <a:xfrm flipV="1">
            <a:off x="3408363" y="3816350"/>
            <a:ext cx="1646237" cy="0"/>
          </a:xfrm>
          <a:prstGeom prst="line">
            <a:avLst/>
          </a:prstGeom>
          <a:noFill/>
          <a:ln w="9525">
            <a:solidFill>
              <a:schemeClr val="tx1"/>
            </a:solidFill>
            <a:prstDash val="lgDash"/>
            <a:round/>
            <a:headEnd/>
            <a:tailEnd type="triangle" w="med" len="med"/>
          </a:ln>
        </p:spPr>
        <p:txBody>
          <a:bodyPr lIns="83969" tIns="41985" rIns="83969" bIns="41985"/>
          <a:lstStyle/>
          <a:p>
            <a:endParaRPr lang="bg-BG"/>
          </a:p>
        </p:txBody>
      </p:sp>
      <p:grpSp>
        <p:nvGrpSpPr>
          <p:cNvPr id="102412" name="Group 27"/>
          <p:cNvGrpSpPr>
            <a:grpSpLocks/>
          </p:cNvGrpSpPr>
          <p:nvPr/>
        </p:nvGrpSpPr>
        <p:grpSpPr bwMode="auto">
          <a:xfrm>
            <a:off x="5024438" y="2176463"/>
            <a:ext cx="768350" cy="787400"/>
            <a:chOff x="3711" y="1164"/>
            <a:chExt cx="446" cy="496"/>
          </a:xfrm>
        </p:grpSpPr>
        <p:sp>
          <p:nvSpPr>
            <p:cNvPr id="491548" name="AutoShape 28"/>
            <p:cNvSpPr>
              <a:spLocks noChangeArrowheads="1"/>
            </p:cNvSpPr>
            <p:nvPr/>
          </p:nvSpPr>
          <p:spPr bwMode="auto">
            <a:xfrm>
              <a:off x="3711" y="1164"/>
              <a:ext cx="446" cy="496"/>
            </a:xfrm>
            <a:prstGeom prst="roundRect">
              <a:avLst>
                <a:gd name="adj" fmla="val 16667"/>
              </a:avLst>
            </a:prstGeom>
            <a:solidFill>
              <a:schemeClr val="folHlink"/>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err="1">
                  <a:latin typeface="Verdana" pitchFamily="34" charset="0"/>
                </a:rPr>
                <a:t>ClearApp</a:t>
              </a:r>
              <a:endParaRPr lang="en-US" sz="1000" b="1" dirty="0">
                <a:latin typeface="Verdana" pitchFamily="34" charset="0"/>
              </a:endParaRPr>
            </a:p>
          </p:txBody>
        </p:sp>
        <p:pic>
          <p:nvPicPr>
            <p:cNvPr id="102467" name="Picture 29" descr="cog_edit"/>
            <p:cNvPicPr>
              <a:picLocks noChangeAspect="1" noChangeArrowheads="1"/>
            </p:cNvPicPr>
            <p:nvPr/>
          </p:nvPicPr>
          <p:blipFill>
            <a:blip r:embed="rId7" cstate="print"/>
            <a:srcRect/>
            <a:stretch>
              <a:fillRect/>
            </a:stretch>
          </p:blipFill>
          <p:spPr bwMode="auto">
            <a:xfrm>
              <a:off x="3845" y="1376"/>
              <a:ext cx="192" cy="192"/>
            </a:xfrm>
            <a:prstGeom prst="rect">
              <a:avLst/>
            </a:prstGeom>
            <a:noFill/>
            <a:ln w="9525">
              <a:noFill/>
              <a:miter lim="800000"/>
              <a:headEnd/>
              <a:tailEnd/>
            </a:ln>
          </p:spPr>
        </p:pic>
      </p:grpSp>
      <p:grpSp>
        <p:nvGrpSpPr>
          <p:cNvPr id="102413" name="Group 30"/>
          <p:cNvGrpSpPr>
            <a:grpSpLocks/>
          </p:cNvGrpSpPr>
          <p:nvPr/>
        </p:nvGrpSpPr>
        <p:grpSpPr bwMode="auto">
          <a:xfrm>
            <a:off x="5054600" y="3378200"/>
            <a:ext cx="766763" cy="787400"/>
            <a:chOff x="3711" y="1164"/>
            <a:chExt cx="446" cy="496"/>
          </a:xfrm>
        </p:grpSpPr>
        <p:sp>
          <p:nvSpPr>
            <p:cNvPr id="491551" name="AutoShape 31"/>
            <p:cNvSpPr>
              <a:spLocks noChangeArrowheads="1"/>
            </p:cNvSpPr>
            <p:nvPr/>
          </p:nvSpPr>
          <p:spPr bwMode="auto">
            <a:xfrm>
              <a:off x="3711" y="1164"/>
              <a:ext cx="446" cy="496"/>
            </a:xfrm>
            <a:prstGeom prst="roundRect">
              <a:avLst>
                <a:gd name="adj" fmla="val 16667"/>
              </a:avLst>
            </a:prstGeom>
            <a:solidFill>
              <a:schemeClr val="folHlink"/>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err="1">
                  <a:latin typeface="Verdana" pitchFamily="34" charset="0"/>
                </a:rPr>
                <a:t>BlitApp</a:t>
              </a:r>
              <a:endParaRPr lang="en-US" sz="1000" b="1" dirty="0">
                <a:latin typeface="Verdana" pitchFamily="34" charset="0"/>
              </a:endParaRPr>
            </a:p>
          </p:txBody>
        </p:sp>
        <p:pic>
          <p:nvPicPr>
            <p:cNvPr id="102465" name="Picture 32" descr="cog_edit"/>
            <p:cNvPicPr>
              <a:picLocks noChangeAspect="1" noChangeArrowheads="1"/>
            </p:cNvPicPr>
            <p:nvPr/>
          </p:nvPicPr>
          <p:blipFill>
            <a:blip r:embed="rId7" cstate="print"/>
            <a:srcRect/>
            <a:stretch>
              <a:fillRect/>
            </a:stretch>
          </p:blipFill>
          <p:spPr bwMode="auto">
            <a:xfrm>
              <a:off x="3845" y="1376"/>
              <a:ext cx="192" cy="192"/>
            </a:xfrm>
            <a:prstGeom prst="rect">
              <a:avLst/>
            </a:prstGeom>
            <a:noFill/>
            <a:ln w="9525">
              <a:noFill/>
              <a:miter lim="800000"/>
              <a:headEnd/>
              <a:tailEnd/>
            </a:ln>
          </p:spPr>
        </p:pic>
      </p:grpSp>
      <p:grpSp>
        <p:nvGrpSpPr>
          <p:cNvPr id="102414" name="Group 33"/>
          <p:cNvGrpSpPr>
            <a:grpSpLocks/>
          </p:cNvGrpSpPr>
          <p:nvPr/>
        </p:nvGrpSpPr>
        <p:grpSpPr bwMode="auto">
          <a:xfrm>
            <a:off x="5745163" y="1222375"/>
            <a:ext cx="766762" cy="787400"/>
            <a:chOff x="340" y="997"/>
            <a:chExt cx="446" cy="496"/>
          </a:xfrm>
        </p:grpSpPr>
        <p:sp>
          <p:nvSpPr>
            <p:cNvPr id="491554" name="AutoShape 34"/>
            <p:cNvSpPr>
              <a:spLocks noChangeArrowheads="1"/>
            </p:cNvSpPr>
            <p:nvPr/>
          </p:nvSpPr>
          <p:spPr bwMode="auto">
            <a:xfrm>
              <a:off x="340" y="997"/>
              <a:ext cx="446" cy="496"/>
            </a:xfrm>
            <a:prstGeom prst="roundRect">
              <a:avLst>
                <a:gd name="adj" fmla="val 16667"/>
              </a:avLst>
            </a:prstGeom>
            <a:solidFill>
              <a:srgbClr val="C0C0C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Time</a:t>
              </a:r>
            </a:p>
            <a:p>
              <a:pPr algn="ctr" defTabSz="957776">
                <a:defRPr/>
              </a:pPr>
              <a:r>
                <a:rPr lang="en-US" sz="1000" b="1" dirty="0">
                  <a:latin typeface="Verdana" pitchFamily="34" charset="0"/>
                </a:rPr>
                <a:t>Domain0</a:t>
              </a:r>
            </a:p>
          </p:txBody>
        </p:sp>
        <p:pic>
          <p:nvPicPr>
            <p:cNvPr id="102463" name="Picture 35" descr="arrow_rotate_clockwise"/>
            <p:cNvPicPr>
              <a:picLocks noChangeAspect="1" noChangeArrowheads="1"/>
            </p:cNvPicPr>
            <p:nvPr/>
          </p:nvPicPr>
          <p:blipFill>
            <a:blip r:embed="rId8" cstate="print"/>
            <a:srcRect/>
            <a:stretch>
              <a:fillRect/>
            </a:stretch>
          </p:blipFill>
          <p:spPr bwMode="auto">
            <a:xfrm>
              <a:off x="455" y="1261"/>
              <a:ext cx="192" cy="192"/>
            </a:xfrm>
            <a:prstGeom prst="rect">
              <a:avLst/>
            </a:prstGeom>
            <a:noFill/>
            <a:ln w="9525">
              <a:noFill/>
              <a:miter lim="800000"/>
              <a:headEnd/>
              <a:tailEnd/>
            </a:ln>
          </p:spPr>
        </p:pic>
      </p:grpSp>
      <p:sp>
        <p:nvSpPr>
          <p:cNvPr id="102415" name="Line 36"/>
          <p:cNvSpPr>
            <a:spLocks noChangeShapeType="1"/>
          </p:cNvSpPr>
          <p:nvPr/>
        </p:nvSpPr>
        <p:spPr bwMode="auto">
          <a:xfrm>
            <a:off x="7945438" y="5064125"/>
            <a:ext cx="847725" cy="0"/>
          </a:xfrm>
          <a:prstGeom prst="line">
            <a:avLst/>
          </a:prstGeom>
          <a:noFill/>
          <a:ln w="9525">
            <a:solidFill>
              <a:schemeClr val="tx1"/>
            </a:solidFill>
            <a:round/>
            <a:headEnd/>
            <a:tailEnd type="triangle" w="med" len="med"/>
          </a:ln>
        </p:spPr>
        <p:txBody>
          <a:bodyPr lIns="83969" tIns="41985" rIns="83969" bIns="41985"/>
          <a:lstStyle/>
          <a:p>
            <a:endParaRPr lang="bg-BG"/>
          </a:p>
        </p:txBody>
      </p:sp>
      <p:grpSp>
        <p:nvGrpSpPr>
          <p:cNvPr id="102416" name="Group 37"/>
          <p:cNvGrpSpPr>
            <a:grpSpLocks/>
          </p:cNvGrpSpPr>
          <p:nvPr/>
        </p:nvGrpSpPr>
        <p:grpSpPr bwMode="auto">
          <a:xfrm>
            <a:off x="7181850" y="4662488"/>
            <a:ext cx="766763" cy="787400"/>
            <a:chOff x="381" y="2266"/>
            <a:chExt cx="446" cy="496"/>
          </a:xfrm>
        </p:grpSpPr>
        <p:sp>
          <p:nvSpPr>
            <p:cNvPr id="491558" name="AutoShape 38"/>
            <p:cNvSpPr>
              <a:spLocks noChangeArrowheads="1"/>
            </p:cNvSpPr>
            <p:nvPr/>
          </p:nvSpPr>
          <p:spPr bwMode="auto">
            <a:xfrm>
              <a:off x="381" y="2266"/>
              <a:ext cx="446" cy="496"/>
            </a:xfrm>
            <a:prstGeom prst="roundRect">
              <a:avLst>
                <a:gd name="adj" fmla="val 16667"/>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Layer0</a:t>
              </a:r>
            </a:p>
          </p:txBody>
        </p:sp>
        <p:pic>
          <p:nvPicPr>
            <p:cNvPr id="102461" name="Picture 39" descr="layers"/>
            <p:cNvPicPr>
              <a:picLocks noChangeAspect="1" noChangeArrowheads="1"/>
            </p:cNvPicPr>
            <p:nvPr/>
          </p:nvPicPr>
          <p:blipFill>
            <a:blip r:embed="rId9" cstate="print"/>
            <a:srcRect/>
            <a:stretch>
              <a:fillRect/>
            </a:stretch>
          </p:blipFill>
          <p:spPr bwMode="auto">
            <a:xfrm>
              <a:off x="499" y="2475"/>
              <a:ext cx="192" cy="192"/>
            </a:xfrm>
            <a:prstGeom prst="rect">
              <a:avLst/>
            </a:prstGeom>
            <a:noFill/>
            <a:ln w="9525">
              <a:noFill/>
              <a:miter lim="800000"/>
              <a:headEnd/>
              <a:tailEnd/>
            </a:ln>
          </p:spPr>
        </p:pic>
      </p:grpSp>
      <p:grpSp>
        <p:nvGrpSpPr>
          <p:cNvPr id="102417" name="Group 40"/>
          <p:cNvGrpSpPr>
            <a:grpSpLocks/>
          </p:cNvGrpSpPr>
          <p:nvPr/>
        </p:nvGrpSpPr>
        <p:grpSpPr bwMode="auto">
          <a:xfrm>
            <a:off x="5821363" y="3357563"/>
            <a:ext cx="766762" cy="787400"/>
            <a:chOff x="1652" y="2267"/>
            <a:chExt cx="446" cy="496"/>
          </a:xfrm>
        </p:grpSpPr>
        <p:sp>
          <p:nvSpPr>
            <p:cNvPr id="491561" name="AutoShape 41"/>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Window1</a:t>
              </a:r>
            </a:p>
          </p:txBody>
        </p:sp>
        <p:pic>
          <p:nvPicPr>
            <p:cNvPr id="102459" name="Picture 42"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2418" name="Group 43"/>
          <p:cNvGrpSpPr>
            <a:grpSpLocks/>
          </p:cNvGrpSpPr>
          <p:nvPr/>
        </p:nvGrpSpPr>
        <p:grpSpPr bwMode="auto">
          <a:xfrm>
            <a:off x="5792788" y="2176463"/>
            <a:ext cx="766762" cy="787400"/>
            <a:chOff x="1652" y="2267"/>
            <a:chExt cx="446" cy="496"/>
          </a:xfrm>
        </p:grpSpPr>
        <p:sp>
          <p:nvSpPr>
            <p:cNvPr id="491564" name="AutoShape 44"/>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Window0</a:t>
              </a:r>
            </a:p>
          </p:txBody>
        </p:sp>
        <p:pic>
          <p:nvPicPr>
            <p:cNvPr id="102457" name="Picture 45"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2419" name="Group 49"/>
          <p:cNvGrpSpPr>
            <a:grpSpLocks/>
          </p:cNvGrpSpPr>
          <p:nvPr/>
        </p:nvGrpSpPr>
        <p:grpSpPr bwMode="auto">
          <a:xfrm>
            <a:off x="2039938" y="1230313"/>
            <a:ext cx="766762" cy="785812"/>
            <a:chOff x="381" y="2707"/>
            <a:chExt cx="446" cy="496"/>
          </a:xfrm>
        </p:grpSpPr>
        <p:sp>
          <p:nvSpPr>
            <p:cNvPr id="491570" name="AutoShape 50"/>
            <p:cNvSpPr>
              <a:spLocks noChangeArrowheads="1"/>
            </p:cNvSpPr>
            <p:nvPr/>
          </p:nvSpPr>
          <p:spPr bwMode="auto">
            <a:xfrm>
              <a:off x="381" y="2707"/>
              <a:ext cx="446" cy="496"/>
            </a:xfrm>
            <a:prstGeom prst="roundRect">
              <a:avLst>
                <a:gd name="adj" fmla="val 16667"/>
              </a:avLst>
            </a:prstGeom>
            <a:solidFill>
              <a:srgbClr val="CCFFCC"/>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Context1</a:t>
              </a:r>
            </a:p>
          </p:txBody>
        </p:sp>
        <p:pic>
          <p:nvPicPr>
            <p:cNvPr id="102455" name="Picture 51" descr="painbrush"/>
            <p:cNvPicPr>
              <a:picLocks noChangeAspect="1" noChangeArrowheads="1"/>
            </p:cNvPicPr>
            <p:nvPr/>
          </p:nvPicPr>
          <p:blipFill>
            <a:blip r:embed="rId10" cstate="print"/>
            <a:srcRect/>
            <a:stretch>
              <a:fillRect/>
            </a:stretch>
          </p:blipFill>
          <p:spPr bwMode="auto">
            <a:xfrm>
              <a:off x="499" y="2896"/>
              <a:ext cx="192" cy="192"/>
            </a:xfrm>
            <a:prstGeom prst="rect">
              <a:avLst/>
            </a:prstGeom>
            <a:noFill/>
            <a:ln w="9525">
              <a:noFill/>
              <a:miter lim="800000"/>
              <a:headEnd/>
              <a:tailEnd/>
            </a:ln>
          </p:spPr>
        </p:pic>
      </p:grpSp>
      <p:grpSp>
        <p:nvGrpSpPr>
          <p:cNvPr id="102420" name="Group 55"/>
          <p:cNvGrpSpPr>
            <a:grpSpLocks/>
          </p:cNvGrpSpPr>
          <p:nvPr/>
        </p:nvGrpSpPr>
        <p:grpSpPr bwMode="auto">
          <a:xfrm>
            <a:off x="2593975" y="2268538"/>
            <a:ext cx="766763" cy="788987"/>
            <a:chOff x="1652" y="2267"/>
            <a:chExt cx="446" cy="496"/>
          </a:xfrm>
        </p:grpSpPr>
        <p:sp>
          <p:nvSpPr>
            <p:cNvPr id="491576" name="AutoShape 56"/>
            <p:cNvSpPr>
              <a:spLocks noChangeArrowheads="1"/>
            </p:cNvSpPr>
            <p:nvPr/>
          </p:nvSpPr>
          <p:spPr bwMode="auto">
            <a:xfrm>
              <a:off x="1652" y="2267"/>
              <a:ext cx="446" cy="496"/>
            </a:xfrm>
            <a:prstGeom prst="roundRect">
              <a:avLst>
                <a:gd name="adj" fmla="val 16667"/>
              </a:avLst>
            </a:prstGeom>
            <a:solidFill>
              <a:srgbClr val="FFFF0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Root1</a:t>
              </a:r>
            </a:p>
          </p:txBody>
        </p:sp>
        <p:pic>
          <p:nvPicPr>
            <p:cNvPr id="102453" name="Picture 57"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solidFill>
              <a:srgbClr val="FFFF00"/>
            </a:solidFill>
            <a:ln w="9525">
              <a:noFill/>
              <a:miter lim="800000"/>
              <a:headEnd/>
              <a:tailEnd/>
            </a:ln>
          </p:spPr>
        </p:pic>
      </p:grpSp>
      <p:sp>
        <p:nvSpPr>
          <p:cNvPr id="102421" name="Line 59"/>
          <p:cNvSpPr>
            <a:spLocks noChangeShapeType="1"/>
          </p:cNvSpPr>
          <p:nvPr/>
        </p:nvSpPr>
        <p:spPr bwMode="auto">
          <a:xfrm>
            <a:off x="7559675" y="3502025"/>
            <a:ext cx="0" cy="384175"/>
          </a:xfrm>
          <a:prstGeom prst="line">
            <a:avLst/>
          </a:prstGeom>
          <a:noFill/>
          <a:ln w="9525">
            <a:solidFill>
              <a:schemeClr val="tx1"/>
            </a:solidFill>
            <a:round/>
            <a:headEnd/>
            <a:tailEnd type="triangle" w="med" len="med"/>
          </a:ln>
        </p:spPr>
        <p:txBody>
          <a:bodyPr lIns="83969" tIns="41985" rIns="83969" bIns="41985"/>
          <a:lstStyle/>
          <a:p>
            <a:endParaRPr lang="bg-BG"/>
          </a:p>
        </p:txBody>
      </p:sp>
      <p:grpSp>
        <p:nvGrpSpPr>
          <p:cNvPr id="102422" name="Group 24"/>
          <p:cNvGrpSpPr>
            <a:grpSpLocks/>
          </p:cNvGrpSpPr>
          <p:nvPr/>
        </p:nvGrpSpPr>
        <p:grpSpPr bwMode="auto">
          <a:xfrm>
            <a:off x="6508750" y="1217613"/>
            <a:ext cx="768350" cy="787400"/>
            <a:chOff x="381" y="2707"/>
            <a:chExt cx="446" cy="496"/>
          </a:xfrm>
        </p:grpSpPr>
        <p:sp>
          <p:nvSpPr>
            <p:cNvPr id="491545" name="AutoShape 25"/>
            <p:cNvSpPr>
              <a:spLocks noChangeArrowheads="1"/>
            </p:cNvSpPr>
            <p:nvPr/>
          </p:nvSpPr>
          <p:spPr bwMode="auto">
            <a:xfrm>
              <a:off x="381" y="2707"/>
              <a:ext cx="446" cy="496"/>
            </a:xfrm>
            <a:prstGeom prst="roundRect">
              <a:avLst>
                <a:gd name="adj" fmla="val 16667"/>
              </a:avLst>
            </a:prstGeom>
            <a:solidFill>
              <a:srgbClr val="CCFFCC"/>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Context0</a:t>
              </a:r>
            </a:p>
          </p:txBody>
        </p:sp>
        <p:pic>
          <p:nvPicPr>
            <p:cNvPr id="102451" name="Picture 26" descr="painbrush"/>
            <p:cNvPicPr>
              <a:picLocks noChangeAspect="1" noChangeArrowheads="1"/>
            </p:cNvPicPr>
            <p:nvPr/>
          </p:nvPicPr>
          <p:blipFill>
            <a:blip r:embed="rId10" cstate="print"/>
            <a:srcRect/>
            <a:stretch>
              <a:fillRect/>
            </a:stretch>
          </p:blipFill>
          <p:spPr bwMode="auto">
            <a:xfrm>
              <a:off x="499" y="2896"/>
              <a:ext cx="192" cy="192"/>
            </a:xfrm>
            <a:prstGeom prst="rect">
              <a:avLst/>
            </a:prstGeom>
            <a:noFill/>
            <a:ln w="9525">
              <a:noFill/>
              <a:miter lim="800000"/>
              <a:headEnd/>
              <a:tailEnd/>
            </a:ln>
          </p:spPr>
        </p:pic>
      </p:grpSp>
      <p:grpSp>
        <p:nvGrpSpPr>
          <p:cNvPr id="102423" name="Group 61"/>
          <p:cNvGrpSpPr>
            <a:grpSpLocks/>
          </p:cNvGrpSpPr>
          <p:nvPr/>
        </p:nvGrpSpPr>
        <p:grpSpPr bwMode="auto">
          <a:xfrm>
            <a:off x="2576513" y="3495675"/>
            <a:ext cx="792162" cy="787400"/>
            <a:chOff x="4858" y="2683"/>
            <a:chExt cx="539" cy="547"/>
          </a:xfrm>
        </p:grpSpPr>
        <p:sp>
          <p:nvSpPr>
            <p:cNvPr id="491582" name="AutoShape 62"/>
            <p:cNvSpPr>
              <a:spLocks noChangeArrowheads="1"/>
            </p:cNvSpPr>
            <p:nvPr/>
          </p:nvSpPr>
          <p:spPr bwMode="auto">
            <a:xfrm>
              <a:off x="4858" y="2683"/>
              <a:ext cx="539" cy="547"/>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BUFlet1</a:t>
              </a:r>
            </a:p>
          </p:txBody>
        </p:sp>
        <p:pic>
          <p:nvPicPr>
            <p:cNvPr id="102449" name="Picture 63" descr="book_previous"/>
            <p:cNvPicPr>
              <a:picLocks noChangeAspect="1" noChangeArrowheads="1"/>
            </p:cNvPicPr>
            <p:nvPr/>
          </p:nvPicPr>
          <p:blipFill>
            <a:blip r:embed="rId6" cstate="print"/>
            <a:srcRect/>
            <a:stretch>
              <a:fillRect/>
            </a:stretch>
          </p:blipFill>
          <p:spPr bwMode="auto">
            <a:xfrm>
              <a:off x="4995" y="2928"/>
              <a:ext cx="225" cy="212"/>
            </a:xfrm>
            <a:prstGeom prst="rect">
              <a:avLst/>
            </a:prstGeom>
            <a:noFill/>
            <a:ln w="9525">
              <a:noFill/>
              <a:miter lim="800000"/>
              <a:headEnd/>
              <a:tailEnd/>
            </a:ln>
          </p:spPr>
        </p:pic>
      </p:grpSp>
      <p:grpSp>
        <p:nvGrpSpPr>
          <p:cNvPr id="102424" name="Group 52"/>
          <p:cNvGrpSpPr>
            <a:grpSpLocks/>
          </p:cNvGrpSpPr>
          <p:nvPr/>
        </p:nvGrpSpPr>
        <p:grpSpPr bwMode="auto">
          <a:xfrm>
            <a:off x="2598738" y="4281488"/>
            <a:ext cx="766762" cy="787400"/>
            <a:chOff x="2789" y="981"/>
            <a:chExt cx="446" cy="496"/>
          </a:xfrm>
        </p:grpSpPr>
        <p:sp>
          <p:nvSpPr>
            <p:cNvPr id="491573" name="AutoShape 53"/>
            <p:cNvSpPr>
              <a:spLocks noChangeArrowheads="1"/>
            </p:cNvSpPr>
            <p:nvPr/>
          </p:nvSpPr>
          <p:spPr bwMode="auto">
            <a:xfrm>
              <a:off x="2789" y="981"/>
              <a:ext cx="446" cy="496"/>
            </a:xfrm>
            <a:prstGeom prst="roundRect">
              <a:avLst>
                <a:gd name="adj" fmla="val 16667"/>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Surface1</a:t>
              </a:r>
            </a:p>
          </p:txBody>
        </p:sp>
        <p:pic>
          <p:nvPicPr>
            <p:cNvPr id="102447" name="Picture 54" descr="page_white_stack"/>
            <p:cNvPicPr>
              <a:picLocks noChangeAspect="1" noChangeArrowheads="1"/>
            </p:cNvPicPr>
            <p:nvPr/>
          </p:nvPicPr>
          <p:blipFill>
            <a:blip r:embed="rId11" cstate="print"/>
            <a:srcRect/>
            <a:stretch>
              <a:fillRect/>
            </a:stretch>
          </p:blipFill>
          <p:spPr bwMode="auto">
            <a:xfrm>
              <a:off x="2907" y="1162"/>
              <a:ext cx="192" cy="192"/>
            </a:xfrm>
            <a:prstGeom prst="rect">
              <a:avLst/>
            </a:prstGeom>
            <a:noFill/>
            <a:ln w="9525">
              <a:noFill/>
              <a:miter lim="800000"/>
              <a:headEnd/>
              <a:tailEnd/>
            </a:ln>
          </p:spPr>
        </p:pic>
      </p:grpSp>
      <p:grpSp>
        <p:nvGrpSpPr>
          <p:cNvPr id="102425" name="Group 64"/>
          <p:cNvGrpSpPr>
            <a:grpSpLocks/>
          </p:cNvGrpSpPr>
          <p:nvPr/>
        </p:nvGrpSpPr>
        <p:grpSpPr bwMode="auto">
          <a:xfrm>
            <a:off x="5056188" y="4589463"/>
            <a:ext cx="766762" cy="787400"/>
            <a:chOff x="3711" y="1164"/>
            <a:chExt cx="446" cy="496"/>
          </a:xfrm>
        </p:grpSpPr>
        <p:sp>
          <p:nvSpPr>
            <p:cNvPr id="491585" name="AutoShape 65"/>
            <p:cNvSpPr>
              <a:spLocks noChangeArrowheads="1"/>
            </p:cNvSpPr>
            <p:nvPr/>
          </p:nvSpPr>
          <p:spPr bwMode="auto">
            <a:xfrm>
              <a:off x="3711" y="1164"/>
              <a:ext cx="446" cy="496"/>
            </a:xfrm>
            <a:prstGeom prst="roundRect">
              <a:avLst>
                <a:gd name="adj" fmla="val 16667"/>
              </a:avLst>
            </a:prstGeom>
            <a:solidFill>
              <a:schemeClr val="folHlink"/>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err="1">
                  <a:latin typeface="Verdana" pitchFamily="34" charset="0"/>
                </a:rPr>
                <a:t>AnimApp</a:t>
              </a:r>
              <a:endParaRPr lang="en-US" sz="1000" b="1" dirty="0">
                <a:latin typeface="Verdana" pitchFamily="34" charset="0"/>
              </a:endParaRPr>
            </a:p>
          </p:txBody>
        </p:sp>
        <p:pic>
          <p:nvPicPr>
            <p:cNvPr id="102445" name="Picture 66" descr="cog_edit"/>
            <p:cNvPicPr>
              <a:picLocks noChangeAspect="1" noChangeArrowheads="1"/>
            </p:cNvPicPr>
            <p:nvPr/>
          </p:nvPicPr>
          <p:blipFill>
            <a:blip r:embed="rId7" cstate="print"/>
            <a:srcRect/>
            <a:stretch>
              <a:fillRect/>
            </a:stretch>
          </p:blipFill>
          <p:spPr bwMode="auto">
            <a:xfrm>
              <a:off x="3845" y="1376"/>
              <a:ext cx="192" cy="192"/>
            </a:xfrm>
            <a:prstGeom prst="rect">
              <a:avLst/>
            </a:prstGeom>
            <a:noFill/>
            <a:ln w="9525">
              <a:noFill/>
              <a:miter lim="800000"/>
              <a:headEnd/>
              <a:tailEnd/>
            </a:ln>
          </p:spPr>
        </p:pic>
      </p:grpSp>
      <p:grpSp>
        <p:nvGrpSpPr>
          <p:cNvPr id="102426" name="Group 67"/>
          <p:cNvGrpSpPr>
            <a:grpSpLocks/>
          </p:cNvGrpSpPr>
          <p:nvPr/>
        </p:nvGrpSpPr>
        <p:grpSpPr bwMode="auto">
          <a:xfrm>
            <a:off x="5822950" y="4568825"/>
            <a:ext cx="766763" cy="787400"/>
            <a:chOff x="1652" y="2267"/>
            <a:chExt cx="446" cy="496"/>
          </a:xfrm>
        </p:grpSpPr>
        <p:sp>
          <p:nvSpPr>
            <p:cNvPr id="491588" name="AutoShape 68"/>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Window2</a:t>
              </a:r>
            </a:p>
          </p:txBody>
        </p:sp>
        <p:pic>
          <p:nvPicPr>
            <p:cNvPr id="102443" name="Picture 69"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sp>
        <p:nvSpPr>
          <p:cNvPr id="102427" name="Line 70"/>
          <p:cNvSpPr>
            <a:spLocks noChangeShapeType="1"/>
          </p:cNvSpPr>
          <p:nvPr/>
        </p:nvSpPr>
        <p:spPr bwMode="auto">
          <a:xfrm flipH="1">
            <a:off x="6578600" y="3486150"/>
            <a:ext cx="638175" cy="1565275"/>
          </a:xfrm>
          <a:prstGeom prst="line">
            <a:avLst/>
          </a:prstGeom>
          <a:noFill/>
          <a:ln w="9525">
            <a:solidFill>
              <a:schemeClr val="tx1"/>
            </a:solidFill>
            <a:round/>
            <a:headEnd/>
            <a:tailEnd type="triangle" w="med" len="med"/>
          </a:ln>
        </p:spPr>
        <p:txBody>
          <a:bodyPr lIns="83969" tIns="41985" rIns="83969" bIns="41985"/>
          <a:lstStyle/>
          <a:p>
            <a:endParaRPr lang="bg-BG"/>
          </a:p>
        </p:txBody>
      </p:sp>
      <p:grpSp>
        <p:nvGrpSpPr>
          <p:cNvPr id="102428" name="Group 74"/>
          <p:cNvGrpSpPr>
            <a:grpSpLocks/>
          </p:cNvGrpSpPr>
          <p:nvPr/>
        </p:nvGrpSpPr>
        <p:grpSpPr bwMode="auto">
          <a:xfrm>
            <a:off x="525463" y="2278063"/>
            <a:ext cx="766762" cy="787400"/>
            <a:chOff x="3711" y="1164"/>
            <a:chExt cx="446" cy="496"/>
          </a:xfrm>
        </p:grpSpPr>
        <p:sp>
          <p:nvSpPr>
            <p:cNvPr id="491595" name="AutoShape 75"/>
            <p:cNvSpPr>
              <a:spLocks noChangeArrowheads="1"/>
            </p:cNvSpPr>
            <p:nvPr/>
          </p:nvSpPr>
          <p:spPr bwMode="auto">
            <a:xfrm>
              <a:off x="3711" y="1164"/>
              <a:ext cx="446" cy="496"/>
            </a:xfrm>
            <a:prstGeom prst="roundRect">
              <a:avLst>
                <a:gd name="adj" fmla="val 16667"/>
              </a:avLst>
            </a:prstGeom>
            <a:solidFill>
              <a:schemeClr val="folHlink"/>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err="1">
                  <a:latin typeface="Verdana" pitchFamily="34" charset="0"/>
                </a:rPr>
                <a:t>ClearApp</a:t>
              </a:r>
              <a:endParaRPr lang="en-US" sz="1000" b="1" dirty="0">
                <a:latin typeface="Verdana" pitchFamily="34" charset="0"/>
              </a:endParaRPr>
            </a:p>
          </p:txBody>
        </p:sp>
        <p:pic>
          <p:nvPicPr>
            <p:cNvPr id="102441" name="Picture 76" descr="cog_edit"/>
            <p:cNvPicPr>
              <a:picLocks noChangeAspect="1" noChangeArrowheads="1"/>
            </p:cNvPicPr>
            <p:nvPr/>
          </p:nvPicPr>
          <p:blipFill>
            <a:blip r:embed="rId7" cstate="print"/>
            <a:srcRect/>
            <a:stretch>
              <a:fillRect/>
            </a:stretch>
          </p:blipFill>
          <p:spPr bwMode="auto">
            <a:xfrm>
              <a:off x="3845" y="1376"/>
              <a:ext cx="192" cy="192"/>
            </a:xfrm>
            <a:prstGeom prst="rect">
              <a:avLst/>
            </a:prstGeom>
            <a:noFill/>
            <a:ln w="9525">
              <a:noFill/>
              <a:miter lim="800000"/>
              <a:headEnd/>
              <a:tailEnd/>
            </a:ln>
          </p:spPr>
        </p:pic>
      </p:grpSp>
      <p:grpSp>
        <p:nvGrpSpPr>
          <p:cNvPr id="102429" name="Group 80"/>
          <p:cNvGrpSpPr>
            <a:grpSpLocks/>
          </p:cNvGrpSpPr>
          <p:nvPr/>
        </p:nvGrpSpPr>
        <p:grpSpPr bwMode="auto">
          <a:xfrm>
            <a:off x="533400" y="3449638"/>
            <a:ext cx="766763" cy="787400"/>
            <a:chOff x="3352" y="3684"/>
            <a:chExt cx="446" cy="496"/>
          </a:xfrm>
        </p:grpSpPr>
        <p:sp>
          <p:nvSpPr>
            <p:cNvPr id="491601" name="AutoShape 81"/>
            <p:cNvSpPr>
              <a:spLocks noChangeArrowheads="1"/>
            </p:cNvSpPr>
            <p:nvPr/>
          </p:nvSpPr>
          <p:spPr bwMode="auto">
            <a:xfrm>
              <a:off x="3352" y="3684"/>
              <a:ext cx="446" cy="496"/>
            </a:xfrm>
            <a:prstGeom prst="roundRect">
              <a:avLst>
                <a:gd name="adj" fmla="val 16667"/>
              </a:avLst>
            </a:prstGeom>
            <a:solidFill>
              <a:srgbClr val="CC99FF"/>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Widget</a:t>
              </a:r>
            </a:p>
            <a:p>
              <a:pPr algn="ctr" defTabSz="957776">
                <a:defRPr/>
              </a:pPr>
              <a:r>
                <a:rPr lang="en-US" sz="1000" b="1" dirty="0">
                  <a:latin typeface="Verdana" pitchFamily="34" charset="0"/>
                </a:rPr>
                <a:t>Tree</a:t>
              </a:r>
            </a:p>
          </p:txBody>
        </p:sp>
        <p:pic>
          <p:nvPicPr>
            <p:cNvPr id="102439" name="Picture 82" descr="chart_organisation"/>
            <p:cNvPicPr>
              <a:picLocks noChangeAspect="1" noChangeArrowheads="1"/>
            </p:cNvPicPr>
            <p:nvPr/>
          </p:nvPicPr>
          <p:blipFill>
            <a:blip r:embed="rId12" cstate="print"/>
            <a:srcRect/>
            <a:stretch>
              <a:fillRect/>
            </a:stretch>
          </p:blipFill>
          <p:spPr bwMode="auto">
            <a:xfrm>
              <a:off x="3500" y="3929"/>
              <a:ext cx="192" cy="192"/>
            </a:xfrm>
            <a:prstGeom prst="rect">
              <a:avLst/>
            </a:prstGeom>
            <a:noFill/>
            <a:ln w="9525">
              <a:noFill/>
              <a:miter lim="800000"/>
              <a:headEnd/>
              <a:tailEnd/>
            </a:ln>
          </p:spPr>
        </p:pic>
      </p:grpSp>
      <p:sp>
        <p:nvSpPr>
          <p:cNvPr id="102430" name="Line 83"/>
          <p:cNvSpPr>
            <a:spLocks noChangeShapeType="1"/>
          </p:cNvSpPr>
          <p:nvPr/>
        </p:nvSpPr>
        <p:spPr bwMode="auto">
          <a:xfrm flipH="1" flipV="1">
            <a:off x="2060575" y="2584450"/>
            <a:ext cx="531813" cy="0"/>
          </a:xfrm>
          <a:prstGeom prst="line">
            <a:avLst/>
          </a:prstGeom>
          <a:noFill/>
          <a:ln w="9525">
            <a:solidFill>
              <a:schemeClr val="tx1"/>
            </a:solidFill>
            <a:round/>
            <a:headEnd/>
            <a:tailEnd type="triangle" w="med" len="med"/>
          </a:ln>
        </p:spPr>
        <p:txBody>
          <a:bodyPr lIns="83969" tIns="41985" rIns="83969" bIns="41985"/>
          <a:lstStyle/>
          <a:p>
            <a:endParaRPr lang="bg-BG"/>
          </a:p>
        </p:txBody>
      </p:sp>
      <p:sp>
        <p:nvSpPr>
          <p:cNvPr id="102431" name="Line 84"/>
          <p:cNvSpPr>
            <a:spLocks noChangeShapeType="1"/>
          </p:cNvSpPr>
          <p:nvPr/>
        </p:nvSpPr>
        <p:spPr bwMode="auto">
          <a:xfrm flipH="1">
            <a:off x="2085975" y="2805113"/>
            <a:ext cx="508000" cy="1071562"/>
          </a:xfrm>
          <a:prstGeom prst="line">
            <a:avLst/>
          </a:prstGeom>
          <a:noFill/>
          <a:ln w="9525">
            <a:solidFill>
              <a:schemeClr val="tx1"/>
            </a:solidFill>
            <a:prstDash val="dash"/>
            <a:round/>
            <a:headEnd/>
            <a:tailEnd type="triangle" w="med" len="med"/>
          </a:ln>
        </p:spPr>
        <p:txBody>
          <a:bodyPr lIns="83969" tIns="41985" rIns="83969" bIns="41985"/>
          <a:lstStyle/>
          <a:p>
            <a:endParaRPr lang="bg-BG"/>
          </a:p>
        </p:txBody>
      </p:sp>
      <p:grpSp>
        <p:nvGrpSpPr>
          <p:cNvPr id="102432" name="Group 71"/>
          <p:cNvGrpSpPr>
            <a:grpSpLocks/>
          </p:cNvGrpSpPr>
          <p:nvPr/>
        </p:nvGrpSpPr>
        <p:grpSpPr bwMode="auto">
          <a:xfrm>
            <a:off x="1308100" y="3432175"/>
            <a:ext cx="790575" cy="787400"/>
            <a:chOff x="1652" y="2267"/>
            <a:chExt cx="446" cy="496"/>
          </a:xfrm>
        </p:grpSpPr>
        <p:sp>
          <p:nvSpPr>
            <p:cNvPr id="491592" name="AutoShape 72"/>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err="1">
                  <a:latin typeface="Verdana" pitchFamily="34" charset="0"/>
                </a:rPr>
                <a:t>HMIWnd</a:t>
              </a:r>
              <a:endParaRPr lang="en-US" sz="1000" b="1" dirty="0">
                <a:latin typeface="Verdana" pitchFamily="34" charset="0"/>
              </a:endParaRPr>
            </a:p>
          </p:txBody>
        </p:sp>
        <p:pic>
          <p:nvPicPr>
            <p:cNvPr id="102437" name="Picture 73"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2433" name="Group 77"/>
          <p:cNvGrpSpPr>
            <a:grpSpLocks/>
          </p:cNvGrpSpPr>
          <p:nvPr/>
        </p:nvGrpSpPr>
        <p:grpSpPr bwMode="auto">
          <a:xfrm>
            <a:off x="1298575" y="2270125"/>
            <a:ext cx="766763" cy="787400"/>
            <a:chOff x="1652" y="2267"/>
            <a:chExt cx="446" cy="496"/>
          </a:xfrm>
        </p:grpSpPr>
        <p:sp>
          <p:nvSpPr>
            <p:cNvPr id="491598" name="AutoShape 78"/>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Window0</a:t>
              </a:r>
            </a:p>
          </p:txBody>
        </p:sp>
        <p:pic>
          <p:nvPicPr>
            <p:cNvPr id="102435" name="Picture 79"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ChangeArrowheads="1"/>
          </p:cNvSpPr>
          <p:nvPr/>
        </p:nvSpPr>
        <p:spPr bwMode="auto">
          <a:xfrm>
            <a:off x="369888" y="1603375"/>
            <a:ext cx="3378200" cy="4140200"/>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sp>
        <p:nvSpPr>
          <p:cNvPr id="104450" name="Rectangle 3"/>
          <p:cNvSpPr>
            <a:spLocks noGrp="1" noChangeArrowheads="1"/>
          </p:cNvSpPr>
          <p:nvPr>
            <p:ph type="title"/>
          </p:nvPr>
        </p:nvSpPr>
        <p:spPr/>
        <p:txBody>
          <a:bodyPr/>
          <a:lstStyle/>
          <a:p>
            <a:pPr eaLnBrk="1" hangingPunct="1"/>
            <a:r>
              <a:rPr lang="en-US" smtClean="0"/>
              <a:t>Typical Configuration (HMI with Animations – multiple layers)</a:t>
            </a:r>
          </a:p>
        </p:txBody>
      </p:sp>
      <p:grpSp>
        <p:nvGrpSpPr>
          <p:cNvPr id="104451" name="Group 4"/>
          <p:cNvGrpSpPr>
            <a:grpSpLocks/>
          </p:cNvGrpSpPr>
          <p:nvPr/>
        </p:nvGrpSpPr>
        <p:grpSpPr bwMode="auto">
          <a:xfrm>
            <a:off x="1268413" y="1233488"/>
            <a:ext cx="766762" cy="787400"/>
            <a:chOff x="1669" y="2955"/>
            <a:chExt cx="446" cy="496"/>
          </a:xfrm>
        </p:grpSpPr>
        <p:sp>
          <p:nvSpPr>
            <p:cNvPr id="491525" name="AutoShape 5"/>
            <p:cNvSpPr>
              <a:spLocks noChangeArrowheads="1"/>
            </p:cNvSpPr>
            <p:nvPr/>
          </p:nvSpPr>
          <p:spPr bwMode="auto">
            <a:xfrm>
              <a:off x="1669" y="2955"/>
              <a:ext cx="446" cy="496"/>
            </a:xfrm>
            <a:prstGeom prst="roundRect">
              <a:avLst>
                <a:gd name="adj" fmla="val 16667"/>
              </a:avLst>
            </a:prstGeom>
            <a:solidFill>
              <a:srgbClr val="C0C0C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Time</a:t>
              </a:r>
            </a:p>
            <a:p>
              <a:pPr algn="ctr" defTabSz="957776">
                <a:defRPr/>
              </a:pPr>
              <a:r>
                <a:rPr lang="en-US" sz="1000" b="1" dirty="0">
                  <a:latin typeface="Verdana" pitchFamily="34" charset="0"/>
                </a:rPr>
                <a:t>Domain1</a:t>
              </a:r>
            </a:p>
          </p:txBody>
        </p:sp>
        <p:pic>
          <p:nvPicPr>
            <p:cNvPr id="104524" name="Picture 6" descr="lightning"/>
            <p:cNvPicPr>
              <a:picLocks noChangeAspect="1" noChangeArrowheads="1"/>
            </p:cNvPicPr>
            <p:nvPr/>
          </p:nvPicPr>
          <p:blipFill>
            <a:blip r:embed="rId3" cstate="print"/>
            <a:srcRect/>
            <a:stretch>
              <a:fillRect/>
            </a:stretch>
          </p:blipFill>
          <p:spPr bwMode="auto">
            <a:xfrm>
              <a:off x="1793" y="3229"/>
              <a:ext cx="192" cy="192"/>
            </a:xfrm>
            <a:prstGeom prst="rect">
              <a:avLst/>
            </a:prstGeom>
            <a:noFill/>
            <a:ln w="9525">
              <a:noFill/>
              <a:miter lim="800000"/>
              <a:headEnd/>
              <a:tailEnd/>
            </a:ln>
          </p:spPr>
        </p:pic>
      </p:grpSp>
      <p:cxnSp>
        <p:nvCxnSpPr>
          <p:cNvPr id="104452" name="AutoShape 10"/>
          <p:cNvCxnSpPr>
            <a:cxnSpLocks noChangeShapeType="1"/>
            <a:stCxn id="491576" idx="2"/>
            <a:endCxn id="491582" idx="0"/>
          </p:cNvCxnSpPr>
          <p:nvPr/>
        </p:nvCxnSpPr>
        <p:spPr bwMode="auto">
          <a:xfrm rot="5400000">
            <a:off x="2756694" y="3274219"/>
            <a:ext cx="438150" cy="4762"/>
          </a:xfrm>
          <a:prstGeom prst="bentConnector3">
            <a:avLst>
              <a:gd name="adj1" fmla="val 49838"/>
            </a:avLst>
          </a:prstGeom>
          <a:noFill/>
          <a:ln w="9525">
            <a:solidFill>
              <a:schemeClr val="tx1"/>
            </a:solidFill>
            <a:miter lim="800000"/>
            <a:headEnd/>
            <a:tailEnd type="triangle" w="med" len="med"/>
          </a:ln>
        </p:spPr>
      </p:cxnSp>
      <p:grpSp>
        <p:nvGrpSpPr>
          <p:cNvPr id="104453" name="Group 11"/>
          <p:cNvGrpSpPr>
            <a:grpSpLocks/>
          </p:cNvGrpSpPr>
          <p:nvPr/>
        </p:nvGrpSpPr>
        <p:grpSpPr bwMode="auto">
          <a:xfrm>
            <a:off x="8801100" y="4891088"/>
            <a:ext cx="768350" cy="787400"/>
            <a:chOff x="161" y="2452"/>
            <a:chExt cx="446" cy="496"/>
          </a:xfrm>
        </p:grpSpPr>
        <p:sp>
          <p:nvSpPr>
            <p:cNvPr id="491532" name="AutoShape 12"/>
            <p:cNvSpPr>
              <a:spLocks noChangeArrowheads="1"/>
            </p:cNvSpPr>
            <p:nvPr/>
          </p:nvSpPr>
          <p:spPr bwMode="auto">
            <a:xfrm>
              <a:off x="161" y="2452"/>
              <a:ext cx="446" cy="496"/>
            </a:xfrm>
            <a:prstGeom prst="roundRect">
              <a:avLst>
                <a:gd name="adj" fmla="val 16667"/>
              </a:avLst>
            </a:prstGeom>
            <a:solidFill>
              <a:srgbClr val="3366FF"/>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Display</a:t>
              </a:r>
            </a:p>
          </p:txBody>
        </p:sp>
        <p:pic>
          <p:nvPicPr>
            <p:cNvPr id="104522" name="Picture 13" descr="monitor"/>
            <p:cNvPicPr>
              <a:picLocks noChangeAspect="1" noChangeArrowheads="1"/>
            </p:cNvPicPr>
            <p:nvPr/>
          </p:nvPicPr>
          <p:blipFill>
            <a:blip r:embed="rId4" cstate="print"/>
            <a:srcRect/>
            <a:stretch>
              <a:fillRect/>
            </a:stretch>
          </p:blipFill>
          <p:spPr bwMode="auto">
            <a:xfrm>
              <a:off x="288" y="2660"/>
              <a:ext cx="192" cy="192"/>
            </a:xfrm>
            <a:prstGeom prst="rect">
              <a:avLst/>
            </a:prstGeom>
            <a:noFill/>
            <a:ln w="9525">
              <a:noFill/>
              <a:miter lim="800000"/>
              <a:headEnd/>
              <a:tailEnd/>
            </a:ln>
          </p:spPr>
        </p:pic>
      </p:grpSp>
      <p:sp>
        <p:nvSpPr>
          <p:cNvPr id="491534" name="Rectangle 14"/>
          <p:cNvSpPr>
            <a:spLocks noChangeArrowheads="1"/>
          </p:cNvSpPr>
          <p:nvPr/>
        </p:nvSpPr>
        <p:spPr bwMode="auto">
          <a:xfrm>
            <a:off x="4462463" y="1603375"/>
            <a:ext cx="4081462" cy="4140200"/>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lgn="ctr">
              <a:defRPr/>
            </a:pPr>
            <a:endParaRPr lang="en-US">
              <a:latin typeface="Arial" pitchFamily="34" charset="0"/>
            </a:endParaRPr>
          </a:p>
        </p:txBody>
      </p:sp>
      <p:grpSp>
        <p:nvGrpSpPr>
          <p:cNvPr id="104455" name="Group 15"/>
          <p:cNvGrpSpPr>
            <a:grpSpLocks/>
          </p:cNvGrpSpPr>
          <p:nvPr/>
        </p:nvGrpSpPr>
        <p:grpSpPr bwMode="auto">
          <a:xfrm>
            <a:off x="7167563" y="2716213"/>
            <a:ext cx="768350" cy="785812"/>
            <a:chOff x="1652" y="2267"/>
            <a:chExt cx="446" cy="496"/>
          </a:xfrm>
        </p:grpSpPr>
        <p:sp>
          <p:nvSpPr>
            <p:cNvPr id="491536" name="AutoShape 16"/>
            <p:cNvSpPr>
              <a:spLocks noChangeArrowheads="1"/>
            </p:cNvSpPr>
            <p:nvPr/>
          </p:nvSpPr>
          <p:spPr bwMode="auto">
            <a:xfrm>
              <a:off x="1652" y="2267"/>
              <a:ext cx="446" cy="496"/>
            </a:xfrm>
            <a:prstGeom prst="roundRect">
              <a:avLst>
                <a:gd name="adj" fmla="val 16667"/>
              </a:avLst>
            </a:prstGeom>
            <a:solidFill>
              <a:srgbClr val="FFFF0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Root0</a:t>
              </a:r>
            </a:p>
          </p:txBody>
        </p:sp>
        <p:pic>
          <p:nvPicPr>
            <p:cNvPr id="104520" name="Picture 17"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4456" name="Group 60"/>
          <p:cNvGrpSpPr>
            <a:grpSpLocks/>
          </p:cNvGrpSpPr>
          <p:nvPr/>
        </p:nvGrpSpPr>
        <p:grpSpPr bwMode="auto">
          <a:xfrm>
            <a:off x="7143750" y="3862388"/>
            <a:ext cx="793750" cy="788987"/>
            <a:chOff x="4858" y="2683"/>
            <a:chExt cx="539" cy="547"/>
          </a:xfrm>
        </p:grpSpPr>
        <p:sp>
          <p:nvSpPr>
            <p:cNvPr id="491539" name="AutoShape 19"/>
            <p:cNvSpPr>
              <a:spLocks noChangeArrowheads="1"/>
            </p:cNvSpPr>
            <p:nvPr/>
          </p:nvSpPr>
          <p:spPr bwMode="auto">
            <a:xfrm>
              <a:off x="4858" y="2683"/>
              <a:ext cx="539" cy="547"/>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BUFlet0</a:t>
              </a:r>
            </a:p>
          </p:txBody>
        </p:sp>
        <p:pic>
          <p:nvPicPr>
            <p:cNvPr id="104518" name="Picture 20" descr="book_previous"/>
            <p:cNvPicPr>
              <a:picLocks noChangeAspect="1" noChangeArrowheads="1"/>
            </p:cNvPicPr>
            <p:nvPr/>
          </p:nvPicPr>
          <p:blipFill>
            <a:blip r:embed="rId6" cstate="print"/>
            <a:srcRect/>
            <a:stretch>
              <a:fillRect/>
            </a:stretch>
          </p:blipFill>
          <p:spPr bwMode="auto">
            <a:xfrm>
              <a:off x="4995" y="2928"/>
              <a:ext cx="225" cy="212"/>
            </a:xfrm>
            <a:prstGeom prst="rect">
              <a:avLst/>
            </a:prstGeom>
            <a:noFill/>
            <a:ln w="9525">
              <a:noFill/>
              <a:miter lim="800000"/>
              <a:headEnd/>
              <a:tailEnd/>
            </a:ln>
          </p:spPr>
        </p:pic>
      </p:grpSp>
      <p:sp>
        <p:nvSpPr>
          <p:cNvPr id="104457" name="Line 21"/>
          <p:cNvSpPr>
            <a:spLocks noChangeShapeType="1"/>
          </p:cNvSpPr>
          <p:nvPr/>
        </p:nvSpPr>
        <p:spPr bwMode="auto">
          <a:xfrm flipH="1" flipV="1">
            <a:off x="6564313" y="2514600"/>
            <a:ext cx="603250" cy="528638"/>
          </a:xfrm>
          <a:prstGeom prst="line">
            <a:avLst/>
          </a:prstGeom>
          <a:noFill/>
          <a:ln w="9525">
            <a:solidFill>
              <a:schemeClr val="tx1"/>
            </a:solidFill>
            <a:round/>
            <a:headEnd/>
            <a:tailEnd type="triangle" w="med" len="med"/>
          </a:ln>
        </p:spPr>
        <p:txBody>
          <a:bodyPr lIns="83969" tIns="41985" rIns="83969" bIns="41985"/>
          <a:lstStyle/>
          <a:p>
            <a:endParaRPr lang="bg-BG"/>
          </a:p>
        </p:txBody>
      </p:sp>
      <p:sp>
        <p:nvSpPr>
          <p:cNvPr id="104458" name="Line 22"/>
          <p:cNvSpPr>
            <a:spLocks noChangeShapeType="1"/>
          </p:cNvSpPr>
          <p:nvPr/>
        </p:nvSpPr>
        <p:spPr bwMode="auto">
          <a:xfrm flipH="1">
            <a:off x="6600825" y="3265488"/>
            <a:ext cx="566738" cy="504825"/>
          </a:xfrm>
          <a:prstGeom prst="line">
            <a:avLst/>
          </a:prstGeom>
          <a:noFill/>
          <a:ln w="9525">
            <a:solidFill>
              <a:schemeClr val="tx1"/>
            </a:solidFill>
            <a:round/>
            <a:headEnd/>
            <a:tailEnd type="triangle" w="med" len="med"/>
          </a:ln>
        </p:spPr>
        <p:txBody>
          <a:bodyPr lIns="83969" tIns="41985" rIns="83969" bIns="41985"/>
          <a:lstStyle/>
          <a:p>
            <a:endParaRPr lang="bg-BG"/>
          </a:p>
        </p:txBody>
      </p:sp>
      <p:grpSp>
        <p:nvGrpSpPr>
          <p:cNvPr id="104459" name="Group 27"/>
          <p:cNvGrpSpPr>
            <a:grpSpLocks/>
          </p:cNvGrpSpPr>
          <p:nvPr/>
        </p:nvGrpSpPr>
        <p:grpSpPr bwMode="auto">
          <a:xfrm>
            <a:off x="5024438" y="2176463"/>
            <a:ext cx="768350" cy="787400"/>
            <a:chOff x="3711" y="1164"/>
            <a:chExt cx="446" cy="496"/>
          </a:xfrm>
        </p:grpSpPr>
        <p:sp>
          <p:nvSpPr>
            <p:cNvPr id="491548" name="AutoShape 28"/>
            <p:cNvSpPr>
              <a:spLocks noChangeArrowheads="1"/>
            </p:cNvSpPr>
            <p:nvPr/>
          </p:nvSpPr>
          <p:spPr bwMode="auto">
            <a:xfrm>
              <a:off x="3711" y="1164"/>
              <a:ext cx="446" cy="496"/>
            </a:xfrm>
            <a:prstGeom prst="roundRect">
              <a:avLst>
                <a:gd name="adj" fmla="val 16667"/>
              </a:avLst>
            </a:prstGeom>
            <a:solidFill>
              <a:schemeClr val="folHlink"/>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err="1">
                  <a:latin typeface="Verdana" pitchFamily="34" charset="0"/>
                </a:rPr>
                <a:t>ClearApp</a:t>
              </a:r>
              <a:endParaRPr lang="en-US" sz="1000" b="1" dirty="0">
                <a:latin typeface="Verdana" pitchFamily="34" charset="0"/>
              </a:endParaRPr>
            </a:p>
          </p:txBody>
        </p:sp>
        <p:pic>
          <p:nvPicPr>
            <p:cNvPr id="104516" name="Picture 29" descr="cog_edit"/>
            <p:cNvPicPr>
              <a:picLocks noChangeAspect="1" noChangeArrowheads="1"/>
            </p:cNvPicPr>
            <p:nvPr/>
          </p:nvPicPr>
          <p:blipFill>
            <a:blip r:embed="rId7" cstate="print"/>
            <a:srcRect/>
            <a:stretch>
              <a:fillRect/>
            </a:stretch>
          </p:blipFill>
          <p:spPr bwMode="auto">
            <a:xfrm>
              <a:off x="3845" y="1376"/>
              <a:ext cx="192" cy="192"/>
            </a:xfrm>
            <a:prstGeom prst="rect">
              <a:avLst/>
            </a:prstGeom>
            <a:noFill/>
            <a:ln w="9525">
              <a:noFill/>
              <a:miter lim="800000"/>
              <a:headEnd/>
              <a:tailEnd/>
            </a:ln>
          </p:spPr>
        </p:pic>
      </p:grpSp>
      <p:grpSp>
        <p:nvGrpSpPr>
          <p:cNvPr id="104460" name="Group 30"/>
          <p:cNvGrpSpPr>
            <a:grpSpLocks/>
          </p:cNvGrpSpPr>
          <p:nvPr/>
        </p:nvGrpSpPr>
        <p:grpSpPr bwMode="auto">
          <a:xfrm>
            <a:off x="5054600" y="3378200"/>
            <a:ext cx="766763" cy="787400"/>
            <a:chOff x="3711" y="1164"/>
            <a:chExt cx="446" cy="496"/>
          </a:xfrm>
        </p:grpSpPr>
        <p:sp>
          <p:nvSpPr>
            <p:cNvPr id="491551" name="AutoShape 31"/>
            <p:cNvSpPr>
              <a:spLocks noChangeArrowheads="1"/>
            </p:cNvSpPr>
            <p:nvPr/>
          </p:nvSpPr>
          <p:spPr bwMode="auto">
            <a:xfrm>
              <a:off x="3711" y="1164"/>
              <a:ext cx="446" cy="496"/>
            </a:xfrm>
            <a:prstGeom prst="roundRect">
              <a:avLst>
                <a:gd name="adj" fmla="val 16667"/>
              </a:avLst>
            </a:prstGeom>
            <a:solidFill>
              <a:schemeClr val="folHlink"/>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AnimApp1</a:t>
              </a:r>
            </a:p>
          </p:txBody>
        </p:sp>
        <p:pic>
          <p:nvPicPr>
            <p:cNvPr id="104514" name="Picture 32" descr="cog_edit"/>
            <p:cNvPicPr>
              <a:picLocks noChangeAspect="1" noChangeArrowheads="1"/>
            </p:cNvPicPr>
            <p:nvPr/>
          </p:nvPicPr>
          <p:blipFill>
            <a:blip r:embed="rId7" cstate="print"/>
            <a:srcRect/>
            <a:stretch>
              <a:fillRect/>
            </a:stretch>
          </p:blipFill>
          <p:spPr bwMode="auto">
            <a:xfrm>
              <a:off x="3845" y="1376"/>
              <a:ext cx="192" cy="192"/>
            </a:xfrm>
            <a:prstGeom prst="rect">
              <a:avLst/>
            </a:prstGeom>
            <a:noFill/>
            <a:ln w="9525">
              <a:noFill/>
              <a:miter lim="800000"/>
              <a:headEnd/>
              <a:tailEnd/>
            </a:ln>
          </p:spPr>
        </p:pic>
      </p:grpSp>
      <p:grpSp>
        <p:nvGrpSpPr>
          <p:cNvPr id="104461" name="Group 33"/>
          <p:cNvGrpSpPr>
            <a:grpSpLocks/>
          </p:cNvGrpSpPr>
          <p:nvPr/>
        </p:nvGrpSpPr>
        <p:grpSpPr bwMode="auto">
          <a:xfrm>
            <a:off x="5745163" y="1222375"/>
            <a:ext cx="766762" cy="787400"/>
            <a:chOff x="340" y="997"/>
            <a:chExt cx="446" cy="496"/>
          </a:xfrm>
        </p:grpSpPr>
        <p:sp>
          <p:nvSpPr>
            <p:cNvPr id="491554" name="AutoShape 34"/>
            <p:cNvSpPr>
              <a:spLocks noChangeArrowheads="1"/>
            </p:cNvSpPr>
            <p:nvPr/>
          </p:nvSpPr>
          <p:spPr bwMode="auto">
            <a:xfrm>
              <a:off x="340" y="997"/>
              <a:ext cx="446" cy="496"/>
            </a:xfrm>
            <a:prstGeom prst="roundRect">
              <a:avLst>
                <a:gd name="adj" fmla="val 16667"/>
              </a:avLst>
            </a:prstGeom>
            <a:solidFill>
              <a:srgbClr val="C0C0C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Time</a:t>
              </a:r>
            </a:p>
            <a:p>
              <a:pPr algn="ctr" defTabSz="957776">
                <a:defRPr/>
              </a:pPr>
              <a:r>
                <a:rPr lang="en-US" sz="1000" b="1" dirty="0">
                  <a:latin typeface="Verdana" pitchFamily="34" charset="0"/>
                </a:rPr>
                <a:t>Domain0</a:t>
              </a:r>
            </a:p>
          </p:txBody>
        </p:sp>
        <p:pic>
          <p:nvPicPr>
            <p:cNvPr id="104512" name="Picture 35" descr="arrow_rotate_clockwise"/>
            <p:cNvPicPr>
              <a:picLocks noChangeAspect="1" noChangeArrowheads="1"/>
            </p:cNvPicPr>
            <p:nvPr/>
          </p:nvPicPr>
          <p:blipFill>
            <a:blip r:embed="rId8" cstate="print"/>
            <a:srcRect/>
            <a:stretch>
              <a:fillRect/>
            </a:stretch>
          </p:blipFill>
          <p:spPr bwMode="auto">
            <a:xfrm>
              <a:off x="455" y="1261"/>
              <a:ext cx="192" cy="192"/>
            </a:xfrm>
            <a:prstGeom prst="rect">
              <a:avLst/>
            </a:prstGeom>
            <a:noFill/>
            <a:ln w="9525">
              <a:noFill/>
              <a:miter lim="800000"/>
              <a:headEnd/>
              <a:tailEnd/>
            </a:ln>
          </p:spPr>
        </p:pic>
      </p:grpSp>
      <p:sp>
        <p:nvSpPr>
          <p:cNvPr id="104462" name="Line 36"/>
          <p:cNvSpPr>
            <a:spLocks noChangeShapeType="1"/>
          </p:cNvSpPr>
          <p:nvPr/>
        </p:nvSpPr>
        <p:spPr bwMode="auto">
          <a:xfrm>
            <a:off x="7945438" y="5064125"/>
            <a:ext cx="847725" cy="0"/>
          </a:xfrm>
          <a:prstGeom prst="line">
            <a:avLst/>
          </a:prstGeom>
          <a:noFill/>
          <a:ln w="9525">
            <a:solidFill>
              <a:schemeClr val="tx1"/>
            </a:solidFill>
            <a:round/>
            <a:headEnd/>
            <a:tailEnd type="triangle" w="med" len="med"/>
          </a:ln>
        </p:spPr>
        <p:txBody>
          <a:bodyPr lIns="83969" tIns="41985" rIns="83969" bIns="41985"/>
          <a:lstStyle/>
          <a:p>
            <a:endParaRPr lang="bg-BG"/>
          </a:p>
        </p:txBody>
      </p:sp>
      <p:grpSp>
        <p:nvGrpSpPr>
          <p:cNvPr id="104463" name="Group 37"/>
          <p:cNvGrpSpPr>
            <a:grpSpLocks/>
          </p:cNvGrpSpPr>
          <p:nvPr/>
        </p:nvGrpSpPr>
        <p:grpSpPr bwMode="auto">
          <a:xfrm>
            <a:off x="7181850" y="4662488"/>
            <a:ext cx="766763" cy="787400"/>
            <a:chOff x="381" y="2266"/>
            <a:chExt cx="446" cy="496"/>
          </a:xfrm>
        </p:grpSpPr>
        <p:sp>
          <p:nvSpPr>
            <p:cNvPr id="491558" name="AutoShape 38"/>
            <p:cNvSpPr>
              <a:spLocks noChangeArrowheads="1"/>
            </p:cNvSpPr>
            <p:nvPr/>
          </p:nvSpPr>
          <p:spPr bwMode="auto">
            <a:xfrm>
              <a:off x="381" y="2266"/>
              <a:ext cx="446" cy="496"/>
            </a:xfrm>
            <a:prstGeom prst="roundRect">
              <a:avLst>
                <a:gd name="adj" fmla="val 16667"/>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Layer0</a:t>
              </a:r>
            </a:p>
          </p:txBody>
        </p:sp>
        <p:pic>
          <p:nvPicPr>
            <p:cNvPr id="104510" name="Picture 39" descr="layers"/>
            <p:cNvPicPr>
              <a:picLocks noChangeAspect="1" noChangeArrowheads="1"/>
            </p:cNvPicPr>
            <p:nvPr/>
          </p:nvPicPr>
          <p:blipFill>
            <a:blip r:embed="rId9" cstate="print"/>
            <a:srcRect/>
            <a:stretch>
              <a:fillRect/>
            </a:stretch>
          </p:blipFill>
          <p:spPr bwMode="auto">
            <a:xfrm>
              <a:off x="499" y="2475"/>
              <a:ext cx="192" cy="192"/>
            </a:xfrm>
            <a:prstGeom prst="rect">
              <a:avLst/>
            </a:prstGeom>
            <a:noFill/>
            <a:ln w="9525">
              <a:noFill/>
              <a:miter lim="800000"/>
              <a:headEnd/>
              <a:tailEnd/>
            </a:ln>
          </p:spPr>
        </p:pic>
      </p:grpSp>
      <p:grpSp>
        <p:nvGrpSpPr>
          <p:cNvPr id="104464" name="Group 40"/>
          <p:cNvGrpSpPr>
            <a:grpSpLocks/>
          </p:cNvGrpSpPr>
          <p:nvPr/>
        </p:nvGrpSpPr>
        <p:grpSpPr bwMode="auto">
          <a:xfrm>
            <a:off x="5821363" y="3357563"/>
            <a:ext cx="766762" cy="787400"/>
            <a:chOff x="1652" y="2267"/>
            <a:chExt cx="446" cy="496"/>
          </a:xfrm>
        </p:grpSpPr>
        <p:sp>
          <p:nvSpPr>
            <p:cNvPr id="491561" name="AutoShape 41"/>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Window1</a:t>
              </a:r>
            </a:p>
          </p:txBody>
        </p:sp>
        <p:pic>
          <p:nvPicPr>
            <p:cNvPr id="104508" name="Picture 42"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4465" name="Group 43"/>
          <p:cNvGrpSpPr>
            <a:grpSpLocks/>
          </p:cNvGrpSpPr>
          <p:nvPr/>
        </p:nvGrpSpPr>
        <p:grpSpPr bwMode="auto">
          <a:xfrm>
            <a:off x="5792788" y="2176463"/>
            <a:ext cx="766762" cy="787400"/>
            <a:chOff x="1652" y="2267"/>
            <a:chExt cx="446" cy="496"/>
          </a:xfrm>
        </p:grpSpPr>
        <p:sp>
          <p:nvSpPr>
            <p:cNvPr id="491564" name="AutoShape 44"/>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Window0</a:t>
              </a:r>
            </a:p>
          </p:txBody>
        </p:sp>
        <p:pic>
          <p:nvPicPr>
            <p:cNvPr id="104506" name="Picture 45"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4466" name="Group 49"/>
          <p:cNvGrpSpPr>
            <a:grpSpLocks/>
          </p:cNvGrpSpPr>
          <p:nvPr/>
        </p:nvGrpSpPr>
        <p:grpSpPr bwMode="auto">
          <a:xfrm>
            <a:off x="2039938" y="1230313"/>
            <a:ext cx="766762" cy="785812"/>
            <a:chOff x="381" y="2707"/>
            <a:chExt cx="446" cy="496"/>
          </a:xfrm>
        </p:grpSpPr>
        <p:sp>
          <p:nvSpPr>
            <p:cNvPr id="491570" name="AutoShape 50"/>
            <p:cNvSpPr>
              <a:spLocks noChangeArrowheads="1"/>
            </p:cNvSpPr>
            <p:nvPr/>
          </p:nvSpPr>
          <p:spPr bwMode="auto">
            <a:xfrm>
              <a:off x="381" y="2707"/>
              <a:ext cx="446" cy="496"/>
            </a:xfrm>
            <a:prstGeom prst="roundRect">
              <a:avLst>
                <a:gd name="adj" fmla="val 16667"/>
              </a:avLst>
            </a:prstGeom>
            <a:solidFill>
              <a:srgbClr val="CCFFCC"/>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Context1</a:t>
              </a:r>
            </a:p>
          </p:txBody>
        </p:sp>
        <p:pic>
          <p:nvPicPr>
            <p:cNvPr id="104504" name="Picture 51" descr="painbrush"/>
            <p:cNvPicPr>
              <a:picLocks noChangeAspect="1" noChangeArrowheads="1"/>
            </p:cNvPicPr>
            <p:nvPr/>
          </p:nvPicPr>
          <p:blipFill>
            <a:blip r:embed="rId10" cstate="print"/>
            <a:srcRect/>
            <a:stretch>
              <a:fillRect/>
            </a:stretch>
          </p:blipFill>
          <p:spPr bwMode="auto">
            <a:xfrm>
              <a:off x="499" y="2896"/>
              <a:ext cx="192" cy="192"/>
            </a:xfrm>
            <a:prstGeom prst="rect">
              <a:avLst/>
            </a:prstGeom>
            <a:noFill/>
            <a:ln w="9525">
              <a:noFill/>
              <a:miter lim="800000"/>
              <a:headEnd/>
              <a:tailEnd/>
            </a:ln>
          </p:spPr>
        </p:pic>
      </p:grpSp>
      <p:grpSp>
        <p:nvGrpSpPr>
          <p:cNvPr id="104467" name="Group 55"/>
          <p:cNvGrpSpPr>
            <a:grpSpLocks/>
          </p:cNvGrpSpPr>
          <p:nvPr/>
        </p:nvGrpSpPr>
        <p:grpSpPr bwMode="auto">
          <a:xfrm>
            <a:off x="2593975" y="2268538"/>
            <a:ext cx="766763" cy="788987"/>
            <a:chOff x="1652" y="2267"/>
            <a:chExt cx="446" cy="496"/>
          </a:xfrm>
        </p:grpSpPr>
        <p:sp>
          <p:nvSpPr>
            <p:cNvPr id="491576" name="AutoShape 56"/>
            <p:cNvSpPr>
              <a:spLocks noChangeArrowheads="1"/>
            </p:cNvSpPr>
            <p:nvPr/>
          </p:nvSpPr>
          <p:spPr bwMode="auto">
            <a:xfrm>
              <a:off x="1652" y="2267"/>
              <a:ext cx="446" cy="496"/>
            </a:xfrm>
            <a:prstGeom prst="roundRect">
              <a:avLst>
                <a:gd name="adj" fmla="val 16667"/>
              </a:avLst>
            </a:prstGeom>
            <a:solidFill>
              <a:srgbClr val="FFFF00"/>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Root1</a:t>
              </a:r>
            </a:p>
          </p:txBody>
        </p:sp>
        <p:pic>
          <p:nvPicPr>
            <p:cNvPr id="104502" name="Picture 57"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solidFill>
              <a:srgbClr val="FFFF00"/>
            </a:solidFill>
            <a:ln w="9525">
              <a:noFill/>
              <a:miter lim="800000"/>
              <a:headEnd/>
              <a:tailEnd/>
            </a:ln>
          </p:spPr>
        </p:pic>
      </p:grpSp>
      <p:sp>
        <p:nvSpPr>
          <p:cNvPr id="104468" name="Line 59"/>
          <p:cNvSpPr>
            <a:spLocks noChangeShapeType="1"/>
          </p:cNvSpPr>
          <p:nvPr/>
        </p:nvSpPr>
        <p:spPr bwMode="auto">
          <a:xfrm>
            <a:off x="7559675" y="3502025"/>
            <a:ext cx="0" cy="384175"/>
          </a:xfrm>
          <a:prstGeom prst="line">
            <a:avLst/>
          </a:prstGeom>
          <a:noFill/>
          <a:ln w="9525">
            <a:solidFill>
              <a:schemeClr val="tx1"/>
            </a:solidFill>
            <a:round/>
            <a:headEnd/>
            <a:tailEnd type="triangle" w="med" len="med"/>
          </a:ln>
        </p:spPr>
        <p:txBody>
          <a:bodyPr lIns="83969" tIns="41985" rIns="83969" bIns="41985"/>
          <a:lstStyle/>
          <a:p>
            <a:endParaRPr lang="bg-BG"/>
          </a:p>
        </p:txBody>
      </p:sp>
      <p:grpSp>
        <p:nvGrpSpPr>
          <p:cNvPr id="104469" name="Group 24"/>
          <p:cNvGrpSpPr>
            <a:grpSpLocks/>
          </p:cNvGrpSpPr>
          <p:nvPr/>
        </p:nvGrpSpPr>
        <p:grpSpPr bwMode="auto">
          <a:xfrm>
            <a:off x="6508750" y="1217613"/>
            <a:ext cx="768350" cy="787400"/>
            <a:chOff x="381" y="2707"/>
            <a:chExt cx="446" cy="496"/>
          </a:xfrm>
        </p:grpSpPr>
        <p:sp>
          <p:nvSpPr>
            <p:cNvPr id="491545" name="AutoShape 25"/>
            <p:cNvSpPr>
              <a:spLocks noChangeArrowheads="1"/>
            </p:cNvSpPr>
            <p:nvPr/>
          </p:nvSpPr>
          <p:spPr bwMode="auto">
            <a:xfrm>
              <a:off x="381" y="2707"/>
              <a:ext cx="446" cy="496"/>
            </a:xfrm>
            <a:prstGeom prst="roundRect">
              <a:avLst>
                <a:gd name="adj" fmla="val 16667"/>
              </a:avLst>
            </a:prstGeom>
            <a:solidFill>
              <a:srgbClr val="CCFFCC"/>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Context0</a:t>
              </a:r>
            </a:p>
          </p:txBody>
        </p:sp>
        <p:pic>
          <p:nvPicPr>
            <p:cNvPr id="104500" name="Picture 26" descr="painbrush"/>
            <p:cNvPicPr>
              <a:picLocks noChangeAspect="1" noChangeArrowheads="1"/>
            </p:cNvPicPr>
            <p:nvPr/>
          </p:nvPicPr>
          <p:blipFill>
            <a:blip r:embed="rId10" cstate="print"/>
            <a:srcRect/>
            <a:stretch>
              <a:fillRect/>
            </a:stretch>
          </p:blipFill>
          <p:spPr bwMode="auto">
            <a:xfrm>
              <a:off x="499" y="2896"/>
              <a:ext cx="192" cy="192"/>
            </a:xfrm>
            <a:prstGeom prst="rect">
              <a:avLst/>
            </a:prstGeom>
            <a:noFill/>
            <a:ln w="9525">
              <a:noFill/>
              <a:miter lim="800000"/>
              <a:headEnd/>
              <a:tailEnd/>
            </a:ln>
          </p:spPr>
        </p:pic>
      </p:grpSp>
      <p:grpSp>
        <p:nvGrpSpPr>
          <p:cNvPr id="104470" name="Group 61"/>
          <p:cNvGrpSpPr>
            <a:grpSpLocks/>
          </p:cNvGrpSpPr>
          <p:nvPr/>
        </p:nvGrpSpPr>
        <p:grpSpPr bwMode="auto">
          <a:xfrm>
            <a:off x="2576513" y="3495675"/>
            <a:ext cx="792162" cy="787400"/>
            <a:chOff x="4858" y="2683"/>
            <a:chExt cx="539" cy="547"/>
          </a:xfrm>
        </p:grpSpPr>
        <p:sp>
          <p:nvSpPr>
            <p:cNvPr id="491582" name="AutoShape 62"/>
            <p:cNvSpPr>
              <a:spLocks noChangeArrowheads="1"/>
            </p:cNvSpPr>
            <p:nvPr/>
          </p:nvSpPr>
          <p:spPr bwMode="auto">
            <a:xfrm>
              <a:off x="4858" y="2683"/>
              <a:ext cx="539" cy="547"/>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BUFlet1</a:t>
              </a:r>
            </a:p>
          </p:txBody>
        </p:sp>
        <p:pic>
          <p:nvPicPr>
            <p:cNvPr id="104498" name="Picture 63" descr="book_previous"/>
            <p:cNvPicPr>
              <a:picLocks noChangeAspect="1" noChangeArrowheads="1"/>
            </p:cNvPicPr>
            <p:nvPr/>
          </p:nvPicPr>
          <p:blipFill>
            <a:blip r:embed="rId6" cstate="print"/>
            <a:srcRect/>
            <a:stretch>
              <a:fillRect/>
            </a:stretch>
          </p:blipFill>
          <p:spPr bwMode="auto">
            <a:xfrm>
              <a:off x="4995" y="2928"/>
              <a:ext cx="225" cy="212"/>
            </a:xfrm>
            <a:prstGeom prst="rect">
              <a:avLst/>
            </a:prstGeom>
            <a:noFill/>
            <a:ln w="9525">
              <a:noFill/>
              <a:miter lim="800000"/>
              <a:headEnd/>
              <a:tailEnd/>
            </a:ln>
          </p:spPr>
        </p:pic>
      </p:grpSp>
      <p:grpSp>
        <p:nvGrpSpPr>
          <p:cNvPr id="104471" name="Group 64"/>
          <p:cNvGrpSpPr>
            <a:grpSpLocks/>
          </p:cNvGrpSpPr>
          <p:nvPr/>
        </p:nvGrpSpPr>
        <p:grpSpPr bwMode="auto">
          <a:xfrm>
            <a:off x="5056188" y="4589463"/>
            <a:ext cx="766762" cy="787400"/>
            <a:chOff x="3711" y="1164"/>
            <a:chExt cx="446" cy="496"/>
          </a:xfrm>
        </p:grpSpPr>
        <p:sp>
          <p:nvSpPr>
            <p:cNvPr id="491585" name="AutoShape 65"/>
            <p:cNvSpPr>
              <a:spLocks noChangeArrowheads="1"/>
            </p:cNvSpPr>
            <p:nvPr/>
          </p:nvSpPr>
          <p:spPr bwMode="auto">
            <a:xfrm>
              <a:off x="3711" y="1164"/>
              <a:ext cx="446" cy="496"/>
            </a:xfrm>
            <a:prstGeom prst="roundRect">
              <a:avLst>
                <a:gd name="adj" fmla="val 16667"/>
              </a:avLst>
            </a:prstGeom>
            <a:solidFill>
              <a:schemeClr val="folHlink"/>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AnimApp2</a:t>
              </a:r>
            </a:p>
          </p:txBody>
        </p:sp>
        <p:pic>
          <p:nvPicPr>
            <p:cNvPr id="104496" name="Picture 66" descr="cog_edit"/>
            <p:cNvPicPr>
              <a:picLocks noChangeAspect="1" noChangeArrowheads="1"/>
            </p:cNvPicPr>
            <p:nvPr/>
          </p:nvPicPr>
          <p:blipFill>
            <a:blip r:embed="rId7" cstate="print"/>
            <a:srcRect/>
            <a:stretch>
              <a:fillRect/>
            </a:stretch>
          </p:blipFill>
          <p:spPr bwMode="auto">
            <a:xfrm>
              <a:off x="3845" y="1376"/>
              <a:ext cx="192" cy="192"/>
            </a:xfrm>
            <a:prstGeom prst="rect">
              <a:avLst/>
            </a:prstGeom>
            <a:noFill/>
            <a:ln w="9525">
              <a:noFill/>
              <a:miter lim="800000"/>
              <a:headEnd/>
              <a:tailEnd/>
            </a:ln>
          </p:spPr>
        </p:pic>
      </p:grpSp>
      <p:grpSp>
        <p:nvGrpSpPr>
          <p:cNvPr id="104472" name="Group 67"/>
          <p:cNvGrpSpPr>
            <a:grpSpLocks/>
          </p:cNvGrpSpPr>
          <p:nvPr/>
        </p:nvGrpSpPr>
        <p:grpSpPr bwMode="auto">
          <a:xfrm>
            <a:off x="5822950" y="4568825"/>
            <a:ext cx="766763" cy="787400"/>
            <a:chOff x="1652" y="2267"/>
            <a:chExt cx="446" cy="496"/>
          </a:xfrm>
        </p:grpSpPr>
        <p:sp>
          <p:nvSpPr>
            <p:cNvPr id="491588" name="AutoShape 68"/>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Window2</a:t>
              </a:r>
            </a:p>
          </p:txBody>
        </p:sp>
        <p:pic>
          <p:nvPicPr>
            <p:cNvPr id="104494" name="Picture 69"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sp>
        <p:nvSpPr>
          <p:cNvPr id="104473" name="Line 70"/>
          <p:cNvSpPr>
            <a:spLocks noChangeShapeType="1"/>
          </p:cNvSpPr>
          <p:nvPr/>
        </p:nvSpPr>
        <p:spPr bwMode="auto">
          <a:xfrm flipH="1">
            <a:off x="6578600" y="3486150"/>
            <a:ext cx="638175" cy="1565275"/>
          </a:xfrm>
          <a:prstGeom prst="line">
            <a:avLst/>
          </a:prstGeom>
          <a:noFill/>
          <a:ln w="9525">
            <a:solidFill>
              <a:schemeClr val="tx1"/>
            </a:solidFill>
            <a:round/>
            <a:headEnd/>
            <a:tailEnd type="triangle" w="med" len="med"/>
          </a:ln>
        </p:spPr>
        <p:txBody>
          <a:bodyPr lIns="83969" tIns="41985" rIns="83969" bIns="41985"/>
          <a:lstStyle/>
          <a:p>
            <a:endParaRPr lang="bg-BG"/>
          </a:p>
        </p:txBody>
      </p:sp>
      <p:grpSp>
        <p:nvGrpSpPr>
          <p:cNvPr id="104474" name="Group 74"/>
          <p:cNvGrpSpPr>
            <a:grpSpLocks/>
          </p:cNvGrpSpPr>
          <p:nvPr/>
        </p:nvGrpSpPr>
        <p:grpSpPr bwMode="auto">
          <a:xfrm>
            <a:off x="525463" y="2278063"/>
            <a:ext cx="766762" cy="787400"/>
            <a:chOff x="3711" y="1164"/>
            <a:chExt cx="446" cy="496"/>
          </a:xfrm>
        </p:grpSpPr>
        <p:sp>
          <p:nvSpPr>
            <p:cNvPr id="491595" name="AutoShape 75"/>
            <p:cNvSpPr>
              <a:spLocks noChangeArrowheads="1"/>
            </p:cNvSpPr>
            <p:nvPr/>
          </p:nvSpPr>
          <p:spPr bwMode="auto">
            <a:xfrm>
              <a:off x="3711" y="1164"/>
              <a:ext cx="446" cy="496"/>
            </a:xfrm>
            <a:prstGeom prst="roundRect">
              <a:avLst>
                <a:gd name="adj" fmla="val 16667"/>
              </a:avLst>
            </a:prstGeom>
            <a:solidFill>
              <a:schemeClr val="folHlink"/>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err="1">
                  <a:latin typeface="Verdana" pitchFamily="34" charset="0"/>
                </a:rPr>
                <a:t>ClearApp</a:t>
              </a:r>
              <a:endParaRPr lang="en-US" sz="1000" b="1" dirty="0">
                <a:latin typeface="Verdana" pitchFamily="34" charset="0"/>
              </a:endParaRPr>
            </a:p>
          </p:txBody>
        </p:sp>
        <p:pic>
          <p:nvPicPr>
            <p:cNvPr id="104492" name="Picture 76" descr="cog_edit"/>
            <p:cNvPicPr>
              <a:picLocks noChangeAspect="1" noChangeArrowheads="1"/>
            </p:cNvPicPr>
            <p:nvPr/>
          </p:nvPicPr>
          <p:blipFill>
            <a:blip r:embed="rId7" cstate="print"/>
            <a:srcRect/>
            <a:stretch>
              <a:fillRect/>
            </a:stretch>
          </p:blipFill>
          <p:spPr bwMode="auto">
            <a:xfrm>
              <a:off x="3845" y="1376"/>
              <a:ext cx="192" cy="192"/>
            </a:xfrm>
            <a:prstGeom prst="rect">
              <a:avLst/>
            </a:prstGeom>
            <a:noFill/>
            <a:ln w="9525">
              <a:noFill/>
              <a:miter lim="800000"/>
              <a:headEnd/>
              <a:tailEnd/>
            </a:ln>
          </p:spPr>
        </p:pic>
      </p:grpSp>
      <p:grpSp>
        <p:nvGrpSpPr>
          <p:cNvPr id="104475" name="Group 80"/>
          <p:cNvGrpSpPr>
            <a:grpSpLocks/>
          </p:cNvGrpSpPr>
          <p:nvPr/>
        </p:nvGrpSpPr>
        <p:grpSpPr bwMode="auto">
          <a:xfrm>
            <a:off x="533400" y="3449638"/>
            <a:ext cx="766763" cy="787400"/>
            <a:chOff x="3352" y="3684"/>
            <a:chExt cx="446" cy="496"/>
          </a:xfrm>
        </p:grpSpPr>
        <p:sp>
          <p:nvSpPr>
            <p:cNvPr id="491601" name="AutoShape 81"/>
            <p:cNvSpPr>
              <a:spLocks noChangeArrowheads="1"/>
            </p:cNvSpPr>
            <p:nvPr/>
          </p:nvSpPr>
          <p:spPr bwMode="auto">
            <a:xfrm>
              <a:off x="3352" y="3684"/>
              <a:ext cx="446" cy="496"/>
            </a:xfrm>
            <a:prstGeom prst="roundRect">
              <a:avLst>
                <a:gd name="adj" fmla="val 16667"/>
              </a:avLst>
            </a:prstGeom>
            <a:solidFill>
              <a:srgbClr val="CC99FF"/>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Widget</a:t>
              </a:r>
            </a:p>
            <a:p>
              <a:pPr algn="ctr" defTabSz="957776">
                <a:defRPr/>
              </a:pPr>
              <a:r>
                <a:rPr lang="en-US" sz="1000" b="1" dirty="0">
                  <a:latin typeface="Verdana" pitchFamily="34" charset="0"/>
                </a:rPr>
                <a:t>Tree</a:t>
              </a:r>
            </a:p>
          </p:txBody>
        </p:sp>
        <p:pic>
          <p:nvPicPr>
            <p:cNvPr id="104490" name="Picture 82" descr="chart_organisation"/>
            <p:cNvPicPr>
              <a:picLocks noChangeAspect="1" noChangeArrowheads="1"/>
            </p:cNvPicPr>
            <p:nvPr/>
          </p:nvPicPr>
          <p:blipFill>
            <a:blip r:embed="rId11" cstate="print"/>
            <a:srcRect/>
            <a:stretch>
              <a:fillRect/>
            </a:stretch>
          </p:blipFill>
          <p:spPr bwMode="auto">
            <a:xfrm>
              <a:off x="3500" y="3929"/>
              <a:ext cx="192" cy="192"/>
            </a:xfrm>
            <a:prstGeom prst="rect">
              <a:avLst/>
            </a:prstGeom>
            <a:noFill/>
            <a:ln w="9525">
              <a:noFill/>
              <a:miter lim="800000"/>
              <a:headEnd/>
              <a:tailEnd/>
            </a:ln>
          </p:spPr>
        </p:pic>
      </p:grpSp>
      <p:sp>
        <p:nvSpPr>
          <p:cNvPr id="104476" name="Line 83"/>
          <p:cNvSpPr>
            <a:spLocks noChangeShapeType="1"/>
          </p:cNvSpPr>
          <p:nvPr/>
        </p:nvSpPr>
        <p:spPr bwMode="auto">
          <a:xfrm flipH="1" flipV="1">
            <a:off x="2060575" y="2584450"/>
            <a:ext cx="531813" cy="0"/>
          </a:xfrm>
          <a:prstGeom prst="line">
            <a:avLst/>
          </a:prstGeom>
          <a:noFill/>
          <a:ln w="9525">
            <a:solidFill>
              <a:schemeClr val="tx1"/>
            </a:solidFill>
            <a:round/>
            <a:headEnd/>
            <a:tailEnd type="triangle" w="med" len="med"/>
          </a:ln>
        </p:spPr>
        <p:txBody>
          <a:bodyPr lIns="83969" tIns="41985" rIns="83969" bIns="41985"/>
          <a:lstStyle/>
          <a:p>
            <a:endParaRPr lang="bg-BG"/>
          </a:p>
        </p:txBody>
      </p:sp>
      <p:sp>
        <p:nvSpPr>
          <p:cNvPr id="104477" name="Line 84"/>
          <p:cNvSpPr>
            <a:spLocks noChangeShapeType="1"/>
          </p:cNvSpPr>
          <p:nvPr/>
        </p:nvSpPr>
        <p:spPr bwMode="auto">
          <a:xfrm flipH="1">
            <a:off x="2085975" y="2805113"/>
            <a:ext cx="508000" cy="1071562"/>
          </a:xfrm>
          <a:prstGeom prst="line">
            <a:avLst/>
          </a:prstGeom>
          <a:noFill/>
          <a:ln w="9525">
            <a:solidFill>
              <a:schemeClr val="tx1"/>
            </a:solidFill>
            <a:prstDash val="dash"/>
            <a:round/>
            <a:headEnd/>
            <a:tailEnd type="triangle" w="med" len="med"/>
          </a:ln>
        </p:spPr>
        <p:txBody>
          <a:bodyPr lIns="83969" tIns="41985" rIns="83969" bIns="41985"/>
          <a:lstStyle/>
          <a:p>
            <a:endParaRPr lang="bg-BG"/>
          </a:p>
        </p:txBody>
      </p:sp>
      <p:grpSp>
        <p:nvGrpSpPr>
          <p:cNvPr id="104478" name="Group 71"/>
          <p:cNvGrpSpPr>
            <a:grpSpLocks/>
          </p:cNvGrpSpPr>
          <p:nvPr/>
        </p:nvGrpSpPr>
        <p:grpSpPr bwMode="auto">
          <a:xfrm>
            <a:off x="1308100" y="3432175"/>
            <a:ext cx="790575" cy="787400"/>
            <a:chOff x="1652" y="2267"/>
            <a:chExt cx="446" cy="496"/>
          </a:xfrm>
        </p:grpSpPr>
        <p:sp>
          <p:nvSpPr>
            <p:cNvPr id="491592" name="AutoShape 72"/>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err="1">
                  <a:latin typeface="Verdana" pitchFamily="34" charset="0"/>
                </a:rPr>
                <a:t>HMIWnd</a:t>
              </a:r>
              <a:endParaRPr lang="en-US" sz="1000" b="1" dirty="0">
                <a:latin typeface="Verdana" pitchFamily="34" charset="0"/>
              </a:endParaRPr>
            </a:p>
          </p:txBody>
        </p:sp>
        <p:pic>
          <p:nvPicPr>
            <p:cNvPr id="104488" name="Picture 73"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4479" name="Group 77"/>
          <p:cNvGrpSpPr>
            <a:grpSpLocks/>
          </p:cNvGrpSpPr>
          <p:nvPr/>
        </p:nvGrpSpPr>
        <p:grpSpPr bwMode="auto">
          <a:xfrm>
            <a:off x="1298575" y="2270125"/>
            <a:ext cx="766763" cy="787400"/>
            <a:chOff x="1652" y="2267"/>
            <a:chExt cx="446" cy="496"/>
          </a:xfrm>
        </p:grpSpPr>
        <p:sp>
          <p:nvSpPr>
            <p:cNvPr id="491598" name="AutoShape 78"/>
            <p:cNvSpPr>
              <a:spLocks noChangeArrowheads="1"/>
            </p:cNvSpPr>
            <p:nvPr/>
          </p:nvSpPr>
          <p:spPr bwMode="auto">
            <a:xfrm>
              <a:off x="1652" y="2267"/>
              <a:ext cx="446" cy="496"/>
            </a:xfrm>
            <a:prstGeom prst="roundRect">
              <a:avLst>
                <a:gd name="adj" fmla="val 16667"/>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Window0</a:t>
              </a:r>
            </a:p>
          </p:txBody>
        </p:sp>
        <p:pic>
          <p:nvPicPr>
            <p:cNvPr id="104486" name="Picture 79" descr="shape_handles"/>
            <p:cNvPicPr>
              <a:picLocks noChangeAspect="1" noChangeArrowheads="1"/>
            </p:cNvPicPr>
            <p:nvPr/>
          </p:nvPicPr>
          <p:blipFill>
            <a:blip r:embed="rId5" cstate="print"/>
            <a:srcRect/>
            <a:stretch>
              <a:fillRect/>
            </a:stretch>
          </p:blipFill>
          <p:spPr bwMode="auto">
            <a:xfrm>
              <a:off x="1787" y="2474"/>
              <a:ext cx="192" cy="192"/>
            </a:xfrm>
            <a:prstGeom prst="rect">
              <a:avLst/>
            </a:prstGeom>
            <a:noFill/>
            <a:ln w="9525">
              <a:noFill/>
              <a:miter lim="800000"/>
              <a:headEnd/>
              <a:tailEnd/>
            </a:ln>
          </p:spPr>
        </p:pic>
      </p:grpSp>
      <p:grpSp>
        <p:nvGrpSpPr>
          <p:cNvPr id="104480" name="Group 37"/>
          <p:cNvGrpSpPr>
            <a:grpSpLocks/>
          </p:cNvGrpSpPr>
          <p:nvPr/>
        </p:nvGrpSpPr>
        <p:grpSpPr bwMode="auto">
          <a:xfrm>
            <a:off x="2611438" y="4283075"/>
            <a:ext cx="766762" cy="787400"/>
            <a:chOff x="381" y="2266"/>
            <a:chExt cx="446" cy="496"/>
          </a:xfrm>
        </p:grpSpPr>
        <p:sp>
          <p:nvSpPr>
            <p:cNvPr id="78" name="AutoShape 38"/>
            <p:cNvSpPr>
              <a:spLocks noChangeArrowheads="1"/>
            </p:cNvSpPr>
            <p:nvPr/>
          </p:nvSpPr>
          <p:spPr bwMode="auto">
            <a:xfrm>
              <a:off x="381" y="2266"/>
              <a:ext cx="446" cy="496"/>
            </a:xfrm>
            <a:prstGeom prst="roundRect">
              <a:avLst>
                <a:gd name="adj" fmla="val 16667"/>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wrap="none" lIns="104306" tIns="52153" rIns="104306" bIns="52153" anchorCtr="1"/>
            <a:lstStyle/>
            <a:p>
              <a:pPr algn="ctr" defTabSz="957776">
                <a:defRPr/>
              </a:pPr>
              <a:r>
                <a:rPr lang="en-US" sz="1000" b="1" dirty="0">
                  <a:latin typeface="Verdana" pitchFamily="34" charset="0"/>
                </a:rPr>
                <a:t>Layer1</a:t>
              </a:r>
            </a:p>
          </p:txBody>
        </p:sp>
        <p:pic>
          <p:nvPicPr>
            <p:cNvPr id="104484" name="Picture 39" descr="layers"/>
            <p:cNvPicPr>
              <a:picLocks noChangeAspect="1" noChangeArrowheads="1"/>
            </p:cNvPicPr>
            <p:nvPr/>
          </p:nvPicPr>
          <p:blipFill>
            <a:blip r:embed="rId9" cstate="print"/>
            <a:srcRect/>
            <a:stretch>
              <a:fillRect/>
            </a:stretch>
          </p:blipFill>
          <p:spPr bwMode="auto">
            <a:xfrm>
              <a:off x="499" y="2475"/>
              <a:ext cx="192" cy="192"/>
            </a:xfrm>
            <a:prstGeom prst="rect">
              <a:avLst/>
            </a:prstGeom>
            <a:noFill/>
            <a:ln w="9525">
              <a:noFill/>
              <a:miter lim="800000"/>
              <a:headEnd/>
              <a:tailEnd/>
            </a:ln>
          </p:spPr>
        </p:pic>
      </p:grpSp>
      <p:cxnSp>
        <p:nvCxnSpPr>
          <p:cNvPr id="104481" name="Shape 80"/>
          <p:cNvCxnSpPr>
            <a:cxnSpLocks noChangeShapeType="1"/>
            <a:stCxn id="78" idx="2"/>
          </p:cNvCxnSpPr>
          <p:nvPr/>
        </p:nvCxnSpPr>
        <p:spPr bwMode="auto">
          <a:xfrm rot="16200000" flipH="1">
            <a:off x="5665787" y="2398713"/>
            <a:ext cx="455613" cy="5799138"/>
          </a:xfrm>
          <a:prstGeom prst="bentConnector2">
            <a:avLst/>
          </a:prstGeom>
          <a:noFill/>
          <a:ln w="9525" algn="ctr">
            <a:solidFill>
              <a:schemeClr val="tx1"/>
            </a:solidFill>
            <a:round/>
            <a:headEnd/>
            <a:tailEnd type="triangle" w="med" len="med"/>
          </a:ln>
        </p:spPr>
      </p:cxnSp>
      <p:sp>
        <p:nvSpPr>
          <p:cNvPr id="82" name="Cloud 81"/>
          <p:cNvSpPr/>
          <p:nvPr/>
        </p:nvSpPr>
        <p:spPr bwMode="auto">
          <a:xfrm>
            <a:off x="8193088" y="3825875"/>
            <a:ext cx="1377950" cy="914400"/>
          </a:xfrm>
          <a:prstGeom prst="cloud">
            <a:avLst/>
          </a:prstGeom>
          <a:solidFill>
            <a:srgbClr val="00B050"/>
          </a:solidFill>
          <a:ln w="9525" cap="flat" cmpd="sng" algn="ctr">
            <a:solidFill>
              <a:schemeClr val="tx1"/>
            </a:solidFill>
            <a:prstDash val="solid"/>
            <a:round/>
            <a:headEnd type="none" w="med" len="med"/>
            <a:tailEnd type="none" w="med" len="med"/>
          </a:ln>
          <a:effectLst/>
        </p:spPr>
        <p:txBody>
          <a:bodyPr wrap="none" anchor="ctr"/>
          <a:lstStyle/>
          <a:p>
            <a:pPr algn="ctr" defTabSz="915988">
              <a:defRPr/>
            </a:pPr>
            <a:r>
              <a:rPr lang="en-US" sz="1200" dirty="0">
                <a:solidFill>
                  <a:schemeClr val="bg1"/>
                </a:solidFill>
              </a:rPr>
              <a:t>Layer order </a:t>
            </a:r>
          </a:p>
          <a:p>
            <a:pPr algn="ctr" defTabSz="915988">
              <a:defRPr/>
            </a:pPr>
            <a:r>
              <a:rPr lang="en-US" sz="1200" dirty="0">
                <a:solidFill>
                  <a:schemeClr val="bg1"/>
                </a:solidFill>
              </a:rPr>
              <a:t>is important!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animbitmap.jpg"/>
          <p:cNvPicPr>
            <a:picLocks noGrp="1" noChangeAspect="1"/>
          </p:cNvPicPr>
          <p:nvPr>
            <p:ph idx="1"/>
          </p:nvPr>
        </p:nvPicPr>
        <p:blipFill>
          <a:blip r:embed="rId2" cstate="print"/>
          <a:stretch>
            <a:fillRect/>
          </a:stretch>
        </p:blipFill>
        <p:spPr>
          <a:xfrm>
            <a:off x="1172580" y="1718810"/>
            <a:ext cx="6968214" cy="2518150"/>
          </a:xfrm>
        </p:spPr>
      </p:pic>
      <p:sp>
        <p:nvSpPr>
          <p:cNvPr id="4" name="Slide Number Placeholder 3"/>
          <p:cNvSpPr>
            <a:spLocks noGrp="1"/>
          </p:cNvSpPr>
          <p:nvPr>
            <p:ph type="sldNum" sz="quarter" idx="10"/>
          </p:nvPr>
        </p:nvSpPr>
        <p:spPr/>
        <p:txBody>
          <a:bodyPr/>
          <a:lstStyle/>
          <a:p>
            <a:pPr>
              <a:defRPr/>
            </a:pPr>
            <a:fld id="{8D721928-4AB0-44A7-8195-62A504BAC476}" type="slidenum">
              <a:rPr lang="en-US" smtClean="0"/>
              <a:pPr>
                <a:defRPr/>
              </a:pPr>
              <a:t>63</a:t>
            </a:fld>
            <a:r>
              <a:rPr lang="en-US" smtClean="0"/>
              <a:t> / T. A. Devi / ID RD CDS HF /  Dec-2012   © Continental Automotive Singapore</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de-DE" smtClean="0"/>
              <a:t>   </a:t>
            </a:r>
          </a:p>
        </p:txBody>
      </p:sp>
      <p:sp>
        <p:nvSpPr>
          <p:cNvPr id="106498" name="Text Box 3"/>
          <p:cNvSpPr txBox="1">
            <a:spLocks noChangeArrowheads="1"/>
          </p:cNvSpPr>
          <p:nvPr/>
        </p:nvSpPr>
        <p:spPr bwMode="auto">
          <a:xfrm>
            <a:off x="2478088" y="4373563"/>
            <a:ext cx="4600575" cy="977900"/>
          </a:xfrm>
          <a:prstGeom prst="rect">
            <a:avLst/>
          </a:prstGeom>
          <a:noFill/>
          <a:ln w="38100" algn="ctr">
            <a:noFill/>
            <a:miter lim="800000"/>
            <a:headEnd/>
            <a:tailEnd/>
          </a:ln>
        </p:spPr>
        <p:txBody>
          <a:bodyPr lIns="95760" tIns="47880" rIns="95760" bIns="47880">
            <a:spAutoFit/>
          </a:bodyPr>
          <a:lstStyle/>
          <a:p>
            <a:pPr algn="ctr" defTabSz="957263" eaLnBrk="0" hangingPunct="0">
              <a:spcBef>
                <a:spcPct val="50000"/>
              </a:spcBef>
            </a:pPr>
            <a:r>
              <a:rPr lang="en-US" sz="2900" b="1">
                <a:ea typeface="Arial Unicode MS"/>
                <a:cs typeface="Arial Unicode MS"/>
              </a:rPr>
              <a:t>Thank you for your attention!</a:t>
            </a:r>
            <a:endParaRPr lang="en-US" sz="2100">
              <a:ea typeface="Arial Unicode MS"/>
              <a:cs typeface="Arial Unicode MS"/>
            </a:endParaRPr>
          </a:p>
        </p:txBody>
      </p:sp>
      <p:pic>
        <p:nvPicPr>
          <p:cNvPr id="106499" name="Picture 4" descr="Icon2"/>
          <p:cNvPicPr>
            <a:picLocks noChangeAspect="1" noChangeArrowheads="1"/>
          </p:cNvPicPr>
          <p:nvPr/>
        </p:nvPicPr>
        <p:blipFill>
          <a:blip r:embed="rId3" cstate="print"/>
          <a:srcRect/>
          <a:stretch>
            <a:fillRect/>
          </a:stretch>
        </p:blipFill>
        <p:spPr bwMode="auto">
          <a:xfrm>
            <a:off x="3378200" y="2393950"/>
            <a:ext cx="2471738" cy="1854200"/>
          </a:xfrm>
          <a:prstGeom prst="rect">
            <a:avLst/>
          </a:prstGeom>
          <a:noFill/>
          <a:ln w="9525">
            <a:noFill/>
            <a:miter lim="800000"/>
            <a:headEnd/>
            <a:tailEnd/>
          </a:ln>
        </p:spPr>
      </p:pic>
      <p:sp>
        <p:nvSpPr>
          <p:cNvPr id="106500" name="Rectangle 4"/>
          <p:cNvSpPr>
            <a:spLocks noGrp="1" noChangeArrowheads="1"/>
          </p:cNvSpPr>
          <p:nvPr>
            <p:ph type="sldNum" sz="quarter" idx="10"/>
          </p:nvPr>
        </p:nvSpPr>
        <p:spPr>
          <a:noFill/>
        </p:spPr>
        <p:txBody>
          <a:bodyPr/>
          <a:lstStyle/>
          <a:p>
            <a:fld id="{1958CC14-D25C-4AAF-A7D8-5CAF7AA53E71}" type="slidenum">
              <a:rPr lang="en-US"/>
              <a:pPr/>
              <a:t>64</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Line 2"/>
          <p:cNvSpPr>
            <a:spLocks noChangeShapeType="1"/>
          </p:cNvSpPr>
          <p:nvPr/>
        </p:nvSpPr>
        <p:spPr bwMode="auto">
          <a:xfrm flipH="1">
            <a:off x="5876925" y="3317875"/>
            <a:ext cx="1701800" cy="595313"/>
          </a:xfrm>
          <a:prstGeom prst="line">
            <a:avLst/>
          </a:prstGeom>
          <a:noFill/>
          <a:ln w="9525">
            <a:solidFill>
              <a:schemeClr val="tx1"/>
            </a:solidFill>
            <a:prstDash val="dash"/>
            <a:round/>
            <a:headEnd/>
            <a:tailEnd/>
          </a:ln>
        </p:spPr>
        <p:txBody>
          <a:bodyPr wrap="none" lIns="83969" tIns="41985" rIns="83969" bIns="41985" anchor="ctr"/>
          <a:lstStyle/>
          <a:p>
            <a:endParaRPr lang="bg-BG"/>
          </a:p>
        </p:txBody>
      </p:sp>
      <p:sp>
        <p:nvSpPr>
          <p:cNvPr id="451587" name="AutoShape 3"/>
          <p:cNvSpPr>
            <a:spLocks noChangeArrowheads="1"/>
          </p:cNvSpPr>
          <p:nvPr/>
        </p:nvSpPr>
        <p:spPr bwMode="auto">
          <a:xfrm rot="16200000">
            <a:off x="5180806" y="2685257"/>
            <a:ext cx="2433637" cy="1022350"/>
          </a:xfrm>
          <a:prstGeom prst="parallelogram">
            <a:avLst>
              <a:gd name="adj" fmla="val 50097"/>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lgn="ctr">
              <a:defRPr/>
            </a:pPr>
            <a:endParaRPr lang="en-US">
              <a:latin typeface="Arial" pitchFamily="34" charset="0"/>
            </a:endParaRPr>
          </a:p>
        </p:txBody>
      </p:sp>
      <p:sp>
        <p:nvSpPr>
          <p:cNvPr id="30723" name="Rectangle 4"/>
          <p:cNvSpPr>
            <a:spLocks noGrp="1" noChangeArrowheads="1"/>
          </p:cNvSpPr>
          <p:nvPr>
            <p:ph type="title"/>
          </p:nvPr>
        </p:nvSpPr>
        <p:spPr/>
        <p:txBody>
          <a:bodyPr/>
          <a:lstStyle/>
          <a:p>
            <a:pPr eaLnBrk="1" hangingPunct="1"/>
            <a:r>
              <a:rPr lang="en-US" smtClean="0"/>
              <a:t/>
            </a:r>
            <a:br>
              <a:rPr lang="en-US" smtClean="0"/>
            </a:br>
            <a:r>
              <a:rPr lang="en-US" smtClean="0"/>
              <a:t>Time Domains</a:t>
            </a:r>
          </a:p>
        </p:txBody>
      </p:sp>
      <p:grpSp>
        <p:nvGrpSpPr>
          <p:cNvPr id="30724" name="Group 5"/>
          <p:cNvGrpSpPr>
            <a:grpSpLocks/>
          </p:cNvGrpSpPr>
          <p:nvPr/>
        </p:nvGrpSpPr>
        <p:grpSpPr bwMode="auto">
          <a:xfrm>
            <a:off x="3724275" y="2312988"/>
            <a:ext cx="1484313" cy="2794000"/>
            <a:chOff x="1974" y="1426"/>
            <a:chExt cx="518" cy="1335"/>
          </a:xfrm>
        </p:grpSpPr>
        <p:sp>
          <p:nvSpPr>
            <p:cNvPr id="451590" name="AutoShape 6"/>
            <p:cNvSpPr>
              <a:spLocks noChangeArrowheads="1"/>
            </p:cNvSpPr>
            <p:nvPr/>
          </p:nvSpPr>
          <p:spPr bwMode="auto">
            <a:xfrm rot="16200000">
              <a:off x="2127" y="1650"/>
              <a:ext cx="435"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lgn="ctr">
                <a:defRPr/>
              </a:pPr>
              <a:endParaRPr lang="en-US">
                <a:latin typeface="Arial" pitchFamily="34" charset="0"/>
              </a:endParaRPr>
            </a:p>
          </p:txBody>
        </p:sp>
        <p:sp>
          <p:nvSpPr>
            <p:cNvPr id="451591" name="AutoShape 7"/>
            <p:cNvSpPr>
              <a:spLocks noChangeArrowheads="1"/>
            </p:cNvSpPr>
            <p:nvPr/>
          </p:nvSpPr>
          <p:spPr bwMode="auto">
            <a:xfrm rot="16200000">
              <a:off x="1924" y="1769"/>
              <a:ext cx="434"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lgn="ctr">
                <a:defRPr/>
              </a:pPr>
              <a:endParaRPr lang="en-US">
                <a:latin typeface="Arial" pitchFamily="34" charset="0"/>
              </a:endParaRPr>
            </a:p>
          </p:txBody>
        </p:sp>
        <p:sp>
          <p:nvSpPr>
            <p:cNvPr id="451592" name="AutoShape 8"/>
            <p:cNvSpPr>
              <a:spLocks noChangeArrowheads="1"/>
            </p:cNvSpPr>
            <p:nvPr/>
          </p:nvSpPr>
          <p:spPr bwMode="auto">
            <a:xfrm rot="16200000">
              <a:off x="1909" y="1495"/>
              <a:ext cx="434"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lgn="ctr">
                <a:defRPr/>
              </a:pPr>
              <a:endParaRPr lang="en-US">
                <a:latin typeface="Arial" pitchFamily="34" charset="0"/>
              </a:endParaRPr>
            </a:p>
          </p:txBody>
        </p:sp>
        <p:sp>
          <p:nvSpPr>
            <p:cNvPr id="451593" name="AutoShape 9"/>
            <p:cNvSpPr>
              <a:spLocks noChangeArrowheads="1"/>
            </p:cNvSpPr>
            <p:nvPr/>
          </p:nvSpPr>
          <p:spPr bwMode="auto">
            <a:xfrm rot="16200000">
              <a:off x="1866" y="2135"/>
              <a:ext cx="956" cy="296"/>
            </a:xfrm>
            <a:prstGeom prst="parallelogram">
              <a:avLst>
                <a:gd name="adj" fmla="val 48640"/>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lgn="ctr">
                <a:defRPr/>
              </a:pPr>
              <a:endParaRPr lang="en-US">
                <a:latin typeface="Arial" pitchFamily="34" charset="0"/>
              </a:endParaRPr>
            </a:p>
          </p:txBody>
        </p:sp>
        <p:sp>
          <p:nvSpPr>
            <p:cNvPr id="451594" name="AutoShape 10"/>
            <p:cNvSpPr>
              <a:spLocks noChangeArrowheads="1"/>
            </p:cNvSpPr>
            <p:nvPr/>
          </p:nvSpPr>
          <p:spPr bwMode="auto">
            <a:xfrm rot="16200000">
              <a:off x="1784" y="2147"/>
              <a:ext cx="675" cy="296"/>
            </a:xfrm>
            <a:prstGeom prst="parallelogram">
              <a:avLst>
                <a:gd name="adj" fmla="val 52027"/>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lgn="ctr">
                <a:defRPr/>
              </a:pPr>
              <a:endParaRPr lang="en-US">
                <a:latin typeface="Arial" pitchFamily="34" charset="0"/>
              </a:endParaRPr>
            </a:p>
          </p:txBody>
        </p:sp>
      </p:grpSp>
      <p:sp>
        <p:nvSpPr>
          <p:cNvPr id="30725" name="Text Box 11"/>
          <p:cNvSpPr txBox="1">
            <a:spLocks noChangeArrowheads="1"/>
          </p:cNvSpPr>
          <p:nvPr/>
        </p:nvSpPr>
        <p:spPr bwMode="auto">
          <a:xfrm>
            <a:off x="3716338" y="2082800"/>
            <a:ext cx="622300" cy="222250"/>
          </a:xfrm>
          <a:prstGeom prst="rect">
            <a:avLst/>
          </a:prstGeom>
          <a:noFill/>
          <a:ln w="9525" algn="ctr">
            <a:noFill/>
            <a:miter lim="800000"/>
            <a:headEnd/>
            <a:tailEnd/>
          </a:ln>
        </p:spPr>
        <p:txBody>
          <a:bodyPr wrap="none" lIns="83969" tIns="41985" rIns="83969" bIns="41985">
            <a:spAutoFit/>
          </a:bodyPr>
          <a:lstStyle/>
          <a:p>
            <a:pPr algn="ctr"/>
            <a:r>
              <a:rPr lang="en-US" sz="900" b="1"/>
              <a:t>Window</a:t>
            </a:r>
          </a:p>
        </p:txBody>
      </p:sp>
      <p:pic>
        <p:nvPicPr>
          <p:cNvPr id="30726" name="Picture 12"/>
          <p:cNvPicPr>
            <a:picLocks noChangeAspect="1" noChangeArrowheads="1"/>
          </p:cNvPicPr>
          <p:nvPr/>
        </p:nvPicPr>
        <p:blipFill>
          <a:blip r:embed="rId3" cstate="print"/>
          <a:srcRect/>
          <a:stretch>
            <a:fillRect/>
          </a:stretch>
        </p:blipFill>
        <p:spPr bwMode="auto">
          <a:xfrm>
            <a:off x="6092825" y="2417763"/>
            <a:ext cx="617538" cy="1800225"/>
          </a:xfrm>
          <a:prstGeom prst="rect">
            <a:avLst/>
          </a:prstGeom>
          <a:noFill/>
          <a:ln w="9525" algn="ctr">
            <a:noFill/>
            <a:miter lim="800000"/>
            <a:headEnd/>
            <a:tailEnd/>
          </a:ln>
        </p:spPr>
      </p:pic>
      <p:sp>
        <p:nvSpPr>
          <p:cNvPr id="451597" name="AutoShape 13"/>
          <p:cNvSpPr>
            <a:spLocks noChangeArrowheads="1"/>
          </p:cNvSpPr>
          <p:nvPr/>
        </p:nvSpPr>
        <p:spPr bwMode="auto">
          <a:xfrm rot="16200000">
            <a:off x="6116638" y="3028950"/>
            <a:ext cx="4065587" cy="1243013"/>
          </a:xfrm>
          <a:prstGeom prst="parallelogram">
            <a:avLst>
              <a:gd name="adj" fmla="val 68852"/>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lgn="ctr">
              <a:defRPr/>
            </a:pPr>
            <a:endParaRPr lang="en-US">
              <a:latin typeface="Arial" pitchFamily="34" charset="0"/>
            </a:endParaRPr>
          </a:p>
        </p:txBody>
      </p:sp>
      <p:sp>
        <p:nvSpPr>
          <p:cNvPr id="30728" name="Text Box 14"/>
          <p:cNvSpPr txBox="1">
            <a:spLocks noChangeArrowheads="1"/>
          </p:cNvSpPr>
          <p:nvPr/>
        </p:nvSpPr>
        <p:spPr bwMode="auto">
          <a:xfrm>
            <a:off x="5902325" y="2230438"/>
            <a:ext cx="698500" cy="222250"/>
          </a:xfrm>
          <a:prstGeom prst="rect">
            <a:avLst/>
          </a:prstGeom>
          <a:noFill/>
          <a:ln w="9525" algn="ctr">
            <a:noFill/>
            <a:miter lim="800000"/>
            <a:headEnd/>
            <a:tailEnd/>
          </a:ln>
        </p:spPr>
        <p:txBody>
          <a:bodyPr wrap="none" lIns="83969" tIns="41985" rIns="83969" bIns="41985">
            <a:spAutoFit/>
          </a:bodyPr>
          <a:lstStyle/>
          <a:p>
            <a:pPr algn="ctr"/>
            <a:r>
              <a:rPr lang="en-US" sz="900" b="1"/>
              <a:t>Surface 1</a:t>
            </a:r>
          </a:p>
        </p:txBody>
      </p:sp>
      <p:sp>
        <p:nvSpPr>
          <p:cNvPr id="30729" name="Text Box 15"/>
          <p:cNvSpPr txBox="1">
            <a:spLocks noChangeArrowheads="1"/>
          </p:cNvSpPr>
          <p:nvPr/>
        </p:nvSpPr>
        <p:spPr bwMode="auto">
          <a:xfrm>
            <a:off x="7712075" y="2170113"/>
            <a:ext cx="696913" cy="222250"/>
          </a:xfrm>
          <a:prstGeom prst="rect">
            <a:avLst/>
          </a:prstGeom>
          <a:noFill/>
          <a:ln w="9525" algn="ctr">
            <a:noFill/>
            <a:miter lim="800000"/>
            <a:headEnd/>
            <a:tailEnd/>
          </a:ln>
        </p:spPr>
        <p:txBody>
          <a:bodyPr wrap="none" lIns="83969" tIns="41985" rIns="83969" bIns="41985">
            <a:spAutoFit/>
          </a:bodyPr>
          <a:lstStyle/>
          <a:p>
            <a:pPr algn="ctr"/>
            <a:r>
              <a:rPr lang="en-US" sz="900" b="1"/>
              <a:t>Surface 2</a:t>
            </a:r>
          </a:p>
        </p:txBody>
      </p:sp>
      <p:sp>
        <p:nvSpPr>
          <p:cNvPr id="451600" name="AutoShape 16"/>
          <p:cNvSpPr>
            <a:spLocks noChangeArrowheads="1"/>
          </p:cNvSpPr>
          <p:nvPr/>
        </p:nvSpPr>
        <p:spPr bwMode="auto">
          <a:xfrm rot="16200000">
            <a:off x="7215187" y="2673351"/>
            <a:ext cx="1249363" cy="519112"/>
          </a:xfrm>
          <a:prstGeom prst="parallelogram">
            <a:avLst>
              <a:gd name="adj" fmla="val 50658"/>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lgn="ctr">
              <a:defRPr/>
            </a:pPr>
            <a:endParaRPr lang="en-US">
              <a:latin typeface="Arial" pitchFamily="34" charset="0"/>
            </a:endParaRPr>
          </a:p>
        </p:txBody>
      </p:sp>
      <p:sp>
        <p:nvSpPr>
          <p:cNvPr id="30731" name="Line 17"/>
          <p:cNvSpPr>
            <a:spLocks noChangeShapeType="1"/>
          </p:cNvSpPr>
          <p:nvPr/>
        </p:nvSpPr>
        <p:spPr bwMode="auto">
          <a:xfrm flipH="1" flipV="1">
            <a:off x="5894388" y="1987550"/>
            <a:ext cx="1684337" cy="319088"/>
          </a:xfrm>
          <a:prstGeom prst="line">
            <a:avLst/>
          </a:prstGeom>
          <a:noFill/>
          <a:ln w="9525">
            <a:solidFill>
              <a:schemeClr val="tx1"/>
            </a:solidFill>
            <a:prstDash val="dash"/>
            <a:round/>
            <a:headEnd/>
            <a:tailEnd/>
          </a:ln>
        </p:spPr>
        <p:txBody>
          <a:bodyPr wrap="none" lIns="83969" tIns="41985" rIns="83969" bIns="41985" anchor="ctr"/>
          <a:lstStyle/>
          <a:p>
            <a:endParaRPr lang="bg-BG"/>
          </a:p>
        </p:txBody>
      </p:sp>
      <p:sp>
        <p:nvSpPr>
          <p:cNvPr id="30732" name="Line 18"/>
          <p:cNvSpPr>
            <a:spLocks noChangeShapeType="1"/>
          </p:cNvSpPr>
          <p:nvPr/>
        </p:nvSpPr>
        <p:spPr bwMode="auto">
          <a:xfrm flipH="1" flipV="1">
            <a:off x="6900863" y="2479675"/>
            <a:ext cx="1198562" cy="77788"/>
          </a:xfrm>
          <a:prstGeom prst="line">
            <a:avLst/>
          </a:prstGeom>
          <a:noFill/>
          <a:ln w="9525">
            <a:solidFill>
              <a:schemeClr val="tx1"/>
            </a:solidFill>
            <a:prstDash val="dash"/>
            <a:round/>
            <a:headEnd/>
            <a:tailEnd/>
          </a:ln>
        </p:spPr>
        <p:txBody>
          <a:bodyPr wrap="none" lIns="83969" tIns="41985" rIns="83969" bIns="41985" anchor="ctr"/>
          <a:lstStyle/>
          <a:p>
            <a:endParaRPr lang="bg-BG"/>
          </a:p>
        </p:txBody>
      </p:sp>
      <p:sp>
        <p:nvSpPr>
          <p:cNvPr id="30733" name="Line 19"/>
          <p:cNvSpPr>
            <a:spLocks noChangeShapeType="1"/>
          </p:cNvSpPr>
          <p:nvPr/>
        </p:nvSpPr>
        <p:spPr bwMode="auto">
          <a:xfrm flipH="1">
            <a:off x="6900863" y="3559175"/>
            <a:ext cx="1198562" cy="855663"/>
          </a:xfrm>
          <a:prstGeom prst="line">
            <a:avLst/>
          </a:prstGeom>
          <a:noFill/>
          <a:ln w="9525">
            <a:solidFill>
              <a:schemeClr val="tx1"/>
            </a:solidFill>
            <a:prstDash val="dash"/>
            <a:round/>
            <a:headEnd/>
            <a:tailEnd/>
          </a:ln>
        </p:spPr>
        <p:txBody>
          <a:bodyPr wrap="none" lIns="83969" tIns="41985" rIns="83969" bIns="41985" anchor="ctr"/>
          <a:lstStyle/>
          <a:p>
            <a:endParaRPr lang="bg-BG"/>
          </a:p>
        </p:txBody>
      </p:sp>
      <p:sp>
        <p:nvSpPr>
          <p:cNvPr id="30734" name="Line 20"/>
          <p:cNvSpPr>
            <a:spLocks noChangeShapeType="1"/>
          </p:cNvSpPr>
          <p:nvPr/>
        </p:nvSpPr>
        <p:spPr bwMode="auto">
          <a:xfrm flipV="1">
            <a:off x="4014788" y="2617788"/>
            <a:ext cx="1993900" cy="103187"/>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30735" name="Line 21"/>
          <p:cNvSpPr>
            <a:spLocks noChangeShapeType="1"/>
          </p:cNvSpPr>
          <p:nvPr/>
        </p:nvSpPr>
        <p:spPr bwMode="auto">
          <a:xfrm>
            <a:off x="4870450" y="4171950"/>
            <a:ext cx="3221038" cy="328613"/>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30736" name="AutoShape 22"/>
          <p:cNvSpPr>
            <a:spLocks noChangeArrowheads="1"/>
          </p:cNvSpPr>
          <p:nvPr/>
        </p:nvSpPr>
        <p:spPr bwMode="auto">
          <a:xfrm>
            <a:off x="6194425" y="1096963"/>
            <a:ext cx="2232025" cy="717550"/>
          </a:xfrm>
          <a:prstGeom prst="wedgeRoundRectCallout">
            <a:avLst>
              <a:gd name="adj1" fmla="val -25231"/>
              <a:gd name="adj2" fmla="val 84940"/>
              <a:gd name="adj3" fmla="val 16667"/>
            </a:avLst>
          </a:prstGeom>
          <a:solidFill>
            <a:srgbClr val="FF6600"/>
          </a:solidFill>
          <a:ln w="9525" algn="ctr">
            <a:solidFill>
              <a:srgbClr val="D60000"/>
            </a:solidFill>
            <a:miter lim="800000"/>
            <a:headEnd/>
            <a:tailEnd/>
          </a:ln>
        </p:spPr>
        <p:txBody>
          <a:bodyPr lIns="83969" tIns="41985" rIns="83969" bIns="41985" anchor="ctr"/>
          <a:lstStyle/>
          <a:p>
            <a:pPr algn="ctr"/>
            <a:r>
              <a:rPr lang="en-US" sz="1100"/>
              <a:t>Caution: Synchronization required !</a:t>
            </a:r>
          </a:p>
          <a:p>
            <a:pPr algn="ctr"/>
            <a:r>
              <a:rPr lang="en-US" sz="1100"/>
              <a:t>You may not flip surface 1 while surface 2 is rendering!</a:t>
            </a:r>
          </a:p>
        </p:txBody>
      </p:sp>
      <p:sp>
        <p:nvSpPr>
          <p:cNvPr id="30737" name="AutoShape 23"/>
          <p:cNvSpPr>
            <a:spLocks noChangeArrowheads="1"/>
          </p:cNvSpPr>
          <p:nvPr/>
        </p:nvSpPr>
        <p:spPr bwMode="auto">
          <a:xfrm>
            <a:off x="998538" y="2312988"/>
            <a:ext cx="1806575" cy="2046287"/>
          </a:xfrm>
          <a:prstGeom prst="roundRect">
            <a:avLst>
              <a:gd name="adj" fmla="val 16667"/>
            </a:avLst>
          </a:prstGeom>
          <a:gradFill rotWithShape="1">
            <a:gsLst>
              <a:gs pos="0">
                <a:srgbClr val="33CCFF"/>
              </a:gs>
              <a:gs pos="100000">
                <a:srgbClr val="ADEAFF"/>
              </a:gs>
            </a:gsLst>
            <a:lin ang="18900000" scaled="1"/>
          </a:gradFill>
          <a:ln w="9525" algn="ctr">
            <a:solidFill>
              <a:srgbClr val="0000FF"/>
            </a:solidFill>
            <a:round/>
            <a:headEnd/>
            <a:tailEnd/>
          </a:ln>
        </p:spPr>
        <p:txBody>
          <a:bodyPr wrap="none" lIns="83969" tIns="41985" rIns="83969" bIns="41985"/>
          <a:lstStyle/>
          <a:p>
            <a:pPr algn="ctr"/>
            <a:endParaRPr lang="en-GB" sz="900" b="1"/>
          </a:p>
          <a:p>
            <a:pPr algn="ctr"/>
            <a:r>
              <a:rPr lang="en-GB" sz="900" b="1"/>
              <a:t>Time Domain</a:t>
            </a:r>
          </a:p>
        </p:txBody>
      </p:sp>
      <p:sp>
        <p:nvSpPr>
          <p:cNvPr id="451608" name="AutoShape 24"/>
          <p:cNvSpPr>
            <a:spLocks noChangeArrowheads="1"/>
          </p:cNvSpPr>
          <p:nvPr/>
        </p:nvSpPr>
        <p:spPr bwMode="auto">
          <a:xfrm>
            <a:off x="438150" y="2090738"/>
            <a:ext cx="265113" cy="561975"/>
          </a:xfrm>
          <a:prstGeom prst="lightningBolt">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lgn="ctr">
            <a:solidFill>
              <a:schemeClr val="tx1"/>
            </a:solidFill>
            <a:miter lim="800000"/>
            <a:headEnd/>
            <a:tailEnd/>
          </a:ln>
          <a:effectLst/>
        </p:spPr>
        <p:txBody>
          <a:bodyPr wrap="none" lIns="83969" tIns="41985" rIns="83969" bIns="41985" anchor="ctr"/>
          <a:lstStyle/>
          <a:p>
            <a:pPr algn="ctr" defTabSz="915499">
              <a:defRPr/>
            </a:pPr>
            <a:r>
              <a:rPr lang="en-US" sz="900" b="1" dirty="0" err="1">
                <a:latin typeface="Arial" pitchFamily="34" charset="0"/>
              </a:rPr>
              <a:t>VSync</a:t>
            </a:r>
            <a:endParaRPr lang="en-US" sz="900" b="1" dirty="0">
              <a:latin typeface="Arial" pitchFamily="34" charset="0"/>
            </a:endParaRPr>
          </a:p>
          <a:p>
            <a:pPr algn="ctr" defTabSz="915499">
              <a:defRPr/>
            </a:pPr>
            <a:r>
              <a:rPr lang="en-US" sz="900" b="1" dirty="0">
                <a:latin typeface="Arial" pitchFamily="34" charset="0"/>
              </a:rPr>
              <a:t>Event</a:t>
            </a:r>
          </a:p>
        </p:txBody>
      </p:sp>
      <p:sp>
        <p:nvSpPr>
          <p:cNvPr id="30739" name="Line 25"/>
          <p:cNvSpPr>
            <a:spLocks noChangeShapeType="1"/>
          </p:cNvSpPr>
          <p:nvPr/>
        </p:nvSpPr>
        <p:spPr bwMode="auto">
          <a:xfrm>
            <a:off x="600075" y="2667000"/>
            <a:ext cx="327025" cy="322263"/>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30740" name="Line 26"/>
          <p:cNvSpPr>
            <a:spLocks noChangeShapeType="1"/>
          </p:cNvSpPr>
          <p:nvPr/>
        </p:nvSpPr>
        <p:spPr bwMode="auto">
          <a:xfrm flipV="1">
            <a:off x="2928938" y="2730500"/>
            <a:ext cx="758825" cy="284163"/>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30741" name="Line 27"/>
          <p:cNvSpPr>
            <a:spLocks noChangeShapeType="1"/>
          </p:cNvSpPr>
          <p:nvPr/>
        </p:nvSpPr>
        <p:spPr bwMode="auto">
          <a:xfrm>
            <a:off x="2955925" y="3162300"/>
            <a:ext cx="1755775" cy="941388"/>
          </a:xfrm>
          <a:prstGeom prst="line">
            <a:avLst/>
          </a:prstGeom>
          <a:noFill/>
          <a:ln w="9525">
            <a:solidFill>
              <a:schemeClr val="tx1"/>
            </a:solidFill>
            <a:round/>
            <a:headEnd/>
            <a:tailEnd type="triangle" w="med" len="med"/>
          </a:ln>
        </p:spPr>
        <p:txBody>
          <a:bodyPr wrap="none" lIns="83969" tIns="41985" rIns="83969" bIns="41985" anchor="ctr"/>
          <a:lstStyle/>
          <a:p>
            <a:endParaRPr lang="bg-BG"/>
          </a:p>
        </p:txBody>
      </p:sp>
      <p:sp>
        <p:nvSpPr>
          <p:cNvPr id="451612" name="Text Box 28"/>
          <p:cNvSpPr txBox="1">
            <a:spLocks noChangeArrowheads="1"/>
          </p:cNvSpPr>
          <p:nvPr/>
        </p:nvSpPr>
        <p:spPr bwMode="auto">
          <a:xfrm>
            <a:off x="490538" y="4548188"/>
            <a:ext cx="3094037" cy="654050"/>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p>
            <a:r>
              <a:rPr lang="en-GB" sz="900" b="1"/>
              <a:t>TimeDomain</a:t>
            </a:r>
          </a:p>
          <a:p>
            <a:pPr>
              <a:buFontTx/>
              <a:buChar char="-"/>
            </a:pPr>
            <a:r>
              <a:rPr lang="en-GB" sz="900"/>
              <a:t>dispatches paint events to windows</a:t>
            </a:r>
          </a:p>
          <a:p>
            <a:pPr>
              <a:buFontTx/>
              <a:buChar char="-"/>
            </a:pPr>
            <a:r>
              <a:rPr lang="en-GB" sz="900"/>
              <a:t>assure the synchronization between dependent surfaces</a:t>
            </a:r>
          </a:p>
          <a:p>
            <a:pPr>
              <a:buFontTx/>
              <a:buChar char="-"/>
            </a:pPr>
            <a:r>
              <a:rPr lang="en-GB" sz="900"/>
              <a:t>perform centralized and synchronous flip execution</a:t>
            </a:r>
          </a:p>
        </p:txBody>
      </p:sp>
      <p:sp>
        <p:nvSpPr>
          <p:cNvPr id="30743" name="Slide Number Placeholder 3"/>
          <p:cNvSpPr>
            <a:spLocks noGrp="1"/>
          </p:cNvSpPr>
          <p:nvPr>
            <p:ph type="sldNum" sz="quarter" idx="10"/>
          </p:nvPr>
        </p:nvSpPr>
        <p:spPr>
          <a:noFill/>
        </p:spPr>
        <p:txBody>
          <a:bodyPr/>
          <a:lstStyle/>
          <a:p>
            <a:fld id="{74EEEC3E-EA3F-4ED2-9C78-B7683C94A437}" type="slidenum">
              <a:rPr lang="en-US"/>
              <a:pPr/>
              <a:t>7</a:t>
            </a:fld>
            <a:r>
              <a:rPr lang="en-US"/>
              <a:t> / T. A. Devi / ID RD CDS HF /  Dec-2012   © Continental Automotive Singapore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51612"/>
                                        </p:tgtEl>
                                        <p:attrNameLst>
                                          <p:attrName>style.visibility</p:attrName>
                                        </p:attrNameLst>
                                      </p:cBhvr>
                                      <p:to>
                                        <p:strVal val="visible"/>
                                      </p:to>
                                    </p:set>
                                    <p:anim calcmode="lin" valueType="num">
                                      <p:cBhvr>
                                        <p:cTn id="7" dur="1000" fill="hold"/>
                                        <p:tgtEl>
                                          <p:spTgt spid="451612"/>
                                        </p:tgtEl>
                                        <p:attrNameLst>
                                          <p:attrName>ppt_w</p:attrName>
                                        </p:attrNameLst>
                                      </p:cBhvr>
                                      <p:tavLst>
                                        <p:tav tm="0">
                                          <p:val>
                                            <p:strVal val="#ppt_w*0.70"/>
                                          </p:val>
                                        </p:tav>
                                        <p:tav tm="100000">
                                          <p:val>
                                            <p:strVal val="#ppt_w"/>
                                          </p:val>
                                        </p:tav>
                                      </p:tavLst>
                                    </p:anim>
                                    <p:anim calcmode="lin" valueType="num">
                                      <p:cBhvr>
                                        <p:cTn id="8" dur="1000" fill="hold"/>
                                        <p:tgtEl>
                                          <p:spTgt spid="451612"/>
                                        </p:tgtEl>
                                        <p:attrNameLst>
                                          <p:attrName>ppt_h</p:attrName>
                                        </p:attrNameLst>
                                      </p:cBhvr>
                                      <p:tavLst>
                                        <p:tav tm="0">
                                          <p:val>
                                            <p:strVal val="#ppt_h"/>
                                          </p:val>
                                        </p:tav>
                                        <p:tav tm="100000">
                                          <p:val>
                                            <p:strVal val="#ppt_h"/>
                                          </p:val>
                                        </p:tav>
                                      </p:tavLst>
                                    </p:anim>
                                    <p:animEffect transition="in" filter="fade">
                                      <p:cBhvr>
                                        <p:cTn id="9" dur="1000"/>
                                        <p:tgtEl>
                                          <p:spTgt spid="451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Flip Management</a:t>
            </a:r>
          </a:p>
        </p:txBody>
      </p:sp>
      <p:sp>
        <p:nvSpPr>
          <p:cNvPr id="32770" name="Content Placeholder 2"/>
          <p:cNvSpPr>
            <a:spLocks noGrp="1"/>
          </p:cNvSpPr>
          <p:nvPr>
            <p:ph idx="1"/>
          </p:nvPr>
        </p:nvSpPr>
        <p:spPr>
          <a:xfrm>
            <a:off x="334963" y="998538"/>
            <a:ext cx="9236075" cy="5086350"/>
          </a:xfrm>
        </p:spPr>
        <p:txBody>
          <a:bodyPr/>
          <a:lstStyle/>
          <a:p>
            <a:r>
              <a:rPr lang="en-US" smtClean="0"/>
              <a:t> Surface may have single or multiple buffers</a:t>
            </a:r>
          </a:p>
          <a:p>
            <a:r>
              <a:rPr lang="en-US" smtClean="0"/>
              <a:t> Multiple buffers:</a:t>
            </a:r>
          </a:p>
          <a:p>
            <a:pPr lvl="1">
              <a:buFont typeface="Arial" charset="0"/>
              <a:buChar char="•"/>
            </a:pPr>
            <a:r>
              <a:rPr lang="en-US" smtClean="0"/>
              <a:t>used to avoid tearing effect on display</a:t>
            </a:r>
          </a:p>
          <a:p>
            <a:pPr lvl="1">
              <a:buFont typeface="Arial" charset="0"/>
              <a:buChar char="•"/>
            </a:pPr>
            <a:r>
              <a:rPr lang="en-US" smtClean="0"/>
              <a:t>Need special administration to switch the hardware “read” between the buffers =&gt; Flip</a:t>
            </a:r>
          </a:p>
          <a:p>
            <a:r>
              <a:rPr lang="en-US" smtClean="0"/>
              <a:t> Generally flip is handled by framework immediately after paint, with some exceptions:</a:t>
            </a:r>
          </a:p>
          <a:p>
            <a:pPr lvl="1">
              <a:buFont typeface="Arial" charset="0"/>
              <a:buChar char="•"/>
            </a:pPr>
            <a:r>
              <a:rPr lang="en-US" smtClean="0"/>
              <a:t>“FlipLock” and CIA_nSynchronizationTimeDomainID </a:t>
            </a:r>
            <a:br>
              <a:rPr lang="en-US" smtClean="0"/>
            </a:br>
            <a:r>
              <a:rPr lang="en-US" smtClean="0"/>
              <a:t>If HMI layer is used for animation, it should not be flipped before the animation’s first frame. These settings ensure cyclic time domain synchronization with HMI to be flipped together.</a:t>
            </a:r>
          </a:p>
          <a:p>
            <a:pPr lvl="1">
              <a:buFont typeface="Arial" charset="0"/>
              <a:buChar char="•"/>
            </a:pPr>
            <a:r>
              <a:rPr lang="en-US" smtClean="0"/>
              <a:t>CIA_UseTDSyncFlip </a:t>
            </a:r>
            <a:br>
              <a:rPr lang="en-US" smtClean="0"/>
            </a:br>
            <a:r>
              <a:rPr lang="en-US" smtClean="0"/>
              <a:t> Flip synchronously all painted buflets in one TD, except for the BUFlet configured to be “PropagateContent” true in XML or those that were not invalidated. Additionally, flip is only done on the next divider VSYNC.</a:t>
            </a:r>
          </a:p>
          <a:p>
            <a:pPr lvl="1">
              <a:buFont typeface="Arial" charset="0"/>
              <a:buChar char="•"/>
            </a:pPr>
            <a:r>
              <a:rPr lang="en-US" smtClean="0"/>
              <a:t>au8FlipSyncGroups </a:t>
            </a:r>
            <a:br>
              <a:rPr lang="en-US" smtClean="0"/>
            </a:br>
            <a:r>
              <a:rPr lang="en-US" smtClean="0"/>
              <a:t>Time domain(s) within the same group will be flipped synchronously.</a:t>
            </a:r>
          </a:p>
          <a:p>
            <a:pPr lvl="1">
              <a:buFont typeface="Arial" charset="0"/>
              <a:buChar char="•"/>
            </a:pPr>
            <a:r>
              <a:rPr lang="en-US" smtClean="0"/>
              <a:t>CIA_UseStableFrameRate / CIA_UseLateFlipInStableFrameRate</a:t>
            </a:r>
            <a:br>
              <a:rPr lang="en-US" smtClean="0"/>
            </a:br>
            <a:r>
              <a:rPr lang="en-US" smtClean="0"/>
              <a:t>Delay flipping for BUFlets of TimeDomain to match its divider frequency</a:t>
            </a:r>
          </a:p>
          <a:p>
            <a:pPr lvl="1">
              <a:buFont typeface="Arial" charset="0"/>
              <a:buNone/>
            </a:pPr>
            <a:r>
              <a:rPr lang="en-US" smtClean="0"/>
              <a:t/>
            </a:r>
            <a:br>
              <a:rPr lang="en-US" smtClean="0"/>
            </a:br>
            <a:endParaRPr lang="en-US" smtClean="0"/>
          </a:p>
          <a:p>
            <a:endParaRPr lang="en-US" smtClean="0"/>
          </a:p>
        </p:txBody>
      </p:sp>
      <p:sp>
        <p:nvSpPr>
          <p:cNvPr id="32771" name="Slide Number Placeholder 3"/>
          <p:cNvSpPr>
            <a:spLocks noGrp="1"/>
          </p:cNvSpPr>
          <p:nvPr>
            <p:ph type="sldNum" sz="quarter" idx="10"/>
          </p:nvPr>
        </p:nvSpPr>
        <p:spPr>
          <a:noFill/>
        </p:spPr>
        <p:txBody>
          <a:bodyPr/>
          <a:lstStyle/>
          <a:p>
            <a:fld id="{FA3C2363-C25B-4E33-8CDD-B201EC5B6EAB}" type="slidenum">
              <a:rPr lang="en-US"/>
              <a:pPr/>
              <a:t>8</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mtClean="0"/>
              <a:t>Using multiple surfaces</a:t>
            </a:r>
          </a:p>
        </p:txBody>
      </p:sp>
      <p:sp>
        <p:nvSpPr>
          <p:cNvPr id="34818" name="Content Placeholder 2"/>
          <p:cNvSpPr>
            <a:spLocks noGrp="1"/>
          </p:cNvSpPr>
          <p:nvPr>
            <p:ph idx="1"/>
          </p:nvPr>
        </p:nvSpPr>
        <p:spPr>
          <a:xfrm>
            <a:off x="334963" y="998538"/>
            <a:ext cx="9236075" cy="4946650"/>
          </a:xfrm>
        </p:spPr>
        <p:txBody>
          <a:bodyPr/>
          <a:lstStyle/>
          <a:p>
            <a:r>
              <a:rPr lang="en-US" smtClean="0"/>
              <a:t> Two types of surfaces:</a:t>
            </a:r>
          </a:p>
          <a:p>
            <a:pPr lvl="1">
              <a:buFont typeface="Arial" charset="0"/>
              <a:buChar char="•"/>
            </a:pPr>
            <a:r>
              <a:rPr lang="en-US" smtClean="0"/>
              <a:t>Layer (on-screen) –  also called hardware layer</a:t>
            </a:r>
          </a:p>
          <a:p>
            <a:pPr lvl="2">
              <a:buFont typeface="Arial" charset="0"/>
              <a:buChar char="•"/>
            </a:pPr>
            <a:r>
              <a:rPr lang="en-US" smtClean="0"/>
              <a:t>Content is seen on the display</a:t>
            </a:r>
          </a:p>
          <a:p>
            <a:pPr lvl="2">
              <a:buFont typeface="Arial" charset="0"/>
              <a:buChar char="•"/>
            </a:pPr>
            <a:r>
              <a:rPr lang="en-US" smtClean="0"/>
              <a:t># layer available is limited by hardware specs</a:t>
            </a:r>
          </a:p>
          <a:p>
            <a:pPr lvl="1">
              <a:buFont typeface="Arial" charset="0"/>
              <a:buChar char="•"/>
            </a:pPr>
            <a:r>
              <a:rPr lang="en-US" smtClean="0"/>
              <a:t>Off-screen</a:t>
            </a:r>
          </a:p>
          <a:p>
            <a:pPr lvl="2">
              <a:buFont typeface="Arial" charset="0"/>
              <a:buChar char="•"/>
            </a:pPr>
            <a:r>
              <a:rPr lang="en-US" smtClean="0"/>
              <a:t>Content is not visible on display until it’s copied to layer</a:t>
            </a:r>
          </a:p>
          <a:p>
            <a:pPr lvl="2">
              <a:buFont typeface="Arial" charset="0"/>
              <a:buChar char="•"/>
            </a:pPr>
            <a:r>
              <a:rPr lang="en-US" smtClean="0"/>
              <a:t># surfaces available is limited by the amount of memory available</a:t>
            </a:r>
          </a:p>
          <a:p>
            <a:pPr lvl="2">
              <a:buFont typeface="Arial" charset="0"/>
              <a:buChar char="•"/>
            </a:pPr>
            <a:r>
              <a:rPr lang="en-US" smtClean="0"/>
              <a:t>Usually used as temporary buffer to assist animation</a:t>
            </a:r>
          </a:p>
          <a:p>
            <a:pPr lvl="2">
              <a:buFont typeface="Arial" charset="0"/>
              <a:buChar char="•"/>
            </a:pPr>
            <a:endParaRPr lang="en-US" smtClean="0"/>
          </a:p>
          <a:p>
            <a:r>
              <a:rPr lang="en-US" smtClean="0"/>
              <a:t> Surface (i.e. BUFlet) is not alive all the time. The assembly must be requested and released</a:t>
            </a:r>
          </a:p>
          <a:p>
            <a:pPr>
              <a:buFont typeface="Arial" charset="0"/>
              <a:buNone/>
            </a:pPr>
            <a:r>
              <a:rPr lang="en-US" smtClean="0"/>
              <a:t>	 explicitly by the framework (or animation on special cases)</a:t>
            </a:r>
          </a:p>
          <a:p>
            <a:r>
              <a:rPr lang="en-US" smtClean="0"/>
              <a:t> Multiple BUFlets can be linked to the same surface (in XML) as long as they are not alive at the</a:t>
            </a:r>
          </a:p>
          <a:p>
            <a:pPr>
              <a:buFont typeface="Arial" charset="0"/>
              <a:buNone/>
            </a:pPr>
            <a:r>
              <a:rPr lang="en-US" smtClean="0"/>
              <a:t>	 same time!</a:t>
            </a:r>
          </a:p>
        </p:txBody>
      </p:sp>
      <p:sp>
        <p:nvSpPr>
          <p:cNvPr id="34819" name="Slide Number Placeholder 3"/>
          <p:cNvSpPr>
            <a:spLocks noGrp="1"/>
          </p:cNvSpPr>
          <p:nvPr>
            <p:ph type="sldNum" sz="quarter" idx="10"/>
          </p:nvPr>
        </p:nvSpPr>
        <p:spPr>
          <a:noFill/>
        </p:spPr>
        <p:txBody>
          <a:bodyPr/>
          <a:lstStyle/>
          <a:p>
            <a:fld id="{BF8A47FB-01BA-42EB-9D36-5468E6095646}" type="slidenum">
              <a:rPr lang="en-US"/>
              <a:pPr/>
              <a:t>9</a:t>
            </a:fld>
            <a:r>
              <a:rPr lang="en-US"/>
              <a:t> / T. A. Devi / ID RD CDS HF /  Dec-2012   © Continental Automotive Singapore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heme/theme1.xml><?xml version="1.0" encoding="utf-8"?>
<a:theme xmlns:a="http://schemas.openxmlformats.org/drawingml/2006/main" name="Continental_A4">
  <a:themeElements>
    <a:clrScheme name="Continental_A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Continental_A4">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5988"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5988"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charset="0"/>
          </a:defRPr>
        </a:defPPr>
      </a:lstStyle>
    </a:lnDef>
  </a:objectDefaults>
  <a:extraClrSchemeLst>
    <a:extraClrScheme>
      <a:clrScheme name="Continental_A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tinental_A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tinental_A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tinental_A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tinental_A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tinental_A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tinental_A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tinental_A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tinental_A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tinental_A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tinental_A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tinental_A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ntinental_A4 13">
        <a:dk1>
          <a:srgbClr val="000000"/>
        </a:dk1>
        <a:lt1>
          <a:srgbClr val="FFFFFF"/>
        </a:lt1>
        <a:dk2>
          <a:srgbClr val="B2B2B2"/>
        </a:dk2>
        <a:lt2>
          <a:srgbClr val="5F5F5F"/>
        </a:lt2>
        <a:accent1>
          <a:srgbClr val="DDDDDD"/>
        </a:accent1>
        <a:accent2>
          <a:srgbClr val="FF3737"/>
        </a:accent2>
        <a:accent3>
          <a:srgbClr val="FFFFFF"/>
        </a:accent3>
        <a:accent4>
          <a:srgbClr val="000000"/>
        </a:accent4>
        <a:accent5>
          <a:srgbClr val="EBEBEB"/>
        </a:accent5>
        <a:accent6>
          <a:srgbClr val="E73131"/>
        </a:accent6>
        <a:hlink>
          <a:srgbClr val="FF9900"/>
        </a:hlink>
        <a:folHlink>
          <a:srgbClr val="A7A4E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D:\Dokumente und Einstellungen\Administrator.MONTAG\Anwendungsdaten\Microsoft\Templates\Continental_A4.pot</Template>
  <TotalTime>5793</TotalTime>
  <Words>5295</Words>
  <Application>Microsoft Office PowerPoint</Application>
  <PresentationFormat>A4 Paper (210x297 mm)</PresentationFormat>
  <Paragraphs>923</Paragraphs>
  <Slides>64</Slides>
  <Notes>28</Notes>
  <HiddenSlides>0</HiddenSlides>
  <MMClips>3</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Continental_A4</vt:lpstr>
      <vt:lpstr>Artemmis Training – The Advanced HMI  Business Unit ID </vt:lpstr>
      <vt:lpstr>The Advanced HMI Definition</vt:lpstr>
      <vt:lpstr>Sample Animation Requirements</vt:lpstr>
      <vt:lpstr>PowerPoint Presentation</vt:lpstr>
      <vt:lpstr>System Integration  The extended task model to enable animations</vt:lpstr>
      <vt:lpstr> WMApp</vt:lpstr>
      <vt:lpstr> Time Domains</vt:lpstr>
      <vt:lpstr>Flip Management</vt:lpstr>
      <vt:lpstr>Using multiple surfaces</vt:lpstr>
      <vt:lpstr>PowerPoint Presentation</vt:lpstr>
      <vt:lpstr>Animation  AnimControl class – The mother of all Animations!</vt:lpstr>
      <vt:lpstr>Animation Lifecycle (I) Animation State - Machine</vt:lpstr>
      <vt:lpstr>Animation Lifecycle (II) Animation run state machine and interuptability matrix</vt:lpstr>
      <vt:lpstr>Animation  The storyboard (I) - TimeTick</vt:lpstr>
      <vt:lpstr>Animation  The storyboard (II) – Control of AnimScene‘s</vt:lpstr>
      <vt:lpstr>Consistency point synchronization mechanism</vt:lpstr>
      <vt:lpstr>Interruptability - Matrix</vt:lpstr>
      <vt:lpstr>Interruptability - Matrix Conflict types and it’s behavior</vt:lpstr>
      <vt:lpstr>PowerPoint Presentation</vt:lpstr>
      <vt:lpstr>Animation Design (1)</vt:lpstr>
      <vt:lpstr>Animation Design (2)</vt:lpstr>
      <vt:lpstr>Implementation I</vt:lpstr>
      <vt:lpstr>Implementation II</vt:lpstr>
      <vt:lpstr>Preparation Creating animation bitmaps</vt:lpstr>
      <vt:lpstr>Execution What can be controlled while running</vt:lpstr>
      <vt:lpstr>CleanUp</vt:lpstr>
      <vt:lpstr>Demo 1 First animation – finite single animation</vt:lpstr>
      <vt:lpstr>Demo 2 Multiple finite animations with interruptibility</vt:lpstr>
      <vt:lpstr>Demo 3  Implementing a list scroll animation</vt:lpstr>
      <vt:lpstr>Demo 3  Implementing a list scroll animation</vt:lpstr>
      <vt:lpstr>Demo 3  Implementing a list scroll animation</vt:lpstr>
      <vt:lpstr>Demo 3  Implementing a list scroll animation</vt:lpstr>
      <vt:lpstr>Demo 3  Implementing a list scroll animation</vt:lpstr>
      <vt:lpstr>Demo 3  Implementing a list scroll animation</vt:lpstr>
      <vt:lpstr>AnimBitmap – XML model</vt:lpstr>
      <vt:lpstr>Demo 4 Endless animation</vt:lpstr>
      <vt:lpstr>Assembly Configuration</vt:lpstr>
      <vt:lpstr>Painters</vt:lpstr>
      <vt:lpstr>Storyboard Configuration</vt:lpstr>
      <vt:lpstr>PowerPoint Presentation</vt:lpstr>
      <vt:lpstr>Basics  How to handle an Animation inside Widget’s static part</vt:lpstr>
      <vt:lpstr>Basics  How to handle an Animation inside Widget’s static part</vt:lpstr>
      <vt:lpstr>Advanced How to handle an Animation inside Widget’s dynamic part</vt:lpstr>
      <vt:lpstr>Advanced How to handle an Animation inside Widget’s dynamic part</vt:lpstr>
      <vt:lpstr>Animation communication to it‘s creator</vt:lpstr>
      <vt:lpstr>How to give the Animation some Data?</vt:lpstr>
      <vt:lpstr>Allowed Interface for Widget’s about Animations</vt:lpstr>
      <vt:lpstr>Allowed Interface for Widget’s about Animations</vt:lpstr>
      <vt:lpstr>Demo 5 Update Data</vt:lpstr>
      <vt:lpstr>   </vt:lpstr>
      <vt:lpstr>PowerPoint Presentation</vt:lpstr>
      <vt:lpstr>ACE Configuration AnimCtrl type descriptions</vt:lpstr>
      <vt:lpstr>ACE Configuration ACE project configuration</vt:lpstr>
      <vt:lpstr>ACE Configuration AnimationParameters</vt:lpstr>
      <vt:lpstr>ACE Configuration Scenes</vt:lpstr>
      <vt:lpstr>ACE Configuration Storyboards</vt:lpstr>
      <vt:lpstr>ACE Configuration Animations</vt:lpstr>
      <vt:lpstr>ACE Configuration Conflicts (Interruptability matrix)</vt:lpstr>
      <vt:lpstr>PowerPoint Presentation</vt:lpstr>
      <vt:lpstr>Legend</vt:lpstr>
      <vt:lpstr>Typical Configuration (HMI with Animations – 1 layer)</vt:lpstr>
      <vt:lpstr>Typical Configuration (HMI with Animations – multiple layers)</vt:lpstr>
      <vt:lpstr>PowerPoint Presentation</vt:lpstr>
      <vt:lpstr>   </vt:lpstr>
    </vt:vector>
  </TitlesOfParts>
  <Company>Continental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Daimler HMI Toolchain Workshop</dc:title>
  <dc:creator>B. Bach</dc:creator>
  <cp:lastModifiedBy>gpetrov</cp:lastModifiedBy>
  <cp:revision>905</cp:revision>
  <dcterms:created xsi:type="dcterms:W3CDTF">2003-12-10T09:43:46Z</dcterms:created>
  <dcterms:modified xsi:type="dcterms:W3CDTF">2013-01-10T16:09:54Z</dcterms:modified>
</cp:coreProperties>
</file>