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257" r:id="rId2"/>
    <p:sldId id="414" r:id="rId3"/>
    <p:sldId id="415" r:id="rId4"/>
    <p:sldId id="418" r:id="rId5"/>
    <p:sldId id="416" r:id="rId6"/>
    <p:sldId id="421" r:id="rId7"/>
    <p:sldId id="420" r:id="rId8"/>
    <p:sldId id="417" r:id="rId9"/>
    <p:sldId id="419" r:id="rId10"/>
    <p:sldId id="422" r:id="rId11"/>
    <p:sldId id="423" r:id="rId12"/>
    <p:sldId id="424" r:id="rId13"/>
    <p:sldId id="425" r:id="rId14"/>
    <p:sldId id="426" r:id="rId15"/>
    <p:sldId id="428" r:id="rId16"/>
    <p:sldId id="391" r:id="rId17"/>
  </p:sldIdLst>
  <p:sldSz cx="9906000" cy="6858000" type="A4"/>
  <p:notesSz cx="6797675" cy="9928225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99FF"/>
    <a:srgbClr val="CCECFF"/>
    <a:srgbClr val="CCCC00"/>
    <a:srgbClr val="FFFF99"/>
    <a:srgbClr val="FFFF00"/>
    <a:srgbClr val="FF99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2" autoAdjust="0"/>
    <p:restoredTop sz="92000" autoAdjust="0"/>
  </p:normalViewPr>
  <p:slideViewPr>
    <p:cSldViewPr snapToObjects="1">
      <p:cViewPr varScale="1">
        <p:scale>
          <a:sx n="109" d="100"/>
          <a:sy n="109" d="100"/>
        </p:scale>
        <p:origin x="-1416" y="-90"/>
      </p:cViewPr>
      <p:guideLst>
        <p:guide orient="horz" pos="3797"/>
        <p:guide orient="horz" pos="730"/>
        <p:guide orient="horz" pos="1573"/>
        <p:guide orient="horz" pos="4042"/>
        <p:guide orient="horz" pos="4197"/>
        <p:guide orient="horz" pos="3836"/>
        <p:guide orient="horz" pos="504"/>
        <p:guide orient="horz" pos="587"/>
        <p:guide pos="6029"/>
        <p:guide pos="4801"/>
        <p:guide pos="211"/>
        <p:guide pos="1436"/>
        <p:guide pos="47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96" d="100"/>
          <a:sy n="96" d="100"/>
        </p:scale>
        <p:origin x="-3660" y="-108"/>
      </p:cViewPr>
      <p:guideLst>
        <p:guide orient="horz" pos="3127"/>
        <p:guide orient="horz" pos="6075"/>
        <p:guide orient="horz" pos="6173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2" descr="continental_255_153_0_RG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70375" y="9431338"/>
            <a:ext cx="2230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298450" y="9356725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165100" y="9580563"/>
            <a:ext cx="806450" cy="2619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7513" tIns="53756" rIns="107513" bIns="53756">
            <a:spAutoFit/>
          </a:bodyPr>
          <a:lstStyle/>
          <a:p>
            <a:pPr defTabSz="915988" eaLnBrk="0" hangingPunct="0">
              <a:spcBef>
                <a:spcPct val="50000"/>
              </a:spcBef>
              <a:defRPr/>
            </a:pPr>
            <a:r>
              <a:rPr lang="de-DE" sz="1000"/>
              <a:t>Page </a:t>
            </a:r>
            <a:fld id="{DFBE8EF1-7D92-43F2-8DF8-1F5550B2EA0A}" type="slidenum">
              <a:rPr lang="de-DE" sz="1000"/>
              <a:pPr defTabSz="915988" eaLnBrk="0" hangingPunct="0">
                <a:spcBef>
                  <a:spcPct val="50000"/>
                </a:spcBef>
                <a:defRPr/>
              </a:pPr>
              <a:t>‹#›</a:t>
            </a:fld>
            <a:endParaRPr lang="de-DE" sz="1000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>
            <a:off x="295275" y="617538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28688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4800" y="0"/>
            <a:ext cx="62055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09638" eaLnBrk="0" hangingPunct="0">
              <a:defRPr sz="1600" b="1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5950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8025" y="742950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10" tIns="45505" rIns="91010" bIns="455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pic>
        <p:nvPicPr>
          <p:cNvPr id="16388" name="Picture 11" descr="continental_255_153_0_RG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70375" y="9431338"/>
            <a:ext cx="22304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32" name="Line 12"/>
          <p:cNvSpPr>
            <a:spLocks noChangeShapeType="1"/>
          </p:cNvSpPr>
          <p:nvPr/>
        </p:nvSpPr>
        <p:spPr bwMode="auto">
          <a:xfrm>
            <a:off x="298450" y="9356725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165100" y="9580563"/>
            <a:ext cx="806450" cy="261937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  <a:effectLst/>
        </p:spPr>
        <p:txBody>
          <a:bodyPr wrap="none" lIns="107513" tIns="53756" rIns="107513" bIns="53756">
            <a:spAutoFit/>
          </a:bodyPr>
          <a:lstStyle/>
          <a:p>
            <a:pPr defTabSz="915988" eaLnBrk="0" hangingPunct="0">
              <a:spcBef>
                <a:spcPct val="50000"/>
              </a:spcBef>
              <a:defRPr/>
            </a:pPr>
            <a:r>
              <a:rPr lang="de-DE" sz="1000"/>
              <a:t>Page </a:t>
            </a:r>
            <a:fld id="{D9825613-D08A-446E-893F-D56EE2668B24}" type="slidenum">
              <a:rPr lang="de-DE" sz="1000"/>
              <a:pPr defTabSz="915988" eaLnBrk="0" hangingPunct="0">
                <a:spcBef>
                  <a:spcPct val="50000"/>
                </a:spcBef>
                <a:defRPr/>
              </a:pPr>
              <a:t>‹#›</a:t>
            </a:fld>
            <a:endParaRPr lang="de-DE" sz="1000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298450" y="4578350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95275" y="617538"/>
            <a:ext cx="6202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none" w="sm" len="lg"/>
          </a:ln>
          <a:effectLst/>
        </p:spPr>
        <p:txBody>
          <a:bodyPr lIns="92016" tIns="46008" rIns="92016" bIns="46008" anchor="b"/>
          <a:lstStyle/>
          <a:p>
            <a:pPr algn="ctr">
              <a:defRPr/>
            </a:pPr>
            <a:endParaRPr lang="de-DE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04800" y="0"/>
            <a:ext cx="62055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909638" eaLnBrk="0" hangingPunct="0">
              <a:defRPr sz="1600" b="1">
                <a:latin typeface="Arial" charset="0"/>
              </a:defRPr>
            </a:lvl1pPr>
          </a:lstStyle>
          <a:p>
            <a:pPr>
              <a:defRPr/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352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1200" y="744538"/>
            <a:ext cx="5376863" cy="3722687"/>
          </a:xfrm>
          <a:ln/>
        </p:spPr>
      </p:sp>
      <p:sp>
        <p:nvSpPr>
          <p:cNvPr id="141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7225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 userDrawn="1"/>
        </p:nvGrpSpPr>
        <p:grpSpPr bwMode="auto">
          <a:xfrm>
            <a:off x="334963" y="895350"/>
            <a:ext cx="9236075" cy="5194300"/>
            <a:chOff x="228" y="622"/>
            <a:chExt cx="6280" cy="3607"/>
          </a:xfrm>
        </p:grpSpPr>
        <p:pic>
          <p:nvPicPr>
            <p:cNvPr id="4" name="Picture 14" descr="g_strich"/>
            <p:cNvPicPr>
              <a:picLocks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15" descr="sg_strich"/>
            <p:cNvPicPr>
              <a:picLocks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6" name="Picture 18" descr="continental_255_153_0_RGB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6950" y="1784350"/>
            <a:ext cx="5334000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0750" y="4359275"/>
            <a:ext cx="8062913" cy="1470025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Title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30200" y="6530975"/>
            <a:ext cx="3135313" cy="1428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68898-FA54-4130-BBFD-1CC2ED78B698}" type="slidenum">
              <a:rPr lang="en-US"/>
              <a:pPr>
                <a:defRPr/>
              </a:pPr>
              <a:t>‹#›</a:t>
            </a:fld>
            <a:r>
              <a:rPr lang="en-US"/>
              <a:t> / Author /  Date   © Continental AG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CB563-59BB-478F-BF12-A9314D6944F1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262813" y="225425"/>
            <a:ext cx="2308225" cy="576421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4963" y="225425"/>
            <a:ext cx="6775450" cy="5764213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F0780-58BA-4F98-ADCC-AD6507063DF1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225425"/>
            <a:ext cx="9236075" cy="6286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334963" y="1158875"/>
            <a:ext cx="4541837" cy="48307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158875"/>
            <a:ext cx="4541838" cy="4830763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DCDD5-B08F-4868-9568-A1BB1826CB3D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225425"/>
            <a:ext cx="9236075" cy="62865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334963" y="1158875"/>
            <a:ext cx="9236075" cy="4830763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BADB01-7F92-4067-B965-C6AD21858DC5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3" y="998730"/>
            <a:ext cx="9236075" cy="4945904"/>
          </a:xfrm>
        </p:spPr>
        <p:txBody>
          <a:bodyPr/>
          <a:lstStyle>
            <a:lvl1pPr>
              <a:defRPr sz="1800">
                <a:latin typeface="Calibri" pitchFamily="34" charset="0"/>
                <a:cs typeface="Calibri" pitchFamily="34" charset="0"/>
              </a:defRPr>
            </a:lvl1pPr>
            <a:lvl2pPr>
              <a:defRPr sz="1800">
                <a:latin typeface="Calibri" pitchFamily="34" charset="0"/>
                <a:cs typeface="Calibri" pitchFamily="34" charset="0"/>
              </a:defRPr>
            </a:lvl2pPr>
            <a:lvl3pPr>
              <a:defRPr sz="1800">
                <a:latin typeface="Calibri" pitchFamily="34" charset="0"/>
                <a:cs typeface="Calibri" pitchFamily="34" charset="0"/>
              </a:defRPr>
            </a:lvl3pPr>
            <a:lvl4pPr>
              <a:defRPr sz="1800">
                <a:latin typeface="Calibri" pitchFamily="34" charset="0"/>
                <a:cs typeface="Calibri" pitchFamily="34" charset="0"/>
              </a:defRPr>
            </a:lvl4pPr>
            <a:lvl5pPr>
              <a:defRPr sz="18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D034B-97B6-4E70-AB05-EA658B88A817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F6C43-C7C3-4AE1-A9DC-779E97C31C14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3" y="1158875"/>
            <a:ext cx="4541837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29200" y="1158875"/>
            <a:ext cx="4541838" cy="4830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95F2C-92A0-4395-BCB2-A53618733D2B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F4C641-823E-40AE-9D40-4C73EA91AFDA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6F4E9-E452-46C1-B034-E590F1744489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EF465-4D53-4555-95B3-1D202670B772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4FE9C-0AB2-4FB1-8451-ACE2F13798EF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8AF90-0E4F-4E06-AC4D-33C5ABCB333A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4963" y="225425"/>
            <a:ext cx="92360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single- or double lines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34963" y="6524625"/>
            <a:ext cx="3135312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lnSpc>
                <a:spcPts val="550"/>
              </a:lnSpc>
              <a:defRPr sz="600" smtClean="0">
                <a:latin typeface="Arial" charset="0"/>
              </a:defRPr>
            </a:lvl1pPr>
          </a:lstStyle>
          <a:p>
            <a:pPr>
              <a:defRPr/>
            </a:pPr>
            <a:fld id="{009CAF30-4C2C-4CC0-AB6A-19707BD24B4F}" type="slidenum">
              <a:rPr lang="en-US"/>
              <a:pPr>
                <a:defRPr/>
              </a:pPr>
              <a:t>‹#›</a:t>
            </a:fld>
            <a:r>
              <a:rPr lang="en-US" dirty="0"/>
              <a:t> / T. A. Devi / ID RD CDS HF /  Dec-2012   © Continental Automotive Singapore</a:t>
            </a:r>
          </a:p>
        </p:txBody>
      </p: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30200" y="6256338"/>
            <a:ext cx="3989388" cy="17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915988">
              <a:defRPr/>
            </a:pPr>
            <a:endParaRPr lang="en-US" sz="800" b="1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00063" y="5610225"/>
            <a:ext cx="3001962" cy="153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defTabSz="915988">
              <a:lnSpc>
                <a:spcPts val="550"/>
              </a:lnSpc>
              <a:defRPr/>
            </a:pPr>
            <a:endParaRPr lang="en-US" sz="600">
              <a:solidFill>
                <a:srgbClr val="FF9900"/>
              </a:solidFill>
            </a:endParaRPr>
          </a:p>
        </p:txBody>
      </p:sp>
      <p:pic>
        <p:nvPicPr>
          <p:cNvPr id="1030" name="Picture 16" descr="continental_255_153_0_RGB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572375" y="6161088"/>
            <a:ext cx="200025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31" name="Group 17"/>
          <p:cNvGrpSpPr>
            <a:grpSpLocks/>
          </p:cNvGrpSpPr>
          <p:nvPr/>
        </p:nvGrpSpPr>
        <p:grpSpPr bwMode="auto">
          <a:xfrm>
            <a:off x="334963" y="895350"/>
            <a:ext cx="9236075" cy="5194300"/>
            <a:chOff x="228" y="622"/>
            <a:chExt cx="6280" cy="3607"/>
          </a:xfrm>
        </p:grpSpPr>
        <p:pic>
          <p:nvPicPr>
            <p:cNvPr id="1036" name="Picture 18" descr="g_strich"/>
            <p:cNvPicPr>
              <a:picLocks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228" y="622"/>
              <a:ext cx="6280" cy="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7" name="Picture 19" descr="sg_strich"/>
            <p:cNvPicPr>
              <a:picLocks noChangeArrowheads="1"/>
            </p:cNvPicPr>
            <p:nvPr userDrawn="1"/>
          </p:nvPicPr>
          <p:blipFill>
            <a:blip r:embed="rId17" cstate="print"/>
            <a:srcRect/>
            <a:stretch>
              <a:fillRect/>
            </a:stretch>
          </p:blipFill>
          <p:spPr bwMode="auto">
            <a:xfrm>
              <a:off x="228" y="4179"/>
              <a:ext cx="6280" cy="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622" name="Rectangle 22"/>
          <p:cNvSpPr>
            <a:spLocks noChangeArrowheads="1"/>
          </p:cNvSpPr>
          <p:nvPr/>
        </p:nvSpPr>
        <p:spPr bwMode="auto">
          <a:xfrm>
            <a:off x="382588" y="954088"/>
            <a:ext cx="9247187" cy="5035550"/>
          </a:xfrm>
          <a:prstGeom prst="rect">
            <a:avLst/>
          </a:prstGeom>
          <a:gradFill rotWithShape="1">
            <a:gsLst>
              <a:gs pos="0">
                <a:srgbClr val="FFCC99">
                  <a:alpha val="10001"/>
                </a:srgbClr>
              </a:gs>
              <a:gs pos="100000">
                <a:schemeClr val="bg1"/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>
            <a:outerShdw dist="53882" dir="8100000" algn="ctr" rotWithShape="0">
              <a:srgbClr val="FF9900">
                <a:alpha val="50000"/>
              </a:srgbClr>
            </a:outerShdw>
          </a:effectLst>
        </p:spPr>
        <p:txBody>
          <a:bodyPr lIns="33026" tIns="165122" rIns="33026" bIns="66052"/>
          <a:lstStyle/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  <a:p>
            <a:pPr defTabSz="841375">
              <a:defRPr/>
            </a:pPr>
            <a:endParaRPr lang="en-US" sz="1400" dirty="0"/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227013" y="6169025"/>
            <a:ext cx="2209800" cy="320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defTabSz="915988">
              <a:defRPr/>
            </a:pPr>
            <a:r>
              <a:rPr lang="en-US">
                <a:solidFill>
                  <a:schemeClr val="accent2"/>
                </a:solidFill>
              </a:rPr>
              <a:t>For internal Usage only!</a:t>
            </a:r>
          </a:p>
        </p:txBody>
      </p:sp>
      <p:sp>
        <p:nvSpPr>
          <p:cNvPr id="1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4963" y="954088"/>
            <a:ext cx="9236075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indent setting</a:t>
            </a:r>
          </a:p>
          <a:p>
            <a:pPr lvl="1"/>
            <a:r>
              <a:rPr lang="en-US" smtClean="0"/>
              <a:t>Second indent setting</a:t>
            </a:r>
          </a:p>
          <a:p>
            <a:pPr lvl="2"/>
            <a:r>
              <a:rPr lang="en-US" smtClean="0"/>
              <a:t>Third indent setting</a:t>
            </a:r>
          </a:p>
          <a:p>
            <a:pPr lvl="3"/>
            <a:r>
              <a:rPr lang="en-US" smtClean="0"/>
              <a:t>Fourth indent setting</a:t>
            </a:r>
          </a:p>
          <a:p>
            <a:pPr lvl="4"/>
            <a:r>
              <a:rPr lang="en-US" smtClean="0"/>
              <a:t>Fifth indent setting</a:t>
            </a:r>
          </a:p>
        </p:txBody>
      </p:sp>
      <p:pic>
        <p:nvPicPr>
          <p:cNvPr id="1038" name="Picture 14" descr="HMI1_Frame_100BG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802688" y="127000"/>
            <a:ext cx="838200" cy="8382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</p:sldLayoutIdLst>
  <p:hf hdr="0" ftr="0" dt="0"/>
  <p:txStyles>
    <p:titleStyle>
      <a:lvl1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2pPr>
      <a:lvl3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3pPr>
      <a:lvl4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4pPr>
      <a:lvl5pPr algn="l" defTabSz="915988" rtl="0" eaLnBrk="0" fontAlgn="base" hangingPunct="0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5pPr>
      <a:lvl6pPr marL="457200" algn="l" defTabSz="915988" rtl="0" fontAlgn="base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6pPr>
      <a:lvl7pPr marL="914400" algn="l" defTabSz="915988" rtl="0" fontAlgn="base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7pPr>
      <a:lvl8pPr marL="1371600" algn="l" defTabSz="915988" rtl="0" fontAlgn="base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8pPr>
      <a:lvl9pPr marL="1828800" algn="l" defTabSz="915988" rtl="0" fontAlgn="base">
        <a:lnSpc>
          <a:spcPts val="2475"/>
        </a:lnSpc>
        <a:spcBef>
          <a:spcPct val="0"/>
        </a:spcBef>
        <a:spcAft>
          <a:spcPct val="0"/>
        </a:spcAft>
        <a:defRPr sz="2200" b="1">
          <a:solidFill>
            <a:schemeClr val="tx1"/>
          </a:solidFill>
          <a:latin typeface="Arial" charset="0"/>
        </a:defRPr>
      </a:lvl9pPr>
    </p:titleStyle>
    <p:bodyStyle>
      <a:lvl1pPr marL="163513" indent="-163513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  <a:ea typeface="+mn-ea"/>
          <a:cs typeface="+mn-cs"/>
        </a:defRPr>
      </a:lvl1pPr>
      <a:lvl2pPr marL="498475" indent="-166688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2pPr>
      <a:lvl3pPr marL="822325" indent="-158750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3pPr>
      <a:lvl4pPr marL="1154113" indent="-163513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4pPr>
      <a:lvl5pPr marL="1487488" indent="-166688" algn="l" defTabSz="915988" rtl="0" eaLnBrk="0" fontAlgn="base" hangingPunct="0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5pPr>
      <a:lvl6pPr marL="1944688" indent="-166688" algn="l" defTabSz="915988" rtl="0" fontAlgn="base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6pPr>
      <a:lvl7pPr marL="2401888" indent="-166688" algn="l" defTabSz="915988" rtl="0" fontAlgn="base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7pPr>
      <a:lvl8pPr marL="2859088" indent="-166688" algn="l" defTabSz="915988" rtl="0" fontAlgn="base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8pPr>
      <a:lvl9pPr marL="3316288" indent="-166688" algn="l" defTabSz="915988" rtl="0" fontAlgn="base">
        <a:lnSpc>
          <a:spcPts val="1650"/>
        </a:lnSpc>
        <a:spcBef>
          <a:spcPct val="0"/>
        </a:spcBef>
        <a:spcAft>
          <a:spcPct val="55000"/>
        </a:spcAft>
        <a:buClr>
          <a:srgbClr val="E19900"/>
        </a:buClr>
        <a:buFont typeface="Arial" charset="0"/>
        <a:buBlip>
          <a:blip r:embed="rId19"/>
        </a:buBlip>
        <a:defRPr sz="15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20750" y="3878263"/>
            <a:ext cx="8062913" cy="1951037"/>
          </a:xfrm>
        </p:spPr>
        <p:txBody>
          <a:bodyPr/>
          <a:lstStyle/>
          <a:p>
            <a:pPr eaLnBrk="1" hangingPunct="1"/>
            <a:r>
              <a:rPr lang="en-GB" sz="2400" dirty="0" smtClean="0"/>
              <a:t>Artemmis Training – Debugging Tips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sz="1800" dirty="0" smtClean="0"/>
              <a:t>Business Unit ID</a:t>
            </a:r>
            <a:br>
              <a:rPr lang="en-GB" sz="1800" dirty="0" smtClean="0"/>
            </a:br>
            <a:endParaRPr lang="en-GB" dirty="0" smtClean="0"/>
          </a:p>
        </p:txBody>
      </p:sp>
      <p:sp>
        <p:nvSpPr>
          <p:cNvPr id="18434" name="Text Box 16"/>
          <p:cNvSpPr txBox="1">
            <a:spLocks noChangeArrowheads="1"/>
          </p:cNvSpPr>
          <p:nvPr/>
        </p:nvSpPr>
        <p:spPr bwMode="auto">
          <a:xfrm>
            <a:off x="8521700" y="6407150"/>
            <a:ext cx="920750" cy="2460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5988"/>
            <a:r>
              <a:rPr lang="de-DE" sz="1000"/>
              <a:t>Revision: 1.0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br>
              <a:rPr lang="en-US" dirty="0" smtClean="0"/>
            </a:br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message is found in the proper “storage” area, check for propagation type</a:t>
            </a:r>
          </a:p>
          <a:p>
            <a:pPr lvl="1"/>
            <a:r>
              <a:rPr lang="en-US" dirty="0" smtClean="0"/>
              <a:t> Addressable / direct message is directly sent to widget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Check if the widget is alive</a:t>
            </a:r>
          </a:p>
          <a:p>
            <a:pPr lvl="1"/>
            <a:r>
              <a:rPr lang="en-US" dirty="0" smtClean="0"/>
              <a:t> Broadcast message is handled in Messenger::BroadcastMessage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Check if widget is part of the widget tree</a:t>
            </a:r>
          </a:p>
          <a:p>
            <a:pPr lvl="1"/>
            <a:r>
              <a:rPr lang="en-US" dirty="0" smtClean="0"/>
              <a:t> Focused message is handled in TreeDispatcher::vPropagateMessage (tunnelling) / </a:t>
            </a:r>
            <a:br>
              <a:rPr lang="en-US" dirty="0" smtClean="0"/>
            </a:br>
            <a:r>
              <a:rPr lang="en-US" dirty="0" smtClean="0"/>
              <a:t> vProcessBubbleUp (bubbling) 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Check for unbroken focused path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Check for tree dispatcher strategy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10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br>
              <a:rPr lang="en-US" dirty="0" smtClean="0"/>
            </a:br>
            <a:r>
              <a:rPr lang="en-US" dirty="0" smtClean="0"/>
              <a:t>State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Check if trigger is sent properly</a:t>
            </a:r>
          </a:p>
          <a:p>
            <a:pPr lvl="1"/>
            <a:r>
              <a:rPr lang="en-US" dirty="0" smtClean="0"/>
              <a:t> Check the sender part (final hook / process message)</a:t>
            </a:r>
          </a:p>
          <a:p>
            <a:endParaRPr lang="en-US" dirty="0" smtClean="0"/>
          </a:p>
          <a:p>
            <a:r>
              <a:rPr lang="en-US" dirty="0" smtClean="0"/>
              <a:t> Check if transition happens correctly</a:t>
            </a:r>
          </a:p>
          <a:p>
            <a:pPr lvl="1"/>
            <a:r>
              <a:rPr lang="en-US" dirty="0" smtClean="0"/>
              <a:t> Put breakpoint at state machine / custom controller’s process message</a:t>
            </a:r>
          </a:p>
          <a:p>
            <a:pPr lvl="1"/>
            <a:r>
              <a:rPr lang="en-US" dirty="0" smtClean="0"/>
              <a:t> Is trigger message received?</a:t>
            </a:r>
          </a:p>
          <a:p>
            <a:pPr lvl="1"/>
            <a:r>
              <a:rPr lang="en-US" dirty="0" smtClean="0"/>
              <a:t> Is the resulting state as expected?</a:t>
            </a:r>
          </a:p>
          <a:p>
            <a:pPr lvl="2"/>
            <a:r>
              <a:rPr lang="en-US" dirty="0" smtClean="0"/>
              <a:t> Check the new state in controller widget process message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Check if tree build is triggered – for lifetime strategy</a:t>
            </a:r>
          </a:p>
          <a:p>
            <a:pPr lvl="1"/>
            <a:r>
              <a:rPr lang="en-US" dirty="0" smtClean="0"/>
              <a:t> Put breakpoint at SceneController::enProcessMessage() – ChangeTree</a:t>
            </a:r>
          </a:p>
          <a:p>
            <a:r>
              <a:rPr lang="en-US" dirty="0" smtClean="0"/>
              <a:t> Check if visibility change is triggered – for visibility strategy</a:t>
            </a:r>
          </a:p>
          <a:p>
            <a:pPr lvl="1"/>
            <a:r>
              <a:rPr lang="en-US" dirty="0" smtClean="0"/>
              <a:t> Also check if the cummulative parent visibility is correct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11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br>
              <a:rPr lang="en-US" dirty="0" smtClean="0"/>
            </a:br>
            <a:r>
              <a:rPr lang="en-US" dirty="0" smtClean="0"/>
              <a:t>Display / 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Check if widget/wmapp draw</a:t>
            </a:r>
          </a:p>
          <a:p>
            <a:pPr lvl="1"/>
            <a:r>
              <a:rPr lang="en-US" dirty="0" smtClean="0"/>
              <a:t> Put a breakpoint in your WMapp's/widget's m_vPaint/vDraw </a:t>
            </a:r>
          </a:p>
          <a:p>
            <a:pPr lvl="1"/>
            <a:r>
              <a:rPr lang="en-US" dirty="0" smtClean="0"/>
              <a:t> Check if the window </a:t>
            </a:r>
            <a:r>
              <a:rPr lang="en-US" dirty="0" smtClean="0"/>
              <a:t>is visible</a:t>
            </a:r>
            <a:endParaRPr lang="en-US" dirty="0" smtClean="0"/>
          </a:p>
          <a:p>
            <a:pPr lvl="1"/>
            <a:r>
              <a:rPr lang="en-US" dirty="0" smtClean="0"/>
              <a:t> Check if the window </a:t>
            </a:r>
            <a:r>
              <a:rPr lang="en-US" dirty="0" smtClean="0"/>
              <a:t>is invalidated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Widgets should do this if their visual state changed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Animations should do this every time tick, when their AnimParams change</a:t>
            </a:r>
          </a:p>
          <a:p>
            <a:pPr lvl="1"/>
            <a:r>
              <a:rPr lang="en-US" dirty="0" smtClean="0"/>
              <a:t> Check if the window </a:t>
            </a:r>
            <a:r>
              <a:rPr lang="en-US" dirty="0" smtClean="0"/>
              <a:t>is attached </a:t>
            </a:r>
            <a:r>
              <a:rPr lang="en-US" dirty="0" smtClean="0"/>
              <a:t>to a living buflet/window tree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not, you may need to request for the assembly of the buflet first</a:t>
            </a:r>
          </a:p>
          <a:p>
            <a:pPr lvl="1"/>
            <a:r>
              <a:rPr lang="en-US" dirty="0" smtClean="0"/>
              <a:t> Check if the </a:t>
            </a:r>
            <a:r>
              <a:rPr lang="en-US" dirty="0" err="1" smtClean="0"/>
              <a:t>TimeDomain</a:t>
            </a:r>
            <a:r>
              <a:rPr lang="en-US" smtClean="0"/>
              <a:t> </a:t>
            </a:r>
            <a:r>
              <a:rPr lang="en-US" smtClean="0"/>
              <a:t>is active 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Put breakpoint at TimeDomain::m_vExecute()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12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br>
              <a:rPr lang="en-US" dirty="0" smtClean="0"/>
            </a:br>
            <a:r>
              <a:rPr lang="en-US" dirty="0" smtClean="0"/>
              <a:t>Display / 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the paint method was called</a:t>
            </a:r>
          </a:p>
          <a:p>
            <a:pPr lvl="1"/>
            <a:r>
              <a:rPr lang="en-US" dirty="0" smtClean="0"/>
              <a:t> Trace/step inside the GRLC calls to see if any errors occurred</a:t>
            </a:r>
          </a:p>
          <a:p>
            <a:pPr lvl="1"/>
            <a:r>
              <a:rPr lang="en-US" dirty="0" smtClean="0"/>
              <a:t> Check if the composition mode is correct</a:t>
            </a:r>
          </a:p>
          <a:p>
            <a:pPr lvl="1"/>
            <a:r>
              <a:rPr lang="en-US" dirty="0" smtClean="0"/>
              <a:t> Check if there is no other window drawing on top of it</a:t>
            </a:r>
          </a:p>
          <a:p>
            <a:pPr lvl="1"/>
            <a:r>
              <a:rPr lang="en-US" dirty="0" smtClean="0"/>
              <a:t> Check if the window position and dimensions correct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Note for containment rule and drawing area size</a:t>
            </a:r>
          </a:p>
          <a:p>
            <a:pPr lvl="1"/>
            <a:r>
              <a:rPr lang="en-US" dirty="0" smtClean="0"/>
              <a:t> Check if the widget / WMApp is painting to offscreen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Has it been blitted / copied to layer?</a:t>
            </a:r>
          </a:p>
          <a:p>
            <a:pPr lvl="1"/>
            <a:r>
              <a:rPr lang="en-US" dirty="0" smtClean="0"/>
              <a:t> Check with CIAgent if the content is painted in any buflet (front / back buffer)</a:t>
            </a:r>
          </a:p>
          <a:p>
            <a:pPr lvl="1"/>
            <a:r>
              <a:rPr lang="en-US" dirty="0" smtClean="0"/>
              <a:t> If it’s in back buffer, check if any flip is triggered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not, check the BUFlet lock/unlock sequence for that surface, if correct</a:t>
            </a:r>
          </a:p>
          <a:p>
            <a:pPr lvl="2">
              <a:buFont typeface="Arial" pitchFamily="34" charset="0"/>
              <a:buChar char="•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13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br>
              <a:rPr lang="en-US" dirty="0" smtClean="0"/>
            </a:br>
            <a:r>
              <a:rPr lang="en-US" dirty="0" smtClean="0"/>
              <a:t>Display / Painting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If the display seems frozen or unresponsive</a:t>
            </a:r>
          </a:p>
          <a:p>
            <a:pPr lvl="1"/>
            <a:r>
              <a:rPr lang="en-US" dirty="0" smtClean="0"/>
              <a:t> Check if the HMI is still receiving messages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Put a breakpoint in HMI_boSendMessageToWidgetInstance</a:t>
            </a:r>
          </a:p>
          <a:p>
            <a:pPr lvl="1"/>
            <a:r>
              <a:rPr lang="en-US" dirty="0" smtClean="0"/>
              <a:t> Check if the HMI is still processing </a:t>
            </a:r>
            <a:r>
              <a:rPr lang="en-US" smtClean="0"/>
              <a:t>the messages / API update</a:t>
            </a:r>
            <a:endParaRPr lang="en-US" dirty="0" smtClean="0"/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Put a breakpoint in WAS::DisplayController::vDisplayControllerTaskEntry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it's not processing, check the HMI thread state</a:t>
            </a:r>
          </a:p>
          <a:p>
            <a:pPr lvl="1"/>
            <a:r>
              <a:rPr lang="en-US" dirty="0" smtClean="0"/>
              <a:t> Check if the TimeDomains are still active/painting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Check m_vPaintBroadcastEventDriven for HMI TD -- it should be called after every HMI message processing cycle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Check m_vPaintBroadcastCyclics for animation TDs -- it should be called after every divider Vsyncs (as long as an animation on that TD is alive)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they were deactivated, put a breakpoint in TimeDomain::m_vDeactivate to find out why</a:t>
            </a:r>
          </a:p>
          <a:p>
            <a:pPr lvl="2">
              <a:buFont typeface="Arial" pitchFamily="34" charset="0"/>
              <a:buChar char="•"/>
            </a:pPr>
            <a:r>
              <a:rPr lang="en-US" dirty="0" smtClean="0"/>
              <a:t>If they are active and painting, did the surface(s) get flipped?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14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br>
              <a:rPr lang="en-US" dirty="0" smtClean="0"/>
            </a:br>
            <a:r>
              <a:rPr lang="en-US" dirty="0" smtClean="0"/>
              <a:t>Global variable to be watched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Interesting global variables to watch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HMI::CIA::CompositeAssembler::apoWindows[u16WinID]</a:t>
            </a:r>
          </a:p>
          <a:p>
            <a:pPr>
              <a:buNone/>
            </a:pPr>
            <a:r>
              <a:rPr lang="en-US" dirty="0" smtClean="0"/>
              <a:t>		All window objects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HMI::CIA::CompositeAssembler::apoBUFlets[u16BUFletID]</a:t>
            </a:r>
          </a:p>
          <a:p>
            <a:pPr lvl="1">
              <a:buNone/>
            </a:pPr>
            <a:r>
              <a:rPr lang="en-US" dirty="0" smtClean="0"/>
              <a:t>		All BUFlet objects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HMI::CIA::CompositeAssembler::apoWMapps[u16WMappID]</a:t>
            </a:r>
          </a:p>
          <a:p>
            <a:pPr lvl="1">
              <a:buNone/>
            </a:pPr>
            <a:r>
              <a:rPr lang="en-US" dirty="0" smtClean="0"/>
              <a:t>		All WMapp objects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HMI::CIA::CompositeAssembler::au8BUFletRequestCnt</a:t>
            </a:r>
          </a:p>
          <a:p>
            <a:pPr>
              <a:buNone/>
            </a:pPr>
            <a:r>
              <a:rPr lang="en-US" dirty="0" smtClean="0"/>
              <a:t>		How many users for this BUFlet are active?</a:t>
            </a:r>
          </a:p>
          <a:p>
            <a:pPr>
              <a:buNone/>
            </a:pPr>
            <a:r>
              <a:rPr lang="en-US" dirty="0" smtClean="0"/>
              <a:t>		BUFlet won't get destroyed unless this goes to 0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HMI::ACE::Scheduler::apo{New,Active,Waiting}Animations</a:t>
            </a:r>
          </a:p>
          <a:p>
            <a:pPr>
              <a:buNone/>
            </a:pPr>
            <a:r>
              <a:rPr lang="en-US" dirty="0" smtClean="0"/>
              <a:t>		Linked list of all animations currently in {New,Active,Waiting} state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15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mtClean="0"/>
              <a:t>   </a:t>
            </a:r>
          </a:p>
        </p:txBody>
      </p:sp>
      <p:sp>
        <p:nvSpPr>
          <p:cNvPr id="140290" name="Text Box 3"/>
          <p:cNvSpPr txBox="1">
            <a:spLocks noChangeArrowheads="1"/>
          </p:cNvSpPr>
          <p:nvPr/>
        </p:nvSpPr>
        <p:spPr bwMode="auto">
          <a:xfrm>
            <a:off x="2478088" y="4373563"/>
            <a:ext cx="4600575" cy="9779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lIns="95760" tIns="47880" rIns="95760" bIns="47880">
            <a:spAutoFit/>
          </a:bodyPr>
          <a:lstStyle/>
          <a:p>
            <a:pPr algn="ctr" defTabSz="957263" eaLnBrk="0" hangingPunct="0">
              <a:spcBef>
                <a:spcPct val="50000"/>
              </a:spcBef>
            </a:pPr>
            <a:r>
              <a:rPr lang="en-US" sz="2900" b="1">
                <a:ea typeface="Arial Unicode MS"/>
                <a:cs typeface="Arial Unicode MS"/>
              </a:rPr>
              <a:t>Thank you for your attention!</a:t>
            </a:r>
            <a:endParaRPr lang="en-US" sz="2100">
              <a:ea typeface="Arial Unicode MS"/>
              <a:cs typeface="Arial Unicode MS"/>
            </a:endParaRPr>
          </a:p>
        </p:txBody>
      </p:sp>
      <p:pic>
        <p:nvPicPr>
          <p:cNvPr id="140291" name="Picture 4" descr="Icon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8200" y="2393950"/>
            <a:ext cx="2471738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0292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1018B1B4-6040-4211-BC2B-9A059EF4E346}" type="slidenum">
              <a:rPr lang="en-US"/>
              <a:pPr/>
              <a:t>16</a:t>
            </a:fld>
            <a:r>
              <a:rPr lang="en-US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>
          <a:xfrm>
            <a:off x="334963" y="998538"/>
            <a:ext cx="9236075" cy="4946650"/>
          </a:xfrm>
        </p:spPr>
        <p:txBody>
          <a:bodyPr/>
          <a:lstStyle/>
          <a:p>
            <a:r>
              <a:rPr lang="en-US" dirty="0" smtClean="0"/>
              <a:t> Helper tools for debugging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Widget tree debugger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CIAgent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Debugging tips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General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Messaging issue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State machine issue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Display / painting issue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Interesting arrays</a:t>
            </a:r>
          </a:p>
          <a:p>
            <a:endParaRPr lang="en-US" dirty="0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202755A-3F55-4A8F-9E3A-523C0F72884E}" type="slidenum">
              <a:rPr lang="en-US"/>
              <a:pPr/>
              <a:t>2</a:t>
            </a:fld>
            <a:r>
              <a:rPr lang="en-US" dirty="0"/>
              <a:t> / T. A. Devi / ID RD CDS HF /  Dec-2012   © Continental Automotive Singapore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Tool </a:t>
            </a:r>
            <a:br>
              <a:rPr lang="en-US" dirty="0" smtClean="0"/>
            </a:br>
            <a:r>
              <a:rPr lang="en-US" dirty="0" smtClean="0"/>
              <a:t>Widget Tree Debugger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3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220" y="1018138"/>
            <a:ext cx="6175970" cy="4926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 bwMode="auto">
          <a:xfrm>
            <a:off x="5853100" y="1538790"/>
            <a:ext cx="13051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5808095" y="4374105"/>
            <a:ext cx="130514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158245" y="1377207"/>
            <a:ext cx="197041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 tree structure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13240" y="4194085"/>
            <a:ext cx="23903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Selected widget attributes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13240" y="4464115"/>
            <a:ext cx="2252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be serialized in each </a:t>
            </a:r>
          </a:p>
          <a:p>
            <a:r>
              <a:rPr lang="en-US" dirty="0" smtClean="0"/>
              <a:t>new widget class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58245" y="1673805"/>
            <a:ext cx="2486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Widget ID and visibility 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Tool </a:t>
            </a:r>
            <a:br>
              <a:rPr lang="en-US" dirty="0" smtClean="0"/>
            </a:br>
            <a:r>
              <a:rPr lang="en-US" dirty="0" smtClean="0"/>
              <a:t>Widget Tree Debugger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Filling the widget properties for tree debugger</a:t>
            </a:r>
          </a:p>
          <a:p>
            <a:pPr lvl="1"/>
            <a:r>
              <a:rPr lang="en-US" dirty="0" smtClean="0"/>
              <a:t> Each new widget class need to extend serialized() method</a:t>
            </a:r>
          </a:p>
          <a:p>
            <a:pPr lvl="1"/>
            <a:r>
              <a:rPr lang="en-US" dirty="0" smtClean="0"/>
              <a:t> 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4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2550" y="2123855"/>
            <a:ext cx="6773250" cy="261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Tool</a:t>
            </a:r>
            <a:br>
              <a:rPr lang="en-US" dirty="0" smtClean="0"/>
            </a:br>
            <a:r>
              <a:rPr lang="en-US" dirty="0" smtClean="0"/>
              <a:t>CIAgent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5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  <p:pic>
        <p:nvPicPr>
          <p:cNvPr id="1085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6191" y="971783"/>
            <a:ext cx="6642184" cy="497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Tool</a:t>
            </a:r>
            <a:br>
              <a:rPr lang="en-US" dirty="0" smtClean="0"/>
            </a:br>
            <a:r>
              <a:rPr lang="en-US" dirty="0" smtClean="0"/>
              <a:t>CIAgent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6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8850" y="904875"/>
            <a:ext cx="544830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Tool</a:t>
            </a:r>
            <a:br>
              <a:rPr lang="en-US" dirty="0" smtClean="0"/>
            </a:br>
            <a:r>
              <a:rPr lang="en-US" dirty="0" smtClean="0"/>
              <a:t>CIAgent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7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645" y="953725"/>
            <a:ext cx="6698193" cy="5068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 </a:t>
            </a:r>
            <a:br>
              <a:rPr lang="en-US" dirty="0" smtClean="0"/>
            </a:br>
            <a:r>
              <a:rPr lang="en-US" dirty="0" smtClean="0"/>
              <a:t>General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Catch error quickly</a:t>
            </a:r>
          </a:p>
          <a:p>
            <a:pPr lvl="1"/>
            <a:r>
              <a:rPr lang="en-US" dirty="0" smtClean="0"/>
              <a:t> Put breakpoint at EXEA, GSES, WMMS for most common exceptions</a:t>
            </a:r>
          </a:p>
          <a:p>
            <a:endParaRPr lang="en-US" dirty="0" smtClean="0"/>
          </a:p>
          <a:p>
            <a:r>
              <a:rPr lang="en-US" dirty="0" smtClean="0"/>
              <a:t> Localized the problem</a:t>
            </a:r>
          </a:p>
          <a:p>
            <a:pPr lvl="1"/>
            <a:r>
              <a:rPr lang="en-US" dirty="0" smtClean="0"/>
              <a:t>Use conditional breakpoint with widget ID, animation ID, status, etc. </a:t>
            </a:r>
          </a:p>
          <a:p>
            <a:endParaRPr lang="en-US" dirty="0" smtClean="0"/>
          </a:p>
          <a:p>
            <a:r>
              <a:rPr lang="en-US" dirty="0" smtClean="0"/>
              <a:t> Use the 'Threads' window in MSVC to examine the thread states</a:t>
            </a:r>
          </a:p>
          <a:p>
            <a:pPr lvl="1"/>
            <a:r>
              <a:rPr lang="en-US" dirty="0" smtClean="0"/>
              <a:t> Are any of them frozen, eg, waiting for a GS/CIA/ACE event or semaphore?</a:t>
            </a:r>
          </a:p>
          <a:p>
            <a:pPr lvl="1"/>
            <a:r>
              <a:rPr lang="en-US" dirty="0" smtClean="0"/>
              <a:t> Useful if the system seems "stuck“</a:t>
            </a:r>
          </a:p>
          <a:p>
            <a:endParaRPr lang="en-US" dirty="0" smtClean="0"/>
          </a:p>
          <a:p>
            <a:r>
              <a:rPr lang="en-US" dirty="0" smtClean="0"/>
              <a:t> If the bug is timing-sensitive, use MSVC 'When Hit..." breakpoint feature</a:t>
            </a:r>
          </a:p>
          <a:p>
            <a:pPr lvl="1"/>
            <a:r>
              <a:rPr lang="en-US" dirty="0" smtClean="0"/>
              <a:t> Just ouput a log message and let the program continue</a:t>
            </a:r>
          </a:p>
          <a:p>
            <a:pPr lvl="1"/>
            <a:r>
              <a:rPr lang="en-US" dirty="0" smtClean="0"/>
              <a:t> Useful if stopping the program affects the observed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8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Tips</a:t>
            </a:r>
            <a:br>
              <a:rPr lang="en-US" dirty="0" smtClean="0"/>
            </a:br>
            <a:r>
              <a:rPr lang="en-US" dirty="0" smtClean="0"/>
              <a:t>Messaging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Check if widget receives the expected message</a:t>
            </a:r>
          </a:p>
          <a:p>
            <a:pPr lvl="1"/>
            <a:r>
              <a:rPr lang="en-US" dirty="0" smtClean="0"/>
              <a:t> Put breakpoint at final hook (WRS generated file by Brutus) / process message </a:t>
            </a:r>
          </a:p>
          <a:p>
            <a:pPr lvl="1"/>
            <a:r>
              <a:rPr lang="en-US" dirty="0" smtClean="0"/>
              <a:t> Check if widget is alive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 If not, find out the “storage” where the message is expected to be</a:t>
            </a:r>
          </a:p>
          <a:p>
            <a:r>
              <a:rPr lang="en-US" dirty="0" smtClean="0"/>
              <a:t> If message is not stored, trace from the sender immediately</a:t>
            </a:r>
          </a:p>
          <a:p>
            <a:r>
              <a:rPr lang="en-US" dirty="0" smtClean="0"/>
              <a:t> If message is stored in stack (example: bubbling message), check WCS::MessageList class</a:t>
            </a:r>
          </a:p>
          <a:p>
            <a:pPr lvl="1"/>
            <a:r>
              <a:rPr lang="en-US" dirty="0" smtClean="0"/>
              <a:t> Put breakpoint at vProcessNewMsg() / vProcessFeedbackMsg()</a:t>
            </a:r>
          </a:p>
          <a:p>
            <a:pPr lvl="1"/>
            <a:r>
              <a:rPr lang="en-US" dirty="0" smtClean="0"/>
              <a:t> Check if message is destroyed and why</a:t>
            </a:r>
          </a:p>
          <a:p>
            <a:r>
              <a:rPr lang="en-US" dirty="0" smtClean="0"/>
              <a:t> If message is strored in queue (internal / external), check WCS::Messenger class</a:t>
            </a:r>
          </a:p>
          <a:p>
            <a:pPr lvl="1"/>
            <a:r>
              <a:rPr lang="en-US" dirty="0" smtClean="0"/>
              <a:t> Put breakpoint at vProcessMessage(), and check if message is received there</a:t>
            </a:r>
          </a:p>
          <a:p>
            <a:pPr lvl="1"/>
            <a:r>
              <a:rPr lang="en-US" dirty="0" smtClean="0"/>
              <a:t> If not, check WCS::MultiLevelQueue class if any message is blocked due to priority</a:t>
            </a:r>
          </a:p>
          <a:p>
            <a:pPr lvl="1"/>
            <a:r>
              <a:rPr lang="en-US" dirty="0" smtClean="0"/>
              <a:t> If not, check if the message is inside the queue at all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0D034B-97B6-4E70-AB05-EA658B88A817}" type="slidenum">
              <a:rPr lang="en-US" smtClean="0"/>
              <a:pPr>
                <a:defRPr/>
              </a:pPr>
              <a:t>9</a:t>
            </a:fld>
            <a:r>
              <a:rPr lang="en-US" smtClean="0"/>
              <a:t> / T. A. Devi / ID RD CDS HF /  Dec-2012   © Continental Automotive Singapore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inental_A4">
  <a:themeElements>
    <a:clrScheme name="Continental_A4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Continental_A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5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ntinental_A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inental_A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inental_A4 13">
        <a:dk1>
          <a:srgbClr val="000000"/>
        </a:dk1>
        <a:lt1>
          <a:srgbClr val="FFFFFF"/>
        </a:lt1>
        <a:dk2>
          <a:srgbClr val="B2B2B2"/>
        </a:dk2>
        <a:lt2>
          <a:srgbClr val="5F5F5F"/>
        </a:lt2>
        <a:accent1>
          <a:srgbClr val="DDDDDD"/>
        </a:accent1>
        <a:accent2>
          <a:srgbClr val="FF3737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E73131"/>
        </a:accent6>
        <a:hlink>
          <a:srgbClr val="FF9900"/>
        </a:hlink>
        <a:folHlink>
          <a:srgbClr val="A7A4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D:\Dokumente und Einstellungen\Administrator.MONTAG\Anwendungsdaten\Microsoft\Templates\Continental_A4.pot</Template>
  <TotalTime>5000</TotalTime>
  <Words>1166</Words>
  <Application>Microsoft Office PowerPoint</Application>
  <PresentationFormat>A4 Paper (210x297 mm)</PresentationFormat>
  <Paragraphs>144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Continental_A4</vt:lpstr>
      <vt:lpstr>Artemmis Training – Debugging Tips  Business Unit ID </vt:lpstr>
      <vt:lpstr>Contents</vt:lpstr>
      <vt:lpstr>Debugging Tool  Widget Tree Debugger</vt:lpstr>
      <vt:lpstr>Debugging Tool  Widget Tree Debugger</vt:lpstr>
      <vt:lpstr>Debugging Tool CIAgent</vt:lpstr>
      <vt:lpstr>Debugging Tool CIAgent</vt:lpstr>
      <vt:lpstr>Debugging Tool CIAgent</vt:lpstr>
      <vt:lpstr>Debugging Tips  General</vt:lpstr>
      <vt:lpstr>Debugging Tips Messaging</vt:lpstr>
      <vt:lpstr>Debugging Tips Messaging</vt:lpstr>
      <vt:lpstr>Debugging Tips State Machine</vt:lpstr>
      <vt:lpstr>Debugging Tips Display / Painting</vt:lpstr>
      <vt:lpstr>Debugging Tips Display / Painting</vt:lpstr>
      <vt:lpstr>Debugging Tips Display / Painting</vt:lpstr>
      <vt:lpstr>Debugging Tips Global variable to be watched</vt:lpstr>
      <vt:lpstr>   </vt:lpstr>
    </vt:vector>
  </TitlesOfParts>
  <Company>Continental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Daimler HMI Toolchain Workshop</dc:title>
  <dc:creator>B. Bach</dc:creator>
  <cp:lastModifiedBy>gpetrov</cp:lastModifiedBy>
  <cp:revision>898</cp:revision>
  <dcterms:created xsi:type="dcterms:W3CDTF">2003-12-10T09:43:46Z</dcterms:created>
  <dcterms:modified xsi:type="dcterms:W3CDTF">2013-01-11T09:45:11Z</dcterms:modified>
</cp:coreProperties>
</file>