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6" r:id="rId2"/>
    <p:sldId id="277" r:id="rId3"/>
    <p:sldId id="298" r:id="rId4"/>
    <p:sldId id="352" r:id="rId5"/>
    <p:sldId id="271" r:id="rId6"/>
    <p:sldId id="288" r:id="rId7"/>
    <p:sldId id="299" r:id="rId8"/>
    <p:sldId id="347" r:id="rId9"/>
    <p:sldId id="327" r:id="rId10"/>
    <p:sldId id="348" r:id="rId11"/>
    <p:sldId id="350" r:id="rId12"/>
    <p:sldId id="351" r:id="rId13"/>
    <p:sldId id="300" r:id="rId14"/>
    <p:sldId id="349" r:id="rId15"/>
    <p:sldId id="301" r:id="rId16"/>
    <p:sldId id="302" r:id="rId17"/>
    <p:sldId id="338" r:id="rId18"/>
    <p:sldId id="340" r:id="rId19"/>
    <p:sldId id="339" r:id="rId20"/>
    <p:sldId id="320" r:id="rId21"/>
    <p:sldId id="321" r:id="rId22"/>
    <p:sldId id="303" r:id="rId23"/>
    <p:sldId id="304" r:id="rId24"/>
    <p:sldId id="306" r:id="rId25"/>
    <p:sldId id="305" r:id="rId26"/>
    <p:sldId id="311" r:id="rId27"/>
    <p:sldId id="312" r:id="rId28"/>
    <p:sldId id="313" r:id="rId29"/>
    <p:sldId id="317" r:id="rId30"/>
    <p:sldId id="322" r:id="rId31"/>
    <p:sldId id="328" r:id="rId32"/>
    <p:sldId id="329" r:id="rId33"/>
    <p:sldId id="325" r:id="rId34"/>
    <p:sldId id="326" r:id="rId35"/>
    <p:sldId id="308" r:id="rId36"/>
    <p:sldId id="323" r:id="rId37"/>
    <p:sldId id="309" r:id="rId38"/>
    <p:sldId id="324" r:id="rId39"/>
    <p:sldId id="330" r:id="rId40"/>
    <p:sldId id="331" r:id="rId41"/>
    <p:sldId id="310" r:id="rId42"/>
    <p:sldId id="315" r:id="rId43"/>
    <p:sldId id="316" r:id="rId44"/>
    <p:sldId id="332" r:id="rId45"/>
    <p:sldId id="333" r:id="rId46"/>
    <p:sldId id="318" r:id="rId47"/>
    <p:sldId id="342" r:id="rId48"/>
    <p:sldId id="334" r:id="rId49"/>
    <p:sldId id="336" r:id="rId50"/>
    <p:sldId id="337" r:id="rId51"/>
    <p:sldId id="341" r:id="rId52"/>
    <p:sldId id="343" r:id="rId53"/>
    <p:sldId id="344" r:id="rId54"/>
    <p:sldId id="346" r:id="rId55"/>
    <p:sldId id="292" r:id="rId56"/>
    <p:sldId id="353" r:id="rId5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FD6"/>
    <a:srgbClr val="EB328C"/>
    <a:srgbClr val="ECEAF2"/>
    <a:srgbClr val="EEECF4"/>
    <a:srgbClr val="E9E7F1"/>
    <a:srgbClr val="E4E2EE"/>
    <a:srgbClr val="222A78"/>
    <a:srgbClr val="F4F3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5" autoAdjust="0"/>
    <p:restoredTop sz="83897" autoAdjust="0"/>
  </p:normalViewPr>
  <p:slideViewPr>
    <p:cSldViewPr showGuides="1">
      <p:cViewPr>
        <p:scale>
          <a:sx n="75" d="100"/>
          <a:sy n="75" d="100"/>
        </p:scale>
        <p:origin x="-2982" y="-1104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12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4195A-4953-4737-8A90-B56B9E5E918D}" type="doc">
      <dgm:prSet loTypeId="urn:microsoft.com/office/officeart/2005/8/layout/chevron1" loCatId="process" qsTypeId="urn:microsoft.com/office/officeart/2005/8/quickstyle/3d3" qsCatId="3D" csTypeId="urn:microsoft.com/office/officeart/2005/8/colors/colorful1" csCatId="colorful" phldr="1"/>
      <dgm:spPr/>
    </dgm:pt>
    <dgm:pt modelId="{B98554CC-32F1-49AC-A322-B21693062851}">
      <dgm:prSet phldrT="[Text]" custT="1"/>
      <dgm:spPr/>
      <dgm:t>
        <a:bodyPr/>
        <a:lstStyle/>
        <a:p>
          <a:r>
            <a:rPr lang="en-US" sz="2800" dirty="0" smtClean="0">
              <a:latin typeface="+mn-lt"/>
              <a:cs typeface="Calibri" pitchFamily="34" charset="0"/>
            </a:rPr>
            <a:t>Update (EPF loop)</a:t>
          </a:r>
          <a:endParaRPr lang="de-DE" sz="2800" dirty="0">
            <a:latin typeface="+mn-lt"/>
            <a:cs typeface="Calibri" pitchFamily="34" charset="0"/>
          </a:endParaRPr>
        </a:p>
      </dgm:t>
    </dgm:pt>
    <dgm:pt modelId="{81101B74-9724-477D-8810-48558BBAB275}" type="parTrans" cxnId="{6ACF4403-074B-4B1C-9233-8B7F355DDD1B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9D32FB91-A1B2-4142-95BC-4A89881F13D0}" type="sibTrans" cxnId="{6ACF4403-074B-4B1C-9233-8B7F355DDD1B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1F9D9ADD-BA11-47E6-BFC5-980B1F6857F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dirty="0" smtClean="0">
              <a:latin typeface="+mn-lt"/>
              <a:cs typeface="Calibri" pitchFamily="34" charset="0"/>
            </a:rPr>
            <a:t>Draw (Paint cycle)</a:t>
          </a:r>
          <a:endParaRPr lang="de-DE" sz="2800" dirty="0">
            <a:latin typeface="+mn-lt"/>
            <a:cs typeface="Calibri" pitchFamily="34" charset="0"/>
          </a:endParaRPr>
        </a:p>
      </dgm:t>
    </dgm:pt>
    <dgm:pt modelId="{09806F88-92D0-48C4-A8EC-065F2900CAF5}" type="parTrans" cxnId="{B34D4606-CCA0-487B-BAA5-3D31BCDE8A75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14F1B5D7-3F0A-434E-85A4-8658B40569F7}" type="sibTrans" cxnId="{B34D4606-CCA0-487B-BAA5-3D31BCDE8A75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74292132-6DD4-41CB-B714-68543AE2B26F}">
      <dgm:prSet custT="1"/>
      <dgm:spPr/>
      <dgm:t>
        <a:bodyPr/>
        <a:lstStyle/>
        <a:p>
          <a:endParaRPr lang="de-DE" sz="2800" dirty="0">
            <a:latin typeface="Calibri" pitchFamily="34" charset="0"/>
            <a:cs typeface="Calibri" pitchFamily="34" charset="0"/>
          </a:endParaRPr>
        </a:p>
      </dgm:t>
    </dgm:pt>
    <dgm:pt modelId="{E103C4A4-8625-4A39-9C59-70A5A68B8ECE}" type="parTrans" cxnId="{19889107-EA1D-408D-ADE7-03E7D39D1E49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8D286E57-32C9-4048-8A36-CA6F331A6A65}" type="sibTrans" cxnId="{19889107-EA1D-408D-ADE7-03E7D39D1E49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9A25A68F-19C5-480B-9F86-D14297A0D663}" type="pres">
      <dgm:prSet presAssocID="{ADF4195A-4953-4737-8A90-B56B9E5E918D}" presName="Name0" presStyleCnt="0">
        <dgm:presLayoutVars>
          <dgm:dir/>
          <dgm:animLvl val="lvl"/>
          <dgm:resizeHandles val="exact"/>
        </dgm:presLayoutVars>
      </dgm:prSet>
      <dgm:spPr/>
    </dgm:pt>
    <dgm:pt modelId="{F976F933-AA5A-4C99-9062-60A0A08C794E}" type="pres">
      <dgm:prSet presAssocID="{B98554CC-32F1-49AC-A322-B21693062851}" presName="composite" presStyleCnt="0"/>
      <dgm:spPr/>
    </dgm:pt>
    <dgm:pt modelId="{5D03477B-553A-4381-951D-3225749FC6E1}" type="pres">
      <dgm:prSet presAssocID="{B98554CC-32F1-49AC-A322-B2169306285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B0BEFA-9468-45E3-8F57-AAF27115E231}" type="pres">
      <dgm:prSet presAssocID="{B98554CC-32F1-49AC-A322-B21693062851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8B4218-C7CE-4FD3-9C5A-44483388885B}" type="pres">
      <dgm:prSet presAssocID="{9D32FB91-A1B2-4142-95BC-4A89881F13D0}" presName="space" presStyleCnt="0"/>
      <dgm:spPr/>
    </dgm:pt>
    <dgm:pt modelId="{7356529F-0AA4-45BD-BBA1-4505CF5E22E2}" type="pres">
      <dgm:prSet presAssocID="{1F9D9ADD-BA11-47E6-BFC5-980B1F6857F8}" presName="composite" presStyleCnt="0"/>
      <dgm:spPr/>
    </dgm:pt>
    <dgm:pt modelId="{6BB4664B-9474-4CDD-89E2-463BCC5535ED}" type="pres">
      <dgm:prSet presAssocID="{1F9D9ADD-BA11-47E6-BFC5-980B1F6857F8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6299A2-AF93-4895-B348-914C0B12FFBA}" type="pres">
      <dgm:prSet presAssocID="{1F9D9ADD-BA11-47E6-BFC5-980B1F6857F8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D82B8B-4ABB-466B-A05A-4672212EB957}" type="presOf" srcId="{1F9D9ADD-BA11-47E6-BFC5-980B1F6857F8}" destId="{6BB4664B-9474-4CDD-89E2-463BCC5535ED}" srcOrd="0" destOrd="0" presId="urn:microsoft.com/office/officeart/2005/8/layout/chevron1"/>
    <dgm:cxn modelId="{AF891289-7C54-4D7A-BFD0-082756F8A33A}" type="presOf" srcId="{B98554CC-32F1-49AC-A322-B21693062851}" destId="{5D03477B-553A-4381-951D-3225749FC6E1}" srcOrd="0" destOrd="0" presId="urn:microsoft.com/office/officeart/2005/8/layout/chevron1"/>
    <dgm:cxn modelId="{6ACF4403-074B-4B1C-9233-8B7F355DDD1B}" srcId="{ADF4195A-4953-4737-8A90-B56B9E5E918D}" destId="{B98554CC-32F1-49AC-A322-B21693062851}" srcOrd="0" destOrd="0" parTransId="{81101B74-9724-477D-8810-48558BBAB275}" sibTransId="{9D32FB91-A1B2-4142-95BC-4A89881F13D0}"/>
    <dgm:cxn modelId="{3014CD3B-4FB1-4FE5-8B7F-870E1973EEA8}" type="presOf" srcId="{ADF4195A-4953-4737-8A90-B56B9E5E918D}" destId="{9A25A68F-19C5-480B-9F86-D14297A0D663}" srcOrd="0" destOrd="0" presId="urn:microsoft.com/office/officeart/2005/8/layout/chevron1"/>
    <dgm:cxn modelId="{A62E2278-1D44-4755-BFA5-2D854C29F28F}" type="presOf" srcId="{74292132-6DD4-41CB-B714-68543AE2B26F}" destId="{0C6299A2-AF93-4895-B348-914C0B12FFBA}" srcOrd="0" destOrd="0" presId="urn:microsoft.com/office/officeart/2005/8/layout/chevron1"/>
    <dgm:cxn modelId="{B34D4606-CCA0-487B-BAA5-3D31BCDE8A75}" srcId="{ADF4195A-4953-4737-8A90-B56B9E5E918D}" destId="{1F9D9ADD-BA11-47E6-BFC5-980B1F6857F8}" srcOrd="1" destOrd="0" parTransId="{09806F88-92D0-48C4-A8EC-065F2900CAF5}" sibTransId="{14F1B5D7-3F0A-434E-85A4-8658B40569F7}"/>
    <dgm:cxn modelId="{19889107-EA1D-408D-ADE7-03E7D39D1E49}" srcId="{1F9D9ADD-BA11-47E6-BFC5-980B1F6857F8}" destId="{74292132-6DD4-41CB-B714-68543AE2B26F}" srcOrd="0" destOrd="0" parTransId="{E103C4A4-8625-4A39-9C59-70A5A68B8ECE}" sibTransId="{8D286E57-32C9-4048-8A36-CA6F331A6A65}"/>
    <dgm:cxn modelId="{2340E971-148C-4750-9D2E-D0FFF9F54B84}" type="presParOf" srcId="{9A25A68F-19C5-480B-9F86-D14297A0D663}" destId="{F976F933-AA5A-4C99-9062-60A0A08C794E}" srcOrd="0" destOrd="0" presId="urn:microsoft.com/office/officeart/2005/8/layout/chevron1"/>
    <dgm:cxn modelId="{95A3D24D-FE3D-40D7-AD76-873AB7EB5464}" type="presParOf" srcId="{F976F933-AA5A-4C99-9062-60A0A08C794E}" destId="{5D03477B-553A-4381-951D-3225749FC6E1}" srcOrd="0" destOrd="0" presId="urn:microsoft.com/office/officeart/2005/8/layout/chevron1"/>
    <dgm:cxn modelId="{6FAAD551-7C9A-41E6-9CB6-134143A26D0E}" type="presParOf" srcId="{F976F933-AA5A-4C99-9062-60A0A08C794E}" destId="{7EB0BEFA-9468-45E3-8F57-AAF27115E231}" srcOrd="1" destOrd="0" presId="urn:microsoft.com/office/officeart/2005/8/layout/chevron1"/>
    <dgm:cxn modelId="{BDF0D0F3-AC8A-4CEC-AF59-8EC02A58876B}" type="presParOf" srcId="{9A25A68F-19C5-480B-9F86-D14297A0D663}" destId="{F18B4218-C7CE-4FD3-9C5A-44483388885B}" srcOrd="1" destOrd="0" presId="urn:microsoft.com/office/officeart/2005/8/layout/chevron1"/>
    <dgm:cxn modelId="{D5CC7FF0-AD00-4922-97AA-70CAF41740C2}" type="presParOf" srcId="{9A25A68F-19C5-480B-9F86-D14297A0D663}" destId="{7356529F-0AA4-45BD-BBA1-4505CF5E22E2}" srcOrd="2" destOrd="0" presId="urn:microsoft.com/office/officeart/2005/8/layout/chevron1"/>
    <dgm:cxn modelId="{9176BC32-6EA5-41E3-BCE3-15037B50B7B6}" type="presParOf" srcId="{7356529F-0AA4-45BD-BBA1-4505CF5E22E2}" destId="{6BB4664B-9474-4CDD-89E2-463BCC5535ED}" srcOrd="0" destOrd="0" presId="urn:microsoft.com/office/officeart/2005/8/layout/chevron1"/>
    <dgm:cxn modelId="{27512595-8F7C-4CBB-AD71-D02F0D53AE41}" type="presParOf" srcId="{7356529F-0AA4-45BD-BBA1-4505CF5E22E2}" destId="{0C6299A2-AF93-4895-B348-914C0B12FFB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4195A-4953-4737-8A90-B56B9E5E918D}" type="doc">
      <dgm:prSet loTypeId="urn:microsoft.com/office/officeart/2005/8/layout/chevron1" loCatId="process" qsTypeId="urn:microsoft.com/office/officeart/2005/8/quickstyle/3d3" qsCatId="3D" csTypeId="urn:microsoft.com/office/officeart/2005/8/colors/colorful1" csCatId="colorful" phldr="1"/>
      <dgm:spPr/>
    </dgm:pt>
    <dgm:pt modelId="{B98554CC-32F1-49AC-A322-B21693062851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dirty="0" smtClean="0">
              <a:latin typeface="+mn-lt"/>
              <a:cs typeface="Calibri" pitchFamily="34" charset="0"/>
            </a:rPr>
            <a:t>Update</a:t>
          </a:r>
          <a:endParaRPr lang="de-DE" sz="2800" dirty="0">
            <a:latin typeface="+mn-lt"/>
            <a:cs typeface="Calibri" pitchFamily="34" charset="0"/>
          </a:endParaRPr>
        </a:p>
      </dgm:t>
    </dgm:pt>
    <dgm:pt modelId="{81101B74-9724-477D-8810-48558BBAB275}" type="parTrans" cxnId="{6ACF4403-074B-4B1C-9233-8B7F355DDD1B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9D32FB91-A1B2-4142-95BC-4A89881F13D0}" type="sibTrans" cxnId="{6ACF4403-074B-4B1C-9233-8B7F355DDD1B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1F9D9ADD-BA11-47E6-BFC5-980B1F6857F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800" dirty="0" smtClean="0">
              <a:latin typeface="+mn-lt"/>
              <a:cs typeface="Calibri" pitchFamily="34" charset="0"/>
            </a:rPr>
            <a:t>Draw (Paint Cycle)</a:t>
          </a:r>
          <a:endParaRPr lang="de-DE" sz="2800" dirty="0">
            <a:latin typeface="+mn-lt"/>
            <a:cs typeface="Calibri" pitchFamily="34" charset="0"/>
          </a:endParaRPr>
        </a:p>
      </dgm:t>
    </dgm:pt>
    <dgm:pt modelId="{09806F88-92D0-48C4-A8EC-065F2900CAF5}" type="parTrans" cxnId="{B34D4606-CCA0-487B-BAA5-3D31BCDE8A75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14F1B5D7-3F0A-434E-85A4-8658B40569F7}" type="sibTrans" cxnId="{B34D4606-CCA0-487B-BAA5-3D31BCDE8A75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74292132-6DD4-41CB-B714-68543AE2B26F}">
      <dgm:prSet custT="1"/>
      <dgm:spPr/>
      <dgm:t>
        <a:bodyPr/>
        <a:lstStyle/>
        <a:p>
          <a:endParaRPr lang="de-DE" sz="2800" dirty="0">
            <a:latin typeface="Calibri" pitchFamily="34" charset="0"/>
            <a:cs typeface="Calibri" pitchFamily="34" charset="0"/>
          </a:endParaRPr>
        </a:p>
      </dgm:t>
    </dgm:pt>
    <dgm:pt modelId="{E103C4A4-8625-4A39-9C59-70A5A68B8ECE}" type="parTrans" cxnId="{19889107-EA1D-408D-ADE7-03E7D39D1E49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8D286E57-32C9-4048-8A36-CA6F331A6A65}" type="sibTrans" cxnId="{19889107-EA1D-408D-ADE7-03E7D39D1E49}">
      <dgm:prSet/>
      <dgm:spPr/>
      <dgm:t>
        <a:bodyPr/>
        <a:lstStyle/>
        <a:p>
          <a:endParaRPr lang="de-DE" sz="2400">
            <a:latin typeface="Calibri" pitchFamily="34" charset="0"/>
            <a:cs typeface="Calibri" pitchFamily="34" charset="0"/>
          </a:endParaRPr>
        </a:p>
      </dgm:t>
    </dgm:pt>
    <dgm:pt modelId="{9A25A68F-19C5-480B-9F86-D14297A0D663}" type="pres">
      <dgm:prSet presAssocID="{ADF4195A-4953-4737-8A90-B56B9E5E918D}" presName="Name0" presStyleCnt="0">
        <dgm:presLayoutVars>
          <dgm:dir/>
          <dgm:animLvl val="lvl"/>
          <dgm:resizeHandles val="exact"/>
        </dgm:presLayoutVars>
      </dgm:prSet>
      <dgm:spPr/>
    </dgm:pt>
    <dgm:pt modelId="{F976F933-AA5A-4C99-9062-60A0A08C794E}" type="pres">
      <dgm:prSet presAssocID="{B98554CC-32F1-49AC-A322-B21693062851}" presName="composite" presStyleCnt="0"/>
      <dgm:spPr/>
    </dgm:pt>
    <dgm:pt modelId="{5D03477B-553A-4381-951D-3225749FC6E1}" type="pres">
      <dgm:prSet presAssocID="{B98554CC-32F1-49AC-A322-B2169306285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B0BEFA-9468-45E3-8F57-AAF27115E231}" type="pres">
      <dgm:prSet presAssocID="{B98554CC-32F1-49AC-A322-B21693062851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8B4218-C7CE-4FD3-9C5A-44483388885B}" type="pres">
      <dgm:prSet presAssocID="{9D32FB91-A1B2-4142-95BC-4A89881F13D0}" presName="space" presStyleCnt="0"/>
      <dgm:spPr/>
    </dgm:pt>
    <dgm:pt modelId="{7356529F-0AA4-45BD-BBA1-4505CF5E22E2}" type="pres">
      <dgm:prSet presAssocID="{1F9D9ADD-BA11-47E6-BFC5-980B1F6857F8}" presName="composite" presStyleCnt="0"/>
      <dgm:spPr/>
    </dgm:pt>
    <dgm:pt modelId="{6BB4664B-9474-4CDD-89E2-463BCC5535ED}" type="pres">
      <dgm:prSet presAssocID="{1F9D9ADD-BA11-47E6-BFC5-980B1F6857F8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6299A2-AF93-4895-B348-914C0B12FFBA}" type="pres">
      <dgm:prSet presAssocID="{1F9D9ADD-BA11-47E6-BFC5-980B1F6857F8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CF4403-074B-4B1C-9233-8B7F355DDD1B}" srcId="{ADF4195A-4953-4737-8A90-B56B9E5E918D}" destId="{B98554CC-32F1-49AC-A322-B21693062851}" srcOrd="0" destOrd="0" parTransId="{81101B74-9724-477D-8810-48558BBAB275}" sibTransId="{9D32FB91-A1B2-4142-95BC-4A89881F13D0}"/>
    <dgm:cxn modelId="{A4BC0D84-DFFF-459F-968A-B0491DAE4850}" type="presOf" srcId="{B98554CC-32F1-49AC-A322-B21693062851}" destId="{5D03477B-553A-4381-951D-3225749FC6E1}" srcOrd="0" destOrd="0" presId="urn:microsoft.com/office/officeart/2005/8/layout/chevron1"/>
    <dgm:cxn modelId="{876E36FF-3652-4FAA-AB3C-E64785EB97B3}" type="presOf" srcId="{74292132-6DD4-41CB-B714-68543AE2B26F}" destId="{0C6299A2-AF93-4895-B348-914C0B12FFBA}" srcOrd="0" destOrd="0" presId="urn:microsoft.com/office/officeart/2005/8/layout/chevron1"/>
    <dgm:cxn modelId="{B34D4606-CCA0-487B-BAA5-3D31BCDE8A75}" srcId="{ADF4195A-4953-4737-8A90-B56B9E5E918D}" destId="{1F9D9ADD-BA11-47E6-BFC5-980B1F6857F8}" srcOrd="1" destOrd="0" parTransId="{09806F88-92D0-48C4-A8EC-065F2900CAF5}" sibTransId="{14F1B5D7-3F0A-434E-85A4-8658B40569F7}"/>
    <dgm:cxn modelId="{19889107-EA1D-408D-ADE7-03E7D39D1E49}" srcId="{1F9D9ADD-BA11-47E6-BFC5-980B1F6857F8}" destId="{74292132-6DD4-41CB-B714-68543AE2B26F}" srcOrd="0" destOrd="0" parTransId="{E103C4A4-8625-4A39-9C59-70A5A68B8ECE}" sibTransId="{8D286E57-32C9-4048-8A36-CA6F331A6A65}"/>
    <dgm:cxn modelId="{7E4FD7E5-1AB5-46C9-AD86-C69B4DB27B15}" type="presOf" srcId="{ADF4195A-4953-4737-8A90-B56B9E5E918D}" destId="{9A25A68F-19C5-480B-9F86-D14297A0D663}" srcOrd="0" destOrd="0" presId="urn:microsoft.com/office/officeart/2005/8/layout/chevron1"/>
    <dgm:cxn modelId="{3DF3A5F5-6C76-4382-89C9-E15B4B597779}" type="presOf" srcId="{1F9D9ADD-BA11-47E6-BFC5-980B1F6857F8}" destId="{6BB4664B-9474-4CDD-89E2-463BCC5535ED}" srcOrd="0" destOrd="0" presId="urn:microsoft.com/office/officeart/2005/8/layout/chevron1"/>
    <dgm:cxn modelId="{A4C5438F-D343-4D6B-BE2D-83EE328CFC91}" type="presParOf" srcId="{9A25A68F-19C5-480B-9F86-D14297A0D663}" destId="{F976F933-AA5A-4C99-9062-60A0A08C794E}" srcOrd="0" destOrd="0" presId="urn:microsoft.com/office/officeart/2005/8/layout/chevron1"/>
    <dgm:cxn modelId="{587017BC-CA63-40C3-89F2-67A8CF9A6114}" type="presParOf" srcId="{F976F933-AA5A-4C99-9062-60A0A08C794E}" destId="{5D03477B-553A-4381-951D-3225749FC6E1}" srcOrd="0" destOrd="0" presId="urn:microsoft.com/office/officeart/2005/8/layout/chevron1"/>
    <dgm:cxn modelId="{B36CF44E-7616-4B2C-8C6D-EAED21CEE59A}" type="presParOf" srcId="{F976F933-AA5A-4C99-9062-60A0A08C794E}" destId="{7EB0BEFA-9468-45E3-8F57-AAF27115E231}" srcOrd="1" destOrd="0" presId="urn:microsoft.com/office/officeart/2005/8/layout/chevron1"/>
    <dgm:cxn modelId="{2C59F3A3-0912-4C88-B2FE-C660C0F04983}" type="presParOf" srcId="{9A25A68F-19C5-480B-9F86-D14297A0D663}" destId="{F18B4218-C7CE-4FD3-9C5A-44483388885B}" srcOrd="1" destOrd="0" presId="urn:microsoft.com/office/officeart/2005/8/layout/chevron1"/>
    <dgm:cxn modelId="{B0CC01A6-6EDC-4C6C-81AC-D5336FF8A5EA}" type="presParOf" srcId="{9A25A68F-19C5-480B-9F86-D14297A0D663}" destId="{7356529F-0AA4-45BD-BBA1-4505CF5E22E2}" srcOrd="2" destOrd="0" presId="urn:microsoft.com/office/officeart/2005/8/layout/chevron1"/>
    <dgm:cxn modelId="{161E88D1-0BBF-4ED4-87F8-5987870857B4}" type="presParOf" srcId="{7356529F-0AA4-45BD-BBA1-4505CF5E22E2}" destId="{6BB4664B-9474-4CDD-89E2-463BCC5535ED}" srcOrd="0" destOrd="0" presId="urn:microsoft.com/office/officeart/2005/8/layout/chevron1"/>
    <dgm:cxn modelId="{FE3BA2AC-9554-4662-BBDB-5B2A5B109A3E}" type="presParOf" srcId="{7356529F-0AA4-45BD-BBA1-4505CF5E22E2}" destId="{0C6299A2-AF93-4895-B348-914C0B12FFB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A5B56-87AE-4BE3-98AE-59BCE41D191F}" type="doc">
      <dgm:prSet loTypeId="urn:microsoft.com/office/officeart/2005/8/layout/radial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41C648B-576D-4333-A5B5-68BAA1E421E7}">
      <dgm:prSet phldrT="[Text]"/>
      <dgm:spPr/>
      <dgm:t>
        <a:bodyPr/>
        <a:lstStyle/>
        <a:p>
          <a:r>
            <a:rPr lang="en-US" dirty="0" smtClean="0"/>
            <a:t>Resource Types </a:t>
          </a:r>
          <a:endParaRPr lang="en-US" dirty="0"/>
        </a:p>
      </dgm:t>
    </dgm:pt>
    <dgm:pt modelId="{97D9B6CA-3C39-49A1-AF64-ED56A875854F}" type="parTrans" cxnId="{400A5C27-C44C-449D-8EB9-936F62C732E5}">
      <dgm:prSet/>
      <dgm:spPr/>
      <dgm:t>
        <a:bodyPr/>
        <a:lstStyle/>
        <a:p>
          <a:endParaRPr lang="en-US"/>
        </a:p>
      </dgm:t>
    </dgm:pt>
    <dgm:pt modelId="{2BC186C2-05CA-4852-A635-CD3FCDF5C1AF}" type="sibTrans" cxnId="{400A5C27-C44C-449D-8EB9-936F62C732E5}">
      <dgm:prSet/>
      <dgm:spPr/>
      <dgm:t>
        <a:bodyPr/>
        <a:lstStyle/>
        <a:p>
          <a:endParaRPr lang="en-US"/>
        </a:p>
      </dgm:t>
    </dgm:pt>
    <dgm:pt modelId="{1C9406A2-4FB1-4225-B7D5-51ACD8307DFF}">
      <dgm:prSet phldrT="[Text]"/>
      <dgm:spPr/>
      <dgm:t>
        <a:bodyPr/>
        <a:lstStyle/>
        <a:p>
          <a:r>
            <a:rPr lang="en-US" dirty="0" smtClean="0"/>
            <a:t>Bitmap</a:t>
          </a:r>
          <a:endParaRPr lang="en-US" dirty="0"/>
        </a:p>
      </dgm:t>
    </dgm:pt>
    <dgm:pt modelId="{61B27336-DBE8-4A32-92F4-689262B32620}" type="parTrans" cxnId="{CD2FD2F5-7C22-48E2-A5A6-165F5E2890B9}">
      <dgm:prSet/>
      <dgm:spPr/>
      <dgm:t>
        <a:bodyPr/>
        <a:lstStyle/>
        <a:p>
          <a:endParaRPr lang="en-US"/>
        </a:p>
      </dgm:t>
    </dgm:pt>
    <dgm:pt modelId="{F9C87A3C-33E7-4F88-8EC0-B27D4E22CCCB}" type="sibTrans" cxnId="{CD2FD2F5-7C22-48E2-A5A6-165F5E2890B9}">
      <dgm:prSet/>
      <dgm:spPr/>
      <dgm:t>
        <a:bodyPr/>
        <a:lstStyle/>
        <a:p>
          <a:endParaRPr lang="en-US"/>
        </a:p>
      </dgm:t>
    </dgm:pt>
    <dgm:pt modelId="{D4FAFAEB-85AF-4872-97C8-D4E757B787F4}">
      <dgm:prSet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931E2F0E-5F58-48CE-B312-8F196C745416}" type="parTrans" cxnId="{D783CA1C-8953-4548-BAE3-17645DAD055A}">
      <dgm:prSet/>
      <dgm:spPr/>
      <dgm:t>
        <a:bodyPr/>
        <a:lstStyle/>
        <a:p>
          <a:endParaRPr lang="en-US"/>
        </a:p>
      </dgm:t>
    </dgm:pt>
    <dgm:pt modelId="{99BFBF45-C54D-4C1B-961C-D9D2CE35C073}" type="sibTrans" cxnId="{D783CA1C-8953-4548-BAE3-17645DAD055A}">
      <dgm:prSet/>
      <dgm:spPr/>
      <dgm:t>
        <a:bodyPr/>
        <a:lstStyle/>
        <a:p>
          <a:endParaRPr lang="en-US"/>
        </a:p>
      </dgm:t>
    </dgm:pt>
    <dgm:pt modelId="{E653EBE7-A79C-4F7E-B631-249511933280}">
      <dgm:prSet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7BA93D0-EA0D-4C51-AB63-9426A2ACEA01}" type="parTrans" cxnId="{196EA897-5DE4-4A7B-8EEB-B9AE04AF0249}">
      <dgm:prSet/>
      <dgm:spPr/>
      <dgm:t>
        <a:bodyPr/>
        <a:lstStyle/>
        <a:p>
          <a:endParaRPr lang="en-US"/>
        </a:p>
      </dgm:t>
    </dgm:pt>
    <dgm:pt modelId="{6DB94130-EC72-436F-AFE8-BCBFA44F756B}" type="sibTrans" cxnId="{196EA897-5DE4-4A7B-8EEB-B9AE04AF0249}">
      <dgm:prSet/>
      <dgm:spPr/>
      <dgm:t>
        <a:bodyPr/>
        <a:lstStyle/>
        <a:p>
          <a:endParaRPr lang="en-US"/>
        </a:p>
      </dgm:t>
    </dgm:pt>
    <dgm:pt modelId="{B744BE9E-845F-42E8-832D-A01F4CBB2788}">
      <dgm:prSet/>
      <dgm:spPr/>
      <dgm:t>
        <a:bodyPr/>
        <a:lstStyle/>
        <a:p>
          <a:r>
            <a:rPr lang="en-US" dirty="0" smtClean="0"/>
            <a:t>CLUT</a:t>
          </a:r>
          <a:endParaRPr lang="en-US" dirty="0"/>
        </a:p>
      </dgm:t>
    </dgm:pt>
    <dgm:pt modelId="{EDACAC13-C4B5-4F45-9C29-EC5EA7CF9BE2}" type="parTrans" cxnId="{C9CA9141-DA1E-4525-B000-8F6B3622676D}">
      <dgm:prSet/>
      <dgm:spPr/>
      <dgm:t>
        <a:bodyPr/>
        <a:lstStyle/>
        <a:p>
          <a:endParaRPr lang="en-US"/>
        </a:p>
      </dgm:t>
    </dgm:pt>
    <dgm:pt modelId="{59E04CA7-E4DB-48FB-A274-2C64607CCDA1}" type="sibTrans" cxnId="{C9CA9141-DA1E-4525-B000-8F6B3622676D}">
      <dgm:prSet/>
      <dgm:spPr/>
      <dgm:t>
        <a:bodyPr/>
        <a:lstStyle/>
        <a:p>
          <a:endParaRPr lang="en-US"/>
        </a:p>
      </dgm:t>
    </dgm:pt>
    <dgm:pt modelId="{7608EDDA-8AC7-405F-B83F-E6BB6765CE54}">
      <dgm:prSet/>
      <dgm:spPr/>
      <dgm:t>
        <a:bodyPr/>
        <a:lstStyle/>
        <a:p>
          <a:r>
            <a:rPr lang="en-US" dirty="0" smtClean="0"/>
            <a:t>Line</a:t>
          </a:r>
          <a:endParaRPr lang="en-US" dirty="0"/>
        </a:p>
      </dgm:t>
    </dgm:pt>
    <dgm:pt modelId="{FFEED915-3E51-4747-8694-0C9784F8F8EF}" type="parTrans" cxnId="{F46B8EA6-B40F-441A-B3CF-16C0BBF91285}">
      <dgm:prSet/>
      <dgm:spPr/>
      <dgm:t>
        <a:bodyPr/>
        <a:lstStyle/>
        <a:p>
          <a:endParaRPr lang="en-US"/>
        </a:p>
      </dgm:t>
    </dgm:pt>
    <dgm:pt modelId="{38AAE63C-7E58-4DF7-8774-89F243FAA9F8}" type="sibTrans" cxnId="{F46B8EA6-B40F-441A-B3CF-16C0BBF91285}">
      <dgm:prSet/>
      <dgm:spPr/>
      <dgm:t>
        <a:bodyPr/>
        <a:lstStyle/>
        <a:p>
          <a:endParaRPr lang="en-US"/>
        </a:p>
      </dgm:t>
    </dgm:pt>
    <dgm:pt modelId="{F24A2395-B5E2-4D21-AEBC-5F3F9ADB3931}">
      <dgm:prSet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9D5659C0-2F00-4FD1-BDDA-13929BFE0022}" type="parTrans" cxnId="{AF9AC159-3D8C-41F1-A3FD-AF3AC6233C0F}">
      <dgm:prSet/>
      <dgm:spPr/>
      <dgm:t>
        <a:bodyPr/>
        <a:lstStyle/>
        <a:p>
          <a:endParaRPr lang="en-US"/>
        </a:p>
      </dgm:t>
    </dgm:pt>
    <dgm:pt modelId="{7B523F21-31EF-4214-A359-2458CFFAD072}" type="sibTrans" cxnId="{AF9AC159-3D8C-41F1-A3FD-AF3AC6233C0F}">
      <dgm:prSet/>
      <dgm:spPr/>
      <dgm:t>
        <a:bodyPr/>
        <a:lstStyle/>
        <a:p>
          <a:endParaRPr lang="en-US"/>
        </a:p>
      </dgm:t>
    </dgm:pt>
    <dgm:pt modelId="{ECFD19C2-BF48-40D6-B233-E15F55B1A90F}">
      <dgm:prSet/>
      <dgm:spPr/>
      <dgm:t>
        <a:bodyPr/>
        <a:lstStyle/>
        <a:p>
          <a:r>
            <a:rPr lang="en-US" dirty="0" smtClean="0"/>
            <a:t>Window</a:t>
          </a:r>
          <a:endParaRPr lang="en-US" dirty="0"/>
        </a:p>
      </dgm:t>
    </dgm:pt>
    <dgm:pt modelId="{3C2DC927-D452-42AB-BE12-D88EA76BF7C8}" type="parTrans" cxnId="{42A74DE6-7B29-4ADB-9A4D-3E315F64ABD8}">
      <dgm:prSet/>
      <dgm:spPr/>
      <dgm:t>
        <a:bodyPr/>
        <a:lstStyle/>
        <a:p>
          <a:endParaRPr lang="en-US"/>
        </a:p>
      </dgm:t>
    </dgm:pt>
    <dgm:pt modelId="{55DD9D65-1898-40A0-9410-AEA164D7B446}" type="sibTrans" cxnId="{42A74DE6-7B29-4ADB-9A4D-3E315F64ABD8}">
      <dgm:prSet/>
      <dgm:spPr/>
      <dgm:t>
        <a:bodyPr/>
        <a:lstStyle/>
        <a:p>
          <a:endParaRPr lang="en-US"/>
        </a:p>
      </dgm:t>
    </dgm:pt>
    <dgm:pt modelId="{987D1401-53F1-4AEA-A3EE-2EF208E98D0C}">
      <dgm:prSet/>
      <dgm:spPr/>
      <dgm:t>
        <a:bodyPr/>
        <a:lstStyle/>
        <a:p>
          <a:r>
            <a:rPr lang="en-US" dirty="0" smtClean="0"/>
            <a:t>Sound</a:t>
          </a:r>
          <a:endParaRPr lang="en-US" dirty="0"/>
        </a:p>
      </dgm:t>
    </dgm:pt>
    <dgm:pt modelId="{CA44CEF0-46A7-4C98-9CEB-5F0C1FFE0972}" type="parTrans" cxnId="{766C0D67-0DB5-466C-A5FA-740A71FE2EB9}">
      <dgm:prSet/>
      <dgm:spPr/>
      <dgm:t>
        <a:bodyPr/>
        <a:lstStyle/>
        <a:p>
          <a:endParaRPr lang="en-US"/>
        </a:p>
      </dgm:t>
    </dgm:pt>
    <dgm:pt modelId="{42C5C926-B9B2-46B5-88A1-7F9AE83C8538}" type="sibTrans" cxnId="{766C0D67-0DB5-466C-A5FA-740A71FE2EB9}">
      <dgm:prSet/>
      <dgm:spPr/>
      <dgm:t>
        <a:bodyPr/>
        <a:lstStyle/>
        <a:p>
          <a:endParaRPr lang="en-US"/>
        </a:p>
      </dgm:t>
    </dgm:pt>
    <dgm:pt modelId="{37AD9526-D599-4917-9B1D-72FAA2D2EAF8}" type="pres">
      <dgm:prSet presAssocID="{DC9A5B56-87AE-4BE3-98AE-59BCE41D19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3CA706-A0F6-4EF2-8A0E-062AA270C9B2}" type="pres">
      <dgm:prSet presAssocID="{D41C648B-576D-4333-A5B5-68BAA1E421E7}" presName="centerShape" presStyleLbl="node0" presStyleIdx="0" presStyleCnt="1"/>
      <dgm:spPr/>
      <dgm:t>
        <a:bodyPr/>
        <a:lstStyle/>
        <a:p>
          <a:endParaRPr lang="en-US"/>
        </a:p>
      </dgm:t>
    </dgm:pt>
    <dgm:pt modelId="{32D64484-5A9A-4DEB-8722-275217DD1F76}" type="pres">
      <dgm:prSet presAssocID="{61B27336-DBE8-4A32-92F4-689262B32620}" presName="Name9" presStyleLbl="parChTrans1D2" presStyleIdx="0" presStyleCnt="8"/>
      <dgm:spPr/>
      <dgm:t>
        <a:bodyPr/>
        <a:lstStyle/>
        <a:p>
          <a:endParaRPr lang="en-US"/>
        </a:p>
      </dgm:t>
    </dgm:pt>
    <dgm:pt modelId="{92E84D78-8374-4B03-954C-769E246130A8}" type="pres">
      <dgm:prSet presAssocID="{61B27336-DBE8-4A32-92F4-689262B32620}" presName="connTx" presStyleLbl="parChTrans1D2" presStyleIdx="0" presStyleCnt="8"/>
      <dgm:spPr/>
      <dgm:t>
        <a:bodyPr/>
        <a:lstStyle/>
        <a:p>
          <a:endParaRPr lang="en-US"/>
        </a:p>
      </dgm:t>
    </dgm:pt>
    <dgm:pt modelId="{8ECB5A3C-15F8-42FF-8B13-083B99589BE9}" type="pres">
      <dgm:prSet presAssocID="{1C9406A2-4FB1-4225-B7D5-51ACD8307DF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1E472-ED3A-45FB-AFFF-5D06CBC9B3E3}" type="pres">
      <dgm:prSet presAssocID="{931E2F0E-5F58-48CE-B312-8F196C745416}" presName="Name9" presStyleLbl="parChTrans1D2" presStyleIdx="1" presStyleCnt="8"/>
      <dgm:spPr/>
      <dgm:t>
        <a:bodyPr/>
        <a:lstStyle/>
        <a:p>
          <a:endParaRPr lang="en-US"/>
        </a:p>
      </dgm:t>
    </dgm:pt>
    <dgm:pt modelId="{3231A19F-31B2-4290-A38F-BF3C6C3E5DB7}" type="pres">
      <dgm:prSet presAssocID="{931E2F0E-5F58-48CE-B312-8F196C745416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D92A0F0-7E5C-4446-8128-8D557BBC0B71}" type="pres">
      <dgm:prSet presAssocID="{D4FAFAEB-85AF-4872-97C8-D4E757B787F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EE3D5-A880-4FA3-8299-04C1446482D1}" type="pres">
      <dgm:prSet presAssocID="{37BA93D0-EA0D-4C51-AB63-9426A2ACEA01}" presName="Name9" presStyleLbl="parChTrans1D2" presStyleIdx="2" presStyleCnt="8"/>
      <dgm:spPr/>
      <dgm:t>
        <a:bodyPr/>
        <a:lstStyle/>
        <a:p>
          <a:endParaRPr lang="en-US"/>
        </a:p>
      </dgm:t>
    </dgm:pt>
    <dgm:pt modelId="{4EEB5D6A-9AAA-4BF9-8ACC-334EC61ADD6E}" type="pres">
      <dgm:prSet presAssocID="{37BA93D0-EA0D-4C51-AB63-9426A2ACEA01}" presName="connTx" presStyleLbl="parChTrans1D2" presStyleIdx="2" presStyleCnt="8"/>
      <dgm:spPr/>
      <dgm:t>
        <a:bodyPr/>
        <a:lstStyle/>
        <a:p>
          <a:endParaRPr lang="en-US"/>
        </a:p>
      </dgm:t>
    </dgm:pt>
    <dgm:pt modelId="{4B4EE8CF-EAD2-4927-A36A-C27ABD3E0168}" type="pres">
      <dgm:prSet presAssocID="{E653EBE7-A79C-4F7E-B631-24951193328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935AF-6F92-48A3-A472-97290B7E0A21}" type="pres">
      <dgm:prSet presAssocID="{EDACAC13-C4B5-4F45-9C29-EC5EA7CF9BE2}" presName="Name9" presStyleLbl="parChTrans1D2" presStyleIdx="3" presStyleCnt="8"/>
      <dgm:spPr/>
      <dgm:t>
        <a:bodyPr/>
        <a:lstStyle/>
        <a:p>
          <a:endParaRPr lang="en-US"/>
        </a:p>
      </dgm:t>
    </dgm:pt>
    <dgm:pt modelId="{2457D09B-509E-40AB-9DB2-EB471AAB23B6}" type="pres">
      <dgm:prSet presAssocID="{EDACAC13-C4B5-4F45-9C29-EC5EA7CF9BE2}" presName="connTx" presStyleLbl="parChTrans1D2" presStyleIdx="3" presStyleCnt="8"/>
      <dgm:spPr/>
      <dgm:t>
        <a:bodyPr/>
        <a:lstStyle/>
        <a:p>
          <a:endParaRPr lang="en-US"/>
        </a:p>
      </dgm:t>
    </dgm:pt>
    <dgm:pt modelId="{AA74BC90-1A52-4EE7-9DB5-0727D066A40D}" type="pres">
      <dgm:prSet presAssocID="{B744BE9E-845F-42E8-832D-A01F4CBB278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3D1FE-7F04-4403-A872-8A9163F0AA82}" type="pres">
      <dgm:prSet presAssocID="{FFEED915-3E51-4747-8694-0C9784F8F8EF}" presName="Name9" presStyleLbl="parChTrans1D2" presStyleIdx="4" presStyleCnt="8"/>
      <dgm:spPr/>
      <dgm:t>
        <a:bodyPr/>
        <a:lstStyle/>
        <a:p>
          <a:endParaRPr lang="en-US"/>
        </a:p>
      </dgm:t>
    </dgm:pt>
    <dgm:pt modelId="{90150C3B-8E5E-4543-83B1-0D6C976DED15}" type="pres">
      <dgm:prSet presAssocID="{FFEED915-3E51-4747-8694-0C9784F8F8EF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78D3F60-5361-4EF6-915F-D8113B9B8EA1}" type="pres">
      <dgm:prSet presAssocID="{7608EDDA-8AC7-405F-B83F-E6BB6765CE5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DD988-E104-4C33-8310-3CDB376A666B}" type="pres">
      <dgm:prSet presAssocID="{9D5659C0-2F00-4FD1-BDDA-13929BFE0022}" presName="Name9" presStyleLbl="parChTrans1D2" presStyleIdx="5" presStyleCnt="8"/>
      <dgm:spPr/>
      <dgm:t>
        <a:bodyPr/>
        <a:lstStyle/>
        <a:p>
          <a:endParaRPr lang="en-US"/>
        </a:p>
      </dgm:t>
    </dgm:pt>
    <dgm:pt modelId="{B95E806E-166D-4F8F-B38A-8E23AA6ABE81}" type="pres">
      <dgm:prSet presAssocID="{9D5659C0-2F00-4FD1-BDDA-13929BFE0022}" presName="connTx" presStyleLbl="parChTrans1D2" presStyleIdx="5" presStyleCnt="8"/>
      <dgm:spPr/>
      <dgm:t>
        <a:bodyPr/>
        <a:lstStyle/>
        <a:p>
          <a:endParaRPr lang="en-US"/>
        </a:p>
      </dgm:t>
    </dgm:pt>
    <dgm:pt modelId="{C0221E0D-CDE1-44A3-9084-78001942637F}" type="pres">
      <dgm:prSet presAssocID="{F24A2395-B5E2-4D21-AEBC-5F3F9ADB393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279BE-1F3E-46BA-9E0C-40B805AF182E}" type="pres">
      <dgm:prSet presAssocID="{3C2DC927-D452-42AB-BE12-D88EA76BF7C8}" presName="Name9" presStyleLbl="parChTrans1D2" presStyleIdx="6" presStyleCnt="8"/>
      <dgm:spPr/>
      <dgm:t>
        <a:bodyPr/>
        <a:lstStyle/>
        <a:p>
          <a:endParaRPr lang="en-US"/>
        </a:p>
      </dgm:t>
    </dgm:pt>
    <dgm:pt modelId="{138C4479-CC35-4452-BE2F-116CB1FD6308}" type="pres">
      <dgm:prSet presAssocID="{3C2DC927-D452-42AB-BE12-D88EA76BF7C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259DA80A-1483-4C5A-8B2D-BDD72D8A5366}" type="pres">
      <dgm:prSet presAssocID="{ECFD19C2-BF48-40D6-B233-E15F55B1A90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EDA3A-BF8A-4520-AB55-6D5E4CF5D3D3}" type="pres">
      <dgm:prSet presAssocID="{CA44CEF0-46A7-4C98-9CEB-5F0C1FFE0972}" presName="Name9" presStyleLbl="parChTrans1D2" presStyleIdx="7" presStyleCnt="8"/>
      <dgm:spPr/>
      <dgm:t>
        <a:bodyPr/>
        <a:lstStyle/>
        <a:p>
          <a:endParaRPr lang="en-US"/>
        </a:p>
      </dgm:t>
    </dgm:pt>
    <dgm:pt modelId="{DE5B6162-949E-4B0F-B85C-CBCD4A4C0EE2}" type="pres">
      <dgm:prSet presAssocID="{CA44CEF0-46A7-4C98-9CEB-5F0C1FFE0972}" presName="connTx" presStyleLbl="parChTrans1D2" presStyleIdx="7" presStyleCnt="8"/>
      <dgm:spPr/>
      <dgm:t>
        <a:bodyPr/>
        <a:lstStyle/>
        <a:p>
          <a:endParaRPr lang="en-US"/>
        </a:p>
      </dgm:t>
    </dgm:pt>
    <dgm:pt modelId="{8E223759-B8B0-4DFD-843B-C425B488D124}" type="pres">
      <dgm:prSet presAssocID="{987D1401-53F1-4AEA-A3EE-2EF208E98D0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05903-6AFA-4A13-87EA-DB9764DCD3B0}" type="presOf" srcId="{3C2DC927-D452-42AB-BE12-D88EA76BF7C8}" destId="{3A1279BE-1F3E-46BA-9E0C-40B805AF182E}" srcOrd="0" destOrd="0" presId="urn:microsoft.com/office/officeart/2005/8/layout/radial1"/>
    <dgm:cxn modelId="{B08A712C-2B5E-4528-BF09-C98B668C6207}" type="presOf" srcId="{F24A2395-B5E2-4D21-AEBC-5F3F9ADB3931}" destId="{C0221E0D-CDE1-44A3-9084-78001942637F}" srcOrd="0" destOrd="0" presId="urn:microsoft.com/office/officeart/2005/8/layout/radial1"/>
    <dgm:cxn modelId="{196EA897-5DE4-4A7B-8EEB-B9AE04AF0249}" srcId="{D41C648B-576D-4333-A5B5-68BAA1E421E7}" destId="{E653EBE7-A79C-4F7E-B631-249511933280}" srcOrd="2" destOrd="0" parTransId="{37BA93D0-EA0D-4C51-AB63-9426A2ACEA01}" sibTransId="{6DB94130-EC72-436F-AFE8-BCBFA44F756B}"/>
    <dgm:cxn modelId="{5F249B08-BC9F-46CD-858D-62479D495CEE}" type="presOf" srcId="{CA44CEF0-46A7-4C98-9CEB-5F0C1FFE0972}" destId="{732EDA3A-BF8A-4520-AB55-6D5E4CF5D3D3}" srcOrd="0" destOrd="0" presId="urn:microsoft.com/office/officeart/2005/8/layout/radial1"/>
    <dgm:cxn modelId="{0350A8ED-78B4-4CCA-B9EE-393A99E8BB6F}" type="presOf" srcId="{61B27336-DBE8-4A32-92F4-689262B32620}" destId="{32D64484-5A9A-4DEB-8722-275217DD1F76}" srcOrd="0" destOrd="0" presId="urn:microsoft.com/office/officeart/2005/8/layout/radial1"/>
    <dgm:cxn modelId="{F46B8EA6-B40F-441A-B3CF-16C0BBF91285}" srcId="{D41C648B-576D-4333-A5B5-68BAA1E421E7}" destId="{7608EDDA-8AC7-405F-B83F-E6BB6765CE54}" srcOrd="4" destOrd="0" parTransId="{FFEED915-3E51-4747-8694-0C9784F8F8EF}" sibTransId="{38AAE63C-7E58-4DF7-8774-89F243FAA9F8}"/>
    <dgm:cxn modelId="{5969E5E3-BADF-48E1-A955-7EC14B548C2C}" type="presOf" srcId="{3C2DC927-D452-42AB-BE12-D88EA76BF7C8}" destId="{138C4479-CC35-4452-BE2F-116CB1FD6308}" srcOrd="1" destOrd="0" presId="urn:microsoft.com/office/officeart/2005/8/layout/radial1"/>
    <dgm:cxn modelId="{98A9A126-9B49-40B0-AD29-CEA310B007B6}" type="presOf" srcId="{931E2F0E-5F58-48CE-B312-8F196C745416}" destId="{FD41E472-ED3A-45FB-AFFF-5D06CBC9B3E3}" srcOrd="0" destOrd="0" presId="urn:microsoft.com/office/officeart/2005/8/layout/radial1"/>
    <dgm:cxn modelId="{AE6E3E45-2650-4265-8CCC-9F2FCBB2C2AB}" type="presOf" srcId="{D4FAFAEB-85AF-4872-97C8-D4E757B787F4}" destId="{CD92A0F0-7E5C-4446-8128-8D557BBC0B71}" srcOrd="0" destOrd="0" presId="urn:microsoft.com/office/officeart/2005/8/layout/radial1"/>
    <dgm:cxn modelId="{F98A7FE1-81C3-43D1-89FC-37ABBB44FB40}" type="presOf" srcId="{D41C648B-576D-4333-A5B5-68BAA1E421E7}" destId="{283CA706-A0F6-4EF2-8A0E-062AA270C9B2}" srcOrd="0" destOrd="0" presId="urn:microsoft.com/office/officeart/2005/8/layout/radial1"/>
    <dgm:cxn modelId="{C5615EE3-71D6-4277-9F22-292FBD95698A}" type="presOf" srcId="{37BA93D0-EA0D-4C51-AB63-9426A2ACEA01}" destId="{DA9EE3D5-A880-4FA3-8299-04C1446482D1}" srcOrd="0" destOrd="0" presId="urn:microsoft.com/office/officeart/2005/8/layout/radial1"/>
    <dgm:cxn modelId="{9806C1AE-1EFE-4DC4-BBEF-D1A51F49D58F}" type="presOf" srcId="{7608EDDA-8AC7-405F-B83F-E6BB6765CE54}" destId="{678D3F60-5361-4EF6-915F-D8113B9B8EA1}" srcOrd="0" destOrd="0" presId="urn:microsoft.com/office/officeart/2005/8/layout/radial1"/>
    <dgm:cxn modelId="{F2912A8C-7B9B-4D0F-A3CD-1D1A7E2648B7}" type="presOf" srcId="{B744BE9E-845F-42E8-832D-A01F4CBB2788}" destId="{AA74BC90-1A52-4EE7-9DB5-0727D066A40D}" srcOrd="0" destOrd="0" presId="urn:microsoft.com/office/officeart/2005/8/layout/radial1"/>
    <dgm:cxn modelId="{9AB54CB5-B52B-49A0-B87A-32BE42DDB449}" type="presOf" srcId="{EDACAC13-C4B5-4F45-9C29-EC5EA7CF9BE2}" destId="{2457D09B-509E-40AB-9DB2-EB471AAB23B6}" srcOrd="1" destOrd="0" presId="urn:microsoft.com/office/officeart/2005/8/layout/radial1"/>
    <dgm:cxn modelId="{766C0D67-0DB5-466C-A5FA-740A71FE2EB9}" srcId="{D41C648B-576D-4333-A5B5-68BAA1E421E7}" destId="{987D1401-53F1-4AEA-A3EE-2EF208E98D0C}" srcOrd="7" destOrd="0" parTransId="{CA44CEF0-46A7-4C98-9CEB-5F0C1FFE0972}" sibTransId="{42C5C926-B9B2-46B5-88A1-7F9AE83C8538}"/>
    <dgm:cxn modelId="{42A74DE6-7B29-4ADB-9A4D-3E315F64ABD8}" srcId="{D41C648B-576D-4333-A5B5-68BAA1E421E7}" destId="{ECFD19C2-BF48-40D6-B233-E15F55B1A90F}" srcOrd="6" destOrd="0" parTransId="{3C2DC927-D452-42AB-BE12-D88EA76BF7C8}" sibTransId="{55DD9D65-1898-40A0-9410-AEA164D7B446}"/>
    <dgm:cxn modelId="{9C7F1A3C-415D-4088-BC1A-A388F2BE6B7A}" type="presOf" srcId="{ECFD19C2-BF48-40D6-B233-E15F55B1A90F}" destId="{259DA80A-1483-4C5A-8B2D-BDD72D8A5366}" srcOrd="0" destOrd="0" presId="urn:microsoft.com/office/officeart/2005/8/layout/radial1"/>
    <dgm:cxn modelId="{C235737A-5E02-4BBC-9007-885AF79F9C7C}" type="presOf" srcId="{9D5659C0-2F00-4FD1-BDDA-13929BFE0022}" destId="{B95E806E-166D-4F8F-B38A-8E23AA6ABE81}" srcOrd="1" destOrd="0" presId="urn:microsoft.com/office/officeart/2005/8/layout/radial1"/>
    <dgm:cxn modelId="{F64DD426-B545-44B5-8B0E-232DF88091B2}" type="presOf" srcId="{E653EBE7-A79C-4F7E-B631-249511933280}" destId="{4B4EE8CF-EAD2-4927-A36A-C27ABD3E0168}" srcOrd="0" destOrd="0" presId="urn:microsoft.com/office/officeart/2005/8/layout/radial1"/>
    <dgm:cxn modelId="{C098CDD3-5BFF-462A-99E7-EB88DD26F620}" type="presOf" srcId="{9D5659C0-2F00-4FD1-BDDA-13929BFE0022}" destId="{8B2DD988-E104-4C33-8310-3CDB376A666B}" srcOrd="0" destOrd="0" presId="urn:microsoft.com/office/officeart/2005/8/layout/radial1"/>
    <dgm:cxn modelId="{0C4D6A54-4BF5-49EC-83E0-A45C9F18F54D}" type="presOf" srcId="{DC9A5B56-87AE-4BE3-98AE-59BCE41D191F}" destId="{37AD9526-D599-4917-9B1D-72FAA2D2EAF8}" srcOrd="0" destOrd="0" presId="urn:microsoft.com/office/officeart/2005/8/layout/radial1"/>
    <dgm:cxn modelId="{EE002C53-D1E0-4FC2-8924-2BFF15EA1867}" type="presOf" srcId="{1C9406A2-4FB1-4225-B7D5-51ACD8307DFF}" destId="{8ECB5A3C-15F8-42FF-8B13-083B99589BE9}" srcOrd="0" destOrd="0" presId="urn:microsoft.com/office/officeart/2005/8/layout/radial1"/>
    <dgm:cxn modelId="{49E605BE-BD43-4885-99DE-DD4907063519}" type="presOf" srcId="{EDACAC13-C4B5-4F45-9C29-EC5EA7CF9BE2}" destId="{AA6935AF-6F92-48A3-A472-97290B7E0A21}" srcOrd="0" destOrd="0" presId="urn:microsoft.com/office/officeart/2005/8/layout/radial1"/>
    <dgm:cxn modelId="{CD2FD2F5-7C22-48E2-A5A6-165F5E2890B9}" srcId="{D41C648B-576D-4333-A5B5-68BAA1E421E7}" destId="{1C9406A2-4FB1-4225-B7D5-51ACD8307DFF}" srcOrd="0" destOrd="0" parTransId="{61B27336-DBE8-4A32-92F4-689262B32620}" sibTransId="{F9C87A3C-33E7-4F88-8EC0-B27D4E22CCCB}"/>
    <dgm:cxn modelId="{400A5C27-C44C-449D-8EB9-936F62C732E5}" srcId="{DC9A5B56-87AE-4BE3-98AE-59BCE41D191F}" destId="{D41C648B-576D-4333-A5B5-68BAA1E421E7}" srcOrd="0" destOrd="0" parTransId="{97D9B6CA-3C39-49A1-AF64-ED56A875854F}" sibTransId="{2BC186C2-05CA-4852-A635-CD3FCDF5C1AF}"/>
    <dgm:cxn modelId="{D783CA1C-8953-4548-BAE3-17645DAD055A}" srcId="{D41C648B-576D-4333-A5B5-68BAA1E421E7}" destId="{D4FAFAEB-85AF-4872-97C8-D4E757B787F4}" srcOrd="1" destOrd="0" parTransId="{931E2F0E-5F58-48CE-B312-8F196C745416}" sibTransId="{99BFBF45-C54D-4C1B-961C-D9D2CE35C073}"/>
    <dgm:cxn modelId="{F80E586B-EEB3-471E-9956-0B5AC37BE9AC}" type="presOf" srcId="{FFEED915-3E51-4747-8694-0C9784F8F8EF}" destId="{EFE3D1FE-7F04-4403-A872-8A9163F0AA82}" srcOrd="0" destOrd="0" presId="urn:microsoft.com/office/officeart/2005/8/layout/radial1"/>
    <dgm:cxn modelId="{ECAD93B1-0DBF-4759-AAEA-1346A37B36E0}" type="presOf" srcId="{CA44CEF0-46A7-4C98-9CEB-5F0C1FFE0972}" destId="{DE5B6162-949E-4B0F-B85C-CBCD4A4C0EE2}" srcOrd="1" destOrd="0" presId="urn:microsoft.com/office/officeart/2005/8/layout/radial1"/>
    <dgm:cxn modelId="{3550E424-6CD7-4A0C-B42A-274CB785069B}" type="presOf" srcId="{987D1401-53F1-4AEA-A3EE-2EF208E98D0C}" destId="{8E223759-B8B0-4DFD-843B-C425B488D124}" srcOrd="0" destOrd="0" presId="urn:microsoft.com/office/officeart/2005/8/layout/radial1"/>
    <dgm:cxn modelId="{38AF183B-242B-411B-901B-C2FC3EF9FFF4}" type="presOf" srcId="{61B27336-DBE8-4A32-92F4-689262B32620}" destId="{92E84D78-8374-4B03-954C-769E246130A8}" srcOrd="1" destOrd="0" presId="urn:microsoft.com/office/officeart/2005/8/layout/radial1"/>
    <dgm:cxn modelId="{AF9AC159-3D8C-41F1-A3FD-AF3AC6233C0F}" srcId="{D41C648B-576D-4333-A5B5-68BAA1E421E7}" destId="{F24A2395-B5E2-4D21-AEBC-5F3F9ADB3931}" srcOrd="5" destOrd="0" parTransId="{9D5659C0-2F00-4FD1-BDDA-13929BFE0022}" sibTransId="{7B523F21-31EF-4214-A359-2458CFFAD072}"/>
    <dgm:cxn modelId="{ECFB0255-982E-40CE-800C-6EF2DB38F1F4}" type="presOf" srcId="{37BA93D0-EA0D-4C51-AB63-9426A2ACEA01}" destId="{4EEB5D6A-9AAA-4BF9-8ACC-334EC61ADD6E}" srcOrd="1" destOrd="0" presId="urn:microsoft.com/office/officeart/2005/8/layout/radial1"/>
    <dgm:cxn modelId="{0F72297F-C15B-4D79-B95E-874F5F8A034E}" type="presOf" srcId="{FFEED915-3E51-4747-8694-0C9784F8F8EF}" destId="{90150C3B-8E5E-4543-83B1-0D6C976DED15}" srcOrd="1" destOrd="0" presId="urn:microsoft.com/office/officeart/2005/8/layout/radial1"/>
    <dgm:cxn modelId="{ACAA379A-3A7E-4AAD-A50D-88E3F2F3AE22}" type="presOf" srcId="{931E2F0E-5F58-48CE-B312-8F196C745416}" destId="{3231A19F-31B2-4290-A38F-BF3C6C3E5DB7}" srcOrd="1" destOrd="0" presId="urn:microsoft.com/office/officeart/2005/8/layout/radial1"/>
    <dgm:cxn modelId="{C9CA9141-DA1E-4525-B000-8F6B3622676D}" srcId="{D41C648B-576D-4333-A5B5-68BAA1E421E7}" destId="{B744BE9E-845F-42E8-832D-A01F4CBB2788}" srcOrd="3" destOrd="0" parTransId="{EDACAC13-C4B5-4F45-9C29-EC5EA7CF9BE2}" sibTransId="{59E04CA7-E4DB-48FB-A274-2C64607CCDA1}"/>
    <dgm:cxn modelId="{2D44D1D8-16FE-4A60-BD17-B36BE6B7FAC4}" type="presParOf" srcId="{37AD9526-D599-4917-9B1D-72FAA2D2EAF8}" destId="{283CA706-A0F6-4EF2-8A0E-062AA270C9B2}" srcOrd="0" destOrd="0" presId="urn:microsoft.com/office/officeart/2005/8/layout/radial1"/>
    <dgm:cxn modelId="{7EF1FC40-C055-478B-A869-6BE39826BF21}" type="presParOf" srcId="{37AD9526-D599-4917-9B1D-72FAA2D2EAF8}" destId="{32D64484-5A9A-4DEB-8722-275217DD1F76}" srcOrd="1" destOrd="0" presId="urn:microsoft.com/office/officeart/2005/8/layout/radial1"/>
    <dgm:cxn modelId="{C55E6FE1-6D9B-4D45-8F09-4B52C4623ED1}" type="presParOf" srcId="{32D64484-5A9A-4DEB-8722-275217DD1F76}" destId="{92E84D78-8374-4B03-954C-769E246130A8}" srcOrd="0" destOrd="0" presId="urn:microsoft.com/office/officeart/2005/8/layout/radial1"/>
    <dgm:cxn modelId="{70E08A70-31FD-4CDA-B232-2563418C6E39}" type="presParOf" srcId="{37AD9526-D599-4917-9B1D-72FAA2D2EAF8}" destId="{8ECB5A3C-15F8-42FF-8B13-083B99589BE9}" srcOrd="2" destOrd="0" presId="urn:microsoft.com/office/officeart/2005/8/layout/radial1"/>
    <dgm:cxn modelId="{BA1F6D6B-BA88-43F8-9350-F8C95577D947}" type="presParOf" srcId="{37AD9526-D599-4917-9B1D-72FAA2D2EAF8}" destId="{FD41E472-ED3A-45FB-AFFF-5D06CBC9B3E3}" srcOrd="3" destOrd="0" presId="urn:microsoft.com/office/officeart/2005/8/layout/radial1"/>
    <dgm:cxn modelId="{74BBE71C-2A15-4999-B20F-010C64ADD879}" type="presParOf" srcId="{FD41E472-ED3A-45FB-AFFF-5D06CBC9B3E3}" destId="{3231A19F-31B2-4290-A38F-BF3C6C3E5DB7}" srcOrd="0" destOrd="0" presId="urn:microsoft.com/office/officeart/2005/8/layout/radial1"/>
    <dgm:cxn modelId="{C69C27E2-9B40-4EAA-8D7B-6DB5F5FFA5DD}" type="presParOf" srcId="{37AD9526-D599-4917-9B1D-72FAA2D2EAF8}" destId="{CD92A0F0-7E5C-4446-8128-8D557BBC0B71}" srcOrd="4" destOrd="0" presId="urn:microsoft.com/office/officeart/2005/8/layout/radial1"/>
    <dgm:cxn modelId="{7ECD3BAB-A8B1-4CD5-A8C3-73FD14E71142}" type="presParOf" srcId="{37AD9526-D599-4917-9B1D-72FAA2D2EAF8}" destId="{DA9EE3D5-A880-4FA3-8299-04C1446482D1}" srcOrd="5" destOrd="0" presId="urn:microsoft.com/office/officeart/2005/8/layout/radial1"/>
    <dgm:cxn modelId="{9D14CDBF-3028-4DBF-8312-C3D59C92DF03}" type="presParOf" srcId="{DA9EE3D5-A880-4FA3-8299-04C1446482D1}" destId="{4EEB5D6A-9AAA-4BF9-8ACC-334EC61ADD6E}" srcOrd="0" destOrd="0" presId="urn:microsoft.com/office/officeart/2005/8/layout/radial1"/>
    <dgm:cxn modelId="{BC1CCA03-938B-424A-8BFD-17516054D973}" type="presParOf" srcId="{37AD9526-D599-4917-9B1D-72FAA2D2EAF8}" destId="{4B4EE8CF-EAD2-4927-A36A-C27ABD3E0168}" srcOrd="6" destOrd="0" presId="urn:microsoft.com/office/officeart/2005/8/layout/radial1"/>
    <dgm:cxn modelId="{EB51C909-4C73-43A3-8B4A-74A20AD33359}" type="presParOf" srcId="{37AD9526-D599-4917-9B1D-72FAA2D2EAF8}" destId="{AA6935AF-6F92-48A3-A472-97290B7E0A21}" srcOrd="7" destOrd="0" presId="urn:microsoft.com/office/officeart/2005/8/layout/radial1"/>
    <dgm:cxn modelId="{295882AE-D768-4C23-BF94-6B80F485FB65}" type="presParOf" srcId="{AA6935AF-6F92-48A3-A472-97290B7E0A21}" destId="{2457D09B-509E-40AB-9DB2-EB471AAB23B6}" srcOrd="0" destOrd="0" presId="urn:microsoft.com/office/officeart/2005/8/layout/radial1"/>
    <dgm:cxn modelId="{589BB1A9-F210-4D11-B768-E2E0B974FAD4}" type="presParOf" srcId="{37AD9526-D599-4917-9B1D-72FAA2D2EAF8}" destId="{AA74BC90-1A52-4EE7-9DB5-0727D066A40D}" srcOrd="8" destOrd="0" presId="urn:microsoft.com/office/officeart/2005/8/layout/radial1"/>
    <dgm:cxn modelId="{3A270798-492E-4A20-8922-95DB58892D3E}" type="presParOf" srcId="{37AD9526-D599-4917-9B1D-72FAA2D2EAF8}" destId="{EFE3D1FE-7F04-4403-A872-8A9163F0AA82}" srcOrd="9" destOrd="0" presId="urn:microsoft.com/office/officeart/2005/8/layout/radial1"/>
    <dgm:cxn modelId="{CA059656-F3C7-43AF-8AD2-C5BAB29570D1}" type="presParOf" srcId="{EFE3D1FE-7F04-4403-A872-8A9163F0AA82}" destId="{90150C3B-8E5E-4543-83B1-0D6C976DED15}" srcOrd="0" destOrd="0" presId="urn:microsoft.com/office/officeart/2005/8/layout/radial1"/>
    <dgm:cxn modelId="{1AB8EFA7-6D88-4E29-90C2-EACD8CCBBC90}" type="presParOf" srcId="{37AD9526-D599-4917-9B1D-72FAA2D2EAF8}" destId="{678D3F60-5361-4EF6-915F-D8113B9B8EA1}" srcOrd="10" destOrd="0" presId="urn:microsoft.com/office/officeart/2005/8/layout/radial1"/>
    <dgm:cxn modelId="{33F773D4-AA2C-479B-9060-A29889D6E335}" type="presParOf" srcId="{37AD9526-D599-4917-9B1D-72FAA2D2EAF8}" destId="{8B2DD988-E104-4C33-8310-3CDB376A666B}" srcOrd="11" destOrd="0" presId="urn:microsoft.com/office/officeart/2005/8/layout/radial1"/>
    <dgm:cxn modelId="{CC449DF7-4B64-44A5-B10B-7C723CA5AECA}" type="presParOf" srcId="{8B2DD988-E104-4C33-8310-3CDB376A666B}" destId="{B95E806E-166D-4F8F-B38A-8E23AA6ABE81}" srcOrd="0" destOrd="0" presId="urn:microsoft.com/office/officeart/2005/8/layout/radial1"/>
    <dgm:cxn modelId="{8B449970-7FAA-48E2-9B28-57722E7D2788}" type="presParOf" srcId="{37AD9526-D599-4917-9B1D-72FAA2D2EAF8}" destId="{C0221E0D-CDE1-44A3-9084-78001942637F}" srcOrd="12" destOrd="0" presId="urn:microsoft.com/office/officeart/2005/8/layout/radial1"/>
    <dgm:cxn modelId="{9D0E32D2-7C96-498B-BFD3-E4A8E27363F9}" type="presParOf" srcId="{37AD9526-D599-4917-9B1D-72FAA2D2EAF8}" destId="{3A1279BE-1F3E-46BA-9E0C-40B805AF182E}" srcOrd="13" destOrd="0" presId="urn:microsoft.com/office/officeart/2005/8/layout/radial1"/>
    <dgm:cxn modelId="{C3D3A5EC-2474-488A-8959-3FE7CC3649AB}" type="presParOf" srcId="{3A1279BE-1F3E-46BA-9E0C-40B805AF182E}" destId="{138C4479-CC35-4452-BE2F-116CB1FD6308}" srcOrd="0" destOrd="0" presId="urn:microsoft.com/office/officeart/2005/8/layout/radial1"/>
    <dgm:cxn modelId="{8F9F923B-24EA-47D3-9864-BFA4EBD98851}" type="presParOf" srcId="{37AD9526-D599-4917-9B1D-72FAA2D2EAF8}" destId="{259DA80A-1483-4C5A-8B2D-BDD72D8A5366}" srcOrd="14" destOrd="0" presId="urn:microsoft.com/office/officeart/2005/8/layout/radial1"/>
    <dgm:cxn modelId="{8CE9F0CE-2632-40A3-B694-85980DB27240}" type="presParOf" srcId="{37AD9526-D599-4917-9B1D-72FAA2D2EAF8}" destId="{732EDA3A-BF8A-4520-AB55-6D5E4CF5D3D3}" srcOrd="15" destOrd="0" presId="urn:microsoft.com/office/officeart/2005/8/layout/radial1"/>
    <dgm:cxn modelId="{7362D231-761B-44CD-98B3-5ACE572C061B}" type="presParOf" srcId="{732EDA3A-BF8A-4520-AB55-6D5E4CF5D3D3}" destId="{DE5B6162-949E-4B0F-B85C-CBCD4A4C0EE2}" srcOrd="0" destOrd="0" presId="urn:microsoft.com/office/officeart/2005/8/layout/radial1"/>
    <dgm:cxn modelId="{8170223E-C5F2-4E49-99A4-6217B7EB330F}" type="presParOf" srcId="{37AD9526-D599-4917-9B1D-72FAA2D2EAF8}" destId="{8E223759-B8B0-4DFD-843B-C425B488D12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03477B-553A-4381-951D-3225749FC6E1}">
      <dsp:nvSpPr>
        <dsp:cNvPr id="0" name=""/>
        <dsp:cNvSpPr/>
      </dsp:nvSpPr>
      <dsp:spPr>
        <a:xfrm>
          <a:off x="1263" y="31213"/>
          <a:ext cx="4010243" cy="102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n-lt"/>
              <a:cs typeface="Calibri" pitchFamily="34" charset="0"/>
            </a:rPr>
            <a:t>Update (EPF loop)</a:t>
          </a:r>
          <a:endParaRPr lang="de-DE" sz="2800" kern="1200" dirty="0">
            <a:latin typeface="+mn-lt"/>
            <a:cs typeface="Calibri" pitchFamily="34" charset="0"/>
          </a:endParaRPr>
        </a:p>
      </dsp:txBody>
      <dsp:txXfrm>
        <a:off x="1263" y="31213"/>
        <a:ext cx="4010243" cy="1026000"/>
      </dsp:txXfrm>
    </dsp:sp>
    <dsp:sp modelId="{6BB4664B-9474-4CDD-89E2-463BCC5535ED}">
      <dsp:nvSpPr>
        <dsp:cNvPr id="0" name=""/>
        <dsp:cNvSpPr/>
      </dsp:nvSpPr>
      <dsp:spPr>
        <a:xfrm>
          <a:off x="3795507" y="31213"/>
          <a:ext cx="4010243" cy="1026000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n-lt"/>
              <a:cs typeface="Calibri" pitchFamily="34" charset="0"/>
            </a:rPr>
            <a:t>Draw (Paint cycle)</a:t>
          </a:r>
          <a:endParaRPr lang="de-DE" sz="2800" kern="1200" dirty="0">
            <a:latin typeface="+mn-lt"/>
            <a:cs typeface="Calibri" pitchFamily="34" charset="0"/>
          </a:endParaRPr>
        </a:p>
      </dsp:txBody>
      <dsp:txXfrm>
        <a:off x="3795507" y="31213"/>
        <a:ext cx="4010243" cy="1026000"/>
      </dsp:txXfrm>
    </dsp:sp>
    <dsp:sp modelId="{0C6299A2-AF93-4895-B348-914C0B12FFBA}">
      <dsp:nvSpPr>
        <dsp:cNvPr id="0" name=""/>
        <dsp:cNvSpPr/>
      </dsp:nvSpPr>
      <dsp:spPr>
        <a:xfrm>
          <a:off x="3795507" y="1185463"/>
          <a:ext cx="3208194" cy="342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 dirty="0">
            <a:latin typeface="Calibri" pitchFamily="34" charset="0"/>
            <a:cs typeface="Calibri" pitchFamily="34" charset="0"/>
          </a:endParaRPr>
        </a:p>
      </dsp:txBody>
      <dsp:txXfrm>
        <a:off x="3795507" y="1185463"/>
        <a:ext cx="3208194" cy="342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03477B-553A-4381-951D-3225749FC6E1}">
      <dsp:nvSpPr>
        <dsp:cNvPr id="0" name=""/>
        <dsp:cNvSpPr/>
      </dsp:nvSpPr>
      <dsp:spPr>
        <a:xfrm>
          <a:off x="1009" y="30630"/>
          <a:ext cx="4019772" cy="1026000"/>
        </a:xfrm>
        <a:prstGeom prst="chevron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n-lt"/>
              <a:cs typeface="Calibri" pitchFamily="34" charset="0"/>
            </a:rPr>
            <a:t>Update</a:t>
          </a:r>
          <a:endParaRPr lang="de-DE" sz="2800" kern="1200" dirty="0">
            <a:latin typeface="+mn-lt"/>
            <a:cs typeface="Calibri" pitchFamily="34" charset="0"/>
          </a:endParaRPr>
        </a:p>
      </dsp:txBody>
      <dsp:txXfrm>
        <a:off x="1009" y="30630"/>
        <a:ext cx="4019772" cy="1026000"/>
      </dsp:txXfrm>
    </dsp:sp>
    <dsp:sp modelId="{6BB4664B-9474-4CDD-89E2-463BCC5535ED}">
      <dsp:nvSpPr>
        <dsp:cNvPr id="0" name=""/>
        <dsp:cNvSpPr/>
      </dsp:nvSpPr>
      <dsp:spPr>
        <a:xfrm>
          <a:off x="3804782" y="30630"/>
          <a:ext cx="4019772" cy="1026000"/>
        </a:xfrm>
        <a:prstGeom prst="chevron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n-lt"/>
              <a:cs typeface="Calibri" pitchFamily="34" charset="0"/>
            </a:rPr>
            <a:t>Draw (Paint Cycle)</a:t>
          </a:r>
          <a:endParaRPr lang="de-DE" sz="2800" kern="1200" dirty="0">
            <a:latin typeface="+mn-lt"/>
            <a:cs typeface="Calibri" pitchFamily="34" charset="0"/>
          </a:endParaRPr>
        </a:p>
      </dsp:txBody>
      <dsp:txXfrm>
        <a:off x="3804782" y="30630"/>
        <a:ext cx="4019772" cy="1026000"/>
      </dsp:txXfrm>
    </dsp:sp>
    <dsp:sp modelId="{0C6299A2-AF93-4895-B348-914C0B12FFBA}">
      <dsp:nvSpPr>
        <dsp:cNvPr id="0" name=""/>
        <dsp:cNvSpPr/>
      </dsp:nvSpPr>
      <dsp:spPr>
        <a:xfrm>
          <a:off x="3804782" y="1184880"/>
          <a:ext cx="3215818" cy="342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800" kern="1200" dirty="0">
            <a:latin typeface="Calibri" pitchFamily="34" charset="0"/>
            <a:cs typeface="Calibri" pitchFamily="34" charset="0"/>
          </a:endParaRPr>
        </a:p>
      </dsp:txBody>
      <dsp:txXfrm>
        <a:off x="3804782" y="1184880"/>
        <a:ext cx="3215818" cy="34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3CA706-A0F6-4EF2-8A0E-062AA270C9B2}">
      <dsp:nvSpPr>
        <dsp:cNvPr id="0" name=""/>
        <dsp:cNvSpPr/>
      </dsp:nvSpPr>
      <dsp:spPr>
        <a:xfrm>
          <a:off x="3850864" y="2230560"/>
          <a:ext cx="1299519" cy="129951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Resource Types </a:t>
          </a:r>
          <a:endParaRPr lang="en-US" sz="1900" kern="1200" dirty="0"/>
        </a:p>
      </dsp:txBody>
      <dsp:txXfrm>
        <a:off x="3850864" y="2230560"/>
        <a:ext cx="1299519" cy="1299519"/>
      </dsp:txXfrm>
    </dsp:sp>
    <dsp:sp modelId="{32D64484-5A9A-4DEB-8722-275217DD1F76}">
      <dsp:nvSpPr>
        <dsp:cNvPr id="0" name=""/>
        <dsp:cNvSpPr/>
      </dsp:nvSpPr>
      <dsp:spPr>
        <a:xfrm rot="16200000">
          <a:off x="4045360" y="1762303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477861" y="1752533"/>
        <a:ext cx="45526" cy="45526"/>
      </dsp:txXfrm>
    </dsp:sp>
    <dsp:sp modelId="{8ECB5A3C-15F8-42FF-8B13-083B99589BE9}">
      <dsp:nvSpPr>
        <dsp:cNvPr id="0" name=""/>
        <dsp:cNvSpPr/>
      </dsp:nvSpPr>
      <dsp:spPr>
        <a:xfrm>
          <a:off x="3850864" y="20513"/>
          <a:ext cx="1299519" cy="129951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Bitmap</a:t>
          </a:r>
          <a:endParaRPr lang="en-US" sz="1700" kern="1200" dirty="0"/>
        </a:p>
      </dsp:txBody>
      <dsp:txXfrm>
        <a:off x="3850864" y="20513"/>
        <a:ext cx="1299519" cy="1299519"/>
      </dsp:txXfrm>
    </dsp:sp>
    <dsp:sp modelId="{FD41E472-ED3A-45FB-AFFF-5D06CBC9B3E3}">
      <dsp:nvSpPr>
        <dsp:cNvPr id="0" name=""/>
        <dsp:cNvSpPr/>
      </dsp:nvSpPr>
      <dsp:spPr>
        <a:xfrm rot="18900000">
          <a:off x="4826730" y="2085957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900000">
        <a:off x="5259230" y="2076187"/>
        <a:ext cx="45526" cy="45526"/>
      </dsp:txXfrm>
    </dsp:sp>
    <dsp:sp modelId="{CD92A0F0-7E5C-4446-8128-8D557BBC0B71}">
      <dsp:nvSpPr>
        <dsp:cNvPr id="0" name=""/>
        <dsp:cNvSpPr/>
      </dsp:nvSpPr>
      <dsp:spPr>
        <a:xfrm>
          <a:off x="5413603" y="667821"/>
          <a:ext cx="1299519" cy="1299519"/>
        </a:xfrm>
        <a:prstGeom prst="ellipse">
          <a:avLst/>
        </a:prstGeom>
        <a:solidFill>
          <a:schemeClr val="accent1">
            <a:shade val="80000"/>
            <a:hueOff val="68334"/>
            <a:satOff val="1337"/>
            <a:lumOff val="3861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  <a:endParaRPr lang="en-US" sz="1700" kern="1200" dirty="0"/>
        </a:p>
      </dsp:txBody>
      <dsp:txXfrm>
        <a:off x="5413603" y="667821"/>
        <a:ext cx="1299519" cy="1299519"/>
      </dsp:txXfrm>
    </dsp:sp>
    <dsp:sp modelId="{DA9EE3D5-A880-4FA3-8299-04C1446482D1}">
      <dsp:nvSpPr>
        <dsp:cNvPr id="0" name=""/>
        <dsp:cNvSpPr/>
      </dsp:nvSpPr>
      <dsp:spPr>
        <a:xfrm>
          <a:off x="5150384" y="2867326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2884" y="2857556"/>
        <a:ext cx="45526" cy="45526"/>
      </dsp:txXfrm>
    </dsp:sp>
    <dsp:sp modelId="{4B4EE8CF-EAD2-4927-A36A-C27ABD3E0168}">
      <dsp:nvSpPr>
        <dsp:cNvPr id="0" name=""/>
        <dsp:cNvSpPr/>
      </dsp:nvSpPr>
      <dsp:spPr>
        <a:xfrm>
          <a:off x="6060911" y="2230560"/>
          <a:ext cx="1299519" cy="1299519"/>
        </a:xfrm>
        <a:prstGeom prst="ellipse">
          <a:avLst/>
        </a:prstGeom>
        <a:solidFill>
          <a:schemeClr val="accent1">
            <a:shade val="80000"/>
            <a:hueOff val="136668"/>
            <a:satOff val="2674"/>
            <a:lumOff val="77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6060911" y="2230560"/>
        <a:ext cx="1299519" cy="1299519"/>
      </dsp:txXfrm>
    </dsp:sp>
    <dsp:sp modelId="{AA6935AF-6F92-48A3-A472-97290B7E0A21}">
      <dsp:nvSpPr>
        <dsp:cNvPr id="0" name=""/>
        <dsp:cNvSpPr/>
      </dsp:nvSpPr>
      <dsp:spPr>
        <a:xfrm rot="2700000">
          <a:off x="4826730" y="3648696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700000">
        <a:off x="5259230" y="3638926"/>
        <a:ext cx="45526" cy="45526"/>
      </dsp:txXfrm>
    </dsp:sp>
    <dsp:sp modelId="{AA74BC90-1A52-4EE7-9DB5-0727D066A40D}">
      <dsp:nvSpPr>
        <dsp:cNvPr id="0" name=""/>
        <dsp:cNvSpPr/>
      </dsp:nvSpPr>
      <dsp:spPr>
        <a:xfrm>
          <a:off x="5413603" y="3793299"/>
          <a:ext cx="1299519" cy="1299519"/>
        </a:xfrm>
        <a:prstGeom prst="ellipse">
          <a:avLst/>
        </a:prstGeom>
        <a:solidFill>
          <a:schemeClr val="accent1">
            <a:shade val="80000"/>
            <a:hueOff val="205002"/>
            <a:satOff val="4011"/>
            <a:lumOff val="1158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CLUT</a:t>
          </a:r>
          <a:endParaRPr lang="en-US" sz="1700" kern="1200" dirty="0"/>
        </a:p>
      </dsp:txBody>
      <dsp:txXfrm>
        <a:off x="5413603" y="3793299"/>
        <a:ext cx="1299519" cy="1299519"/>
      </dsp:txXfrm>
    </dsp:sp>
    <dsp:sp modelId="{EFE3D1FE-7F04-4403-A872-8A9163F0AA82}">
      <dsp:nvSpPr>
        <dsp:cNvPr id="0" name=""/>
        <dsp:cNvSpPr/>
      </dsp:nvSpPr>
      <dsp:spPr>
        <a:xfrm rot="5400000">
          <a:off x="4045360" y="3972350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477861" y="3962580"/>
        <a:ext cx="45526" cy="45526"/>
      </dsp:txXfrm>
    </dsp:sp>
    <dsp:sp modelId="{678D3F60-5361-4EF6-915F-D8113B9B8EA1}">
      <dsp:nvSpPr>
        <dsp:cNvPr id="0" name=""/>
        <dsp:cNvSpPr/>
      </dsp:nvSpPr>
      <dsp:spPr>
        <a:xfrm>
          <a:off x="3850864" y="4440607"/>
          <a:ext cx="1299519" cy="1299519"/>
        </a:xfrm>
        <a:prstGeom prst="ellipse">
          <a:avLst/>
        </a:prstGeom>
        <a:solidFill>
          <a:schemeClr val="accent1">
            <a:shade val="80000"/>
            <a:hueOff val="273336"/>
            <a:satOff val="5347"/>
            <a:lumOff val="154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</a:t>
          </a:r>
          <a:endParaRPr lang="en-US" sz="1700" kern="1200" dirty="0"/>
        </a:p>
      </dsp:txBody>
      <dsp:txXfrm>
        <a:off x="3850864" y="4440607"/>
        <a:ext cx="1299519" cy="1299519"/>
      </dsp:txXfrm>
    </dsp:sp>
    <dsp:sp modelId="{8B2DD988-E104-4C33-8310-3CDB376A666B}">
      <dsp:nvSpPr>
        <dsp:cNvPr id="0" name=""/>
        <dsp:cNvSpPr/>
      </dsp:nvSpPr>
      <dsp:spPr>
        <a:xfrm rot="8100000">
          <a:off x="3263991" y="3648696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8100000">
        <a:off x="3696491" y="3638926"/>
        <a:ext cx="45526" cy="45526"/>
      </dsp:txXfrm>
    </dsp:sp>
    <dsp:sp modelId="{C0221E0D-CDE1-44A3-9084-78001942637F}">
      <dsp:nvSpPr>
        <dsp:cNvPr id="0" name=""/>
        <dsp:cNvSpPr/>
      </dsp:nvSpPr>
      <dsp:spPr>
        <a:xfrm>
          <a:off x="2288125" y="3793299"/>
          <a:ext cx="1299519" cy="1299519"/>
        </a:xfrm>
        <a:prstGeom prst="ellipse">
          <a:avLst/>
        </a:prstGeom>
        <a:solidFill>
          <a:schemeClr val="accent1">
            <a:shade val="80000"/>
            <a:hueOff val="341670"/>
            <a:satOff val="6684"/>
            <a:lumOff val="1930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Rectangle</a:t>
          </a:r>
          <a:endParaRPr lang="en-US" sz="1700" kern="1200" dirty="0"/>
        </a:p>
      </dsp:txBody>
      <dsp:txXfrm>
        <a:off x="2288125" y="3793299"/>
        <a:ext cx="1299519" cy="1299519"/>
      </dsp:txXfrm>
    </dsp:sp>
    <dsp:sp modelId="{3A1279BE-1F3E-46BA-9E0C-40B805AF182E}">
      <dsp:nvSpPr>
        <dsp:cNvPr id="0" name=""/>
        <dsp:cNvSpPr/>
      </dsp:nvSpPr>
      <dsp:spPr>
        <a:xfrm rot="10800000">
          <a:off x="2940337" y="2867326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72837" y="2857556"/>
        <a:ext cx="45526" cy="45526"/>
      </dsp:txXfrm>
    </dsp:sp>
    <dsp:sp modelId="{259DA80A-1483-4C5A-8B2D-BDD72D8A5366}">
      <dsp:nvSpPr>
        <dsp:cNvPr id="0" name=""/>
        <dsp:cNvSpPr/>
      </dsp:nvSpPr>
      <dsp:spPr>
        <a:xfrm>
          <a:off x="1640817" y="2230560"/>
          <a:ext cx="1299519" cy="1299519"/>
        </a:xfrm>
        <a:prstGeom prst="ellipse">
          <a:avLst/>
        </a:prstGeom>
        <a:solidFill>
          <a:schemeClr val="accent1">
            <a:shade val="80000"/>
            <a:hueOff val="410003"/>
            <a:satOff val="8021"/>
            <a:lumOff val="2316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Window</a:t>
          </a:r>
          <a:endParaRPr lang="en-US" sz="1700" kern="1200" dirty="0"/>
        </a:p>
      </dsp:txBody>
      <dsp:txXfrm>
        <a:off x="1640817" y="2230560"/>
        <a:ext cx="1299519" cy="1299519"/>
      </dsp:txXfrm>
    </dsp:sp>
    <dsp:sp modelId="{732EDA3A-BF8A-4520-AB55-6D5E4CF5D3D3}">
      <dsp:nvSpPr>
        <dsp:cNvPr id="0" name=""/>
        <dsp:cNvSpPr/>
      </dsp:nvSpPr>
      <dsp:spPr>
        <a:xfrm rot="13500000">
          <a:off x="3263991" y="2085957"/>
          <a:ext cx="910527" cy="25986"/>
        </a:xfrm>
        <a:custGeom>
          <a:avLst/>
          <a:gdLst/>
          <a:ahLst/>
          <a:cxnLst/>
          <a:rect l="0" t="0" r="0" b="0"/>
          <a:pathLst>
            <a:path>
              <a:moveTo>
                <a:pt x="0" y="12993"/>
              </a:moveTo>
              <a:lnTo>
                <a:pt x="910527" y="12993"/>
              </a:lnTo>
            </a:path>
          </a:pathLst>
        </a:custGeom>
        <a:noFill/>
        <a:ln w="264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500000">
        <a:off x="3696491" y="2076187"/>
        <a:ext cx="45526" cy="45526"/>
      </dsp:txXfrm>
    </dsp:sp>
    <dsp:sp modelId="{8E223759-B8B0-4DFD-843B-C425B488D124}">
      <dsp:nvSpPr>
        <dsp:cNvPr id="0" name=""/>
        <dsp:cNvSpPr/>
      </dsp:nvSpPr>
      <dsp:spPr>
        <a:xfrm>
          <a:off x="2288125" y="667821"/>
          <a:ext cx="1299519" cy="1299519"/>
        </a:xfrm>
        <a:prstGeom prst="ellipse">
          <a:avLst/>
        </a:prstGeom>
        <a:solidFill>
          <a:schemeClr val="accent1">
            <a:shade val="80000"/>
            <a:hueOff val="478337"/>
            <a:satOff val="9358"/>
            <a:lumOff val="2702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Sound</a:t>
          </a:r>
          <a:endParaRPr lang="en-US" sz="1700" kern="1200" dirty="0"/>
        </a:p>
      </dsp:txBody>
      <dsp:txXfrm>
        <a:off x="2288125" y="667821"/>
        <a:ext cx="1299519" cy="129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20.10.2015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45</a:t>
            </a:fld>
            <a:endParaRPr lang="de-DE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leissheimer.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de-DE" dirty="0" smtClean="0"/>
              <a:t>01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AALGO</a:t>
            </a:r>
          </a:p>
          <a:p>
            <a:pPr lvl="1"/>
            <a:r>
              <a:rPr lang="de-DE" sz="2000" dirty="0" err="1" smtClean="0"/>
              <a:t>implements</a:t>
            </a:r>
            <a:r>
              <a:rPr lang="de-DE" sz="2000" dirty="0" smtClean="0"/>
              <a:t> a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easing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a </a:t>
            </a:r>
            <a:r>
              <a:rPr lang="de-DE" sz="2000" dirty="0" err="1" smtClean="0"/>
              <a:t>few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algorithms</a:t>
            </a:r>
            <a:endParaRPr lang="en-US" sz="2000" dirty="0" smtClean="0"/>
          </a:p>
          <a:p>
            <a:r>
              <a:rPr lang="en-US" sz="2400" dirty="0" smtClean="0"/>
              <a:t>AUTIL</a:t>
            </a:r>
          </a:p>
          <a:p>
            <a:pPr lvl="1"/>
            <a:r>
              <a:rPr lang="de-DE" sz="2000" dirty="0" err="1" smtClean="0"/>
              <a:t>implements</a:t>
            </a:r>
            <a:r>
              <a:rPr lang="de-DE" sz="2000" dirty="0" smtClean="0"/>
              <a:t> a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utility</a:t>
            </a:r>
            <a:r>
              <a:rPr lang="de-DE" sz="2000" dirty="0" smtClean="0"/>
              <a:t> </a:t>
            </a:r>
            <a:r>
              <a:rPr lang="de-DE" sz="2000" dirty="0" err="1" smtClean="0"/>
              <a:t>classes</a:t>
            </a:r>
            <a:endParaRPr lang="en-US" sz="2000" dirty="0" smtClean="0"/>
          </a:p>
          <a:p>
            <a:r>
              <a:rPr lang="en-US" sz="2400" dirty="0" smtClean="0"/>
              <a:t>AVIAN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, </a:t>
            </a:r>
            <a:r>
              <a:rPr lang="de-DE" dirty="0" err="1" smtClean="0"/>
              <a:t>assemble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r>
              <a:rPr lang="de-DE" dirty="0" smtClean="0"/>
              <a:t> </a:t>
            </a:r>
            <a:r>
              <a:rPr lang="de-DE" dirty="0" err="1" smtClean="0"/>
              <a:t>animations</a:t>
            </a:r>
            <a:endParaRPr lang="en-US" sz="2400" dirty="0" smtClean="0"/>
          </a:p>
          <a:p>
            <a:r>
              <a:rPr lang="en-US" sz="2400" dirty="0" smtClean="0"/>
              <a:t>AVICOMP</a:t>
            </a:r>
          </a:p>
          <a:p>
            <a:pPr lvl="1"/>
            <a:r>
              <a:rPr lang="de-DE" sz="2000" dirty="0" err="1" smtClean="0"/>
              <a:t>implements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composition</a:t>
            </a:r>
            <a:r>
              <a:rPr lang="de-DE" sz="2000" dirty="0" smtClean="0"/>
              <a:t> –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merging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r>
              <a:rPr lang="de-DE" sz="2000" dirty="0" smtClean="0"/>
              <a:t> </a:t>
            </a:r>
            <a:r>
              <a:rPr lang="de-DE" sz="2000" dirty="0" err="1" smtClean="0"/>
              <a:t>content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management</a:t>
            </a:r>
            <a:endParaRPr lang="en-US" sz="2000" dirty="0" smtClean="0"/>
          </a:p>
          <a:p>
            <a:r>
              <a:rPr lang="en-US" sz="2400" dirty="0" smtClean="0"/>
              <a:t>AVICORE</a:t>
            </a:r>
          </a:p>
          <a:p>
            <a:pPr lvl="1"/>
            <a:r>
              <a:rPr lang="en-US" dirty="0" smtClean="0"/>
              <a:t>contains the classes that control the overall AVI workflow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AVIMEM</a:t>
            </a:r>
          </a:p>
          <a:p>
            <a:pPr lvl="1"/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pixel</a:t>
            </a:r>
            <a:r>
              <a:rPr lang="de-DE" sz="2000" dirty="0" smtClean="0"/>
              <a:t> </a:t>
            </a:r>
            <a:r>
              <a:rPr lang="de-DE" sz="2000" dirty="0" err="1" smtClean="0"/>
              <a:t>memory</a:t>
            </a:r>
            <a:r>
              <a:rPr lang="de-DE" sz="2000" dirty="0" smtClean="0"/>
              <a:t> in </a:t>
            </a:r>
            <a:r>
              <a:rPr lang="de-DE" sz="2000" dirty="0" err="1" smtClean="0"/>
              <a:t>cooperation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GS4 (</a:t>
            </a:r>
            <a:r>
              <a:rPr lang="de-DE" sz="2000" dirty="0" err="1" smtClean="0"/>
              <a:t>graphics</a:t>
            </a:r>
            <a:r>
              <a:rPr lang="de-DE" sz="2000" dirty="0" smtClean="0"/>
              <a:t> sub-</a:t>
            </a:r>
            <a:r>
              <a:rPr lang="de-DE" sz="2000" dirty="0" err="1" smtClean="0"/>
              <a:t>system</a:t>
            </a:r>
            <a:r>
              <a:rPr lang="de-DE" sz="20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AVIPAINT</a:t>
            </a:r>
          </a:p>
          <a:p>
            <a:pPr lvl="1"/>
            <a:r>
              <a:rPr lang="de-DE" sz="2000" dirty="0" err="1" smtClean="0"/>
              <a:t>implements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ready-to-use</a:t>
            </a:r>
            <a:r>
              <a:rPr lang="de-DE" sz="2000" dirty="0" smtClean="0"/>
              <a:t> </a:t>
            </a:r>
            <a:r>
              <a:rPr lang="de-DE" sz="2000" dirty="0" err="1" smtClean="0"/>
              <a:t>painters</a:t>
            </a:r>
            <a:endParaRPr lang="en-US" sz="2000" dirty="0" smtClean="0"/>
          </a:p>
          <a:p>
            <a:r>
              <a:rPr lang="en-US" sz="2400" dirty="0" smtClean="0"/>
              <a:t>AVITREM</a:t>
            </a:r>
          </a:p>
          <a:p>
            <a:pPr lvl="1"/>
            <a:r>
              <a:rPr lang="de-DE" sz="2000" dirty="0" err="1" smtClean="0"/>
              <a:t>contains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classes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window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forests</a:t>
            </a:r>
            <a:endParaRPr lang="en-US" sz="2000" dirty="0" smtClean="0"/>
          </a:p>
          <a:p>
            <a:r>
              <a:rPr lang="en-US" sz="2400" dirty="0" smtClean="0"/>
              <a:t>AVITREND</a:t>
            </a:r>
          </a:p>
          <a:p>
            <a:pPr lvl="1"/>
            <a:r>
              <a:rPr lang="de-DE" sz="2000" dirty="0" err="1" smtClean="0"/>
              <a:t>implements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rendering</a:t>
            </a:r>
            <a:r>
              <a:rPr lang="de-DE" sz="2000" dirty="0" smtClean="0"/>
              <a:t> </a:t>
            </a:r>
            <a:r>
              <a:rPr lang="de-DE" sz="2000" dirty="0" err="1" smtClean="0"/>
              <a:t>strategies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window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AVI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lvl="1"/>
            <a:r>
              <a:rPr lang="de-DE" dirty="0" smtClean="0"/>
              <a:t>High-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r>
              <a:rPr lang="de-DE" dirty="0" smtClean="0"/>
              <a:t> (AVICORE)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animations</a:t>
            </a:r>
            <a:r>
              <a:rPr lang="de-DE" dirty="0" smtClean="0"/>
              <a:t> (AVIAN)</a:t>
            </a:r>
          </a:p>
          <a:p>
            <a:pPr lvl="1"/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(AALGO)</a:t>
            </a:r>
          </a:p>
          <a:p>
            <a:pPr lvl="1"/>
            <a:r>
              <a:rPr lang="de-DE" dirty="0" err="1" smtClean="0"/>
              <a:t>Buflet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(AVIMEM)</a:t>
            </a:r>
          </a:p>
          <a:p>
            <a:pPr lvl="1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assembly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(AVITREM)</a:t>
            </a:r>
          </a:p>
          <a:p>
            <a:pPr lvl="1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(AVITREND)</a:t>
            </a:r>
          </a:p>
          <a:p>
            <a:pPr lvl="1"/>
            <a:r>
              <a:rPr lang="de-DE" dirty="0" smtClean="0"/>
              <a:t>Painting (AVIPAINT)</a:t>
            </a:r>
          </a:p>
          <a:p>
            <a:pPr lvl="1"/>
            <a:r>
              <a:rPr lang="de-DE" dirty="0" err="1" smtClean="0"/>
              <a:t>Composition</a:t>
            </a:r>
            <a:r>
              <a:rPr lang="de-DE" dirty="0" smtClean="0"/>
              <a:t> (AVICOMP)</a:t>
            </a:r>
          </a:p>
          <a:p>
            <a:pPr lvl="1"/>
            <a:r>
              <a:rPr lang="de-DE" dirty="0" smtClean="0"/>
              <a:t>Internal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(AUTIL)</a:t>
            </a:r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WES: Widget Error Services</a:t>
            </a:r>
          </a:p>
          <a:p>
            <a:r>
              <a:rPr lang="en-US" sz="2400" dirty="0" smtClean="0"/>
              <a:t>WDS: Widget Debug Services</a:t>
            </a:r>
          </a:p>
          <a:p>
            <a:r>
              <a:rPr lang="en-US" sz="2400" dirty="0" smtClean="0"/>
              <a:t>WMMS: Widget Memory Management Services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Common Services</a:t>
            </a:r>
            <a:endParaRPr lang="en-US" dirty="0"/>
          </a:p>
        </p:txBody>
      </p:sp>
      <p:pic>
        <p:nvPicPr>
          <p:cNvPr id="4" name="Inhaltsplatzhalter 3" descr="deARTEMMIS_Architecture_2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537359"/>
            <a:ext cx="4501669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WDS</a:t>
            </a:r>
          </a:p>
          <a:p>
            <a:pPr lvl="1"/>
            <a:r>
              <a:rPr lang="en-US" sz="2000" dirty="0" smtClean="0"/>
              <a:t>provides </a:t>
            </a:r>
            <a:r>
              <a:rPr lang="de-DE" sz="2000" dirty="0" err="1" smtClean="0"/>
              <a:t>trace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during</a:t>
            </a:r>
            <a:r>
              <a:rPr lang="de-DE" sz="2000" dirty="0" smtClean="0"/>
              <a:t> </a:t>
            </a:r>
            <a:r>
              <a:rPr lang="de-DE" sz="2000" dirty="0" err="1" smtClean="0"/>
              <a:t>development</a:t>
            </a:r>
            <a:r>
              <a:rPr lang="de-DE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based on the generic </a:t>
            </a:r>
            <a:r>
              <a:rPr lang="en-US" sz="2000" dirty="0" err="1" smtClean="0"/>
              <a:t>Trace&amp;Debug</a:t>
            </a:r>
            <a:r>
              <a:rPr lang="en-US" sz="2000" dirty="0" smtClean="0"/>
              <a:t> lib</a:t>
            </a:r>
          </a:p>
          <a:p>
            <a:r>
              <a:rPr lang="en-US" sz="2400" dirty="0" smtClean="0"/>
              <a:t>WES</a:t>
            </a:r>
          </a:p>
          <a:p>
            <a:pPr lvl="1"/>
            <a:r>
              <a:rPr lang="en-US" sz="2000" dirty="0" smtClean="0"/>
              <a:t>error reporting component of the ARTEMMIS subsystem</a:t>
            </a:r>
          </a:p>
          <a:p>
            <a:r>
              <a:rPr lang="en-US" sz="2400" dirty="0" smtClean="0"/>
              <a:t>WMMS</a:t>
            </a:r>
          </a:p>
          <a:p>
            <a:pPr lvl="1"/>
            <a:r>
              <a:rPr lang="en-US" sz="2000" dirty="0" smtClean="0"/>
              <a:t>offers an easy-to-use interface for memory handling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Common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into the system</a:t>
            </a:r>
            <a:endParaRPr lang="en-US" dirty="0"/>
          </a:p>
        </p:txBody>
      </p:sp>
      <p:pic>
        <p:nvPicPr>
          <p:cNvPr id="1026" name="Picture 2" descr="deLay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80728"/>
            <a:ext cx="7632848" cy="536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2050" name="Picture 2" descr="deModelViewContr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804089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Design pattern model–view–controller is used</a:t>
            </a:r>
          </a:p>
          <a:p>
            <a:r>
              <a:rPr lang="en-US" sz="2600" dirty="0" smtClean="0"/>
              <a:t>To structure the Application Layers of both controllers</a:t>
            </a:r>
          </a:p>
          <a:p>
            <a:r>
              <a:rPr lang="en-US" sz="2600" dirty="0" smtClean="0"/>
              <a:t>basic idea:</a:t>
            </a:r>
          </a:p>
          <a:p>
            <a:pPr lvl="1"/>
            <a:r>
              <a:rPr lang="en-US" sz="2000" dirty="0" smtClean="0"/>
              <a:t>model is located on the AC in the form of application modules</a:t>
            </a:r>
          </a:p>
          <a:p>
            <a:pPr lvl="1"/>
            <a:r>
              <a:rPr lang="en-US" sz="2000" dirty="0" smtClean="0"/>
              <a:t>view and controller are located on the GC in the form of widgets, controller strategies and painters</a:t>
            </a:r>
          </a:p>
          <a:p>
            <a:pPr lvl="1"/>
            <a:r>
              <a:rPr lang="en-US" sz="2000" dirty="0" smtClean="0"/>
              <a:t>for some exceptions, also the model is placed on the GC in form of application modules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24744"/>
            <a:ext cx="5738813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Model:</a:t>
            </a:r>
          </a:p>
          <a:p>
            <a:pPr lvl="1"/>
            <a:r>
              <a:rPr lang="en-US" sz="2000" dirty="0" smtClean="0"/>
              <a:t>data and code for data generation (business logic)</a:t>
            </a:r>
          </a:p>
          <a:p>
            <a:pPr lvl="1"/>
            <a:r>
              <a:rPr lang="en-US" sz="2000" dirty="0" smtClean="0"/>
              <a:t>is observed by View for data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Control:</a:t>
            </a:r>
          </a:p>
          <a:p>
            <a:pPr lvl="1"/>
            <a:r>
              <a:rPr lang="en-US" sz="2000" dirty="0" smtClean="0"/>
              <a:t>manages one or many views</a:t>
            </a:r>
          </a:p>
          <a:p>
            <a:pPr lvl="1"/>
            <a:r>
              <a:rPr lang="en-US" sz="2000" dirty="0" smtClean="0"/>
              <a:t>translate view property changes in model data changes</a:t>
            </a:r>
            <a:br>
              <a:rPr lang="en-US" sz="2000" dirty="0" smtClean="0"/>
            </a:br>
            <a:r>
              <a:rPr lang="en-US" sz="2000" dirty="0" smtClean="0"/>
              <a:t>due to user actions inside view</a:t>
            </a:r>
          </a:p>
          <a:p>
            <a:endParaRPr lang="en-US" sz="2400" dirty="0" smtClean="0"/>
          </a:p>
          <a:p>
            <a:r>
              <a:rPr lang="en-US" sz="2400" dirty="0" smtClean="0"/>
              <a:t>View</a:t>
            </a:r>
            <a:r>
              <a:rPr lang="de-DE" sz="2400" dirty="0" smtClean="0"/>
              <a:t>:</a:t>
            </a:r>
          </a:p>
          <a:p>
            <a:pPr lvl="1"/>
            <a:r>
              <a:rPr lang="en-US" sz="2000" dirty="0" smtClean="0"/>
              <a:t>takes model data and presents them</a:t>
            </a:r>
          </a:p>
          <a:p>
            <a:pPr lvl="1"/>
            <a:r>
              <a:rPr lang="en-US" sz="2000" dirty="0" smtClean="0"/>
              <a:t>interacts with user (get keys, change view property)</a:t>
            </a:r>
          </a:p>
          <a:p>
            <a:pPr lvl="1"/>
            <a:r>
              <a:rPr lang="en-US" sz="2000" dirty="0" smtClean="0"/>
              <a:t>notifies control about property changes</a:t>
            </a:r>
            <a:endParaRPr lang="en-US" sz="22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EB328C"/>
                </a:solidFill>
              </a:rPr>
              <a:t>Michael Gerhardt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0" lvl="1" indent="0">
              <a:buNone/>
            </a:pPr>
            <a:r>
              <a:rPr lang="en-US" sz="2800" dirty="0" smtClean="0"/>
              <a:t>HMI Specialist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EB328C"/>
                </a:solidFill>
              </a:rPr>
              <a:t>Thomas </a:t>
            </a:r>
            <a:r>
              <a:rPr lang="en-US" b="1" dirty="0" err="1" smtClean="0">
                <a:solidFill>
                  <a:srgbClr val="EB328C"/>
                </a:solidFill>
              </a:rPr>
              <a:t>Godemann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r>
              <a:rPr lang="de-DE" dirty="0" smtClean="0"/>
              <a:t>HMI System Designer</a:t>
            </a:r>
          </a:p>
          <a:p>
            <a:pPr marL="0" indent="0">
              <a:buNone/>
            </a:pPr>
            <a:endParaRPr lang="de-DE" b="1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EB328C"/>
                </a:solidFill>
              </a:rPr>
              <a:t>Felix </a:t>
            </a:r>
            <a:r>
              <a:rPr lang="de-DE" b="1" dirty="0" err="1" smtClean="0">
                <a:solidFill>
                  <a:srgbClr val="EB328C"/>
                </a:solidFill>
              </a:rPr>
              <a:t>Opatz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r>
              <a:rPr lang="en-US" dirty="0" smtClean="0"/>
              <a:t>HMI System Designer (PF3 NG)</a:t>
            </a:r>
            <a:endParaRPr lang="en-US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EB328C"/>
                </a:solidFill>
              </a:rPr>
              <a:t>Frank Nikolai</a:t>
            </a:r>
          </a:p>
          <a:p>
            <a:pPr marL="0" indent="0">
              <a:buNone/>
            </a:pPr>
            <a:r>
              <a:rPr lang="de-DE" dirty="0" err="1" smtClean="0"/>
              <a:t>Artemmis</a:t>
            </a:r>
            <a:r>
              <a:rPr lang="de-DE" dirty="0" smtClean="0"/>
              <a:t> EPF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Lecturers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Main </a:t>
            </a:r>
            <a:r>
              <a:rPr lang="de-DE" sz="2400" dirty="0" err="1" smtClean="0"/>
              <a:t>entry</a:t>
            </a:r>
            <a:r>
              <a:rPr lang="de-DE" sz="2400" dirty="0" smtClean="0"/>
              <a:t> </a:t>
            </a:r>
            <a:r>
              <a:rPr lang="de-DE" sz="2400" dirty="0" err="1" smtClean="0"/>
              <a:t>points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HMI</a:t>
            </a:r>
          </a:p>
          <a:p>
            <a:pPr lvl="1"/>
            <a:r>
              <a:rPr lang="de-DE" sz="2000" dirty="0" smtClean="0"/>
              <a:t>Data (</a:t>
            </a:r>
            <a:r>
              <a:rPr lang="de-DE" sz="2000" dirty="0" err="1" smtClean="0"/>
              <a:t>DPool</a:t>
            </a:r>
            <a:r>
              <a:rPr lang="de-DE" sz="2000" dirty="0" smtClean="0"/>
              <a:t>) all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DPool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monitored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action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taken</a:t>
            </a:r>
            <a:r>
              <a:rPr lang="de-DE" sz="2000" dirty="0" smtClean="0"/>
              <a:t> on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API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informs</a:t>
            </a:r>
            <a:r>
              <a:rPr lang="de-DE" sz="2000" dirty="0" smtClean="0"/>
              <a:t> HMI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. API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exclusive</a:t>
            </a:r>
            <a:r>
              <a:rPr lang="de-DE" sz="2000" dirty="0" smtClean="0"/>
              <a:t> </a:t>
            </a: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API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err="1" smtClean="0"/>
              <a:t>Functional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r>
              <a:rPr lang="de-DE" sz="2000" dirty="0" smtClean="0"/>
              <a:t>: Messages, send </a:t>
            </a:r>
            <a:r>
              <a:rPr lang="de-DE" sz="2000" dirty="0" err="1" smtClean="0"/>
              <a:t>to</a:t>
            </a:r>
            <a:r>
              <a:rPr lang="de-DE" sz="2000" dirty="0" smtClean="0"/>
              <a:t> HMI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calling</a:t>
            </a:r>
            <a:r>
              <a:rPr lang="de-DE" sz="2000" dirty="0" smtClean="0"/>
              <a:t> send </a:t>
            </a:r>
            <a:r>
              <a:rPr lang="de-DE" sz="2000" dirty="0" err="1" smtClean="0"/>
              <a:t>methods</a:t>
            </a:r>
            <a:r>
              <a:rPr lang="de-DE" sz="2000" dirty="0" smtClean="0"/>
              <a:t> (C style)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HMI_boSendMessage</a:t>
            </a:r>
            <a:r>
              <a:rPr lang="de-DE" sz="2000" dirty="0" smtClean="0"/>
              <a:t>.</a:t>
            </a:r>
          </a:p>
          <a:p>
            <a:r>
              <a:rPr lang="de-DE" sz="2400" dirty="0" err="1" smtClean="0"/>
              <a:t>Functional</a:t>
            </a:r>
            <a:r>
              <a:rPr lang="de-DE" sz="2400" dirty="0" smtClean="0"/>
              <a:t> </a:t>
            </a:r>
            <a:r>
              <a:rPr lang="de-DE" sz="2400" dirty="0" err="1" smtClean="0"/>
              <a:t>interface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</a:t>
            </a:r>
            <a:r>
              <a:rPr lang="de-DE" sz="2400" dirty="0" err="1" smtClean="0"/>
              <a:t>several</a:t>
            </a:r>
            <a:r>
              <a:rPr lang="de-DE" sz="2400" dirty="0" smtClean="0"/>
              <a:t> </a:t>
            </a:r>
            <a:r>
              <a:rPr lang="de-DE" sz="2400" dirty="0" err="1" smtClean="0"/>
              <a:t>methods</a:t>
            </a:r>
            <a:r>
              <a:rPr lang="de-DE" sz="2400" dirty="0" smtClean="0"/>
              <a:t> </a:t>
            </a:r>
            <a:r>
              <a:rPr lang="de-DE" sz="2400" dirty="0" err="1" smtClean="0"/>
              <a:t>which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executed</a:t>
            </a:r>
            <a:r>
              <a:rPr lang="de-DE" sz="2400" dirty="0" smtClean="0"/>
              <a:t> in </a:t>
            </a:r>
            <a:r>
              <a:rPr lang="de-DE" sz="2400" dirty="0" err="1" smtClean="0"/>
              <a:t>task</a:t>
            </a:r>
            <a:r>
              <a:rPr lang="de-DE" sz="2400" dirty="0" smtClean="0"/>
              <a:t> </a:t>
            </a:r>
            <a:r>
              <a:rPr lang="de-DE" sz="2400" dirty="0" err="1" smtClean="0"/>
              <a:t>context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 </a:t>
            </a:r>
            <a:r>
              <a:rPr lang="de-DE" sz="2400" dirty="0" err="1" smtClean="0"/>
              <a:t>caller</a:t>
            </a:r>
            <a:r>
              <a:rPr lang="de-DE" sz="2400" dirty="0" smtClean="0"/>
              <a:t>.</a:t>
            </a:r>
          </a:p>
          <a:p>
            <a:r>
              <a:rPr lang="de-DE" sz="2400" dirty="0" err="1" smtClean="0"/>
              <a:t>When</a:t>
            </a:r>
            <a:r>
              <a:rPr lang="de-DE" sz="2400" dirty="0" smtClean="0"/>
              <a:t> </a:t>
            </a:r>
            <a:r>
              <a:rPr lang="de-DE" sz="2400" dirty="0" err="1" smtClean="0"/>
              <a:t>sending</a:t>
            </a:r>
            <a:r>
              <a:rPr lang="de-DE" sz="2400" dirty="0" smtClean="0"/>
              <a:t>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enqueued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returns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caller</a:t>
            </a:r>
            <a:r>
              <a:rPr lang="de-DE" sz="2400" dirty="0" smtClean="0"/>
              <a:t> </a:t>
            </a:r>
            <a:r>
              <a:rPr lang="de-DE" sz="2400" dirty="0" err="1" smtClean="0"/>
              <a:t>immediately</a:t>
            </a:r>
            <a:r>
              <a:rPr lang="de-DE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external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to external world</a:t>
            </a:r>
            <a:endParaRPr lang="en-US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683568" y="1196752"/>
            <a:ext cx="7776864" cy="5172727"/>
            <a:chOff x="371475" y="917575"/>
            <a:chExt cx="4848225" cy="2312899"/>
          </a:xfrm>
        </p:grpSpPr>
        <p:sp>
          <p:nvSpPr>
            <p:cNvPr id="4" name="Rectangle 28"/>
            <p:cNvSpPr>
              <a:spLocks noChangeArrowheads="1"/>
            </p:cNvSpPr>
            <p:nvPr/>
          </p:nvSpPr>
          <p:spPr bwMode="auto">
            <a:xfrm>
              <a:off x="4151313" y="1327150"/>
              <a:ext cx="1068387" cy="1862138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defTabSz="996950"/>
              <a:r>
                <a:rPr lang="en-US" sz="1600" dirty="0" err="1"/>
                <a:t>DPool</a:t>
              </a:r>
              <a:endParaRPr lang="en-US" sz="1600" dirty="0"/>
            </a:p>
          </p:txBody>
        </p:sp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2708275" y="1341438"/>
              <a:ext cx="1149350" cy="1862137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defTabSz="996950"/>
              <a:r>
                <a:rPr lang="en-US" sz="1600" dirty="0"/>
                <a:t>APIM</a:t>
              </a:r>
            </a:p>
          </p:txBody>
        </p:sp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2746375" y="1673225"/>
              <a:ext cx="1071563" cy="1476375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defTabSz="996950"/>
              <a:r>
                <a:rPr lang="en-US" sz="1600" dirty="0"/>
                <a:t>freeze buffer</a:t>
              </a:r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1134622" y="1368336"/>
              <a:ext cx="1068387" cy="1862138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defTabSz="996950"/>
              <a:r>
                <a:rPr lang="en-US" sz="1600" dirty="0"/>
                <a:t>HMI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149350" y="1931988"/>
              <a:ext cx="981075" cy="1225550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defTabSz="996950"/>
              <a:endParaRPr lang="en-US" sz="1600"/>
            </a:p>
          </p:txBody>
        </p:sp>
        <p:cxnSp>
          <p:nvCxnSpPr>
            <p:cNvPr id="9" name="Straight Arrow Connector 61"/>
            <p:cNvCxnSpPr>
              <a:cxnSpLocks noChangeShapeType="1"/>
              <a:stCxn id="12" idx="6"/>
              <a:endCxn id="41" idx="1"/>
            </p:cNvCxnSpPr>
            <p:nvPr/>
          </p:nvCxnSpPr>
          <p:spPr bwMode="auto">
            <a:xfrm>
              <a:off x="2124075" y="2583657"/>
              <a:ext cx="688975" cy="304006"/>
            </a:xfrm>
            <a:prstGeom prst="straightConnector1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203325" y="2271713"/>
              <a:ext cx="131763" cy="103187"/>
            </a:xfrm>
            <a:prstGeom prst="ellipse">
              <a:avLst/>
            </a:prstGeom>
            <a:solidFill>
              <a:srgbClr val="9E5EC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157288" y="2908300"/>
              <a:ext cx="130175" cy="101600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92313" y="2532063"/>
              <a:ext cx="131762" cy="103187"/>
            </a:xfrm>
            <a:prstGeom prst="ellipse">
              <a:avLst/>
            </a:prstGeom>
            <a:solidFill>
              <a:srgbClr val="9E5EC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cxnSp>
          <p:nvCxnSpPr>
            <p:cNvPr id="13" name="AutoShape 12"/>
            <p:cNvCxnSpPr>
              <a:cxnSpLocks noChangeShapeType="1"/>
              <a:stCxn id="19" idx="5"/>
              <a:endCxn id="18" idx="0"/>
            </p:cNvCxnSpPr>
            <p:nvPr/>
          </p:nvCxnSpPr>
          <p:spPr bwMode="auto">
            <a:xfrm>
              <a:off x="1604963" y="2090738"/>
              <a:ext cx="196850" cy="160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9" idx="3"/>
              <a:endCxn id="10" idx="0"/>
            </p:cNvCxnSpPr>
            <p:nvPr/>
          </p:nvCxnSpPr>
          <p:spPr bwMode="auto">
            <a:xfrm flipH="1">
              <a:off x="1270000" y="2090738"/>
              <a:ext cx="242888" cy="180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11" idx="0"/>
              <a:endCxn id="27" idx="4"/>
            </p:cNvCxnSpPr>
            <p:nvPr/>
          </p:nvCxnSpPr>
          <p:spPr bwMode="auto">
            <a:xfrm flipV="1">
              <a:off x="1222375" y="2638425"/>
              <a:ext cx="314325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27" idx="0"/>
              <a:endCxn id="18" idx="3"/>
            </p:cNvCxnSpPr>
            <p:nvPr/>
          </p:nvCxnSpPr>
          <p:spPr bwMode="auto">
            <a:xfrm flipV="1">
              <a:off x="1536700" y="2339975"/>
              <a:ext cx="217488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2" idx="0"/>
              <a:endCxn id="18" idx="5"/>
            </p:cNvCxnSpPr>
            <p:nvPr/>
          </p:nvCxnSpPr>
          <p:spPr bwMode="auto">
            <a:xfrm flipH="1" flipV="1">
              <a:off x="1847850" y="2339975"/>
              <a:ext cx="211138" cy="192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735138" y="2251075"/>
              <a:ext cx="131762" cy="103188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493838" y="2003425"/>
              <a:ext cx="131762" cy="103188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311275" y="2913063"/>
              <a:ext cx="131763" cy="103187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1633538" y="2905125"/>
              <a:ext cx="131762" cy="103188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476375" y="2913063"/>
              <a:ext cx="131763" cy="103187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762125" y="2524125"/>
              <a:ext cx="131763" cy="101600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cxnSp>
          <p:nvCxnSpPr>
            <p:cNvPr id="24" name="AutoShape 24"/>
            <p:cNvCxnSpPr>
              <a:cxnSpLocks noChangeShapeType="1"/>
              <a:stCxn id="20" idx="0"/>
              <a:endCxn id="27" idx="4"/>
            </p:cNvCxnSpPr>
            <p:nvPr/>
          </p:nvCxnSpPr>
          <p:spPr bwMode="auto">
            <a:xfrm flipV="1">
              <a:off x="1377950" y="2638425"/>
              <a:ext cx="158750" cy="274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25"/>
            <p:cNvCxnSpPr>
              <a:cxnSpLocks noChangeShapeType="1"/>
              <a:stCxn id="22" idx="0"/>
              <a:endCxn id="27" idx="4"/>
            </p:cNvCxnSpPr>
            <p:nvPr/>
          </p:nvCxnSpPr>
          <p:spPr bwMode="auto">
            <a:xfrm flipH="1" flipV="1">
              <a:off x="1536700" y="2638425"/>
              <a:ext cx="6350" cy="274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26"/>
            <p:cNvCxnSpPr>
              <a:cxnSpLocks noChangeShapeType="1"/>
              <a:stCxn id="21" idx="0"/>
              <a:endCxn id="27" idx="4"/>
            </p:cNvCxnSpPr>
            <p:nvPr/>
          </p:nvCxnSpPr>
          <p:spPr bwMode="auto">
            <a:xfrm flipH="1" flipV="1">
              <a:off x="1536700" y="2638425"/>
              <a:ext cx="163513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471613" y="2535238"/>
              <a:ext cx="130175" cy="103187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cxnSp>
          <p:nvCxnSpPr>
            <p:cNvPr id="28" name="AutoShape 28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H="1" flipV="1">
              <a:off x="1801813" y="2354263"/>
              <a:ext cx="25400" cy="169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452563" y="2263775"/>
              <a:ext cx="131762" cy="103188"/>
            </a:xfrm>
            <a:prstGeom prst="ellipse">
              <a:avLst/>
            </a:prstGeom>
            <a:solidFill>
              <a:srgbClr val="9E5EC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cxnSp>
          <p:nvCxnSpPr>
            <p:cNvPr id="30" name="AutoShape 13"/>
            <p:cNvCxnSpPr>
              <a:cxnSpLocks noChangeShapeType="1"/>
              <a:stCxn id="19" idx="4"/>
              <a:endCxn id="29" idx="0"/>
            </p:cNvCxnSpPr>
            <p:nvPr/>
          </p:nvCxnSpPr>
          <p:spPr bwMode="auto">
            <a:xfrm flipH="1">
              <a:off x="1517650" y="2106613"/>
              <a:ext cx="41275" cy="157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1978025" y="2905125"/>
              <a:ext cx="131763" cy="103188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1804988" y="2913063"/>
              <a:ext cx="131762" cy="103187"/>
            </a:xfrm>
            <a:prstGeom prst="ellipse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2" tIns="45712" rIns="91422" bIns="45712" anchor="ctr"/>
            <a:lstStyle/>
            <a:p>
              <a:pPr defTabSz="839788"/>
              <a:endParaRPr lang="en-US"/>
            </a:p>
          </p:txBody>
        </p:sp>
        <p:cxnSp>
          <p:nvCxnSpPr>
            <p:cNvPr id="33" name="AutoShape 25"/>
            <p:cNvCxnSpPr>
              <a:cxnSpLocks noChangeShapeType="1"/>
              <a:stCxn id="32" idx="0"/>
              <a:endCxn id="23" idx="4"/>
            </p:cNvCxnSpPr>
            <p:nvPr/>
          </p:nvCxnSpPr>
          <p:spPr bwMode="auto">
            <a:xfrm flipH="1" flipV="1">
              <a:off x="1827213" y="2625725"/>
              <a:ext cx="44450" cy="287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26"/>
            <p:cNvCxnSpPr>
              <a:cxnSpLocks noChangeShapeType="1"/>
              <a:stCxn id="31" idx="0"/>
              <a:endCxn id="23" idx="4"/>
            </p:cNvCxnSpPr>
            <p:nvPr/>
          </p:nvCxnSpPr>
          <p:spPr bwMode="auto">
            <a:xfrm flipH="1" flipV="1">
              <a:off x="1827213" y="2625725"/>
              <a:ext cx="217487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1143000" y="1573213"/>
              <a:ext cx="981075" cy="2952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defTabSz="996950"/>
              <a:r>
                <a:rPr lang="en-US" sz="1600" dirty="0"/>
                <a:t>EPF loop</a:t>
              </a:r>
            </a:p>
          </p:txBody>
        </p:sp>
        <p:sp>
          <p:nvSpPr>
            <p:cNvPr id="36" name="Rectangle 121"/>
            <p:cNvSpPr>
              <a:spLocks noChangeArrowheads="1"/>
            </p:cNvSpPr>
            <p:nvPr/>
          </p:nvSpPr>
          <p:spPr bwMode="auto">
            <a:xfrm>
              <a:off x="2813050" y="1947863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37" name="Rectangle 121"/>
            <p:cNvSpPr>
              <a:spLocks noChangeArrowheads="1"/>
            </p:cNvSpPr>
            <p:nvPr/>
          </p:nvSpPr>
          <p:spPr bwMode="auto">
            <a:xfrm>
              <a:off x="2813050" y="2127250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38" name="Rectangle 121"/>
            <p:cNvSpPr>
              <a:spLocks noChangeArrowheads="1"/>
            </p:cNvSpPr>
            <p:nvPr/>
          </p:nvSpPr>
          <p:spPr bwMode="auto">
            <a:xfrm>
              <a:off x="2813050" y="2287588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39" name="Rectangle 121"/>
            <p:cNvSpPr>
              <a:spLocks noChangeArrowheads="1"/>
            </p:cNvSpPr>
            <p:nvPr/>
          </p:nvSpPr>
          <p:spPr bwMode="auto">
            <a:xfrm>
              <a:off x="2813050" y="2466975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813050" y="2646363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1" name="Rectangle 121"/>
            <p:cNvSpPr>
              <a:spLocks noChangeArrowheads="1"/>
            </p:cNvSpPr>
            <p:nvPr/>
          </p:nvSpPr>
          <p:spPr bwMode="auto">
            <a:xfrm>
              <a:off x="2813050" y="2825750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2" name="Rectangle 121"/>
            <p:cNvSpPr>
              <a:spLocks noChangeArrowheads="1"/>
            </p:cNvSpPr>
            <p:nvPr/>
          </p:nvSpPr>
          <p:spPr bwMode="auto">
            <a:xfrm>
              <a:off x="4221163" y="1933575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3" name="Rectangle 121"/>
            <p:cNvSpPr>
              <a:spLocks noChangeArrowheads="1"/>
            </p:cNvSpPr>
            <p:nvPr/>
          </p:nvSpPr>
          <p:spPr bwMode="auto">
            <a:xfrm>
              <a:off x="4221163" y="2112963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4" name="Rectangle 121"/>
            <p:cNvSpPr>
              <a:spLocks noChangeArrowheads="1"/>
            </p:cNvSpPr>
            <p:nvPr/>
          </p:nvSpPr>
          <p:spPr bwMode="auto">
            <a:xfrm>
              <a:off x="4221163" y="2273300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5" name="Rectangle 121"/>
            <p:cNvSpPr>
              <a:spLocks noChangeArrowheads="1"/>
            </p:cNvSpPr>
            <p:nvPr/>
          </p:nvSpPr>
          <p:spPr bwMode="auto">
            <a:xfrm>
              <a:off x="4221163" y="2452688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6" name="Rectangle 121"/>
            <p:cNvSpPr>
              <a:spLocks noChangeArrowheads="1"/>
            </p:cNvSpPr>
            <p:nvPr/>
          </p:nvSpPr>
          <p:spPr bwMode="auto">
            <a:xfrm>
              <a:off x="4221163" y="2632075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sp>
          <p:nvSpPr>
            <p:cNvPr id="47" name="Rectangle 121"/>
            <p:cNvSpPr>
              <a:spLocks noChangeArrowheads="1"/>
            </p:cNvSpPr>
            <p:nvPr/>
          </p:nvSpPr>
          <p:spPr bwMode="auto">
            <a:xfrm>
              <a:off x="4221163" y="2811463"/>
              <a:ext cx="917575" cy="123825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/>
            <a:lstStyle/>
            <a:p>
              <a:pPr algn="ctr" defTabSz="996950"/>
              <a:r>
                <a:rPr lang="en-US" sz="1600" dirty="0"/>
                <a:t>Value</a:t>
              </a:r>
            </a:p>
          </p:txBody>
        </p:sp>
        <p:cxnSp>
          <p:nvCxnSpPr>
            <p:cNvPr id="48" name="Straight Arrow Connector 61"/>
            <p:cNvCxnSpPr>
              <a:cxnSpLocks noChangeShapeType="1"/>
              <a:stCxn id="29" idx="6"/>
              <a:endCxn id="37" idx="1"/>
            </p:cNvCxnSpPr>
            <p:nvPr/>
          </p:nvCxnSpPr>
          <p:spPr bwMode="auto">
            <a:xfrm flipV="1">
              <a:off x="1584325" y="2189163"/>
              <a:ext cx="1228725" cy="126206"/>
            </a:xfrm>
            <a:prstGeom prst="straightConnector1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61"/>
            <p:cNvCxnSpPr>
              <a:cxnSpLocks noChangeShapeType="1"/>
              <a:stCxn id="10" idx="5"/>
              <a:endCxn id="39" idx="1"/>
            </p:cNvCxnSpPr>
            <p:nvPr/>
          </p:nvCxnSpPr>
          <p:spPr bwMode="auto">
            <a:xfrm>
              <a:off x="1315792" y="2359789"/>
              <a:ext cx="1497258" cy="169099"/>
            </a:xfrm>
            <a:prstGeom prst="straightConnector1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AutoShape 108"/>
            <p:cNvCxnSpPr>
              <a:cxnSpLocks noChangeShapeType="1"/>
            </p:cNvCxnSpPr>
            <p:nvPr/>
          </p:nvCxnSpPr>
          <p:spPr bwMode="auto">
            <a:xfrm flipH="1" flipV="1">
              <a:off x="3765550" y="1514475"/>
              <a:ext cx="525463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2044700" y="1657350"/>
              <a:ext cx="2889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900113" y="1663700"/>
              <a:ext cx="3032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110"/>
            <p:cNvSpPr>
              <a:spLocks noChangeArrowheads="1"/>
            </p:cNvSpPr>
            <p:nvPr/>
          </p:nvSpPr>
          <p:spPr bwMode="auto">
            <a:xfrm>
              <a:off x="3862388" y="969963"/>
              <a:ext cx="669925" cy="274637"/>
            </a:xfrm>
            <a:prstGeom prst="wedgeRoundRectCallout">
              <a:avLst>
                <a:gd name="adj1" fmla="val -32290"/>
                <a:gd name="adj2" fmla="val 149847"/>
                <a:gd name="adj3" fmla="val 16667"/>
              </a:avLst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defTabSz="915988"/>
              <a:r>
                <a:rPr lang="en-US" sz="1600" dirty="0"/>
                <a:t>notify on change</a:t>
              </a:r>
              <a:endParaRPr lang="bg-BG" sz="1600" dirty="0"/>
            </a:p>
          </p:txBody>
        </p:sp>
        <p:cxnSp>
          <p:nvCxnSpPr>
            <p:cNvPr id="54" name="AutoShape 111"/>
            <p:cNvCxnSpPr>
              <a:cxnSpLocks noChangeShapeType="1"/>
            </p:cNvCxnSpPr>
            <p:nvPr/>
          </p:nvCxnSpPr>
          <p:spPr bwMode="auto">
            <a:xfrm flipH="1">
              <a:off x="2333625" y="1641475"/>
              <a:ext cx="409575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5" name="AutoShape 112"/>
            <p:cNvSpPr>
              <a:spLocks noChangeArrowheads="1"/>
            </p:cNvSpPr>
            <p:nvPr/>
          </p:nvSpPr>
          <p:spPr bwMode="auto">
            <a:xfrm>
              <a:off x="2526242" y="949772"/>
              <a:ext cx="669925" cy="274637"/>
            </a:xfrm>
            <a:prstGeom prst="wedgeRoundRectCallout">
              <a:avLst>
                <a:gd name="adj1" fmla="val -39248"/>
                <a:gd name="adj2" fmla="val 201499"/>
                <a:gd name="adj3" fmla="val 16667"/>
              </a:avLst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defTabSz="915988"/>
              <a:r>
                <a:rPr lang="en-US" sz="1600" dirty="0"/>
                <a:t>notify on change</a:t>
              </a:r>
              <a:endParaRPr lang="bg-BG" sz="1600" dirty="0"/>
            </a:p>
          </p:txBody>
        </p:sp>
        <p:sp>
          <p:nvSpPr>
            <p:cNvPr id="56" name="AutoShape 113"/>
            <p:cNvSpPr>
              <a:spLocks noChangeArrowheads="1"/>
            </p:cNvSpPr>
            <p:nvPr/>
          </p:nvSpPr>
          <p:spPr bwMode="auto">
            <a:xfrm>
              <a:off x="371475" y="917575"/>
              <a:ext cx="1006475" cy="423863"/>
            </a:xfrm>
            <a:prstGeom prst="wedgeRoundRectCallout">
              <a:avLst>
                <a:gd name="adj1" fmla="val 3478"/>
                <a:gd name="adj2" fmla="val 127566"/>
                <a:gd name="adj3" fmla="val 16667"/>
              </a:avLst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defTabSz="915988"/>
              <a:r>
                <a:rPr lang="en-US" sz="1600" dirty="0"/>
                <a:t>functional interface</a:t>
              </a:r>
            </a:p>
            <a:p>
              <a:pPr defTabSz="915988"/>
              <a:r>
                <a:rPr lang="en-US" sz="1600" dirty="0"/>
                <a:t>(</a:t>
              </a:r>
              <a:r>
                <a:rPr lang="en-US" sz="1600" dirty="0" err="1"/>
                <a:t>SendMessage</a:t>
              </a:r>
              <a:r>
                <a:rPr lang="en-US" sz="1600" dirty="0"/>
                <a:t>)</a:t>
              </a:r>
              <a:endParaRPr lang="bg-BG" sz="1600" dirty="0"/>
            </a:p>
          </p:txBody>
        </p:sp>
        <p:sp>
          <p:nvSpPr>
            <p:cNvPr id="57" name="AutoShape 114"/>
            <p:cNvSpPr>
              <a:spLocks noChangeArrowheads="1"/>
            </p:cNvSpPr>
            <p:nvPr/>
          </p:nvSpPr>
          <p:spPr bwMode="auto">
            <a:xfrm>
              <a:off x="1448858" y="949772"/>
              <a:ext cx="1006475" cy="250825"/>
            </a:xfrm>
            <a:prstGeom prst="wedgeRoundRectCallout">
              <a:avLst>
                <a:gd name="adj1" fmla="val 36053"/>
                <a:gd name="adj2" fmla="val 228173"/>
                <a:gd name="adj3" fmla="val 16667"/>
              </a:avLst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defTabSz="915988"/>
              <a:r>
                <a:rPr lang="en-US" sz="1600" dirty="0" err="1"/>
                <a:t>APImanager</a:t>
              </a:r>
              <a:endParaRPr lang="en-US" sz="1600" dirty="0"/>
            </a:p>
            <a:p>
              <a:pPr defTabSz="915988"/>
              <a:r>
                <a:rPr lang="en-US" sz="1600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Definition:</a:t>
            </a:r>
          </a:p>
          <a:p>
            <a:pPr lvl="1"/>
            <a:r>
              <a:rPr lang="en-US" sz="2000" dirty="0" smtClean="0"/>
              <a:t> A widget (window gadget) is an element of a Graphical User Interface (GUI) that displays an information arrangement changeable by the user</a:t>
            </a:r>
          </a:p>
          <a:p>
            <a:r>
              <a:rPr lang="en-US" sz="2400" dirty="0" smtClean="0"/>
              <a:t>Characteristics:</a:t>
            </a:r>
          </a:p>
          <a:p>
            <a:pPr lvl="1"/>
            <a:r>
              <a:rPr lang="en-US" sz="2000" dirty="0" smtClean="0"/>
              <a:t>has a set of properties that can be linked to a model</a:t>
            </a:r>
          </a:p>
          <a:p>
            <a:pPr lvl="1"/>
            <a:r>
              <a:rPr lang="en-US" sz="2000" dirty="0" smtClean="0"/>
              <a:t>has a view part that draws the widgets</a:t>
            </a:r>
          </a:p>
          <a:p>
            <a:pPr lvl="1"/>
            <a:r>
              <a:rPr lang="en-US" sz="2000" dirty="0" smtClean="0"/>
              <a:t>has a controller part that defines the behavior of the widget</a:t>
            </a:r>
          </a:p>
          <a:p>
            <a:pPr lvl="1"/>
            <a:r>
              <a:rPr lang="en-US" sz="2000" dirty="0" smtClean="0"/>
              <a:t>reacts on user interaction</a:t>
            </a:r>
          </a:p>
          <a:p>
            <a:pPr lvl="1"/>
            <a:r>
              <a:rPr lang="en-US" sz="2000" dirty="0" smtClean="0"/>
              <a:t>follows an object oriented approach</a:t>
            </a:r>
          </a:p>
          <a:p>
            <a:pPr lvl="1"/>
            <a:r>
              <a:rPr lang="en-US" sz="2000" dirty="0" smtClean="0"/>
              <a:t>can be arranged hierarchical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36096" y="4509120"/>
            <a:ext cx="3060700" cy="1844675"/>
            <a:chOff x="1327" y="2637"/>
            <a:chExt cx="1928" cy="1162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376" y="2637"/>
              <a:ext cx="879" cy="1162"/>
              <a:chOff x="2376" y="2637"/>
              <a:chExt cx="879" cy="1162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376" y="2637"/>
                <a:ext cx="879" cy="11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defTabSz="996950"/>
                <a:r>
                  <a:rPr lang="en-US" sz="1400" dirty="0"/>
                  <a:t>Widget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2489" y="2920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96950"/>
                <a:r>
                  <a:rPr lang="en-US" sz="1400" dirty="0"/>
                  <a:t>Properties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489" y="3204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96950"/>
                <a:r>
                  <a:rPr lang="en-US" sz="1400" dirty="0"/>
                  <a:t>View</a:t>
                </a: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489" y="3487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96950"/>
                <a:r>
                  <a:rPr lang="en-US" sz="1400" dirty="0"/>
                  <a:t>Controller</a:t>
                </a:r>
              </a:p>
            </p:txBody>
          </p:sp>
        </p:grp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327" y="2920"/>
              <a:ext cx="567" cy="5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96950"/>
              <a:r>
                <a:rPr lang="en-US" sz="1400" dirty="0"/>
                <a:t>Model</a:t>
              </a: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>
              <a:off x="1894" y="3147"/>
              <a:ext cx="482" cy="142"/>
            </a:xfrm>
            <a:prstGeom prst="leftRightArrow">
              <a:avLst>
                <a:gd name="adj1" fmla="val 50000"/>
                <a:gd name="adj2" fmla="val 6788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in HMI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Widget tree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Widget class inheritance tree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Window tree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Menu tree (TPOL)</a:t>
            </a:r>
          </a:p>
        </p:txBody>
      </p:sp>
      <p:pic>
        <p:nvPicPr>
          <p:cNvPr id="6" name="Grafik 5" descr="clSimpleWidgetTree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132856"/>
            <a:ext cx="3343275" cy="1152525"/>
          </a:xfrm>
          <a:prstGeom prst="rect">
            <a:avLst/>
          </a:prstGeom>
        </p:spPr>
      </p:pic>
      <p:pic>
        <p:nvPicPr>
          <p:cNvPr id="7" name="Grafik 6" descr="clSimpleWindowTree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2060848"/>
            <a:ext cx="3343275" cy="1247775"/>
          </a:xfrm>
          <a:prstGeom prst="rect">
            <a:avLst/>
          </a:prstGeom>
        </p:spPr>
      </p:pic>
      <p:pic>
        <p:nvPicPr>
          <p:cNvPr id="8" name="Grafik 7" descr="clSimpleInheritanceTree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365104"/>
            <a:ext cx="3057525" cy="1247775"/>
          </a:xfrm>
          <a:prstGeom prst="rect">
            <a:avLst/>
          </a:prstGeom>
        </p:spPr>
      </p:pic>
      <p:pic>
        <p:nvPicPr>
          <p:cNvPr id="9" name="Grafik 8" descr="clSimpleMenuTree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4365104"/>
            <a:ext cx="3343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Four ways to communicate with the HMI subsystem:</a:t>
            </a:r>
          </a:p>
          <a:p>
            <a:pPr marL="914400" lvl="1" indent="-457200"/>
            <a:r>
              <a:rPr lang="en-US" sz="2000" dirty="0" smtClean="0"/>
              <a:t>via HMI messages</a:t>
            </a:r>
            <a:endParaRPr lang="de-DE" sz="2000" dirty="0" smtClean="0"/>
          </a:p>
          <a:p>
            <a:pPr marL="914400" lvl="1" indent="-457200"/>
            <a:r>
              <a:rPr lang="en-US" sz="2000" dirty="0" smtClean="0"/>
              <a:t>via dependencies</a:t>
            </a:r>
            <a:endParaRPr lang="de-DE" sz="2000" dirty="0" smtClean="0"/>
          </a:p>
          <a:p>
            <a:pPr marL="914400" lvl="1" indent="-457200"/>
            <a:r>
              <a:rPr lang="en-US" sz="2000" dirty="0" smtClean="0"/>
              <a:t>via API Functions and DPOOL</a:t>
            </a:r>
            <a:endParaRPr lang="de-DE" sz="2000" dirty="0" smtClean="0"/>
          </a:p>
          <a:p>
            <a:pPr marL="914400" lvl="1" indent="-457200"/>
            <a:r>
              <a:rPr lang="en-US" sz="2000" dirty="0" smtClean="0"/>
              <a:t>via component signals</a:t>
            </a:r>
            <a:endParaRPr lang="de-DE" sz="2000" dirty="0" smtClean="0"/>
          </a:p>
          <a:p>
            <a:r>
              <a:rPr lang="en-US" sz="2400" dirty="0" smtClean="0"/>
              <a:t>Two ways for external entity to communicate with widgets:</a:t>
            </a:r>
          </a:p>
          <a:p>
            <a:pPr marL="914400" lvl="1" indent="-457200"/>
            <a:r>
              <a:rPr lang="en-US" sz="2000" dirty="0" smtClean="0"/>
              <a:t>Messages </a:t>
            </a:r>
          </a:p>
          <a:p>
            <a:pPr marL="914400" lvl="1" indent="-457200"/>
            <a:r>
              <a:rPr lang="en-US" sz="2000" dirty="0" smtClean="0"/>
              <a:t>API (data binding)</a:t>
            </a:r>
          </a:p>
          <a:p>
            <a:r>
              <a:rPr lang="en-US" sz="2400" dirty="0" smtClean="0"/>
              <a:t>Messages are also used for internal communication between widgets</a:t>
            </a:r>
          </a:p>
          <a:p>
            <a:r>
              <a:rPr lang="en-US" sz="2400" dirty="0" smtClean="0"/>
              <a:t>Animations are allowed to use DPOOL data directly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with 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2000"/>
              </a:lnSpc>
              <a:defRPr/>
            </a:pPr>
            <a:r>
              <a:rPr lang="en-US" sz="2000" dirty="0" smtClean="0"/>
              <a:t>Messages for widgets (WCS::Message objects) can contain: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Event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Data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 smtClean="0"/>
              <a:t>Messages can carry: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Message ID (mandatory)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Message type (propagation info)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Display ID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Priority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Receiver ID (optional)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Data (optional)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 smtClean="0"/>
              <a:t>Main message receiving interface of the widgets is </a:t>
            </a:r>
            <a:r>
              <a:rPr lang="en-US" sz="2000" u="sng" dirty="0" smtClean="0"/>
              <a:t>Handle-Message</a:t>
            </a:r>
            <a:r>
              <a:rPr lang="en-US" sz="2000" dirty="0" smtClean="0"/>
              <a:t> which includes the following processing steps: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Class-specific message processing (Process-Message)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Instance-specific message processing (Final-Hook)</a:t>
            </a:r>
          </a:p>
          <a:p>
            <a:pPr lvl="2">
              <a:lnSpc>
                <a:spcPts val="2000"/>
              </a:lnSpc>
              <a:defRPr/>
            </a:pPr>
            <a:r>
              <a:rPr lang="en-US" sz="1800" dirty="0" smtClean="0"/>
              <a:t>Optional special hooks (various e.g. Pre/Post)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 smtClean="0"/>
              <a:t>Only widgets can receive messages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API Data Object</a:t>
            </a:r>
          </a:p>
          <a:p>
            <a:pPr lvl="1"/>
            <a:r>
              <a:rPr lang="en-US" sz="2000" dirty="0" smtClean="0"/>
              <a:t>Encapsulates DPOOL date for HMI access</a:t>
            </a:r>
          </a:p>
          <a:p>
            <a:pPr lvl="1"/>
            <a:r>
              <a:rPr lang="en-US" sz="2000" dirty="0" smtClean="0"/>
              <a:t>Buffering can be enabled or disabled (data consistency)</a:t>
            </a:r>
          </a:p>
          <a:p>
            <a:pPr lvl="1"/>
            <a:r>
              <a:rPr lang="en-US" sz="2000" dirty="0" smtClean="0"/>
              <a:t>Example declaration in SDH file: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APIM DEFINE API_DATA SBW_u8ModelData IS { BUFFERED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ASSOCIATES { DPOOL_nDataSBW_u8ModelData };</a:t>
            </a:r>
          </a:p>
          <a:p>
            <a:r>
              <a:rPr lang="en-US" sz="2400" dirty="0" smtClean="0"/>
              <a:t>API Function</a:t>
            </a:r>
          </a:p>
          <a:p>
            <a:pPr lvl="1"/>
            <a:r>
              <a:rPr lang="en-US" sz="2000" dirty="0" smtClean="0"/>
              <a:t>C function that accesses API data object</a:t>
            </a:r>
          </a:p>
          <a:p>
            <a:pPr lvl="1"/>
            <a:r>
              <a:rPr lang="en-US" sz="2000" dirty="0" smtClean="0"/>
              <a:t>handled by the API Manager</a:t>
            </a:r>
          </a:p>
          <a:p>
            <a:pPr lvl="1"/>
            <a:r>
              <a:rPr lang="en-US" sz="2000" dirty="0" smtClean="0"/>
              <a:t>Types:</a:t>
            </a:r>
          </a:p>
          <a:p>
            <a:pPr lvl="2"/>
            <a:r>
              <a:rPr lang="en-US" sz="1800" dirty="0" smtClean="0"/>
              <a:t>API Getter</a:t>
            </a:r>
          </a:p>
          <a:p>
            <a:pPr lvl="2"/>
            <a:r>
              <a:rPr lang="en-US" sz="1800" dirty="0" smtClean="0"/>
              <a:t>API Setter</a:t>
            </a:r>
          </a:p>
          <a:p>
            <a:r>
              <a:rPr lang="en-US" sz="2600" dirty="0" smtClean="0"/>
              <a:t>HMI API Function</a:t>
            </a:r>
          </a:p>
          <a:p>
            <a:pPr lvl="1"/>
            <a:r>
              <a:rPr lang="en-US" sz="2200" dirty="0" smtClean="0"/>
              <a:t>C/C++ function</a:t>
            </a:r>
            <a:r>
              <a:rPr lang="en-US" sz="2000" dirty="0" smtClean="0"/>
              <a:t> that can be called by the HMI subsystem</a:t>
            </a:r>
          </a:p>
          <a:p>
            <a:pPr lvl="1"/>
            <a:r>
              <a:rPr lang="en-US" sz="2000" dirty="0" smtClean="0"/>
              <a:t>not handled by the API Manager</a:t>
            </a:r>
            <a:endParaRPr lang="en-US" sz="22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Provides variables</a:t>
            </a:r>
          </a:p>
          <a:p>
            <a:r>
              <a:rPr lang="en-US" sz="2400" dirty="0" smtClean="0"/>
              <a:t>Only for HMI internal communication</a:t>
            </a:r>
          </a:p>
          <a:p>
            <a:r>
              <a:rPr lang="en-US" sz="2400" dirty="0" smtClean="0"/>
              <a:t>Only integer type supported (int32)</a:t>
            </a:r>
          </a:p>
          <a:p>
            <a:r>
              <a:rPr lang="en-US" sz="2400" dirty="0" smtClean="0"/>
              <a:t>Processing limited </a:t>
            </a:r>
            <a:br>
              <a:rPr lang="en-US" sz="2400" dirty="0" smtClean="0"/>
            </a:br>
            <a:r>
              <a:rPr lang="en-US" sz="2400" dirty="0" smtClean="0"/>
              <a:t>(only direct access, no change notification)</a:t>
            </a:r>
          </a:p>
          <a:p>
            <a:r>
              <a:rPr lang="en-US" sz="2400" dirty="0" smtClean="0"/>
              <a:t>Declaration in ARTEMMIS configuration</a:t>
            </a:r>
          </a:p>
          <a:p>
            <a:r>
              <a:rPr lang="en-US" sz="2400" dirty="0" smtClean="0"/>
              <a:t>Automatic generation</a:t>
            </a:r>
          </a:p>
          <a:p>
            <a:r>
              <a:rPr lang="en-US" sz="2400" dirty="0" smtClean="0"/>
              <a:t>Global Variables are lightweight compared to API Functions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Localization in ARTEMMIS is called “Dependency”, because widget visualization depends on “profile”, for example language, country, mode, etc.</a:t>
            </a:r>
          </a:p>
          <a:p>
            <a:r>
              <a:rPr lang="en-US" sz="2400" dirty="0" smtClean="0"/>
              <a:t>Dependency is supported by ARTEMMIS and GS4</a:t>
            </a:r>
          </a:p>
          <a:p>
            <a:r>
              <a:rPr lang="en-US" sz="2400" dirty="0" smtClean="0"/>
              <a:t>In ARTEMMIS, we can switch widget property values based on the dependency setting</a:t>
            </a:r>
          </a:p>
          <a:p>
            <a:r>
              <a:rPr lang="en-US" sz="2400" dirty="0" smtClean="0"/>
              <a:t>In GS4, we can switch the graphical resources like images, text, and font to another set based on the setting to provide a different visualization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is the generation of graphical content (e.g. texts, bitmaps, geometric patterns)</a:t>
            </a:r>
          </a:p>
          <a:p>
            <a:r>
              <a:rPr lang="en-US" dirty="0" smtClean="0"/>
              <a:t>There are different contexts where rendering can be done:</a:t>
            </a:r>
            <a:br>
              <a:rPr lang="en-US" dirty="0" smtClean="0"/>
            </a:br>
            <a:r>
              <a:rPr lang="en-US" dirty="0" smtClean="0"/>
              <a:t>- Widget context (event driven, low priority)</a:t>
            </a:r>
            <a:br>
              <a:rPr lang="en-US" dirty="0" smtClean="0"/>
            </a:br>
            <a:r>
              <a:rPr lang="en-US" dirty="0" smtClean="0"/>
              <a:t>   used for complex rendering,</a:t>
            </a:r>
            <a:br>
              <a:rPr lang="en-US" dirty="0" smtClean="0"/>
            </a:br>
            <a:r>
              <a:rPr lang="en-US" dirty="0" smtClean="0"/>
              <a:t>   which requires a lot of time (e.g. text)</a:t>
            </a:r>
            <a:br>
              <a:rPr lang="en-US" dirty="0" smtClean="0"/>
            </a:br>
            <a:r>
              <a:rPr lang="en-US" dirty="0" smtClean="0"/>
              <a:t>- Animation context (cyclic, high priority)</a:t>
            </a:r>
            <a:br>
              <a:rPr lang="en-US" dirty="0" smtClean="0"/>
            </a:br>
            <a:r>
              <a:rPr lang="en-US" dirty="0" smtClean="0"/>
              <a:t>   only fast rendering is allowed </a:t>
            </a:r>
            <a:br>
              <a:rPr lang="en-US" dirty="0" smtClean="0"/>
            </a:br>
            <a:r>
              <a:rPr lang="en-US" dirty="0" smtClean="0"/>
              <a:t>   (e.g. clearing, copying, blending, scaling, …)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 and Components</a:t>
            </a:r>
          </a:p>
          <a:p>
            <a:r>
              <a:rPr lang="en-US" dirty="0" smtClean="0"/>
              <a:t>ARTEMMIS parts: EPF, AVI, Common Services</a:t>
            </a:r>
          </a:p>
          <a:p>
            <a:r>
              <a:rPr lang="en-US" dirty="0" smtClean="0"/>
              <a:t>Integration into the system</a:t>
            </a:r>
          </a:p>
          <a:p>
            <a:r>
              <a:rPr lang="en-US" dirty="0" smtClean="0"/>
              <a:t>Design Pattern: Model – View – Controller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Widgets</a:t>
            </a:r>
          </a:p>
          <a:p>
            <a:r>
              <a:rPr lang="en-US" dirty="0" smtClean="0"/>
              <a:t>HMI Messages</a:t>
            </a:r>
          </a:p>
          <a:p>
            <a:r>
              <a:rPr lang="en-US" dirty="0" smtClean="0"/>
              <a:t>APIs</a:t>
            </a:r>
          </a:p>
          <a:p>
            <a:r>
              <a:rPr lang="en-US" dirty="0" smtClean="0"/>
              <a:t>Global Storage</a:t>
            </a:r>
          </a:p>
          <a:p>
            <a:r>
              <a:rPr lang="en-US" dirty="0" smtClean="0"/>
              <a:t>Dependencies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processing cycle</a:t>
            </a:r>
            <a:endParaRPr lang="en-US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1475655" y="1052736"/>
            <a:ext cx="5976664" cy="5334055"/>
            <a:chOff x="5403049" y="957263"/>
            <a:chExt cx="4464278" cy="4902007"/>
          </a:xfrm>
        </p:grpSpPr>
        <p:sp>
          <p:nvSpPr>
            <p:cNvPr id="4" name="Rounded Rectangle 143"/>
            <p:cNvSpPr/>
            <p:nvPr/>
          </p:nvSpPr>
          <p:spPr bwMode="auto">
            <a:xfrm>
              <a:off x="5403049" y="4665306"/>
              <a:ext cx="4381895" cy="1129004"/>
            </a:xfrm>
            <a:prstGeom prst="roundRect">
              <a:avLst/>
            </a:prstGeom>
            <a:solidFill>
              <a:srgbClr val="CCFFCC">
                <a:alpha val="4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Paint</a:t>
              </a:r>
              <a:b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cycle</a:t>
              </a:r>
            </a:p>
          </p:txBody>
        </p:sp>
        <p:sp>
          <p:nvSpPr>
            <p:cNvPr id="5" name="Rounded Rectangle 142"/>
            <p:cNvSpPr/>
            <p:nvPr/>
          </p:nvSpPr>
          <p:spPr bwMode="auto">
            <a:xfrm>
              <a:off x="5403050" y="2810177"/>
              <a:ext cx="4381895" cy="1853843"/>
            </a:xfrm>
            <a:prstGeom prst="roundRect">
              <a:avLst/>
            </a:prstGeom>
            <a:solidFill>
              <a:srgbClr val="FF0000">
                <a:alpha val="1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EPF loop</a:t>
              </a:r>
              <a:endPara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ounded Rectangle 140"/>
            <p:cNvSpPr/>
            <p:nvPr/>
          </p:nvSpPr>
          <p:spPr bwMode="auto">
            <a:xfrm>
              <a:off x="7762708" y="2251075"/>
              <a:ext cx="1808330" cy="4254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ounded Rectangle 1"/>
            <p:cNvSpPr/>
            <p:nvPr/>
          </p:nvSpPr>
          <p:spPr bwMode="auto">
            <a:xfrm>
              <a:off x="6318535" y="1338365"/>
              <a:ext cx="3252503" cy="42545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5583070" y="965200"/>
              <a:ext cx="617538" cy="2000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1600" b="1" dirty="0" smtClean="0">
                  <a:solidFill>
                    <a:schemeClr val="bg1"/>
                  </a:solidFill>
                </a:rPr>
                <a:t>OS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8414952" y="965200"/>
              <a:ext cx="617538" cy="2000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1600" b="1" dirty="0">
                  <a:solidFill>
                    <a:schemeClr val="bg1"/>
                  </a:solidFill>
                </a:rPr>
                <a:t>HMI</a:t>
              </a:r>
            </a:p>
          </p:txBody>
        </p:sp>
        <p:cxnSp>
          <p:nvCxnSpPr>
            <p:cNvPr id="10" name="Straight Connector 3"/>
            <p:cNvCxnSpPr>
              <a:cxnSpLocks noChangeShapeType="1"/>
            </p:cNvCxnSpPr>
            <p:nvPr/>
          </p:nvCxnSpPr>
          <p:spPr bwMode="auto">
            <a:xfrm flipH="1">
              <a:off x="5886283" y="1165225"/>
              <a:ext cx="6350" cy="46940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Straight Connector 22"/>
            <p:cNvCxnSpPr>
              <a:cxnSpLocks noChangeShapeType="1"/>
            </p:cNvCxnSpPr>
            <p:nvPr/>
          </p:nvCxnSpPr>
          <p:spPr bwMode="auto">
            <a:xfrm flipH="1">
              <a:off x="8705465" y="1165225"/>
              <a:ext cx="19050" cy="46940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5829133" y="1268759"/>
              <a:ext cx="122237" cy="1330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8641965" y="2888940"/>
              <a:ext cx="134937" cy="16906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5598455" y="1403775"/>
              <a:ext cx="865187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Task activation</a:t>
              </a: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168103" y="3207230"/>
              <a:ext cx="699224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 smtClean="0"/>
                <a:t>API updates</a:t>
              </a:r>
              <a:endParaRPr lang="en-US" sz="1000" dirty="0"/>
            </a:p>
          </p:txBody>
        </p: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8791574" y="4861601"/>
              <a:ext cx="215250" cy="794128"/>
              <a:chOff x="8300885" y="4235452"/>
              <a:chExt cx="159188" cy="160082"/>
            </a:xfrm>
          </p:grpSpPr>
          <p:cxnSp>
            <p:nvCxnSpPr>
              <p:cNvPr id="17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8300885" y="4395533"/>
                <a:ext cx="159111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8459996" y="4235456"/>
                <a:ext cx="0" cy="16007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Straight Connector 57"/>
              <p:cNvCxnSpPr>
                <a:cxnSpLocks noChangeShapeType="1"/>
              </p:cNvCxnSpPr>
              <p:nvPr/>
            </p:nvCxnSpPr>
            <p:spPr bwMode="auto">
              <a:xfrm flipH="1" flipV="1">
                <a:off x="8300910" y="4235452"/>
                <a:ext cx="159163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0" name="TextBox 59"/>
            <p:cNvSpPr txBox="1">
              <a:spLocks noChangeArrowheads="1"/>
            </p:cNvSpPr>
            <p:nvPr/>
          </p:nvSpPr>
          <p:spPr bwMode="auto">
            <a:xfrm>
              <a:off x="9168103" y="3802809"/>
              <a:ext cx="572581" cy="36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handle</a:t>
              </a:r>
            </a:p>
            <a:p>
              <a:pPr eaLnBrk="1" hangingPunct="1"/>
              <a:r>
                <a:rPr lang="en-US" sz="1000" dirty="0"/>
                <a:t>messages</a:t>
              </a:r>
            </a:p>
          </p:txBody>
        </p:sp>
        <p:sp>
          <p:nvSpPr>
            <p:cNvPr id="21" name="Rectangle 60"/>
            <p:cNvSpPr>
              <a:spLocks noChangeArrowheads="1"/>
            </p:cNvSpPr>
            <p:nvPr/>
          </p:nvSpPr>
          <p:spPr bwMode="auto">
            <a:xfrm>
              <a:off x="5816433" y="4579628"/>
              <a:ext cx="139700" cy="1984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22" name="Straight Arrow Connector 37"/>
            <p:cNvCxnSpPr>
              <a:cxnSpLocks noChangeShapeType="1"/>
              <a:stCxn id="13" idx="2"/>
              <a:endCxn id="21" idx="0"/>
            </p:cNvCxnSpPr>
            <p:nvPr/>
          </p:nvCxnSpPr>
          <p:spPr bwMode="auto">
            <a:xfrm flipH="1">
              <a:off x="5886283" y="4579628"/>
              <a:ext cx="2823151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TextBox 63"/>
            <p:cNvSpPr txBox="1">
              <a:spLocks noChangeArrowheads="1"/>
            </p:cNvSpPr>
            <p:nvPr/>
          </p:nvSpPr>
          <p:spPr bwMode="auto">
            <a:xfrm>
              <a:off x="6980070" y="4243078"/>
              <a:ext cx="862343" cy="36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Finish EPF loop</a:t>
              </a:r>
            </a:p>
            <a:p>
              <a:pPr eaLnBrk="1" hangingPunct="1"/>
              <a:r>
                <a:rPr lang="en-US" sz="1000" dirty="0"/>
                <a:t>Request Painting</a:t>
              </a:r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8634027" y="4778065"/>
              <a:ext cx="155575" cy="946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25" name="Straight Arrow Connector 42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>
              <a:off x="5886283" y="4778065"/>
              <a:ext cx="28255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" name="TextBox 70"/>
            <p:cNvSpPr txBox="1">
              <a:spLocks noChangeArrowheads="1"/>
            </p:cNvSpPr>
            <p:nvPr/>
          </p:nvSpPr>
          <p:spPr bwMode="auto">
            <a:xfrm>
              <a:off x="6032333" y="4757428"/>
              <a:ext cx="773738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Task activation</a:t>
              </a:r>
            </a:p>
          </p:txBody>
        </p:sp>
        <p:sp>
          <p:nvSpPr>
            <p:cNvPr id="27" name="TextBox 75"/>
            <p:cNvSpPr txBox="1">
              <a:spLocks noChangeArrowheads="1"/>
            </p:cNvSpPr>
            <p:nvPr/>
          </p:nvSpPr>
          <p:spPr bwMode="auto">
            <a:xfrm>
              <a:off x="9114317" y="5126319"/>
              <a:ext cx="481580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Painting</a:t>
              </a:r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6318535" y="957263"/>
              <a:ext cx="617537" cy="2000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1600" b="1" dirty="0" smtClean="0">
                  <a:solidFill>
                    <a:schemeClr val="bg1"/>
                  </a:solidFill>
                </a:rPr>
                <a:t>App1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3"/>
            <p:cNvCxnSpPr>
              <a:cxnSpLocks noChangeShapeType="1"/>
            </p:cNvCxnSpPr>
            <p:nvPr/>
          </p:nvCxnSpPr>
          <p:spPr bwMode="auto">
            <a:xfrm>
              <a:off x="6588410" y="1157288"/>
              <a:ext cx="0" cy="470198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6524910" y="1401763"/>
              <a:ext cx="127000" cy="2397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8662602" y="1520826"/>
              <a:ext cx="114249" cy="15954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6618185" y="1358900"/>
              <a:ext cx="865188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send message</a:t>
              </a: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8784840" y="1430338"/>
              <a:ext cx="681037" cy="36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 err="1"/>
                <a:t>enqueue</a:t>
              </a:r>
              <a:r>
                <a:rPr lang="en-US" sz="1000" dirty="0"/>
                <a:t> message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5824370" y="2895290"/>
              <a:ext cx="127000" cy="1127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35" name="Straight Arrow Connector 7"/>
            <p:cNvCxnSpPr>
              <a:cxnSpLocks noChangeShapeType="1"/>
              <a:stCxn id="34" idx="0"/>
              <a:endCxn id="13" idx="0"/>
            </p:cNvCxnSpPr>
            <p:nvPr/>
          </p:nvCxnSpPr>
          <p:spPr bwMode="auto">
            <a:xfrm flipV="1">
              <a:off x="5887870" y="2888940"/>
              <a:ext cx="2821564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5956133" y="2933945"/>
              <a:ext cx="865187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Task activation</a:t>
              </a:r>
            </a:p>
          </p:txBody>
        </p: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8899187" y="3141059"/>
              <a:ext cx="161358" cy="397054"/>
              <a:chOff x="8325200" y="4322717"/>
              <a:chExt cx="127384" cy="238233"/>
            </a:xfrm>
          </p:grpSpPr>
          <p:cxnSp>
            <p:nvCxnSpPr>
              <p:cNvPr id="40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8452566" y="4322717"/>
                <a:ext cx="0" cy="2382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1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8325200" y="4322718"/>
                <a:ext cx="12738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751503" y="2942528"/>
              <a:ext cx="93881" cy="132101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grpSp>
          <p:nvGrpSpPr>
            <p:cNvPr id="43" name="Group 33"/>
            <p:cNvGrpSpPr>
              <a:grpSpLocks/>
            </p:cNvGrpSpPr>
            <p:nvPr/>
          </p:nvGrpSpPr>
          <p:grpSpPr bwMode="auto">
            <a:xfrm>
              <a:off x="8845392" y="3008703"/>
              <a:ext cx="322731" cy="1191161"/>
              <a:chOff x="8273905" y="4100038"/>
              <a:chExt cx="169409" cy="298570"/>
            </a:xfrm>
          </p:grpSpPr>
          <p:cxnSp>
            <p:nvCxnSpPr>
              <p:cNvPr id="44" name="Straight Connector 25"/>
              <p:cNvCxnSpPr>
                <a:cxnSpLocks noChangeShapeType="1"/>
              </p:cNvCxnSpPr>
              <p:nvPr/>
            </p:nvCxnSpPr>
            <p:spPr bwMode="auto">
              <a:xfrm flipV="1">
                <a:off x="8273905" y="4398607"/>
                <a:ext cx="169402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5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8443311" y="4100038"/>
                <a:ext cx="0" cy="29856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8273912" y="4100038"/>
                <a:ext cx="16940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8830877" y="3802809"/>
              <a:ext cx="127000" cy="27500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grpSp>
          <p:nvGrpSpPr>
            <p:cNvPr id="48" name="Group 33"/>
            <p:cNvGrpSpPr>
              <a:grpSpLocks/>
            </p:cNvGrpSpPr>
            <p:nvPr/>
          </p:nvGrpSpPr>
          <p:grpSpPr bwMode="auto">
            <a:xfrm>
              <a:off x="8952957" y="3802809"/>
              <a:ext cx="107574" cy="264708"/>
              <a:chOff x="8304534" y="4159340"/>
              <a:chExt cx="107854" cy="264709"/>
            </a:xfrm>
          </p:grpSpPr>
          <p:cxnSp>
            <p:nvCxnSpPr>
              <p:cNvPr id="49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8304535" y="4424049"/>
                <a:ext cx="10785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0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8412388" y="4159340"/>
                <a:ext cx="0" cy="26470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1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8304534" y="4159346"/>
                <a:ext cx="107852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006143" y="957263"/>
              <a:ext cx="617537" cy="2000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1600" b="1" dirty="0" smtClean="0">
                  <a:solidFill>
                    <a:schemeClr val="bg1"/>
                  </a:solidFill>
                </a:rPr>
                <a:t>App2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3"/>
            <p:cNvCxnSpPr>
              <a:cxnSpLocks noChangeShapeType="1"/>
            </p:cNvCxnSpPr>
            <p:nvPr/>
          </p:nvCxnSpPr>
          <p:spPr bwMode="auto">
            <a:xfrm>
              <a:off x="7276173" y="1157288"/>
              <a:ext cx="0" cy="470198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" name="Straight Arrow Connector 7"/>
            <p:cNvCxnSpPr>
              <a:cxnSpLocks noChangeShapeType="1"/>
              <a:stCxn id="30" idx="3"/>
              <a:endCxn id="31" idx="0"/>
            </p:cNvCxnSpPr>
            <p:nvPr/>
          </p:nvCxnSpPr>
          <p:spPr bwMode="auto">
            <a:xfrm flipV="1">
              <a:off x="6651910" y="1520826"/>
              <a:ext cx="2067817" cy="79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7"/>
            <p:cNvCxnSpPr>
              <a:cxnSpLocks noChangeShapeType="1"/>
              <a:stCxn id="12" idx="2"/>
              <a:endCxn id="30" idx="0"/>
            </p:cNvCxnSpPr>
            <p:nvPr/>
          </p:nvCxnSpPr>
          <p:spPr bwMode="auto">
            <a:xfrm>
              <a:off x="5890252" y="1401762"/>
              <a:ext cx="69815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5829133" y="1755108"/>
              <a:ext cx="122237" cy="1330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7212673" y="1884143"/>
              <a:ext cx="127000" cy="2397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58" name="Straight Arrow Connector 7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 flipV="1">
              <a:off x="5890252" y="1884143"/>
              <a:ext cx="1385921" cy="39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9" name="TextBox 10"/>
            <p:cNvSpPr txBox="1">
              <a:spLocks noChangeArrowheads="1"/>
            </p:cNvSpPr>
            <p:nvPr/>
          </p:nvSpPr>
          <p:spPr bwMode="auto">
            <a:xfrm>
              <a:off x="5599739" y="1892300"/>
              <a:ext cx="865187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Task activation</a:t>
              </a:r>
            </a:p>
          </p:txBody>
        </p:sp>
        <p:sp>
          <p:nvSpPr>
            <p:cNvPr id="60" name="TextBox 10"/>
            <p:cNvSpPr txBox="1">
              <a:spLocks noChangeArrowheads="1"/>
            </p:cNvSpPr>
            <p:nvPr/>
          </p:nvSpPr>
          <p:spPr bwMode="auto">
            <a:xfrm>
              <a:off x="6897520" y="1909542"/>
              <a:ext cx="865187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 smtClean="0"/>
                <a:t>Write </a:t>
              </a:r>
              <a:r>
                <a:rPr lang="en-US" sz="1000" dirty="0" err="1" smtClean="0"/>
                <a:t>DPool</a:t>
              </a:r>
              <a:endParaRPr lang="en-US" sz="1000" dirty="0"/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7710838" y="957263"/>
              <a:ext cx="617537" cy="2000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1600" b="1" dirty="0" smtClean="0">
                  <a:solidFill>
                    <a:schemeClr val="bg1"/>
                  </a:solidFill>
                </a:rPr>
                <a:t>API mgr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Connector 3"/>
            <p:cNvCxnSpPr>
              <a:cxnSpLocks noChangeShapeType="1"/>
            </p:cNvCxnSpPr>
            <p:nvPr/>
          </p:nvCxnSpPr>
          <p:spPr bwMode="auto">
            <a:xfrm>
              <a:off x="7980713" y="1157288"/>
              <a:ext cx="0" cy="470198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7943683" y="2315369"/>
              <a:ext cx="127000" cy="2397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8675353" y="2431256"/>
              <a:ext cx="114249" cy="15954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65" name="Straight Arrow Connector 7"/>
            <p:cNvCxnSpPr>
              <a:cxnSpLocks noChangeShapeType="1"/>
              <a:stCxn id="63" idx="3"/>
              <a:endCxn id="64" idx="0"/>
            </p:cNvCxnSpPr>
            <p:nvPr/>
          </p:nvCxnSpPr>
          <p:spPr bwMode="auto">
            <a:xfrm flipV="1">
              <a:off x="8070683" y="2431256"/>
              <a:ext cx="661795" cy="39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5831514" y="2189336"/>
              <a:ext cx="122237" cy="13300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  <p:cxnSp>
          <p:nvCxnSpPr>
            <p:cNvPr id="67" name="Straight Arrow Connector 7"/>
            <p:cNvCxnSpPr>
              <a:cxnSpLocks noChangeShapeType="1"/>
              <a:stCxn id="66" idx="2"/>
              <a:endCxn id="63" idx="0"/>
            </p:cNvCxnSpPr>
            <p:nvPr/>
          </p:nvCxnSpPr>
          <p:spPr bwMode="auto">
            <a:xfrm flipV="1">
              <a:off x="5892633" y="2315369"/>
              <a:ext cx="2114550" cy="69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" name="TextBox 10"/>
            <p:cNvSpPr txBox="1">
              <a:spLocks noChangeArrowheads="1"/>
            </p:cNvSpPr>
            <p:nvPr/>
          </p:nvSpPr>
          <p:spPr bwMode="auto">
            <a:xfrm>
              <a:off x="5602119" y="2326528"/>
              <a:ext cx="2341563" cy="22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/>
                <a:t>Task </a:t>
              </a:r>
              <a:r>
                <a:rPr lang="en-US" sz="1000" dirty="0" smtClean="0"/>
                <a:t>activation (because of </a:t>
              </a:r>
              <a:r>
                <a:rPr lang="en-US" sz="1000" dirty="0" err="1" smtClean="0"/>
                <a:t>DPool</a:t>
              </a:r>
              <a:r>
                <a:rPr lang="en-US" sz="1000" dirty="0" smtClean="0"/>
                <a:t> change)</a:t>
              </a:r>
              <a:endParaRPr lang="en-US" sz="1000" dirty="0"/>
            </a:p>
          </p:txBody>
        </p:sp>
        <p:sp>
          <p:nvSpPr>
            <p:cNvPr id="69" name="TextBox 10"/>
            <p:cNvSpPr txBox="1">
              <a:spLocks noChangeArrowheads="1"/>
            </p:cNvSpPr>
            <p:nvPr/>
          </p:nvSpPr>
          <p:spPr bwMode="auto">
            <a:xfrm>
              <a:off x="8856226" y="2295525"/>
              <a:ext cx="681037" cy="36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dirty="0" smtClean="0"/>
                <a:t>Mark API change</a:t>
              </a:r>
              <a:endParaRPr lang="en-US" sz="1000" dirty="0"/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8791598" y="3141054"/>
              <a:ext cx="114249" cy="4067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5988"/>
              <a:endParaRPr lang="en-US"/>
            </a:p>
          </p:txBody>
        </p:sp>
      </p:grpSp>
      <p:cxnSp>
        <p:nvCxnSpPr>
          <p:cNvPr id="72" name="Straight Connector 25"/>
          <p:cNvCxnSpPr>
            <a:cxnSpLocks noChangeShapeType="1"/>
          </p:cNvCxnSpPr>
          <p:nvPr/>
        </p:nvCxnSpPr>
        <p:spPr bwMode="auto">
          <a:xfrm>
            <a:off x="6156176" y="3861048"/>
            <a:ext cx="21602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of changes (EPF loop)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85685" y="1124744"/>
            <a:ext cx="7946755" cy="5260521"/>
            <a:chOff x="334165" y="1048799"/>
            <a:chExt cx="9224502" cy="4908847"/>
          </a:xfrm>
        </p:grpSpPr>
        <p:graphicFrame>
          <p:nvGraphicFramePr>
            <p:cNvPr id="6" name="Diagram 5"/>
            <p:cNvGraphicFramePr/>
            <p:nvPr/>
          </p:nvGraphicFramePr>
          <p:xfrm>
            <a:off x="437166" y="1048799"/>
            <a:ext cx="9062292" cy="14544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ounded Rectangle 9"/>
            <p:cNvSpPr/>
            <p:nvPr/>
          </p:nvSpPr>
          <p:spPr bwMode="auto">
            <a:xfrm>
              <a:off x="334165" y="2130448"/>
              <a:ext cx="9224502" cy="3827198"/>
            </a:xfrm>
            <a:prstGeom prst="roundRect">
              <a:avLst/>
            </a:prstGeom>
            <a:solidFill>
              <a:srgbClr val="C0BFD6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65294" tIns="41985" rIns="83969" bIns="41985" numCol="1" rtlCol="0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Triggered by external event, e.g.</a:t>
              </a:r>
            </a:p>
            <a:p>
              <a:pPr lvl="1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Incoming message(s)</a:t>
              </a:r>
            </a:p>
            <a:p>
              <a:pPr lvl="1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Application value changed</a:t>
              </a: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Messages are dispatched to the widget tree</a:t>
              </a:r>
              <a:endParaRPr lang="de-DE" dirty="0" smtClean="0">
                <a:cs typeface="Calibri" pitchFamily="34" charset="0"/>
              </a:endParaRPr>
            </a:p>
            <a:p>
              <a:pPr lvl="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Widgets react to the messages in their (manually-written) code</a:t>
              </a:r>
              <a:br>
                <a:rPr lang="en-US" dirty="0" smtClean="0">
                  <a:cs typeface="Calibri" pitchFamily="34" charset="0"/>
                </a:rPr>
              </a:br>
              <a:r>
                <a:rPr lang="en-US" dirty="0" smtClean="0">
                  <a:cs typeface="Calibri" pitchFamily="34" charset="0"/>
                </a:rPr>
                <a:t>   or through their final hooks (generated from XML language)</a:t>
              </a:r>
              <a:endParaRPr lang="de-DE" dirty="0" smtClean="0">
                <a:cs typeface="Calibri" pitchFamily="34" charset="0"/>
              </a:endParaRPr>
            </a:p>
            <a:p>
              <a:pPr lvl="1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Further events might be generated</a:t>
              </a:r>
              <a:endParaRPr lang="de-DE" dirty="0" smtClean="0">
                <a:cs typeface="Calibri" pitchFamily="34" charset="0"/>
              </a:endParaRPr>
            </a:p>
            <a:p>
              <a:pPr lvl="1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Properties might be modified, resulting in window invalidation</a:t>
              </a:r>
              <a:endParaRPr lang="de-DE" dirty="0" smtClean="0">
                <a:cs typeface="Calibri" pitchFamily="34" charset="0"/>
              </a:endParaRP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Widget trees (or sub-trees) might get rebuilt, resulting in window invalidation</a:t>
              </a:r>
              <a:endParaRPr lang="de-DE" dirty="0"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new state (Paint Cycle)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11560" y="1124744"/>
            <a:ext cx="7938796" cy="5256584"/>
            <a:chOff x="377620" y="1048799"/>
            <a:chExt cx="9193418" cy="4908846"/>
          </a:xfrm>
        </p:grpSpPr>
        <p:sp>
          <p:nvSpPr>
            <p:cNvPr id="6" name="Rounded Rectangle 9"/>
            <p:cNvSpPr/>
            <p:nvPr/>
          </p:nvSpPr>
          <p:spPr bwMode="auto">
            <a:xfrm>
              <a:off x="377620" y="2168860"/>
              <a:ext cx="9193418" cy="3788785"/>
            </a:xfrm>
            <a:prstGeom prst="roundRect">
              <a:avLst/>
            </a:prstGeom>
            <a:solidFill>
              <a:srgbClr val="C0BFD6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165294" tIns="41985" rIns="83969" bIns="41985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Triggered by the end of an Update Phase (message processing finished)</a:t>
              </a: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A surface (destination buffer) is attached to the GS context for the thread</a:t>
              </a:r>
              <a:endParaRPr lang="de-DE" dirty="0" smtClean="0">
                <a:cs typeface="Calibri" pitchFamily="34" charset="0"/>
              </a:endParaRP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Windows that need to repaint are traversed in the correct order (Painter’s Algorithm)</a:t>
              </a: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Each window’s painter gets a Paint( ) call, providing them the GS context to paint with</a:t>
              </a:r>
            </a:p>
            <a:p>
              <a:pPr lvl="0" algn="l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dirty="0" smtClean="0">
                  <a:cs typeface="Calibri" pitchFamily="34" charset="0"/>
                </a:rPr>
                <a:t> After all the necessary windows have repainted, the surface will be flipped</a:t>
              </a:r>
            </a:p>
          </p:txBody>
        </p:sp>
        <p:graphicFrame>
          <p:nvGraphicFramePr>
            <p:cNvPr id="7" name="Diagram 6"/>
            <p:cNvGraphicFramePr/>
            <p:nvPr/>
          </p:nvGraphicFramePr>
          <p:xfrm>
            <a:off x="437166" y="1048799"/>
            <a:ext cx="9062292" cy="14544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Memory management is done by WMMS</a:t>
            </a:r>
          </a:p>
          <a:p>
            <a:r>
              <a:rPr lang="en-US" sz="2400" dirty="0" smtClean="0"/>
              <a:t>Two main groups of objects</a:t>
            </a:r>
          </a:p>
          <a:p>
            <a:pPr lvl="1"/>
            <a:r>
              <a:rPr lang="en-US" sz="2000" dirty="0" smtClean="0"/>
              <a:t>created by framework – more static behavior, mainly driven by init/</a:t>
            </a:r>
            <a:r>
              <a:rPr lang="en-US" sz="2000" dirty="0" err="1" smtClean="0"/>
              <a:t>deinit</a:t>
            </a:r>
            <a:r>
              <a:rPr lang="en-US" sz="2000" dirty="0" smtClean="0"/>
              <a:t> of subsystem</a:t>
            </a:r>
          </a:p>
          <a:p>
            <a:pPr lvl="1"/>
            <a:r>
              <a:rPr lang="en-US" sz="2000" dirty="0" smtClean="0"/>
              <a:t>widgets (WFC objects) – very dynamic, on each scene change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are created and destroyed</a:t>
            </a:r>
          </a:p>
          <a:p>
            <a:r>
              <a:rPr lang="en-US" sz="2400" dirty="0" smtClean="0"/>
              <a:t>Goal for WMMS is to reduce memory fragmentation.</a:t>
            </a:r>
          </a:p>
          <a:p>
            <a:pPr lvl="1"/>
            <a:r>
              <a:rPr lang="en-US" sz="2000" dirty="0" smtClean="0"/>
              <a:t>tool </a:t>
            </a:r>
            <a:r>
              <a:rPr lang="en-US" sz="2000" dirty="0" err="1" smtClean="0"/>
              <a:t>SizeOfGenerator</a:t>
            </a:r>
            <a:r>
              <a:rPr lang="en-US" sz="2000" dirty="0" smtClean="0"/>
              <a:t> is used to print out sizes of objects</a:t>
            </a:r>
          </a:p>
          <a:p>
            <a:pPr lvl="1"/>
            <a:r>
              <a:rPr lang="en-US" sz="2000" dirty="0" smtClean="0"/>
              <a:t>Brutus analyzes model and estimates maximum objects alive at any moment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HMI memory is divided in smaller portions called memory pools.</a:t>
            </a:r>
          </a:p>
          <a:p>
            <a:r>
              <a:rPr lang="en-US" sz="2400" dirty="0" smtClean="0"/>
              <a:t>Every memory pool has its own configuration for protected access, depending on whether it used from more than one task context.</a:t>
            </a:r>
          </a:p>
          <a:p>
            <a:endParaRPr lang="en-US" sz="2400" dirty="0" smtClean="0"/>
          </a:p>
          <a:p>
            <a:pPr>
              <a:lnSpc>
                <a:spcPts val="1650"/>
              </a:lnSpc>
              <a:spcAft>
                <a:spcPct val="55000"/>
              </a:spcAft>
            </a:pPr>
            <a:r>
              <a:rPr lang="en-US" sz="2400" dirty="0" smtClean="0"/>
              <a:t>There are two main strategies to allocate memory.</a:t>
            </a:r>
          </a:p>
          <a:p>
            <a:pPr marL="742950" lvl="2" indent="-342900">
              <a:lnSpc>
                <a:spcPts val="1650"/>
              </a:lnSpc>
              <a:spcAft>
                <a:spcPct val="55000"/>
              </a:spcAft>
              <a:buFont typeface="Symbol" pitchFamily="18" charset="2"/>
              <a:buChar char="-"/>
            </a:pPr>
            <a:r>
              <a:rPr lang="en-US" dirty="0" smtClean="0"/>
              <a:t>Fixed size memory allocator:</a:t>
            </a:r>
            <a:br>
              <a:rPr lang="en-US" dirty="0" smtClean="0"/>
            </a:br>
            <a:r>
              <a:rPr lang="en-US" dirty="0" smtClean="0"/>
              <a:t>Memory is allocated only if there is a memory section with required memory block size and there is available block in that section. If not then a NULL is returned and an exception is thrown in the Widget Error Services (WES).</a:t>
            </a:r>
          </a:p>
          <a:p>
            <a:pPr marL="742950" lvl="2" indent="-342900">
              <a:lnSpc>
                <a:spcPts val="1650"/>
              </a:lnSpc>
              <a:spcAft>
                <a:spcPct val="55000"/>
              </a:spcAft>
              <a:buFont typeface="Symbol" pitchFamily="18" charset="2"/>
              <a:buChar char="-"/>
            </a:pPr>
            <a:r>
              <a:rPr lang="en-US" dirty="0" smtClean="0"/>
              <a:t>Flexi size memory allocator: Same as above, but if block is not found then a search for larger block is done and returned if found.</a:t>
            </a:r>
            <a:endParaRPr lang="bg-BG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EXEA is a module used by all applications to log errors</a:t>
            </a:r>
          </a:p>
          <a:p>
            <a:pPr>
              <a:defRPr/>
            </a:pPr>
            <a:r>
              <a:rPr lang="en-AU" sz="2400" dirty="0" smtClean="0"/>
              <a:t>EXEA gets following parameters (in call to EXEA):</a:t>
            </a:r>
          </a:p>
          <a:p>
            <a:pPr lvl="1"/>
            <a:r>
              <a:rPr lang="en-AU" sz="2000" dirty="0" smtClean="0"/>
              <a:t>Module ID, number which has to be defined per module</a:t>
            </a:r>
          </a:p>
          <a:p>
            <a:pPr lvl="1"/>
            <a:r>
              <a:rPr lang="en-AU" sz="2000" dirty="0" smtClean="0"/>
              <a:t>Error ID, number which is defined</a:t>
            </a:r>
          </a:p>
          <a:p>
            <a:pPr lvl="1"/>
            <a:r>
              <a:rPr lang="en-AU" sz="2000" dirty="0" smtClean="0"/>
              <a:t>Line Number (32 bit), generated during compilation</a:t>
            </a:r>
            <a:br>
              <a:rPr lang="en-AU" sz="2000" dirty="0" smtClean="0"/>
            </a:br>
            <a:r>
              <a:rPr lang="en-AU" sz="2000" dirty="0" smtClean="0"/>
              <a:t>(usually with __LINE__ macro)</a:t>
            </a:r>
          </a:p>
          <a:p>
            <a:pPr lvl="1"/>
            <a:r>
              <a:rPr lang="en-AU" sz="2000" dirty="0" smtClean="0"/>
              <a:t>Optional </a:t>
            </a:r>
            <a:r>
              <a:rPr lang="en-AU" sz="2000" dirty="0" err="1" smtClean="0"/>
              <a:t>uint</a:t>
            </a:r>
            <a:r>
              <a:rPr lang="en-AU" sz="2000" dirty="0" smtClean="0"/>
              <a:t> (32 bit) given as a parameter</a:t>
            </a:r>
            <a:endParaRPr lang="en-AU" dirty="0" smtClean="0"/>
          </a:p>
          <a:p>
            <a:pPr>
              <a:spcAft>
                <a:spcPts val="900"/>
              </a:spcAft>
              <a:defRPr/>
            </a:pPr>
            <a:r>
              <a:rPr lang="en-AU" sz="2400" dirty="0" smtClean="0"/>
              <a:t>EXEA reports errors as table with 5 columns containing above 4 values plus additional count number which gives the number of occurrences if same error occurs more than once.</a:t>
            </a:r>
          </a:p>
          <a:p>
            <a:pPr>
              <a:spcAft>
                <a:spcPts val="900"/>
              </a:spcAft>
              <a:defRPr/>
            </a:pPr>
            <a:r>
              <a:rPr lang="en-AU" sz="2400" dirty="0" smtClean="0"/>
              <a:t>EXEA is not part of the HMI subsystem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 (EXEA)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Line Number is not useful because the file is unknown</a:t>
            </a:r>
          </a:p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Therefore Line Number is repacked with additional </a:t>
            </a:r>
            <a:r>
              <a:rPr lang="en-AU" sz="2400" dirty="0" err="1" smtClean="0"/>
              <a:t>FileID</a:t>
            </a:r>
            <a:endParaRPr lang="en-AU" sz="2400" dirty="0" smtClean="0"/>
          </a:p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WES provides few macros to make life easier.</a:t>
            </a:r>
          </a:p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Macro used to log info (used term is generate exception, but not C++ exception) will combine file number with line number (i.e. (__FILEID__ &lt;&lt; 16) + (__LINE__ &amp; 0xffff)) assuming that there will be no more than 65000 lines per </a:t>
            </a:r>
            <a:r>
              <a:rPr lang="en-AU" sz="2400" dirty="0" err="1" smtClean="0"/>
              <a:t>cpp</a:t>
            </a:r>
            <a:r>
              <a:rPr lang="en-AU" sz="2400" dirty="0" smtClean="0"/>
              <a:t> file.</a:t>
            </a:r>
          </a:p>
          <a:p>
            <a:pPr>
              <a:spcAft>
                <a:spcPts val="600"/>
              </a:spcAft>
              <a:defRPr/>
            </a:pPr>
            <a:r>
              <a:rPr lang="en-AU" sz="2400" dirty="0" smtClean="0"/>
              <a:t>Finally we use simple call like: </a:t>
            </a:r>
            <a:r>
              <a:rPr lang="en-AU" sz="2400" dirty="0" err="1" smtClean="0"/>
              <a:t>WES_ThrowError</a:t>
            </a:r>
            <a:r>
              <a:rPr lang="en-AU" sz="2400" dirty="0" smtClean="0"/>
              <a:t>(</a:t>
            </a:r>
            <a:r>
              <a:rPr lang="en-AU" sz="2400" dirty="0" err="1" smtClean="0"/>
              <a:t>errorId</a:t>
            </a:r>
            <a:r>
              <a:rPr lang="en-AU" sz="2400" dirty="0" smtClean="0"/>
              <a:t>);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Error Services (WES)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WDS is a way to write trace info in ARTEMMIS</a:t>
            </a:r>
          </a:p>
          <a:p>
            <a:r>
              <a:rPr lang="en-US" sz="2400" dirty="0" smtClean="0"/>
              <a:t>On simulation trace prints into VS2005 output window</a:t>
            </a:r>
            <a:br>
              <a:rPr lang="en-US" sz="2400" dirty="0" smtClean="0"/>
            </a:br>
            <a:r>
              <a:rPr lang="en-US" sz="2400" dirty="0" smtClean="0"/>
              <a:t>(we use </a:t>
            </a:r>
            <a:r>
              <a:rPr lang="en-US" sz="2400" dirty="0" err="1" smtClean="0"/>
              <a:t>OutputDebugString</a:t>
            </a:r>
            <a:r>
              <a:rPr lang="en-US" sz="2400" dirty="0" smtClean="0"/>
              <a:t>) and/or to the log file</a:t>
            </a:r>
          </a:p>
          <a:p>
            <a:r>
              <a:rPr lang="en-US" sz="2400" dirty="0" smtClean="0"/>
              <a:t>On target for now it does not go anywhere, but  it is possible to change wrapping macros and redirect it to some useful place</a:t>
            </a:r>
          </a:p>
          <a:p>
            <a:r>
              <a:rPr lang="en-US" sz="2400" dirty="0" smtClean="0"/>
              <a:t>In the future (this is ongoing implementation in JGP platform) </a:t>
            </a:r>
            <a:r>
              <a:rPr lang="en-US" sz="2400" dirty="0" smtClean="0">
                <a:solidFill>
                  <a:srgbClr val="EB328C"/>
                </a:solidFill>
              </a:rPr>
              <a:t>it will be send to attached to the target PC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Debug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WDS defines following macros:</a:t>
            </a:r>
          </a:p>
          <a:p>
            <a:pPr lvl="1"/>
            <a:r>
              <a:rPr lang="en-US" dirty="0" err="1" smtClean="0"/>
              <a:t>WDS_start</a:t>
            </a:r>
            <a:r>
              <a:rPr lang="en-US" dirty="0" smtClean="0"/>
              <a:t>(</a:t>
            </a:r>
            <a:r>
              <a:rPr lang="en-US" dirty="0" err="1" smtClean="0"/>
              <a:t>TPname</a:t>
            </a:r>
            <a:r>
              <a:rPr lang="en-US" dirty="0" smtClean="0"/>
              <a:t>, level, text, …);</a:t>
            </a:r>
          </a:p>
          <a:p>
            <a:pPr lvl="1"/>
            <a:r>
              <a:rPr lang="en-US" dirty="0" err="1" smtClean="0"/>
              <a:t>WDS_stop</a:t>
            </a:r>
            <a:r>
              <a:rPr lang="en-US" dirty="0" smtClean="0"/>
              <a:t>(</a:t>
            </a:r>
            <a:r>
              <a:rPr lang="en-US" dirty="0" err="1" smtClean="0"/>
              <a:t>TPname</a:t>
            </a:r>
            <a:r>
              <a:rPr lang="en-US" dirty="0" smtClean="0"/>
              <a:t>, level, text, …);</a:t>
            </a:r>
          </a:p>
          <a:p>
            <a:pPr lvl="1"/>
            <a:r>
              <a:rPr lang="en-US" dirty="0" err="1" smtClean="0"/>
              <a:t>WDS_trace</a:t>
            </a:r>
            <a:r>
              <a:rPr lang="en-US" dirty="0" smtClean="0"/>
              <a:t>(</a:t>
            </a:r>
            <a:r>
              <a:rPr lang="en-US" dirty="0" err="1" smtClean="0"/>
              <a:t>TPname</a:t>
            </a:r>
            <a:r>
              <a:rPr lang="en-US" dirty="0" smtClean="0"/>
              <a:t>, level, text, …);</a:t>
            </a:r>
          </a:p>
          <a:p>
            <a:r>
              <a:rPr lang="en-US" sz="2400" dirty="0" err="1" smtClean="0"/>
              <a:t>WDS_start</a:t>
            </a:r>
            <a:r>
              <a:rPr lang="en-US" sz="2400" dirty="0" smtClean="0"/>
              <a:t>/stop are meant for using in methods.</a:t>
            </a:r>
            <a:br>
              <a:rPr lang="en-US" sz="2400" dirty="0" smtClean="0"/>
            </a:br>
            <a:r>
              <a:rPr lang="en-US" sz="2400" dirty="0" smtClean="0"/>
              <a:t>At the beginning and at the end.</a:t>
            </a:r>
          </a:p>
          <a:p>
            <a:r>
              <a:rPr lang="en-US" sz="2400" dirty="0" err="1" smtClean="0"/>
              <a:t>WDS_trace</a:t>
            </a:r>
            <a:r>
              <a:rPr lang="en-US" sz="2400" dirty="0" smtClean="0"/>
              <a:t> is for regular usage in any place</a:t>
            </a:r>
          </a:p>
          <a:p>
            <a:r>
              <a:rPr lang="en-US" sz="2400" dirty="0" smtClean="0"/>
              <a:t>There are modifications of these macros with M at the end (i.e. </a:t>
            </a:r>
            <a:r>
              <a:rPr lang="en-US" sz="2400" dirty="0" err="1" smtClean="0"/>
              <a:t>WDS_traceM</a:t>
            </a:r>
            <a:r>
              <a:rPr lang="en-US" sz="2400" dirty="0" smtClean="0"/>
              <a:t>)  which additionally send “</a:t>
            </a:r>
            <a:r>
              <a:rPr lang="en-US" sz="2400" dirty="0" smtClean="0">
                <a:cs typeface="Courier New" pitchFamily="49" charset="0"/>
              </a:rPr>
              <a:t>this</a:t>
            </a:r>
            <a:r>
              <a:rPr lang="en-US" sz="2400" dirty="0" smtClean="0"/>
              <a:t>” pointer as a parameter, and they are meant for usage inside methods of a class.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Debug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 are used to </a:t>
            </a:r>
            <a:br>
              <a:rPr lang="en-US" dirty="0" smtClean="0"/>
            </a:br>
            <a:r>
              <a:rPr lang="en-US" dirty="0" smtClean="0"/>
              <a:t>change visual objects and their properties </a:t>
            </a:r>
            <a:br>
              <a:rPr lang="en-US" dirty="0" smtClean="0"/>
            </a:br>
            <a:r>
              <a:rPr lang="en-US" dirty="0" smtClean="0"/>
              <a:t>in a smooth way.</a:t>
            </a:r>
          </a:p>
          <a:p>
            <a:r>
              <a:rPr lang="en-US" dirty="0" smtClean="0"/>
              <a:t>Because of the structure of the ARTEMMIS framework animations are also used for </a:t>
            </a:r>
            <a:br>
              <a:rPr lang="en-US" dirty="0" smtClean="0"/>
            </a:br>
            <a:r>
              <a:rPr lang="en-US" dirty="0" smtClean="0"/>
              <a:t>setting up different screen configurations </a:t>
            </a:r>
            <a:br>
              <a:rPr lang="en-US" dirty="0" smtClean="0"/>
            </a:br>
            <a:r>
              <a:rPr lang="en-US" dirty="0" smtClean="0"/>
              <a:t>e.g.: switching on or off of the dials or the Picture in Picture feature.</a:t>
            </a:r>
          </a:p>
          <a:p>
            <a:r>
              <a:rPr lang="en-US" dirty="0" smtClean="0"/>
              <a:t>Because the animations are running in a predefined, fixed cycle, sometimes they are used for showing information which needs to be visible very fast.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</a:t>
            </a:r>
          </a:p>
          <a:p>
            <a:r>
              <a:rPr lang="en-US" dirty="0" smtClean="0"/>
              <a:t>HMI processing cycle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Widget Debug Service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XML Language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Daimler Model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Graphic Subsystem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Animations are not painting anything</a:t>
            </a:r>
          </a:p>
          <a:p>
            <a:r>
              <a:rPr lang="en-US" dirty="0" smtClean="0"/>
              <a:t>They only influence the properties of the painters and invalidate the windows assigned to the painters. </a:t>
            </a:r>
          </a:p>
          <a:p>
            <a:r>
              <a:rPr lang="en-US" dirty="0" smtClean="0"/>
              <a:t>For changing the values of painter properties predefined transition-algorithms are available</a:t>
            </a:r>
            <a:br>
              <a:rPr lang="en-US" dirty="0" smtClean="0"/>
            </a:br>
            <a:r>
              <a:rPr lang="en-US" dirty="0" smtClean="0"/>
              <a:t>(called “</a:t>
            </a:r>
            <a:r>
              <a:rPr lang="en-US" dirty="0" err="1" smtClean="0"/>
              <a:t>Easings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Animations are started and stopped by widgets</a:t>
            </a:r>
          </a:p>
          <a:p>
            <a:r>
              <a:rPr lang="en-US" dirty="0" smtClean="0"/>
              <a:t>The interaction between already running and newly requested animations can be configured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ARTEMMIS most of the configuration is done using the “VDO HMI Language”, based on XML</a:t>
            </a:r>
          </a:p>
          <a:p>
            <a:r>
              <a:rPr lang="en-US" dirty="0" smtClean="0"/>
              <a:t>It is defined as schema files (XSD) distributed with the Brutus compiler which turns XML into C++ code</a:t>
            </a:r>
          </a:p>
          <a:p>
            <a:r>
              <a:rPr lang="en-US" dirty="0" smtClean="0"/>
              <a:t>The XML files defining system behavior, visual appearance, etc. are summarized as “HMI Model”</a:t>
            </a:r>
          </a:p>
          <a:p>
            <a:r>
              <a:rPr lang="en-US" dirty="0" smtClean="0"/>
              <a:t>The original idea was to have a flexible solution that is formed by a project specific HMI model which is dropped into a generic base system</a:t>
            </a:r>
          </a:p>
          <a:p>
            <a:r>
              <a:rPr lang="en-US" dirty="0" smtClean="0"/>
              <a:t>In reality there is a necessity for project specific code (widgets, intermediate classes, API and HMI API functions) to extend the base system’s capabilities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 means to define widget behavior using the HMI language</a:t>
            </a:r>
          </a:p>
          <a:p>
            <a:r>
              <a:rPr lang="en-US" dirty="0" smtClean="0"/>
              <a:t>Modeling can happen at several places:</a:t>
            </a:r>
          </a:p>
          <a:p>
            <a:pPr lvl="1"/>
            <a:r>
              <a:rPr lang="en-US" dirty="0" smtClean="0"/>
              <a:t>Widgets</a:t>
            </a:r>
          </a:p>
          <a:p>
            <a:pPr lvl="2"/>
            <a:r>
              <a:rPr lang="en-US" dirty="0" smtClean="0"/>
              <a:t>Property values</a:t>
            </a:r>
          </a:p>
          <a:p>
            <a:pPr lvl="2"/>
            <a:r>
              <a:rPr lang="en-US" dirty="0" smtClean="0"/>
              <a:t>Behavior on property value changes</a:t>
            </a:r>
          </a:p>
          <a:p>
            <a:pPr lvl="2"/>
            <a:r>
              <a:rPr lang="en-US" dirty="0" smtClean="0"/>
              <a:t>Behavior on incoming HMI messages</a:t>
            </a:r>
          </a:p>
          <a:p>
            <a:pPr lvl="1"/>
            <a:r>
              <a:rPr lang="en-US" dirty="0" smtClean="0"/>
              <a:t>State Machines</a:t>
            </a:r>
          </a:p>
          <a:p>
            <a:pPr lvl="2"/>
            <a:r>
              <a:rPr lang="en-US" dirty="0" smtClean="0"/>
              <a:t>Behavior on incoming HMI messages</a:t>
            </a:r>
          </a:p>
          <a:p>
            <a:pPr lvl="2"/>
            <a:r>
              <a:rPr lang="en-US" dirty="0" smtClean="0"/>
              <a:t>Behavior on state change</a:t>
            </a:r>
          </a:p>
          <a:p>
            <a:r>
              <a:rPr lang="en-US" dirty="0" smtClean="0"/>
              <a:t>In Daimler projects the HMI model is split into many “model packages” to support parallel development by removing bottle </a:t>
            </a:r>
            <a:r>
              <a:rPr lang="en-US" smtClean="0"/>
              <a:t>necks (monolithic files, etc.)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delivers configuration in addition to requirements document</a:t>
            </a:r>
          </a:p>
          <a:p>
            <a:r>
              <a:rPr lang="en-US" dirty="0" smtClean="0"/>
              <a:t>The exchange of those files (xml + </a:t>
            </a:r>
            <a:r>
              <a:rPr lang="en-US" dirty="0" err="1" smtClean="0"/>
              <a:t>additionals</a:t>
            </a:r>
            <a:r>
              <a:rPr lang="en-US" dirty="0" smtClean="0"/>
              <a:t>) is defined in a specific “Lx-process” with certain stages</a:t>
            </a:r>
          </a:p>
          <a:p>
            <a:r>
              <a:rPr lang="en-US" dirty="0" smtClean="0"/>
              <a:t>Elements of the customer configuration is edited by the customer department and sent back to the customer to take over and for validation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Styleguide</a:t>
            </a:r>
            <a:r>
              <a:rPr lang="en-US" dirty="0" smtClean="0"/>
              <a:t> is also delivered in this process and contains the visual elements and general layout that needs to be used in the instrument cluster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Daimler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customer delivers the following documents:</a:t>
            </a:r>
          </a:p>
          <a:p>
            <a:pPr lvl="1"/>
            <a:r>
              <a:rPr lang="de-DE" sz="2000" dirty="0" err="1" smtClean="0"/>
              <a:t>Styleguide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1800" dirty="0" smtClean="0"/>
              <a:t>Design </a:t>
            </a:r>
            <a:r>
              <a:rPr lang="de-DE" sz="1800" dirty="0" err="1" smtClean="0"/>
              <a:t>elements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layout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target</a:t>
            </a:r>
            <a:endParaRPr lang="de-DE" sz="2000" dirty="0" smtClean="0"/>
          </a:p>
          <a:p>
            <a:pPr lvl="1"/>
            <a:r>
              <a:rPr lang="de-DE" sz="2000" dirty="0" smtClean="0"/>
              <a:t>Icons</a:t>
            </a:r>
            <a:br>
              <a:rPr lang="de-DE" sz="2000" dirty="0" smtClean="0"/>
            </a:br>
            <a:r>
              <a:rPr lang="de-DE" sz="1800" dirty="0" smtClean="0"/>
              <a:t>Definition </a:t>
            </a:r>
            <a:r>
              <a:rPr lang="de-DE" sz="1800" dirty="0" err="1" smtClean="0"/>
              <a:t>of</a:t>
            </a:r>
            <a:r>
              <a:rPr lang="de-DE" sz="1800" dirty="0" smtClean="0"/>
              <a:t> Daimler </a:t>
            </a:r>
            <a:r>
              <a:rPr lang="de-DE" sz="1800" dirty="0" err="1" smtClean="0"/>
              <a:t>icons</a:t>
            </a:r>
            <a:endParaRPr lang="de-DE" sz="2000" dirty="0" smtClean="0"/>
          </a:p>
          <a:p>
            <a:pPr lvl="1"/>
            <a:r>
              <a:rPr lang="de-DE" sz="2000" dirty="0" smtClean="0"/>
              <a:t>Fonts </a:t>
            </a:r>
            <a:br>
              <a:rPr lang="de-DE" sz="2000" dirty="0" smtClean="0"/>
            </a:br>
            <a:r>
              <a:rPr lang="de-DE" sz="1800" dirty="0" smtClean="0"/>
              <a:t>Definition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fonts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in </a:t>
            </a:r>
            <a:r>
              <a:rPr lang="de-DE" sz="1800" dirty="0" err="1" smtClean="0"/>
              <a:t>screens</a:t>
            </a:r>
            <a:endParaRPr lang="de-DE" sz="2000" dirty="0" smtClean="0"/>
          </a:p>
          <a:p>
            <a:pPr lvl="1"/>
            <a:r>
              <a:rPr lang="de-DE" sz="2000" dirty="0" smtClean="0"/>
              <a:t>Patterns</a:t>
            </a:r>
            <a:br>
              <a:rPr lang="de-DE" sz="2000" dirty="0" smtClean="0"/>
            </a:br>
            <a:r>
              <a:rPr lang="de-DE" sz="1800" dirty="0" smtClean="0"/>
              <a:t>Variables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unit</a:t>
            </a:r>
            <a:r>
              <a:rPr lang="de-DE" sz="1800" dirty="0" smtClean="0"/>
              <a:t> </a:t>
            </a:r>
            <a:r>
              <a:rPr lang="de-DE" sz="1800" dirty="0" err="1" smtClean="0"/>
              <a:t>definition</a:t>
            </a:r>
            <a:r>
              <a:rPr lang="de-DE" sz="1800" dirty="0" smtClean="0"/>
              <a:t> </a:t>
            </a:r>
            <a:endParaRPr lang="de-DE" sz="2000" dirty="0" smtClean="0"/>
          </a:p>
          <a:p>
            <a:pPr lvl="1"/>
            <a:r>
              <a:rPr lang="de-DE" sz="2000" dirty="0" err="1" smtClean="0"/>
              <a:t>Grids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1800" dirty="0" err="1" smtClean="0"/>
              <a:t>Structure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design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screens</a:t>
            </a:r>
            <a:endParaRPr lang="de-DE" sz="2000" dirty="0" smtClean="0"/>
          </a:p>
          <a:p>
            <a:pPr lvl="1"/>
            <a:r>
              <a:rPr lang="de-DE" sz="2000" dirty="0" smtClean="0"/>
              <a:t>Screens</a:t>
            </a:r>
            <a:br>
              <a:rPr lang="de-DE" sz="2000" dirty="0" smtClean="0"/>
            </a:br>
            <a:r>
              <a:rPr lang="de-DE" sz="1800" dirty="0" err="1" smtClean="0"/>
              <a:t>Textual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screens</a:t>
            </a:r>
            <a:r>
              <a:rPr lang="de-DE" sz="1800" dirty="0" smtClean="0"/>
              <a:t> (</a:t>
            </a:r>
            <a:r>
              <a:rPr lang="de-DE" sz="1800" dirty="0" err="1" smtClean="0"/>
              <a:t>including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 </a:t>
            </a:r>
            <a:r>
              <a:rPr lang="de-DE" sz="1800" dirty="0" err="1" smtClean="0"/>
              <a:t>translations</a:t>
            </a:r>
            <a:r>
              <a:rPr lang="de-DE" sz="1800" dirty="0" smtClean="0"/>
              <a:t>)</a:t>
            </a:r>
            <a:br>
              <a:rPr lang="de-DE" sz="1800" dirty="0" smtClean="0"/>
            </a:br>
            <a:r>
              <a:rPr lang="de-DE" sz="1800" dirty="0" smtClean="0"/>
              <a:t>Further </a:t>
            </a:r>
            <a:r>
              <a:rPr lang="de-DE" sz="1800" dirty="0" err="1" smtClean="0"/>
              <a:t>layout</a:t>
            </a:r>
            <a:r>
              <a:rPr lang="de-DE" sz="1800" dirty="0" smtClean="0"/>
              <a:t> </a:t>
            </a:r>
            <a:r>
              <a:rPr lang="de-DE" sz="1800" dirty="0" err="1" smtClean="0"/>
              <a:t>including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icons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/>
              <a:t>Separated</a:t>
            </a:r>
            <a:r>
              <a:rPr lang="de-DE" sz="1800" dirty="0" smtClean="0"/>
              <a:t> in </a:t>
            </a:r>
            <a:r>
              <a:rPr lang="de-DE" sz="1800" dirty="0" err="1" smtClean="0"/>
              <a:t>menu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warning</a:t>
            </a:r>
            <a:r>
              <a:rPr lang="de-DE" sz="1800" dirty="0" smtClean="0"/>
              <a:t> </a:t>
            </a:r>
            <a:r>
              <a:rPr lang="de-DE" sz="1800" dirty="0" err="1" smtClean="0"/>
              <a:t>screens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Daimler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Customer Department </a:t>
            </a:r>
            <a:r>
              <a:rPr lang="de-DE" dirty="0" err="1" smtClean="0"/>
              <a:t>and</a:t>
            </a:r>
            <a:r>
              <a:rPr lang="de-DE" dirty="0" smtClean="0"/>
              <a:t> CDS </a:t>
            </a:r>
            <a:r>
              <a:rPr lang="de-DE" dirty="0" err="1" smtClean="0"/>
              <a:t>toolchain</a:t>
            </a:r>
            <a:endParaRPr lang="de-DE" dirty="0" smtClean="0"/>
          </a:p>
          <a:p>
            <a:r>
              <a:rPr lang="de-DE" dirty="0" smtClean="0"/>
              <a:t>Customer Department </a:t>
            </a:r>
            <a:r>
              <a:rPr lang="de-DE" dirty="0" err="1" smtClean="0"/>
              <a:t>toolchain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/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CDS </a:t>
            </a:r>
            <a:r>
              <a:rPr lang="de-DE" dirty="0" err="1" smtClean="0"/>
              <a:t>toolchain</a:t>
            </a:r>
            <a:endParaRPr lang="de-DE" dirty="0" smtClean="0"/>
          </a:p>
          <a:p>
            <a:r>
              <a:rPr lang="de-DE" dirty="0" smtClean="0"/>
              <a:t>Customer </a:t>
            </a:r>
            <a:r>
              <a:rPr lang="de-DE" dirty="0" err="1" smtClean="0"/>
              <a:t>department</a:t>
            </a:r>
            <a:r>
              <a:rPr lang="de-DE" dirty="0" smtClean="0"/>
              <a:t> </a:t>
            </a:r>
            <a:r>
              <a:rPr lang="de-DE" dirty="0" err="1" smtClean="0"/>
              <a:t>toolchain</a:t>
            </a:r>
            <a:r>
              <a:rPr lang="de-DE" dirty="0" smtClean="0"/>
              <a:t> (e.g. Daimler): </a:t>
            </a:r>
          </a:p>
          <a:p>
            <a:pPr lvl="1"/>
            <a:r>
              <a:rPr lang="de-DE" sz="2000" dirty="0" err="1" smtClean="0"/>
              <a:t>guideX</a:t>
            </a:r>
            <a:endParaRPr lang="de-DE" sz="2000" dirty="0" smtClean="0"/>
          </a:p>
          <a:p>
            <a:pPr lvl="1"/>
            <a:r>
              <a:rPr lang="de-DE" sz="2000" dirty="0" err="1" smtClean="0"/>
              <a:t>XCompiler</a:t>
            </a:r>
            <a:endParaRPr lang="de-DE" sz="2000" dirty="0" smtClean="0"/>
          </a:p>
          <a:p>
            <a:r>
              <a:rPr lang="de-DE" dirty="0" smtClean="0"/>
              <a:t>CDS </a:t>
            </a:r>
            <a:r>
              <a:rPr lang="de-DE" dirty="0" err="1" smtClean="0"/>
              <a:t>toolchain</a:t>
            </a:r>
            <a:endParaRPr lang="de-DE" dirty="0" smtClean="0"/>
          </a:p>
          <a:p>
            <a:pPr lvl="1"/>
            <a:r>
              <a:rPr lang="de-DE" dirty="0" smtClean="0"/>
              <a:t>API Generator / Manager</a:t>
            </a:r>
          </a:p>
          <a:p>
            <a:pPr lvl="1"/>
            <a:r>
              <a:rPr lang="de-DE" dirty="0" smtClean="0"/>
              <a:t>ROMG</a:t>
            </a:r>
          </a:p>
          <a:p>
            <a:pPr lvl="1"/>
            <a:r>
              <a:rPr lang="de-DE" dirty="0" smtClean="0"/>
              <a:t>RSST Export</a:t>
            </a:r>
          </a:p>
          <a:p>
            <a:pPr lvl="1"/>
            <a:r>
              <a:rPr lang="de-DE" dirty="0" err="1" smtClean="0"/>
              <a:t>SizeOf</a:t>
            </a:r>
            <a:endParaRPr lang="de-DE" dirty="0" smtClean="0"/>
          </a:p>
          <a:p>
            <a:pPr lvl="1"/>
            <a:r>
              <a:rPr lang="de-DE" dirty="0" err="1" smtClean="0"/>
              <a:t>ProSeCo</a:t>
            </a:r>
            <a:endParaRPr lang="de-DE" dirty="0" smtClean="0"/>
          </a:p>
          <a:p>
            <a:pPr lvl="1"/>
            <a:r>
              <a:rPr lang="de-DE" dirty="0" smtClean="0"/>
              <a:t>Brutus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Interface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(GPU)</a:t>
            </a:r>
          </a:p>
          <a:p>
            <a:r>
              <a:rPr lang="de-DE" dirty="0" smtClean="0"/>
              <a:t>Interface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Draw primitives (e.g. </a:t>
            </a:r>
            <a:r>
              <a:rPr lang="de-DE" dirty="0" err="1" smtClean="0"/>
              <a:t>dots</a:t>
            </a:r>
            <a:r>
              <a:rPr lang="de-DE" dirty="0" smtClean="0"/>
              <a:t>, </a:t>
            </a:r>
            <a:r>
              <a:rPr lang="de-DE" dirty="0" err="1" smtClean="0"/>
              <a:t>lines</a:t>
            </a:r>
            <a:r>
              <a:rPr lang="de-DE" dirty="0" smtClean="0"/>
              <a:t>, </a:t>
            </a:r>
            <a:r>
              <a:rPr lang="de-DE" dirty="0" err="1" smtClean="0"/>
              <a:t>polygones</a:t>
            </a:r>
            <a:r>
              <a:rPr lang="de-DE" dirty="0" smtClean="0"/>
              <a:t>…)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GRLC_vDrawPixel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/>
              <a:t>Draw </a:t>
            </a:r>
            <a:r>
              <a:rPr lang="de-DE" dirty="0" err="1" smtClean="0"/>
              <a:t>textures</a:t>
            </a:r>
            <a:r>
              <a:rPr lang="de-DE" dirty="0" smtClean="0"/>
              <a:t> / </a:t>
            </a:r>
            <a:r>
              <a:rPr lang="de-DE" dirty="0" err="1" smtClean="0"/>
              <a:t>bitmaps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GRLC_vDrawBitmapID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/>
              <a:t>Draw </a:t>
            </a:r>
            <a:r>
              <a:rPr lang="de-DE" dirty="0" err="1" smtClean="0"/>
              <a:t>text</a:t>
            </a:r>
            <a:r>
              <a:rPr lang="de-DE" dirty="0" smtClean="0"/>
              <a:t> (Bitmap </a:t>
            </a:r>
            <a:r>
              <a:rPr lang="de-DE" dirty="0" err="1" smtClean="0"/>
              <a:t>or</a:t>
            </a:r>
            <a:r>
              <a:rPr lang="de-DE" dirty="0" smtClean="0"/>
              <a:t> True Type)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GRLC_vDrawTextID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/>
              <a:t>Draw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r>
              <a:rPr lang="de-DE" dirty="0" smtClean="0"/>
              <a:t>Draw </a:t>
            </a:r>
            <a:r>
              <a:rPr lang="de-DE" dirty="0" err="1" smtClean="0"/>
              <a:t>meshes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GRLC_vDrawMMesh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Manage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layering</a:t>
            </a:r>
            <a:r>
              <a:rPr lang="de-DE" dirty="0" smtClean="0"/>
              <a:t>, </a:t>
            </a:r>
            <a:r>
              <a:rPr lang="de-DE" dirty="0" err="1" smtClean="0"/>
              <a:t>blending</a:t>
            </a:r>
            <a:r>
              <a:rPr lang="de-DE" dirty="0" smtClean="0"/>
              <a:t>, zoom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alpha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r>
              <a:rPr lang="en-US" dirty="0" smtClean="0"/>
              <a:t>Support displays with 1/2/4/8/16/24/32 </a:t>
            </a:r>
            <a:r>
              <a:rPr lang="en-US" dirty="0" err="1" smtClean="0"/>
              <a:t>bpp</a:t>
            </a:r>
            <a:r>
              <a:rPr lang="en-US" dirty="0" smtClean="0"/>
              <a:t> Color and resolutions up to Full HD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174739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124744"/>
            <a:ext cx="3384376" cy="24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717032"/>
            <a:ext cx="856895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2339752" y="1268760"/>
            <a:ext cx="5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0" y="13407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771800" y="33569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1" name="Pfeil nach unten 10"/>
          <p:cNvSpPr/>
          <p:nvPr/>
        </p:nvSpPr>
        <p:spPr>
          <a:xfrm>
            <a:off x="2843808" y="1484784"/>
            <a:ext cx="1872208" cy="216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Scal</a:t>
            </a:r>
            <a:r>
              <a:rPr lang="en-US" sz="2400" dirty="0" smtClean="0"/>
              <a:t> 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91337003"/>
              </p:ext>
            </p:extLst>
          </p:nvPr>
        </p:nvGraphicFramePr>
        <p:xfrm>
          <a:off x="-108769" y="620688"/>
          <a:ext cx="9001249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79512" y="105273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Resource </a:t>
            </a:r>
          </a:p>
          <a:p>
            <a:r>
              <a:rPr lang="en-US" sz="3200" dirty="0" smtClean="0"/>
              <a:t>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ARTEMMIS: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3300" b="1" dirty="0" smtClean="0"/>
              <a:t>A</a:t>
            </a:r>
            <a:r>
              <a:rPr lang="en-US" sz="3300" dirty="0" smtClean="0"/>
              <a:t>utomated and </a:t>
            </a:r>
            <a:r>
              <a:rPr lang="en-US" sz="3300" b="1" dirty="0" smtClean="0"/>
              <a:t>R</a:t>
            </a:r>
            <a:r>
              <a:rPr lang="en-US" sz="3300" dirty="0" smtClean="0"/>
              <a:t>econfigurable </a:t>
            </a:r>
            <a:r>
              <a:rPr lang="en-US" sz="3300" b="1" dirty="0" err="1" smtClean="0"/>
              <a:t>T</a:t>
            </a:r>
            <a:r>
              <a:rPr lang="en-US" sz="3300" dirty="0" err="1" smtClean="0"/>
              <a:t>oolchain</a:t>
            </a:r>
            <a:r>
              <a:rPr lang="en-US" sz="3300" dirty="0" smtClean="0"/>
              <a:t> for </a:t>
            </a:r>
            <a:r>
              <a:rPr lang="en-US" sz="3300" b="1" dirty="0" smtClean="0"/>
              <a:t>E</a:t>
            </a:r>
            <a:r>
              <a:rPr lang="en-US" sz="3300" dirty="0" smtClean="0"/>
              <a:t>mbedded </a:t>
            </a:r>
            <a:r>
              <a:rPr lang="en-US" sz="3300" b="1" dirty="0" smtClean="0"/>
              <a:t>M</a:t>
            </a:r>
            <a:r>
              <a:rPr lang="en-US" sz="3300" dirty="0" smtClean="0"/>
              <a:t>an </a:t>
            </a:r>
            <a:r>
              <a:rPr lang="en-US" sz="3300" b="1" dirty="0" smtClean="0"/>
              <a:t>M</a:t>
            </a:r>
            <a:r>
              <a:rPr lang="en-US" sz="3300" dirty="0" smtClean="0"/>
              <a:t>achine </a:t>
            </a:r>
            <a:r>
              <a:rPr lang="en-US" sz="3300" b="1" dirty="0" smtClean="0"/>
              <a:t>I</a:t>
            </a:r>
            <a:r>
              <a:rPr lang="en-US" sz="3300" dirty="0" smtClean="0"/>
              <a:t>nterface </a:t>
            </a:r>
            <a:r>
              <a:rPr lang="en-US" sz="3300" b="1" dirty="0" smtClean="0"/>
              <a:t>S</a:t>
            </a:r>
            <a:r>
              <a:rPr lang="en-US" sz="3300" dirty="0" smtClean="0"/>
              <a:t>ystems</a:t>
            </a:r>
          </a:p>
          <a:p>
            <a:endParaRPr lang="en-US" dirty="0" smtClean="0"/>
          </a:p>
          <a:p>
            <a:r>
              <a:rPr lang="en-US" dirty="0" smtClean="0"/>
              <a:t>HMI framework including </a:t>
            </a:r>
            <a:r>
              <a:rPr lang="en-US" dirty="0" err="1" smtClean="0"/>
              <a:t>toolchain</a:t>
            </a:r>
            <a:r>
              <a:rPr lang="en-US" dirty="0" smtClean="0"/>
              <a:t> (XML based)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Scene management</a:t>
            </a:r>
          </a:p>
          <a:p>
            <a:pPr lvl="1"/>
            <a:r>
              <a:rPr lang="en-US" dirty="0" smtClean="0"/>
              <a:t>Message communication</a:t>
            </a:r>
          </a:p>
          <a:p>
            <a:pPr lvl="1"/>
            <a:r>
              <a:rPr lang="en-US" dirty="0" smtClean="0"/>
              <a:t>Focus management</a:t>
            </a:r>
          </a:p>
          <a:p>
            <a:pPr lvl="1"/>
            <a:r>
              <a:rPr lang="en-US" dirty="0" smtClean="0"/>
              <a:t>State machine support</a:t>
            </a:r>
          </a:p>
          <a:p>
            <a:pPr lvl="1"/>
            <a:r>
              <a:rPr lang="en-US" dirty="0" smtClean="0"/>
              <a:t>Interface to applications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Window management</a:t>
            </a:r>
          </a:p>
          <a:p>
            <a:pPr lvl="1"/>
            <a:r>
              <a:rPr lang="en-US" dirty="0" smtClean="0"/>
              <a:t>Animation scheduling</a:t>
            </a:r>
          </a:p>
          <a:p>
            <a:pPr lvl="1"/>
            <a:r>
              <a:rPr lang="en-US" dirty="0" smtClean="0"/>
              <a:t>Error/debugging service</a:t>
            </a:r>
          </a:p>
          <a:p>
            <a:pPr lvl="1"/>
            <a:r>
              <a:rPr lang="en-US" dirty="0" smtClean="0"/>
              <a:t>Current version: 4 (used for recent Daimler projects)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6179595" cy="51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RSMG	resource manager</a:t>
            </a:r>
          </a:p>
          <a:p>
            <a:r>
              <a:rPr lang="en-US" sz="2400" dirty="0" smtClean="0"/>
              <a:t>GBT		graphical base types</a:t>
            </a:r>
          </a:p>
          <a:p>
            <a:r>
              <a:rPr lang="en-US" sz="2400" dirty="0" smtClean="0"/>
              <a:t>GAUXL	graphics auxiliary library</a:t>
            </a:r>
          </a:p>
          <a:p>
            <a:r>
              <a:rPr lang="en-US" sz="2400" dirty="0" err="1" smtClean="0"/>
              <a:t>gleslib</a:t>
            </a:r>
            <a:r>
              <a:rPr lang="en-US" sz="2400" dirty="0" smtClean="0"/>
              <a:t>	Open GL ES 2.0 Simulation Library</a:t>
            </a:r>
          </a:p>
          <a:p>
            <a:r>
              <a:rPr lang="en-US" sz="2400" dirty="0" smtClean="0"/>
              <a:t>ROCH	resource and object cache</a:t>
            </a:r>
          </a:p>
          <a:p>
            <a:r>
              <a:rPr lang="en-US" sz="2400" dirty="0" smtClean="0"/>
              <a:t>FNTEG	font engine</a:t>
            </a:r>
          </a:p>
          <a:p>
            <a:r>
              <a:rPr lang="en-US" sz="2400" dirty="0" err="1" smtClean="0"/>
              <a:t>fnrft</a:t>
            </a:r>
            <a:r>
              <a:rPr lang="en-US" sz="2400" dirty="0" smtClean="0"/>
              <a:t>		Font Renderer </a:t>
            </a:r>
            <a:r>
              <a:rPr lang="en-US" sz="2400" dirty="0" err="1" smtClean="0"/>
              <a:t>FreeType</a:t>
            </a:r>
            <a:endParaRPr lang="en-US" sz="2400" dirty="0" smtClean="0"/>
          </a:p>
          <a:p>
            <a:r>
              <a:rPr lang="en-US" sz="2400" dirty="0" smtClean="0"/>
              <a:t>GRLC	graphics render library context</a:t>
            </a:r>
          </a:p>
          <a:p>
            <a:r>
              <a:rPr lang="en-US" sz="2400" dirty="0" err="1" smtClean="0"/>
              <a:t>grlcd</a:t>
            </a:r>
            <a:r>
              <a:rPr lang="en-US" sz="2400" dirty="0" smtClean="0"/>
              <a:t>	Graphical Render Library Context Diagnosis</a:t>
            </a:r>
          </a:p>
          <a:p>
            <a:r>
              <a:rPr lang="en-US" sz="2400" dirty="0" smtClean="0"/>
              <a:t>GOSW	graphical OS wrapper</a:t>
            </a:r>
          </a:p>
          <a:p>
            <a:r>
              <a:rPr lang="en-US" sz="2400" dirty="0" smtClean="0"/>
              <a:t>GAD		graphical accelerator driver</a:t>
            </a:r>
          </a:p>
          <a:p>
            <a:r>
              <a:rPr lang="en-US" sz="2400" dirty="0" smtClean="0"/>
              <a:t>RSST	Resource storage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Engine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57721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 smtClean="0"/>
              <a:t>grasg</a:t>
            </a:r>
            <a:r>
              <a:rPr lang="en-US" sz="2200" dirty="0" smtClean="0"/>
              <a:t>	Graphic Scene Graph (Interface for </a:t>
            </a:r>
            <a:r>
              <a:rPr lang="en-US" sz="2200" dirty="0" err="1" smtClean="0"/>
              <a:t>sgr</a:t>
            </a:r>
            <a:r>
              <a:rPr lang="en-US" sz="2200" dirty="0" smtClean="0"/>
              <a:t> and ogre)</a:t>
            </a:r>
          </a:p>
          <a:p>
            <a:r>
              <a:rPr lang="en-US" sz="2200" dirty="0" err="1" smtClean="0"/>
              <a:t>sgr</a:t>
            </a:r>
            <a:r>
              <a:rPr lang="en-US" sz="2200" dirty="0" smtClean="0"/>
              <a:t>		3D Simple Scene Graph</a:t>
            </a:r>
          </a:p>
          <a:p>
            <a:r>
              <a:rPr lang="en-US" sz="2200" dirty="0" smtClean="0"/>
              <a:t>ogre		Object-Oriented Graphics Rendering Engine for 3D</a:t>
            </a:r>
            <a:br>
              <a:rPr lang="en-US" sz="2200" dirty="0" smtClean="0"/>
            </a:br>
            <a:r>
              <a:rPr lang="en-US" sz="2200" dirty="0" smtClean="0"/>
              <a:t>		(Open Source)</a:t>
            </a:r>
          </a:p>
          <a:p>
            <a:r>
              <a:rPr lang="en-US" sz="2200" dirty="0" smtClean="0"/>
              <a:t>rs3d		3D Resource Storage for SGR</a:t>
            </a:r>
          </a:p>
          <a:p>
            <a:r>
              <a:rPr lang="en-US" sz="2200" dirty="0" err="1" smtClean="0"/>
              <a:t>fnteg</a:t>
            </a:r>
            <a:r>
              <a:rPr lang="en-US" sz="2200" dirty="0" smtClean="0"/>
              <a:t>	Font Engine</a:t>
            </a:r>
          </a:p>
          <a:p>
            <a:r>
              <a:rPr lang="en-US" sz="2200" dirty="0" err="1" smtClean="0"/>
              <a:t>gimeg</a:t>
            </a:r>
            <a:r>
              <a:rPr lang="en-US" sz="2200" dirty="0" smtClean="0"/>
              <a:t>	Graphic Image Engine</a:t>
            </a:r>
          </a:p>
          <a:p>
            <a:r>
              <a:rPr lang="en-US" sz="2200" dirty="0" err="1" smtClean="0"/>
              <a:t>gipng</a:t>
            </a:r>
            <a:r>
              <a:rPr lang="en-US" sz="2200" dirty="0" smtClean="0"/>
              <a:t>	Graphic Image Engine Pipeline for Images in PNG</a:t>
            </a:r>
            <a:br>
              <a:rPr lang="en-US" sz="2200" dirty="0" smtClean="0"/>
            </a:br>
            <a:r>
              <a:rPr lang="en-US" sz="2200" dirty="0" smtClean="0"/>
              <a:t>		Format (Open Source)</a:t>
            </a:r>
          </a:p>
          <a:p>
            <a:r>
              <a:rPr lang="en-US" sz="2200" dirty="0" err="1" smtClean="0"/>
              <a:t>gijpeg</a:t>
            </a:r>
            <a:r>
              <a:rPr lang="en-US" sz="2200" dirty="0" smtClean="0"/>
              <a:t>	Graphic Image Engine Pipeline for Images in JGP</a:t>
            </a:r>
            <a:br>
              <a:rPr lang="en-US" sz="2200" dirty="0" smtClean="0"/>
            </a:br>
            <a:r>
              <a:rPr lang="en-US" sz="2200" dirty="0" smtClean="0"/>
              <a:t>		Format (Open Source)</a:t>
            </a:r>
          </a:p>
          <a:p>
            <a:r>
              <a:rPr lang="en-US" sz="2200" dirty="0" err="1" smtClean="0"/>
              <a:t>tlsf</a:t>
            </a:r>
            <a:r>
              <a:rPr lang="en-US" sz="2200" dirty="0" smtClean="0"/>
              <a:t>		Two Level Segregated Fit (3DGPU Memory Manager)</a:t>
            </a:r>
            <a:br>
              <a:rPr lang="en-US" sz="2200" dirty="0" smtClean="0"/>
            </a:br>
            <a:r>
              <a:rPr lang="en-US" sz="2200" dirty="0" smtClean="0"/>
              <a:t>		(Open Source)</a:t>
            </a:r>
          </a:p>
          <a:p>
            <a:r>
              <a:rPr lang="en-US" sz="2200" dirty="0" err="1" smtClean="0"/>
              <a:t>zlib</a:t>
            </a:r>
            <a:r>
              <a:rPr lang="en-US" sz="2200" dirty="0" smtClean="0"/>
              <a:t>		De-/Compress </a:t>
            </a:r>
            <a:r>
              <a:rPr lang="en-US" sz="2200" dirty="0" err="1" smtClean="0"/>
              <a:t>Util</a:t>
            </a:r>
            <a:r>
              <a:rPr lang="en-US" sz="2200" dirty="0" smtClean="0"/>
              <a:t> Library (Open Source)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gsren</a:t>
            </a:r>
            <a:r>
              <a:rPr lang="en-US" sz="2400" dirty="0" smtClean="0"/>
              <a:t>	Graphic Simple Render Path</a:t>
            </a:r>
          </a:p>
          <a:p>
            <a:r>
              <a:rPr lang="en-US" sz="2400" dirty="0" err="1" smtClean="0"/>
              <a:t>gvom</a:t>
            </a:r>
            <a:r>
              <a:rPr lang="en-US" sz="2400" dirty="0" smtClean="0"/>
              <a:t>	Graphic Video Out Monitor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Graph Subsystem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2716213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ARTEMMIS is an embedded HMI Framework including tool chain</a:t>
            </a:r>
          </a:p>
          <a:p>
            <a:r>
              <a:rPr lang="en-US" dirty="0" smtClean="0"/>
              <a:t>Main parts of ARTEMMIS target SW are EPF, AVI and Common Services</a:t>
            </a:r>
          </a:p>
          <a:p>
            <a:r>
              <a:rPr lang="en-US" dirty="0" smtClean="0"/>
              <a:t>Design Pattern: Model – View – Controller</a:t>
            </a:r>
          </a:p>
          <a:p>
            <a:r>
              <a:rPr lang="en-US" dirty="0" smtClean="0"/>
              <a:t>Widgets and Animations are used</a:t>
            </a:r>
          </a:p>
          <a:p>
            <a:r>
              <a:rPr lang="en-US" dirty="0" smtClean="0"/>
              <a:t>Communication via HMI messages, dependencies, API Functions, DPOOL and component signals</a:t>
            </a:r>
          </a:p>
          <a:p>
            <a:r>
              <a:rPr lang="en-US" dirty="0" smtClean="0"/>
              <a:t>HMI Language (XML) and HMI Language compiler for modeling</a:t>
            </a:r>
          </a:p>
          <a:p>
            <a:r>
              <a:rPr lang="en-US" dirty="0" smtClean="0"/>
              <a:t>ARTEMMIS depends on the graphic subsystem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b="1" dirty="0"/>
              <a:t>Schleißheimer GmbH</a:t>
            </a:r>
          </a:p>
          <a:p>
            <a:pPr marL="0" indent="0" algn="ctr">
              <a:buNone/>
            </a:pPr>
            <a:r>
              <a:rPr lang="de-DE" sz="2000" dirty="0"/>
              <a:t>Am Kalkofen 10</a:t>
            </a:r>
            <a:br>
              <a:rPr lang="de-DE" sz="2000" dirty="0"/>
            </a:br>
            <a:r>
              <a:rPr lang="de-DE" sz="2000" dirty="0"/>
              <a:t>D-61206 </a:t>
            </a:r>
            <a:r>
              <a:rPr lang="de-DE" sz="2000" dirty="0" err="1"/>
              <a:t>Wöllstadt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Tel.: +49 6034 9148-701</a:t>
            </a:r>
            <a:br>
              <a:rPr lang="de-DE" sz="2000" dirty="0"/>
            </a:br>
            <a:r>
              <a:rPr lang="de-DE" sz="2000" dirty="0"/>
              <a:t>Fax: +49 6034 9148-91</a:t>
            </a:r>
            <a:br>
              <a:rPr lang="de-DE" sz="2000" dirty="0"/>
            </a:br>
            <a:r>
              <a:rPr lang="de-DE" sz="2000" dirty="0"/>
              <a:t>vertrieb@schleissheimer.de</a:t>
            </a:r>
          </a:p>
          <a:p>
            <a:pPr marL="0" indent="0" algn="ctr">
              <a:buNone/>
            </a:pPr>
            <a:r>
              <a:rPr lang="de-DE" sz="2000" dirty="0">
                <a:hlinkClick r:id="rId2"/>
              </a:rPr>
              <a:t>www.schleissheimer.de</a:t>
            </a: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4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EPF:</a:t>
            </a:r>
            <a:r>
              <a:rPr lang="en-US" sz="2400" kern="0" dirty="0" smtClean="0"/>
              <a:t> Embedded Presentation Framework</a:t>
            </a:r>
          </a:p>
          <a:p>
            <a:r>
              <a:rPr lang="en-US" sz="2400" kern="0" dirty="0" smtClean="0"/>
              <a:t>AVI: ARTEMMIS View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 descr="D:\casdev\Projekt\Together\deArtemmi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760"/>
            <a:ext cx="6120680" cy="3960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EPF</a:t>
            </a:r>
            <a:endParaRPr lang="en-US" dirty="0"/>
          </a:p>
        </p:txBody>
      </p:sp>
      <p:pic>
        <p:nvPicPr>
          <p:cNvPr id="5" name="Inhaltsplatzhalter 3" descr="deARTEMMIS_Architecture.w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90613" y="1177131"/>
            <a:ext cx="69627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WAS</a:t>
            </a:r>
          </a:p>
          <a:p>
            <a:pPr lvl="1"/>
            <a:r>
              <a:rPr lang="en-US" sz="2000" dirty="0" smtClean="0"/>
              <a:t>main controlling package of the EPF in the HMI subsystem</a:t>
            </a:r>
          </a:p>
          <a:p>
            <a:r>
              <a:rPr lang="en-US" sz="2400" dirty="0" smtClean="0"/>
              <a:t>WCS</a:t>
            </a:r>
          </a:p>
          <a:p>
            <a:pPr lvl="1"/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manage </a:t>
            </a:r>
            <a:r>
              <a:rPr lang="de-DE" sz="2000" dirty="0" err="1" smtClean="0"/>
              <a:t>communication</a:t>
            </a:r>
            <a:endParaRPr lang="en-US" sz="2000" dirty="0" smtClean="0"/>
          </a:p>
          <a:p>
            <a:r>
              <a:rPr lang="en-US" sz="2400" dirty="0" smtClean="0"/>
              <a:t>WFC</a:t>
            </a:r>
          </a:p>
          <a:p>
            <a:pPr lvl="1"/>
            <a:r>
              <a:rPr lang="en-US" sz="2000" dirty="0" smtClean="0"/>
              <a:t>provides a base set of generic widgets,</a:t>
            </a:r>
            <a:br>
              <a:rPr lang="en-US" sz="2000" dirty="0" smtClean="0"/>
            </a:br>
            <a:r>
              <a:rPr lang="en-US" sz="2000" dirty="0" smtClean="0"/>
              <a:t>with built-in elementary display and communication mechanisms</a:t>
            </a:r>
          </a:p>
          <a:p>
            <a:r>
              <a:rPr lang="en-US" sz="2400" dirty="0" smtClean="0"/>
              <a:t>WRS</a:t>
            </a:r>
          </a:p>
          <a:p>
            <a:pPr lvl="1"/>
            <a:r>
              <a:rPr lang="en-US" sz="2000" dirty="0" smtClean="0"/>
              <a:t>retrieves any kind of graphical and widget resources</a:t>
            </a:r>
          </a:p>
          <a:p>
            <a:pPr lvl="1"/>
            <a:r>
              <a:rPr lang="en-US" sz="2000" dirty="0" smtClean="0"/>
              <a:t>Contains generated code from Brutus </a:t>
            </a:r>
            <a:r>
              <a:rPr lang="de-DE" sz="2000" dirty="0" smtClean="0"/>
              <a:t>(HMI </a:t>
            </a:r>
            <a:r>
              <a:rPr lang="de-DE" sz="2000" dirty="0" err="1" smtClean="0"/>
              <a:t>language</a:t>
            </a:r>
            <a:r>
              <a:rPr lang="de-DE" sz="2000" dirty="0" smtClean="0"/>
              <a:t> </a:t>
            </a:r>
            <a:r>
              <a:rPr lang="de-DE" sz="2000" dirty="0" err="1" smtClean="0"/>
              <a:t>compiler</a:t>
            </a:r>
            <a:r>
              <a:rPr lang="de-DE" sz="2000" dirty="0" smtClean="0"/>
              <a:t>)</a:t>
            </a:r>
            <a:endParaRPr lang="en-US" sz="2000" dirty="0" smtClean="0"/>
          </a:p>
          <a:p>
            <a:r>
              <a:rPr lang="en-US" sz="2400" dirty="0" smtClean="0"/>
              <a:t>WSIS</a:t>
            </a:r>
          </a:p>
          <a:p>
            <a:pPr lvl="1"/>
            <a:r>
              <a:rPr lang="en-US" sz="2000" dirty="0" smtClean="0"/>
              <a:t>acts as a wrapper for operating system services</a:t>
            </a:r>
          </a:p>
          <a:p>
            <a:r>
              <a:rPr lang="en-US" sz="2400" dirty="0" smtClean="0"/>
              <a:t>WSMS</a:t>
            </a:r>
          </a:p>
          <a:p>
            <a:pPr lvl="1"/>
            <a:r>
              <a:rPr lang="en-US" sz="2000" dirty="0" smtClean="0"/>
              <a:t>provides the ‘strategy’ for controllers</a:t>
            </a:r>
            <a:br>
              <a:rPr lang="en-US" sz="2000" dirty="0" smtClean="0"/>
            </a:br>
            <a:r>
              <a:rPr lang="en-US" sz="2100" dirty="0" smtClean="0"/>
              <a:t>(</a:t>
            </a:r>
            <a:r>
              <a:rPr lang="en-US" sz="2100" dirty="0" err="1" smtClean="0"/>
              <a:t>VisibilityController</a:t>
            </a:r>
            <a:r>
              <a:rPr lang="en-US" sz="2100" dirty="0" smtClean="0"/>
              <a:t> or </a:t>
            </a:r>
            <a:r>
              <a:rPr lang="en-US" sz="2100" dirty="0" err="1" smtClean="0"/>
              <a:t>SceneController</a:t>
            </a:r>
            <a:r>
              <a:rPr lang="en-US" sz="2100" dirty="0" smtClean="0"/>
              <a:t> in WFC package)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EPF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- AVI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6" name="Inhaltsplatzhalter 10" descr="dePackageIaaOverview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214" y="1341785"/>
            <a:ext cx="7871572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Vorlage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Vorlage</Template>
  <TotalTime>0</TotalTime>
  <Words>2073</Words>
  <Application>Microsoft Office PowerPoint</Application>
  <PresentationFormat>Bildschirmpräsentation (4:3)</PresentationFormat>
  <Paragraphs>554</Paragraphs>
  <Slides>56</Slides>
  <Notes>55</Notes>
  <HiddenSlides>9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57" baseType="lpstr">
      <vt:lpstr>Präsentation Vorlage</vt:lpstr>
      <vt:lpstr>HMI Training</vt:lpstr>
      <vt:lpstr>Lecturers</vt:lpstr>
      <vt:lpstr>Topics</vt:lpstr>
      <vt:lpstr>Topics</vt:lpstr>
      <vt:lpstr>Introduction</vt:lpstr>
      <vt:lpstr>Architecture</vt:lpstr>
      <vt:lpstr>Packages - EPF</vt:lpstr>
      <vt:lpstr>Packages - EPF</vt:lpstr>
      <vt:lpstr>Packages - AVI</vt:lpstr>
      <vt:lpstr>Packages - AVI</vt:lpstr>
      <vt:lpstr>Packages - AVI</vt:lpstr>
      <vt:lpstr>Packages - AVI</vt:lpstr>
      <vt:lpstr>Packages – Common Services</vt:lpstr>
      <vt:lpstr>Packages – Common Services</vt:lpstr>
      <vt:lpstr>Integration into the system</vt:lpstr>
      <vt:lpstr>Model View Controller</vt:lpstr>
      <vt:lpstr>Model View Controller</vt:lpstr>
      <vt:lpstr>Model View Controller</vt:lpstr>
      <vt:lpstr>Model View Controller</vt:lpstr>
      <vt:lpstr>Interface to external world</vt:lpstr>
      <vt:lpstr>Interface to external world</vt:lpstr>
      <vt:lpstr>Widgets</vt:lpstr>
      <vt:lpstr>Trees in HMI</vt:lpstr>
      <vt:lpstr>Communication with HMI</vt:lpstr>
      <vt:lpstr>HMI Messages</vt:lpstr>
      <vt:lpstr>APIs</vt:lpstr>
      <vt:lpstr>Global Storage</vt:lpstr>
      <vt:lpstr>Dependencies</vt:lpstr>
      <vt:lpstr>Rendering</vt:lpstr>
      <vt:lpstr>HMI processing cycle</vt:lpstr>
      <vt:lpstr>Handling of changes (EPF loop)</vt:lpstr>
      <vt:lpstr>Drawing new state (Paint Cycle)</vt:lpstr>
      <vt:lpstr>Memory Management</vt:lpstr>
      <vt:lpstr>Memory Management</vt:lpstr>
      <vt:lpstr>Exception Handler (EXEA)</vt:lpstr>
      <vt:lpstr>Widget Error Services (WES)</vt:lpstr>
      <vt:lpstr>Widget Debug Service</vt:lpstr>
      <vt:lpstr>Widget Debug Service</vt:lpstr>
      <vt:lpstr>Animations</vt:lpstr>
      <vt:lpstr>Animations</vt:lpstr>
      <vt:lpstr>XML Language</vt:lpstr>
      <vt:lpstr>Modeling</vt:lpstr>
      <vt:lpstr>Daimler Model</vt:lpstr>
      <vt:lpstr>Daimler Model</vt:lpstr>
      <vt:lpstr>Tools</vt:lpstr>
      <vt:lpstr>Graphic Subsystem</vt:lpstr>
      <vt:lpstr>Graphic Subsystem</vt:lpstr>
      <vt:lpstr>Graphic Subsystem</vt:lpstr>
      <vt:lpstr>Graphic Subsystem</vt:lpstr>
      <vt:lpstr>Graphic Subsystem</vt:lpstr>
      <vt:lpstr>Graphic Subsystem</vt:lpstr>
      <vt:lpstr>3D Engine</vt:lpstr>
      <vt:lpstr>3D Engine</vt:lpstr>
      <vt:lpstr>Safe Graph Subsystem</vt:lpstr>
      <vt:lpstr>Summary</vt:lpstr>
      <vt:lpstr>Kontakt</vt:lpstr>
    </vt:vector>
  </TitlesOfParts>
  <Company>F. Nikolai Soft-und Hardware Entwicklung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 Training - 01 Overview</dc:title>
  <dc:subject/>
  <dc:creator>Frank Nikolai</dc:creator>
  <cp:lastModifiedBy>Godemann</cp:lastModifiedBy>
  <cp:revision>311</cp:revision>
  <cp:lastPrinted>2014-10-02T14:13:00Z</cp:lastPrinted>
  <dcterms:created xsi:type="dcterms:W3CDTF">2015-03-27T22:46:52Z</dcterms:created>
  <dcterms:modified xsi:type="dcterms:W3CDTF">2015-10-20T07:00:10Z</dcterms:modified>
</cp:coreProperties>
</file>