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tags/tag4.xml" ContentType="application/vnd.openxmlformats-officedocument.presentationml.tags+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Default Extension="bin" ContentType="application/vnd.openxmlformats-officedocument.oleObject"/>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tags/tag5.xml" ContentType="application/vnd.openxmlformats-officedocument.presentationml.tags+xml"/>
  <Override PartName="/ppt/notesSlides/notesSlide3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notesSlides/notesSlide55.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tags/tag1.xml" ContentType="application/vnd.openxmlformats-officedocument.presentationml.tags+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slideLayouts/slideLayout10.xml" ContentType="application/vnd.openxmlformats-officedocument.presentationml.slideLayout+xml"/>
  <Default Extension="gif" ContentType="image/gif"/>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Default Extension="vml" ContentType="application/vnd.openxmlformats-officedocument.vmlDrawing"/>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notesSlides/notesSlide18.xml" ContentType="application/vnd.openxmlformats-officedocument.presentationml.notesSlide+xml"/>
  <Override PartName="/ppt/tags/tag2.xml" ContentType="application/vnd.openxmlformats-officedocument.presentationml.tags+xml"/>
  <Default Extension="wmf" ContentType="image/x-wmf"/>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0"/>
  </p:notesMasterIdLst>
  <p:handoutMasterIdLst>
    <p:handoutMasterId r:id="rId61"/>
  </p:handoutMasterIdLst>
  <p:sldIdLst>
    <p:sldId id="266" r:id="rId2"/>
    <p:sldId id="277" r:id="rId3"/>
    <p:sldId id="298" r:id="rId4"/>
    <p:sldId id="299" r:id="rId5"/>
    <p:sldId id="300" r:id="rId6"/>
    <p:sldId id="301" r:id="rId7"/>
    <p:sldId id="321" r:id="rId8"/>
    <p:sldId id="353" r:id="rId9"/>
    <p:sldId id="352" r:id="rId10"/>
    <p:sldId id="319" r:id="rId11"/>
    <p:sldId id="322" r:id="rId12"/>
    <p:sldId id="323" r:id="rId13"/>
    <p:sldId id="271" r:id="rId14"/>
    <p:sldId id="302" r:id="rId15"/>
    <p:sldId id="316" r:id="rId16"/>
    <p:sldId id="303" r:id="rId17"/>
    <p:sldId id="304" r:id="rId18"/>
    <p:sldId id="305" r:id="rId19"/>
    <p:sldId id="354" r:id="rId20"/>
    <p:sldId id="325" r:id="rId21"/>
    <p:sldId id="315" r:id="rId22"/>
    <p:sldId id="327" r:id="rId23"/>
    <p:sldId id="330" r:id="rId24"/>
    <p:sldId id="331" r:id="rId25"/>
    <p:sldId id="355" r:id="rId26"/>
    <p:sldId id="332" r:id="rId27"/>
    <p:sldId id="328" r:id="rId28"/>
    <p:sldId id="329" r:id="rId29"/>
    <p:sldId id="334" r:id="rId30"/>
    <p:sldId id="335" r:id="rId31"/>
    <p:sldId id="351" r:id="rId32"/>
    <p:sldId id="288" r:id="rId33"/>
    <p:sldId id="306" r:id="rId34"/>
    <p:sldId id="337" r:id="rId35"/>
    <p:sldId id="338" r:id="rId36"/>
    <p:sldId id="339" r:id="rId37"/>
    <p:sldId id="340" r:id="rId38"/>
    <p:sldId id="341" r:id="rId39"/>
    <p:sldId id="356" r:id="rId40"/>
    <p:sldId id="342" r:id="rId41"/>
    <p:sldId id="345" r:id="rId42"/>
    <p:sldId id="350" r:id="rId43"/>
    <p:sldId id="324" r:id="rId44"/>
    <p:sldId id="346" r:id="rId45"/>
    <p:sldId id="307" r:id="rId46"/>
    <p:sldId id="309" r:id="rId47"/>
    <p:sldId id="310" r:id="rId48"/>
    <p:sldId id="311" r:id="rId49"/>
    <p:sldId id="347" r:id="rId50"/>
    <p:sldId id="343" r:id="rId51"/>
    <p:sldId id="344" r:id="rId52"/>
    <p:sldId id="348" r:id="rId53"/>
    <p:sldId id="349" r:id="rId54"/>
    <p:sldId id="336" r:id="rId55"/>
    <p:sldId id="357" r:id="rId56"/>
    <p:sldId id="292" r:id="rId57"/>
    <p:sldId id="333" r:id="rId58"/>
    <p:sldId id="358" r:id="rId59"/>
  </p:sldIdLst>
  <p:sldSz cx="9144000" cy="6858000" type="screen4x3"/>
  <p:notesSz cx="7099300" cy="10234613"/>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203"/>
    <a:srgbClr val="ECEAF2"/>
    <a:srgbClr val="EEECF4"/>
    <a:srgbClr val="E9E7F1"/>
    <a:srgbClr val="E4E2EE"/>
    <a:srgbClr val="EB328C"/>
    <a:srgbClr val="222A78"/>
    <a:srgbClr val="C0BFD6"/>
    <a:srgbClr val="F4F3F8"/>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Helle Formatvorlage 2 - Akz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3C2FFA5D-87B4-456A-9821-1D502468CF0F}" styleName="Designformatvorlage 1 - Akz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Helle Formatvorlage 1 - Akz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Helle Formatvorlage 1 - Akz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BDBED569-4797-4DF1-A0F4-6AAB3CD982D8}" styleName="Helle Formatvorlage 3 - Akz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16DA210-FB5B-4158-B5E0-FEB733F419BA}" styleName="Helle Formatvorlag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Helle Formatvorlage 3 - Akz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Helle Formatvorlage 3 - Akz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horzBarState="maximized">
    <p:restoredLeft sz="14054" autoAdjust="0"/>
    <p:restoredTop sz="82799" autoAdjust="0"/>
  </p:normalViewPr>
  <p:slideViewPr>
    <p:cSldViewPr showGuides="1">
      <p:cViewPr>
        <p:scale>
          <a:sx n="100" d="100"/>
          <a:sy n="100" d="100"/>
        </p:scale>
        <p:origin x="-1224" y="-360"/>
      </p:cViewPr>
      <p:guideLst>
        <p:guide orient="horz" pos="2160"/>
        <p:guide orient="horz" pos="152"/>
        <p:guide orient="horz" pos="572"/>
        <p:guide orient="horz" pos="4156"/>
        <p:guide orient="horz" pos="935"/>
        <p:guide orient="horz" pos="4247"/>
        <p:guide orient="horz" pos="4020"/>
        <p:guide orient="horz" pos="1026"/>
        <p:guide orient="horz" pos="799"/>
        <p:guide orient="horz" pos="1117"/>
        <p:guide orient="horz" pos="1162"/>
        <p:guide pos="2880"/>
        <p:guide pos="385"/>
        <p:guide pos="521"/>
        <p:guide pos="5375"/>
        <p:guide pos="3787"/>
        <p:guide pos="2109"/>
        <p:guide pos="3651"/>
        <p:guide pos="5738"/>
        <p:guide pos="1927"/>
      </p:guideLst>
    </p:cSldViewPr>
  </p:slideViewPr>
  <p:outlineViewPr>
    <p:cViewPr>
      <p:scale>
        <a:sx n="33" d="100"/>
        <a:sy n="33" d="100"/>
      </p:scale>
      <p:origin x="0" y="4368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91" d="100"/>
          <a:sy n="91" d="100"/>
        </p:scale>
        <p:origin x="-3606" y="-96"/>
      </p:cViewPr>
      <p:guideLst>
        <p:guide orient="horz" pos="3223"/>
        <p:guide pos="2236"/>
      </p:guideLst>
    </p:cSldViewPr>
  </p:notes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87A72FD8-3DDF-4DF2-BAD5-794EC6F981DE}" type="datetimeFigureOut">
              <a:rPr lang="de-DE" smtClean="0"/>
              <a:pPr/>
              <a:t>09.10.2015</a:t>
            </a:fld>
            <a:endParaRPr lang="de-DE"/>
          </a:p>
        </p:txBody>
      </p:sp>
      <p:sp>
        <p:nvSpPr>
          <p:cNvPr id="4" name="Fußzeilenplatzhalter 3"/>
          <p:cNvSpPr>
            <a:spLocks noGrp="1"/>
          </p:cNvSpPr>
          <p:nvPr>
            <p:ph type="ftr" sz="quarter" idx="2"/>
          </p:nvPr>
        </p:nvSpPr>
        <p:spPr>
          <a:xfrm>
            <a:off x="0" y="9721850"/>
            <a:ext cx="3076575" cy="511175"/>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4021138" y="9721850"/>
            <a:ext cx="3076575" cy="511175"/>
          </a:xfrm>
          <a:prstGeom prst="rect">
            <a:avLst/>
          </a:prstGeom>
        </p:spPr>
        <p:txBody>
          <a:bodyPr vert="horz" lIns="91440" tIns="45720" rIns="91440" bIns="45720" rtlCol="0" anchor="b"/>
          <a:lstStyle>
            <a:lvl1pPr algn="r">
              <a:defRPr sz="1200"/>
            </a:lvl1pPr>
          </a:lstStyle>
          <a:p>
            <a:fld id="{7F4988D2-3C2D-4501-9905-D183A7703A5E}" type="slidenum">
              <a:rPr lang="de-DE" smtClean="0"/>
              <a:pPr/>
              <a:t>‹Nr.›</a:t>
            </a:fld>
            <a:endParaRPr lang="de-DE"/>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76363" cy="511731"/>
          </a:xfrm>
          <a:prstGeom prst="rect">
            <a:avLst/>
          </a:prstGeom>
        </p:spPr>
        <p:txBody>
          <a:bodyPr vert="horz" lIns="99048" tIns="49524" rIns="99048" bIns="49524" rtlCol="0"/>
          <a:lstStyle>
            <a:lvl1pPr algn="l">
              <a:defRPr sz="1300"/>
            </a:lvl1pPr>
          </a:lstStyle>
          <a:p>
            <a:endParaRPr lang="de-DE"/>
          </a:p>
        </p:txBody>
      </p:sp>
      <p:sp>
        <p:nvSpPr>
          <p:cNvPr id="3" name="Datumsplatzhalter 2"/>
          <p:cNvSpPr>
            <a:spLocks noGrp="1"/>
          </p:cNvSpPr>
          <p:nvPr>
            <p:ph type="dt" idx="1"/>
          </p:nvPr>
        </p:nvSpPr>
        <p:spPr>
          <a:xfrm>
            <a:off x="4021294" y="0"/>
            <a:ext cx="3076363" cy="511731"/>
          </a:xfrm>
          <a:prstGeom prst="rect">
            <a:avLst/>
          </a:prstGeom>
        </p:spPr>
        <p:txBody>
          <a:bodyPr vert="horz" lIns="99048" tIns="49524" rIns="99048" bIns="49524" rtlCol="0"/>
          <a:lstStyle>
            <a:lvl1pPr algn="r">
              <a:defRPr sz="1300"/>
            </a:lvl1pPr>
          </a:lstStyle>
          <a:p>
            <a:fld id="{36001BC3-42A9-452D-B8E5-9B01B1294789}" type="datetimeFigureOut">
              <a:rPr lang="de-DE" smtClean="0"/>
              <a:pPr/>
              <a:t>09.10.2015</a:t>
            </a:fld>
            <a:endParaRPr lang="de-DE"/>
          </a:p>
        </p:txBody>
      </p:sp>
      <p:sp>
        <p:nvSpPr>
          <p:cNvPr id="4" name="Folienbildplatzhalter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9048" tIns="49524" rIns="99048" bIns="49524" rtlCol="0" anchor="ctr"/>
          <a:lstStyle/>
          <a:p>
            <a:endParaRPr lang="de-DE"/>
          </a:p>
        </p:txBody>
      </p:sp>
      <p:sp>
        <p:nvSpPr>
          <p:cNvPr id="5" name="Notizenplatzhalter 4"/>
          <p:cNvSpPr>
            <a:spLocks noGrp="1"/>
          </p:cNvSpPr>
          <p:nvPr>
            <p:ph type="body" sz="quarter" idx="3"/>
          </p:nvPr>
        </p:nvSpPr>
        <p:spPr>
          <a:xfrm>
            <a:off x="709930" y="4861441"/>
            <a:ext cx="5679440" cy="4605576"/>
          </a:xfrm>
          <a:prstGeom prst="rect">
            <a:avLst/>
          </a:prstGeom>
        </p:spPr>
        <p:txBody>
          <a:bodyPr vert="horz" lIns="99048" tIns="49524" rIns="99048" bIns="49524"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9721106"/>
            <a:ext cx="3076363" cy="511731"/>
          </a:xfrm>
          <a:prstGeom prst="rect">
            <a:avLst/>
          </a:prstGeom>
        </p:spPr>
        <p:txBody>
          <a:bodyPr vert="horz" lIns="99048" tIns="49524" rIns="99048" bIns="49524" rtlCol="0" anchor="b"/>
          <a:lstStyle>
            <a:lvl1pPr algn="l">
              <a:defRPr sz="1300"/>
            </a:lvl1pPr>
          </a:lstStyle>
          <a:p>
            <a:endParaRPr lang="de-DE"/>
          </a:p>
        </p:txBody>
      </p:sp>
      <p:sp>
        <p:nvSpPr>
          <p:cNvPr id="7" name="Foliennummernplatzhalter 6"/>
          <p:cNvSpPr>
            <a:spLocks noGrp="1"/>
          </p:cNvSpPr>
          <p:nvPr>
            <p:ph type="sldNum" sz="quarter" idx="5"/>
          </p:nvPr>
        </p:nvSpPr>
        <p:spPr>
          <a:xfrm>
            <a:off x="4021294" y="9721106"/>
            <a:ext cx="3076363" cy="511731"/>
          </a:xfrm>
          <a:prstGeom prst="rect">
            <a:avLst/>
          </a:prstGeom>
        </p:spPr>
        <p:txBody>
          <a:bodyPr vert="horz" lIns="99048" tIns="49524" rIns="99048" bIns="49524" rtlCol="0" anchor="b"/>
          <a:lstStyle>
            <a:lvl1pPr algn="r">
              <a:defRPr sz="1300"/>
            </a:lvl1pPr>
          </a:lstStyle>
          <a:p>
            <a:fld id="{8B1D494A-8353-4561-B290-63E5A03070C3}" type="slidenum">
              <a:rPr lang="de-DE" smtClean="0"/>
              <a:pPr/>
              <a:t>‹Nr.›</a:t>
            </a:fld>
            <a:endParaRPr lang="de-DE"/>
          </a:p>
        </p:txBody>
      </p:sp>
    </p:spTree>
    <p:extLst>
      <p:ext uri="{BB962C8B-B14F-4D97-AF65-F5344CB8AC3E}">
        <p14:creationId xmlns:p14="http://schemas.microsoft.com/office/powerpoint/2010/main" xmlns="" val="35563755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normAutofit/>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a:t>
            </a:fld>
            <a:endParaRPr lang="de-DE"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11</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12</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13</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14</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15</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16</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17</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18</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19</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20</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3</a:t>
            </a:fld>
            <a:endParaRPr lang="de-DE"/>
          </a:p>
        </p:txBody>
      </p:sp>
    </p:spTree>
    <p:extLst>
      <p:ext uri="{BB962C8B-B14F-4D97-AF65-F5344CB8AC3E}">
        <p14:creationId xmlns="" xmlns:p14="http://schemas.microsoft.com/office/powerpoint/2010/main" val="8451182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21</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22</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23</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24</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25</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26</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27</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28</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29</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30</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31</a:t>
            </a:fld>
            <a:endParaRPr lang="de-DE"/>
          </a:p>
        </p:txBody>
      </p:sp>
    </p:spTree>
    <p:extLst>
      <p:ext uri="{BB962C8B-B14F-4D97-AF65-F5344CB8AC3E}">
        <p14:creationId xmlns:p14="http://schemas.microsoft.com/office/powerpoint/2010/main" xmlns="" val="8451182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32</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33</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34</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35</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36</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37</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38</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39</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40</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41</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42</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43</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44</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45</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46</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47</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48</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49</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50</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6</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51</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52</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53</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54</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55</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56</a:t>
            </a:fld>
            <a:endParaRPr lang="de-DE"/>
          </a:p>
        </p:txBody>
      </p:sp>
    </p:spTree>
    <p:extLst>
      <p:ext uri="{BB962C8B-B14F-4D97-AF65-F5344CB8AC3E}">
        <p14:creationId xmlns:p14="http://schemas.microsoft.com/office/powerpoint/2010/main" xmlns="" val="14181051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8B1D494A-8353-4561-B290-63E5A03070C3}" type="slidenum">
              <a:rPr lang="de-DE" smtClean="0"/>
              <a:pPr/>
              <a:t>57</a:t>
            </a:fld>
            <a:endParaRPr lang="de-DE"/>
          </a:p>
        </p:txBody>
      </p:sp>
    </p:spTree>
    <p:extLst>
      <p:ext uri="{BB962C8B-B14F-4D97-AF65-F5344CB8AC3E}">
        <p14:creationId xmlns:p14="http://schemas.microsoft.com/office/powerpoint/2010/main" xmlns="" val="141810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7</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8</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9</a:t>
            </a:fld>
            <a:endParaRPr lang="de-DE"/>
          </a:p>
        </p:txBody>
      </p:sp>
    </p:spTree>
    <p:extLst>
      <p:ext uri="{BB962C8B-B14F-4D97-AF65-F5344CB8AC3E}">
        <p14:creationId xmlns:p14="http://schemas.microsoft.com/office/powerpoint/2010/main" xmlns="" val="224853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kern="1200" baseline="0" dirty="0" smtClean="0">
              <a:solidFill>
                <a:schemeClr val="tx1"/>
              </a:solidFill>
              <a:effectLst/>
              <a:latin typeface="+mn-lt"/>
              <a:ea typeface="+mn-ea"/>
              <a:cs typeface="+mn-cs"/>
            </a:endParaRPr>
          </a:p>
        </p:txBody>
      </p:sp>
      <p:sp>
        <p:nvSpPr>
          <p:cNvPr id="4" name="Foliennummernplatzhalter 3"/>
          <p:cNvSpPr>
            <a:spLocks noGrp="1"/>
          </p:cNvSpPr>
          <p:nvPr>
            <p:ph type="sldNum" sz="quarter" idx="10"/>
          </p:nvPr>
        </p:nvSpPr>
        <p:spPr/>
        <p:txBody>
          <a:bodyPr/>
          <a:lstStyle/>
          <a:p>
            <a:fld id="{8B1D494A-8353-4561-B290-63E5A03070C3}" type="slidenum">
              <a:rPr lang="de-DE" smtClean="0"/>
              <a:pPr/>
              <a:t>10</a:t>
            </a:fld>
            <a:endParaRPr lang="de-DE" dirty="0"/>
          </a:p>
        </p:txBody>
      </p:sp>
    </p:spTree>
    <p:extLst>
      <p:ext uri="{BB962C8B-B14F-4D97-AF65-F5344CB8AC3E}">
        <p14:creationId xmlns:p14="http://schemas.microsoft.com/office/powerpoint/2010/main" xmlns="" val="224853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pic>
        <p:nvPicPr>
          <p:cNvPr id="11" name="Grafik 10"/>
          <p:cNvPicPr>
            <a:picLocks noChangeAspect="1"/>
          </p:cNvPicPr>
          <p:nvPr userDrawn="1"/>
        </p:nvPicPr>
        <p:blipFill>
          <a:blip r:embed="rId2" cstate="print">
            <a:extLst>
              <a:ext uri="{28A0092B-C50C-407E-A947-70E740481C1C}">
                <a14:useLocalDpi xmlns:a14="http://schemas.microsoft.com/office/drawing/2010/main" xmlns="" val="0"/>
              </a:ext>
            </a:extLst>
          </a:blip>
          <a:stretch>
            <a:fillRect/>
          </a:stretch>
        </p:blipFill>
        <p:spPr>
          <a:xfrm>
            <a:off x="611188" y="1484784"/>
            <a:ext cx="7910871" cy="4762326"/>
          </a:xfrm>
          <a:prstGeom prst="rect">
            <a:avLst/>
          </a:prstGeom>
        </p:spPr>
      </p:pic>
      <p:sp>
        <p:nvSpPr>
          <p:cNvPr id="2" name="Titel 1"/>
          <p:cNvSpPr>
            <a:spLocks noGrp="1"/>
          </p:cNvSpPr>
          <p:nvPr>
            <p:ph type="ctrTitle" hasCustomPrompt="1"/>
          </p:nvPr>
        </p:nvSpPr>
        <p:spPr>
          <a:xfrm>
            <a:off x="827088" y="129120"/>
            <a:ext cx="6337200" cy="612714"/>
          </a:xfrm>
        </p:spPr>
        <p:txBody>
          <a:bodyPr anchor="t"/>
          <a:lstStyle>
            <a:lvl1pPr>
              <a:defRPr sz="4000"/>
            </a:lvl1pPr>
          </a:lstStyle>
          <a:p>
            <a:r>
              <a:rPr lang="de-DE" dirty="0" smtClean="0"/>
              <a:t>TITELMASTERFORMAT DURCH KLICKEN BEARBEITEN</a:t>
            </a:r>
            <a:endParaRPr lang="de-DE" dirty="0"/>
          </a:p>
        </p:txBody>
      </p:sp>
      <p:sp>
        <p:nvSpPr>
          <p:cNvPr id="3" name="Untertitel 2"/>
          <p:cNvSpPr>
            <a:spLocks noGrp="1"/>
          </p:cNvSpPr>
          <p:nvPr>
            <p:ph type="subTitle" idx="1"/>
          </p:nvPr>
        </p:nvSpPr>
        <p:spPr>
          <a:xfrm>
            <a:off x="803201" y="692696"/>
            <a:ext cx="6354575" cy="923330"/>
          </a:xfrm>
        </p:spPr>
        <p:txBody>
          <a:bodyPr vert="horz" wrap="square" lIns="0" tIns="0" rIns="0" bIns="0">
            <a:spAutoFit/>
          </a:bodyPr>
          <a:lstStyle>
            <a:lvl1pPr marL="0" indent="0" algn="l">
              <a:buNone/>
              <a:defRPr sz="3000">
                <a:solidFill>
                  <a:srgbClr val="C0BFD6"/>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de-DE" dirty="0"/>
          </a:p>
        </p:txBody>
      </p:sp>
      <p:sp>
        <p:nvSpPr>
          <p:cNvPr id="8" name="Rechteck 7"/>
          <p:cNvSpPr/>
          <p:nvPr userDrawn="1"/>
        </p:nvSpPr>
        <p:spPr>
          <a:xfrm>
            <a:off x="-11573" y="730796"/>
            <a:ext cx="622761" cy="34066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Textplatzhalter 15"/>
          <p:cNvSpPr>
            <a:spLocks noGrp="1"/>
          </p:cNvSpPr>
          <p:nvPr>
            <p:ph type="body" sz="quarter" idx="13" hasCustomPrompt="1"/>
          </p:nvPr>
        </p:nvSpPr>
        <p:spPr>
          <a:xfrm>
            <a:off x="6228184" y="4869160"/>
            <a:ext cx="2160240" cy="1224136"/>
          </a:xfrm>
        </p:spPr>
        <p:txBody>
          <a:bodyPr>
            <a:noAutofit/>
          </a:bodyPr>
          <a:lstStyle>
            <a:lvl1pPr marL="0" indent="0">
              <a:buNone/>
              <a:defRPr lang="de-DE" sz="1800" kern="1200" smtClean="0">
                <a:solidFill>
                  <a:schemeClr val="bg1"/>
                </a:solidFill>
                <a:latin typeface="+mn-lt"/>
                <a:ea typeface="+mn-ea"/>
                <a:cs typeface="+mn-cs"/>
              </a:defRPr>
            </a:lvl1pPr>
            <a:lvl2pPr marL="457200" indent="0">
              <a:buNone/>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de-DE" dirty="0" smtClean="0"/>
              <a:t>Name des Präsentierenden</a:t>
            </a:r>
          </a:p>
          <a:p>
            <a:pPr lvl="0"/>
            <a:endParaRPr lang="de-DE" dirty="0" smtClean="0"/>
          </a:p>
          <a:p>
            <a:pPr lvl="0"/>
            <a:r>
              <a:rPr lang="de-DE" dirty="0" smtClean="0"/>
              <a:t>Datum</a:t>
            </a:r>
          </a:p>
        </p:txBody>
      </p:sp>
      <p:sp>
        <p:nvSpPr>
          <p:cNvPr id="17" name="Fußzeilenplatzhalter 16"/>
          <p:cNvSpPr>
            <a:spLocks noGrp="1"/>
          </p:cNvSpPr>
          <p:nvPr>
            <p:ph type="ftr" sz="quarter" idx="14"/>
          </p:nvPr>
        </p:nvSpPr>
        <p:spPr/>
        <p:txBody>
          <a:bodyPr/>
          <a:lstStyle/>
          <a:p>
            <a:endParaRPr lang="de-DE" dirty="0"/>
          </a:p>
        </p:txBody>
      </p:sp>
      <p:sp>
        <p:nvSpPr>
          <p:cNvPr id="18" name="Foliennummernplatzhalter 17"/>
          <p:cNvSpPr>
            <a:spLocks noGrp="1"/>
          </p:cNvSpPr>
          <p:nvPr>
            <p:ph type="sldNum" sz="quarter" idx="15"/>
          </p:nvPr>
        </p:nvSpPr>
        <p:spPr/>
        <p:txBody>
          <a:bodyPr/>
          <a:lstStyle/>
          <a:p>
            <a:fld id="{1CCB3C1C-573C-4150-8722-81B8483D74E2}" type="slidenum">
              <a:rPr lang="de-DE" smtClean="0"/>
              <a:pPr/>
              <a:t>‹Nr.›</a:t>
            </a:fld>
            <a:endParaRPr lang="de-DE" dirty="0"/>
          </a:p>
        </p:txBody>
      </p:sp>
      <p:sp>
        <p:nvSpPr>
          <p:cNvPr id="4" name="Rechteck 3"/>
          <p:cNvSpPr/>
          <p:nvPr userDrawn="1"/>
        </p:nvSpPr>
        <p:spPr>
          <a:xfrm>
            <a:off x="3321847" y="4187480"/>
            <a:ext cx="2520106" cy="205963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xmlns="" val="3896740739"/>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6" name="Fußzeilenplatzhalter 5"/>
          <p:cNvSpPr>
            <a:spLocks noGrp="1"/>
          </p:cNvSpPr>
          <p:nvPr>
            <p:ph type="ftr" sz="quarter" idx="10"/>
          </p:nvPr>
        </p:nvSpPr>
        <p:spPr/>
        <p:txBody>
          <a:bodyPr/>
          <a:lstStyle/>
          <a:p>
            <a:endParaRPr lang="de-DE" dirty="0"/>
          </a:p>
        </p:txBody>
      </p:sp>
      <p:sp>
        <p:nvSpPr>
          <p:cNvPr id="7" name="Foliennummernplatzhalter 6"/>
          <p:cNvSpPr>
            <a:spLocks noGrp="1"/>
          </p:cNvSpPr>
          <p:nvPr>
            <p:ph type="sldNum" sz="quarter" idx="11"/>
          </p:nvPr>
        </p:nvSpPr>
        <p:spPr/>
        <p:txBody>
          <a:bodyPr/>
          <a:lstStyle/>
          <a:p>
            <a:fld id="{1CCB3C1C-573C-4150-8722-81B8483D74E2}" type="slidenum">
              <a:rPr lang="de-DE" smtClean="0"/>
              <a:pPr/>
              <a:t>‹Nr.›</a:t>
            </a:fld>
            <a:endParaRPr lang="de-DE" dirty="0"/>
          </a:p>
        </p:txBody>
      </p:sp>
    </p:spTree>
    <p:extLst>
      <p:ext uri="{BB962C8B-B14F-4D97-AF65-F5344CB8AC3E}">
        <p14:creationId xmlns:p14="http://schemas.microsoft.com/office/powerpoint/2010/main" xmlns="" val="2480222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p>
            <a:endParaRPr lang="de-DE" dirty="0"/>
          </a:p>
        </p:txBody>
      </p:sp>
      <p:sp>
        <p:nvSpPr>
          <p:cNvPr id="8" name="Foliennummernplatzhalter 7"/>
          <p:cNvSpPr>
            <a:spLocks noGrp="1"/>
          </p:cNvSpPr>
          <p:nvPr>
            <p:ph type="sldNum" sz="quarter" idx="11"/>
          </p:nvPr>
        </p:nvSpPr>
        <p:spPr/>
        <p:txBody>
          <a:bodyPr/>
          <a:lstStyle/>
          <a:p>
            <a:fld id="{1CCB3C1C-573C-4150-8722-81B8483D74E2}" type="slidenum">
              <a:rPr lang="de-DE" smtClean="0"/>
              <a:pPr/>
              <a:t>‹Nr.›</a:t>
            </a:fld>
            <a:endParaRPr lang="de-DE" dirty="0"/>
          </a:p>
        </p:txBody>
      </p:sp>
    </p:spTree>
    <p:extLst>
      <p:ext uri="{BB962C8B-B14F-4D97-AF65-F5344CB8AC3E}">
        <p14:creationId xmlns:p14="http://schemas.microsoft.com/office/powerpoint/2010/main" xmlns="" val="56442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6629400" y="274638"/>
            <a:ext cx="2057400" cy="5851525"/>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457200" y="274638"/>
            <a:ext cx="6019800" cy="5851525"/>
          </a:xfrm>
        </p:spPr>
        <p:txBody>
          <a:bodyPr vert="eaVert"/>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Fußzeilenplatzhalter 6"/>
          <p:cNvSpPr>
            <a:spLocks noGrp="1"/>
          </p:cNvSpPr>
          <p:nvPr>
            <p:ph type="ftr" sz="quarter" idx="10"/>
          </p:nvPr>
        </p:nvSpPr>
        <p:spPr/>
        <p:txBody>
          <a:bodyPr/>
          <a:lstStyle/>
          <a:p>
            <a:endParaRPr lang="de-DE" dirty="0"/>
          </a:p>
        </p:txBody>
      </p:sp>
      <p:sp>
        <p:nvSpPr>
          <p:cNvPr id="8" name="Foliennummernplatzhalter 7"/>
          <p:cNvSpPr>
            <a:spLocks noGrp="1"/>
          </p:cNvSpPr>
          <p:nvPr>
            <p:ph type="sldNum" sz="quarter" idx="11"/>
          </p:nvPr>
        </p:nvSpPr>
        <p:spPr/>
        <p:txBody>
          <a:bodyPr/>
          <a:lstStyle/>
          <a:p>
            <a:fld id="{1CCB3C1C-573C-4150-8722-81B8483D74E2}" type="slidenum">
              <a:rPr lang="de-DE" smtClean="0"/>
              <a:pPr/>
              <a:t>‹Nr.›</a:t>
            </a:fld>
            <a:endParaRPr lang="de-DE" dirty="0"/>
          </a:p>
        </p:txBody>
      </p:sp>
    </p:spTree>
    <p:extLst>
      <p:ext uri="{BB962C8B-B14F-4D97-AF65-F5344CB8AC3E}">
        <p14:creationId xmlns:p14="http://schemas.microsoft.com/office/powerpoint/2010/main" xmlns="" val="37893818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Foliennummernplatzhalter 1"/>
          <p:cNvSpPr>
            <a:spLocks noGrp="1"/>
          </p:cNvSpPr>
          <p:nvPr>
            <p:ph type="sldNum" sz="quarter" idx="10"/>
          </p:nvPr>
        </p:nvSpPr>
        <p:spPr/>
        <p:txBody>
          <a:bodyPr/>
          <a:lstStyle/>
          <a:p>
            <a:fld id="{1CCB3C1C-573C-4150-8722-81B8483D74E2}" type="slidenum">
              <a:rPr lang="de-DE" smtClean="0"/>
              <a:pPr/>
              <a:t>‹Nr.›</a:t>
            </a:fld>
            <a:endParaRPr lang="de-DE" dirty="0"/>
          </a:p>
        </p:txBody>
      </p:sp>
      <p:sp>
        <p:nvSpPr>
          <p:cNvPr id="3" name="Fußzeilenplatzhalter 2"/>
          <p:cNvSpPr>
            <a:spLocks noGrp="1"/>
          </p:cNvSpPr>
          <p:nvPr>
            <p:ph type="ftr" sz="quarter" idx="11"/>
          </p:nvPr>
        </p:nvSpPr>
        <p:spPr/>
        <p:txBody>
          <a:bodyPr/>
          <a:lstStyle/>
          <a:p>
            <a:endParaRPr lang="de-DE" dirty="0"/>
          </a:p>
        </p:txBody>
      </p:sp>
    </p:spTree>
    <p:extLst>
      <p:ext uri="{BB962C8B-B14F-4D97-AF65-F5344CB8AC3E}">
        <p14:creationId xmlns:p14="http://schemas.microsoft.com/office/powerpoint/2010/main" xmlns="" val="2614633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611560" y="1124744"/>
            <a:ext cx="7921253" cy="5257006"/>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7" name="Titel 6"/>
          <p:cNvSpPr>
            <a:spLocks noGrp="1"/>
          </p:cNvSpPr>
          <p:nvPr>
            <p:ph type="title"/>
          </p:nvPr>
        </p:nvSpPr>
        <p:spPr/>
        <p:txBody>
          <a:bodyPr/>
          <a:lstStyle/>
          <a:p>
            <a:r>
              <a:rPr lang="de-DE" smtClean="0"/>
              <a:t>Titelmasterformat durch Klicken bearbeiten</a:t>
            </a:r>
            <a:endParaRPr lang="de-DE" dirty="0"/>
          </a:p>
        </p:txBody>
      </p:sp>
      <p:sp>
        <p:nvSpPr>
          <p:cNvPr id="8" name="Foliennummernplatzhalter 7"/>
          <p:cNvSpPr>
            <a:spLocks noGrp="1"/>
          </p:cNvSpPr>
          <p:nvPr>
            <p:ph type="sldNum" sz="quarter" idx="10"/>
          </p:nvPr>
        </p:nvSpPr>
        <p:spPr/>
        <p:txBody>
          <a:bodyPr/>
          <a:lstStyle/>
          <a:p>
            <a:fld id="{1CCB3C1C-573C-4150-8722-81B8483D74E2}" type="slidenum">
              <a:rPr lang="de-DE" smtClean="0"/>
              <a:pPr/>
              <a:t>‹Nr.›</a:t>
            </a:fld>
            <a:endParaRPr lang="de-DE" dirty="0"/>
          </a:p>
        </p:txBody>
      </p:sp>
      <p:sp>
        <p:nvSpPr>
          <p:cNvPr id="9" name="Fußzeilenplatzhalter 8"/>
          <p:cNvSpPr>
            <a:spLocks noGrp="1"/>
          </p:cNvSpPr>
          <p:nvPr>
            <p:ph type="ftr" sz="quarter" idx="11"/>
          </p:nvPr>
        </p:nvSpPr>
        <p:spPr/>
        <p:txBody>
          <a:bodyPr/>
          <a:lstStyle/>
          <a:p>
            <a:endParaRPr lang="de-DE" dirty="0"/>
          </a:p>
        </p:txBody>
      </p:sp>
    </p:spTree>
    <p:extLst>
      <p:ext uri="{BB962C8B-B14F-4D97-AF65-F5344CB8AC3E}">
        <p14:creationId xmlns:p14="http://schemas.microsoft.com/office/powerpoint/2010/main" xmlns="" val="88295284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Zwei Spalten Weiss">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611188" y="1600200"/>
            <a:ext cx="3884612"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4" name="Inhaltsplatzhalter 3"/>
          <p:cNvSpPr>
            <a:spLocks noGrp="1"/>
          </p:cNvSpPr>
          <p:nvPr>
            <p:ph sz="half" idx="2"/>
          </p:nvPr>
        </p:nvSpPr>
        <p:spPr>
          <a:xfrm>
            <a:off x="4648200" y="1600200"/>
            <a:ext cx="3884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8" name="Fußzeilenplatzhalter 7"/>
          <p:cNvSpPr>
            <a:spLocks noGrp="1"/>
          </p:cNvSpPr>
          <p:nvPr>
            <p:ph type="ftr" sz="quarter" idx="10"/>
          </p:nvPr>
        </p:nvSpPr>
        <p:spPr/>
        <p:txBody>
          <a:bodyPr/>
          <a:lstStyle/>
          <a:p>
            <a:endParaRPr lang="de-DE" dirty="0"/>
          </a:p>
        </p:txBody>
      </p:sp>
      <p:sp>
        <p:nvSpPr>
          <p:cNvPr id="9" name="Foliennummernplatzhalter 8"/>
          <p:cNvSpPr>
            <a:spLocks noGrp="1"/>
          </p:cNvSpPr>
          <p:nvPr>
            <p:ph type="sldNum" sz="quarter" idx="11"/>
          </p:nvPr>
        </p:nvSpPr>
        <p:spPr/>
        <p:txBody>
          <a:bodyPr/>
          <a:lstStyle/>
          <a:p>
            <a:fld id="{1CCB3C1C-573C-4150-8722-81B8483D74E2}" type="slidenum">
              <a:rPr lang="de-DE" smtClean="0"/>
              <a:pPr/>
              <a:t>‹Nr.›</a:t>
            </a:fld>
            <a:endParaRPr lang="de-DE" dirty="0"/>
          </a:p>
        </p:txBody>
      </p:sp>
    </p:spTree>
    <p:extLst>
      <p:ext uri="{BB962C8B-B14F-4D97-AF65-F5344CB8AC3E}">
        <p14:creationId xmlns:p14="http://schemas.microsoft.com/office/powerpoint/2010/main" xmlns="" val="200798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Bunt">
    <p:spTree>
      <p:nvGrpSpPr>
        <p:cNvPr id="1" name=""/>
        <p:cNvGrpSpPr/>
        <p:nvPr/>
      </p:nvGrpSpPr>
      <p:grpSpPr>
        <a:xfrm>
          <a:off x="0" y="0"/>
          <a:ext cx="0" cy="0"/>
          <a:chOff x="0" y="0"/>
          <a:chExt cx="0" cy="0"/>
        </a:xfrm>
      </p:grpSpPr>
      <p:sp>
        <p:nvSpPr>
          <p:cNvPr id="11" name="Rechteck 10"/>
          <p:cNvSpPr/>
          <p:nvPr userDrawn="1"/>
        </p:nvSpPr>
        <p:spPr>
          <a:xfrm>
            <a:off x="611559" y="1124744"/>
            <a:ext cx="3780000"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userDrawn="1"/>
        </p:nvSpPr>
        <p:spPr>
          <a:xfrm>
            <a:off x="4752440" y="1124744"/>
            <a:ext cx="3780000"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userDrawn="1"/>
        </p:nvSpPr>
        <p:spPr>
          <a:xfrm>
            <a:off x="611187" y="1124744"/>
            <a:ext cx="3780000"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userDrawn="1"/>
        </p:nvSpPr>
        <p:spPr>
          <a:xfrm>
            <a:off x="4752440" y="1124743"/>
            <a:ext cx="3780000"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userDrawn="1">
            <p:ph type="title"/>
          </p:nvPr>
        </p:nvSpPr>
        <p:spPr/>
        <p:txBody>
          <a:bodyPr/>
          <a:lstStyle/>
          <a:p>
            <a:r>
              <a:rPr lang="de-DE" smtClean="0"/>
              <a:t>Titelmasterformat durch Klicken bearbeiten</a:t>
            </a:r>
            <a:endParaRPr lang="de-DE" dirty="0"/>
          </a:p>
        </p:txBody>
      </p:sp>
      <p:sp>
        <p:nvSpPr>
          <p:cNvPr id="8" name="Fußzeilenplatzhalter 7"/>
          <p:cNvSpPr>
            <a:spLocks noGrp="1"/>
          </p:cNvSpPr>
          <p:nvPr userDrawn="1">
            <p:ph type="ftr" sz="quarter" idx="10"/>
          </p:nvPr>
        </p:nvSpPr>
        <p:spPr/>
        <p:txBody>
          <a:bodyPr/>
          <a:lstStyle/>
          <a:p>
            <a:endParaRPr lang="de-DE" dirty="0"/>
          </a:p>
        </p:txBody>
      </p:sp>
      <p:sp>
        <p:nvSpPr>
          <p:cNvPr id="9" name="Foliennummernplatzhalter 8"/>
          <p:cNvSpPr>
            <a:spLocks noGrp="1"/>
          </p:cNvSpPr>
          <p:nvPr userDrawn="1">
            <p:ph type="sldNum" sz="quarter" idx="11"/>
          </p:nvPr>
        </p:nvSpPr>
        <p:spPr/>
        <p:txBody>
          <a:bodyPr/>
          <a:lstStyle/>
          <a:p>
            <a:fld id="{1CCB3C1C-573C-4150-8722-81B8483D74E2}" type="slidenum">
              <a:rPr lang="de-DE" smtClean="0"/>
              <a:pPr/>
              <a:t>‹Nr.›</a:t>
            </a:fld>
            <a:endParaRPr lang="de-DE" dirty="0"/>
          </a:p>
        </p:txBody>
      </p:sp>
      <p:sp>
        <p:nvSpPr>
          <p:cNvPr id="21" name="Textplatzhalter 20"/>
          <p:cNvSpPr>
            <a:spLocks noGrp="1"/>
          </p:cNvSpPr>
          <p:nvPr userDrawn="1">
            <p:ph type="body" sz="quarter" idx="12"/>
          </p:nvPr>
        </p:nvSpPr>
        <p:spPr>
          <a:xfrm>
            <a:off x="827088" y="1628775"/>
            <a:ext cx="3384872" cy="4608513"/>
          </a:xfrm>
        </p:spPr>
        <p:txBody>
          <a:bodyPr lIns="0" rIns="0">
            <a:normAutofit/>
          </a:bodyPr>
          <a:lstStyle>
            <a:lvl1pPr marL="266700" indent="-266700">
              <a:defRPr sz="2800"/>
            </a:lvl1pPr>
            <a:lvl2pPr marL="627063" indent="-285750">
              <a:defRPr sz="2400"/>
            </a:lvl2pPr>
            <a:lvl3pPr marL="901700" indent="-228600">
              <a:defRPr sz="2000"/>
            </a:lvl3pPr>
            <a:lvl4pPr marL="1166813" indent="-228600">
              <a:defRPr sz="1800"/>
            </a:lvl4pPr>
            <a:lvl5pPr marL="1441450" indent="-228600">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Textplatzhalter 20"/>
          <p:cNvSpPr>
            <a:spLocks noGrp="1"/>
          </p:cNvSpPr>
          <p:nvPr>
            <p:ph type="body" sz="quarter" idx="13"/>
          </p:nvPr>
        </p:nvSpPr>
        <p:spPr>
          <a:xfrm>
            <a:off x="4970300" y="1628799"/>
            <a:ext cx="3384872" cy="4608513"/>
          </a:xfrm>
        </p:spPr>
        <p:txBody>
          <a:bodyPr lIns="0" rIns="0">
            <a:normAutofit/>
          </a:bodyPr>
          <a:lstStyle>
            <a:lvl1pPr marL="266700" indent="-266700">
              <a:defRPr sz="2800"/>
            </a:lvl1pPr>
            <a:lvl2pPr marL="627063" indent="-285750">
              <a:defRPr sz="2400"/>
            </a:lvl2pPr>
            <a:lvl3pPr marL="901700" indent="-228600">
              <a:defRPr sz="2000"/>
            </a:lvl3pPr>
            <a:lvl4pPr marL="1166813" indent="-228600">
              <a:defRPr sz="1800"/>
            </a:lvl4pPr>
            <a:lvl5pPr marL="1441450" indent="-228600">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10218432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Bunt/Rosa Schrift">
    <p:spTree>
      <p:nvGrpSpPr>
        <p:cNvPr id="1" name=""/>
        <p:cNvGrpSpPr/>
        <p:nvPr/>
      </p:nvGrpSpPr>
      <p:grpSpPr>
        <a:xfrm>
          <a:off x="0" y="0"/>
          <a:ext cx="0" cy="0"/>
          <a:chOff x="0" y="0"/>
          <a:chExt cx="0" cy="0"/>
        </a:xfrm>
      </p:grpSpPr>
      <p:sp>
        <p:nvSpPr>
          <p:cNvPr id="11" name="Rechteck 10"/>
          <p:cNvSpPr/>
          <p:nvPr userDrawn="1"/>
        </p:nvSpPr>
        <p:spPr>
          <a:xfrm>
            <a:off x="611559" y="1124744"/>
            <a:ext cx="3780000"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4" name="Rechteck 13"/>
          <p:cNvSpPr/>
          <p:nvPr userDrawn="1"/>
        </p:nvSpPr>
        <p:spPr>
          <a:xfrm>
            <a:off x="4752440" y="1124744"/>
            <a:ext cx="3780000"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Rechteck 14"/>
          <p:cNvSpPr/>
          <p:nvPr userDrawn="1"/>
        </p:nvSpPr>
        <p:spPr>
          <a:xfrm>
            <a:off x="611187" y="1124744"/>
            <a:ext cx="3780000"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6" name="Rechteck 15"/>
          <p:cNvSpPr/>
          <p:nvPr userDrawn="1"/>
        </p:nvSpPr>
        <p:spPr>
          <a:xfrm>
            <a:off x="4752440" y="1124743"/>
            <a:ext cx="3780000"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 name="Titel 1"/>
          <p:cNvSpPr>
            <a:spLocks noGrp="1"/>
          </p:cNvSpPr>
          <p:nvPr userDrawn="1">
            <p:ph type="title"/>
          </p:nvPr>
        </p:nvSpPr>
        <p:spPr/>
        <p:txBody>
          <a:bodyPr/>
          <a:lstStyle/>
          <a:p>
            <a:r>
              <a:rPr lang="de-DE" smtClean="0"/>
              <a:t>Titelmasterformat durch Klicken bearbeiten</a:t>
            </a:r>
            <a:endParaRPr lang="de-DE"/>
          </a:p>
        </p:txBody>
      </p:sp>
      <p:sp>
        <p:nvSpPr>
          <p:cNvPr id="8" name="Fußzeilenplatzhalter 7"/>
          <p:cNvSpPr>
            <a:spLocks noGrp="1"/>
          </p:cNvSpPr>
          <p:nvPr userDrawn="1">
            <p:ph type="ftr" sz="quarter" idx="10"/>
          </p:nvPr>
        </p:nvSpPr>
        <p:spPr/>
        <p:txBody>
          <a:bodyPr/>
          <a:lstStyle/>
          <a:p>
            <a:endParaRPr lang="de-DE" dirty="0"/>
          </a:p>
        </p:txBody>
      </p:sp>
      <p:sp>
        <p:nvSpPr>
          <p:cNvPr id="9" name="Foliennummernplatzhalter 8"/>
          <p:cNvSpPr>
            <a:spLocks noGrp="1"/>
          </p:cNvSpPr>
          <p:nvPr userDrawn="1">
            <p:ph type="sldNum" sz="quarter" idx="11"/>
          </p:nvPr>
        </p:nvSpPr>
        <p:spPr/>
        <p:txBody>
          <a:bodyPr/>
          <a:lstStyle/>
          <a:p>
            <a:fld id="{1CCB3C1C-573C-4150-8722-81B8483D74E2}" type="slidenum">
              <a:rPr lang="de-DE" smtClean="0"/>
              <a:pPr/>
              <a:t>‹Nr.›</a:t>
            </a:fld>
            <a:endParaRPr lang="de-DE" dirty="0"/>
          </a:p>
        </p:txBody>
      </p:sp>
      <p:sp>
        <p:nvSpPr>
          <p:cNvPr id="21" name="Textplatzhalter 20"/>
          <p:cNvSpPr>
            <a:spLocks noGrp="1"/>
          </p:cNvSpPr>
          <p:nvPr userDrawn="1">
            <p:ph type="body" sz="quarter" idx="12"/>
          </p:nvPr>
        </p:nvSpPr>
        <p:spPr>
          <a:xfrm>
            <a:off x="827088" y="1628775"/>
            <a:ext cx="3384872" cy="4608513"/>
          </a:xfrm>
        </p:spPr>
        <p:txBody>
          <a:bodyPr lIns="0" rIns="0">
            <a:normAutofit/>
          </a:bodyPr>
          <a:lstStyle>
            <a:lvl1pPr marL="266700" indent="-266700">
              <a:defRPr sz="2800">
                <a:solidFill>
                  <a:srgbClr val="EB328C"/>
                </a:solidFill>
                <a:latin typeface="+mj-lt"/>
              </a:defRPr>
            </a:lvl1pPr>
            <a:lvl2pPr marL="627063" indent="-285750">
              <a:defRPr sz="2400"/>
            </a:lvl2pPr>
            <a:lvl3pPr marL="901700" indent="-228600">
              <a:defRPr sz="2000"/>
            </a:lvl3pPr>
            <a:lvl4pPr marL="1166813" indent="-228600">
              <a:defRPr sz="1800"/>
            </a:lvl4pPr>
            <a:lvl5pPr marL="1441450" indent="-228600">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3" name="Textplatzhalter 20"/>
          <p:cNvSpPr>
            <a:spLocks noGrp="1"/>
          </p:cNvSpPr>
          <p:nvPr>
            <p:ph type="body" sz="quarter" idx="13"/>
          </p:nvPr>
        </p:nvSpPr>
        <p:spPr>
          <a:xfrm>
            <a:off x="4970300" y="1628799"/>
            <a:ext cx="3384872" cy="4608513"/>
          </a:xfrm>
        </p:spPr>
        <p:txBody>
          <a:bodyPr lIns="0" rIns="0">
            <a:normAutofit/>
          </a:bodyPr>
          <a:lstStyle>
            <a:lvl1pPr marL="266700" indent="-266700">
              <a:defRPr sz="2800">
                <a:solidFill>
                  <a:srgbClr val="EB328C"/>
                </a:solidFill>
                <a:latin typeface="+mj-lt"/>
              </a:defRPr>
            </a:lvl1pPr>
            <a:lvl2pPr marL="627063" indent="-285750">
              <a:defRPr sz="2400"/>
            </a:lvl2pPr>
            <a:lvl3pPr marL="901700" indent="-228600">
              <a:defRPr sz="2000"/>
            </a:lvl3pPr>
            <a:lvl4pPr marL="1166813" indent="-228600">
              <a:defRPr sz="1800"/>
            </a:lvl4pPr>
            <a:lvl5pPr marL="1441450" indent="-228600">
              <a:defRPr sz="18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1225284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rei Spalten Bunt">
    <p:spTree>
      <p:nvGrpSpPr>
        <p:cNvPr id="1" name=""/>
        <p:cNvGrpSpPr/>
        <p:nvPr/>
      </p:nvGrpSpPr>
      <p:grpSpPr>
        <a:xfrm>
          <a:off x="0" y="0"/>
          <a:ext cx="0" cy="0"/>
          <a:chOff x="0" y="0"/>
          <a:chExt cx="0" cy="0"/>
        </a:xfrm>
      </p:grpSpPr>
      <p:sp>
        <p:nvSpPr>
          <p:cNvPr id="2" name="Titel 1"/>
          <p:cNvSpPr>
            <a:spLocks noGrp="1"/>
          </p:cNvSpPr>
          <p:nvPr userDrawn="1">
            <p:ph type="title"/>
          </p:nvPr>
        </p:nvSpPr>
        <p:spPr/>
        <p:txBody>
          <a:bodyPr/>
          <a:lstStyle/>
          <a:p>
            <a:r>
              <a:rPr lang="de-DE" smtClean="0"/>
              <a:t>Titelmasterformat durch Klicken bearbeiten</a:t>
            </a:r>
            <a:endParaRPr lang="de-DE" dirty="0"/>
          </a:p>
        </p:txBody>
      </p:sp>
      <p:sp>
        <p:nvSpPr>
          <p:cNvPr id="8" name="Fußzeilenplatzhalter 7"/>
          <p:cNvSpPr>
            <a:spLocks noGrp="1"/>
          </p:cNvSpPr>
          <p:nvPr userDrawn="1">
            <p:ph type="ftr" sz="quarter" idx="10"/>
          </p:nvPr>
        </p:nvSpPr>
        <p:spPr/>
        <p:txBody>
          <a:bodyPr/>
          <a:lstStyle/>
          <a:p>
            <a:endParaRPr lang="de-DE" dirty="0"/>
          </a:p>
        </p:txBody>
      </p:sp>
      <p:sp>
        <p:nvSpPr>
          <p:cNvPr id="9" name="Foliennummernplatzhalter 8"/>
          <p:cNvSpPr>
            <a:spLocks noGrp="1"/>
          </p:cNvSpPr>
          <p:nvPr userDrawn="1">
            <p:ph type="sldNum" sz="quarter" idx="11"/>
          </p:nvPr>
        </p:nvSpPr>
        <p:spPr/>
        <p:txBody>
          <a:bodyPr/>
          <a:lstStyle/>
          <a:p>
            <a:fld id="{1CCB3C1C-573C-4150-8722-81B8483D74E2}" type="slidenum">
              <a:rPr lang="de-DE" smtClean="0"/>
              <a:pPr/>
              <a:t>‹Nr.›</a:t>
            </a:fld>
            <a:endParaRPr lang="de-DE" dirty="0"/>
          </a:p>
        </p:txBody>
      </p:sp>
      <p:grpSp>
        <p:nvGrpSpPr>
          <p:cNvPr id="3" name="Gruppieren 2"/>
          <p:cNvGrpSpPr/>
          <p:nvPr userDrawn="1"/>
        </p:nvGrpSpPr>
        <p:grpSpPr>
          <a:xfrm>
            <a:off x="611560" y="1119981"/>
            <a:ext cx="2448271" cy="5256584"/>
            <a:chOff x="611560" y="1119981"/>
            <a:chExt cx="2448271" cy="5256584"/>
          </a:xfrm>
        </p:grpSpPr>
        <p:sp>
          <p:nvSpPr>
            <p:cNvPr id="11" name="Rechteck 10"/>
            <p:cNvSpPr/>
            <p:nvPr userDrawn="1"/>
          </p:nvSpPr>
          <p:spPr>
            <a:xfrm>
              <a:off x="611560" y="1119981"/>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userDrawn="1"/>
          </p:nvSpPr>
          <p:spPr>
            <a:xfrm>
              <a:off x="611560" y="1125215"/>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 name="Textplatzhalter 20"/>
          <p:cNvSpPr>
            <a:spLocks noGrp="1"/>
          </p:cNvSpPr>
          <p:nvPr>
            <p:ph type="body" sz="quarter" idx="12"/>
          </p:nvPr>
        </p:nvSpPr>
        <p:spPr>
          <a:xfrm>
            <a:off x="755849" y="1628775"/>
            <a:ext cx="2159967" cy="4680545"/>
          </a:xfrm>
        </p:spPr>
        <p:txBody>
          <a:bodyPr lIns="0" rIns="0">
            <a:noAutofit/>
          </a:bodyPr>
          <a:lstStyle>
            <a:lvl1pPr marL="182563" indent="-182563">
              <a:defRPr sz="2000"/>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grpSp>
        <p:nvGrpSpPr>
          <p:cNvPr id="4" name="Gruppieren 3"/>
          <p:cNvGrpSpPr/>
          <p:nvPr userDrawn="1"/>
        </p:nvGrpSpPr>
        <p:grpSpPr>
          <a:xfrm>
            <a:off x="3347863" y="1119981"/>
            <a:ext cx="2448272" cy="5256584"/>
            <a:chOff x="3347863" y="1119981"/>
            <a:chExt cx="2448272" cy="5256584"/>
          </a:xfrm>
        </p:grpSpPr>
        <p:sp>
          <p:nvSpPr>
            <p:cNvPr id="24" name="Rechteck 23"/>
            <p:cNvSpPr/>
            <p:nvPr userDrawn="1"/>
          </p:nvSpPr>
          <p:spPr>
            <a:xfrm>
              <a:off x="3347864" y="1119981"/>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3"/>
            <p:cNvSpPr/>
            <p:nvPr userDrawn="1"/>
          </p:nvSpPr>
          <p:spPr>
            <a:xfrm>
              <a:off x="3347863" y="1124744"/>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 name="Gruppieren 4"/>
          <p:cNvGrpSpPr/>
          <p:nvPr userDrawn="1"/>
        </p:nvGrpSpPr>
        <p:grpSpPr>
          <a:xfrm>
            <a:off x="6084169" y="1124744"/>
            <a:ext cx="2448644" cy="5256584"/>
            <a:chOff x="6084169" y="1124744"/>
            <a:chExt cx="2448644" cy="5256584"/>
          </a:xfrm>
        </p:grpSpPr>
        <p:sp>
          <p:nvSpPr>
            <p:cNvPr id="28" name="Rechteck 27"/>
            <p:cNvSpPr/>
            <p:nvPr userDrawn="1"/>
          </p:nvSpPr>
          <p:spPr>
            <a:xfrm>
              <a:off x="6084169" y="1124744"/>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userDrawn="1"/>
          </p:nvSpPr>
          <p:spPr>
            <a:xfrm>
              <a:off x="6084542" y="1124744"/>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7" name="Textplatzhalter 20"/>
          <p:cNvSpPr>
            <a:spLocks noGrp="1"/>
          </p:cNvSpPr>
          <p:nvPr>
            <p:ph type="body" sz="quarter" idx="13"/>
          </p:nvPr>
        </p:nvSpPr>
        <p:spPr>
          <a:xfrm>
            <a:off x="3492153" y="1628800"/>
            <a:ext cx="2159967" cy="4680545"/>
          </a:xfrm>
        </p:spPr>
        <p:txBody>
          <a:bodyPr lIns="0" rIns="0">
            <a:noAutofit/>
          </a:bodyPr>
          <a:lstStyle>
            <a:lvl1pPr marL="182563" indent="-182563">
              <a:defRPr sz="2000"/>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Textplatzhalter 20"/>
          <p:cNvSpPr>
            <a:spLocks noGrp="1"/>
          </p:cNvSpPr>
          <p:nvPr>
            <p:ph type="body" sz="quarter" idx="14"/>
          </p:nvPr>
        </p:nvSpPr>
        <p:spPr>
          <a:xfrm>
            <a:off x="6228457" y="1628800"/>
            <a:ext cx="2159967" cy="4680545"/>
          </a:xfrm>
        </p:spPr>
        <p:txBody>
          <a:bodyPr lIns="0" rIns="0">
            <a:noAutofit/>
          </a:bodyPr>
          <a:lstStyle>
            <a:lvl1pPr marL="182563" indent="-182563">
              <a:defRPr sz="2000"/>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40986597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rei Spalten Bunt/Rosa Schrift">
    <p:spTree>
      <p:nvGrpSpPr>
        <p:cNvPr id="1" name=""/>
        <p:cNvGrpSpPr/>
        <p:nvPr/>
      </p:nvGrpSpPr>
      <p:grpSpPr>
        <a:xfrm>
          <a:off x="0" y="0"/>
          <a:ext cx="0" cy="0"/>
          <a:chOff x="0" y="0"/>
          <a:chExt cx="0" cy="0"/>
        </a:xfrm>
      </p:grpSpPr>
      <p:sp>
        <p:nvSpPr>
          <p:cNvPr id="2" name="Titel 1"/>
          <p:cNvSpPr>
            <a:spLocks noGrp="1"/>
          </p:cNvSpPr>
          <p:nvPr userDrawn="1">
            <p:ph type="title"/>
          </p:nvPr>
        </p:nvSpPr>
        <p:spPr/>
        <p:txBody>
          <a:bodyPr/>
          <a:lstStyle/>
          <a:p>
            <a:r>
              <a:rPr lang="de-DE" smtClean="0"/>
              <a:t>Titelmasterformat durch Klicken bearbeiten</a:t>
            </a:r>
            <a:endParaRPr lang="de-DE" dirty="0"/>
          </a:p>
        </p:txBody>
      </p:sp>
      <p:sp>
        <p:nvSpPr>
          <p:cNvPr id="8" name="Fußzeilenplatzhalter 7"/>
          <p:cNvSpPr>
            <a:spLocks noGrp="1"/>
          </p:cNvSpPr>
          <p:nvPr userDrawn="1">
            <p:ph type="ftr" sz="quarter" idx="10"/>
          </p:nvPr>
        </p:nvSpPr>
        <p:spPr/>
        <p:txBody>
          <a:bodyPr/>
          <a:lstStyle/>
          <a:p>
            <a:endParaRPr lang="de-DE" dirty="0"/>
          </a:p>
        </p:txBody>
      </p:sp>
      <p:sp>
        <p:nvSpPr>
          <p:cNvPr id="9" name="Foliennummernplatzhalter 8"/>
          <p:cNvSpPr>
            <a:spLocks noGrp="1"/>
          </p:cNvSpPr>
          <p:nvPr userDrawn="1">
            <p:ph type="sldNum" sz="quarter" idx="11"/>
          </p:nvPr>
        </p:nvSpPr>
        <p:spPr/>
        <p:txBody>
          <a:bodyPr/>
          <a:lstStyle/>
          <a:p>
            <a:fld id="{1CCB3C1C-573C-4150-8722-81B8483D74E2}" type="slidenum">
              <a:rPr lang="de-DE" smtClean="0"/>
              <a:pPr/>
              <a:t>‹Nr.›</a:t>
            </a:fld>
            <a:endParaRPr lang="de-DE" dirty="0"/>
          </a:p>
        </p:txBody>
      </p:sp>
      <p:grpSp>
        <p:nvGrpSpPr>
          <p:cNvPr id="3" name="Gruppieren 2"/>
          <p:cNvGrpSpPr/>
          <p:nvPr userDrawn="1"/>
        </p:nvGrpSpPr>
        <p:grpSpPr>
          <a:xfrm>
            <a:off x="611560" y="1119981"/>
            <a:ext cx="2448271" cy="5256584"/>
            <a:chOff x="611560" y="1119981"/>
            <a:chExt cx="2448271" cy="5256584"/>
          </a:xfrm>
        </p:grpSpPr>
        <p:sp>
          <p:nvSpPr>
            <p:cNvPr id="11" name="Rechteck 10"/>
            <p:cNvSpPr/>
            <p:nvPr userDrawn="1"/>
          </p:nvSpPr>
          <p:spPr>
            <a:xfrm>
              <a:off x="611560" y="1119981"/>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0" name="Rechteck 29"/>
            <p:cNvSpPr/>
            <p:nvPr userDrawn="1"/>
          </p:nvSpPr>
          <p:spPr>
            <a:xfrm>
              <a:off x="611560" y="1125215"/>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31" name="Textplatzhalter 20"/>
          <p:cNvSpPr>
            <a:spLocks noGrp="1"/>
          </p:cNvSpPr>
          <p:nvPr>
            <p:ph type="body" sz="quarter" idx="12"/>
          </p:nvPr>
        </p:nvSpPr>
        <p:spPr>
          <a:xfrm>
            <a:off x="755849" y="1628775"/>
            <a:ext cx="2159967" cy="4680545"/>
          </a:xfrm>
        </p:spPr>
        <p:txBody>
          <a:bodyPr lIns="0" rIns="0">
            <a:noAutofit/>
          </a:bodyPr>
          <a:lstStyle>
            <a:lvl1pPr marL="182563" indent="-182563">
              <a:defRPr sz="2000">
                <a:solidFill>
                  <a:srgbClr val="EB328C"/>
                </a:solidFill>
                <a:latin typeface="+mj-lt"/>
              </a:defRPr>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grpSp>
        <p:nvGrpSpPr>
          <p:cNvPr id="4" name="Gruppieren 3"/>
          <p:cNvGrpSpPr/>
          <p:nvPr userDrawn="1"/>
        </p:nvGrpSpPr>
        <p:grpSpPr>
          <a:xfrm>
            <a:off x="3347691" y="1126992"/>
            <a:ext cx="2448272" cy="5256584"/>
            <a:chOff x="3347863" y="1119981"/>
            <a:chExt cx="2448272" cy="5256584"/>
          </a:xfrm>
        </p:grpSpPr>
        <p:sp>
          <p:nvSpPr>
            <p:cNvPr id="24" name="Rechteck 23"/>
            <p:cNvSpPr/>
            <p:nvPr userDrawn="1"/>
          </p:nvSpPr>
          <p:spPr>
            <a:xfrm>
              <a:off x="3347864" y="1119981"/>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4" name="Rechteck 33"/>
            <p:cNvSpPr/>
            <p:nvPr userDrawn="1"/>
          </p:nvSpPr>
          <p:spPr>
            <a:xfrm>
              <a:off x="3347863" y="1124744"/>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grpSp>
        <p:nvGrpSpPr>
          <p:cNvPr id="5" name="Gruppieren 4"/>
          <p:cNvGrpSpPr/>
          <p:nvPr userDrawn="1"/>
        </p:nvGrpSpPr>
        <p:grpSpPr>
          <a:xfrm>
            <a:off x="6084169" y="1124744"/>
            <a:ext cx="2448644" cy="5256584"/>
            <a:chOff x="6084169" y="1124744"/>
            <a:chExt cx="2448644" cy="5256584"/>
          </a:xfrm>
        </p:grpSpPr>
        <p:sp>
          <p:nvSpPr>
            <p:cNvPr id="28" name="Rechteck 27"/>
            <p:cNvSpPr/>
            <p:nvPr userDrawn="1"/>
          </p:nvSpPr>
          <p:spPr>
            <a:xfrm>
              <a:off x="6084169" y="1124744"/>
              <a:ext cx="2448271" cy="5256584"/>
            </a:xfrm>
            <a:prstGeom prst="rect">
              <a:avLst/>
            </a:prstGeom>
            <a:solidFill>
              <a:srgbClr val="ECEA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5" name="Rechteck 34"/>
            <p:cNvSpPr/>
            <p:nvPr userDrawn="1"/>
          </p:nvSpPr>
          <p:spPr>
            <a:xfrm>
              <a:off x="6084542" y="1124744"/>
              <a:ext cx="2448271" cy="359569"/>
            </a:xfrm>
            <a:prstGeom prst="rect">
              <a:avLst/>
            </a:prstGeom>
            <a:solidFill>
              <a:srgbClr val="C0BF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17" name="Textplatzhalter 20"/>
          <p:cNvSpPr>
            <a:spLocks noGrp="1"/>
          </p:cNvSpPr>
          <p:nvPr>
            <p:ph type="body" sz="quarter" idx="13"/>
          </p:nvPr>
        </p:nvSpPr>
        <p:spPr>
          <a:xfrm>
            <a:off x="3492153" y="1628800"/>
            <a:ext cx="2159967" cy="4680545"/>
          </a:xfrm>
        </p:spPr>
        <p:txBody>
          <a:bodyPr lIns="0" rIns="0">
            <a:noAutofit/>
          </a:bodyPr>
          <a:lstStyle>
            <a:lvl1pPr marL="182563" indent="-182563">
              <a:defRPr sz="2000">
                <a:solidFill>
                  <a:srgbClr val="EB328C"/>
                </a:solidFill>
                <a:latin typeface="+mj-lt"/>
              </a:defRPr>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
        <p:nvSpPr>
          <p:cNvPr id="19" name="Textplatzhalter 20"/>
          <p:cNvSpPr>
            <a:spLocks noGrp="1"/>
          </p:cNvSpPr>
          <p:nvPr>
            <p:ph type="body" sz="quarter" idx="14"/>
          </p:nvPr>
        </p:nvSpPr>
        <p:spPr>
          <a:xfrm>
            <a:off x="6228457" y="1628800"/>
            <a:ext cx="2159967" cy="4680545"/>
          </a:xfrm>
        </p:spPr>
        <p:txBody>
          <a:bodyPr lIns="0" rIns="0">
            <a:noAutofit/>
          </a:bodyPr>
          <a:lstStyle>
            <a:lvl1pPr marL="182563" indent="-182563">
              <a:defRPr sz="2000">
                <a:solidFill>
                  <a:srgbClr val="EB328C"/>
                </a:solidFill>
                <a:latin typeface="+mj-lt"/>
              </a:defRPr>
            </a:lvl1pPr>
            <a:lvl2pPr marL="542925" indent="-285750">
              <a:defRPr sz="1800"/>
            </a:lvl2pPr>
            <a:lvl3pPr marL="809625" indent="-228600">
              <a:defRPr sz="1600"/>
            </a:lvl3pPr>
            <a:lvl4pPr marL="1074738" indent="-228600">
              <a:defRPr sz="1400"/>
            </a:lvl4pPr>
            <a:lvl5pPr marL="1349375" indent="-228600">
              <a:defRPr sz="14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136513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ild_und_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6" name="Fußzeilenplatzhalter 5"/>
          <p:cNvSpPr>
            <a:spLocks noGrp="1"/>
          </p:cNvSpPr>
          <p:nvPr>
            <p:ph type="ftr" sz="quarter" idx="10"/>
          </p:nvPr>
        </p:nvSpPr>
        <p:spPr/>
        <p:txBody>
          <a:bodyPr/>
          <a:lstStyle/>
          <a:p>
            <a:endParaRPr lang="de-DE" dirty="0"/>
          </a:p>
        </p:txBody>
      </p:sp>
      <p:sp>
        <p:nvSpPr>
          <p:cNvPr id="7" name="Foliennummernplatzhalter 6"/>
          <p:cNvSpPr>
            <a:spLocks noGrp="1"/>
          </p:cNvSpPr>
          <p:nvPr>
            <p:ph type="sldNum" sz="quarter" idx="11"/>
          </p:nvPr>
        </p:nvSpPr>
        <p:spPr/>
        <p:txBody>
          <a:bodyPr/>
          <a:lstStyle/>
          <a:p>
            <a:fld id="{1CCB3C1C-573C-4150-8722-81B8483D74E2}" type="slidenum">
              <a:rPr lang="de-DE" smtClean="0"/>
              <a:pPr/>
              <a:t>‹Nr.›</a:t>
            </a:fld>
            <a:endParaRPr lang="de-DE" dirty="0"/>
          </a:p>
        </p:txBody>
      </p:sp>
      <p:sp>
        <p:nvSpPr>
          <p:cNvPr id="4" name="Bildplatzhalter 3"/>
          <p:cNvSpPr>
            <a:spLocks noGrp="1"/>
          </p:cNvSpPr>
          <p:nvPr>
            <p:ph type="pic" sz="quarter" idx="12"/>
          </p:nvPr>
        </p:nvSpPr>
        <p:spPr>
          <a:xfrm>
            <a:off x="611188" y="1125538"/>
            <a:ext cx="5184775" cy="5256212"/>
          </a:xfrm>
        </p:spPr>
        <p:txBody>
          <a:bodyPr/>
          <a:lstStyle/>
          <a:p>
            <a:r>
              <a:rPr lang="de-DE" smtClean="0"/>
              <a:t>Bild durch Klicken auf Symbol hinzufügen</a:t>
            </a:r>
            <a:endParaRPr lang="de-DE" dirty="0"/>
          </a:p>
        </p:txBody>
      </p:sp>
      <p:sp>
        <p:nvSpPr>
          <p:cNvPr id="9" name="Textplatzhalter 8"/>
          <p:cNvSpPr>
            <a:spLocks noGrp="1"/>
          </p:cNvSpPr>
          <p:nvPr>
            <p:ph type="body" sz="quarter" idx="13"/>
          </p:nvPr>
        </p:nvSpPr>
        <p:spPr>
          <a:xfrm>
            <a:off x="6084888" y="1125538"/>
            <a:ext cx="2447925" cy="5256212"/>
          </a:xfrm>
        </p:spPr>
        <p:txBody>
          <a:bodyPr lIns="0" rIns="0">
            <a:noAutofit/>
          </a:bodyPr>
          <a:lstStyle>
            <a:lvl1pPr>
              <a:defRPr sz="2400"/>
            </a:lvl1pPr>
            <a:lvl2pPr>
              <a:defRPr sz="2000"/>
            </a:lvl2pPr>
            <a:lvl3pPr>
              <a:defRPr sz="1800"/>
            </a:lvl3pPr>
            <a:lvl4pPr>
              <a:defRPr sz="1600"/>
            </a:lvl4pPr>
            <a:lvl5pPr>
              <a:defRPr sz="1600"/>
            </a:lvl5p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3993722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_und_Bi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6" name="Fußzeilenplatzhalter 5"/>
          <p:cNvSpPr>
            <a:spLocks noGrp="1"/>
          </p:cNvSpPr>
          <p:nvPr>
            <p:ph type="ftr" sz="quarter" idx="10"/>
          </p:nvPr>
        </p:nvSpPr>
        <p:spPr/>
        <p:txBody>
          <a:bodyPr/>
          <a:lstStyle/>
          <a:p>
            <a:endParaRPr lang="de-DE" dirty="0"/>
          </a:p>
        </p:txBody>
      </p:sp>
      <p:sp>
        <p:nvSpPr>
          <p:cNvPr id="7" name="Foliennummernplatzhalter 6"/>
          <p:cNvSpPr>
            <a:spLocks noGrp="1"/>
          </p:cNvSpPr>
          <p:nvPr>
            <p:ph type="sldNum" sz="quarter" idx="11"/>
          </p:nvPr>
        </p:nvSpPr>
        <p:spPr/>
        <p:txBody>
          <a:bodyPr/>
          <a:lstStyle/>
          <a:p>
            <a:fld id="{1CCB3C1C-573C-4150-8722-81B8483D74E2}" type="slidenum">
              <a:rPr lang="de-DE" smtClean="0"/>
              <a:pPr/>
              <a:t>‹Nr.›</a:t>
            </a:fld>
            <a:endParaRPr lang="de-DE" dirty="0"/>
          </a:p>
        </p:txBody>
      </p:sp>
      <p:sp>
        <p:nvSpPr>
          <p:cNvPr id="4" name="Bildplatzhalter 3"/>
          <p:cNvSpPr>
            <a:spLocks noGrp="1"/>
          </p:cNvSpPr>
          <p:nvPr>
            <p:ph type="pic" sz="quarter" idx="12"/>
          </p:nvPr>
        </p:nvSpPr>
        <p:spPr>
          <a:xfrm>
            <a:off x="6084888" y="1125538"/>
            <a:ext cx="2437233" cy="5256212"/>
          </a:xfrm>
        </p:spPr>
        <p:txBody>
          <a:bodyPr/>
          <a:lstStyle/>
          <a:p>
            <a:r>
              <a:rPr lang="de-DE" smtClean="0"/>
              <a:t>Bild durch Klicken auf Symbol hinzufügen</a:t>
            </a:r>
            <a:endParaRPr lang="de-DE" dirty="0"/>
          </a:p>
        </p:txBody>
      </p:sp>
      <p:sp>
        <p:nvSpPr>
          <p:cNvPr id="5" name="Textplatzhalter 4"/>
          <p:cNvSpPr>
            <a:spLocks noGrp="1"/>
          </p:cNvSpPr>
          <p:nvPr>
            <p:ph type="body" sz="quarter" idx="13"/>
          </p:nvPr>
        </p:nvSpPr>
        <p:spPr>
          <a:xfrm>
            <a:off x="611188" y="1125538"/>
            <a:ext cx="5184775" cy="5256212"/>
          </a:xfrm>
        </p:spPr>
        <p:txBody>
          <a:bodyPr/>
          <a:lstStyle/>
          <a:p>
            <a:pPr lvl="0"/>
            <a:r>
              <a:rPr lang="de-DE" smtClean="0"/>
              <a:t>Textmasterformate durch Klicken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dirty="0"/>
          </a:p>
        </p:txBody>
      </p:sp>
    </p:spTree>
    <p:extLst>
      <p:ext uri="{BB962C8B-B14F-4D97-AF65-F5344CB8AC3E}">
        <p14:creationId xmlns:p14="http://schemas.microsoft.com/office/powerpoint/2010/main" xmlns="" val="341038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gi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810958" y="146306"/>
            <a:ext cx="6209314" cy="780447"/>
          </a:xfrm>
          <a:prstGeom prst="rect">
            <a:avLst/>
          </a:prstGeom>
        </p:spPr>
        <p:txBody>
          <a:bodyPr vert="horz" lIns="0" tIns="0" rIns="0" bIns="0" rtlCol="0" anchor="ctr">
            <a:noAutofit/>
          </a:bodyPr>
          <a:lstStyle/>
          <a:p>
            <a:r>
              <a:rPr lang="de-DE" dirty="0" smtClean="0"/>
              <a:t>TITELMASTERFORMAT DURCH KLICKEN BEARBEITEN</a:t>
            </a:r>
            <a:endParaRPr lang="de-DE" dirty="0"/>
          </a:p>
        </p:txBody>
      </p:sp>
      <p:sp>
        <p:nvSpPr>
          <p:cNvPr id="3" name="Textplatzhalter 2"/>
          <p:cNvSpPr>
            <a:spLocks noGrp="1"/>
          </p:cNvSpPr>
          <p:nvPr>
            <p:ph type="body" idx="1"/>
          </p:nvPr>
        </p:nvSpPr>
        <p:spPr>
          <a:xfrm>
            <a:off x="611560" y="1124744"/>
            <a:ext cx="7921253" cy="5257006"/>
          </a:xfrm>
          <a:prstGeom prst="rect">
            <a:avLst/>
          </a:prstGeom>
        </p:spPr>
        <p:txBody>
          <a:bodyPr vert="horz" lIns="91440" tIns="45720" rIns="91440" bIns="45720" rtlCol="0">
            <a:norm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6" name="Foliennummernplatzhalter 5"/>
          <p:cNvSpPr>
            <a:spLocks noGrp="1"/>
          </p:cNvSpPr>
          <p:nvPr>
            <p:ph type="sldNum" sz="quarter" idx="4"/>
          </p:nvPr>
        </p:nvSpPr>
        <p:spPr>
          <a:xfrm>
            <a:off x="-12948" y="6403975"/>
            <a:ext cx="514400" cy="365125"/>
          </a:xfrm>
          <a:prstGeom prst="rect">
            <a:avLst/>
          </a:prstGeom>
        </p:spPr>
        <p:txBody>
          <a:bodyPr vert="horz" lIns="91440" tIns="45720" rIns="91440" bIns="45720" rtlCol="0" anchor="ctr"/>
          <a:lstStyle>
            <a:lvl1pPr algn="r">
              <a:defRPr sz="1200">
                <a:solidFill>
                  <a:schemeClr val="tx1"/>
                </a:solidFill>
              </a:defRPr>
            </a:lvl1pPr>
          </a:lstStyle>
          <a:p>
            <a:fld id="{1CCB3C1C-573C-4150-8722-81B8483D74E2}" type="slidenum">
              <a:rPr lang="de-DE" smtClean="0"/>
              <a:pPr/>
              <a:t>‹Nr.›</a:t>
            </a:fld>
            <a:endParaRPr lang="de-DE" dirty="0"/>
          </a:p>
        </p:txBody>
      </p:sp>
      <p:sp>
        <p:nvSpPr>
          <p:cNvPr id="7" name="Rechteck 6"/>
          <p:cNvSpPr/>
          <p:nvPr/>
        </p:nvSpPr>
        <p:spPr>
          <a:xfrm>
            <a:off x="-11573" y="227396"/>
            <a:ext cx="622761" cy="68132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11" name="Gerade Verbindung 10"/>
          <p:cNvCxnSpPr/>
          <p:nvPr/>
        </p:nvCxnSpPr>
        <p:spPr>
          <a:xfrm>
            <a:off x="611188" y="6597352"/>
            <a:ext cx="8539732"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5" name="Grafik 4"/>
          <p:cNvPicPr>
            <a:picLocks noChangeAspect="1"/>
          </p:cNvPicPr>
          <p:nvPr/>
        </p:nvPicPr>
        <p:blipFill>
          <a:blip r:embed="rId15" cstate="print">
            <a:extLst>
              <a:ext uri="{28A0092B-C50C-407E-A947-70E740481C1C}">
                <a14:useLocalDpi xmlns:a14="http://schemas.microsoft.com/office/drawing/2010/main" xmlns="" val="0"/>
              </a:ext>
            </a:extLst>
          </a:blip>
          <a:stretch>
            <a:fillRect/>
          </a:stretch>
        </p:blipFill>
        <p:spPr>
          <a:xfrm>
            <a:off x="7067065" y="242567"/>
            <a:ext cx="1445789" cy="665483"/>
          </a:xfrm>
          <a:prstGeom prst="rect">
            <a:avLst/>
          </a:prstGeom>
        </p:spPr>
      </p:pic>
      <p:sp>
        <p:nvSpPr>
          <p:cNvPr id="13" name="Fußzeilenplatzhalter 12"/>
          <p:cNvSpPr>
            <a:spLocks noGrp="1"/>
          </p:cNvSpPr>
          <p:nvPr>
            <p:ph type="ftr" sz="quarter" idx="3"/>
          </p:nvPr>
        </p:nvSpPr>
        <p:spPr>
          <a:xfrm>
            <a:off x="3124200" y="6630604"/>
            <a:ext cx="2895600" cy="18736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dirty="0"/>
          </a:p>
        </p:txBody>
      </p:sp>
    </p:spTree>
    <p:extLst>
      <p:ext uri="{BB962C8B-B14F-4D97-AF65-F5344CB8AC3E}">
        <p14:creationId xmlns:p14="http://schemas.microsoft.com/office/powerpoint/2010/main" xmlns="" val="5677182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4" r:id="rId5"/>
    <p:sldLayoutId id="2147483661" r:id="rId6"/>
    <p:sldLayoutId id="2147483665" r:id="rId7"/>
    <p:sldLayoutId id="2147483662" r:id="rId8"/>
    <p:sldLayoutId id="2147483663" r:id="rId9"/>
    <p:sldLayoutId id="2147483654" r:id="rId10"/>
    <p:sldLayoutId id="2147483658" r:id="rId11"/>
    <p:sldLayoutId id="2147483659" r:id="rId12"/>
    <p:sldLayoutId id="2147483666" r:id="rId13"/>
  </p:sldLayoutIdLst>
  <p:timing>
    <p:tnLst>
      <p:par>
        <p:cTn id="1" dur="indefinite" restart="never" nodeType="tmRoot"/>
      </p:par>
    </p:tnLst>
  </p:timing>
  <p:txStyles>
    <p:titleStyle>
      <a:lvl1pPr algn="l" defTabSz="914400" rtl="0" eaLnBrk="1" latinLnBrk="0" hangingPunct="1">
        <a:spcBef>
          <a:spcPct val="0"/>
        </a:spcBef>
        <a:buNone/>
        <a:defRPr sz="3200" b="0" kern="1200">
          <a:solidFill>
            <a:srgbClr val="222A78"/>
          </a:solidFill>
          <a:latin typeface="+mj-lt"/>
          <a:ea typeface="+mj-ea"/>
          <a:cs typeface="+mj-cs"/>
        </a:defRPr>
      </a:lvl1pPr>
    </p:titleStyle>
    <p:bodyStyle>
      <a:lvl1pPr marL="342900" indent="-342900" algn="l" defTabSz="914400" rtl="0" eaLnBrk="1" latinLnBrk="0" hangingPunct="1">
        <a:spcBef>
          <a:spcPct val="20000"/>
        </a:spcBef>
        <a:buFont typeface="Wingdings" panose="05000000000000000000" pitchFamily="2" charset="2"/>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tags" Target="../tags/tag3.xml"/><Relationship Id="rId7" Type="http://schemas.openxmlformats.org/officeDocument/2006/relationships/notesSlide" Target="../notesSlides/notesSlide28.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oleObject" Target="../embeddings/oleObject1.bin"/></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hyperlink" Target="http://www.schleissheimer.de/"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r>
              <a:rPr lang="de-DE" sz="3600" dirty="0" smtClean="0"/>
              <a:t>HMI Training</a:t>
            </a:r>
            <a:endParaRPr lang="de-DE" sz="3600" dirty="0"/>
          </a:p>
        </p:txBody>
      </p:sp>
      <p:sp>
        <p:nvSpPr>
          <p:cNvPr id="3" name="Untertitel 2"/>
          <p:cNvSpPr>
            <a:spLocks noGrp="1"/>
          </p:cNvSpPr>
          <p:nvPr>
            <p:ph type="subTitle" idx="1"/>
          </p:nvPr>
        </p:nvSpPr>
        <p:spPr>
          <a:xfrm>
            <a:off x="803201" y="692696"/>
            <a:ext cx="6354575" cy="461665"/>
          </a:xfrm>
        </p:spPr>
        <p:txBody>
          <a:bodyPr/>
          <a:lstStyle/>
          <a:p>
            <a:r>
              <a:rPr lang="de-DE" dirty="0" smtClean="0"/>
              <a:t>04 Messaging</a:t>
            </a:r>
            <a:endParaRPr lang="de-DE" dirty="0"/>
          </a:p>
        </p:txBody>
      </p:sp>
      <p:sp>
        <p:nvSpPr>
          <p:cNvPr id="4" name="Textplatzhalter 3"/>
          <p:cNvSpPr>
            <a:spLocks noGrp="1"/>
          </p:cNvSpPr>
          <p:nvPr>
            <p:ph type="body" sz="quarter" idx="13"/>
          </p:nvPr>
        </p:nvSpPr>
        <p:spPr/>
        <p:txBody>
          <a:bodyPr/>
          <a:lstStyle/>
          <a:p>
            <a:r>
              <a:rPr lang="de-DE" dirty="0" smtClean="0"/>
              <a:t>Frank Nikolai</a:t>
            </a:r>
            <a:endParaRPr lang="de-DE" dirty="0"/>
          </a:p>
        </p:txBody>
      </p:sp>
    </p:spTree>
    <p:extLst>
      <p:ext uri="{BB962C8B-B14F-4D97-AF65-F5344CB8AC3E}">
        <p14:creationId xmlns:p14="http://schemas.microsoft.com/office/powerpoint/2010/main" xmlns="" val="33814110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Supporting more than one display means that there are several widget trees: one per display.</a:t>
            </a:r>
          </a:p>
          <a:p>
            <a:r>
              <a:rPr lang="en-US" sz="2400" dirty="0" smtClean="0"/>
              <a:t>Addressable messages are sent to specified widgets, so there is nothing special to do.</a:t>
            </a:r>
          </a:p>
          <a:p>
            <a:r>
              <a:rPr lang="en-US" sz="2400" dirty="0" smtClean="0"/>
              <a:t>For direct, broadcast and focused messages it is important to which widget tree this message will be sent.</a:t>
            </a:r>
          </a:p>
        </p:txBody>
      </p:sp>
      <p:sp>
        <p:nvSpPr>
          <p:cNvPr id="3" name="Titel 2"/>
          <p:cNvSpPr>
            <a:spLocks noGrp="1"/>
          </p:cNvSpPr>
          <p:nvPr>
            <p:ph type="title"/>
          </p:nvPr>
        </p:nvSpPr>
        <p:spPr/>
        <p:txBody>
          <a:bodyPr/>
          <a:lstStyle/>
          <a:p>
            <a:r>
              <a:rPr lang="en-US" dirty="0" smtClean="0"/>
              <a:t>Multiple </a:t>
            </a:r>
            <a:r>
              <a:rPr lang="en-US" dirty="0" smtClean="0"/>
              <a:t>Widget Trees</a:t>
            </a:r>
            <a:endParaRPr lang="en-US"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10000"/>
          </a:bodyPr>
          <a:lstStyle/>
          <a:p>
            <a:r>
              <a:rPr lang="en-US" sz="2400" dirty="0" smtClean="0"/>
              <a:t>Posted direct, broadcast and focused messages are:</a:t>
            </a:r>
          </a:p>
          <a:p>
            <a:pPr lvl="1"/>
            <a:r>
              <a:rPr lang="en-US" sz="2000" dirty="0" smtClean="0"/>
              <a:t>Global messages</a:t>
            </a:r>
            <a:br>
              <a:rPr lang="en-US" sz="2000" dirty="0" smtClean="0"/>
            </a:br>
            <a:r>
              <a:rPr lang="en-US" sz="2000" dirty="0" smtClean="0"/>
              <a:t>these messages are send to ALL displays. There are:</a:t>
            </a:r>
          </a:p>
          <a:p>
            <a:pPr lvl="2"/>
            <a:r>
              <a:rPr lang="en-US" sz="1600" dirty="0" smtClean="0"/>
              <a:t>Global Direct messages</a:t>
            </a:r>
          </a:p>
          <a:p>
            <a:pPr lvl="2"/>
            <a:r>
              <a:rPr lang="en-US" sz="1600" dirty="0" smtClean="0"/>
              <a:t>Global Broadcast messages</a:t>
            </a:r>
          </a:p>
          <a:p>
            <a:pPr lvl="2"/>
            <a:r>
              <a:rPr lang="en-US" sz="1600" dirty="0" smtClean="0"/>
              <a:t>Global Tunneling messages</a:t>
            </a:r>
          </a:p>
          <a:p>
            <a:pPr lvl="1"/>
            <a:r>
              <a:rPr lang="en-US" sz="2000" dirty="0" smtClean="0"/>
              <a:t>Has Display ID</a:t>
            </a:r>
            <a:br>
              <a:rPr lang="en-US" sz="2000" dirty="0" smtClean="0"/>
            </a:br>
            <a:r>
              <a:rPr lang="en-US" sz="2000" dirty="0" smtClean="0"/>
              <a:t>There is specified display inside message to which it shall be send.</a:t>
            </a:r>
            <a:br>
              <a:rPr lang="en-US" sz="2000" dirty="0" smtClean="0"/>
            </a:br>
            <a:r>
              <a:rPr lang="en-US" sz="2000" dirty="0" smtClean="0"/>
              <a:t>This messages are named:</a:t>
            </a:r>
          </a:p>
          <a:p>
            <a:pPr lvl="2"/>
            <a:r>
              <a:rPr lang="en-US" sz="1600" dirty="0" smtClean="0"/>
              <a:t>Tree Direct</a:t>
            </a:r>
          </a:p>
          <a:p>
            <a:pPr lvl="2"/>
            <a:r>
              <a:rPr lang="en-US" sz="1600" dirty="0" smtClean="0"/>
              <a:t>Tree Broadcast</a:t>
            </a:r>
          </a:p>
          <a:p>
            <a:pPr lvl="2"/>
            <a:r>
              <a:rPr lang="en-US" sz="1600" dirty="0" smtClean="0"/>
              <a:t>Tree Tunneling</a:t>
            </a:r>
          </a:p>
          <a:p>
            <a:pPr lvl="1"/>
            <a:r>
              <a:rPr lang="en-US" sz="2000" dirty="0" smtClean="0"/>
              <a:t>Has no Display ID</a:t>
            </a:r>
            <a:br>
              <a:rPr lang="en-US" sz="2000" dirty="0" smtClean="0"/>
            </a:br>
            <a:r>
              <a:rPr lang="en-US" sz="2000" dirty="0" smtClean="0"/>
              <a:t>Message is send to currently focused display if it is external message</a:t>
            </a:r>
            <a:br>
              <a:rPr lang="en-US" sz="2000" dirty="0" smtClean="0"/>
            </a:br>
            <a:r>
              <a:rPr lang="en-US" sz="2000" dirty="0" smtClean="0"/>
              <a:t>or to currently active widget tree if it is internal message</a:t>
            </a:r>
            <a:br>
              <a:rPr lang="en-US" sz="2000" dirty="0" smtClean="0"/>
            </a:br>
            <a:r>
              <a:rPr lang="en-US" sz="2000" dirty="0" smtClean="0"/>
              <a:t>Message name is the same:</a:t>
            </a:r>
          </a:p>
          <a:p>
            <a:pPr lvl="2"/>
            <a:r>
              <a:rPr lang="en-US" sz="1600" dirty="0" smtClean="0"/>
              <a:t>Tree Direct</a:t>
            </a:r>
          </a:p>
          <a:p>
            <a:pPr lvl="2"/>
            <a:r>
              <a:rPr lang="en-US" sz="1600" dirty="0" smtClean="0"/>
              <a:t>Tree Broadcast</a:t>
            </a:r>
          </a:p>
          <a:p>
            <a:pPr lvl="2"/>
            <a:r>
              <a:rPr lang="en-US" sz="1600" dirty="0" smtClean="0"/>
              <a:t>Tree Tunneling</a:t>
            </a:r>
            <a:endParaRPr lang="de-DE" sz="1600" dirty="0"/>
          </a:p>
        </p:txBody>
      </p:sp>
      <p:sp>
        <p:nvSpPr>
          <p:cNvPr id="3" name="Titel 2"/>
          <p:cNvSpPr>
            <a:spLocks noGrp="1"/>
          </p:cNvSpPr>
          <p:nvPr>
            <p:ph type="title"/>
          </p:nvPr>
        </p:nvSpPr>
        <p:spPr/>
        <p:txBody>
          <a:bodyPr/>
          <a:lstStyle/>
          <a:p>
            <a:r>
              <a:rPr lang="de-DE" dirty="0" smtClean="0"/>
              <a:t>Multiple </a:t>
            </a:r>
            <a:r>
              <a:rPr lang="de-DE" dirty="0" err="1" smtClean="0"/>
              <a:t>Widget</a:t>
            </a:r>
            <a:r>
              <a:rPr lang="de-DE" dirty="0" smtClean="0"/>
              <a:t> </a:t>
            </a:r>
            <a:r>
              <a:rPr lang="de-DE" dirty="0" err="1" smtClean="0"/>
              <a:t>Trees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de-DE" sz="1600" dirty="0"/>
          </a:p>
        </p:txBody>
      </p:sp>
      <p:sp>
        <p:nvSpPr>
          <p:cNvPr id="3" name="Titel 2"/>
          <p:cNvSpPr>
            <a:spLocks noGrp="1"/>
          </p:cNvSpPr>
          <p:nvPr>
            <p:ph type="title"/>
          </p:nvPr>
        </p:nvSpPr>
        <p:spPr/>
        <p:txBody>
          <a:bodyPr/>
          <a:lstStyle/>
          <a:p>
            <a:r>
              <a:rPr lang="de-DE" dirty="0" smtClean="0"/>
              <a:t>Multiple </a:t>
            </a:r>
            <a:r>
              <a:rPr lang="de-DE" dirty="0" err="1" smtClean="0"/>
              <a:t>Widget</a:t>
            </a:r>
            <a:r>
              <a:rPr lang="de-DE" dirty="0" smtClean="0"/>
              <a:t> </a:t>
            </a:r>
            <a:r>
              <a:rPr lang="de-DE" dirty="0" err="1" smtClean="0"/>
              <a:t>Trees</a:t>
            </a:r>
            <a:endParaRPr lang="de-DE" dirty="0"/>
          </a:p>
        </p:txBody>
      </p:sp>
      <p:grpSp>
        <p:nvGrpSpPr>
          <p:cNvPr id="71" name="Gruppieren 70"/>
          <p:cNvGrpSpPr/>
          <p:nvPr/>
        </p:nvGrpSpPr>
        <p:grpSpPr>
          <a:xfrm>
            <a:off x="2051720" y="1196752"/>
            <a:ext cx="5112568" cy="5112568"/>
            <a:chOff x="5631083" y="1412875"/>
            <a:chExt cx="3960592" cy="4443413"/>
          </a:xfrm>
        </p:grpSpPr>
        <p:sp>
          <p:nvSpPr>
            <p:cNvPr id="4" name="Rectangle 54"/>
            <p:cNvSpPr>
              <a:spLocks noChangeArrowheads="1"/>
            </p:cNvSpPr>
            <p:nvPr/>
          </p:nvSpPr>
          <p:spPr bwMode="auto">
            <a:xfrm>
              <a:off x="7727950" y="3586163"/>
              <a:ext cx="1738313" cy="2270125"/>
            </a:xfrm>
            <a:prstGeom prst="rect">
              <a:avLst/>
            </a:prstGeom>
            <a:solidFill>
              <a:srgbClr val="99CC00">
                <a:alpha val="30196"/>
              </a:srgbClr>
            </a:solidFill>
            <a:ln w="9525" algn="ctr">
              <a:solidFill>
                <a:schemeClr val="tx1"/>
              </a:solidFill>
              <a:miter lim="800000"/>
              <a:headEnd/>
              <a:tailEnd/>
            </a:ln>
          </p:spPr>
          <p:txBody>
            <a:bodyPr wrap="none"/>
            <a:lstStyle/>
            <a:p>
              <a:pPr defTabSz="915988"/>
              <a:r>
                <a:rPr lang="en-US"/>
                <a:t>Display 2</a:t>
              </a:r>
              <a:endParaRPr lang="bg-BG"/>
            </a:p>
          </p:txBody>
        </p:sp>
        <p:sp>
          <p:nvSpPr>
            <p:cNvPr id="5" name="Oval 4"/>
            <p:cNvSpPr>
              <a:spLocks noChangeArrowheads="1"/>
            </p:cNvSpPr>
            <p:nvPr/>
          </p:nvSpPr>
          <p:spPr bwMode="auto">
            <a:xfrm>
              <a:off x="8494713" y="4048125"/>
              <a:ext cx="220662"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6" name="Oval 5"/>
            <p:cNvSpPr>
              <a:spLocks noChangeArrowheads="1"/>
            </p:cNvSpPr>
            <p:nvPr/>
          </p:nvSpPr>
          <p:spPr bwMode="auto">
            <a:xfrm>
              <a:off x="8496300" y="4491038"/>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7" name="Oval 6"/>
            <p:cNvSpPr>
              <a:spLocks noChangeArrowheads="1"/>
            </p:cNvSpPr>
            <p:nvPr/>
          </p:nvSpPr>
          <p:spPr bwMode="auto">
            <a:xfrm>
              <a:off x="8029575" y="44910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8" name="Oval 7"/>
            <p:cNvSpPr>
              <a:spLocks noChangeArrowheads="1"/>
            </p:cNvSpPr>
            <p:nvPr/>
          </p:nvSpPr>
          <p:spPr bwMode="auto">
            <a:xfrm>
              <a:off x="9004300" y="4492625"/>
              <a:ext cx="220663"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9" name="AutoShape 8"/>
            <p:cNvCxnSpPr>
              <a:cxnSpLocks noChangeShapeType="1"/>
              <a:stCxn id="5" idx="4"/>
              <a:endCxn id="7" idx="0"/>
            </p:cNvCxnSpPr>
            <p:nvPr/>
          </p:nvCxnSpPr>
          <p:spPr bwMode="auto">
            <a:xfrm flipH="1">
              <a:off x="8140700" y="4233863"/>
              <a:ext cx="465138" cy="257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 name="AutoShape 9"/>
            <p:cNvCxnSpPr>
              <a:cxnSpLocks noChangeShapeType="1"/>
              <a:stCxn id="5" idx="4"/>
              <a:endCxn id="8" idx="0"/>
            </p:cNvCxnSpPr>
            <p:nvPr/>
          </p:nvCxnSpPr>
          <p:spPr bwMode="auto">
            <a:xfrm>
              <a:off x="8605838" y="4233863"/>
              <a:ext cx="509587" cy="2587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1" name="AutoShape 10"/>
            <p:cNvCxnSpPr>
              <a:cxnSpLocks noChangeShapeType="1"/>
              <a:stCxn id="5" idx="4"/>
              <a:endCxn id="6" idx="0"/>
            </p:cNvCxnSpPr>
            <p:nvPr/>
          </p:nvCxnSpPr>
          <p:spPr bwMode="auto">
            <a:xfrm>
              <a:off x="8605838" y="4233863"/>
              <a:ext cx="1587" cy="257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2" name="Oval 11"/>
            <p:cNvSpPr>
              <a:spLocks noChangeArrowheads="1"/>
            </p:cNvSpPr>
            <p:nvPr/>
          </p:nvSpPr>
          <p:spPr bwMode="auto">
            <a:xfrm>
              <a:off x="8029575" y="49101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13" name="AutoShape 12"/>
            <p:cNvCxnSpPr>
              <a:cxnSpLocks noChangeShapeType="1"/>
              <a:stCxn id="7" idx="4"/>
              <a:endCxn id="12" idx="0"/>
            </p:cNvCxnSpPr>
            <p:nvPr/>
          </p:nvCxnSpPr>
          <p:spPr bwMode="auto">
            <a:xfrm>
              <a:off x="8140700" y="4676775"/>
              <a:ext cx="0" cy="2333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4" name="Oval 13"/>
            <p:cNvSpPr>
              <a:spLocks noChangeArrowheads="1"/>
            </p:cNvSpPr>
            <p:nvPr/>
          </p:nvSpPr>
          <p:spPr bwMode="auto">
            <a:xfrm>
              <a:off x="8796338" y="4910138"/>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15" name="Oval 14"/>
            <p:cNvSpPr>
              <a:spLocks noChangeArrowheads="1"/>
            </p:cNvSpPr>
            <p:nvPr/>
          </p:nvSpPr>
          <p:spPr bwMode="auto">
            <a:xfrm>
              <a:off x="8482013" y="491013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16" name="Oval 15"/>
            <p:cNvSpPr>
              <a:spLocks noChangeArrowheads="1"/>
            </p:cNvSpPr>
            <p:nvPr/>
          </p:nvSpPr>
          <p:spPr bwMode="auto">
            <a:xfrm>
              <a:off x="9115425" y="49196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17" name="AutoShape 16"/>
            <p:cNvCxnSpPr>
              <a:cxnSpLocks noChangeShapeType="1"/>
              <a:stCxn id="6" idx="4"/>
              <a:endCxn id="15" idx="0"/>
            </p:cNvCxnSpPr>
            <p:nvPr/>
          </p:nvCxnSpPr>
          <p:spPr bwMode="auto">
            <a:xfrm flipH="1">
              <a:off x="8593138" y="4676775"/>
              <a:ext cx="14287" cy="2333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7"/>
            <p:cNvCxnSpPr>
              <a:cxnSpLocks noChangeShapeType="1"/>
              <a:stCxn id="6" idx="4"/>
              <a:endCxn id="16" idx="0"/>
            </p:cNvCxnSpPr>
            <p:nvPr/>
          </p:nvCxnSpPr>
          <p:spPr bwMode="auto">
            <a:xfrm>
              <a:off x="8607425" y="4676775"/>
              <a:ext cx="619125" cy="2428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9" name="AutoShape 18"/>
            <p:cNvCxnSpPr>
              <a:cxnSpLocks noChangeShapeType="1"/>
              <a:stCxn id="6" idx="4"/>
              <a:endCxn id="14" idx="0"/>
            </p:cNvCxnSpPr>
            <p:nvPr/>
          </p:nvCxnSpPr>
          <p:spPr bwMode="auto">
            <a:xfrm>
              <a:off x="8607425" y="4676775"/>
              <a:ext cx="300038" cy="2333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0" name="Oval 19"/>
            <p:cNvSpPr>
              <a:spLocks noChangeArrowheads="1"/>
            </p:cNvSpPr>
            <p:nvPr/>
          </p:nvSpPr>
          <p:spPr bwMode="auto">
            <a:xfrm>
              <a:off x="9018588" y="53959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1" name="Oval 20"/>
            <p:cNvSpPr>
              <a:spLocks noChangeArrowheads="1"/>
            </p:cNvSpPr>
            <p:nvPr/>
          </p:nvSpPr>
          <p:spPr bwMode="auto">
            <a:xfrm>
              <a:off x="8704263" y="5402263"/>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22" name="AutoShape 21"/>
            <p:cNvCxnSpPr>
              <a:cxnSpLocks noChangeShapeType="1"/>
              <a:stCxn id="14" idx="4"/>
              <a:endCxn id="21" idx="0"/>
            </p:cNvCxnSpPr>
            <p:nvPr/>
          </p:nvCxnSpPr>
          <p:spPr bwMode="auto">
            <a:xfrm flipH="1">
              <a:off x="8815388" y="5095875"/>
              <a:ext cx="92075" cy="3063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3" name="AutoShape 22"/>
            <p:cNvCxnSpPr>
              <a:cxnSpLocks noChangeShapeType="1"/>
              <a:stCxn id="14" idx="4"/>
              <a:endCxn id="20" idx="0"/>
            </p:cNvCxnSpPr>
            <p:nvPr/>
          </p:nvCxnSpPr>
          <p:spPr bwMode="auto">
            <a:xfrm>
              <a:off x="8907463" y="5095875"/>
              <a:ext cx="222250" cy="3000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4" name="Oval 23"/>
            <p:cNvSpPr>
              <a:spLocks noChangeArrowheads="1"/>
            </p:cNvSpPr>
            <p:nvPr/>
          </p:nvSpPr>
          <p:spPr bwMode="auto">
            <a:xfrm>
              <a:off x="8272463" y="53959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25" name="Oval 24"/>
            <p:cNvSpPr>
              <a:spLocks noChangeArrowheads="1"/>
            </p:cNvSpPr>
            <p:nvPr/>
          </p:nvSpPr>
          <p:spPr bwMode="auto">
            <a:xfrm>
              <a:off x="7891463" y="54022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26" name="AutoShape 25"/>
            <p:cNvCxnSpPr>
              <a:cxnSpLocks noChangeShapeType="1"/>
              <a:stCxn id="24" idx="0"/>
              <a:endCxn id="12" idx="4"/>
            </p:cNvCxnSpPr>
            <p:nvPr/>
          </p:nvCxnSpPr>
          <p:spPr bwMode="auto">
            <a:xfrm flipH="1" flipV="1">
              <a:off x="8140700" y="5095875"/>
              <a:ext cx="242888" cy="3000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7" name="AutoShape 26"/>
            <p:cNvCxnSpPr>
              <a:cxnSpLocks noChangeShapeType="1"/>
              <a:stCxn id="12" idx="4"/>
              <a:endCxn id="25" idx="0"/>
            </p:cNvCxnSpPr>
            <p:nvPr/>
          </p:nvCxnSpPr>
          <p:spPr bwMode="auto">
            <a:xfrm flipH="1">
              <a:off x="8002588" y="5095875"/>
              <a:ext cx="138112" cy="3063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8" name="Oval 4"/>
            <p:cNvSpPr>
              <a:spLocks noChangeArrowheads="1"/>
            </p:cNvSpPr>
            <p:nvPr/>
          </p:nvSpPr>
          <p:spPr bwMode="auto">
            <a:xfrm>
              <a:off x="6642100" y="4105275"/>
              <a:ext cx="220663"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29" name="Oval 5"/>
            <p:cNvSpPr>
              <a:spLocks noChangeArrowheads="1"/>
            </p:cNvSpPr>
            <p:nvPr/>
          </p:nvSpPr>
          <p:spPr bwMode="auto">
            <a:xfrm>
              <a:off x="5938838" y="4549775"/>
              <a:ext cx="222250" cy="185738"/>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30" name="Oval 6"/>
            <p:cNvSpPr>
              <a:spLocks noChangeArrowheads="1"/>
            </p:cNvSpPr>
            <p:nvPr/>
          </p:nvSpPr>
          <p:spPr bwMode="auto">
            <a:xfrm>
              <a:off x="6653213" y="45497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31" name="Oval 7"/>
            <p:cNvSpPr>
              <a:spLocks noChangeArrowheads="1"/>
            </p:cNvSpPr>
            <p:nvPr/>
          </p:nvSpPr>
          <p:spPr bwMode="auto">
            <a:xfrm>
              <a:off x="7162800" y="4549775"/>
              <a:ext cx="220663"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32" name="AutoShape 8"/>
            <p:cNvCxnSpPr>
              <a:cxnSpLocks noChangeShapeType="1"/>
              <a:stCxn id="28" idx="4"/>
              <a:endCxn id="30" idx="0"/>
            </p:cNvCxnSpPr>
            <p:nvPr/>
          </p:nvCxnSpPr>
          <p:spPr bwMode="auto">
            <a:xfrm>
              <a:off x="6753225" y="4291013"/>
              <a:ext cx="11113" cy="2587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3" name="AutoShape 9"/>
            <p:cNvCxnSpPr>
              <a:cxnSpLocks noChangeShapeType="1"/>
              <a:stCxn id="28" idx="4"/>
              <a:endCxn id="31" idx="0"/>
            </p:cNvCxnSpPr>
            <p:nvPr/>
          </p:nvCxnSpPr>
          <p:spPr bwMode="auto">
            <a:xfrm>
              <a:off x="6753225" y="4291013"/>
              <a:ext cx="520700" cy="2587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4" name="AutoShape 10"/>
            <p:cNvCxnSpPr>
              <a:cxnSpLocks noChangeShapeType="1"/>
              <a:stCxn id="28" idx="4"/>
              <a:endCxn id="29" idx="0"/>
            </p:cNvCxnSpPr>
            <p:nvPr/>
          </p:nvCxnSpPr>
          <p:spPr bwMode="auto">
            <a:xfrm flipH="1">
              <a:off x="6049963" y="4291013"/>
              <a:ext cx="703262" cy="2587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5" name="Oval 11"/>
            <p:cNvSpPr>
              <a:spLocks noChangeArrowheads="1"/>
            </p:cNvSpPr>
            <p:nvPr/>
          </p:nvSpPr>
          <p:spPr bwMode="auto">
            <a:xfrm>
              <a:off x="6653213"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36" name="AutoShape 12"/>
            <p:cNvCxnSpPr>
              <a:cxnSpLocks noChangeShapeType="1"/>
              <a:stCxn id="30" idx="4"/>
              <a:endCxn id="35" idx="0"/>
            </p:cNvCxnSpPr>
            <p:nvPr/>
          </p:nvCxnSpPr>
          <p:spPr bwMode="auto">
            <a:xfrm>
              <a:off x="6764338" y="4735513"/>
              <a:ext cx="0" cy="241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7" name="Oval 13"/>
            <p:cNvSpPr>
              <a:spLocks noChangeArrowheads="1"/>
            </p:cNvSpPr>
            <p:nvPr/>
          </p:nvSpPr>
          <p:spPr bwMode="auto">
            <a:xfrm>
              <a:off x="5827713" y="4976813"/>
              <a:ext cx="222250" cy="185737"/>
            </a:xfrm>
            <a:prstGeom prst="ellipse">
              <a:avLst/>
            </a:prstGeom>
            <a:solidFill>
              <a:srgbClr val="00FF00"/>
            </a:solidFill>
            <a:ln w="9525" algn="ctr">
              <a:solidFill>
                <a:schemeClr val="tx1"/>
              </a:solidFill>
              <a:round/>
              <a:headEnd/>
              <a:tailEnd/>
            </a:ln>
          </p:spPr>
          <p:txBody>
            <a:bodyPr wrap="none" anchor="ctr"/>
            <a:lstStyle/>
            <a:p>
              <a:endParaRPr lang="en-US"/>
            </a:p>
          </p:txBody>
        </p:sp>
        <p:sp>
          <p:nvSpPr>
            <p:cNvPr id="38" name="Oval 14"/>
            <p:cNvSpPr>
              <a:spLocks noChangeArrowheads="1"/>
            </p:cNvSpPr>
            <p:nvPr/>
          </p:nvSpPr>
          <p:spPr bwMode="auto">
            <a:xfrm>
              <a:off x="6940550" y="4967288"/>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39" name="Oval 15"/>
            <p:cNvSpPr>
              <a:spLocks noChangeArrowheads="1"/>
            </p:cNvSpPr>
            <p:nvPr/>
          </p:nvSpPr>
          <p:spPr bwMode="auto">
            <a:xfrm>
              <a:off x="7273925"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40" name="AutoShape 16"/>
            <p:cNvCxnSpPr>
              <a:cxnSpLocks noChangeShapeType="1"/>
              <a:stCxn id="31" idx="4"/>
              <a:endCxn id="38" idx="0"/>
            </p:cNvCxnSpPr>
            <p:nvPr/>
          </p:nvCxnSpPr>
          <p:spPr bwMode="auto">
            <a:xfrm flipH="1">
              <a:off x="7051675" y="4735513"/>
              <a:ext cx="222250" cy="2317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1" name="AutoShape 17"/>
            <p:cNvCxnSpPr>
              <a:cxnSpLocks noChangeShapeType="1"/>
              <a:stCxn id="31" idx="4"/>
              <a:endCxn id="39" idx="0"/>
            </p:cNvCxnSpPr>
            <p:nvPr/>
          </p:nvCxnSpPr>
          <p:spPr bwMode="auto">
            <a:xfrm>
              <a:off x="7273925" y="4735513"/>
              <a:ext cx="111125" cy="241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2" name="AutoShape 18"/>
            <p:cNvCxnSpPr>
              <a:cxnSpLocks noChangeShapeType="1"/>
              <a:stCxn id="29" idx="4"/>
              <a:endCxn id="37" idx="0"/>
            </p:cNvCxnSpPr>
            <p:nvPr/>
          </p:nvCxnSpPr>
          <p:spPr bwMode="auto">
            <a:xfrm flipH="1">
              <a:off x="5938838" y="4735513"/>
              <a:ext cx="111125" cy="241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3" name="Oval 19"/>
            <p:cNvSpPr>
              <a:spLocks noChangeArrowheads="1"/>
            </p:cNvSpPr>
            <p:nvPr/>
          </p:nvSpPr>
          <p:spPr bwMode="auto">
            <a:xfrm>
              <a:off x="7272338" y="54514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44" name="Oval 20"/>
            <p:cNvSpPr>
              <a:spLocks noChangeArrowheads="1"/>
            </p:cNvSpPr>
            <p:nvPr/>
          </p:nvSpPr>
          <p:spPr bwMode="auto">
            <a:xfrm>
              <a:off x="5716588" y="5445125"/>
              <a:ext cx="222250" cy="185738"/>
            </a:xfrm>
            <a:prstGeom prst="ellipse">
              <a:avLst/>
            </a:prstGeom>
            <a:solidFill>
              <a:srgbClr val="00FF00"/>
            </a:solidFill>
            <a:ln w="9525" algn="ctr">
              <a:solidFill>
                <a:schemeClr val="tx1"/>
              </a:solidFill>
              <a:round/>
              <a:headEnd/>
              <a:tailEnd/>
            </a:ln>
          </p:spPr>
          <p:txBody>
            <a:bodyPr wrap="none" anchor="ctr"/>
            <a:lstStyle/>
            <a:p>
              <a:endParaRPr lang="en-US"/>
            </a:p>
          </p:txBody>
        </p:sp>
        <p:cxnSp>
          <p:nvCxnSpPr>
            <p:cNvPr id="45" name="AutoShape 21"/>
            <p:cNvCxnSpPr>
              <a:cxnSpLocks noChangeShapeType="1"/>
              <a:stCxn id="37" idx="4"/>
              <a:endCxn id="44" idx="0"/>
            </p:cNvCxnSpPr>
            <p:nvPr/>
          </p:nvCxnSpPr>
          <p:spPr bwMode="auto">
            <a:xfrm flipH="1">
              <a:off x="5827713" y="5162550"/>
              <a:ext cx="111125" cy="2825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6" name="AutoShape 22"/>
            <p:cNvCxnSpPr>
              <a:cxnSpLocks noChangeShapeType="1"/>
              <a:stCxn id="39" idx="4"/>
              <a:endCxn id="43" idx="0"/>
            </p:cNvCxnSpPr>
            <p:nvPr/>
          </p:nvCxnSpPr>
          <p:spPr bwMode="auto">
            <a:xfrm flipH="1">
              <a:off x="7383463" y="5162550"/>
              <a:ext cx="1587" cy="2889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7" name="Oval 23"/>
            <p:cNvSpPr>
              <a:spLocks noChangeArrowheads="1"/>
            </p:cNvSpPr>
            <p:nvPr/>
          </p:nvSpPr>
          <p:spPr bwMode="auto">
            <a:xfrm>
              <a:off x="6940550" y="54530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sp>
          <p:nvSpPr>
            <p:cNvPr id="48" name="Oval 24"/>
            <p:cNvSpPr>
              <a:spLocks noChangeArrowheads="1"/>
            </p:cNvSpPr>
            <p:nvPr/>
          </p:nvSpPr>
          <p:spPr bwMode="auto">
            <a:xfrm>
              <a:off x="6640513" y="5451475"/>
              <a:ext cx="222250" cy="185738"/>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49" name="AutoShape 25"/>
            <p:cNvCxnSpPr>
              <a:cxnSpLocks noChangeShapeType="1"/>
              <a:stCxn id="47" idx="0"/>
              <a:endCxn id="38" idx="4"/>
            </p:cNvCxnSpPr>
            <p:nvPr/>
          </p:nvCxnSpPr>
          <p:spPr bwMode="auto">
            <a:xfrm flipV="1">
              <a:off x="7051675" y="5153025"/>
              <a:ext cx="0" cy="3000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0" name="AutoShape 26"/>
            <p:cNvCxnSpPr>
              <a:cxnSpLocks noChangeShapeType="1"/>
              <a:stCxn id="35" idx="4"/>
              <a:endCxn id="48" idx="0"/>
            </p:cNvCxnSpPr>
            <p:nvPr/>
          </p:nvCxnSpPr>
          <p:spPr bwMode="auto">
            <a:xfrm flipH="1">
              <a:off x="6751638" y="5162550"/>
              <a:ext cx="12700" cy="2889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51" name="Oval 24"/>
            <p:cNvSpPr>
              <a:spLocks noChangeArrowheads="1"/>
            </p:cNvSpPr>
            <p:nvPr/>
          </p:nvSpPr>
          <p:spPr bwMode="auto">
            <a:xfrm>
              <a:off x="6007100" y="545306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52" name="AutoShape 26"/>
            <p:cNvCxnSpPr>
              <a:cxnSpLocks noChangeShapeType="1"/>
              <a:stCxn id="37" idx="4"/>
              <a:endCxn id="51" idx="0"/>
            </p:cNvCxnSpPr>
            <p:nvPr/>
          </p:nvCxnSpPr>
          <p:spPr bwMode="auto">
            <a:xfrm>
              <a:off x="5938838" y="5162550"/>
              <a:ext cx="179387" cy="2905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53" name="Oval 24"/>
            <p:cNvSpPr>
              <a:spLocks noChangeArrowheads="1"/>
            </p:cNvSpPr>
            <p:nvPr/>
          </p:nvSpPr>
          <p:spPr bwMode="auto">
            <a:xfrm>
              <a:off x="6229350" y="4976813"/>
              <a:ext cx="222250" cy="185737"/>
            </a:xfrm>
            <a:prstGeom prst="ellipse">
              <a:avLst/>
            </a:prstGeom>
            <a:solidFill>
              <a:srgbClr val="99CC00">
                <a:alpha val="50195"/>
              </a:srgbClr>
            </a:solidFill>
            <a:ln w="9525" algn="ctr">
              <a:solidFill>
                <a:schemeClr val="tx1"/>
              </a:solidFill>
              <a:round/>
              <a:headEnd/>
              <a:tailEnd/>
            </a:ln>
          </p:spPr>
          <p:txBody>
            <a:bodyPr wrap="none" anchor="ctr"/>
            <a:lstStyle/>
            <a:p>
              <a:endParaRPr lang="en-US"/>
            </a:p>
          </p:txBody>
        </p:sp>
        <p:cxnSp>
          <p:nvCxnSpPr>
            <p:cNvPr id="54" name="AutoShape 26"/>
            <p:cNvCxnSpPr>
              <a:cxnSpLocks noChangeShapeType="1"/>
              <a:stCxn id="29" idx="4"/>
              <a:endCxn id="53" idx="0"/>
            </p:cNvCxnSpPr>
            <p:nvPr/>
          </p:nvCxnSpPr>
          <p:spPr bwMode="auto">
            <a:xfrm>
              <a:off x="6049963" y="4735513"/>
              <a:ext cx="290512" cy="241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55" name="Rectangle 55"/>
            <p:cNvSpPr>
              <a:spLocks noChangeArrowheads="1"/>
            </p:cNvSpPr>
            <p:nvPr/>
          </p:nvSpPr>
          <p:spPr bwMode="auto">
            <a:xfrm>
              <a:off x="5667375" y="3586163"/>
              <a:ext cx="1946275" cy="2270125"/>
            </a:xfrm>
            <a:prstGeom prst="rect">
              <a:avLst/>
            </a:prstGeom>
            <a:noFill/>
            <a:ln w="9525" algn="ctr">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lstStyle/>
            <a:p>
              <a:pPr defTabSz="915988"/>
              <a:r>
                <a:rPr lang="en-US" dirty="0"/>
                <a:t>Display 1</a:t>
              </a:r>
              <a:endParaRPr lang="bg-BG" dirty="0"/>
            </a:p>
          </p:txBody>
        </p:sp>
        <p:sp>
          <p:nvSpPr>
            <p:cNvPr id="56" name="Text Box 56"/>
            <p:cNvSpPr txBox="1">
              <a:spLocks noChangeArrowheads="1"/>
            </p:cNvSpPr>
            <p:nvPr/>
          </p:nvSpPr>
          <p:spPr bwMode="auto">
            <a:xfrm>
              <a:off x="5631083" y="5668538"/>
              <a:ext cx="391419" cy="187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dirty="0">
                  <a:latin typeface="+mn-lt"/>
                </a:rPr>
                <a:t>focused</a:t>
              </a:r>
              <a:endParaRPr lang="bg-BG" sz="800" dirty="0">
                <a:latin typeface="+mn-lt"/>
              </a:endParaRPr>
            </a:p>
          </p:txBody>
        </p:sp>
        <p:sp>
          <p:nvSpPr>
            <p:cNvPr id="57" name="Text Box 57"/>
            <p:cNvSpPr txBox="1">
              <a:spLocks noChangeArrowheads="1"/>
            </p:cNvSpPr>
            <p:nvPr/>
          </p:nvSpPr>
          <p:spPr bwMode="auto">
            <a:xfrm>
              <a:off x="8524875" y="5630863"/>
              <a:ext cx="391419" cy="187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dirty="0">
                  <a:latin typeface="+mn-lt"/>
                </a:rPr>
                <a:t>focused</a:t>
              </a:r>
              <a:endParaRPr lang="bg-BG" sz="800" dirty="0">
                <a:latin typeface="+mn-lt"/>
              </a:endParaRPr>
            </a:p>
          </p:txBody>
        </p:sp>
        <p:sp>
          <p:nvSpPr>
            <p:cNvPr id="58" name="Text Box 58"/>
            <p:cNvSpPr txBox="1">
              <a:spLocks noChangeArrowheads="1"/>
            </p:cNvSpPr>
            <p:nvPr/>
          </p:nvSpPr>
          <p:spPr bwMode="auto">
            <a:xfrm rot="20430832">
              <a:off x="6072727" y="4247396"/>
              <a:ext cx="478346" cy="18724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dirty="0">
                  <a:latin typeface="+mn-lt"/>
                </a:rPr>
                <a:t>focus path</a:t>
              </a:r>
              <a:endParaRPr lang="bg-BG" sz="800" dirty="0">
                <a:latin typeface="+mn-lt"/>
              </a:endParaRPr>
            </a:p>
          </p:txBody>
        </p:sp>
        <p:sp>
          <p:nvSpPr>
            <p:cNvPr id="59" name="Text Box 59"/>
            <p:cNvSpPr txBox="1">
              <a:spLocks noChangeArrowheads="1"/>
            </p:cNvSpPr>
            <p:nvPr/>
          </p:nvSpPr>
          <p:spPr bwMode="auto">
            <a:xfrm rot="17427449">
              <a:off x="8202117" y="4429802"/>
              <a:ext cx="536659" cy="16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800" dirty="0" smtClean="0">
                  <a:latin typeface="+mn-lt"/>
                </a:rPr>
                <a:t>focus </a:t>
              </a:r>
              <a:r>
                <a:rPr lang="en-US" sz="800" dirty="0">
                  <a:latin typeface="+mn-lt"/>
                </a:rPr>
                <a:t>path</a:t>
              </a:r>
              <a:endParaRPr lang="bg-BG" sz="800" dirty="0">
                <a:latin typeface="+mn-lt"/>
              </a:endParaRPr>
            </a:p>
          </p:txBody>
        </p:sp>
        <p:sp>
          <p:nvSpPr>
            <p:cNvPr id="60" name="AutoShape 62"/>
            <p:cNvSpPr>
              <a:spLocks noChangeArrowheads="1"/>
            </p:cNvSpPr>
            <p:nvPr/>
          </p:nvSpPr>
          <p:spPr bwMode="auto">
            <a:xfrm>
              <a:off x="7123113" y="2701925"/>
              <a:ext cx="1208087" cy="509588"/>
            </a:xfrm>
            <a:prstGeom prst="downArrowCallout">
              <a:avLst>
                <a:gd name="adj1" fmla="val 59268"/>
                <a:gd name="adj2" fmla="val 59268"/>
                <a:gd name="adj3" fmla="val 16667"/>
                <a:gd name="adj4" fmla="val 66667"/>
              </a:avLst>
            </a:prstGeom>
            <a:solidFill>
              <a:schemeClr val="bg1">
                <a:lumMod val="85000"/>
              </a:schemeClr>
            </a:solidFill>
            <a:ln w="9525" algn="ctr">
              <a:solidFill>
                <a:schemeClr val="tx1"/>
              </a:solidFill>
              <a:miter lim="800000"/>
              <a:headEnd/>
              <a:tailEnd/>
            </a:ln>
          </p:spPr>
          <p:txBody>
            <a:bodyPr wrap="none" anchor="ctr"/>
            <a:lstStyle/>
            <a:p>
              <a:pPr defTabSz="915988"/>
              <a:r>
                <a:rPr lang="en-US" sz="1000"/>
                <a:t>Global Messages</a:t>
              </a:r>
              <a:endParaRPr lang="bg-BG" sz="1000"/>
            </a:p>
          </p:txBody>
        </p:sp>
        <p:sp>
          <p:nvSpPr>
            <p:cNvPr id="61" name="AutoShape 63"/>
            <p:cNvSpPr>
              <a:spLocks noChangeArrowheads="1"/>
            </p:cNvSpPr>
            <p:nvPr/>
          </p:nvSpPr>
          <p:spPr bwMode="auto">
            <a:xfrm>
              <a:off x="8383588" y="2017713"/>
              <a:ext cx="1208087" cy="509587"/>
            </a:xfrm>
            <a:prstGeom prst="downArrowCallout">
              <a:avLst>
                <a:gd name="adj1" fmla="val 59268"/>
                <a:gd name="adj2" fmla="val 59268"/>
                <a:gd name="adj3" fmla="val 16667"/>
                <a:gd name="adj4" fmla="val 66667"/>
              </a:avLst>
            </a:prstGeom>
            <a:solidFill>
              <a:schemeClr val="bg1">
                <a:lumMod val="85000"/>
              </a:schemeClr>
            </a:solidFill>
            <a:ln w="9525" algn="ctr">
              <a:solidFill>
                <a:schemeClr val="tx1"/>
              </a:solidFill>
              <a:miter lim="800000"/>
              <a:headEnd/>
              <a:tailEnd/>
            </a:ln>
          </p:spPr>
          <p:txBody>
            <a:bodyPr wrap="none" anchor="ctr"/>
            <a:lstStyle/>
            <a:p>
              <a:pPr defTabSz="915988"/>
              <a:r>
                <a:rPr lang="en-US" sz="1000"/>
                <a:t>Messages without</a:t>
              </a:r>
            </a:p>
            <a:p>
              <a:pPr defTabSz="915988"/>
              <a:r>
                <a:rPr lang="en-US" sz="1000"/>
                <a:t>DisplayID</a:t>
              </a:r>
              <a:endParaRPr lang="bg-BG" sz="1000"/>
            </a:p>
          </p:txBody>
        </p:sp>
        <p:sp>
          <p:nvSpPr>
            <p:cNvPr id="62" name="AutoShape 64"/>
            <p:cNvSpPr>
              <a:spLocks noChangeArrowheads="1"/>
            </p:cNvSpPr>
            <p:nvPr/>
          </p:nvSpPr>
          <p:spPr bwMode="auto">
            <a:xfrm>
              <a:off x="5827713" y="2017713"/>
              <a:ext cx="1208087" cy="509587"/>
            </a:xfrm>
            <a:prstGeom prst="downArrowCallout">
              <a:avLst>
                <a:gd name="adj1" fmla="val 59268"/>
                <a:gd name="adj2" fmla="val 59268"/>
                <a:gd name="adj3" fmla="val 16667"/>
                <a:gd name="adj4" fmla="val 66667"/>
              </a:avLst>
            </a:prstGeom>
            <a:solidFill>
              <a:schemeClr val="bg1">
                <a:lumMod val="85000"/>
              </a:schemeClr>
            </a:solidFill>
            <a:ln w="9525" algn="ctr">
              <a:solidFill>
                <a:schemeClr val="tx1"/>
              </a:solidFill>
              <a:miter lim="800000"/>
              <a:headEnd/>
              <a:tailEnd/>
            </a:ln>
          </p:spPr>
          <p:txBody>
            <a:bodyPr wrap="none" anchor="ctr"/>
            <a:lstStyle/>
            <a:p>
              <a:pPr defTabSz="915988"/>
              <a:r>
                <a:rPr lang="en-US" sz="1000"/>
                <a:t>Messages for</a:t>
              </a:r>
            </a:p>
            <a:p>
              <a:pPr defTabSz="915988"/>
              <a:r>
                <a:rPr lang="en-US" sz="1000"/>
                <a:t>Display 1</a:t>
              </a:r>
              <a:endParaRPr lang="bg-BG" sz="1000"/>
            </a:p>
          </p:txBody>
        </p:sp>
        <p:sp>
          <p:nvSpPr>
            <p:cNvPr id="63" name="AutoShape 65"/>
            <p:cNvSpPr>
              <a:spLocks noChangeArrowheads="1"/>
            </p:cNvSpPr>
            <p:nvPr/>
          </p:nvSpPr>
          <p:spPr bwMode="auto">
            <a:xfrm>
              <a:off x="7494588" y="1412875"/>
              <a:ext cx="1208087" cy="509588"/>
            </a:xfrm>
            <a:prstGeom prst="downArrowCallout">
              <a:avLst>
                <a:gd name="adj1" fmla="val 59268"/>
                <a:gd name="adj2" fmla="val 59268"/>
                <a:gd name="adj3" fmla="val 16667"/>
                <a:gd name="adj4" fmla="val 66667"/>
              </a:avLst>
            </a:prstGeom>
            <a:solidFill>
              <a:schemeClr val="bg1">
                <a:lumMod val="85000"/>
              </a:schemeClr>
            </a:solidFill>
            <a:ln w="9525" algn="ctr">
              <a:solidFill>
                <a:schemeClr val="tx1"/>
              </a:solidFill>
              <a:miter lim="800000"/>
              <a:headEnd/>
              <a:tailEnd/>
            </a:ln>
          </p:spPr>
          <p:txBody>
            <a:bodyPr wrap="none" anchor="ctr"/>
            <a:lstStyle/>
            <a:p>
              <a:pPr defTabSz="915988"/>
              <a:r>
                <a:rPr lang="en-US" sz="1000"/>
                <a:t>Messages for</a:t>
              </a:r>
            </a:p>
            <a:p>
              <a:pPr defTabSz="915988"/>
              <a:r>
                <a:rPr lang="en-US" sz="1000"/>
                <a:t>Display 2</a:t>
              </a:r>
              <a:endParaRPr lang="bg-BG" sz="1000"/>
            </a:p>
          </p:txBody>
        </p:sp>
        <p:cxnSp>
          <p:nvCxnSpPr>
            <p:cNvPr id="64" name="AutoShape 66"/>
            <p:cNvCxnSpPr>
              <a:cxnSpLocks noChangeShapeType="1"/>
              <a:stCxn id="60" idx="2"/>
              <a:endCxn id="55" idx="0"/>
            </p:cNvCxnSpPr>
            <p:nvPr/>
          </p:nvCxnSpPr>
          <p:spPr bwMode="auto">
            <a:xfrm flipH="1">
              <a:off x="6640513" y="3211513"/>
              <a:ext cx="1087437" cy="374650"/>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65" name="AutoShape 67"/>
            <p:cNvCxnSpPr>
              <a:cxnSpLocks noChangeShapeType="1"/>
              <a:endCxn id="4" idx="0"/>
            </p:cNvCxnSpPr>
            <p:nvPr/>
          </p:nvCxnSpPr>
          <p:spPr bwMode="auto">
            <a:xfrm>
              <a:off x="7727950" y="3211513"/>
              <a:ext cx="869950" cy="374650"/>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66" name="AutoShape 68"/>
            <p:cNvCxnSpPr>
              <a:cxnSpLocks noChangeShapeType="1"/>
              <a:stCxn id="62" idx="2"/>
              <a:endCxn id="55" idx="0"/>
            </p:cNvCxnSpPr>
            <p:nvPr/>
          </p:nvCxnSpPr>
          <p:spPr bwMode="auto">
            <a:xfrm>
              <a:off x="6432550" y="2527300"/>
              <a:ext cx="207963" cy="1058863"/>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67" name="AutoShape 69"/>
            <p:cNvCxnSpPr>
              <a:cxnSpLocks noChangeShapeType="1"/>
              <a:stCxn id="63" idx="2"/>
              <a:endCxn id="4" idx="0"/>
            </p:cNvCxnSpPr>
            <p:nvPr/>
          </p:nvCxnSpPr>
          <p:spPr bwMode="auto">
            <a:xfrm>
              <a:off x="8099425" y="1922463"/>
              <a:ext cx="498475" cy="1663700"/>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68" name="AutoShape 60"/>
            <p:cNvSpPr>
              <a:spLocks noChangeArrowheads="1"/>
            </p:cNvSpPr>
            <p:nvPr/>
          </p:nvSpPr>
          <p:spPr bwMode="auto">
            <a:xfrm>
              <a:off x="8408988" y="3078163"/>
              <a:ext cx="1035050" cy="265112"/>
            </a:xfrm>
            <a:prstGeom prst="flowChartAlternateProcess">
              <a:avLst/>
            </a:prstGeom>
            <a:solidFill>
              <a:srgbClr val="FFCC99"/>
            </a:solidFill>
            <a:ln w="9525" algn="ctr">
              <a:solidFill>
                <a:schemeClr val="tx1"/>
              </a:solidFill>
              <a:miter lim="800000"/>
              <a:headEnd/>
              <a:tailEnd/>
            </a:ln>
          </p:spPr>
          <p:txBody>
            <a:bodyPr wrap="none" anchor="ctr"/>
            <a:lstStyle/>
            <a:p>
              <a:pPr defTabSz="915988"/>
              <a:r>
                <a:rPr lang="en-US" sz="1000"/>
                <a:t>focused display</a:t>
              </a:r>
              <a:endParaRPr lang="bg-BG" sz="1000"/>
            </a:p>
          </p:txBody>
        </p:sp>
        <p:cxnSp>
          <p:nvCxnSpPr>
            <p:cNvPr id="69" name="AutoShape 70"/>
            <p:cNvCxnSpPr>
              <a:cxnSpLocks noChangeShapeType="1"/>
              <a:stCxn id="61" idx="2"/>
              <a:endCxn id="68" idx="0"/>
            </p:cNvCxnSpPr>
            <p:nvPr/>
          </p:nvCxnSpPr>
          <p:spPr bwMode="auto">
            <a:xfrm flipH="1">
              <a:off x="8926513" y="2527300"/>
              <a:ext cx="61912" cy="550863"/>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70" name="AutoShape 73"/>
            <p:cNvCxnSpPr>
              <a:cxnSpLocks noChangeShapeType="1"/>
              <a:stCxn id="68" idx="2"/>
              <a:endCxn id="4" idx="0"/>
            </p:cNvCxnSpPr>
            <p:nvPr/>
          </p:nvCxnSpPr>
          <p:spPr bwMode="auto">
            <a:xfrm flipH="1">
              <a:off x="8597900" y="3343275"/>
              <a:ext cx="328613" cy="242888"/>
            </a:xfrm>
            <a:prstGeom prst="straightConnector1">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de-DE" dirty="0"/>
          </a:p>
        </p:txBody>
      </p:sp>
      <p:sp>
        <p:nvSpPr>
          <p:cNvPr id="3" name="Titel 2"/>
          <p:cNvSpPr>
            <a:spLocks noGrp="1"/>
          </p:cNvSpPr>
          <p:nvPr>
            <p:ph type="title"/>
          </p:nvPr>
        </p:nvSpPr>
        <p:spPr/>
        <p:txBody>
          <a:bodyPr/>
          <a:lstStyle/>
          <a:p>
            <a:r>
              <a:rPr lang="de-DE" dirty="0" smtClean="0"/>
              <a:t>Message Propagation</a:t>
            </a:r>
            <a:endParaRPr lang="de-DE" dirty="0"/>
          </a:p>
        </p:txBody>
      </p:sp>
      <p:grpSp>
        <p:nvGrpSpPr>
          <p:cNvPr id="153" name="Gruppieren 152"/>
          <p:cNvGrpSpPr/>
          <p:nvPr/>
        </p:nvGrpSpPr>
        <p:grpSpPr>
          <a:xfrm>
            <a:off x="683568" y="1124744"/>
            <a:ext cx="7776864" cy="5162475"/>
            <a:chOff x="531094" y="1405657"/>
            <a:chExt cx="9340850" cy="4881562"/>
          </a:xfrm>
        </p:grpSpPr>
        <p:sp>
          <p:nvSpPr>
            <p:cNvPr id="4" name="Oval 4"/>
            <p:cNvSpPr>
              <a:spLocks noChangeArrowheads="1"/>
            </p:cNvSpPr>
            <p:nvPr/>
          </p:nvSpPr>
          <p:spPr bwMode="auto">
            <a:xfrm>
              <a:off x="4926881" y="3290019"/>
              <a:ext cx="220663"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5" name="Oval 5"/>
            <p:cNvSpPr>
              <a:spLocks noChangeArrowheads="1"/>
            </p:cNvSpPr>
            <p:nvPr/>
          </p:nvSpPr>
          <p:spPr bwMode="auto">
            <a:xfrm>
              <a:off x="5469806" y="3828182"/>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4469681" y="382024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7" name="Oval 7"/>
            <p:cNvSpPr>
              <a:spLocks noChangeArrowheads="1"/>
            </p:cNvSpPr>
            <p:nvPr/>
          </p:nvSpPr>
          <p:spPr bwMode="auto">
            <a:xfrm>
              <a:off x="4936406" y="3821832"/>
              <a:ext cx="220663"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8" name="AutoShape 8"/>
            <p:cNvCxnSpPr>
              <a:cxnSpLocks noChangeShapeType="1"/>
              <a:stCxn id="4" idx="4"/>
              <a:endCxn id="6" idx="0"/>
            </p:cNvCxnSpPr>
            <p:nvPr/>
          </p:nvCxnSpPr>
          <p:spPr bwMode="auto">
            <a:xfrm flipH="1">
              <a:off x="4580806" y="3482107"/>
              <a:ext cx="457200" cy="3381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9" name="AutoShape 9"/>
            <p:cNvCxnSpPr>
              <a:cxnSpLocks noChangeShapeType="1"/>
              <a:stCxn id="4" idx="4"/>
              <a:endCxn id="7" idx="0"/>
            </p:cNvCxnSpPr>
            <p:nvPr/>
          </p:nvCxnSpPr>
          <p:spPr bwMode="auto">
            <a:xfrm>
              <a:off x="5038006" y="3482107"/>
              <a:ext cx="9525" cy="339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 name="AutoShape 10"/>
            <p:cNvCxnSpPr>
              <a:cxnSpLocks noChangeShapeType="1"/>
              <a:stCxn id="4" idx="4"/>
              <a:endCxn id="5" idx="0"/>
            </p:cNvCxnSpPr>
            <p:nvPr/>
          </p:nvCxnSpPr>
          <p:spPr bwMode="auto">
            <a:xfrm>
              <a:off x="5038006" y="3482107"/>
              <a:ext cx="542925" cy="346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1" name="Oval 11"/>
            <p:cNvSpPr>
              <a:spLocks noChangeArrowheads="1"/>
            </p:cNvSpPr>
            <p:nvPr/>
          </p:nvSpPr>
          <p:spPr bwMode="auto">
            <a:xfrm>
              <a:off x="4469681" y="441238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2" name="AutoShape 12"/>
            <p:cNvCxnSpPr>
              <a:cxnSpLocks noChangeShapeType="1"/>
              <a:stCxn id="6" idx="4"/>
              <a:endCxn id="11" idx="0"/>
            </p:cNvCxnSpPr>
            <p:nvPr/>
          </p:nvCxnSpPr>
          <p:spPr bwMode="auto">
            <a:xfrm>
              <a:off x="4580806" y="4012332"/>
              <a:ext cx="0" cy="4000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3" name="Oval 13"/>
            <p:cNvSpPr>
              <a:spLocks noChangeArrowheads="1"/>
            </p:cNvSpPr>
            <p:nvPr/>
          </p:nvSpPr>
          <p:spPr bwMode="auto">
            <a:xfrm>
              <a:off x="6249269" y="4412382"/>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4" name="Oval 14"/>
            <p:cNvSpPr>
              <a:spLocks noChangeArrowheads="1"/>
            </p:cNvSpPr>
            <p:nvPr/>
          </p:nvSpPr>
          <p:spPr bwMode="auto">
            <a:xfrm>
              <a:off x="5172944" y="44187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5" name="Oval 15"/>
            <p:cNvSpPr>
              <a:spLocks noChangeArrowheads="1"/>
            </p:cNvSpPr>
            <p:nvPr/>
          </p:nvSpPr>
          <p:spPr bwMode="auto">
            <a:xfrm>
              <a:off x="5580931" y="44219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6" name="AutoShape 16"/>
            <p:cNvCxnSpPr>
              <a:cxnSpLocks noChangeShapeType="1"/>
              <a:stCxn id="5" idx="4"/>
              <a:endCxn id="14" idx="0"/>
            </p:cNvCxnSpPr>
            <p:nvPr/>
          </p:nvCxnSpPr>
          <p:spPr bwMode="auto">
            <a:xfrm flipH="1">
              <a:off x="5284069" y="4020269"/>
              <a:ext cx="296862" cy="3984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AutoShape 17"/>
            <p:cNvCxnSpPr>
              <a:cxnSpLocks noChangeShapeType="1"/>
              <a:stCxn id="5" idx="4"/>
              <a:endCxn id="15" idx="0"/>
            </p:cNvCxnSpPr>
            <p:nvPr/>
          </p:nvCxnSpPr>
          <p:spPr bwMode="auto">
            <a:xfrm>
              <a:off x="5580931" y="4020269"/>
              <a:ext cx="111125" cy="4016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8"/>
            <p:cNvCxnSpPr>
              <a:cxnSpLocks noChangeShapeType="1"/>
              <a:stCxn id="5" idx="4"/>
              <a:endCxn id="13" idx="0"/>
            </p:cNvCxnSpPr>
            <p:nvPr/>
          </p:nvCxnSpPr>
          <p:spPr bwMode="auto">
            <a:xfrm>
              <a:off x="5580931" y="4020269"/>
              <a:ext cx="779463" cy="3921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9" name="Oval 19"/>
            <p:cNvSpPr>
              <a:spLocks noChangeArrowheads="1"/>
            </p:cNvSpPr>
            <p:nvPr/>
          </p:nvSpPr>
          <p:spPr bwMode="auto">
            <a:xfrm>
              <a:off x="6460406" y="48283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20" name="Oval 20"/>
            <p:cNvSpPr>
              <a:spLocks noChangeArrowheads="1"/>
            </p:cNvSpPr>
            <p:nvPr/>
          </p:nvSpPr>
          <p:spPr bwMode="auto">
            <a:xfrm>
              <a:off x="6027019" y="4829894"/>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21" name="AutoShape 21"/>
            <p:cNvCxnSpPr>
              <a:cxnSpLocks noChangeShapeType="1"/>
              <a:stCxn id="13" idx="4"/>
              <a:endCxn id="20" idx="0"/>
            </p:cNvCxnSpPr>
            <p:nvPr/>
          </p:nvCxnSpPr>
          <p:spPr bwMode="auto">
            <a:xfrm flipH="1">
              <a:off x="6138144" y="4604469"/>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AutoShape 22"/>
            <p:cNvCxnSpPr>
              <a:cxnSpLocks noChangeShapeType="1"/>
              <a:stCxn id="13" idx="4"/>
              <a:endCxn id="19" idx="0"/>
            </p:cNvCxnSpPr>
            <p:nvPr/>
          </p:nvCxnSpPr>
          <p:spPr bwMode="auto">
            <a:xfrm>
              <a:off x="6360394" y="4604469"/>
              <a:ext cx="211137" cy="2238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3" name="Oval 23"/>
            <p:cNvSpPr>
              <a:spLocks noChangeArrowheads="1"/>
            </p:cNvSpPr>
            <p:nvPr/>
          </p:nvSpPr>
          <p:spPr bwMode="auto">
            <a:xfrm>
              <a:off x="4704631" y="482354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24" name="Oval 24"/>
            <p:cNvSpPr>
              <a:spLocks noChangeArrowheads="1"/>
            </p:cNvSpPr>
            <p:nvPr/>
          </p:nvSpPr>
          <p:spPr bwMode="auto">
            <a:xfrm>
              <a:off x="4247431" y="482989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25" name="AutoShape 25"/>
            <p:cNvCxnSpPr>
              <a:cxnSpLocks noChangeShapeType="1"/>
              <a:stCxn id="23" idx="0"/>
              <a:endCxn id="11" idx="4"/>
            </p:cNvCxnSpPr>
            <p:nvPr/>
          </p:nvCxnSpPr>
          <p:spPr bwMode="auto">
            <a:xfrm flipH="1" flipV="1">
              <a:off x="4580806" y="4604469"/>
              <a:ext cx="234950"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6" name="AutoShape 26"/>
            <p:cNvCxnSpPr>
              <a:cxnSpLocks noChangeShapeType="1"/>
              <a:stCxn id="11" idx="4"/>
              <a:endCxn id="24" idx="0"/>
            </p:cNvCxnSpPr>
            <p:nvPr/>
          </p:nvCxnSpPr>
          <p:spPr bwMode="auto">
            <a:xfrm flipH="1">
              <a:off x="4358556" y="4604469"/>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7" name="AutoShape 27"/>
            <p:cNvSpPr>
              <a:spLocks noChangeArrowheads="1"/>
            </p:cNvSpPr>
            <p:nvPr/>
          </p:nvSpPr>
          <p:spPr bwMode="auto">
            <a:xfrm>
              <a:off x="5719044" y="2964582"/>
              <a:ext cx="1060450" cy="485775"/>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Focused</a:t>
              </a:r>
            </a:p>
            <a:p>
              <a:pPr defTabSz="915988"/>
              <a:r>
                <a:rPr lang="en-US" sz="1200"/>
                <a:t>Message</a:t>
              </a:r>
            </a:p>
          </p:txBody>
        </p:sp>
        <p:cxnSp>
          <p:nvCxnSpPr>
            <p:cNvPr id="28" name="AutoShape 28"/>
            <p:cNvCxnSpPr>
              <a:cxnSpLocks noChangeShapeType="1"/>
              <a:stCxn id="27" idx="1"/>
              <a:endCxn id="4" idx="0"/>
            </p:cNvCxnSpPr>
            <p:nvPr/>
          </p:nvCxnSpPr>
          <p:spPr bwMode="auto">
            <a:xfrm rot="10800000" flipV="1">
              <a:off x="5038006" y="3207469"/>
              <a:ext cx="681038" cy="82550"/>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29"/>
            <p:cNvCxnSpPr>
              <a:cxnSpLocks noChangeShapeType="1"/>
              <a:stCxn id="4" idx="6"/>
              <a:endCxn id="5" idx="0"/>
            </p:cNvCxnSpPr>
            <p:nvPr/>
          </p:nvCxnSpPr>
          <p:spPr bwMode="auto">
            <a:xfrm>
              <a:off x="5147544" y="3386857"/>
              <a:ext cx="433387" cy="441325"/>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30"/>
            <p:cNvCxnSpPr>
              <a:cxnSpLocks noChangeShapeType="1"/>
              <a:stCxn id="5" idx="6"/>
              <a:endCxn id="13" idx="0"/>
            </p:cNvCxnSpPr>
            <p:nvPr/>
          </p:nvCxnSpPr>
          <p:spPr bwMode="auto">
            <a:xfrm>
              <a:off x="5692056" y="3925019"/>
              <a:ext cx="668338" cy="487363"/>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31" name="Oval 4"/>
            <p:cNvSpPr>
              <a:spLocks noChangeArrowheads="1"/>
            </p:cNvSpPr>
            <p:nvPr/>
          </p:nvSpPr>
          <p:spPr bwMode="auto">
            <a:xfrm>
              <a:off x="1586781" y="1916832"/>
              <a:ext cx="220663"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32" name="Oval 5"/>
            <p:cNvSpPr>
              <a:spLocks noChangeArrowheads="1"/>
            </p:cNvSpPr>
            <p:nvPr/>
          </p:nvSpPr>
          <p:spPr bwMode="auto">
            <a:xfrm>
              <a:off x="2129706" y="2454994"/>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33" name="Oval 6"/>
            <p:cNvSpPr>
              <a:spLocks noChangeArrowheads="1"/>
            </p:cNvSpPr>
            <p:nvPr/>
          </p:nvSpPr>
          <p:spPr bwMode="auto">
            <a:xfrm>
              <a:off x="1129581" y="244705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34" name="Oval 7"/>
            <p:cNvSpPr>
              <a:spLocks noChangeArrowheads="1"/>
            </p:cNvSpPr>
            <p:nvPr/>
          </p:nvSpPr>
          <p:spPr bwMode="auto">
            <a:xfrm>
              <a:off x="1596306" y="2448644"/>
              <a:ext cx="220663"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35" name="AutoShape 8"/>
            <p:cNvCxnSpPr>
              <a:cxnSpLocks noChangeShapeType="1"/>
              <a:stCxn id="31" idx="4"/>
            </p:cNvCxnSpPr>
            <p:nvPr/>
          </p:nvCxnSpPr>
          <p:spPr bwMode="auto">
            <a:xfrm flipH="1">
              <a:off x="1240706" y="2108919"/>
              <a:ext cx="457200" cy="3381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6" name="AutoShape 9"/>
            <p:cNvCxnSpPr>
              <a:cxnSpLocks noChangeShapeType="1"/>
              <a:stCxn id="31" idx="4"/>
            </p:cNvCxnSpPr>
            <p:nvPr/>
          </p:nvCxnSpPr>
          <p:spPr bwMode="auto">
            <a:xfrm>
              <a:off x="1697906" y="2108919"/>
              <a:ext cx="9525" cy="339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7" name="AutoShape 10"/>
            <p:cNvCxnSpPr>
              <a:cxnSpLocks noChangeShapeType="1"/>
              <a:stCxn id="31" idx="4"/>
              <a:endCxn id="32" idx="0"/>
            </p:cNvCxnSpPr>
            <p:nvPr/>
          </p:nvCxnSpPr>
          <p:spPr bwMode="auto">
            <a:xfrm>
              <a:off x="1697906" y="2108919"/>
              <a:ext cx="542925" cy="346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8" name="Oval 11"/>
            <p:cNvSpPr>
              <a:spLocks noChangeArrowheads="1"/>
            </p:cNvSpPr>
            <p:nvPr/>
          </p:nvSpPr>
          <p:spPr bwMode="auto">
            <a:xfrm>
              <a:off x="1129581" y="303919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39" name="AutoShape 12"/>
            <p:cNvCxnSpPr>
              <a:cxnSpLocks noChangeShapeType="1"/>
            </p:cNvCxnSpPr>
            <p:nvPr/>
          </p:nvCxnSpPr>
          <p:spPr bwMode="auto">
            <a:xfrm>
              <a:off x="1240706" y="2639144"/>
              <a:ext cx="0" cy="4000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0" name="Oval 13"/>
            <p:cNvSpPr>
              <a:spLocks noChangeArrowheads="1"/>
            </p:cNvSpPr>
            <p:nvPr/>
          </p:nvSpPr>
          <p:spPr bwMode="auto">
            <a:xfrm>
              <a:off x="2909169" y="303919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41" name="Oval 14"/>
            <p:cNvSpPr>
              <a:spLocks noChangeArrowheads="1"/>
            </p:cNvSpPr>
            <p:nvPr/>
          </p:nvSpPr>
          <p:spPr bwMode="auto">
            <a:xfrm>
              <a:off x="1832844" y="304554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42" name="Oval 15"/>
            <p:cNvSpPr>
              <a:spLocks noChangeArrowheads="1"/>
            </p:cNvSpPr>
            <p:nvPr/>
          </p:nvSpPr>
          <p:spPr bwMode="auto">
            <a:xfrm>
              <a:off x="2240831" y="304871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43" name="AutoShape 16"/>
            <p:cNvCxnSpPr>
              <a:cxnSpLocks noChangeShapeType="1"/>
              <a:stCxn id="32" idx="4"/>
            </p:cNvCxnSpPr>
            <p:nvPr/>
          </p:nvCxnSpPr>
          <p:spPr bwMode="auto">
            <a:xfrm flipH="1">
              <a:off x="1943969" y="2647082"/>
              <a:ext cx="296862" cy="3984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4" name="AutoShape 17"/>
            <p:cNvCxnSpPr>
              <a:cxnSpLocks noChangeShapeType="1"/>
              <a:stCxn id="32" idx="4"/>
            </p:cNvCxnSpPr>
            <p:nvPr/>
          </p:nvCxnSpPr>
          <p:spPr bwMode="auto">
            <a:xfrm>
              <a:off x="2240831" y="2647082"/>
              <a:ext cx="111125" cy="4016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5" name="AutoShape 18"/>
            <p:cNvCxnSpPr>
              <a:cxnSpLocks noChangeShapeType="1"/>
              <a:stCxn id="32" idx="4"/>
              <a:endCxn id="40" idx="0"/>
            </p:cNvCxnSpPr>
            <p:nvPr/>
          </p:nvCxnSpPr>
          <p:spPr bwMode="auto">
            <a:xfrm>
              <a:off x="2240831" y="2647082"/>
              <a:ext cx="779463" cy="39211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46" name="Oval 19"/>
            <p:cNvSpPr>
              <a:spLocks noChangeArrowheads="1"/>
            </p:cNvSpPr>
            <p:nvPr/>
          </p:nvSpPr>
          <p:spPr bwMode="auto">
            <a:xfrm>
              <a:off x="3120306" y="345511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47" name="Oval 20"/>
            <p:cNvSpPr>
              <a:spLocks noChangeArrowheads="1"/>
            </p:cNvSpPr>
            <p:nvPr/>
          </p:nvSpPr>
          <p:spPr bwMode="auto">
            <a:xfrm>
              <a:off x="2686919" y="34567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cxnSp>
          <p:nvCxnSpPr>
            <p:cNvPr id="48" name="AutoShape 21"/>
            <p:cNvCxnSpPr>
              <a:cxnSpLocks noChangeShapeType="1"/>
              <a:stCxn id="40" idx="4"/>
              <a:endCxn id="47" idx="0"/>
            </p:cNvCxnSpPr>
            <p:nvPr/>
          </p:nvCxnSpPr>
          <p:spPr bwMode="auto">
            <a:xfrm flipH="1">
              <a:off x="2798044" y="3231282"/>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49" name="AutoShape 22"/>
            <p:cNvCxnSpPr>
              <a:cxnSpLocks noChangeShapeType="1"/>
              <a:stCxn id="40" idx="4"/>
            </p:cNvCxnSpPr>
            <p:nvPr/>
          </p:nvCxnSpPr>
          <p:spPr bwMode="auto">
            <a:xfrm>
              <a:off x="3020294" y="3231282"/>
              <a:ext cx="211137" cy="2238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50" name="Oval 23"/>
            <p:cNvSpPr>
              <a:spLocks noChangeArrowheads="1"/>
            </p:cNvSpPr>
            <p:nvPr/>
          </p:nvSpPr>
          <p:spPr bwMode="auto">
            <a:xfrm>
              <a:off x="1364531" y="345035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51" name="Oval 24"/>
            <p:cNvSpPr>
              <a:spLocks noChangeArrowheads="1"/>
            </p:cNvSpPr>
            <p:nvPr/>
          </p:nvSpPr>
          <p:spPr bwMode="auto">
            <a:xfrm>
              <a:off x="907331" y="34567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52" name="AutoShape 25"/>
            <p:cNvCxnSpPr>
              <a:cxnSpLocks noChangeShapeType="1"/>
            </p:cNvCxnSpPr>
            <p:nvPr/>
          </p:nvCxnSpPr>
          <p:spPr bwMode="auto">
            <a:xfrm flipH="1" flipV="1">
              <a:off x="1240706" y="3231282"/>
              <a:ext cx="234950"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3" name="AutoShape 26"/>
            <p:cNvCxnSpPr>
              <a:cxnSpLocks noChangeShapeType="1"/>
            </p:cNvCxnSpPr>
            <p:nvPr/>
          </p:nvCxnSpPr>
          <p:spPr bwMode="auto">
            <a:xfrm flipH="1">
              <a:off x="1018456" y="3231282"/>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54" name="AutoShape 29"/>
            <p:cNvCxnSpPr>
              <a:cxnSpLocks noChangeShapeType="1"/>
              <a:stCxn id="55" idx="2"/>
              <a:endCxn id="31" idx="6"/>
            </p:cNvCxnSpPr>
            <p:nvPr/>
          </p:nvCxnSpPr>
          <p:spPr bwMode="auto">
            <a:xfrm rot="5400000">
              <a:off x="2261469" y="1462807"/>
              <a:ext cx="96837" cy="1004887"/>
            </a:xfrm>
            <a:prstGeom prst="curvedConnector2">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sp>
          <p:nvSpPr>
            <p:cNvPr id="55" name="AutoShape 27"/>
            <p:cNvSpPr>
              <a:spLocks noChangeArrowheads="1"/>
            </p:cNvSpPr>
            <p:nvPr/>
          </p:nvSpPr>
          <p:spPr bwMode="auto">
            <a:xfrm>
              <a:off x="2282106" y="1527894"/>
              <a:ext cx="1060450" cy="38893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Broadcast</a:t>
              </a:r>
              <a:br>
                <a:rPr lang="en-US" sz="1200"/>
              </a:br>
              <a:r>
                <a:rPr lang="en-US" sz="1200"/>
                <a:t>Message</a:t>
              </a:r>
            </a:p>
          </p:txBody>
        </p:sp>
        <p:cxnSp>
          <p:nvCxnSpPr>
            <p:cNvPr id="56" name="AutoShape 29"/>
            <p:cNvCxnSpPr>
              <a:cxnSpLocks noChangeShapeType="1"/>
              <a:stCxn id="55" idx="2"/>
            </p:cNvCxnSpPr>
            <p:nvPr/>
          </p:nvCxnSpPr>
          <p:spPr bwMode="auto">
            <a:xfrm rot="5400000">
              <a:off x="1761406" y="1396132"/>
              <a:ext cx="530225" cy="1571625"/>
            </a:xfrm>
            <a:prstGeom prst="curvedConnector3">
              <a:avLst>
                <a:gd name="adj1" fmla="val 49699"/>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57" name="AutoShape 29"/>
            <p:cNvCxnSpPr>
              <a:cxnSpLocks noChangeShapeType="1"/>
              <a:stCxn id="55" idx="2"/>
            </p:cNvCxnSpPr>
            <p:nvPr/>
          </p:nvCxnSpPr>
          <p:spPr bwMode="auto">
            <a:xfrm rot="5400000">
              <a:off x="2018581" y="1683470"/>
              <a:ext cx="560387" cy="1027112"/>
            </a:xfrm>
            <a:prstGeom prst="curvedConnector3">
              <a:avLst>
                <a:gd name="adj1" fmla="val 47310"/>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58" name="AutoShape 29"/>
            <p:cNvCxnSpPr>
              <a:cxnSpLocks noChangeShapeType="1"/>
              <a:stCxn id="55" idx="2"/>
              <a:endCxn id="32" idx="7"/>
            </p:cNvCxnSpPr>
            <p:nvPr/>
          </p:nvCxnSpPr>
          <p:spPr bwMode="auto">
            <a:xfrm rot="5400000">
              <a:off x="2282106" y="1953345"/>
              <a:ext cx="566737" cy="493712"/>
            </a:xfrm>
            <a:prstGeom prst="curvedConnector3">
              <a:avLst>
                <a:gd name="adj1" fmla="val 47338"/>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59" name="AutoShape 29"/>
            <p:cNvCxnSpPr>
              <a:cxnSpLocks noChangeShapeType="1"/>
              <a:stCxn id="55" idx="2"/>
              <a:endCxn id="40" idx="0"/>
            </p:cNvCxnSpPr>
            <p:nvPr/>
          </p:nvCxnSpPr>
          <p:spPr bwMode="auto">
            <a:xfrm rot="16200000" flipH="1">
              <a:off x="2355132" y="2374031"/>
              <a:ext cx="1122362" cy="207963"/>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0" name="AutoShape 29"/>
            <p:cNvCxnSpPr>
              <a:cxnSpLocks noChangeShapeType="1"/>
              <a:stCxn id="55" idx="2"/>
            </p:cNvCxnSpPr>
            <p:nvPr/>
          </p:nvCxnSpPr>
          <p:spPr bwMode="auto">
            <a:xfrm rot="5400000">
              <a:off x="1465338" y="1692200"/>
              <a:ext cx="1122362" cy="1571625"/>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1" name="AutoShape 29"/>
            <p:cNvCxnSpPr>
              <a:cxnSpLocks noChangeShapeType="1"/>
              <a:stCxn id="55" idx="2"/>
            </p:cNvCxnSpPr>
            <p:nvPr/>
          </p:nvCxnSpPr>
          <p:spPr bwMode="auto">
            <a:xfrm rot="5400000">
              <a:off x="1813794" y="2047007"/>
              <a:ext cx="1128712" cy="868362"/>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2" name="AutoShape 29"/>
            <p:cNvCxnSpPr>
              <a:cxnSpLocks noChangeShapeType="1"/>
              <a:stCxn id="55" idx="2"/>
            </p:cNvCxnSpPr>
            <p:nvPr/>
          </p:nvCxnSpPr>
          <p:spPr bwMode="auto">
            <a:xfrm rot="5400000">
              <a:off x="2016200" y="2252588"/>
              <a:ext cx="1131887" cy="460375"/>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3" name="AutoShape 29"/>
            <p:cNvCxnSpPr>
              <a:cxnSpLocks noChangeShapeType="1"/>
              <a:stCxn id="55" idx="2"/>
            </p:cNvCxnSpPr>
            <p:nvPr/>
          </p:nvCxnSpPr>
          <p:spPr bwMode="auto">
            <a:xfrm rot="5400000">
              <a:off x="1170063" y="1843013"/>
              <a:ext cx="1568450" cy="1716087"/>
            </a:xfrm>
            <a:prstGeom prst="curvedConnector3">
              <a:avLst>
                <a:gd name="adj1" fmla="val 48986"/>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4" name="AutoShape 29"/>
            <p:cNvCxnSpPr>
              <a:cxnSpLocks noChangeShapeType="1"/>
              <a:stCxn id="55" idx="2"/>
            </p:cNvCxnSpPr>
            <p:nvPr/>
          </p:nvCxnSpPr>
          <p:spPr bwMode="auto">
            <a:xfrm rot="5400000">
              <a:off x="1377231" y="2015257"/>
              <a:ext cx="1533525" cy="1336675"/>
            </a:xfrm>
            <a:prstGeom prst="curvedConnector3">
              <a:avLst>
                <a:gd name="adj1" fmla="val 49898"/>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5" name="AutoShape 29"/>
            <p:cNvCxnSpPr>
              <a:cxnSpLocks noChangeShapeType="1"/>
              <a:stCxn id="55" idx="2"/>
              <a:endCxn id="47" idx="0"/>
            </p:cNvCxnSpPr>
            <p:nvPr/>
          </p:nvCxnSpPr>
          <p:spPr bwMode="auto">
            <a:xfrm rot="5400000">
              <a:off x="2035250" y="2679626"/>
              <a:ext cx="1539875" cy="14287"/>
            </a:xfrm>
            <a:prstGeom prst="curvedConnector3">
              <a:avLst>
                <a:gd name="adj1" fmla="val 49898"/>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66" name="AutoShape 29"/>
            <p:cNvCxnSpPr>
              <a:cxnSpLocks noChangeShapeType="1"/>
              <a:stCxn id="55" idx="2"/>
            </p:cNvCxnSpPr>
            <p:nvPr/>
          </p:nvCxnSpPr>
          <p:spPr bwMode="auto">
            <a:xfrm rot="16200000" flipH="1">
              <a:off x="2252737" y="2476426"/>
              <a:ext cx="1538287" cy="419100"/>
            </a:xfrm>
            <a:prstGeom prst="curvedConnector3">
              <a:avLst>
                <a:gd name="adj1" fmla="val 49949"/>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sp>
          <p:nvSpPr>
            <p:cNvPr id="67" name="Oval 4"/>
            <p:cNvSpPr>
              <a:spLocks noChangeArrowheads="1"/>
            </p:cNvSpPr>
            <p:nvPr/>
          </p:nvSpPr>
          <p:spPr bwMode="auto">
            <a:xfrm>
              <a:off x="1539156" y="4493344"/>
              <a:ext cx="220663"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68" name="Oval 5"/>
            <p:cNvSpPr>
              <a:spLocks noChangeArrowheads="1"/>
            </p:cNvSpPr>
            <p:nvPr/>
          </p:nvSpPr>
          <p:spPr bwMode="auto">
            <a:xfrm>
              <a:off x="2082081" y="5031507"/>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69" name="Oval 6"/>
            <p:cNvSpPr>
              <a:spLocks noChangeArrowheads="1"/>
            </p:cNvSpPr>
            <p:nvPr/>
          </p:nvSpPr>
          <p:spPr bwMode="auto">
            <a:xfrm>
              <a:off x="1081956" y="502356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70" name="Oval 7"/>
            <p:cNvSpPr>
              <a:spLocks noChangeArrowheads="1"/>
            </p:cNvSpPr>
            <p:nvPr/>
          </p:nvSpPr>
          <p:spPr bwMode="auto">
            <a:xfrm>
              <a:off x="1548681" y="5025157"/>
              <a:ext cx="220663"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71" name="AutoShape 8"/>
            <p:cNvCxnSpPr>
              <a:cxnSpLocks noChangeShapeType="1"/>
              <a:stCxn id="67" idx="4"/>
            </p:cNvCxnSpPr>
            <p:nvPr/>
          </p:nvCxnSpPr>
          <p:spPr bwMode="auto">
            <a:xfrm flipH="1">
              <a:off x="1193081" y="4685432"/>
              <a:ext cx="457200" cy="3381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2" name="AutoShape 9"/>
            <p:cNvCxnSpPr>
              <a:cxnSpLocks noChangeShapeType="1"/>
              <a:stCxn id="67" idx="4"/>
            </p:cNvCxnSpPr>
            <p:nvPr/>
          </p:nvCxnSpPr>
          <p:spPr bwMode="auto">
            <a:xfrm>
              <a:off x="1650281" y="4685432"/>
              <a:ext cx="9525" cy="339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73" name="AutoShape 10"/>
            <p:cNvCxnSpPr>
              <a:cxnSpLocks noChangeShapeType="1"/>
              <a:stCxn id="67" idx="4"/>
              <a:endCxn id="68" idx="0"/>
            </p:cNvCxnSpPr>
            <p:nvPr/>
          </p:nvCxnSpPr>
          <p:spPr bwMode="auto">
            <a:xfrm>
              <a:off x="1650281" y="4685432"/>
              <a:ext cx="542925" cy="346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74" name="Oval 11"/>
            <p:cNvSpPr>
              <a:spLocks noChangeArrowheads="1"/>
            </p:cNvSpPr>
            <p:nvPr/>
          </p:nvSpPr>
          <p:spPr bwMode="auto">
            <a:xfrm>
              <a:off x="1081956" y="56157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75" name="AutoShape 12"/>
            <p:cNvCxnSpPr>
              <a:cxnSpLocks noChangeShapeType="1"/>
            </p:cNvCxnSpPr>
            <p:nvPr/>
          </p:nvCxnSpPr>
          <p:spPr bwMode="auto">
            <a:xfrm>
              <a:off x="1193081" y="5215657"/>
              <a:ext cx="0" cy="4000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76" name="Oval 13"/>
            <p:cNvSpPr>
              <a:spLocks noChangeArrowheads="1"/>
            </p:cNvSpPr>
            <p:nvPr/>
          </p:nvSpPr>
          <p:spPr bwMode="auto">
            <a:xfrm>
              <a:off x="2861544" y="5615707"/>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77" name="Oval 14"/>
            <p:cNvSpPr>
              <a:spLocks noChangeArrowheads="1"/>
            </p:cNvSpPr>
            <p:nvPr/>
          </p:nvSpPr>
          <p:spPr bwMode="auto">
            <a:xfrm>
              <a:off x="1785219" y="562205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78" name="Oval 15"/>
            <p:cNvSpPr>
              <a:spLocks noChangeArrowheads="1"/>
            </p:cNvSpPr>
            <p:nvPr/>
          </p:nvSpPr>
          <p:spPr bwMode="auto">
            <a:xfrm>
              <a:off x="2193206" y="56252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79" name="AutoShape 16"/>
            <p:cNvCxnSpPr>
              <a:cxnSpLocks noChangeShapeType="1"/>
              <a:stCxn id="68" idx="4"/>
            </p:cNvCxnSpPr>
            <p:nvPr/>
          </p:nvCxnSpPr>
          <p:spPr bwMode="auto">
            <a:xfrm flipH="1">
              <a:off x="1896344" y="5223594"/>
              <a:ext cx="296862" cy="3984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80" name="AutoShape 17"/>
            <p:cNvCxnSpPr>
              <a:cxnSpLocks noChangeShapeType="1"/>
              <a:stCxn id="68" idx="4"/>
            </p:cNvCxnSpPr>
            <p:nvPr/>
          </p:nvCxnSpPr>
          <p:spPr bwMode="auto">
            <a:xfrm>
              <a:off x="2193206" y="5223594"/>
              <a:ext cx="111125" cy="4016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81" name="AutoShape 18"/>
            <p:cNvCxnSpPr>
              <a:cxnSpLocks noChangeShapeType="1"/>
              <a:stCxn id="68" idx="4"/>
              <a:endCxn id="76" idx="0"/>
            </p:cNvCxnSpPr>
            <p:nvPr/>
          </p:nvCxnSpPr>
          <p:spPr bwMode="auto">
            <a:xfrm>
              <a:off x="2193206" y="5223594"/>
              <a:ext cx="779463" cy="3921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82" name="Oval 19"/>
            <p:cNvSpPr>
              <a:spLocks noChangeArrowheads="1"/>
            </p:cNvSpPr>
            <p:nvPr/>
          </p:nvSpPr>
          <p:spPr bwMode="auto">
            <a:xfrm>
              <a:off x="3072681" y="60316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83" name="Oval 20"/>
            <p:cNvSpPr>
              <a:spLocks noChangeArrowheads="1"/>
            </p:cNvSpPr>
            <p:nvPr/>
          </p:nvSpPr>
          <p:spPr bwMode="auto">
            <a:xfrm>
              <a:off x="2639294" y="6033219"/>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84" name="AutoShape 21"/>
            <p:cNvCxnSpPr>
              <a:cxnSpLocks noChangeShapeType="1"/>
              <a:stCxn id="76" idx="4"/>
              <a:endCxn id="83" idx="0"/>
            </p:cNvCxnSpPr>
            <p:nvPr/>
          </p:nvCxnSpPr>
          <p:spPr bwMode="auto">
            <a:xfrm flipH="1">
              <a:off x="2750419" y="5807794"/>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85" name="AutoShape 22"/>
            <p:cNvCxnSpPr>
              <a:cxnSpLocks noChangeShapeType="1"/>
              <a:stCxn id="76" idx="4"/>
            </p:cNvCxnSpPr>
            <p:nvPr/>
          </p:nvCxnSpPr>
          <p:spPr bwMode="auto">
            <a:xfrm>
              <a:off x="2972669" y="5807794"/>
              <a:ext cx="211137" cy="2238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86" name="Oval 23"/>
            <p:cNvSpPr>
              <a:spLocks noChangeArrowheads="1"/>
            </p:cNvSpPr>
            <p:nvPr/>
          </p:nvSpPr>
          <p:spPr bwMode="auto">
            <a:xfrm>
              <a:off x="1316906" y="602686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87" name="Oval 24"/>
            <p:cNvSpPr>
              <a:spLocks noChangeArrowheads="1"/>
            </p:cNvSpPr>
            <p:nvPr/>
          </p:nvSpPr>
          <p:spPr bwMode="auto">
            <a:xfrm>
              <a:off x="859706" y="603321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88" name="AutoShape 25"/>
            <p:cNvCxnSpPr>
              <a:cxnSpLocks noChangeShapeType="1"/>
            </p:cNvCxnSpPr>
            <p:nvPr/>
          </p:nvCxnSpPr>
          <p:spPr bwMode="auto">
            <a:xfrm flipH="1" flipV="1">
              <a:off x="1193081" y="5807794"/>
              <a:ext cx="234950"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89" name="AutoShape 26"/>
            <p:cNvCxnSpPr>
              <a:cxnSpLocks noChangeShapeType="1"/>
            </p:cNvCxnSpPr>
            <p:nvPr/>
          </p:nvCxnSpPr>
          <p:spPr bwMode="auto">
            <a:xfrm flipH="1">
              <a:off x="970831" y="5807794"/>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90" name="AutoShape 27"/>
            <p:cNvSpPr>
              <a:spLocks noChangeArrowheads="1"/>
            </p:cNvSpPr>
            <p:nvPr/>
          </p:nvSpPr>
          <p:spPr bwMode="auto">
            <a:xfrm>
              <a:off x="2463081" y="4104407"/>
              <a:ext cx="1060450" cy="388937"/>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dirty="0"/>
                <a:t>Direct</a:t>
              </a:r>
              <a:br>
                <a:rPr lang="en-US" sz="1200" dirty="0"/>
              </a:br>
              <a:r>
                <a:rPr lang="en-US" sz="1200" dirty="0"/>
                <a:t>Message</a:t>
              </a:r>
            </a:p>
          </p:txBody>
        </p:sp>
        <p:cxnSp>
          <p:nvCxnSpPr>
            <p:cNvPr id="91" name="AutoShape 29"/>
            <p:cNvCxnSpPr>
              <a:cxnSpLocks noChangeShapeType="1"/>
              <a:stCxn id="90" idx="2"/>
            </p:cNvCxnSpPr>
            <p:nvPr/>
          </p:nvCxnSpPr>
          <p:spPr bwMode="auto">
            <a:xfrm rot="5400000">
              <a:off x="1828081" y="3858344"/>
              <a:ext cx="530225" cy="1800225"/>
            </a:xfrm>
            <a:prstGeom prst="curvedConnector3">
              <a:avLst>
                <a:gd name="adj1" fmla="val 49699"/>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92" name="AutoShape 29"/>
            <p:cNvCxnSpPr>
              <a:cxnSpLocks noChangeShapeType="1"/>
              <a:stCxn id="90" idx="2"/>
              <a:endCxn id="83" idx="0"/>
            </p:cNvCxnSpPr>
            <p:nvPr/>
          </p:nvCxnSpPr>
          <p:spPr bwMode="auto">
            <a:xfrm rot="5400000">
              <a:off x="2101925" y="5141838"/>
              <a:ext cx="1539875" cy="242887"/>
            </a:xfrm>
            <a:prstGeom prst="curvedConnector3">
              <a:avLst>
                <a:gd name="adj1" fmla="val 49898"/>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93" name="AutoShape 29"/>
            <p:cNvCxnSpPr>
              <a:cxnSpLocks noChangeShapeType="1"/>
              <a:stCxn id="90" idx="2"/>
              <a:endCxn id="68" idx="7"/>
            </p:cNvCxnSpPr>
            <p:nvPr/>
          </p:nvCxnSpPr>
          <p:spPr bwMode="auto">
            <a:xfrm rot="5400000">
              <a:off x="2348781" y="4415557"/>
              <a:ext cx="566738" cy="722312"/>
            </a:xfrm>
            <a:prstGeom prst="curvedConnector3">
              <a:avLst>
                <a:gd name="adj1" fmla="val 47338"/>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94" name="AutoShape 29"/>
            <p:cNvCxnSpPr>
              <a:cxnSpLocks noChangeShapeType="1"/>
              <a:stCxn id="90" idx="2"/>
              <a:endCxn id="76" idx="0"/>
            </p:cNvCxnSpPr>
            <p:nvPr/>
          </p:nvCxnSpPr>
          <p:spPr bwMode="auto">
            <a:xfrm rot="5400000">
              <a:off x="2421806" y="5044207"/>
              <a:ext cx="1122363" cy="20637"/>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95" name="AutoShape 29"/>
            <p:cNvCxnSpPr>
              <a:cxnSpLocks noChangeShapeType="1"/>
              <a:stCxn id="90" idx="2"/>
            </p:cNvCxnSpPr>
            <p:nvPr/>
          </p:nvCxnSpPr>
          <p:spPr bwMode="auto">
            <a:xfrm rot="5400000">
              <a:off x="1532012" y="4154413"/>
              <a:ext cx="1122363" cy="1800225"/>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cxnSp>
          <p:nvCxnSpPr>
            <p:cNvPr id="96" name="AutoShape 29"/>
            <p:cNvCxnSpPr>
              <a:cxnSpLocks noChangeShapeType="1"/>
              <a:stCxn id="90" idx="2"/>
            </p:cNvCxnSpPr>
            <p:nvPr/>
          </p:nvCxnSpPr>
          <p:spPr bwMode="auto">
            <a:xfrm rot="5400000">
              <a:off x="1880468" y="4509220"/>
              <a:ext cx="1128713" cy="1096962"/>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sp>
          <p:nvSpPr>
            <p:cNvPr id="97" name="Text Box 116"/>
            <p:cNvSpPr txBox="1">
              <a:spLocks noChangeArrowheads="1"/>
            </p:cNvSpPr>
            <p:nvPr/>
          </p:nvSpPr>
          <p:spPr bwMode="auto">
            <a:xfrm>
              <a:off x="531094" y="1405657"/>
              <a:ext cx="128587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b="1" dirty="0"/>
                <a:t>Broadcast: send to all widgets</a:t>
              </a:r>
              <a:endParaRPr lang="bg-BG" sz="1000" b="1" dirty="0"/>
            </a:p>
          </p:txBody>
        </p:sp>
        <p:sp>
          <p:nvSpPr>
            <p:cNvPr id="98" name="Text Box 117"/>
            <p:cNvSpPr txBox="1">
              <a:spLocks noChangeArrowheads="1"/>
            </p:cNvSpPr>
            <p:nvPr/>
          </p:nvSpPr>
          <p:spPr bwMode="auto">
            <a:xfrm>
              <a:off x="610469" y="3937719"/>
              <a:ext cx="14446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b="1"/>
                <a:t>Direct: send to list of configured widgets</a:t>
              </a:r>
              <a:endParaRPr lang="bg-BG" sz="1000" b="1"/>
            </a:p>
          </p:txBody>
        </p:sp>
        <p:sp>
          <p:nvSpPr>
            <p:cNvPr id="99" name="Text Box 118"/>
            <p:cNvSpPr txBox="1">
              <a:spLocks noChangeArrowheads="1"/>
            </p:cNvSpPr>
            <p:nvPr/>
          </p:nvSpPr>
          <p:spPr bwMode="auto">
            <a:xfrm>
              <a:off x="3877544" y="2842344"/>
              <a:ext cx="1709737"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b="1"/>
                <a:t>Focused: send to widgets on focus path</a:t>
              </a:r>
              <a:endParaRPr lang="bg-BG" sz="1000" b="1"/>
            </a:p>
          </p:txBody>
        </p:sp>
        <p:sp>
          <p:nvSpPr>
            <p:cNvPr id="100" name="Oval 4"/>
            <p:cNvSpPr>
              <a:spLocks noChangeArrowheads="1"/>
            </p:cNvSpPr>
            <p:nvPr/>
          </p:nvSpPr>
          <p:spPr bwMode="auto">
            <a:xfrm>
              <a:off x="7887569" y="4555257"/>
              <a:ext cx="220662"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01" name="Oval 5"/>
            <p:cNvSpPr>
              <a:spLocks noChangeArrowheads="1"/>
            </p:cNvSpPr>
            <p:nvPr/>
          </p:nvSpPr>
          <p:spPr bwMode="auto">
            <a:xfrm>
              <a:off x="8430494" y="5093419"/>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02" name="Oval 6"/>
            <p:cNvSpPr>
              <a:spLocks noChangeArrowheads="1"/>
            </p:cNvSpPr>
            <p:nvPr/>
          </p:nvSpPr>
          <p:spPr bwMode="auto">
            <a:xfrm>
              <a:off x="7430369" y="508548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03" name="Oval 7"/>
            <p:cNvSpPr>
              <a:spLocks noChangeArrowheads="1"/>
            </p:cNvSpPr>
            <p:nvPr/>
          </p:nvSpPr>
          <p:spPr bwMode="auto">
            <a:xfrm>
              <a:off x="7897094" y="5087069"/>
              <a:ext cx="220662"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04" name="AutoShape 8"/>
            <p:cNvCxnSpPr>
              <a:cxnSpLocks noChangeShapeType="1"/>
              <a:stCxn id="100" idx="4"/>
            </p:cNvCxnSpPr>
            <p:nvPr/>
          </p:nvCxnSpPr>
          <p:spPr bwMode="auto">
            <a:xfrm flipH="1">
              <a:off x="7541494" y="4747344"/>
              <a:ext cx="457200" cy="3381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5" name="AutoShape 9"/>
            <p:cNvCxnSpPr>
              <a:cxnSpLocks noChangeShapeType="1"/>
              <a:stCxn id="100" idx="4"/>
            </p:cNvCxnSpPr>
            <p:nvPr/>
          </p:nvCxnSpPr>
          <p:spPr bwMode="auto">
            <a:xfrm>
              <a:off x="7998694" y="4747344"/>
              <a:ext cx="9525" cy="339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6" name="AutoShape 10"/>
            <p:cNvCxnSpPr>
              <a:cxnSpLocks noChangeShapeType="1"/>
              <a:stCxn id="100" idx="4"/>
              <a:endCxn id="101" idx="0"/>
            </p:cNvCxnSpPr>
            <p:nvPr/>
          </p:nvCxnSpPr>
          <p:spPr bwMode="auto">
            <a:xfrm>
              <a:off x="7998694" y="4747344"/>
              <a:ext cx="542925" cy="346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07" name="Oval 11"/>
            <p:cNvSpPr>
              <a:spLocks noChangeArrowheads="1"/>
            </p:cNvSpPr>
            <p:nvPr/>
          </p:nvSpPr>
          <p:spPr bwMode="auto">
            <a:xfrm>
              <a:off x="7430369" y="567761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08" name="AutoShape 12"/>
            <p:cNvCxnSpPr>
              <a:cxnSpLocks noChangeShapeType="1"/>
            </p:cNvCxnSpPr>
            <p:nvPr/>
          </p:nvCxnSpPr>
          <p:spPr bwMode="auto">
            <a:xfrm>
              <a:off x="7541494" y="5277569"/>
              <a:ext cx="0" cy="4000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09" name="Oval 13"/>
            <p:cNvSpPr>
              <a:spLocks noChangeArrowheads="1"/>
            </p:cNvSpPr>
            <p:nvPr/>
          </p:nvSpPr>
          <p:spPr bwMode="auto">
            <a:xfrm>
              <a:off x="9209956" y="5677619"/>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10" name="Oval 14"/>
            <p:cNvSpPr>
              <a:spLocks noChangeArrowheads="1"/>
            </p:cNvSpPr>
            <p:nvPr/>
          </p:nvSpPr>
          <p:spPr bwMode="auto">
            <a:xfrm>
              <a:off x="8133631" y="568396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11" name="Oval 15"/>
            <p:cNvSpPr>
              <a:spLocks noChangeArrowheads="1"/>
            </p:cNvSpPr>
            <p:nvPr/>
          </p:nvSpPr>
          <p:spPr bwMode="auto">
            <a:xfrm>
              <a:off x="8541619" y="568714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12" name="AutoShape 16"/>
            <p:cNvCxnSpPr>
              <a:cxnSpLocks noChangeShapeType="1"/>
              <a:stCxn id="101" idx="4"/>
            </p:cNvCxnSpPr>
            <p:nvPr/>
          </p:nvCxnSpPr>
          <p:spPr bwMode="auto">
            <a:xfrm flipH="1">
              <a:off x="8244756" y="5285507"/>
              <a:ext cx="296863" cy="3984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13" name="AutoShape 17"/>
            <p:cNvCxnSpPr>
              <a:cxnSpLocks noChangeShapeType="1"/>
              <a:stCxn id="101" idx="4"/>
            </p:cNvCxnSpPr>
            <p:nvPr/>
          </p:nvCxnSpPr>
          <p:spPr bwMode="auto">
            <a:xfrm>
              <a:off x="8541619" y="5285507"/>
              <a:ext cx="111125" cy="4016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14" name="AutoShape 18"/>
            <p:cNvCxnSpPr>
              <a:cxnSpLocks noChangeShapeType="1"/>
              <a:stCxn id="101" idx="4"/>
              <a:endCxn id="109" idx="0"/>
            </p:cNvCxnSpPr>
            <p:nvPr/>
          </p:nvCxnSpPr>
          <p:spPr bwMode="auto">
            <a:xfrm>
              <a:off x="8541619" y="5285507"/>
              <a:ext cx="779462" cy="39211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15" name="Oval 19"/>
            <p:cNvSpPr>
              <a:spLocks noChangeArrowheads="1"/>
            </p:cNvSpPr>
            <p:nvPr/>
          </p:nvSpPr>
          <p:spPr bwMode="auto">
            <a:xfrm>
              <a:off x="9421094" y="6093544"/>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16" name="Oval 20"/>
            <p:cNvSpPr>
              <a:spLocks noChangeArrowheads="1"/>
            </p:cNvSpPr>
            <p:nvPr/>
          </p:nvSpPr>
          <p:spPr bwMode="auto">
            <a:xfrm>
              <a:off x="8987706" y="6095132"/>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117" name="AutoShape 21"/>
            <p:cNvCxnSpPr>
              <a:cxnSpLocks noChangeShapeType="1"/>
              <a:stCxn id="109" idx="4"/>
              <a:endCxn id="116" idx="0"/>
            </p:cNvCxnSpPr>
            <p:nvPr/>
          </p:nvCxnSpPr>
          <p:spPr bwMode="auto">
            <a:xfrm flipH="1">
              <a:off x="9098831" y="5869707"/>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18" name="AutoShape 22"/>
            <p:cNvCxnSpPr>
              <a:cxnSpLocks noChangeShapeType="1"/>
              <a:stCxn id="109" idx="4"/>
            </p:cNvCxnSpPr>
            <p:nvPr/>
          </p:nvCxnSpPr>
          <p:spPr bwMode="auto">
            <a:xfrm>
              <a:off x="9321081" y="5869707"/>
              <a:ext cx="211138" cy="2238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19" name="Oval 23"/>
            <p:cNvSpPr>
              <a:spLocks noChangeArrowheads="1"/>
            </p:cNvSpPr>
            <p:nvPr/>
          </p:nvSpPr>
          <p:spPr bwMode="auto">
            <a:xfrm>
              <a:off x="7665319" y="608878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20" name="Oval 24"/>
            <p:cNvSpPr>
              <a:spLocks noChangeArrowheads="1"/>
            </p:cNvSpPr>
            <p:nvPr/>
          </p:nvSpPr>
          <p:spPr bwMode="auto">
            <a:xfrm>
              <a:off x="7208119" y="60951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21" name="AutoShape 25"/>
            <p:cNvCxnSpPr>
              <a:cxnSpLocks noChangeShapeType="1"/>
            </p:cNvCxnSpPr>
            <p:nvPr/>
          </p:nvCxnSpPr>
          <p:spPr bwMode="auto">
            <a:xfrm flipH="1" flipV="1">
              <a:off x="7541494" y="5869707"/>
              <a:ext cx="234950"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22" name="AutoShape 26"/>
            <p:cNvCxnSpPr>
              <a:cxnSpLocks noChangeShapeType="1"/>
            </p:cNvCxnSpPr>
            <p:nvPr/>
          </p:nvCxnSpPr>
          <p:spPr bwMode="auto">
            <a:xfrm flipH="1">
              <a:off x="7319244" y="5869707"/>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23" name="AutoShape 27"/>
            <p:cNvSpPr>
              <a:spLocks noChangeArrowheads="1"/>
            </p:cNvSpPr>
            <p:nvPr/>
          </p:nvSpPr>
          <p:spPr bwMode="auto">
            <a:xfrm>
              <a:off x="8811494" y="4166319"/>
              <a:ext cx="1060450" cy="38893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Addressable</a:t>
              </a:r>
              <a:br>
                <a:rPr lang="en-US" sz="1200"/>
              </a:br>
              <a:r>
                <a:rPr lang="en-US" sz="1200"/>
                <a:t>Message</a:t>
              </a:r>
            </a:p>
          </p:txBody>
        </p:sp>
        <p:cxnSp>
          <p:nvCxnSpPr>
            <p:cNvPr id="124" name="AutoShape 29"/>
            <p:cNvCxnSpPr>
              <a:cxnSpLocks noChangeShapeType="1"/>
              <a:stCxn id="123" idx="2"/>
            </p:cNvCxnSpPr>
            <p:nvPr/>
          </p:nvCxnSpPr>
          <p:spPr bwMode="auto">
            <a:xfrm rot="5400000">
              <a:off x="7880426" y="4216325"/>
              <a:ext cx="1122362" cy="1800225"/>
            </a:xfrm>
            <a:prstGeom prst="curvedConnector3">
              <a:avLst>
                <a:gd name="adj1" fmla="val 49931"/>
              </a:avLst>
            </a:prstGeom>
            <a:noFill/>
            <a:ln w="9525">
              <a:solidFill>
                <a:srgbClr val="008000"/>
              </a:solidFill>
              <a:round/>
              <a:headEnd/>
              <a:tailEnd type="triangle" w="med" len="med"/>
            </a:ln>
            <a:extLst>
              <a:ext uri="{909E8E84-426E-40DD-AFC4-6F175D3DCCD1}">
                <a14:hiddenFill xmlns="" xmlns:a14="http://schemas.microsoft.com/office/drawing/2010/main">
                  <a:noFill/>
                </a14:hiddenFill>
              </a:ext>
            </a:extLst>
          </p:spPr>
        </p:cxnSp>
        <p:sp>
          <p:nvSpPr>
            <p:cNvPr id="125" name="Text Box 149"/>
            <p:cNvSpPr txBox="1">
              <a:spLocks noChangeArrowheads="1"/>
            </p:cNvSpPr>
            <p:nvPr/>
          </p:nvSpPr>
          <p:spPr bwMode="auto">
            <a:xfrm>
              <a:off x="6958881" y="3999632"/>
              <a:ext cx="14446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b="1"/>
                <a:t>Addressable: send to one widget (by ID)</a:t>
              </a:r>
              <a:endParaRPr lang="bg-BG" sz="1000" b="1"/>
            </a:p>
          </p:txBody>
        </p:sp>
        <p:sp>
          <p:nvSpPr>
            <p:cNvPr id="126" name="Text Box 175"/>
            <p:cNvSpPr txBox="1">
              <a:spLocks noChangeArrowheads="1"/>
            </p:cNvSpPr>
            <p:nvPr/>
          </p:nvSpPr>
          <p:spPr bwMode="auto">
            <a:xfrm>
              <a:off x="6331819" y="1405657"/>
              <a:ext cx="1444625" cy="549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000" b="1" dirty="0"/>
                <a:t>Stack: send up the focus path after consumption</a:t>
              </a:r>
              <a:endParaRPr lang="bg-BG" sz="1000" b="1" dirty="0"/>
            </a:p>
          </p:txBody>
        </p:sp>
        <p:sp>
          <p:nvSpPr>
            <p:cNvPr id="127" name="Oval 4"/>
            <p:cNvSpPr>
              <a:spLocks noChangeArrowheads="1"/>
            </p:cNvSpPr>
            <p:nvPr/>
          </p:nvSpPr>
          <p:spPr bwMode="auto">
            <a:xfrm>
              <a:off x="7908206" y="1813644"/>
              <a:ext cx="220663"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28" name="Oval 5"/>
            <p:cNvSpPr>
              <a:spLocks noChangeArrowheads="1"/>
            </p:cNvSpPr>
            <p:nvPr/>
          </p:nvSpPr>
          <p:spPr bwMode="auto">
            <a:xfrm>
              <a:off x="8451131" y="2351807"/>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29" name="Oval 6"/>
            <p:cNvSpPr>
              <a:spLocks noChangeArrowheads="1"/>
            </p:cNvSpPr>
            <p:nvPr/>
          </p:nvSpPr>
          <p:spPr bwMode="auto">
            <a:xfrm>
              <a:off x="7451006" y="234386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30" name="Oval 7"/>
            <p:cNvSpPr>
              <a:spLocks noChangeArrowheads="1"/>
            </p:cNvSpPr>
            <p:nvPr/>
          </p:nvSpPr>
          <p:spPr bwMode="auto">
            <a:xfrm>
              <a:off x="7917731" y="2345457"/>
              <a:ext cx="220663"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31" name="AutoShape 8"/>
            <p:cNvCxnSpPr>
              <a:cxnSpLocks noChangeShapeType="1"/>
              <a:stCxn id="127" idx="4"/>
            </p:cNvCxnSpPr>
            <p:nvPr/>
          </p:nvCxnSpPr>
          <p:spPr bwMode="auto">
            <a:xfrm flipH="1">
              <a:off x="7562131" y="2005732"/>
              <a:ext cx="457200" cy="3381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32" name="AutoShape 9"/>
            <p:cNvCxnSpPr>
              <a:cxnSpLocks noChangeShapeType="1"/>
              <a:stCxn id="127" idx="4"/>
            </p:cNvCxnSpPr>
            <p:nvPr/>
          </p:nvCxnSpPr>
          <p:spPr bwMode="auto">
            <a:xfrm>
              <a:off x="8019331" y="2005732"/>
              <a:ext cx="9525" cy="339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33" name="AutoShape 10"/>
            <p:cNvCxnSpPr>
              <a:cxnSpLocks noChangeShapeType="1"/>
              <a:stCxn id="127" idx="4"/>
              <a:endCxn id="128" idx="0"/>
            </p:cNvCxnSpPr>
            <p:nvPr/>
          </p:nvCxnSpPr>
          <p:spPr bwMode="auto">
            <a:xfrm>
              <a:off x="8019331" y="2005732"/>
              <a:ext cx="542925" cy="346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34" name="Oval 11"/>
            <p:cNvSpPr>
              <a:spLocks noChangeArrowheads="1"/>
            </p:cNvSpPr>
            <p:nvPr/>
          </p:nvSpPr>
          <p:spPr bwMode="auto">
            <a:xfrm>
              <a:off x="7451006" y="293600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35" name="AutoShape 12"/>
            <p:cNvCxnSpPr>
              <a:cxnSpLocks noChangeShapeType="1"/>
            </p:cNvCxnSpPr>
            <p:nvPr/>
          </p:nvCxnSpPr>
          <p:spPr bwMode="auto">
            <a:xfrm>
              <a:off x="7562131" y="2535957"/>
              <a:ext cx="0" cy="4000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36" name="Oval 13"/>
            <p:cNvSpPr>
              <a:spLocks noChangeArrowheads="1"/>
            </p:cNvSpPr>
            <p:nvPr/>
          </p:nvSpPr>
          <p:spPr bwMode="auto">
            <a:xfrm>
              <a:off x="9230594" y="2936007"/>
              <a:ext cx="222250" cy="1920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37" name="Oval 14"/>
            <p:cNvSpPr>
              <a:spLocks noChangeArrowheads="1"/>
            </p:cNvSpPr>
            <p:nvPr/>
          </p:nvSpPr>
          <p:spPr bwMode="auto">
            <a:xfrm>
              <a:off x="8154269" y="2942357"/>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38" name="Oval 15"/>
            <p:cNvSpPr>
              <a:spLocks noChangeArrowheads="1"/>
            </p:cNvSpPr>
            <p:nvPr/>
          </p:nvSpPr>
          <p:spPr bwMode="auto">
            <a:xfrm>
              <a:off x="8562256" y="29455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39" name="AutoShape 16"/>
            <p:cNvCxnSpPr>
              <a:cxnSpLocks noChangeShapeType="1"/>
              <a:stCxn id="128" idx="4"/>
            </p:cNvCxnSpPr>
            <p:nvPr/>
          </p:nvCxnSpPr>
          <p:spPr bwMode="auto">
            <a:xfrm flipH="1">
              <a:off x="8265394" y="2543894"/>
              <a:ext cx="296862" cy="3984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40" name="AutoShape 17"/>
            <p:cNvCxnSpPr>
              <a:cxnSpLocks noChangeShapeType="1"/>
              <a:stCxn id="128" idx="4"/>
            </p:cNvCxnSpPr>
            <p:nvPr/>
          </p:nvCxnSpPr>
          <p:spPr bwMode="auto">
            <a:xfrm>
              <a:off x="8562256" y="2543894"/>
              <a:ext cx="111125" cy="4016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41" name="AutoShape 18"/>
            <p:cNvCxnSpPr>
              <a:cxnSpLocks noChangeShapeType="1"/>
              <a:stCxn id="128" idx="4"/>
              <a:endCxn id="136" idx="0"/>
            </p:cNvCxnSpPr>
            <p:nvPr/>
          </p:nvCxnSpPr>
          <p:spPr bwMode="auto">
            <a:xfrm>
              <a:off x="8562256" y="2543894"/>
              <a:ext cx="779463" cy="3921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42" name="Oval 19"/>
            <p:cNvSpPr>
              <a:spLocks noChangeArrowheads="1"/>
            </p:cNvSpPr>
            <p:nvPr/>
          </p:nvSpPr>
          <p:spPr bwMode="auto">
            <a:xfrm>
              <a:off x="9441731" y="3351932"/>
              <a:ext cx="222250" cy="1920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43" name="Oval 20"/>
            <p:cNvSpPr>
              <a:spLocks noChangeArrowheads="1"/>
            </p:cNvSpPr>
            <p:nvPr/>
          </p:nvSpPr>
          <p:spPr bwMode="auto">
            <a:xfrm>
              <a:off x="9008344" y="3353519"/>
              <a:ext cx="222250" cy="1920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144" name="AutoShape 21"/>
            <p:cNvCxnSpPr>
              <a:cxnSpLocks noChangeShapeType="1"/>
              <a:stCxn id="136" idx="4"/>
              <a:endCxn id="143" idx="0"/>
            </p:cNvCxnSpPr>
            <p:nvPr/>
          </p:nvCxnSpPr>
          <p:spPr bwMode="auto">
            <a:xfrm flipH="1">
              <a:off x="9119469" y="3128094"/>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45" name="AutoShape 22"/>
            <p:cNvCxnSpPr>
              <a:cxnSpLocks noChangeShapeType="1"/>
              <a:stCxn id="136" idx="4"/>
            </p:cNvCxnSpPr>
            <p:nvPr/>
          </p:nvCxnSpPr>
          <p:spPr bwMode="auto">
            <a:xfrm>
              <a:off x="9341719" y="3128094"/>
              <a:ext cx="211137" cy="2238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46" name="Oval 23"/>
            <p:cNvSpPr>
              <a:spLocks noChangeArrowheads="1"/>
            </p:cNvSpPr>
            <p:nvPr/>
          </p:nvSpPr>
          <p:spPr bwMode="auto">
            <a:xfrm>
              <a:off x="7685956" y="334716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47" name="Oval 24"/>
            <p:cNvSpPr>
              <a:spLocks noChangeArrowheads="1"/>
            </p:cNvSpPr>
            <p:nvPr/>
          </p:nvSpPr>
          <p:spPr bwMode="auto">
            <a:xfrm>
              <a:off x="7228756" y="3353519"/>
              <a:ext cx="222250" cy="1920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48" name="AutoShape 25"/>
            <p:cNvCxnSpPr>
              <a:cxnSpLocks noChangeShapeType="1"/>
            </p:cNvCxnSpPr>
            <p:nvPr/>
          </p:nvCxnSpPr>
          <p:spPr bwMode="auto">
            <a:xfrm flipH="1" flipV="1">
              <a:off x="7562131" y="3128094"/>
              <a:ext cx="234950" cy="2190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49" name="AutoShape 26"/>
            <p:cNvCxnSpPr>
              <a:cxnSpLocks noChangeShapeType="1"/>
            </p:cNvCxnSpPr>
            <p:nvPr/>
          </p:nvCxnSpPr>
          <p:spPr bwMode="auto">
            <a:xfrm flipH="1">
              <a:off x="7339881" y="3128094"/>
              <a:ext cx="222250" cy="225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50" name="AutoShape 27"/>
            <p:cNvSpPr>
              <a:spLocks noChangeArrowheads="1"/>
            </p:cNvSpPr>
            <p:nvPr/>
          </p:nvSpPr>
          <p:spPr bwMode="auto">
            <a:xfrm>
              <a:off x="8700369" y="1488207"/>
              <a:ext cx="1060450" cy="485775"/>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dirty="0"/>
                <a:t>Stack</a:t>
              </a:r>
            </a:p>
            <a:p>
              <a:pPr defTabSz="915988"/>
              <a:r>
                <a:rPr lang="en-US" sz="1200" dirty="0"/>
                <a:t>Message</a:t>
              </a:r>
            </a:p>
          </p:txBody>
        </p:sp>
        <p:cxnSp>
          <p:nvCxnSpPr>
            <p:cNvPr id="151" name="AutoShape 28"/>
            <p:cNvCxnSpPr>
              <a:cxnSpLocks noChangeShapeType="1"/>
              <a:stCxn id="150" idx="3"/>
              <a:endCxn id="136" idx="6"/>
            </p:cNvCxnSpPr>
            <p:nvPr/>
          </p:nvCxnSpPr>
          <p:spPr bwMode="auto">
            <a:xfrm flipH="1">
              <a:off x="9452844" y="1731095"/>
              <a:ext cx="307975" cy="1300956"/>
            </a:xfrm>
            <a:prstGeom prst="curvedConnector3">
              <a:avLst>
                <a:gd name="adj1" fmla="val -74227"/>
              </a:avLst>
            </a:prstGeom>
            <a:noFill/>
            <a:ln w="9525">
              <a:solidFill>
                <a:srgbClr val="0070C0"/>
              </a:solidFill>
              <a:round/>
              <a:headEnd/>
              <a:tailEnd type="triangle" w="med" len="med"/>
            </a:ln>
            <a:extLst>
              <a:ext uri="{909E8E84-426E-40DD-AFC4-6F175D3DCCD1}">
                <a14:hiddenFill xmlns="" xmlns:a14="http://schemas.microsoft.com/office/drawing/2010/main">
                  <a:noFill/>
                </a14:hiddenFill>
              </a:ext>
            </a:extLst>
          </p:spPr>
        </p:cxnSp>
        <p:cxnSp>
          <p:nvCxnSpPr>
            <p:cNvPr id="152" name="AutoShape 31"/>
            <p:cNvCxnSpPr>
              <a:cxnSpLocks noChangeShapeType="1"/>
              <a:stCxn id="136" idx="2"/>
              <a:endCxn id="128" idx="4"/>
            </p:cNvCxnSpPr>
            <p:nvPr/>
          </p:nvCxnSpPr>
          <p:spPr bwMode="auto">
            <a:xfrm rot="10800000">
              <a:off x="8562256" y="2543894"/>
              <a:ext cx="668338" cy="488950"/>
            </a:xfrm>
            <a:prstGeom prst="curvedConnector2">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Message will be delivered to every widget in the widget tree, starting from tree root.</a:t>
            </a:r>
          </a:p>
          <a:p>
            <a:r>
              <a:rPr lang="en-US" sz="2400" dirty="0" smtClean="0"/>
              <a:t>The Message Sender knows, that all alive widgets will receive the message</a:t>
            </a:r>
          </a:p>
          <a:p>
            <a:r>
              <a:rPr lang="en-US" sz="2400" dirty="0" smtClean="0"/>
              <a:t>There are two flavors of Broadcast message: </a:t>
            </a:r>
          </a:p>
          <a:p>
            <a:pPr lvl="1"/>
            <a:r>
              <a:rPr lang="en-US" sz="2000" dirty="0" err="1" smtClean="0"/>
              <a:t>TopDown</a:t>
            </a:r>
            <a:r>
              <a:rPr lang="en-US" sz="2000" dirty="0" smtClean="0"/>
              <a:t> broadcast messages</a:t>
            </a:r>
          </a:p>
          <a:p>
            <a:pPr lvl="1"/>
            <a:r>
              <a:rPr lang="en-US" sz="2000" dirty="0" err="1" smtClean="0"/>
              <a:t>BottomUp</a:t>
            </a:r>
            <a:r>
              <a:rPr lang="en-US" sz="2000" dirty="0" smtClean="0"/>
              <a:t> broadcast messages</a:t>
            </a:r>
          </a:p>
        </p:txBody>
      </p:sp>
      <p:sp>
        <p:nvSpPr>
          <p:cNvPr id="3" name="Titel 2"/>
          <p:cNvSpPr>
            <a:spLocks noGrp="1"/>
          </p:cNvSpPr>
          <p:nvPr>
            <p:ph type="title"/>
          </p:nvPr>
        </p:nvSpPr>
        <p:spPr/>
        <p:txBody>
          <a:bodyPr/>
          <a:lstStyle/>
          <a:p>
            <a:r>
              <a:rPr lang="de-DE" dirty="0" smtClean="0"/>
              <a:t>Message Propagation - Broadcast</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en-US" sz="1600" dirty="0" smtClean="0"/>
          </a:p>
        </p:txBody>
      </p:sp>
      <p:sp>
        <p:nvSpPr>
          <p:cNvPr id="3" name="Titel 2"/>
          <p:cNvSpPr>
            <a:spLocks noGrp="1"/>
          </p:cNvSpPr>
          <p:nvPr>
            <p:ph type="title"/>
          </p:nvPr>
        </p:nvSpPr>
        <p:spPr/>
        <p:txBody>
          <a:bodyPr/>
          <a:lstStyle/>
          <a:p>
            <a:r>
              <a:rPr lang="de-DE" dirty="0" smtClean="0"/>
              <a:t>Message Propagation - Broadcast</a:t>
            </a:r>
            <a:endParaRPr lang="de-DE" dirty="0"/>
          </a:p>
        </p:txBody>
      </p:sp>
      <p:grpSp>
        <p:nvGrpSpPr>
          <p:cNvPr id="60" name="Gruppieren 59"/>
          <p:cNvGrpSpPr/>
          <p:nvPr/>
        </p:nvGrpSpPr>
        <p:grpSpPr>
          <a:xfrm>
            <a:off x="683568" y="1196752"/>
            <a:ext cx="7776864" cy="5235536"/>
            <a:chOff x="360230" y="2416175"/>
            <a:chExt cx="7962107" cy="5128269"/>
          </a:xfrm>
        </p:grpSpPr>
        <p:sp>
          <p:nvSpPr>
            <p:cNvPr id="4" name="Oval 57"/>
            <p:cNvSpPr>
              <a:spLocks noChangeArrowheads="1"/>
            </p:cNvSpPr>
            <p:nvPr/>
          </p:nvSpPr>
          <p:spPr bwMode="auto">
            <a:xfrm>
              <a:off x="1390650" y="3544888"/>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5" name="Oval 58"/>
            <p:cNvSpPr>
              <a:spLocks noChangeArrowheads="1"/>
            </p:cNvSpPr>
            <p:nvPr/>
          </p:nvSpPr>
          <p:spPr bwMode="auto">
            <a:xfrm>
              <a:off x="942975" y="4041775"/>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6" name="Line 59"/>
            <p:cNvSpPr>
              <a:spLocks noChangeShapeType="1"/>
            </p:cNvSpPr>
            <p:nvPr/>
          </p:nvSpPr>
          <p:spPr bwMode="auto">
            <a:xfrm flipH="1">
              <a:off x="1104900" y="3706813"/>
              <a:ext cx="320675"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7" name="Oval 60"/>
            <p:cNvSpPr>
              <a:spLocks noChangeArrowheads="1"/>
            </p:cNvSpPr>
            <p:nvPr/>
          </p:nvSpPr>
          <p:spPr bwMode="auto">
            <a:xfrm flipH="1">
              <a:off x="1849438" y="4043363"/>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8" name="Line 61"/>
            <p:cNvSpPr>
              <a:spLocks noChangeShapeType="1"/>
            </p:cNvSpPr>
            <p:nvPr/>
          </p:nvSpPr>
          <p:spPr bwMode="auto">
            <a:xfrm>
              <a:off x="1587500" y="3708400"/>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9" name="Oval 62"/>
            <p:cNvSpPr>
              <a:spLocks noChangeArrowheads="1"/>
            </p:cNvSpPr>
            <p:nvPr/>
          </p:nvSpPr>
          <p:spPr bwMode="auto">
            <a:xfrm>
              <a:off x="485775" y="4560888"/>
              <a:ext cx="225425" cy="211137"/>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0" name="Line 63"/>
            <p:cNvSpPr>
              <a:spLocks noChangeShapeType="1"/>
            </p:cNvSpPr>
            <p:nvPr/>
          </p:nvSpPr>
          <p:spPr bwMode="auto">
            <a:xfrm flipH="1">
              <a:off x="646113" y="4227513"/>
              <a:ext cx="322262"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1" name="Oval 64"/>
            <p:cNvSpPr>
              <a:spLocks noChangeArrowheads="1"/>
            </p:cNvSpPr>
            <p:nvPr/>
          </p:nvSpPr>
          <p:spPr bwMode="auto">
            <a:xfrm flipH="1">
              <a:off x="1392238" y="4562475"/>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2" name="Line 65"/>
            <p:cNvSpPr>
              <a:spLocks noChangeShapeType="1"/>
            </p:cNvSpPr>
            <p:nvPr/>
          </p:nvSpPr>
          <p:spPr bwMode="auto">
            <a:xfrm>
              <a:off x="1130300" y="4229100"/>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3" name="Oval 66"/>
            <p:cNvSpPr>
              <a:spLocks noChangeArrowheads="1"/>
            </p:cNvSpPr>
            <p:nvPr/>
          </p:nvSpPr>
          <p:spPr bwMode="auto">
            <a:xfrm>
              <a:off x="931863" y="5080000"/>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4" name="Line 67"/>
            <p:cNvSpPr>
              <a:spLocks noChangeShapeType="1"/>
            </p:cNvSpPr>
            <p:nvPr/>
          </p:nvSpPr>
          <p:spPr bwMode="auto">
            <a:xfrm flipH="1">
              <a:off x="1093788" y="4745038"/>
              <a:ext cx="322262"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5" name="Oval 68"/>
            <p:cNvSpPr>
              <a:spLocks noChangeArrowheads="1"/>
            </p:cNvSpPr>
            <p:nvPr/>
          </p:nvSpPr>
          <p:spPr bwMode="auto">
            <a:xfrm flipH="1">
              <a:off x="1839913" y="5081588"/>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6" name="Line 69"/>
            <p:cNvSpPr>
              <a:spLocks noChangeShapeType="1"/>
            </p:cNvSpPr>
            <p:nvPr/>
          </p:nvSpPr>
          <p:spPr bwMode="auto">
            <a:xfrm>
              <a:off x="1577975" y="4746625"/>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7" name="Oval 70"/>
            <p:cNvSpPr>
              <a:spLocks noChangeArrowheads="1"/>
            </p:cNvSpPr>
            <p:nvPr/>
          </p:nvSpPr>
          <p:spPr bwMode="auto">
            <a:xfrm>
              <a:off x="1379538" y="5597525"/>
              <a:ext cx="225425" cy="211138"/>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8" name="Line 71"/>
            <p:cNvSpPr>
              <a:spLocks noChangeShapeType="1"/>
            </p:cNvSpPr>
            <p:nvPr/>
          </p:nvSpPr>
          <p:spPr bwMode="auto">
            <a:xfrm flipH="1">
              <a:off x="1541463" y="5264150"/>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9" name="Oval 72"/>
            <p:cNvSpPr>
              <a:spLocks noChangeArrowheads="1"/>
            </p:cNvSpPr>
            <p:nvPr/>
          </p:nvSpPr>
          <p:spPr bwMode="auto">
            <a:xfrm flipH="1">
              <a:off x="2286000" y="5599113"/>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20" name="Line 73"/>
            <p:cNvSpPr>
              <a:spLocks noChangeShapeType="1"/>
            </p:cNvSpPr>
            <p:nvPr/>
          </p:nvSpPr>
          <p:spPr bwMode="auto">
            <a:xfrm>
              <a:off x="2024063" y="5265738"/>
              <a:ext cx="322262"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cxnSp>
          <p:nvCxnSpPr>
            <p:cNvPr id="21" name="AutoShape 76"/>
            <p:cNvCxnSpPr>
              <a:cxnSpLocks noChangeShapeType="1"/>
              <a:stCxn id="30" idx="2"/>
              <a:endCxn id="4" idx="0"/>
            </p:cNvCxnSpPr>
            <p:nvPr/>
          </p:nvCxnSpPr>
          <p:spPr bwMode="auto">
            <a:xfrm rot="16200000" flipH="1">
              <a:off x="968375" y="3008313"/>
              <a:ext cx="542925" cy="530225"/>
            </a:xfrm>
            <a:prstGeom prst="curvedConnector3">
              <a:avLst>
                <a:gd name="adj1" fmla="val 50000"/>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2" name="AutoShape 77"/>
            <p:cNvCxnSpPr>
              <a:cxnSpLocks noChangeShapeType="1"/>
              <a:stCxn id="4" idx="4"/>
              <a:endCxn id="5" idx="6"/>
            </p:cNvCxnSpPr>
            <p:nvPr/>
          </p:nvCxnSpPr>
          <p:spPr bwMode="auto">
            <a:xfrm rot="5400000">
              <a:off x="1140619" y="3782219"/>
              <a:ext cx="392112" cy="336550"/>
            </a:xfrm>
            <a:prstGeom prst="curvedConnector2">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3" name="AutoShape 78"/>
            <p:cNvCxnSpPr>
              <a:cxnSpLocks noChangeShapeType="1"/>
              <a:stCxn id="19" idx="0"/>
              <a:endCxn id="7" idx="2"/>
            </p:cNvCxnSpPr>
            <p:nvPr/>
          </p:nvCxnSpPr>
          <p:spPr bwMode="auto">
            <a:xfrm rot="16200000" flipV="1">
              <a:off x="1512491" y="4712098"/>
              <a:ext cx="1450975" cy="323056"/>
            </a:xfrm>
            <a:prstGeom prst="curvedConnector2">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4" name="AutoShape 79"/>
            <p:cNvCxnSpPr>
              <a:cxnSpLocks noChangeShapeType="1"/>
              <a:stCxn id="5" idx="4"/>
              <a:endCxn id="9" idx="6"/>
            </p:cNvCxnSpPr>
            <p:nvPr/>
          </p:nvCxnSpPr>
          <p:spPr bwMode="auto">
            <a:xfrm rot="5400000">
              <a:off x="676275" y="4286250"/>
              <a:ext cx="414338" cy="344488"/>
            </a:xfrm>
            <a:prstGeom prst="curvedConnector2">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5" name="AutoShape 80"/>
            <p:cNvCxnSpPr>
              <a:cxnSpLocks noChangeShapeType="1"/>
              <a:stCxn id="9" idx="6"/>
              <a:endCxn id="11" idx="6"/>
            </p:cNvCxnSpPr>
            <p:nvPr/>
          </p:nvCxnSpPr>
          <p:spPr bwMode="auto">
            <a:xfrm>
              <a:off x="711200" y="4666457"/>
              <a:ext cx="681038" cy="793"/>
            </a:xfrm>
            <a:prstGeom prst="curvedConnector3">
              <a:avLst>
                <a:gd name="adj1" fmla="val 50000"/>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6" name="AutoShape 81"/>
            <p:cNvCxnSpPr>
              <a:cxnSpLocks noChangeShapeType="1"/>
              <a:stCxn id="11" idx="4"/>
              <a:endCxn id="13" idx="6"/>
            </p:cNvCxnSpPr>
            <p:nvPr/>
          </p:nvCxnSpPr>
          <p:spPr bwMode="auto">
            <a:xfrm rot="5400000">
              <a:off x="1125538" y="4805362"/>
              <a:ext cx="412750" cy="346075"/>
            </a:xfrm>
            <a:prstGeom prst="curvedConnector2">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7" name="AutoShape 82"/>
            <p:cNvCxnSpPr>
              <a:cxnSpLocks noChangeShapeType="1"/>
              <a:stCxn id="13" idx="6"/>
              <a:endCxn id="15" idx="6"/>
            </p:cNvCxnSpPr>
            <p:nvPr/>
          </p:nvCxnSpPr>
          <p:spPr bwMode="auto">
            <a:xfrm>
              <a:off x="1158875" y="5184775"/>
              <a:ext cx="681038" cy="1588"/>
            </a:xfrm>
            <a:prstGeom prst="curvedConnector3">
              <a:avLst>
                <a:gd name="adj1" fmla="val 50000"/>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8" name="AutoShape 83"/>
            <p:cNvCxnSpPr>
              <a:cxnSpLocks noChangeShapeType="1"/>
              <a:stCxn id="15" idx="4"/>
              <a:endCxn id="17" idx="6"/>
            </p:cNvCxnSpPr>
            <p:nvPr/>
          </p:nvCxnSpPr>
          <p:spPr bwMode="auto">
            <a:xfrm rot="5400000">
              <a:off x="1573213" y="5322888"/>
              <a:ext cx="411162" cy="347662"/>
            </a:xfrm>
            <a:prstGeom prst="curvedConnector2">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84"/>
            <p:cNvCxnSpPr>
              <a:cxnSpLocks noChangeShapeType="1"/>
              <a:stCxn id="17" idx="6"/>
              <a:endCxn id="19" idx="6"/>
            </p:cNvCxnSpPr>
            <p:nvPr/>
          </p:nvCxnSpPr>
          <p:spPr bwMode="auto">
            <a:xfrm>
              <a:off x="1604963" y="5703094"/>
              <a:ext cx="681037" cy="794"/>
            </a:xfrm>
            <a:prstGeom prst="curvedConnector3">
              <a:avLst>
                <a:gd name="adj1" fmla="val 50000"/>
              </a:avLst>
            </a:prstGeom>
            <a:noFill/>
            <a:ln w="9525">
              <a:solidFill>
                <a:srgbClr val="C00000"/>
              </a:solidFill>
              <a:round/>
              <a:headEnd/>
              <a:tailEnd type="triangle" w="med" len="med"/>
            </a:ln>
            <a:extLst>
              <a:ext uri="{909E8E84-426E-40DD-AFC4-6F175D3DCCD1}">
                <a14:hiddenFill xmlns="" xmlns:a14="http://schemas.microsoft.com/office/drawing/2010/main">
                  <a:noFill/>
                </a14:hiddenFill>
              </a:ext>
            </a:extLst>
          </p:spPr>
        </p:cxnSp>
        <p:sp>
          <p:nvSpPr>
            <p:cNvPr id="30" name="AutoShape 27"/>
            <p:cNvSpPr>
              <a:spLocks noChangeArrowheads="1"/>
            </p:cNvSpPr>
            <p:nvPr/>
          </p:nvSpPr>
          <p:spPr bwMode="auto">
            <a:xfrm>
              <a:off x="444500" y="241617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
          <p:nvSpPr>
            <p:cNvPr id="31" name="TextBox 3"/>
            <p:cNvSpPr txBox="1">
              <a:spLocks noChangeArrowheads="1"/>
            </p:cNvSpPr>
            <p:nvPr/>
          </p:nvSpPr>
          <p:spPr bwMode="auto">
            <a:xfrm>
              <a:off x="360230" y="6097384"/>
              <a:ext cx="3960681" cy="1447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800" dirty="0" err="1">
                  <a:latin typeface="+mn-lt"/>
                </a:rPr>
                <a:t>TopDown</a:t>
              </a:r>
              <a:r>
                <a:rPr lang="en-US" sz="1800" dirty="0">
                  <a:latin typeface="+mn-lt"/>
                </a:rPr>
                <a:t> broadcast sends</a:t>
              </a:r>
            </a:p>
            <a:p>
              <a:pPr eaLnBrk="1" hangingPunct="1"/>
              <a:r>
                <a:rPr lang="en-US" sz="1800" dirty="0">
                  <a:latin typeface="+mn-lt"/>
                </a:rPr>
                <a:t>message first to some widget,</a:t>
              </a:r>
            </a:p>
            <a:p>
              <a:pPr eaLnBrk="1" hangingPunct="1"/>
              <a:r>
                <a:rPr lang="en-US" sz="1800" dirty="0">
                  <a:latin typeface="+mn-lt"/>
                </a:rPr>
                <a:t>then to all widget children.</a:t>
              </a:r>
            </a:p>
            <a:p>
              <a:pPr eaLnBrk="1" hangingPunct="1"/>
              <a:r>
                <a:rPr lang="en-US" sz="1800" dirty="0">
                  <a:latin typeface="+mn-lt"/>
                </a:rPr>
                <a:t>Message is sent:</a:t>
              </a:r>
            </a:p>
            <a:p>
              <a:pPr eaLnBrk="1" hangingPunct="1"/>
              <a:r>
                <a:rPr lang="en-US" sz="1800" dirty="0">
                  <a:latin typeface="+mn-lt"/>
                </a:rPr>
                <a:t>top to bottom, left to right</a:t>
              </a:r>
            </a:p>
          </p:txBody>
        </p:sp>
        <p:sp>
          <p:nvSpPr>
            <p:cNvPr id="32" name="Oval 57"/>
            <p:cNvSpPr>
              <a:spLocks noChangeArrowheads="1"/>
            </p:cNvSpPr>
            <p:nvPr/>
          </p:nvSpPr>
          <p:spPr bwMode="auto">
            <a:xfrm>
              <a:off x="6483350" y="3467100"/>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33" name="Oval 58"/>
            <p:cNvSpPr>
              <a:spLocks noChangeArrowheads="1"/>
            </p:cNvSpPr>
            <p:nvPr/>
          </p:nvSpPr>
          <p:spPr bwMode="auto">
            <a:xfrm>
              <a:off x="6035675" y="3963988"/>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34" name="Line 59"/>
            <p:cNvSpPr>
              <a:spLocks noChangeShapeType="1"/>
            </p:cNvSpPr>
            <p:nvPr/>
          </p:nvSpPr>
          <p:spPr bwMode="auto">
            <a:xfrm flipH="1">
              <a:off x="6197600" y="3629025"/>
              <a:ext cx="320675"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5" name="Oval 60"/>
            <p:cNvSpPr>
              <a:spLocks noChangeArrowheads="1"/>
            </p:cNvSpPr>
            <p:nvPr/>
          </p:nvSpPr>
          <p:spPr bwMode="auto">
            <a:xfrm flipH="1">
              <a:off x="6942138" y="3965575"/>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36" name="Line 61"/>
            <p:cNvSpPr>
              <a:spLocks noChangeShapeType="1"/>
            </p:cNvSpPr>
            <p:nvPr/>
          </p:nvSpPr>
          <p:spPr bwMode="auto">
            <a:xfrm>
              <a:off x="6680200" y="3630613"/>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7" name="Oval 62"/>
            <p:cNvSpPr>
              <a:spLocks noChangeArrowheads="1"/>
            </p:cNvSpPr>
            <p:nvPr/>
          </p:nvSpPr>
          <p:spPr bwMode="auto">
            <a:xfrm>
              <a:off x="5578475" y="4483100"/>
              <a:ext cx="225425" cy="211138"/>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38" name="Line 63"/>
            <p:cNvSpPr>
              <a:spLocks noChangeShapeType="1"/>
            </p:cNvSpPr>
            <p:nvPr/>
          </p:nvSpPr>
          <p:spPr bwMode="auto">
            <a:xfrm flipH="1">
              <a:off x="5738813" y="4149725"/>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9" name="Oval 64"/>
            <p:cNvSpPr>
              <a:spLocks noChangeArrowheads="1"/>
            </p:cNvSpPr>
            <p:nvPr/>
          </p:nvSpPr>
          <p:spPr bwMode="auto">
            <a:xfrm flipH="1">
              <a:off x="6484938" y="4484688"/>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40" name="Line 65"/>
            <p:cNvSpPr>
              <a:spLocks noChangeShapeType="1"/>
            </p:cNvSpPr>
            <p:nvPr/>
          </p:nvSpPr>
          <p:spPr bwMode="auto">
            <a:xfrm>
              <a:off x="6223000" y="4151313"/>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1" name="Oval 66"/>
            <p:cNvSpPr>
              <a:spLocks noChangeArrowheads="1"/>
            </p:cNvSpPr>
            <p:nvPr/>
          </p:nvSpPr>
          <p:spPr bwMode="auto">
            <a:xfrm>
              <a:off x="6024563" y="5002213"/>
              <a:ext cx="227012"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42" name="Line 67"/>
            <p:cNvSpPr>
              <a:spLocks noChangeShapeType="1"/>
            </p:cNvSpPr>
            <p:nvPr/>
          </p:nvSpPr>
          <p:spPr bwMode="auto">
            <a:xfrm flipH="1">
              <a:off x="6186488" y="4667250"/>
              <a:ext cx="322262"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3" name="Oval 68"/>
            <p:cNvSpPr>
              <a:spLocks noChangeArrowheads="1"/>
            </p:cNvSpPr>
            <p:nvPr/>
          </p:nvSpPr>
          <p:spPr bwMode="auto">
            <a:xfrm flipH="1">
              <a:off x="6932613" y="5003800"/>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44" name="Line 69"/>
            <p:cNvSpPr>
              <a:spLocks noChangeShapeType="1"/>
            </p:cNvSpPr>
            <p:nvPr/>
          </p:nvSpPr>
          <p:spPr bwMode="auto">
            <a:xfrm>
              <a:off x="6670675" y="4668838"/>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5" name="Oval 70"/>
            <p:cNvSpPr>
              <a:spLocks noChangeArrowheads="1"/>
            </p:cNvSpPr>
            <p:nvPr/>
          </p:nvSpPr>
          <p:spPr bwMode="auto">
            <a:xfrm>
              <a:off x="6472238" y="5519738"/>
              <a:ext cx="225425" cy="211137"/>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46" name="Line 71"/>
            <p:cNvSpPr>
              <a:spLocks noChangeShapeType="1"/>
            </p:cNvSpPr>
            <p:nvPr/>
          </p:nvSpPr>
          <p:spPr bwMode="auto">
            <a:xfrm flipH="1">
              <a:off x="6634163" y="5186363"/>
              <a:ext cx="322262"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7" name="Oval 72"/>
            <p:cNvSpPr>
              <a:spLocks noChangeArrowheads="1"/>
            </p:cNvSpPr>
            <p:nvPr/>
          </p:nvSpPr>
          <p:spPr bwMode="auto">
            <a:xfrm flipH="1">
              <a:off x="7378700" y="5521325"/>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48" name="Line 73"/>
            <p:cNvSpPr>
              <a:spLocks noChangeShapeType="1"/>
            </p:cNvSpPr>
            <p:nvPr/>
          </p:nvSpPr>
          <p:spPr bwMode="auto">
            <a:xfrm>
              <a:off x="7116763" y="5187950"/>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cxnSp>
          <p:nvCxnSpPr>
            <p:cNvPr id="49" name="AutoShape 76"/>
            <p:cNvCxnSpPr>
              <a:cxnSpLocks noChangeShapeType="1"/>
              <a:stCxn id="58" idx="2"/>
              <a:endCxn id="37" idx="1"/>
            </p:cNvCxnSpPr>
            <p:nvPr/>
          </p:nvCxnSpPr>
          <p:spPr bwMode="auto">
            <a:xfrm rot="16200000" flipH="1">
              <a:off x="4693444" y="3596481"/>
              <a:ext cx="1501775" cy="334963"/>
            </a:xfrm>
            <a:prstGeom prst="curvedConnector3">
              <a:avLst>
                <a:gd name="adj1" fmla="val 42324"/>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0" name="AutoShape 77"/>
            <p:cNvCxnSpPr>
              <a:cxnSpLocks noChangeShapeType="1"/>
              <a:stCxn id="33" idx="6"/>
              <a:endCxn id="35" idx="6"/>
            </p:cNvCxnSpPr>
            <p:nvPr/>
          </p:nvCxnSpPr>
          <p:spPr bwMode="auto">
            <a:xfrm>
              <a:off x="6261100" y="4068763"/>
              <a:ext cx="681038" cy="1587"/>
            </a:xfrm>
            <a:prstGeom prst="curvedConnector3">
              <a:avLst>
                <a:gd name="adj1" fmla="val 50000"/>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1" name="AutoShape 78"/>
            <p:cNvCxnSpPr>
              <a:cxnSpLocks noChangeShapeType="1"/>
              <a:stCxn id="35" idx="6"/>
              <a:endCxn id="32" idx="4"/>
            </p:cNvCxnSpPr>
            <p:nvPr/>
          </p:nvCxnSpPr>
          <p:spPr bwMode="auto">
            <a:xfrm rot="10800000">
              <a:off x="6596063" y="3676650"/>
              <a:ext cx="346075" cy="393700"/>
            </a:xfrm>
            <a:prstGeom prst="curvedConnector2">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2" name="AutoShape 79"/>
            <p:cNvCxnSpPr>
              <a:cxnSpLocks noChangeShapeType="1"/>
              <a:stCxn id="37" idx="6"/>
              <a:endCxn id="41" idx="2"/>
            </p:cNvCxnSpPr>
            <p:nvPr/>
          </p:nvCxnSpPr>
          <p:spPr bwMode="auto">
            <a:xfrm>
              <a:off x="5803900" y="4589463"/>
              <a:ext cx="220663" cy="517525"/>
            </a:xfrm>
            <a:prstGeom prst="curvedConnector3">
              <a:avLst>
                <a:gd name="adj1" fmla="val 50000"/>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3" name="AutoShape 80"/>
            <p:cNvCxnSpPr>
              <a:cxnSpLocks noChangeShapeType="1"/>
              <a:stCxn id="39" idx="6"/>
              <a:endCxn id="33" idx="4"/>
            </p:cNvCxnSpPr>
            <p:nvPr/>
          </p:nvCxnSpPr>
          <p:spPr bwMode="auto">
            <a:xfrm rot="10800000">
              <a:off x="6148388" y="4173538"/>
              <a:ext cx="336550" cy="415925"/>
            </a:xfrm>
            <a:prstGeom prst="curvedConnector2">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4" name="AutoShape 81"/>
            <p:cNvCxnSpPr>
              <a:cxnSpLocks noChangeShapeType="1"/>
              <a:stCxn id="41" idx="5"/>
              <a:endCxn id="45" idx="1"/>
            </p:cNvCxnSpPr>
            <p:nvPr/>
          </p:nvCxnSpPr>
          <p:spPr bwMode="auto">
            <a:xfrm rot="16200000" flipH="1">
              <a:off x="6176963" y="5222875"/>
              <a:ext cx="369888" cy="287337"/>
            </a:xfrm>
            <a:prstGeom prst="curvedConnector3">
              <a:avLst>
                <a:gd name="adj1" fmla="val 50000"/>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5" name="AutoShape 82"/>
            <p:cNvCxnSpPr>
              <a:cxnSpLocks noChangeShapeType="1"/>
              <a:stCxn id="43" idx="6"/>
              <a:endCxn id="39" idx="4"/>
            </p:cNvCxnSpPr>
            <p:nvPr/>
          </p:nvCxnSpPr>
          <p:spPr bwMode="auto">
            <a:xfrm rot="10800000">
              <a:off x="6597650" y="4694238"/>
              <a:ext cx="334963" cy="414337"/>
            </a:xfrm>
            <a:prstGeom prst="curvedConnector2">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6" name="AutoShape 83"/>
            <p:cNvCxnSpPr>
              <a:cxnSpLocks noChangeShapeType="1"/>
              <a:endCxn id="43" idx="4"/>
            </p:cNvCxnSpPr>
            <p:nvPr/>
          </p:nvCxnSpPr>
          <p:spPr bwMode="auto">
            <a:xfrm rot="16200000" flipV="1">
              <a:off x="7019925" y="5238750"/>
              <a:ext cx="384175" cy="333375"/>
            </a:xfrm>
            <a:prstGeom prst="curvedConnector3">
              <a:avLst>
                <a:gd name="adj1" fmla="val 50000"/>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cxnSp>
          <p:nvCxnSpPr>
            <p:cNvPr id="57" name="AutoShape 84"/>
            <p:cNvCxnSpPr>
              <a:cxnSpLocks noChangeShapeType="1"/>
              <a:stCxn id="45" idx="6"/>
              <a:endCxn id="47" idx="6"/>
            </p:cNvCxnSpPr>
            <p:nvPr/>
          </p:nvCxnSpPr>
          <p:spPr bwMode="auto">
            <a:xfrm>
              <a:off x="6697663" y="5626100"/>
              <a:ext cx="681037" cy="0"/>
            </a:xfrm>
            <a:prstGeom prst="curvedConnector3">
              <a:avLst>
                <a:gd name="adj1" fmla="val 50000"/>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sp>
          <p:nvSpPr>
            <p:cNvPr id="58" name="AutoShape 27"/>
            <p:cNvSpPr>
              <a:spLocks noChangeArrowheads="1"/>
            </p:cNvSpPr>
            <p:nvPr/>
          </p:nvSpPr>
          <p:spPr bwMode="auto">
            <a:xfrm>
              <a:off x="4746625" y="2427288"/>
              <a:ext cx="1060450" cy="585787"/>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Message</a:t>
              </a:r>
            </a:p>
            <a:p>
              <a:pPr defTabSz="915988"/>
              <a:r>
                <a:rPr lang="en-US" sz="1200"/>
                <a:t>Queue</a:t>
              </a:r>
            </a:p>
          </p:txBody>
        </p:sp>
        <p:sp>
          <p:nvSpPr>
            <p:cNvPr id="59" name="TextBox 86"/>
            <p:cNvSpPr txBox="1">
              <a:spLocks noChangeArrowheads="1"/>
            </p:cNvSpPr>
            <p:nvPr/>
          </p:nvSpPr>
          <p:spPr bwMode="auto">
            <a:xfrm>
              <a:off x="4405180" y="6097384"/>
              <a:ext cx="3917157" cy="14470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800" dirty="0" err="1">
                  <a:latin typeface="+mn-lt"/>
                </a:rPr>
                <a:t>BottomUp</a:t>
              </a:r>
              <a:r>
                <a:rPr lang="en-US" sz="1800" dirty="0">
                  <a:latin typeface="+mn-lt"/>
                </a:rPr>
                <a:t> </a:t>
              </a:r>
              <a:r>
                <a:rPr lang="en-US" sz="1800" dirty="0" err="1">
                  <a:latin typeface="+mn-lt"/>
                </a:rPr>
                <a:t>broacast</a:t>
              </a:r>
              <a:r>
                <a:rPr lang="en-US" sz="1800" dirty="0">
                  <a:latin typeface="+mn-lt"/>
                </a:rPr>
                <a:t> sends</a:t>
              </a:r>
            </a:p>
            <a:p>
              <a:pPr eaLnBrk="1" hangingPunct="1"/>
              <a:r>
                <a:rPr lang="en-US" sz="1800" dirty="0">
                  <a:latin typeface="+mn-lt"/>
                </a:rPr>
                <a:t>message first to children</a:t>
              </a:r>
            </a:p>
            <a:p>
              <a:pPr eaLnBrk="1" hangingPunct="1"/>
              <a:r>
                <a:rPr lang="en-US" sz="1800" dirty="0">
                  <a:latin typeface="+mn-lt"/>
                </a:rPr>
                <a:t>then to parent.</a:t>
              </a:r>
            </a:p>
            <a:p>
              <a:pPr eaLnBrk="1" hangingPunct="1"/>
              <a:r>
                <a:rPr lang="en-US" sz="1800" dirty="0">
                  <a:latin typeface="+mn-lt"/>
                </a:rPr>
                <a:t>Message is sent:</a:t>
              </a:r>
            </a:p>
            <a:p>
              <a:pPr eaLnBrk="1" hangingPunct="1"/>
              <a:r>
                <a:rPr lang="en-US" sz="1800" dirty="0">
                  <a:latin typeface="+mn-lt"/>
                </a:rPr>
                <a:t>bottom to top, left to right</a:t>
              </a:r>
            </a:p>
          </p:txBody>
        </p: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Addressable Messages are directly delivered to a message receiver, which is specified by widget ID &lt;ID&gt;</a:t>
            </a:r>
          </a:p>
          <a:p>
            <a:r>
              <a:rPr lang="en-US" sz="2400" dirty="0" smtClean="0"/>
              <a:t>The Message Sender needs to know the message receiver. This is considered not good practice for external message.</a:t>
            </a:r>
          </a:p>
        </p:txBody>
      </p:sp>
      <p:sp>
        <p:nvSpPr>
          <p:cNvPr id="3" name="Titel 2"/>
          <p:cNvSpPr>
            <a:spLocks noGrp="1"/>
          </p:cNvSpPr>
          <p:nvPr>
            <p:ph type="title"/>
          </p:nvPr>
        </p:nvSpPr>
        <p:spPr/>
        <p:txBody>
          <a:bodyPr/>
          <a:lstStyle/>
          <a:p>
            <a:r>
              <a:rPr lang="en-US" smtClean="0"/>
              <a:t>Message Propagation - Addressable</a:t>
            </a:r>
            <a:endParaRPr lang="en-US"/>
          </a:p>
        </p:txBody>
      </p:sp>
      <p:grpSp>
        <p:nvGrpSpPr>
          <p:cNvPr id="48" name="Gruppieren 47"/>
          <p:cNvGrpSpPr/>
          <p:nvPr/>
        </p:nvGrpSpPr>
        <p:grpSpPr>
          <a:xfrm>
            <a:off x="2483768" y="3429000"/>
            <a:ext cx="3895725" cy="2895600"/>
            <a:chOff x="2441401" y="3518842"/>
            <a:chExt cx="3895725" cy="2895600"/>
          </a:xfrm>
        </p:grpSpPr>
        <p:sp>
          <p:nvSpPr>
            <p:cNvPr id="28" name="Oval 30"/>
            <p:cNvSpPr>
              <a:spLocks noChangeArrowheads="1"/>
            </p:cNvSpPr>
            <p:nvPr/>
          </p:nvSpPr>
          <p:spPr bwMode="auto">
            <a:xfrm>
              <a:off x="3347864" y="4149080"/>
              <a:ext cx="225425" cy="21113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29" name="Oval 31"/>
            <p:cNvSpPr>
              <a:spLocks noChangeArrowheads="1"/>
            </p:cNvSpPr>
            <p:nvPr/>
          </p:nvSpPr>
          <p:spPr bwMode="auto">
            <a:xfrm>
              <a:off x="2898601" y="4645967"/>
              <a:ext cx="227013" cy="21113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30" name="Line 32"/>
            <p:cNvSpPr>
              <a:spLocks noChangeShapeType="1"/>
            </p:cNvSpPr>
            <p:nvPr/>
          </p:nvSpPr>
          <p:spPr bwMode="auto">
            <a:xfrm flipH="1">
              <a:off x="3060526" y="4312592"/>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1" name="Oval 33"/>
            <p:cNvSpPr>
              <a:spLocks noChangeArrowheads="1"/>
            </p:cNvSpPr>
            <p:nvPr/>
          </p:nvSpPr>
          <p:spPr bwMode="auto">
            <a:xfrm flipH="1">
              <a:off x="3806651" y="4647555"/>
              <a:ext cx="225425" cy="21113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32" name="Line 34"/>
            <p:cNvSpPr>
              <a:spLocks noChangeShapeType="1"/>
            </p:cNvSpPr>
            <p:nvPr/>
          </p:nvSpPr>
          <p:spPr bwMode="auto">
            <a:xfrm>
              <a:off x="3544714" y="4314180"/>
              <a:ext cx="322262"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3" name="Oval 35"/>
            <p:cNvSpPr>
              <a:spLocks noChangeArrowheads="1"/>
            </p:cNvSpPr>
            <p:nvPr/>
          </p:nvSpPr>
          <p:spPr bwMode="auto">
            <a:xfrm>
              <a:off x="2441401" y="5166667"/>
              <a:ext cx="227013" cy="209550"/>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34" name="Line 36"/>
            <p:cNvSpPr>
              <a:spLocks noChangeShapeType="1"/>
            </p:cNvSpPr>
            <p:nvPr/>
          </p:nvSpPr>
          <p:spPr bwMode="auto">
            <a:xfrm flipH="1">
              <a:off x="2603326" y="4831705"/>
              <a:ext cx="322263"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5" name="Oval 37"/>
            <p:cNvSpPr>
              <a:spLocks noChangeArrowheads="1"/>
            </p:cNvSpPr>
            <p:nvPr/>
          </p:nvSpPr>
          <p:spPr bwMode="auto">
            <a:xfrm flipH="1">
              <a:off x="3349451" y="5168255"/>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36" name="Line 38"/>
            <p:cNvSpPr>
              <a:spLocks noChangeShapeType="1"/>
            </p:cNvSpPr>
            <p:nvPr/>
          </p:nvSpPr>
          <p:spPr bwMode="auto">
            <a:xfrm>
              <a:off x="3087514" y="4833292"/>
              <a:ext cx="322262"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7" name="Oval 39"/>
            <p:cNvSpPr>
              <a:spLocks noChangeArrowheads="1"/>
            </p:cNvSpPr>
            <p:nvPr/>
          </p:nvSpPr>
          <p:spPr bwMode="auto">
            <a:xfrm>
              <a:off x="2889076" y="5684192"/>
              <a:ext cx="225425" cy="21113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38" name="Line 40"/>
            <p:cNvSpPr>
              <a:spLocks noChangeShapeType="1"/>
            </p:cNvSpPr>
            <p:nvPr/>
          </p:nvSpPr>
          <p:spPr bwMode="auto">
            <a:xfrm flipH="1">
              <a:off x="3051001" y="5350817"/>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39" name="Oval 41"/>
            <p:cNvSpPr>
              <a:spLocks noChangeArrowheads="1"/>
            </p:cNvSpPr>
            <p:nvPr/>
          </p:nvSpPr>
          <p:spPr bwMode="auto">
            <a:xfrm flipH="1">
              <a:off x="3795539" y="5685780"/>
              <a:ext cx="227012" cy="21113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40" name="Line 42"/>
            <p:cNvSpPr>
              <a:spLocks noChangeShapeType="1"/>
            </p:cNvSpPr>
            <p:nvPr/>
          </p:nvSpPr>
          <p:spPr bwMode="auto">
            <a:xfrm>
              <a:off x="3533601" y="5352405"/>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1" name="Oval 43"/>
            <p:cNvSpPr>
              <a:spLocks noChangeArrowheads="1"/>
            </p:cNvSpPr>
            <p:nvPr/>
          </p:nvSpPr>
          <p:spPr bwMode="auto">
            <a:xfrm>
              <a:off x="3335164" y="6203305"/>
              <a:ext cx="227012" cy="209550"/>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42" name="Line 44"/>
            <p:cNvSpPr>
              <a:spLocks noChangeShapeType="1"/>
            </p:cNvSpPr>
            <p:nvPr/>
          </p:nvSpPr>
          <p:spPr bwMode="auto">
            <a:xfrm flipH="1">
              <a:off x="3497089" y="5868342"/>
              <a:ext cx="322262"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3" name="Oval 45"/>
            <p:cNvSpPr>
              <a:spLocks noChangeArrowheads="1"/>
            </p:cNvSpPr>
            <p:nvPr/>
          </p:nvSpPr>
          <p:spPr bwMode="auto">
            <a:xfrm flipH="1">
              <a:off x="4243214" y="6204892"/>
              <a:ext cx="227012" cy="209550"/>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44" name="Line 46"/>
            <p:cNvSpPr>
              <a:spLocks noChangeShapeType="1"/>
            </p:cNvSpPr>
            <p:nvPr/>
          </p:nvSpPr>
          <p:spPr bwMode="auto">
            <a:xfrm>
              <a:off x="3981276" y="5869930"/>
              <a:ext cx="322263" cy="3524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45" name="Text Box 51"/>
            <p:cNvSpPr txBox="1">
              <a:spLocks noChangeArrowheads="1"/>
            </p:cNvSpPr>
            <p:nvPr/>
          </p:nvSpPr>
          <p:spPr bwMode="auto">
            <a:xfrm>
              <a:off x="4576589" y="5163492"/>
              <a:ext cx="804367" cy="361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800" dirty="0">
                  <a:latin typeface="+mn-lt"/>
                </a:rPr>
                <a:t>Deliver</a:t>
              </a:r>
            </a:p>
          </p:txBody>
        </p:sp>
        <p:cxnSp>
          <p:nvCxnSpPr>
            <p:cNvPr id="46" name="AutoShape 86"/>
            <p:cNvCxnSpPr>
              <a:cxnSpLocks noChangeShapeType="1"/>
              <a:stCxn id="47" idx="1"/>
              <a:endCxn id="35" idx="2"/>
            </p:cNvCxnSpPr>
            <p:nvPr/>
          </p:nvCxnSpPr>
          <p:spPr bwMode="auto">
            <a:xfrm rot="10800000" flipV="1">
              <a:off x="3574876" y="3810942"/>
              <a:ext cx="1701800" cy="1462088"/>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7" name="AutoShape 27"/>
            <p:cNvSpPr>
              <a:spLocks noChangeArrowheads="1"/>
            </p:cNvSpPr>
            <p:nvPr/>
          </p:nvSpPr>
          <p:spPr bwMode="auto">
            <a:xfrm>
              <a:off x="5276676" y="3518842"/>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dirty="0"/>
                <a:t>Message</a:t>
              </a:r>
            </a:p>
            <a:p>
              <a:pPr defTabSz="915988"/>
              <a:r>
                <a:rPr lang="en-US" sz="1200" dirty="0"/>
                <a:t>Queue</a:t>
              </a:r>
            </a:p>
          </p:txBody>
        </p: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defRPr/>
            </a:pPr>
            <a:r>
              <a:rPr lang="en-US" sz="2400" dirty="0" smtClean="0"/>
              <a:t>Direct message is sent to predefined (in model) list of recipients (widgets). Brutus generates a list with widget IDs and every widget which is alive will receive message</a:t>
            </a:r>
          </a:p>
          <a:p>
            <a:pPr>
              <a:defRPr/>
            </a:pPr>
            <a:r>
              <a:rPr lang="en-US" sz="2400" dirty="0" smtClean="0"/>
              <a:t>The Message Sender does not know the message receiver(s)</a:t>
            </a:r>
          </a:p>
          <a:p>
            <a:endParaRPr lang="en-US" sz="2000" dirty="0" smtClean="0"/>
          </a:p>
        </p:txBody>
      </p:sp>
      <p:sp>
        <p:nvSpPr>
          <p:cNvPr id="3" name="Titel 2"/>
          <p:cNvSpPr>
            <a:spLocks noGrp="1"/>
          </p:cNvSpPr>
          <p:nvPr>
            <p:ph type="title"/>
          </p:nvPr>
        </p:nvSpPr>
        <p:spPr/>
        <p:txBody>
          <a:bodyPr/>
          <a:lstStyle/>
          <a:p>
            <a:r>
              <a:rPr lang="de-DE" dirty="0" smtClean="0"/>
              <a:t>Message Propagation - </a:t>
            </a:r>
            <a:r>
              <a:rPr lang="de-DE" dirty="0" err="1" smtClean="0"/>
              <a:t>Direct</a:t>
            </a:r>
            <a:endParaRPr lang="de-DE" dirty="0"/>
          </a:p>
        </p:txBody>
      </p:sp>
      <p:grpSp>
        <p:nvGrpSpPr>
          <p:cNvPr id="27" name="Gruppieren 26"/>
          <p:cNvGrpSpPr/>
          <p:nvPr/>
        </p:nvGrpSpPr>
        <p:grpSpPr>
          <a:xfrm>
            <a:off x="2195736" y="3284984"/>
            <a:ext cx="4632325" cy="3030538"/>
            <a:chOff x="2195736" y="3284984"/>
            <a:chExt cx="4632325" cy="3030538"/>
          </a:xfrm>
        </p:grpSpPr>
        <p:sp>
          <p:nvSpPr>
            <p:cNvPr id="5" name="Oval 30"/>
            <p:cNvSpPr>
              <a:spLocks noChangeArrowheads="1"/>
            </p:cNvSpPr>
            <p:nvPr/>
          </p:nvSpPr>
          <p:spPr bwMode="auto">
            <a:xfrm>
              <a:off x="3102198" y="4050159"/>
              <a:ext cx="225425" cy="21113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6" name="Oval 31"/>
            <p:cNvSpPr>
              <a:spLocks noChangeArrowheads="1"/>
            </p:cNvSpPr>
            <p:nvPr/>
          </p:nvSpPr>
          <p:spPr bwMode="auto">
            <a:xfrm>
              <a:off x="2652936" y="4547047"/>
              <a:ext cx="227012" cy="21113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7" name="Line 32"/>
            <p:cNvSpPr>
              <a:spLocks noChangeShapeType="1"/>
            </p:cNvSpPr>
            <p:nvPr/>
          </p:nvSpPr>
          <p:spPr bwMode="auto">
            <a:xfrm flipH="1">
              <a:off x="2814861" y="4213672"/>
              <a:ext cx="322262"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8" name="Oval 33"/>
            <p:cNvSpPr>
              <a:spLocks noChangeArrowheads="1"/>
            </p:cNvSpPr>
            <p:nvPr/>
          </p:nvSpPr>
          <p:spPr bwMode="auto">
            <a:xfrm flipH="1">
              <a:off x="3560986" y="4548634"/>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9" name="Line 34"/>
            <p:cNvSpPr>
              <a:spLocks noChangeShapeType="1"/>
            </p:cNvSpPr>
            <p:nvPr/>
          </p:nvSpPr>
          <p:spPr bwMode="auto">
            <a:xfrm>
              <a:off x="3299048" y="4215259"/>
              <a:ext cx="322263"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0" name="Oval 35"/>
            <p:cNvSpPr>
              <a:spLocks noChangeArrowheads="1"/>
            </p:cNvSpPr>
            <p:nvPr/>
          </p:nvSpPr>
          <p:spPr bwMode="auto">
            <a:xfrm>
              <a:off x="2195736" y="5067747"/>
              <a:ext cx="227012" cy="209550"/>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11" name="Line 36"/>
            <p:cNvSpPr>
              <a:spLocks noChangeShapeType="1"/>
            </p:cNvSpPr>
            <p:nvPr/>
          </p:nvSpPr>
          <p:spPr bwMode="auto">
            <a:xfrm flipH="1">
              <a:off x="2357661" y="4732784"/>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2" name="Oval 37"/>
            <p:cNvSpPr>
              <a:spLocks noChangeArrowheads="1"/>
            </p:cNvSpPr>
            <p:nvPr/>
          </p:nvSpPr>
          <p:spPr bwMode="auto">
            <a:xfrm flipH="1">
              <a:off x="3102198" y="5067747"/>
              <a:ext cx="227013" cy="21113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13" name="Line 38"/>
            <p:cNvSpPr>
              <a:spLocks noChangeShapeType="1"/>
            </p:cNvSpPr>
            <p:nvPr/>
          </p:nvSpPr>
          <p:spPr bwMode="auto">
            <a:xfrm>
              <a:off x="2841848" y="4734372"/>
              <a:ext cx="320675"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4" name="Oval 39"/>
            <p:cNvSpPr>
              <a:spLocks noChangeArrowheads="1"/>
            </p:cNvSpPr>
            <p:nvPr/>
          </p:nvSpPr>
          <p:spPr bwMode="auto">
            <a:xfrm>
              <a:off x="2643411" y="5585272"/>
              <a:ext cx="225425" cy="209550"/>
            </a:xfrm>
            <a:prstGeom prst="ellipse">
              <a:avLst/>
            </a:prstGeom>
            <a:solidFill>
              <a:srgbClr val="FFC000"/>
            </a:solidFill>
            <a:ln w="9525" algn="ctr">
              <a:solidFill>
                <a:schemeClr val="tx1"/>
              </a:solidFill>
              <a:round/>
              <a:headEnd/>
              <a:tailEnd/>
            </a:ln>
          </p:spPr>
          <p:txBody>
            <a:bodyPr wrap="none" lIns="83969" tIns="41985" rIns="83969" bIns="41985" anchor="ctr"/>
            <a:lstStyle/>
            <a:p>
              <a:pPr>
                <a:defRPr/>
              </a:pPr>
              <a:endParaRPr lang="en-US"/>
            </a:p>
          </p:txBody>
        </p:sp>
        <p:sp>
          <p:nvSpPr>
            <p:cNvPr id="15" name="Line 40"/>
            <p:cNvSpPr>
              <a:spLocks noChangeShapeType="1"/>
            </p:cNvSpPr>
            <p:nvPr/>
          </p:nvSpPr>
          <p:spPr bwMode="auto">
            <a:xfrm flipH="1">
              <a:off x="2803748" y="5251897"/>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6" name="Oval 41"/>
            <p:cNvSpPr>
              <a:spLocks noChangeArrowheads="1"/>
            </p:cNvSpPr>
            <p:nvPr/>
          </p:nvSpPr>
          <p:spPr bwMode="auto">
            <a:xfrm flipH="1">
              <a:off x="3549873" y="5586859"/>
              <a:ext cx="227013" cy="209550"/>
            </a:xfrm>
            <a:prstGeom prst="ellipse">
              <a:avLst/>
            </a:prstGeom>
            <a:solidFill>
              <a:srgbClr val="FFC000"/>
            </a:solidFill>
            <a:ln w="9525" algn="ctr">
              <a:solidFill>
                <a:schemeClr val="tx1"/>
              </a:solidFill>
              <a:round/>
              <a:headEnd/>
              <a:tailEnd/>
            </a:ln>
          </p:spPr>
          <p:txBody>
            <a:bodyPr wrap="none" lIns="83969" tIns="41985" rIns="83969" bIns="41985" anchor="ctr"/>
            <a:lstStyle/>
            <a:p>
              <a:endParaRPr lang="en-US"/>
            </a:p>
          </p:txBody>
        </p:sp>
        <p:sp>
          <p:nvSpPr>
            <p:cNvPr id="17" name="Line 42"/>
            <p:cNvSpPr>
              <a:spLocks noChangeShapeType="1"/>
            </p:cNvSpPr>
            <p:nvPr/>
          </p:nvSpPr>
          <p:spPr bwMode="auto">
            <a:xfrm>
              <a:off x="3287936" y="5253484"/>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18" name="Oval 43"/>
            <p:cNvSpPr>
              <a:spLocks noChangeArrowheads="1"/>
            </p:cNvSpPr>
            <p:nvPr/>
          </p:nvSpPr>
          <p:spPr bwMode="auto">
            <a:xfrm>
              <a:off x="3089498" y="6104384"/>
              <a:ext cx="227013" cy="209550"/>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19" name="Line 44"/>
            <p:cNvSpPr>
              <a:spLocks noChangeShapeType="1"/>
            </p:cNvSpPr>
            <p:nvPr/>
          </p:nvSpPr>
          <p:spPr bwMode="auto">
            <a:xfrm flipH="1">
              <a:off x="3251423" y="5769422"/>
              <a:ext cx="322263" cy="350837"/>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20" name="Oval 45"/>
            <p:cNvSpPr>
              <a:spLocks noChangeArrowheads="1"/>
            </p:cNvSpPr>
            <p:nvPr/>
          </p:nvSpPr>
          <p:spPr bwMode="auto">
            <a:xfrm flipH="1">
              <a:off x="3997548" y="6104384"/>
              <a:ext cx="225425" cy="21113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en-US"/>
            </a:p>
          </p:txBody>
        </p:sp>
        <p:sp>
          <p:nvSpPr>
            <p:cNvPr id="21" name="Line 46"/>
            <p:cNvSpPr>
              <a:spLocks noChangeShapeType="1"/>
            </p:cNvSpPr>
            <p:nvPr/>
          </p:nvSpPr>
          <p:spPr bwMode="auto">
            <a:xfrm>
              <a:off x="3735611" y="5771009"/>
              <a:ext cx="322262" cy="350838"/>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wrap="none" lIns="83969" tIns="41985" rIns="83969" bIns="41985" anchor="ctr"/>
            <a:lstStyle/>
            <a:p>
              <a:endParaRPr lang="en-US"/>
            </a:p>
          </p:txBody>
        </p:sp>
        <p:sp>
          <p:nvSpPr>
            <p:cNvPr id="22" name="Text Box 51"/>
            <p:cNvSpPr txBox="1">
              <a:spLocks noChangeArrowheads="1"/>
            </p:cNvSpPr>
            <p:nvPr/>
          </p:nvSpPr>
          <p:spPr bwMode="auto">
            <a:xfrm>
              <a:off x="5224686" y="4215259"/>
              <a:ext cx="804367" cy="3617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800" dirty="0">
                  <a:latin typeface="+mn-lt"/>
                </a:rPr>
                <a:t>Deliver</a:t>
              </a:r>
            </a:p>
          </p:txBody>
        </p:sp>
        <p:cxnSp>
          <p:nvCxnSpPr>
            <p:cNvPr id="23" name="AutoShape 86"/>
            <p:cNvCxnSpPr>
              <a:cxnSpLocks noChangeShapeType="1"/>
              <a:stCxn id="24" idx="1"/>
              <a:endCxn id="16" idx="2"/>
            </p:cNvCxnSpPr>
            <p:nvPr/>
          </p:nvCxnSpPr>
          <p:spPr bwMode="auto">
            <a:xfrm rot="10800000" flipV="1">
              <a:off x="3776886" y="3578672"/>
              <a:ext cx="1990725" cy="2112962"/>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24" name="AutoShape 27"/>
            <p:cNvSpPr>
              <a:spLocks noChangeArrowheads="1"/>
            </p:cNvSpPr>
            <p:nvPr/>
          </p:nvSpPr>
          <p:spPr bwMode="auto">
            <a:xfrm>
              <a:off x="5767611" y="3284984"/>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dirty="0"/>
                <a:t>Message</a:t>
              </a:r>
            </a:p>
            <a:p>
              <a:pPr defTabSz="915988"/>
              <a:r>
                <a:rPr lang="en-US" sz="1200" dirty="0"/>
                <a:t>Queue</a:t>
              </a:r>
            </a:p>
          </p:txBody>
        </p:sp>
        <p:cxnSp>
          <p:nvCxnSpPr>
            <p:cNvPr id="25" name="AutoShape 86"/>
            <p:cNvCxnSpPr>
              <a:cxnSpLocks noChangeShapeType="1"/>
              <a:stCxn id="24" idx="1"/>
              <a:endCxn id="8" idx="2"/>
            </p:cNvCxnSpPr>
            <p:nvPr/>
          </p:nvCxnSpPr>
          <p:spPr bwMode="auto">
            <a:xfrm rot="10800000" flipV="1">
              <a:off x="3786411" y="3577084"/>
              <a:ext cx="1981200" cy="1076325"/>
            </a:xfrm>
            <a:prstGeom prst="curvedConnector3">
              <a:avLst>
                <a:gd name="adj1" fmla="val 50000"/>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6" name="AutoShape 86"/>
            <p:cNvCxnSpPr>
              <a:cxnSpLocks noChangeShapeType="1"/>
              <a:stCxn id="24" idx="1"/>
              <a:endCxn id="14" idx="0"/>
            </p:cNvCxnSpPr>
            <p:nvPr/>
          </p:nvCxnSpPr>
          <p:spPr bwMode="auto">
            <a:xfrm rot="10800000" flipV="1">
              <a:off x="2756123" y="3578672"/>
              <a:ext cx="3011488" cy="2006600"/>
            </a:xfrm>
            <a:prstGeom prst="curvedConnector2">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The Focus Path</a:t>
            </a:r>
          </a:p>
          <a:p>
            <a:pPr lvl="1"/>
            <a:r>
              <a:rPr lang="en-US" sz="2000" dirty="0" smtClean="0"/>
              <a:t>starts always at the root widget</a:t>
            </a:r>
          </a:p>
          <a:p>
            <a:pPr lvl="1"/>
            <a:r>
              <a:rPr lang="en-US" sz="2000" dirty="0" smtClean="0"/>
              <a:t>ends at any leaf widget within the widget tree</a:t>
            </a:r>
          </a:p>
          <a:p>
            <a:pPr lvl="1"/>
            <a:r>
              <a:rPr lang="en-US" sz="2000" dirty="0" smtClean="0"/>
              <a:t>or ends if no child widget is focused (focused flag set)</a:t>
            </a:r>
          </a:p>
          <a:p>
            <a:r>
              <a:rPr lang="en-US" sz="2400" dirty="0" smtClean="0"/>
              <a:t>Focus driven messages have two variants:</a:t>
            </a:r>
          </a:p>
          <a:p>
            <a:pPr lvl="1"/>
            <a:r>
              <a:rPr lang="en-US" sz="2000" dirty="0" smtClean="0"/>
              <a:t>Tunneling</a:t>
            </a:r>
          </a:p>
          <a:p>
            <a:pPr lvl="1"/>
            <a:r>
              <a:rPr lang="en-US" sz="2000" dirty="0" smtClean="0"/>
              <a:t>Bubbling</a:t>
            </a:r>
          </a:p>
        </p:txBody>
      </p:sp>
      <p:sp>
        <p:nvSpPr>
          <p:cNvPr id="3" name="Titel 2"/>
          <p:cNvSpPr>
            <a:spLocks noGrp="1"/>
          </p:cNvSpPr>
          <p:nvPr>
            <p:ph type="title"/>
          </p:nvPr>
        </p:nvSpPr>
        <p:spPr/>
        <p:txBody>
          <a:bodyPr/>
          <a:lstStyle/>
          <a:p>
            <a:r>
              <a:rPr lang="de-DE" dirty="0" smtClean="0"/>
              <a:t>Message Propagation - Focus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A focus driven message always will be propagated along the Focus Path:</a:t>
            </a:r>
          </a:p>
          <a:p>
            <a:pPr lvl="1"/>
            <a:r>
              <a:rPr lang="en-US" sz="2000" dirty="0" smtClean="0"/>
              <a:t>Tunneling messages are propagated from the root down the widget tree along the focused path, until it is blocked</a:t>
            </a:r>
          </a:p>
          <a:p>
            <a:pPr lvl="1"/>
            <a:r>
              <a:rPr lang="en-US" sz="2000" dirty="0" smtClean="0"/>
              <a:t>Latest a tree leaf blocks the message</a:t>
            </a:r>
          </a:p>
          <a:p>
            <a:pPr lvl="1"/>
            <a:r>
              <a:rPr lang="en-US" sz="2000" dirty="0" smtClean="0"/>
              <a:t>The block converts the message into its bubbling variant,</a:t>
            </a:r>
            <a:br>
              <a:rPr lang="en-US" sz="2000" dirty="0" smtClean="0"/>
            </a:br>
            <a:r>
              <a:rPr lang="en-US" sz="2000" dirty="0" smtClean="0"/>
              <a:t>which is the variant that can be consumed</a:t>
            </a:r>
          </a:p>
          <a:p>
            <a:pPr lvl="1"/>
            <a:r>
              <a:rPr lang="en-US" sz="2000" dirty="0" smtClean="0"/>
              <a:t>It bubbles up the widget tree along the focused path,</a:t>
            </a:r>
            <a:br>
              <a:rPr lang="en-US" sz="2000" dirty="0" smtClean="0"/>
            </a:br>
            <a:r>
              <a:rPr lang="en-US" sz="2000" dirty="0" smtClean="0"/>
              <a:t>until a widget consumes it or it reaches the root</a:t>
            </a:r>
          </a:p>
        </p:txBody>
      </p:sp>
      <p:sp>
        <p:nvSpPr>
          <p:cNvPr id="3" name="Titel 2"/>
          <p:cNvSpPr>
            <a:spLocks noGrp="1"/>
          </p:cNvSpPr>
          <p:nvPr>
            <p:ph type="title"/>
          </p:nvPr>
        </p:nvSpPr>
        <p:spPr/>
        <p:txBody>
          <a:bodyPr/>
          <a:lstStyle/>
          <a:p>
            <a:r>
              <a:rPr lang="de-DE" dirty="0" smtClean="0"/>
              <a:t>Message Propagation - Focus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platzhalter 2"/>
          <p:cNvSpPr>
            <a:spLocks noGrp="1"/>
          </p:cNvSpPr>
          <p:nvPr>
            <p:ph idx="1"/>
          </p:nvPr>
        </p:nvSpPr>
        <p:spPr>
          <a:xfrm>
            <a:off x="2267744" y="1124744"/>
            <a:ext cx="6265069" cy="5257006"/>
          </a:xfrm>
        </p:spPr>
        <p:txBody>
          <a:bodyPr/>
          <a:lstStyle/>
          <a:p>
            <a:pPr marL="0" indent="0">
              <a:buNone/>
            </a:pPr>
            <a:endParaRPr lang="de-DE" dirty="0" smtClean="0">
              <a:solidFill>
                <a:srgbClr val="EB328C"/>
              </a:solidFill>
              <a:latin typeface="+mj-lt"/>
            </a:endParaRPr>
          </a:p>
          <a:p>
            <a:pPr marL="0" indent="0">
              <a:buNone/>
            </a:pPr>
            <a:endParaRPr lang="de-DE" dirty="0" smtClean="0">
              <a:solidFill>
                <a:srgbClr val="EB328C"/>
              </a:solidFill>
              <a:latin typeface="+mj-lt"/>
            </a:endParaRPr>
          </a:p>
          <a:p>
            <a:pPr marL="0" indent="0">
              <a:buNone/>
            </a:pPr>
            <a:endParaRPr lang="de-DE" dirty="0" smtClean="0">
              <a:solidFill>
                <a:srgbClr val="EB328C"/>
              </a:solidFill>
              <a:latin typeface="+mj-lt"/>
            </a:endParaRPr>
          </a:p>
          <a:p>
            <a:pPr marL="0" indent="0">
              <a:buNone/>
            </a:pPr>
            <a:endParaRPr lang="de-DE" dirty="0" smtClean="0">
              <a:solidFill>
                <a:srgbClr val="EB328C"/>
              </a:solidFill>
              <a:latin typeface="+mj-lt"/>
            </a:endParaRPr>
          </a:p>
          <a:p>
            <a:pPr marL="0" indent="0">
              <a:buNone/>
            </a:pPr>
            <a:endParaRPr lang="de-DE" dirty="0" smtClean="0">
              <a:solidFill>
                <a:srgbClr val="EB328C"/>
              </a:solidFill>
              <a:latin typeface="+mj-lt"/>
            </a:endParaRPr>
          </a:p>
          <a:p>
            <a:pPr marL="0" indent="0">
              <a:buNone/>
            </a:pPr>
            <a:r>
              <a:rPr lang="de-DE" dirty="0" smtClean="0">
                <a:solidFill>
                  <a:srgbClr val="EB328C"/>
                </a:solidFill>
                <a:latin typeface="+mj-lt"/>
              </a:rPr>
              <a:t>Frank Nikolai</a:t>
            </a:r>
          </a:p>
          <a:p>
            <a:pPr marL="0" indent="0">
              <a:buNone/>
            </a:pPr>
            <a:r>
              <a:rPr lang="de-DE" dirty="0" err="1" smtClean="0"/>
              <a:t>Artemmis</a:t>
            </a:r>
            <a:r>
              <a:rPr lang="de-DE" dirty="0" smtClean="0"/>
              <a:t> EPF </a:t>
            </a:r>
            <a:r>
              <a:rPr lang="de-DE" dirty="0" err="1" smtClean="0"/>
              <a:t>Function</a:t>
            </a:r>
            <a:r>
              <a:rPr lang="de-DE" dirty="0" smtClean="0"/>
              <a:t> </a:t>
            </a:r>
            <a:r>
              <a:rPr lang="de-DE" dirty="0" err="1" smtClean="0"/>
              <a:t>Responsible</a:t>
            </a:r>
            <a:endParaRPr lang="de-DE" dirty="0" smtClean="0"/>
          </a:p>
        </p:txBody>
      </p:sp>
      <p:sp>
        <p:nvSpPr>
          <p:cNvPr id="2" name="Titel 1"/>
          <p:cNvSpPr>
            <a:spLocks noGrp="1"/>
          </p:cNvSpPr>
          <p:nvPr>
            <p:ph type="title"/>
          </p:nvPr>
        </p:nvSpPr>
        <p:spPr/>
        <p:txBody>
          <a:bodyPr/>
          <a:lstStyle/>
          <a:p>
            <a:r>
              <a:rPr lang="de-DE" dirty="0" err="1" smtClean="0"/>
              <a:t>Lecturers</a:t>
            </a:r>
            <a:endParaRPr lang="de-DE" dirty="0"/>
          </a:p>
        </p:txBody>
      </p:sp>
    </p:spTree>
    <p:extLst>
      <p:ext uri="{BB962C8B-B14F-4D97-AF65-F5344CB8AC3E}">
        <p14:creationId xmlns:p14="http://schemas.microsoft.com/office/powerpoint/2010/main" xmlns="" val="4728190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sz="2400" dirty="0" smtClean="0"/>
              <a:t>Widgets can also register to focus driven messages</a:t>
            </a:r>
          </a:p>
          <a:p>
            <a:r>
              <a:rPr lang="en-US" sz="2400" dirty="0" smtClean="0"/>
              <a:t>Only focus driven messages can be consumed</a:t>
            </a:r>
          </a:p>
          <a:p>
            <a:r>
              <a:rPr lang="en-US" sz="2400" dirty="0" smtClean="0"/>
              <a:t>A consume for a tunneling message is ignored</a:t>
            </a:r>
          </a:p>
          <a:p>
            <a:r>
              <a:rPr lang="en-US" sz="2400" dirty="0" smtClean="0"/>
              <a:t>A consume for non focus driven messages is ignored</a:t>
            </a:r>
          </a:p>
          <a:p>
            <a:r>
              <a:rPr lang="en-US" sz="2400" dirty="0" smtClean="0"/>
              <a:t>Only during bubbling phase, focus driven messages are sent to state machines</a:t>
            </a:r>
          </a:p>
          <a:p>
            <a:r>
              <a:rPr lang="en-US" sz="2400" dirty="0" smtClean="0"/>
              <a:t>If a focus driven message triggers a transition in a state machine, the message is consumed automatically</a:t>
            </a:r>
          </a:p>
          <a:p>
            <a:r>
              <a:rPr lang="en-US" sz="2400" dirty="0" smtClean="0"/>
              <a:t>A widget that blocks a tunneling message receives the same message again but as a bubbling message</a:t>
            </a:r>
          </a:p>
          <a:p>
            <a:r>
              <a:rPr lang="en-US" sz="2400" dirty="0" smtClean="0"/>
              <a:t>If the focus path changes during tunneling, the new focus path is used</a:t>
            </a:r>
          </a:p>
          <a:p>
            <a:r>
              <a:rPr lang="en-US" sz="2400" dirty="0" smtClean="0"/>
              <a:t>In the bubbling phase, the focus path does not matter</a:t>
            </a:r>
          </a:p>
        </p:txBody>
      </p:sp>
      <p:sp>
        <p:nvSpPr>
          <p:cNvPr id="3" name="Titel 2"/>
          <p:cNvSpPr>
            <a:spLocks noGrp="1"/>
          </p:cNvSpPr>
          <p:nvPr>
            <p:ph type="title"/>
          </p:nvPr>
        </p:nvSpPr>
        <p:spPr/>
        <p:txBody>
          <a:bodyPr/>
          <a:lstStyle/>
          <a:p>
            <a:r>
              <a:rPr lang="de-DE" dirty="0" smtClean="0"/>
              <a:t>Message Propagation - Focus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en-US" sz="2000" dirty="0" smtClean="0"/>
          </a:p>
        </p:txBody>
      </p:sp>
      <p:sp>
        <p:nvSpPr>
          <p:cNvPr id="3" name="Titel 2"/>
          <p:cNvSpPr>
            <a:spLocks noGrp="1"/>
          </p:cNvSpPr>
          <p:nvPr>
            <p:ph type="title"/>
          </p:nvPr>
        </p:nvSpPr>
        <p:spPr/>
        <p:txBody>
          <a:bodyPr/>
          <a:lstStyle/>
          <a:p>
            <a:r>
              <a:rPr lang="de-DE" dirty="0" smtClean="0"/>
              <a:t>Message Propagation - Focus</a:t>
            </a:r>
            <a:endParaRPr lang="de-DE" dirty="0"/>
          </a:p>
        </p:txBody>
      </p:sp>
      <p:grpSp>
        <p:nvGrpSpPr>
          <p:cNvPr id="40" name="Gruppieren 39"/>
          <p:cNvGrpSpPr/>
          <p:nvPr/>
        </p:nvGrpSpPr>
        <p:grpSpPr>
          <a:xfrm>
            <a:off x="2267744" y="1700808"/>
            <a:ext cx="4318000" cy="4422775"/>
            <a:chOff x="5289550" y="1341438"/>
            <a:chExt cx="4318000" cy="4422775"/>
          </a:xfrm>
        </p:grpSpPr>
        <p:sp>
          <p:nvSpPr>
            <p:cNvPr id="4" name="Oval 4"/>
            <p:cNvSpPr>
              <a:spLocks noChangeArrowheads="1"/>
            </p:cNvSpPr>
            <p:nvPr/>
          </p:nvSpPr>
          <p:spPr bwMode="auto">
            <a:xfrm>
              <a:off x="6078538" y="1952625"/>
              <a:ext cx="322262"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5" name="Oval 5"/>
            <p:cNvSpPr>
              <a:spLocks noChangeArrowheads="1"/>
            </p:cNvSpPr>
            <p:nvPr/>
          </p:nvSpPr>
          <p:spPr bwMode="auto">
            <a:xfrm>
              <a:off x="6956425" y="2771775"/>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5505450" y="2763838"/>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7" name="Oval 7"/>
            <p:cNvSpPr>
              <a:spLocks noChangeArrowheads="1"/>
            </p:cNvSpPr>
            <p:nvPr/>
          </p:nvSpPr>
          <p:spPr bwMode="auto">
            <a:xfrm>
              <a:off x="6081713" y="2765425"/>
              <a:ext cx="322262"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8" name="AutoShape 8"/>
            <p:cNvCxnSpPr>
              <a:cxnSpLocks noChangeShapeType="1"/>
              <a:stCxn id="4" idx="4"/>
              <a:endCxn id="6" idx="0"/>
            </p:cNvCxnSpPr>
            <p:nvPr/>
          </p:nvCxnSpPr>
          <p:spPr bwMode="auto">
            <a:xfrm flipH="1">
              <a:off x="5667375" y="2260600"/>
              <a:ext cx="573088" cy="5032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9" name="AutoShape 9"/>
            <p:cNvCxnSpPr>
              <a:cxnSpLocks noChangeShapeType="1"/>
              <a:stCxn id="4" idx="4"/>
              <a:endCxn id="7" idx="0"/>
            </p:cNvCxnSpPr>
            <p:nvPr/>
          </p:nvCxnSpPr>
          <p:spPr bwMode="auto">
            <a:xfrm>
              <a:off x="6240463" y="2260600"/>
              <a:ext cx="3175" cy="5048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 name="AutoShape 10"/>
            <p:cNvCxnSpPr>
              <a:cxnSpLocks noChangeShapeType="1"/>
              <a:stCxn id="4" idx="4"/>
              <a:endCxn id="5" idx="0"/>
            </p:cNvCxnSpPr>
            <p:nvPr/>
          </p:nvCxnSpPr>
          <p:spPr bwMode="auto">
            <a:xfrm>
              <a:off x="6240463" y="2260600"/>
              <a:ext cx="877887" cy="511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1" name="Oval 11"/>
            <p:cNvSpPr>
              <a:spLocks noChangeArrowheads="1"/>
            </p:cNvSpPr>
            <p:nvPr/>
          </p:nvSpPr>
          <p:spPr bwMode="auto">
            <a:xfrm>
              <a:off x="5510213" y="357505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2" name="AutoShape 12"/>
            <p:cNvCxnSpPr>
              <a:cxnSpLocks noChangeShapeType="1"/>
              <a:stCxn id="6" idx="4"/>
              <a:endCxn id="11" idx="0"/>
            </p:cNvCxnSpPr>
            <p:nvPr/>
          </p:nvCxnSpPr>
          <p:spPr bwMode="auto">
            <a:xfrm>
              <a:off x="5667375" y="3071813"/>
              <a:ext cx="4763" cy="5032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3" name="Oval 13"/>
            <p:cNvSpPr>
              <a:spLocks noChangeArrowheads="1"/>
            </p:cNvSpPr>
            <p:nvPr/>
          </p:nvSpPr>
          <p:spPr bwMode="auto">
            <a:xfrm>
              <a:off x="7862888" y="358933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4" name="Oval 14"/>
            <p:cNvSpPr>
              <a:spLocks noChangeArrowheads="1"/>
            </p:cNvSpPr>
            <p:nvPr/>
          </p:nvSpPr>
          <p:spPr bwMode="auto">
            <a:xfrm>
              <a:off x="6443663" y="358140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5" name="Oval 15"/>
            <p:cNvSpPr>
              <a:spLocks noChangeArrowheads="1"/>
            </p:cNvSpPr>
            <p:nvPr/>
          </p:nvSpPr>
          <p:spPr bwMode="auto">
            <a:xfrm>
              <a:off x="6926263" y="3584575"/>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16" name="AutoShape 16"/>
            <p:cNvCxnSpPr>
              <a:cxnSpLocks noChangeShapeType="1"/>
              <a:stCxn id="5" idx="4"/>
              <a:endCxn id="14" idx="0"/>
            </p:cNvCxnSpPr>
            <p:nvPr/>
          </p:nvCxnSpPr>
          <p:spPr bwMode="auto">
            <a:xfrm flipH="1">
              <a:off x="6605588" y="3079750"/>
              <a:ext cx="512762" cy="5016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AutoShape 17"/>
            <p:cNvCxnSpPr>
              <a:cxnSpLocks noChangeShapeType="1"/>
              <a:stCxn id="5" idx="4"/>
              <a:endCxn id="15" idx="0"/>
            </p:cNvCxnSpPr>
            <p:nvPr/>
          </p:nvCxnSpPr>
          <p:spPr bwMode="auto">
            <a:xfrm flipH="1">
              <a:off x="7088188" y="3079750"/>
              <a:ext cx="30162" cy="5048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8"/>
            <p:cNvCxnSpPr>
              <a:cxnSpLocks noChangeShapeType="1"/>
              <a:stCxn id="5" idx="4"/>
              <a:endCxn id="13" idx="0"/>
            </p:cNvCxnSpPr>
            <p:nvPr/>
          </p:nvCxnSpPr>
          <p:spPr bwMode="auto">
            <a:xfrm>
              <a:off x="7118350" y="3079750"/>
              <a:ext cx="906463" cy="5095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9" name="Oval 19"/>
            <p:cNvSpPr>
              <a:spLocks noChangeArrowheads="1"/>
            </p:cNvSpPr>
            <p:nvPr/>
          </p:nvSpPr>
          <p:spPr bwMode="auto">
            <a:xfrm>
              <a:off x="8112125" y="440690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20" name="Oval 20"/>
            <p:cNvSpPr>
              <a:spLocks noChangeArrowheads="1"/>
            </p:cNvSpPr>
            <p:nvPr/>
          </p:nvSpPr>
          <p:spPr bwMode="auto">
            <a:xfrm>
              <a:off x="7650163" y="440848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21" name="AutoShape 21"/>
            <p:cNvCxnSpPr>
              <a:cxnSpLocks noChangeShapeType="1"/>
              <a:stCxn id="13" idx="4"/>
              <a:endCxn id="20" idx="0"/>
            </p:cNvCxnSpPr>
            <p:nvPr/>
          </p:nvCxnSpPr>
          <p:spPr bwMode="auto">
            <a:xfrm flipH="1">
              <a:off x="7812088" y="3897313"/>
              <a:ext cx="212725" cy="511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AutoShape 22"/>
            <p:cNvCxnSpPr>
              <a:cxnSpLocks noChangeShapeType="1"/>
              <a:stCxn id="13" idx="4"/>
              <a:endCxn id="19" idx="0"/>
            </p:cNvCxnSpPr>
            <p:nvPr/>
          </p:nvCxnSpPr>
          <p:spPr bwMode="auto">
            <a:xfrm>
              <a:off x="8024813" y="3897313"/>
              <a:ext cx="249237" cy="50958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3" name="Oval 23"/>
            <p:cNvSpPr>
              <a:spLocks noChangeArrowheads="1"/>
            </p:cNvSpPr>
            <p:nvPr/>
          </p:nvSpPr>
          <p:spPr bwMode="auto">
            <a:xfrm>
              <a:off x="5751513" y="4402138"/>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24" name="Oval 24"/>
            <p:cNvSpPr>
              <a:spLocks noChangeArrowheads="1"/>
            </p:cNvSpPr>
            <p:nvPr/>
          </p:nvSpPr>
          <p:spPr bwMode="auto">
            <a:xfrm>
              <a:off x="5289550" y="4403725"/>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25" name="AutoShape 25"/>
            <p:cNvCxnSpPr>
              <a:cxnSpLocks noChangeShapeType="1"/>
              <a:stCxn id="23" idx="0"/>
              <a:endCxn id="11" idx="4"/>
            </p:cNvCxnSpPr>
            <p:nvPr/>
          </p:nvCxnSpPr>
          <p:spPr bwMode="auto">
            <a:xfrm flipH="1" flipV="1">
              <a:off x="5672138" y="3883025"/>
              <a:ext cx="241300" cy="5191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6" name="AutoShape 26"/>
            <p:cNvCxnSpPr>
              <a:cxnSpLocks noChangeShapeType="1"/>
              <a:stCxn id="11" idx="4"/>
              <a:endCxn id="24" idx="0"/>
            </p:cNvCxnSpPr>
            <p:nvPr/>
          </p:nvCxnSpPr>
          <p:spPr bwMode="auto">
            <a:xfrm flipH="1">
              <a:off x="5451475" y="3883025"/>
              <a:ext cx="220663" cy="5207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7" name="AutoShape 27"/>
            <p:cNvSpPr>
              <a:spLocks noChangeArrowheads="1"/>
            </p:cNvSpPr>
            <p:nvPr/>
          </p:nvSpPr>
          <p:spPr bwMode="auto">
            <a:xfrm>
              <a:off x="7026275" y="1341438"/>
              <a:ext cx="1060450" cy="506412"/>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a:t>Message</a:t>
              </a:r>
            </a:p>
            <a:p>
              <a:pPr defTabSz="915988"/>
              <a:r>
                <a:rPr lang="en-US"/>
                <a:t>Queue</a:t>
              </a:r>
            </a:p>
          </p:txBody>
        </p:sp>
        <p:cxnSp>
          <p:nvCxnSpPr>
            <p:cNvPr id="28" name="AutoShape 28"/>
            <p:cNvCxnSpPr>
              <a:cxnSpLocks noChangeShapeType="1"/>
              <a:stCxn id="27" idx="1"/>
              <a:endCxn id="4" idx="0"/>
            </p:cNvCxnSpPr>
            <p:nvPr/>
          </p:nvCxnSpPr>
          <p:spPr bwMode="auto">
            <a:xfrm rot="10800000" flipV="1">
              <a:off x="6240463" y="1595438"/>
              <a:ext cx="785812" cy="357187"/>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29"/>
            <p:cNvCxnSpPr>
              <a:cxnSpLocks noChangeShapeType="1"/>
              <a:stCxn id="4" idx="6"/>
              <a:endCxn id="5" idx="0"/>
            </p:cNvCxnSpPr>
            <p:nvPr/>
          </p:nvCxnSpPr>
          <p:spPr bwMode="auto">
            <a:xfrm>
              <a:off x="6400800" y="2106613"/>
              <a:ext cx="717550" cy="665162"/>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30"/>
            <p:cNvCxnSpPr>
              <a:cxnSpLocks noChangeShapeType="1"/>
              <a:stCxn id="5" idx="6"/>
              <a:endCxn id="13" idx="0"/>
            </p:cNvCxnSpPr>
            <p:nvPr/>
          </p:nvCxnSpPr>
          <p:spPr bwMode="auto">
            <a:xfrm>
              <a:off x="7280275" y="2925763"/>
              <a:ext cx="744538" cy="663575"/>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31" name="AutoShape 31"/>
            <p:cNvCxnSpPr>
              <a:cxnSpLocks noChangeShapeType="1"/>
              <a:stCxn id="13" idx="2"/>
              <a:endCxn id="5" idx="4"/>
            </p:cNvCxnSpPr>
            <p:nvPr/>
          </p:nvCxnSpPr>
          <p:spPr bwMode="auto">
            <a:xfrm rot="10800000">
              <a:off x="7118350" y="3079750"/>
              <a:ext cx="744538" cy="663575"/>
            </a:xfrm>
            <a:prstGeom prst="curvedConnector2">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sp>
          <p:nvSpPr>
            <p:cNvPr id="32" name="AutoShape 32"/>
            <p:cNvSpPr>
              <a:spLocks noChangeArrowheads="1"/>
            </p:cNvSpPr>
            <p:nvPr/>
          </p:nvSpPr>
          <p:spPr bwMode="auto">
            <a:xfrm>
              <a:off x="7618413" y="2195513"/>
              <a:ext cx="1060450" cy="358775"/>
            </a:xfrm>
            <a:prstGeom prst="wedgeRoundRectCallout">
              <a:avLst>
                <a:gd name="adj1" fmla="val -83241"/>
                <a:gd name="adj2" fmla="val 114259"/>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dirty="0">
                  <a:solidFill>
                    <a:srgbClr val="0066FF"/>
                  </a:solidFill>
                </a:rPr>
                <a:t>Consume</a:t>
              </a:r>
            </a:p>
          </p:txBody>
        </p:sp>
        <p:sp>
          <p:nvSpPr>
            <p:cNvPr id="33" name="AutoShape 33"/>
            <p:cNvSpPr>
              <a:spLocks noChangeArrowheads="1"/>
            </p:cNvSpPr>
            <p:nvPr/>
          </p:nvSpPr>
          <p:spPr bwMode="auto">
            <a:xfrm>
              <a:off x="8545513" y="3051175"/>
              <a:ext cx="1062037" cy="358775"/>
            </a:xfrm>
            <a:prstGeom prst="wedgeRoundRectCallout">
              <a:avLst>
                <a:gd name="adj1" fmla="val -83241"/>
                <a:gd name="adj2" fmla="val 114259"/>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a:solidFill>
                    <a:srgbClr val="FF0000"/>
                  </a:solidFill>
                </a:rPr>
                <a:t>Block</a:t>
              </a:r>
            </a:p>
          </p:txBody>
        </p:sp>
        <p:grpSp>
          <p:nvGrpSpPr>
            <p:cNvPr id="34" name="Group 34"/>
            <p:cNvGrpSpPr>
              <a:grpSpLocks/>
            </p:cNvGrpSpPr>
            <p:nvPr/>
          </p:nvGrpSpPr>
          <p:grpSpPr bwMode="auto">
            <a:xfrm>
              <a:off x="7723188" y="4992688"/>
              <a:ext cx="1662112" cy="771525"/>
              <a:chOff x="5293" y="3540"/>
              <a:chExt cx="1130" cy="536"/>
            </a:xfrm>
          </p:grpSpPr>
          <p:sp>
            <p:nvSpPr>
              <p:cNvPr id="35" name="AutoShape 35"/>
              <p:cNvSpPr>
                <a:spLocks noChangeArrowheads="1"/>
              </p:cNvSpPr>
              <p:nvPr/>
            </p:nvSpPr>
            <p:spPr bwMode="auto">
              <a:xfrm>
                <a:off x="5293" y="3551"/>
                <a:ext cx="1130" cy="525"/>
              </a:xfrm>
              <a:prstGeom prst="roundRect">
                <a:avLst>
                  <a:gd name="adj" fmla="val 16667"/>
                </a:avLst>
              </a:prstGeom>
              <a:solidFill>
                <a:schemeClr val="bg1">
                  <a:lumMod val="85000"/>
                </a:schemeClr>
              </a:solidFill>
              <a:ln w="9525" algn="ctr">
                <a:solidFill>
                  <a:schemeClr val="tx1"/>
                </a:solidFill>
                <a:round/>
                <a:headEnd/>
                <a:tailEnd/>
              </a:ln>
            </p:spPr>
            <p:txBody>
              <a:bodyPr wrap="none" anchor="ctr"/>
              <a:lstStyle/>
              <a:p>
                <a:endParaRPr lang="en-US"/>
              </a:p>
            </p:txBody>
          </p:sp>
          <p:sp>
            <p:nvSpPr>
              <p:cNvPr id="36" name="Line 36"/>
              <p:cNvSpPr>
                <a:spLocks noChangeShapeType="1"/>
              </p:cNvSpPr>
              <p:nvPr/>
            </p:nvSpPr>
            <p:spPr bwMode="auto">
              <a:xfrm>
                <a:off x="5406" y="3658"/>
                <a:ext cx="314" cy="0"/>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7" name="Line 37"/>
              <p:cNvSpPr>
                <a:spLocks noChangeShapeType="1"/>
              </p:cNvSpPr>
              <p:nvPr/>
            </p:nvSpPr>
            <p:spPr bwMode="auto">
              <a:xfrm>
                <a:off x="5415" y="3792"/>
                <a:ext cx="306" cy="0"/>
              </a:xfrm>
              <a:prstGeom prst="line">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38" name="Text Box 38"/>
              <p:cNvSpPr txBox="1">
                <a:spLocks noChangeArrowheads="1"/>
              </p:cNvSpPr>
              <p:nvPr/>
            </p:nvSpPr>
            <p:spPr bwMode="auto">
              <a:xfrm>
                <a:off x="5709" y="3540"/>
                <a:ext cx="685" cy="5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58" tIns="41979" rIns="83958" bIns="41979">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solidFill>
                      <a:schemeClr val="accent2"/>
                    </a:solidFill>
                  </a:rPr>
                  <a:t>Tunneling</a:t>
                </a:r>
              </a:p>
              <a:p>
                <a:pPr eaLnBrk="1" hangingPunct="1"/>
                <a:r>
                  <a:rPr lang="en-US">
                    <a:solidFill>
                      <a:srgbClr val="0066FF"/>
                    </a:solidFill>
                  </a:rPr>
                  <a:t>Bubbling</a:t>
                </a:r>
              </a:p>
              <a:p>
                <a:pPr eaLnBrk="1" hangingPunct="1"/>
                <a:r>
                  <a:rPr lang="en-US">
                    <a:solidFill>
                      <a:srgbClr val="000000"/>
                    </a:solidFill>
                  </a:rPr>
                  <a:t>Focus</a:t>
                </a:r>
              </a:p>
            </p:txBody>
          </p:sp>
          <p:sp>
            <p:nvSpPr>
              <p:cNvPr id="39" name="Oval 39"/>
              <p:cNvSpPr>
                <a:spLocks noChangeArrowheads="1"/>
              </p:cNvSpPr>
              <p:nvPr/>
            </p:nvSpPr>
            <p:spPr bwMode="auto">
              <a:xfrm>
                <a:off x="5507" y="3877"/>
                <a:ext cx="162" cy="14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grp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The Message Stack can be used by widgets during a running message cycle without initiating a new one (via the internal or external queue)</a:t>
            </a:r>
          </a:p>
          <a:p>
            <a:r>
              <a:rPr lang="en-US" sz="2400" dirty="0" smtClean="0"/>
              <a:t>The message stack is organized as a LIFO</a:t>
            </a:r>
          </a:p>
          <a:p>
            <a:r>
              <a:rPr lang="en-US" sz="2400" dirty="0" smtClean="0"/>
              <a:t>A focus driven message has a stack for feedback messages during bubbling phase</a:t>
            </a:r>
          </a:p>
          <a:p>
            <a:r>
              <a:rPr lang="en-US" sz="2400" dirty="0" smtClean="0"/>
              <a:t>During handling of that message a widget is allowed to push a feedback message to the message stack.</a:t>
            </a:r>
          </a:p>
          <a:p>
            <a:r>
              <a:rPr lang="en-US" sz="2400" dirty="0" smtClean="0"/>
              <a:t>All messages inside the Message Stack will be presented to each widget along the bubbling path, until all messages are consumed or until the bubbling path ends at the root widget</a:t>
            </a:r>
          </a:p>
          <a:p>
            <a:r>
              <a:rPr lang="en-US" sz="2400" dirty="0" smtClean="0"/>
              <a:t>If the root widget has been passed, message is silently destroyed</a:t>
            </a:r>
          </a:p>
        </p:txBody>
      </p:sp>
      <p:sp>
        <p:nvSpPr>
          <p:cNvPr id="3" name="Titel 2"/>
          <p:cNvSpPr>
            <a:spLocks noGrp="1"/>
          </p:cNvSpPr>
          <p:nvPr>
            <p:ph type="title"/>
          </p:nvPr>
        </p:nvSpPr>
        <p:spPr/>
        <p:txBody>
          <a:bodyPr/>
          <a:lstStyle/>
          <a:p>
            <a:r>
              <a:rPr lang="de-DE" dirty="0" smtClean="0"/>
              <a:t>Message </a:t>
            </a:r>
            <a:r>
              <a:rPr lang="de-DE" dirty="0" err="1" smtClean="0"/>
              <a:t>Prop</a:t>
            </a:r>
            <a:r>
              <a:rPr lang="de-DE" dirty="0" smtClean="0"/>
              <a:t>. – </a:t>
            </a:r>
            <a:r>
              <a:rPr lang="de-DE" dirty="0" err="1" smtClean="0"/>
              <a:t>Stack</a:t>
            </a:r>
            <a:r>
              <a:rPr lang="de-DE" dirty="0" smtClean="0"/>
              <a:t>/Feedback</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en-US" sz="2000" dirty="0" smtClean="0"/>
          </a:p>
        </p:txBody>
      </p:sp>
      <p:sp>
        <p:nvSpPr>
          <p:cNvPr id="3" name="Titel 2"/>
          <p:cNvSpPr>
            <a:spLocks noGrp="1"/>
          </p:cNvSpPr>
          <p:nvPr>
            <p:ph type="title"/>
          </p:nvPr>
        </p:nvSpPr>
        <p:spPr/>
        <p:txBody>
          <a:bodyPr/>
          <a:lstStyle/>
          <a:p>
            <a:r>
              <a:rPr lang="de-DE" dirty="0" smtClean="0"/>
              <a:t>Message </a:t>
            </a:r>
            <a:r>
              <a:rPr lang="de-DE" dirty="0" err="1" smtClean="0"/>
              <a:t>Prop</a:t>
            </a:r>
            <a:r>
              <a:rPr lang="de-DE" dirty="0" smtClean="0"/>
              <a:t>. – </a:t>
            </a:r>
            <a:r>
              <a:rPr lang="de-DE" dirty="0" err="1" smtClean="0"/>
              <a:t>Stack</a:t>
            </a:r>
            <a:r>
              <a:rPr lang="de-DE" dirty="0" smtClean="0"/>
              <a:t>/Feedback</a:t>
            </a:r>
            <a:endParaRPr lang="de-DE" dirty="0"/>
          </a:p>
        </p:txBody>
      </p:sp>
      <p:grpSp>
        <p:nvGrpSpPr>
          <p:cNvPr id="46" name="Gruppieren 45"/>
          <p:cNvGrpSpPr/>
          <p:nvPr/>
        </p:nvGrpSpPr>
        <p:grpSpPr>
          <a:xfrm>
            <a:off x="2123728" y="1196752"/>
            <a:ext cx="4824536" cy="5112568"/>
            <a:chOff x="5289550" y="998538"/>
            <a:chExt cx="4449763" cy="4964112"/>
          </a:xfrm>
        </p:grpSpPr>
        <p:sp>
          <p:nvSpPr>
            <p:cNvPr id="4" name="Oval 4"/>
            <p:cNvSpPr>
              <a:spLocks noChangeArrowheads="1"/>
            </p:cNvSpPr>
            <p:nvPr/>
          </p:nvSpPr>
          <p:spPr bwMode="auto">
            <a:xfrm>
              <a:off x="6078538" y="1952625"/>
              <a:ext cx="322262"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5" name="Oval 5"/>
            <p:cNvSpPr>
              <a:spLocks noChangeArrowheads="1"/>
            </p:cNvSpPr>
            <p:nvPr/>
          </p:nvSpPr>
          <p:spPr bwMode="auto">
            <a:xfrm>
              <a:off x="6956425" y="2771775"/>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6" name="Oval 6"/>
            <p:cNvSpPr>
              <a:spLocks noChangeArrowheads="1"/>
            </p:cNvSpPr>
            <p:nvPr/>
          </p:nvSpPr>
          <p:spPr bwMode="auto">
            <a:xfrm>
              <a:off x="5505450" y="2763838"/>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sp>
          <p:nvSpPr>
            <p:cNvPr id="7" name="Oval 7"/>
            <p:cNvSpPr>
              <a:spLocks noChangeArrowheads="1"/>
            </p:cNvSpPr>
            <p:nvPr/>
          </p:nvSpPr>
          <p:spPr bwMode="auto">
            <a:xfrm>
              <a:off x="6081713" y="2765425"/>
              <a:ext cx="322262"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cxnSp>
          <p:nvCxnSpPr>
            <p:cNvPr id="8" name="AutoShape 8"/>
            <p:cNvCxnSpPr>
              <a:cxnSpLocks noChangeShapeType="1"/>
              <a:stCxn id="4" idx="4"/>
              <a:endCxn id="6" idx="0"/>
            </p:cNvCxnSpPr>
            <p:nvPr/>
          </p:nvCxnSpPr>
          <p:spPr bwMode="auto">
            <a:xfrm flipH="1">
              <a:off x="5667375" y="2260600"/>
              <a:ext cx="573088" cy="50323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9" name="AutoShape 9"/>
            <p:cNvCxnSpPr>
              <a:cxnSpLocks noChangeShapeType="1"/>
              <a:stCxn id="4" idx="4"/>
              <a:endCxn id="7" idx="0"/>
            </p:cNvCxnSpPr>
            <p:nvPr/>
          </p:nvCxnSpPr>
          <p:spPr bwMode="auto">
            <a:xfrm>
              <a:off x="6240463" y="2260600"/>
              <a:ext cx="3175" cy="5048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0" name="AutoShape 10"/>
            <p:cNvCxnSpPr>
              <a:cxnSpLocks noChangeShapeType="1"/>
              <a:stCxn id="4" idx="4"/>
              <a:endCxn id="5" idx="0"/>
            </p:cNvCxnSpPr>
            <p:nvPr/>
          </p:nvCxnSpPr>
          <p:spPr bwMode="auto">
            <a:xfrm>
              <a:off x="6240463" y="2260600"/>
              <a:ext cx="877887" cy="511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1" name="Oval 11"/>
            <p:cNvSpPr>
              <a:spLocks noChangeArrowheads="1"/>
            </p:cNvSpPr>
            <p:nvPr/>
          </p:nvSpPr>
          <p:spPr bwMode="auto">
            <a:xfrm>
              <a:off x="5510213" y="357505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cxnSp>
          <p:nvCxnSpPr>
            <p:cNvPr id="12" name="AutoShape 12"/>
            <p:cNvCxnSpPr>
              <a:cxnSpLocks noChangeShapeType="1"/>
              <a:stCxn id="6" idx="4"/>
              <a:endCxn id="11" idx="0"/>
            </p:cNvCxnSpPr>
            <p:nvPr/>
          </p:nvCxnSpPr>
          <p:spPr bwMode="auto">
            <a:xfrm>
              <a:off x="5667375" y="3071813"/>
              <a:ext cx="4763" cy="5032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3" name="Oval 13"/>
            <p:cNvSpPr>
              <a:spLocks noChangeArrowheads="1"/>
            </p:cNvSpPr>
            <p:nvPr/>
          </p:nvSpPr>
          <p:spPr bwMode="auto">
            <a:xfrm>
              <a:off x="7862888" y="358933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4" name="Oval 14"/>
            <p:cNvSpPr>
              <a:spLocks noChangeArrowheads="1"/>
            </p:cNvSpPr>
            <p:nvPr/>
          </p:nvSpPr>
          <p:spPr bwMode="auto">
            <a:xfrm>
              <a:off x="6443663" y="358140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sp>
          <p:nvSpPr>
            <p:cNvPr id="15" name="Oval 15"/>
            <p:cNvSpPr>
              <a:spLocks noChangeArrowheads="1"/>
            </p:cNvSpPr>
            <p:nvPr/>
          </p:nvSpPr>
          <p:spPr bwMode="auto">
            <a:xfrm>
              <a:off x="6926263" y="3584575"/>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cxnSp>
          <p:nvCxnSpPr>
            <p:cNvPr id="16" name="AutoShape 16"/>
            <p:cNvCxnSpPr>
              <a:cxnSpLocks noChangeShapeType="1"/>
              <a:stCxn id="5" idx="4"/>
              <a:endCxn id="14" idx="0"/>
            </p:cNvCxnSpPr>
            <p:nvPr/>
          </p:nvCxnSpPr>
          <p:spPr bwMode="auto">
            <a:xfrm flipH="1">
              <a:off x="6605588" y="3079750"/>
              <a:ext cx="512762" cy="5016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AutoShape 17"/>
            <p:cNvCxnSpPr>
              <a:cxnSpLocks noChangeShapeType="1"/>
              <a:stCxn id="5" idx="4"/>
              <a:endCxn id="15" idx="0"/>
            </p:cNvCxnSpPr>
            <p:nvPr/>
          </p:nvCxnSpPr>
          <p:spPr bwMode="auto">
            <a:xfrm flipH="1">
              <a:off x="7088188" y="3079750"/>
              <a:ext cx="30162" cy="5048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8"/>
            <p:cNvCxnSpPr>
              <a:cxnSpLocks noChangeShapeType="1"/>
              <a:stCxn id="5" idx="4"/>
              <a:endCxn id="13" idx="0"/>
            </p:cNvCxnSpPr>
            <p:nvPr/>
          </p:nvCxnSpPr>
          <p:spPr bwMode="auto">
            <a:xfrm>
              <a:off x="7118350" y="3079750"/>
              <a:ext cx="906463" cy="5095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9" name="Oval 19"/>
            <p:cNvSpPr>
              <a:spLocks noChangeArrowheads="1"/>
            </p:cNvSpPr>
            <p:nvPr/>
          </p:nvSpPr>
          <p:spPr bwMode="auto">
            <a:xfrm>
              <a:off x="8112125" y="4406900"/>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sp>
          <p:nvSpPr>
            <p:cNvPr id="20" name="Oval 20"/>
            <p:cNvSpPr>
              <a:spLocks noChangeArrowheads="1"/>
            </p:cNvSpPr>
            <p:nvPr/>
          </p:nvSpPr>
          <p:spPr bwMode="auto">
            <a:xfrm>
              <a:off x="7650163" y="4408488"/>
              <a:ext cx="323850" cy="307975"/>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21" name="AutoShape 21"/>
            <p:cNvCxnSpPr>
              <a:cxnSpLocks noChangeShapeType="1"/>
              <a:stCxn id="13" idx="4"/>
              <a:endCxn id="20" idx="0"/>
            </p:cNvCxnSpPr>
            <p:nvPr/>
          </p:nvCxnSpPr>
          <p:spPr bwMode="auto">
            <a:xfrm flipH="1">
              <a:off x="7812088" y="3897313"/>
              <a:ext cx="212725" cy="5111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AutoShape 22"/>
            <p:cNvCxnSpPr>
              <a:cxnSpLocks noChangeShapeType="1"/>
              <a:stCxn id="13" idx="4"/>
              <a:endCxn id="19" idx="0"/>
            </p:cNvCxnSpPr>
            <p:nvPr/>
          </p:nvCxnSpPr>
          <p:spPr bwMode="auto">
            <a:xfrm>
              <a:off x="8024813" y="3897313"/>
              <a:ext cx="249237" cy="50958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3" name="Oval 23"/>
            <p:cNvSpPr>
              <a:spLocks noChangeArrowheads="1"/>
            </p:cNvSpPr>
            <p:nvPr/>
          </p:nvSpPr>
          <p:spPr bwMode="auto">
            <a:xfrm>
              <a:off x="5751513" y="4402138"/>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sp>
          <p:nvSpPr>
            <p:cNvPr id="24" name="Oval 24"/>
            <p:cNvSpPr>
              <a:spLocks noChangeArrowheads="1"/>
            </p:cNvSpPr>
            <p:nvPr/>
          </p:nvSpPr>
          <p:spPr bwMode="auto">
            <a:xfrm>
              <a:off x="5289550" y="4403725"/>
              <a:ext cx="323850" cy="307975"/>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p:spPr>
          <p:txBody>
            <a:bodyPr wrap="none" anchor="ctr"/>
            <a:lstStyle/>
            <a:p>
              <a:pPr>
                <a:defRPr/>
              </a:pPr>
              <a:endParaRPr lang="de-DE"/>
            </a:p>
          </p:txBody>
        </p:sp>
        <p:cxnSp>
          <p:nvCxnSpPr>
            <p:cNvPr id="25" name="AutoShape 25"/>
            <p:cNvCxnSpPr>
              <a:cxnSpLocks noChangeShapeType="1"/>
              <a:stCxn id="23" idx="0"/>
              <a:endCxn id="11" idx="4"/>
            </p:cNvCxnSpPr>
            <p:nvPr/>
          </p:nvCxnSpPr>
          <p:spPr bwMode="auto">
            <a:xfrm flipH="1" flipV="1">
              <a:off x="5672138" y="3883025"/>
              <a:ext cx="241300" cy="51911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6" name="AutoShape 26"/>
            <p:cNvCxnSpPr>
              <a:cxnSpLocks noChangeShapeType="1"/>
              <a:stCxn id="11" idx="4"/>
              <a:endCxn id="24" idx="0"/>
            </p:cNvCxnSpPr>
            <p:nvPr/>
          </p:nvCxnSpPr>
          <p:spPr bwMode="auto">
            <a:xfrm flipH="1">
              <a:off x="5451475" y="3883025"/>
              <a:ext cx="220663" cy="5207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7" name="AutoShape 29"/>
            <p:cNvCxnSpPr>
              <a:cxnSpLocks noChangeShapeType="1"/>
              <a:stCxn id="4" idx="6"/>
              <a:endCxn id="5" idx="0"/>
            </p:cNvCxnSpPr>
            <p:nvPr/>
          </p:nvCxnSpPr>
          <p:spPr bwMode="auto">
            <a:xfrm>
              <a:off x="6400800" y="2106613"/>
              <a:ext cx="717550" cy="665162"/>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28" name="AutoShape 30"/>
            <p:cNvCxnSpPr>
              <a:cxnSpLocks noChangeShapeType="1"/>
              <a:stCxn id="5" idx="6"/>
              <a:endCxn id="13" idx="0"/>
            </p:cNvCxnSpPr>
            <p:nvPr/>
          </p:nvCxnSpPr>
          <p:spPr bwMode="auto">
            <a:xfrm>
              <a:off x="7280275" y="2925763"/>
              <a:ext cx="744538" cy="663575"/>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29" name="AutoShape 31"/>
            <p:cNvCxnSpPr>
              <a:cxnSpLocks noChangeShapeType="1"/>
              <a:stCxn id="13" idx="7"/>
              <a:endCxn id="33" idx="1"/>
            </p:cNvCxnSpPr>
            <p:nvPr/>
          </p:nvCxnSpPr>
          <p:spPr bwMode="auto">
            <a:xfrm rot="5400000" flipH="1" flipV="1">
              <a:off x="7975600" y="3235326"/>
              <a:ext cx="561975" cy="234950"/>
            </a:xfrm>
            <a:prstGeom prst="curvedConnector2">
              <a:avLst/>
            </a:prstGeom>
            <a:noFill/>
            <a:ln w="9525">
              <a:solidFill>
                <a:srgbClr val="00B050"/>
              </a:solidFill>
              <a:round/>
              <a:headEnd/>
              <a:tailEnd type="triangle" w="med" len="med"/>
            </a:ln>
            <a:extLst>
              <a:ext uri="{909E8E84-426E-40DD-AFC4-6F175D3DCCD1}">
                <a14:hiddenFill xmlns="" xmlns:a14="http://schemas.microsoft.com/office/drawing/2010/main">
                  <a:noFill/>
                </a14:hiddenFill>
              </a:ext>
            </a:extLst>
          </p:spPr>
        </p:cxnSp>
        <p:cxnSp>
          <p:nvCxnSpPr>
            <p:cNvPr id="30" name="AutoShape 28"/>
            <p:cNvCxnSpPr>
              <a:cxnSpLocks noChangeShapeType="1"/>
              <a:stCxn id="31" idx="1"/>
              <a:endCxn id="4" idx="0"/>
            </p:cNvCxnSpPr>
            <p:nvPr/>
          </p:nvCxnSpPr>
          <p:spPr bwMode="auto">
            <a:xfrm rot="10800000" flipV="1">
              <a:off x="6240463" y="1290638"/>
              <a:ext cx="1073150" cy="661987"/>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31" name="AutoShape 27"/>
            <p:cNvSpPr>
              <a:spLocks noChangeArrowheads="1"/>
            </p:cNvSpPr>
            <p:nvPr/>
          </p:nvSpPr>
          <p:spPr bwMode="auto">
            <a:xfrm>
              <a:off x="7313613" y="998538"/>
              <a:ext cx="1060450" cy="585787"/>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dirty="0"/>
                <a:t>Message</a:t>
              </a:r>
            </a:p>
            <a:p>
              <a:pPr defTabSz="915988"/>
              <a:r>
                <a:rPr lang="en-US" sz="1200" dirty="0"/>
                <a:t>Queue</a:t>
              </a:r>
            </a:p>
          </p:txBody>
        </p:sp>
        <p:sp>
          <p:nvSpPr>
            <p:cNvPr id="32" name="AutoShape 32"/>
            <p:cNvSpPr>
              <a:spLocks noChangeArrowheads="1"/>
            </p:cNvSpPr>
            <p:nvPr/>
          </p:nvSpPr>
          <p:spPr bwMode="auto">
            <a:xfrm>
              <a:off x="6234113" y="4351338"/>
              <a:ext cx="1374775" cy="358775"/>
            </a:xfrm>
            <a:prstGeom prst="wedgeRoundRectCallout">
              <a:avLst>
                <a:gd name="adj1" fmla="val 65870"/>
                <a:gd name="adj2" fmla="val -180051"/>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a:t>2. Consume</a:t>
              </a:r>
            </a:p>
          </p:txBody>
        </p:sp>
        <p:sp>
          <p:nvSpPr>
            <p:cNvPr id="33" name="Flussdiagramm: Mehrere Dokumente 43"/>
            <p:cNvSpPr>
              <a:spLocks noChangeArrowheads="1"/>
            </p:cNvSpPr>
            <p:nvPr/>
          </p:nvSpPr>
          <p:spPr bwMode="auto">
            <a:xfrm>
              <a:off x="8374063" y="2692400"/>
              <a:ext cx="1060450" cy="758825"/>
            </a:xfrm>
            <a:prstGeom prst="flowChartMultidocument">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pPr defTabSz="915988"/>
              <a:r>
                <a:rPr lang="de-DE" sz="1200" b="1"/>
                <a:t>Stack</a:t>
              </a:r>
              <a:r>
                <a:rPr lang="de-DE" sz="1200"/>
                <a:t>: Local</a:t>
              </a:r>
            </a:p>
            <a:p>
              <a:pPr defTabSz="915988"/>
              <a:r>
                <a:rPr lang="de-DE" sz="1200"/>
                <a:t>Messages</a:t>
              </a:r>
            </a:p>
          </p:txBody>
        </p:sp>
        <p:sp>
          <p:nvSpPr>
            <p:cNvPr id="34" name="AutoShape 32"/>
            <p:cNvSpPr>
              <a:spLocks noChangeArrowheads="1"/>
            </p:cNvSpPr>
            <p:nvPr/>
          </p:nvSpPr>
          <p:spPr bwMode="auto">
            <a:xfrm>
              <a:off x="8678863" y="3633788"/>
              <a:ext cx="1060450" cy="358775"/>
            </a:xfrm>
            <a:prstGeom prst="wedgeRoundRectCallout">
              <a:avLst>
                <a:gd name="adj1" fmla="val -93505"/>
                <a:gd name="adj2" fmla="val -79926"/>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a:t>3. Push</a:t>
              </a:r>
            </a:p>
          </p:txBody>
        </p:sp>
        <p:cxnSp>
          <p:nvCxnSpPr>
            <p:cNvPr id="35" name="AutoShape 31"/>
            <p:cNvCxnSpPr>
              <a:cxnSpLocks noChangeShapeType="1"/>
              <a:stCxn id="33" idx="1"/>
              <a:endCxn id="5" idx="7"/>
            </p:cNvCxnSpPr>
            <p:nvPr/>
          </p:nvCxnSpPr>
          <p:spPr bwMode="auto">
            <a:xfrm rot="10800000">
              <a:off x="7232650" y="2816225"/>
              <a:ext cx="1141413" cy="255588"/>
            </a:xfrm>
            <a:prstGeom prst="curvedConnector4">
              <a:avLst>
                <a:gd name="adj1" fmla="val 47921"/>
                <a:gd name="adj2" fmla="val 189671"/>
              </a:avLst>
            </a:prstGeom>
            <a:noFill/>
            <a:ln w="9525">
              <a:solidFill>
                <a:srgbClr val="00B050"/>
              </a:solidFill>
              <a:round/>
              <a:headEnd/>
              <a:tailEnd type="triangle" w="med" len="med"/>
            </a:ln>
            <a:extLst>
              <a:ext uri="{909E8E84-426E-40DD-AFC4-6F175D3DCCD1}">
                <a14:hiddenFill xmlns="" xmlns:a14="http://schemas.microsoft.com/office/drawing/2010/main">
                  <a:noFill/>
                </a14:hiddenFill>
              </a:ext>
            </a:extLst>
          </p:spPr>
        </p:cxnSp>
        <p:sp>
          <p:nvSpPr>
            <p:cNvPr id="36" name="AutoShape 32"/>
            <p:cNvSpPr>
              <a:spLocks noChangeArrowheads="1"/>
            </p:cNvSpPr>
            <p:nvPr/>
          </p:nvSpPr>
          <p:spPr bwMode="auto">
            <a:xfrm>
              <a:off x="7443788" y="2035175"/>
              <a:ext cx="1060450" cy="358775"/>
            </a:xfrm>
            <a:prstGeom prst="wedgeRoundRectCallout">
              <a:avLst>
                <a:gd name="adj1" fmla="val -7278"/>
                <a:gd name="adj2" fmla="val 174940"/>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dirty="0"/>
                <a:t>4. Pop</a:t>
              </a:r>
            </a:p>
          </p:txBody>
        </p:sp>
        <p:cxnSp>
          <p:nvCxnSpPr>
            <p:cNvPr id="37" name="AutoShape 31"/>
            <p:cNvCxnSpPr>
              <a:cxnSpLocks noChangeShapeType="1"/>
              <a:stCxn id="13" idx="3"/>
              <a:endCxn id="13" idx="2"/>
            </p:cNvCxnSpPr>
            <p:nvPr/>
          </p:nvCxnSpPr>
          <p:spPr bwMode="auto">
            <a:xfrm rot="5400000" flipH="1">
              <a:off x="7831932" y="3774281"/>
              <a:ext cx="109538" cy="47625"/>
            </a:xfrm>
            <a:prstGeom prst="curvedConnector4">
              <a:avLst>
                <a:gd name="adj1" fmla="val -251370"/>
                <a:gd name="adj2" fmla="val 582005"/>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cxnSp>
        <p:grpSp>
          <p:nvGrpSpPr>
            <p:cNvPr id="38" name="Gruppieren 63"/>
            <p:cNvGrpSpPr>
              <a:grpSpLocks/>
            </p:cNvGrpSpPr>
            <p:nvPr/>
          </p:nvGrpSpPr>
          <p:grpSpPr bwMode="auto">
            <a:xfrm>
              <a:off x="8016875" y="4914900"/>
              <a:ext cx="1662113" cy="1047750"/>
              <a:chOff x="7723188" y="4716464"/>
              <a:chExt cx="1662112" cy="1047750"/>
            </a:xfrm>
          </p:grpSpPr>
          <p:sp>
            <p:nvSpPr>
              <p:cNvPr id="39" name="AutoShape 35"/>
              <p:cNvSpPr>
                <a:spLocks noChangeArrowheads="1"/>
              </p:cNvSpPr>
              <p:nvPr/>
            </p:nvSpPr>
            <p:spPr bwMode="auto">
              <a:xfrm>
                <a:off x="7723188" y="4716464"/>
                <a:ext cx="1662112" cy="1047750"/>
              </a:xfrm>
              <a:prstGeom prst="roundRect">
                <a:avLst>
                  <a:gd name="adj"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endParaRPr lang="en-US"/>
              </a:p>
            </p:txBody>
          </p:sp>
          <p:sp>
            <p:nvSpPr>
              <p:cNvPr id="40" name="Line 36"/>
              <p:cNvSpPr>
                <a:spLocks noChangeShapeType="1"/>
              </p:cNvSpPr>
              <p:nvPr/>
            </p:nvSpPr>
            <p:spPr bwMode="auto">
              <a:xfrm>
                <a:off x="7889399" y="4903996"/>
                <a:ext cx="461861" cy="0"/>
              </a:xfrm>
              <a:prstGeom prst="line">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1" name="Line 37"/>
              <p:cNvSpPr>
                <a:spLocks noChangeShapeType="1"/>
              </p:cNvSpPr>
              <p:nvPr/>
            </p:nvSpPr>
            <p:spPr bwMode="auto">
              <a:xfrm>
                <a:off x="7902637" y="5096877"/>
                <a:ext cx="450094" cy="0"/>
              </a:xfrm>
              <a:prstGeom prst="line">
                <a:avLst/>
              </a:prstGeom>
              <a:noFill/>
              <a:ln w="9525">
                <a:solidFill>
                  <a:srgbClr val="0066FF"/>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sp>
            <p:nvSpPr>
              <p:cNvPr id="42" name="Text Box 38"/>
              <p:cNvSpPr txBox="1">
                <a:spLocks noChangeArrowheads="1"/>
              </p:cNvSpPr>
              <p:nvPr/>
            </p:nvSpPr>
            <p:spPr bwMode="auto">
              <a:xfrm>
                <a:off x="8333649" y="4734145"/>
                <a:ext cx="1010427" cy="100810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83958" tIns="41979" rIns="83958" bIns="41979">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a:solidFill>
                      <a:schemeClr val="accent2"/>
                    </a:solidFill>
                  </a:rPr>
                  <a:t>Tunneling</a:t>
                </a:r>
              </a:p>
              <a:p>
                <a:pPr eaLnBrk="1" hangingPunct="1"/>
                <a:r>
                  <a:rPr lang="en-US">
                    <a:solidFill>
                      <a:srgbClr val="0066FF"/>
                    </a:solidFill>
                  </a:rPr>
                  <a:t>Bubbling</a:t>
                </a:r>
              </a:p>
              <a:p>
                <a:pPr eaLnBrk="1" hangingPunct="1"/>
                <a:r>
                  <a:rPr lang="en-US">
                    <a:solidFill>
                      <a:srgbClr val="00B050"/>
                    </a:solidFill>
                  </a:rPr>
                  <a:t>Stack      </a:t>
                </a:r>
              </a:p>
              <a:p>
                <a:pPr eaLnBrk="1" hangingPunct="1"/>
                <a:r>
                  <a:rPr lang="en-US">
                    <a:solidFill>
                      <a:srgbClr val="000000"/>
                    </a:solidFill>
                  </a:rPr>
                  <a:t>Focus</a:t>
                </a:r>
              </a:p>
            </p:txBody>
          </p:sp>
          <p:sp>
            <p:nvSpPr>
              <p:cNvPr id="43" name="Oval 39"/>
              <p:cNvSpPr>
                <a:spLocks noChangeArrowheads="1"/>
              </p:cNvSpPr>
              <p:nvPr/>
            </p:nvSpPr>
            <p:spPr bwMode="auto">
              <a:xfrm>
                <a:off x="8013340" y="5477770"/>
                <a:ext cx="238285" cy="213033"/>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44" name="Line 37"/>
              <p:cNvSpPr>
                <a:spLocks noChangeShapeType="1"/>
              </p:cNvSpPr>
              <p:nvPr/>
            </p:nvSpPr>
            <p:spPr bwMode="auto">
              <a:xfrm>
                <a:off x="7878325" y="5319210"/>
                <a:ext cx="450094" cy="0"/>
              </a:xfrm>
              <a:prstGeom prst="line">
                <a:avLst/>
              </a:prstGeom>
              <a:noFill/>
              <a:ln w="9525">
                <a:solidFill>
                  <a:srgbClr val="00B05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45" name="AutoShape 33"/>
            <p:cNvSpPr>
              <a:spLocks noChangeArrowheads="1"/>
            </p:cNvSpPr>
            <p:nvPr/>
          </p:nvSpPr>
          <p:spPr bwMode="auto">
            <a:xfrm>
              <a:off x="8677275" y="4229100"/>
              <a:ext cx="1062038" cy="358775"/>
            </a:xfrm>
            <a:prstGeom prst="wedgeRoundRectCallout">
              <a:avLst>
                <a:gd name="adj1" fmla="val -99639"/>
                <a:gd name="adj2" fmla="val -134542"/>
                <a:gd name="adj3" fmla="val 16667"/>
              </a:avLst>
            </a:prstGeom>
            <a:solidFill>
              <a:schemeClr val="bg1">
                <a:lumMod val="85000"/>
              </a:schemeClr>
            </a:solidFill>
            <a:ln w="9525" algn="ctr">
              <a:solidFill>
                <a:schemeClr val="tx1"/>
              </a:solidFill>
              <a:miter lim="800000"/>
              <a:headEnd/>
              <a:tailEnd/>
            </a:ln>
          </p:spPr>
          <p:txBody>
            <a:bodyPr lIns="83958" tIns="41979" rIns="83958" bIns="41979" anchor="ctr"/>
            <a:lstStyle/>
            <a:p>
              <a:pPr defTabSz="915988"/>
              <a:r>
                <a:rPr lang="en-US"/>
                <a:t>1. Block</a:t>
              </a:r>
            </a:p>
          </p:txBody>
        </p: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External Messages can be sent by:</a:t>
            </a:r>
            <a:br>
              <a:rPr lang="en-US" sz="2400" dirty="0" smtClean="0"/>
            </a:br>
            <a:endParaRPr lang="en-US" sz="2400" dirty="0" smtClean="0"/>
          </a:p>
          <a:p>
            <a:pPr lvl="1"/>
            <a:r>
              <a:rPr lang="en-US" dirty="0" smtClean="0"/>
              <a:t>Applications (any task context, C code, C++ code)</a:t>
            </a:r>
          </a:p>
          <a:p>
            <a:pPr lvl="1">
              <a:buNone/>
            </a:pP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a:t>
            </a:r>
            <a:r>
              <a:rPr lang="en-US" sz="1600" dirty="0" err="1" smtClean="0">
                <a:solidFill>
                  <a:srgbClr val="0000FF"/>
                </a:solidFill>
                <a:latin typeface="Consolas" pitchFamily="49" charset="0"/>
              </a:rPr>
              <a:t>HMI_boSendMessage</a:t>
            </a:r>
            <a:r>
              <a:rPr lang="en-US" sz="1600" dirty="0" smtClean="0">
                <a:latin typeface="Consolas" pitchFamily="49" charset="0"/>
              </a:rPr>
              <a:t>(uint16 </a:t>
            </a:r>
            <a:r>
              <a:rPr lang="en-US" sz="1600" dirty="0" smtClean="0">
                <a:solidFill>
                  <a:srgbClr val="FF9900"/>
                </a:solidFill>
                <a:latin typeface="Consolas" pitchFamily="49" charset="0"/>
              </a:rPr>
              <a:t>u16MsgID</a:t>
            </a: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a:t>
            </a:r>
            <a:r>
              <a:rPr lang="en-US" sz="1600" dirty="0" err="1" smtClean="0">
                <a:solidFill>
                  <a:srgbClr val="FF9900"/>
                </a:solidFill>
                <a:latin typeface="Consolas" pitchFamily="49" charset="0"/>
              </a:rPr>
              <a:t>boHasData</a:t>
            </a:r>
            <a:r>
              <a:rPr lang="en-US" sz="1600" dirty="0" smtClean="0">
                <a:latin typeface="Consolas" pitchFamily="49" charset="0"/>
              </a:rPr>
              <a:t>,</a:t>
            </a:r>
            <a:br>
              <a:rPr lang="en-US" sz="1600" dirty="0" smtClean="0">
                <a:latin typeface="Consolas" pitchFamily="49" charset="0"/>
              </a:rPr>
            </a:br>
            <a:r>
              <a:rPr lang="en-US" sz="1600" dirty="0" smtClean="0">
                <a:latin typeface="Consolas" pitchFamily="49" charset="0"/>
              </a:rPr>
              <a:t>     uint32 </a:t>
            </a:r>
            <a:r>
              <a:rPr lang="en-US" sz="1600" dirty="0" smtClean="0">
                <a:solidFill>
                  <a:srgbClr val="FF9900"/>
                </a:solidFill>
                <a:latin typeface="Consolas" pitchFamily="49" charset="0"/>
              </a:rPr>
              <a:t>u32Data</a:t>
            </a:r>
            <a:r>
              <a:rPr lang="en-US" sz="1600" dirty="0" smtClean="0">
                <a:latin typeface="Consolas" pitchFamily="49" charset="0"/>
              </a:rPr>
              <a:t>, </a:t>
            </a:r>
            <a:r>
              <a:rPr lang="en-US" sz="1600" dirty="0" err="1" smtClean="0">
                <a:latin typeface="Consolas" pitchFamily="49" charset="0"/>
              </a:rPr>
              <a:t>enMessageType</a:t>
            </a:r>
            <a:r>
              <a:rPr lang="en-US" sz="1600" dirty="0" smtClean="0">
                <a:latin typeface="Consolas" pitchFamily="49" charset="0"/>
              </a:rPr>
              <a:t> </a:t>
            </a:r>
            <a:r>
              <a:rPr lang="en-US" sz="1600" dirty="0" err="1" smtClean="0">
                <a:solidFill>
                  <a:srgbClr val="FF9900"/>
                </a:solidFill>
                <a:latin typeface="Consolas" pitchFamily="49" charset="0"/>
              </a:rPr>
              <a:t>enMsgType</a:t>
            </a:r>
            <a:r>
              <a:rPr lang="en-US" sz="1600" dirty="0" smtClean="0">
                <a:latin typeface="Consolas" pitchFamily="49" charset="0"/>
              </a:rPr>
              <a:t>);</a:t>
            </a:r>
            <a:br>
              <a:rPr lang="en-US" sz="1600" dirty="0" smtClean="0">
                <a:latin typeface="Consolas" pitchFamily="49" charset="0"/>
              </a:rPr>
            </a:br>
            <a:endParaRPr lang="en-US" sz="1600" dirty="0" smtClean="0">
              <a:latin typeface="Consolas" pitchFamily="49" charset="0"/>
            </a:endParaRPr>
          </a:p>
          <a:p>
            <a:pPr lvl="1"/>
            <a:r>
              <a:rPr lang="en-US" dirty="0" smtClean="0"/>
              <a:t>Applications (any task context, C code, C++ code)</a:t>
            </a:r>
          </a:p>
          <a:p>
            <a:pPr lvl="1">
              <a:buNone/>
            </a:pP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a:t>
            </a:r>
            <a:r>
              <a:rPr lang="de-DE" sz="1600" dirty="0" err="1" smtClean="0">
                <a:solidFill>
                  <a:srgbClr val="0000FF"/>
                </a:solidFill>
                <a:latin typeface="Consolas" pitchFamily="49" charset="0"/>
              </a:rPr>
              <a:t>HMI_boSendMessagePrio</a:t>
            </a:r>
            <a:r>
              <a:rPr lang="en-US" sz="1600" dirty="0" smtClean="0">
                <a:latin typeface="Consolas" pitchFamily="49" charset="0"/>
              </a:rPr>
              <a:t>(uint16 </a:t>
            </a:r>
            <a:r>
              <a:rPr lang="en-US" sz="1600" dirty="0" smtClean="0">
                <a:solidFill>
                  <a:srgbClr val="FF9900"/>
                </a:solidFill>
                <a:latin typeface="Consolas" pitchFamily="49" charset="0"/>
              </a:rPr>
              <a:t>u16MsgID</a:t>
            </a: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a:t>
            </a:r>
            <a:r>
              <a:rPr lang="en-US" sz="1600" dirty="0" err="1" smtClean="0">
                <a:solidFill>
                  <a:srgbClr val="FF9900"/>
                </a:solidFill>
                <a:latin typeface="Consolas" pitchFamily="49" charset="0"/>
              </a:rPr>
              <a:t>boHasData</a:t>
            </a:r>
            <a:r>
              <a:rPr lang="en-US" sz="1600" dirty="0" smtClean="0">
                <a:latin typeface="Consolas" pitchFamily="49" charset="0"/>
              </a:rPr>
              <a:t>,</a:t>
            </a:r>
            <a:br>
              <a:rPr lang="en-US" sz="1600" dirty="0" smtClean="0">
                <a:latin typeface="Consolas" pitchFamily="49" charset="0"/>
              </a:rPr>
            </a:br>
            <a:r>
              <a:rPr lang="en-US" sz="1600" dirty="0" smtClean="0">
                <a:latin typeface="Consolas" pitchFamily="49" charset="0"/>
              </a:rPr>
              <a:t>     uint32 </a:t>
            </a:r>
            <a:r>
              <a:rPr lang="en-US" sz="1600" dirty="0" smtClean="0">
                <a:solidFill>
                  <a:srgbClr val="FF9900"/>
                </a:solidFill>
                <a:latin typeface="Consolas" pitchFamily="49" charset="0"/>
              </a:rPr>
              <a:t>u32Data</a:t>
            </a:r>
            <a:r>
              <a:rPr lang="en-US" sz="1600" dirty="0" smtClean="0">
                <a:latin typeface="Consolas" pitchFamily="49" charset="0"/>
              </a:rPr>
              <a:t>, </a:t>
            </a:r>
            <a:r>
              <a:rPr lang="en-US" sz="1600" dirty="0" err="1" smtClean="0">
                <a:latin typeface="Consolas" pitchFamily="49" charset="0"/>
              </a:rPr>
              <a:t>enMessageType</a:t>
            </a:r>
            <a:r>
              <a:rPr lang="en-US" sz="1600" dirty="0" smtClean="0">
                <a:latin typeface="Consolas" pitchFamily="49" charset="0"/>
              </a:rPr>
              <a:t> </a:t>
            </a:r>
            <a:r>
              <a:rPr lang="en-US" sz="1600" dirty="0" err="1" smtClean="0">
                <a:solidFill>
                  <a:srgbClr val="FF9900"/>
                </a:solidFill>
                <a:latin typeface="Consolas" pitchFamily="49" charset="0"/>
              </a:rPr>
              <a:t>enMsgType</a:t>
            </a:r>
            <a:r>
              <a:rPr lang="de-DE" sz="1600" dirty="0" smtClean="0">
                <a:latin typeface="Consolas" pitchFamily="49" charset="0"/>
              </a:rPr>
              <a:t>, uint8 </a:t>
            </a:r>
            <a:r>
              <a:rPr lang="de-DE" sz="1600" dirty="0" err="1" smtClean="0">
                <a:solidFill>
                  <a:srgbClr val="FF9900"/>
                </a:solidFill>
                <a:latin typeface="Consolas" pitchFamily="49" charset="0"/>
              </a:rPr>
              <a:t>prio</a:t>
            </a:r>
            <a:r>
              <a:rPr lang="en-US" sz="1600" dirty="0" smtClean="0">
                <a:latin typeface="Consolas" pitchFamily="49" charset="0"/>
              </a:rPr>
              <a:t>);</a:t>
            </a:r>
            <a:br>
              <a:rPr lang="en-US" sz="1600" dirty="0" smtClean="0">
                <a:latin typeface="Consolas" pitchFamily="49" charset="0"/>
              </a:rPr>
            </a:br>
            <a:endParaRPr lang="en-US" sz="1600" dirty="0" smtClean="0">
              <a:latin typeface="Consolas" pitchFamily="49" charset="0"/>
            </a:endParaRPr>
          </a:p>
          <a:p>
            <a:endParaRPr lang="en-US" sz="2000" dirty="0" smtClean="0"/>
          </a:p>
        </p:txBody>
      </p:sp>
      <p:sp>
        <p:nvSpPr>
          <p:cNvPr id="3" name="Titel 2"/>
          <p:cNvSpPr>
            <a:spLocks noGrp="1"/>
          </p:cNvSpPr>
          <p:nvPr>
            <p:ph type="title"/>
          </p:nvPr>
        </p:nvSpPr>
        <p:spPr/>
        <p:txBody>
          <a:bodyPr/>
          <a:lstStyle/>
          <a:p>
            <a:r>
              <a:rPr lang="de-DE" dirty="0" err="1" smtClean="0"/>
              <a:t>Sending</a:t>
            </a:r>
            <a:r>
              <a:rPr lang="de-DE" dirty="0" smtClean="0"/>
              <a:t> Messages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lnSpcReduction="10000"/>
          </a:bodyPr>
          <a:lstStyle/>
          <a:p>
            <a:r>
              <a:rPr lang="en-US" sz="2400" dirty="0" smtClean="0"/>
              <a:t>External Messages can be sent by:</a:t>
            </a:r>
            <a:br>
              <a:rPr lang="en-US" sz="2400" dirty="0" smtClean="0"/>
            </a:br>
            <a:endParaRPr lang="en-US" sz="2400" dirty="0" smtClean="0"/>
          </a:p>
          <a:p>
            <a:pPr lvl="1"/>
            <a:r>
              <a:rPr lang="en-US" dirty="0" smtClean="0"/>
              <a:t>Widgets (C++ code)</a:t>
            </a:r>
          </a:p>
          <a:p>
            <a:pPr lvl="1">
              <a:buNone/>
            </a:pP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WAS::</a:t>
            </a:r>
            <a:r>
              <a:rPr lang="de-DE" sz="1600" dirty="0" smtClean="0">
                <a:latin typeface="Consolas" pitchFamily="49" charset="0"/>
              </a:rPr>
              <a:t>Framework</a:t>
            </a:r>
            <a:r>
              <a:rPr lang="en-US" sz="1600" dirty="0" smtClean="0">
                <a:latin typeface="Consolas" pitchFamily="49" charset="0"/>
              </a:rPr>
              <a:t>::</a:t>
            </a:r>
            <a:r>
              <a:rPr lang="de-DE" sz="1600" dirty="0" smtClean="0">
                <a:solidFill>
                  <a:srgbClr val="0000FF"/>
                </a:solidFill>
                <a:latin typeface="Consolas" pitchFamily="49" charset="0"/>
              </a:rPr>
              <a:t>PostMessage</a:t>
            </a:r>
            <a:r>
              <a:rPr lang="en-US" sz="1600" dirty="0" smtClean="0">
                <a:latin typeface="Consolas" pitchFamily="49" charset="0"/>
              </a:rPr>
              <a:t> (uint16 </a:t>
            </a:r>
            <a:r>
              <a:rPr lang="de-DE" sz="1600" dirty="0" smtClean="0">
                <a:solidFill>
                  <a:srgbClr val="FF9900"/>
                </a:solidFill>
                <a:latin typeface="Consolas" pitchFamily="49" charset="0"/>
              </a:rPr>
              <a:t>u16MessageID</a:t>
            </a:r>
            <a:r>
              <a:rPr lang="en-US" sz="1600" dirty="0" smtClean="0">
                <a:latin typeface="Consolas" pitchFamily="49" charset="0"/>
              </a:rPr>
              <a:t>,</a:t>
            </a:r>
            <a:br>
              <a:rPr lang="en-US" sz="1600" dirty="0" smtClean="0">
                <a:latin typeface="Consolas" pitchFamily="49" charset="0"/>
              </a:rPr>
            </a:br>
            <a:r>
              <a:rPr lang="en-US" sz="1600" dirty="0" smtClean="0">
                <a:latin typeface="Consolas" pitchFamily="49" charset="0"/>
              </a:rPr>
              <a:t>     </a:t>
            </a:r>
            <a:r>
              <a:rPr lang="da-DK" sz="1600" dirty="0" smtClean="0">
                <a:latin typeface="Consolas" pitchFamily="49" charset="0"/>
              </a:rPr>
              <a:t>enum WCS::enMessageType </a:t>
            </a:r>
            <a:r>
              <a:rPr lang="da-DK" sz="1600" dirty="0" smtClean="0">
                <a:solidFill>
                  <a:srgbClr val="FF9900"/>
                </a:solidFill>
                <a:latin typeface="Consolas" pitchFamily="49" charset="0"/>
              </a:rPr>
              <a:t>enMessageType</a:t>
            </a:r>
            <a:r>
              <a:rPr lang="da-DK" sz="1600" dirty="0" smtClean="0">
                <a:latin typeface="Consolas" pitchFamily="49" charset="0"/>
              </a:rPr>
              <a:t>, uint32 </a:t>
            </a:r>
            <a:r>
              <a:rPr lang="da-DK" sz="1600" dirty="0" smtClean="0">
                <a:solidFill>
                  <a:srgbClr val="FF9900"/>
                </a:solidFill>
                <a:latin typeface="Consolas" pitchFamily="49" charset="0"/>
              </a:rPr>
              <a:t>u32Data</a:t>
            </a:r>
            <a:br>
              <a:rPr lang="da-DK" sz="1600" dirty="0" smtClean="0">
                <a:solidFill>
                  <a:srgbClr val="FF9900"/>
                </a:solidFill>
                <a:latin typeface="Consolas" pitchFamily="49" charset="0"/>
              </a:rPr>
            </a:br>
            <a:r>
              <a:rPr lang="da-DK" sz="1600" dirty="0" smtClean="0">
                <a:latin typeface="Consolas" pitchFamily="49" charset="0"/>
              </a:rPr>
              <a:t>     </a:t>
            </a:r>
            <a:r>
              <a:rPr lang="de-DE" sz="1600" dirty="0" err="1" smtClean="0">
                <a:latin typeface="Consolas" pitchFamily="49" charset="0"/>
              </a:rPr>
              <a:t>enum</a:t>
            </a:r>
            <a:r>
              <a:rPr lang="de-DE" sz="1600" dirty="0" smtClean="0">
                <a:latin typeface="Consolas" pitchFamily="49" charset="0"/>
              </a:rPr>
              <a:t> WRS::</a:t>
            </a:r>
            <a:r>
              <a:rPr lang="de-DE" sz="1600" dirty="0" err="1" smtClean="0">
                <a:latin typeface="Consolas" pitchFamily="49" charset="0"/>
              </a:rPr>
              <a:t>ExternalMessageQueuePriorityLevel</a:t>
            </a:r>
            <a:r>
              <a:rPr lang="de-DE" sz="1600" dirty="0" smtClean="0">
                <a:latin typeface="Consolas" pitchFamily="49" charset="0"/>
              </a:rPr>
              <a:t> </a:t>
            </a:r>
            <a:r>
              <a:rPr lang="de-DE" sz="1600" dirty="0" err="1" smtClean="0">
                <a:solidFill>
                  <a:srgbClr val="FF9900"/>
                </a:solidFill>
                <a:latin typeface="Consolas" pitchFamily="49" charset="0"/>
              </a:rPr>
              <a:t>enPrio</a:t>
            </a:r>
            <a:r>
              <a:rPr lang="en-US" sz="1600" dirty="0" smtClean="0">
                <a:latin typeface="Consolas" pitchFamily="49" charset="0"/>
              </a:rPr>
              <a:t>);</a:t>
            </a:r>
          </a:p>
          <a:p>
            <a:endParaRPr lang="en-US" sz="2000" dirty="0" smtClean="0"/>
          </a:p>
          <a:p>
            <a:r>
              <a:rPr lang="en-US" sz="2400" dirty="0" smtClean="0"/>
              <a:t>Internal Messages can be sent by:</a:t>
            </a:r>
          </a:p>
          <a:p>
            <a:endParaRPr lang="en-US" sz="2400" dirty="0" smtClean="0"/>
          </a:p>
          <a:p>
            <a:pPr lvl="1"/>
            <a:r>
              <a:rPr lang="en-US" dirty="0" smtClean="0"/>
              <a:t>Widgets (C++ code)</a:t>
            </a:r>
          </a:p>
          <a:p>
            <a:pPr lvl="1">
              <a:buNone/>
            </a:pP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WAS::</a:t>
            </a:r>
            <a:r>
              <a:rPr lang="de-DE" sz="1600" dirty="0" smtClean="0">
                <a:latin typeface="Consolas" pitchFamily="49" charset="0"/>
              </a:rPr>
              <a:t>DisplayController</a:t>
            </a:r>
            <a:r>
              <a:rPr lang="en-US" sz="1600" dirty="0" smtClean="0">
                <a:latin typeface="Consolas" pitchFamily="49" charset="0"/>
              </a:rPr>
              <a:t>::</a:t>
            </a:r>
            <a:r>
              <a:rPr lang="de-DE" sz="1600" dirty="0" smtClean="0">
                <a:solidFill>
                  <a:srgbClr val="0000FF"/>
                </a:solidFill>
                <a:latin typeface="Consolas" pitchFamily="49" charset="0"/>
              </a:rPr>
              <a:t>PostMessage</a:t>
            </a:r>
            <a:r>
              <a:rPr lang="en-US" sz="1600" dirty="0" smtClean="0">
                <a:latin typeface="Consolas" pitchFamily="49" charset="0"/>
              </a:rPr>
              <a:t>(uint16 </a:t>
            </a:r>
            <a:r>
              <a:rPr lang="de-DE" sz="1600" dirty="0" smtClean="0">
                <a:solidFill>
                  <a:srgbClr val="FF9900"/>
                </a:solidFill>
                <a:latin typeface="Consolas" pitchFamily="49" charset="0"/>
              </a:rPr>
              <a:t>u16MessageID</a:t>
            </a:r>
            <a:r>
              <a:rPr lang="en-US" sz="1600" dirty="0" smtClean="0">
                <a:latin typeface="Consolas" pitchFamily="49" charset="0"/>
              </a:rPr>
              <a:t>,</a:t>
            </a:r>
            <a:br>
              <a:rPr lang="en-US" sz="1600" dirty="0" smtClean="0">
                <a:latin typeface="Consolas" pitchFamily="49" charset="0"/>
              </a:rPr>
            </a:br>
            <a:r>
              <a:rPr lang="en-US" sz="1600" dirty="0" smtClean="0">
                <a:latin typeface="Consolas" pitchFamily="49" charset="0"/>
              </a:rPr>
              <a:t>     </a:t>
            </a:r>
            <a:r>
              <a:rPr lang="da-DK" sz="1600" dirty="0" smtClean="0">
                <a:latin typeface="Consolas" pitchFamily="49" charset="0"/>
              </a:rPr>
              <a:t>enum WCS::enMessageType </a:t>
            </a:r>
            <a:r>
              <a:rPr lang="da-DK" sz="1600" dirty="0" smtClean="0">
                <a:solidFill>
                  <a:srgbClr val="FF9900"/>
                </a:solidFill>
                <a:latin typeface="Consolas" pitchFamily="49" charset="0"/>
              </a:rPr>
              <a:t>enMessageType</a:t>
            </a:r>
            <a:r>
              <a:rPr lang="da-DK" sz="1600" dirty="0" smtClean="0">
                <a:latin typeface="Consolas" pitchFamily="49" charset="0"/>
              </a:rPr>
              <a:t>, uint32 </a:t>
            </a:r>
            <a:r>
              <a:rPr lang="da-DK" sz="1600" dirty="0" smtClean="0">
                <a:solidFill>
                  <a:srgbClr val="FF9900"/>
                </a:solidFill>
                <a:latin typeface="Consolas" pitchFamily="49" charset="0"/>
              </a:rPr>
              <a:t>u32Data</a:t>
            </a:r>
            <a:r>
              <a:rPr lang="en-US" sz="1600" dirty="0" smtClean="0">
                <a:latin typeface="Consolas" pitchFamily="49" charset="0"/>
              </a:rPr>
              <a:t>);</a:t>
            </a:r>
          </a:p>
          <a:p>
            <a:pPr lvl="1"/>
            <a:endParaRPr lang="en-US" dirty="0" smtClean="0"/>
          </a:p>
          <a:p>
            <a:pPr lvl="1"/>
            <a:r>
              <a:rPr lang="en-US" dirty="0" smtClean="0"/>
              <a:t>Widgets (C++ code)</a:t>
            </a:r>
          </a:p>
          <a:p>
            <a:pPr lvl="1">
              <a:buNone/>
            </a:pPr>
            <a:r>
              <a:rPr lang="en-US" sz="1600" dirty="0" smtClean="0">
                <a:latin typeface="Consolas" pitchFamily="49" charset="0"/>
              </a:rPr>
              <a:t>	</a:t>
            </a:r>
            <a:r>
              <a:rPr lang="en-US" sz="1600" dirty="0" err="1" smtClean="0">
                <a:latin typeface="Consolas" pitchFamily="49" charset="0"/>
              </a:rPr>
              <a:t>bool</a:t>
            </a:r>
            <a:r>
              <a:rPr lang="en-US" sz="1600" dirty="0" smtClean="0">
                <a:latin typeface="Consolas" pitchFamily="49" charset="0"/>
              </a:rPr>
              <a:t> WCS::</a:t>
            </a:r>
            <a:r>
              <a:rPr lang="de-DE" sz="1600" dirty="0" smtClean="0">
                <a:latin typeface="Consolas" pitchFamily="49" charset="0"/>
              </a:rPr>
              <a:t>Messenger::</a:t>
            </a:r>
            <a:r>
              <a:rPr lang="de-DE" sz="1600" dirty="0" err="1" smtClean="0">
                <a:solidFill>
                  <a:srgbClr val="0000FF"/>
                </a:solidFill>
                <a:latin typeface="Consolas" pitchFamily="49" charset="0"/>
              </a:rPr>
              <a:t>boSendMessage</a:t>
            </a:r>
            <a:r>
              <a:rPr lang="de-DE" sz="1600" dirty="0" smtClean="0">
                <a:latin typeface="Consolas" pitchFamily="49" charset="0"/>
              </a:rPr>
              <a:t>(uint16 </a:t>
            </a:r>
            <a:r>
              <a:rPr lang="de-DE" sz="1600" dirty="0" smtClean="0">
                <a:solidFill>
                  <a:srgbClr val="FF9900"/>
                </a:solidFill>
                <a:latin typeface="Consolas" pitchFamily="49" charset="0"/>
              </a:rPr>
              <a:t>u16MessageID</a:t>
            </a:r>
            <a:r>
              <a:rPr lang="de-DE" sz="1600" dirty="0" smtClean="0">
                <a:latin typeface="Consolas" pitchFamily="49" charset="0"/>
              </a:rPr>
              <a:t>,</a:t>
            </a:r>
            <a:br>
              <a:rPr lang="de-DE" sz="1600" dirty="0" smtClean="0">
                <a:latin typeface="Consolas" pitchFamily="49" charset="0"/>
              </a:rPr>
            </a:br>
            <a:r>
              <a:rPr lang="de-DE" sz="1600" dirty="0" smtClean="0">
                <a:latin typeface="Consolas" pitchFamily="49" charset="0"/>
              </a:rPr>
              <a:t>     </a:t>
            </a:r>
            <a:r>
              <a:rPr lang="de-DE" sz="1600" dirty="0" err="1" smtClean="0">
                <a:latin typeface="Consolas" pitchFamily="49" charset="0"/>
              </a:rPr>
              <a:t>enum</a:t>
            </a:r>
            <a:r>
              <a:rPr lang="de-DE" sz="1600" dirty="0" smtClean="0">
                <a:latin typeface="Consolas" pitchFamily="49" charset="0"/>
              </a:rPr>
              <a:t> </a:t>
            </a:r>
            <a:r>
              <a:rPr lang="da-DK" sz="1600" dirty="0" smtClean="0">
                <a:latin typeface="Consolas" pitchFamily="49" charset="0"/>
              </a:rPr>
              <a:t>WCS::enMessageType </a:t>
            </a:r>
            <a:r>
              <a:rPr lang="da-DK" sz="1600" dirty="0" smtClean="0">
                <a:solidFill>
                  <a:srgbClr val="FF9900"/>
                </a:solidFill>
                <a:latin typeface="Consolas" pitchFamily="49" charset="0"/>
              </a:rPr>
              <a:t>enMessageType</a:t>
            </a:r>
            <a:r>
              <a:rPr lang="de-DE" sz="1600" dirty="0" smtClean="0">
                <a:latin typeface="Consolas" pitchFamily="49" charset="0"/>
              </a:rPr>
              <a:t>, uint32 </a:t>
            </a:r>
            <a:r>
              <a:rPr lang="da-DK" sz="1600" dirty="0" smtClean="0">
                <a:solidFill>
                  <a:srgbClr val="FF9900"/>
                </a:solidFill>
                <a:latin typeface="Consolas" pitchFamily="49" charset="0"/>
              </a:rPr>
              <a:t>u32Data</a:t>
            </a:r>
            <a:r>
              <a:rPr lang="de-DE" sz="1600" dirty="0" smtClean="0">
                <a:latin typeface="Consolas" pitchFamily="49" charset="0"/>
              </a:rPr>
              <a:t>);</a:t>
            </a:r>
            <a:endParaRPr lang="en-US" sz="1600" dirty="0" smtClean="0">
              <a:latin typeface="Consolas" pitchFamily="49" charset="0"/>
            </a:endParaRPr>
          </a:p>
          <a:p>
            <a:endParaRPr lang="en-US" sz="2000" dirty="0" smtClean="0"/>
          </a:p>
        </p:txBody>
      </p:sp>
      <p:sp>
        <p:nvSpPr>
          <p:cNvPr id="3" name="Titel 2"/>
          <p:cNvSpPr>
            <a:spLocks noGrp="1"/>
          </p:cNvSpPr>
          <p:nvPr>
            <p:ph type="title"/>
          </p:nvPr>
        </p:nvSpPr>
        <p:spPr/>
        <p:txBody>
          <a:bodyPr/>
          <a:lstStyle/>
          <a:p>
            <a:r>
              <a:rPr lang="de-DE" dirty="0" err="1" smtClean="0"/>
              <a:t>Sending</a:t>
            </a:r>
            <a:r>
              <a:rPr lang="de-DE" dirty="0" smtClean="0"/>
              <a:t> Messages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lvl="1"/>
            <a:r>
              <a:rPr lang="en-US" dirty="0" smtClean="0"/>
              <a:t>Widgets and state machines (HMI Language)</a:t>
            </a:r>
          </a:p>
          <a:p>
            <a:pPr lvl="1">
              <a:buNone/>
            </a:pPr>
            <a:r>
              <a:rPr lang="en-US" sz="1600" dirty="0" smtClean="0">
                <a:latin typeface="Consolas" pitchFamily="49" charset="0"/>
              </a:rPr>
              <a:t>	</a:t>
            </a:r>
            <a:r>
              <a:rPr lang="en-US" sz="1600" dirty="0" smtClean="0">
                <a:latin typeface="Consolas" pitchFamily="49" charset="0"/>
                <a:cs typeface="Consolas" pitchFamily="49" charset="0"/>
              </a:rPr>
              <a:t>&lt;</a:t>
            </a:r>
            <a:r>
              <a:rPr lang="en-US" sz="1600" dirty="0" smtClean="0">
                <a:solidFill>
                  <a:srgbClr val="0000FF"/>
                </a:solidFill>
                <a:latin typeface="Consolas" pitchFamily="49" charset="0"/>
              </a:rPr>
              <a:t>Event</a:t>
            </a: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MsgID_DSM_RequestDisplay</a:t>
            </a: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Propagation</a:t>
            </a:r>
            <a:r>
              <a:rPr lang="en-US" sz="1600" dirty="0" smtClean="0">
                <a:latin typeface="Consolas" pitchFamily="49" charset="0"/>
                <a:cs typeface="Consolas" pitchFamily="49" charset="0"/>
              </a:rPr>
              <a:t>="Direct“</a:t>
            </a:r>
          </a:p>
          <a:p>
            <a:pPr lvl="1">
              <a:buNone/>
            </a:pP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Storage</a:t>
            </a:r>
            <a:r>
              <a:rPr lang="en-US" sz="1600" dirty="0" smtClean="0">
                <a:latin typeface="Consolas" pitchFamily="49" charset="0"/>
                <a:cs typeface="Consolas" pitchFamily="49" charset="0"/>
              </a:rPr>
              <a:t>="Internal"&gt;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cs typeface="Consolas" pitchFamily="49" charset="0"/>
              </a:rPr>
              <a:t>="u16DataLo"&gt;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err="1" smtClean="0">
                <a:solidFill>
                  <a:srgbClr val="0000FF"/>
                </a:solidFill>
                <a:latin typeface="Consolas" pitchFamily="49" charset="0"/>
              </a:rPr>
              <a:t>Enum</a:t>
            </a:r>
            <a:r>
              <a:rPr lang="en-US" sz="1600" dirty="0" smtClean="0">
                <a:latin typeface="Consolas" pitchFamily="49" charset="0"/>
                <a:cs typeface="Consolas" pitchFamily="49" charset="0"/>
              </a:rPr>
              <a:t>&gt;</a:t>
            </a:r>
            <a:r>
              <a:rPr lang="en-US" sz="1600" dirty="0" err="1" smtClean="0">
                <a:latin typeface="Consolas" pitchFamily="49" charset="0"/>
              </a:rPr>
              <a:t>enClient_Temp_Display_ON</a:t>
            </a:r>
            <a:r>
              <a:rPr lang="en-US" sz="1600" dirty="0" smtClean="0">
                <a:latin typeface="Consolas" pitchFamily="49" charset="0"/>
                <a:cs typeface="Consolas" pitchFamily="49" charset="0"/>
              </a:rPr>
              <a:t>&lt;/</a:t>
            </a:r>
            <a:r>
              <a:rPr lang="en-US" sz="1600" dirty="0" err="1" smtClean="0">
                <a:solidFill>
                  <a:srgbClr val="0000FF"/>
                </a:solidFill>
                <a:latin typeface="Consolas" pitchFamily="49" charset="0"/>
              </a:rPr>
              <a:t>Enum</a:t>
            </a:r>
            <a:r>
              <a:rPr lang="en-US" sz="1600" dirty="0" smtClean="0">
                <a:latin typeface="Consolas" pitchFamily="49" charset="0"/>
                <a:cs typeface="Consolas" pitchFamily="49" charset="0"/>
              </a:rPr>
              <a:t>&gt;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cs typeface="Consolas" pitchFamily="49" charset="0"/>
              </a:rPr>
              <a:t>&gt;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cs typeface="Consolas" pitchFamily="49" charset="0"/>
              </a:rPr>
              <a:t>="u16DataHi"&gt;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smtClean="0">
                <a:solidFill>
                  <a:srgbClr val="0000FF"/>
                </a:solidFill>
                <a:latin typeface="Consolas" pitchFamily="49" charset="0"/>
              </a:rPr>
              <a:t>Constant</a:t>
            </a:r>
            <a:r>
              <a:rPr lang="en-US" sz="1600" dirty="0" smtClean="0">
                <a:latin typeface="Consolas" pitchFamily="49" charset="0"/>
                <a:cs typeface="Consolas" pitchFamily="49" charset="0"/>
              </a:rPr>
              <a:t>&gt;</a:t>
            </a:r>
            <a:r>
              <a:rPr lang="en-US" sz="1600" dirty="0" smtClean="0">
                <a:latin typeface="Consolas" pitchFamily="49" charset="0"/>
              </a:rPr>
              <a:t>0</a:t>
            </a:r>
            <a:r>
              <a:rPr lang="en-US" sz="1600" dirty="0" smtClean="0">
                <a:latin typeface="Consolas" pitchFamily="49" charset="0"/>
                <a:cs typeface="Consolas" pitchFamily="49" charset="0"/>
              </a:rPr>
              <a:t>&lt;/</a:t>
            </a:r>
            <a:r>
              <a:rPr lang="en-US" sz="1600" dirty="0" smtClean="0">
                <a:solidFill>
                  <a:srgbClr val="0000FF"/>
                </a:solidFill>
                <a:latin typeface="Consolas" pitchFamily="49" charset="0"/>
              </a:rPr>
              <a:t>Constant</a:t>
            </a:r>
            <a:r>
              <a:rPr lang="en-US" sz="1600" dirty="0" smtClean="0">
                <a:latin typeface="Consolas" pitchFamily="49" charset="0"/>
                <a:cs typeface="Consolas" pitchFamily="49" charset="0"/>
              </a:rPr>
              <a:t>&gt;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cs typeface="Consolas" pitchFamily="49" charset="0"/>
              </a:rPr>
              <a:t>&gt;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&lt;/</a:t>
            </a:r>
            <a:r>
              <a:rPr lang="en-US" sz="1600" dirty="0" smtClean="0">
                <a:solidFill>
                  <a:srgbClr val="0000FF"/>
                </a:solidFill>
                <a:latin typeface="Consolas" pitchFamily="49" charset="0"/>
              </a:rPr>
              <a:t>Event</a:t>
            </a:r>
            <a:r>
              <a:rPr lang="en-US" sz="1600" dirty="0" smtClean="0">
                <a:latin typeface="Consolas" pitchFamily="49" charset="0"/>
                <a:cs typeface="Consolas" pitchFamily="49" charset="0"/>
              </a:rPr>
              <a:t>&gt;</a:t>
            </a:r>
          </a:p>
          <a:p>
            <a:pPr lvl="1">
              <a:buNone/>
            </a:pPr>
            <a:endParaRPr lang="en-US" sz="1600" dirty="0" smtClean="0">
              <a:latin typeface="Consolas" pitchFamily="49" charset="0"/>
              <a:cs typeface="Consolas" pitchFamily="49" charset="0"/>
            </a:endParaRPr>
          </a:p>
          <a:p>
            <a:pPr marL="1162050" lvl="1" indent="-447675">
              <a:buNone/>
            </a:pPr>
            <a:r>
              <a:rPr lang="en-US" sz="1600" dirty="0" smtClean="0">
                <a:latin typeface="Consolas" pitchFamily="49" charset="0"/>
                <a:cs typeface="Consolas" pitchFamily="49" charset="0"/>
              </a:rPr>
              <a:t>&lt;</a:t>
            </a:r>
            <a:r>
              <a:rPr lang="en-US" sz="1600" dirty="0" smtClean="0">
                <a:solidFill>
                  <a:srgbClr val="0000FF"/>
                </a:solidFill>
                <a:latin typeface="Consolas" pitchFamily="49" charset="0"/>
              </a:rPr>
              <a:t>Event </a:t>
            </a:r>
            <a:r>
              <a:rPr lang="en-US" sz="1600" dirty="0" smtClean="0">
                <a:solidFill>
                  <a:srgbClr val="FF9900"/>
                </a:solidFill>
                <a:latin typeface="Consolas" pitchFamily="49" charset="0"/>
              </a:rPr>
              <a:t>Name</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MsgID_SLD_ddRequestScreen</a:t>
            </a: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Propagation</a:t>
            </a:r>
            <a:r>
              <a:rPr lang="en-US" sz="1600" dirty="0" smtClean="0">
                <a:latin typeface="Consolas" pitchFamily="49" charset="0"/>
                <a:cs typeface="Consolas" pitchFamily="49" charset="0"/>
              </a:rPr>
              <a:t>="Direct“</a:t>
            </a:r>
            <a:br>
              <a:rPr lang="en-US" sz="1600" dirty="0" smtClean="0">
                <a:latin typeface="Consolas" pitchFamily="49" charset="0"/>
                <a:cs typeface="Consolas" pitchFamily="49" charset="0"/>
              </a:rPr>
            </a:br>
            <a:r>
              <a:rPr lang="en-US" sz="1600" dirty="0" smtClean="0">
                <a:latin typeface="Consolas" pitchFamily="49" charset="0"/>
                <a:cs typeface="Consolas" pitchFamily="49" charset="0"/>
              </a:rPr>
              <a:t>   </a:t>
            </a:r>
            <a:r>
              <a:rPr lang="en-US" sz="1600" dirty="0" smtClean="0">
                <a:solidFill>
                  <a:srgbClr val="FF9900"/>
                </a:solidFill>
                <a:latin typeface="Consolas" pitchFamily="49" charset="0"/>
              </a:rPr>
              <a:t>Storage</a:t>
            </a:r>
            <a:r>
              <a:rPr lang="en-US" sz="1600" dirty="0" smtClean="0">
                <a:latin typeface="Consolas" pitchFamily="49" charset="0"/>
                <a:cs typeface="Consolas" pitchFamily="49" charset="0"/>
              </a:rPr>
              <a:t>="External" </a:t>
            </a:r>
            <a:r>
              <a:rPr lang="en-US" sz="1600" dirty="0" smtClean="0">
                <a:solidFill>
                  <a:srgbClr val="FF9900"/>
                </a:solidFill>
                <a:latin typeface="Consolas" pitchFamily="49" charset="0"/>
              </a:rPr>
              <a:t>Display</a:t>
            </a:r>
            <a:r>
              <a:rPr lang="en-US" sz="1600" dirty="0" smtClean="0">
                <a:latin typeface="Consolas" pitchFamily="49" charset="0"/>
                <a:cs typeface="Consolas" pitchFamily="49" charset="0"/>
              </a:rPr>
              <a:t>="</a:t>
            </a:r>
            <a:r>
              <a:rPr lang="en-US" sz="1600" dirty="0" err="1" smtClean="0">
                <a:latin typeface="Consolas" pitchFamily="49" charset="0"/>
                <a:cs typeface="Consolas" pitchFamily="49" charset="0"/>
              </a:rPr>
              <a:t>HUD_Root</a:t>
            </a:r>
            <a:r>
              <a:rPr lang="en-US" sz="1600" dirty="0" smtClean="0">
                <a:latin typeface="Consolas" pitchFamily="49" charset="0"/>
                <a:cs typeface="Consolas" pitchFamily="49" charset="0"/>
              </a:rPr>
              <a:t>"&gt;</a:t>
            </a:r>
          </a:p>
          <a:p>
            <a:pPr marL="1162050" lvl="1" indent="-447675">
              <a:buNone/>
            </a:pPr>
            <a:r>
              <a:rPr lang="de-DE" sz="1600" dirty="0" smtClean="0">
                <a:solidFill>
                  <a:srgbClr val="0000FF"/>
                </a:solidFill>
                <a:latin typeface="Consolas" pitchFamily="49" charset="0"/>
              </a:rPr>
              <a:t>	</a:t>
            </a:r>
            <a:r>
              <a:rPr lang="de-DE" sz="1600" dirty="0" smtClean="0">
                <a:latin typeface="Consolas" pitchFamily="49" charset="0"/>
                <a:cs typeface="Consolas" pitchFamily="49" charset="0"/>
              </a:rPr>
              <a:t>&lt;</a:t>
            </a:r>
            <a:r>
              <a:rPr lang="de-DE" sz="1600" dirty="0" smtClean="0">
                <a:solidFill>
                  <a:srgbClr val="0000FF"/>
                </a:solidFill>
                <a:latin typeface="Consolas" pitchFamily="49" charset="0"/>
              </a:rPr>
              <a:t>Parameter </a:t>
            </a:r>
            <a:r>
              <a:rPr lang="de-DE" sz="1600" dirty="0" smtClean="0">
                <a:solidFill>
                  <a:srgbClr val="FF9900"/>
                </a:solidFill>
                <a:latin typeface="Consolas" pitchFamily="49" charset="0"/>
              </a:rPr>
              <a:t>Name</a:t>
            </a:r>
            <a:r>
              <a:rPr lang="de-DE" sz="1600" dirty="0" smtClean="0">
                <a:latin typeface="Consolas" pitchFamily="49" charset="0"/>
                <a:cs typeface="Consolas" pitchFamily="49" charset="0"/>
              </a:rPr>
              <a:t>="</a:t>
            </a:r>
            <a:r>
              <a:rPr lang="de-DE" sz="1600" dirty="0" err="1" smtClean="0">
                <a:latin typeface="Consolas" pitchFamily="49" charset="0"/>
                <a:cs typeface="Consolas" pitchFamily="49" charset="0"/>
              </a:rPr>
              <a:t>SLD_boDevice</a:t>
            </a:r>
            <a:r>
              <a:rPr lang="de-DE" sz="1600" dirty="0" smtClean="0">
                <a:latin typeface="Consolas" pitchFamily="49" charset="0"/>
                <a:cs typeface="Consolas" pitchFamily="49" charset="0"/>
              </a:rPr>
              <a:t>"&gt;</a:t>
            </a:r>
          </a:p>
          <a:p>
            <a:pPr marL="1162050" lvl="1" indent="-447675">
              <a:buNone/>
            </a:pPr>
            <a:r>
              <a:rPr lang="de-DE" sz="1600" dirty="0" smtClean="0">
                <a:solidFill>
                  <a:srgbClr val="0000FF"/>
                </a:solidFill>
                <a:latin typeface="Consolas" pitchFamily="49" charset="0"/>
              </a:rPr>
              <a:t>		&lt;</a:t>
            </a:r>
            <a:r>
              <a:rPr lang="de-DE" sz="1600" dirty="0" err="1" smtClean="0">
                <a:solidFill>
                  <a:srgbClr val="0000FF"/>
                </a:solidFill>
                <a:latin typeface="Consolas" pitchFamily="49" charset="0"/>
              </a:rPr>
              <a:t>Enum</a:t>
            </a:r>
            <a:r>
              <a:rPr lang="de-DE" sz="1600" dirty="0" smtClean="0">
                <a:latin typeface="Consolas" pitchFamily="49" charset="0"/>
                <a:cs typeface="Consolas" pitchFamily="49" charset="0"/>
              </a:rPr>
              <a:t>&gt;</a:t>
            </a:r>
            <a:r>
              <a:rPr lang="de-DE" sz="1600" dirty="0" err="1" smtClean="0">
                <a:latin typeface="Consolas" pitchFamily="49" charset="0"/>
                <a:cs typeface="Consolas" pitchFamily="49" charset="0"/>
              </a:rPr>
              <a:t>SLD_boHUD</a:t>
            </a:r>
            <a:r>
              <a:rPr lang="de-DE" sz="1600" dirty="0" smtClean="0">
                <a:latin typeface="Consolas" pitchFamily="49" charset="0"/>
                <a:cs typeface="Consolas" pitchFamily="49" charset="0"/>
              </a:rPr>
              <a:t>&lt;/</a:t>
            </a:r>
            <a:r>
              <a:rPr lang="de-DE" sz="1600" dirty="0" err="1" smtClean="0">
                <a:solidFill>
                  <a:srgbClr val="0000FF"/>
                </a:solidFill>
                <a:latin typeface="Consolas" pitchFamily="49" charset="0"/>
              </a:rPr>
              <a:t>Enum</a:t>
            </a:r>
            <a:r>
              <a:rPr lang="de-DE" sz="1600" dirty="0" smtClean="0">
                <a:latin typeface="Consolas" pitchFamily="49" charset="0"/>
                <a:cs typeface="Consolas" pitchFamily="49" charset="0"/>
              </a:rPr>
              <a:t>&gt;</a:t>
            </a:r>
          </a:p>
          <a:p>
            <a:pPr marL="1162050" lvl="1" indent="-447675">
              <a:buNone/>
            </a:pPr>
            <a:r>
              <a:rPr lang="de-DE" sz="1600" dirty="0" smtClean="0">
                <a:solidFill>
                  <a:srgbClr val="0000FF"/>
                </a:solidFill>
                <a:latin typeface="Consolas" pitchFamily="49" charset="0"/>
              </a:rPr>
              <a:t>	</a:t>
            </a:r>
            <a:r>
              <a:rPr lang="de-DE" sz="1600" dirty="0" smtClean="0">
                <a:latin typeface="Consolas" pitchFamily="49" charset="0"/>
                <a:cs typeface="Consolas" pitchFamily="49" charset="0"/>
              </a:rPr>
              <a:t>&lt;/</a:t>
            </a:r>
            <a:r>
              <a:rPr lang="de-DE" sz="1600" dirty="0" smtClean="0">
                <a:solidFill>
                  <a:srgbClr val="0000FF"/>
                </a:solidFill>
                <a:latin typeface="Consolas" pitchFamily="49" charset="0"/>
              </a:rPr>
              <a:t>Parameter</a:t>
            </a:r>
            <a:r>
              <a:rPr lang="de-DE" sz="1600" dirty="0" smtClean="0">
                <a:latin typeface="Consolas" pitchFamily="49" charset="0"/>
                <a:cs typeface="Consolas" pitchFamily="49" charset="0"/>
              </a:rPr>
              <a:t>&gt;</a:t>
            </a:r>
          </a:p>
          <a:p>
            <a:pPr marL="1162050" lvl="1" indent="-447675">
              <a:buNone/>
            </a:pPr>
            <a:r>
              <a:rPr lang="de-DE" sz="1600" dirty="0" smtClean="0">
                <a:latin typeface="Consolas" pitchFamily="49" charset="0"/>
                <a:cs typeface="Consolas" pitchFamily="49" charset="0"/>
              </a:rPr>
              <a:t>&lt;/</a:t>
            </a:r>
            <a:r>
              <a:rPr lang="de-DE" sz="1600" dirty="0" smtClean="0">
                <a:solidFill>
                  <a:srgbClr val="0000FF"/>
                </a:solidFill>
                <a:latin typeface="Consolas" pitchFamily="49" charset="0"/>
              </a:rPr>
              <a:t>Event</a:t>
            </a:r>
            <a:r>
              <a:rPr lang="de-DE" sz="1600" dirty="0" smtClean="0">
                <a:latin typeface="Consolas" pitchFamily="49" charset="0"/>
                <a:cs typeface="Consolas" pitchFamily="49" charset="0"/>
              </a:rPr>
              <a:t>&gt;</a:t>
            </a:r>
          </a:p>
          <a:p>
            <a:pPr lvl="1">
              <a:buNone/>
            </a:pPr>
            <a:endParaRPr lang="en-US" sz="1600" dirty="0" smtClean="0">
              <a:latin typeface="Consolas" pitchFamily="49" charset="0"/>
            </a:endParaRPr>
          </a:p>
        </p:txBody>
      </p:sp>
      <p:sp>
        <p:nvSpPr>
          <p:cNvPr id="3" name="Titel 2"/>
          <p:cNvSpPr>
            <a:spLocks noGrp="1"/>
          </p:cNvSpPr>
          <p:nvPr>
            <p:ph type="title"/>
          </p:nvPr>
        </p:nvSpPr>
        <p:spPr/>
        <p:txBody>
          <a:bodyPr/>
          <a:lstStyle/>
          <a:p>
            <a:r>
              <a:rPr lang="de-DE" dirty="0" err="1" smtClean="0"/>
              <a:t>Sending</a:t>
            </a:r>
            <a:r>
              <a:rPr lang="de-DE" dirty="0" smtClean="0"/>
              <a:t> Messages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The following method is called when a widget receives a message:</a:t>
            </a:r>
          </a:p>
          <a:p>
            <a:pPr>
              <a:buNone/>
            </a:pPr>
            <a:r>
              <a:rPr lang="en-US" sz="1600" dirty="0" smtClean="0">
                <a:latin typeface="Consolas" pitchFamily="49" charset="0"/>
              </a:rPr>
              <a:t>	</a:t>
            </a:r>
            <a:r>
              <a:rPr lang="en-US" sz="1600" dirty="0" err="1" smtClean="0">
                <a:latin typeface="Consolas" pitchFamily="49" charset="0"/>
              </a:rPr>
              <a:t>enMessageStatus</a:t>
            </a:r>
            <a:r>
              <a:rPr lang="en-US" sz="1600" dirty="0" smtClean="0">
                <a:latin typeface="Consolas" pitchFamily="49" charset="0"/>
              </a:rPr>
              <a:t> </a:t>
            </a:r>
            <a:r>
              <a:rPr lang="en-US" sz="1600" dirty="0" err="1" smtClean="0">
                <a:solidFill>
                  <a:srgbClr val="0000FF"/>
                </a:solidFill>
                <a:latin typeface="Consolas" pitchFamily="49" charset="0"/>
              </a:rPr>
              <a:t>enProcessMessage</a:t>
            </a:r>
            <a:r>
              <a:rPr lang="en-US" sz="1600" dirty="0" smtClean="0">
                <a:latin typeface="Consolas" pitchFamily="49" charset="0"/>
              </a:rPr>
              <a:t>(</a:t>
            </a:r>
            <a:r>
              <a:rPr lang="fr-FR" sz="1600" dirty="0" smtClean="0">
                <a:latin typeface="Consolas" pitchFamily="49" charset="0"/>
              </a:rPr>
              <a:t>HMI::WCS::Message * </a:t>
            </a:r>
            <a:r>
              <a:rPr lang="fr-FR" sz="1600" dirty="0" err="1" smtClean="0">
                <a:latin typeface="Consolas" pitchFamily="49" charset="0"/>
              </a:rPr>
              <a:t>const</a:t>
            </a:r>
            <a:r>
              <a:rPr lang="fr-FR" sz="1600" dirty="0" smtClean="0">
                <a:latin typeface="Consolas" pitchFamily="49" charset="0"/>
              </a:rPr>
              <a:t> </a:t>
            </a:r>
            <a:r>
              <a:rPr lang="en-US" sz="1600" dirty="0" err="1" smtClean="0">
                <a:solidFill>
                  <a:srgbClr val="FF9900"/>
                </a:solidFill>
                <a:latin typeface="Consolas" pitchFamily="49" charset="0"/>
              </a:rPr>
              <a:t>poMsg</a:t>
            </a:r>
            <a:r>
              <a:rPr lang="en-US" sz="1600" dirty="0" smtClean="0">
                <a:latin typeface="Consolas" pitchFamily="49" charset="0"/>
              </a:rPr>
              <a:t>);</a:t>
            </a:r>
          </a:p>
          <a:p>
            <a:pPr>
              <a:buNone/>
            </a:pPr>
            <a:endParaRPr lang="en-US" sz="1600" dirty="0" smtClean="0">
              <a:latin typeface="Consolas" pitchFamily="49" charset="0"/>
            </a:endParaRPr>
          </a:p>
          <a:p>
            <a:r>
              <a:rPr lang="en-US" sz="2400" dirty="0" smtClean="0"/>
              <a:t>Possible return values (only relevant for focus messages):</a:t>
            </a:r>
          </a:p>
          <a:p>
            <a:pPr lvl="1"/>
            <a:r>
              <a:rPr lang="en-US" dirty="0" smtClean="0"/>
              <a:t>PASS_MESSAGE: continue propagation</a:t>
            </a:r>
          </a:p>
          <a:p>
            <a:pPr lvl="1"/>
            <a:r>
              <a:rPr lang="en-US" dirty="0" smtClean="0"/>
              <a:t>BLOCK_MESSAGE: stop tunneling phase and start bubbling phase (only allowed in tunneling phase)</a:t>
            </a:r>
          </a:p>
          <a:p>
            <a:pPr lvl="1"/>
            <a:r>
              <a:rPr lang="de-DE" dirty="0" smtClean="0"/>
              <a:t>CONSUME_MESSAGE: </a:t>
            </a:r>
            <a:r>
              <a:rPr lang="en-US" dirty="0" smtClean="0"/>
              <a:t>stop propagation</a:t>
            </a:r>
            <a:br>
              <a:rPr lang="en-US" dirty="0" smtClean="0"/>
            </a:br>
            <a:r>
              <a:rPr lang="en-US" dirty="0" smtClean="0"/>
              <a:t>(only allowed in bubbling phase)</a:t>
            </a:r>
          </a:p>
          <a:p>
            <a:r>
              <a:rPr lang="en-US" sz="2400" dirty="0" smtClean="0"/>
              <a:t>Trigger on a message in XML:</a:t>
            </a:r>
          </a:p>
          <a:p>
            <a:pPr>
              <a:buNone/>
            </a:pPr>
            <a:r>
              <a:rPr lang="en-US" dirty="0" smtClean="0">
                <a:latin typeface="Consolas" pitchFamily="49" charset="0"/>
              </a:rPr>
              <a:t>	</a:t>
            </a:r>
            <a:r>
              <a:rPr lang="en-US" sz="1600" dirty="0" smtClean="0">
                <a:latin typeface="Consolas" pitchFamily="49" charset="0"/>
              </a:rPr>
              <a:t>&lt;</a:t>
            </a:r>
            <a:r>
              <a:rPr lang="en-US" sz="1600" dirty="0" smtClean="0">
                <a:solidFill>
                  <a:srgbClr val="0000FF"/>
                </a:solidFill>
                <a:latin typeface="Consolas" pitchFamily="49" charset="0"/>
              </a:rPr>
              <a:t>Trigger</a:t>
            </a:r>
            <a:r>
              <a:rPr lang="en-US" sz="1600" dirty="0" smtClean="0">
                <a:latin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rPr>
              <a:t>="</a:t>
            </a:r>
            <a:r>
              <a:rPr lang="en-US" sz="1600" dirty="0" err="1" smtClean="0">
                <a:latin typeface="Consolas" pitchFamily="49" charset="0"/>
              </a:rPr>
              <a:t>MSG_AAD_DriverDoorPreLockEngg</a:t>
            </a:r>
            <a:r>
              <a:rPr lang="en-US" sz="1600" dirty="0" smtClean="0">
                <a:latin typeface="Consolas" pitchFamily="49" charset="0"/>
              </a:rPr>
              <a:t>" /&gt;</a:t>
            </a:r>
          </a:p>
          <a:p>
            <a:endParaRPr lang="en-US" sz="2000" dirty="0" smtClean="0"/>
          </a:p>
        </p:txBody>
      </p:sp>
      <p:sp>
        <p:nvSpPr>
          <p:cNvPr id="3" name="Titel 2"/>
          <p:cNvSpPr>
            <a:spLocks noGrp="1"/>
          </p:cNvSpPr>
          <p:nvPr>
            <p:ph type="title"/>
          </p:nvPr>
        </p:nvSpPr>
        <p:spPr/>
        <p:txBody>
          <a:bodyPr/>
          <a:lstStyle/>
          <a:p>
            <a:r>
              <a:rPr lang="de-DE" dirty="0" err="1" smtClean="0"/>
              <a:t>Receiving</a:t>
            </a:r>
            <a:r>
              <a:rPr lang="de-DE" dirty="0" smtClean="0"/>
              <a:t> Message</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400" dirty="0" smtClean="0"/>
              <a:t>A priority can be assigned to every external HMI message</a:t>
            </a:r>
          </a:p>
          <a:p>
            <a:r>
              <a:rPr lang="en-US" sz="2400" dirty="0" smtClean="0"/>
              <a:t>The default value is ‘0’, the lowest priority</a:t>
            </a:r>
          </a:p>
          <a:p>
            <a:r>
              <a:rPr lang="en-US" sz="2400" dirty="0" smtClean="0"/>
              <a:t>The amount of available priority levels is defined in the ARTEMMIS configuration</a:t>
            </a:r>
          </a:p>
          <a:p>
            <a:r>
              <a:rPr lang="en-US" sz="2400" dirty="0" smtClean="0"/>
              <a:t>Internal HMI messages can not be </a:t>
            </a:r>
            <a:r>
              <a:rPr lang="en-US" sz="2400" dirty="0" err="1" smtClean="0"/>
              <a:t>priorized</a:t>
            </a:r>
            <a:endParaRPr lang="en-US" sz="2400" dirty="0" smtClean="0"/>
          </a:p>
          <a:p>
            <a:r>
              <a:rPr lang="en-US" sz="2400" dirty="0" smtClean="0"/>
              <a:t>Messages with the highest priority are processed first</a:t>
            </a:r>
          </a:p>
          <a:p>
            <a:r>
              <a:rPr lang="en-US" sz="2400" dirty="0" smtClean="0"/>
              <a:t>Messages with the same priority are processed in ‘FIFO’ order</a:t>
            </a:r>
          </a:p>
          <a:p>
            <a:r>
              <a:rPr lang="en-US" sz="2400" dirty="0" smtClean="0"/>
              <a:t>Priority masks can be used to process only messages with a certain priority or higher</a:t>
            </a:r>
          </a:p>
          <a:p>
            <a:r>
              <a:rPr lang="en-US" sz="2400" dirty="0" smtClean="0"/>
              <a:t>The priority of a message is defined when posting the message (calling </a:t>
            </a:r>
            <a:r>
              <a:rPr lang="en-US" sz="2400" dirty="0" err="1" smtClean="0"/>
              <a:t>PostMessage</a:t>
            </a:r>
            <a:r>
              <a:rPr lang="en-US" sz="2400" dirty="0" smtClean="0"/>
              <a:t>)</a:t>
            </a:r>
          </a:p>
        </p:txBody>
      </p:sp>
      <p:sp>
        <p:nvSpPr>
          <p:cNvPr id="3" name="Titel 2"/>
          <p:cNvSpPr>
            <a:spLocks noGrp="1"/>
          </p:cNvSpPr>
          <p:nvPr>
            <p:ph type="title"/>
          </p:nvPr>
        </p:nvSpPr>
        <p:spPr/>
        <p:txBody>
          <a:bodyPr/>
          <a:lstStyle/>
          <a:p>
            <a:r>
              <a:rPr lang="de-DE" dirty="0" smtClean="0"/>
              <a:t>Message </a:t>
            </a:r>
            <a:r>
              <a:rPr lang="de-DE" dirty="0" err="1" smtClean="0"/>
              <a:t>Priorities</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400" dirty="0" smtClean="0"/>
              <a:t>Usage of “Force Paint” for time critical indications</a:t>
            </a:r>
          </a:p>
          <a:p>
            <a:r>
              <a:rPr lang="en-US" sz="2400" dirty="0" smtClean="0"/>
              <a:t>Message processing is restricted to messages with a certain priority or higher</a:t>
            </a:r>
          </a:p>
          <a:p>
            <a:r>
              <a:rPr lang="en-US" sz="2400" dirty="0" smtClean="0"/>
              <a:t>The priority mask (level) is defined in the ARTEMMIS configuration</a:t>
            </a:r>
          </a:p>
          <a:p>
            <a:r>
              <a:rPr lang="en-US" sz="2400" dirty="0" smtClean="0"/>
              <a:t>Remaining messages are processed with the next message processing cycle</a:t>
            </a:r>
          </a:p>
        </p:txBody>
      </p:sp>
      <p:sp>
        <p:nvSpPr>
          <p:cNvPr id="3" name="Titel 2"/>
          <p:cNvSpPr>
            <a:spLocks noGrp="1"/>
          </p:cNvSpPr>
          <p:nvPr>
            <p:ph type="title"/>
          </p:nvPr>
        </p:nvSpPr>
        <p:spPr/>
        <p:txBody>
          <a:bodyPr/>
          <a:lstStyle/>
          <a:p>
            <a:r>
              <a:rPr lang="de-DE" dirty="0" smtClean="0"/>
              <a:t>Force Paint</a:t>
            </a:r>
            <a:endParaRPr lang="de-DE" dirty="0"/>
          </a:p>
        </p:txBody>
      </p:sp>
      <p:grpSp>
        <p:nvGrpSpPr>
          <p:cNvPr id="36" name="Gruppieren 35"/>
          <p:cNvGrpSpPr/>
          <p:nvPr/>
        </p:nvGrpSpPr>
        <p:grpSpPr>
          <a:xfrm>
            <a:off x="611560" y="3284984"/>
            <a:ext cx="7920880" cy="3082280"/>
            <a:chOff x="395287" y="1341438"/>
            <a:chExt cx="8353426" cy="3082280"/>
          </a:xfrm>
        </p:grpSpPr>
        <p:sp>
          <p:nvSpPr>
            <p:cNvPr id="20" name="Rechteck 19"/>
            <p:cNvSpPr/>
            <p:nvPr/>
          </p:nvSpPr>
          <p:spPr>
            <a:xfrm>
              <a:off x="395287" y="1341438"/>
              <a:ext cx="8353426" cy="3082280"/>
            </a:xfrm>
            <a:prstGeom prst="rect">
              <a:avLst/>
            </a:prstGeom>
            <a:solidFill>
              <a:schemeClr val="bg1">
                <a:lumMod val="85000"/>
              </a:schemeClr>
            </a:solidFill>
            <a:ln w="952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smtClean="0">
                <a:solidFill>
                  <a:schemeClr val="bg2">
                    <a:lumMod val="10000"/>
                  </a:schemeClr>
                </a:solidFill>
              </a:endParaRPr>
            </a:p>
          </p:txBody>
        </p:sp>
        <p:grpSp>
          <p:nvGrpSpPr>
            <p:cNvPr id="21" name="Gruppieren 27"/>
            <p:cNvGrpSpPr/>
            <p:nvPr/>
          </p:nvGrpSpPr>
          <p:grpSpPr>
            <a:xfrm>
              <a:off x="467543" y="1579185"/>
              <a:ext cx="8065929" cy="2351483"/>
              <a:chOff x="931575" y="3353217"/>
              <a:chExt cx="6831688" cy="1962814"/>
            </a:xfrm>
          </p:grpSpPr>
          <p:sp>
            <p:nvSpPr>
              <p:cNvPr id="22" name="Rechteck 21"/>
              <p:cNvSpPr/>
              <p:nvPr/>
            </p:nvSpPr>
            <p:spPr>
              <a:xfrm>
                <a:off x="2699395" y="3907795"/>
                <a:ext cx="1081318" cy="194538"/>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smtClean="0">
                  <a:solidFill>
                    <a:schemeClr val="bg2">
                      <a:lumMod val="10000"/>
                    </a:schemeClr>
                  </a:solidFill>
                </a:endParaRPr>
              </a:p>
            </p:txBody>
          </p:sp>
          <p:sp>
            <p:nvSpPr>
              <p:cNvPr id="23" name="Rechteck 22"/>
              <p:cNvSpPr/>
              <p:nvPr/>
            </p:nvSpPr>
            <p:spPr>
              <a:xfrm>
                <a:off x="3920057" y="3907795"/>
                <a:ext cx="915714" cy="194538"/>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smtClean="0">
                  <a:solidFill>
                    <a:schemeClr val="bg2">
                      <a:lumMod val="10000"/>
                    </a:schemeClr>
                  </a:solidFill>
                </a:endParaRPr>
              </a:p>
            </p:txBody>
          </p:sp>
          <p:sp>
            <p:nvSpPr>
              <p:cNvPr id="24" name="Textfeld 23"/>
              <p:cNvSpPr txBox="1"/>
              <p:nvPr/>
            </p:nvSpPr>
            <p:spPr>
              <a:xfrm>
                <a:off x="931575" y="3861048"/>
                <a:ext cx="2118978" cy="338554"/>
              </a:xfrm>
              <a:prstGeom prst="rect">
                <a:avLst/>
              </a:prstGeom>
              <a:noFill/>
            </p:spPr>
            <p:txBody>
              <a:bodyPr wrap="square" rtlCol="0">
                <a:spAutoFit/>
              </a:bodyPr>
              <a:lstStyle/>
              <a:p>
                <a:r>
                  <a:rPr lang="en-US" sz="1600" dirty="0" smtClean="0"/>
                  <a:t>HMI Event Driven TD</a:t>
                </a:r>
                <a:endParaRPr lang="en-US" sz="1600" dirty="0"/>
              </a:p>
            </p:txBody>
          </p:sp>
          <p:sp>
            <p:nvSpPr>
              <p:cNvPr id="25" name="Rechteck 24"/>
              <p:cNvSpPr/>
              <p:nvPr/>
            </p:nvSpPr>
            <p:spPr>
              <a:xfrm>
                <a:off x="5013743" y="3907795"/>
                <a:ext cx="1528858" cy="194538"/>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smtClean="0">
                  <a:solidFill>
                    <a:schemeClr val="bg2">
                      <a:lumMod val="10000"/>
                    </a:schemeClr>
                  </a:solidFill>
                </a:endParaRPr>
              </a:p>
            </p:txBody>
          </p:sp>
          <p:cxnSp>
            <p:nvCxnSpPr>
              <p:cNvPr id="26" name="Gerade Verbindung mit Pfeil 25"/>
              <p:cNvCxnSpPr/>
              <p:nvPr/>
            </p:nvCxnSpPr>
            <p:spPr>
              <a:xfrm flipV="1">
                <a:off x="3615110" y="4102334"/>
                <a:ext cx="0" cy="536590"/>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7" name="TextBox 4"/>
              <p:cNvSpPr txBox="1"/>
              <p:nvPr>
                <p:custDataLst>
                  <p:tags r:id="rId1"/>
                </p:custDataLst>
              </p:nvPr>
            </p:nvSpPr>
            <p:spPr>
              <a:xfrm>
                <a:off x="2691311" y="3353217"/>
                <a:ext cx="1089402" cy="536778"/>
              </a:xfrm>
              <a:prstGeom prst="rect">
                <a:avLst/>
              </a:prstGeom>
              <a:noFill/>
            </p:spPr>
            <p:txBody>
              <a:bodyPr wrap="none" rtlCol="0" anchor="ctr">
                <a:noAutofit/>
              </a:bodyPr>
              <a:lstStyle/>
              <a:p>
                <a:r>
                  <a:rPr lang="en-US" sz="1600" dirty="0" smtClean="0"/>
                  <a:t>Message</a:t>
                </a:r>
                <a:br>
                  <a:rPr lang="en-US" sz="1600" dirty="0" smtClean="0"/>
                </a:br>
                <a:r>
                  <a:rPr lang="en-US" sz="1600" dirty="0" smtClean="0"/>
                  <a:t>processing</a:t>
                </a:r>
              </a:p>
            </p:txBody>
          </p:sp>
          <p:sp>
            <p:nvSpPr>
              <p:cNvPr id="28" name="TextBox 4"/>
              <p:cNvSpPr txBox="1"/>
              <p:nvPr>
                <p:custDataLst>
                  <p:tags r:id="rId2"/>
                </p:custDataLst>
              </p:nvPr>
            </p:nvSpPr>
            <p:spPr>
              <a:xfrm>
                <a:off x="4895888" y="3403739"/>
                <a:ext cx="1768692" cy="504056"/>
              </a:xfrm>
              <a:prstGeom prst="rect">
                <a:avLst/>
              </a:prstGeom>
              <a:noFill/>
            </p:spPr>
            <p:txBody>
              <a:bodyPr wrap="none" rtlCol="0" anchor="ctr">
                <a:noAutofit/>
              </a:bodyPr>
              <a:lstStyle/>
              <a:p>
                <a:r>
                  <a:rPr lang="en-US" sz="1600" dirty="0" smtClean="0"/>
                  <a:t>Remaining </a:t>
                </a:r>
                <a:br>
                  <a:rPr lang="en-US" sz="1600" dirty="0" smtClean="0"/>
                </a:br>
                <a:r>
                  <a:rPr lang="en-US" sz="1600" dirty="0" smtClean="0"/>
                  <a:t>message processing</a:t>
                </a:r>
              </a:p>
            </p:txBody>
          </p:sp>
          <p:sp>
            <p:nvSpPr>
              <p:cNvPr id="29" name="TextBox 4"/>
              <p:cNvSpPr txBox="1"/>
              <p:nvPr>
                <p:custDataLst>
                  <p:tags r:id="rId3"/>
                </p:custDataLst>
              </p:nvPr>
            </p:nvSpPr>
            <p:spPr>
              <a:xfrm>
                <a:off x="3920057" y="3557151"/>
                <a:ext cx="915714" cy="332844"/>
              </a:xfrm>
              <a:prstGeom prst="rect">
                <a:avLst/>
              </a:prstGeom>
              <a:noFill/>
            </p:spPr>
            <p:txBody>
              <a:bodyPr wrap="square" rtlCol="0" anchor="ctr">
                <a:noAutofit/>
              </a:bodyPr>
              <a:lstStyle/>
              <a:p>
                <a:r>
                  <a:rPr lang="en-US" sz="1600" dirty="0" smtClean="0"/>
                  <a:t>Paint</a:t>
                </a:r>
              </a:p>
            </p:txBody>
          </p:sp>
          <p:sp>
            <p:nvSpPr>
              <p:cNvPr id="30" name="TextBox 4"/>
              <p:cNvSpPr txBox="1"/>
              <p:nvPr>
                <p:custDataLst>
                  <p:tags r:id="rId4"/>
                </p:custDataLst>
              </p:nvPr>
            </p:nvSpPr>
            <p:spPr>
              <a:xfrm>
                <a:off x="1427575" y="4497626"/>
                <a:ext cx="1271820" cy="282596"/>
              </a:xfrm>
              <a:prstGeom prst="rect">
                <a:avLst/>
              </a:prstGeom>
              <a:noFill/>
            </p:spPr>
            <p:txBody>
              <a:bodyPr wrap="square" rtlCol="0">
                <a:spAutoFit/>
              </a:bodyPr>
              <a:lstStyle/>
              <a:p>
                <a:r>
                  <a:rPr lang="en-US" sz="1600" dirty="0" smtClean="0"/>
                  <a:t>HMI Message</a:t>
                </a:r>
                <a:endParaRPr lang="en-US" sz="1600" dirty="0"/>
              </a:p>
            </p:txBody>
          </p:sp>
          <p:cxnSp>
            <p:nvCxnSpPr>
              <p:cNvPr id="31" name="Gerade Verbindung 30"/>
              <p:cNvCxnSpPr>
                <a:stCxn id="32" idx="0"/>
                <a:endCxn id="22" idx="3"/>
              </p:cNvCxnSpPr>
              <p:nvPr/>
            </p:nvCxnSpPr>
            <p:spPr>
              <a:xfrm flipV="1">
                <a:off x="3780713" y="4005063"/>
                <a:ext cx="0" cy="97241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2" name="Textfeld 31"/>
              <p:cNvSpPr txBox="1"/>
              <p:nvPr/>
            </p:nvSpPr>
            <p:spPr>
              <a:xfrm>
                <a:off x="3164198" y="4977477"/>
                <a:ext cx="1233030" cy="338554"/>
              </a:xfrm>
              <a:prstGeom prst="rect">
                <a:avLst/>
              </a:prstGeom>
              <a:noFill/>
            </p:spPr>
            <p:txBody>
              <a:bodyPr wrap="none" rtlCol="0">
                <a:spAutoFit/>
              </a:bodyPr>
              <a:lstStyle/>
              <a:p>
                <a:r>
                  <a:rPr lang="en-US" sz="1600" dirty="0" smtClean="0"/>
                  <a:t>Force Paint</a:t>
                </a:r>
                <a:endParaRPr lang="en-US" sz="1600" dirty="0"/>
              </a:p>
            </p:txBody>
          </p:sp>
          <p:sp>
            <p:nvSpPr>
              <p:cNvPr id="33" name="Rechteck 32"/>
              <p:cNvSpPr/>
              <p:nvPr/>
            </p:nvSpPr>
            <p:spPr>
              <a:xfrm>
                <a:off x="6664580" y="3907795"/>
                <a:ext cx="1098683" cy="194538"/>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dirty="0" smtClean="0">
                  <a:solidFill>
                    <a:schemeClr val="bg2">
                      <a:lumMod val="10000"/>
                    </a:schemeClr>
                  </a:solidFill>
                </a:endParaRPr>
              </a:p>
            </p:txBody>
          </p:sp>
          <p:sp>
            <p:nvSpPr>
              <p:cNvPr id="34" name="TextBox 4"/>
              <p:cNvSpPr txBox="1"/>
              <p:nvPr>
                <p:custDataLst>
                  <p:tags r:id="rId5"/>
                </p:custDataLst>
              </p:nvPr>
            </p:nvSpPr>
            <p:spPr>
              <a:xfrm>
                <a:off x="6664579" y="3557150"/>
                <a:ext cx="1098682" cy="350644"/>
              </a:xfrm>
              <a:prstGeom prst="rect">
                <a:avLst/>
              </a:prstGeom>
              <a:noFill/>
            </p:spPr>
            <p:txBody>
              <a:bodyPr wrap="square" rtlCol="0" anchor="ctr">
                <a:noAutofit/>
              </a:bodyPr>
              <a:lstStyle/>
              <a:p>
                <a:r>
                  <a:rPr lang="en-US" sz="1600" dirty="0" smtClean="0"/>
                  <a:t>Paint</a:t>
                </a:r>
              </a:p>
            </p:txBody>
          </p:sp>
        </p:grpSp>
        <p:cxnSp>
          <p:nvCxnSpPr>
            <p:cNvPr id="35" name="Gerade Verbindung 34"/>
            <p:cNvCxnSpPr>
              <a:stCxn id="30" idx="3"/>
            </p:cNvCxnSpPr>
            <p:nvPr/>
          </p:nvCxnSpPr>
          <p:spPr>
            <a:xfrm>
              <a:off x="2554745" y="3119482"/>
              <a:ext cx="1090696"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92500" lnSpcReduction="20000"/>
          </a:bodyPr>
          <a:lstStyle/>
          <a:p>
            <a:r>
              <a:rPr lang="en-US" sz="2400" dirty="0" smtClean="0"/>
              <a:t>Basics</a:t>
            </a:r>
          </a:p>
          <a:p>
            <a:r>
              <a:rPr lang="en-US" sz="2400" dirty="0" smtClean="0"/>
              <a:t>External / Internal Messages</a:t>
            </a:r>
          </a:p>
          <a:p>
            <a:r>
              <a:rPr lang="en-US" sz="2400" dirty="0" smtClean="0"/>
              <a:t>Multiple Widget Trees</a:t>
            </a:r>
          </a:p>
          <a:p>
            <a:r>
              <a:rPr lang="en-US" sz="2400" dirty="0" smtClean="0"/>
              <a:t>Message Propagation</a:t>
            </a:r>
          </a:p>
          <a:p>
            <a:r>
              <a:rPr lang="en-US" sz="2400" dirty="0" smtClean="0"/>
              <a:t>Sending Messages</a:t>
            </a:r>
          </a:p>
          <a:p>
            <a:r>
              <a:rPr lang="en-US" sz="2400" dirty="0" smtClean="0"/>
              <a:t>Receiving Message</a:t>
            </a:r>
          </a:p>
          <a:p>
            <a:r>
              <a:rPr lang="en-US" sz="2400" dirty="0" smtClean="0"/>
              <a:t>Message Priorities</a:t>
            </a:r>
          </a:p>
          <a:p>
            <a:r>
              <a:rPr lang="en-US" sz="2400" dirty="0" smtClean="0"/>
              <a:t>Force Paint</a:t>
            </a:r>
          </a:p>
          <a:p>
            <a:r>
              <a:rPr lang="en-US" sz="2400" dirty="0" smtClean="0"/>
              <a:t>API Manager</a:t>
            </a:r>
          </a:p>
          <a:p>
            <a:r>
              <a:rPr lang="en-US" sz="2400" dirty="0" smtClean="0"/>
              <a:t>DPOOL Date and API Function</a:t>
            </a:r>
          </a:p>
          <a:p>
            <a:r>
              <a:rPr lang="en-US" sz="2400" dirty="0" smtClean="0"/>
              <a:t>API Getter</a:t>
            </a:r>
          </a:p>
          <a:p>
            <a:r>
              <a:rPr lang="en-US" sz="2400" dirty="0" smtClean="0"/>
              <a:t>Update Behavior</a:t>
            </a:r>
          </a:p>
          <a:p>
            <a:r>
              <a:rPr lang="en-US" sz="2400" dirty="0" smtClean="0"/>
              <a:t>API Setter</a:t>
            </a:r>
          </a:p>
          <a:p>
            <a:r>
              <a:rPr lang="en-US" sz="2400" dirty="0" smtClean="0"/>
              <a:t>HMI API</a:t>
            </a:r>
          </a:p>
          <a:p>
            <a:r>
              <a:rPr lang="en-US" sz="2400" dirty="0" smtClean="0"/>
              <a:t>API – Data Consistency</a:t>
            </a:r>
            <a:endParaRPr lang="en-US" sz="2400" dirty="0"/>
          </a:p>
        </p:txBody>
      </p:sp>
      <p:sp>
        <p:nvSpPr>
          <p:cNvPr id="3" name="Titel 2"/>
          <p:cNvSpPr>
            <a:spLocks noGrp="1"/>
          </p:cNvSpPr>
          <p:nvPr>
            <p:ph type="title"/>
          </p:nvPr>
        </p:nvSpPr>
        <p:spPr/>
        <p:txBody>
          <a:bodyPr/>
          <a:lstStyle/>
          <a:p>
            <a:r>
              <a:rPr lang="de-DE" dirty="0" smtClean="0"/>
              <a:t>Topics</a:t>
            </a:r>
            <a:endParaRPr lang="de-DE" dirty="0"/>
          </a:p>
        </p:txBody>
      </p:sp>
    </p:spTree>
    <p:extLst>
      <p:ext uri="{BB962C8B-B14F-4D97-AF65-F5344CB8AC3E}">
        <p14:creationId xmlns="" xmlns:p14="http://schemas.microsoft.com/office/powerpoint/2010/main" val="234140500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400" dirty="0" smtClean="0"/>
              <a:t>Force Paint</a:t>
            </a:r>
          </a:p>
          <a:p>
            <a:pPr lvl="1"/>
            <a:r>
              <a:rPr lang="en-US" dirty="0" smtClean="0"/>
              <a:t>is triggered via HMI framework function call</a:t>
            </a:r>
          </a:p>
          <a:p>
            <a:pPr lvl="1"/>
            <a:r>
              <a:rPr lang="en-US" dirty="0" smtClean="0"/>
              <a:t>sets a preconfigured priority mask (level) for ext. HMI messages</a:t>
            </a:r>
          </a:p>
          <a:p>
            <a:pPr lvl="2"/>
            <a:r>
              <a:rPr lang="en-US" dirty="0" smtClean="0"/>
              <a:t>all ext. HMI messages with the configured priority or higher are processed</a:t>
            </a:r>
          </a:p>
          <a:p>
            <a:pPr lvl="2"/>
            <a:r>
              <a:rPr lang="en-US" dirty="0" smtClean="0"/>
              <a:t>all ext. HMI messages below that priority are not processed</a:t>
            </a:r>
          </a:p>
          <a:p>
            <a:pPr lvl="2"/>
            <a:r>
              <a:rPr lang="en-US" dirty="0" smtClean="0"/>
              <a:t>just for one message processing cycle active</a:t>
            </a:r>
          </a:p>
          <a:p>
            <a:pPr lvl="2"/>
            <a:r>
              <a:rPr lang="en-US" dirty="0" smtClean="0"/>
              <a:t>after that cycle the priority mask (level) is cleared</a:t>
            </a:r>
          </a:p>
          <a:p>
            <a:pPr lvl="1"/>
            <a:r>
              <a:rPr lang="en-US" dirty="0" smtClean="0"/>
              <a:t>‘last before draw’ message is sent in any case</a:t>
            </a:r>
          </a:p>
          <a:p>
            <a:pPr lvl="1"/>
            <a:r>
              <a:rPr lang="en-US" dirty="0" smtClean="0"/>
              <a:t>all int. HMI messages are processed in any case</a:t>
            </a:r>
          </a:p>
        </p:txBody>
      </p:sp>
      <p:sp>
        <p:nvSpPr>
          <p:cNvPr id="3" name="Titel 2"/>
          <p:cNvSpPr>
            <a:spLocks noGrp="1"/>
          </p:cNvSpPr>
          <p:nvPr>
            <p:ph type="title"/>
          </p:nvPr>
        </p:nvSpPr>
        <p:spPr/>
        <p:txBody>
          <a:bodyPr/>
          <a:lstStyle/>
          <a:p>
            <a:r>
              <a:rPr lang="de-DE" dirty="0" smtClean="0"/>
              <a:t>Force Paint</a:t>
            </a:r>
            <a:endParaRPr lang="de-DE" dirty="0"/>
          </a:p>
        </p:txBody>
      </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mtClean="0"/>
              <a:t>Improvement for time to warning</a:t>
            </a:r>
          </a:p>
        </p:txBody>
      </p:sp>
      <p:sp>
        <p:nvSpPr>
          <p:cNvPr id="3" name="Titel 2"/>
          <p:cNvSpPr>
            <a:spLocks noGrp="1"/>
          </p:cNvSpPr>
          <p:nvPr>
            <p:ph type="title"/>
          </p:nvPr>
        </p:nvSpPr>
        <p:spPr/>
        <p:txBody>
          <a:bodyPr/>
          <a:lstStyle/>
          <a:p>
            <a:r>
              <a:rPr lang="en-US" smtClean="0"/>
              <a:t>Force Paint - Example</a:t>
            </a:r>
            <a:endParaRPr lang="en-US"/>
          </a:p>
        </p:txBody>
      </p:sp>
      <p:grpSp>
        <p:nvGrpSpPr>
          <p:cNvPr id="57" name="Gruppieren 56"/>
          <p:cNvGrpSpPr/>
          <p:nvPr/>
        </p:nvGrpSpPr>
        <p:grpSpPr>
          <a:xfrm>
            <a:off x="683568" y="2204864"/>
            <a:ext cx="7776864" cy="4116221"/>
            <a:chOff x="395288" y="1364441"/>
            <a:chExt cx="8280920" cy="4381905"/>
          </a:xfrm>
        </p:grpSpPr>
        <p:grpSp>
          <p:nvGrpSpPr>
            <p:cNvPr id="4" name="Gruppieren 21"/>
            <p:cNvGrpSpPr/>
            <p:nvPr/>
          </p:nvGrpSpPr>
          <p:grpSpPr>
            <a:xfrm>
              <a:off x="395288" y="1364441"/>
              <a:ext cx="8280920" cy="4381905"/>
              <a:chOff x="323528" y="1196752"/>
              <a:chExt cx="8496944" cy="4629219"/>
            </a:xfrm>
          </p:grpSpPr>
          <p:sp>
            <p:nvSpPr>
              <p:cNvPr id="5" name="Rechteck 4"/>
              <p:cNvSpPr/>
              <p:nvPr/>
            </p:nvSpPr>
            <p:spPr>
              <a:xfrm>
                <a:off x="323528" y="2521932"/>
                <a:ext cx="8496944" cy="2728754"/>
              </a:xfrm>
              <a:prstGeom prst="rect">
                <a:avLst/>
              </a:prstGeom>
              <a:solidFill>
                <a:schemeClr val="bg1">
                  <a:lumMod val="85000"/>
                </a:schemeClr>
              </a:solidFill>
              <a:ln w="9525">
                <a:noFill/>
              </a:ln>
            </p:spPr>
            <p:style>
              <a:lnRef idx="1">
                <a:schemeClr val="accent1"/>
              </a:lnRef>
              <a:fillRef idx="0">
                <a:schemeClr val="accent1"/>
              </a:fillRef>
              <a:effectRef idx="0">
                <a:schemeClr val="accent1"/>
              </a:effectRef>
              <a:fontRef idx="minor">
                <a:schemeClr val="tx1"/>
              </a:fontRef>
            </p:style>
            <p:txBody>
              <a:bodyPr rtlCol="0" anchor="t"/>
              <a:lstStyle/>
              <a:p>
                <a:pPr algn="r"/>
                <a:r>
                  <a:rPr lang="en-US" b="1" smtClean="0">
                    <a:solidFill>
                      <a:schemeClr val="bg2">
                        <a:lumMod val="10000"/>
                      </a:schemeClr>
                    </a:solidFill>
                  </a:rPr>
                  <a:t>GC</a:t>
                </a:r>
              </a:p>
            </p:txBody>
          </p:sp>
          <p:sp>
            <p:nvSpPr>
              <p:cNvPr id="6" name="Rechteck 5"/>
              <p:cNvSpPr/>
              <p:nvPr/>
            </p:nvSpPr>
            <p:spPr>
              <a:xfrm>
                <a:off x="323851" y="1196752"/>
                <a:ext cx="8496621" cy="986626"/>
              </a:xfrm>
              <a:prstGeom prst="rect">
                <a:avLst/>
              </a:prstGeom>
              <a:solidFill>
                <a:schemeClr val="bg1">
                  <a:lumMod val="85000"/>
                </a:schemeClr>
              </a:solidFill>
              <a:ln w="9525">
                <a:noFill/>
              </a:ln>
            </p:spPr>
            <p:style>
              <a:lnRef idx="1">
                <a:schemeClr val="accent1"/>
              </a:lnRef>
              <a:fillRef idx="0">
                <a:schemeClr val="accent1"/>
              </a:fillRef>
              <a:effectRef idx="0">
                <a:schemeClr val="accent1"/>
              </a:effectRef>
              <a:fontRef idx="minor">
                <a:schemeClr val="tx1"/>
              </a:fontRef>
            </p:style>
            <p:txBody>
              <a:bodyPr rtlCol="0" anchor="t"/>
              <a:lstStyle/>
              <a:p>
                <a:pPr algn="r"/>
                <a:r>
                  <a:rPr lang="en-US" b="1" smtClean="0">
                    <a:solidFill>
                      <a:schemeClr val="bg2">
                        <a:lumMod val="10000"/>
                      </a:schemeClr>
                    </a:solidFill>
                  </a:rPr>
                  <a:t>AC</a:t>
                </a:r>
              </a:p>
            </p:txBody>
          </p:sp>
          <p:sp>
            <p:nvSpPr>
              <p:cNvPr id="7" name="Rechteck 6"/>
              <p:cNvSpPr/>
              <p:nvPr/>
            </p:nvSpPr>
            <p:spPr>
              <a:xfrm>
                <a:off x="2267744" y="1535306"/>
                <a:ext cx="144016"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8" name="Rechteck 7"/>
              <p:cNvSpPr/>
              <p:nvPr/>
            </p:nvSpPr>
            <p:spPr>
              <a:xfrm>
                <a:off x="2555776" y="1895346"/>
                <a:ext cx="288032"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9" name="Rechteck 8"/>
              <p:cNvSpPr/>
              <p:nvPr/>
            </p:nvSpPr>
            <p:spPr>
              <a:xfrm>
                <a:off x="2915816" y="2255386"/>
                <a:ext cx="144016"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10" name="Rechteck 9"/>
              <p:cNvSpPr/>
              <p:nvPr/>
            </p:nvSpPr>
            <p:spPr>
              <a:xfrm>
                <a:off x="3059832" y="2874422"/>
                <a:ext cx="288032"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11" name="Textfeld 10"/>
              <p:cNvSpPr txBox="1"/>
              <p:nvPr/>
            </p:nvSpPr>
            <p:spPr>
              <a:xfrm>
                <a:off x="323528" y="1484784"/>
                <a:ext cx="545045" cy="380747"/>
              </a:xfrm>
              <a:prstGeom prst="rect">
                <a:avLst/>
              </a:prstGeom>
              <a:noFill/>
            </p:spPr>
            <p:txBody>
              <a:bodyPr wrap="none" rtlCol="0">
                <a:spAutoFit/>
              </a:bodyPr>
              <a:lstStyle/>
              <a:p>
                <a:r>
                  <a:rPr lang="en-US" sz="1600" smtClean="0"/>
                  <a:t>CAN</a:t>
                </a:r>
                <a:endParaRPr lang="en-US" sz="1600"/>
              </a:p>
            </p:txBody>
          </p:sp>
          <p:sp>
            <p:nvSpPr>
              <p:cNvPr id="12" name="Textfeld 11"/>
              <p:cNvSpPr txBox="1"/>
              <p:nvPr/>
            </p:nvSpPr>
            <p:spPr>
              <a:xfrm>
                <a:off x="323528" y="1823338"/>
                <a:ext cx="1173808" cy="380747"/>
              </a:xfrm>
              <a:prstGeom prst="rect">
                <a:avLst/>
              </a:prstGeom>
              <a:noFill/>
            </p:spPr>
            <p:txBody>
              <a:bodyPr wrap="none" rtlCol="0">
                <a:spAutoFit/>
              </a:bodyPr>
              <a:lstStyle/>
              <a:p>
                <a:r>
                  <a:rPr lang="en-US" sz="1600" smtClean="0"/>
                  <a:t>Application</a:t>
                </a:r>
                <a:endParaRPr lang="en-US" sz="1600"/>
              </a:p>
            </p:txBody>
          </p:sp>
          <p:sp>
            <p:nvSpPr>
              <p:cNvPr id="13" name="Textfeld 12"/>
              <p:cNvSpPr txBox="1"/>
              <p:nvPr/>
            </p:nvSpPr>
            <p:spPr>
              <a:xfrm>
                <a:off x="323528" y="2183378"/>
                <a:ext cx="623859" cy="380747"/>
              </a:xfrm>
              <a:prstGeom prst="rect">
                <a:avLst/>
              </a:prstGeom>
              <a:noFill/>
            </p:spPr>
            <p:txBody>
              <a:bodyPr wrap="none" rtlCol="0">
                <a:spAutoFit/>
              </a:bodyPr>
              <a:lstStyle/>
              <a:p>
                <a:r>
                  <a:rPr lang="en-US" sz="1600" smtClean="0"/>
                  <a:t>ICOM</a:t>
                </a:r>
                <a:endParaRPr lang="en-US" sz="1600"/>
              </a:p>
            </p:txBody>
          </p:sp>
          <p:sp>
            <p:nvSpPr>
              <p:cNvPr id="14" name="Textfeld 13"/>
              <p:cNvSpPr txBox="1"/>
              <p:nvPr/>
            </p:nvSpPr>
            <p:spPr>
              <a:xfrm>
                <a:off x="323528" y="2823900"/>
                <a:ext cx="1173808" cy="380747"/>
              </a:xfrm>
              <a:prstGeom prst="rect">
                <a:avLst/>
              </a:prstGeom>
              <a:noFill/>
            </p:spPr>
            <p:txBody>
              <a:bodyPr wrap="none" rtlCol="0">
                <a:spAutoFit/>
              </a:bodyPr>
              <a:lstStyle/>
              <a:p>
                <a:r>
                  <a:rPr lang="en-US" sz="1600" smtClean="0"/>
                  <a:t>Application</a:t>
                </a:r>
                <a:endParaRPr lang="en-US" sz="1600"/>
              </a:p>
            </p:txBody>
          </p:sp>
          <p:sp>
            <p:nvSpPr>
              <p:cNvPr id="15" name="Textfeld 14"/>
              <p:cNvSpPr txBox="1"/>
              <p:nvPr/>
            </p:nvSpPr>
            <p:spPr>
              <a:xfrm>
                <a:off x="323528" y="3687996"/>
                <a:ext cx="2196643" cy="380747"/>
              </a:xfrm>
              <a:prstGeom prst="rect">
                <a:avLst/>
              </a:prstGeom>
              <a:noFill/>
            </p:spPr>
            <p:txBody>
              <a:bodyPr wrap="none" rtlCol="0">
                <a:spAutoFit/>
              </a:bodyPr>
              <a:lstStyle/>
              <a:p>
                <a:r>
                  <a:rPr lang="en-US" sz="1600" dirty="0" smtClean="0"/>
                  <a:t>IC HMI Event Driven TD</a:t>
                </a:r>
                <a:endParaRPr lang="en-US" sz="1600" dirty="0"/>
              </a:p>
            </p:txBody>
          </p:sp>
          <p:sp>
            <p:nvSpPr>
              <p:cNvPr id="16" name="Textfeld 15"/>
              <p:cNvSpPr txBox="1"/>
              <p:nvPr/>
            </p:nvSpPr>
            <p:spPr>
              <a:xfrm>
                <a:off x="323528" y="4048036"/>
                <a:ext cx="2098563" cy="380747"/>
              </a:xfrm>
              <a:prstGeom prst="rect">
                <a:avLst/>
              </a:prstGeom>
              <a:noFill/>
            </p:spPr>
            <p:txBody>
              <a:bodyPr wrap="none" rtlCol="0">
                <a:spAutoFit/>
              </a:bodyPr>
              <a:lstStyle/>
              <a:p>
                <a:r>
                  <a:rPr lang="en-US" sz="1600" smtClean="0"/>
                  <a:t>IC 25Hz Animation TD</a:t>
                </a:r>
                <a:endParaRPr lang="en-US" sz="1600"/>
              </a:p>
            </p:txBody>
          </p:sp>
          <p:sp>
            <p:nvSpPr>
              <p:cNvPr id="17" name="Textfeld 16"/>
              <p:cNvSpPr txBox="1"/>
              <p:nvPr/>
            </p:nvSpPr>
            <p:spPr>
              <a:xfrm>
                <a:off x="2411760" y="1484784"/>
                <a:ext cx="890077" cy="380747"/>
              </a:xfrm>
              <a:prstGeom prst="rect">
                <a:avLst/>
              </a:prstGeom>
              <a:noFill/>
            </p:spPr>
            <p:txBody>
              <a:bodyPr wrap="none" rtlCol="0">
                <a:spAutoFit/>
              </a:bodyPr>
              <a:lstStyle/>
              <a:p>
                <a:r>
                  <a:rPr lang="en-US" sz="1600" smtClean="0"/>
                  <a:t>Receive</a:t>
                </a:r>
                <a:endParaRPr lang="en-US" sz="1600"/>
              </a:p>
            </p:txBody>
          </p:sp>
          <p:sp>
            <p:nvSpPr>
              <p:cNvPr id="18" name="Textfeld 17"/>
              <p:cNvSpPr txBox="1"/>
              <p:nvPr/>
            </p:nvSpPr>
            <p:spPr>
              <a:xfrm>
                <a:off x="2886038" y="1844824"/>
                <a:ext cx="1174579" cy="380747"/>
              </a:xfrm>
              <a:prstGeom prst="rect">
                <a:avLst/>
              </a:prstGeom>
              <a:noFill/>
            </p:spPr>
            <p:txBody>
              <a:bodyPr wrap="none" rtlCol="0">
                <a:spAutoFit/>
              </a:bodyPr>
              <a:lstStyle/>
              <a:p>
                <a:r>
                  <a:rPr lang="en-US" sz="1600" smtClean="0"/>
                  <a:t>Processing</a:t>
                </a:r>
                <a:endParaRPr lang="en-US" sz="1600"/>
              </a:p>
            </p:txBody>
          </p:sp>
          <p:sp>
            <p:nvSpPr>
              <p:cNvPr id="19" name="Textfeld 18"/>
              <p:cNvSpPr txBox="1"/>
              <p:nvPr/>
            </p:nvSpPr>
            <p:spPr>
              <a:xfrm>
                <a:off x="3059832" y="2183378"/>
                <a:ext cx="1394488" cy="380747"/>
              </a:xfrm>
              <a:prstGeom prst="rect">
                <a:avLst/>
              </a:prstGeom>
              <a:noFill/>
            </p:spPr>
            <p:txBody>
              <a:bodyPr wrap="none" rtlCol="0">
                <a:spAutoFit/>
              </a:bodyPr>
              <a:lstStyle/>
              <a:p>
                <a:r>
                  <a:rPr lang="en-US" sz="1600" smtClean="0"/>
                  <a:t>Transmission</a:t>
                </a:r>
                <a:endParaRPr lang="en-US" sz="1600"/>
              </a:p>
            </p:txBody>
          </p:sp>
          <p:sp>
            <p:nvSpPr>
              <p:cNvPr id="20" name="Textfeld 19"/>
              <p:cNvSpPr txBox="1"/>
              <p:nvPr/>
            </p:nvSpPr>
            <p:spPr>
              <a:xfrm>
                <a:off x="3347864" y="2823900"/>
                <a:ext cx="1174579" cy="380747"/>
              </a:xfrm>
              <a:prstGeom prst="rect">
                <a:avLst/>
              </a:prstGeom>
              <a:noFill/>
            </p:spPr>
            <p:txBody>
              <a:bodyPr wrap="none" rtlCol="0">
                <a:spAutoFit/>
              </a:bodyPr>
              <a:lstStyle/>
              <a:p>
                <a:r>
                  <a:rPr lang="en-US" sz="1600" smtClean="0"/>
                  <a:t>Processing</a:t>
                </a:r>
                <a:endParaRPr lang="en-US" sz="1600"/>
              </a:p>
            </p:txBody>
          </p:sp>
          <p:sp>
            <p:nvSpPr>
              <p:cNvPr id="21" name="Rechteck 20"/>
              <p:cNvSpPr/>
              <p:nvPr/>
            </p:nvSpPr>
            <p:spPr>
              <a:xfrm>
                <a:off x="3212232" y="3760004"/>
                <a:ext cx="714184"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22" name="Textfeld 21"/>
              <p:cNvSpPr txBox="1"/>
              <p:nvPr/>
            </p:nvSpPr>
            <p:spPr>
              <a:xfrm>
                <a:off x="3203848" y="3399964"/>
                <a:ext cx="722568" cy="380747"/>
              </a:xfrm>
              <a:prstGeom prst="rect">
                <a:avLst/>
              </a:prstGeom>
              <a:noFill/>
            </p:spPr>
            <p:txBody>
              <a:bodyPr wrap="square" rtlCol="0">
                <a:spAutoFit/>
              </a:bodyPr>
              <a:lstStyle/>
              <a:p>
                <a:pPr algn="ctr"/>
                <a:r>
                  <a:rPr lang="en-US" sz="1600" smtClean="0"/>
                  <a:t>Paint</a:t>
                </a:r>
                <a:endParaRPr lang="en-US" sz="1600"/>
              </a:p>
            </p:txBody>
          </p:sp>
          <p:sp>
            <p:nvSpPr>
              <p:cNvPr id="23" name="Textfeld 22"/>
              <p:cNvSpPr txBox="1"/>
              <p:nvPr/>
            </p:nvSpPr>
            <p:spPr>
              <a:xfrm>
                <a:off x="323528" y="4386590"/>
                <a:ext cx="1298160" cy="380747"/>
              </a:xfrm>
              <a:prstGeom prst="rect">
                <a:avLst/>
              </a:prstGeom>
              <a:noFill/>
            </p:spPr>
            <p:txBody>
              <a:bodyPr wrap="none" rtlCol="0">
                <a:spAutoFit/>
              </a:bodyPr>
              <a:lstStyle/>
              <a:p>
                <a:r>
                  <a:rPr lang="en-US" sz="1600" smtClean="0"/>
                  <a:t>Composition</a:t>
                </a:r>
                <a:endParaRPr lang="en-US" sz="1600"/>
              </a:p>
            </p:txBody>
          </p:sp>
          <p:sp>
            <p:nvSpPr>
              <p:cNvPr id="24" name="Rechteck 23"/>
              <p:cNvSpPr/>
              <p:nvPr/>
            </p:nvSpPr>
            <p:spPr>
              <a:xfrm>
                <a:off x="4017315" y="4098558"/>
                <a:ext cx="194645"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25" name="Textfeld 24"/>
              <p:cNvSpPr txBox="1"/>
              <p:nvPr/>
            </p:nvSpPr>
            <p:spPr>
              <a:xfrm>
                <a:off x="3692217" y="3162454"/>
                <a:ext cx="425947" cy="380747"/>
              </a:xfrm>
              <a:prstGeom prst="rect">
                <a:avLst/>
              </a:prstGeom>
              <a:noFill/>
            </p:spPr>
            <p:txBody>
              <a:bodyPr wrap="none" rtlCol="0">
                <a:spAutoFit/>
              </a:bodyPr>
              <a:lstStyle/>
              <a:p>
                <a:r>
                  <a:rPr lang="en-US" sz="1600" smtClean="0"/>
                  <a:t>CP</a:t>
                </a:r>
                <a:endParaRPr lang="en-US" sz="1600"/>
              </a:p>
            </p:txBody>
          </p:sp>
          <p:cxnSp>
            <p:nvCxnSpPr>
              <p:cNvPr id="26" name="Gerade Verbindung 25"/>
              <p:cNvCxnSpPr>
                <a:stCxn id="21" idx="3"/>
                <a:endCxn id="25" idx="2"/>
              </p:cNvCxnSpPr>
              <p:nvPr/>
            </p:nvCxnSpPr>
            <p:spPr>
              <a:xfrm flipH="1" flipV="1">
                <a:off x="3905191" y="3543202"/>
                <a:ext cx="21226" cy="3248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7" name="Textfeld 26"/>
              <p:cNvSpPr txBox="1"/>
              <p:nvPr/>
            </p:nvSpPr>
            <p:spPr>
              <a:xfrm>
                <a:off x="323528" y="4737338"/>
                <a:ext cx="735951" cy="380747"/>
              </a:xfrm>
              <a:prstGeom prst="rect">
                <a:avLst/>
              </a:prstGeom>
              <a:noFill/>
            </p:spPr>
            <p:txBody>
              <a:bodyPr wrap="none" rtlCol="0">
                <a:spAutoFit/>
              </a:bodyPr>
              <a:lstStyle/>
              <a:p>
                <a:r>
                  <a:rPr lang="en-US" sz="1600" smtClean="0"/>
                  <a:t>Vsync</a:t>
                </a:r>
                <a:endParaRPr lang="en-US" sz="1600"/>
              </a:p>
            </p:txBody>
          </p:sp>
          <p:sp>
            <p:nvSpPr>
              <p:cNvPr id="28" name="Rechteck 27"/>
              <p:cNvSpPr/>
              <p:nvPr/>
            </p:nvSpPr>
            <p:spPr>
              <a:xfrm>
                <a:off x="4260505" y="4458598"/>
                <a:ext cx="194645"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cxnSp>
            <p:nvCxnSpPr>
              <p:cNvPr id="29" name="Gerade Verbindung 28"/>
              <p:cNvCxnSpPr/>
              <p:nvPr/>
            </p:nvCxnSpPr>
            <p:spPr>
              <a:xfrm>
                <a:off x="4545628" y="481863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0" name="Rechteck 29"/>
              <p:cNvSpPr/>
              <p:nvPr/>
            </p:nvSpPr>
            <p:spPr>
              <a:xfrm>
                <a:off x="4545628" y="3760004"/>
                <a:ext cx="876321"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31" name="Textfeld 30"/>
              <p:cNvSpPr txBox="1"/>
              <p:nvPr/>
            </p:nvSpPr>
            <p:spPr>
              <a:xfrm>
                <a:off x="4556821" y="3399964"/>
                <a:ext cx="2031403" cy="380747"/>
              </a:xfrm>
              <a:prstGeom prst="rect">
                <a:avLst/>
              </a:prstGeom>
              <a:noFill/>
            </p:spPr>
            <p:txBody>
              <a:bodyPr wrap="square" rtlCol="0">
                <a:spAutoFit/>
              </a:bodyPr>
              <a:lstStyle/>
              <a:p>
                <a:pPr algn="ctr"/>
                <a:r>
                  <a:rPr lang="en-US" sz="1600" smtClean="0"/>
                  <a:t>Msg. proc./API upd.</a:t>
                </a:r>
                <a:endParaRPr lang="en-US" sz="1600"/>
              </a:p>
            </p:txBody>
          </p:sp>
          <p:sp>
            <p:nvSpPr>
              <p:cNvPr id="32" name="Rechteck 31"/>
              <p:cNvSpPr/>
              <p:nvPr/>
            </p:nvSpPr>
            <p:spPr>
              <a:xfrm>
                <a:off x="6740625" y="3760004"/>
                <a:ext cx="480814"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33" name="Textfeld 32"/>
              <p:cNvSpPr txBox="1"/>
              <p:nvPr/>
            </p:nvSpPr>
            <p:spPr>
              <a:xfrm>
                <a:off x="6588224" y="3421450"/>
                <a:ext cx="714184" cy="380747"/>
              </a:xfrm>
              <a:prstGeom prst="rect">
                <a:avLst/>
              </a:prstGeom>
              <a:noFill/>
            </p:spPr>
            <p:txBody>
              <a:bodyPr wrap="square" rtlCol="0">
                <a:spAutoFit/>
              </a:bodyPr>
              <a:lstStyle/>
              <a:p>
                <a:pPr algn="ctr"/>
                <a:r>
                  <a:rPr lang="en-US" sz="1600" smtClean="0"/>
                  <a:t>Paint</a:t>
                </a:r>
                <a:endParaRPr lang="en-US" sz="1600"/>
              </a:p>
            </p:txBody>
          </p:sp>
          <p:sp>
            <p:nvSpPr>
              <p:cNvPr id="34" name="Rechteck 33"/>
              <p:cNvSpPr/>
              <p:nvPr/>
            </p:nvSpPr>
            <p:spPr>
              <a:xfrm>
                <a:off x="7545707" y="4098558"/>
                <a:ext cx="194645"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35" name="Textfeld 34"/>
              <p:cNvSpPr txBox="1"/>
              <p:nvPr/>
            </p:nvSpPr>
            <p:spPr>
              <a:xfrm>
                <a:off x="6986408" y="3162454"/>
                <a:ext cx="425947" cy="380747"/>
              </a:xfrm>
              <a:prstGeom prst="rect">
                <a:avLst/>
              </a:prstGeom>
              <a:noFill/>
            </p:spPr>
            <p:txBody>
              <a:bodyPr wrap="none" rtlCol="0">
                <a:spAutoFit/>
              </a:bodyPr>
              <a:lstStyle/>
              <a:p>
                <a:r>
                  <a:rPr lang="en-US" sz="1600" smtClean="0"/>
                  <a:t>CP</a:t>
                </a:r>
                <a:endParaRPr lang="en-US" sz="1600"/>
              </a:p>
            </p:txBody>
          </p:sp>
          <p:cxnSp>
            <p:nvCxnSpPr>
              <p:cNvPr id="36" name="Gerade Verbindung 35"/>
              <p:cNvCxnSpPr>
                <a:stCxn id="32" idx="3"/>
                <a:endCxn id="35" idx="2"/>
              </p:cNvCxnSpPr>
              <p:nvPr/>
            </p:nvCxnSpPr>
            <p:spPr>
              <a:xfrm flipH="1" flipV="1">
                <a:off x="7199381" y="3543202"/>
                <a:ext cx="22057" cy="32481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37" name="Rechteck 36"/>
              <p:cNvSpPr/>
              <p:nvPr/>
            </p:nvSpPr>
            <p:spPr>
              <a:xfrm>
                <a:off x="7788897" y="4458598"/>
                <a:ext cx="194645" cy="216024"/>
              </a:xfrm>
              <a:prstGeom prst="rect">
                <a:avLst/>
              </a:prstGeom>
              <a:solidFill>
                <a:schemeClr val="accent1"/>
              </a:solidFill>
              <a:ln w="127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cxnSp>
            <p:nvCxnSpPr>
              <p:cNvPr id="38" name="Gerade Verbindung 37"/>
              <p:cNvCxnSpPr/>
              <p:nvPr/>
            </p:nvCxnSpPr>
            <p:spPr>
              <a:xfrm>
                <a:off x="8074020" y="4818638"/>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Textfeld 38"/>
              <p:cNvSpPr txBox="1"/>
              <p:nvPr/>
            </p:nvSpPr>
            <p:spPr>
              <a:xfrm>
                <a:off x="4220113" y="4048036"/>
                <a:ext cx="634368" cy="380747"/>
              </a:xfrm>
              <a:prstGeom prst="rect">
                <a:avLst/>
              </a:prstGeom>
              <a:noFill/>
            </p:spPr>
            <p:txBody>
              <a:bodyPr wrap="none" rtlCol="0">
                <a:spAutoFit/>
              </a:bodyPr>
              <a:lstStyle/>
              <a:p>
                <a:r>
                  <a:rPr lang="en-US" sz="1600" smtClean="0"/>
                  <a:t>Sync</a:t>
                </a:r>
                <a:endParaRPr lang="en-US" sz="1600"/>
              </a:p>
            </p:txBody>
          </p:sp>
          <p:sp>
            <p:nvSpPr>
              <p:cNvPr id="40" name="Textfeld 39"/>
              <p:cNvSpPr txBox="1"/>
              <p:nvPr/>
            </p:nvSpPr>
            <p:spPr>
              <a:xfrm>
                <a:off x="4436137" y="4389026"/>
                <a:ext cx="634368" cy="380747"/>
              </a:xfrm>
              <a:prstGeom prst="rect">
                <a:avLst/>
              </a:prstGeom>
              <a:noFill/>
            </p:spPr>
            <p:txBody>
              <a:bodyPr wrap="none" rtlCol="0">
                <a:spAutoFit/>
              </a:bodyPr>
              <a:lstStyle/>
              <a:p>
                <a:r>
                  <a:rPr lang="en-US" sz="1600" smtClean="0"/>
                  <a:t>Sync</a:t>
                </a:r>
                <a:endParaRPr lang="en-US" sz="1600"/>
              </a:p>
            </p:txBody>
          </p:sp>
          <p:sp>
            <p:nvSpPr>
              <p:cNvPr id="41" name="Textfeld 40"/>
              <p:cNvSpPr txBox="1"/>
              <p:nvPr/>
            </p:nvSpPr>
            <p:spPr>
              <a:xfrm>
                <a:off x="7748505" y="4048036"/>
                <a:ext cx="634368" cy="380747"/>
              </a:xfrm>
              <a:prstGeom prst="rect">
                <a:avLst/>
              </a:prstGeom>
              <a:noFill/>
            </p:spPr>
            <p:txBody>
              <a:bodyPr wrap="none" rtlCol="0">
                <a:spAutoFit/>
              </a:bodyPr>
              <a:lstStyle/>
              <a:p>
                <a:r>
                  <a:rPr lang="en-US" sz="1600" smtClean="0"/>
                  <a:t>Sync</a:t>
                </a:r>
                <a:endParaRPr lang="en-US" sz="1600"/>
              </a:p>
            </p:txBody>
          </p:sp>
          <p:sp>
            <p:nvSpPr>
              <p:cNvPr id="42" name="Textfeld 41"/>
              <p:cNvSpPr txBox="1"/>
              <p:nvPr/>
            </p:nvSpPr>
            <p:spPr>
              <a:xfrm>
                <a:off x="7964530" y="4389026"/>
                <a:ext cx="634368" cy="380747"/>
              </a:xfrm>
              <a:prstGeom prst="rect">
                <a:avLst/>
              </a:prstGeom>
              <a:noFill/>
            </p:spPr>
            <p:txBody>
              <a:bodyPr wrap="none" rtlCol="0">
                <a:spAutoFit/>
              </a:bodyPr>
              <a:lstStyle/>
              <a:p>
                <a:r>
                  <a:rPr lang="en-US" sz="1600" smtClean="0"/>
                  <a:t>Sync</a:t>
                </a:r>
                <a:endParaRPr lang="en-US" sz="1600"/>
              </a:p>
            </p:txBody>
          </p:sp>
          <p:sp>
            <p:nvSpPr>
              <p:cNvPr id="43" name="Textfeld 42"/>
              <p:cNvSpPr txBox="1"/>
              <p:nvPr/>
            </p:nvSpPr>
            <p:spPr>
              <a:xfrm>
                <a:off x="4580153" y="4737105"/>
                <a:ext cx="634368" cy="380747"/>
              </a:xfrm>
              <a:prstGeom prst="rect">
                <a:avLst/>
              </a:prstGeom>
              <a:noFill/>
            </p:spPr>
            <p:txBody>
              <a:bodyPr wrap="none" rtlCol="0">
                <a:spAutoFit/>
              </a:bodyPr>
              <a:lstStyle/>
              <a:p>
                <a:r>
                  <a:rPr lang="en-US" sz="1600" smtClean="0"/>
                  <a:t>Sync</a:t>
                </a:r>
                <a:endParaRPr lang="en-US" sz="1600"/>
              </a:p>
            </p:txBody>
          </p:sp>
          <p:sp>
            <p:nvSpPr>
              <p:cNvPr id="44" name="Textfeld 43"/>
              <p:cNvSpPr txBox="1"/>
              <p:nvPr/>
            </p:nvSpPr>
            <p:spPr>
              <a:xfrm>
                <a:off x="8108545" y="4746630"/>
                <a:ext cx="634368" cy="380747"/>
              </a:xfrm>
              <a:prstGeom prst="rect">
                <a:avLst/>
              </a:prstGeom>
              <a:noFill/>
            </p:spPr>
            <p:txBody>
              <a:bodyPr wrap="none" rtlCol="0">
                <a:spAutoFit/>
              </a:bodyPr>
              <a:lstStyle/>
              <a:p>
                <a:r>
                  <a:rPr lang="en-US" sz="1600" smtClean="0"/>
                  <a:t>Sync</a:t>
                </a:r>
                <a:endParaRPr lang="en-US" sz="1600"/>
              </a:p>
            </p:txBody>
          </p:sp>
          <p:cxnSp>
            <p:nvCxnSpPr>
              <p:cNvPr id="45" name="Gerade Verbindung 44"/>
              <p:cNvCxnSpPr>
                <a:stCxn id="20" idx="1"/>
              </p:cNvCxnSpPr>
              <p:nvPr/>
            </p:nvCxnSpPr>
            <p:spPr>
              <a:xfrm>
                <a:off x="3347864" y="3014274"/>
                <a:ext cx="0" cy="1481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 Verbindung 45"/>
              <p:cNvCxnSpPr/>
              <p:nvPr/>
            </p:nvCxnSpPr>
            <p:spPr>
              <a:xfrm>
                <a:off x="3347864" y="3162454"/>
                <a:ext cx="2880320" cy="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a:off x="6228184" y="3162454"/>
                <a:ext cx="0" cy="597550"/>
              </a:xfrm>
              <a:prstGeom prst="straightConnector1">
                <a:avLst/>
              </a:prstGeom>
              <a:ln w="12700">
                <a:solidFill>
                  <a:schemeClr val="tx1"/>
                </a:solidFill>
                <a:prstDash val="dash"/>
                <a:tailEnd type="arrow"/>
              </a:ln>
            </p:spPr>
            <p:style>
              <a:lnRef idx="1">
                <a:schemeClr val="accent1"/>
              </a:lnRef>
              <a:fillRef idx="0">
                <a:schemeClr val="accent1"/>
              </a:fillRef>
              <a:effectRef idx="0">
                <a:schemeClr val="accent1"/>
              </a:effectRef>
              <a:fontRef idx="minor">
                <a:schemeClr val="tx1"/>
              </a:fontRef>
            </p:style>
          </p:cxnSp>
          <p:sp>
            <p:nvSpPr>
              <p:cNvPr id="48" name="Textfeld 47"/>
              <p:cNvSpPr txBox="1"/>
              <p:nvPr/>
            </p:nvSpPr>
            <p:spPr>
              <a:xfrm>
                <a:off x="4580153" y="2823900"/>
                <a:ext cx="1578280" cy="380747"/>
              </a:xfrm>
              <a:prstGeom prst="rect">
                <a:avLst/>
              </a:prstGeom>
              <a:noFill/>
            </p:spPr>
            <p:txBody>
              <a:bodyPr wrap="square" rtlCol="0">
                <a:spAutoFit/>
              </a:bodyPr>
              <a:lstStyle/>
              <a:p>
                <a:pPr algn="ctr"/>
                <a:r>
                  <a:rPr lang="en-US" sz="1600" smtClean="0"/>
                  <a:t>HMI Message</a:t>
                </a:r>
                <a:endParaRPr lang="en-US" sz="1600"/>
              </a:p>
            </p:txBody>
          </p:sp>
          <p:cxnSp>
            <p:nvCxnSpPr>
              <p:cNvPr id="49" name="Gerade Verbindung mit Pfeil 48"/>
              <p:cNvCxnSpPr/>
              <p:nvPr/>
            </p:nvCxnSpPr>
            <p:spPr>
              <a:xfrm>
                <a:off x="2267744" y="5438135"/>
                <a:ext cx="5806276" cy="0"/>
              </a:xfrm>
              <a:prstGeom prst="straightConnector1">
                <a:avLst/>
              </a:prstGeom>
              <a:ln w="127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0" name="Gerade Verbindung 49"/>
              <p:cNvCxnSpPr/>
              <p:nvPr/>
            </p:nvCxnSpPr>
            <p:spPr>
              <a:xfrm>
                <a:off x="2267744" y="532269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p:nvPr/>
            </p:nvCxnSpPr>
            <p:spPr>
              <a:xfrm>
                <a:off x="8071817" y="5322694"/>
                <a:ext cx="0" cy="21602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Textfeld 51"/>
              <p:cNvSpPr txBox="1"/>
              <p:nvPr/>
            </p:nvSpPr>
            <p:spPr>
              <a:xfrm>
                <a:off x="2267745" y="5445224"/>
                <a:ext cx="5840800" cy="380747"/>
              </a:xfrm>
              <a:prstGeom prst="rect">
                <a:avLst/>
              </a:prstGeom>
              <a:noFill/>
            </p:spPr>
            <p:txBody>
              <a:bodyPr wrap="square" rtlCol="0">
                <a:spAutoFit/>
              </a:bodyPr>
              <a:lstStyle/>
              <a:p>
                <a:pPr algn="ctr"/>
                <a:r>
                  <a:rPr lang="en-US" sz="1600" smtClean="0"/>
                  <a:t>Time to warning</a:t>
                </a:r>
                <a:endParaRPr lang="en-US" sz="1600"/>
              </a:p>
            </p:txBody>
          </p:sp>
        </p:grpSp>
        <p:sp>
          <p:nvSpPr>
            <p:cNvPr id="53" name="Rechteck 52"/>
            <p:cNvSpPr/>
            <p:nvPr/>
          </p:nvSpPr>
          <p:spPr>
            <a:xfrm>
              <a:off x="7117826" y="3790752"/>
              <a:ext cx="227437" cy="204483"/>
            </a:xfrm>
            <a:prstGeom prst="rect">
              <a:avLst/>
            </a:prstGeom>
            <a:solidFill>
              <a:srgbClr val="FFEBCC"/>
            </a:solidFill>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sp>
          <p:nvSpPr>
            <p:cNvPr id="54" name="Rechteck 53"/>
            <p:cNvSpPr/>
            <p:nvPr/>
          </p:nvSpPr>
          <p:spPr>
            <a:xfrm>
              <a:off x="5364088" y="3790752"/>
              <a:ext cx="1136624" cy="204483"/>
            </a:xfrm>
            <a:prstGeom prst="rect">
              <a:avLst/>
            </a:prstGeom>
            <a:solidFill>
              <a:srgbClr val="FFEBCC"/>
            </a:solidFill>
            <a:ln w="12700">
              <a:solidFill>
                <a:schemeClr val="tx1"/>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600" smtClean="0">
                <a:solidFill>
                  <a:schemeClr val="bg2">
                    <a:lumMod val="10000"/>
                  </a:schemeClr>
                </a:solidFill>
              </a:endParaRPr>
            </a:p>
          </p:txBody>
        </p:sp>
        <p:cxnSp>
          <p:nvCxnSpPr>
            <p:cNvPr id="55" name="Gerade Verbindung 54"/>
            <p:cNvCxnSpPr/>
            <p:nvPr/>
          </p:nvCxnSpPr>
          <p:spPr>
            <a:xfrm>
              <a:off x="3330597" y="3225126"/>
              <a:ext cx="148586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 Verbindung mit Pfeil 55"/>
            <p:cNvCxnSpPr/>
            <p:nvPr/>
          </p:nvCxnSpPr>
          <p:spPr>
            <a:xfrm>
              <a:off x="4816457" y="3225126"/>
              <a:ext cx="0" cy="565626"/>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xmlns="" val="234140500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sz="3100" dirty="0" smtClean="0"/>
              <a:t>API Manager is an interface between applications and ARTEMMIS (in both directions)</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sz="3100" dirty="0" smtClean="0"/>
              <a:t>Features:</a:t>
            </a:r>
          </a:p>
          <a:p>
            <a:pPr lvl="1"/>
            <a:r>
              <a:rPr lang="en-US" sz="2600" dirty="0" smtClean="0"/>
              <a:t>Automatic data updates</a:t>
            </a:r>
          </a:p>
          <a:p>
            <a:pPr lvl="1"/>
            <a:r>
              <a:rPr lang="en-US" sz="2600" dirty="0" smtClean="0"/>
              <a:t>Support for data consistency</a:t>
            </a:r>
            <a:endParaRPr lang="de-DE" sz="2600" dirty="0"/>
          </a:p>
        </p:txBody>
      </p:sp>
      <p:sp>
        <p:nvSpPr>
          <p:cNvPr id="3" name="Titel 2"/>
          <p:cNvSpPr>
            <a:spLocks noGrp="1"/>
          </p:cNvSpPr>
          <p:nvPr>
            <p:ph type="title"/>
          </p:nvPr>
        </p:nvSpPr>
        <p:spPr/>
        <p:txBody>
          <a:bodyPr/>
          <a:lstStyle/>
          <a:p>
            <a:r>
              <a:rPr lang="de-DE" dirty="0" smtClean="0"/>
              <a:t>API</a:t>
            </a:r>
            <a:r>
              <a:rPr lang="en-US" dirty="0" smtClean="0"/>
              <a:t> Manager Architecture</a:t>
            </a:r>
            <a:r>
              <a:rPr lang="de-DE" dirty="0" smtClean="0"/>
              <a:t> </a:t>
            </a:r>
            <a:endParaRPr lang="de-DE" dirty="0"/>
          </a:p>
        </p:txBody>
      </p:sp>
      <p:grpSp>
        <p:nvGrpSpPr>
          <p:cNvPr id="3075" name="Group 3"/>
          <p:cNvGrpSpPr>
            <a:grpSpLocks noChangeAspect="1"/>
          </p:cNvGrpSpPr>
          <p:nvPr/>
        </p:nvGrpSpPr>
        <p:grpSpPr bwMode="auto">
          <a:xfrm>
            <a:off x="3851275" y="2060575"/>
            <a:ext cx="4676775" cy="3438525"/>
            <a:chOff x="2426" y="1298"/>
            <a:chExt cx="2946" cy="2166"/>
          </a:xfrm>
        </p:grpSpPr>
        <p:sp>
          <p:nvSpPr>
            <p:cNvPr id="3074" name="AutoShape 2"/>
            <p:cNvSpPr>
              <a:spLocks noChangeAspect="1" noChangeArrowheads="1" noTextEdit="1"/>
            </p:cNvSpPr>
            <p:nvPr/>
          </p:nvSpPr>
          <p:spPr bwMode="auto">
            <a:xfrm>
              <a:off x="2426" y="1298"/>
              <a:ext cx="2946" cy="216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076" name="Freeform 4"/>
            <p:cNvSpPr>
              <a:spLocks/>
            </p:cNvSpPr>
            <p:nvPr/>
          </p:nvSpPr>
          <p:spPr bwMode="auto">
            <a:xfrm>
              <a:off x="4166" y="1898"/>
              <a:ext cx="1140" cy="660"/>
            </a:xfrm>
            <a:custGeom>
              <a:avLst/>
              <a:gdLst/>
              <a:ahLst/>
              <a:cxnLst>
                <a:cxn ang="0">
                  <a:pos x="126" y="0"/>
                </a:cxn>
                <a:cxn ang="0">
                  <a:pos x="1140" y="0"/>
                </a:cxn>
                <a:cxn ang="0">
                  <a:pos x="1140" y="660"/>
                </a:cxn>
                <a:cxn ang="0">
                  <a:pos x="126" y="6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1140" h="660">
                  <a:moveTo>
                    <a:pt x="126" y="0"/>
                  </a:moveTo>
                  <a:lnTo>
                    <a:pt x="1140" y="0"/>
                  </a:lnTo>
                  <a:lnTo>
                    <a:pt x="1140" y="660"/>
                  </a:lnTo>
                  <a:lnTo>
                    <a:pt x="126" y="660"/>
                  </a:lnTo>
                  <a:lnTo>
                    <a:pt x="126" y="234"/>
                  </a:lnTo>
                  <a:lnTo>
                    <a:pt x="0" y="234"/>
                  </a:lnTo>
                  <a:lnTo>
                    <a:pt x="0" y="162"/>
                  </a:lnTo>
                  <a:lnTo>
                    <a:pt x="126" y="162"/>
                  </a:lnTo>
                  <a:lnTo>
                    <a:pt x="126" y="126"/>
                  </a:lnTo>
                  <a:lnTo>
                    <a:pt x="0" y="126"/>
                  </a:lnTo>
                  <a:lnTo>
                    <a:pt x="0" y="54"/>
                  </a:lnTo>
                  <a:lnTo>
                    <a:pt x="126" y="54"/>
                  </a:lnTo>
                  <a:lnTo>
                    <a:pt x="1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77" name="Freeform 5"/>
            <p:cNvSpPr>
              <a:spLocks/>
            </p:cNvSpPr>
            <p:nvPr/>
          </p:nvSpPr>
          <p:spPr bwMode="auto">
            <a:xfrm>
              <a:off x="4166" y="1898"/>
              <a:ext cx="1140" cy="660"/>
            </a:xfrm>
            <a:custGeom>
              <a:avLst/>
              <a:gdLst/>
              <a:ahLst/>
              <a:cxnLst>
                <a:cxn ang="0">
                  <a:pos x="126" y="0"/>
                </a:cxn>
                <a:cxn ang="0">
                  <a:pos x="1140" y="0"/>
                </a:cxn>
                <a:cxn ang="0">
                  <a:pos x="1140" y="660"/>
                </a:cxn>
                <a:cxn ang="0">
                  <a:pos x="126" y="6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1140" h="660">
                  <a:moveTo>
                    <a:pt x="126" y="0"/>
                  </a:moveTo>
                  <a:lnTo>
                    <a:pt x="1140" y="0"/>
                  </a:lnTo>
                  <a:lnTo>
                    <a:pt x="1140" y="660"/>
                  </a:lnTo>
                  <a:lnTo>
                    <a:pt x="126" y="660"/>
                  </a:lnTo>
                  <a:lnTo>
                    <a:pt x="126" y="234"/>
                  </a:lnTo>
                  <a:lnTo>
                    <a:pt x="0" y="234"/>
                  </a:lnTo>
                  <a:lnTo>
                    <a:pt x="0" y="162"/>
                  </a:lnTo>
                  <a:lnTo>
                    <a:pt x="126" y="162"/>
                  </a:lnTo>
                  <a:lnTo>
                    <a:pt x="126" y="126"/>
                  </a:lnTo>
                  <a:lnTo>
                    <a:pt x="0" y="126"/>
                  </a:lnTo>
                  <a:lnTo>
                    <a:pt x="0" y="54"/>
                  </a:lnTo>
                  <a:lnTo>
                    <a:pt x="126" y="54"/>
                  </a:lnTo>
                  <a:lnTo>
                    <a:pt x="126" y="0"/>
                  </a:lnTo>
                  <a:close/>
                </a:path>
              </a:pathLst>
            </a:cu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78" name="Line 6"/>
            <p:cNvSpPr>
              <a:spLocks noChangeShapeType="1"/>
            </p:cNvSpPr>
            <p:nvPr/>
          </p:nvSpPr>
          <p:spPr bwMode="auto">
            <a:xfrm>
              <a:off x="4292" y="213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79" name="Line 7"/>
            <p:cNvSpPr>
              <a:spLocks noChangeShapeType="1"/>
            </p:cNvSpPr>
            <p:nvPr/>
          </p:nvSpPr>
          <p:spPr bwMode="auto">
            <a:xfrm flipV="1">
              <a:off x="4418" y="2060"/>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0" name="Line 8"/>
            <p:cNvSpPr>
              <a:spLocks noChangeShapeType="1"/>
            </p:cNvSpPr>
            <p:nvPr/>
          </p:nvSpPr>
          <p:spPr bwMode="auto">
            <a:xfrm flipH="1">
              <a:off x="4292" y="2060"/>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1" name="Line 9"/>
            <p:cNvSpPr>
              <a:spLocks noChangeShapeType="1"/>
            </p:cNvSpPr>
            <p:nvPr/>
          </p:nvSpPr>
          <p:spPr bwMode="auto">
            <a:xfrm>
              <a:off x="4292" y="2024"/>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2" name="Line 10"/>
            <p:cNvSpPr>
              <a:spLocks noChangeShapeType="1"/>
            </p:cNvSpPr>
            <p:nvPr/>
          </p:nvSpPr>
          <p:spPr bwMode="auto">
            <a:xfrm flipV="1">
              <a:off x="4418" y="1952"/>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3" name="Line 11"/>
            <p:cNvSpPr>
              <a:spLocks noChangeShapeType="1"/>
            </p:cNvSpPr>
            <p:nvPr/>
          </p:nvSpPr>
          <p:spPr bwMode="auto">
            <a:xfrm flipH="1">
              <a:off x="4292" y="195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4" name="Rectangle 12"/>
            <p:cNvSpPr>
              <a:spLocks noChangeArrowheads="1"/>
            </p:cNvSpPr>
            <p:nvPr/>
          </p:nvSpPr>
          <p:spPr bwMode="auto">
            <a:xfrm>
              <a:off x="4682" y="1898"/>
              <a:ext cx="53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ARTEMMIS</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085" name="Line 13"/>
            <p:cNvSpPr>
              <a:spLocks noChangeShapeType="1"/>
            </p:cNvSpPr>
            <p:nvPr/>
          </p:nvSpPr>
          <p:spPr bwMode="auto">
            <a:xfrm>
              <a:off x="4682" y="1988"/>
              <a:ext cx="3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6" name="Freeform 14"/>
            <p:cNvSpPr>
              <a:spLocks/>
            </p:cNvSpPr>
            <p:nvPr/>
          </p:nvSpPr>
          <p:spPr bwMode="auto">
            <a:xfrm>
              <a:off x="2486" y="2738"/>
              <a:ext cx="2820" cy="660"/>
            </a:xfrm>
            <a:custGeom>
              <a:avLst/>
              <a:gdLst/>
              <a:ahLst/>
              <a:cxnLst>
                <a:cxn ang="0">
                  <a:pos x="126" y="0"/>
                </a:cxn>
                <a:cxn ang="0">
                  <a:pos x="2820" y="0"/>
                </a:cxn>
                <a:cxn ang="0">
                  <a:pos x="2820" y="660"/>
                </a:cxn>
                <a:cxn ang="0">
                  <a:pos x="126" y="6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2820" h="660">
                  <a:moveTo>
                    <a:pt x="126" y="0"/>
                  </a:moveTo>
                  <a:lnTo>
                    <a:pt x="2820" y="0"/>
                  </a:lnTo>
                  <a:lnTo>
                    <a:pt x="2820" y="660"/>
                  </a:lnTo>
                  <a:lnTo>
                    <a:pt x="126" y="660"/>
                  </a:lnTo>
                  <a:lnTo>
                    <a:pt x="126" y="234"/>
                  </a:lnTo>
                  <a:lnTo>
                    <a:pt x="0" y="234"/>
                  </a:lnTo>
                  <a:lnTo>
                    <a:pt x="0" y="162"/>
                  </a:lnTo>
                  <a:lnTo>
                    <a:pt x="126" y="162"/>
                  </a:lnTo>
                  <a:lnTo>
                    <a:pt x="126" y="126"/>
                  </a:lnTo>
                  <a:lnTo>
                    <a:pt x="0" y="126"/>
                  </a:lnTo>
                  <a:lnTo>
                    <a:pt x="0" y="54"/>
                  </a:lnTo>
                  <a:lnTo>
                    <a:pt x="126" y="54"/>
                  </a:lnTo>
                  <a:lnTo>
                    <a:pt x="1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7" name="Freeform 15"/>
            <p:cNvSpPr>
              <a:spLocks/>
            </p:cNvSpPr>
            <p:nvPr/>
          </p:nvSpPr>
          <p:spPr bwMode="auto">
            <a:xfrm>
              <a:off x="2486" y="2738"/>
              <a:ext cx="2820" cy="660"/>
            </a:xfrm>
            <a:custGeom>
              <a:avLst/>
              <a:gdLst/>
              <a:ahLst/>
              <a:cxnLst>
                <a:cxn ang="0">
                  <a:pos x="126" y="0"/>
                </a:cxn>
                <a:cxn ang="0">
                  <a:pos x="2820" y="0"/>
                </a:cxn>
                <a:cxn ang="0">
                  <a:pos x="2820" y="660"/>
                </a:cxn>
                <a:cxn ang="0">
                  <a:pos x="126" y="6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2820" h="660">
                  <a:moveTo>
                    <a:pt x="126" y="0"/>
                  </a:moveTo>
                  <a:lnTo>
                    <a:pt x="2820" y="0"/>
                  </a:lnTo>
                  <a:lnTo>
                    <a:pt x="2820" y="660"/>
                  </a:lnTo>
                  <a:lnTo>
                    <a:pt x="126" y="660"/>
                  </a:lnTo>
                  <a:lnTo>
                    <a:pt x="126" y="234"/>
                  </a:lnTo>
                  <a:lnTo>
                    <a:pt x="0" y="234"/>
                  </a:lnTo>
                  <a:lnTo>
                    <a:pt x="0" y="162"/>
                  </a:lnTo>
                  <a:lnTo>
                    <a:pt x="126" y="162"/>
                  </a:lnTo>
                  <a:lnTo>
                    <a:pt x="126" y="126"/>
                  </a:lnTo>
                  <a:lnTo>
                    <a:pt x="0" y="126"/>
                  </a:lnTo>
                  <a:lnTo>
                    <a:pt x="0" y="54"/>
                  </a:lnTo>
                  <a:lnTo>
                    <a:pt x="126" y="54"/>
                  </a:lnTo>
                  <a:lnTo>
                    <a:pt x="126" y="0"/>
                  </a:lnTo>
                  <a:close/>
                </a:path>
              </a:pathLst>
            </a:cu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8" name="Line 16"/>
            <p:cNvSpPr>
              <a:spLocks noChangeShapeType="1"/>
            </p:cNvSpPr>
            <p:nvPr/>
          </p:nvSpPr>
          <p:spPr bwMode="auto">
            <a:xfrm>
              <a:off x="2612" y="297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89" name="Line 17"/>
            <p:cNvSpPr>
              <a:spLocks noChangeShapeType="1"/>
            </p:cNvSpPr>
            <p:nvPr/>
          </p:nvSpPr>
          <p:spPr bwMode="auto">
            <a:xfrm flipV="1">
              <a:off x="2738" y="2900"/>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0" name="Line 18"/>
            <p:cNvSpPr>
              <a:spLocks noChangeShapeType="1"/>
            </p:cNvSpPr>
            <p:nvPr/>
          </p:nvSpPr>
          <p:spPr bwMode="auto">
            <a:xfrm flipH="1">
              <a:off x="2612" y="2900"/>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1" name="Line 19"/>
            <p:cNvSpPr>
              <a:spLocks noChangeShapeType="1"/>
            </p:cNvSpPr>
            <p:nvPr/>
          </p:nvSpPr>
          <p:spPr bwMode="auto">
            <a:xfrm>
              <a:off x="2612" y="2864"/>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2" name="Line 20"/>
            <p:cNvSpPr>
              <a:spLocks noChangeShapeType="1"/>
            </p:cNvSpPr>
            <p:nvPr/>
          </p:nvSpPr>
          <p:spPr bwMode="auto">
            <a:xfrm flipV="1">
              <a:off x="2738" y="2792"/>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3" name="Line 21"/>
            <p:cNvSpPr>
              <a:spLocks noChangeShapeType="1"/>
            </p:cNvSpPr>
            <p:nvPr/>
          </p:nvSpPr>
          <p:spPr bwMode="auto">
            <a:xfrm flipH="1">
              <a:off x="2612" y="279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4" name="Rectangle 22"/>
            <p:cNvSpPr>
              <a:spLocks noChangeArrowheads="1"/>
            </p:cNvSpPr>
            <p:nvPr/>
          </p:nvSpPr>
          <p:spPr bwMode="auto">
            <a:xfrm>
              <a:off x="3878" y="2738"/>
              <a:ext cx="420"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DS_SYS</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095" name="Line 23"/>
            <p:cNvSpPr>
              <a:spLocks noChangeShapeType="1"/>
            </p:cNvSpPr>
            <p:nvPr/>
          </p:nvSpPr>
          <p:spPr bwMode="auto">
            <a:xfrm>
              <a:off x="3878" y="2828"/>
              <a:ext cx="282"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6" name="Freeform 24"/>
            <p:cNvSpPr>
              <a:spLocks/>
            </p:cNvSpPr>
            <p:nvPr/>
          </p:nvSpPr>
          <p:spPr bwMode="auto">
            <a:xfrm>
              <a:off x="2846" y="2918"/>
              <a:ext cx="600" cy="360"/>
            </a:xfrm>
            <a:custGeom>
              <a:avLst/>
              <a:gdLst/>
              <a:ahLst/>
              <a:cxnLst>
                <a:cxn ang="0">
                  <a:pos x="126" y="0"/>
                </a:cxn>
                <a:cxn ang="0">
                  <a:pos x="600" y="0"/>
                </a:cxn>
                <a:cxn ang="0">
                  <a:pos x="600" y="360"/>
                </a:cxn>
                <a:cxn ang="0">
                  <a:pos x="126" y="3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600" h="360">
                  <a:moveTo>
                    <a:pt x="126" y="0"/>
                  </a:moveTo>
                  <a:lnTo>
                    <a:pt x="600" y="0"/>
                  </a:lnTo>
                  <a:lnTo>
                    <a:pt x="600" y="360"/>
                  </a:lnTo>
                  <a:lnTo>
                    <a:pt x="126" y="360"/>
                  </a:lnTo>
                  <a:lnTo>
                    <a:pt x="126" y="234"/>
                  </a:lnTo>
                  <a:lnTo>
                    <a:pt x="0" y="234"/>
                  </a:lnTo>
                  <a:lnTo>
                    <a:pt x="0" y="162"/>
                  </a:lnTo>
                  <a:lnTo>
                    <a:pt x="126" y="162"/>
                  </a:lnTo>
                  <a:lnTo>
                    <a:pt x="126" y="126"/>
                  </a:lnTo>
                  <a:lnTo>
                    <a:pt x="0" y="126"/>
                  </a:lnTo>
                  <a:lnTo>
                    <a:pt x="0" y="54"/>
                  </a:lnTo>
                  <a:lnTo>
                    <a:pt x="126" y="54"/>
                  </a:lnTo>
                  <a:lnTo>
                    <a:pt x="1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7" name="Freeform 25"/>
            <p:cNvSpPr>
              <a:spLocks/>
            </p:cNvSpPr>
            <p:nvPr/>
          </p:nvSpPr>
          <p:spPr bwMode="auto">
            <a:xfrm>
              <a:off x="2846" y="2918"/>
              <a:ext cx="600" cy="360"/>
            </a:xfrm>
            <a:custGeom>
              <a:avLst/>
              <a:gdLst/>
              <a:ahLst/>
              <a:cxnLst>
                <a:cxn ang="0">
                  <a:pos x="126" y="0"/>
                </a:cxn>
                <a:cxn ang="0">
                  <a:pos x="600" y="0"/>
                </a:cxn>
                <a:cxn ang="0">
                  <a:pos x="600" y="360"/>
                </a:cxn>
                <a:cxn ang="0">
                  <a:pos x="126" y="3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600" h="360">
                  <a:moveTo>
                    <a:pt x="126" y="0"/>
                  </a:moveTo>
                  <a:lnTo>
                    <a:pt x="600" y="0"/>
                  </a:lnTo>
                  <a:lnTo>
                    <a:pt x="600" y="360"/>
                  </a:lnTo>
                  <a:lnTo>
                    <a:pt x="126" y="360"/>
                  </a:lnTo>
                  <a:lnTo>
                    <a:pt x="126" y="234"/>
                  </a:lnTo>
                  <a:lnTo>
                    <a:pt x="0" y="234"/>
                  </a:lnTo>
                  <a:lnTo>
                    <a:pt x="0" y="162"/>
                  </a:lnTo>
                  <a:lnTo>
                    <a:pt x="126" y="162"/>
                  </a:lnTo>
                  <a:lnTo>
                    <a:pt x="126" y="126"/>
                  </a:lnTo>
                  <a:lnTo>
                    <a:pt x="0" y="126"/>
                  </a:lnTo>
                  <a:lnTo>
                    <a:pt x="0" y="54"/>
                  </a:lnTo>
                  <a:lnTo>
                    <a:pt x="126" y="54"/>
                  </a:lnTo>
                  <a:lnTo>
                    <a:pt x="126" y="0"/>
                  </a:lnTo>
                  <a:close/>
                </a:path>
              </a:pathLst>
            </a:cu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8" name="Line 26"/>
            <p:cNvSpPr>
              <a:spLocks noChangeShapeType="1"/>
            </p:cNvSpPr>
            <p:nvPr/>
          </p:nvSpPr>
          <p:spPr bwMode="auto">
            <a:xfrm>
              <a:off x="2972" y="315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099" name="Line 27"/>
            <p:cNvSpPr>
              <a:spLocks noChangeShapeType="1"/>
            </p:cNvSpPr>
            <p:nvPr/>
          </p:nvSpPr>
          <p:spPr bwMode="auto">
            <a:xfrm flipV="1">
              <a:off x="3098" y="3080"/>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0" name="Line 28"/>
            <p:cNvSpPr>
              <a:spLocks noChangeShapeType="1"/>
            </p:cNvSpPr>
            <p:nvPr/>
          </p:nvSpPr>
          <p:spPr bwMode="auto">
            <a:xfrm flipH="1">
              <a:off x="2972" y="3080"/>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1" name="Line 29"/>
            <p:cNvSpPr>
              <a:spLocks noChangeShapeType="1"/>
            </p:cNvSpPr>
            <p:nvPr/>
          </p:nvSpPr>
          <p:spPr bwMode="auto">
            <a:xfrm>
              <a:off x="2972" y="3044"/>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2" name="Line 30"/>
            <p:cNvSpPr>
              <a:spLocks noChangeShapeType="1"/>
            </p:cNvSpPr>
            <p:nvPr/>
          </p:nvSpPr>
          <p:spPr bwMode="auto">
            <a:xfrm flipV="1">
              <a:off x="3098" y="2972"/>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3" name="Line 31"/>
            <p:cNvSpPr>
              <a:spLocks noChangeShapeType="1"/>
            </p:cNvSpPr>
            <p:nvPr/>
          </p:nvSpPr>
          <p:spPr bwMode="auto">
            <a:xfrm flipH="1">
              <a:off x="2972" y="297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4" name="Rectangle 32"/>
            <p:cNvSpPr>
              <a:spLocks noChangeArrowheads="1"/>
            </p:cNvSpPr>
            <p:nvPr/>
          </p:nvSpPr>
          <p:spPr bwMode="auto">
            <a:xfrm>
              <a:off x="3146" y="2918"/>
              <a:ext cx="378"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DPOOL</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05" name="Line 33"/>
            <p:cNvSpPr>
              <a:spLocks noChangeShapeType="1"/>
            </p:cNvSpPr>
            <p:nvPr/>
          </p:nvSpPr>
          <p:spPr bwMode="auto">
            <a:xfrm>
              <a:off x="3146" y="3008"/>
              <a:ext cx="252"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6" name="Freeform 34"/>
            <p:cNvSpPr>
              <a:spLocks/>
            </p:cNvSpPr>
            <p:nvPr/>
          </p:nvSpPr>
          <p:spPr bwMode="auto">
            <a:xfrm>
              <a:off x="2606" y="1358"/>
              <a:ext cx="720" cy="360"/>
            </a:xfrm>
            <a:custGeom>
              <a:avLst/>
              <a:gdLst/>
              <a:ahLst/>
              <a:cxnLst>
                <a:cxn ang="0">
                  <a:pos x="126" y="0"/>
                </a:cxn>
                <a:cxn ang="0">
                  <a:pos x="720" y="0"/>
                </a:cxn>
                <a:cxn ang="0">
                  <a:pos x="720" y="360"/>
                </a:cxn>
                <a:cxn ang="0">
                  <a:pos x="126" y="3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720" h="360">
                  <a:moveTo>
                    <a:pt x="126" y="0"/>
                  </a:moveTo>
                  <a:lnTo>
                    <a:pt x="720" y="0"/>
                  </a:lnTo>
                  <a:lnTo>
                    <a:pt x="720" y="360"/>
                  </a:lnTo>
                  <a:lnTo>
                    <a:pt x="126" y="360"/>
                  </a:lnTo>
                  <a:lnTo>
                    <a:pt x="126" y="234"/>
                  </a:lnTo>
                  <a:lnTo>
                    <a:pt x="0" y="234"/>
                  </a:lnTo>
                  <a:lnTo>
                    <a:pt x="0" y="162"/>
                  </a:lnTo>
                  <a:lnTo>
                    <a:pt x="126" y="162"/>
                  </a:lnTo>
                  <a:lnTo>
                    <a:pt x="126" y="126"/>
                  </a:lnTo>
                  <a:lnTo>
                    <a:pt x="0" y="126"/>
                  </a:lnTo>
                  <a:lnTo>
                    <a:pt x="0" y="54"/>
                  </a:lnTo>
                  <a:lnTo>
                    <a:pt x="126" y="54"/>
                  </a:lnTo>
                  <a:lnTo>
                    <a:pt x="1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7" name="Freeform 35"/>
            <p:cNvSpPr>
              <a:spLocks/>
            </p:cNvSpPr>
            <p:nvPr/>
          </p:nvSpPr>
          <p:spPr bwMode="auto">
            <a:xfrm>
              <a:off x="2606" y="1358"/>
              <a:ext cx="720" cy="360"/>
            </a:xfrm>
            <a:custGeom>
              <a:avLst/>
              <a:gdLst/>
              <a:ahLst/>
              <a:cxnLst>
                <a:cxn ang="0">
                  <a:pos x="126" y="0"/>
                </a:cxn>
                <a:cxn ang="0">
                  <a:pos x="720" y="0"/>
                </a:cxn>
                <a:cxn ang="0">
                  <a:pos x="720" y="360"/>
                </a:cxn>
                <a:cxn ang="0">
                  <a:pos x="126" y="36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720" h="360">
                  <a:moveTo>
                    <a:pt x="126" y="0"/>
                  </a:moveTo>
                  <a:lnTo>
                    <a:pt x="720" y="0"/>
                  </a:lnTo>
                  <a:lnTo>
                    <a:pt x="720" y="360"/>
                  </a:lnTo>
                  <a:lnTo>
                    <a:pt x="126" y="360"/>
                  </a:lnTo>
                  <a:lnTo>
                    <a:pt x="126" y="234"/>
                  </a:lnTo>
                  <a:lnTo>
                    <a:pt x="0" y="234"/>
                  </a:lnTo>
                  <a:lnTo>
                    <a:pt x="0" y="162"/>
                  </a:lnTo>
                  <a:lnTo>
                    <a:pt x="126" y="162"/>
                  </a:lnTo>
                  <a:lnTo>
                    <a:pt x="126" y="126"/>
                  </a:lnTo>
                  <a:lnTo>
                    <a:pt x="0" y="126"/>
                  </a:lnTo>
                  <a:lnTo>
                    <a:pt x="0" y="54"/>
                  </a:lnTo>
                  <a:lnTo>
                    <a:pt x="126" y="54"/>
                  </a:lnTo>
                  <a:lnTo>
                    <a:pt x="126" y="0"/>
                  </a:lnTo>
                  <a:close/>
                </a:path>
              </a:pathLst>
            </a:cu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8" name="Line 36"/>
            <p:cNvSpPr>
              <a:spLocks noChangeShapeType="1"/>
            </p:cNvSpPr>
            <p:nvPr/>
          </p:nvSpPr>
          <p:spPr bwMode="auto">
            <a:xfrm>
              <a:off x="2732" y="159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09" name="Line 37"/>
            <p:cNvSpPr>
              <a:spLocks noChangeShapeType="1"/>
            </p:cNvSpPr>
            <p:nvPr/>
          </p:nvSpPr>
          <p:spPr bwMode="auto">
            <a:xfrm flipV="1">
              <a:off x="2858" y="1520"/>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0" name="Line 38"/>
            <p:cNvSpPr>
              <a:spLocks noChangeShapeType="1"/>
            </p:cNvSpPr>
            <p:nvPr/>
          </p:nvSpPr>
          <p:spPr bwMode="auto">
            <a:xfrm flipH="1">
              <a:off x="2732" y="1520"/>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1" name="Line 39"/>
            <p:cNvSpPr>
              <a:spLocks noChangeShapeType="1"/>
            </p:cNvSpPr>
            <p:nvPr/>
          </p:nvSpPr>
          <p:spPr bwMode="auto">
            <a:xfrm>
              <a:off x="2732" y="1484"/>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2" name="Line 40"/>
            <p:cNvSpPr>
              <a:spLocks noChangeShapeType="1"/>
            </p:cNvSpPr>
            <p:nvPr/>
          </p:nvSpPr>
          <p:spPr bwMode="auto">
            <a:xfrm flipV="1">
              <a:off x="2858" y="1412"/>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3" name="Line 41"/>
            <p:cNvSpPr>
              <a:spLocks noChangeShapeType="1"/>
            </p:cNvSpPr>
            <p:nvPr/>
          </p:nvSpPr>
          <p:spPr bwMode="auto">
            <a:xfrm flipH="1">
              <a:off x="2732" y="141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4" name="Rectangle 42"/>
            <p:cNvSpPr>
              <a:spLocks noChangeArrowheads="1"/>
            </p:cNvSpPr>
            <p:nvPr/>
          </p:nvSpPr>
          <p:spPr bwMode="auto">
            <a:xfrm>
              <a:off x="3014" y="1358"/>
              <a:ext cx="252"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APIF</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15" name="Line 43"/>
            <p:cNvSpPr>
              <a:spLocks noChangeShapeType="1"/>
            </p:cNvSpPr>
            <p:nvPr/>
          </p:nvSpPr>
          <p:spPr bwMode="auto">
            <a:xfrm>
              <a:off x="3014" y="1448"/>
              <a:ext cx="15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6" name="Freeform 44"/>
            <p:cNvSpPr>
              <a:spLocks/>
            </p:cNvSpPr>
            <p:nvPr/>
          </p:nvSpPr>
          <p:spPr bwMode="auto">
            <a:xfrm>
              <a:off x="2546" y="1958"/>
              <a:ext cx="840" cy="480"/>
            </a:xfrm>
            <a:custGeom>
              <a:avLst/>
              <a:gdLst/>
              <a:ahLst/>
              <a:cxnLst>
                <a:cxn ang="0">
                  <a:pos x="126" y="0"/>
                </a:cxn>
                <a:cxn ang="0">
                  <a:pos x="840" y="0"/>
                </a:cxn>
                <a:cxn ang="0">
                  <a:pos x="840" y="480"/>
                </a:cxn>
                <a:cxn ang="0">
                  <a:pos x="126" y="48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840" h="480">
                  <a:moveTo>
                    <a:pt x="126" y="0"/>
                  </a:moveTo>
                  <a:lnTo>
                    <a:pt x="840" y="0"/>
                  </a:lnTo>
                  <a:lnTo>
                    <a:pt x="840" y="480"/>
                  </a:lnTo>
                  <a:lnTo>
                    <a:pt x="126" y="480"/>
                  </a:lnTo>
                  <a:lnTo>
                    <a:pt x="126" y="234"/>
                  </a:lnTo>
                  <a:lnTo>
                    <a:pt x="0" y="234"/>
                  </a:lnTo>
                  <a:lnTo>
                    <a:pt x="0" y="162"/>
                  </a:lnTo>
                  <a:lnTo>
                    <a:pt x="126" y="162"/>
                  </a:lnTo>
                  <a:lnTo>
                    <a:pt x="126" y="126"/>
                  </a:lnTo>
                  <a:lnTo>
                    <a:pt x="0" y="126"/>
                  </a:lnTo>
                  <a:lnTo>
                    <a:pt x="0" y="54"/>
                  </a:lnTo>
                  <a:lnTo>
                    <a:pt x="126" y="54"/>
                  </a:lnTo>
                  <a:lnTo>
                    <a:pt x="12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7" name="Freeform 45"/>
            <p:cNvSpPr>
              <a:spLocks/>
            </p:cNvSpPr>
            <p:nvPr/>
          </p:nvSpPr>
          <p:spPr bwMode="auto">
            <a:xfrm>
              <a:off x="2546" y="1958"/>
              <a:ext cx="840" cy="480"/>
            </a:xfrm>
            <a:custGeom>
              <a:avLst/>
              <a:gdLst/>
              <a:ahLst/>
              <a:cxnLst>
                <a:cxn ang="0">
                  <a:pos x="126" y="0"/>
                </a:cxn>
                <a:cxn ang="0">
                  <a:pos x="840" y="0"/>
                </a:cxn>
                <a:cxn ang="0">
                  <a:pos x="840" y="480"/>
                </a:cxn>
                <a:cxn ang="0">
                  <a:pos x="126" y="480"/>
                </a:cxn>
                <a:cxn ang="0">
                  <a:pos x="126" y="234"/>
                </a:cxn>
                <a:cxn ang="0">
                  <a:pos x="0" y="234"/>
                </a:cxn>
                <a:cxn ang="0">
                  <a:pos x="0" y="162"/>
                </a:cxn>
                <a:cxn ang="0">
                  <a:pos x="126" y="162"/>
                </a:cxn>
                <a:cxn ang="0">
                  <a:pos x="126" y="126"/>
                </a:cxn>
                <a:cxn ang="0">
                  <a:pos x="0" y="126"/>
                </a:cxn>
                <a:cxn ang="0">
                  <a:pos x="0" y="54"/>
                </a:cxn>
                <a:cxn ang="0">
                  <a:pos x="126" y="54"/>
                </a:cxn>
                <a:cxn ang="0">
                  <a:pos x="126" y="0"/>
                </a:cxn>
              </a:cxnLst>
              <a:rect l="0" t="0" r="r" b="b"/>
              <a:pathLst>
                <a:path w="840" h="480">
                  <a:moveTo>
                    <a:pt x="126" y="0"/>
                  </a:moveTo>
                  <a:lnTo>
                    <a:pt x="840" y="0"/>
                  </a:lnTo>
                  <a:lnTo>
                    <a:pt x="840" y="480"/>
                  </a:lnTo>
                  <a:lnTo>
                    <a:pt x="126" y="480"/>
                  </a:lnTo>
                  <a:lnTo>
                    <a:pt x="126" y="234"/>
                  </a:lnTo>
                  <a:lnTo>
                    <a:pt x="0" y="234"/>
                  </a:lnTo>
                  <a:lnTo>
                    <a:pt x="0" y="162"/>
                  </a:lnTo>
                  <a:lnTo>
                    <a:pt x="126" y="162"/>
                  </a:lnTo>
                  <a:lnTo>
                    <a:pt x="126" y="126"/>
                  </a:lnTo>
                  <a:lnTo>
                    <a:pt x="0" y="126"/>
                  </a:lnTo>
                  <a:lnTo>
                    <a:pt x="0" y="54"/>
                  </a:lnTo>
                  <a:lnTo>
                    <a:pt x="126" y="54"/>
                  </a:lnTo>
                  <a:lnTo>
                    <a:pt x="126" y="0"/>
                  </a:lnTo>
                  <a:close/>
                </a:path>
              </a:pathLst>
            </a:cu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8" name="Line 46"/>
            <p:cNvSpPr>
              <a:spLocks noChangeShapeType="1"/>
            </p:cNvSpPr>
            <p:nvPr/>
          </p:nvSpPr>
          <p:spPr bwMode="auto">
            <a:xfrm>
              <a:off x="2672" y="219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19" name="Line 47"/>
            <p:cNvSpPr>
              <a:spLocks noChangeShapeType="1"/>
            </p:cNvSpPr>
            <p:nvPr/>
          </p:nvSpPr>
          <p:spPr bwMode="auto">
            <a:xfrm flipV="1">
              <a:off x="2798" y="2120"/>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0" name="Line 48"/>
            <p:cNvSpPr>
              <a:spLocks noChangeShapeType="1"/>
            </p:cNvSpPr>
            <p:nvPr/>
          </p:nvSpPr>
          <p:spPr bwMode="auto">
            <a:xfrm flipH="1">
              <a:off x="2672" y="2120"/>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1" name="Line 49"/>
            <p:cNvSpPr>
              <a:spLocks noChangeShapeType="1"/>
            </p:cNvSpPr>
            <p:nvPr/>
          </p:nvSpPr>
          <p:spPr bwMode="auto">
            <a:xfrm>
              <a:off x="2672" y="2084"/>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2" name="Line 50"/>
            <p:cNvSpPr>
              <a:spLocks noChangeShapeType="1"/>
            </p:cNvSpPr>
            <p:nvPr/>
          </p:nvSpPr>
          <p:spPr bwMode="auto">
            <a:xfrm flipV="1">
              <a:off x="2798" y="2012"/>
              <a:ext cx="1"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3" name="Line 51"/>
            <p:cNvSpPr>
              <a:spLocks noChangeShapeType="1"/>
            </p:cNvSpPr>
            <p:nvPr/>
          </p:nvSpPr>
          <p:spPr bwMode="auto">
            <a:xfrm flipH="1">
              <a:off x="2672" y="2012"/>
              <a:ext cx="126"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4" name="Rectangle 52"/>
            <p:cNvSpPr>
              <a:spLocks noChangeArrowheads="1"/>
            </p:cNvSpPr>
            <p:nvPr/>
          </p:nvSpPr>
          <p:spPr bwMode="auto">
            <a:xfrm>
              <a:off x="3008" y="1958"/>
              <a:ext cx="270"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APIM</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25" name="Line 53"/>
            <p:cNvSpPr>
              <a:spLocks noChangeShapeType="1"/>
            </p:cNvSpPr>
            <p:nvPr/>
          </p:nvSpPr>
          <p:spPr bwMode="auto">
            <a:xfrm>
              <a:off x="3008" y="2048"/>
              <a:ext cx="162"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26" name="Rectangle 54"/>
            <p:cNvSpPr>
              <a:spLocks noChangeArrowheads="1"/>
            </p:cNvSpPr>
            <p:nvPr/>
          </p:nvSpPr>
          <p:spPr bwMode="auto">
            <a:xfrm>
              <a:off x="2906" y="2138"/>
              <a:ext cx="378" cy="246"/>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27" name="Rectangle 55"/>
            <p:cNvSpPr>
              <a:spLocks noChangeArrowheads="1"/>
            </p:cNvSpPr>
            <p:nvPr/>
          </p:nvSpPr>
          <p:spPr bwMode="auto">
            <a:xfrm>
              <a:off x="2906" y="2138"/>
              <a:ext cx="378" cy="246"/>
            </a:xfrm>
            <a:prstGeom prst="rect">
              <a:avLst/>
            </a:prstGeom>
            <a:noFill/>
            <a:ln w="9525">
              <a:solidFill>
                <a:srgbClr val="000000"/>
              </a:solidFill>
              <a:prstDash val="solid"/>
              <a:miter lim="800000"/>
              <a:headEnd/>
              <a:tailEnd/>
            </a:ln>
          </p:spPr>
          <p:txBody>
            <a:bodyPr vert="horz" wrap="square" lIns="91440" tIns="45720" rIns="91440" bIns="45720" numCol="1" anchor="t" anchorCtr="0" compatLnSpc="1">
              <a:prstTxWarp prst="textNoShape">
                <a:avLst/>
              </a:prstTxWarp>
            </a:bodyPr>
            <a:lstStyle/>
            <a:p>
              <a:endParaRPr lang="de-DE"/>
            </a:p>
          </p:txBody>
        </p:sp>
        <p:sp>
          <p:nvSpPr>
            <p:cNvPr id="3128" name="Rectangle 56"/>
            <p:cNvSpPr>
              <a:spLocks noChangeArrowheads="1"/>
            </p:cNvSpPr>
            <p:nvPr/>
          </p:nvSpPr>
          <p:spPr bwMode="auto">
            <a:xfrm>
              <a:off x="2984" y="2138"/>
              <a:ext cx="330" cy="138"/>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1" i="0" u="none" strike="noStrike" cap="none" normalizeH="0" baseline="0" smtClean="0">
                  <a:ln>
                    <a:noFill/>
                  </a:ln>
                  <a:solidFill>
                    <a:srgbClr val="000000"/>
                  </a:solidFill>
                  <a:effectLst/>
                  <a:latin typeface="SansSerif" charset="0"/>
                  <a:cs typeface="Arial" pitchFamily="34" charset="0"/>
                </a:rPr>
                <a:t>Buffer</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29" name="Line 57"/>
            <p:cNvSpPr>
              <a:spLocks noChangeShapeType="1"/>
            </p:cNvSpPr>
            <p:nvPr/>
          </p:nvSpPr>
          <p:spPr bwMode="auto">
            <a:xfrm>
              <a:off x="2984" y="2228"/>
              <a:ext cx="21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0" name="Line 58"/>
            <p:cNvSpPr>
              <a:spLocks noChangeShapeType="1"/>
            </p:cNvSpPr>
            <p:nvPr/>
          </p:nvSpPr>
          <p:spPr bwMode="auto">
            <a:xfrm flipV="1">
              <a:off x="4826" y="1868"/>
              <a:ext cx="1"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1" name="Line 59"/>
            <p:cNvSpPr>
              <a:spLocks noChangeShapeType="1"/>
            </p:cNvSpPr>
            <p:nvPr/>
          </p:nvSpPr>
          <p:spPr bwMode="auto">
            <a:xfrm flipV="1">
              <a:off x="4826" y="177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2" name="Line 60"/>
            <p:cNvSpPr>
              <a:spLocks noChangeShapeType="1"/>
            </p:cNvSpPr>
            <p:nvPr/>
          </p:nvSpPr>
          <p:spPr bwMode="auto">
            <a:xfrm flipV="1">
              <a:off x="4826" y="168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3" name="Line 61"/>
            <p:cNvSpPr>
              <a:spLocks noChangeShapeType="1"/>
            </p:cNvSpPr>
            <p:nvPr/>
          </p:nvSpPr>
          <p:spPr bwMode="auto">
            <a:xfrm flipV="1">
              <a:off x="4826" y="159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4" name="Line 62"/>
            <p:cNvSpPr>
              <a:spLocks noChangeShapeType="1"/>
            </p:cNvSpPr>
            <p:nvPr/>
          </p:nvSpPr>
          <p:spPr bwMode="auto">
            <a:xfrm flipV="1">
              <a:off x="4826" y="1538"/>
              <a:ext cx="1"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5" name="Line 63"/>
            <p:cNvSpPr>
              <a:spLocks noChangeShapeType="1"/>
            </p:cNvSpPr>
            <p:nvPr/>
          </p:nvSpPr>
          <p:spPr bwMode="auto">
            <a:xfrm flipH="1">
              <a:off x="4796" y="1538"/>
              <a:ext cx="3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6" name="Line 64"/>
            <p:cNvSpPr>
              <a:spLocks noChangeShapeType="1"/>
            </p:cNvSpPr>
            <p:nvPr/>
          </p:nvSpPr>
          <p:spPr bwMode="auto">
            <a:xfrm flipH="1">
              <a:off x="470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7" name="Line 65"/>
            <p:cNvSpPr>
              <a:spLocks noChangeShapeType="1"/>
            </p:cNvSpPr>
            <p:nvPr/>
          </p:nvSpPr>
          <p:spPr bwMode="auto">
            <a:xfrm flipH="1">
              <a:off x="461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8" name="Line 66"/>
            <p:cNvSpPr>
              <a:spLocks noChangeShapeType="1"/>
            </p:cNvSpPr>
            <p:nvPr/>
          </p:nvSpPr>
          <p:spPr bwMode="auto">
            <a:xfrm flipH="1">
              <a:off x="452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39" name="Line 67"/>
            <p:cNvSpPr>
              <a:spLocks noChangeShapeType="1"/>
            </p:cNvSpPr>
            <p:nvPr/>
          </p:nvSpPr>
          <p:spPr bwMode="auto">
            <a:xfrm flipH="1">
              <a:off x="443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0" name="Line 68"/>
            <p:cNvSpPr>
              <a:spLocks noChangeShapeType="1"/>
            </p:cNvSpPr>
            <p:nvPr/>
          </p:nvSpPr>
          <p:spPr bwMode="auto">
            <a:xfrm flipH="1">
              <a:off x="434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1" name="Line 69"/>
            <p:cNvSpPr>
              <a:spLocks noChangeShapeType="1"/>
            </p:cNvSpPr>
            <p:nvPr/>
          </p:nvSpPr>
          <p:spPr bwMode="auto">
            <a:xfrm flipH="1">
              <a:off x="425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2" name="Line 70"/>
            <p:cNvSpPr>
              <a:spLocks noChangeShapeType="1"/>
            </p:cNvSpPr>
            <p:nvPr/>
          </p:nvSpPr>
          <p:spPr bwMode="auto">
            <a:xfrm flipH="1">
              <a:off x="416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3" name="Line 71"/>
            <p:cNvSpPr>
              <a:spLocks noChangeShapeType="1"/>
            </p:cNvSpPr>
            <p:nvPr/>
          </p:nvSpPr>
          <p:spPr bwMode="auto">
            <a:xfrm flipH="1">
              <a:off x="407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4" name="Line 72"/>
            <p:cNvSpPr>
              <a:spLocks noChangeShapeType="1"/>
            </p:cNvSpPr>
            <p:nvPr/>
          </p:nvSpPr>
          <p:spPr bwMode="auto">
            <a:xfrm flipH="1">
              <a:off x="398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5" name="Line 73"/>
            <p:cNvSpPr>
              <a:spLocks noChangeShapeType="1"/>
            </p:cNvSpPr>
            <p:nvPr/>
          </p:nvSpPr>
          <p:spPr bwMode="auto">
            <a:xfrm flipH="1">
              <a:off x="389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6" name="Line 74"/>
            <p:cNvSpPr>
              <a:spLocks noChangeShapeType="1"/>
            </p:cNvSpPr>
            <p:nvPr/>
          </p:nvSpPr>
          <p:spPr bwMode="auto">
            <a:xfrm flipH="1">
              <a:off x="380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7" name="Line 75"/>
            <p:cNvSpPr>
              <a:spLocks noChangeShapeType="1"/>
            </p:cNvSpPr>
            <p:nvPr/>
          </p:nvSpPr>
          <p:spPr bwMode="auto">
            <a:xfrm flipH="1">
              <a:off x="371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8" name="Line 76"/>
            <p:cNvSpPr>
              <a:spLocks noChangeShapeType="1"/>
            </p:cNvSpPr>
            <p:nvPr/>
          </p:nvSpPr>
          <p:spPr bwMode="auto">
            <a:xfrm flipH="1">
              <a:off x="362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49" name="Line 77"/>
            <p:cNvSpPr>
              <a:spLocks noChangeShapeType="1"/>
            </p:cNvSpPr>
            <p:nvPr/>
          </p:nvSpPr>
          <p:spPr bwMode="auto">
            <a:xfrm flipH="1">
              <a:off x="353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0" name="Line 78"/>
            <p:cNvSpPr>
              <a:spLocks noChangeShapeType="1"/>
            </p:cNvSpPr>
            <p:nvPr/>
          </p:nvSpPr>
          <p:spPr bwMode="auto">
            <a:xfrm flipH="1">
              <a:off x="344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1" name="Line 79"/>
            <p:cNvSpPr>
              <a:spLocks noChangeShapeType="1"/>
            </p:cNvSpPr>
            <p:nvPr/>
          </p:nvSpPr>
          <p:spPr bwMode="auto">
            <a:xfrm flipH="1">
              <a:off x="3356" y="15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2" name="Line 80"/>
            <p:cNvSpPr>
              <a:spLocks noChangeShapeType="1"/>
            </p:cNvSpPr>
            <p:nvPr/>
          </p:nvSpPr>
          <p:spPr bwMode="auto">
            <a:xfrm>
              <a:off x="3326" y="153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3" name="Line 81"/>
            <p:cNvSpPr>
              <a:spLocks noChangeShapeType="1"/>
            </p:cNvSpPr>
            <p:nvPr/>
          </p:nvSpPr>
          <p:spPr bwMode="auto">
            <a:xfrm>
              <a:off x="3386" y="231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4" name="Line 82"/>
            <p:cNvSpPr>
              <a:spLocks noChangeShapeType="1"/>
            </p:cNvSpPr>
            <p:nvPr/>
          </p:nvSpPr>
          <p:spPr bwMode="auto">
            <a:xfrm>
              <a:off x="341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5" name="Line 83"/>
            <p:cNvSpPr>
              <a:spLocks noChangeShapeType="1"/>
            </p:cNvSpPr>
            <p:nvPr/>
          </p:nvSpPr>
          <p:spPr bwMode="auto">
            <a:xfrm>
              <a:off x="350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6" name="Line 84"/>
            <p:cNvSpPr>
              <a:spLocks noChangeShapeType="1"/>
            </p:cNvSpPr>
            <p:nvPr/>
          </p:nvSpPr>
          <p:spPr bwMode="auto">
            <a:xfrm>
              <a:off x="359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7" name="Line 85"/>
            <p:cNvSpPr>
              <a:spLocks noChangeShapeType="1"/>
            </p:cNvSpPr>
            <p:nvPr/>
          </p:nvSpPr>
          <p:spPr bwMode="auto">
            <a:xfrm>
              <a:off x="368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8" name="Line 86"/>
            <p:cNvSpPr>
              <a:spLocks noChangeShapeType="1"/>
            </p:cNvSpPr>
            <p:nvPr/>
          </p:nvSpPr>
          <p:spPr bwMode="auto">
            <a:xfrm>
              <a:off x="377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59" name="Line 87"/>
            <p:cNvSpPr>
              <a:spLocks noChangeShapeType="1"/>
            </p:cNvSpPr>
            <p:nvPr/>
          </p:nvSpPr>
          <p:spPr bwMode="auto">
            <a:xfrm>
              <a:off x="386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0" name="Line 88"/>
            <p:cNvSpPr>
              <a:spLocks noChangeShapeType="1"/>
            </p:cNvSpPr>
            <p:nvPr/>
          </p:nvSpPr>
          <p:spPr bwMode="auto">
            <a:xfrm>
              <a:off x="395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1" name="Line 89"/>
            <p:cNvSpPr>
              <a:spLocks noChangeShapeType="1"/>
            </p:cNvSpPr>
            <p:nvPr/>
          </p:nvSpPr>
          <p:spPr bwMode="auto">
            <a:xfrm>
              <a:off x="4046" y="231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2" name="Line 90"/>
            <p:cNvSpPr>
              <a:spLocks noChangeShapeType="1"/>
            </p:cNvSpPr>
            <p:nvPr/>
          </p:nvSpPr>
          <p:spPr bwMode="auto">
            <a:xfrm>
              <a:off x="4136" y="2318"/>
              <a:ext cx="3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3" name="Line 91"/>
            <p:cNvSpPr>
              <a:spLocks noChangeShapeType="1"/>
            </p:cNvSpPr>
            <p:nvPr/>
          </p:nvSpPr>
          <p:spPr bwMode="auto">
            <a:xfrm>
              <a:off x="3026" y="243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4" name="Line 92"/>
            <p:cNvSpPr>
              <a:spLocks noChangeShapeType="1"/>
            </p:cNvSpPr>
            <p:nvPr/>
          </p:nvSpPr>
          <p:spPr bwMode="auto">
            <a:xfrm>
              <a:off x="3026" y="246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5" name="Line 93"/>
            <p:cNvSpPr>
              <a:spLocks noChangeShapeType="1"/>
            </p:cNvSpPr>
            <p:nvPr/>
          </p:nvSpPr>
          <p:spPr bwMode="auto">
            <a:xfrm>
              <a:off x="3026" y="255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6" name="Line 94"/>
            <p:cNvSpPr>
              <a:spLocks noChangeShapeType="1"/>
            </p:cNvSpPr>
            <p:nvPr/>
          </p:nvSpPr>
          <p:spPr bwMode="auto">
            <a:xfrm>
              <a:off x="3026" y="264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7" name="Line 95"/>
            <p:cNvSpPr>
              <a:spLocks noChangeShapeType="1"/>
            </p:cNvSpPr>
            <p:nvPr/>
          </p:nvSpPr>
          <p:spPr bwMode="auto">
            <a:xfrm>
              <a:off x="3026" y="273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8" name="Line 96"/>
            <p:cNvSpPr>
              <a:spLocks noChangeShapeType="1"/>
            </p:cNvSpPr>
            <p:nvPr/>
          </p:nvSpPr>
          <p:spPr bwMode="auto">
            <a:xfrm>
              <a:off x="3026" y="171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69" name="Line 97"/>
            <p:cNvSpPr>
              <a:spLocks noChangeShapeType="1"/>
            </p:cNvSpPr>
            <p:nvPr/>
          </p:nvSpPr>
          <p:spPr bwMode="auto">
            <a:xfrm>
              <a:off x="3026" y="174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0" name="Line 98"/>
            <p:cNvSpPr>
              <a:spLocks noChangeShapeType="1"/>
            </p:cNvSpPr>
            <p:nvPr/>
          </p:nvSpPr>
          <p:spPr bwMode="auto">
            <a:xfrm>
              <a:off x="3026" y="1838"/>
              <a:ext cx="1" cy="6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1" name="Line 99"/>
            <p:cNvSpPr>
              <a:spLocks noChangeShapeType="1"/>
            </p:cNvSpPr>
            <p:nvPr/>
          </p:nvSpPr>
          <p:spPr bwMode="auto">
            <a:xfrm>
              <a:off x="3026" y="1928"/>
              <a:ext cx="1"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2" name="Line 100"/>
            <p:cNvSpPr>
              <a:spLocks noChangeShapeType="1"/>
            </p:cNvSpPr>
            <p:nvPr/>
          </p:nvSpPr>
          <p:spPr bwMode="auto">
            <a:xfrm>
              <a:off x="4166" y="2138"/>
              <a:ext cx="1"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3" name="Line 101"/>
            <p:cNvSpPr>
              <a:spLocks noChangeShapeType="1"/>
            </p:cNvSpPr>
            <p:nvPr/>
          </p:nvSpPr>
          <p:spPr bwMode="auto">
            <a:xfrm flipH="1">
              <a:off x="407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4" name="Line 102"/>
            <p:cNvSpPr>
              <a:spLocks noChangeShapeType="1"/>
            </p:cNvSpPr>
            <p:nvPr/>
          </p:nvSpPr>
          <p:spPr bwMode="auto">
            <a:xfrm flipH="1">
              <a:off x="398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5" name="Line 103"/>
            <p:cNvSpPr>
              <a:spLocks noChangeShapeType="1"/>
            </p:cNvSpPr>
            <p:nvPr/>
          </p:nvSpPr>
          <p:spPr bwMode="auto">
            <a:xfrm flipH="1">
              <a:off x="389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6" name="Line 104"/>
            <p:cNvSpPr>
              <a:spLocks noChangeShapeType="1"/>
            </p:cNvSpPr>
            <p:nvPr/>
          </p:nvSpPr>
          <p:spPr bwMode="auto">
            <a:xfrm flipH="1">
              <a:off x="380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7" name="Line 105"/>
            <p:cNvSpPr>
              <a:spLocks noChangeShapeType="1"/>
            </p:cNvSpPr>
            <p:nvPr/>
          </p:nvSpPr>
          <p:spPr bwMode="auto">
            <a:xfrm flipH="1">
              <a:off x="371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8" name="Line 106"/>
            <p:cNvSpPr>
              <a:spLocks noChangeShapeType="1"/>
            </p:cNvSpPr>
            <p:nvPr/>
          </p:nvSpPr>
          <p:spPr bwMode="auto">
            <a:xfrm flipH="1">
              <a:off x="362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79" name="Line 107"/>
            <p:cNvSpPr>
              <a:spLocks noChangeShapeType="1"/>
            </p:cNvSpPr>
            <p:nvPr/>
          </p:nvSpPr>
          <p:spPr bwMode="auto">
            <a:xfrm flipH="1">
              <a:off x="353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0" name="Line 108"/>
            <p:cNvSpPr>
              <a:spLocks noChangeShapeType="1"/>
            </p:cNvSpPr>
            <p:nvPr/>
          </p:nvSpPr>
          <p:spPr bwMode="auto">
            <a:xfrm flipH="1">
              <a:off x="3446" y="2138"/>
              <a:ext cx="6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1" name="Line 109"/>
            <p:cNvSpPr>
              <a:spLocks noChangeShapeType="1"/>
            </p:cNvSpPr>
            <p:nvPr/>
          </p:nvSpPr>
          <p:spPr bwMode="auto">
            <a:xfrm flipH="1">
              <a:off x="3386" y="2138"/>
              <a:ext cx="30" cy="1"/>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2" name="Line 110"/>
            <p:cNvSpPr>
              <a:spLocks noChangeShapeType="1"/>
            </p:cNvSpPr>
            <p:nvPr/>
          </p:nvSpPr>
          <p:spPr bwMode="auto">
            <a:xfrm>
              <a:off x="3326" y="153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3" name="Line 111"/>
            <p:cNvSpPr>
              <a:spLocks noChangeShapeType="1"/>
            </p:cNvSpPr>
            <p:nvPr/>
          </p:nvSpPr>
          <p:spPr bwMode="auto">
            <a:xfrm flipV="1">
              <a:off x="3326" y="150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4" name="Rectangle 112"/>
            <p:cNvSpPr>
              <a:spLocks noChangeArrowheads="1"/>
            </p:cNvSpPr>
            <p:nvPr/>
          </p:nvSpPr>
          <p:spPr bwMode="auto">
            <a:xfrm>
              <a:off x="3818" y="1418"/>
              <a:ext cx="696"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call API function</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85" name="Line 113"/>
            <p:cNvSpPr>
              <a:spLocks noChangeShapeType="1"/>
            </p:cNvSpPr>
            <p:nvPr/>
          </p:nvSpPr>
          <p:spPr bwMode="auto">
            <a:xfrm flipH="1" flipV="1">
              <a:off x="4094" y="228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6" name="Line 114"/>
            <p:cNvSpPr>
              <a:spLocks noChangeShapeType="1"/>
            </p:cNvSpPr>
            <p:nvPr/>
          </p:nvSpPr>
          <p:spPr bwMode="auto">
            <a:xfrm flipH="1">
              <a:off x="4094" y="231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7" name="Rectangle 115"/>
            <p:cNvSpPr>
              <a:spLocks noChangeArrowheads="1"/>
            </p:cNvSpPr>
            <p:nvPr/>
          </p:nvSpPr>
          <p:spPr bwMode="auto">
            <a:xfrm>
              <a:off x="3710" y="2318"/>
              <a:ext cx="258"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notify</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88" name="Line 116"/>
            <p:cNvSpPr>
              <a:spLocks noChangeShapeType="1"/>
            </p:cNvSpPr>
            <p:nvPr/>
          </p:nvSpPr>
          <p:spPr bwMode="auto">
            <a:xfrm flipV="1">
              <a:off x="3026" y="2666"/>
              <a:ext cx="30"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89" name="Line 117"/>
            <p:cNvSpPr>
              <a:spLocks noChangeShapeType="1"/>
            </p:cNvSpPr>
            <p:nvPr/>
          </p:nvSpPr>
          <p:spPr bwMode="auto">
            <a:xfrm flipH="1" flipV="1">
              <a:off x="2996" y="2666"/>
              <a:ext cx="30"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90" name="Rectangle 118"/>
            <p:cNvSpPr>
              <a:spLocks noChangeArrowheads="1"/>
            </p:cNvSpPr>
            <p:nvPr/>
          </p:nvSpPr>
          <p:spPr bwMode="auto">
            <a:xfrm>
              <a:off x="3074" y="2528"/>
              <a:ext cx="1134"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read or write DPOOL date</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sp>
          <p:nvSpPr>
            <p:cNvPr id="3191" name="Line 119"/>
            <p:cNvSpPr>
              <a:spLocks noChangeShapeType="1"/>
            </p:cNvSpPr>
            <p:nvPr/>
          </p:nvSpPr>
          <p:spPr bwMode="auto">
            <a:xfrm flipV="1">
              <a:off x="3026" y="1886"/>
              <a:ext cx="30"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92" name="Line 120"/>
            <p:cNvSpPr>
              <a:spLocks noChangeShapeType="1"/>
            </p:cNvSpPr>
            <p:nvPr/>
          </p:nvSpPr>
          <p:spPr bwMode="auto">
            <a:xfrm flipH="1" flipV="1">
              <a:off x="2996" y="1886"/>
              <a:ext cx="30" cy="72"/>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93" name="Rectangle 121"/>
            <p:cNvSpPr>
              <a:spLocks noChangeArrowheads="1"/>
            </p:cNvSpPr>
            <p:nvPr/>
          </p:nvSpPr>
          <p:spPr bwMode="auto">
            <a:xfrm>
              <a:off x="3074" y="1778"/>
              <a:ext cx="857" cy="107"/>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dirty="0" err="1" smtClean="0">
                  <a:ln>
                    <a:noFill/>
                  </a:ln>
                  <a:solidFill>
                    <a:srgbClr val="000000"/>
                  </a:solidFill>
                  <a:effectLst/>
                  <a:latin typeface="SansSerif" charset="0"/>
                  <a:cs typeface="Arial" pitchFamily="34" charset="0"/>
                </a:rPr>
                <a:t>read</a:t>
              </a:r>
              <a:r>
                <a:rPr kumimoji="0" lang="de-DE" sz="1100" b="0" i="0" u="none" strike="noStrike" cap="none" normalizeH="0" baseline="0" dirty="0" smtClean="0">
                  <a:ln>
                    <a:noFill/>
                  </a:ln>
                  <a:solidFill>
                    <a:srgbClr val="000000"/>
                  </a:solidFill>
                  <a:effectLst/>
                  <a:latin typeface="SansSerif" charset="0"/>
                  <a:cs typeface="Arial" pitchFamily="34" charset="0"/>
                </a:rPr>
                <a:t> </a:t>
              </a:r>
              <a:r>
                <a:rPr kumimoji="0" lang="de-DE" sz="1100" b="0" i="0" u="none" strike="noStrike" cap="none" normalizeH="0" baseline="0" dirty="0" err="1" smtClean="0">
                  <a:ln>
                    <a:noFill/>
                  </a:ln>
                  <a:solidFill>
                    <a:srgbClr val="000000"/>
                  </a:solidFill>
                  <a:effectLst/>
                  <a:latin typeface="SansSerif" charset="0"/>
                  <a:cs typeface="Arial" pitchFamily="34" charset="0"/>
                </a:rPr>
                <a:t>or</a:t>
              </a:r>
              <a:r>
                <a:rPr kumimoji="0" lang="de-DE" sz="1100" b="0" i="0" u="none" strike="noStrike" cap="none" normalizeH="0" baseline="0" dirty="0" smtClean="0">
                  <a:ln>
                    <a:noFill/>
                  </a:ln>
                  <a:solidFill>
                    <a:srgbClr val="000000"/>
                  </a:solidFill>
                  <a:effectLst/>
                  <a:latin typeface="SansSerif" charset="0"/>
                  <a:cs typeface="Arial" pitchFamily="34" charset="0"/>
                </a:rPr>
                <a:t> </a:t>
              </a:r>
              <a:r>
                <a:rPr kumimoji="0" lang="de-DE" sz="1100" b="0" i="0" u="none" strike="noStrike" cap="none" normalizeH="0" baseline="0" dirty="0" err="1" smtClean="0">
                  <a:ln>
                    <a:noFill/>
                  </a:ln>
                  <a:solidFill>
                    <a:srgbClr val="000000"/>
                  </a:solidFill>
                  <a:effectLst/>
                  <a:latin typeface="SansSerif" charset="0"/>
                  <a:cs typeface="Arial" pitchFamily="34" charset="0"/>
                </a:rPr>
                <a:t>write</a:t>
              </a:r>
              <a:r>
                <a:rPr kumimoji="0" lang="de-DE" sz="1100" b="0" i="0" u="none" strike="noStrike" cap="none" normalizeH="0" baseline="0" dirty="0" smtClean="0">
                  <a:ln>
                    <a:noFill/>
                  </a:ln>
                  <a:solidFill>
                    <a:srgbClr val="000000"/>
                  </a:solidFill>
                  <a:effectLst/>
                  <a:latin typeface="SansSerif" charset="0"/>
                  <a:cs typeface="Arial" pitchFamily="34" charset="0"/>
                </a:rPr>
                <a:t> API </a:t>
              </a:r>
              <a:r>
                <a:rPr kumimoji="0" lang="de-DE" sz="1100" b="0" i="0" u="none" strike="noStrike" cap="none" normalizeH="0" baseline="0" dirty="0" err="1" smtClean="0">
                  <a:ln>
                    <a:noFill/>
                  </a:ln>
                  <a:solidFill>
                    <a:srgbClr val="000000"/>
                  </a:solidFill>
                  <a:effectLst/>
                  <a:latin typeface="SansSerif" charset="0"/>
                  <a:cs typeface="Arial" pitchFamily="34" charset="0"/>
                </a:rPr>
                <a:t>data</a:t>
              </a:r>
              <a:endParaRPr kumimoji="0" lang="de-DE"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3194" name="Line 122"/>
            <p:cNvSpPr>
              <a:spLocks noChangeShapeType="1"/>
            </p:cNvSpPr>
            <p:nvPr/>
          </p:nvSpPr>
          <p:spPr bwMode="auto">
            <a:xfrm>
              <a:off x="3386" y="213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95" name="Line 123"/>
            <p:cNvSpPr>
              <a:spLocks noChangeShapeType="1"/>
            </p:cNvSpPr>
            <p:nvPr/>
          </p:nvSpPr>
          <p:spPr bwMode="auto">
            <a:xfrm flipV="1">
              <a:off x="3386" y="2108"/>
              <a:ext cx="72" cy="30"/>
            </a:xfrm>
            <a:prstGeom prst="line">
              <a:avLst/>
            </a:prstGeom>
            <a:noFill/>
            <a:ln w="9525">
              <a:solidFill>
                <a:srgbClr val="000000"/>
              </a:solidFill>
              <a:prstDash val="solid"/>
              <a:round/>
              <a:headEnd/>
              <a:tailEnd/>
            </a:ln>
          </p:spPr>
          <p:txBody>
            <a:bodyPr vert="horz" wrap="square" lIns="91440" tIns="45720" rIns="91440" bIns="45720" numCol="1" anchor="t" anchorCtr="0" compatLnSpc="1">
              <a:prstTxWarp prst="textNoShape">
                <a:avLst/>
              </a:prstTxWarp>
            </a:bodyPr>
            <a:lstStyle/>
            <a:p>
              <a:endParaRPr lang="de-DE"/>
            </a:p>
          </p:txBody>
        </p:sp>
        <p:sp>
          <p:nvSpPr>
            <p:cNvPr id="3196" name="Rectangle 124"/>
            <p:cNvSpPr>
              <a:spLocks noChangeArrowheads="1"/>
            </p:cNvSpPr>
            <p:nvPr/>
          </p:nvSpPr>
          <p:spPr bwMode="auto">
            <a:xfrm>
              <a:off x="3590" y="2018"/>
              <a:ext cx="522" cy="126"/>
            </a:xfrm>
            <a:prstGeom prst="rect">
              <a:avLst/>
            </a:prstGeom>
            <a:noFill/>
            <a:ln w="9525">
              <a:noFill/>
              <a:miter lim="800000"/>
              <a:headEnd/>
              <a:tailEnd/>
            </a:ln>
          </p:spPr>
          <p:txBody>
            <a:bodyPr vert="horz" wrap="none" lIns="0" tIns="0" rIns="0" bIns="0" numCol="1" anchor="t"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de-DE" sz="1100" b="0" i="0" u="none" strike="noStrike" cap="none" normalizeH="0" baseline="0" smtClean="0">
                  <a:ln>
                    <a:noFill/>
                  </a:ln>
                  <a:solidFill>
                    <a:srgbClr val="000000"/>
                  </a:solidFill>
                  <a:effectLst/>
                  <a:latin typeface="SansSerif" charset="0"/>
                  <a:cs typeface="Arial" pitchFamily="34" charset="0"/>
                </a:rPr>
                <a:t>lock, unlock</a:t>
              </a:r>
              <a:endParaRPr kumimoji="0" lang="de-DE" sz="1800" b="0" i="0" u="none" strike="noStrike" cap="none" normalizeH="0" baseline="0" smtClean="0">
                <a:ln>
                  <a:noFill/>
                </a:ln>
                <a:solidFill>
                  <a:schemeClr val="tx1"/>
                </a:solidFill>
                <a:effectLst/>
                <a:latin typeface="Arial" pitchFamily="34" charset="0"/>
                <a:cs typeface="Arial" pitchFamily="34" charset="0"/>
              </a:endParaRPr>
            </a:p>
          </p:txBody>
        </p: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AU" sz="2400" dirty="0" smtClean="0"/>
              <a:t>Communication between Applications and Embedded HMI Framework (EPF).</a:t>
            </a:r>
            <a:endParaRPr lang="de-DE" sz="2400" dirty="0"/>
          </a:p>
        </p:txBody>
      </p:sp>
      <p:sp>
        <p:nvSpPr>
          <p:cNvPr id="3" name="Titel 2"/>
          <p:cNvSpPr>
            <a:spLocks noGrp="1"/>
          </p:cNvSpPr>
          <p:nvPr>
            <p:ph type="title"/>
          </p:nvPr>
        </p:nvSpPr>
        <p:spPr/>
        <p:txBody>
          <a:bodyPr/>
          <a:lstStyle/>
          <a:p>
            <a:r>
              <a:rPr lang="de-DE" dirty="0" smtClean="0"/>
              <a:t>API Manager</a:t>
            </a:r>
            <a:endParaRPr lang="de-DE" dirty="0"/>
          </a:p>
        </p:txBody>
      </p:sp>
      <p:grpSp>
        <p:nvGrpSpPr>
          <p:cNvPr id="92" name="Gruppieren 91"/>
          <p:cNvGrpSpPr/>
          <p:nvPr/>
        </p:nvGrpSpPr>
        <p:grpSpPr>
          <a:xfrm>
            <a:off x="683569" y="2204864"/>
            <a:ext cx="7776863" cy="4104456"/>
            <a:chOff x="950913" y="1741488"/>
            <a:chExt cx="8188325" cy="4111625"/>
          </a:xfrm>
        </p:grpSpPr>
        <p:sp>
          <p:nvSpPr>
            <p:cNvPr id="49" name="Rectangle 2"/>
            <p:cNvSpPr>
              <a:spLocks noChangeArrowheads="1"/>
            </p:cNvSpPr>
            <p:nvPr/>
          </p:nvSpPr>
          <p:spPr bwMode="auto">
            <a:xfrm>
              <a:off x="1401763" y="3576638"/>
              <a:ext cx="7731125" cy="2276475"/>
            </a:xfrm>
            <a:prstGeom prst="rect">
              <a:avLst/>
            </a:prstGeom>
            <a:solidFill>
              <a:schemeClr val="bg1">
                <a:lumMod val="85000"/>
              </a:schemeClr>
            </a:solidFill>
            <a:ln w="9525">
              <a:noFill/>
              <a:miter lim="800000"/>
              <a:headEnd/>
              <a:tailEnd/>
            </a:ln>
            <a:effectLst/>
          </p:spPr>
          <p:txBody>
            <a:bodyPr wrap="none" anchor="ctr"/>
            <a:lstStyle/>
            <a:p>
              <a:pPr>
                <a:defRPr/>
              </a:pPr>
              <a:endParaRPr lang="en-US">
                <a:latin typeface="Arial" pitchFamily="34" charset="0"/>
              </a:endParaRPr>
            </a:p>
          </p:txBody>
        </p:sp>
        <p:sp>
          <p:nvSpPr>
            <p:cNvPr id="50" name="Rectangle 5"/>
            <p:cNvSpPr>
              <a:spLocks noChangeArrowheads="1"/>
            </p:cNvSpPr>
            <p:nvPr/>
          </p:nvSpPr>
          <p:spPr bwMode="auto">
            <a:xfrm>
              <a:off x="1658938" y="4706938"/>
              <a:ext cx="1143000" cy="838200"/>
            </a:xfrm>
            <a:prstGeom prst="rect">
              <a:avLst/>
            </a:prstGeom>
            <a:solidFill>
              <a:schemeClr val="bg1">
                <a:lumMod val="85000"/>
              </a:schemeClr>
            </a:solidFill>
            <a:ln w="9525">
              <a:solidFill>
                <a:schemeClr val="tx1"/>
              </a:solidFill>
              <a:miter lim="800000"/>
              <a:headEnd/>
              <a:tailEnd/>
            </a:ln>
          </p:spPr>
          <p:txBody>
            <a:bodyPr wrap="none" anchor="ctr"/>
            <a:lstStyle/>
            <a:p>
              <a:r>
                <a:rPr lang="de-DE">
                  <a:solidFill>
                    <a:schemeClr val="tx2"/>
                  </a:solidFill>
                </a:rPr>
                <a:t>Application</a:t>
              </a:r>
              <a:endParaRPr lang="en-US">
                <a:solidFill>
                  <a:schemeClr val="tx2"/>
                </a:solidFill>
              </a:endParaRPr>
            </a:p>
          </p:txBody>
        </p:sp>
        <p:sp>
          <p:nvSpPr>
            <p:cNvPr id="51" name="Rectangle 6"/>
            <p:cNvSpPr>
              <a:spLocks noChangeArrowheads="1"/>
            </p:cNvSpPr>
            <p:nvPr/>
          </p:nvSpPr>
          <p:spPr bwMode="auto">
            <a:xfrm>
              <a:off x="4329113" y="4519613"/>
              <a:ext cx="1143000" cy="1209675"/>
            </a:xfrm>
            <a:prstGeom prst="rect">
              <a:avLst/>
            </a:prstGeom>
            <a:solidFill>
              <a:srgbClr val="FD9203"/>
            </a:solidFill>
            <a:ln w="9525">
              <a:solidFill>
                <a:schemeClr val="tx1"/>
              </a:solidFill>
              <a:miter lim="800000"/>
              <a:headEnd/>
              <a:tailEnd/>
            </a:ln>
          </p:spPr>
          <p:txBody>
            <a:bodyPr wrap="none" anchor="ctr"/>
            <a:lstStyle/>
            <a:p>
              <a:r>
                <a:rPr lang="de-DE" dirty="0" smtClean="0"/>
                <a:t/>
              </a:r>
              <a:br>
                <a:rPr lang="de-DE" dirty="0" smtClean="0"/>
              </a:br>
              <a:r>
                <a:rPr lang="de-DE" dirty="0" smtClean="0"/>
                <a:t/>
              </a:r>
              <a:br>
                <a:rPr lang="de-DE" dirty="0" smtClean="0"/>
              </a:br>
              <a:r>
                <a:rPr lang="de-DE" dirty="0" smtClean="0"/>
                <a:t>API</a:t>
              </a:r>
              <a:endParaRPr lang="de-DE" dirty="0"/>
            </a:p>
            <a:p>
              <a:r>
                <a:rPr lang="de-DE" dirty="0"/>
                <a:t>Manager</a:t>
              </a:r>
              <a:endParaRPr lang="en-US" dirty="0"/>
            </a:p>
          </p:txBody>
        </p:sp>
        <p:sp>
          <p:nvSpPr>
            <p:cNvPr id="52" name="Rectangle 7"/>
            <p:cNvSpPr>
              <a:spLocks noChangeArrowheads="1"/>
            </p:cNvSpPr>
            <p:nvPr/>
          </p:nvSpPr>
          <p:spPr bwMode="auto">
            <a:xfrm>
              <a:off x="4437063" y="3700463"/>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53" name="Rectangle 8"/>
            <p:cNvSpPr>
              <a:spLocks noChangeArrowheads="1"/>
            </p:cNvSpPr>
            <p:nvPr/>
          </p:nvSpPr>
          <p:spPr bwMode="auto">
            <a:xfrm>
              <a:off x="5853113" y="4545013"/>
              <a:ext cx="2451100" cy="1171575"/>
            </a:xfrm>
            <a:prstGeom prst="rect">
              <a:avLst/>
            </a:prstGeom>
            <a:solidFill>
              <a:schemeClr val="bg1">
                <a:lumMod val="85000"/>
              </a:schemeClr>
            </a:solidFill>
            <a:ln w="9525">
              <a:solidFill>
                <a:schemeClr val="tx1"/>
              </a:solidFill>
              <a:miter lim="800000"/>
              <a:headEnd/>
              <a:tailEnd/>
            </a:ln>
          </p:spPr>
          <p:txBody>
            <a:bodyPr wrap="none" lIns="1170000" rIns="90000" anchor="ctr"/>
            <a:lstStyle/>
            <a:p>
              <a:r>
                <a:rPr lang="de-DE">
                  <a:solidFill>
                    <a:schemeClr val="tx2"/>
                  </a:solidFill>
                </a:rPr>
                <a:t>Embedded</a:t>
              </a:r>
            </a:p>
            <a:p>
              <a:r>
                <a:rPr lang="de-DE">
                  <a:solidFill>
                    <a:schemeClr val="tx2"/>
                  </a:solidFill>
                </a:rPr>
                <a:t>HMI</a:t>
              </a:r>
            </a:p>
            <a:p>
              <a:r>
                <a:rPr lang="de-DE">
                  <a:solidFill>
                    <a:schemeClr val="tx2"/>
                  </a:solidFill>
                </a:rPr>
                <a:t>Framework</a:t>
              </a:r>
              <a:endParaRPr lang="en-US">
                <a:solidFill>
                  <a:schemeClr val="tx2"/>
                </a:solidFill>
              </a:endParaRPr>
            </a:p>
          </p:txBody>
        </p:sp>
        <p:sp>
          <p:nvSpPr>
            <p:cNvPr id="54" name="AutoShape 9"/>
            <p:cNvSpPr>
              <a:spLocks noChangeArrowheads="1"/>
            </p:cNvSpPr>
            <p:nvPr/>
          </p:nvSpPr>
          <p:spPr bwMode="auto">
            <a:xfrm>
              <a:off x="2868613" y="4970463"/>
              <a:ext cx="203200" cy="228600"/>
            </a:xfrm>
            <a:prstGeom prst="rightArrow">
              <a:avLst>
                <a:gd name="adj1" fmla="val 50000"/>
                <a:gd name="adj2" fmla="val 25000"/>
              </a:avLst>
            </a:prstGeom>
            <a:solidFill>
              <a:srgbClr val="FF9900"/>
            </a:solidFill>
            <a:ln w="9525">
              <a:solidFill>
                <a:schemeClr val="tx1"/>
              </a:solidFill>
              <a:miter lim="800000"/>
              <a:headEnd/>
              <a:tailEnd/>
            </a:ln>
          </p:spPr>
          <p:txBody>
            <a:bodyPr wrap="none" anchor="ctr"/>
            <a:lstStyle/>
            <a:p>
              <a:endParaRPr lang="en-US"/>
            </a:p>
          </p:txBody>
        </p:sp>
        <p:sp>
          <p:nvSpPr>
            <p:cNvPr id="55" name="AutoShape 10"/>
            <p:cNvSpPr>
              <a:spLocks noChangeArrowheads="1"/>
            </p:cNvSpPr>
            <p:nvPr/>
          </p:nvSpPr>
          <p:spPr bwMode="auto">
            <a:xfrm>
              <a:off x="5557838" y="4916488"/>
              <a:ext cx="203200" cy="228600"/>
            </a:xfrm>
            <a:prstGeom prst="rightArrow">
              <a:avLst>
                <a:gd name="adj1" fmla="val 50000"/>
                <a:gd name="adj2" fmla="val 25000"/>
              </a:avLst>
            </a:prstGeom>
            <a:solidFill>
              <a:srgbClr val="FF9900"/>
            </a:solidFill>
            <a:ln w="9525">
              <a:solidFill>
                <a:schemeClr val="tx1"/>
              </a:solidFill>
              <a:miter lim="800000"/>
              <a:headEnd/>
              <a:tailEnd/>
            </a:ln>
          </p:spPr>
          <p:txBody>
            <a:bodyPr wrap="none" anchor="ctr"/>
            <a:lstStyle/>
            <a:p>
              <a:endParaRPr lang="en-US"/>
            </a:p>
          </p:txBody>
        </p:sp>
        <p:sp>
          <p:nvSpPr>
            <p:cNvPr id="56" name="Oval 11"/>
            <p:cNvSpPr>
              <a:spLocks noChangeArrowheads="1"/>
            </p:cNvSpPr>
            <p:nvPr/>
          </p:nvSpPr>
          <p:spPr bwMode="auto">
            <a:xfrm>
              <a:off x="6616700" y="4732338"/>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sp>
          <p:nvSpPr>
            <p:cNvPr id="57" name="Oval 12"/>
            <p:cNvSpPr>
              <a:spLocks noChangeArrowheads="1"/>
            </p:cNvSpPr>
            <p:nvPr/>
          </p:nvSpPr>
          <p:spPr bwMode="auto">
            <a:xfrm>
              <a:off x="6804025" y="4945063"/>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sp>
          <p:nvSpPr>
            <p:cNvPr id="58" name="Oval 13"/>
            <p:cNvSpPr>
              <a:spLocks noChangeArrowheads="1"/>
            </p:cNvSpPr>
            <p:nvPr/>
          </p:nvSpPr>
          <p:spPr bwMode="auto">
            <a:xfrm>
              <a:off x="6388100" y="5186363"/>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sp>
          <p:nvSpPr>
            <p:cNvPr id="59" name="Oval 14"/>
            <p:cNvSpPr>
              <a:spLocks noChangeArrowheads="1"/>
            </p:cNvSpPr>
            <p:nvPr/>
          </p:nvSpPr>
          <p:spPr bwMode="auto">
            <a:xfrm>
              <a:off x="6515100" y="5453063"/>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sp>
          <p:nvSpPr>
            <p:cNvPr id="60" name="Oval 15"/>
            <p:cNvSpPr>
              <a:spLocks noChangeArrowheads="1"/>
            </p:cNvSpPr>
            <p:nvPr/>
          </p:nvSpPr>
          <p:spPr bwMode="auto">
            <a:xfrm>
              <a:off x="6877050" y="5189538"/>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sp>
          <p:nvSpPr>
            <p:cNvPr id="61" name="Oval 16"/>
            <p:cNvSpPr>
              <a:spLocks noChangeArrowheads="1"/>
            </p:cNvSpPr>
            <p:nvPr/>
          </p:nvSpPr>
          <p:spPr bwMode="auto">
            <a:xfrm>
              <a:off x="6245225" y="5446713"/>
              <a:ext cx="139700" cy="139700"/>
            </a:xfrm>
            <a:prstGeom prst="ellipse">
              <a:avLst/>
            </a:prstGeom>
            <a:solidFill>
              <a:schemeClr val="bg1">
                <a:lumMod val="85000"/>
              </a:schemeClr>
            </a:solidFill>
            <a:ln w="9525">
              <a:solidFill>
                <a:schemeClr val="tx1"/>
              </a:solidFill>
              <a:round/>
              <a:headEnd/>
              <a:tailEnd/>
            </a:ln>
          </p:spPr>
          <p:txBody>
            <a:bodyPr wrap="none" anchor="ctr"/>
            <a:lstStyle/>
            <a:p>
              <a:endParaRPr lang="en-US"/>
            </a:p>
          </p:txBody>
        </p:sp>
        <p:cxnSp>
          <p:nvCxnSpPr>
            <p:cNvPr id="62" name="AutoShape 17"/>
            <p:cNvCxnSpPr>
              <a:cxnSpLocks noChangeShapeType="1"/>
              <a:stCxn id="61" idx="0"/>
              <a:endCxn id="58" idx="3"/>
            </p:cNvCxnSpPr>
            <p:nvPr/>
          </p:nvCxnSpPr>
          <p:spPr bwMode="auto">
            <a:xfrm flipV="1">
              <a:off x="6315075" y="5303838"/>
              <a:ext cx="93663" cy="1428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63" name="AutoShape 18"/>
            <p:cNvCxnSpPr>
              <a:cxnSpLocks noChangeShapeType="1"/>
              <a:stCxn id="58" idx="5"/>
              <a:endCxn id="59" idx="0"/>
            </p:cNvCxnSpPr>
            <p:nvPr/>
          </p:nvCxnSpPr>
          <p:spPr bwMode="auto">
            <a:xfrm>
              <a:off x="6507163" y="5303838"/>
              <a:ext cx="77787" cy="1492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64" name="AutoShape 19"/>
            <p:cNvCxnSpPr>
              <a:cxnSpLocks noChangeShapeType="1"/>
              <a:stCxn id="75" idx="3"/>
              <a:endCxn id="58" idx="0"/>
            </p:cNvCxnSpPr>
            <p:nvPr/>
          </p:nvCxnSpPr>
          <p:spPr bwMode="auto">
            <a:xfrm flipH="1">
              <a:off x="6457950" y="5065713"/>
              <a:ext cx="65088" cy="1206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65" name="AutoShape 20"/>
            <p:cNvCxnSpPr>
              <a:cxnSpLocks noChangeShapeType="1"/>
              <a:stCxn id="56" idx="3"/>
              <a:endCxn id="75" idx="0"/>
            </p:cNvCxnSpPr>
            <p:nvPr/>
          </p:nvCxnSpPr>
          <p:spPr bwMode="auto">
            <a:xfrm flipH="1">
              <a:off x="6572250" y="4849813"/>
              <a:ext cx="65088" cy="984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66" name="AutoShape 21"/>
            <p:cNvCxnSpPr>
              <a:cxnSpLocks noChangeShapeType="1"/>
              <a:stCxn id="56" idx="5"/>
              <a:endCxn id="57" idx="1"/>
            </p:cNvCxnSpPr>
            <p:nvPr/>
          </p:nvCxnSpPr>
          <p:spPr bwMode="auto">
            <a:xfrm>
              <a:off x="6735763" y="4849813"/>
              <a:ext cx="88900" cy="114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67" name="AutoShape 22"/>
            <p:cNvCxnSpPr>
              <a:cxnSpLocks noChangeShapeType="1"/>
              <a:stCxn id="57" idx="4"/>
              <a:endCxn id="60" idx="0"/>
            </p:cNvCxnSpPr>
            <p:nvPr/>
          </p:nvCxnSpPr>
          <p:spPr bwMode="auto">
            <a:xfrm>
              <a:off x="6873875" y="5084763"/>
              <a:ext cx="73025" cy="1047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68" name="AutoShape 23"/>
            <p:cNvSpPr>
              <a:spLocks noChangeArrowheads="1"/>
            </p:cNvSpPr>
            <p:nvPr/>
          </p:nvSpPr>
          <p:spPr bwMode="auto">
            <a:xfrm>
              <a:off x="3154363" y="4805363"/>
              <a:ext cx="825500" cy="558800"/>
            </a:xfrm>
            <a:prstGeom prst="can">
              <a:avLst>
                <a:gd name="adj" fmla="val 25000"/>
              </a:avLst>
            </a:prstGeom>
            <a:solidFill>
              <a:srgbClr val="FD9203"/>
            </a:solidFill>
            <a:ln w="9525">
              <a:solidFill>
                <a:schemeClr val="tx1"/>
              </a:solidFill>
              <a:miter lim="800000"/>
              <a:headEnd/>
              <a:tailEnd/>
            </a:ln>
          </p:spPr>
          <p:txBody>
            <a:bodyPr wrap="none" anchor="ctr"/>
            <a:lstStyle/>
            <a:p>
              <a:r>
                <a:rPr lang="de-DE" dirty="0" smtClean="0"/>
                <a:t>DPOOL</a:t>
              </a:r>
              <a:endParaRPr lang="en-US" dirty="0" smtClean="0"/>
            </a:p>
          </p:txBody>
        </p:sp>
        <p:sp>
          <p:nvSpPr>
            <p:cNvPr id="69" name="AutoShape 24"/>
            <p:cNvSpPr>
              <a:spLocks noChangeArrowheads="1"/>
            </p:cNvSpPr>
            <p:nvPr/>
          </p:nvSpPr>
          <p:spPr bwMode="auto">
            <a:xfrm>
              <a:off x="4484688" y="4545013"/>
              <a:ext cx="866775" cy="628650"/>
            </a:xfrm>
            <a:prstGeom prst="can">
              <a:avLst>
                <a:gd name="adj" fmla="val 25000"/>
              </a:avLst>
            </a:prstGeom>
            <a:solidFill>
              <a:srgbClr val="FAAB4F"/>
            </a:solidFill>
            <a:ln w="9525">
              <a:solidFill>
                <a:schemeClr val="bg2"/>
              </a:solidFill>
              <a:round/>
              <a:headEnd/>
              <a:tailEnd/>
            </a:ln>
          </p:spPr>
          <p:txBody>
            <a:bodyPr wrap="none" anchor="ctr"/>
            <a:lstStyle/>
            <a:p>
              <a:r>
                <a:rPr lang="de-DE" dirty="0" smtClean="0"/>
                <a:t>Freeze</a:t>
              </a:r>
              <a:br>
                <a:rPr lang="de-DE" dirty="0" smtClean="0"/>
              </a:br>
              <a:r>
                <a:rPr lang="de-DE" dirty="0" smtClean="0"/>
                <a:t>Buffer</a:t>
              </a:r>
              <a:endParaRPr lang="en-US" dirty="0"/>
            </a:p>
          </p:txBody>
        </p:sp>
        <p:sp>
          <p:nvSpPr>
            <p:cNvPr id="70" name="AutoShape 25"/>
            <p:cNvSpPr>
              <a:spLocks noChangeArrowheads="1"/>
            </p:cNvSpPr>
            <p:nvPr/>
          </p:nvSpPr>
          <p:spPr bwMode="auto">
            <a:xfrm>
              <a:off x="4052888" y="4945063"/>
              <a:ext cx="203200" cy="228600"/>
            </a:xfrm>
            <a:prstGeom prst="rightArrow">
              <a:avLst>
                <a:gd name="adj1" fmla="val 50000"/>
                <a:gd name="adj2" fmla="val 25000"/>
              </a:avLst>
            </a:prstGeom>
            <a:solidFill>
              <a:srgbClr val="FF9900"/>
            </a:solidFill>
            <a:ln w="9525">
              <a:solidFill>
                <a:schemeClr val="tx1"/>
              </a:solidFill>
              <a:miter lim="800000"/>
              <a:headEnd/>
              <a:tailEnd/>
            </a:ln>
          </p:spPr>
          <p:txBody>
            <a:bodyPr wrap="none" anchor="ctr"/>
            <a:lstStyle/>
            <a:p>
              <a:endParaRPr lang="en-US"/>
            </a:p>
          </p:txBody>
        </p:sp>
        <p:sp>
          <p:nvSpPr>
            <p:cNvPr id="71" name="Rectangle 26"/>
            <p:cNvSpPr>
              <a:spLocks noChangeArrowheads="1"/>
            </p:cNvSpPr>
            <p:nvPr/>
          </p:nvSpPr>
          <p:spPr bwMode="auto">
            <a:xfrm>
              <a:off x="4389438" y="3757613"/>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72" name="Rectangle 27"/>
            <p:cNvSpPr>
              <a:spLocks noChangeArrowheads="1"/>
            </p:cNvSpPr>
            <p:nvPr/>
          </p:nvSpPr>
          <p:spPr bwMode="auto">
            <a:xfrm>
              <a:off x="4332288" y="3824288"/>
              <a:ext cx="1143000" cy="260350"/>
            </a:xfrm>
            <a:prstGeom prst="rect">
              <a:avLst/>
            </a:prstGeom>
            <a:solidFill>
              <a:srgbClr val="FAAB4F"/>
            </a:solidFill>
            <a:ln w="9525">
              <a:solidFill>
                <a:schemeClr val="tx1"/>
              </a:solidFill>
              <a:miter lim="800000"/>
              <a:headEnd/>
              <a:tailEnd/>
            </a:ln>
          </p:spPr>
          <p:txBody>
            <a:bodyPr wrap="none" anchor="ctr"/>
            <a:lstStyle/>
            <a:p>
              <a:r>
                <a:rPr lang="de-DE"/>
                <a:t>API</a:t>
              </a:r>
              <a:endParaRPr lang="en-US"/>
            </a:p>
          </p:txBody>
        </p:sp>
        <p:sp>
          <p:nvSpPr>
            <p:cNvPr id="73" name="Rectangle 28"/>
            <p:cNvSpPr>
              <a:spLocks noChangeArrowheads="1"/>
            </p:cNvSpPr>
            <p:nvPr/>
          </p:nvSpPr>
          <p:spPr bwMode="auto">
            <a:xfrm>
              <a:off x="4275138" y="3881438"/>
              <a:ext cx="1143000" cy="260350"/>
            </a:xfrm>
            <a:prstGeom prst="rect">
              <a:avLst/>
            </a:prstGeom>
            <a:solidFill>
              <a:srgbClr val="FD9203"/>
            </a:solidFill>
            <a:ln w="9525">
              <a:solidFill>
                <a:schemeClr val="tx1"/>
              </a:solidFill>
              <a:miter lim="800000"/>
              <a:headEnd/>
              <a:tailEnd/>
            </a:ln>
          </p:spPr>
          <p:txBody>
            <a:bodyPr wrap="none" anchor="ctr"/>
            <a:lstStyle/>
            <a:p>
              <a:r>
                <a:rPr lang="de-DE"/>
                <a:t>API</a:t>
              </a:r>
              <a:endParaRPr lang="en-US"/>
            </a:p>
          </p:txBody>
        </p:sp>
        <p:sp>
          <p:nvSpPr>
            <p:cNvPr id="74" name="AutoShape 29"/>
            <p:cNvSpPr>
              <a:spLocks noChangeArrowheads="1"/>
            </p:cNvSpPr>
            <p:nvPr/>
          </p:nvSpPr>
          <p:spPr bwMode="auto">
            <a:xfrm rot="5400000">
              <a:off x="4786313" y="4265613"/>
              <a:ext cx="269875" cy="161925"/>
            </a:xfrm>
            <a:prstGeom prst="leftRightArrow">
              <a:avLst>
                <a:gd name="adj1" fmla="val 50000"/>
                <a:gd name="adj2" fmla="val 33333"/>
              </a:avLst>
            </a:prstGeom>
            <a:solidFill>
              <a:srgbClr val="FF9900"/>
            </a:solidFill>
            <a:ln w="9525">
              <a:solidFill>
                <a:schemeClr val="tx1"/>
              </a:solidFill>
              <a:miter lim="800000"/>
              <a:headEnd/>
              <a:tailEnd/>
            </a:ln>
          </p:spPr>
          <p:txBody>
            <a:bodyPr wrap="none" anchor="ctr"/>
            <a:lstStyle/>
            <a:p>
              <a:endParaRPr lang="en-US"/>
            </a:p>
          </p:txBody>
        </p:sp>
        <p:sp>
          <p:nvSpPr>
            <p:cNvPr id="75" name="Oval 30"/>
            <p:cNvSpPr>
              <a:spLocks noChangeArrowheads="1"/>
            </p:cNvSpPr>
            <p:nvPr/>
          </p:nvSpPr>
          <p:spPr bwMode="auto">
            <a:xfrm>
              <a:off x="6502400" y="4948238"/>
              <a:ext cx="139700" cy="139700"/>
            </a:xfrm>
            <a:prstGeom prst="ellipse">
              <a:avLst/>
            </a:prstGeom>
            <a:solidFill>
              <a:srgbClr val="FF9900"/>
            </a:solidFill>
            <a:ln w="9525">
              <a:solidFill>
                <a:schemeClr val="tx1"/>
              </a:solidFill>
              <a:miter lim="800000"/>
              <a:headEnd/>
              <a:tailEnd/>
            </a:ln>
          </p:spPr>
          <p:txBody>
            <a:bodyPr wrap="none" anchor="ctr"/>
            <a:lstStyle/>
            <a:p>
              <a:endParaRPr lang="en-US"/>
            </a:p>
          </p:txBody>
        </p:sp>
        <p:cxnSp>
          <p:nvCxnSpPr>
            <p:cNvPr id="76" name="AutoShape 31"/>
            <p:cNvCxnSpPr>
              <a:cxnSpLocks noChangeShapeType="1"/>
              <a:stCxn id="75" idx="1"/>
              <a:endCxn id="73" idx="3"/>
            </p:cNvCxnSpPr>
            <p:nvPr/>
          </p:nvCxnSpPr>
          <p:spPr bwMode="auto">
            <a:xfrm flipH="1" flipV="1">
              <a:off x="5418138" y="4011613"/>
              <a:ext cx="1104900" cy="955675"/>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77" name="Text Box 32"/>
            <p:cNvSpPr txBox="1">
              <a:spLocks noChangeArrowheads="1"/>
            </p:cNvSpPr>
            <p:nvPr/>
          </p:nvSpPr>
          <p:spPr bwMode="auto">
            <a:xfrm>
              <a:off x="5842000" y="4818063"/>
              <a:ext cx="795299" cy="24665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000" dirty="0"/>
                <a:t>&lt;&lt;</a:t>
              </a:r>
              <a:r>
                <a:rPr lang="de-DE" sz="1000" dirty="0" err="1"/>
                <a:t>uses</a:t>
              </a:r>
              <a:r>
                <a:rPr lang="de-DE" sz="1000" dirty="0"/>
                <a:t>&gt;&gt;</a:t>
              </a:r>
              <a:endParaRPr lang="en-US" sz="1000" dirty="0"/>
            </a:p>
          </p:txBody>
        </p:sp>
        <p:sp>
          <p:nvSpPr>
            <p:cNvPr id="78" name="Rectangle 33"/>
            <p:cNvSpPr>
              <a:spLocks noChangeArrowheads="1"/>
            </p:cNvSpPr>
            <p:nvPr/>
          </p:nvSpPr>
          <p:spPr bwMode="auto">
            <a:xfrm>
              <a:off x="950913" y="3573463"/>
              <a:ext cx="419100" cy="2270125"/>
            </a:xfrm>
            <a:prstGeom prst="rect">
              <a:avLst/>
            </a:prstGeom>
            <a:solidFill>
              <a:schemeClr val="bg1">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r>
                <a:rPr lang="de-DE" dirty="0">
                  <a:solidFill>
                    <a:schemeClr val="bg1"/>
                  </a:solidFill>
                </a:rPr>
                <a:t>EMBEDDED</a:t>
              </a:r>
              <a:endParaRPr lang="en-US" dirty="0">
                <a:solidFill>
                  <a:schemeClr val="bg1"/>
                </a:solidFill>
              </a:endParaRPr>
            </a:p>
          </p:txBody>
        </p:sp>
        <p:sp>
          <p:nvSpPr>
            <p:cNvPr id="79" name="Rectangle 34"/>
            <p:cNvSpPr>
              <a:spLocks noChangeArrowheads="1"/>
            </p:cNvSpPr>
            <p:nvPr/>
          </p:nvSpPr>
          <p:spPr bwMode="auto">
            <a:xfrm>
              <a:off x="955675" y="1760538"/>
              <a:ext cx="419100" cy="1762125"/>
            </a:xfrm>
            <a:prstGeom prst="rect">
              <a:avLst/>
            </a:prstGeom>
            <a:solidFill>
              <a:schemeClr val="bg1">
                <a:lumMod val="75000"/>
              </a:schemeClr>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vert="eaVert" wrap="none" anchor="ctr"/>
            <a:lstStyle/>
            <a:p>
              <a:r>
                <a:rPr lang="de-DE" dirty="0">
                  <a:solidFill>
                    <a:schemeClr val="bg1"/>
                  </a:solidFill>
                </a:rPr>
                <a:t>TOOLING</a:t>
              </a:r>
              <a:endParaRPr lang="en-US" dirty="0">
                <a:solidFill>
                  <a:schemeClr val="bg1"/>
                </a:solidFill>
              </a:endParaRPr>
            </a:p>
          </p:txBody>
        </p:sp>
        <p:sp>
          <p:nvSpPr>
            <p:cNvPr id="80" name="Rectangle 35"/>
            <p:cNvSpPr>
              <a:spLocks noChangeArrowheads="1"/>
            </p:cNvSpPr>
            <p:nvPr/>
          </p:nvSpPr>
          <p:spPr bwMode="auto">
            <a:xfrm>
              <a:off x="1408113" y="1741488"/>
              <a:ext cx="7731125" cy="1781175"/>
            </a:xfrm>
            <a:prstGeom prst="rect">
              <a:avLst/>
            </a:prstGeom>
            <a:solidFill>
              <a:schemeClr val="bg1">
                <a:lumMod val="85000"/>
              </a:schemeClr>
            </a:solidFill>
            <a:ln w="9525">
              <a:noFill/>
              <a:miter lim="800000"/>
              <a:headEnd/>
              <a:tailEnd/>
            </a:ln>
            <a:effectLst/>
          </p:spPr>
          <p:txBody>
            <a:bodyPr wrap="none" anchor="ctr"/>
            <a:lstStyle/>
            <a:p>
              <a:pPr>
                <a:defRPr/>
              </a:pPr>
              <a:endParaRPr lang="en-US">
                <a:latin typeface="Arial" pitchFamily="34" charset="0"/>
              </a:endParaRPr>
            </a:p>
          </p:txBody>
        </p:sp>
        <p:sp>
          <p:nvSpPr>
            <p:cNvPr id="81" name="Rectangle 36"/>
            <p:cNvSpPr>
              <a:spLocks noChangeArrowheads="1"/>
            </p:cNvSpPr>
            <p:nvPr/>
          </p:nvSpPr>
          <p:spPr bwMode="auto">
            <a:xfrm>
              <a:off x="3309938" y="2068513"/>
              <a:ext cx="873125" cy="882650"/>
            </a:xfrm>
            <a:prstGeom prst="rect">
              <a:avLst/>
            </a:prstGeom>
            <a:solidFill>
              <a:schemeClr val="bg1">
                <a:lumMod val="85000"/>
              </a:schemeClr>
            </a:solidFill>
            <a:ln w="9525">
              <a:solidFill>
                <a:schemeClr val="tx1"/>
              </a:solidFill>
              <a:miter lim="800000"/>
              <a:headEnd/>
              <a:tailEnd/>
            </a:ln>
          </p:spPr>
          <p:txBody>
            <a:bodyPr wrap="none" tIns="612000" bIns="46800" anchor="ctr"/>
            <a:lstStyle/>
            <a:p>
              <a:r>
                <a:rPr lang="de-DE" dirty="0">
                  <a:solidFill>
                    <a:schemeClr val="tx2"/>
                  </a:solidFill>
                </a:rPr>
                <a:t>Model</a:t>
              </a:r>
              <a:endParaRPr lang="en-US" dirty="0">
                <a:solidFill>
                  <a:schemeClr val="tx2"/>
                </a:solidFill>
              </a:endParaRPr>
            </a:p>
          </p:txBody>
        </p:sp>
        <p:graphicFrame>
          <p:nvGraphicFramePr>
            <p:cNvPr id="82" name="Object 2"/>
            <p:cNvGraphicFramePr>
              <a:graphicFrameLocks noChangeAspect="1"/>
            </p:cNvGraphicFramePr>
            <p:nvPr/>
          </p:nvGraphicFramePr>
          <p:xfrm>
            <a:off x="3471863" y="2176463"/>
            <a:ext cx="544512" cy="485775"/>
          </p:xfrm>
          <a:graphic>
            <a:graphicData uri="http://schemas.openxmlformats.org/presentationml/2006/ole">
              <p:oleObj spid="_x0000_s1027" name="Bitmap" r:id="rId4" imgW="1495634" imgH="1333333" progId="PBrush">
                <p:embed/>
              </p:oleObj>
            </a:graphicData>
          </a:graphic>
        </p:graphicFrame>
        <p:sp>
          <p:nvSpPr>
            <p:cNvPr id="83" name="Rectangle 38"/>
            <p:cNvSpPr>
              <a:spLocks noChangeArrowheads="1"/>
            </p:cNvSpPr>
            <p:nvPr/>
          </p:nvSpPr>
          <p:spPr bwMode="auto">
            <a:xfrm>
              <a:off x="4579938" y="2074863"/>
              <a:ext cx="771525" cy="882650"/>
            </a:xfrm>
            <a:prstGeom prst="rect">
              <a:avLst/>
            </a:prstGeom>
            <a:solidFill>
              <a:schemeClr val="bg1">
                <a:lumMod val="85000"/>
              </a:schemeClr>
            </a:solidFill>
            <a:ln w="9525">
              <a:solidFill>
                <a:schemeClr val="tx1"/>
              </a:solidFill>
              <a:miter lim="800000"/>
              <a:headEnd/>
              <a:tailEnd/>
            </a:ln>
          </p:spPr>
          <p:txBody>
            <a:bodyPr wrap="none" tIns="612000" bIns="46800" anchor="ctr"/>
            <a:lstStyle/>
            <a:p>
              <a:r>
                <a:rPr lang="de-DE">
                  <a:solidFill>
                    <a:schemeClr val="tx2"/>
                  </a:solidFill>
                </a:rPr>
                <a:t>XML</a:t>
              </a:r>
              <a:endParaRPr lang="en-US">
                <a:solidFill>
                  <a:schemeClr val="tx2"/>
                </a:solidFill>
              </a:endParaRPr>
            </a:p>
          </p:txBody>
        </p:sp>
        <p:pic>
          <p:nvPicPr>
            <p:cNvPr id="84" name="Picture 39" descr="xml_logo"/>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4705350" y="2179638"/>
              <a:ext cx="471488" cy="473075"/>
            </a:xfrm>
            <a:prstGeom prst="rect">
              <a:avLst/>
            </a:prstGeom>
            <a:solidFill>
              <a:schemeClr val="bg1">
                <a:lumMod val="85000"/>
              </a:schemeClr>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5" name="AutoShape 40"/>
            <p:cNvSpPr>
              <a:spLocks noChangeArrowheads="1"/>
            </p:cNvSpPr>
            <p:nvPr/>
          </p:nvSpPr>
          <p:spPr bwMode="auto">
            <a:xfrm>
              <a:off x="4281488" y="2411413"/>
              <a:ext cx="203200" cy="228600"/>
            </a:xfrm>
            <a:prstGeom prst="rightArrow">
              <a:avLst>
                <a:gd name="adj1" fmla="val 50000"/>
                <a:gd name="adj2" fmla="val 25000"/>
              </a:avLst>
            </a:prstGeom>
            <a:solidFill>
              <a:schemeClr val="bg1">
                <a:lumMod val="85000"/>
              </a:schemeClr>
            </a:solidFill>
            <a:ln w="9525">
              <a:solidFill>
                <a:schemeClr val="tx1"/>
              </a:solidFill>
              <a:miter lim="800000"/>
              <a:headEnd/>
              <a:tailEnd/>
            </a:ln>
          </p:spPr>
          <p:txBody>
            <a:bodyPr wrap="none" anchor="ctr"/>
            <a:lstStyle/>
            <a:p>
              <a:endParaRPr lang="en-US"/>
            </a:p>
          </p:txBody>
        </p:sp>
        <p:sp>
          <p:nvSpPr>
            <p:cNvPr id="86" name="Rectangle 41"/>
            <p:cNvSpPr>
              <a:spLocks noChangeArrowheads="1"/>
            </p:cNvSpPr>
            <p:nvPr/>
          </p:nvSpPr>
          <p:spPr bwMode="auto">
            <a:xfrm>
              <a:off x="5811838" y="2081213"/>
              <a:ext cx="1049337" cy="901700"/>
            </a:xfrm>
            <a:prstGeom prst="rect">
              <a:avLst/>
            </a:prstGeom>
            <a:solidFill>
              <a:schemeClr val="bg1">
                <a:lumMod val="85000"/>
              </a:schemeClr>
            </a:solidFill>
            <a:ln w="9525">
              <a:solidFill>
                <a:schemeClr val="tx1"/>
              </a:solidFill>
              <a:miter lim="800000"/>
              <a:headEnd/>
              <a:tailEnd/>
            </a:ln>
          </p:spPr>
          <p:txBody>
            <a:bodyPr wrap="none" tIns="334800" anchor="ctr"/>
            <a:lstStyle/>
            <a:p>
              <a:r>
                <a:rPr lang="de-DE" dirty="0">
                  <a:solidFill>
                    <a:schemeClr val="tx2"/>
                  </a:solidFill>
                </a:rPr>
                <a:t>Code</a:t>
              </a:r>
            </a:p>
            <a:p>
              <a:r>
                <a:rPr lang="de-DE" dirty="0">
                  <a:solidFill>
                    <a:schemeClr val="tx2"/>
                  </a:solidFill>
                </a:rPr>
                <a:t>Generator</a:t>
              </a:r>
              <a:endParaRPr lang="en-US" dirty="0">
                <a:solidFill>
                  <a:schemeClr val="tx2"/>
                </a:solidFill>
              </a:endParaRPr>
            </a:p>
          </p:txBody>
        </p:sp>
        <p:pic>
          <p:nvPicPr>
            <p:cNvPr id="87" name="Picture 42" descr="b_zahnrad_a"/>
            <p:cNvPicPr>
              <a:picLocks noChangeAspect="1" noChangeArrowheads="1"/>
            </p:cNvPicPr>
            <p:nvPr/>
          </p:nvPicPr>
          <p:blipFill>
            <a:blip r:embed="rId6" cstate="print">
              <a:lum contrast="-18000"/>
              <a:extLst>
                <a:ext uri="{28A0092B-C50C-407E-A947-70E740481C1C}">
                  <a14:useLocalDpi xmlns="" xmlns:a14="http://schemas.microsoft.com/office/drawing/2010/main" val="0"/>
                </a:ext>
              </a:extLst>
            </a:blip>
            <a:srcRect/>
            <a:stretch>
              <a:fillRect/>
            </a:stretch>
          </p:blipFill>
          <p:spPr bwMode="auto">
            <a:xfrm>
              <a:off x="6184900" y="2147888"/>
              <a:ext cx="298450" cy="298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8" name="AutoShape 43"/>
            <p:cNvSpPr>
              <a:spLocks noChangeArrowheads="1"/>
            </p:cNvSpPr>
            <p:nvPr/>
          </p:nvSpPr>
          <p:spPr bwMode="auto">
            <a:xfrm>
              <a:off x="5483225" y="2417763"/>
              <a:ext cx="203200" cy="228600"/>
            </a:xfrm>
            <a:prstGeom prst="rightArrow">
              <a:avLst>
                <a:gd name="adj1" fmla="val 50000"/>
                <a:gd name="adj2" fmla="val 25000"/>
              </a:avLst>
            </a:prstGeom>
            <a:solidFill>
              <a:schemeClr val="bg1">
                <a:lumMod val="85000"/>
              </a:schemeClr>
            </a:solidFill>
            <a:ln w="9525">
              <a:solidFill>
                <a:schemeClr val="tx1"/>
              </a:solidFill>
              <a:miter lim="800000"/>
              <a:headEnd/>
              <a:tailEnd/>
            </a:ln>
          </p:spPr>
          <p:txBody>
            <a:bodyPr wrap="none" anchor="ctr"/>
            <a:lstStyle/>
            <a:p>
              <a:endParaRPr lang="en-US"/>
            </a:p>
          </p:txBody>
        </p:sp>
        <p:sp>
          <p:nvSpPr>
            <p:cNvPr id="89" name="Text Box 44"/>
            <p:cNvSpPr txBox="1">
              <a:spLocks noChangeArrowheads="1"/>
            </p:cNvSpPr>
            <p:nvPr/>
          </p:nvSpPr>
          <p:spPr bwMode="auto">
            <a:xfrm>
              <a:off x="4089400" y="3176588"/>
              <a:ext cx="889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de-DE" sz="1000" dirty="0"/>
                <a:t>&lt;&lt;</a:t>
              </a:r>
              <a:r>
                <a:rPr lang="de-DE" sz="1000" dirty="0" err="1"/>
                <a:t>defines</a:t>
              </a:r>
              <a:r>
                <a:rPr lang="de-DE" sz="1000" dirty="0"/>
                <a:t>&gt;&gt;</a:t>
              </a:r>
              <a:endParaRPr lang="en-US" sz="1000" dirty="0"/>
            </a:p>
          </p:txBody>
        </p:sp>
        <p:cxnSp>
          <p:nvCxnSpPr>
            <p:cNvPr id="90" name="AutoShape 45"/>
            <p:cNvCxnSpPr>
              <a:cxnSpLocks noChangeShapeType="1"/>
              <a:stCxn id="83" idx="2"/>
              <a:endCxn id="71" idx="0"/>
            </p:cNvCxnSpPr>
            <p:nvPr/>
          </p:nvCxnSpPr>
          <p:spPr bwMode="auto">
            <a:xfrm flipH="1">
              <a:off x="4960938" y="2957513"/>
              <a:ext cx="4762" cy="8001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91" name="AutoShape 46"/>
            <p:cNvSpPr>
              <a:spLocks noChangeArrowheads="1"/>
            </p:cNvSpPr>
            <p:nvPr/>
          </p:nvSpPr>
          <p:spPr bwMode="auto">
            <a:xfrm>
              <a:off x="6294438" y="3087688"/>
              <a:ext cx="203200" cy="1285875"/>
            </a:xfrm>
            <a:prstGeom prst="downArrow">
              <a:avLst>
                <a:gd name="adj1" fmla="val 28120"/>
                <a:gd name="adj2" fmla="val 102217"/>
              </a:avLst>
            </a:prstGeom>
            <a:solidFill>
              <a:schemeClr val="bg1">
                <a:lumMod val="85000"/>
              </a:schemeClr>
            </a:solidFill>
            <a:ln w="9525">
              <a:solidFill>
                <a:schemeClr val="tx1"/>
              </a:solidFill>
              <a:miter lim="800000"/>
              <a:headEnd/>
              <a:tailEnd/>
            </a:ln>
          </p:spPr>
          <p:txBody>
            <a:bodyPr wrap="none" anchor="ctr"/>
            <a:lstStyle/>
            <a:p>
              <a:endParaRPr lang="en-US"/>
            </a:p>
          </p:txBody>
        </p: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600" dirty="0" smtClean="0"/>
              <a:t>API Data Object</a:t>
            </a:r>
          </a:p>
          <a:p>
            <a:pPr lvl="1"/>
            <a:r>
              <a:rPr lang="en-US" sz="2000" dirty="0" smtClean="0"/>
              <a:t>Encapsulates DPOOL date</a:t>
            </a:r>
          </a:p>
          <a:p>
            <a:pPr lvl="1"/>
            <a:r>
              <a:rPr lang="en-US" sz="2000" dirty="0" smtClean="0"/>
              <a:t>Buffering can be enabled or disabled</a:t>
            </a:r>
            <a:br>
              <a:rPr lang="en-US" sz="2000" dirty="0" smtClean="0"/>
            </a:br>
            <a:r>
              <a:rPr lang="en-US" sz="2000" dirty="0" smtClean="0"/>
              <a:t>(same buffer for both directions)</a:t>
            </a:r>
          </a:p>
          <a:p>
            <a:pPr lvl="1"/>
            <a:r>
              <a:rPr lang="en-US" sz="2000" dirty="0" smtClean="0"/>
              <a:t>Example declaration in SDH file (automatically generated):</a:t>
            </a:r>
          </a:p>
          <a:p>
            <a:pPr lvl="1">
              <a:buNone/>
            </a:pPr>
            <a:r>
              <a:rPr lang="en-US" dirty="0" smtClean="0"/>
              <a:t>	</a:t>
            </a:r>
            <a:r>
              <a:rPr lang="en-US" sz="1600" dirty="0" smtClean="0">
                <a:latin typeface="Consolas" pitchFamily="49" charset="0"/>
              </a:rPr>
              <a:t>APIM DEFINE API_DATA SBW_u8ModelData IS { BUFFERED }</a:t>
            </a:r>
            <a:br>
              <a:rPr lang="en-US" sz="1600" dirty="0" smtClean="0">
                <a:latin typeface="Consolas" pitchFamily="49" charset="0"/>
              </a:rPr>
            </a:br>
            <a:r>
              <a:rPr lang="en-US" sz="1600" dirty="0" smtClean="0">
                <a:latin typeface="Consolas" pitchFamily="49" charset="0"/>
              </a:rPr>
              <a:t>       ASSOCIATES { DPOOL_nDataSBW_u8ModelData };</a:t>
            </a:r>
          </a:p>
          <a:p>
            <a:r>
              <a:rPr lang="en-US" sz="2400" dirty="0" smtClean="0"/>
              <a:t>API Function</a:t>
            </a:r>
          </a:p>
          <a:p>
            <a:pPr lvl="1"/>
            <a:r>
              <a:rPr lang="en-US" sz="2000" dirty="0" smtClean="0"/>
              <a:t>C function that accesses DPOOL data</a:t>
            </a:r>
          </a:p>
          <a:p>
            <a:pPr lvl="1"/>
            <a:r>
              <a:rPr lang="en-US" sz="2000" dirty="0" smtClean="0"/>
              <a:t>Types:</a:t>
            </a:r>
          </a:p>
          <a:p>
            <a:pPr lvl="2"/>
            <a:r>
              <a:rPr lang="en-US" sz="1800" dirty="0" smtClean="0"/>
              <a:t>API Getter</a:t>
            </a:r>
          </a:p>
          <a:p>
            <a:pPr lvl="2"/>
            <a:r>
              <a:rPr lang="en-US" sz="1800" dirty="0" smtClean="0"/>
              <a:t>API Setter</a:t>
            </a:r>
          </a:p>
          <a:p>
            <a:endParaRPr lang="de-DE" sz="2400" dirty="0"/>
          </a:p>
        </p:txBody>
      </p:sp>
      <p:sp>
        <p:nvSpPr>
          <p:cNvPr id="3" name="Titel 2"/>
          <p:cNvSpPr>
            <a:spLocks noGrp="1"/>
          </p:cNvSpPr>
          <p:nvPr>
            <p:ph type="title"/>
          </p:nvPr>
        </p:nvSpPr>
        <p:spPr/>
        <p:txBody>
          <a:bodyPr/>
          <a:lstStyle/>
          <a:p>
            <a:r>
              <a:rPr lang="de-DE" dirty="0" smtClean="0"/>
              <a:t>API Manager Terms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284163" indent="-284163"/>
            <a:r>
              <a:rPr lang="en-US" sz="2400" dirty="0" smtClean="0"/>
              <a:t>n:m relation between DPOOL Data and API Function</a:t>
            </a:r>
            <a:endParaRPr lang="en-US" sz="2400" dirty="0"/>
          </a:p>
        </p:txBody>
      </p:sp>
      <p:sp>
        <p:nvSpPr>
          <p:cNvPr id="3" name="Titel 2"/>
          <p:cNvSpPr>
            <a:spLocks noGrp="1"/>
          </p:cNvSpPr>
          <p:nvPr>
            <p:ph type="title"/>
          </p:nvPr>
        </p:nvSpPr>
        <p:spPr/>
        <p:txBody>
          <a:bodyPr/>
          <a:lstStyle/>
          <a:p>
            <a:r>
              <a:rPr lang="en-US" dirty="0" smtClean="0"/>
              <a:t>DPOOL Date and API Function</a:t>
            </a:r>
            <a:endParaRPr lang="de-DE" dirty="0"/>
          </a:p>
        </p:txBody>
      </p:sp>
      <p:pic>
        <p:nvPicPr>
          <p:cNvPr id="4" name="Inhaltsplatzhalter 3" descr="clDPOOLAPI.wmf"/>
          <p:cNvPicPr>
            <a:picLocks noChangeAspect="1"/>
          </p:cNvPicPr>
          <p:nvPr/>
        </p:nvPicPr>
        <p:blipFill>
          <a:blip r:embed="rId3" cstate="print"/>
          <a:stretch>
            <a:fillRect/>
          </a:stretch>
        </p:blipFill>
        <p:spPr>
          <a:xfrm>
            <a:off x="1979712" y="1772816"/>
            <a:ext cx="3517180" cy="3851354"/>
          </a:xfrm>
          <a:prstGeom prst="rect">
            <a:avLst/>
          </a:prstGeom>
        </p:spPr>
      </p:pic>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API Getters</a:t>
            </a:r>
          </a:p>
          <a:p>
            <a:pPr lvl="1"/>
            <a:r>
              <a:rPr lang="en-US" sz="2000" dirty="0" smtClean="0"/>
              <a:t>are C functions</a:t>
            </a:r>
          </a:p>
          <a:p>
            <a:pPr lvl="1"/>
            <a:r>
              <a:rPr lang="en-US" sz="2000" dirty="0" smtClean="0"/>
              <a:t>read data from DPOOL via the API Manager</a:t>
            </a:r>
          </a:p>
          <a:p>
            <a:pPr lvl="1"/>
            <a:r>
              <a:rPr lang="en-US" sz="2000" dirty="0" smtClean="0"/>
              <a:t>return a value</a:t>
            </a:r>
          </a:p>
          <a:p>
            <a:pPr lvl="1"/>
            <a:r>
              <a:rPr lang="en-US" sz="2000" dirty="0" smtClean="0"/>
              <a:t>can have parameters</a:t>
            </a:r>
          </a:p>
          <a:p>
            <a:r>
              <a:rPr lang="en-US" sz="2400" dirty="0" smtClean="0"/>
              <a:t>In API Getters it is </a:t>
            </a:r>
            <a:r>
              <a:rPr lang="en-US" sz="2400" i="1" dirty="0" smtClean="0"/>
              <a:t>not</a:t>
            </a:r>
            <a:r>
              <a:rPr lang="en-US" sz="2400" dirty="0" smtClean="0"/>
              <a:t> allowed to read DPOOL data directly</a:t>
            </a:r>
          </a:p>
          <a:p>
            <a:pPr lvl="1"/>
            <a:r>
              <a:rPr lang="en-US" sz="2000" dirty="0" smtClean="0"/>
              <a:t>This should be done by using the API Manager interface</a:t>
            </a:r>
          </a:p>
          <a:p>
            <a:pPr lvl="2"/>
            <a:r>
              <a:rPr lang="en-US" sz="1800" dirty="0" err="1" smtClean="0">
                <a:latin typeface="Consolas" pitchFamily="49" charset="0"/>
              </a:rPr>
              <a:t>APIM_boGetData</a:t>
            </a:r>
            <a:endParaRPr lang="en-US" sz="1800" dirty="0" smtClean="0"/>
          </a:p>
          <a:p>
            <a:pPr marL="284163" indent="-284163"/>
            <a:endParaRPr lang="en-US" sz="2400" dirty="0"/>
          </a:p>
        </p:txBody>
      </p:sp>
      <p:sp>
        <p:nvSpPr>
          <p:cNvPr id="3" name="Titel 2"/>
          <p:cNvSpPr>
            <a:spLocks noGrp="1"/>
          </p:cNvSpPr>
          <p:nvPr>
            <p:ph type="title"/>
          </p:nvPr>
        </p:nvSpPr>
        <p:spPr/>
        <p:txBody>
          <a:bodyPr/>
          <a:lstStyle/>
          <a:p>
            <a:r>
              <a:rPr lang="en-US" dirty="0" smtClean="0"/>
              <a:t>API Getter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77500" lnSpcReduction="20000"/>
          </a:bodyPr>
          <a:lstStyle/>
          <a:p>
            <a:r>
              <a:rPr lang="en-US" sz="3100" dirty="0" smtClean="0"/>
              <a:t>Example declaration in HMI Language (API.xml):</a:t>
            </a:r>
          </a:p>
          <a:p>
            <a:pPr>
              <a:buNone/>
            </a:pPr>
            <a:r>
              <a:rPr lang="en-US" sz="2400" dirty="0" smtClean="0">
                <a:latin typeface="Consolas" pitchFamily="49" charset="0"/>
              </a:rPr>
              <a:t>	</a:t>
            </a:r>
            <a:r>
              <a:rPr lang="en-US" sz="2100" dirty="0" smtClean="0">
                <a:latin typeface="Consolas" pitchFamily="49" charset="0"/>
              </a:rPr>
              <a:t>&lt;</a:t>
            </a:r>
            <a:r>
              <a:rPr lang="en-US" sz="2100" dirty="0" err="1" smtClean="0">
                <a:solidFill>
                  <a:srgbClr val="0000FF"/>
                </a:solidFill>
                <a:latin typeface="Consolas" pitchFamily="49" charset="0"/>
              </a:rPr>
              <a:t>APIGroup</a:t>
            </a:r>
            <a:r>
              <a:rPr lang="en-US" sz="2100" dirty="0" smtClean="0">
                <a:latin typeface="Consolas" pitchFamily="49" charset="0"/>
              </a:rPr>
              <a:t> </a:t>
            </a:r>
            <a:r>
              <a:rPr lang="en-US" sz="2100" dirty="0" smtClean="0">
                <a:solidFill>
                  <a:srgbClr val="FF9900"/>
                </a:solidFill>
                <a:latin typeface="Consolas" pitchFamily="49" charset="0"/>
              </a:rPr>
              <a:t>Name</a:t>
            </a:r>
            <a:r>
              <a:rPr lang="en-US" sz="2100" dirty="0" smtClean="0">
                <a:latin typeface="Consolas" pitchFamily="49" charset="0"/>
              </a:rPr>
              <a:t>="SBW"&gt;</a:t>
            </a:r>
            <a:br>
              <a:rPr lang="en-US" sz="2100" dirty="0" smtClean="0">
                <a:latin typeface="Consolas" pitchFamily="49" charset="0"/>
              </a:rPr>
            </a:br>
            <a:r>
              <a:rPr lang="en-US" sz="2100" dirty="0" smtClean="0">
                <a:latin typeface="Consolas" pitchFamily="49" charset="0"/>
              </a:rPr>
              <a:t>    &lt;</a:t>
            </a:r>
            <a:r>
              <a:rPr lang="en-US" sz="2100" dirty="0" smtClean="0">
                <a:solidFill>
                  <a:srgbClr val="0000FF"/>
                </a:solidFill>
                <a:latin typeface="Consolas" pitchFamily="49" charset="0"/>
              </a:rPr>
              <a:t>API</a:t>
            </a:r>
            <a:r>
              <a:rPr lang="en-US" sz="2100" dirty="0" smtClean="0">
                <a:latin typeface="Consolas" pitchFamily="49" charset="0"/>
              </a:rPr>
              <a:t> </a:t>
            </a:r>
            <a:r>
              <a:rPr lang="en-US" sz="2100" dirty="0" smtClean="0">
                <a:solidFill>
                  <a:srgbClr val="FF9900"/>
                </a:solidFill>
                <a:latin typeface="Consolas" pitchFamily="49" charset="0"/>
              </a:rPr>
              <a:t>Name</a:t>
            </a:r>
            <a:r>
              <a:rPr lang="en-US" sz="2100" dirty="0" smtClean="0">
                <a:latin typeface="Consolas" pitchFamily="49" charset="0"/>
              </a:rPr>
              <a:t>="API_SBW_boGetConfig3Seats" </a:t>
            </a:r>
            <a:r>
              <a:rPr lang="en-US" sz="2100" dirty="0" err="1" smtClean="0">
                <a:solidFill>
                  <a:srgbClr val="FF9900"/>
                </a:solidFill>
                <a:latin typeface="Consolas" pitchFamily="49" charset="0"/>
              </a:rPr>
              <a:t>ReturnType</a:t>
            </a:r>
            <a:r>
              <a:rPr lang="en-US" sz="2100" dirty="0" smtClean="0">
                <a:latin typeface="Consolas" pitchFamily="49" charset="0"/>
              </a:rPr>
              <a:t>="</a:t>
            </a:r>
            <a:r>
              <a:rPr lang="en-US" sz="2100" dirty="0" err="1" smtClean="0">
                <a:latin typeface="Consolas" pitchFamily="49" charset="0"/>
              </a:rPr>
              <a:t>bool</a:t>
            </a:r>
            <a:r>
              <a:rPr lang="en-US" sz="2100" dirty="0" smtClean="0">
                <a:latin typeface="Consolas" pitchFamily="49" charset="0"/>
              </a:rPr>
              <a:t>"/&gt;</a:t>
            </a:r>
            <a:br>
              <a:rPr lang="en-US" sz="2100" dirty="0" smtClean="0">
                <a:latin typeface="Consolas" pitchFamily="49" charset="0"/>
              </a:rPr>
            </a:br>
            <a:r>
              <a:rPr lang="en-US" sz="2100" dirty="0" smtClean="0">
                <a:latin typeface="Consolas" pitchFamily="49" charset="0"/>
              </a:rPr>
              <a:t>&lt;/</a:t>
            </a:r>
            <a:r>
              <a:rPr lang="en-US" sz="2100" dirty="0" err="1" smtClean="0">
                <a:solidFill>
                  <a:srgbClr val="0000FF"/>
                </a:solidFill>
                <a:latin typeface="Consolas" pitchFamily="49" charset="0"/>
              </a:rPr>
              <a:t>APIGroup</a:t>
            </a:r>
            <a:r>
              <a:rPr lang="en-US" sz="2100" dirty="0" smtClean="0">
                <a:latin typeface="Consolas" pitchFamily="49" charset="0"/>
              </a:rPr>
              <a:t>&gt;</a:t>
            </a:r>
            <a:br>
              <a:rPr lang="en-US" sz="2100" dirty="0" smtClean="0">
                <a:latin typeface="Consolas" pitchFamily="49" charset="0"/>
              </a:rPr>
            </a:br>
            <a:endParaRPr lang="en-US" sz="2100" dirty="0" smtClean="0">
              <a:latin typeface="Consolas" pitchFamily="49" charset="0"/>
            </a:endParaRPr>
          </a:p>
          <a:p>
            <a:r>
              <a:rPr lang="en-US" sz="3100" dirty="0" smtClean="0"/>
              <a:t>Example declaration in SDH file (automatically generated):</a:t>
            </a:r>
          </a:p>
          <a:p>
            <a:pPr>
              <a:buNone/>
            </a:pPr>
            <a:r>
              <a:rPr lang="en-US" sz="2100" dirty="0" smtClean="0">
                <a:latin typeface="Consolas" pitchFamily="49" charset="0"/>
              </a:rPr>
              <a:t>	APIM DEFINE API_FUNCTION API_SBW_boGetConfig3Seats IS { READ }</a:t>
            </a:r>
            <a:br>
              <a:rPr lang="en-US" sz="2100" dirty="0" smtClean="0">
                <a:latin typeface="Consolas" pitchFamily="49" charset="0"/>
              </a:rPr>
            </a:br>
            <a:r>
              <a:rPr lang="en-US" sz="2100" dirty="0" smtClean="0">
                <a:latin typeface="Consolas" pitchFamily="49" charset="0"/>
              </a:rPr>
              <a:t>     ASSOCIATES { APIM_nDId_SBW_u8ModelData };</a:t>
            </a:r>
            <a:br>
              <a:rPr lang="en-US" sz="2100" dirty="0" smtClean="0">
                <a:latin typeface="Consolas" pitchFamily="49" charset="0"/>
              </a:rPr>
            </a:br>
            <a:endParaRPr lang="en-US" sz="2100" dirty="0" smtClean="0">
              <a:latin typeface="Consolas" pitchFamily="49" charset="0"/>
            </a:endParaRPr>
          </a:p>
          <a:p>
            <a:r>
              <a:rPr lang="en-US" sz="3100" dirty="0" smtClean="0"/>
              <a:t>Example implementation in package SBWMDL:</a:t>
            </a:r>
          </a:p>
          <a:p>
            <a:pPr>
              <a:buNone/>
            </a:pPr>
            <a:r>
              <a:rPr lang="en-US" sz="2100" dirty="0" smtClean="0"/>
              <a:t>	</a:t>
            </a:r>
            <a:r>
              <a:rPr lang="en-US" sz="2100" dirty="0" err="1" smtClean="0">
                <a:latin typeface="Consolas" pitchFamily="49" charset="0"/>
              </a:rPr>
              <a:t>bool</a:t>
            </a:r>
            <a:r>
              <a:rPr lang="en-US" sz="2100" dirty="0" smtClean="0">
                <a:latin typeface="Consolas" pitchFamily="49" charset="0"/>
              </a:rPr>
              <a:t> </a:t>
            </a:r>
            <a:r>
              <a:rPr lang="en-US" sz="2100" dirty="0" smtClean="0">
                <a:solidFill>
                  <a:srgbClr val="0000FF"/>
                </a:solidFill>
                <a:latin typeface="Consolas" pitchFamily="49" charset="0"/>
              </a:rPr>
              <a:t>API_SBW_boGetConfig3Seats</a:t>
            </a:r>
            <a:r>
              <a:rPr lang="en-US" sz="2100" dirty="0" smtClean="0">
                <a:latin typeface="Consolas" pitchFamily="49" charset="0"/>
              </a:rPr>
              <a:t>(void) {</a:t>
            </a:r>
            <a:br>
              <a:rPr lang="en-US" sz="2100" dirty="0" smtClean="0">
                <a:latin typeface="Consolas" pitchFamily="49" charset="0"/>
              </a:rPr>
            </a:br>
            <a:r>
              <a:rPr lang="en-US" sz="2100" dirty="0" smtClean="0">
                <a:latin typeface="Consolas" pitchFamily="49" charset="0"/>
              </a:rPr>
              <a:t>   uint8 u8tmp;</a:t>
            </a:r>
            <a:br>
              <a:rPr lang="en-US" sz="2100" dirty="0" smtClean="0">
                <a:latin typeface="Consolas" pitchFamily="49" charset="0"/>
              </a:rPr>
            </a:br>
            <a:r>
              <a:rPr lang="en-US" sz="2100" dirty="0" smtClean="0">
                <a:latin typeface="Consolas" pitchFamily="49" charset="0"/>
              </a:rPr>
              <a:t/>
            </a:r>
            <a:br>
              <a:rPr lang="en-US" sz="2100" dirty="0" smtClean="0">
                <a:latin typeface="Consolas" pitchFamily="49" charset="0"/>
              </a:rPr>
            </a:br>
            <a:r>
              <a:rPr lang="en-US" sz="2100" dirty="0" smtClean="0">
                <a:latin typeface="Consolas" pitchFamily="49" charset="0"/>
              </a:rPr>
              <a:t>   </a:t>
            </a:r>
            <a:r>
              <a:rPr lang="en-US" sz="2100" dirty="0" err="1" smtClean="0">
                <a:latin typeface="Consolas" pitchFamily="49" charset="0"/>
              </a:rPr>
              <a:t>APIM_boGetData</a:t>
            </a:r>
            <a:r>
              <a:rPr lang="en-US" sz="2100" dirty="0" smtClean="0">
                <a:latin typeface="Consolas" pitchFamily="49" charset="0"/>
              </a:rPr>
              <a:t>(APIM_nDId_SBW_u8ModelData, &amp;u8tmp,</a:t>
            </a:r>
            <a:br>
              <a:rPr lang="en-US" sz="2100" dirty="0" smtClean="0">
                <a:latin typeface="Consolas" pitchFamily="49" charset="0"/>
              </a:rPr>
            </a:br>
            <a:r>
              <a:rPr lang="en-US" sz="2100" dirty="0" smtClean="0">
                <a:latin typeface="Consolas" pitchFamily="49" charset="0"/>
              </a:rPr>
              <a:t>         (uint16) </a:t>
            </a:r>
            <a:r>
              <a:rPr lang="en-US" sz="2100" dirty="0" err="1" smtClean="0">
                <a:latin typeface="Consolas" pitchFamily="49" charset="0"/>
              </a:rPr>
              <a:t>sizeof</a:t>
            </a:r>
            <a:r>
              <a:rPr lang="en-US" sz="2100" dirty="0" smtClean="0">
                <a:latin typeface="Consolas" pitchFamily="49" charset="0"/>
              </a:rPr>
              <a:t>(u8tmp));</a:t>
            </a:r>
            <a:br>
              <a:rPr lang="en-US" sz="2100" dirty="0" smtClean="0">
                <a:latin typeface="Consolas" pitchFamily="49" charset="0"/>
              </a:rPr>
            </a:br>
            <a:r>
              <a:rPr lang="en-US" sz="2100" dirty="0" smtClean="0">
                <a:latin typeface="Consolas" pitchFamily="49" charset="0"/>
              </a:rPr>
              <a:t/>
            </a:r>
            <a:br>
              <a:rPr lang="en-US" sz="2100" dirty="0" smtClean="0">
                <a:latin typeface="Consolas" pitchFamily="49" charset="0"/>
              </a:rPr>
            </a:br>
            <a:r>
              <a:rPr lang="en-US" sz="2100" dirty="0" smtClean="0">
                <a:latin typeface="Consolas" pitchFamily="49" charset="0"/>
              </a:rPr>
              <a:t>   return ((u8tmp &amp; 0x08) != 0);</a:t>
            </a:r>
            <a:br>
              <a:rPr lang="en-US" sz="2100" dirty="0" smtClean="0">
                <a:latin typeface="Consolas" pitchFamily="49" charset="0"/>
              </a:rPr>
            </a:br>
            <a:r>
              <a:rPr lang="en-US" sz="2100" dirty="0" smtClean="0">
                <a:latin typeface="Consolas" pitchFamily="49" charset="0"/>
              </a:rPr>
              <a:t>}</a:t>
            </a:r>
            <a:br>
              <a:rPr lang="en-US" sz="2100" dirty="0" smtClean="0">
                <a:latin typeface="Consolas" pitchFamily="49" charset="0"/>
              </a:rPr>
            </a:br>
            <a:endParaRPr lang="en-US" sz="2100" dirty="0" smtClean="0">
              <a:latin typeface="Consolas" pitchFamily="49" charset="0"/>
            </a:endParaRPr>
          </a:p>
          <a:p>
            <a:r>
              <a:rPr lang="en-US" sz="3100" dirty="0" smtClean="0"/>
              <a:t>Example usage in HMI Language:</a:t>
            </a:r>
          </a:p>
          <a:p>
            <a:pPr>
              <a:buNone/>
            </a:pPr>
            <a:r>
              <a:rPr lang="en-US" sz="2100" dirty="0" smtClean="0">
                <a:latin typeface="Consolas" pitchFamily="49" charset="0"/>
              </a:rPr>
              <a:t>	</a:t>
            </a:r>
            <a:r>
              <a:rPr lang="de-DE" sz="2100" dirty="0" smtClean="0">
                <a:latin typeface="Consolas" pitchFamily="49" charset="0"/>
              </a:rPr>
              <a:t>&lt;</a:t>
            </a:r>
            <a:r>
              <a:rPr lang="de-DE" sz="2100" dirty="0" smtClean="0">
                <a:solidFill>
                  <a:srgbClr val="0000FF"/>
                </a:solidFill>
                <a:latin typeface="Consolas" pitchFamily="49" charset="0"/>
              </a:rPr>
              <a:t>API</a:t>
            </a:r>
            <a:r>
              <a:rPr lang="de-DE" sz="2100" dirty="0" smtClean="0">
                <a:latin typeface="Consolas" pitchFamily="49" charset="0"/>
              </a:rPr>
              <a:t> </a:t>
            </a:r>
            <a:r>
              <a:rPr lang="de-DE" sz="2100" dirty="0" smtClean="0">
                <a:solidFill>
                  <a:srgbClr val="FF9900"/>
                </a:solidFill>
                <a:latin typeface="Consolas" pitchFamily="49" charset="0"/>
              </a:rPr>
              <a:t>Name</a:t>
            </a:r>
            <a:r>
              <a:rPr lang="de-DE" sz="2100" dirty="0" smtClean="0">
                <a:latin typeface="Consolas" pitchFamily="49" charset="0"/>
              </a:rPr>
              <a:t>="SBW.</a:t>
            </a:r>
            <a:r>
              <a:rPr lang="en-US" sz="2100" dirty="0" smtClean="0">
                <a:latin typeface="Consolas" pitchFamily="49" charset="0"/>
              </a:rPr>
              <a:t>API_SBW_</a:t>
            </a:r>
            <a:r>
              <a:rPr lang="de-DE" sz="2100" dirty="0" smtClean="0">
                <a:latin typeface="Consolas" pitchFamily="49" charset="0"/>
              </a:rPr>
              <a:t>boGetConfig3Seats" /&gt;</a:t>
            </a:r>
            <a:endParaRPr lang="en-US" sz="2100" dirty="0"/>
          </a:p>
        </p:txBody>
      </p:sp>
      <p:sp>
        <p:nvSpPr>
          <p:cNvPr id="3" name="Titel 2"/>
          <p:cNvSpPr>
            <a:spLocks noGrp="1"/>
          </p:cNvSpPr>
          <p:nvPr>
            <p:ph type="title"/>
          </p:nvPr>
        </p:nvSpPr>
        <p:spPr/>
        <p:txBody>
          <a:bodyPr/>
          <a:lstStyle/>
          <a:p>
            <a:r>
              <a:rPr lang="en-US" dirty="0" smtClean="0"/>
              <a:t>API Getter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smtClean="0"/>
              <a:t>Update types:</a:t>
            </a:r>
          </a:p>
          <a:p>
            <a:pPr lvl="1"/>
            <a:r>
              <a:rPr lang="en-US" dirty="0" smtClean="0">
                <a:latin typeface="Consolas" pitchFamily="49" charset="0"/>
              </a:rPr>
              <a:t>NONE</a:t>
            </a:r>
            <a:r>
              <a:rPr lang="en-US" dirty="0" smtClean="0"/>
              <a:t>: no update trigger is sent</a:t>
            </a:r>
          </a:p>
          <a:p>
            <a:pPr lvl="1"/>
            <a:r>
              <a:rPr lang="en-US" dirty="0" smtClean="0">
                <a:latin typeface="Consolas" pitchFamily="49" charset="0"/>
              </a:rPr>
              <a:t>ONCE</a:t>
            </a:r>
            <a:r>
              <a:rPr lang="en-US" dirty="0" smtClean="0"/>
              <a:t>: trigger once after API is detected to be in use</a:t>
            </a:r>
          </a:p>
          <a:p>
            <a:pPr lvl="1"/>
            <a:r>
              <a:rPr lang="en-US" dirty="0" smtClean="0">
                <a:latin typeface="Consolas" pitchFamily="49" charset="0"/>
              </a:rPr>
              <a:t>ON CHANGE</a:t>
            </a:r>
            <a:r>
              <a:rPr lang="en-US" dirty="0" smtClean="0"/>
              <a:t>: trigger on each change of the monitored data (from DPOOL) as long as API is in use </a:t>
            </a:r>
          </a:p>
          <a:p>
            <a:pPr lvl="1"/>
            <a:r>
              <a:rPr lang="en-US" dirty="0" smtClean="0">
                <a:latin typeface="Consolas" pitchFamily="49" charset="0"/>
              </a:rPr>
              <a:t>CYCLIC</a:t>
            </a:r>
            <a:r>
              <a:rPr lang="en-US" dirty="0" smtClean="0"/>
              <a:t>: cyclic triggering as long as API is in use</a:t>
            </a:r>
            <a:br>
              <a:rPr lang="en-US" dirty="0" smtClean="0"/>
            </a:br>
            <a:r>
              <a:rPr lang="en-US" dirty="0" smtClean="0"/>
              <a:t>(not supported in push mode)</a:t>
            </a:r>
          </a:p>
          <a:p>
            <a:r>
              <a:rPr lang="en-US" dirty="0" smtClean="0"/>
              <a:t>Triggering is done only for APIs that are in use</a:t>
            </a:r>
          </a:p>
        </p:txBody>
      </p:sp>
      <p:sp>
        <p:nvSpPr>
          <p:cNvPr id="3" name="Titel 2"/>
          <p:cNvSpPr>
            <a:spLocks noGrp="1"/>
          </p:cNvSpPr>
          <p:nvPr>
            <p:ph type="title"/>
          </p:nvPr>
        </p:nvSpPr>
        <p:spPr/>
        <p:txBody>
          <a:bodyPr/>
          <a:lstStyle/>
          <a:p>
            <a:r>
              <a:rPr lang="en-US" dirty="0" smtClean="0"/>
              <a:t>Update Behavior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dirty="0" smtClean="0"/>
              <a:t>The API Manager notifies ARTEMMIS about API changes</a:t>
            </a:r>
          </a:p>
          <a:p>
            <a:endParaRPr lang="en-US" dirty="0" smtClean="0"/>
          </a:p>
          <a:p>
            <a:endParaRPr lang="en-US" dirty="0" smtClean="0"/>
          </a:p>
          <a:p>
            <a:r>
              <a:rPr lang="en-US" dirty="0" smtClean="0"/>
              <a:t>If the API update flag is set, ARTEMMIS calls all APIs that are in use</a:t>
            </a:r>
          </a:p>
          <a:p>
            <a:r>
              <a:rPr lang="en-US" dirty="0" smtClean="0"/>
              <a:t>Because of this, a cyclic API might also be called in between the fix time interval</a:t>
            </a:r>
          </a:p>
          <a:p>
            <a:r>
              <a:rPr lang="en-US" dirty="0" smtClean="0"/>
              <a:t>Every API has an own flag, which indicates whether the API has changed or not</a:t>
            </a:r>
            <a:endParaRPr lang="en-US" dirty="0"/>
          </a:p>
        </p:txBody>
      </p:sp>
      <p:sp>
        <p:nvSpPr>
          <p:cNvPr id="3" name="Titel 2"/>
          <p:cNvSpPr>
            <a:spLocks noGrp="1"/>
          </p:cNvSpPr>
          <p:nvPr>
            <p:ph type="title"/>
          </p:nvPr>
        </p:nvSpPr>
        <p:spPr/>
        <p:txBody>
          <a:bodyPr/>
          <a:lstStyle/>
          <a:p>
            <a:r>
              <a:rPr lang="en-US" dirty="0" smtClean="0"/>
              <a:t>Update Behavior</a:t>
            </a:r>
            <a:endParaRPr lang="de-DE" dirty="0"/>
          </a:p>
        </p:txBody>
      </p:sp>
      <p:pic>
        <p:nvPicPr>
          <p:cNvPr id="4" name="Grafik 3" descr="cbUpdateDataBinding.wmf"/>
          <p:cNvPicPr>
            <a:picLocks noChangeAspect="1"/>
          </p:cNvPicPr>
          <p:nvPr/>
        </p:nvPicPr>
        <p:blipFill>
          <a:blip r:embed="rId3" cstate="print"/>
          <a:stretch>
            <a:fillRect/>
          </a:stretch>
        </p:blipFill>
        <p:spPr>
          <a:xfrm>
            <a:off x="1835696" y="2276872"/>
            <a:ext cx="5224904" cy="648072"/>
          </a:xfrm>
          <a:prstGeom prst="rect">
            <a:avLst/>
          </a:prstGeom>
        </p:spPr>
      </p:pic>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Two ways for external entity to communicate with widgets:</a:t>
            </a:r>
          </a:p>
          <a:p>
            <a:pPr marL="914400" lvl="1" indent="-457200">
              <a:buFont typeface="+mj-lt"/>
              <a:buAutoNum type="arabicPeriod"/>
            </a:pPr>
            <a:r>
              <a:rPr lang="en-US" sz="2000" dirty="0" smtClean="0"/>
              <a:t>Messages </a:t>
            </a:r>
          </a:p>
          <a:p>
            <a:pPr marL="914400" lvl="1" indent="-457200">
              <a:buFont typeface="+mj-lt"/>
              <a:buAutoNum type="arabicPeriod"/>
            </a:pPr>
            <a:r>
              <a:rPr lang="en-US" sz="2000" dirty="0" smtClean="0"/>
              <a:t>API (data binding)</a:t>
            </a:r>
          </a:p>
          <a:p>
            <a:r>
              <a:rPr lang="en-US" sz="2400" dirty="0" smtClean="0"/>
              <a:t>Messages are also used for internal communications between widgets</a:t>
            </a:r>
          </a:p>
          <a:p>
            <a:r>
              <a:rPr lang="en-US" sz="2400" dirty="0" smtClean="0"/>
              <a:t>Communication via messages only in one direction</a:t>
            </a:r>
          </a:p>
          <a:p>
            <a:endParaRPr lang="en-US" sz="2400" dirty="0" smtClean="0"/>
          </a:p>
        </p:txBody>
      </p:sp>
      <p:sp>
        <p:nvSpPr>
          <p:cNvPr id="3" name="Titel 2"/>
          <p:cNvSpPr>
            <a:spLocks noGrp="1"/>
          </p:cNvSpPr>
          <p:nvPr>
            <p:ph type="title"/>
          </p:nvPr>
        </p:nvSpPr>
        <p:spPr/>
        <p:txBody>
          <a:bodyPr/>
          <a:lstStyle/>
          <a:p>
            <a:r>
              <a:rPr lang="de-DE" dirty="0" smtClean="0"/>
              <a:t>Basics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Example declaration in HMI Language:</a:t>
            </a:r>
          </a:p>
          <a:p>
            <a:pPr>
              <a:buNone/>
            </a:pPr>
            <a:r>
              <a:rPr lang="en-US" sz="1600" dirty="0" smtClean="0">
                <a:latin typeface="Consolas" pitchFamily="49" charset="0"/>
              </a:rPr>
              <a:t>	&lt;</a:t>
            </a:r>
            <a:r>
              <a:rPr lang="en-US" sz="1600" dirty="0" err="1" smtClean="0">
                <a:solidFill>
                  <a:srgbClr val="0000FF"/>
                </a:solidFill>
                <a:latin typeface="Consolas" pitchFamily="49" charset="0"/>
              </a:rPr>
              <a:t>APIGroup</a:t>
            </a:r>
            <a:r>
              <a:rPr lang="en-US" sz="1600" dirty="0" smtClean="0">
                <a:latin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rPr>
              <a:t>="SBW"&gt;</a:t>
            </a:r>
            <a:br>
              <a:rPr lang="en-US" sz="1600" dirty="0" smtClean="0">
                <a:latin typeface="Consolas" pitchFamily="49" charset="0"/>
              </a:rPr>
            </a:br>
            <a:r>
              <a:rPr lang="en-US" sz="1600" dirty="0" smtClean="0">
                <a:latin typeface="Consolas" pitchFamily="49" charset="0"/>
              </a:rPr>
              <a:t>   &lt;</a:t>
            </a:r>
            <a:r>
              <a:rPr lang="en-US" sz="1600" dirty="0" smtClean="0">
                <a:solidFill>
                  <a:srgbClr val="0000FF"/>
                </a:solidFill>
                <a:latin typeface="Consolas" pitchFamily="49" charset="0"/>
              </a:rPr>
              <a:t>API</a:t>
            </a:r>
            <a:r>
              <a:rPr lang="en-US" sz="1600" dirty="0" smtClean="0">
                <a:latin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rPr>
              <a:t>="API_SBW_boGetConfig3Seats" </a:t>
            </a:r>
            <a:r>
              <a:rPr lang="en-US" sz="1600" dirty="0" err="1" smtClean="0">
                <a:solidFill>
                  <a:srgbClr val="FF9900"/>
                </a:solidFill>
                <a:latin typeface="Consolas" pitchFamily="49" charset="0"/>
              </a:rPr>
              <a:t>ReturnType</a:t>
            </a:r>
            <a:r>
              <a:rPr lang="en-US" sz="1600" dirty="0" smtClean="0">
                <a:latin typeface="Consolas" pitchFamily="49" charset="0"/>
              </a:rPr>
              <a:t>="</a:t>
            </a:r>
            <a:r>
              <a:rPr lang="en-US" sz="1600" dirty="0" err="1" smtClean="0">
                <a:latin typeface="Consolas" pitchFamily="49" charset="0"/>
              </a:rPr>
              <a:t>bool</a:t>
            </a:r>
            <a:r>
              <a:rPr lang="en-US" sz="1600" dirty="0" smtClean="0">
                <a:latin typeface="Consolas" pitchFamily="49" charset="0"/>
              </a:rPr>
              <a:t>“</a:t>
            </a:r>
            <a:br>
              <a:rPr lang="en-US" sz="1600" dirty="0" smtClean="0">
                <a:latin typeface="Consolas" pitchFamily="49" charset="0"/>
              </a:rPr>
            </a:br>
            <a:r>
              <a:rPr lang="en-US" sz="1600" dirty="0" smtClean="0">
                <a:latin typeface="Consolas" pitchFamily="49" charset="0"/>
              </a:rPr>
              <a:t>        </a:t>
            </a:r>
            <a:r>
              <a:rPr lang="en-US" sz="1600" dirty="0" err="1" smtClean="0">
                <a:solidFill>
                  <a:srgbClr val="FF9900"/>
                </a:solidFill>
                <a:latin typeface="Consolas" pitchFamily="49" charset="0"/>
              </a:rPr>
              <a:t>UpdateType</a:t>
            </a:r>
            <a:r>
              <a:rPr lang="en-US" sz="1600" dirty="0" smtClean="0">
                <a:latin typeface="Consolas" pitchFamily="49" charset="0"/>
              </a:rPr>
              <a:t>="ONCHANGE" /&gt;</a:t>
            </a:r>
            <a:br>
              <a:rPr lang="en-US" sz="1600" dirty="0" smtClean="0">
                <a:latin typeface="Consolas" pitchFamily="49" charset="0"/>
              </a:rPr>
            </a:br>
            <a:r>
              <a:rPr lang="en-US" sz="1600" dirty="0" smtClean="0">
                <a:latin typeface="Consolas" pitchFamily="49" charset="0"/>
              </a:rPr>
              <a:t>&lt;/</a:t>
            </a:r>
            <a:r>
              <a:rPr lang="en-US" sz="1600" dirty="0" err="1" smtClean="0">
                <a:solidFill>
                  <a:srgbClr val="0000FF"/>
                </a:solidFill>
                <a:latin typeface="Consolas" pitchFamily="49" charset="0"/>
              </a:rPr>
              <a:t>APIGroup</a:t>
            </a:r>
            <a:r>
              <a:rPr lang="en-US" sz="1600" dirty="0" smtClean="0">
                <a:latin typeface="Consolas" pitchFamily="49" charset="0"/>
              </a:rPr>
              <a:t>&gt;</a:t>
            </a:r>
            <a:r>
              <a:rPr lang="en-US" sz="1600" dirty="0" smtClean="0"/>
              <a:t> </a:t>
            </a:r>
          </a:p>
          <a:p>
            <a:r>
              <a:rPr lang="en-US" sz="2400" dirty="0" smtClean="0"/>
              <a:t>Example declaration in SDH file (automatically generated):</a:t>
            </a:r>
          </a:p>
          <a:p>
            <a:pPr>
              <a:buNone/>
            </a:pPr>
            <a:r>
              <a:rPr lang="de-DE" sz="1600" dirty="0" smtClean="0">
                <a:latin typeface="Consolas" pitchFamily="49" charset="0"/>
              </a:rPr>
              <a:t>	APIM DEFINE API_FUNCTION </a:t>
            </a:r>
            <a:r>
              <a:rPr lang="en-US" sz="1600" dirty="0" smtClean="0">
                <a:latin typeface="Consolas" pitchFamily="49" charset="0"/>
              </a:rPr>
              <a:t>API_SBW_</a:t>
            </a:r>
            <a:r>
              <a:rPr lang="de-DE" sz="1600" dirty="0" smtClean="0">
                <a:latin typeface="Consolas" pitchFamily="49" charset="0"/>
              </a:rPr>
              <a:t>boGetConfig3Seats IS { READ, ONCHANGE }</a:t>
            </a:r>
            <a:br>
              <a:rPr lang="de-DE" sz="1600" dirty="0" smtClean="0">
                <a:latin typeface="Consolas" pitchFamily="49" charset="0"/>
              </a:rPr>
            </a:br>
            <a:r>
              <a:rPr lang="de-DE" sz="1600" dirty="0" smtClean="0">
                <a:latin typeface="Consolas" pitchFamily="49" charset="0"/>
              </a:rPr>
              <a:t>      ASSOCIATES { </a:t>
            </a:r>
            <a:r>
              <a:rPr lang="en-US" sz="1600" dirty="0" smtClean="0">
                <a:latin typeface="Consolas" pitchFamily="49" charset="0"/>
              </a:rPr>
              <a:t>APIM_nDId_SBW_u8ModelData </a:t>
            </a:r>
            <a:r>
              <a:rPr lang="de-DE" sz="1600" dirty="0" smtClean="0">
                <a:latin typeface="Consolas" pitchFamily="49" charset="0"/>
              </a:rPr>
              <a:t>};</a:t>
            </a:r>
            <a:endParaRPr lang="en-US" sz="1600" dirty="0" smtClean="0">
              <a:latin typeface="Consolas" pitchFamily="49" charset="0"/>
            </a:endParaRPr>
          </a:p>
          <a:p>
            <a:endParaRPr lang="en-US" sz="2100" dirty="0"/>
          </a:p>
        </p:txBody>
      </p:sp>
      <p:sp>
        <p:nvSpPr>
          <p:cNvPr id="3" name="Titel 2"/>
          <p:cNvSpPr>
            <a:spLocks noGrp="1"/>
          </p:cNvSpPr>
          <p:nvPr>
            <p:ph type="title"/>
          </p:nvPr>
        </p:nvSpPr>
        <p:spPr/>
        <p:txBody>
          <a:bodyPr/>
          <a:lstStyle/>
          <a:p>
            <a:r>
              <a:rPr lang="en-US" dirty="0" smtClean="0"/>
              <a:t>Update Behavior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Update Process and Buffering</a:t>
            </a:r>
            <a:endParaRPr lang="de-DE" dirty="0" smtClean="0"/>
          </a:p>
        </p:txBody>
      </p:sp>
      <p:pic>
        <p:nvPicPr>
          <p:cNvPr id="4" name="Inhaltsplatzhalter 3" descr="seUpdateDataBindingBuffering.wmf"/>
          <p:cNvPicPr>
            <a:picLocks noGrp="1" noChangeAspect="1"/>
          </p:cNvPicPr>
          <p:nvPr>
            <p:ph idx="1"/>
          </p:nvPr>
        </p:nvPicPr>
        <p:blipFill>
          <a:blip r:embed="rId3" cstate="print"/>
          <a:stretch>
            <a:fillRect/>
          </a:stretch>
        </p:blipFill>
        <p:spPr>
          <a:xfrm>
            <a:off x="848599" y="1125538"/>
            <a:ext cx="7446803" cy="5256212"/>
          </a:xfrm>
        </p:spPr>
      </p:pic>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47500" lnSpcReduction="20000"/>
          </a:bodyPr>
          <a:lstStyle/>
          <a:p>
            <a:pPr lvl="1"/>
            <a:r>
              <a:rPr lang="en-US" sz="5000" dirty="0" smtClean="0"/>
              <a:t>HMI registers in API manager for receiving </a:t>
            </a:r>
            <a:r>
              <a:rPr lang="en-US" sz="5000" dirty="0" err="1" smtClean="0"/>
              <a:t>DPool</a:t>
            </a:r>
            <a:r>
              <a:rPr lang="en-US" sz="5000" dirty="0" smtClean="0"/>
              <a:t> data</a:t>
            </a:r>
          </a:p>
          <a:p>
            <a:pPr lvl="2"/>
            <a:r>
              <a:rPr lang="en-US" sz="4000" dirty="0" smtClean="0"/>
              <a:t>Data to be captured is determined by a list of used APIs</a:t>
            </a:r>
          </a:p>
          <a:p>
            <a:pPr lvl="2"/>
            <a:r>
              <a:rPr lang="en-US" sz="4000" dirty="0" smtClean="0"/>
              <a:t>This list is passed from the EPF to the API Manager during tree creation or change</a:t>
            </a:r>
          </a:p>
          <a:p>
            <a:pPr lvl="2"/>
            <a:r>
              <a:rPr lang="en-US" sz="4000" dirty="0" smtClean="0"/>
              <a:t>API manager registers itself for </a:t>
            </a:r>
            <a:r>
              <a:rPr lang="en-US" sz="4000" dirty="0" err="1" smtClean="0"/>
              <a:t>DPool</a:t>
            </a:r>
            <a:r>
              <a:rPr lang="en-US" sz="4000" dirty="0" smtClean="0"/>
              <a:t> changes.</a:t>
            </a:r>
          </a:p>
          <a:p>
            <a:pPr lvl="2"/>
            <a:r>
              <a:rPr lang="en-US" sz="4000" dirty="0" smtClean="0"/>
              <a:t>When there is a change API manager informs HMI that there is a change in </a:t>
            </a:r>
            <a:r>
              <a:rPr lang="en-US" sz="4000" dirty="0" err="1" smtClean="0"/>
              <a:t>DPool</a:t>
            </a:r>
            <a:endParaRPr lang="en-US" sz="4000" dirty="0" smtClean="0"/>
          </a:p>
          <a:p>
            <a:pPr lvl="1"/>
            <a:r>
              <a:rPr lang="en-US" sz="5000" dirty="0" smtClean="0"/>
              <a:t>When HMI is activated it:</a:t>
            </a:r>
          </a:p>
          <a:p>
            <a:pPr lvl="2"/>
            <a:r>
              <a:rPr lang="en-US" sz="4000" dirty="0" smtClean="0"/>
              <a:t>locks API manager. During lock API manager copies all changed data to its freeze buffer</a:t>
            </a:r>
          </a:p>
          <a:p>
            <a:pPr lvl="2"/>
            <a:r>
              <a:rPr lang="en-US" sz="4000" dirty="0" smtClean="0"/>
              <a:t>Activates all widgets so that they will handle data changes</a:t>
            </a:r>
          </a:p>
          <a:p>
            <a:pPr lvl="2"/>
            <a:r>
              <a:rPr lang="en-US" sz="4000" dirty="0" smtClean="0"/>
              <a:t>Continues with message handling (if any)</a:t>
            </a:r>
          </a:p>
          <a:p>
            <a:pPr lvl="2"/>
            <a:r>
              <a:rPr lang="en-US" sz="4000" dirty="0" smtClean="0"/>
              <a:t>Unlocks API manager</a:t>
            </a:r>
            <a:br>
              <a:rPr lang="en-US" sz="4000" dirty="0" smtClean="0"/>
            </a:br>
            <a:r>
              <a:rPr lang="en-US" sz="4000" dirty="0" smtClean="0"/>
              <a:t>(this effectively copies back data to </a:t>
            </a:r>
            <a:r>
              <a:rPr lang="en-US" sz="4000" dirty="0" err="1" smtClean="0"/>
              <a:t>DPool</a:t>
            </a:r>
            <a:r>
              <a:rPr lang="en-US" sz="4000" dirty="0" smtClean="0"/>
              <a:t>)</a:t>
            </a:r>
          </a:p>
          <a:p>
            <a:pPr lvl="2"/>
            <a:r>
              <a:rPr lang="en-US" sz="4000" dirty="0" smtClean="0"/>
              <a:t>Paints</a:t>
            </a:r>
          </a:p>
          <a:p>
            <a:endParaRPr lang="de-DE" sz="2400" dirty="0"/>
          </a:p>
        </p:txBody>
      </p:sp>
      <p:sp>
        <p:nvSpPr>
          <p:cNvPr id="3" name="Titel 2"/>
          <p:cNvSpPr>
            <a:spLocks noGrp="1"/>
          </p:cNvSpPr>
          <p:nvPr>
            <p:ph type="title"/>
          </p:nvPr>
        </p:nvSpPr>
        <p:spPr/>
        <p:txBody>
          <a:bodyPr/>
          <a:lstStyle/>
          <a:p>
            <a:r>
              <a:rPr lang="de-DE" dirty="0" smtClean="0"/>
              <a:t>API</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de-DE" sz="2400" dirty="0"/>
          </a:p>
        </p:txBody>
      </p:sp>
      <p:sp>
        <p:nvSpPr>
          <p:cNvPr id="3" name="Titel 2"/>
          <p:cNvSpPr>
            <a:spLocks noGrp="1"/>
          </p:cNvSpPr>
          <p:nvPr>
            <p:ph type="title"/>
          </p:nvPr>
        </p:nvSpPr>
        <p:spPr/>
        <p:txBody>
          <a:bodyPr/>
          <a:lstStyle/>
          <a:p>
            <a:r>
              <a:rPr lang="de-DE" dirty="0" smtClean="0"/>
              <a:t>API</a:t>
            </a:r>
            <a:endParaRPr lang="de-DE" dirty="0"/>
          </a:p>
        </p:txBody>
      </p:sp>
      <p:grpSp>
        <p:nvGrpSpPr>
          <p:cNvPr id="4" name="Gruppieren 3"/>
          <p:cNvGrpSpPr/>
          <p:nvPr/>
        </p:nvGrpSpPr>
        <p:grpSpPr>
          <a:xfrm>
            <a:off x="683568" y="1196753"/>
            <a:ext cx="7790259" cy="5112568"/>
            <a:chOff x="5156200" y="3451225"/>
            <a:chExt cx="4333875" cy="2646363"/>
          </a:xfrm>
        </p:grpSpPr>
        <p:sp>
          <p:nvSpPr>
            <p:cNvPr id="5" name="Rectangle 4"/>
            <p:cNvSpPr>
              <a:spLocks noChangeArrowheads="1"/>
            </p:cNvSpPr>
            <p:nvPr/>
          </p:nvSpPr>
          <p:spPr bwMode="auto">
            <a:xfrm>
              <a:off x="6283325" y="4148138"/>
              <a:ext cx="1531938" cy="1595437"/>
            </a:xfrm>
            <a:prstGeom prst="rect">
              <a:avLst/>
            </a:prstGeom>
            <a:gradFill rotWithShape="0">
              <a:gsLst>
                <a:gs pos="0">
                  <a:schemeClr val="accent1"/>
                </a:gs>
                <a:gs pos="100000">
                  <a:srgbClr val="FFFFFF"/>
                </a:gs>
              </a:gsLst>
              <a:lin ang="5400000" scaled="1"/>
            </a:gradFill>
            <a:ln w="9525">
              <a:solidFill>
                <a:schemeClr val="tx1"/>
              </a:solidFill>
              <a:miter lim="800000"/>
              <a:headEnd/>
              <a:tailEnd/>
            </a:ln>
          </p:spPr>
          <p:txBody>
            <a:bodyPr wrap="none" lIns="83969" tIns="41985" rIns="83969" bIns="41985"/>
            <a:lstStyle/>
            <a:p>
              <a:pPr algn="r" defTabSz="839788"/>
              <a:r>
                <a:rPr lang="de-DE" sz="1300" b="1" dirty="0"/>
                <a:t>API_MANAGER</a:t>
              </a:r>
              <a:endParaRPr lang="en-US" sz="1300" b="1" dirty="0"/>
            </a:p>
          </p:txBody>
        </p:sp>
        <p:sp>
          <p:nvSpPr>
            <p:cNvPr id="6" name="Rectangle 5"/>
            <p:cNvSpPr>
              <a:spLocks noChangeArrowheads="1"/>
            </p:cNvSpPr>
            <p:nvPr/>
          </p:nvSpPr>
          <p:spPr bwMode="auto">
            <a:xfrm>
              <a:off x="5222875" y="4138613"/>
              <a:ext cx="847725" cy="1604962"/>
            </a:xfrm>
            <a:prstGeom prst="rect">
              <a:avLst/>
            </a:prstGeom>
            <a:gradFill rotWithShape="0">
              <a:gsLst>
                <a:gs pos="0">
                  <a:schemeClr val="accent1"/>
                </a:gs>
                <a:gs pos="100000">
                  <a:srgbClr val="FFFFFF"/>
                </a:gs>
              </a:gsLst>
              <a:lin ang="5400000" scaled="1"/>
            </a:gradFill>
            <a:ln w="9525">
              <a:solidFill>
                <a:schemeClr val="tx1"/>
              </a:solidFill>
              <a:miter lim="800000"/>
              <a:headEnd/>
              <a:tailEnd/>
            </a:ln>
          </p:spPr>
          <p:txBody>
            <a:bodyPr wrap="none" lIns="83969" tIns="41985" rIns="83969" bIns="41985"/>
            <a:lstStyle/>
            <a:p>
              <a:pPr algn="r" defTabSz="839788"/>
              <a:r>
                <a:rPr lang="de-DE" sz="1300" b="1" dirty="0"/>
                <a:t>DPOOL</a:t>
              </a:r>
              <a:endParaRPr lang="en-US" sz="1300" b="1" dirty="0"/>
            </a:p>
          </p:txBody>
        </p:sp>
        <p:sp>
          <p:nvSpPr>
            <p:cNvPr id="7" name="Rectangle 7"/>
            <p:cNvSpPr>
              <a:spLocks noChangeArrowheads="1"/>
            </p:cNvSpPr>
            <p:nvPr/>
          </p:nvSpPr>
          <p:spPr bwMode="auto">
            <a:xfrm>
              <a:off x="5402263" y="4475163"/>
              <a:ext cx="512762" cy="207962"/>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data1</a:t>
              </a:r>
            </a:p>
          </p:txBody>
        </p:sp>
        <p:sp>
          <p:nvSpPr>
            <p:cNvPr id="8" name="Rectangle 8"/>
            <p:cNvSpPr>
              <a:spLocks noChangeArrowheads="1"/>
            </p:cNvSpPr>
            <p:nvPr/>
          </p:nvSpPr>
          <p:spPr bwMode="auto">
            <a:xfrm>
              <a:off x="5402263" y="4686300"/>
              <a:ext cx="512762" cy="2063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data2</a:t>
              </a:r>
            </a:p>
          </p:txBody>
        </p:sp>
        <p:sp>
          <p:nvSpPr>
            <p:cNvPr id="9" name="Rectangle 9"/>
            <p:cNvSpPr>
              <a:spLocks noChangeArrowheads="1"/>
            </p:cNvSpPr>
            <p:nvPr/>
          </p:nvSpPr>
          <p:spPr bwMode="auto">
            <a:xfrm>
              <a:off x="6451600" y="4411663"/>
              <a:ext cx="935038" cy="1235075"/>
            </a:xfrm>
            <a:prstGeom prst="rect">
              <a:avLst/>
            </a:prstGeom>
            <a:solidFill>
              <a:srgbClr val="808080"/>
            </a:solidFill>
            <a:ln w="9525" algn="ctr">
              <a:solidFill>
                <a:schemeClr val="tx1"/>
              </a:solidFill>
              <a:miter lim="800000"/>
              <a:headEnd/>
              <a:tailEnd/>
            </a:ln>
          </p:spPr>
          <p:txBody>
            <a:bodyPr wrap="none" lIns="0" tIns="0" rIns="0" bIns="0"/>
            <a:lstStyle/>
            <a:p>
              <a:pPr algn="r" defTabSz="915988"/>
              <a:r>
                <a:rPr lang="en-US" sz="1100" dirty="0">
                  <a:solidFill>
                    <a:schemeClr val="bg1"/>
                  </a:solidFill>
                </a:rPr>
                <a:t>Freeze Buffer </a:t>
              </a:r>
            </a:p>
          </p:txBody>
        </p:sp>
        <p:cxnSp>
          <p:nvCxnSpPr>
            <p:cNvPr id="10" name="AutoShape 20"/>
            <p:cNvCxnSpPr>
              <a:cxnSpLocks noChangeShapeType="1"/>
              <a:stCxn id="7" idx="3"/>
              <a:endCxn id="13" idx="1"/>
            </p:cNvCxnSpPr>
            <p:nvPr/>
          </p:nvCxnSpPr>
          <p:spPr bwMode="auto">
            <a:xfrm>
              <a:off x="5915025" y="4579938"/>
              <a:ext cx="669925" cy="249237"/>
            </a:xfrm>
            <a:prstGeom prst="curvedConnector3">
              <a:avLst>
                <a:gd name="adj1" fmla="val 89810"/>
              </a:avLst>
            </a:prstGeom>
            <a:noFill/>
            <a:ln w="25400">
              <a:solidFill>
                <a:srgbClr val="00FF00"/>
              </a:solidFill>
              <a:round/>
              <a:headEnd/>
              <a:tailEnd type="triangle" w="med" len="med"/>
            </a:ln>
            <a:extLst>
              <a:ext uri="{909E8E84-426E-40DD-AFC4-6F175D3DCCD1}">
                <a14:hiddenFill xmlns="" xmlns:a14="http://schemas.microsoft.com/office/drawing/2010/main">
                  <a:noFill/>
                </a14:hiddenFill>
              </a:ext>
            </a:extLst>
          </p:spPr>
        </p:cxnSp>
        <p:sp>
          <p:nvSpPr>
            <p:cNvPr id="11" name="Rectangle 24"/>
            <p:cNvSpPr>
              <a:spLocks noChangeArrowheads="1"/>
            </p:cNvSpPr>
            <p:nvPr/>
          </p:nvSpPr>
          <p:spPr bwMode="auto">
            <a:xfrm>
              <a:off x="5402263" y="5348288"/>
              <a:ext cx="512762" cy="2063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dataN</a:t>
              </a:r>
            </a:p>
          </p:txBody>
        </p:sp>
        <p:sp>
          <p:nvSpPr>
            <p:cNvPr id="12" name="Rectangle 25"/>
            <p:cNvSpPr>
              <a:spLocks noChangeArrowheads="1"/>
            </p:cNvSpPr>
            <p:nvPr/>
          </p:nvSpPr>
          <p:spPr bwMode="auto">
            <a:xfrm>
              <a:off x="5402263" y="4905375"/>
              <a:ext cx="512762" cy="2063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data3</a:t>
              </a:r>
            </a:p>
          </p:txBody>
        </p:sp>
        <p:sp>
          <p:nvSpPr>
            <p:cNvPr id="13" name="Rectangle 26"/>
            <p:cNvSpPr>
              <a:spLocks noChangeArrowheads="1"/>
            </p:cNvSpPr>
            <p:nvPr/>
          </p:nvSpPr>
          <p:spPr bwMode="auto">
            <a:xfrm>
              <a:off x="6584950" y="4724400"/>
              <a:ext cx="512763" cy="207963"/>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data1</a:t>
              </a:r>
            </a:p>
          </p:txBody>
        </p:sp>
        <p:sp>
          <p:nvSpPr>
            <p:cNvPr id="14" name="Rectangle 27"/>
            <p:cNvSpPr>
              <a:spLocks noChangeArrowheads="1"/>
            </p:cNvSpPr>
            <p:nvPr/>
          </p:nvSpPr>
          <p:spPr bwMode="auto">
            <a:xfrm>
              <a:off x="6584950" y="5154613"/>
              <a:ext cx="512763" cy="2063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lIns="83969" tIns="41985" rIns="83969" bIns="41985" anchor="ctr"/>
            <a:lstStyle/>
            <a:p>
              <a:pPr defTabSz="839788"/>
              <a:r>
                <a:rPr lang="en-US" sz="1100" b="1"/>
                <a:t>data3</a:t>
              </a:r>
            </a:p>
          </p:txBody>
        </p:sp>
        <p:cxnSp>
          <p:nvCxnSpPr>
            <p:cNvPr id="15" name="AutoShape 28"/>
            <p:cNvCxnSpPr>
              <a:cxnSpLocks noChangeShapeType="1"/>
              <a:stCxn id="12" idx="3"/>
              <a:endCxn id="14" idx="1"/>
            </p:cNvCxnSpPr>
            <p:nvPr/>
          </p:nvCxnSpPr>
          <p:spPr bwMode="auto">
            <a:xfrm>
              <a:off x="5915025" y="5008563"/>
              <a:ext cx="669925" cy="249237"/>
            </a:xfrm>
            <a:prstGeom prst="curvedConnector3">
              <a:avLst>
                <a:gd name="adj1" fmla="val 92417"/>
              </a:avLst>
            </a:prstGeom>
            <a:noFill/>
            <a:ln w="25400">
              <a:solidFill>
                <a:srgbClr val="00FF00"/>
              </a:solidFill>
              <a:round/>
              <a:headEnd/>
              <a:tailEnd type="triangle" w="med" len="med"/>
            </a:ln>
            <a:extLst>
              <a:ext uri="{909E8E84-426E-40DD-AFC4-6F175D3DCCD1}">
                <a14:hiddenFill xmlns="" xmlns:a14="http://schemas.microsoft.com/office/drawing/2010/main">
                  <a:noFill/>
                </a14:hiddenFill>
              </a:ext>
            </a:extLst>
          </p:spPr>
        </p:cxnSp>
        <p:sp>
          <p:nvSpPr>
            <p:cNvPr id="16" name="Oval 124"/>
            <p:cNvSpPr>
              <a:spLocks noChangeArrowheads="1"/>
            </p:cNvSpPr>
            <p:nvPr/>
          </p:nvSpPr>
          <p:spPr bwMode="auto">
            <a:xfrm>
              <a:off x="8588375" y="3930650"/>
              <a:ext cx="241300" cy="2174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7" name="Oval 125"/>
            <p:cNvSpPr>
              <a:spLocks noChangeArrowheads="1"/>
            </p:cNvSpPr>
            <p:nvPr/>
          </p:nvSpPr>
          <p:spPr bwMode="auto">
            <a:xfrm>
              <a:off x="8939213" y="4495800"/>
              <a:ext cx="242887" cy="2174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18" name="Oval 126"/>
            <p:cNvSpPr>
              <a:spLocks noChangeArrowheads="1"/>
            </p:cNvSpPr>
            <p:nvPr/>
          </p:nvSpPr>
          <p:spPr bwMode="auto">
            <a:xfrm>
              <a:off x="8158163" y="4503738"/>
              <a:ext cx="242887" cy="2174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19" name="Oval 127"/>
            <p:cNvSpPr>
              <a:spLocks noChangeArrowheads="1"/>
            </p:cNvSpPr>
            <p:nvPr/>
          </p:nvSpPr>
          <p:spPr bwMode="auto">
            <a:xfrm>
              <a:off x="8589963" y="4505325"/>
              <a:ext cx="242887" cy="2174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20" name="AutoShape 128"/>
            <p:cNvCxnSpPr>
              <a:cxnSpLocks noChangeShapeType="1"/>
              <a:stCxn id="16" idx="4"/>
              <a:endCxn id="18" idx="0"/>
            </p:cNvCxnSpPr>
            <p:nvPr/>
          </p:nvCxnSpPr>
          <p:spPr bwMode="auto">
            <a:xfrm flipH="1">
              <a:off x="8280400" y="4148138"/>
              <a:ext cx="428625" cy="3556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1" name="AutoShape 129"/>
            <p:cNvCxnSpPr>
              <a:cxnSpLocks noChangeShapeType="1"/>
              <a:stCxn id="16" idx="4"/>
              <a:endCxn id="19" idx="0"/>
            </p:cNvCxnSpPr>
            <p:nvPr/>
          </p:nvCxnSpPr>
          <p:spPr bwMode="auto">
            <a:xfrm>
              <a:off x="8709025" y="4148138"/>
              <a:ext cx="3175" cy="35718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2" name="AutoShape 130"/>
            <p:cNvCxnSpPr>
              <a:cxnSpLocks noChangeShapeType="1"/>
              <a:stCxn id="16" idx="4"/>
              <a:endCxn id="17" idx="0"/>
            </p:cNvCxnSpPr>
            <p:nvPr/>
          </p:nvCxnSpPr>
          <p:spPr bwMode="auto">
            <a:xfrm>
              <a:off x="8709025" y="4148138"/>
              <a:ext cx="352425" cy="34766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3" name="Oval 131"/>
            <p:cNvSpPr>
              <a:spLocks noChangeArrowheads="1"/>
            </p:cNvSpPr>
            <p:nvPr/>
          </p:nvSpPr>
          <p:spPr bwMode="auto">
            <a:xfrm>
              <a:off x="8161338" y="5076825"/>
              <a:ext cx="242887" cy="2174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24" name="AutoShape 132"/>
            <p:cNvCxnSpPr>
              <a:cxnSpLocks noChangeShapeType="1"/>
              <a:stCxn id="18" idx="4"/>
              <a:endCxn id="23" idx="0"/>
            </p:cNvCxnSpPr>
            <p:nvPr/>
          </p:nvCxnSpPr>
          <p:spPr bwMode="auto">
            <a:xfrm>
              <a:off x="8280400" y="4721225"/>
              <a:ext cx="3175" cy="3556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5" name="Oval 133"/>
            <p:cNvSpPr>
              <a:spLocks noChangeArrowheads="1"/>
            </p:cNvSpPr>
            <p:nvPr/>
          </p:nvSpPr>
          <p:spPr bwMode="auto">
            <a:xfrm>
              <a:off x="9059863" y="5072063"/>
              <a:ext cx="242887" cy="217487"/>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sp>
          <p:nvSpPr>
            <p:cNvPr id="26" name="Oval 135"/>
            <p:cNvSpPr>
              <a:spLocks noChangeArrowheads="1"/>
            </p:cNvSpPr>
            <p:nvPr/>
          </p:nvSpPr>
          <p:spPr bwMode="auto">
            <a:xfrm>
              <a:off x="8674100" y="5076825"/>
              <a:ext cx="242888" cy="2174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27" name="AutoShape 137"/>
            <p:cNvCxnSpPr>
              <a:cxnSpLocks noChangeShapeType="1"/>
              <a:stCxn id="17" idx="4"/>
              <a:endCxn id="26" idx="0"/>
            </p:cNvCxnSpPr>
            <p:nvPr/>
          </p:nvCxnSpPr>
          <p:spPr bwMode="auto">
            <a:xfrm flipH="1">
              <a:off x="8796338" y="4713288"/>
              <a:ext cx="265112" cy="363537"/>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8" name="AutoShape 138"/>
            <p:cNvCxnSpPr>
              <a:cxnSpLocks noChangeShapeType="1"/>
              <a:stCxn id="17" idx="4"/>
              <a:endCxn id="25" idx="0"/>
            </p:cNvCxnSpPr>
            <p:nvPr/>
          </p:nvCxnSpPr>
          <p:spPr bwMode="auto">
            <a:xfrm>
              <a:off x="9061450" y="4713288"/>
              <a:ext cx="120650" cy="35877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29" name="Oval 139"/>
            <p:cNvSpPr>
              <a:spLocks noChangeArrowheads="1"/>
            </p:cNvSpPr>
            <p:nvPr/>
          </p:nvSpPr>
          <p:spPr bwMode="auto">
            <a:xfrm>
              <a:off x="9247188" y="5649913"/>
              <a:ext cx="242887" cy="2174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30" name="Oval 140"/>
            <p:cNvSpPr>
              <a:spLocks noChangeArrowheads="1"/>
            </p:cNvSpPr>
            <p:nvPr/>
          </p:nvSpPr>
          <p:spPr bwMode="auto">
            <a:xfrm>
              <a:off x="8901113" y="5651500"/>
              <a:ext cx="242887" cy="217488"/>
            </a:xfrm>
            <a:prstGeom prst="ellipse">
              <a:avLst/>
            </a:prstGeom>
            <a:gradFill rotWithShape="1">
              <a:gsLst>
                <a:gs pos="0">
                  <a:srgbClr val="CCFFCC"/>
                </a:gs>
                <a:gs pos="100000">
                  <a:srgbClr val="5E765E"/>
                </a:gs>
              </a:gsLst>
              <a:lin ang="18900000" scaled="1"/>
            </a:gradFill>
            <a:ln w="9525" algn="ctr">
              <a:solidFill>
                <a:schemeClr val="tx1"/>
              </a:solidFill>
              <a:round/>
              <a:headEnd/>
              <a:tailEnd/>
            </a:ln>
          </p:spPr>
          <p:txBody>
            <a:bodyPr wrap="none" anchor="ctr"/>
            <a:lstStyle/>
            <a:p>
              <a:endParaRPr lang="en-US"/>
            </a:p>
          </p:txBody>
        </p:sp>
        <p:cxnSp>
          <p:nvCxnSpPr>
            <p:cNvPr id="31" name="AutoShape 141"/>
            <p:cNvCxnSpPr>
              <a:cxnSpLocks noChangeShapeType="1"/>
              <a:stCxn id="25" idx="4"/>
              <a:endCxn id="30" idx="0"/>
            </p:cNvCxnSpPr>
            <p:nvPr/>
          </p:nvCxnSpPr>
          <p:spPr bwMode="auto">
            <a:xfrm flipH="1">
              <a:off x="9023350" y="5289550"/>
              <a:ext cx="158750" cy="3619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2" name="AutoShape 142"/>
            <p:cNvCxnSpPr>
              <a:cxnSpLocks noChangeShapeType="1"/>
              <a:stCxn id="25" idx="4"/>
              <a:endCxn id="29" idx="0"/>
            </p:cNvCxnSpPr>
            <p:nvPr/>
          </p:nvCxnSpPr>
          <p:spPr bwMode="auto">
            <a:xfrm>
              <a:off x="9182100" y="5289550"/>
              <a:ext cx="187325" cy="3603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3" name="Oval 143"/>
            <p:cNvSpPr>
              <a:spLocks noChangeArrowheads="1"/>
            </p:cNvSpPr>
            <p:nvPr/>
          </p:nvSpPr>
          <p:spPr bwMode="auto">
            <a:xfrm>
              <a:off x="8342313" y="5661025"/>
              <a:ext cx="242887" cy="217488"/>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sp>
          <p:nvSpPr>
            <p:cNvPr id="34" name="Oval 144"/>
            <p:cNvSpPr>
              <a:spLocks noChangeArrowheads="1"/>
            </p:cNvSpPr>
            <p:nvPr/>
          </p:nvSpPr>
          <p:spPr bwMode="auto">
            <a:xfrm>
              <a:off x="7996238" y="5662613"/>
              <a:ext cx="242887" cy="217487"/>
            </a:xfrm>
            <a:prstGeom prst="ellipse">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path path="circle">
                <a:fillToRect l="100000" b="100000"/>
              </a:path>
              <a:tileRect t="-100000" r="-100000"/>
            </a:gradFill>
            <a:ln w="9525" algn="ctr">
              <a:solidFill>
                <a:schemeClr val="tx1"/>
              </a:solidFill>
              <a:round/>
              <a:headEnd/>
              <a:tailEnd/>
            </a:ln>
            <a:effectLst/>
            <a:extLst/>
          </p:spPr>
          <p:txBody>
            <a:bodyPr wrap="none" anchor="ctr"/>
            <a:lstStyle/>
            <a:p>
              <a:pPr>
                <a:defRPr/>
              </a:pPr>
              <a:endParaRPr lang="en-US"/>
            </a:p>
          </p:txBody>
        </p:sp>
        <p:cxnSp>
          <p:nvCxnSpPr>
            <p:cNvPr id="35" name="AutoShape 145"/>
            <p:cNvCxnSpPr>
              <a:cxnSpLocks noChangeShapeType="1"/>
              <a:stCxn id="33" idx="0"/>
              <a:endCxn id="23" idx="4"/>
            </p:cNvCxnSpPr>
            <p:nvPr/>
          </p:nvCxnSpPr>
          <p:spPr bwMode="auto">
            <a:xfrm flipH="1" flipV="1">
              <a:off x="8283575" y="5294313"/>
              <a:ext cx="180975" cy="366712"/>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36" name="AutoShape 146"/>
            <p:cNvCxnSpPr>
              <a:cxnSpLocks noChangeShapeType="1"/>
              <a:stCxn id="23" idx="4"/>
              <a:endCxn id="34" idx="0"/>
            </p:cNvCxnSpPr>
            <p:nvPr/>
          </p:nvCxnSpPr>
          <p:spPr bwMode="auto">
            <a:xfrm flipH="1">
              <a:off x="8118475" y="5294313"/>
              <a:ext cx="165100" cy="368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37" name="Text Box 159"/>
            <p:cNvSpPr txBox="1">
              <a:spLocks noChangeArrowheads="1"/>
            </p:cNvSpPr>
            <p:nvPr/>
          </p:nvSpPr>
          <p:spPr bwMode="auto">
            <a:xfrm>
              <a:off x="8239125" y="3451225"/>
              <a:ext cx="774212" cy="20709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lgn="ctr">
                  <a:solidFill>
                    <a:srgbClr val="000000"/>
                  </a:solidFill>
                  <a:miter lim="800000"/>
                  <a:headEnd/>
                  <a:tailEnd/>
                </a14:hiddenLine>
              </a:ext>
            </a:extLst>
          </p:spPr>
          <p:txBody>
            <a:bodyPr wrap="none" lIns="91410" tIns="45707" rIns="91410" bIns="45707">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2000" dirty="0">
                  <a:latin typeface="+mn-lt"/>
                </a:rPr>
                <a:t>Widget Tree</a:t>
              </a:r>
            </a:p>
          </p:txBody>
        </p:sp>
        <p:cxnSp>
          <p:nvCxnSpPr>
            <p:cNvPr id="38" name="AutoShape 58"/>
            <p:cNvCxnSpPr>
              <a:cxnSpLocks noChangeShapeType="1"/>
              <a:stCxn id="17" idx="2"/>
              <a:endCxn id="13" idx="3"/>
            </p:cNvCxnSpPr>
            <p:nvPr/>
          </p:nvCxnSpPr>
          <p:spPr bwMode="auto">
            <a:xfrm flipH="1">
              <a:off x="7097713" y="4605338"/>
              <a:ext cx="1841500" cy="223837"/>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39" name="AutoShape 59"/>
            <p:cNvCxnSpPr>
              <a:cxnSpLocks noChangeShapeType="1"/>
              <a:stCxn id="25" idx="2"/>
              <a:endCxn id="14" idx="3"/>
            </p:cNvCxnSpPr>
            <p:nvPr/>
          </p:nvCxnSpPr>
          <p:spPr bwMode="auto">
            <a:xfrm flipH="1">
              <a:off x="7097713" y="5181600"/>
              <a:ext cx="1962150" cy="76200"/>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40" name="AutoShape 60"/>
            <p:cNvCxnSpPr>
              <a:cxnSpLocks noChangeShapeType="1"/>
              <a:stCxn id="30" idx="2"/>
              <a:endCxn id="14" idx="3"/>
            </p:cNvCxnSpPr>
            <p:nvPr/>
          </p:nvCxnSpPr>
          <p:spPr bwMode="auto">
            <a:xfrm flipH="1" flipV="1">
              <a:off x="7097713" y="5257800"/>
              <a:ext cx="1803400" cy="503238"/>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41" name="AutoShape 61"/>
            <p:cNvSpPr>
              <a:spLocks noChangeArrowheads="1"/>
            </p:cNvSpPr>
            <p:nvPr/>
          </p:nvSpPr>
          <p:spPr bwMode="auto">
            <a:xfrm>
              <a:off x="5994400" y="3594893"/>
              <a:ext cx="914400" cy="354013"/>
            </a:xfrm>
            <a:prstGeom prst="wedgeEllipseCallout">
              <a:avLst>
                <a:gd name="adj1" fmla="val -24338"/>
                <a:gd name="adj2" fmla="val 226502"/>
              </a:avLst>
            </a:prstGeom>
            <a:solidFill>
              <a:srgbClr val="92D050"/>
            </a:solidFill>
            <a:ln w="6350" algn="ctr">
              <a:solidFill>
                <a:srgbClr val="00FF00"/>
              </a:solidFill>
              <a:miter lim="800000"/>
              <a:headEnd/>
              <a:tailEnd/>
            </a:ln>
          </p:spPr>
          <p:txBody>
            <a:bodyPr anchor="ctr"/>
            <a:lstStyle/>
            <a:p>
              <a:pPr defTabSz="915988"/>
              <a:r>
                <a:rPr lang="en-US" dirty="0"/>
                <a:t>Copy on lock</a:t>
              </a:r>
              <a:endParaRPr lang="bg-BG" dirty="0"/>
            </a:p>
          </p:txBody>
        </p:sp>
        <p:cxnSp>
          <p:nvCxnSpPr>
            <p:cNvPr id="42" name="AutoShape 62"/>
            <p:cNvCxnSpPr>
              <a:cxnSpLocks noChangeShapeType="1"/>
              <a:stCxn id="13" idx="1"/>
              <a:endCxn id="7" idx="3"/>
            </p:cNvCxnSpPr>
            <p:nvPr/>
          </p:nvCxnSpPr>
          <p:spPr bwMode="auto">
            <a:xfrm rot="10800000">
              <a:off x="5915025" y="4579938"/>
              <a:ext cx="669925" cy="249237"/>
            </a:xfrm>
            <a:prstGeom prst="curvedConnector3">
              <a:avLst>
                <a:gd name="adj1" fmla="val 83884"/>
              </a:avLst>
            </a:prstGeom>
            <a:noFill/>
            <a:ln w="25400">
              <a:solidFill>
                <a:srgbClr val="FF0000"/>
              </a:solidFill>
              <a:round/>
              <a:headEnd/>
              <a:tailEnd type="triangle" w="med" len="med"/>
            </a:ln>
            <a:extLst>
              <a:ext uri="{909E8E84-426E-40DD-AFC4-6F175D3DCCD1}">
                <a14:hiddenFill xmlns="" xmlns:a14="http://schemas.microsoft.com/office/drawing/2010/main">
                  <a:noFill/>
                </a14:hiddenFill>
              </a:ext>
            </a:extLst>
          </p:spPr>
        </p:cxnSp>
        <p:cxnSp>
          <p:nvCxnSpPr>
            <p:cNvPr id="43" name="AutoShape 63"/>
            <p:cNvCxnSpPr>
              <a:cxnSpLocks noChangeShapeType="1"/>
              <a:stCxn id="14" idx="1"/>
              <a:endCxn id="12" idx="3"/>
            </p:cNvCxnSpPr>
            <p:nvPr/>
          </p:nvCxnSpPr>
          <p:spPr bwMode="auto">
            <a:xfrm rot="10800000">
              <a:off x="5915025" y="5008563"/>
              <a:ext cx="669925" cy="249237"/>
            </a:xfrm>
            <a:prstGeom prst="curvedConnector3">
              <a:avLst>
                <a:gd name="adj1" fmla="val 88861"/>
              </a:avLst>
            </a:prstGeom>
            <a:noFill/>
            <a:ln w="25400">
              <a:solidFill>
                <a:srgbClr val="FF0000"/>
              </a:solidFill>
              <a:round/>
              <a:headEnd/>
              <a:tailEnd type="triangle" w="med" len="med"/>
            </a:ln>
            <a:extLst>
              <a:ext uri="{909E8E84-426E-40DD-AFC4-6F175D3DCCD1}">
                <a14:hiddenFill xmlns="" xmlns:a14="http://schemas.microsoft.com/office/drawing/2010/main">
                  <a:noFill/>
                </a14:hiddenFill>
              </a:ext>
            </a:extLst>
          </p:spPr>
        </p:cxnSp>
        <p:sp>
          <p:nvSpPr>
            <p:cNvPr id="44" name="AutoShape 64"/>
            <p:cNvSpPr>
              <a:spLocks noChangeArrowheads="1"/>
            </p:cNvSpPr>
            <p:nvPr/>
          </p:nvSpPr>
          <p:spPr bwMode="auto">
            <a:xfrm>
              <a:off x="5156200" y="5743575"/>
              <a:ext cx="1127125" cy="354013"/>
            </a:xfrm>
            <a:prstGeom prst="wedgeEllipseCallout">
              <a:avLst>
                <a:gd name="adj1" fmla="val 51407"/>
                <a:gd name="adj2" fmla="val -198431"/>
              </a:avLst>
            </a:prstGeom>
            <a:solidFill>
              <a:schemeClr val="bg2">
                <a:lumMod val="75000"/>
              </a:schemeClr>
            </a:solidFill>
            <a:ln w="6350" algn="ctr">
              <a:solidFill>
                <a:srgbClr val="00FF00"/>
              </a:solidFill>
              <a:miter lim="800000"/>
              <a:headEnd/>
              <a:tailEnd/>
            </a:ln>
          </p:spPr>
          <p:txBody>
            <a:bodyPr anchor="ctr"/>
            <a:lstStyle/>
            <a:p>
              <a:pPr defTabSz="915988"/>
              <a:r>
                <a:rPr lang="en-US" dirty="0"/>
                <a:t>Copy back on unlock</a:t>
              </a:r>
              <a:endParaRPr lang="bg-BG" dirty="0"/>
            </a:p>
          </p:txBody>
        </p: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Buffering is done at three places:</a:t>
            </a:r>
          </a:p>
          <a:p>
            <a:pPr lvl="1"/>
            <a:r>
              <a:rPr lang="en-US" sz="2000" dirty="0" smtClean="0"/>
              <a:t>DPOOL</a:t>
            </a:r>
          </a:p>
          <a:p>
            <a:pPr lvl="1"/>
            <a:r>
              <a:rPr lang="en-US" sz="2000" dirty="0" smtClean="0"/>
              <a:t>API Manager</a:t>
            </a:r>
          </a:p>
          <a:p>
            <a:pPr lvl="1"/>
            <a:r>
              <a:rPr lang="en-US" sz="2000" dirty="0" smtClean="0"/>
              <a:t>Widgets</a:t>
            </a:r>
            <a:br>
              <a:rPr lang="en-US" sz="2000" dirty="0" smtClean="0"/>
            </a:br>
            <a:endParaRPr lang="en-US" sz="2000" dirty="0" smtClean="0"/>
          </a:p>
          <a:p>
            <a:r>
              <a:rPr lang="en-US" sz="2400" dirty="0" smtClean="0"/>
              <a:t>Example:</a:t>
            </a:r>
          </a:p>
          <a:p>
            <a:endParaRPr lang="en-US" sz="2100" dirty="0"/>
          </a:p>
        </p:txBody>
      </p:sp>
      <p:sp>
        <p:nvSpPr>
          <p:cNvPr id="3" name="Titel 2"/>
          <p:cNvSpPr>
            <a:spLocks noGrp="1"/>
          </p:cNvSpPr>
          <p:nvPr>
            <p:ph type="title"/>
          </p:nvPr>
        </p:nvSpPr>
        <p:spPr/>
        <p:txBody>
          <a:bodyPr/>
          <a:lstStyle/>
          <a:p>
            <a:r>
              <a:rPr lang="en-US" dirty="0" smtClean="0"/>
              <a:t>Buffering Places</a:t>
            </a:r>
            <a:endParaRPr lang="de-DE" dirty="0" smtClean="0"/>
          </a:p>
        </p:txBody>
      </p:sp>
      <p:pic>
        <p:nvPicPr>
          <p:cNvPr id="4" name="Grafik 3" descr="clAPIMBuffering.wmf"/>
          <p:cNvPicPr>
            <a:picLocks noChangeAspect="1"/>
          </p:cNvPicPr>
          <p:nvPr/>
        </p:nvPicPr>
        <p:blipFill>
          <a:blip r:embed="rId3" cstate="print"/>
          <a:stretch>
            <a:fillRect/>
          </a:stretch>
        </p:blipFill>
        <p:spPr>
          <a:xfrm>
            <a:off x="683568" y="3645024"/>
            <a:ext cx="7777112" cy="1911546"/>
          </a:xfrm>
          <a:prstGeom prst="rect">
            <a:avLst/>
          </a:prstGeom>
        </p:spPr>
      </p:pic>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smtClean="0"/>
              <a:t>API definition in XML has particular Get/Set functions for each single value</a:t>
            </a:r>
            <a:endParaRPr lang="en-US" sz="2400"/>
          </a:p>
        </p:txBody>
      </p:sp>
      <p:sp>
        <p:nvSpPr>
          <p:cNvPr id="3" name="Titel 2"/>
          <p:cNvSpPr>
            <a:spLocks noGrp="1"/>
          </p:cNvSpPr>
          <p:nvPr>
            <p:ph type="title"/>
          </p:nvPr>
        </p:nvSpPr>
        <p:spPr/>
        <p:txBody>
          <a:bodyPr/>
          <a:lstStyle/>
          <a:p>
            <a:r>
              <a:rPr lang="en-US" dirty="0" smtClean="0"/>
              <a:t>API - Data Consistency</a:t>
            </a:r>
            <a:endParaRPr lang="en-US" dirty="0"/>
          </a:p>
        </p:txBody>
      </p:sp>
      <p:grpSp>
        <p:nvGrpSpPr>
          <p:cNvPr id="33" name="Gruppieren 32"/>
          <p:cNvGrpSpPr/>
          <p:nvPr/>
        </p:nvGrpSpPr>
        <p:grpSpPr>
          <a:xfrm>
            <a:off x="683568" y="2420888"/>
            <a:ext cx="7586257" cy="3888432"/>
            <a:chOff x="881063" y="1490663"/>
            <a:chExt cx="8415045" cy="4368800"/>
          </a:xfrm>
        </p:grpSpPr>
        <p:grpSp>
          <p:nvGrpSpPr>
            <p:cNvPr id="4" name="Group 1033"/>
            <p:cNvGrpSpPr>
              <a:grpSpLocks/>
            </p:cNvGrpSpPr>
            <p:nvPr/>
          </p:nvGrpSpPr>
          <p:grpSpPr bwMode="auto">
            <a:xfrm>
              <a:off x="881063" y="2854325"/>
              <a:ext cx="1946275" cy="2898775"/>
              <a:chOff x="2474" y="1647"/>
              <a:chExt cx="1421" cy="2077"/>
            </a:xfrm>
          </p:grpSpPr>
          <p:sp>
            <p:nvSpPr>
              <p:cNvPr id="5" name="Rectangle 1030"/>
              <p:cNvSpPr>
                <a:spLocks noChangeArrowheads="1"/>
              </p:cNvSpPr>
              <p:nvPr/>
            </p:nvSpPr>
            <p:spPr bwMode="auto">
              <a:xfrm>
                <a:off x="2483" y="1647"/>
                <a:ext cx="1412" cy="2077"/>
              </a:xfrm>
              <a:prstGeom prst="rect">
                <a:avLst/>
              </a:prstGeom>
              <a:solidFill>
                <a:schemeClr val="tx1"/>
              </a:solidFill>
              <a:ln w="9525">
                <a:solidFill>
                  <a:schemeClr val="tx1"/>
                </a:solidFill>
                <a:miter lim="800000"/>
                <a:headEnd/>
                <a:tailEnd/>
              </a:ln>
            </p:spPr>
            <p:txBody>
              <a:bodyPr wrap="none" tIns="190800" anchorCtr="1"/>
              <a:lstStyle/>
              <a:p>
                <a:r>
                  <a:rPr lang="en-US" b="1" smtClean="0">
                    <a:solidFill>
                      <a:schemeClr val="bg1"/>
                    </a:solidFill>
                  </a:rPr>
                  <a:t>10:52 PM</a:t>
                </a:r>
                <a:endParaRPr lang="en-US" b="1">
                  <a:solidFill>
                    <a:schemeClr val="bg1"/>
                  </a:solidFill>
                </a:endParaRPr>
              </a:p>
            </p:txBody>
          </p:sp>
          <p:sp>
            <p:nvSpPr>
              <p:cNvPr id="6" name="Line 1032"/>
              <p:cNvSpPr>
                <a:spLocks noChangeShapeType="1"/>
              </p:cNvSpPr>
              <p:nvPr/>
            </p:nvSpPr>
            <p:spPr bwMode="auto">
              <a:xfrm>
                <a:off x="2474" y="1987"/>
                <a:ext cx="1420" cy="0"/>
              </a:xfrm>
              <a:prstGeom prst="line">
                <a:avLst/>
              </a:prstGeom>
              <a:noFill/>
              <a:ln w="9525">
                <a:solidFill>
                  <a:schemeClr val="bg1"/>
                </a:solidFill>
                <a:round/>
                <a:headEnd/>
                <a:tailEnd/>
              </a:ln>
              <a:extLst>
                <a:ext uri="{909E8E84-426E-40DD-AFC4-6F175D3DCCD1}">
                  <a14:hiddenFill xmlns="" xmlns:a14="http://schemas.microsoft.com/office/drawing/2010/main">
                    <a:noFill/>
                  </a14:hiddenFill>
                </a:ext>
              </a:extLst>
            </p:spPr>
            <p:txBody>
              <a:bodyPr wrap="none" anchor="ctr"/>
              <a:lstStyle/>
              <a:p>
                <a:endParaRPr lang="en-US"/>
              </a:p>
            </p:txBody>
          </p:sp>
        </p:grpSp>
        <p:sp>
          <p:nvSpPr>
            <p:cNvPr id="7" name="Text Box 1048"/>
            <p:cNvSpPr txBox="1">
              <a:spLocks noChangeArrowheads="1"/>
            </p:cNvSpPr>
            <p:nvPr/>
          </p:nvSpPr>
          <p:spPr bwMode="auto">
            <a:xfrm>
              <a:off x="3037682" y="1490663"/>
              <a:ext cx="4472987" cy="311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US" sz="1200" smtClean="0">
                  <a:latin typeface="+mn-lt"/>
                </a:rPr>
                <a:t>DATA_OUTTP_STRING   GetCurrentHour (DATA_TYPE_VOID);</a:t>
              </a:r>
              <a:endParaRPr lang="en-US" sz="1200">
                <a:latin typeface="+mn-lt"/>
              </a:endParaRPr>
            </a:p>
          </p:txBody>
        </p:sp>
        <p:sp>
          <p:nvSpPr>
            <p:cNvPr id="8" name="Text Box 1050"/>
            <p:cNvSpPr txBox="1">
              <a:spLocks noChangeArrowheads="1"/>
            </p:cNvSpPr>
            <p:nvPr/>
          </p:nvSpPr>
          <p:spPr bwMode="auto">
            <a:xfrm>
              <a:off x="3037683" y="1817357"/>
              <a:ext cx="4472987" cy="311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US" sz="1200" smtClean="0">
                  <a:latin typeface="+mn-lt"/>
                </a:rPr>
                <a:t>DATA_OUTTP_STRING   GetCurrentMinutes (DATA_TYPE_VOID);</a:t>
              </a:r>
              <a:endParaRPr lang="en-US" sz="1200">
                <a:latin typeface="+mn-lt"/>
              </a:endParaRPr>
            </a:p>
          </p:txBody>
        </p:sp>
        <p:sp>
          <p:nvSpPr>
            <p:cNvPr id="9" name="Text Box 1051"/>
            <p:cNvSpPr txBox="1">
              <a:spLocks noChangeArrowheads="1"/>
            </p:cNvSpPr>
            <p:nvPr/>
          </p:nvSpPr>
          <p:spPr bwMode="auto">
            <a:xfrm>
              <a:off x="3037682" y="2152511"/>
              <a:ext cx="4472987" cy="3112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r>
                <a:rPr lang="en-US" sz="1200" smtClean="0">
                  <a:latin typeface="+mn-lt"/>
                </a:rPr>
                <a:t>DATA_OUTTP_STRING   GetAmPmExtension (DATA_TYPE_VOID);</a:t>
              </a:r>
              <a:endParaRPr lang="en-US" sz="1200">
                <a:latin typeface="+mn-lt"/>
              </a:endParaRPr>
            </a:p>
          </p:txBody>
        </p:sp>
        <p:cxnSp>
          <p:nvCxnSpPr>
            <p:cNvPr id="10" name="AutoShape 1052"/>
            <p:cNvCxnSpPr>
              <a:cxnSpLocks noChangeShapeType="1"/>
              <a:stCxn id="7" idx="1"/>
            </p:cNvCxnSpPr>
            <p:nvPr/>
          </p:nvCxnSpPr>
          <p:spPr bwMode="auto">
            <a:xfrm rot="10800000" flipV="1">
              <a:off x="1555582" y="1646273"/>
              <a:ext cx="1482101" cy="1208052"/>
            </a:xfrm>
            <a:prstGeom prst="bentConnector3">
              <a:avLst>
                <a:gd name="adj1" fmla="val 10849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1" name="AutoShape 1054"/>
            <p:cNvCxnSpPr>
              <a:cxnSpLocks noChangeShapeType="1"/>
              <a:stCxn id="8" idx="1"/>
              <a:endCxn id="5" idx="0"/>
            </p:cNvCxnSpPr>
            <p:nvPr/>
          </p:nvCxnSpPr>
          <p:spPr bwMode="auto">
            <a:xfrm rot="10800000" flipV="1">
              <a:off x="1860364" y="1972966"/>
              <a:ext cx="1177319" cy="881358"/>
            </a:xfrm>
            <a:prstGeom prst="bentConnector2">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12" name="AutoShape 1055"/>
            <p:cNvCxnSpPr>
              <a:cxnSpLocks noChangeShapeType="1"/>
              <a:stCxn id="9" idx="1"/>
            </p:cNvCxnSpPr>
            <p:nvPr/>
          </p:nvCxnSpPr>
          <p:spPr bwMode="auto">
            <a:xfrm rot="10800000" flipV="1">
              <a:off x="2182813" y="2308120"/>
              <a:ext cx="854869" cy="546198"/>
            </a:xfrm>
            <a:prstGeom prst="bentConnector3">
              <a:avLst>
                <a:gd name="adj1" fmla="val 91578"/>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sp>
          <p:nvSpPr>
            <p:cNvPr id="13" name="Oval 1056"/>
            <p:cNvSpPr>
              <a:spLocks noChangeArrowheads="1"/>
            </p:cNvSpPr>
            <p:nvPr/>
          </p:nvSpPr>
          <p:spPr bwMode="auto">
            <a:xfrm>
              <a:off x="4937125" y="3422650"/>
              <a:ext cx="311150" cy="330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4" name="Oval 1057"/>
            <p:cNvSpPr>
              <a:spLocks noChangeArrowheads="1"/>
            </p:cNvSpPr>
            <p:nvPr/>
          </p:nvSpPr>
          <p:spPr bwMode="auto">
            <a:xfrm>
              <a:off x="4251325" y="4124325"/>
              <a:ext cx="311150" cy="330200"/>
            </a:xfrm>
            <a:prstGeom prst="ellipse">
              <a:avLst/>
            </a:prstGeom>
            <a:solidFill>
              <a:schemeClr val="accent1"/>
            </a:solidFill>
            <a:ln w="9525">
              <a:solidFill>
                <a:schemeClr val="tx1"/>
              </a:solidFill>
              <a:round/>
              <a:headEnd/>
              <a:tailEnd/>
            </a:ln>
          </p:spPr>
          <p:txBody>
            <a:bodyPr wrap="none" anchor="ctr"/>
            <a:lstStyle/>
            <a:p>
              <a:endParaRPr lang="en-US"/>
            </a:p>
          </p:txBody>
        </p:sp>
        <p:sp>
          <p:nvSpPr>
            <p:cNvPr id="15" name="Oval 1058"/>
            <p:cNvSpPr>
              <a:spLocks noChangeArrowheads="1"/>
            </p:cNvSpPr>
            <p:nvPr/>
          </p:nvSpPr>
          <p:spPr bwMode="auto">
            <a:xfrm>
              <a:off x="5245100" y="4602163"/>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cxnSp>
          <p:nvCxnSpPr>
            <p:cNvPr id="16" name="AutoShape 1064"/>
            <p:cNvCxnSpPr>
              <a:cxnSpLocks noChangeShapeType="1"/>
              <a:stCxn id="19" idx="3"/>
              <a:endCxn id="15" idx="0"/>
            </p:cNvCxnSpPr>
            <p:nvPr/>
          </p:nvCxnSpPr>
          <p:spPr bwMode="auto">
            <a:xfrm flipH="1">
              <a:off x="5400675" y="4321175"/>
              <a:ext cx="144463" cy="280988"/>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7" name="AutoShape 1065"/>
            <p:cNvCxnSpPr>
              <a:cxnSpLocks noChangeShapeType="1"/>
              <a:stCxn id="13" idx="3"/>
              <a:endCxn id="19" idx="0"/>
            </p:cNvCxnSpPr>
            <p:nvPr/>
          </p:nvCxnSpPr>
          <p:spPr bwMode="auto">
            <a:xfrm>
              <a:off x="4983163" y="3705225"/>
              <a:ext cx="671512" cy="334963"/>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1066"/>
            <p:cNvCxnSpPr>
              <a:cxnSpLocks noChangeShapeType="1"/>
              <a:stCxn id="13" idx="5"/>
              <a:endCxn id="14" idx="1"/>
            </p:cNvCxnSpPr>
            <p:nvPr/>
          </p:nvCxnSpPr>
          <p:spPr bwMode="auto">
            <a:xfrm flipH="1">
              <a:off x="4297363" y="3705225"/>
              <a:ext cx="904875" cy="466725"/>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sp>
          <p:nvSpPr>
            <p:cNvPr id="19" name="Oval 1068"/>
            <p:cNvSpPr>
              <a:spLocks noChangeArrowheads="1"/>
            </p:cNvSpPr>
            <p:nvPr/>
          </p:nvSpPr>
          <p:spPr bwMode="auto">
            <a:xfrm>
              <a:off x="5499100" y="4040188"/>
              <a:ext cx="311150" cy="330200"/>
            </a:xfrm>
            <a:prstGeom prst="ellipse">
              <a:avLst/>
            </a:prstGeom>
            <a:solidFill>
              <a:schemeClr val="accent1"/>
            </a:solidFill>
            <a:ln w="9525">
              <a:solidFill>
                <a:schemeClr val="tx1"/>
              </a:solidFill>
              <a:round/>
              <a:headEnd/>
              <a:tailEnd/>
            </a:ln>
          </p:spPr>
          <p:txBody>
            <a:bodyPr wrap="none" anchor="ctr"/>
            <a:lstStyle/>
            <a:p>
              <a:endParaRPr lang="en-US" sz="1200" b="1"/>
            </a:p>
          </p:txBody>
        </p:sp>
        <p:sp>
          <p:nvSpPr>
            <p:cNvPr id="20" name="Oval 1071"/>
            <p:cNvSpPr>
              <a:spLocks noChangeArrowheads="1"/>
            </p:cNvSpPr>
            <p:nvPr/>
          </p:nvSpPr>
          <p:spPr bwMode="auto">
            <a:xfrm>
              <a:off x="5711825" y="4583113"/>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sp>
          <p:nvSpPr>
            <p:cNvPr id="21" name="Oval 1072"/>
            <p:cNvSpPr>
              <a:spLocks noChangeArrowheads="1"/>
            </p:cNvSpPr>
            <p:nvPr/>
          </p:nvSpPr>
          <p:spPr bwMode="auto">
            <a:xfrm>
              <a:off x="6121400" y="4573588"/>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sp>
          <p:nvSpPr>
            <p:cNvPr id="22" name="Oval 1073"/>
            <p:cNvSpPr>
              <a:spLocks noChangeArrowheads="1"/>
            </p:cNvSpPr>
            <p:nvPr/>
          </p:nvSpPr>
          <p:spPr bwMode="auto">
            <a:xfrm>
              <a:off x="4845050" y="4611688"/>
              <a:ext cx="311150" cy="330200"/>
            </a:xfrm>
            <a:prstGeom prst="ellipse">
              <a:avLst/>
            </a:prstGeom>
            <a:solidFill>
              <a:srgbClr val="FF9900"/>
            </a:solidFill>
            <a:ln w="9525">
              <a:solidFill>
                <a:schemeClr val="tx1"/>
              </a:solidFill>
              <a:round/>
              <a:headEnd/>
              <a:tailEnd/>
            </a:ln>
          </p:spPr>
          <p:txBody>
            <a:bodyPr wrap="none" anchor="ctr"/>
            <a:lstStyle/>
            <a:p>
              <a:endParaRPr lang="en-US"/>
            </a:p>
          </p:txBody>
        </p:sp>
        <p:cxnSp>
          <p:nvCxnSpPr>
            <p:cNvPr id="23" name="AutoShape 1074"/>
            <p:cNvCxnSpPr>
              <a:cxnSpLocks noChangeShapeType="1"/>
              <a:stCxn id="19" idx="2"/>
              <a:endCxn id="22" idx="0"/>
            </p:cNvCxnSpPr>
            <p:nvPr/>
          </p:nvCxnSpPr>
          <p:spPr bwMode="auto">
            <a:xfrm flipH="1">
              <a:off x="5000625" y="4205288"/>
              <a:ext cx="498475" cy="4064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4" name="AutoShape 1075"/>
            <p:cNvCxnSpPr>
              <a:cxnSpLocks noChangeShapeType="1"/>
              <a:stCxn id="19" idx="6"/>
              <a:endCxn id="21" idx="0"/>
            </p:cNvCxnSpPr>
            <p:nvPr/>
          </p:nvCxnSpPr>
          <p:spPr bwMode="auto">
            <a:xfrm>
              <a:off x="5810250" y="4205288"/>
              <a:ext cx="466725" cy="3683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5" name="AutoShape 1076"/>
            <p:cNvCxnSpPr>
              <a:cxnSpLocks noChangeShapeType="1"/>
              <a:stCxn id="19" idx="5"/>
              <a:endCxn id="20" idx="0"/>
            </p:cNvCxnSpPr>
            <p:nvPr/>
          </p:nvCxnSpPr>
          <p:spPr bwMode="auto">
            <a:xfrm>
              <a:off x="5764213" y="4322763"/>
              <a:ext cx="103187" cy="26035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6" name="AutoShape 1077"/>
            <p:cNvCxnSpPr>
              <a:cxnSpLocks noChangeShapeType="1"/>
              <a:endCxn id="9" idx="3"/>
            </p:cNvCxnSpPr>
            <p:nvPr/>
          </p:nvCxnSpPr>
          <p:spPr bwMode="auto">
            <a:xfrm rot="5400000" flipH="1" flipV="1">
              <a:off x="6345369" y="2914299"/>
              <a:ext cx="1771477" cy="559122"/>
            </a:xfrm>
            <a:prstGeom prst="bentConnector4">
              <a:avLst>
                <a:gd name="adj1" fmla="val 501"/>
                <a:gd name="adj2" fmla="val 145352"/>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27" name="AutoShape 1078"/>
            <p:cNvCxnSpPr>
              <a:cxnSpLocks noChangeShapeType="1"/>
              <a:stCxn id="31" idx="3"/>
              <a:endCxn id="8" idx="3"/>
            </p:cNvCxnSpPr>
            <p:nvPr/>
          </p:nvCxnSpPr>
          <p:spPr bwMode="auto">
            <a:xfrm flipV="1">
              <a:off x="6953251" y="1972967"/>
              <a:ext cx="557420" cy="2614908"/>
            </a:xfrm>
            <a:prstGeom prst="bentConnector3">
              <a:avLst>
                <a:gd name="adj1" fmla="val 22325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cxnSp>
          <p:nvCxnSpPr>
            <p:cNvPr id="28" name="AutoShape 1080"/>
            <p:cNvCxnSpPr>
              <a:cxnSpLocks noChangeShapeType="1"/>
              <a:endCxn id="7" idx="3"/>
            </p:cNvCxnSpPr>
            <p:nvPr/>
          </p:nvCxnSpPr>
          <p:spPr bwMode="auto">
            <a:xfrm rot="5400000" flipH="1" flipV="1">
              <a:off x="5367223" y="3230595"/>
              <a:ext cx="3727768" cy="559123"/>
            </a:xfrm>
            <a:prstGeom prst="bentConnector4">
              <a:avLst>
                <a:gd name="adj1" fmla="val 7869"/>
                <a:gd name="adj2" fmla="val 303503"/>
              </a:avLst>
            </a:prstGeom>
            <a:noFill/>
            <a:ln w="9525">
              <a:solidFill>
                <a:schemeClr val="tx1"/>
              </a:solidFill>
              <a:miter lim="800000"/>
              <a:headEnd/>
              <a:tailEnd/>
            </a:ln>
            <a:extLst>
              <a:ext uri="{909E8E84-426E-40DD-AFC4-6F175D3DCCD1}">
                <a14:hiddenFill xmlns="" xmlns:a14="http://schemas.microsoft.com/office/drawing/2010/main">
                  <a:noFill/>
                </a14:hiddenFill>
              </a:ext>
            </a:extLst>
          </p:spPr>
        </p:cxnSp>
        <p:sp>
          <p:nvSpPr>
            <p:cNvPr id="29" name="Text Box 1082"/>
            <p:cNvSpPr txBox="1">
              <a:spLocks noChangeArrowheads="1"/>
            </p:cNvSpPr>
            <p:nvPr/>
          </p:nvSpPr>
          <p:spPr bwMode="auto">
            <a:xfrm>
              <a:off x="7430794" y="2866026"/>
              <a:ext cx="1865314" cy="835024"/>
            </a:xfrm>
            <a:prstGeom prst="rect">
              <a:avLst/>
            </a:prstGeom>
            <a:gradFill rotWithShape="0">
              <a:gsLst>
                <a:gs pos="0">
                  <a:schemeClr val="bg1">
                    <a:lumMod val="85000"/>
                  </a:schemeClr>
                </a:gs>
                <a:gs pos="100000">
                  <a:schemeClr val="bg1"/>
                </a:gs>
              </a:gsLst>
              <a:lin ang="5400000" scaled="1"/>
            </a:gradFill>
            <a:ln w="9525">
              <a:solidFill>
                <a:schemeClr val="tx1"/>
              </a:solidFill>
              <a:miter lim="800000"/>
              <a:headEnd/>
              <a:tailEnd/>
            </a:ln>
          </p:spPr>
          <p:txBody>
            <a:bodyPr wrap="none" anchor="ct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mtClean="0"/>
                <a:t>Widget Properties </a:t>
              </a:r>
            </a:p>
            <a:p>
              <a:pPr eaLnBrk="1" hangingPunct="1"/>
              <a:r>
                <a:rPr lang="en-US" smtClean="0"/>
                <a:t>are bound to </a:t>
              </a:r>
            </a:p>
            <a:p>
              <a:pPr eaLnBrk="1" hangingPunct="1"/>
              <a:r>
                <a:rPr lang="en-US" smtClean="0"/>
                <a:t>API functions</a:t>
              </a:r>
              <a:endParaRPr lang="en-US"/>
            </a:p>
          </p:txBody>
        </p:sp>
        <p:grpSp>
          <p:nvGrpSpPr>
            <p:cNvPr id="30" name="Group 1087"/>
            <p:cNvGrpSpPr>
              <a:grpSpLocks/>
            </p:cNvGrpSpPr>
            <p:nvPr/>
          </p:nvGrpSpPr>
          <p:grpSpPr bwMode="auto">
            <a:xfrm>
              <a:off x="3422650" y="3316288"/>
              <a:ext cx="3530600" cy="2543175"/>
              <a:chOff x="2232" y="2446"/>
              <a:chExt cx="2224" cy="1602"/>
            </a:xfrm>
          </p:grpSpPr>
          <p:sp>
            <p:nvSpPr>
              <p:cNvPr id="31" name="AutoShape 1083"/>
              <p:cNvSpPr>
                <a:spLocks noChangeArrowheads="1"/>
              </p:cNvSpPr>
              <p:nvPr/>
            </p:nvSpPr>
            <p:spPr bwMode="auto">
              <a:xfrm>
                <a:off x="2232" y="2446"/>
                <a:ext cx="2224" cy="1602"/>
              </a:xfrm>
              <a:prstGeom prst="roundRect">
                <a:avLst>
                  <a:gd name="adj" fmla="val 16667"/>
                </a:avLst>
              </a:prstGeom>
              <a:gradFill rotWithShape="1">
                <a:gsLst>
                  <a:gs pos="0">
                    <a:srgbClr val="FFC000"/>
                  </a:gs>
                  <a:gs pos="100000">
                    <a:schemeClr val="bg1"/>
                  </a:gs>
                </a:gsLst>
                <a:lin ang="5400000" scaled="1"/>
              </a:gradFill>
              <a:ln w="9525" algn="ctr">
                <a:solidFill>
                  <a:srgbClr val="FF6600"/>
                </a:solidFill>
                <a:prstDash val="dash"/>
                <a:round/>
                <a:headEnd/>
                <a:tailEnd/>
              </a:ln>
            </p:spPr>
            <p:txBody>
              <a:bodyPr wrap="none" anchor="ctr"/>
              <a:lstStyle/>
              <a:p>
                <a:pPr defTabSz="996950"/>
                <a:endParaRPr lang="en-US" sz="2000" b="1" dirty="0"/>
              </a:p>
              <a:p>
                <a:pPr defTabSz="996950"/>
                <a:r>
                  <a:rPr lang="en-US" sz="2000" b="1" dirty="0"/>
                  <a:t>        Data Consistency </a:t>
                </a:r>
              </a:p>
              <a:p>
                <a:pPr defTabSz="996950"/>
                <a:r>
                  <a:rPr lang="en-US" sz="2000" b="1" dirty="0"/>
                  <a:t>        Problem:</a:t>
                </a:r>
                <a:br>
                  <a:rPr lang="en-US" sz="2000" b="1" dirty="0"/>
                </a:br>
                <a:endParaRPr lang="en-US" sz="2000" b="1" dirty="0"/>
              </a:p>
              <a:p>
                <a:pPr defTabSz="996950"/>
                <a:r>
                  <a:rPr lang="en-US" b="1" dirty="0"/>
                  <a:t>Output of real-time applications</a:t>
                </a:r>
              </a:p>
              <a:p>
                <a:pPr defTabSz="996950"/>
                <a:r>
                  <a:rPr lang="en-US" b="1" dirty="0"/>
                  <a:t>can change during </a:t>
                </a:r>
                <a:r>
                  <a:rPr lang="en-US" b="1" dirty="0" smtClean="0"/>
                  <a:t>display</a:t>
                </a:r>
                <a:endParaRPr lang="en-US" b="1" dirty="0"/>
              </a:p>
              <a:p>
                <a:pPr defTabSz="996950"/>
                <a:r>
                  <a:rPr lang="en-US" b="1" dirty="0"/>
                  <a:t>update </a:t>
                </a:r>
                <a:r>
                  <a:rPr lang="en-US" b="1" dirty="0" smtClean="0"/>
                  <a:t>cycle or evaluation</a:t>
                </a:r>
              </a:p>
              <a:p>
                <a:pPr defTabSz="996950"/>
                <a:r>
                  <a:rPr lang="en-US" b="1" dirty="0" smtClean="0"/>
                  <a:t>of a state machine condition</a:t>
                </a:r>
                <a:endParaRPr lang="en-US" b="1" dirty="0"/>
              </a:p>
            </p:txBody>
          </p:sp>
          <p:sp>
            <p:nvSpPr>
              <p:cNvPr id="32" name="AutoShape 1084"/>
              <p:cNvSpPr>
                <a:spLocks noChangeArrowheads="1"/>
              </p:cNvSpPr>
              <p:nvPr/>
            </p:nvSpPr>
            <p:spPr bwMode="auto">
              <a:xfrm>
                <a:off x="2504" y="2839"/>
                <a:ext cx="208" cy="322"/>
              </a:xfrm>
              <a:prstGeom prst="lightningBolt">
                <a:avLst/>
              </a:prstGeom>
              <a:solidFill>
                <a:srgbClr val="FF0000"/>
              </a:solidFill>
              <a:ln w="9525" algn="ctr">
                <a:solidFill>
                  <a:schemeClr val="tx1"/>
                </a:solidFill>
                <a:miter lim="800000"/>
                <a:headEnd/>
                <a:tailEnd/>
              </a:ln>
            </p:spPr>
            <p:txBody>
              <a:bodyPr wrap="none" anchor="ctr"/>
              <a:lstStyle/>
              <a:p>
                <a:endParaRPr lang="en-US"/>
              </a:p>
            </p:txBody>
          </p:sp>
        </p:grp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400" b="1" dirty="0" smtClean="0"/>
              <a:t>Objective:</a:t>
            </a:r>
          </a:p>
          <a:p>
            <a:pPr lvl="1"/>
            <a:r>
              <a:rPr lang="en-US" sz="2000" dirty="0" smtClean="0"/>
              <a:t>Provide a consistent set of HMI data during HMI update cycle for ...</a:t>
            </a:r>
          </a:p>
          <a:p>
            <a:pPr lvl="2"/>
            <a:r>
              <a:rPr lang="en-US" sz="1600" dirty="0" smtClean="0"/>
              <a:t>APIs logically belonging together (e.g. ODO and distance unit)</a:t>
            </a:r>
          </a:p>
          <a:p>
            <a:pPr lvl="2"/>
            <a:r>
              <a:rPr lang="en-US" sz="1600" dirty="0" smtClean="0"/>
              <a:t>APIs multiply accessed during an update cycle</a:t>
            </a:r>
          </a:p>
          <a:p>
            <a:pPr lvl="2"/>
            <a:r>
              <a:rPr lang="en-US" sz="1600" dirty="0" smtClean="0"/>
              <a:t>APIs used in the state machine</a:t>
            </a:r>
          </a:p>
          <a:p>
            <a:r>
              <a:rPr lang="en-US" sz="2400" b="1" dirty="0" smtClean="0"/>
              <a:t>Constraints:</a:t>
            </a:r>
          </a:p>
          <a:p>
            <a:pPr lvl="1"/>
            <a:r>
              <a:rPr lang="en-US" sz="2000" dirty="0" smtClean="0"/>
              <a:t>HMI task is preemptive</a:t>
            </a:r>
          </a:p>
          <a:p>
            <a:pPr lvl="1"/>
            <a:r>
              <a:rPr lang="en-US" sz="2000" dirty="0" smtClean="0"/>
              <a:t>Applications have higher task priority than HMI</a:t>
            </a:r>
          </a:p>
          <a:p>
            <a:pPr lvl="1"/>
            <a:r>
              <a:rPr lang="en-US" sz="2000" dirty="0" smtClean="0"/>
              <a:t>So consistency during processing is not guaranteed</a:t>
            </a:r>
          </a:p>
          <a:p>
            <a:r>
              <a:rPr lang="en-US" sz="2400" b="1" dirty="0" smtClean="0"/>
              <a:t>Solution:</a:t>
            </a:r>
          </a:p>
          <a:p>
            <a:pPr lvl="1"/>
            <a:r>
              <a:rPr lang="en-US" sz="2000" dirty="0" smtClean="0"/>
              <a:t>Double - buffering of the </a:t>
            </a:r>
            <a:r>
              <a:rPr lang="en-US" sz="2000" u="sng" dirty="0" smtClean="0"/>
              <a:t>required</a:t>
            </a:r>
            <a:r>
              <a:rPr lang="en-US" sz="2000" dirty="0" smtClean="0"/>
              <a:t> system data</a:t>
            </a:r>
          </a:p>
          <a:p>
            <a:pPr lvl="1"/>
            <a:r>
              <a:rPr lang="en-US" sz="2000" dirty="0" smtClean="0"/>
              <a:t>A copy of all data required for the current visual and the state machine is created</a:t>
            </a:r>
          </a:p>
          <a:p>
            <a:pPr lvl="1"/>
            <a:r>
              <a:rPr lang="en-US" sz="2000" dirty="0" smtClean="0"/>
              <a:t>This copy is used by the HMI to perform state handling and render the widget tree</a:t>
            </a:r>
            <a:endParaRPr lang="en-US" sz="2000" dirty="0"/>
          </a:p>
        </p:txBody>
      </p:sp>
      <p:sp>
        <p:nvSpPr>
          <p:cNvPr id="3" name="Titel 2"/>
          <p:cNvSpPr>
            <a:spLocks noGrp="1"/>
          </p:cNvSpPr>
          <p:nvPr>
            <p:ph type="title"/>
          </p:nvPr>
        </p:nvSpPr>
        <p:spPr/>
        <p:txBody>
          <a:bodyPr/>
          <a:lstStyle/>
          <a:p>
            <a:r>
              <a:rPr lang="en-US" dirty="0" smtClean="0"/>
              <a:t>API - Data Consistency</a:t>
            </a:r>
            <a:endParaRPr lang="en-US"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r>
              <a:rPr lang="en-US" sz="2400" dirty="0" smtClean="0"/>
              <a:t>copying of all HMI data from DPOOL to the API</a:t>
            </a:r>
          </a:p>
          <a:p>
            <a:pPr lvl="1"/>
            <a:r>
              <a:rPr lang="en-US" sz="2000" dirty="0" smtClean="0"/>
              <a:t>Data to be captured is determined by a list of used APIs</a:t>
            </a:r>
          </a:p>
          <a:p>
            <a:pPr lvl="1"/>
            <a:r>
              <a:rPr lang="en-US" sz="2000" dirty="0" smtClean="0"/>
              <a:t>This list is passed from the EPF to the API Manager during tree creation or change</a:t>
            </a:r>
          </a:p>
          <a:p>
            <a:pPr lvl="1"/>
            <a:r>
              <a:rPr lang="en-US" sz="2000" dirty="0" smtClean="0"/>
              <a:t>Each API in the list needs to be associated to the API Manager’s data</a:t>
            </a:r>
          </a:p>
          <a:p>
            <a:pPr lvl="1"/>
            <a:r>
              <a:rPr lang="en-US" sz="2000" dirty="0" smtClean="0"/>
              <a:t>Problem: One structure in the API can be associated by multiple APIs</a:t>
            </a:r>
          </a:p>
        </p:txBody>
      </p:sp>
      <p:sp>
        <p:nvSpPr>
          <p:cNvPr id="3" name="Titel 2"/>
          <p:cNvSpPr>
            <a:spLocks noGrp="1"/>
          </p:cNvSpPr>
          <p:nvPr>
            <p:ph type="title"/>
          </p:nvPr>
        </p:nvSpPr>
        <p:spPr/>
        <p:txBody>
          <a:bodyPr/>
          <a:lstStyle/>
          <a:p>
            <a:r>
              <a:rPr lang="en-US" dirty="0" smtClean="0"/>
              <a:t>API - Data Consistency</a:t>
            </a:r>
            <a:endParaRPr lang="de-DE" dirty="0"/>
          </a:p>
        </p:txBody>
      </p:sp>
      <p:grpSp>
        <p:nvGrpSpPr>
          <p:cNvPr id="4" name="Gruppieren 3"/>
          <p:cNvGrpSpPr/>
          <p:nvPr/>
        </p:nvGrpSpPr>
        <p:grpSpPr>
          <a:xfrm>
            <a:off x="1043608" y="4005064"/>
            <a:ext cx="7016750" cy="1784350"/>
            <a:chOff x="1644650" y="2792413"/>
            <a:chExt cx="7016750" cy="1784350"/>
          </a:xfrm>
        </p:grpSpPr>
        <p:sp>
          <p:nvSpPr>
            <p:cNvPr id="5" name="Rectangle 5"/>
            <p:cNvSpPr>
              <a:spLocks noChangeArrowheads="1"/>
            </p:cNvSpPr>
            <p:nvPr/>
          </p:nvSpPr>
          <p:spPr bwMode="auto">
            <a:xfrm>
              <a:off x="4029075" y="2817813"/>
              <a:ext cx="2174875" cy="1758950"/>
            </a:xfrm>
            <a:prstGeom prst="rect">
              <a:avLst/>
            </a:prstGeom>
            <a:gradFill rotWithShape="0">
              <a:gsLst>
                <a:gs pos="0">
                  <a:schemeClr val="bg1">
                    <a:lumMod val="85000"/>
                  </a:schemeClr>
                </a:gs>
                <a:gs pos="100000">
                  <a:srgbClr val="FFFFFF"/>
                </a:gs>
              </a:gsLst>
              <a:lin ang="5400000" scaled="1"/>
            </a:gradFill>
            <a:ln w="9525">
              <a:solidFill>
                <a:schemeClr val="tx1"/>
              </a:solidFill>
              <a:miter lim="800000"/>
              <a:headEnd/>
              <a:tailEnd/>
            </a:ln>
          </p:spPr>
          <p:txBody>
            <a:bodyPr wrap="none"/>
            <a:lstStyle/>
            <a:p>
              <a:pPr algn="r"/>
              <a:r>
                <a:rPr lang="de-DE" sz="1400" b="1"/>
                <a:t>API_MANAGER</a:t>
              </a:r>
              <a:endParaRPr lang="en-US" sz="1400" b="1"/>
            </a:p>
          </p:txBody>
        </p:sp>
        <p:sp>
          <p:nvSpPr>
            <p:cNvPr id="6" name="Rectangle 6"/>
            <p:cNvSpPr>
              <a:spLocks noChangeArrowheads="1"/>
            </p:cNvSpPr>
            <p:nvPr/>
          </p:nvSpPr>
          <p:spPr bwMode="auto">
            <a:xfrm>
              <a:off x="1644650" y="2808288"/>
              <a:ext cx="2174875" cy="1749425"/>
            </a:xfrm>
            <a:prstGeom prst="rect">
              <a:avLst/>
            </a:prstGeom>
            <a:gradFill rotWithShape="0">
              <a:gsLst>
                <a:gs pos="0">
                  <a:schemeClr val="bg1">
                    <a:lumMod val="85000"/>
                  </a:schemeClr>
                </a:gs>
                <a:gs pos="100000">
                  <a:srgbClr val="FFFFFF"/>
                </a:gs>
              </a:gsLst>
              <a:lin ang="5400000" scaled="1"/>
            </a:gradFill>
            <a:ln w="9525">
              <a:solidFill>
                <a:schemeClr val="tx1"/>
              </a:solidFill>
              <a:miter lim="800000"/>
              <a:headEnd/>
              <a:tailEnd/>
            </a:ln>
          </p:spPr>
          <p:txBody>
            <a:bodyPr wrap="none"/>
            <a:lstStyle/>
            <a:p>
              <a:pPr algn="r"/>
              <a:r>
                <a:rPr lang="de-DE" sz="1400" b="1"/>
                <a:t>DPOOL</a:t>
              </a:r>
              <a:endParaRPr lang="en-US" sz="1400" b="1"/>
            </a:p>
          </p:txBody>
        </p:sp>
        <p:sp>
          <p:nvSpPr>
            <p:cNvPr id="7" name="Rectangle 7"/>
            <p:cNvSpPr>
              <a:spLocks noChangeArrowheads="1"/>
            </p:cNvSpPr>
            <p:nvPr/>
          </p:nvSpPr>
          <p:spPr bwMode="auto">
            <a:xfrm>
              <a:off x="2382838" y="3273425"/>
              <a:ext cx="723900" cy="800100"/>
            </a:xfrm>
            <a:prstGeom prst="rect">
              <a:avLst/>
            </a:prstGeom>
            <a:gradFill>
              <a:gsLst>
                <a:gs pos="0">
                  <a:schemeClr val="bg1">
                    <a:lumMod val="85000"/>
                  </a:schemeClr>
                </a:gs>
                <a:gs pos="100000">
                  <a:srgbClr val="FFFFFF"/>
                </a:gs>
              </a:gsLst>
            </a:gradFill>
            <a:ln w="9525" algn="ctr">
              <a:solidFill>
                <a:schemeClr val="tx1"/>
              </a:solidFill>
              <a:miter lim="800000"/>
              <a:headEnd/>
              <a:tailEnd/>
            </a:ln>
          </p:spPr>
          <p:txBody>
            <a:bodyPr wrap="none" lIns="0" tIns="0" rIns="0" bIns="0"/>
            <a:lstStyle/>
            <a:p>
              <a:pPr algn="r" defTabSz="996950"/>
              <a:r>
                <a:rPr lang="en-US" sz="1200"/>
                <a:t>M_Clock </a:t>
              </a:r>
            </a:p>
          </p:txBody>
        </p:sp>
        <p:sp>
          <p:nvSpPr>
            <p:cNvPr id="8" name="Rectangle 8"/>
            <p:cNvSpPr>
              <a:spLocks noChangeArrowheads="1"/>
            </p:cNvSpPr>
            <p:nvPr/>
          </p:nvSpPr>
          <p:spPr bwMode="auto">
            <a:xfrm>
              <a:off x="2466975" y="3529013"/>
              <a:ext cx="552450" cy="22860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hour</a:t>
              </a:r>
            </a:p>
          </p:txBody>
        </p:sp>
        <p:sp>
          <p:nvSpPr>
            <p:cNvPr id="9" name="Rectangle 9"/>
            <p:cNvSpPr>
              <a:spLocks noChangeArrowheads="1"/>
            </p:cNvSpPr>
            <p:nvPr/>
          </p:nvSpPr>
          <p:spPr bwMode="auto">
            <a:xfrm>
              <a:off x="2465388" y="3775075"/>
              <a:ext cx="552450" cy="22860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minute</a:t>
              </a:r>
            </a:p>
          </p:txBody>
        </p:sp>
        <p:sp>
          <p:nvSpPr>
            <p:cNvPr id="10" name="Rectangle 13"/>
            <p:cNvSpPr>
              <a:spLocks noChangeArrowheads="1"/>
            </p:cNvSpPr>
            <p:nvPr/>
          </p:nvSpPr>
          <p:spPr bwMode="auto">
            <a:xfrm>
              <a:off x="4732338" y="3108325"/>
              <a:ext cx="1009650" cy="1362075"/>
            </a:xfrm>
            <a:prstGeom prst="rect">
              <a:avLst/>
            </a:prstGeom>
            <a:solidFill>
              <a:schemeClr val="tx1">
                <a:lumMod val="50000"/>
                <a:lumOff val="50000"/>
              </a:schemeClr>
            </a:solidFill>
            <a:ln w="9525" algn="ctr">
              <a:solidFill>
                <a:schemeClr val="tx1"/>
              </a:solidFill>
              <a:miter lim="800000"/>
              <a:headEnd/>
              <a:tailEnd/>
            </a:ln>
          </p:spPr>
          <p:txBody>
            <a:bodyPr wrap="none" lIns="0" tIns="0" rIns="0" bIns="0"/>
            <a:lstStyle/>
            <a:p>
              <a:pPr algn="r" defTabSz="996950"/>
              <a:r>
                <a:rPr lang="en-US" sz="1200">
                  <a:solidFill>
                    <a:schemeClr val="bg1"/>
                  </a:solidFill>
                </a:rPr>
                <a:t>D_Clock </a:t>
              </a:r>
            </a:p>
          </p:txBody>
        </p:sp>
        <p:sp>
          <p:nvSpPr>
            <p:cNvPr id="11" name="Rectangle 10"/>
            <p:cNvSpPr>
              <a:spLocks noChangeArrowheads="1"/>
            </p:cNvSpPr>
            <p:nvPr/>
          </p:nvSpPr>
          <p:spPr bwMode="auto">
            <a:xfrm>
              <a:off x="4886325" y="3405188"/>
              <a:ext cx="723900" cy="685800"/>
            </a:xfrm>
            <a:prstGeom prst="rect">
              <a:avLst/>
            </a:prstGeom>
            <a:solidFill>
              <a:schemeClr val="bg1">
                <a:lumMod val="85000"/>
              </a:schemeClr>
            </a:solidFill>
            <a:ln w="9525" algn="ctr">
              <a:solidFill>
                <a:schemeClr val="tx1"/>
              </a:solidFill>
              <a:miter lim="800000"/>
              <a:headEnd/>
              <a:tailEnd/>
            </a:ln>
          </p:spPr>
          <p:txBody>
            <a:bodyPr wrap="none" lIns="0" tIns="0" rIns="0" bIns="0"/>
            <a:lstStyle/>
            <a:p>
              <a:pPr algn="r" defTabSz="996950"/>
              <a:r>
                <a:rPr lang="en-US" sz="1200" dirty="0" err="1"/>
                <a:t>M_Clock</a:t>
              </a:r>
              <a:r>
                <a:rPr lang="en-US" sz="1200" dirty="0"/>
                <a:t>' </a:t>
              </a:r>
            </a:p>
          </p:txBody>
        </p:sp>
        <p:sp>
          <p:nvSpPr>
            <p:cNvPr id="12" name="Rectangle 11"/>
            <p:cNvSpPr>
              <a:spLocks noChangeArrowheads="1"/>
            </p:cNvSpPr>
            <p:nvPr/>
          </p:nvSpPr>
          <p:spPr bwMode="auto">
            <a:xfrm>
              <a:off x="4970463" y="3670300"/>
              <a:ext cx="552450" cy="180975"/>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hour</a:t>
              </a:r>
            </a:p>
          </p:txBody>
        </p:sp>
        <p:sp>
          <p:nvSpPr>
            <p:cNvPr id="13" name="Rectangle 12"/>
            <p:cNvSpPr>
              <a:spLocks noChangeArrowheads="1"/>
            </p:cNvSpPr>
            <p:nvPr/>
          </p:nvSpPr>
          <p:spPr bwMode="auto">
            <a:xfrm>
              <a:off x="4968875" y="3868738"/>
              <a:ext cx="552450" cy="171450"/>
            </a:xfrm>
            <a:prstGeom prst="rect">
              <a:avLst/>
            </a:prstGeom>
            <a:gradFill rotWithShape="0">
              <a:gsLst>
                <a:gs pos="0">
                  <a:srgbClr val="33CC33"/>
                </a:gs>
                <a:gs pos="100000">
                  <a:schemeClr val="bg1"/>
                </a:gs>
              </a:gsLst>
              <a:lin ang="5400000" scaled="1"/>
            </a:gradFill>
            <a:ln w="9525" algn="ctr">
              <a:solidFill>
                <a:schemeClr val="tx1"/>
              </a:solidFill>
              <a:miter lim="800000"/>
              <a:headEnd/>
              <a:tailEnd/>
            </a:ln>
          </p:spPr>
          <p:txBody>
            <a:bodyPr wrap="none" anchor="ctr"/>
            <a:lstStyle/>
            <a:p>
              <a:r>
                <a:rPr lang="en-US" sz="1200" b="1"/>
                <a:t>minute</a:t>
              </a:r>
            </a:p>
          </p:txBody>
        </p:sp>
        <p:sp>
          <p:nvSpPr>
            <p:cNvPr id="14" name="Rectangle 14"/>
            <p:cNvSpPr>
              <a:spLocks noChangeArrowheads="1"/>
            </p:cNvSpPr>
            <p:nvPr/>
          </p:nvSpPr>
          <p:spPr bwMode="auto">
            <a:xfrm>
              <a:off x="4881563" y="4210050"/>
              <a:ext cx="723900" cy="161925"/>
            </a:xfrm>
            <a:prstGeom prst="rect">
              <a:avLst/>
            </a:prstGeom>
            <a:solidFill>
              <a:schemeClr val="tx1">
                <a:lumMod val="50000"/>
                <a:lumOff val="50000"/>
              </a:schemeClr>
            </a:solidFill>
            <a:ln w="9525" algn="ctr">
              <a:solidFill>
                <a:schemeClr val="tx1"/>
              </a:solidFill>
              <a:miter lim="800000"/>
              <a:headEnd/>
              <a:tailEnd/>
            </a:ln>
          </p:spPr>
          <p:txBody>
            <a:bodyPr wrap="none" lIns="0" tIns="0" rIns="0" bIns="0"/>
            <a:lstStyle/>
            <a:p>
              <a:pPr defTabSz="996950"/>
              <a:r>
                <a:rPr lang="en-US" sz="1200">
                  <a:solidFill>
                    <a:schemeClr val="bg1"/>
                  </a:solidFill>
                </a:rPr>
                <a:t>flags</a:t>
              </a:r>
            </a:p>
          </p:txBody>
        </p:sp>
        <p:sp>
          <p:nvSpPr>
            <p:cNvPr id="15" name="Rectangle 15"/>
            <p:cNvSpPr>
              <a:spLocks noChangeArrowheads="1"/>
            </p:cNvSpPr>
            <p:nvPr/>
          </p:nvSpPr>
          <p:spPr bwMode="auto">
            <a:xfrm>
              <a:off x="6435725" y="2792413"/>
              <a:ext cx="2225675" cy="1758950"/>
            </a:xfrm>
            <a:prstGeom prst="rect">
              <a:avLst/>
            </a:prstGeom>
            <a:gradFill rotWithShape="0">
              <a:gsLst>
                <a:gs pos="0">
                  <a:schemeClr val="bg1">
                    <a:lumMod val="85000"/>
                  </a:schemeClr>
                </a:gs>
                <a:gs pos="100000">
                  <a:srgbClr val="FFFFFF"/>
                </a:gs>
              </a:gsLst>
              <a:lin ang="5400000" scaled="1"/>
            </a:gradFill>
            <a:ln w="9525">
              <a:solidFill>
                <a:schemeClr val="tx1"/>
              </a:solidFill>
              <a:miter lim="800000"/>
              <a:headEnd/>
              <a:tailEnd/>
            </a:ln>
          </p:spPr>
          <p:txBody>
            <a:bodyPr wrap="none"/>
            <a:lstStyle/>
            <a:p>
              <a:pPr algn="r"/>
              <a:r>
                <a:rPr lang="de-DE" sz="1400" b="1"/>
                <a:t>API</a:t>
              </a:r>
              <a:endParaRPr lang="en-US" sz="1400" b="1"/>
            </a:p>
          </p:txBody>
        </p:sp>
        <p:sp>
          <p:nvSpPr>
            <p:cNvPr id="16" name="AutoShape 17"/>
            <p:cNvSpPr>
              <a:spLocks noChangeArrowheads="1"/>
            </p:cNvSpPr>
            <p:nvPr/>
          </p:nvSpPr>
          <p:spPr bwMode="auto">
            <a:xfrm>
              <a:off x="6621463" y="3357563"/>
              <a:ext cx="1844675" cy="225425"/>
            </a:xfrm>
            <a:prstGeom prst="roundRect">
              <a:avLst>
                <a:gd name="adj" fmla="val 16667"/>
              </a:avLst>
            </a:prstGeom>
            <a:gradFill rotWithShape="0">
              <a:gsLst>
                <a:gs pos="0">
                  <a:srgbClr val="33CC33"/>
                </a:gs>
                <a:gs pos="100000">
                  <a:schemeClr val="bg1"/>
                </a:gs>
              </a:gsLst>
              <a:lin ang="5400000" scaled="1"/>
            </a:gradFill>
            <a:ln w="9525">
              <a:solidFill>
                <a:schemeClr val="tx1"/>
              </a:solidFill>
              <a:round/>
              <a:headEnd/>
              <a:tailEnd/>
            </a:ln>
          </p:spPr>
          <p:txBody>
            <a:bodyPr wrap="none" anchor="ctr"/>
            <a:lstStyle/>
            <a:p>
              <a:r>
                <a:rPr lang="de-DE" sz="1200" b="1"/>
                <a:t>GetCurrentHour</a:t>
              </a:r>
              <a:endParaRPr lang="en-US" sz="1200" b="1"/>
            </a:p>
          </p:txBody>
        </p:sp>
        <p:sp>
          <p:nvSpPr>
            <p:cNvPr id="17" name="AutoShape 18"/>
            <p:cNvSpPr>
              <a:spLocks noChangeArrowheads="1"/>
            </p:cNvSpPr>
            <p:nvPr/>
          </p:nvSpPr>
          <p:spPr bwMode="auto">
            <a:xfrm>
              <a:off x="6619875" y="3946525"/>
              <a:ext cx="1844675" cy="225425"/>
            </a:xfrm>
            <a:prstGeom prst="roundRect">
              <a:avLst>
                <a:gd name="adj" fmla="val 16667"/>
              </a:avLst>
            </a:prstGeom>
            <a:gradFill rotWithShape="0">
              <a:gsLst>
                <a:gs pos="0">
                  <a:srgbClr val="33CC33"/>
                </a:gs>
                <a:gs pos="100000">
                  <a:schemeClr val="bg1"/>
                </a:gs>
              </a:gsLst>
              <a:lin ang="5400000" scaled="1"/>
            </a:gradFill>
            <a:ln w="9525">
              <a:solidFill>
                <a:schemeClr val="tx1"/>
              </a:solidFill>
              <a:round/>
              <a:headEnd/>
              <a:tailEnd/>
            </a:ln>
          </p:spPr>
          <p:txBody>
            <a:bodyPr wrap="none" anchor="ctr"/>
            <a:lstStyle/>
            <a:p>
              <a:r>
                <a:rPr lang="de-DE" sz="1200" b="1"/>
                <a:t>GetCurrentMinute</a:t>
              </a:r>
              <a:endParaRPr lang="en-US" sz="1200" b="1"/>
            </a:p>
          </p:txBody>
        </p:sp>
        <p:sp>
          <p:nvSpPr>
            <p:cNvPr id="18" name="Text Box 24"/>
            <p:cNvSpPr txBox="1">
              <a:spLocks noChangeArrowheads="1"/>
            </p:cNvSpPr>
            <p:nvPr/>
          </p:nvSpPr>
          <p:spPr bwMode="auto">
            <a:xfrm>
              <a:off x="3640138" y="3568700"/>
              <a:ext cx="514350" cy="284163"/>
            </a:xfrm>
            <a:prstGeom prst="rect">
              <a:avLst/>
            </a:prstGeom>
            <a:solidFill>
              <a:schemeClr val="bg1"/>
            </a:solidFill>
            <a:ln w="9525" algn="ctr">
              <a:solidFill>
                <a:schemeClr val="tx1"/>
              </a:solidFill>
              <a:miter lim="800000"/>
              <a:headEnd/>
              <a:tailEnd/>
            </a:ln>
          </p:spPr>
          <p:txBody>
            <a:bodyPr>
              <a:spAutoFit/>
            </a:bodyPr>
            <a:lstStyle>
              <a:lvl1pPr defTabSz="996950" eaLnBrk="0" hangingPunct="0">
                <a:defRPr sz="1500">
                  <a:solidFill>
                    <a:schemeClr val="tx1"/>
                  </a:solidFill>
                  <a:latin typeface="Arial" charset="0"/>
                </a:defRPr>
              </a:lvl1pPr>
              <a:lvl2pPr marL="742950" indent="-285750" defTabSz="996950" eaLnBrk="0" hangingPunct="0">
                <a:defRPr sz="1500">
                  <a:solidFill>
                    <a:schemeClr val="tx1"/>
                  </a:solidFill>
                  <a:latin typeface="Arial" charset="0"/>
                </a:defRPr>
              </a:lvl2pPr>
              <a:lvl3pPr marL="1143000" indent="-228600" defTabSz="996950" eaLnBrk="0" hangingPunct="0">
                <a:defRPr sz="1500">
                  <a:solidFill>
                    <a:schemeClr val="tx1"/>
                  </a:solidFill>
                  <a:latin typeface="Arial" charset="0"/>
                </a:defRPr>
              </a:lvl3pPr>
              <a:lvl4pPr marL="1600200" indent="-228600" defTabSz="996950" eaLnBrk="0" hangingPunct="0">
                <a:defRPr sz="1500">
                  <a:solidFill>
                    <a:schemeClr val="tx1"/>
                  </a:solidFill>
                  <a:latin typeface="Arial" charset="0"/>
                </a:defRPr>
              </a:lvl4pPr>
              <a:lvl5pPr marL="2057400" indent="-228600" defTabSz="996950" eaLnBrk="0" hangingPunct="0">
                <a:defRPr sz="1500">
                  <a:solidFill>
                    <a:schemeClr val="tx1"/>
                  </a:solidFill>
                  <a:latin typeface="Arial" charset="0"/>
                </a:defRPr>
              </a:lvl5pPr>
              <a:lvl6pPr marL="2514600" indent="-228600" algn="ctr" defTabSz="996950" eaLnBrk="0" fontAlgn="base" hangingPunct="0">
                <a:spcBef>
                  <a:spcPct val="0"/>
                </a:spcBef>
                <a:spcAft>
                  <a:spcPct val="0"/>
                </a:spcAft>
                <a:defRPr sz="1500">
                  <a:solidFill>
                    <a:schemeClr val="tx1"/>
                  </a:solidFill>
                  <a:latin typeface="Arial" charset="0"/>
                </a:defRPr>
              </a:lvl6pPr>
              <a:lvl7pPr marL="2971800" indent="-228600" algn="ctr" defTabSz="996950" eaLnBrk="0" fontAlgn="base" hangingPunct="0">
                <a:spcBef>
                  <a:spcPct val="0"/>
                </a:spcBef>
                <a:spcAft>
                  <a:spcPct val="0"/>
                </a:spcAft>
                <a:defRPr sz="1500">
                  <a:solidFill>
                    <a:schemeClr val="tx1"/>
                  </a:solidFill>
                  <a:latin typeface="Arial" charset="0"/>
                </a:defRPr>
              </a:lvl7pPr>
              <a:lvl8pPr marL="3429000" indent="-228600" algn="ctr" defTabSz="996950" eaLnBrk="0" fontAlgn="base" hangingPunct="0">
                <a:spcBef>
                  <a:spcPct val="0"/>
                </a:spcBef>
                <a:spcAft>
                  <a:spcPct val="0"/>
                </a:spcAft>
                <a:defRPr sz="1500">
                  <a:solidFill>
                    <a:schemeClr val="tx1"/>
                  </a:solidFill>
                  <a:latin typeface="Arial" charset="0"/>
                </a:defRPr>
              </a:lvl8pPr>
              <a:lvl9pPr marL="3886200" indent="-228600" algn="ctr" defTabSz="996950"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200" b="1">
                  <a:solidFill>
                    <a:schemeClr val="accent2"/>
                  </a:solidFill>
                </a:rPr>
                <a:t>1:1</a:t>
              </a:r>
            </a:p>
          </p:txBody>
        </p:sp>
        <p:sp>
          <p:nvSpPr>
            <p:cNvPr id="19" name="Text Box 25"/>
            <p:cNvSpPr txBox="1">
              <a:spLocks noChangeArrowheads="1"/>
            </p:cNvSpPr>
            <p:nvPr/>
          </p:nvSpPr>
          <p:spPr bwMode="auto">
            <a:xfrm>
              <a:off x="5867400" y="3605213"/>
              <a:ext cx="514350" cy="284162"/>
            </a:xfrm>
            <a:prstGeom prst="rect">
              <a:avLst/>
            </a:prstGeom>
            <a:solidFill>
              <a:schemeClr val="bg1"/>
            </a:solidFill>
            <a:ln w="9525" algn="ctr">
              <a:solidFill>
                <a:schemeClr val="tx1"/>
              </a:solidFill>
              <a:miter lim="800000"/>
              <a:headEnd/>
              <a:tailEnd/>
            </a:ln>
          </p:spPr>
          <p:txBody>
            <a:bodyPr>
              <a:spAutoFit/>
            </a:bodyPr>
            <a:lstStyle>
              <a:lvl1pPr defTabSz="996950" eaLnBrk="0" hangingPunct="0">
                <a:defRPr sz="1500">
                  <a:solidFill>
                    <a:schemeClr val="tx1"/>
                  </a:solidFill>
                  <a:latin typeface="Arial" charset="0"/>
                </a:defRPr>
              </a:lvl1pPr>
              <a:lvl2pPr marL="742950" indent="-285750" defTabSz="996950" eaLnBrk="0" hangingPunct="0">
                <a:defRPr sz="1500">
                  <a:solidFill>
                    <a:schemeClr val="tx1"/>
                  </a:solidFill>
                  <a:latin typeface="Arial" charset="0"/>
                </a:defRPr>
              </a:lvl2pPr>
              <a:lvl3pPr marL="1143000" indent="-228600" defTabSz="996950" eaLnBrk="0" hangingPunct="0">
                <a:defRPr sz="1500">
                  <a:solidFill>
                    <a:schemeClr val="tx1"/>
                  </a:solidFill>
                  <a:latin typeface="Arial" charset="0"/>
                </a:defRPr>
              </a:lvl3pPr>
              <a:lvl4pPr marL="1600200" indent="-228600" defTabSz="996950" eaLnBrk="0" hangingPunct="0">
                <a:defRPr sz="1500">
                  <a:solidFill>
                    <a:schemeClr val="tx1"/>
                  </a:solidFill>
                  <a:latin typeface="Arial" charset="0"/>
                </a:defRPr>
              </a:lvl4pPr>
              <a:lvl5pPr marL="2057400" indent="-228600" defTabSz="996950" eaLnBrk="0" hangingPunct="0">
                <a:defRPr sz="1500">
                  <a:solidFill>
                    <a:schemeClr val="tx1"/>
                  </a:solidFill>
                  <a:latin typeface="Arial" charset="0"/>
                </a:defRPr>
              </a:lvl5pPr>
              <a:lvl6pPr marL="2514600" indent="-228600" algn="ctr" defTabSz="996950" eaLnBrk="0" fontAlgn="base" hangingPunct="0">
                <a:spcBef>
                  <a:spcPct val="0"/>
                </a:spcBef>
                <a:spcAft>
                  <a:spcPct val="0"/>
                </a:spcAft>
                <a:defRPr sz="1500">
                  <a:solidFill>
                    <a:schemeClr val="tx1"/>
                  </a:solidFill>
                  <a:latin typeface="Arial" charset="0"/>
                </a:defRPr>
              </a:lvl6pPr>
              <a:lvl7pPr marL="2971800" indent="-228600" algn="ctr" defTabSz="996950" eaLnBrk="0" fontAlgn="base" hangingPunct="0">
                <a:spcBef>
                  <a:spcPct val="0"/>
                </a:spcBef>
                <a:spcAft>
                  <a:spcPct val="0"/>
                </a:spcAft>
                <a:defRPr sz="1500">
                  <a:solidFill>
                    <a:schemeClr val="tx1"/>
                  </a:solidFill>
                  <a:latin typeface="Arial" charset="0"/>
                </a:defRPr>
              </a:lvl7pPr>
              <a:lvl8pPr marL="3429000" indent="-228600" algn="ctr" defTabSz="996950" eaLnBrk="0" fontAlgn="base" hangingPunct="0">
                <a:spcBef>
                  <a:spcPct val="0"/>
                </a:spcBef>
                <a:spcAft>
                  <a:spcPct val="0"/>
                </a:spcAft>
                <a:defRPr sz="1500">
                  <a:solidFill>
                    <a:schemeClr val="tx1"/>
                  </a:solidFill>
                  <a:latin typeface="Arial" charset="0"/>
                </a:defRPr>
              </a:lvl8pPr>
              <a:lvl9pPr marL="3886200" indent="-228600" algn="ctr" defTabSz="996950" eaLnBrk="0" fontAlgn="base" hangingPunct="0">
                <a:spcBef>
                  <a:spcPct val="0"/>
                </a:spcBef>
                <a:spcAft>
                  <a:spcPct val="0"/>
                </a:spcAft>
                <a:defRPr sz="1500">
                  <a:solidFill>
                    <a:schemeClr val="tx1"/>
                  </a:solidFill>
                  <a:latin typeface="Arial" charset="0"/>
                </a:defRPr>
              </a:lvl9pPr>
            </a:lstStyle>
            <a:p>
              <a:pPr eaLnBrk="1" hangingPunct="1">
                <a:spcBef>
                  <a:spcPct val="50000"/>
                </a:spcBef>
              </a:pPr>
              <a:r>
                <a:rPr lang="en-US" sz="1200" b="1">
                  <a:solidFill>
                    <a:schemeClr val="accent2"/>
                  </a:solidFill>
                </a:rPr>
                <a:t>1:n</a:t>
              </a:r>
            </a:p>
          </p:txBody>
        </p:sp>
        <p:cxnSp>
          <p:nvCxnSpPr>
            <p:cNvPr id="20" name="AutoShape 26"/>
            <p:cNvCxnSpPr>
              <a:cxnSpLocks noChangeShapeType="1"/>
              <a:stCxn id="7" idx="3"/>
              <a:endCxn id="18" idx="1"/>
            </p:cNvCxnSpPr>
            <p:nvPr/>
          </p:nvCxnSpPr>
          <p:spPr bwMode="auto">
            <a:xfrm>
              <a:off x="3106738" y="3673475"/>
              <a:ext cx="533400" cy="3810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1" name="AutoShape 27"/>
            <p:cNvCxnSpPr>
              <a:cxnSpLocks noChangeShapeType="1"/>
              <a:stCxn id="18" idx="3"/>
              <a:endCxn id="11" idx="1"/>
            </p:cNvCxnSpPr>
            <p:nvPr/>
          </p:nvCxnSpPr>
          <p:spPr bwMode="auto">
            <a:xfrm>
              <a:off x="4154488" y="3711575"/>
              <a:ext cx="731837" cy="36513"/>
            </a:xfrm>
            <a:prstGeom prst="straightConnector1">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22" name="AutoShape 28"/>
            <p:cNvCxnSpPr>
              <a:cxnSpLocks noChangeShapeType="1"/>
              <a:stCxn id="11" idx="3"/>
              <a:endCxn id="19" idx="1"/>
            </p:cNvCxnSpPr>
            <p:nvPr/>
          </p:nvCxnSpPr>
          <p:spPr bwMode="auto">
            <a:xfrm>
              <a:off x="5610225" y="3748088"/>
              <a:ext cx="257175" cy="0"/>
            </a:xfrm>
            <a:prstGeom prst="straightConnector1">
              <a:avLst/>
            </a:prstGeom>
            <a:noFill/>
            <a:ln w="9525">
              <a:solidFill>
                <a:schemeClr val="tx1"/>
              </a:solidFill>
              <a:round/>
              <a:headEnd/>
              <a:tailEnd/>
            </a:ln>
            <a:extLst>
              <a:ext uri="{909E8E84-426E-40DD-AFC4-6F175D3DCCD1}">
                <a14:hiddenFill xmlns="" xmlns:a14="http://schemas.microsoft.com/office/drawing/2010/main">
                  <a:noFill/>
                </a14:hiddenFill>
              </a:ext>
            </a:extLst>
          </p:spPr>
        </p:cxnSp>
        <p:cxnSp>
          <p:nvCxnSpPr>
            <p:cNvPr id="23" name="AutoShape 29"/>
            <p:cNvCxnSpPr>
              <a:cxnSpLocks noChangeShapeType="1"/>
              <a:stCxn id="19" idx="0"/>
              <a:endCxn id="16" idx="1"/>
            </p:cNvCxnSpPr>
            <p:nvPr/>
          </p:nvCxnSpPr>
          <p:spPr bwMode="auto">
            <a:xfrm rot="16200000">
              <a:off x="6305550" y="3289300"/>
              <a:ext cx="134938" cy="496888"/>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cxnSp>
          <p:nvCxnSpPr>
            <p:cNvPr id="24" name="AutoShape 30"/>
            <p:cNvCxnSpPr>
              <a:cxnSpLocks noChangeShapeType="1"/>
              <a:stCxn id="19" idx="2"/>
              <a:endCxn id="17" idx="1"/>
            </p:cNvCxnSpPr>
            <p:nvPr/>
          </p:nvCxnSpPr>
          <p:spPr bwMode="auto">
            <a:xfrm rot="16200000" flipH="1">
              <a:off x="6287293" y="3726657"/>
              <a:ext cx="169863" cy="495300"/>
            </a:xfrm>
            <a:prstGeom prst="bentConnector2">
              <a:avLst/>
            </a:prstGeom>
            <a:noFill/>
            <a:ln w="9525">
              <a:solidFill>
                <a:schemeClr val="tx1"/>
              </a:solidFill>
              <a:miter lim="800000"/>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Solution:</a:t>
            </a:r>
          </a:p>
          <a:p>
            <a:pPr lvl="1"/>
            <a:r>
              <a:rPr lang="en-US" sz="2000" dirty="0" smtClean="0"/>
              <a:t>API List is parsed before capturing the data</a:t>
            </a:r>
          </a:p>
          <a:p>
            <a:pPr lvl="1"/>
            <a:r>
              <a:rPr lang="en-US" sz="2000" dirty="0" smtClean="0"/>
              <a:t>For all APIs that are double-buffered all 1:n references are merged</a:t>
            </a:r>
          </a:p>
          <a:p>
            <a:pPr lvl="1"/>
            <a:r>
              <a:rPr lang="en-US" sz="2000" dirty="0" smtClean="0"/>
              <a:t>A List of data to be captured is generated -&gt; 1:n associations will only lead to </a:t>
            </a:r>
            <a:r>
              <a:rPr lang="en-US" sz="2000" b="1" dirty="0" smtClean="0"/>
              <a:t>one</a:t>
            </a:r>
            <a:r>
              <a:rPr lang="en-US" sz="2000" dirty="0" smtClean="0"/>
              <a:t> copy operation</a:t>
            </a:r>
          </a:p>
        </p:txBody>
      </p:sp>
      <p:sp>
        <p:nvSpPr>
          <p:cNvPr id="3" name="Titel 2"/>
          <p:cNvSpPr>
            <a:spLocks noGrp="1"/>
          </p:cNvSpPr>
          <p:nvPr>
            <p:ph type="title"/>
          </p:nvPr>
        </p:nvSpPr>
        <p:spPr/>
        <p:txBody>
          <a:bodyPr/>
          <a:lstStyle/>
          <a:p>
            <a:r>
              <a:rPr lang="en-US" dirty="0" smtClean="0"/>
              <a:t>API - Data Consistency</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API Setters</a:t>
            </a:r>
          </a:p>
          <a:p>
            <a:pPr lvl="1"/>
            <a:r>
              <a:rPr lang="en-US" sz="2000" dirty="0" smtClean="0"/>
              <a:t>are C functions</a:t>
            </a:r>
          </a:p>
          <a:p>
            <a:pPr lvl="1"/>
            <a:r>
              <a:rPr lang="en-US" sz="2000" dirty="0" smtClean="0"/>
              <a:t>write DPOOL data via the API Manager</a:t>
            </a:r>
          </a:p>
          <a:p>
            <a:pPr lvl="1"/>
            <a:r>
              <a:rPr lang="en-US" sz="2000" dirty="0" smtClean="0"/>
              <a:t>can have parameters</a:t>
            </a:r>
          </a:p>
          <a:p>
            <a:r>
              <a:rPr lang="en-US" sz="2400" dirty="0" smtClean="0"/>
              <a:t>In API Setters it is </a:t>
            </a:r>
            <a:r>
              <a:rPr lang="en-US" sz="2400" i="1" dirty="0" smtClean="0"/>
              <a:t>not</a:t>
            </a:r>
            <a:r>
              <a:rPr lang="en-US" sz="2400" dirty="0" smtClean="0"/>
              <a:t> allowed to write DPOOL data directly</a:t>
            </a:r>
          </a:p>
          <a:p>
            <a:pPr lvl="1"/>
            <a:r>
              <a:rPr lang="en-US" sz="2000" dirty="0" smtClean="0"/>
              <a:t>This should be done by using the API Manager interface</a:t>
            </a:r>
          </a:p>
          <a:p>
            <a:pPr lvl="2"/>
            <a:r>
              <a:rPr lang="en-US" sz="1800" dirty="0" err="1" smtClean="0">
                <a:latin typeface="Consolas" pitchFamily="49" charset="0"/>
              </a:rPr>
              <a:t>APIM_boSetData</a:t>
            </a:r>
            <a:endParaRPr lang="en-US" sz="1800" dirty="0" smtClean="0"/>
          </a:p>
          <a:p>
            <a:endParaRPr lang="en-US" sz="2100" dirty="0"/>
          </a:p>
        </p:txBody>
      </p:sp>
      <p:sp>
        <p:nvSpPr>
          <p:cNvPr id="3" name="Titel 2"/>
          <p:cNvSpPr>
            <a:spLocks noGrp="1"/>
          </p:cNvSpPr>
          <p:nvPr>
            <p:ph type="title"/>
          </p:nvPr>
        </p:nvSpPr>
        <p:spPr/>
        <p:txBody>
          <a:bodyPr/>
          <a:lstStyle/>
          <a:p>
            <a:r>
              <a:rPr lang="en-US" dirty="0" smtClean="0"/>
              <a:t>API Setter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pPr marL="457200" indent="-457200">
              <a:lnSpc>
                <a:spcPts val="2000"/>
              </a:lnSpc>
              <a:buFont typeface="+mj-lt"/>
              <a:buAutoNum type="arabicPeriod"/>
              <a:defRPr/>
            </a:pPr>
            <a:r>
              <a:rPr lang="en-US" sz="2400" dirty="0" smtClean="0"/>
              <a:t>Messages</a:t>
            </a:r>
          </a:p>
          <a:p>
            <a:pPr lvl="1">
              <a:lnSpc>
                <a:spcPts val="2000"/>
              </a:lnSpc>
              <a:defRPr/>
            </a:pPr>
            <a:r>
              <a:rPr lang="en-US" sz="2000" dirty="0" smtClean="0"/>
              <a:t>Widgets can receive from messages (WCS::Message objects):</a:t>
            </a:r>
          </a:p>
          <a:p>
            <a:pPr lvl="2">
              <a:lnSpc>
                <a:spcPts val="2000"/>
              </a:lnSpc>
              <a:defRPr/>
            </a:pPr>
            <a:r>
              <a:rPr lang="en-US" sz="1600" dirty="0" smtClean="0"/>
              <a:t>Information</a:t>
            </a:r>
          </a:p>
          <a:p>
            <a:pPr lvl="2">
              <a:lnSpc>
                <a:spcPts val="2000"/>
              </a:lnSpc>
              <a:defRPr/>
            </a:pPr>
            <a:r>
              <a:rPr lang="en-US" sz="1600" dirty="0" smtClean="0"/>
              <a:t>Event</a:t>
            </a:r>
          </a:p>
          <a:p>
            <a:pPr lvl="1">
              <a:lnSpc>
                <a:spcPts val="2000"/>
              </a:lnSpc>
              <a:defRPr/>
            </a:pPr>
            <a:r>
              <a:rPr lang="en-US" sz="2000" dirty="0" smtClean="0"/>
              <a:t>Messages can carry</a:t>
            </a:r>
          </a:p>
          <a:p>
            <a:pPr lvl="2">
              <a:lnSpc>
                <a:spcPts val="2000"/>
              </a:lnSpc>
              <a:defRPr/>
            </a:pPr>
            <a:r>
              <a:rPr lang="en-US" sz="1600" dirty="0" smtClean="0"/>
              <a:t>message ID</a:t>
            </a:r>
          </a:p>
          <a:p>
            <a:pPr lvl="2">
              <a:lnSpc>
                <a:spcPts val="2000"/>
              </a:lnSpc>
              <a:defRPr/>
            </a:pPr>
            <a:r>
              <a:rPr lang="en-US" sz="1600" dirty="0" smtClean="0"/>
              <a:t>Message type (propagation info)</a:t>
            </a:r>
          </a:p>
          <a:p>
            <a:pPr lvl="2">
              <a:lnSpc>
                <a:spcPts val="2000"/>
              </a:lnSpc>
              <a:defRPr/>
            </a:pPr>
            <a:r>
              <a:rPr lang="en-US" sz="1600" dirty="0" smtClean="0"/>
              <a:t>memory pool ID</a:t>
            </a:r>
          </a:p>
          <a:p>
            <a:pPr lvl="2">
              <a:lnSpc>
                <a:spcPts val="2000"/>
              </a:lnSpc>
              <a:defRPr/>
            </a:pPr>
            <a:r>
              <a:rPr lang="en-US" sz="1600" dirty="0" smtClean="0"/>
              <a:t>receiver ID (optional)</a:t>
            </a:r>
          </a:p>
          <a:p>
            <a:pPr lvl="2">
              <a:lnSpc>
                <a:spcPts val="2000"/>
              </a:lnSpc>
              <a:defRPr/>
            </a:pPr>
            <a:r>
              <a:rPr lang="en-US" sz="1600" dirty="0" smtClean="0"/>
              <a:t>data (optional)</a:t>
            </a:r>
          </a:p>
          <a:p>
            <a:pPr lvl="1">
              <a:lnSpc>
                <a:spcPts val="2000"/>
              </a:lnSpc>
              <a:defRPr/>
            </a:pPr>
            <a:r>
              <a:rPr lang="en-US" sz="2000" dirty="0" smtClean="0"/>
              <a:t>Main message receiving interface of the widgets is </a:t>
            </a:r>
            <a:r>
              <a:rPr lang="en-US" sz="2000" u="sng" dirty="0" smtClean="0"/>
              <a:t>Handle-Message</a:t>
            </a:r>
            <a:r>
              <a:rPr lang="en-US" sz="2000" dirty="0" smtClean="0"/>
              <a:t> which consists of these processing:</a:t>
            </a:r>
          </a:p>
          <a:p>
            <a:pPr lvl="2">
              <a:lnSpc>
                <a:spcPts val="2000"/>
              </a:lnSpc>
              <a:defRPr/>
            </a:pPr>
            <a:r>
              <a:rPr lang="en-US" sz="1600" dirty="0" smtClean="0"/>
              <a:t>Class-specific message processing (Process-Message)</a:t>
            </a:r>
          </a:p>
          <a:p>
            <a:pPr lvl="2">
              <a:lnSpc>
                <a:spcPts val="2000"/>
              </a:lnSpc>
              <a:defRPr/>
            </a:pPr>
            <a:r>
              <a:rPr lang="en-US" sz="1600" dirty="0" smtClean="0"/>
              <a:t>Instance-specific message processing (Final-Hook)</a:t>
            </a:r>
          </a:p>
          <a:p>
            <a:pPr lvl="2">
              <a:lnSpc>
                <a:spcPts val="2000"/>
              </a:lnSpc>
              <a:defRPr/>
            </a:pPr>
            <a:r>
              <a:rPr lang="en-US" sz="1600" dirty="0" smtClean="0"/>
              <a:t>Optional special hooks</a:t>
            </a:r>
          </a:p>
          <a:p>
            <a:pPr lvl="1">
              <a:lnSpc>
                <a:spcPts val="2000"/>
              </a:lnSpc>
              <a:defRPr/>
            </a:pPr>
            <a:r>
              <a:rPr lang="en-US" dirty="0" smtClean="0"/>
              <a:t>Only widgets can receive messages</a:t>
            </a:r>
          </a:p>
        </p:txBody>
      </p:sp>
      <p:sp>
        <p:nvSpPr>
          <p:cNvPr id="3" name="Titel 2"/>
          <p:cNvSpPr>
            <a:spLocks noGrp="1"/>
          </p:cNvSpPr>
          <p:nvPr>
            <p:ph type="title"/>
          </p:nvPr>
        </p:nvSpPr>
        <p:spPr/>
        <p:txBody>
          <a:bodyPr/>
          <a:lstStyle/>
          <a:p>
            <a:r>
              <a:rPr lang="de-DE" dirty="0" smtClean="0"/>
              <a:t>Basics – HMI Messages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fontScale="85000" lnSpcReduction="20000"/>
          </a:bodyPr>
          <a:lstStyle/>
          <a:p>
            <a:r>
              <a:rPr lang="en-US" dirty="0" smtClean="0"/>
              <a:t>Example declaration in HMI Language (API.xml):</a:t>
            </a:r>
          </a:p>
          <a:p>
            <a:pPr>
              <a:buNone/>
            </a:pPr>
            <a:r>
              <a:rPr lang="de-DE" sz="1900" dirty="0" smtClean="0">
                <a:latin typeface="Consolas" pitchFamily="49" charset="0"/>
              </a:rPr>
              <a:t>	</a:t>
            </a:r>
            <a:r>
              <a:rPr lang="en-US" sz="1900" dirty="0" smtClean="0">
                <a:latin typeface="Consolas" pitchFamily="49" charset="0"/>
              </a:rPr>
              <a:t>&lt;</a:t>
            </a:r>
            <a:r>
              <a:rPr lang="en-US" sz="1900" dirty="0" err="1" smtClean="0">
                <a:solidFill>
                  <a:srgbClr val="0000FF"/>
                </a:solidFill>
                <a:latin typeface="Consolas" pitchFamily="49" charset="0"/>
              </a:rPr>
              <a:t>APIGroup</a:t>
            </a:r>
            <a:r>
              <a:rPr lang="en-US" sz="1900" dirty="0" smtClean="0">
                <a:latin typeface="Consolas" pitchFamily="49" charset="0"/>
              </a:rPr>
              <a:t> </a:t>
            </a:r>
            <a:r>
              <a:rPr lang="en-US" sz="1900" dirty="0" smtClean="0">
                <a:solidFill>
                  <a:srgbClr val="FF9900"/>
                </a:solidFill>
                <a:latin typeface="Consolas" pitchFamily="49" charset="0"/>
              </a:rPr>
              <a:t>Name</a:t>
            </a:r>
            <a:r>
              <a:rPr lang="en-US" sz="1900" dirty="0" smtClean="0">
                <a:latin typeface="Consolas" pitchFamily="49" charset="0"/>
              </a:rPr>
              <a:t>="ODO"&gt;</a:t>
            </a:r>
            <a:br>
              <a:rPr lang="en-US" sz="1900" dirty="0" smtClean="0">
                <a:latin typeface="Consolas" pitchFamily="49" charset="0"/>
              </a:rPr>
            </a:br>
            <a:r>
              <a:rPr lang="en-US" sz="1900" dirty="0" smtClean="0">
                <a:latin typeface="Consolas" pitchFamily="49" charset="0"/>
              </a:rPr>
              <a:t>   &lt;</a:t>
            </a:r>
            <a:r>
              <a:rPr lang="en-US" sz="1900" dirty="0" smtClean="0">
                <a:solidFill>
                  <a:srgbClr val="0000FF"/>
                </a:solidFill>
                <a:latin typeface="Consolas" pitchFamily="49" charset="0"/>
              </a:rPr>
              <a:t>API</a:t>
            </a:r>
            <a:r>
              <a:rPr lang="en-US" sz="1900" dirty="0" smtClean="0">
                <a:latin typeface="Consolas" pitchFamily="49" charset="0"/>
              </a:rPr>
              <a:t> </a:t>
            </a:r>
            <a:r>
              <a:rPr lang="en-US" sz="1900" dirty="0" smtClean="0">
                <a:solidFill>
                  <a:srgbClr val="FF9900"/>
                </a:solidFill>
                <a:latin typeface="Consolas" pitchFamily="49" charset="0"/>
              </a:rPr>
              <a:t>Name</a:t>
            </a:r>
            <a:r>
              <a:rPr lang="en-US" sz="1900" dirty="0" smtClean="0">
                <a:latin typeface="Consolas" pitchFamily="49" charset="0"/>
              </a:rPr>
              <a:t>=“</a:t>
            </a:r>
            <a:r>
              <a:rPr lang="en-US" sz="1900" dirty="0" err="1" smtClean="0">
                <a:latin typeface="Consolas" pitchFamily="49" charset="0"/>
              </a:rPr>
              <a:t>API_ODO_vSetResetTripOdometer</a:t>
            </a:r>
            <a:r>
              <a:rPr lang="en-US" sz="1900" dirty="0" smtClean="0">
                <a:latin typeface="Consolas" pitchFamily="49" charset="0"/>
              </a:rPr>
              <a:t>" </a:t>
            </a:r>
            <a:r>
              <a:rPr lang="en-US" sz="1900" dirty="0" err="1" smtClean="0">
                <a:solidFill>
                  <a:srgbClr val="FF9900"/>
                </a:solidFill>
                <a:latin typeface="Consolas" pitchFamily="49" charset="0"/>
              </a:rPr>
              <a:t>ReturnType</a:t>
            </a:r>
            <a:r>
              <a:rPr lang="en-US" sz="1900" dirty="0" smtClean="0">
                <a:latin typeface="Consolas" pitchFamily="49" charset="0"/>
              </a:rPr>
              <a:t>="void" /&gt;</a:t>
            </a:r>
            <a:br>
              <a:rPr lang="en-US" sz="1900" dirty="0" smtClean="0">
                <a:latin typeface="Consolas" pitchFamily="49" charset="0"/>
              </a:rPr>
            </a:br>
            <a:r>
              <a:rPr lang="en-US" sz="1900" dirty="0" smtClean="0">
                <a:latin typeface="Consolas" pitchFamily="49" charset="0"/>
              </a:rPr>
              <a:t>&lt;/</a:t>
            </a:r>
            <a:r>
              <a:rPr lang="en-US" sz="1900" dirty="0" err="1" smtClean="0">
                <a:solidFill>
                  <a:srgbClr val="0000FF"/>
                </a:solidFill>
                <a:latin typeface="Consolas" pitchFamily="49" charset="0"/>
              </a:rPr>
              <a:t>APIGroup</a:t>
            </a:r>
            <a:r>
              <a:rPr lang="en-US" sz="1900" dirty="0" smtClean="0">
                <a:latin typeface="Consolas" pitchFamily="49" charset="0"/>
              </a:rPr>
              <a:t>&gt;</a:t>
            </a:r>
            <a:br>
              <a:rPr lang="en-US" sz="1900" dirty="0" smtClean="0">
                <a:latin typeface="Consolas" pitchFamily="49" charset="0"/>
              </a:rPr>
            </a:br>
            <a:endParaRPr lang="en-US" sz="1900" dirty="0" smtClean="0">
              <a:latin typeface="Consolas" pitchFamily="49" charset="0"/>
            </a:endParaRPr>
          </a:p>
          <a:p>
            <a:r>
              <a:rPr lang="en-US" dirty="0" smtClean="0"/>
              <a:t>Example declaration in SDH file (automatically generated):</a:t>
            </a:r>
          </a:p>
          <a:p>
            <a:pPr>
              <a:buNone/>
            </a:pPr>
            <a:r>
              <a:rPr lang="en-US" sz="1900" dirty="0" smtClean="0">
                <a:latin typeface="Consolas" pitchFamily="49" charset="0"/>
              </a:rPr>
              <a:t>	APIM DEFINE API_FUNCTION </a:t>
            </a:r>
            <a:r>
              <a:rPr lang="en-US" sz="1900" dirty="0" err="1" smtClean="0">
                <a:latin typeface="Consolas" pitchFamily="49" charset="0"/>
              </a:rPr>
              <a:t>API_ODO_vSetResetTripOdometer</a:t>
            </a:r>
            <a:r>
              <a:rPr lang="en-US" sz="1900" dirty="0" smtClean="0">
                <a:latin typeface="Consolas" pitchFamily="49" charset="0"/>
              </a:rPr>
              <a:t> IS { WRITE }      ASSOCIATES { APIM_nDId_APIM_u8TWSZ_Reset };</a:t>
            </a:r>
            <a:br>
              <a:rPr lang="en-US" sz="1900" dirty="0" smtClean="0">
                <a:latin typeface="Consolas" pitchFamily="49" charset="0"/>
              </a:rPr>
            </a:br>
            <a:endParaRPr lang="en-US" sz="1900" dirty="0" smtClean="0">
              <a:latin typeface="Consolas" pitchFamily="49" charset="0"/>
            </a:endParaRPr>
          </a:p>
          <a:p>
            <a:r>
              <a:rPr lang="en-US" dirty="0" smtClean="0"/>
              <a:t>Example implementation in APIF package:</a:t>
            </a:r>
          </a:p>
          <a:p>
            <a:pPr>
              <a:buNone/>
            </a:pPr>
            <a:r>
              <a:rPr lang="en-US" sz="1900" dirty="0" smtClean="0"/>
              <a:t>	</a:t>
            </a:r>
            <a:r>
              <a:rPr lang="en-US" sz="1900" dirty="0" smtClean="0">
                <a:latin typeface="Consolas" pitchFamily="49" charset="0"/>
              </a:rPr>
              <a:t>void </a:t>
            </a:r>
            <a:r>
              <a:rPr lang="en-US" sz="1900" dirty="0" err="1" smtClean="0">
                <a:solidFill>
                  <a:srgbClr val="0000FF"/>
                </a:solidFill>
                <a:latin typeface="Consolas" pitchFamily="49" charset="0"/>
              </a:rPr>
              <a:t>API_ODO_vSetResetTripOdometer</a:t>
            </a:r>
            <a:r>
              <a:rPr lang="en-US" sz="1900" dirty="0" smtClean="0">
                <a:latin typeface="Consolas" pitchFamily="49" charset="0"/>
              </a:rPr>
              <a:t>(void) {</a:t>
            </a:r>
            <a:br>
              <a:rPr lang="en-US" sz="1900" dirty="0" smtClean="0">
                <a:latin typeface="Consolas" pitchFamily="49" charset="0"/>
              </a:rPr>
            </a:br>
            <a:r>
              <a:rPr lang="en-US" sz="1900" dirty="0" smtClean="0">
                <a:latin typeface="Consolas" pitchFamily="49" charset="0"/>
              </a:rPr>
              <a:t>   uint8 u8Reset;</a:t>
            </a:r>
            <a:br>
              <a:rPr lang="en-US" sz="1900" dirty="0" smtClean="0">
                <a:latin typeface="Consolas" pitchFamily="49" charset="0"/>
              </a:rPr>
            </a:br>
            <a:r>
              <a:rPr lang="en-US" sz="1900" dirty="0" smtClean="0">
                <a:latin typeface="Consolas" pitchFamily="49" charset="0"/>
              </a:rPr>
              <a:t>   </a:t>
            </a:r>
            <a:r>
              <a:rPr lang="en-US" sz="1900" dirty="0" err="1" smtClean="0">
                <a:latin typeface="Consolas" pitchFamily="49" charset="0"/>
              </a:rPr>
              <a:t>APIM_boGetData</a:t>
            </a:r>
            <a:r>
              <a:rPr lang="en-US" sz="1900" dirty="0" smtClean="0">
                <a:latin typeface="Consolas" pitchFamily="49" charset="0"/>
              </a:rPr>
              <a:t>(APIM_nDId_APIM_u8TWSZ_Reset,</a:t>
            </a:r>
            <a:br>
              <a:rPr lang="en-US" sz="1900" dirty="0" smtClean="0">
                <a:latin typeface="Consolas" pitchFamily="49" charset="0"/>
              </a:rPr>
            </a:br>
            <a:r>
              <a:rPr lang="en-US" sz="1900" dirty="0" smtClean="0">
                <a:latin typeface="Consolas" pitchFamily="49" charset="0"/>
              </a:rPr>
              <a:t>         &amp;u8Reset, (uint16) </a:t>
            </a:r>
            <a:r>
              <a:rPr lang="en-US" sz="1900" dirty="0" err="1" smtClean="0">
                <a:latin typeface="Consolas" pitchFamily="49" charset="0"/>
              </a:rPr>
              <a:t>sizeof</a:t>
            </a:r>
            <a:r>
              <a:rPr lang="en-US" sz="1900" dirty="0" smtClean="0">
                <a:latin typeface="Consolas" pitchFamily="49" charset="0"/>
              </a:rPr>
              <a:t>(u8Reset));</a:t>
            </a:r>
            <a:br>
              <a:rPr lang="en-US" sz="1900" dirty="0" smtClean="0">
                <a:latin typeface="Consolas" pitchFamily="49" charset="0"/>
              </a:rPr>
            </a:br>
            <a:r>
              <a:rPr lang="en-US" sz="1900" dirty="0" smtClean="0">
                <a:latin typeface="Consolas" pitchFamily="49" charset="0"/>
              </a:rPr>
              <a:t>   u8Reset = ~u8Reset;</a:t>
            </a:r>
            <a:br>
              <a:rPr lang="en-US" sz="1900" dirty="0" smtClean="0">
                <a:latin typeface="Consolas" pitchFamily="49" charset="0"/>
              </a:rPr>
            </a:br>
            <a:r>
              <a:rPr lang="en-US" sz="1900" dirty="0" smtClean="0">
                <a:latin typeface="Consolas" pitchFamily="49" charset="0"/>
              </a:rPr>
              <a:t>   </a:t>
            </a:r>
            <a:r>
              <a:rPr lang="en-US" sz="1900" dirty="0" err="1" smtClean="0">
                <a:latin typeface="Consolas" pitchFamily="49" charset="0"/>
              </a:rPr>
              <a:t>APIM_boSetData</a:t>
            </a:r>
            <a:r>
              <a:rPr lang="en-US" sz="1900" dirty="0" smtClean="0">
                <a:latin typeface="Consolas" pitchFamily="49" charset="0"/>
              </a:rPr>
              <a:t>(APIM_nDId_APIM_u8TWSZ_Reset,</a:t>
            </a:r>
            <a:br>
              <a:rPr lang="en-US" sz="1900" dirty="0" smtClean="0">
                <a:latin typeface="Consolas" pitchFamily="49" charset="0"/>
              </a:rPr>
            </a:br>
            <a:r>
              <a:rPr lang="en-US" sz="1900" dirty="0" smtClean="0">
                <a:latin typeface="Consolas" pitchFamily="49" charset="0"/>
              </a:rPr>
              <a:t>         &amp;u8Reset, (uint16) </a:t>
            </a:r>
            <a:r>
              <a:rPr lang="en-US" sz="1900" dirty="0" err="1" smtClean="0">
                <a:latin typeface="Consolas" pitchFamily="49" charset="0"/>
              </a:rPr>
              <a:t>sizeof</a:t>
            </a:r>
            <a:r>
              <a:rPr lang="en-US" sz="1900" dirty="0" smtClean="0">
                <a:latin typeface="Consolas" pitchFamily="49" charset="0"/>
              </a:rPr>
              <a:t>(u8Reset));</a:t>
            </a:r>
            <a:br>
              <a:rPr lang="en-US" sz="1900" dirty="0" smtClean="0">
                <a:latin typeface="Consolas" pitchFamily="49" charset="0"/>
              </a:rPr>
            </a:br>
            <a:r>
              <a:rPr lang="en-US" sz="1900" dirty="0" smtClean="0">
                <a:latin typeface="Consolas" pitchFamily="49" charset="0"/>
              </a:rPr>
              <a:t>}</a:t>
            </a:r>
            <a:br>
              <a:rPr lang="en-US" sz="1900" dirty="0" smtClean="0">
                <a:latin typeface="Consolas" pitchFamily="49" charset="0"/>
              </a:rPr>
            </a:br>
            <a:endParaRPr lang="en-US" sz="1900" dirty="0" smtClean="0">
              <a:latin typeface="Consolas" pitchFamily="49" charset="0"/>
            </a:endParaRPr>
          </a:p>
          <a:p>
            <a:r>
              <a:rPr lang="en-US" dirty="0" smtClean="0"/>
              <a:t>Example usage in HMI Language:</a:t>
            </a:r>
          </a:p>
          <a:p>
            <a:pPr>
              <a:buNone/>
            </a:pPr>
            <a:r>
              <a:rPr lang="de-DE" sz="1900" dirty="0" smtClean="0">
                <a:latin typeface="Consolas" pitchFamily="49" charset="0"/>
              </a:rPr>
              <a:t>	&lt;</a:t>
            </a:r>
            <a:r>
              <a:rPr lang="de-DE" sz="1900" dirty="0" smtClean="0">
                <a:solidFill>
                  <a:srgbClr val="0000FF"/>
                </a:solidFill>
                <a:latin typeface="Consolas" pitchFamily="49" charset="0"/>
              </a:rPr>
              <a:t>Action</a:t>
            </a:r>
            <a:r>
              <a:rPr lang="de-DE" sz="1900" dirty="0" smtClean="0">
                <a:latin typeface="Consolas" pitchFamily="49" charset="0"/>
              </a:rPr>
              <a:t> </a:t>
            </a:r>
            <a:r>
              <a:rPr lang="de-DE" sz="1900" dirty="0" smtClean="0">
                <a:solidFill>
                  <a:srgbClr val="FF9900"/>
                </a:solidFill>
                <a:latin typeface="Consolas" pitchFamily="49" charset="0"/>
              </a:rPr>
              <a:t>Name</a:t>
            </a:r>
            <a:r>
              <a:rPr lang="de-DE" sz="1900" dirty="0" smtClean="0">
                <a:latin typeface="Consolas" pitchFamily="49" charset="0"/>
              </a:rPr>
              <a:t>="ODO.</a:t>
            </a:r>
            <a:r>
              <a:rPr lang="en-US" sz="1900" dirty="0" smtClean="0">
                <a:latin typeface="Consolas" pitchFamily="49" charset="0"/>
              </a:rPr>
              <a:t>API_ODO_</a:t>
            </a:r>
            <a:r>
              <a:rPr lang="de-DE" sz="1900" dirty="0" err="1" smtClean="0">
                <a:latin typeface="Consolas" pitchFamily="49" charset="0"/>
              </a:rPr>
              <a:t>vSetResetTripOdometer</a:t>
            </a:r>
            <a:r>
              <a:rPr lang="de-DE" sz="1900" dirty="0" smtClean="0">
                <a:latin typeface="Consolas" pitchFamily="49" charset="0"/>
              </a:rPr>
              <a:t>" /&gt;</a:t>
            </a:r>
          </a:p>
        </p:txBody>
      </p:sp>
      <p:sp>
        <p:nvSpPr>
          <p:cNvPr id="3" name="Titel 2"/>
          <p:cNvSpPr>
            <a:spLocks noGrp="1"/>
          </p:cNvSpPr>
          <p:nvPr>
            <p:ph type="title"/>
          </p:nvPr>
        </p:nvSpPr>
        <p:spPr/>
        <p:txBody>
          <a:bodyPr/>
          <a:lstStyle/>
          <a:p>
            <a:r>
              <a:rPr lang="en-US" dirty="0" smtClean="0"/>
              <a:t>API Setter</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HMI APIs</a:t>
            </a:r>
          </a:p>
          <a:p>
            <a:pPr lvl="1"/>
            <a:r>
              <a:rPr lang="en-US" sz="2000" dirty="0" smtClean="0"/>
              <a:t>are C or C++ functions</a:t>
            </a:r>
          </a:p>
          <a:p>
            <a:pPr lvl="1"/>
            <a:r>
              <a:rPr lang="en-US" sz="2000" dirty="0" smtClean="0"/>
              <a:t>are independent from API Manager</a:t>
            </a:r>
          </a:p>
          <a:p>
            <a:pPr lvl="1"/>
            <a:r>
              <a:rPr lang="en-US" sz="2000" dirty="0" smtClean="0"/>
              <a:t>can have parameters</a:t>
            </a:r>
          </a:p>
          <a:p>
            <a:pPr lvl="1"/>
            <a:r>
              <a:rPr lang="en-US" sz="2000" dirty="0" smtClean="0"/>
              <a:t>can be used to extend the XML language</a:t>
            </a:r>
          </a:p>
        </p:txBody>
      </p:sp>
      <p:sp>
        <p:nvSpPr>
          <p:cNvPr id="3" name="Titel 2"/>
          <p:cNvSpPr>
            <a:spLocks noGrp="1"/>
          </p:cNvSpPr>
          <p:nvPr>
            <p:ph type="title"/>
          </p:nvPr>
        </p:nvSpPr>
        <p:spPr/>
        <p:txBody>
          <a:bodyPr/>
          <a:lstStyle/>
          <a:p>
            <a:r>
              <a:rPr lang="en-US" dirty="0" smtClean="0"/>
              <a:t>HMI API</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Example declaration in HMI Language (API.xml):</a:t>
            </a:r>
          </a:p>
          <a:p>
            <a:pPr>
              <a:buNone/>
            </a:pPr>
            <a:r>
              <a:rPr lang="en-US" sz="1700" dirty="0" smtClean="0">
                <a:latin typeface="Consolas" pitchFamily="49" charset="0"/>
              </a:rPr>
              <a:t>	&lt;</a:t>
            </a:r>
            <a:r>
              <a:rPr lang="en-US" sz="1700" dirty="0" err="1" smtClean="0">
                <a:solidFill>
                  <a:srgbClr val="0000FF"/>
                </a:solidFill>
                <a:latin typeface="Consolas" pitchFamily="49" charset="0"/>
              </a:rPr>
              <a:t>APIGroup</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AnimHelper</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API</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APIF_vCreateInitAnimation</a:t>
            </a:r>
            <a:r>
              <a:rPr lang="en-US" sz="1700" dirty="0" smtClean="0">
                <a:latin typeface="Consolas" pitchFamily="49" charset="0"/>
              </a:rPr>
              <a:t>" </a:t>
            </a:r>
            <a:r>
              <a:rPr lang="en-US" sz="1700" dirty="0" err="1" smtClean="0">
                <a:solidFill>
                  <a:srgbClr val="FF9900"/>
                </a:solidFill>
                <a:latin typeface="Consolas" pitchFamily="49" charset="0"/>
              </a:rPr>
              <a:t>ReturnType</a:t>
            </a:r>
            <a:r>
              <a:rPr lang="en-US" sz="1700" dirty="0" smtClean="0">
                <a:latin typeface="Consolas" pitchFamily="49" charset="0"/>
              </a:rPr>
              <a:t>="void" </a:t>
            </a:r>
            <a:r>
              <a:rPr lang="en-US" sz="1700" dirty="0" err="1" smtClean="0">
                <a:solidFill>
                  <a:srgbClr val="FF9900"/>
                </a:solidFill>
                <a:latin typeface="Consolas" pitchFamily="49" charset="0"/>
              </a:rPr>
              <a:t>HMIApi</a:t>
            </a:r>
            <a:r>
              <a:rPr lang="en-US" sz="1700" dirty="0" smtClean="0">
                <a:latin typeface="Consolas" pitchFamily="49" charset="0"/>
              </a:rPr>
              <a:t>="true"&gt;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Parameter</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="u16AnimId" </a:t>
            </a:r>
            <a:r>
              <a:rPr lang="en-US" sz="1700" dirty="0" smtClean="0">
                <a:solidFill>
                  <a:srgbClr val="FF9900"/>
                </a:solidFill>
                <a:latin typeface="Consolas" pitchFamily="49" charset="0"/>
              </a:rPr>
              <a:t>Type</a:t>
            </a:r>
            <a:r>
              <a:rPr lang="en-US" sz="1700" dirty="0" smtClean="0">
                <a:latin typeface="Consolas" pitchFamily="49" charset="0"/>
              </a:rPr>
              <a:t>="uint16" /&gt;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API</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&lt;/</a:t>
            </a:r>
            <a:r>
              <a:rPr lang="en-US" sz="1700" dirty="0" err="1" smtClean="0">
                <a:solidFill>
                  <a:srgbClr val="0000FF"/>
                </a:solidFill>
                <a:latin typeface="Consolas" pitchFamily="49" charset="0"/>
              </a:rPr>
              <a:t>APIGroup</a:t>
            </a:r>
            <a:r>
              <a:rPr lang="en-US" sz="1700" dirty="0" smtClean="0">
                <a:latin typeface="Consolas" pitchFamily="49" charset="0"/>
              </a:rPr>
              <a:t>&gt;</a:t>
            </a:r>
            <a:endParaRPr lang="en-US" sz="1700" dirty="0" smtClean="0"/>
          </a:p>
          <a:p>
            <a:r>
              <a:rPr lang="en-US" sz="2400" dirty="0" smtClean="0"/>
              <a:t>Example implementation in APIF package:</a:t>
            </a:r>
          </a:p>
          <a:p>
            <a:pPr>
              <a:buNone/>
            </a:pPr>
            <a:r>
              <a:rPr lang="en-US" sz="1700" dirty="0" smtClean="0">
                <a:latin typeface="Consolas" pitchFamily="49" charset="0"/>
              </a:rPr>
              <a:t>	void </a:t>
            </a:r>
            <a:r>
              <a:rPr lang="en-US" sz="1700" dirty="0" err="1" smtClean="0">
                <a:solidFill>
                  <a:srgbClr val="0000FF"/>
                </a:solidFill>
                <a:latin typeface="Consolas" pitchFamily="49" charset="0"/>
              </a:rPr>
              <a:t>APIF_vCreateInitAnimation</a:t>
            </a:r>
            <a:r>
              <a:rPr lang="en-US" sz="1700" dirty="0" smtClean="0">
                <a:latin typeface="Consolas" pitchFamily="49" charset="0"/>
              </a:rPr>
              <a:t>(uint16 </a:t>
            </a:r>
            <a:r>
              <a:rPr lang="en-US" sz="1700" dirty="0" smtClean="0">
                <a:solidFill>
                  <a:srgbClr val="FF9900"/>
                </a:solidFill>
                <a:latin typeface="Consolas" pitchFamily="49" charset="0"/>
              </a:rPr>
              <a:t>u16AnimId</a:t>
            </a:r>
            <a:r>
              <a:rPr lang="en-US" sz="1700" dirty="0" smtClean="0">
                <a:latin typeface="Consolas" pitchFamily="49" charset="0"/>
              </a:rPr>
              <a:t>) {</a:t>
            </a:r>
            <a:br>
              <a:rPr lang="en-US" sz="1700" dirty="0" smtClean="0">
                <a:latin typeface="Consolas" pitchFamily="49" charset="0"/>
              </a:rPr>
            </a:br>
            <a:r>
              <a:rPr lang="en-US" sz="1700" dirty="0" smtClean="0">
                <a:latin typeface="Consolas" pitchFamily="49" charset="0"/>
              </a:rPr>
              <a:t>	</a:t>
            </a:r>
            <a:r>
              <a:rPr lang="en-US" sz="1700" dirty="0" err="1" smtClean="0">
                <a:latin typeface="Consolas" pitchFamily="49" charset="0"/>
              </a:rPr>
              <a:t>API_vCreateInitAnimation</a:t>
            </a:r>
            <a:r>
              <a:rPr lang="en-US" sz="1700" dirty="0" smtClean="0">
                <a:latin typeface="Consolas" pitchFamily="49" charset="0"/>
              </a:rPr>
              <a:t>(u16AnimId); </a:t>
            </a:r>
            <a:br>
              <a:rPr lang="en-US" sz="1700" dirty="0" smtClean="0">
                <a:latin typeface="Consolas" pitchFamily="49" charset="0"/>
              </a:rPr>
            </a:br>
            <a:r>
              <a:rPr lang="en-US" sz="1700" dirty="0" smtClean="0">
                <a:latin typeface="Consolas" pitchFamily="49" charset="0"/>
              </a:rPr>
              <a:t>}</a:t>
            </a:r>
            <a:endParaRPr lang="en-US" sz="1700" dirty="0" smtClean="0"/>
          </a:p>
          <a:p>
            <a:r>
              <a:rPr lang="en-US" sz="2400" dirty="0" smtClean="0"/>
              <a:t>Example usage in HMI Language:</a:t>
            </a:r>
          </a:p>
          <a:p>
            <a:pPr>
              <a:buNone/>
            </a:pPr>
            <a:r>
              <a:rPr lang="en-US" sz="1600" dirty="0" smtClean="0"/>
              <a:t>	</a:t>
            </a:r>
            <a:r>
              <a:rPr lang="en-US" sz="1600" dirty="0" smtClean="0">
                <a:latin typeface="Consolas" pitchFamily="49" charset="0"/>
              </a:rPr>
              <a:t>&lt;</a:t>
            </a:r>
            <a:r>
              <a:rPr lang="en-US" sz="1600" dirty="0" smtClean="0">
                <a:solidFill>
                  <a:srgbClr val="0000FF"/>
                </a:solidFill>
                <a:latin typeface="Consolas" pitchFamily="49" charset="0"/>
              </a:rPr>
              <a:t>Action</a:t>
            </a:r>
            <a:r>
              <a:rPr lang="en-US" sz="1600" dirty="0" smtClean="0">
                <a:latin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rPr>
              <a:t>="</a:t>
            </a:r>
            <a:r>
              <a:rPr lang="en-US" sz="1600" dirty="0" err="1" smtClean="0">
                <a:latin typeface="Consolas" pitchFamily="49" charset="0"/>
              </a:rPr>
              <a:t>AnimHelper.APIF_vCreateInitAnimation</a:t>
            </a:r>
            <a:r>
              <a:rPr lang="en-US" sz="1600" dirty="0" smtClean="0">
                <a:latin typeface="Consolas" pitchFamily="49" charset="0"/>
              </a:rPr>
              <a:t>"&gt;</a:t>
            </a:r>
            <a:br>
              <a:rPr lang="en-US" sz="1600" dirty="0" smtClean="0">
                <a:latin typeface="Consolas" pitchFamily="49" charset="0"/>
              </a:rPr>
            </a:br>
            <a:r>
              <a:rPr lang="en-US" sz="1600" dirty="0" smtClean="0">
                <a:latin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rPr>
              <a:t> </a:t>
            </a:r>
            <a:r>
              <a:rPr lang="en-US" sz="1600" dirty="0" smtClean="0">
                <a:solidFill>
                  <a:srgbClr val="FF9900"/>
                </a:solidFill>
                <a:latin typeface="Consolas" pitchFamily="49" charset="0"/>
              </a:rPr>
              <a:t>Name</a:t>
            </a:r>
            <a:r>
              <a:rPr lang="en-US" sz="1600" dirty="0" smtClean="0">
                <a:latin typeface="Consolas" pitchFamily="49" charset="0"/>
              </a:rPr>
              <a:t>="u16AnimId"&gt;</a:t>
            </a:r>
            <a:br>
              <a:rPr lang="en-US" sz="1600" dirty="0" smtClean="0">
                <a:latin typeface="Consolas" pitchFamily="49" charset="0"/>
              </a:rPr>
            </a:br>
            <a:r>
              <a:rPr lang="en-US" sz="1600" dirty="0" smtClean="0">
                <a:latin typeface="Consolas" pitchFamily="49" charset="0"/>
              </a:rPr>
              <a:t>      &lt;</a:t>
            </a:r>
            <a:r>
              <a:rPr lang="en-US" sz="1600" dirty="0" err="1" smtClean="0">
                <a:solidFill>
                  <a:srgbClr val="0000FF"/>
                </a:solidFill>
                <a:latin typeface="Consolas" pitchFamily="49" charset="0"/>
              </a:rPr>
              <a:t>Enum</a:t>
            </a:r>
            <a:r>
              <a:rPr lang="en-US" sz="1600" dirty="0" smtClean="0">
                <a:latin typeface="Consolas" pitchFamily="49" charset="0"/>
              </a:rPr>
              <a:t>&gt;</a:t>
            </a:r>
            <a:r>
              <a:rPr lang="en-US" sz="1600" dirty="0" err="1" smtClean="0">
                <a:latin typeface="Consolas" pitchFamily="49" charset="0"/>
              </a:rPr>
              <a:t>Animation_InitDAA_Off</a:t>
            </a:r>
            <a:r>
              <a:rPr lang="en-US" sz="1600" dirty="0" smtClean="0">
                <a:latin typeface="Consolas" pitchFamily="49" charset="0"/>
              </a:rPr>
              <a:t>&lt;/</a:t>
            </a:r>
            <a:r>
              <a:rPr lang="en-US" sz="1600" dirty="0" err="1" smtClean="0">
                <a:solidFill>
                  <a:srgbClr val="0000FF"/>
                </a:solidFill>
                <a:latin typeface="Consolas" pitchFamily="49" charset="0"/>
              </a:rPr>
              <a:t>Enum</a:t>
            </a:r>
            <a:r>
              <a:rPr lang="en-US" sz="1600" dirty="0" smtClean="0">
                <a:latin typeface="Consolas" pitchFamily="49" charset="0"/>
              </a:rPr>
              <a:t>&gt;</a:t>
            </a:r>
            <a:br>
              <a:rPr lang="en-US" sz="1600" dirty="0" smtClean="0">
                <a:latin typeface="Consolas" pitchFamily="49" charset="0"/>
              </a:rPr>
            </a:br>
            <a:r>
              <a:rPr lang="en-US" sz="1600" dirty="0" smtClean="0">
                <a:latin typeface="Consolas" pitchFamily="49" charset="0"/>
              </a:rPr>
              <a:t>   &lt;/</a:t>
            </a:r>
            <a:r>
              <a:rPr lang="en-US" sz="1600" dirty="0" smtClean="0">
                <a:solidFill>
                  <a:srgbClr val="0000FF"/>
                </a:solidFill>
                <a:latin typeface="Consolas" pitchFamily="49" charset="0"/>
              </a:rPr>
              <a:t>Parameter</a:t>
            </a:r>
            <a:r>
              <a:rPr lang="en-US" sz="1600" dirty="0" smtClean="0">
                <a:latin typeface="Consolas" pitchFamily="49" charset="0"/>
              </a:rPr>
              <a:t>&gt;</a:t>
            </a:r>
            <a:br>
              <a:rPr lang="en-US" sz="1600" dirty="0" smtClean="0">
                <a:latin typeface="Consolas" pitchFamily="49" charset="0"/>
              </a:rPr>
            </a:br>
            <a:r>
              <a:rPr lang="en-US" sz="1600" dirty="0" smtClean="0">
                <a:latin typeface="Consolas" pitchFamily="49" charset="0"/>
              </a:rPr>
              <a:t>&lt;/</a:t>
            </a:r>
            <a:r>
              <a:rPr lang="en-US" sz="1600" dirty="0" smtClean="0">
                <a:solidFill>
                  <a:srgbClr val="0000FF"/>
                </a:solidFill>
                <a:latin typeface="Consolas" pitchFamily="49" charset="0"/>
              </a:rPr>
              <a:t>Action</a:t>
            </a:r>
            <a:r>
              <a:rPr lang="en-US" sz="1600" dirty="0" smtClean="0">
                <a:latin typeface="Consolas" pitchFamily="49" charset="0"/>
              </a:rPr>
              <a:t>&gt;</a:t>
            </a:r>
          </a:p>
          <a:p>
            <a:endParaRPr lang="en-US" sz="2000" dirty="0" smtClean="0">
              <a:latin typeface="Consolas" pitchFamily="49" charset="0"/>
            </a:endParaRPr>
          </a:p>
        </p:txBody>
      </p:sp>
      <p:sp>
        <p:nvSpPr>
          <p:cNvPr id="3" name="Titel 2"/>
          <p:cNvSpPr>
            <a:spLocks noGrp="1"/>
          </p:cNvSpPr>
          <p:nvPr>
            <p:ph type="title"/>
          </p:nvPr>
        </p:nvSpPr>
        <p:spPr/>
        <p:txBody>
          <a:bodyPr/>
          <a:lstStyle/>
          <a:p>
            <a:r>
              <a:rPr lang="en-US" dirty="0" smtClean="0"/>
              <a:t>HMI API</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el 2"/>
          <p:cNvSpPr>
            <a:spLocks noGrp="1"/>
          </p:cNvSpPr>
          <p:nvPr>
            <p:ph type="title"/>
          </p:nvPr>
        </p:nvSpPr>
        <p:spPr/>
        <p:txBody>
          <a:bodyPr/>
          <a:lstStyle/>
          <a:p>
            <a:r>
              <a:rPr lang="en-US" dirty="0" smtClean="0"/>
              <a:t>API Function versus HMI API</a:t>
            </a:r>
            <a:endParaRPr lang="de-DE" dirty="0"/>
          </a:p>
        </p:txBody>
      </p:sp>
      <p:sp>
        <p:nvSpPr>
          <p:cNvPr id="6" name="Inhaltsplatzhalter 5"/>
          <p:cNvSpPr>
            <a:spLocks noGrp="1"/>
          </p:cNvSpPr>
          <p:nvPr>
            <p:ph sz="half" idx="1"/>
          </p:nvPr>
        </p:nvSpPr>
        <p:spPr/>
        <p:txBody>
          <a:bodyPr/>
          <a:lstStyle/>
          <a:p>
            <a:pPr>
              <a:buNone/>
            </a:pPr>
            <a:r>
              <a:rPr lang="en-US" sz="2400" dirty="0" smtClean="0"/>
              <a:t>API Functions</a:t>
            </a:r>
          </a:p>
          <a:p>
            <a:pPr lvl="1"/>
            <a:r>
              <a:rPr lang="en-US" sz="2000" dirty="0" smtClean="0"/>
              <a:t>can only be C functions</a:t>
            </a:r>
          </a:p>
          <a:p>
            <a:pPr lvl="1"/>
            <a:r>
              <a:rPr lang="en-US" sz="2000" dirty="0" smtClean="0"/>
              <a:t>for access to DPOOL data</a:t>
            </a:r>
          </a:p>
          <a:p>
            <a:pPr lvl="1"/>
            <a:r>
              <a:rPr lang="en-US" sz="2000" dirty="0" smtClean="0"/>
              <a:t>if buffering for data consistency is needed</a:t>
            </a:r>
          </a:p>
          <a:p>
            <a:pPr lvl="1"/>
            <a:r>
              <a:rPr lang="en-US" sz="2000" dirty="0" smtClean="0"/>
              <a:t>if automatic data updates are needed</a:t>
            </a:r>
          </a:p>
          <a:p>
            <a:endParaRPr lang="de-DE" dirty="0"/>
          </a:p>
        </p:txBody>
      </p:sp>
      <p:sp>
        <p:nvSpPr>
          <p:cNvPr id="7" name="Inhaltsplatzhalter 6"/>
          <p:cNvSpPr>
            <a:spLocks noGrp="1"/>
          </p:cNvSpPr>
          <p:nvPr>
            <p:ph sz="half" idx="2"/>
          </p:nvPr>
        </p:nvSpPr>
        <p:spPr/>
        <p:txBody>
          <a:bodyPr/>
          <a:lstStyle/>
          <a:p>
            <a:pPr>
              <a:buNone/>
            </a:pPr>
            <a:r>
              <a:rPr lang="en-US" sz="2400" dirty="0" smtClean="0"/>
              <a:t>HMI APIs</a:t>
            </a:r>
          </a:p>
          <a:p>
            <a:pPr lvl="1"/>
            <a:r>
              <a:rPr lang="en-US" sz="2000" dirty="0" smtClean="0"/>
              <a:t>can be C or C++ functions</a:t>
            </a:r>
          </a:p>
          <a:p>
            <a:pPr lvl="1"/>
            <a:r>
              <a:rPr lang="en-US" sz="2000" dirty="0" smtClean="0"/>
              <a:t>if no access to DPOOL data is needed</a:t>
            </a:r>
          </a:p>
          <a:p>
            <a:pPr lvl="1"/>
            <a:r>
              <a:rPr lang="en-US" sz="2000" dirty="0" smtClean="0"/>
              <a:t>are lightweight because they are independent from API Manager</a:t>
            </a:r>
          </a:p>
          <a:p>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buNone/>
            </a:pPr>
            <a:r>
              <a:rPr lang="en-US" dirty="0" smtClean="0"/>
              <a:t>APIs can be used by:</a:t>
            </a:r>
          </a:p>
          <a:p>
            <a:pPr lvl="1"/>
            <a:r>
              <a:rPr lang="en-US" dirty="0" smtClean="0"/>
              <a:t>Widgets (C++ code)</a:t>
            </a:r>
            <a:br>
              <a:rPr lang="en-US" dirty="0" smtClean="0"/>
            </a:br>
            <a:r>
              <a:rPr lang="en-US" dirty="0" smtClean="0"/>
              <a:t>(without buffering and data updates for API Getters!)</a:t>
            </a:r>
          </a:p>
          <a:p>
            <a:pPr lvl="1">
              <a:buNone/>
            </a:pPr>
            <a:r>
              <a:rPr lang="en-US" sz="1700" dirty="0" smtClean="0"/>
              <a:t>	</a:t>
            </a:r>
            <a:br>
              <a:rPr lang="en-US" sz="1700" dirty="0" smtClean="0"/>
            </a:br>
            <a:r>
              <a:rPr lang="en-US" sz="1700" dirty="0" err="1" smtClean="0">
                <a:latin typeface="Consolas" pitchFamily="49" charset="0"/>
              </a:rPr>
              <a:t>APIM_boSetData</a:t>
            </a:r>
            <a:r>
              <a:rPr lang="en-US" sz="1700" dirty="0" smtClean="0">
                <a:latin typeface="Consolas" pitchFamily="49" charset="0"/>
              </a:rPr>
              <a:t>(APIM_nDId_u16GetCurrentMainMenu,</a:t>
            </a:r>
            <a:br>
              <a:rPr lang="en-US" sz="1700" dirty="0" smtClean="0">
                <a:latin typeface="Consolas" pitchFamily="49" charset="0"/>
              </a:rPr>
            </a:br>
            <a:r>
              <a:rPr lang="en-US" sz="1700" dirty="0" smtClean="0">
                <a:latin typeface="Consolas" pitchFamily="49" charset="0"/>
              </a:rPr>
              <a:t>      &amp;u16LayerId, (uint16) </a:t>
            </a:r>
            <a:r>
              <a:rPr lang="en-US" sz="1700" dirty="0" err="1" smtClean="0">
                <a:latin typeface="Consolas" pitchFamily="49" charset="0"/>
              </a:rPr>
              <a:t>sizeof</a:t>
            </a:r>
            <a:r>
              <a:rPr lang="en-US" sz="1700" dirty="0" smtClean="0">
                <a:latin typeface="Consolas" pitchFamily="49" charset="0"/>
              </a:rPr>
              <a:t>(u16LayerId));</a:t>
            </a:r>
            <a:br>
              <a:rPr lang="en-US" sz="1700" dirty="0" smtClean="0">
                <a:latin typeface="Consolas" pitchFamily="49" charset="0"/>
              </a:rPr>
            </a:br>
            <a:r>
              <a:rPr lang="en-US" sz="1700" dirty="0" smtClean="0">
                <a:latin typeface="Consolas" pitchFamily="49" charset="0"/>
              </a:rPr>
              <a:t/>
            </a:r>
            <a:br>
              <a:rPr lang="en-US" sz="1700" dirty="0" smtClean="0">
                <a:latin typeface="Consolas" pitchFamily="49" charset="0"/>
              </a:rPr>
            </a:br>
            <a:r>
              <a:rPr lang="en-US" sz="1700" dirty="0" err="1" smtClean="0">
                <a:latin typeface="Consolas" pitchFamily="49" charset="0"/>
              </a:rPr>
              <a:t>APIM_boGetData</a:t>
            </a:r>
            <a:r>
              <a:rPr lang="en-US" sz="1700" dirty="0" smtClean="0">
                <a:latin typeface="Consolas" pitchFamily="49" charset="0"/>
              </a:rPr>
              <a:t>(APIM_nDId_u16GetCurrentMainMenu, &amp;</a:t>
            </a:r>
            <a:r>
              <a:rPr lang="en-US" sz="1700" dirty="0" err="1" smtClean="0">
                <a:latin typeface="Consolas" pitchFamily="49" charset="0"/>
              </a:rPr>
              <a:t>tmp</a:t>
            </a:r>
            <a:r>
              <a:rPr lang="en-US" sz="1700" dirty="0" smtClean="0">
                <a:latin typeface="Consolas" pitchFamily="49" charset="0"/>
              </a:rPr>
              <a:t>,</a:t>
            </a:r>
            <a:br>
              <a:rPr lang="en-US" sz="1700" dirty="0" smtClean="0">
                <a:latin typeface="Consolas" pitchFamily="49" charset="0"/>
              </a:rPr>
            </a:br>
            <a:r>
              <a:rPr lang="en-US" sz="1700" dirty="0" smtClean="0">
                <a:latin typeface="Consolas" pitchFamily="49" charset="0"/>
              </a:rPr>
              <a:t>      (uint16) </a:t>
            </a:r>
            <a:r>
              <a:rPr lang="en-US" sz="1700" dirty="0" err="1" smtClean="0">
                <a:latin typeface="Consolas" pitchFamily="49" charset="0"/>
              </a:rPr>
              <a:t>sizeof</a:t>
            </a:r>
            <a:r>
              <a:rPr lang="en-US" sz="1700" dirty="0" smtClean="0">
                <a:latin typeface="Consolas" pitchFamily="49" charset="0"/>
              </a:rPr>
              <a:t>(</a:t>
            </a:r>
            <a:r>
              <a:rPr lang="en-US" sz="1700" dirty="0" err="1" smtClean="0">
                <a:latin typeface="Consolas" pitchFamily="49" charset="0"/>
              </a:rPr>
              <a:t>tmp</a:t>
            </a:r>
            <a:r>
              <a:rPr lang="en-US" sz="1700" dirty="0" smtClean="0">
                <a:latin typeface="Consolas" pitchFamily="49" charset="0"/>
              </a:rPr>
              <a:t>));</a:t>
            </a:r>
            <a:br>
              <a:rPr lang="en-US" sz="1700" dirty="0" smtClean="0">
                <a:latin typeface="Consolas" pitchFamily="49" charset="0"/>
              </a:rPr>
            </a:br>
            <a:r>
              <a:rPr lang="en-US" sz="1700" dirty="0" smtClean="0">
                <a:latin typeface="Consolas" pitchFamily="49" charset="0"/>
              </a:rPr>
              <a:t/>
            </a:r>
            <a:br>
              <a:rPr lang="en-US" sz="1700" dirty="0" smtClean="0">
                <a:latin typeface="Consolas" pitchFamily="49" charset="0"/>
              </a:rPr>
            </a:br>
            <a:r>
              <a:rPr lang="en-US" dirty="0" smtClean="0"/>
              <a:t>better use the API functions:</a:t>
            </a:r>
            <a:br>
              <a:rPr lang="en-US" dirty="0" smtClean="0"/>
            </a:br>
            <a:r>
              <a:rPr lang="en-US" sz="1700" dirty="0" smtClean="0">
                <a:latin typeface="Consolas" pitchFamily="49" charset="0"/>
              </a:rPr>
              <a:t/>
            </a:r>
            <a:br>
              <a:rPr lang="en-US" sz="1700" dirty="0" smtClean="0">
                <a:latin typeface="Consolas" pitchFamily="49" charset="0"/>
              </a:rPr>
            </a:br>
            <a:r>
              <a:rPr lang="de-DE" sz="1700" dirty="0" err="1" smtClean="0">
                <a:latin typeface="Consolas" pitchFamily="49" charset="0"/>
              </a:rPr>
              <a:t>void</a:t>
            </a:r>
            <a:r>
              <a:rPr lang="de-DE" sz="1700" dirty="0" smtClean="0">
                <a:latin typeface="Consolas" pitchFamily="49" charset="0"/>
              </a:rPr>
              <a:t> </a:t>
            </a:r>
            <a:r>
              <a:rPr lang="de-DE" sz="1700" dirty="0" err="1" smtClean="0">
                <a:latin typeface="Consolas" pitchFamily="49" charset="0"/>
              </a:rPr>
              <a:t>API_TPOL_vSetCurrentMenuDA</a:t>
            </a:r>
            <a:r>
              <a:rPr lang="de-DE" sz="1700" dirty="0" smtClean="0">
                <a:latin typeface="Consolas" pitchFamily="49" charset="0"/>
              </a:rPr>
              <a:t> (u32MenuInfo );</a:t>
            </a:r>
            <a:r>
              <a:rPr lang="en-US" sz="1700" dirty="0" smtClean="0">
                <a:latin typeface="Consolas" pitchFamily="49" charset="0"/>
              </a:rPr>
              <a:t/>
            </a:r>
            <a:br>
              <a:rPr lang="en-US" sz="1700" dirty="0" smtClean="0">
                <a:latin typeface="Consolas" pitchFamily="49" charset="0"/>
              </a:rPr>
            </a:br>
            <a:r>
              <a:rPr lang="de-DE" sz="1700" dirty="0" smtClean="0">
                <a:latin typeface="Consolas" pitchFamily="49" charset="0"/>
              </a:rPr>
              <a:t>uint32 API_TPOL_u32GetCurrentMainMenu();</a:t>
            </a:r>
            <a:endParaRPr lang="en-US" sz="1700" dirty="0" smtClean="0">
              <a:latin typeface="Consolas" pitchFamily="49" charset="0"/>
            </a:endParaRPr>
          </a:p>
        </p:txBody>
      </p:sp>
      <p:sp>
        <p:nvSpPr>
          <p:cNvPr id="3" name="Titel 2"/>
          <p:cNvSpPr>
            <a:spLocks noGrp="1"/>
          </p:cNvSpPr>
          <p:nvPr>
            <p:ph type="title"/>
          </p:nvPr>
        </p:nvSpPr>
        <p:spPr/>
        <p:txBody>
          <a:bodyPr/>
          <a:lstStyle/>
          <a:p>
            <a:r>
              <a:rPr lang="en-US" dirty="0" smtClean="0"/>
              <a:t>Using API Functions and HMI APIs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a:buNone/>
            </a:pPr>
            <a:r>
              <a:rPr lang="en-US" dirty="0" smtClean="0"/>
              <a:t>APIs can be used by:</a:t>
            </a:r>
          </a:p>
          <a:p>
            <a:pPr lvl="1"/>
            <a:r>
              <a:rPr lang="en-US" dirty="0" smtClean="0"/>
              <a:t>Widgets (HMI Language)</a:t>
            </a:r>
          </a:p>
          <a:p>
            <a:pPr lvl="1">
              <a:buNone/>
            </a:pPr>
            <a:r>
              <a:rPr lang="en-US" sz="1700" dirty="0" smtClean="0">
                <a:latin typeface="Consolas" pitchFamily="49" charset="0"/>
              </a:rPr>
              <a:t>	&lt;</a:t>
            </a:r>
            <a:r>
              <a:rPr lang="en-US" sz="1700" dirty="0" smtClean="0">
                <a:solidFill>
                  <a:srgbClr val="0000FF"/>
                </a:solidFill>
                <a:latin typeface="Consolas" pitchFamily="49" charset="0"/>
              </a:rPr>
              <a:t>Property</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OptionDisplayed</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API</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ASSYST.API_boGetAdditional_Speedo</a:t>
            </a:r>
            <a:r>
              <a:rPr lang="en-US" sz="1700" dirty="0" smtClean="0">
                <a:latin typeface="Consolas" pitchFamily="49" charset="0"/>
              </a:rPr>
              <a:t>" /&gt;</a:t>
            </a:r>
            <a:br>
              <a:rPr lang="en-US" sz="1700" dirty="0" smtClean="0">
                <a:latin typeface="Consolas" pitchFamily="49" charset="0"/>
              </a:rPr>
            </a:br>
            <a:r>
              <a:rPr lang="en-US" sz="1700" dirty="0" smtClean="0">
                <a:latin typeface="Consolas" pitchFamily="49" charset="0"/>
              </a:rPr>
              <a:t>&lt;/</a:t>
            </a:r>
            <a:r>
              <a:rPr lang="en-US" sz="1700" dirty="0" smtClean="0">
                <a:solidFill>
                  <a:srgbClr val="0000FF"/>
                </a:solidFill>
                <a:latin typeface="Consolas" pitchFamily="49" charset="0"/>
              </a:rPr>
              <a:t>Property</a:t>
            </a:r>
            <a:r>
              <a:rPr lang="en-US" sz="1700" dirty="0" smtClean="0">
                <a:latin typeface="Consolas" pitchFamily="49" charset="0"/>
              </a:rPr>
              <a:t>&gt;</a:t>
            </a:r>
          </a:p>
          <a:p>
            <a:pPr lvl="1">
              <a:buNone/>
            </a:pPr>
            <a:r>
              <a:rPr lang="en-US" sz="1700" dirty="0" smtClean="0">
                <a:latin typeface="Consolas" pitchFamily="49" charset="0"/>
              </a:rPr>
              <a:t>	&lt;</a:t>
            </a:r>
            <a:r>
              <a:rPr lang="en-US" sz="1700" dirty="0" smtClean="0">
                <a:solidFill>
                  <a:srgbClr val="0000FF"/>
                </a:solidFill>
                <a:latin typeface="Consolas" pitchFamily="49" charset="0"/>
              </a:rPr>
              <a:t>Action</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ASSYST.API_vSetIHC</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Parameter</a:t>
            </a:r>
            <a:r>
              <a:rPr lang="en-US" sz="1700" dirty="0" smtClean="0">
                <a:latin typeface="Consolas" pitchFamily="49" charset="0"/>
              </a:rPr>
              <a:t> </a:t>
            </a:r>
            <a:r>
              <a:rPr lang="en-US" sz="1700" dirty="0" smtClean="0">
                <a:solidFill>
                  <a:srgbClr val="FF9900"/>
                </a:solidFill>
                <a:latin typeface="Consolas" pitchFamily="49" charset="0"/>
              </a:rPr>
              <a:t>Name</a:t>
            </a:r>
            <a:r>
              <a:rPr lang="en-US" sz="1700" dirty="0" smtClean="0">
                <a:latin typeface="Consolas" pitchFamily="49" charset="0"/>
              </a:rPr>
              <a:t>="</a:t>
            </a:r>
            <a:r>
              <a:rPr lang="en-US" sz="1700" dirty="0" err="1" smtClean="0">
                <a:latin typeface="Consolas" pitchFamily="49" charset="0"/>
              </a:rPr>
              <a:t>boValue</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Constant</a:t>
            </a:r>
            <a:r>
              <a:rPr lang="en-US" sz="1700" dirty="0" smtClean="0">
                <a:latin typeface="Consolas" pitchFamily="49" charset="0"/>
              </a:rPr>
              <a:t>&gt;true&lt;/</a:t>
            </a:r>
            <a:r>
              <a:rPr lang="en-US" sz="1700" dirty="0" smtClean="0">
                <a:solidFill>
                  <a:srgbClr val="0000FF"/>
                </a:solidFill>
                <a:latin typeface="Consolas" pitchFamily="49" charset="0"/>
              </a:rPr>
              <a:t>Constant</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   &lt;/</a:t>
            </a:r>
            <a:r>
              <a:rPr lang="en-US" sz="1700" dirty="0" smtClean="0">
                <a:solidFill>
                  <a:srgbClr val="0000FF"/>
                </a:solidFill>
                <a:latin typeface="Consolas" pitchFamily="49" charset="0"/>
              </a:rPr>
              <a:t>Parameter</a:t>
            </a:r>
            <a:r>
              <a:rPr lang="en-US" sz="1700" dirty="0" smtClean="0">
                <a:latin typeface="Consolas" pitchFamily="49" charset="0"/>
              </a:rPr>
              <a:t>&gt;</a:t>
            </a:r>
            <a:br>
              <a:rPr lang="en-US" sz="1700" dirty="0" smtClean="0">
                <a:latin typeface="Consolas" pitchFamily="49" charset="0"/>
              </a:rPr>
            </a:br>
            <a:r>
              <a:rPr lang="en-US" sz="1700" dirty="0" smtClean="0">
                <a:latin typeface="Consolas" pitchFamily="49" charset="0"/>
              </a:rPr>
              <a:t>&lt;/</a:t>
            </a:r>
            <a:r>
              <a:rPr lang="en-US" sz="1700" dirty="0" smtClean="0">
                <a:solidFill>
                  <a:srgbClr val="0000FF"/>
                </a:solidFill>
                <a:latin typeface="Consolas" pitchFamily="49" charset="0"/>
              </a:rPr>
              <a:t>Action</a:t>
            </a:r>
            <a:r>
              <a:rPr lang="en-US" sz="1700" dirty="0" smtClean="0">
                <a:latin typeface="Consolas" pitchFamily="49" charset="0"/>
              </a:rPr>
              <a:t>&gt;</a:t>
            </a:r>
          </a:p>
          <a:p>
            <a:pPr lvl="1"/>
            <a:r>
              <a:rPr lang="en-US" dirty="0" smtClean="0"/>
              <a:t>Strategies (C++ code) (used API must be declared!)</a:t>
            </a:r>
            <a:endParaRPr lang="en-US" dirty="0" smtClean="0">
              <a:latin typeface="Consolas" pitchFamily="49" charset="0"/>
            </a:endParaRPr>
          </a:p>
          <a:p>
            <a:pPr lvl="1"/>
            <a:r>
              <a:rPr lang="en-US" dirty="0" smtClean="0"/>
              <a:t>Strategies (HMI Language)</a:t>
            </a:r>
          </a:p>
          <a:p>
            <a:endParaRPr lang="de-DE" sz="2400" dirty="0"/>
          </a:p>
        </p:txBody>
      </p:sp>
      <p:sp>
        <p:nvSpPr>
          <p:cNvPr id="3" name="Titel 2"/>
          <p:cNvSpPr>
            <a:spLocks noGrp="1"/>
          </p:cNvSpPr>
          <p:nvPr>
            <p:ph type="title"/>
          </p:nvPr>
        </p:nvSpPr>
        <p:spPr/>
        <p:txBody>
          <a:bodyPr/>
          <a:lstStyle/>
          <a:p>
            <a:r>
              <a:rPr lang="en-US" dirty="0" smtClean="0"/>
              <a:t>Using API Functions and HMI APIs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normAutofit fontScale="92500" lnSpcReduction="10000"/>
          </a:bodyPr>
          <a:lstStyle/>
          <a:p>
            <a:r>
              <a:rPr lang="en-US" dirty="0" smtClean="0"/>
              <a:t>Messages are used for widget communication</a:t>
            </a:r>
          </a:p>
          <a:p>
            <a:r>
              <a:rPr lang="en-US" dirty="0" smtClean="0"/>
              <a:t>Message types are:</a:t>
            </a:r>
          </a:p>
          <a:p>
            <a:pPr lvl="1"/>
            <a:r>
              <a:rPr lang="en-US" dirty="0" smtClean="0"/>
              <a:t>Broadcast</a:t>
            </a:r>
          </a:p>
          <a:p>
            <a:pPr lvl="1"/>
            <a:r>
              <a:rPr lang="en-US" dirty="0" smtClean="0"/>
              <a:t>Addressable</a:t>
            </a:r>
          </a:p>
          <a:p>
            <a:pPr lvl="1"/>
            <a:r>
              <a:rPr lang="en-US" dirty="0" smtClean="0"/>
              <a:t>Direct</a:t>
            </a:r>
          </a:p>
          <a:p>
            <a:pPr lvl="1"/>
            <a:r>
              <a:rPr lang="en-US" dirty="0" smtClean="0"/>
              <a:t>Focus driven</a:t>
            </a:r>
          </a:p>
          <a:p>
            <a:pPr lvl="1"/>
            <a:r>
              <a:rPr lang="en-US" dirty="0" smtClean="0"/>
              <a:t>Feedback</a:t>
            </a:r>
          </a:p>
          <a:p>
            <a:r>
              <a:rPr lang="en-US" dirty="0" smtClean="0"/>
              <a:t>HMI Messages can be sent by:</a:t>
            </a:r>
          </a:p>
          <a:p>
            <a:pPr lvl="1"/>
            <a:r>
              <a:rPr lang="en-US" dirty="0" smtClean="0"/>
              <a:t>Applications</a:t>
            </a:r>
          </a:p>
          <a:p>
            <a:pPr lvl="1"/>
            <a:r>
              <a:rPr lang="en-US" dirty="0" smtClean="0"/>
              <a:t>Widgets</a:t>
            </a:r>
          </a:p>
          <a:p>
            <a:pPr lvl="1"/>
            <a:r>
              <a:rPr lang="en-US" dirty="0" smtClean="0"/>
              <a:t>State Machines</a:t>
            </a:r>
          </a:p>
          <a:p>
            <a:r>
              <a:rPr lang="en-US" dirty="0" smtClean="0"/>
              <a:t>Messages are received by widgets and processed by themselves or associated state machines</a:t>
            </a:r>
            <a:endParaRPr lang="de-DE" dirty="0"/>
          </a:p>
        </p:txBody>
      </p:sp>
      <p:sp>
        <p:nvSpPr>
          <p:cNvPr id="6" name="Titel 5"/>
          <p:cNvSpPr>
            <a:spLocks noGrp="1"/>
          </p:cNvSpPr>
          <p:nvPr>
            <p:ph type="title"/>
          </p:nvPr>
        </p:nvSpPr>
        <p:spPr/>
        <p:txBody>
          <a:bodyPr/>
          <a:lstStyle/>
          <a:p>
            <a:r>
              <a:rPr lang="de-DE" dirty="0" err="1" smtClean="0"/>
              <a:t>Summary</a:t>
            </a:r>
            <a:r>
              <a:rPr lang="de-DE" dirty="0" smtClean="0"/>
              <a:t> HMI Messages</a:t>
            </a:r>
            <a:endParaRPr lang="de-DE" dirty="0"/>
          </a:p>
        </p:txBody>
      </p:sp>
    </p:spTree>
    <p:extLst>
      <p:ext uri="{BB962C8B-B14F-4D97-AF65-F5344CB8AC3E}">
        <p14:creationId xmlns:p14="http://schemas.microsoft.com/office/powerpoint/2010/main" xmlns="" val="272632604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p:txBody>
          <a:bodyPr>
            <a:normAutofit/>
          </a:bodyPr>
          <a:lstStyle/>
          <a:p>
            <a:r>
              <a:rPr lang="en-US" sz="2400" dirty="0" smtClean="0"/>
              <a:t>API Manager is the link between DPOOL and ARTEMMIS</a:t>
            </a:r>
          </a:p>
          <a:p>
            <a:r>
              <a:rPr lang="en-US" sz="2400" dirty="0" smtClean="0"/>
              <a:t>API Manager does automatic data updates and supports data consistency</a:t>
            </a:r>
          </a:p>
          <a:p>
            <a:r>
              <a:rPr lang="en-US" sz="2400" dirty="0" smtClean="0"/>
              <a:t>API Data Objects can be buffered or </a:t>
            </a:r>
            <a:r>
              <a:rPr lang="en-US" sz="2400" dirty="0" err="1" smtClean="0"/>
              <a:t>unbuffered</a:t>
            </a:r>
            <a:endParaRPr lang="en-US" sz="2400" dirty="0" smtClean="0"/>
          </a:p>
          <a:p>
            <a:r>
              <a:rPr lang="en-US" sz="2400" dirty="0" smtClean="0"/>
              <a:t>API Functions are C functions to access DPOOL data</a:t>
            </a:r>
          </a:p>
          <a:p>
            <a:r>
              <a:rPr lang="en-US" sz="2400" dirty="0" smtClean="0"/>
              <a:t>HMI APIs are C or C++ functions independent from the API Manager</a:t>
            </a:r>
          </a:p>
          <a:p>
            <a:pPr marL="342900" lvl="1" indent="-342900">
              <a:buFont typeface="Wingdings" panose="05000000000000000000" pitchFamily="2" charset="2"/>
              <a:buChar char="§"/>
            </a:pPr>
            <a:r>
              <a:rPr lang="en-US" dirty="0" smtClean="0"/>
              <a:t>HMI APIs can be used to extend the XML language</a:t>
            </a:r>
          </a:p>
          <a:p>
            <a:r>
              <a:rPr lang="en-US" sz="2400" dirty="0" smtClean="0"/>
              <a:t>APIs can be used by widgets and strategies</a:t>
            </a:r>
          </a:p>
          <a:p>
            <a:r>
              <a:rPr lang="en-US" sz="2400" dirty="0" smtClean="0"/>
              <a:t>APIs can be used in C or C++ code or via HMI Language</a:t>
            </a:r>
          </a:p>
        </p:txBody>
      </p:sp>
      <p:sp>
        <p:nvSpPr>
          <p:cNvPr id="6" name="Titel 5"/>
          <p:cNvSpPr>
            <a:spLocks noGrp="1"/>
          </p:cNvSpPr>
          <p:nvPr>
            <p:ph type="title"/>
          </p:nvPr>
        </p:nvSpPr>
        <p:spPr/>
        <p:txBody>
          <a:bodyPr/>
          <a:lstStyle/>
          <a:p>
            <a:r>
              <a:rPr lang="de-DE" dirty="0" err="1" smtClean="0"/>
              <a:t>Summary</a:t>
            </a:r>
            <a:r>
              <a:rPr lang="de-DE" dirty="0" smtClean="0"/>
              <a:t> API (Data Binding)</a:t>
            </a:r>
            <a:endParaRPr lang="de-DE" dirty="0"/>
          </a:p>
        </p:txBody>
      </p:sp>
    </p:spTree>
    <p:extLst>
      <p:ext uri="{BB962C8B-B14F-4D97-AF65-F5344CB8AC3E}">
        <p14:creationId xmlns:p14="http://schemas.microsoft.com/office/powerpoint/2010/main" xmlns="" val="272632604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Autofit/>
          </a:bodyPr>
          <a:lstStyle/>
          <a:p>
            <a:pPr marL="0" indent="0" algn="ctr">
              <a:buNone/>
            </a:pPr>
            <a:r>
              <a:rPr lang="de-DE" sz="2000" b="1" dirty="0"/>
              <a:t>Schleißheimer GmbH</a:t>
            </a:r>
          </a:p>
          <a:p>
            <a:pPr marL="0" indent="0" algn="ctr">
              <a:buNone/>
            </a:pPr>
            <a:r>
              <a:rPr lang="de-DE" sz="2000" dirty="0"/>
              <a:t>Am Kalkofen 10</a:t>
            </a:r>
            <a:br>
              <a:rPr lang="de-DE" sz="2000" dirty="0"/>
            </a:br>
            <a:r>
              <a:rPr lang="de-DE" sz="2000" dirty="0"/>
              <a:t>D-61206 </a:t>
            </a:r>
            <a:r>
              <a:rPr lang="de-DE" sz="2000" dirty="0" err="1"/>
              <a:t>Wöllstadt</a:t>
            </a:r>
            <a:r>
              <a:rPr lang="de-DE" sz="2000" dirty="0"/>
              <a:t/>
            </a:r>
            <a:br>
              <a:rPr lang="de-DE" sz="2000" dirty="0"/>
            </a:br>
            <a:r>
              <a:rPr lang="de-DE" sz="2000" dirty="0"/>
              <a:t>Tel.: +49 6034 9148-701</a:t>
            </a:r>
            <a:br>
              <a:rPr lang="de-DE" sz="2000" dirty="0"/>
            </a:br>
            <a:r>
              <a:rPr lang="de-DE" sz="2000" dirty="0"/>
              <a:t>Fax: +49 6034 9148-91</a:t>
            </a:r>
            <a:br>
              <a:rPr lang="de-DE" sz="2000" dirty="0"/>
            </a:br>
            <a:r>
              <a:rPr lang="de-DE" sz="2000" dirty="0"/>
              <a:t>vertrieb@schleissheimer.de</a:t>
            </a:r>
          </a:p>
          <a:p>
            <a:pPr marL="0" indent="0" algn="ctr">
              <a:buNone/>
            </a:pPr>
            <a:r>
              <a:rPr lang="de-DE" sz="2000" dirty="0">
                <a:hlinkClick r:id="rId2"/>
              </a:rPr>
              <a:t>www.schleissheimer.de</a:t>
            </a:r>
            <a:endParaRPr lang="de-DE" sz="2000" dirty="0"/>
          </a:p>
          <a:p>
            <a:pPr marL="0" indent="0" algn="ctr">
              <a:buNone/>
            </a:pPr>
            <a:endParaRPr lang="de-DE" sz="2000" dirty="0"/>
          </a:p>
        </p:txBody>
      </p:sp>
      <p:sp>
        <p:nvSpPr>
          <p:cNvPr id="3" name="Titel 2"/>
          <p:cNvSpPr>
            <a:spLocks noGrp="1"/>
          </p:cNvSpPr>
          <p:nvPr>
            <p:ph type="title"/>
          </p:nvPr>
        </p:nvSpPr>
        <p:spPr/>
        <p:txBody>
          <a:bodyPr/>
          <a:lstStyle/>
          <a:p>
            <a:r>
              <a:rPr lang="de-DE" dirty="0" smtClean="0"/>
              <a:t>Kontakt</a:t>
            </a:r>
            <a:endParaRPr lang="de-DE" dirty="0"/>
          </a:p>
        </p:txBody>
      </p:sp>
    </p:spTree>
    <p:extLst>
      <p:ext uri="{BB962C8B-B14F-4D97-AF65-F5344CB8AC3E}">
        <p14:creationId xmlns:p14="http://schemas.microsoft.com/office/powerpoint/2010/main" xmlns="" val="37840675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pPr marL="457200" indent="-457200">
              <a:buFont typeface="+mj-lt"/>
              <a:buAutoNum type="arabicPeriod" startAt="2"/>
            </a:pPr>
            <a:r>
              <a:rPr lang="en-US" sz="2400" dirty="0" smtClean="0"/>
              <a:t>API</a:t>
            </a:r>
          </a:p>
          <a:p>
            <a:pPr lvl="1">
              <a:lnSpc>
                <a:spcPts val="2000"/>
              </a:lnSpc>
              <a:defRPr/>
            </a:pPr>
            <a:r>
              <a:rPr lang="en-US" sz="2000" dirty="0" err="1" smtClean="0"/>
              <a:t>exchang</a:t>
            </a:r>
            <a:r>
              <a:rPr lang="en-US" sz="2000" dirty="0" smtClean="0"/>
              <a:t> data with external entity through APIM and DPOOL</a:t>
            </a:r>
          </a:p>
          <a:p>
            <a:pPr lvl="1">
              <a:lnSpc>
                <a:spcPts val="2000"/>
              </a:lnSpc>
              <a:defRPr/>
            </a:pPr>
            <a:r>
              <a:rPr lang="en-US" sz="2000" dirty="0" smtClean="0"/>
              <a:t>HMI APIs can be used to extend the XML language</a:t>
            </a:r>
          </a:p>
          <a:p>
            <a:pPr lvl="1">
              <a:lnSpc>
                <a:spcPts val="2000"/>
              </a:lnSpc>
              <a:defRPr/>
            </a:pPr>
            <a:endParaRPr lang="en-US" sz="5100" dirty="0" smtClean="0"/>
          </a:p>
          <a:p>
            <a:endParaRPr lang="de-DE" sz="2400" dirty="0"/>
          </a:p>
        </p:txBody>
      </p:sp>
      <p:sp>
        <p:nvSpPr>
          <p:cNvPr id="3" name="Titel 2"/>
          <p:cNvSpPr>
            <a:spLocks noGrp="1"/>
          </p:cNvSpPr>
          <p:nvPr>
            <p:ph type="title"/>
          </p:nvPr>
        </p:nvSpPr>
        <p:spPr/>
        <p:txBody>
          <a:bodyPr/>
          <a:lstStyle/>
          <a:p>
            <a:r>
              <a:rPr lang="de-DE" dirty="0" smtClean="0"/>
              <a:t>Basics - APIs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endParaRPr lang="en-US" sz="2400"/>
          </a:p>
        </p:txBody>
      </p:sp>
      <p:sp>
        <p:nvSpPr>
          <p:cNvPr id="3" name="Titel 2"/>
          <p:cNvSpPr>
            <a:spLocks noGrp="1"/>
          </p:cNvSpPr>
          <p:nvPr>
            <p:ph type="title"/>
          </p:nvPr>
        </p:nvSpPr>
        <p:spPr/>
        <p:txBody>
          <a:bodyPr/>
          <a:lstStyle/>
          <a:p>
            <a:r>
              <a:rPr lang="en-US" dirty="0" smtClean="0"/>
              <a:t>External Messages</a:t>
            </a:r>
            <a:endParaRPr lang="en-US" dirty="0"/>
          </a:p>
        </p:txBody>
      </p:sp>
      <p:grpSp>
        <p:nvGrpSpPr>
          <p:cNvPr id="39" name="Gruppieren 38"/>
          <p:cNvGrpSpPr/>
          <p:nvPr/>
        </p:nvGrpSpPr>
        <p:grpSpPr>
          <a:xfrm>
            <a:off x="1331640" y="1196752"/>
            <a:ext cx="5688632" cy="5096297"/>
            <a:chOff x="5522913" y="1158875"/>
            <a:chExt cx="3795712" cy="3440113"/>
          </a:xfrm>
        </p:grpSpPr>
        <p:sp>
          <p:nvSpPr>
            <p:cNvPr id="4" name="Rectangle 19"/>
            <p:cNvSpPr>
              <a:spLocks noChangeArrowheads="1"/>
            </p:cNvSpPr>
            <p:nvPr/>
          </p:nvSpPr>
          <p:spPr bwMode="auto">
            <a:xfrm>
              <a:off x="6302375" y="1158875"/>
              <a:ext cx="3016250" cy="3440113"/>
            </a:xfrm>
            <a:prstGeom prst="rect">
              <a:avLst/>
            </a:prstGeom>
            <a:gradFill rotWithShape="1">
              <a:gsLst>
                <a:gs pos="0">
                  <a:srgbClr val="5E9EFF"/>
                </a:gs>
                <a:gs pos="39999">
                  <a:srgbClr val="85C2FF"/>
                </a:gs>
                <a:gs pos="70000">
                  <a:srgbClr val="C4D6EB"/>
                </a:gs>
                <a:gs pos="100000">
                  <a:srgbClr val="FFEBFA"/>
                </a:gs>
              </a:gsLst>
              <a:lin ang="16200000" scaled="0"/>
            </a:gradFill>
            <a:ln w="9525" algn="ctr">
              <a:noFill/>
              <a:miter lim="800000"/>
              <a:headEnd/>
              <a:tailEnd/>
            </a:ln>
          </p:spPr>
          <p:txBody>
            <a:bodyPr lIns="91410" tIns="45707" rIns="91410" bIns="45707" anchor="t" anchorCtr="0"/>
            <a:lstStyle/>
            <a:p>
              <a:pPr defTabSz="915988"/>
              <a:r>
                <a:rPr lang="en-US" sz="1600" b="1" dirty="0" err="1"/>
                <a:t>Artemmis</a:t>
              </a:r>
              <a:endParaRPr lang="en-US" sz="1600" b="1" dirty="0"/>
            </a:p>
            <a:p>
              <a:pPr defTabSz="915988"/>
              <a:r>
                <a:rPr lang="en-US" sz="1600" b="1" dirty="0"/>
                <a:t>HMI </a:t>
              </a:r>
              <a:r>
                <a:rPr lang="en-US" sz="1600" b="1" dirty="0" smtClean="0"/>
                <a:t>Subsystem</a:t>
              </a:r>
              <a:endParaRPr lang="en-US" sz="1600" b="1" dirty="0"/>
            </a:p>
          </p:txBody>
        </p:sp>
        <p:sp>
          <p:nvSpPr>
            <p:cNvPr id="5" name="Line 6"/>
            <p:cNvSpPr>
              <a:spLocks noChangeShapeType="1"/>
            </p:cNvSpPr>
            <p:nvPr/>
          </p:nvSpPr>
          <p:spPr bwMode="auto">
            <a:xfrm flipV="1">
              <a:off x="5897563" y="1854200"/>
              <a:ext cx="585787" cy="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lstStyle/>
            <a:p>
              <a:endParaRPr lang="en-US"/>
            </a:p>
          </p:txBody>
        </p:sp>
        <p:sp>
          <p:nvSpPr>
            <p:cNvPr id="6" name="Textfeld 6"/>
            <p:cNvSpPr txBox="1">
              <a:spLocks noChangeArrowheads="1"/>
            </p:cNvSpPr>
            <p:nvPr/>
          </p:nvSpPr>
          <p:spPr bwMode="auto">
            <a:xfrm>
              <a:off x="5522913" y="1401910"/>
              <a:ext cx="615231" cy="394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600" dirty="0" smtClean="0">
                  <a:latin typeface="+mn-lt"/>
                </a:rPr>
                <a:t>External</a:t>
              </a:r>
            </a:p>
            <a:p>
              <a:pPr eaLnBrk="1" hangingPunct="1"/>
              <a:r>
                <a:rPr lang="en-US" sz="1600" dirty="0" smtClean="0">
                  <a:latin typeface="+mn-lt"/>
                </a:rPr>
                <a:t>message</a:t>
              </a:r>
              <a:endParaRPr lang="en-US" sz="1600" dirty="0">
                <a:latin typeface="+mn-lt"/>
              </a:endParaRPr>
            </a:p>
          </p:txBody>
        </p:sp>
        <p:grpSp>
          <p:nvGrpSpPr>
            <p:cNvPr id="7" name="Group 11"/>
            <p:cNvGrpSpPr>
              <a:grpSpLocks/>
            </p:cNvGrpSpPr>
            <p:nvPr/>
          </p:nvGrpSpPr>
          <p:grpSpPr bwMode="auto">
            <a:xfrm>
              <a:off x="7843838" y="2033588"/>
              <a:ext cx="1069975" cy="1125537"/>
              <a:chOff x="3311" y="1871"/>
              <a:chExt cx="1815" cy="1956"/>
            </a:xfrm>
          </p:grpSpPr>
          <p:sp>
            <p:nvSpPr>
              <p:cNvPr id="8" name="Rectangle 12"/>
              <p:cNvSpPr>
                <a:spLocks noChangeArrowheads="1"/>
              </p:cNvSpPr>
              <p:nvPr/>
            </p:nvSpPr>
            <p:spPr bwMode="auto">
              <a:xfrm>
                <a:off x="3311" y="1871"/>
                <a:ext cx="1815" cy="1956"/>
              </a:xfrm>
              <a:prstGeom prst="rect">
                <a:avLst/>
              </a:prstGeom>
              <a:solidFill>
                <a:schemeClr val="bg1">
                  <a:lumMod val="85000"/>
                </a:schemeClr>
              </a:solidFill>
              <a:ln w="19050" algn="ctr">
                <a:solidFill>
                  <a:schemeClr val="tx1"/>
                </a:solidFill>
                <a:miter lim="800000"/>
                <a:headEnd/>
                <a:tailEnd/>
              </a:ln>
            </p:spPr>
            <p:txBody>
              <a:bodyPr wrap="none" anchor="ctr"/>
              <a:lstStyle/>
              <a:p>
                <a:endParaRPr lang="en-US"/>
              </a:p>
            </p:txBody>
          </p:sp>
          <p:grpSp>
            <p:nvGrpSpPr>
              <p:cNvPr id="9" name="Group 13"/>
              <p:cNvGrpSpPr>
                <a:grpSpLocks/>
              </p:cNvGrpSpPr>
              <p:nvPr/>
            </p:nvGrpSpPr>
            <p:grpSpPr bwMode="auto">
              <a:xfrm>
                <a:off x="3562" y="2037"/>
                <a:ext cx="1264" cy="1656"/>
                <a:chOff x="1582" y="1178"/>
                <a:chExt cx="1889" cy="2536"/>
              </a:xfrm>
            </p:grpSpPr>
            <p:sp>
              <p:nvSpPr>
                <p:cNvPr id="10" name="Oval 14"/>
                <p:cNvSpPr>
                  <a:spLocks noChangeArrowheads="1"/>
                </p:cNvSpPr>
                <p:nvPr/>
              </p:nvSpPr>
              <p:spPr bwMode="auto">
                <a:xfrm>
                  <a:off x="1582" y="2567"/>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1" name="Oval 15"/>
                <p:cNvSpPr>
                  <a:spLocks noChangeArrowheads="1"/>
                </p:cNvSpPr>
                <p:nvPr/>
              </p:nvSpPr>
              <p:spPr bwMode="auto">
                <a:xfrm>
                  <a:off x="1587" y="1861"/>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2" name="Oval 16"/>
                <p:cNvSpPr>
                  <a:spLocks noChangeArrowheads="1"/>
                </p:cNvSpPr>
                <p:nvPr/>
              </p:nvSpPr>
              <p:spPr bwMode="auto">
                <a:xfrm>
                  <a:off x="1672" y="3374"/>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13" name="Oval 17"/>
                <p:cNvSpPr>
                  <a:spLocks noChangeArrowheads="1"/>
                </p:cNvSpPr>
                <p:nvPr/>
              </p:nvSpPr>
              <p:spPr bwMode="auto">
                <a:xfrm>
                  <a:off x="3151" y="2557"/>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14" name="AutoShape 18"/>
                <p:cNvCxnSpPr>
                  <a:cxnSpLocks noChangeShapeType="1"/>
                  <a:stCxn id="21" idx="5"/>
                  <a:endCxn id="20" idx="0"/>
                </p:cNvCxnSpPr>
                <p:nvPr/>
              </p:nvCxnSpPr>
              <p:spPr bwMode="auto">
                <a:xfrm>
                  <a:off x="2425" y="1460"/>
                  <a:ext cx="478" cy="40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 name="AutoShape 19"/>
                <p:cNvCxnSpPr>
                  <a:cxnSpLocks noChangeShapeType="1"/>
                  <a:stCxn id="21" idx="3"/>
                  <a:endCxn id="11" idx="0"/>
                </p:cNvCxnSpPr>
                <p:nvPr/>
              </p:nvCxnSpPr>
              <p:spPr bwMode="auto">
                <a:xfrm flipH="1">
                  <a:off x="1746" y="1460"/>
                  <a:ext cx="455" cy="40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6" name="AutoShape 20"/>
                <p:cNvCxnSpPr>
                  <a:cxnSpLocks noChangeShapeType="1"/>
                  <a:stCxn id="10" idx="0"/>
                  <a:endCxn id="11" idx="4"/>
                </p:cNvCxnSpPr>
                <p:nvPr/>
              </p:nvCxnSpPr>
              <p:spPr bwMode="auto">
                <a:xfrm flipV="1">
                  <a:off x="1741" y="2186"/>
                  <a:ext cx="5" cy="381"/>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7" name="AutoShape 21"/>
                <p:cNvCxnSpPr>
                  <a:cxnSpLocks noChangeShapeType="1"/>
                  <a:stCxn id="12" idx="7"/>
                  <a:endCxn id="29" idx="3"/>
                </p:cNvCxnSpPr>
                <p:nvPr/>
              </p:nvCxnSpPr>
              <p:spPr bwMode="auto">
                <a:xfrm flipV="1">
                  <a:off x="1943" y="2844"/>
                  <a:ext cx="520" cy="57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 name="AutoShape 22"/>
                <p:cNvCxnSpPr>
                  <a:cxnSpLocks noChangeShapeType="1"/>
                  <a:stCxn id="29" idx="0"/>
                  <a:endCxn id="20" idx="4"/>
                </p:cNvCxnSpPr>
                <p:nvPr/>
              </p:nvCxnSpPr>
              <p:spPr bwMode="auto">
                <a:xfrm flipV="1">
                  <a:off x="2575" y="2192"/>
                  <a:ext cx="328" cy="3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 name="AutoShape 23"/>
                <p:cNvCxnSpPr>
                  <a:cxnSpLocks noChangeShapeType="1"/>
                  <a:stCxn id="13" idx="0"/>
                  <a:endCxn id="20" idx="5"/>
                </p:cNvCxnSpPr>
                <p:nvPr/>
              </p:nvCxnSpPr>
              <p:spPr bwMode="auto">
                <a:xfrm flipH="1" flipV="1">
                  <a:off x="3015" y="2144"/>
                  <a:ext cx="295" cy="4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 name="Oval 24"/>
                <p:cNvSpPr>
                  <a:spLocks noChangeArrowheads="1"/>
                </p:cNvSpPr>
                <p:nvPr/>
              </p:nvSpPr>
              <p:spPr bwMode="auto">
                <a:xfrm>
                  <a:off x="2744" y="1867"/>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1" name="Oval 25"/>
                <p:cNvSpPr>
                  <a:spLocks noChangeArrowheads="1"/>
                </p:cNvSpPr>
                <p:nvPr/>
              </p:nvSpPr>
              <p:spPr bwMode="auto">
                <a:xfrm>
                  <a:off x="2154" y="1183"/>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2" name="Oval 26"/>
                <p:cNvSpPr>
                  <a:spLocks noChangeArrowheads="1"/>
                </p:cNvSpPr>
                <p:nvPr/>
              </p:nvSpPr>
              <p:spPr bwMode="auto">
                <a:xfrm>
                  <a:off x="2041" y="3389"/>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3" name="Oval 27"/>
                <p:cNvSpPr>
                  <a:spLocks noChangeArrowheads="1"/>
                </p:cNvSpPr>
                <p:nvPr/>
              </p:nvSpPr>
              <p:spPr bwMode="auto">
                <a:xfrm>
                  <a:off x="2778" y="3389"/>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4" name="Oval 28"/>
                <p:cNvSpPr>
                  <a:spLocks noChangeArrowheads="1"/>
                </p:cNvSpPr>
                <p:nvPr/>
              </p:nvSpPr>
              <p:spPr bwMode="auto">
                <a:xfrm>
                  <a:off x="2409" y="3389"/>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sp>
              <p:nvSpPr>
                <p:cNvPr id="25" name="Oval 29"/>
                <p:cNvSpPr>
                  <a:spLocks noChangeArrowheads="1"/>
                </p:cNvSpPr>
                <p:nvPr/>
              </p:nvSpPr>
              <p:spPr bwMode="auto">
                <a:xfrm>
                  <a:off x="3153" y="3374"/>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26" name="AutoShape 30"/>
                <p:cNvCxnSpPr>
                  <a:cxnSpLocks noChangeShapeType="1"/>
                  <a:stCxn id="22" idx="0"/>
                  <a:endCxn id="29" idx="3"/>
                </p:cNvCxnSpPr>
                <p:nvPr/>
              </p:nvCxnSpPr>
              <p:spPr bwMode="auto">
                <a:xfrm flipV="1">
                  <a:off x="2200" y="2844"/>
                  <a:ext cx="263" cy="54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7" name="AutoShape 31"/>
                <p:cNvCxnSpPr>
                  <a:cxnSpLocks noChangeShapeType="1"/>
                  <a:stCxn id="24" idx="0"/>
                  <a:endCxn id="29" idx="4"/>
                </p:cNvCxnSpPr>
                <p:nvPr/>
              </p:nvCxnSpPr>
              <p:spPr bwMode="auto">
                <a:xfrm flipV="1">
                  <a:off x="2568" y="2892"/>
                  <a:ext cx="7" cy="49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8" name="AutoShape 32"/>
                <p:cNvCxnSpPr>
                  <a:cxnSpLocks noChangeShapeType="1"/>
                  <a:stCxn id="23" idx="0"/>
                  <a:endCxn id="29" idx="5"/>
                </p:cNvCxnSpPr>
                <p:nvPr/>
              </p:nvCxnSpPr>
              <p:spPr bwMode="auto">
                <a:xfrm flipH="1" flipV="1">
                  <a:off x="2687" y="2844"/>
                  <a:ext cx="250" cy="54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9" name="Oval 33"/>
                <p:cNvSpPr>
                  <a:spLocks noChangeArrowheads="1"/>
                </p:cNvSpPr>
                <p:nvPr/>
              </p:nvSpPr>
              <p:spPr bwMode="auto">
                <a:xfrm>
                  <a:off x="2416" y="2567"/>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cxnSp>
              <p:nvCxnSpPr>
                <p:cNvPr id="30" name="AutoShape 34"/>
                <p:cNvCxnSpPr>
                  <a:cxnSpLocks noChangeShapeType="1"/>
                  <a:stCxn id="25" idx="0"/>
                  <a:endCxn id="29" idx="5"/>
                </p:cNvCxnSpPr>
                <p:nvPr/>
              </p:nvCxnSpPr>
              <p:spPr bwMode="auto">
                <a:xfrm flipH="1" flipV="1">
                  <a:off x="2687" y="2844"/>
                  <a:ext cx="625" cy="53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31" name="AutoShape 35"/>
                <p:cNvCxnSpPr>
                  <a:cxnSpLocks noChangeShapeType="1"/>
                  <a:stCxn id="21" idx="6"/>
                  <a:endCxn id="32" idx="2"/>
                </p:cNvCxnSpPr>
                <p:nvPr/>
              </p:nvCxnSpPr>
              <p:spPr bwMode="auto">
                <a:xfrm flipV="1">
                  <a:off x="2472" y="1341"/>
                  <a:ext cx="606" cy="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32" name="Oval 36"/>
                <p:cNvSpPr>
                  <a:spLocks noChangeArrowheads="1"/>
                </p:cNvSpPr>
                <p:nvPr/>
              </p:nvSpPr>
              <p:spPr bwMode="auto">
                <a:xfrm>
                  <a:off x="3078" y="1178"/>
                  <a:ext cx="318" cy="325"/>
                </a:xfrm>
                <a:prstGeom prst="ellipse">
                  <a:avLst/>
                </a:prstGeom>
                <a:solidFill>
                  <a:srgbClr val="FFC000"/>
                </a:solidFill>
                <a:ln w="19050" algn="ctr">
                  <a:solidFill>
                    <a:srgbClr val="33CC33"/>
                  </a:solidFill>
                  <a:round/>
                  <a:headEnd/>
                  <a:tailEnd/>
                </a:ln>
              </p:spPr>
              <p:txBody>
                <a:bodyPr wrap="none" lIns="77085" tIns="38543" rIns="77085" bIns="38543" anchor="ctr"/>
                <a:lstStyle/>
                <a:p>
                  <a:pPr defTabSz="841375"/>
                  <a:endParaRPr lang="en-US" sz="800" b="1"/>
                </a:p>
              </p:txBody>
            </p:sp>
          </p:grpSp>
        </p:grpSp>
        <p:sp>
          <p:nvSpPr>
            <p:cNvPr id="33" name="AutoShape 27"/>
            <p:cNvSpPr>
              <a:spLocks noChangeArrowheads="1"/>
            </p:cNvSpPr>
            <p:nvPr/>
          </p:nvSpPr>
          <p:spPr bwMode="auto">
            <a:xfrm>
              <a:off x="6557963" y="1606550"/>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External </a:t>
              </a:r>
            </a:p>
            <a:p>
              <a:pPr defTabSz="915988"/>
              <a:r>
                <a:rPr lang="en-US" sz="1200"/>
                <a:t>Message</a:t>
              </a:r>
            </a:p>
            <a:p>
              <a:pPr defTabSz="915988"/>
              <a:r>
                <a:rPr lang="en-US" sz="1200"/>
                <a:t>Queue</a:t>
              </a:r>
            </a:p>
          </p:txBody>
        </p:sp>
        <p:cxnSp>
          <p:nvCxnSpPr>
            <p:cNvPr id="34" name="AutoShape 28"/>
            <p:cNvCxnSpPr>
              <a:cxnSpLocks noChangeShapeType="1"/>
              <a:stCxn id="33" idx="3"/>
              <a:endCxn id="8" idx="0"/>
            </p:cNvCxnSpPr>
            <p:nvPr/>
          </p:nvCxnSpPr>
          <p:spPr bwMode="auto">
            <a:xfrm>
              <a:off x="7618413" y="1898650"/>
              <a:ext cx="760412" cy="134938"/>
            </a:xfrm>
            <a:prstGeom prst="curvedConnector2">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35" name="AutoShape 27"/>
            <p:cNvSpPr>
              <a:spLocks noChangeArrowheads="1"/>
            </p:cNvSpPr>
            <p:nvPr/>
          </p:nvSpPr>
          <p:spPr bwMode="auto">
            <a:xfrm>
              <a:off x="7853363" y="3654425"/>
              <a:ext cx="1060450" cy="585788"/>
            </a:xfrm>
            <a:prstGeom prst="roundRect">
              <a:avLst>
                <a:gd name="adj" fmla="val 16667"/>
              </a:avLst>
            </a:prstGeom>
            <a:solidFill>
              <a:srgbClr val="FF9900"/>
            </a:solidFill>
            <a:ln w="9525" algn="ctr">
              <a:solidFill>
                <a:schemeClr val="tx1"/>
              </a:solidFill>
              <a:round/>
              <a:headEnd/>
              <a:tailEnd/>
            </a:ln>
          </p:spPr>
          <p:txBody>
            <a:bodyPr wrap="none" lIns="83958" tIns="41979" rIns="83958" bIns="41979" anchor="ctr"/>
            <a:lstStyle/>
            <a:p>
              <a:pPr defTabSz="915988"/>
              <a:r>
                <a:rPr lang="en-US" sz="1200"/>
                <a:t>Internal</a:t>
              </a:r>
            </a:p>
            <a:p>
              <a:pPr defTabSz="915988"/>
              <a:r>
                <a:rPr lang="en-US" sz="1200"/>
                <a:t>Message</a:t>
              </a:r>
            </a:p>
            <a:p>
              <a:pPr defTabSz="915988"/>
              <a:r>
                <a:rPr lang="en-US" sz="1200"/>
                <a:t>Queue</a:t>
              </a:r>
            </a:p>
          </p:txBody>
        </p:sp>
        <p:cxnSp>
          <p:nvCxnSpPr>
            <p:cNvPr id="36" name="AutoShape 28"/>
            <p:cNvCxnSpPr>
              <a:cxnSpLocks noChangeShapeType="1"/>
              <a:stCxn id="35" idx="3"/>
              <a:endCxn id="8" idx="0"/>
            </p:cNvCxnSpPr>
            <p:nvPr/>
          </p:nvCxnSpPr>
          <p:spPr bwMode="auto">
            <a:xfrm flipH="1" flipV="1">
              <a:off x="8378825" y="2033588"/>
              <a:ext cx="534988" cy="1912937"/>
            </a:xfrm>
            <a:prstGeom prst="curvedConnector4">
              <a:avLst>
                <a:gd name="adj1" fmla="val -63088"/>
                <a:gd name="adj2" fmla="val 111949"/>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cxnSp>
          <p:nvCxnSpPr>
            <p:cNvPr id="37" name="AutoShape 28"/>
            <p:cNvCxnSpPr>
              <a:cxnSpLocks noChangeShapeType="1"/>
              <a:stCxn id="8" idx="1"/>
              <a:endCxn id="35" idx="1"/>
            </p:cNvCxnSpPr>
            <p:nvPr/>
          </p:nvCxnSpPr>
          <p:spPr bwMode="auto">
            <a:xfrm rot="10800000" flipH="1" flipV="1">
              <a:off x="7843838" y="2597150"/>
              <a:ext cx="9525" cy="1349375"/>
            </a:xfrm>
            <a:prstGeom prst="curvedConnector3">
              <a:avLst>
                <a:gd name="adj1" fmla="val -4089741"/>
              </a:avLst>
            </a:prstGeom>
            <a:noFill/>
            <a:ln w="9525">
              <a:solidFill>
                <a:schemeClr val="accent2"/>
              </a:solidFill>
              <a:round/>
              <a:headEnd/>
              <a:tailEnd type="triangle" w="med" len="med"/>
            </a:ln>
            <a:extLst>
              <a:ext uri="{909E8E84-426E-40DD-AFC4-6F175D3DCCD1}">
                <a14:hiddenFill xmlns="" xmlns:a14="http://schemas.microsoft.com/office/drawing/2010/main">
                  <a:noFill/>
                </a14:hiddenFill>
              </a:ext>
            </a:extLst>
          </p:spPr>
        </p:cxnSp>
        <p:sp>
          <p:nvSpPr>
            <p:cNvPr id="38" name="Textfeld 49"/>
            <p:cNvSpPr txBox="1">
              <a:spLocks noChangeArrowheads="1"/>
            </p:cNvSpPr>
            <p:nvPr/>
          </p:nvSpPr>
          <p:spPr bwMode="auto">
            <a:xfrm>
              <a:off x="6724088" y="2860120"/>
              <a:ext cx="624611" cy="3947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1600" dirty="0" smtClean="0">
                  <a:latin typeface="+mn-lt"/>
                </a:rPr>
                <a:t>internal</a:t>
              </a:r>
            </a:p>
            <a:p>
              <a:pPr eaLnBrk="1" hangingPunct="1"/>
              <a:r>
                <a:rPr lang="en-US" sz="1600" dirty="0" smtClean="0">
                  <a:latin typeface="+mn-lt"/>
                </a:rPr>
                <a:t>message</a:t>
              </a:r>
              <a:endParaRPr lang="en-US" sz="1600" dirty="0">
                <a:latin typeface="+mn-lt"/>
              </a:endParaRPr>
            </a:p>
          </p:txBody>
        </p:sp>
      </p:gr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internal messaging is available within the ARTEMMIS subsystem</a:t>
            </a:r>
          </a:p>
          <a:p>
            <a:pPr marL="342900" lvl="1" indent="-342900">
              <a:buFont typeface="Wingdings" panose="05000000000000000000" pitchFamily="2" charset="2"/>
              <a:buChar char="§"/>
            </a:pPr>
            <a:r>
              <a:rPr lang="en-US" sz="2400" dirty="0" smtClean="0"/>
              <a:t>widgets can:</a:t>
            </a:r>
          </a:p>
          <a:p>
            <a:pPr lvl="1"/>
            <a:r>
              <a:rPr lang="en-US" sz="2000" dirty="0" smtClean="0"/>
              <a:t>post Internal messages to internal Message Queue </a:t>
            </a:r>
            <a:r>
              <a:rPr lang="de-DE" sz="2000" dirty="0" smtClean="0"/>
              <a:t>(PostMessage)</a:t>
            </a:r>
          </a:p>
          <a:p>
            <a:pPr lvl="1"/>
            <a:r>
              <a:rPr lang="en-US" sz="2000" dirty="0" smtClean="0"/>
              <a:t>call directly the message processing method </a:t>
            </a:r>
            <a:r>
              <a:rPr lang="de-DE" sz="2000" dirty="0" smtClean="0"/>
              <a:t>(SendMessage)</a:t>
            </a:r>
            <a:endParaRPr lang="en-US" sz="2000" dirty="0" smtClean="0"/>
          </a:p>
          <a:p>
            <a:r>
              <a:rPr lang="en-US" sz="2400" dirty="0" smtClean="0"/>
              <a:t>All propagation strategies available for the external message queue are supported as well for the internal message queue:</a:t>
            </a:r>
          </a:p>
          <a:p>
            <a:pPr lvl="1"/>
            <a:r>
              <a:rPr lang="en-US" sz="2000" dirty="0" smtClean="0"/>
              <a:t>Broadcast</a:t>
            </a:r>
          </a:p>
          <a:p>
            <a:pPr lvl="1"/>
            <a:r>
              <a:rPr lang="en-US" sz="2000" dirty="0" smtClean="0"/>
              <a:t>Focused</a:t>
            </a:r>
          </a:p>
          <a:p>
            <a:pPr lvl="1"/>
            <a:r>
              <a:rPr lang="en-US" sz="2000" dirty="0" smtClean="0"/>
              <a:t>Direct</a:t>
            </a:r>
          </a:p>
          <a:p>
            <a:pPr lvl="1"/>
            <a:r>
              <a:rPr lang="en-US" sz="2000" dirty="0" smtClean="0"/>
              <a:t>Addressable</a:t>
            </a:r>
          </a:p>
        </p:txBody>
      </p:sp>
      <p:sp>
        <p:nvSpPr>
          <p:cNvPr id="3" name="Titel 2"/>
          <p:cNvSpPr>
            <a:spLocks noGrp="1"/>
          </p:cNvSpPr>
          <p:nvPr>
            <p:ph type="title"/>
          </p:nvPr>
        </p:nvSpPr>
        <p:spPr/>
        <p:txBody>
          <a:bodyPr/>
          <a:lstStyle/>
          <a:p>
            <a:r>
              <a:rPr lang="de-DE" dirty="0" smtClean="0"/>
              <a:t>Internal Messages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p:txBody>
          <a:bodyPr>
            <a:normAutofit/>
          </a:bodyPr>
          <a:lstStyle/>
          <a:p>
            <a:r>
              <a:rPr lang="en-US" sz="2400" dirty="0" smtClean="0"/>
              <a:t>external message queue and internal message queue are organized in a FIFO structure</a:t>
            </a:r>
          </a:p>
          <a:p>
            <a:r>
              <a:rPr lang="en-US" sz="2400" dirty="0" smtClean="0"/>
              <a:t>Posting a message on the internal message queue initiates a new (internal) message cycle, which is typically presented to the widget tree root (focused, broadcast)</a:t>
            </a:r>
          </a:p>
          <a:p>
            <a:r>
              <a:rPr lang="en-US" sz="2400" dirty="0" smtClean="0"/>
              <a:t>Internal messages are processed in one widget tree only</a:t>
            </a:r>
            <a:endParaRPr lang="de-DE" sz="2400" dirty="0" smtClean="0"/>
          </a:p>
          <a:p>
            <a:r>
              <a:rPr lang="en-US" sz="2400" dirty="0" smtClean="0"/>
              <a:t>Normally EPF handles one message from external message queue. Then all messages from internal queue are handled, before taking next message from external message queue.</a:t>
            </a:r>
          </a:p>
          <a:p>
            <a:endParaRPr lang="en-US" sz="2400" dirty="0" smtClean="0"/>
          </a:p>
        </p:txBody>
      </p:sp>
      <p:sp>
        <p:nvSpPr>
          <p:cNvPr id="3" name="Titel 2"/>
          <p:cNvSpPr>
            <a:spLocks noGrp="1"/>
          </p:cNvSpPr>
          <p:nvPr>
            <p:ph type="title"/>
          </p:nvPr>
        </p:nvSpPr>
        <p:spPr/>
        <p:txBody>
          <a:bodyPr/>
          <a:lstStyle/>
          <a:p>
            <a:r>
              <a:rPr lang="de-DE" dirty="0" smtClean="0"/>
              <a:t>Internal Messages</a:t>
            </a:r>
            <a:endParaRPr lang="de-DE" dirty="0"/>
          </a:p>
        </p:txBody>
      </p:sp>
    </p:spTree>
    <p:extLst>
      <p:ext uri="{BB962C8B-B14F-4D97-AF65-F5344CB8AC3E}">
        <p14:creationId xmlns:p14="http://schemas.microsoft.com/office/powerpoint/2010/main" xmlns="" val="3864045180"/>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IO_GUID" val="720382b8-ccf7-425c-b820-d074d6255cd6"/>
  <p:tag name="MIO_EK" val="292"/>
  <p:tag name="MIO_UPDATE" val="True"/>
  <p:tag name="MIO_VERSION" val="06.12.2011 11:37:40"/>
  <p:tag name="MIO_DBID" val="ED9FF2F2-6643-46BA-B685-7D49126FFAFF"/>
</p:tagLst>
</file>

<file path=ppt/tags/tag2.xml><?xml version="1.0" encoding="utf-8"?>
<p:tagLst xmlns:a="http://schemas.openxmlformats.org/drawingml/2006/main" xmlns:r="http://schemas.openxmlformats.org/officeDocument/2006/relationships" xmlns:p="http://schemas.openxmlformats.org/presentationml/2006/main">
  <p:tag name="MIO_GUID" val="720382b8-ccf7-425c-b820-d074d6255cd6"/>
  <p:tag name="MIO_EK" val="292"/>
  <p:tag name="MIO_UPDATE" val="True"/>
  <p:tag name="MIO_VERSION" val="06.12.2011 11:37:40"/>
  <p:tag name="MIO_DBID" val="ED9FF2F2-6643-46BA-B685-7D49126FFAFF"/>
</p:tagLst>
</file>

<file path=ppt/tags/tag3.xml><?xml version="1.0" encoding="utf-8"?>
<p:tagLst xmlns:a="http://schemas.openxmlformats.org/drawingml/2006/main" xmlns:r="http://schemas.openxmlformats.org/officeDocument/2006/relationships" xmlns:p="http://schemas.openxmlformats.org/presentationml/2006/main">
  <p:tag name="MIO_GUID" val="720382b8-ccf7-425c-b820-d074d6255cd6"/>
  <p:tag name="MIO_EK" val="292"/>
  <p:tag name="MIO_UPDATE" val="True"/>
  <p:tag name="MIO_VERSION" val="06.12.2011 11:37:40"/>
  <p:tag name="MIO_DBID" val="ED9FF2F2-6643-46BA-B685-7D49126FFAFF"/>
</p:tagLst>
</file>

<file path=ppt/tags/tag4.xml><?xml version="1.0" encoding="utf-8"?>
<p:tagLst xmlns:a="http://schemas.openxmlformats.org/drawingml/2006/main" xmlns:r="http://schemas.openxmlformats.org/officeDocument/2006/relationships" xmlns:p="http://schemas.openxmlformats.org/presentationml/2006/main">
  <p:tag name="MIO_GUID" val="720382b8-ccf7-425c-b820-d074d6255cd6"/>
  <p:tag name="MIO_EK" val="292"/>
  <p:tag name="MIO_UPDATE" val="True"/>
  <p:tag name="MIO_VERSION" val="06.12.2011 11:37:40"/>
  <p:tag name="MIO_DBID" val="ED9FF2F2-6643-46BA-B685-7D49126FFAFF"/>
</p:tagLst>
</file>

<file path=ppt/tags/tag5.xml><?xml version="1.0" encoding="utf-8"?>
<p:tagLst xmlns:a="http://schemas.openxmlformats.org/drawingml/2006/main" xmlns:r="http://schemas.openxmlformats.org/officeDocument/2006/relationships" xmlns:p="http://schemas.openxmlformats.org/presentationml/2006/main">
  <p:tag name="MIO_GUID" val="720382b8-ccf7-425c-b820-d074d6255cd6"/>
  <p:tag name="MIO_EK" val="292"/>
  <p:tag name="MIO_UPDATE" val="True"/>
  <p:tag name="MIO_VERSION" val="06.12.2011 11:37:40"/>
  <p:tag name="MIO_DBID" val="ED9FF2F2-6643-46BA-B685-7D49126FFAFF"/>
</p:tagLst>
</file>

<file path=ppt/theme/theme1.xml><?xml version="1.0" encoding="utf-8"?>
<a:theme xmlns:a="http://schemas.openxmlformats.org/drawingml/2006/main" name="Präsentation Vorlage">
  <a:themeElements>
    <a:clrScheme name="Schleissheimer">
      <a:dk1>
        <a:sysClr val="windowText" lastClr="000000"/>
      </a:dk1>
      <a:lt1>
        <a:sysClr val="window" lastClr="FFFFFF"/>
      </a:lt1>
      <a:dk2>
        <a:srgbClr val="382280"/>
      </a:dk2>
      <a:lt2>
        <a:srgbClr val="F4F3F8"/>
      </a:lt2>
      <a:accent1>
        <a:srgbClr val="EB328C"/>
      </a:accent1>
      <a:accent2>
        <a:srgbClr val="382280"/>
      </a:accent2>
      <a:accent3>
        <a:srgbClr val="FFF100"/>
      </a:accent3>
      <a:accent4>
        <a:srgbClr val="C7C1DD"/>
      </a:accent4>
      <a:accent5>
        <a:srgbClr val="7F7F7F"/>
      </a:accent5>
      <a:accent6>
        <a:srgbClr val="F7ACD1"/>
      </a:accent6>
      <a:hlink>
        <a:srgbClr val="3F3F3F"/>
      </a:hlink>
      <a:folHlink>
        <a:srgbClr val="785BD3"/>
      </a:folHlink>
    </a:clrScheme>
    <a:fontScheme name="Schleissheimer Plexes">
      <a:majorFont>
        <a:latin typeface="Plexes Pro Blk"/>
        <a:ea typeface=""/>
        <a:cs typeface=""/>
      </a:majorFont>
      <a:minorFont>
        <a:latin typeface="Plexes Pro Bk"/>
        <a:ea typeface=""/>
        <a:cs typeface=""/>
      </a:minorFont>
    </a:fontScheme>
    <a:fmtScheme name="Klarheit">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Design">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Präsentation Vorlage</Template>
  <TotalTime>0</TotalTime>
  <Words>2454</Words>
  <Application>Microsoft Office PowerPoint</Application>
  <PresentationFormat>Bildschirmpräsentation (4:3)</PresentationFormat>
  <Paragraphs>629</Paragraphs>
  <Slides>58</Slides>
  <Notes>56</Notes>
  <HiddenSlides>0</HiddenSlides>
  <MMClips>0</MMClips>
  <ScaleCrop>false</ScaleCrop>
  <HeadingPairs>
    <vt:vector size="6" baseType="variant">
      <vt:variant>
        <vt:lpstr>Design</vt:lpstr>
      </vt:variant>
      <vt:variant>
        <vt:i4>1</vt:i4>
      </vt:variant>
      <vt:variant>
        <vt:lpstr>Eingebettete OLE-Server</vt:lpstr>
      </vt:variant>
      <vt:variant>
        <vt:i4>1</vt:i4>
      </vt:variant>
      <vt:variant>
        <vt:lpstr>Folientitel</vt:lpstr>
      </vt:variant>
      <vt:variant>
        <vt:i4>58</vt:i4>
      </vt:variant>
    </vt:vector>
  </HeadingPairs>
  <TitlesOfParts>
    <vt:vector size="60" baseType="lpstr">
      <vt:lpstr>Präsentation Vorlage</vt:lpstr>
      <vt:lpstr>Bitmap</vt:lpstr>
      <vt:lpstr>HMI Training</vt:lpstr>
      <vt:lpstr>Lecturers</vt:lpstr>
      <vt:lpstr>Topics</vt:lpstr>
      <vt:lpstr>Basics</vt:lpstr>
      <vt:lpstr>Basics – HMI Messages</vt:lpstr>
      <vt:lpstr>Basics - APIs</vt:lpstr>
      <vt:lpstr>External Messages</vt:lpstr>
      <vt:lpstr>Internal Messages</vt:lpstr>
      <vt:lpstr>Internal Messages</vt:lpstr>
      <vt:lpstr>Multiple Widget Trees</vt:lpstr>
      <vt:lpstr>Multiple Widget Trees</vt:lpstr>
      <vt:lpstr>Multiple Widget Trees</vt:lpstr>
      <vt:lpstr>Message Propagation</vt:lpstr>
      <vt:lpstr>Message Propagation - Broadcast</vt:lpstr>
      <vt:lpstr>Message Propagation - Broadcast</vt:lpstr>
      <vt:lpstr>Message Propagation - Addressable</vt:lpstr>
      <vt:lpstr>Message Propagation - Direct</vt:lpstr>
      <vt:lpstr>Message Propagation - Focus</vt:lpstr>
      <vt:lpstr>Message Propagation - Focus</vt:lpstr>
      <vt:lpstr>Message Propagation - Focus</vt:lpstr>
      <vt:lpstr>Message Propagation - Focus</vt:lpstr>
      <vt:lpstr>Message Prop. – Stack/Feedback</vt:lpstr>
      <vt:lpstr>Message Prop. – Stack/Feedback</vt:lpstr>
      <vt:lpstr>Sending Messages</vt:lpstr>
      <vt:lpstr>Sending Messages</vt:lpstr>
      <vt:lpstr>Sending Messages</vt:lpstr>
      <vt:lpstr>Receiving Message</vt:lpstr>
      <vt:lpstr>Message Priorities</vt:lpstr>
      <vt:lpstr>Force Paint</vt:lpstr>
      <vt:lpstr>Force Paint</vt:lpstr>
      <vt:lpstr>Force Paint - Example</vt:lpstr>
      <vt:lpstr>API Manager Architecture </vt:lpstr>
      <vt:lpstr>API Manager</vt:lpstr>
      <vt:lpstr>API Manager Terms</vt:lpstr>
      <vt:lpstr>DPOOL Date and API Function</vt:lpstr>
      <vt:lpstr>API Getter</vt:lpstr>
      <vt:lpstr>API Getter</vt:lpstr>
      <vt:lpstr>Update Behavior</vt:lpstr>
      <vt:lpstr>Update Behavior</vt:lpstr>
      <vt:lpstr>Update Behavior</vt:lpstr>
      <vt:lpstr>Update Process and Buffering</vt:lpstr>
      <vt:lpstr>API</vt:lpstr>
      <vt:lpstr>API</vt:lpstr>
      <vt:lpstr>Buffering Places</vt:lpstr>
      <vt:lpstr>API - Data Consistency</vt:lpstr>
      <vt:lpstr>API - Data Consistency</vt:lpstr>
      <vt:lpstr>API - Data Consistency</vt:lpstr>
      <vt:lpstr>API - Data Consistency</vt:lpstr>
      <vt:lpstr>API Setter</vt:lpstr>
      <vt:lpstr>API Setter</vt:lpstr>
      <vt:lpstr>HMI API</vt:lpstr>
      <vt:lpstr>HMI API</vt:lpstr>
      <vt:lpstr>API Function versus HMI API</vt:lpstr>
      <vt:lpstr>Using API Functions and HMI APIs</vt:lpstr>
      <vt:lpstr>Using API Functions and HMI APIs</vt:lpstr>
      <vt:lpstr>Summary HMI Messages</vt:lpstr>
      <vt:lpstr>Summary API (Data Binding)</vt:lpstr>
      <vt:lpstr>Kontakt</vt:lpstr>
    </vt:vector>
  </TitlesOfParts>
  <Company>F. Nikolai Soft-und Hardware Entwicklung</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HMI Training - 04 Messaging</dc:title>
  <dc:creator>Frank Nikolai</dc:creator>
  <cp:lastModifiedBy>Konferenzraum</cp:lastModifiedBy>
  <cp:revision>139</cp:revision>
  <cp:lastPrinted>2014-10-02T14:13:00Z</cp:lastPrinted>
  <dcterms:created xsi:type="dcterms:W3CDTF">2015-03-27T22:46:52Z</dcterms:created>
  <dcterms:modified xsi:type="dcterms:W3CDTF">2015-10-09T11:53:17Z</dcterms:modified>
</cp:coreProperties>
</file>