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6" r:id="rId2"/>
    <p:sldId id="277" r:id="rId3"/>
    <p:sldId id="271" r:id="rId4"/>
    <p:sldId id="289" r:id="rId5"/>
    <p:sldId id="288" r:id="rId6"/>
    <p:sldId id="290" r:id="rId7"/>
    <p:sldId id="291" r:id="rId8"/>
    <p:sldId id="292" r:id="rId9"/>
    <p:sldId id="293" r:id="rId10"/>
    <p:sldId id="312" r:id="rId11"/>
    <p:sldId id="294" r:id="rId12"/>
    <p:sldId id="297" r:id="rId13"/>
    <p:sldId id="298" r:id="rId14"/>
    <p:sldId id="300" r:id="rId15"/>
    <p:sldId id="301" r:id="rId16"/>
    <p:sldId id="310" r:id="rId17"/>
    <p:sldId id="311" r:id="rId18"/>
    <p:sldId id="303" r:id="rId19"/>
    <p:sldId id="304" r:id="rId20"/>
    <p:sldId id="308" r:id="rId21"/>
    <p:sldId id="305" r:id="rId22"/>
    <p:sldId id="309" r:id="rId23"/>
    <p:sldId id="315" r:id="rId24"/>
    <p:sldId id="307" r:id="rId25"/>
    <p:sldId id="306" r:id="rId26"/>
    <p:sldId id="314" r:id="rId27"/>
    <p:sldId id="313" r:id="rId28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336600"/>
    <a:srgbClr val="EB328C"/>
    <a:srgbClr val="669900"/>
    <a:srgbClr val="ECEAF2"/>
    <a:srgbClr val="EEECF4"/>
    <a:srgbClr val="E9E7F1"/>
    <a:srgbClr val="E4E2EE"/>
    <a:srgbClr val="222A78"/>
    <a:srgbClr val="C0BFD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Helle Formatvorlag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Helle Formatvorlage 3 - Akz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25" autoAdjust="0"/>
    <p:restoredTop sz="99294" autoAdjust="0"/>
  </p:normalViewPr>
  <p:slideViewPr>
    <p:cSldViewPr showGuides="1">
      <p:cViewPr varScale="1">
        <p:scale>
          <a:sx n="101" d="100"/>
          <a:sy n="101" d="100"/>
        </p:scale>
        <p:origin x="-1176" y="-90"/>
      </p:cViewPr>
      <p:guideLst>
        <p:guide orient="horz" pos="2160"/>
        <p:guide orient="horz" pos="152"/>
        <p:guide orient="horz" pos="572"/>
        <p:guide orient="horz" pos="4156"/>
        <p:guide orient="horz" pos="935"/>
        <p:guide orient="horz" pos="4247"/>
        <p:guide orient="horz" pos="4020"/>
        <p:guide orient="horz" pos="1026"/>
        <p:guide orient="horz" pos="799"/>
        <p:guide orient="horz" pos="1117"/>
        <p:guide orient="horz" pos="1162"/>
        <p:guide pos="2880"/>
        <p:guide pos="385"/>
        <p:guide pos="521"/>
        <p:guide pos="5375"/>
        <p:guide pos="3787"/>
        <p:guide pos="2109"/>
        <p:guide pos="3651"/>
        <p:guide pos="5738"/>
        <p:guide pos="19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6001BC3-42A9-452D-B8E5-9B01B1294789}" type="datetimeFigureOut">
              <a:rPr lang="de-DE" smtClean="0"/>
              <a:pPr/>
              <a:t>23.07.2015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8B1D494A-8353-4561-B290-63E5A03070C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556375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845118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1D494A-8353-4561-B290-63E5A03070C3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2485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0239" y="4863472"/>
            <a:ext cx="5678824" cy="4604561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/>
          </a:p>
          <a:p>
            <a:endParaRPr lang="en-US" smtClean="0"/>
          </a:p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188" y="1484784"/>
            <a:ext cx="7910871" cy="476232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27088" y="129120"/>
            <a:ext cx="6337200" cy="612714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3201" y="692696"/>
            <a:ext cx="6354575" cy="923330"/>
          </a:xfrm>
        </p:spPr>
        <p:txBody>
          <a:bodyPr vert="horz" wrap="square" lIns="0" tIns="0" rIns="0" bIns="0">
            <a:spAutoFit/>
          </a:bodyPr>
          <a:lstStyle>
            <a:lvl1pPr marL="0" indent="0" algn="l">
              <a:buNone/>
              <a:defRPr sz="3000">
                <a:solidFill>
                  <a:srgbClr val="C0BFD6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sp>
        <p:nvSpPr>
          <p:cNvPr id="8" name="Rechteck 7"/>
          <p:cNvSpPr/>
          <p:nvPr userDrawn="1"/>
        </p:nvSpPr>
        <p:spPr>
          <a:xfrm>
            <a:off x="-11573" y="730796"/>
            <a:ext cx="622761" cy="3406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228184" y="4869160"/>
            <a:ext cx="2160240" cy="1224136"/>
          </a:xfrm>
        </p:spPr>
        <p:txBody>
          <a:bodyPr>
            <a:noAutofit/>
          </a:bodyPr>
          <a:lstStyle>
            <a:lvl1pPr marL="0" indent="0">
              <a:buNone/>
              <a:defRPr lang="de-DE" sz="180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 smtClean="0"/>
              <a:t>Name des Präsentierenden</a:t>
            </a:r>
          </a:p>
          <a:p>
            <a:pPr lvl="0"/>
            <a:endParaRPr lang="de-DE" dirty="0" smtClean="0"/>
          </a:p>
          <a:p>
            <a:pPr lvl="0"/>
            <a:r>
              <a:rPr lang="de-DE" dirty="0" smtClean="0"/>
              <a:t>Datum</a:t>
            </a:r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8" name="Foliennummernplatzhalter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3321847" y="4187480"/>
            <a:ext cx="2520106" cy="20596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38967407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48022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564428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789381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614633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11560" y="1124744"/>
            <a:ext cx="7921253" cy="5257006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882952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Spalten Wei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11188" y="1600200"/>
            <a:ext cx="388461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46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00798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Bu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11559" y="1124744"/>
            <a:ext cx="3780000" cy="5256584"/>
          </a:xfrm>
          <a:prstGeom prst="rect">
            <a:avLst/>
          </a:prstGeom>
          <a:solidFill>
            <a:srgbClr val="EC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4752440" y="1124744"/>
            <a:ext cx="3780000" cy="5256584"/>
          </a:xfrm>
          <a:prstGeom prst="rect">
            <a:avLst/>
          </a:prstGeom>
          <a:solidFill>
            <a:srgbClr val="EC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/>
          <p:nvPr userDrawn="1"/>
        </p:nvSpPr>
        <p:spPr>
          <a:xfrm>
            <a:off x="611187" y="1124744"/>
            <a:ext cx="3780000" cy="359569"/>
          </a:xfrm>
          <a:prstGeom prst="rect">
            <a:avLst/>
          </a:prstGeom>
          <a:solidFill>
            <a:srgbClr val="C0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>
            <a:off x="4752440" y="1124743"/>
            <a:ext cx="3780000" cy="359569"/>
          </a:xfrm>
          <a:prstGeom prst="rect">
            <a:avLst/>
          </a:prstGeom>
          <a:solidFill>
            <a:srgbClr val="C0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Textplatzhalter 20"/>
          <p:cNvSpPr>
            <a:spLocks noGrp="1"/>
          </p:cNvSpPr>
          <p:nvPr userDrawn="1">
            <p:ph type="body" sz="quarter" idx="12"/>
          </p:nvPr>
        </p:nvSpPr>
        <p:spPr>
          <a:xfrm>
            <a:off x="827088" y="1628775"/>
            <a:ext cx="3384872" cy="4608513"/>
          </a:xfrm>
        </p:spPr>
        <p:txBody>
          <a:bodyPr lIns="0" rIns="0">
            <a:normAutofit/>
          </a:bodyPr>
          <a:lstStyle>
            <a:lvl1pPr marL="266700" indent="-266700">
              <a:defRPr sz="2800"/>
            </a:lvl1pPr>
            <a:lvl2pPr marL="627063" indent="-285750">
              <a:defRPr sz="2400"/>
            </a:lvl2pPr>
            <a:lvl3pPr marL="901700" indent="-228600">
              <a:defRPr sz="2000"/>
            </a:lvl3pPr>
            <a:lvl4pPr marL="1166813" indent="-228600">
              <a:defRPr sz="1800"/>
            </a:lvl4pPr>
            <a:lvl5pPr marL="1441450" indent="-228600"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Textplatzhalter 20"/>
          <p:cNvSpPr>
            <a:spLocks noGrp="1"/>
          </p:cNvSpPr>
          <p:nvPr>
            <p:ph type="body" sz="quarter" idx="13"/>
          </p:nvPr>
        </p:nvSpPr>
        <p:spPr>
          <a:xfrm>
            <a:off x="4970300" y="1628799"/>
            <a:ext cx="3384872" cy="4608513"/>
          </a:xfrm>
        </p:spPr>
        <p:txBody>
          <a:bodyPr lIns="0" rIns="0">
            <a:normAutofit/>
          </a:bodyPr>
          <a:lstStyle>
            <a:lvl1pPr marL="266700" indent="-266700">
              <a:defRPr sz="2800"/>
            </a:lvl1pPr>
            <a:lvl2pPr marL="627063" indent="-285750">
              <a:defRPr sz="2400"/>
            </a:lvl2pPr>
            <a:lvl3pPr marL="901700" indent="-228600">
              <a:defRPr sz="2000"/>
            </a:lvl3pPr>
            <a:lvl4pPr marL="1166813" indent="-228600">
              <a:defRPr sz="1800"/>
            </a:lvl4pPr>
            <a:lvl5pPr marL="1441450" indent="-228600"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02184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Spalten Bunt/Rosa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611559" y="1124744"/>
            <a:ext cx="3780000" cy="5256584"/>
          </a:xfrm>
          <a:prstGeom prst="rect">
            <a:avLst/>
          </a:prstGeom>
          <a:solidFill>
            <a:srgbClr val="EC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 userDrawn="1"/>
        </p:nvSpPr>
        <p:spPr>
          <a:xfrm>
            <a:off x="4752440" y="1124744"/>
            <a:ext cx="3780000" cy="5256584"/>
          </a:xfrm>
          <a:prstGeom prst="rect">
            <a:avLst/>
          </a:prstGeom>
          <a:solidFill>
            <a:srgbClr val="ECEA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5" name="Rechteck 14"/>
          <p:cNvSpPr/>
          <p:nvPr userDrawn="1"/>
        </p:nvSpPr>
        <p:spPr>
          <a:xfrm>
            <a:off x="611187" y="1124744"/>
            <a:ext cx="3780000" cy="359569"/>
          </a:xfrm>
          <a:prstGeom prst="rect">
            <a:avLst/>
          </a:prstGeom>
          <a:solidFill>
            <a:srgbClr val="C0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 userDrawn="1"/>
        </p:nvSpPr>
        <p:spPr>
          <a:xfrm>
            <a:off x="4752440" y="1124743"/>
            <a:ext cx="3780000" cy="359569"/>
          </a:xfrm>
          <a:prstGeom prst="rect">
            <a:avLst/>
          </a:prstGeom>
          <a:solidFill>
            <a:srgbClr val="C0BF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Textplatzhalter 20"/>
          <p:cNvSpPr>
            <a:spLocks noGrp="1"/>
          </p:cNvSpPr>
          <p:nvPr userDrawn="1">
            <p:ph type="body" sz="quarter" idx="12"/>
          </p:nvPr>
        </p:nvSpPr>
        <p:spPr>
          <a:xfrm>
            <a:off x="827088" y="1628775"/>
            <a:ext cx="3384872" cy="4608513"/>
          </a:xfrm>
        </p:spPr>
        <p:txBody>
          <a:bodyPr lIns="0" rIns="0">
            <a:normAutofit/>
          </a:bodyPr>
          <a:lstStyle>
            <a:lvl1pPr marL="266700" indent="-266700">
              <a:defRPr sz="2800">
                <a:solidFill>
                  <a:srgbClr val="EB328C"/>
                </a:solidFill>
                <a:latin typeface="+mj-lt"/>
              </a:defRPr>
            </a:lvl1pPr>
            <a:lvl2pPr marL="627063" indent="-285750">
              <a:defRPr sz="2400"/>
            </a:lvl2pPr>
            <a:lvl3pPr marL="901700" indent="-228600">
              <a:defRPr sz="2000"/>
            </a:lvl3pPr>
            <a:lvl4pPr marL="1166813" indent="-228600">
              <a:defRPr sz="1800"/>
            </a:lvl4pPr>
            <a:lvl5pPr marL="1441450" indent="-228600"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3" name="Textplatzhalter 20"/>
          <p:cNvSpPr>
            <a:spLocks noGrp="1"/>
          </p:cNvSpPr>
          <p:nvPr>
            <p:ph type="body" sz="quarter" idx="13"/>
          </p:nvPr>
        </p:nvSpPr>
        <p:spPr>
          <a:xfrm>
            <a:off x="4970300" y="1628799"/>
            <a:ext cx="3384872" cy="4608513"/>
          </a:xfrm>
        </p:spPr>
        <p:txBody>
          <a:bodyPr lIns="0" rIns="0">
            <a:normAutofit/>
          </a:bodyPr>
          <a:lstStyle>
            <a:lvl1pPr marL="266700" indent="-266700">
              <a:defRPr sz="2800">
                <a:solidFill>
                  <a:srgbClr val="EB328C"/>
                </a:solidFill>
                <a:latin typeface="+mj-lt"/>
              </a:defRPr>
            </a:lvl1pPr>
            <a:lvl2pPr marL="627063" indent="-285750">
              <a:defRPr sz="2400"/>
            </a:lvl2pPr>
            <a:lvl3pPr marL="901700" indent="-228600">
              <a:defRPr sz="2000"/>
            </a:lvl3pPr>
            <a:lvl4pPr marL="1166813" indent="-228600">
              <a:defRPr sz="1800"/>
            </a:lvl4pPr>
            <a:lvl5pPr marL="1441450" indent="-228600">
              <a:defRPr sz="18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2252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Spalten Bu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611560" y="1119981"/>
            <a:ext cx="2448271" cy="5256584"/>
            <a:chOff x="611560" y="1119981"/>
            <a:chExt cx="2448271" cy="5256584"/>
          </a:xfrm>
        </p:grpSpPr>
        <p:sp>
          <p:nvSpPr>
            <p:cNvPr id="11" name="Rechteck 10"/>
            <p:cNvSpPr/>
            <p:nvPr userDrawn="1"/>
          </p:nvSpPr>
          <p:spPr>
            <a:xfrm>
              <a:off x="611560" y="1119981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 userDrawn="1"/>
          </p:nvSpPr>
          <p:spPr>
            <a:xfrm>
              <a:off x="611560" y="1125215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Textplatzhalter 20"/>
          <p:cNvSpPr>
            <a:spLocks noGrp="1"/>
          </p:cNvSpPr>
          <p:nvPr>
            <p:ph type="body" sz="quarter" idx="12"/>
          </p:nvPr>
        </p:nvSpPr>
        <p:spPr>
          <a:xfrm>
            <a:off x="755849" y="1628775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/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3347863" y="1119981"/>
            <a:ext cx="2448272" cy="5256584"/>
            <a:chOff x="3347863" y="1119981"/>
            <a:chExt cx="2448272" cy="5256584"/>
          </a:xfrm>
        </p:grpSpPr>
        <p:sp>
          <p:nvSpPr>
            <p:cNvPr id="24" name="Rechteck 23"/>
            <p:cNvSpPr/>
            <p:nvPr userDrawn="1"/>
          </p:nvSpPr>
          <p:spPr>
            <a:xfrm>
              <a:off x="3347864" y="1119981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 userDrawn="1"/>
          </p:nvSpPr>
          <p:spPr>
            <a:xfrm>
              <a:off x="3347863" y="1124744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 userDrawn="1"/>
        </p:nvGrpSpPr>
        <p:grpSpPr>
          <a:xfrm>
            <a:off x="6084169" y="1124744"/>
            <a:ext cx="2448644" cy="5256584"/>
            <a:chOff x="6084169" y="1124744"/>
            <a:chExt cx="2448644" cy="5256584"/>
          </a:xfrm>
        </p:grpSpPr>
        <p:sp>
          <p:nvSpPr>
            <p:cNvPr id="28" name="Rechteck 27"/>
            <p:cNvSpPr/>
            <p:nvPr userDrawn="1"/>
          </p:nvSpPr>
          <p:spPr>
            <a:xfrm>
              <a:off x="6084169" y="1124744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 userDrawn="1"/>
          </p:nvSpPr>
          <p:spPr>
            <a:xfrm>
              <a:off x="6084542" y="1124744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platzhalter 20"/>
          <p:cNvSpPr>
            <a:spLocks noGrp="1"/>
          </p:cNvSpPr>
          <p:nvPr>
            <p:ph type="body" sz="quarter" idx="13"/>
          </p:nvPr>
        </p:nvSpPr>
        <p:spPr>
          <a:xfrm>
            <a:off x="3492153" y="1628800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/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6228457" y="1628800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/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09865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Spalten Bunt/Rosa 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 userDrawn="1"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3" name="Gruppieren 2"/>
          <p:cNvGrpSpPr/>
          <p:nvPr userDrawn="1"/>
        </p:nvGrpSpPr>
        <p:grpSpPr>
          <a:xfrm>
            <a:off x="611560" y="1119981"/>
            <a:ext cx="2448271" cy="5256584"/>
            <a:chOff x="611560" y="1119981"/>
            <a:chExt cx="2448271" cy="5256584"/>
          </a:xfrm>
        </p:grpSpPr>
        <p:sp>
          <p:nvSpPr>
            <p:cNvPr id="11" name="Rechteck 10"/>
            <p:cNvSpPr/>
            <p:nvPr userDrawn="1"/>
          </p:nvSpPr>
          <p:spPr>
            <a:xfrm>
              <a:off x="611560" y="1119981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/>
            <p:cNvSpPr/>
            <p:nvPr userDrawn="1"/>
          </p:nvSpPr>
          <p:spPr>
            <a:xfrm>
              <a:off x="611560" y="1125215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1" name="Textplatzhalter 20"/>
          <p:cNvSpPr>
            <a:spLocks noGrp="1"/>
          </p:cNvSpPr>
          <p:nvPr>
            <p:ph type="body" sz="quarter" idx="12"/>
          </p:nvPr>
        </p:nvSpPr>
        <p:spPr>
          <a:xfrm>
            <a:off x="755849" y="1628775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>
                <a:solidFill>
                  <a:srgbClr val="EB328C"/>
                </a:solidFill>
                <a:latin typeface="+mj-lt"/>
              </a:defRPr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grpSp>
        <p:nvGrpSpPr>
          <p:cNvPr id="4" name="Gruppieren 3"/>
          <p:cNvGrpSpPr/>
          <p:nvPr userDrawn="1"/>
        </p:nvGrpSpPr>
        <p:grpSpPr>
          <a:xfrm>
            <a:off x="3347691" y="1126992"/>
            <a:ext cx="2448272" cy="5256584"/>
            <a:chOff x="3347863" y="1119981"/>
            <a:chExt cx="2448272" cy="5256584"/>
          </a:xfrm>
        </p:grpSpPr>
        <p:sp>
          <p:nvSpPr>
            <p:cNvPr id="24" name="Rechteck 23"/>
            <p:cNvSpPr/>
            <p:nvPr userDrawn="1"/>
          </p:nvSpPr>
          <p:spPr>
            <a:xfrm>
              <a:off x="3347864" y="1119981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Rechteck 33"/>
            <p:cNvSpPr/>
            <p:nvPr userDrawn="1"/>
          </p:nvSpPr>
          <p:spPr>
            <a:xfrm>
              <a:off x="3347863" y="1124744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" name="Gruppieren 4"/>
          <p:cNvGrpSpPr/>
          <p:nvPr userDrawn="1"/>
        </p:nvGrpSpPr>
        <p:grpSpPr>
          <a:xfrm>
            <a:off x="6084169" y="1124744"/>
            <a:ext cx="2448644" cy="5256584"/>
            <a:chOff x="6084169" y="1124744"/>
            <a:chExt cx="2448644" cy="5256584"/>
          </a:xfrm>
        </p:grpSpPr>
        <p:sp>
          <p:nvSpPr>
            <p:cNvPr id="28" name="Rechteck 27"/>
            <p:cNvSpPr/>
            <p:nvPr userDrawn="1"/>
          </p:nvSpPr>
          <p:spPr>
            <a:xfrm>
              <a:off x="6084169" y="1124744"/>
              <a:ext cx="2448271" cy="5256584"/>
            </a:xfrm>
            <a:prstGeom prst="rect">
              <a:avLst/>
            </a:prstGeom>
            <a:solidFill>
              <a:srgbClr val="ECEA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Rechteck 34"/>
            <p:cNvSpPr/>
            <p:nvPr userDrawn="1"/>
          </p:nvSpPr>
          <p:spPr>
            <a:xfrm>
              <a:off x="6084542" y="1124744"/>
              <a:ext cx="2448271" cy="359569"/>
            </a:xfrm>
            <a:prstGeom prst="rect">
              <a:avLst/>
            </a:prstGeom>
            <a:solidFill>
              <a:srgbClr val="C0BF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7" name="Textplatzhalter 20"/>
          <p:cNvSpPr>
            <a:spLocks noGrp="1"/>
          </p:cNvSpPr>
          <p:nvPr>
            <p:ph type="body" sz="quarter" idx="13"/>
          </p:nvPr>
        </p:nvSpPr>
        <p:spPr>
          <a:xfrm>
            <a:off x="3492153" y="1628800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>
                <a:solidFill>
                  <a:srgbClr val="EB328C"/>
                </a:solidFill>
                <a:latin typeface="+mj-lt"/>
              </a:defRPr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19" name="Textplatzhalter 20"/>
          <p:cNvSpPr>
            <a:spLocks noGrp="1"/>
          </p:cNvSpPr>
          <p:nvPr>
            <p:ph type="body" sz="quarter" idx="14"/>
          </p:nvPr>
        </p:nvSpPr>
        <p:spPr>
          <a:xfrm>
            <a:off x="6228457" y="1628800"/>
            <a:ext cx="2159967" cy="4680545"/>
          </a:xfrm>
        </p:spPr>
        <p:txBody>
          <a:bodyPr lIns="0" rIns="0">
            <a:noAutofit/>
          </a:bodyPr>
          <a:lstStyle>
            <a:lvl1pPr marL="182563" indent="-182563">
              <a:defRPr sz="2000">
                <a:solidFill>
                  <a:srgbClr val="EB328C"/>
                </a:solidFill>
                <a:latin typeface="+mj-lt"/>
              </a:defRPr>
            </a:lvl1pPr>
            <a:lvl2pPr marL="542925" indent="-285750">
              <a:defRPr sz="1800"/>
            </a:lvl2pPr>
            <a:lvl3pPr marL="809625" indent="-228600">
              <a:defRPr sz="1600"/>
            </a:lvl3pPr>
            <a:lvl4pPr marL="1074738" indent="-228600">
              <a:defRPr sz="1400"/>
            </a:lvl4pPr>
            <a:lvl5pPr marL="1349375" indent="-228600">
              <a:defRPr sz="14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36513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_u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2"/>
          </p:nvPr>
        </p:nvSpPr>
        <p:spPr>
          <a:xfrm>
            <a:off x="611188" y="1125538"/>
            <a:ext cx="5184775" cy="525621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6084888" y="1125538"/>
            <a:ext cx="2447925" cy="5256212"/>
          </a:xfrm>
        </p:spPr>
        <p:txBody>
          <a:bodyPr lIns="0" rIns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993722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und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2"/>
          </p:nvPr>
        </p:nvSpPr>
        <p:spPr>
          <a:xfrm>
            <a:off x="6084888" y="1125538"/>
            <a:ext cx="2437233" cy="5256212"/>
          </a:xfrm>
        </p:spPr>
        <p:txBody>
          <a:bodyPr/>
          <a:lstStyle/>
          <a:p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3"/>
          </p:nvPr>
        </p:nvSpPr>
        <p:spPr>
          <a:xfrm>
            <a:off x="611188" y="1125538"/>
            <a:ext cx="5184775" cy="5256212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41038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10958" y="146306"/>
            <a:ext cx="6209314" cy="78044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11560" y="1124744"/>
            <a:ext cx="7921253" cy="5257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-12948" y="6403975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CCB3C1C-573C-4150-8722-81B8483D74E2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-11573" y="227396"/>
            <a:ext cx="622761" cy="68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 Verbindung 10"/>
          <p:cNvCxnSpPr/>
          <p:nvPr/>
        </p:nvCxnSpPr>
        <p:spPr>
          <a:xfrm>
            <a:off x="611188" y="6597352"/>
            <a:ext cx="8539732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67065" y="242567"/>
            <a:ext cx="1445789" cy="665483"/>
          </a:xfrm>
          <a:prstGeom prst="rect">
            <a:avLst/>
          </a:prstGeom>
        </p:spPr>
      </p:pic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>
          <a:xfrm>
            <a:off x="3124200" y="6630604"/>
            <a:ext cx="2895600" cy="18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567718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4" r:id="rId5"/>
    <p:sldLayoutId id="2147483661" r:id="rId6"/>
    <p:sldLayoutId id="2147483665" r:id="rId7"/>
    <p:sldLayoutId id="2147483662" r:id="rId8"/>
    <p:sldLayoutId id="2147483663" r:id="rId9"/>
    <p:sldLayoutId id="2147483654" r:id="rId10"/>
    <p:sldLayoutId id="2147483658" r:id="rId11"/>
    <p:sldLayoutId id="2147483659" r:id="rId12"/>
    <p:sldLayoutId id="2147483666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0" kern="1200">
          <a:solidFill>
            <a:srgbClr val="222A78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\\HP\DATEN\DATEN\Projekte\VDO\M_Benz\PF3\HMI\SSH_Pr&#228;sentationen\Animation.avi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z="3600" dirty="0" smtClean="0"/>
              <a:t>HMI Training</a:t>
            </a:r>
            <a:endParaRPr lang="de-DE" sz="3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803201" y="692696"/>
            <a:ext cx="6354575" cy="461665"/>
          </a:xfrm>
        </p:spPr>
        <p:txBody>
          <a:bodyPr/>
          <a:lstStyle/>
          <a:p>
            <a:r>
              <a:rPr lang="de-DE" dirty="0" smtClean="0"/>
              <a:t>05 </a:t>
            </a:r>
            <a:r>
              <a:rPr lang="de-DE" dirty="0" err="1" smtClean="0"/>
              <a:t>Animations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Thomas Staebe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38141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 smtClean="0"/>
              <a:t>A </a:t>
            </a:r>
            <a:r>
              <a:rPr lang="en-GB" sz="2000" dirty="0" err="1" smtClean="0"/>
              <a:t>Buflet</a:t>
            </a:r>
            <a:r>
              <a:rPr lang="en-GB" sz="2000" dirty="0" smtClean="0"/>
              <a:t> has at least one </a:t>
            </a:r>
            <a:r>
              <a:rPr lang="en-GB" sz="2000" dirty="0" err="1" smtClean="0"/>
              <a:t>Buflet</a:t>
            </a:r>
            <a:r>
              <a:rPr lang="en-GB" sz="2000" dirty="0" smtClean="0"/>
              <a:t> section, which covers the whole </a:t>
            </a:r>
            <a:r>
              <a:rPr lang="en-GB" sz="2000" dirty="0" err="1" smtClean="0"/>
              <a:t>Buflet</a:t>
            </a:r>
            <a:r>
              <a:rPr lang="en-GB" sz="2000" dirty="0" smtClean="0"/>
              <a:t> (called “main section”)</a:t>
            </a:r>
          </a:p>
          <a:p>
            <a:r>
              <a:rPr lang="en-GB" sz="2000" dirty="0" smtClean="0"/>
              <a:t>A window tree has to be attached to a </a:t>
            </a:r>
            <a:r>
              <a:rPr lang="en-GB" sz="2000" dirty="0" err="1" smtClean="0"/>
              <a:t>Buflet</a:t>
            </a:r>
            <a:r>
              <a:rPr lang="en-GB" sz="2000" dirty="0" smtClean="0"/>
              <a:t> section </a:t>
            </a:r>
          </a:p>
          <a:p>
            <a:r>
              <a:rPr lang="en-GB" sz="2000" dirty="0" smtClean="0"/>
              <a:t>A </a:t>
            </a:r>
            <a:r>
              <a:rPr lang="en-GB" sz="2000" dirty="0" err="1" smtClean="0"/>
              <a:t>Buflet</a:t>
            </a:r>
            <a:r>
              <a:rPr lang="en-GB" sz="2000" dirty="0" smtClean="0"/>
              <a:t> can be divided into several parts by </a:t>
            </a:r>
            <a:r>
              <a:rPr lang="en-GB" sz="2000" dirty="0" err="1" smtClean="0"/>
              <a:t>Buflet</a:t>
            </a:r>
            <a:r>
              <a:rPr lang="en-GB" sz="2000" dirty="0" smtClean="0"/>
              <a:t> sections</a:t>
            </a:r>
          </a:p>
          <a:p>
            <a:r>
              <a:rPr lang="en-GB" sz="2000" dirty="0" err="1" smtClean="0"/>
              <a:t>Buflet</a:t>
            </a:r>
            <a:r>
              <a:rPr lang="en-GB" sz="2000" dirty="0" smtClean="0"/>
              <a:t> sections are not allowed to overlap</a:t>
            </a:r>
          </a:p>
          <a:p>
            <a:r>
              <a:rPr lang="en-GB" sz="2000" dirty="0" smtClean="0"/>
              <a:t>It is less “expensive” to use </a:t>
            </a:r>
            <a:r>
              <a:rPr lang="en-GB" sz="2000" dirty="0" err="1" smtClean="0"/>
              <a:t>Buflet</a:t>
            </a:r>
            <a:r>
              <a:rPr lang="en-GB" sz="2000" dirty="0" smtClean="0"/>
              <a:t> Sections than to use multiple </a:t>
            </a:r>
            <a:r>
              <a:rPr lang="en-GB" sz="2000" dirty="0" err="1" smtClean="0"/>
              <a:t>Buflets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Buflet</a:t>
            </a:r>
            <a:r>
              <a:rPr lang="de-DE" dirty="0" smtClean="0"/>
              <a:t> </a:t>
            </a:r>
            <a:r>
              <a:rPr lang="de-DE" dirty="0" err="1" smtClean="0"/>
              <a:t>Sections</a:t>
            </a:r>
            <a:endParaRPr lang="de-DE" dirty="0"/>
          </a:p>
        </p:txBody>
      </p:sp>
      <p:grpSp>
        <p:nvGrpSpPr>
          <p:cNvPr id="33" name="Gruppieren 32"/>
          <p:cNvGrpSpPr/>
          <p:nvPr/>
        </p:nvGrpSpPr>
        <p:grpSpPr>
          <a:xfrm>
            <a:off x="2123728" y="3501008"/>
            <a:ext cx="4299546" cy="2884934"/>
            <a:chOff x="2123728" y="3356992"/>
            <a:chExt cx="4299546" cy="3028950"/>
          </a:xfrm>
        </p:grpSpPr>
        <p:sp>
          <p:nvSpPr>
            <p:cNvPr id="13" name="AutoShape 4"/>
            <p:cNvSpPr>
              <a:spLocks noChangeArrowheads="1"/>
            </p:cNvSpPr>
            <p:nvPr/>
          </p:nvSpPr>
          <p:spPr bwMode="auto">
            <a:xfrm rot="16200000">
              <a:off x="4199187" y="4161854"/>
              <a:ext cx="3028950" cy="1419225"/>
            </a:xfrm>
            <a:prstGeom prst="parallelogram">
              <a:avLst>
                <a:gd name="adj" fmla="val 44918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  <a:alpha val="52000"/>
                  </a:schemeClr>
                </a:gs>
                <a:gs pos="50000">
                  <a:schemeClr val="hlink">
                    <a:alpha val="52000"/>
                  </a:schemeClr>
                </a:gs>
                <a:gs pos="100000">
                  <a:schemeClr val="hlink">
                    <a:gamma/>
                    <a:shade val="46275"/>
                    <a:invGamma/>
                    <a:alpha val="52000"/>
                  </a:schemeClr>
                </a:gs>
              </a:gsLst>
              <a:lin ang="27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" wrap="none" lIns="83969" tIns="41985" rIns="83969" bIns="41985" anchor="ctr"/>
            <a:lstStyle/>
            <a:p>
              <a:pPr>
                <a:defRPr/>
              </a:pPr>
              <a:r>
                <a:rPr lang="en-US" dirty="0" smtClean="0"/>
                <a:t>Surface</a:t>
              </a:r>
              <a:endParaRPr lang="en-US" dirty="0"/>
            </a:p>
          </p:txBody>
        </p:sp>
        <p:sp>
          <p:nvSpPr>
            <p:cNvPr id="15" name="AutoShape 31"/>
            <p:cNvSpPr>
              <a:spLocks noChangeArrowheads="1"/>
            </p:cNvSpPr>
            <p:nvPr/>
          </p:nvSpPr>
          <p:spPr bwMode="auto">
            <a:xfrm>
              <a:off x="2123728" y="3356992"/>
              <a:ext cx="1352352" cy="187220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33CC33"/>
                </a:gs>
                <a:gs pos="100000">
                  <a:srgbClr val="6BDA6B"/>
                </a:gs>
              </a:gsLst>
              <a:lin ang="18900000" scaled="1"/>
            </a:gradFill>
            <a:ln w="9525" algn="ctr">
              <a:solidFill>
                <a:srgbClr val="006600"/>
              </a:solidFill>
              <a:round/>
              <a:headEnd/>
              <a:tailEnd/>
            </a:ln>
          </p:spPr>
          <p:txBody>
            <a:bodyPr wrap="none" lIns="83969" tIns="41985" rIns="83969" bIns="41985"/>
            <a:lstStyle/>
            <a:p>
              <a:r>
                <a:rPr lang="en-US" sz="1200" b="1" dirty="0" err="1" smtClean="0"/>
                <a:t>Buflet</a:t>
              </a:r>
              <a:endParaRPr lang="en-US" sz="1200" b="1" dirty="0"/>
            </a:p>
          </p:txBody>
        </p:sp>
        <p:sp>
          <p:nvSpPr>
            <p:cNvPr id="7" name="Rechteck 6"/>
            <p:cNvSpPr/>
            <p:nvPr/>
          </p:nvSpPr>
          <p:spPr>
            <a:xfrm>
              <a:off x="2195735" y="3645024"/>
              <a:ext cx="576065" cy="432048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/>
            <p:cNvSpPr/>
            <p:nvPr/>
          </p:nvSpPr>
          <p:spPr>
            <a:xfrm>
              <a:off x="2843807" y="3645024"/>
              <a:ext cx="576065" cy="432048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echteck 8"/>
            <p:cNvSpPr/>
            <p:nvPr/>
          </p:nvSpPr>
          <p:spPr>
            <a:xfrm>
              <a:off x="2195736" y="4149080"/>
              <a:ext cx="1224136" cy="504055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600" dirty="0" err="1" smtClean="0"/>
                <a:t>Buflet</a:t>
              </a:r>
              <a:r>
                <a:rPr lang="de-DE" sz="1600" dirty="0" smtClean="0"/>
                <a:t> </a:t>
              </a:r>
              <a:r>
                <a:rPr lang="de-DE" sz="1600" dirty="0" err="1" smtClean="0"/>
                <a:t>Section</a:t>
              </a:r>
              <a:endParaRPr lang="de-DE" sz="1600" dirty="0"/>
            </a:p>
          </p:txBody>
        </p:sp>
        <p:sp>
          <p:nvSpPr>
            <p:cNvPr id="10" name="Rechteck 9"/>
            <p:cNvSpPr/>
            <p:nvPr/>
          </p:nvSpPr>
          <p:spPr>
            <a:xfrm>
              <a:off x="2195736" y="4725144"/>
              <a:ext cx="864096" cy="36004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Rechteck 10"/>
            <p:cNvSpPr/>
            <p:nvPr/>
          </p:nvSpPr>
          <p:spPr>
            <a:xfrm>
              <a:off x="3131840" y="4725144"/>
              <a:ext cx="288032" cy="360040"/>
            </a:xfrm>
            <a:prstGeom prst="rect">
              <a:avLst/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AutoShape 4"/>
            <p:cNvSpPr>
              <a:spLocks noChangeArrowheads="1"/>
            </p:cNvSpPr>
            <p:nvPr/>
          </p:nvSpPr>
          <p:spPr bwMode="auto">
            <a:xfrm rot="16200000">
              <a:off x="5870451" y="5807571"/>
              <a:ext cx="643458" cy="360040"/>
            </a:xfrm>
            <a:prstGeom prst="parallelogram">
              <a:avLst>
                <a:gd name="adj" fmla="val 44918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3" name="AutoShape 4"/>
            <p:cNvSpPr>
              <a:spLocks noChangeArrowheads="1"/>
            </p:cNvSpPr>
            <p:nvPr/>
          </p:nvSpPr>
          <p:spPr bwMode="auto">
            <a:xfrm rot="16200000">
              <a:off x="5076056" y="5229200"/>
              <a:ext cx="864096" cy="864096"/>
            </a:xfrm>
            <a:prstGeom prst="parallelogram">
              <a:avLst>
                <a:gd name="adj" fmla="val 44918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4" name="AutoShape 4"/>
            <p:cNvSpPr>
              <a:spLocks noChangeArrowheads="1"/>
            </p:cNvSpPr>
            <p:nvPr/>
          </p:nvSpPr>
          <p:spPr bwMode="auto">
            <a:xfrm rot="16200000">
              <a:off x="5076056" y="4437112"/>
              <a:ext cx="1296144" cy="1296144"/>
            </a:xfrm>
            <a:prstGeom prst="parallelogram">
              <a:avLst>
                <a:gd name="adj" fmla="val 44918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5" name="AutoShape 4"/>
            <p:cNvSpPr>
              <a:spLocks noChangeArrowheads="1"/>
            </p:cNvSpPr>
            <p:nvPr/>
          </p:nvSpPr>
          <p:spPr bwMode="auto">
            <a:xfrm rot="16200000">
              <a:off x="5004048" y="3933056"/>
              <a:ext cx="792088" cy="648072"/>
            </a:xfrm>
            <a:prstGeom prst="parallelogram">
              <a:avLst>
                <a:gd name="adj" fmla="val 44918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6" name="AutoShape 4"/>
            <p:cNvSpPr>
              <a:spLocks noChangeArrowheads="1"/>
            </p:cNvSpPr>
            <p:nvPr/>
          </p:nvSpPr>
          <p:spPr bwMode="auto">
            <a:xfrm rot="16200000">
              <a:off x="5707174" y="4276142"/>
              <a:ext cx="753988" cy="576064"/>
            </a:xfrm>
            <a:prstGeom prst="parallelogram">
              <a:avLst>
                <a:gd name="adj" fmla="val 44918"/>
              </a:avLst>
            </a:prstGeom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>
              <a:off x="2699792" y="4869160"/>
              <a:ext cx="2808312" cy="8640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83969" tIns="41985" rIns="83969" bIns="41985" anchor="ctr"/>
            <a:lstStyle/>
            <a:p>
              <a:endParaRPr 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2699792" y="4365104"/>
              <a:ext cx="2736304" cy="7200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83969" tIns="41985" rIns="83969" bIns="41985" anchor="ctr"/>
            <a:lstStyle/>
            <a:p>
              <a:endParaRPr lang="en-US"/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2555776" y="3933056"/>
              <a:ext cx="2808312" cy="4320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83969" tIns="41985" rIns="83969" bIns="41985" anchor="ctr"/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>
              <a:off x="3059832" y="3789040"/>
              <a:ext cx="2880320" cy="5760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83969" tIns="41985" rIns="83969" bIns="41985" anchor="ctr"/>
            <a:lstStyle/>
            <a:p>
              <a:endParaRPr 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>
              <a:off x="3275856" y="4797152"/>
              <a:ext cx="2808312" cy="1008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83969" tIns="41985" rIns="83969" bIns="41985" anchor="ctr"/>
            <a:lstStyle/>
            <a:p>
              <a:endParaRPr lang="en-US"/>
            </a:p>
          </p:txBody>
        </p:sp>
        <p:sp>
          <p:nvSpPr>
            <p:cNvPr id="32" name="Textfeld 31"/>
            <p:cNvSpPr txBox="1"/>
            <p:nvPr/>
          </p:nvSpPr>
          <p:spPr>
            <a:xfrm rot="1381192">
              <a:off x="5256761" y="3665095"/>
              <a:ext cx="880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Surface</a:t>
              </a:r>
              <a:endParaRPr lang="de-DE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Time Domains can be thought as OS tasks</a:t>
            </a:r>
          </a:p>
          <a:p>
            <a:r>
              <a:rPr lang="en-US" sz="2000" dirty="0" smtClean="0"/>
              <a:t>Time Domains can be executed event driven or cyclic</a:t>
            </a:r>
          </a:p>
          <a:p>
            <a:r>
              <a:rPr lang="en-US" sz="2000" dirty="0" smtClean="0"/>
              <a:t>A HMI Time Domain runs event driven:</a:t>
            </a:r>
            <a:br>
              <a:rPr lang="en-US" sz="2000" dirty="0" smtClean="0"/>
            </a:br>
            <a:r>
              <a:rPr lang="en-US" sz="2000" dirty="0" smtClean="0"/>
              <a:t>	- That means it is executed only if there is something to do</a:t>
            </a:r>
            <a:br>
              <a:rPr lang="en-US" sz="2000" dirty="0" smtClean="0"/>
            </a:br>
            <a:r>
              <a:rPr lang="en-US" sz="2000" dirty="0" smtClean="0"/>
              <a:t>	- The message and data processing of the widgets is done here</a:t>
            </a:r>
            <a:br>
              <a:rPr lang="en-US" sz="2000" dirty="0" smtClean="0"/>
            </a:br>
            <a:r>
              <a:rPr lang="en-US" sz="2000" dirty="0" smtClean="0"/>
              <a:t>	- The rendering of the widgets is done here</a:t>
            </a:r>
            <a:br>
              <a:rPr lang="en-US" sz="2000" dirty="0" smtClean="0"/>
            </a:br>
            <a:r>
              <a:rPr lang="en-US" sz="2000" dirty="0" smtClean="0"/>
              <a:t>	- It has a low priority and therefore runs if nothing else is to do</a:t>
            </a:r>
            <a:br>
              <a:rPr lang="en-US" sz="2000" dirty="0" smtClean="0"/>
            </a:br>
            <a:r>
              <a:rPr lang="en-US" sz="2000" dirty="0" smtClean="0"/>
              <a:t>	- The rendering of the widget content can take a lot of time 	  	   (especially when texts are rendered) </a:t>
            </a:r>
            <a:br>
              <a:rPr lang="en-US" sz="2000" dirty="0" smtClean="0"/>
            </a:br>
            <a:r>
              <a:rPr lang="en-US" sz="2000" dirty="0" smtClean="0"/>
              <a:t>	-&gt; Reaction time is not predictable!</a:t>
            </a:r>
          </a:p>
          <a:p>
            <a:r>
              <a:rPr lang="en-US" sz="2000" dirty="0" smtClean="0"/>
              <a:t>An animation Time Domain runs cyclically, with a defined frequency:</a:t>
            </a:r>
            <a:br>
              <a:rPr lang="en-US" sz="2000" dirty="0" smtClean="0"/>
            </a:br>
            <a:r>
              <a:rPr lang="en-US" sz="2000" dirty="0" smtClean="0"/>
              <a:t>	- It is triggered by the </a:t>
            </a:r>
            <a:r>
              <a:rPr lang="en-US" sz="2000" dirty="0" err="1" smtClean="0"/>
              <a:t>VSync</a:t>
            </a:r>
            <a:r>
              <a:rPr lang="en-US" sz="2000" dirty="0" smtClean="0"/>
              <a:t> interrupt</a:t>
            </a:r>
            <a:br>
              <a:rPr lang="en-US" sz="2000" dirty="0" smtClean="0"/>
            </a:br>
            <a:r>
              <a:rPr lang="en-US" sz="2000" dirty="0" smtClean="0"/>
              <a:t>	- only fast graphic operations are allowed (not text rendering!)</a:t>
            </a:r>
          </a:p>
          <a:p>
            <a:pPr>
              <a:buNone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Time Domains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Problem:	</a:t>
            </a:r>
            <a:br>
              <a:rPr lang="en-US" sz="2000" dirty="0" smtClean="0"/>
            </a:br>
            <a:r>
              <a:rPr lang="en-US" sz="2000" dirty="0" smtClean="0"/>
              <a:t>- Widgets are rendering in the HMI Time Domain (event driven)</a:t>
            </a:r>
            <a:br>
              <a:rPr lang="en-US" sz="2000" dirty="0" smtClean="0"/>
            </a:br>
            <a:r>
              <a:rPr lang="en-US" sz="2000" dirty="0" smtClean="0"/>
              <a:t>- Animations may use the content rendered by the widgets in the </a:t>
            </a:r>
            <a:br>
              <a:rPr lang="en-US" sz="2000" dirty="0" smtClean="0"/>
            </a:br>
            <a:r>
              <a:rPr lang="en-US" sz="2000" dirty="0" smtClean="0"/>
              <a:t>   cyclic animation Time Domain</a:t>
            </a:r>
            <a:br>
              <a:rPr lang="en-US" sz="2000" dirty="0" smtClean="0"/>
            </a:br>
            <a:r>
              <a:rPr lang="en-US" sz="2000" dirty="0" smtClean="0"/>
              <a:t>- The animations do not know when the widgets are finished with</a:t>
            </a:r>
            <a:br>
              <a:rPr lang="en-US" sz="2000" dirty="0" smtClean="0"/>
            </a:br>
            <a:r>
              <a:rPr lang="en-US" sz="2000" dirty="0" smtClean="0"/>
              <a:t>   rendering</a:t>
            </a:r>
            <a:br>
              <a:rPr lang="en-US" sz="2000" dirty="0" smtClean="0"/>
            </a:br>
            <a:r>
              <a:rPr lang="en-US" sz="2000" dirty="0" smtClean="0"/>
              <a:t>- The widgets do not know when the Animations are started</a:t>
            </a:r>
          </a:p>
          <a:p>
            <a:r>
              <a:rPr lang="en-US" sz="2000" dirty="0" smtClean="0"/>
              <a:t>Solution:</a:t>
            </a:r>
            <a:br>
              <a:rPr lang="en-US" sz="2000" dirty="0" smtClean="0"/>
            </a:br>
            <a:r>
              <a:rPr lang="en-US" sz="2000" dirty="0" smtClean="0"/>
              <a:t>- Double Buffer</a:t>
            </a:r>
            <a:br>
              <a:rPr lang="en-US" sz="2000" dirty="0" smtClean="0"/>
            </a:br>
            <a:r>
              <a:rPr lang="en-US" sz="2000" dirty="0" smtClean="0"/>
              <a:t>- Flip Lock</a:t>
            </a:r>
            <a:br>
              <a:rPr lang="en-US" sz="2000" dirty="0" smtClean="0"/>
            </a:br>
            <a:r>
              <a:rPr lang="en-US" sz="2000" dirty="0" smtClean="0"/>
              <a:t>- Consistency Points</a:t>
            </a:r>
          </a:p>
          <a:p>
            <a:endParaRPr lang="en-US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Synchronization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double buffered surface consists of two buffers:</a:t>
            </a:r>
            <a:br>
              <a:rPr lang="en-US" sz="2000" dirty="0" smtClean="0"/>
            </a:br>
            <a:r>
              <a:rPr lang="en-US" sz="2000" dirty="0" smtClean="0"/>
              <a:t>- one for writing, called “Back Buffer”</a:t>
            </a:r>
            <a:br>
              <a:rPr lang="en-US" sz="2000" dirty="0" smtClean="0"/>
            </a:br>
            <a:r>
              <a:rPr lang="en-US" sz="2000" dirty="0" smtClean="0"/>
              <a:t>- one for reading, called “Front Buffer”</a:t>
            </a:r>
          </a:p>
          <a:p>
            <a:r>
              <a:rPr lang="en-US" sz="2000" dirty="0" smtClean="0"/>
              <a:t>When writing to the “Back Buffer” has finished the surface is flipped synchronous to the </a:t>
            </a:r>
            <a:r>
              <a:rPr lang="en-US" sz="2000" dirty="0" err="1" smtClean="0"/>
              <a:t>VSync</a:t>
            </a:r>
            <a:r>
              <a:rPr lang="en-US" sz="2000" dirty="0" smtClean="0"/>
              <a:t> of the display</a:t>
            </a:r>
          </a:p>
          <a:p>
            <a:r>
              <a:rPr lang="en-US" sz="2000" dirty="0" smtClean="0"/>
              <a:t>The reader always gets a completely rendered image</a:t>
            </a:r>
          </a:p>
          <a:p>
            <a:r>
              <a:rPr lang="en-US" sz="2000" dirty="0" smtClean="0"/>
              <a:t>Flipping the buffers means exchange of pointers (very fast)</a:t>
            </a:r>
            <a:endParaRPr lang="en-US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Double Buffer</a:t>
            </a:r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971600" y="4653136"/>
            <a:ext cx="914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/>
              <a:t>Buffer 1</a:t>
            </a:r>
            <a:endParaRPr lang="en-US" sz="1600"/>
          </a:p>
        </p:txBody>
      </p:sp>
      <p:sp>
        <p:nvSpPr>
          <p:cNvPr id="5" name="Textfeld 4"/>
          <p:cNvSpPr txBox="1"/>
          <p:nvPr/>
        </p:nvSpPr>
        <p:spPr>
          <a:xfrm>
            <a:off x="1979712" y="3717032"/>
            <a:ext cx="83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Painter</a:t>
            </a:r>
            <a:endParaRPr lang="en-US"/>
          </a:p>
        </p:txBody>
      </p:sp>
      <p:sp>
        <p:nvSpPr>
          <p:cNvPr id="6" name="Rechteck 5"/>
          <p:cNvSpPr/>
          <p:nvPr/>
        </p:nvSpPr>
        <p:spPr>
          <a:xfrm>
            <a:off x="1979712" y="4653136"/>
            <a:ext cx="914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/>
              <a:t>Buffer 2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971600" y="5661248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Front</a:t>
            </a:r>
            <a:br>
              <a:rPr lang="en-US" smtClean="0"/>
            </a:br>
            <a:r>
              <a:rPr lang="en-US" smtClean="0"/>
              <a:t>Buffer</a:t>
            </a:r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1979712" y="5661248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Back</a:t>
            </a:r>
            <a:br>
              <a:rPr lang="en-US" smtClean="0"/>
            </a:br>
            <a:r>
              <a:rPr lang="en-US" smtClean="0"/>
              <a:t>Buffer</a:t>
            </a:r>
            <a:endParaRPr lang="en-US"/>
          </a:p>
        </p:txBody>
      </p:sp>
      <p:sp>
        <p:nvSpPr>
          <p:cNvPr id="9" name="Textfeld 8"/>
          <p:cNvSpPr txBox="1"/>
          <p:nvPr/>
        </p:nvSpPr>
        <p:spPr>
          <a:xfrm>
            <a:off x="980975" y="371703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Display</a:t>
            </a:r>
            <a:endParaRPr lang="en-US"/>
          </a:p>
        </p:txBody>
      </p:sp>
      <p:sp>
        <p:nvSpPr>
          <p:cNvPr id="12" name="Ellipse 11"/>
          <p:cNvSpPr/>
          <p:nvPr/>
        </p:nvSpPr>
        <p:spPr>
          <a:xfrm>
            <a:off x="1259632" y="5013176"/>
            <a:ext cx="288032" cy="28803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2339752" y="5013176"/>
            <a:ext cx="216024" cy="2160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feld 17"/>
          <p:cNvSpPr txBox="1"/>
          <p:nvPr/>
        </p:nvSpPr>
        <p:spPr>
          <a:xfrm>
            <a:off x="3707904" y="5661248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Front</a:t>
            </a:r>
            <a:br>
              <a:rPr lang="en-US" smtClean="0"/>
            </a:br>
            <a:r>
              <a:rPr lang="en-US" smtClean="0"/>
              <a:t>Buffer</a:t>
            </a:r>
            <a:endParaRPr lang="en-US"/>
          </a:p>
        </p:txBody>
      </p:sp>
      <p:sp>
        <p:nvSpPr>
          <p:cNvPr id="19" name="Textfeld 18"/>
          <p:cNvSpPr txBox="1"/>
          <p:nvPr/>
        </p:nvSpPr>
        <p:spPr>
          <a:xfrm>
            <a:off x="4716016" y="5661248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Back</a:t>
            </a:r>
            <a:br>
              <a:rPr lang="en-US" smtClean="0"/>
            </a:br>
            <a:r>
              <a:rPr lang="en-US" smtClean="0"/>
              <a:t>Buffer</a:t>
            </a:r>
            <a:endParaRPr lang="en-US"/>
          </a:p>
        </p:txBody>
      </p:sp>
      <p:sp>
        <p:nvSpPr>
          <p:cNvPr id="26" name="Rechteck 25"/>
          <p:cNvSpPr/>
          <p:nvPr/>
        </p:nvSpPr>
        <p:spPr>
          <a:xfrm>
            <a:off x="6228184" y="4653136"/>
            <a:ext cx="914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/>
              <a:t>Buffer 2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7236296" y="3717032"/>
            <a:ext cx="839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Painter</a:t>
            </a:r>
            <a:endParaRPr lang="en-US"/>
          </a:p>
        </p:txBody>
      </p:sp>
      <p:sp>
        <p:nvSpPr>
          <p:cNvPr id="28" name="Rechteck 27"/>
          <p:cNvSpPr/>
          <p:nvPr/>
        </p:nvSpPr>
        <p:spPr>
          <a:xfrm>
            <a:off x="7236296" y="4653136"/>
            <a:ext cx="914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/>
              <a:t>Buffer 1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6228184" y="5661248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Front</a:t>
            </a:r>
            <a:br>
              <a:rPr lang="en-US" smtClean="0"/>
            </a:br>
            <a:r>
              <a:rPr lang="en-US" smtClean="0"/>
              <a:t>Buffer</a:t>
            </a:r>
            <a:endParaRPr lang="en-US"/>
          </a:p>
        </p:txBody>
      </p:sp>
      <p:sp>
        <p:nvSpPr>
          <p:cNvPr id="30" name="Textfeld 29"/>
          <p:cNvSpPr txBox="1"/>
          <p:nvPr/>
        </p:nvSpPr>
        <p:spPr>
          <a:xfrm>
            <a:off x="7236296" y="5661248"/>
            <a:ext cx="755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Back</a:t>
            </a:r>
            <a:br>
              <a:rPr lang="en-US" smtClean="0"/>
            </a:br>
            <a:r>
              <a:rPr lang="en-US" smtClean="0"/>
              <a:t>Buffer</a:t>
            </a:r>
            <a:endParaRPr lang="en-US"/>
          </a:p>
        </p:txBody>
      </p:sp>
      <p:sp>
        <p:nvSpPr>
          <p:cNvPr id="31" name="Textfeld 30"/>
          <p:cNvSpPr txBox="1"/>
          <p:nvPr/>
        </p:nvSpPr>
        <p:spPr>
          <a:xfrm>
            <a:off x="6237559" y="371703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Display</a:t>
            </a:r>
            <a:endParaRPr lang="en-US"/>
          </a:p>
        </p:txBody>
      </p:sp>
      <p:sp>
        <p:nvSpPr>
          <p:cNvPr id="34" name="Rechteck 33"/>
          <p:cNvSpPr/>
          <p:nvPr/>
        </p:nvSpPr>
        <p:spPr>
          <a:xfrm>
            <a:off x="6588224" y="5013176"/>
            <a:ext cx="216024" cy="2160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Gleichschenkliges Dreieck 34"/>
          <p:cNvSpPr/>
          <p:nvPr/>
        </p:nvSpPr>
        <p:spPr>
          <a:xfrm>
            <a:off x="7567761" y="5013176"/>
            <a:ext cx="216024" cy="21602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hteck 35"/>
          <p:cNvSpPr/>
          <p:nvPr/>
        </p:nvSpPr>
        <p:spPr>
          <a:xfrm>
            <a:off x="4644008" y="4653136"/>
            <a:ext cx="914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/>
              <a:t>Buffer 1</a:t>
            </a:r>
            <a:endParaRPr lang="en-US" sz="1600"/>
          </a:p>
        </p:txBody>
      </p:sp>
      <p:sp>
        <p:nvSpPr>
          <p:cNvPr id="37" name="Rechteck 36"/>
          <p:cNvSpPr/>
          <p:nvPr/>
        </p:nvSpPr>
        <p:spPr>
          <a:xfrm>
            <a:off x="3635896" y="4653136"/>
            <a:ext cx="9144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smtClean="0"/>
              <a:t>Buffer 2</a:t>
            </a:r>
          </a:p>
        </p:txBody>
      </p:sp>
      <p:sp>
        <p:nvSpPr>
          <p:cNvPr id="38" name="Ellipse 37"/>
          <p:cNvSpPr/>
          <p:nvPr/>
        </p:nvSpPr>
        <p:spPr>
          <a:xfrm>
            <a:off x="4932040" y="5013176"/>
            <a:ext cx="288032" cy="288032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hteck 38"/>
          <p:cNvSpPr/>
          <p:nvPr/>
        </p:nvSpPr>
        <p:spPr>
          <a:xfrm>
            <a:off x="3995936" y="5013176"/>
            <a:ext cx="216024" cy="216024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feld 40"/>
          <p:cNvSpPr txBox="1"/>
          <p:nvPr/>
        </p:nvSpPr>
        <p:spPr>
          <a:xfrm>
            <a:off x="4144144" y="3717032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VSync</a:t>
            </a:r>
            <a:endParaRPr lang="en-US"/>
          </a:p>
        </p:txBody>
      </p:sp>
      <p:sp>
        <p:nvSpPr>
          <p:cNvPr id="45" name="Bogen 44"/>
          <p:cNvSpPr/>
          <p:nvPr/>
        </p:nvSpPr>
        <p:spPr>
          <a:xfrm>
            <a:off x="4139952" y="4149080"/>
            <a:ext cx="792088" cy="792088"/>
          </a:xfrm>
          <a:prstGeom prst="arc">
            <a:avLst>
              <a:gd name="adj1" fmla="val 10849794"/>
              <a:gd name="adj2" fmla="val 0"/>
            </a:avLst>
          </a:prstGeom>
          <a:ln w="825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Gerade Verbindung mit Pfeil 46"/>
          <p:cNvCxnSpPr>
            <a:stCxn id="5" idx="2"/>
          </p:cNvCxnSpPr>
          <p:nvPr/>
        </p:nvCxnSpPr>
        <p:spPr>
          <a:xfrm>
            <a:off x="2399250" y="4086364"/>
            <a:ext cx="12510" cy="494764"/>
          </a:xfrm>
          <a:prstGeom prst="straightConnector1">
            <a:avLst/>
          </a:prstGeom>
          <a:ln w="825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/>
          <p:cNvCxnSpPr/>
          <p:nvPr/>
        </p:nvCxnSpPr>
        <p:spPr>
          <a:xfrm>
            <a:off x="7668344" y="4086364"/>
            <a:ext cx="12510" cy="494764"/>
          </a:xfrm>
          <a:prstGeom prst="straightConnector1">
            <a:avLst/>
          </a:prstGeom>
          <a:ln w="825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>
            <a:off x="6660232" y="4086364"/>
            <a:ext cx="12510" cy="494764"/>
          </a:xfrm>
          <a:prstGeom prst="straightConnector1">
            <a:avLst/>
          </a:prstGeom>
          <a:ln w="825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>
            <a:off x="1403648" y="4077072"/>
            <a:ext cx="12510" cy="494764"/>
          </a:xfrm>
          <a:prstGeom prst="straightConnector1">
            <a:avLst/>
          </a:prstGeom>
          <a:ln w="825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Consistency Point</a:t>
            </a:r>
            <a:endParaRPr lang="en-US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widgets start with message and data processing </a:t>
            </a:r>
          </a:p>
          <a:p>
            <a:r>
              <a:rPr lang="en-US" sz="2000" dirty="0" smtClean="0"/>
              <a:t>Then they will do their rendering</a:t>
            </a:r>
          </a:p>
          <a:p>
            <a:r>
              <a:rPr lang="en-US" sz="2000" dirty="0" smtClean="0"/>
              <a:t>When the rendering is done a Consistency Point is reached</a:t>
            </a:r>
          </a:p>
          <a:p>
            <a:r>
              <a:rPr lang="en-US" sz="2000" dirty="0" smtClean="0"/>
              <a:t>Now the widgets have to wait until the animations have drawn their first frame (first frame painted)</a:t>
            </a:r>
          </a:p>
          <a:p>
            <a:r>
              <a:rPr lang="en-US" sz="2000" dirty="0" smtClean="0"/>
              <a:t>During the next </a:t>
            </a:r>
            <a:r>
              <a:rPr lang="en-US" sz="2000" dirty="0" err="1" smtClean="0"/>
              <a:t>VSync</a:t>
            </a:r>
            <a:r>
              <a:rPr lang="en-US" sz="2000" dirty="0" smtClean="0"/>
              <a:t> the animations will be started which were requested during the message processing of the widgets</a:t>
            </a:r>
            <a:endParaRPr lang="en-US" sz="2000" dirty="0"/>
          </a:p>
        </p:txBody>
      </p:sp>
      <p:graphicFrame>
        <p:nvGraphicFramePr>
          <p:cNvPr id="7" name="Tabelle 6"/>
          <p:cNvGraphicFramePr>
            <a:graphicFrameLocks noGrp="1"/>
          </p:cNvGraphicFramePr>
          <p:nvPr/>
        </p:nvGraphicFramePr>
        <p:xfrm>
          <a:off x="1475656" y="3645024"/>
          <a:ext cx="5989759" cy="2813536"/>
        </p:xfrm>
        <a:graphic>
          <a:graphicData uri="http://schemas.openxmlformats.org/drawingml/2006/table">
            <a:tbl>
              <a:tblPr/>
              <a:tblGrid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46159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  <a:gridCol w="152400"/>
              </a:tblGrid>
              <a:tr h="175846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Vsync</a:t>
                      </a:r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Painter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Flip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Widgets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Legende: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A1C7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Flip of Widget Surface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VSync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Message processing by Widgets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Animation is wating for start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Painting 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Animation/Painter working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Consistency point</a:t>
                      </a: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75846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792" marR="8792" marT="879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11187" y="1124744"/>
            <a:ext cx="7921253" cy="525700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If the rendering is done a Flip request is set</a:t>
            </a:r>
          </a:p>
          <a:p>
            <a:r>
              <a:rPr lang="en-US" sz="2000" dirty="0" smtClean="0"/>
              <a:t>During a </a:t>
            </a:r>
            <a:r>
              <a:rPr lang="en-US" sz="2000" dirty="0" err="1" smtClean="0"/>
              <a:t>VSync</a:t>
            </a:r>
            <a:r>
              <a:rPr lang="en-US" sz="2000" dirty="0" smtClean="0"/>
              <a:t> the Flip is executed so a Surface can be read by the Video Output without having inconsistent content</a:t>
            </a:r>
          </a:p>
          <a:p>
            <a:r>
              <a:rPr lang="en-US" sz="2000" dirty="0" smtClean="0"/>
              <a:t>If a animation painter needs a lot of time for the reading of Surface data it can set a Flip Lock. That prevents the surface from being flipped during read access (e.g. Warping needs about 25 ms for reading)</a:t>
            </a:r>
          </a:p>
          <a:p>
            <a:endParaRPr lang="en-US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Flip / Flip Lock</a:t>
            </a:r>
            <a:endParaRPr lang="de-DE" dirty="0"/>
          </a:p>
        </p:txBody>
      </p:sp>
      <p:graphicFrame>
        <p:nvGraphicFramePr>
          <p:cNvPr id="5" name="Tabelle 4"/>
          <p:cNvGraphicFramePr>
            <a:graphicFrameLocks noGrp="1"/>
          </p:cNvGraphicFramePr>
          <p:nvPr/>
        </p:nvGraphicFramePr>
        <p:xfrm>
          <a:off x="1619672" y="3501008"/>
          <a:ext cx="6095988" cy="2878661"/>
        </p:xfrm>
        <a:graphic>
          <a:graphicData uri="http://schemas.openxmlformats.org/drawingml/2006/table">
            <a:tbl>
              <a:tblPr/>
              <a:tblGrid>
                <a:gridCol w="169333"/>
                <a:gridCol w="169333"/>
                <a:gridCol w="169333"/>
                <a:gridCol w="169333"/>
                <a:gridCol w="169333"/>
                <a:gridCol w="169333"/>
                <a:gridCol w="169333"/>
                <a:gridCol w="169333"/>
                <a:gridCol w="169333"/>
                <a:gridCol w="169333"/>
                <a:gridCol w="169333"/>
                <a:gridCol w="169333"/>
                <a:gridCol w="169333"/>
                <a:gridCol w="169333"/>
                <a:gridCol w="169333"/>
                <a:gridCol w="169333"/>
                <a:gridCol w="169333"/>
                <a:gridCol w="169333"/>
                <a:gridCol w="169333"/>
                <a:gridCol w="169333"/>
                <a:gridCol w="169333"/>
                <a:gridCol w="169333"/>
                <a:gridCol w="169333"/>
                <a:gridCol w="169333"/>
                <a:gridCol w="169333"/>
                <a:gridCol w="169333"/>
                <a:gridCol w="169333"/>
                <a:gridCol w="169333"/>
                <a:gridCol w="169333"/>
                <a:gridCol w="169333"/>
                <a:gridCol w="169333"/>
                <a:gridCol w="169333"/>
                <a:gridCol w="169333"/>
                <a:gridCol w="169333"/>
                <a:gridCol w="169333"/>
                <a:gridCol w="169333"/>
              </a:tblGrid>
              <a:tr h="169333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Vsync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Painter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Flip Lock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Flip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A1C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Widgets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Legende: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2A1C7"/>
                    </a:solidFill>
                  </a:tcPr>
                </a:tc>
                <a:tc gridSpan="8"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Flip of Widget Surface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B4E3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VSync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Message processing by Widgets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L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FBFBF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Animation is wating for start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Painting of 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Animation/Painter working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C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Consistency point</a:t>
                      </a: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69333"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0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8467" marR="8467" marT="84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New in ARTEMMIS 4</a:t>
            </a:r>
          </a:p>
          <a:p>
            <a:r>
              <a:rPr lang="en-US" sz="2000" dirty="0" smtClean="0"/>
              <a:t>An additional step was introduced which takes place after the Painting of the widgets and animations:</a:t>
            </a:r>
            <a:br>
              <a:rPr lang="en-US" sz="2000" dirty="0" smtClean="0"/>
            </a:br>
            <a:r>
              <a:rPr lang="en-US" sz="2000" dirty="0" smtClean="0"/>
              <a:t>-&gt; Composition </a:t>
            </a:r>
          </a:p>
          <a:p>
            <a:r>
              <a:rPr lang="en-US" sz="2000" dirty="0" smtClean="0"/>
              <a:t>The Composition puts all parts of the final image together on a HW-Layer</a:t>
            </a:r>
          </a:p>
          <a:p>
            <a:r>
              <a:rPr lang="en-US" sz="2000" dirty="0" smtClean="0"/>
              <a:t>A compositor runs in a cyclic task as the animations</a:t>
            </a:r>
          </a:p>
          <a:p>
            <a:endParaRPr lang="en-US" sz="20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Composition</a:t>
            </a:r>
            <a:endParaRPr lang="en-US" dirty="0"/>
          </a:p>
        </p:txBody>
      </p:sp>
      <p:sp>
        <p:nvSpPr>
          <p:cNvPr id="4" name="Rechteck 3"/>
          <p:cNvSpPr/>
          <p:nvPr/>
        </p:nvSpPr>
        <p:spPr>
          <a:xfrm>
            <a:off x="755576" y="4365104"/>
            <a:ext cx="1008112" cy="288032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Widgets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55576" y="5013176"/>
            <a:ext cx="1008112" cy="288032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tx1"/>
                </a:solidFill>
              </a:rPr>
              <a:t>Widgets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3347864" y="5013176"/>
            <a:ext cx="1008112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Animation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156176" y="4835252"/>
            <a:ext cx="1080120" cy="648072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 err="1" smtClean="0">
                <a:solidFill>
                  <a:schemeClr val="tx1"/>
                </a:solidFill>
              </a:rPr>
              <a:t>Compositor</a:t>
            </a:r>
            <a:endParaRPr lang="de-DE" sz="1400" b="1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7524328" y="4581128"/>
            <a:ext cx="936104" cy="10801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HW-Layer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644008" y="4293096"/>
            <a:ext cx="1008112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Off-Screen </a:t>
            </a:r>
            <a:r>
              <a:rPr lang="de-DE" sz="1400" dirty="0" err="1" smtClean="0">
                <a:solidFill>
                  <a:schemeClr val="tx1"/>
                </a:solidFill>
              </a:rPr>
              <a:t>Surface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4644008" y="4941168"/>
            <a:ext cx="1008112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Off-Screen </a:t>
            </a:r>
            <a:r>
              <a:rPr lang="de-DE" sz="1400" dirty="0" err="1" smtClean="0">
                <a:solidFill>
                  <a:schemeClr val="tx1"/>
                </a:solidFill>
              </a:rPr>
              <a:t>Surface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051720" y="4941168"/>
            <a:ext cx="1008112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Off-Screen </a:t>
            </a:r>
            <a:r>
              <a:rPr lang="de-DE" sz="1400" dirty="0" err="1" smtClean="0">
                <a:solidFill>
                  <a:schemeClr val="tx1"/>
                </a:solidFill>
              </a:rPr>
              <a:t>Surface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14" name="Gerade Verbindung mit Pfeil 13"/>
          <p:cNvCxnSpPr>
            <a:endCxn id="9" idx="1"/>
          </p:cNvCxnSpPr>
          <p:nvPr/>
        </p:nvCxnSpPr>
        <p:spPr>
          <a:xfrm>
            <a:off x="1763688" y="4509120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endCxn id="12" idx="1"/>
          </p:cNvCxnSpPr>
          <p:nvPr/>
        </p:nvCxnSpPr>
        <p:spPr>
          <a:xfrm>
            <a:off x="1763688" y="515719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/>
          <p:nvPr/>
        </p:nvCxnSpPr>
        <p:spPr>
          <a:xfrm>
            <a:off x="3059832" y="515719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/>
          <p:nvPr/>
        </p:nvCxnSpPr>
        <p:spPr>
          <a:xfrm>
            <a:off x="4355976" y="515719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5652120" y="4509120"/>
            <a:ext cx="504056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>
            <a:stCxn id="11" idx="3"/>
            <a:endCxn id="7" idx="1"/>
          </p:cNvCxnSpPr>
          <p:nvPr/>
        </p:nvCxnSpPr>
        <p:spPr>
          <a:xfrm>
            <a:off x="5652120" y="5157192"/>
            <a:ext cx="504056" cy="2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/>
          <p:nvPr/>
        </p:nvCxnSpPr>
        <p:spPr>
          <a:xfrm>
            <a:off x="7236296" y="515719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hteck 18"/>
          <p:cNvSpPr/>
          <p:nvPr/>
        </p:nvSpPr>
        <p:spPr>
          <a:xfrm>
            <a:off x="755576" y="5661248"/>
            <a:ext cx="1008112" cy="288032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Animation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4644008" y="5589240"/>
            <a:ext cx="1008112" cy="432048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Off-Screen </a:t>
            </a:r>
            <a:r>
              <a:rPr lang="de-DE" sz="1400" dirty="0" err="1" smtClean="0">
                <a:solidFill>
                  <a:schemeClr val="tx1"/>
                </a:solidFill>
              </a:rPr>
              <a:t>Surface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1" name="Gerade Verbindung mit Pfeil 20"/>
          <p:cNvCxnSpPr>
            <a:stCxn id="19" idx="3"/>
            <a:endCxn id="20" idx="1"/>
          </p:cNvCxnSpPr>
          <p:nvPr/>
        </p:nvCxnSpPr>
        <p:spPr>
          <a:xfrm>
            <a:off x="1763688" y="5805264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/>
          <p:cNvCxnSpPr>
            <a:stCxn id="20" idx="3"/>
          </p:cNvCxnSpPr>
          <p:nvPr/>
        </p:nvCxnSpPr>
        <p:spPr>
          <a:xfrm flipV="1">
            <a:off x="5652120" y="5373216"/>
            <a:ext cx="504056" cy="4320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hteck 65"/>
          <p:cNvSpPr/>
          <p:nvPr/>
        </p:nvSpPr>
        <p:spPr>
          <a:xfrm>
            <a:off x="971600" y="4581128"/>
            <a:ext cx="1296144" cy="14401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Off-Screen </a:t>
            </a:r>
            <a:r>
              <a:rPr lang="de-DE" dirty="0" err="1" smtClean="0"/>
              <a:t>Surface</a:t>
            </a:r>
            <a:endParaRPr lang="de-DE" dirty="0"/>
          </a:p>
        </p:txBody>
      </p:sp>
      <p:sp>
        <p:nvSpPr>
          <p:cNvPr id="67" name="Rechteck 66"/>
          <p:cNvSpPr/>
          <p:nvPr/>
        </p:nvSpPr>
        <p:spPr>
          <a:xfrm>
            <a:off x="2339752" y="4581128"/>
            <a:ext cx="1296144" cy="14401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Off-Screen </a:t>
            </a:r>
            <a:r>
              <a:rPr lang="de-DE" dirty="0" err="1" smtClean="0"/>
              <a:t>Surface</a:t>
            </a:r>
            <a:endParaRPr lang="de-DE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 configuration of a Compositor contains a List of Virtual Layers</a:t>
            </a:r>
          </a:p>
          <a:p>
            <a:r>
              <a:rPr lang="en-US" sz="2000" dirty="0" smtClean="0"/>
              <a:t>A Virtual Layers contains a </a:t>
            </a:r>
            <a:r>
              <a:rPr lang="en-US" sz="2000" dirty="0" err="1" smtClean="0"/>
              <a:t>Buflet</a:t>
            </a:r>
            <a:r>
              <a:rPr lang="en-US" sz="2000" dirty="0" smtClean="0"/>
              <a:t> Section as input and properties that influence the composition  (like transparency, </a:t>
            </a:r>
            <a:r>
              <a:rPr lang="en-US" sz="2000" dirty="0" err="1" smtClean="0"/>
              <a:t>src</a:t>
            </a:r>
            <a:r>
              <a:rPr lang="en-US" sz="2000" dirty="0" smtClean="0"/>
              <a:t>/</a:t>
            </a:r>
            <a:r>
              <a:rPr lang="en-US" sz="2000" dirty="0" err="1" smtClean="0"/>
              <a:t>dest</a:t>
            </a:r>
            <a:r>
              <a:rPr lang="en-US" sz="2000" dirty="0" smtClean="0"/>
              <a:t> areas, etc.)</a:t>
            </a:r>
          </a:p>
          <a:p>
            <a:r>
              <a:rPr lang="en-US" sz="2000" dirty="0" smtClean="0"/>
              <a:t>A Blend Operation can be configured individually for every Virtual Layer </a:t>
            </a:r>
          </a:p>
        </p:txBody>
      </p:sp>
      <p:sp>
        <p:nvSpPr>
          <p:cNvPr id="63" name="Rechteck 62"/>
          <p:cNvSpPr/>
          <p:nvPr/>
        </p:nvSpPr>
        <p:spPr>
          <a:xfrm>
            <a:off x="971600" y="3212976"/>
            <a:ext cx="2664296" cy="122413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Off-Screen </a:t>
            </a:r>
            <a:r>
              <a:rPr lang="de-DE" dirty="0" err="1" smtClean="0"/>
              <a:t>Surface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Compositor</a:t>
            </a:r>
            <a:endParaRPr lang="en-US"/>
          </a:p>
        </p:txBody>
      </p:sp>
      <p:sp>
        <p:nvSpPr>
          <p:cNvPr id="4" name="Rechteck 3"/>
          <p:cNvSpPr/>
          <p:nvPr/>
        </p:nvSpPr>
        <p:spPr>
          <a:xfrm>
            <a:off x="3923928" y="3212976"/>
            <a:ext cx="1368152" cy="504056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Compositor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372200" y="3573016"/>
            <a:ext cx="1728192" cy="23762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smtClean="0"/>
              <a:t>HW-Layer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283968" y="3861048"/>
            <a:ext cx="1584176" cy="216024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Virtual Layer 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4283968" y="4149080"/>
            <a:ext cx="1584176" cy="216024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Virtual Layer 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4283968" y="4437112"/>
            <a:ext cx="1584176" cy="216024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Virtual Layer 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283968" y="4725144"/>
            <a:ext cx="1584176" cy="216024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Virtual Layer 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4283968" y="5013176"/>
            <a:ext cx="1584176" cy="216024"/>
          </a:xfrm>
          <a:prstGeom prst="rect">
            <a:avLst/>
          </a:prstGeom>
          <a:solidFill>
            <a:srgbClr val="66CC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Virtual Layer 5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2" name="Gerade Verbindung 11"/>
          <p:cNvCxnSpPr/>
          <p:nvPr/>
        </p:nvCxnSpPr>
        <p:spPr>
          <a:xfrm>
            <a:off x="4139952" y="3717032"/>
            <a:ext cx="0" cy="136815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flipH="1">
            <a:off x="4139952" y="3933056"/>
            <a:ext cx="14401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>
          <a:xfrm flipH="1">
            <a:off x="4139952" y="4221088"/>
            <a:ext cx="14401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>
          <a:xfrm flipH="1">
            <a:off x="4139952" y="4509120"/>
            <a:ext cx="14401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>
          <a:xfrm flipH="1">
            <a:off x="4139952" y="4797152"/>
            <a:ext cx="14401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>
          <a:xfrm flipH="1">
            <a:off x="4139952" y="5085184"/>
            <a:ext cx="144016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2411760" y="3645024"/>
            <a:ext cx="1080120" cy="576064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Section</a:t>
            </a:r>
            <a:r>
              <a:rPr lang="de-DE" dirty="0" smtClean="0">
                <a:solidFill>
                  <a:schemeClr val="tx1"/>
                </a:solidFill>
              </a:rPr>
              <a:t> 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6516216" y="3933056"/>
            <a:ext cx="648072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25" name="Gerade Verbindung 24"/>
          <p:cNvCxnSpPr/>
          <p:nvPr/>
        </p:nvCxnSpPr>
        <p:spPr>
          <a:xfrm>
            <a:off x="5940152" y="4005064"/>
            <a:ext cx="792088" cy="21602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/>
          <p:cNvSpPr/>
          <p:nvPr/>
        </p:nvSpPr>
        <p:spPr>
          <a:xfrm>
            <a:off x="7308304" y="3933056"/>
            <a:ext cx="648072" cy="576064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6516216" y="4581128"/>
            <a:ext cx="1440160" cy="1224136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6" name="Rechteck 45"/>
          <p:cNvSpPr/>
          <p:nvPr/>
        </p:nvSpPr>
        <p:spPr>
          <a:xfrm>
            <a:off x="7236296" y="4941168"/>
            <a:ext cx="648072" cy="576064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8" name="Rechteck 47"/>
          <p:cNvSpPr/>
          <p:nvPr/>
        </p:nvSpPr>
        <p:spPr>
          <a:xfrm>
            <a:off x="6588224" y="4653136"/>
            <a:ext cx="576064" cy="864096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3" name="Gerade Verbindung 32"/>
          <p:cNvCxnSpPr/>
          <p:nvPr/>
        </p:nvCxnSpPr>
        <p:spPr>
          <a:xfrm>
            <a:off x="5940152" y="4293096"/>
            <a:ext cx="1872208" cy="720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>
            <a:off x="5940152" y="5085184"/>
            <a:ext cx="1440160" cy="57606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/>
          <p:nvPr/>
        </p:nvCxnSpPr>
        <p:spPr>
          <a:xfrm>
            <a:off x="5940152" y="4869160"/>
            <a:ext cx="1728192" cy="36004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5940152" y="4581128"/>
            <a:ext cx="936104" cy="28803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50"/>
          <p:cNvCxnSpPr/>
          <p:nvPr/>
        </p:nvCxnSpPr>
        <p:spPr>
          <a:xfrm flipV="1">
            <a:off x="3563888" y="3933056"/>
            <a:ext cx="504056" cy="720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flipV="1">
            <a:off x="3563888" y="4797152"/>
            <a:ext cx="504056" cy="86409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54"/>
          <p:cNvCxnSpPr/>
          <p:nvPr/>
        </p:nvCxnSpPr>
        <p:spPr>
          <a:xfrm flipV="1">
            <a:off x="2267744" y="4509120"/>
            <a:ext cx="1800200" cy="79208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2483768" y="5373216"/>
            <a:ext cx="1008112" cy="576064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Section</a:t>
            </a:r>
            <a:r>
              <a:rPr lang="de-DE" dirty="0" smtClean="0">
                <a:solidFill>
                  <a:schemeClr val="tx1"/>
                </a:solidFill>
              </a:rPr>
              <a:t> 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1187624" y="5229200"/>
            <a:ext cx="1008112" cy="576064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Section</a:t>
            </a:r>
            <a:r>
              <a:rPr lang="de-DE" dirty="0" smtClean="0">
                <a:solidFill>
                  <a:schemeClr val="tx1"/>
                </a:solidFill>
              </a:rPr>
              <a:t> 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1115616" y="3645024"/>
            <a:ext cx="1008112" cy="576064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>
                <a:solidFill>
                  <a:schemeClr val="tx1"/>
                </a:solidFill>
              </a:rPr>
              <a:t>Section</a:t>
            </a:r>
            <a:r>
              <a:rPr lang="de-DE" dirty="0" smtClean="0">
                <a:solidFill>
                  <a:schemeClr val="tx1"/>
                </a:solidFill>
              </a:rPr>
              <a:t> 1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9" name="Gerade Verbindung 18"/>
          <p:cNvCxnSpPr/>
          <p:nvPr/>
        </p:nvCxnSpPr>
        <p:spPr>
          <a:xfrm flipV="1">
            <a:off x="1979712" y="4221088"/>
            <a:ext cx="2088232" cy="7200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feld 76"/>
          <p:cNvSpPr txBox="1"/>
          <p:nvPr/>
        </p:nvSpPr>
        <p:spPr>
          <a:xfrm>
            <a:off x="1331640" y="27809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</a:rPr>
              <a:t>Buflet</a:t>
            </a:r>
            <a:r>
              <a:rPr lang="en-US" b="1" dirty="0" smtClean="0">
                <a:solidFill>
                  <a:srgbClr val="FF0000"/>
                </a:solidFill>
              </a:rPr>
              <a:t> Sections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78" name="Textfeld 77"/>
          <p:cNvSpPr txBox="1"/>
          <p:nvPr/>
        </p:nvSpPr>
        <p:spPr>
          <a:xfrm>
            <a:off x="6300192" y="278092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Destination</a:t>
            </a:r>
            <a:r>
              <a:rPr lang="en-US" dirty="0" smtClean="0"/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Buflet</a:t>
            </a:r>
            <a:endParaRPr lang="en-US" b="1" dirty="0" smtClean="0">
              <a:solidFill>
                <a:srgbClr val="FF0000"/>
              </a:solidFill>
            </a:endParaRP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378928" y="4564063"/>
            <a:ext cx="6191250" cy="812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pPr algn="r" defTabSz="873125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</a:rPr>
              <a:t>Animation2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1380393" y="2325688"/>
            <a:ext cx="6191250" cy="20875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/>
          <a:lstStyle/>
          <a:p>
            <a:pPr algn="r" defTabSz="873125" fontAlgn="base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</a:rPr>
              <a:t>Animation1</a:t>
            </a:r>
          </a:p>
        </p:txBody>
      </p:sp>
      <p:sp>
        <p:nvSpPr>
          <p:cNvPr id="26629" name="Oval 5"/>
          <p:cNvSpPr>
            <a:spLocks noChangeArrowheads="1"/>
          </p:cNvSpPr>
          <p:nvPr/>
        </p:nvSpPr>
        <p:spPr bwMode="auto">
          <a:xfrm>
            <a:off x="2866293" y="2652716"/>
            <a:ext cx="272562" cy="2952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873125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</a:rPr>
              <a:t>op</a:t>
            </a:r>
          </a:p>
        </p:txBody>
      </p:sp>
      <p:sp>
        <p:nvSpPr>
          <p:cNvPr id="26630" name="Oval 6"/>
          <p:cNvSpPr>
            <a:spLocks noChangeArrowheads="1"/>
          </p:cNvSpPr>
          <p:nvPr/>
        </p:nvSpPr>
        <p:spPr bwMode="auto">
          <a:xfrm>
            <a:off x="2856035" y="3748089"/>
            <a:ext cx="272562" cy="2952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873125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</a:rPr>
              <a:t>op</a:t>
            </a:r>
          </a:p>
        </p:txBody>
      </p:sp>
      <p:sp>
        <p:nvSpPr>
          <p:cNvPr id="26631" name="Oval 7"/>
          <p:cNvSpPr>
            <a:spLocks noChangeArrowheads="1"/>
          </p:cNvSpPr>
          <p:nvPr/>
        </p:nvSpPr>
        <p:spPr bwMode="auto">
          <a:xfrm>
            <a:off x="2856035" y="4786316"/>
            <a:ext cx="272562" cy="2952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873125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</a:rPr>
              <a:t>op</a:t>
            </a: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3807069" y="2433641"/>
            <a:ext cx="791308" cy="638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1">
                <a:lumMod val="50000"/>
                <a:alpha val="50000"/>
              </a:schemeClr>
            </a:outerShdw>
          </a:effectLst>
        </p:spPr>
        <p:txBody>
          <a:bodyPr wrap="none" anchor="ctr"/>
          <a:lstStyle/>
          <a:p>
            <a:pPr algn="ctr" defTabSz="873125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 flipV="1">
            <a:off x="3122736" y="2805113"/>
            <a:ext cx="698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3807069" y="3603628"/>
            <a:ext cx="791308" cy="638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1">
                <a:lumMod val="50000"/>
                <a:alpha val="50000"/>
              </a:schemeClr>
            </a:outerShdw>
          </a:effectLst>
        </p:spPr>
        <p:txBody>
          <a:bodyPr wrap="none" anchor="ctr"/>
          <a:lstStyle/>
          <a:p>
            <a:pPr algn="ctr" defTabSz="873125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5758961" y="3021016"/>
            <a:ext cx="791308" cy="8413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1">
                <a:lumMod val="50000"/>
                <a:alpha val="50000"/>
              </a:schemeClr>
            </a:outerShdw>
          </a:effectLst>
        </p:spPr>
        <p:txBody>
          <a:bodyPr wrap="none" anchor="ctr"/>
          <a:lstStyle/>
          <a:p>
            <a:pPr algn="ctr" defTabSz="873125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6636" name="Oval 12"/>
          <p:cNvSpPr>
            <a:spLocks noChangeArrowheads="1"/>
          </p:cNvSpPr>
          <p:nvPr/>
        </p:nvSpPr>
        <p:spPr bwMode="auto">
          <a:xfrm>
            <a:off x="5096608" y="3228978"/>
            <a:ext cx="272562" cy="2952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873125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</a:rPr>
              <a:t>op</a:t>
            </a: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4589584" y="2662238"/>
            <a:ext cx="562708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 flipV="1">
            <a:off x="4607169" y="3481388"/>
            <a:ext cx="501162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26639" name="Line 15"/>
          <p:cNvSpPr>
            <a:spLocks noChangeShapeType="1"/>
          </p:cNvSpPr>
          <p:nvPr/>
        </p:nvSpPr>
        <p:spPr bwMode="auto">
          <a:xfrm>
            <a:off x="5372100" y="3386138"/>
            <a:ext cx="4044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7787055" y="3987803"/>
            <a:ext cx="904143" cy="1211263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hlink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defTabSz="873125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3137391" y="4951413"/>
            <a:ext cx="464380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26642" name="Oval 18"/>
          <p:cNvSpPr>
            <a:spLocks noChangeArrowheads="1"/>
          </p:cNvSpPr>
          <p:nvPr/>
        </p:nvSpPr>
        <p:spPr bwMode="auto">
          <a:xfrm>
            <a:off x="7117374" y="3808414"/>
            <a:ext cx="272562" cy="2952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873125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</a:rPr>
              <a:t>op</a:t>
            </a:r>
          </a:p>
        </p:txBody>
      </p:sp>
      <p:sp>
        <p:nvSpPr>
          <p:cNvPr id="26643" name="Line 19"/>
          <p:cNvSpPr>
            <a:spLocks noChangeShapeType="1"/>
          </p:cNvSpPr>
          <p:nvPr/>
        </p:nvSpPr>
        <p:spPr bwMode="auto">
          <a:xfrm>
            <a:off x="6551737" y="3427413"/>
            <a:ext cx="605203" cy="425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26644" name="Line 20"/>
          <p:cNvSpPr>
            <a:spLocks noChangeShapeType="1"/>
          </p:cNvSpPr>
          <p:nvPr/>
        </p:nvSpPr>
        <p:spPr bwMode="auto">
          <a:xfrm>
            <a:off x="7382608" y="4049713"/>
            <a:ext cx="391258" cy="4556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60437" name="AutoShape 21"/>
          <p:cNvSpPr>
            <a:spLocks noChangeArrowheads="1"/>
          </p:cNvSpPr>
          <p:nvPr/>
        </p:nvSpPr>
        <p:spPr bwMode="auto">
          <a:xfrm>
            <a:off x="3938955" y="2519363"/>
            <a:ext cx="492369" cy="419100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60438" name="AutoShape 22"/>
          <p:cNvSpPr>
            <a:spLocks noChangeArrowheads="1"/>
          </p:cNvSpPr>
          <p:nvPr/>
        </p:nvSpPr>
        <p:spPr bwMode="auto">
          <a:xfrm>
            <a:off x="3892062" y="3708400"/>
            <a:ext cx="597877" cy="381000"/>
          </a:xfrm>
          <a:prstGeom prst="verticalScroll">
            <a:avLst>
              <a:gd name="adj" fmla="val 12500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60439" name="AutoShape 23"/>
          <p:cNvSpPr>
            <a:spLocks noChangeArrowheads="1"/>
          </p:cNvSpPr>
          <p:nvPr/>
        </p:nvSpPr>
        <p:spPr bwMode="auto">
          <a:xfrm>
            <a:off x="5836627" y="3136900"/>
            <a:ext cx="597877" cy="381000"/>
          </a:xfrm>
          <a:prstGeom prst="verticalScroll">
            <a:avLst>
              <a:gd name="adj" fmla="val 12500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60440" name="AutoShape 24"/>
          <p:cNvSpPr>
            <a:spLocks noChangeArrowheads="1"/>
          </p:cNvSpPr>
          <p:nvPr/>
        </p:nvSpPr>
        <p:spPr bwMode="auto">
          <a:xfrm>
            <a:off x="6065228" y="3289300"/>
            <a:ext cx="492369" cy="419100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60441" name="AutoShape 25"/>
          <p:cNvSpPr>
            <a:spLocks noChangeArrowheads="1"/>
          </p:cNvSpPr>
          <p:nvPr/>
        </p:nvSpPr>
        <p:spPr bwMode="auto">
          <a:xfrm>
            <a:off x="8191500" y="4349753"/>
            <a:ext cx="357554" cy="227013"/>
          </a:xfrm>
          <a:prstGeom prst="verticalScroll">
            <a:avLst>
              <a:gd name="adj" fmla="val 12500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60442" name="AutoShape 26"/>
          <p:cNvSpPr>
            <a:spLocks noChangeArrowheads="1"/>
          </p:cNvSpPr>
          <p:nvPr/>
        </p:nvSpPr>
        <p:spPr bwMode="auto">
          <a:xfrm>
            <a:off x="8345366" y="4421191"/>
            <a:ext cx="294542" cy="250825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26651" name="Line 27"/>
          <p:cNvSpPr>
            <a:spLocks noChangeShapeType="1"/>
          </p:cNvSpPr>
          <p:nvPr/>
        </p:nvSpPr>
        <p:spPr bwMode="auto">
          <a:xfrm>
            <a:off x="3118339" y="3889375"/>
            <a:ext cx="68140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1584081" y="2481266"/>
            <a:ext cx="791308" cy="638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1">
                <a:lumMod val="50000"/>
                <a:alpha val="50000"/>
              </a:schemeClr>
            </a:outerShdw>
          </a:effectLst>
        </p:spPr>
        <p:txBody>
          <a:bodyPr wrap="none" anchor="ctr"/>
          <a:lstStyle/>
          <a:p>
            <a:pPr algn="ctr" defTabSz="873125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60445" name="AutoShape 29"/>
          <p:cNvSpPr>
            <a:spLocks noChangeArrowheads="1"/>
          </p:cNvSpPr>
          <p:nvPr/>
        </p:nvSpPr>
        <p:spPr bwMode="auto">
          <a:xfrm>
            <a:off x="1715967" y="2566988"/>
            <a:ext cx="492369" cy="419100"/>
          </a:xfrm>
          <a:prstGeom prst="star5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 flipV="1">
            <a:off x="2376854" y="2794000"/>
            <a:ext cx="47185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26655" name="Rectangle 31"/>
          <p:cNvSpPr>
            <a:spLocks noChangeArrowheads="1"/>
          </p:cNvSpPr>
          <p:nvPr/>
        </p:nvSpPr>
        <p:spPr bwMode="auto">
          <a:xfrm>
            <a:off x="1600200" y="3606803"/>
            <a:ext cx="791308" cy="638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1">
                <a:lumMod val="50000"/>
                <a:alpha val="50000"/>
              </a:schemeClr>
            </a:outerShdw>
          </a:effectLst>
        </p:spPr>
        <p:txBody>
          <a:bodyPr wrap="none" anchor="ctr"/>
          <a:lstStyle/>
          <a:p>
            <a:pPr algn="ctr" defTabSz="873125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6656" name="AutoShape 32"/>
          <p:cNvSpPr>
            <a:spLocks noChangeArrowheads="1"/>
          </p:cNvSpPr>
          <p:nvPr/>
        </p:nvSpPr>
        <p:spPr bwMode="auto">
          <a:xfrm>
            <a:off x="1685192" y="3711575"/>
            <a:ext cx="597877" cy="381000"/>
          </a:xfrm>
          <a:prstGeom prst="verticalScroll">
            <a:avLst>
              <a:gd name="adj" fmla="val 12500"/>
            </a:avLst>
          </a:prstGeom>
          <a:solidFill>
            <a:srgbClr val="92D05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26657" name="Line 33"/>
          <p:cNvSpPr>
            <a:spLocks noChangeShapeType="1"/>
          </p:cNvSpPr>
          <p:nvPr/>
        </p:nvSpPr>
        <p:spPr bwMode="auto">
          <a:xfrm>
            <a:off x="2384181" y="3876675"/>
            <a:ext cx="48064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60450" name="Oval 34"/>
          <p:cNvSpPr>
            <a:spLocks noChangeArrowheads="1"/>
          </p:cNvSpPr>
          <p:nvPr/>
        </p:nvSpPr>
        <p:spPr bwMode="auto">
          <a:xfrm>
            <a:off x="7828086" y="4440238"/>
            <a:ext cx="227135" cy="246062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26659" name="Rectangle 35"/>
          <p:cNvSpPr>
            <a:spLocks noChangeArrowheads="1"/>
          </p:cNvSpPr>
          <p:nvPr/>
        </p:nvSpPr>
        <p:spPr bwMode="auto">
          <a:xfrm>
            <a:off x="1576754" y="4660903"/>
            <a:ext cx="791308" cy="6381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1">
                <a:lumMod val="50000"/>
                <a:alpha val="50000"/>
              </a:schemeClr>
            </a:outerShdw>
          </a:effectLst>
        </p:spPr>
        <p:txBody>
          <a:bodyPr wrap="none" anchor="ctr"/>
          <a:lstStyle/>
          <a:p>
            <a:pPr algn="ctr" defTabSz="873125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6660" name="Line 36"/>
          <p:cNvSpPr>
            <a:spLocks noChangeShapeType="1"/>
          </p:cNvSpPr>
          <p:nvPr/>
        </p:nvSpPr>
        <p:spPr bwMode="auto">
          <a:xfrm>
            <a:off x="2362202" y="4930775"/>
            <a:ext cx="47918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26661" name="Oval 37"/>
          <p:cNvSpPr>
            <a:spLocks noChangeArrowheads="1"/>
          </p:cNvSpPr>
          <p:nvPr/>
        </p:nvSpPr>
        <p:spPr bwMode="auto">
          <a:xfrm>
            <a:off x="1739412" y="4752975"/>
            <a:ext cx="427892" cy="46355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26662" name="Oval 38"/>
          <p:cNvSpPr>
            <a:spLocks noChangeArrowheads="1"/>
          </p:cNvSpPr>
          <p:nvPr/>
        </p:nvSpPr>
        <p:spPr bwMode="auto">
          <a:xfrm>
            <a:off x="408843" y="2649541"/>
            <a:ext cx="272562" cy="295275"/>
          </a:xfrm>
          <a:prstGeom prst="ellipse">
            <a:avLst/>
          </a:prstGeom>
          <a:solidFill>
            <a:srgbClr val="FAAB4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873125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26663" name="Oval 39"/>
          <p:cNvSpPr>
            <a:spLocks noChangeArrowheads="1"/>
          </p:cNvSpPr>
          <p:nvPr/>
        </p:nvSpPr>
        <p:spPr bwMode="auto">
          <a:xfrm>
            <a:off x="408843" y="3757613"/>
            <a:ext cx="272562" cy="295275"/>
          </a:xfrm>
          <a:prstGeom prst="ellipse">
            <a:avLst/>
          </a:prstGeom>
          <a:solidFill>
            <a:srgbClr val="FAAB4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873125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26664" name="Oval 40"/>
          <p:cNvSpPr>
            <a:spLocks noChangeArrowheads="1"/>
          </p:cNvSpPr>
          <p:nvPr/>
        </p:nvSpPr>
        <p:spPr bwMode="auto">
          <a:xfrm>
            <a:off x="408843" y="4795841"/>
            <a:ext cx="272562" cy="295275"/>
          </a:xfrm>
          <a:prstGeom prst="ellipse">
            <a:avLst/>
          </a:prstGeom>
          <a:solidFill>
            <a:srgbClr val="FAAB4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873125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26665" name="Line 41"/>
          <p:cNvSpPr>
            <a:spLocks noChangeShapeType="1"/>
          </p:cNvSpPr>
          <p:nvPr/>
        </p:nvSpPr>
        <p:spPr bwMode="auto">
          <a:xfrm>
            <a:off x="679939" y="3887788"/>
            <a:ext cx="9070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26666" name="Line 42"/>
          <p:cNvSpPr>
            <a:spLocks noChangeShapeType="1"/>
          </p:cNvSpPr>
          <p:nvPr/>
        </p:nvSpPr>
        <p:spPr bwMode="auto">
          <a:xfrm>
            <a:off x="694593" y="2798763"/>
            <a:ext cx="90707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26667" name="Line 43"/>
          <p:cNvSpPr>
            <a:spLocks noChangeShapeType="1"/>
          </p:cNvSpPr>
          <p:nvPr/>
        </p:nvSpPr>
        <p:spPr bwMode="auto">
          <a:xfrm>
            <a:off x="681404" y="4927600"/>
            <a:ext cx="90707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26668" name="Line 44"/>
          <p:cNvSpPr>
            <a:spLocks noChangeShapeType="1"/>
          </p:cNvSpPr>
          <p:nvPr/>
        </p:nvSpPr>
        <p:spPr bwMode="auto">
          <a:xfrm>
            <a:off x="2661138" y="993778"/>
            <a:ext cx="0" cy="486092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26669" name="Text Box 45"/>
          <p:cNvSpPr txBox="1">
            <a:spLocks noChangeArrowheads="1"/>
          </p:cNvSpPr>
          <p:nvPr/>
        </p:nvSpPr>
        <p:spPr bwMode="auto">
          <a:xfrm>
            <a:off x="7668359" y="5289552"/>
            <a:ext cx="133562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</a:rPr>
              <a:t>Hardware Layer</a:t>
            </a:r>
          </a:p>
        </p:txBody>
      </p:sp>
      <p:sp>
        <p:nvSpPr>
          <p:cNvPr id="26670" name="Rectangle 46"/>
          <p:cNvSpPr>
            <a:spLocks noChangeArrowheads="1"/>
          </p:cNvSpPr>
          <p:nvPr/>
        </p:nvSpPr>
        <p:spPr bwMode="auto">
          <a:xfrm>
            <a:off x="1562100" y="1085850"/>
            <a:ext cx="791308" cy="992188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defTabSz="873125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6671" name="Text Box 47"/>
          <p:cNvSpPr txBox="1">
            <a:spLocks noChangeArrowheads="1"/>
          </p:cNvSpPr>
          <p:nvPr/>
        </p:nvSpPr>
        <p:spPr bwMode="auto">
          <a:xfrm>
            <a:off x="5383218" y="6168478"/>
            <a:ext cx="14210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Offscreen Surface</a:t>
            </a:r>
          </a:p>
        </p:txBody>
      </p:sp>
      <p:sp>
        <p:nvSpPr>
          <p:cNvPr id="26672" name="Line 48"/>
          <p:cNvSpPr>
            <a:spLocks noChangeShapeType="1"/>
          </p:cNvSpPr>
          <p:nvPr/>
        </p:nvSpPr>
        <p:spPr bwMode="auto">
          <a:xfrm>
            <a:off x="885094" y="1563688"/>
            <a:ext cx="641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26673" name="Rectangle 49"/>
          <p:cNvSpPr>
            <a:spLocks noChangeArrowheads="1"/>
          </p:cNvSpPr>
          <p:nvPr/>
        </p:nvSpPr>
        <p:spPr bwMode="auto">
          <a:xfrm>
            <a:off x="1589943" y="1125541"/>
            <a:ext cx="729762" cy="2190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873125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 dirty="0">
                <a:solidFill>
                  <a:srgbClr val="000000"/>
                </a:solidFill>
              </a:rPr>
              <a:t>Menu</a:t>
            </a:r>
          </a:p>
        </p:txBody>
      </p:sp>
      <p:sp>
        <p:nvSpPr>
          <p:cNvPr id="26674" name="Rectangle 50"/>
          <p:cNvSpPr>
            <a:spLocks noChangeArrowheads="1"/>
          </p:cNvSpPr>
          <p:nvPr/>
        </p:nvSpPr>
        <p:spPr bwMode="auto">
          <a:xfrm>
            <a:off x="7877908" y="4035428"/>
            <a:ext cx="729762" cy="219075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873125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srgbClr val="000000"/>
                </a:solidFill>
              </a:rPr>
              <a:t>Menu</a:t>
            </a:r>
          </a:p>
        </p:txBody>
      </p:sp>
      <p:sp>
        <p:nvSpPr>
          <p:cNvPr id="26675" name="Text Box 51"/>
          <p:cNvSpPr txBox="1">
            <a:spLocks noChangeArrowheads="1"/>
          </p:cNvSpPr>
          <p:nvPr/>
        </p:nvSpPr>
        <p:spPr bwMode="auto">
          <a:xfrm>
            <a:off x="265236" y="5580066"/>
            <a:ext cx="2343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</a:rPr>
              <a:t>Animation Preparation Phase</a:t>
            </a:r>
          </a:p>
        </p:txBody>
      </p:sp>
      <p:sp>
        <p:nvSpPr>
          <p:cNvPr id="26676" name="Text Box 52"/>
          <p:cNvSpPr txBox="1">
            <a:spLocks noChangeArrowheads="1"/>
          </p:cNvSpPr>
          <p:nvPr/>
        </p:nvSpPr>
        <p:spPr bwMode="auto">
          <a:xfrm>
            <a:off x="3897785" y="5584827"/>
            <a:ext cx="216758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b="1">
                <a:solidFill>
                  <a:srgbClr val="000000"/>
                </a:solidFill>
              </a:rPr>
              <a:t>Animation Real-time Phase</a:t>
            </a:r>
          </a:p>
        </p:txBody>
      </p:sp>
      <p:sp>
        <p:nvSpPr>
          <p:cNvPr id="26677" name="Line 53"/>
          <p:cNvSpPr>
            <a:spLocks noChangeShapeType="1"/>
          </p:cNvSpPr>
          <p:nvPr/>
        </p:nvSpPr>
        <p:spPr bwMode="auto">
          <a:xfrm>
            <a:off x="2369529" y="1535113"/>
            <a:ext cx="562121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26678" name="Line 54"/>
          <p:cNvSpPr>
            <a:spLocks noChangeShapeType="1"/>
          </p:cNvSpPr>
          <p:nvPr/>
        </p:nvSpPr>
        <p:spPr bwMode="auto">
          <a:xfrm>
            <a:off x="8166589" y="1535116"/>
            <a:ext cx="0" cy="24336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500">
              <a:solidFill>
                <a:srgbClr val="000000"/>
              </a:solidFill>
            </a:endParaRPr>
          </a:p>
        </p:txBody>
      </p:sp>
      <p:sp>
        <p:nvSpPr>
          <p:cNvPr id="26679" name="Oval 55"/>
          <p:cNvSpPr>
            <a:spLocks noChangeArrowheads="1"/>
          </p:cNvSpPr>
          <p:nvPr/>
        </p:nvSpPr>
        <p:spPr bwMode="auto">
          <a:xfrm>
            <a:off x="7996605" y="1398591"/>
            <a:ext cx="272562" cy="2952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873125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</a:rPr>
              <a:t>op</a:t>
            </a:r>
          </a:p>
        </p:txBody>
      </p:sp>
      <p:sp>
        <p:nvSpPr>
          <p:cNvPr id="26680" name="Text Box 56"/>
          <p:cNvSpPr txBox="1">
            <a:spLocks noChangeArrowheads="1"/>
          </p:cNvSpPr>
          <p:nvPr/>
        </p:nvSpPr>
        <p:spPr bwMode="auto">
          <a:xfrm>
            <a:off x="2765181" y="2951163"/>
            <a:ext cx="50366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000000"/>
                </a:solidFill>
              </a:rPr>
              <a:t>Rotate</a:t>
            </a:r>
          </a:p>
        </p:txBody>
      </p:sp>
      <p:sp>
        <p:nvSpPr>
          <p:cNvPr id="26681" name="Text Box 57"/>
          <p:cNvSpPr txBox="1">
            <a:spLocks noChangeArrowheads="1"/>
          </p:cNvSpPr>
          <p:nvPr/>
        </p:nvSpPr>
        <p:spPr bwMode="auto">
          <a:xfrm>
            <a:off x="2782766" y="4084638"/>
            <a:ext cx="455574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solidFill>
                  <a:srgbClr val="000000"/>
                </a:solidFill>
              </a:rPr>
              <a:t>Scale</a:t>
            </a:r>
          </a:p>
        </p:txBody>
      </p:sp>
      <p:sp>
        <p:nvSpPr>
          <p:cNvPr id="26682" name="Text Box 58"/>
          <p:cNvSpPr txBox="1">
            <a:spLocks noChangeArrowheads="1"/>
          </p:cNvSpPr>
          <p:nvPr/>
        </p:nvSpPr>
        <p:spPr bwMode="auto">
          <a:xfrm>
            <a:off x="5029200" y="3589338"/>
            <a:ext cx="44114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solidFill>
                  <a:srgbClr val="000000"/>
                </a:solidFill>
              </a:rPr>
              <a:t>Copy</a:t>
            </a:r>
          </a:p>
        </p:txBody>
      </p:sp>
      <p:sp>
        <p:nvSpPr>
          <p:cNvPr id="26683" name="Text Box 59"/>
          <p:cNvSpPr txBox="1">
            <a:spLocks noChangeArrowheads="1"/>
          </p:cNvSpPr>
          <p:nvPr/>
        </p:nvSpPr>
        <p:spPr bwMode="auto">
          <a:xfrm>
            <a:off x="7054362" y="4125913"/>
            <a:ext cx="47000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solidFill>
                  <a:srgbClr val="000000"/>
                </a:solidFill>
              </a:rPr>
              <a:t>Alpha</a:t>
            </a:r>
          </a:p>
        </p:txBody>
      </p:sp>
      <p:sp>
        <p:nvSpPr>
          <p:cNvPr id="26684" name="Text Box 60"/>
          <p:cNvSpPr txBox="1">
            <a:spLocks noChangeArrowheads="1"/>
          </p:cNvSpPr>
          <p:nvPr/>
        </p:nvSpPr>
        <p:spPr bwMode="auto">
          <a:xfrm>
            <a:off x="2760784" y="5119688"/>
            <a:ext cx="44755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solidFill>
                  <a:srgbClr val="000000"/>
                </a:solidFill>
              </a:rPr>
              <a:t>Move</a:t>
            </a:r>
          </a:p>
        </p:txBody>
      </p:sp>
      <p:sp>
        <p:nvSpPr>
          <p:cNvPr id="26685" name="Oval 61"/>
          <p:cNvSpPr>
            <a:spLocks noChangeArrowheads="1"/>
          </p:cNvSpPr>
          <p:nvPr/>
        </p:nvSpPr>
        <p:spPr bwMode="auto">
          <a:xfrm>
            <a:off x="864577" y="4787903"/>
            <a:ext cx="272562" cy="2952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873125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</a:rPr>
              <a:t>op</a:t>
            </a:r>
          </a:p>
        </p:txBody>
      </p:sp>
      <p:sp>
        <p:nvSpPr>
          <p:cNvPr id="26686" name="Text Box 62"/>
          <p:cNvSpPr txBox="1">
            <a:spLocks noChangeArrowheads="1"/>
          </p:cNvSpPr>
          <p:nvPr/>
        </p:nvSpPr>
        <p:spPr bwMode="auto">
          <a:xfrm>
            <a:off x="782515" y="5154613"/>
            <a:ext cx="43633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solidFill>
                  <a:srgbClr val="000000"/>
                </a:solidFill>
              </a:rPr>
              <a:t>Paint</a:t>
            </a:r>
          </a:p>
        </p:txBody>
      </p:sp>
      <p:sp>
        <p:nvSpPr>
          <p:cNvPr id="26687" name="Oval 63"/>
          <p:cNvSpPr>
            <a:spLocks noChangeArrowheads="1"/>
          </p:cNvSpPr>
          <p:nvPr/>
        </p:nvSpPr>
        <p:spPr bwMode="auto">
          <a:xfrm>
            <a:off x="877766" y="3735391"/>
            <a:ext cx="272562" cy="2952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873125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</a:rPr>
              <a:t>op</a:t>
            </a:r>
          </a:p>
        </p:txBody>
      </p:sp>
      <p:sp>
        <p:nvSpPr>
          <p:cNvPr id="26688" name="Text Box 64"/>
          <p:cNvSpPr txBox="1">
            <a:spLocks noChangeArrowheads="1"/>
          </p:cNvSpPr>
          <p:nvPr/>
        </p:nvSpPr>
        <p:spPr bwMode="auto">
          <a:xfrm>
            <a:off x="795705" y="4102101"/>
            <a:ext cx="43633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1">
                <a:solidFill>
                  <a:srgbClr val="000000"/>
                </a:solidFill>
              </a:rPr>
              <a:t>Paint</a:t>
            </a:r>
          </a:p>
        </p:txBody>
      </p:sp>
      <p:sp>
        <p:nvSpPr>
          <p:cNvPr id="26689" name="Oval 65"/>
          <p:cNvSpPr>
            <a:spLocks noChangeArrowheads="1"/>
          </p:cNvSpPr>
          <p:nvPr/>
        </p:nvSpPr>
        <p:spPr bwMode="auto">
          <a:xfrm>
            <a:off x="889489" y="2655891"/>
            <a:ext cx="272562" cy="295275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 defTabSz="873125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>
                <a:solidFill>
                  <a:srgbClr val="000000"/>
                </a:solidFill>
              </a:rPr>
              <a:t>op</a:t>
            </a:r>
          </a:p>
        </p:txBody>
      </p:sp>
      <p:sp>
        <p:nvSpPr>
          <p:cNvPr id="26690" name="Text Box 66"/>
          <p:cNvSpPr txBox="1">
            <a:spLocks noChangeArrowheads="1"/>
          </p:cNvSpPr>
          <p:nvPr/>
        </p:nvSpPr>
        <p:spPr bwMode="auto">
          <a:xfrm>
            <a:off x="807427" y="3022601"/>
            <a:ext cx="43633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000000"/>
                </a:solidFill>
              </a:rPr>
              <a:t>Paint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353160" y="1203328"/>
            <a:ext cx="634511" cy="720725"/>
            <a:chOff x="3311" y="1871"/>
            <a:chExt cx="1815" cy="1956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6701" name="Rectangle 68"/>
            <p:cNvSpPr>
              <a:spLocks noChangeArrowheads="1"/>
            </p:cNvSpPr>
            <p:nvPr/>
          </p:nvSpPr>
          <p:spPr bwMode="auto">
            <a:xfrm>
              <a:off x="3311" y="1871"/>
              <a:ext cx="1815" cy="1956"/>
            </a:xfrm>
            <a:prstGeom prst="rect">
              <a:avLst/>
            </a:prstGeom>
            <a:grpFill/>
            <a:ln w="190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500">
                <a:solidFill>
                  <a:srgbClr val="000000"/>
                </a:solidFill>
              </a:endParaRPr>
            </a:p>
          </p:txBody>
        </p:sp>
        <p:grpSp>
          <p:nvGrpSpPr>
            <p:cNvPr id="3" name="Group 69"/>
            <p:cNvGrpSpPr>
              <a:grpSpLocks/>
            </p:cNvGrpSpPr>
            <p:nvPr/>
          </p:nvGrpSpPr>
          <p:grpSpPr bwMode="auto">
            <a:xfrm>
              <a:off x="3566" y="2041"/>
              <a:ext cx="1270" cy="1657"/>
              <a:chOff x="1582" y="1178"/>
              <a:chExt cx="1889" cy="2536"/>
            </a:xfrm>
            <a:grpFill/>
          </p:grpSpPr>
          <p:sp>
            <p:nvSpPr>
              <p:cNvPr id="26703" name="Oval 70"/>
              <p:cNvSpPr>
                <a:spLocks noChangeArrowheads="1"/>
              </p:cNvSpPr>
              <p:nvPr/>
            </p:nvSpPr>
            <p:spPr bwMode="auto">
              <a:xfrm>
                <a:off x="1582" y="2567"/>
                <a:ext cx="318" cy="325"/>
              </a:xfrm>
              <a:prstGeom prst="ellipse">
                <a:avLst/>
              </a:prstGeom>
              <a:grpFill/>
              <a:ln w="19050" algn="ctr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lIns="77085" tIns="38543" rIns="77085" bIns="38543" anchor="ctr"/>
              <a:lstStyle/>
              <a:p>
                <a:pPr algn="ctr" defTabSz="84137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6704" name="Oval 71"/>
              <p:cNvSpPr>
                <a:spLocks noChangeArrowheads="1"/>
              </p:cNvSpPr>
              <p:nvPr/>
            </p:nvSpPr>
            <p:spPr bwMode="auto">
              <a:xfrm>
                <a:off x="1587" y="1861"/>
                <a:ext cx="318" cy="325"/>
              </a:xfrm>
              <a:prstGeom prst="ellipse">
                <a:avLst/>
              </a:prstGeom>
              <a:grpFill/>
              <a:ln w="19050" algn="ctr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lIns="77085" tIns="38543" rIns="77085" bIns="38543" anchor="ctr"/>
              <a:lstStyle/>
              <a:p>
                <a:pPr algn="ctr" defTabSz="84137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6705" name="Oval 72"/>
              <p:cNvSpPr>
                <a:spLocks noChangeArrowheads="1"/>
              </p:cNvSpPr>
              <p:nvPr/>
            </p:nvSpPr>
            <p:spPr bwMode="auto">
              <a:xfrm>
                <a:off x="1672" y="3374"/>
                <a:ext cx="318" cy="325"/>
              </a:xfrm>
              <a:prstGeom prst="ellipse">
                <a:avLst/>
              </a:prstGeom>
              <a:grpFill/>
              <a:ln w="19050" algn="ctr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lIns="77085" tIns="38543" rIns="77085" bIns="38543" anchor="ctr"/>
              <a:lstStyle/>
              <a:p>
                <a:pPr algn="ctr" defTabSz="84137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6706" name="Oval 73"/>
              <p:cNvSpPr>
                <a:spLocks noChangeArrowheads="1"/>
              </p:cNvSpPr>
              <p:nvPr/>
            </p:nvSpPr>
            <p:spPr bwMode="auto">
              <a:xfrm>
                <a:off x="3151" y="2557"/>
                <a:ext cx="318" cy="325"/>
              </a:xfrm>
              <a:prstGeom prst="ellipse">
                <a:avLst/>
              </a:prstGeom>
              <a:grpFill/>
              <a:ln w="19050" algn="ctr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lIns="77085" tIns="38543" rIns="77085" bIns="38543" anchor="ctr"/>
              <a:lstStyle/>
              <a:p>
                <a:pPr algn="ctr" defTabSz="84137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6707" name="AutoShape 74"/>
              <p:cNvCxnSpPr>
                <a:cxnSpLocks noChangeShapeType="1"/>
                <a:stCxn id="26714" idx="5"/>
                <a:endCxn id="26713" idx="0"/>
              </p:cNvCxnSpPr>
              <p:nvPr/>
            </p:nvCxnSpPr>
            <p:spPr bwMode="auto">
              <a:xfrm>
                <a:off x="2425" y="1460"/>
                <a:ext cx="478" cy="407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08" name="AutoShape 75"/>
              <p:cNvCxnSpPr>
                <a:cxnSpLocks noChangeShapeType="1"/>
                <a:stCxn id="26714" idx="3"/>
                <a:endCxn id="26704" idx="0"/>
              </p:cNvCxnSpPr>
              <p:nvPr/>
            </p:nvCxnSpPr>
            <p:spPr bwMode="auto">
              <a:xfrm flipH="1">
                <a:off x="1746" y="1460"/>
                <a:ext cx="455" cy="401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09" name="AutoShape 76"/>
              <p:cNvCxnSpPr>
                <a:cxnSpLocks noChangeShapeType="1"/>
                <a:stCxn id="26703" idx="0"/>
                <a:endCxn id="26704" idx="4"/>
              </p:cNvCxnSpPr>
              <p:nvPr/>
            </p:nvCxnSpPr>
            <p:spPr bwMode="auto">
              <a:xfrm flipV="1">
                <a:off x="1741" y="2186"/>
                <a:ext cx="5" cy="381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10" name="AutoShape 77"/>
              <p:cNvCxnSpPr>
                <a:cxnSpLocks noChangeShapeType="1"/>
                <a:stCxn id="26705" idx="7"/>
                <a:endCxn id="26722" idx="3"/>
              </p:cNvCxnSpPr>
              <p:nvPr/>
            </p:nvCxnSpPr>
            <p:spPr bwMode="auto">
              <a:xfrm flipV="1">
                <a:off x="1943" y="2844"/>
                <a:ext cx="520" cy="578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11" name="AutoShape 78"/>
              <p:cNvCxnSpPr>
                <a:cxnSpLocks noChangeShapeType="1"/>
                <a:stCxn id="26722" idx="0"/>
                <a:endCxn id="26713" idx="4"/>
              </p:cNvCxnSpPr>
              <p:nvPr/>
            </p:nvCxnSpPr>
            <p:spPr bwMode="auto">
              <a:xfrm flipV="1">
                <a:off x="2575" y="2192"/>
                <a:ext cx="328" cy="375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12" name="AutoShape 79"/>
              <p:cNvCxnSpPr>
                <a:cxnSpLocks noChangeShapeType="1"/>
                <a:stCxn id="26706" idx="0"/>
                <a:endCxn id="26713" idx="5"/>
              </p:cNvCxnSpPr>
              <p:nvPr/>
            </p:nvCxnSpPr>
            <p:spPr bwMode="auto">
              <a:xfrm flipH="1" flipV="1">
                <a:off x="3015" y="2144"/>
                <a:ext cx="295" cy="413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6713" name="Oval 80"/>
              <p:cNvSpPr>
                <a:spLocks noChangeArrowheads="1"/>
              </p:cNvSpPr>
              <p:nvPr/>
            </p:nvSpPr>
            <p:spPr bwMode="auto">
              <a:xfrm>
                <a:off x="2744" y="1867"/>
                <a:ext cx="318" cy="325"/>
              </a:xfrm>
              <a:prstGeom prst="ellipse">
                <a:avLst/>
              </a:prstGeom>
              <a:grpFill/>
              <a:ln w="19050" algn="ctr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lIns="77085" tIns="38543" rIns="77085" bIns="38543" anchor="ctr"/>
              <a:lstStyle/>
              <a:p>
                <a:pPr algn="ctr" defTabSz="84137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6714" name="Oval 81"/>
              <p:cNvSpPr>
                <a:spLocks noChangeArrowheads="1"/>
              </p:cNvSpPr>
              <p:nvPr/>
            </p:nvSpPr>
            <p:spPr bwMode="auto">
              <a:xfrm>
                <a:off x="2154" y="1183"/>
                <a:ext cx="318" cy="325"/>
              </a:xfrm>
              <a:prstGeom prst="ellipse">
                <a:avLst/>
              </a:prstGeom>
              <a:grpFill/>
              <a:ln w="19050" algn="ctr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lIns="77085" tIns="38543" rIns="77085" bIns="38543" anchor="ctr"/>
              <a:lstStyle/>
              <a:p>
                <a:pPr algn="ctr" defTabSz="84137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6715" name="Oval 82"/>
              <p:cNvSpPr>
                <a:spLocks noChangeArrowheads="1"/>
              </p:cNvSpPr>
              <p:nvPr/>
            </p:nvSpPr>
            <p:spPr bwMode="auto">
              <a:xfrm>
                <a:off x="2041" y="3389"/>
                <a:ext cx="318" cy="325"/>
              </a:xfrm>
              <a:prstGeom prst="ellipse">
                <a:avLst/>
              </a:prstGeom>
              <a:grpFill/>
              <a:ln w="19050" algn="ctr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lIns="77085" tIns="38543" rIns="77085" bIns="38543" anchor="ctr"/>
              <a:lstStyle/>
              <a:p>
                <a:pPr algn="ctr" defTabSz="84137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6716" name="Oval 83"/>
              <p:cNvSpPr>
                <a:spLocks noChangeArrowheads="1"/>
              </p:cNvSpPr>
              <p:nvPr/>
            </p:nvSpPr>
            <p:spPr bwMode="auto">
              <a:xfrm>
                <a:off x="2778" y="3389"/>
                <a:ext cx="318" cy="325"/>
              </a:xfrm>
              <a:prstGeom prst="ellipse">
                <a:avLst/>
              </a:prstGeom>
              <a:grpFill/>
              <a:ln w="19050" algn="ctr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lIns="77085" tIns="38543" rIns="77085" bIns="38543" anchor="ctr"/>
              <a:lstStyle/>
              <a:p>
                <a:pPr algn="ctr" defTabSz="84137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6717" name="Oval 84"/>
              <p:cNvSpPr>
                <a:spLocks noChangeArrowheads="1"/>
              </p:cNvSpPr>
              <p:nvPr/>
            </p:nvSpPr>
            <p:spPr bwMode="auto">
              <a:xfrm>
                <a:off x="2409" y="3389"/>
                <a:ext cx="318" cy="325"/>
              </a:xfrm>
              <a:prstGeom prst="ellipse">
                <a:avLst/>
              </a:prstGeom>
              <a:grpFill/>
              <a:ln w="19050" algn="ctr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lIns="77085" tIns="38543" rIns="77085" bIns="38543" anchor="ctr"/>
              <a:lstStyle/>
              <a:p>
                <a:pPr algn="ctr" defTabSz="84137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26718" name="Oval 85"/>
              <p:cNvSpPr>
                <a:spLocks noChangeArrowheads="1"/>
              </p:cNvSpPr>
              <p:nvPr/>
            </p:nvSpPr>
            <p:spPr bwMode="auto">
              <a:xfrm>
                <a:off x="3153" y="3374"/>
                <a:ext cx="318" cy="325"/>
              </a:xfrm>
              <a:prstGeom prst="ellipse">
                <a:avLst/>
              </a:prstGeom>
              <a:grpFill/>
              <a:ln w="19050" algn="ctr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lIns="77085" tIns="38543" rIns="77085" bIns="38543" anchor="ctr"/>
              <a:lstStyle/>
              <a:p>
                <a:pPr algn="ctr" defTabSz="84137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6719" name="AutoShape 86"/>
              <p:cNvCxnSpPr>
                <a:cxnSpLocks noChangeShapeType="1"/>
                <a:stCxn id="26715" idx="0"/>
                <a:endCxn id="26722" idx="3"/>
              </p:cNvCxnSpPr>
              <p:nvPr/>
            </p:nvCxnSpPr>
            <p:spPr bwMode="auto">
              <a:xfrm flipV="1">
                <a:off x="2200" y="2844"/>
                <a:ext cx="263" cy="545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20" name="AutoShape 87"/>
              <p:cNvCxnSpPr>
                <a:cxnSpLocks noChangeShapeType="1"/>
                <a:stCxn id="26717" idx="0"/>
                <a:endCxn id="26722" idx="4"/>
              </p:cNvCxnSpPr>
              <p:nvPr/>
            </p:nvCxnSpPr>
            <p:spPr bwMode="auto">
              <a:xfrm flipV="1">
                <a:off x="2568" y="2892"/>
                <a:ext cx="7" cy="497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21" name="AutoShape 88"/>
              <p:cNvCxnSpPr>
                <a:cxnSpLocks noChangeShapeType="1"/>
                <a:stCxn id="26716" idx="0"/>
                <a:endCxn id="26722" idx="5"/>
              </p:cNvCxnSpPr>
              <p:nvPr/>
            </p:nvCxnSpPr>
            <p:spPr bwMode="auto">
              <a:xfrm flipH="1" flipV="1">
                <a:off x="2687" y="2844"/>
                <a:ext cx="250" cy="545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6722" name="Oval 89"/>
              <p:cNvSpPr>
                <a:spLocks noChangeArrowheads="1"/>
              </p:cNvSpPr>
              <p:nvPr/>
            </p:nvSpPr>
            <p:spPr bwMode="auto">
              <a:xfrm>
                <a:off x="2416" y="2567"/>
                <a:ext cx="318" cy="325"/>
              </a:xfrm>
              <a:prstGeom prst="ellipse">
                <a:avLst/>
              </a:prstGeom>
              <a:grpFill/>
              <a:ln w="19050" algn="ctr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lIns="77085" tIns="38543" rIns="77085" bIns="38543" anchor="ctr"/>
              <a:lstStyle/>
              <a:p>
                <a:pPr algn="ctr" defTabSz="84137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26723" name="AutoShape 90"/>
              <p:cNvCxnSpPr>
                <a:cxnSpLocks noChangeShapeType="1"/>
                <a:stCxn id="26718" idx="0"/>
                <a:endCxn id="26722" idx="5"/>
              </p:cNvCxnSpPr>
              <p:nvPr/>
            </p:nvCxnSpPr>
            <p:spPr bwMode="auto">
              <a:xfrm flipH="1" flipV="1">
                <a:off x="2687" y="2844"/>
                <a:ext cx="625" cy="530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6724" name="AutoShape 91"/>
              <p:cNvCxnSpPr>
                <a:cxnSpLocks noChangeShapeType="1"/>
                <a:stCxn id="26714" idx="6"/>
                <a:endCxn id="26725" idx="2"/>
              </p:cNvCxnSpPr>
              <p:nvPr/>
            </p:nvCxnSpPr>
            <p:spPr bwMode="auto">
              <a:xfrm flipV="1">
                <a:off x="2472" y="1341"/>
                <a:ext cx="606" cy="5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6725" name="Oval 92"/>
              <p:cNvSpPr>
                <a:spLocks noChangeArrowheads="1"/>
              </p:cNvSpPr>
              <p:nvPr/>
            </p:nvSpPr>
            <p:spPr bwMode="auto">
              <a:xfrm>
                <a:off x="3078" y="1178"/>
                <a:ext cx="318" cy="325"/>
              </a:xfrm>
              <a:prstGeom prst="ellipse">
                <a:avLst/>
              </a:prstGeom>
              <a:grpFill/>
              <a:ln w="19050" algn="ctr">
                <a:solidFill>
                  <a:srgbClr val="33CC33"/>
                </a:solidFill>
                <a:round/>
                <a:headEnd/>
                <a:tailEnd/>
              </a:ln>
            </p:spPr>
            <p:txBody>
              <a:bodyPr wrap="none" lIns="77085" tIns="38543" rIns="77085" bIns="38543" anchor="ctr"/>
              <a:lstStyle/>
              <a:p>
                <a:pPr algn="ctr" defTabSz="84137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800" b="1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6692" name="Text Box 93"/>
          <p:cNvSpPr txBox="1">
            <a:spLocks noChangeArrowheads="1"/>
          </p:cNvSpPr>
          <p:nvPr/>
        </p:nvSpPr>
        <p:spPr bwMode="auto">
          <a:xfrm>
            <a:off x="8269166" y="1430338"/>
            <a:ext cx="441146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rgbClr val="000000"/>
                </a:solidFill>
              </a:rPr>
              <a:t>Copy</a:t>
            </a:r>
          </a:p>
        </p:txBody>
      </p:sp>
      <p:sp>
        <p:nvSpPr>
          <p:cNvPr id="26693" name="Text Box 94"/>
          <p:cNvSpPr txBox="1">
            <a:spLocks noChangeArrowheads="1"/>
          </p:cNvSpPr>
          <p:nvPr/>
        </p:nvSpPr>
        <p:spPr bwMode="auto">
          <a:xfrm>
            <a:off x="1358413" y="3165477"/>
            <a:ext cx="142103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</a:rPr>
              <a:t>Offscreen Surface</a:t>
            </a:r>
          </a:p>
        </p:txBody>
      </p:sp>
      <p:sp>
        <p:nvSpPr>
          <p:cNvPr id="26694" name="Rectangle 95"/>
          <p:cNvSpPr>
            <a:spLocks noChangeArrowheads="1"/>
          </p:cNvSpPr>
          <p:nvPr/>
        </p:nvSpPr>
        <p:spPr bwMode="auto">
          <a:xfrm>
            <a:off x="5013941" y="6168479"/>
            <a:ext cx="369277" cy="2762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defTabSz="873125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6695" name="Rectangle 96"/>
          <p:cNvSpPr>
            <a:spLocks noChangeArrowheads="1"/>
          </p:cNvSpPr>
          <p:nvPr/>
        </p:nvSpPr>
        <p:spPr bwMode="auto">
          <a:xfrm>
            <a:off x="7246570" y="6165304"/>
            <a:ext cx="369277" cy="276225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hlink"/>
            </a:bgClr>
          </a:patt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 defTabSz="873125" fontAlgn="base">
              <a:spcBef>
                <a:spcPct val="0"/>
              </a:spcBef>
              <a:spcAft>
                <a:spcPct val="0"/>
              </a:spcAft>
            </a:pPr>
            <a:endParaRPr lang="en-US" sz="1600" b="1">
              <a:solidFill>
                <a:srgbClr val="000000"/>
              </a:solidFill>
            </a:endParaRPr>
          </a:p>
        </p:txBody>
      </p:sp>
      <p:sp>
        <p:nvSpPr>
          <p:cNvPr id="26696" name="Text Box 97"/>
          <p:cNvSpPr txBox="1">
            <a:spLocks noChangeArrowheads="1"/>
          </p:cNvSpPr>
          <p:nvPr/>
        </p:nvSpPr>
        <p:spPr bwMode="auto">
          <a:xfrm>
            <a:off x="7615847" y="6170067"/>
            <a:ext cx="12046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73125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73125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</a:rPr>
              <a:t>Visible Surface</a:t>
            </a:r>
          </a:p>
        </p:txBody>
      </p:sp>
      <p:sp>
        <p:nvSpPr>
          <p:cNvPr id="60514" name="AutoShape 98"/>
          <p:cNvSpPr>
            <a:spLocks noChangeArrowheads="1"/>
          </p:cNvSpPr>
          <p:nvPr/>
        </p:nvSpPr>
        <p:spPr bwMode="auto">
          <a:xfrm>
            <a:off x="2511669" y="1644650"/>
            <a:ext cx="1288074" cy="681038"/>
          </a:xfrm>
          <a:prstGeom prst="cloudCallout">
            <a:avLst>
              <a:gd name="adj1" fmla="val -9954"/>
              <a:gd name="adj2" fmla="val 97787"/>
            </a:avLst>
          </a:prstGeom>
          <a:gradFill rotWithShape="1">
            <a:gsLst>
              <a:gs pos="0">
                <a:srgbClr val="FFCC99">
                  <a:alpha val="10001"/>
                </a:srgb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dist="53882" dir="8100000" algn="ctr" rotWithShape="0">
              <a:srgbClr val="FF9900">
                <a:alpha val="50000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3026" tIns="165122" rIns="33026" bIns="66052"/>
          <a:lstStyle/>
          <a:p>
            <a:pPr algn="ctr" defTabSz="841375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</a:rPr>
              <a:t>Rotation</a:t>
            </a:r>
          </a:p>
        </p:txBody>
      </p:sp>
      <p:sp>
        <p:nvSpPr>
          <p:cNvPr id="60515" name="AutoShape 99"/>
          <p:cNvSpPr>
            <a:spLocks noChangeArrowheads="1"/>
          </p:cNvSpPr>
          <p:nvPr/>
        </p:nvSpPr>
        <p:spPr bwMode="auto">
          <a:xfrm>
            <a:off x="3603382" y="4967291"/>
            <a:ext cx="1288073" cy="681037"/>
          </a:xfrm>
          <a:prstGeom prst="cloudCallout">
            <a:avLst>
              <a:gd name="adj1" fmla="val -91412"/>
              <a:gd name="adj2" fmla="val -181005"/>
            </a:avLst>
          </a:prstGeom>
          <a:gradFill rotWithShape="1">
            <a:gsLst>
              <a:gs pos="0">
                <a:srgbClr val="FFCC99">
                  <a:alpha val="10001"/>
                </a:srgb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dist="53882" dir="8100000" algn="ctr" rotWithShape="0">
              <a:srgbClr val="FF9900">
                <a:alpha val="50000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3026" tIns="165122" rIns="33026" bIns="66052"/>
          <a:lstStyle/>
          <a:p>
            <a:pPr algn="ctr" defTabSz="841375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</a:rPr>
              <a:t>Scaling</a:t>
            </a:r>
          </a:p>
        </p:txBody>
      </p:sp>
      <p:sp>
        <p:nvSpPr>
          <p:cNvPr id="60516" name="AutoShape 100"/>
          <p:cNvSpPr>
            <a:spLocks noChangeArrowheads="1"/>
          </p:cNvSpPr>
          <p:nvPr/>
        </p:nvSpPr>
        <p:spPr bwMode="auto">
          <a:xfrm>
            <a:off x="2116016" y="5648325"/>
            <a:ext cx="1288074" cy="681038"/>
          </a:xfrm>
          <a:prstGeom prst="cloudCallout">
            <a:avLst>
              <a:gd name="adj1" fmla="val 8588"/>
              <a:gd name="adj2" fmla="val -130421"/>
            </a:avLst>
          </a:prstGeom>
          <a:gradFill rotWithShape="1">
            <a:gsLst>
              <a:gs pos="0">
                <a:srgbClr val="FFCC99">
                  <a:alpha val="10001"/>
                </a:srgb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dist="53882" dir="8100000" algn="ctr" rotWithShape="0">
              <a:srgbClr val="FF9900">
                <a:alpha val="50000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3026" tIns="165122" rIns="33026" bIns="66052"/>
          <a:lstStyle/>
          <a:p>
            <a:pPr algn="ctr" defTabSz="841375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</a:rPr>
              <a:t>Movement</a:t>
            </a:r>
          </a:p>
        </p:txBody>
      </p:sp>
      <p:sp>
        <p:nvSpPr>
          <p:cNvPr id="60517" name="AutoShape 101"/>
          <p:cNvSpPr>
            <a:spLocks noChangeArrowheads="1"/>
          </p:cNvSpPr>
          <p:nvPr/>
        </p:nvSpPr>
        <p:spPr bwMode="auto">
          <a:xfrm>
            <a:off x="5070231" y="1676400"/>
            <a:ext cx="1288074" cy="681038"/>
          </a:xfrm>
          <a:prstGeom prst="cloudCallout">
            <a:avLst>
              <a:gd name="adj1" fmla="val -35551"/>
              <a:gd name="adj2" fmla="val 177505"/>
            </a:avLst>
          </a:prstGeom>
          <a:gradFill rotWithShape="1">
            <a:gsLst>
              <a:gs pos="0">
                <a:srgbClr val="FFCC99">
                  <a:alpha val="10001"/>
                </a:srgb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outerShdw dist="53882" dir="8100000" algn="ctr" rotWithShape="0">
              <a:srgbClr val="FF9900">
                <a:alpha val="50000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33026" tIns="165122" rIns="33026" bIns="66052"/>
          <a:lstStyle/>
          <a:p>
            <a:pPr algn="ctr" defTabSz="841375" fontAlgn="base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0000"/>
                </a:solidFill>
              </a:rPr>
              <a:t>Copying</a:t>
            </a:r>
          </a:p>
        </p:txBody>
      </p:sp>
      <p:sp>
        <p:nvSpPr>
          <p:cNvPr id="102" name="Titel 10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Animation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604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604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604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60438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000" fill="hold"/>
                                        <p:tgtEl>
                                          <p:spTgt spid="60439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0" dur="2000" fill="hold"/>
                                        <p:tgtEl>
                                          <p:spTgt spid="60441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5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6968E-7 -0.00116 C 0.00112 -0.00347 0.00497 -0.00578 0.00657 -0.00578 C 0.0157 -0.00578 0.02516 0.03423 0.02516 0.0747 C 0.02516 0.05388 0.0298 0.03423 0.03413 0.03423 C 0.03894 0.03423 0.04326 0.05458 0.04326 0.0747 C 0.04326 0.06452 0.04551 0.05388 0.04807 0.05388 C 0.05031 0.05388 0.05272 0.06406 0.05272 0.0747 C 0.05272 0.06915 0.05384 0.06452 0.05496 0.06452 C 0.05624 0.06452 0.05752 0.06961 0.05752 0.0747 C 0.05752 0.07169 0.058 0.06915 0.05864 0.06915 C 0.0588 0.06915 0.05977 0.07169 0.05977 0.0747 C 0.05977 0.07308 0.06009 0.07169 0.06041 0.07169 C 0.06041 0.07215 0.06089 0.07308 0.06089 0.0747 C 0.06089 0.07377 0.06089 0.07308 0.06121 0.07308 C 0.06121 0.07331 0.06153 0.07377 0.06153 0.0747 C 0.06153 0.074 0.06153 0.07377 0.06153 0.07331 C 0.06185 0.07331 0.06185 0.07377 0.06185 0.074 C 0.06201 0.074 0.06201 0.07377 0.06201 0.07331 C 0.06249 0.07331 0.06249 0.07377 0.06249 0.074 " pathEditMode="relative" rAng="0" ptsTypes="fffffffffffffffffff">
                                      <p:cBhvr>
                                        <p:cTn id="32" dur="2000" fill="hold"/>
                                        <p:tgtEl>
                                          <p:spTgt spid="604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4" y="3562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4" dur="indefinite"/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35" dur="indefinite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7" dur="indefinite"/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38" dur="indefinite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38" grpId="0" animBg="1"/>
      <p:bldP spid="60439" grpId="0" animBg="1"/>
      <p:bldP spid="60441" grpId="0" animBg="1"/>
      <p:bldP spid="60441" grpId="1" animBg="1"/>
      <p:bldP spid="60450" grpId="0" animBg="1"/>
      <p:bldP spid="60514" grpId="0" animBg="1"/>
      <p:bldP spid="60515" grpId="0" animBg="1"/>
      <p:bldP spid="60516" grpId="0" animBg="1"/>
      <p:bldP spid="605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000" dirty="0" smtClean="0"/>
          </a:p>
          <a:p>
            <a:r>
              <a:rPr lang="en-US" sz="2000" dirty="0" smtClean="0"/>
              <a:t>Widgets render their content into Off-Screen Surfaces.</a:t>
            </a:r>
            <a:br>
              <a:rPr lang="en-US" sz="2000" dirty="0" smtClean="0"/>
            </a:br>
            <a:r>
              <a:rPr lang="en-US" sz="2000" dirty="0" smtClean="0"/>
              <a:t>(Text, Menu Lists, whole Screens, …)</a:t>
            </a:r>
          </a:p>
          <a:p>
            <a:endParaRPr lang="en-US" sz="2000" dirty="0" smtClean="0"/>
          </a:p>
          <a:p>
            <a:r>
              <a:rPr lang="en-US" sz="2000" dirty="0" smtClean="0"/>
              <a:t>The widgets trigger the animations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The animations painters use the content drawn by the widgets as input for the animations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Animation change the animation painter Properties and make the associated windows invalid to trigger a redraw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Window tree manager calls the painters for the invalid windows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The animation painters draw their content with the changed properties into the windows on a HW-Layer or </a:t>
            </a:r>
            <a:r>
              <a:rPr lang="en-US" sz="2000" dirty="0" err="1" smtClean="0"/>
              <a:t>OffScreen</a:t>
            </a:r>
            <a:r>
              <a:rPr lang="en-US" sz="2000" dirty="0" smtClean="0"/>
              <a:t> surface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Concept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idx="1"/>
          </p:nvPr>
        </p:nvSpPr>
        <p:spPr>
          <a:xfrm>
            <a:off x="2267744" y="1124744"/>
            <a:ext cx="6265069" cy="5257006"/>
          </a:xfrm>
        </p:spPr>
        <p:txBody>
          <a:bodyPr/>
          <a:lstStyle/>
          <a:p>
            <a:pPr marL="0" indent="0">
              <a:buNone/>
            </a:pPr>
            <a:endParaRPr lang="en-US" dirty="0" smtClean="0">
              <a:solidFill>
                <a:srgbClr val="EB328C"/>
              </a:solidFill>
              <a:latin typeface="+mj-lt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>
              <a:solidFill>
                <a:srgbClr val="EB328C"/>
              </a:solidFill>
              <a:latin typeface="+mj-lt"/>
            </a:endParaRPr>
          </a:p>
          <a:p>
            <a:pPr marL="0" indent="0">
              <a:buNone/>
            </a:pPr>
            <a:endParaRPr lang="en-US" dirty="0" smtClean="0">
              <a:solidFill>
                <a:srgbClr val="EB328C"/>
              </a:solidFill>
              <a:latin typeface="+mj-lt"/>
            </a:endParaRPr>
          </a:p>
          <a:p>
            <a:pPr marL="0" indent="0">
              <a:buNone/>
            </a:pPr>
            <a:endParaRPr lang="en-US" dirty="0" smtClean="0">
              <a:solidFill>
                <a:srgbClr val="EB328C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EB328C"/>
                </a:solidFill>
                <a:latin typeface="+mj-lt"/>
              </a:rPr>
              <a:t>Thomas </a:t>
            </a:r>
            <a:r>
              <a:rPr lang="en-US" dirty="0" err="1" smtClean="0">
                <a:solidFill>
                  <a:srgbClr val="EB328C"/>
                </a:solidFill>
                <a:latin typeface="+mj-lt"/>
              </a:rPr>
              <a:t>Staebe</a:t>
            </a:r>
            <a:endParaRPr lang="en-US" dirty="0" smtClean="0">
              <a:solidFill>
                <a:srgbClr val="EB328C"/>
              </a:solidFill>
              <a:latin typeface="+mj-lt"/>
            </a:endParaRPr>
          </a:p>
          <a:p>
            <a:pPr marL="0" indent="0">
              <a:buNone/>
            </a:pPr>
            <a:r>
              <a:rPr lang="en-US" dirty="0" smtClean="0"/>
              <a:t>Animation Architect (Ford)</a:t>
            </a:r>
            <a:endParaRPr lang="en-US" dirty="0" smtClean="0">
              <a:solidFill>
                <a:srgbClr val="EB328C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Lecturer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72819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 smtClean="0"/>
          </a:p>
          <a:p>
            <a:r>
              <a:rPr lang="en-US" sz="2000" dirty="0" smtClean="0"/>
              <a:t>Interactions between </a:t>
            </a:r>
            <a:br>
              <a:rPr lang="en-US" sz="2000" dirty="0" smtClean="0"/>
            </a:br>
            <a:r>
              <a:rPr lang="en-US" sz="2000" dirty="0" smtClean="0"/>
              <a:t>widgets, animations, painter, windows, window tree manager</a:t>
            </a:r>
          </a:p>
          <a:p>
            <a:pPr>
              <a:buNone/>
            </a:pPr>
            <a:r>
              <a:rPr lang="en-US" sz="2000" dirty="0" smtClean="0"/>
              <a:t> </a:t>
            </a:r>
            <a:br>
              <a:rPr lang="en-US" sz="2000" dirty="0" smtClean="0"/>
            </a:br>
            <a:endParaRPr lang="en-US" sz="2000" dirty="0" smtClean="0"/>
          </a:p>
          <a:p>
            <a:pPr>
              <a:buNone/>
            </a:pPr>
            <a:endParaRPr lang="en-US" sz="2000" dirty="0" smtClean="0"/>
          </a:p>
        </p:txBody>
      </p:sp>
      <p:sp>
        <p:nvSpPr>
          <p:cNvPr id="39" name="AutoShape 3"/>
          <p:cNvSpPr>
            <a:spLocks noChangeArrowheads="1"/>
          </p:cNvSpPr>
          <p:nvPr/>
        </p:nvSpPr>
        <p:spPr bwMode="auto">
          <a:xfrm>
            <a:off x="4788024" y="2780928"/>
            <a:ext cx="3384376" cy="3168352"/>
          </a:xfrm>
          <a:prstGeom prst="roundRect">
            <a:avLst>
              <a:gd name="adj" fmla="val 5792"/>
            </a:avLst>
          </a:prstGeom>
          <a:gradFill rotWithShape="1">
            <a:gsLst>
              <a:gs pos="0">
                <a:srgbClr val="33CCFF">
                  <a:alpha val="52000"/>
                </a:srgbClr>
              </a:gs>
              <a:gs pos="50000">
                <a:srgbClr val="33CCFF">
                  <a:gamma/>
                  <a:tint val="20392"/>
                  <a:invGamma/>
                  <a:alpha val="56000"/>
                </a:srgbClr>
              </a:gs>
              <a:gs pos="100000">
                <a:srgbClr val="33CCFF">
                  <a:alpha val="52000"/>
                </a:srgbClr>
              </a:gs>
            </a:gsLst>
            <a:lin ang="2700000" scaled="1"/>
          </a:gradFill>
          <a:ln w="9525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lIns="83969" tIns="41985" rIns="83969" bIns="41985"/>
          <a:lstStyle/>
          <a:p>
            <a:pPr marL="0" marR="0" lvl="0" indent="0" defTabSz="9154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 smtClean="0">
                <a:solidFill>
                  <a:sysClr val="windowText" lastClr="000000"/>
                </a:solidFill>
              </a:rPr>
              <a:t>Window tree manager</a:t>
            </a: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Animation Concept</a:t>
            </a:r>
            <a:endParaRPr lang="en-US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539552" y="2996952"/>
            <a:ext cx="1283522" cy="1856227"/>
          </a:xfrm>
          <a:prstGeom prst="roundRect">
            <a:avLst>
              <a:gd name="adj" fmla="val 5792"/>
            </a:avLst>
          </a:prstGeom>
          <a:gradFill rotWithShape="1">
            <a:gsLst>
              <a:gs pos="0">
                <a:srgbClr val="33CCFF">
                  <a:alpha val="52000"/>
                </a:srgbClr>
              </a:gs>
              <a:gs pos="50000">
                <a:srgbClr val="33CCFF">
                  <a:gamma/>
                  <a:tint val="20392"/>
                  <a:invGamma/>
                  <a:alpha val="56000"/>
                </a:srgbClr>
              </a:gs>
              <a:gs pos="100000">
                <a:srgbClr val="33CCFF">
                  <a:alpha val="52000"/>
                </a:srgbClr>
              </a:gs>
            </a:gsLst>
            <a:lin ang="2700000" scaled="1"/>
          </a:gradFill>
          <a:ln w="9525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lIns="83969" tIns="41985" rIns="83969" bIns="41985"/>
          <a:lstStyle/>
          <a:p>
            <a:pPr marL="0" marR="0" lvl="0" indent="0" defTabSz="9154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Widget Tree</a:t>
            </a: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 rot="16200000">
            <a:off x="6098427" y="3990805"/>
            <a:ext cx="2327586" cy="1203975"/>
          </a:xfrm>
          <a:prstGeom prst="parallelogram">
            <a:avLst>
              <a:gd name="adj" fmla="val 44918"/>
            </a:avLst>
          </a:prstGeom>
          <a:gradFill rotWithShape="1">
            <a:gsLst>
              <a:gs pos="0">
                <a:srgbClr val="FF9900">
                  <a:gamma/>
                  <a:shade val="46275"/>
                  <a:invGamma/>
                  <a:alpha val="52000"/>
                </a:srgbClr>
              </a:gs>
              <a:gs pos="50000">
                <a:srgbClr val="FF9900">
                  <a:alpha val="52000"/>
                </a:srgbClr>
              </a:gs>
              <a:gs pos="100000">
                <a:srgbClr val="FF9900">
                  <a:gamma/>
                  <a:shade val="46275"/>
                  <a:invGamma/>
                  <a:alpha val="52000"/>
                </a:srgbClr>
              </a:gs>
            </a:gsLst>
            <a:lin ang="27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3969" tIns="41985" rIns="83969" bIns="4198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004049" y="3356993"/>
            <a:ext cx="1260537" cy="2147039"/>
            <a:chOff x="1974" y="1426"/>
            <a:chExt cx="518" cy="1335"/>
          </a:xfrm>
        </p:grpSpPr>
        <p:sp>
          <p:nvSpPr>
            <p:cNvPr id="7" name="AutoShape 6"/>
            <p:cNvSpPr>
              <a:spLocks noChangeArrowheads="1"/>
            </p:cNvSpPr>
            <p:nvPr/>
          </p:nvSpPr>
          <p:spPr bwMode="auto">
            <a:xfrm rot="16200000">
              <a:off x="2127" y="1650"/>
              <a:ext cx="435" cy="296"/>
            </a:xfrm>
            <a:prstGeom prst="parallelogram">
              <a:avLst>
                <a:gd name="adj" fmla="val 48643"/>
              </a:avLst>
            </a:prstGeom>
            <a:gradFill rotWithShape="1">
              <a:gsLst>
                <a:gs pos="0">
                  <a:srgbClr val="DDDDDD">
                    <a:alpha val="52000"/>
                  </a:srgbClr>
                </a:gs>
                <a:gs pos="100000">
                  <a:srgbClr val="DDDDDD">
                    <a:gamma/>
                    <a:shade val="46275"/>
                    <a:invGamma/>
                    <a:alpha val="52000"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AutoShape 7"/>
            <p:cNvSpPr>
              <a:spLocks noChangeArrowheads="1"/>
            </p:cNvSpPr>
            <p:nvPr/>
          </p:nvSpPr>
          <p:spPr bwMode="auto">
            <a:xfrm rot="16200000">
              <a:off x="1924" y="1769"/>
              <a:ext cx="434" cy="296"/>
            </a:xfrm>
            <a:prstGeom prst="parallelogram">
              <a:avLst>
                <a:gd name="adj" fmla="val 48643"/>
              </a:avLst>
            </a:prstGeom>
            <a:gradFill rotWithShape="1">
              <a:gsLst>
                <a:gs pos="0">
                  <a:srgbClr val="DDDDDD">
                    <a:alpha val="52000"/>
                  </a:srgbClr>
                </a:gs>
                <a:gs pos="100000">
                  <a:srgbClr val="DDDDDD">
                    <a:gamma/>
                    <a:shade val="46275"/>
                    <a:invGamma/>
                    <a:alpha val="52000"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 rot="16200000">
              <a:off x="1909" y="1495"/>
              <a:ext cx="434" cy="296"/>
            </a:xfrm>
            <a:prstGeom prst="parallelogram">
              <a:avLst>
                <a:gd name="adj" fmla="val 48643"/>
              </a:avLst>
            </a:prstGeom>
            <a:gradFill rotWithShape="1">
              <a:gsLst>
                <a:gs pos="0">
                  <a:srgbClr val="DDDDDD">
                    <a:alpha val="52000"/>
                  </a:srgbClr>
                </a:gs>
                <a:gs pos="100000">
                  <a:srgbClr val="DDDDDD">
                    <a:gamma/>
                    <a:shade val="46275"/>
                    <a:invGamma/>
                    <a:alpha val="52000"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AutoShape 9"/>
            <p:cNvSpPr>
              <a:spLocks noChangeArrowheads="1"/>
            </p:cNvSpPr>
            <p:nvPr/>
          </p:nvSpPr>
          <p:spPr bwMode="auto">
            <a:xfrm rot="16200000">
              <a:off x="1866" y="2135"/>
              <a:ext cx="956" cy="296"/>
            </a:xfrm>
            <a:prstGeom prst="parallelogram">
              <a:avLst>
                <a:gd name="adj" fmla="val 48640"/>
              </a:avLst>
            </a:prstGeom>
            <a:gradFill rotWithShape="1">
              <a:gsLst>
                <a:gs pos="0">
                  <a:srgbClr val="DDDDDD">
                    <a:alpha val="52000"/>
                  </a:srgbClr>
                </a:gs>
                <a:gs pos="100000">
                  <a:srgbClr val="DDDDDD">
                    <a:gamma/>
                    <a:shade val="46275"/>
                    <a:invGamma/>
                    <a:alpha val="52000"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AutoShape 10"/>
            <p:cNvSpPr>
              <a:spLocks noChangeArrowheads="1"/>
            </p:cNvSpPr>
            <p:nvPr/>
          </p:nvSpPr>
          <p:spPr bwMode="auto">
            <a:xfrm rot="16200000">
              <a:off x="1784" y="2146"/>
              <a:ext cx="675" cy="296"/>
            </a:xfrm>
            <a:prstGeom prst="parallelogram">
              <a:avLst>
                <a:gd name="adj" fmla="val 52027"/>
              </a:avLst>
            </a:prstGeom>
            <a:gradFill rotWithShape="1">
              <a:gsLst>
                <a:gs pos="0">
                  <a:srgbClr val="DDDDDD">
                    <a:alpha val="52000"/>
                  </a:srgbClr>
                </a:gs>
                <a:gs pos="100000">
                  <a:srgbClr val="DDDDDD">
                    <a:gamma/>
                    <a:shade val="46275"/>
                    <a:invGamma/>
                    <a:alpha val="52000"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865659" y="3456453"/>
            <a:ext cx="587849" cy="223289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rgbClr val="FFFFDA"/>
              </a:gs>
              <a:gs pos="100000">
                <a:srgbClr val="FFFF99"/>
              </a:gs>
            </a:gsLst>
            <a:lin ang="2700000" scaled="1"/>
          </a:gradFill>
          <a:ln w="9525" algn="ctr">
            <a:solidFill>
              <a:srgbClr val="CCCC00"/>
            </a:solidFill>
            <a:miter lim="800000"/>
            <a:headEnd/>
            <a:tailEnd/>
          </a:ln>
        </p:spPr>
        <p:txBody>
          <a:bodyPr wrap="square" lIns="83969" tIns="41985" rIns="83969" bIns="41985">
            <a:spAutoFit/>
          </a:bodyPr>
          <a:lstStyle>
            <a:lvl1pPr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Widget</a:t>
            </a:r>
            <a:endParaRPr kumimoji="0" lang="en-US" sz="900" b="1" i="0" u="none" strike="noStrike" kern="0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" name="Line 15"/>
          <p:cNvSpPr>
            <a:spLocks noChangeShapeType="1"/>
          </p:cNvSpPr>
          <p:nvPr/>
        </p:nvSpPr>
        <p:spPr bwMode="auto">
          <a:xfrm>
            <a:off x="1619672" y="3933056"/>
            <a:ext cx="1224136" cy="7200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83969" tIns="41985" rIns="83969" bIns="4198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1032752" y="3869450"/>
            <a:ext cx="574298" cy="223289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rgbClr val="FFFFDA"/>
              </a:gs>
              <a:gs pos="100000">
                <a:srgbClr val="FFFF99"/>
              </a:gs>
            </a:gsLst>
            <a:lin ang="2700000" scaled="1"/>
          </a:gradFill>
          <a:ln w="9525" algn="ctr">
            <a:solidFill>
              <a:srgbClr val="CCCC00"/>
            </a:solidFill>
            <a:miter lim="800000"/>
            <a:headEnd/>
            <a:tailEnd/>
          </a:ln>
        </p:spPr>
        <p:txBody>
          <a:bodyPr wrap="square" lIns="83969" tIns="41985" rIns="83969" bIns="41985">
            <a:spAutoFit/>
          </a:bodyPr>
          <a:lstStyle>
            <a:lvl1pPr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Widget</a:t>
            </a:r>
            <a:endParaRPr kumimoji="0" lang="en-US" sz="900" b="1" i="0" u="none" strike="noStrike" kern="0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" name="Line 22"/>
          <p:cNvSpPr>
            <a:spLocks noChangeShapeType="1"/>
          </p:cNvSpPr>
          <p:nvPr/>
        </p:nvSpPr>
        <p:spPr bwMode="auto">
          <a:xfrm>
            <a:off x="692030" y="3289576"/>
            <a:ext cx="0" cy="1203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83969" tIns="41985" rIns="83969" bIns="4198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Line 23"/>
          <p:cNvSpPr>
            <a:spLocks noChangeShapeType="1"/>
          </p:cNvSpPr>
          <p:nvPr/>
        </p:nvSpPr>
        <p:spPr bwMode="auto">
          <a:xfrm>
            <a:off x="692030" y="3575033"/>
            <a:ext cx="16430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83969" tIns="41985" rIns="83969" bIns="4198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7" name="Line 24"/>
          <p:cNvSpPr>
            <a:spLocks noChangeShapeType="1"/>
          </p:cNvSpPr>
          <p:nvPr/>
        </p:nvSpPr>
        <p:spPr bwMode="auto">
          <a:xfrm>
            <a:off x="916934" y="3673845"/>
            <a:ext cx="0" cy="110732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83969" tIns="41985" rIns="83969" bIns="4198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" name="Line 25"/>
          <p:cNvSpPr>
            <a:spLocks noChangeShapeType="1"/>
          </p:cNvSpPr>
          <p:nvPr/>
        </p:nvSpPr>
        <p:spPr bwMode="auto">
          <a:xfrm>
            <a:off x="923667" y="3959304"/>
            <a:ext cx="10504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83969" tIns="41985" rIns="83969" bIns="4198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" name="Line 26"/>
          <p:cNvSpPr>
            <a:spLocks noChangeShapeType="1"/>
          </p:cNvSpPr>
          <p:nvPr/>
        </p:nvSpPr>
        <p:spPr bwMode="auto">
          <a:xfrm>
            <a:off x="923667" y="4265501"/>
            <a:ext cx="10504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83969" tIns="41985" rIns="83969" bIns="4198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" name="Line 27"/>
          <p:cNvSpPr>
            <a:spLocks noChangeShapeType="1"/>
          </p:cNvSpPr>
          <p:nvPr/>
        </p:nvSpPr>
        <p:spPr bwMode="auto">
          <a:xfrm>
            <a:off x="923667" y="4610735"/>
            <a:ext cx="10504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83969" tIns="41985" rIns="83969" bIns="4198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Line 28"/>
          <p:cNvSpPr>
            <a:spLocks noChangeShapeType="1"/>
          </p:cNvSpPr>
          <p:nvPr/>
        </p:nvSpPr>
        <p:spPr bwMode="auto">
          <a:xfrm flipH="1">
            <a:off x="3275856" y="4221088"/>
            <a:ext cx="1" cy="93610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83969" tIns="41985" rIns="83969" bIns="4198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" name="Line 15"/>
          <p:cNvSpPr>
            <a:spLocks noChangeShapeType="1"/>
          </p:cNvSpPr>
          <p:nvPr/>
        </p:nvSpPr>
        <p:spPr bwMode="auto">
          <a:xfrm>
            <a:off x="3203848" y="3140968"/>
            <a:ext cx="0" cy="64807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83969" tIns="41985" rIns="83969" bIns="4198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" name="Text Box 11"/>
          <p:cNvSpPr txBox="1">
            <a:spLocks noChangeArrowheads="1"/>
          </p:cNvSpPr>
          <p:nvPr/>
        </p:nvSpPr>
        <p:spPr bwMode="auto">
          <a:xfrm>
            <a:off x="1030986" y="4493139"/>
            <a:ext cx="587849" cy="223289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rgbClr val="FFFFDA"/>
              </a:gs>
              <a:gs pos="100000">
                <a:srgbClr val="FFFF99"/>
              </a:gs>
            </a:gsLst>
            <a:lin ang="2700000" scaled="1"/>
          </a:gradFill>
          <a:ln w="9525" algn="ctr">
            <a:solidFill>
              <a:srgbClr val="CCCC00"/>
            </a:solidFill>
            <a:miter lim="800000"/>
            <a:headEnd/>
            <a:tailEnd/>
          </a:ln>
        </p:spPr>
        <p:txBody>
          <a:bodyPr wrap="square" lIns="83969" tIns="41985" rIns="83969" bIns="41985">
            <a:spAutoFit/>
          </a:bodyPr>
          <a:lstStyle>
            <a:lvl1pPr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Widget</a:t>
            </a:r>
            <a:endParaRPr kumimoji="0" lang="en-US" sz="900" b="1" i="0" u="none" strike="noStrike" kern="0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24" name="Line 15"/>
          <p:cNvSpPr>
            <a:spLocks noChangeShapeType="1"/>
          </p:cNvSpPr>
          <p:nvPr/>
        </p:nvSpPr>
        <p:spPr bwMode="auto">
          <a:xfrm flipV="1">
            <a:off x="4139952" y="4149080"/>
            <a:ext cx="1224136" cy="10801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83969" tIns="41985" rIns="83969" bIns="4198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AutoShape 3"/>
          <p:cNvSpPr>
            <a:spLocks noChangeArrowheads="1"/>
          </p:cNvSpPr>
          <p:nvPr/>
        </p:nvSpPr>
        <p:spPr bwMode="auto">
          <a:xfrm>
            <a:off x="2843808" y="5157192"/>
            <a:ext cx="1283522" cy="648072"/>
          </a:xfrm>
          <a:prstGeom prst="roundRect">
            <a:avLst>
              <a:gd name="adj" fmla="val 5792"/>
            </a:avLst>
          </a:prstGeom>
          <a:gradFill rotWithShape="1">
            <a:gsLst>
              <a:gs pos="0">
                <a:srgbClr val="33CCFF">
                  <a:alpha val="52000"/>
                </a:srgbClr>
              </a:gs>
              <a:gs pos="50000">
                <a:srgbClr val="33CCFF">
                  <a:gamma/>
                  <a:tint val="20392"/>
                  <a:invGamma/>
                  <a:alpha val="56000"/>
                </a:srgbClr>
              </a:gs>
              <a:gs pos="100000">
                <a:srgbClr val="33CCFF">
                  <a:alpha val="52000"/>
                </a:srgbClr>
              </a:gs>
            </a:gsLst>
            <a:lin ang="2700000" scaled="1"/>
          </a:gradFill>
          <a:ln w="9525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lIns="83969" tIns="41985" rIns="83969" bIns="41985"/>
          <a:lstStyle/>
          <a:p>
            <a:pPr marL="0" marR="0" lvl="0" indent="0" defTabSz="9154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Animation </a:t>
            </a:r>
            <a:br>
              <a:rPr kumimoji="0" lang="en-US" sz="18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en-US" sz="18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Painter</a:t>
            </a: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5364088" y="4149078"/>
            <a:ext cx="1584176" cy="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83969" tIns="41985" rIns="83969" bIns="4198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AutoShape 3"/>
          <p:cNvSpPr>
            <a:spLocks noChangeArrowheads="1"/>
          </p:cNvSpPr>
          <p:nvPr/>
        </p:nvSpPr>
        <p:spPr bwMode="auto">
          <a:xfrm>
            <a:off x="2843808" y="3789040"/>
            <a:ext cx="1152128" cy="432048"/>
          </a:xfrm>
          <a:prstGeom prst="roundRect">
            <a:avLst>
              <a:gd name="adj" fmla="val 5792"/>
            </a:avLst>
          </a:prstGeom>
          <a:gradFill rotWithShape="1">
            <a:gsLst>
              <a:gs pos="0">
                <a:srgbClr val="33CCFF">
                  <a:alpha val="52000"/>
                </a:srgbClr>
              </a:gs>
              <a:gs pos="50000">
                <a:srgbClr val="33CCFF">
                  <a:gamma/>
                  <a:tint val="20392"/>
                  <a:invGamma/>
                  <a:alpha val="56000"/>
                </a:srgbClr>
              </a:gs>
              <a:gs pos="100000">
                <a:srgbClr val="33CCFF">
                  <a:alpha val="52000"/>
                </a:srgbClr>
              </a:gs>
            </a:gsLst>
            <a:lin ang="2700000" scaled="1"/>
          </a:gradFill>
          <a:ln w="9525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lIns="83969" tIns="41985" rIns="83969" bIns="41985"/>
          <a:lstStyle/>
          <a:p>
            <a:pPr marL="0" marR="0" lvl="0" indent="0" defTabSz="9154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Animation</a:t>
            </a: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Textfeld 27"/>
          <p:cNvSpPr txBox="1"/>
          <p:nvPr/>
        </p:nvSpPr>
        <p:spPr>
          <a:xfrm rot="209444">
            <a:off x="1987587" y="3735086"/>
            <a:ext cx="6014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trigger</a:t>
            </a:r>
            <a:endParaRPr lang="en-US" sz="1200" dirty="0"/>
          </a:p>
        </p:txBody>
      </p:sp>
      <p:sp>
        <p:nvSpPr>
          <p:cNvPr id="29" name="Textfeld 28"/>
          <p:cNvSpPr txBox="1"/>
          <p:nvPr/>
        </p:nvSpPr>
        <p:spPr>
          <a:xfrm>
            <a:off x="2915816" y="2852936"/>
            <a:ext cx="55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VSync</a:t>
            </a:r>
            <a:endParaRPr lang="en-US" sz="1200" dirty="0"/>
          </a:p>
        </p:txBody>
      </p:sp>
      <p:sp>
        <p:nvSpPr>
          <p:cNvPr id="30" name="Textfeld 29"/>
          <p:cNvSpPr txBox="1"/>
          <p:nvPr/>
        </p:nvSpPr>
        <p:spPr>
          <a:xfrm>
            <a:off x="3131840" y="3140968"/>
            <a:ext cx="468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Time</a:t>
            </a:r>
          </a:p>
          <a:p>
            <a:pPr algn="ctr"/>
            <a:r>
              <a:rPr lang="en-US" sz="1200" dirty="0" smtClean="0"/>
              <a:t>Tick</a:t>
            </a:r>
            <a:endParaRPr lang="en-US" sz="1200" dirty="0"/>
          </a:p>
        </p:txBody>
      </p:sp>
      <p:sp>
        <p:nvSpPr>
          <p:cNvPr id="31" name="Textfeld 30"/>
          <p:cNvSpPr txBox="1"/>
          <p:nvPr/>
        </p:nvSpPr>
        <p:spPr>
          <a:xfrm>
            <a:off x="3211739" y="4365104"/>
            <a:ext cx="813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change </a:t>
            </a:r>
          </a:p>
          <a:p>
            <a:pPr algn="ctr"/>
            <a:r>
              <a:rPr lang="en-US" sz="1200" dirty="0" smtClean="0"/>
              <a:t>properties</a:t>
            </a:r>
            <a:endParaRPr lang="en-US" sz="1200" dirty="0"/>
          </a:p>
        </p:txBody>
      </p:sp>
      <p:sp>
        <p:nvSpPr>
          <p:cNvPr id="32" name="Textfeld 31"/>
          <p:cNvSpPr txBox="1"/>
          <p:nvPr/>
        </p:nvSpPr>
        <p:spPr>
          <a:xfrm rot="19028465">
            <a:off x="4240006" y="4640714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paint</a:t>
            </a:r>
            <a:endParaRPr lang="en-US" sz="1200" dirty="0"/>
          </a:p>
        </p:txBody>
      </p:sp>
      <p:sp>
        <p:nvSpPr>
          <p:cNvPr id="33" name="Line 15"/>
          <p:cNvSpPr>
            <a:spLocks noChangeShapeType="1"/>
          </p:cNvSpPr>
          <p:nvPr/>
        </p:nvSpPr>
        <p:spPr bwMode="auto">
          <a:xfrm flipV="1">
            <a:off x="3995936" y="4005064"/>
            <a:ext cx="108012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83969" tIns="41985" rIns="83969" bIns="4198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4067944" y="3789040"/>
            <a:ext cx="816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invalidate </a:t>
            </a:r>
          </a:p>
          <a:p>
            <a:r>
              <a:rPr lang="en-US" sz="1200" dirty="0" smtClean="0"/>
              <a:t>Window</a:t>
            </a:r>
            <a:endParaRPr lang="en-US" sz="1200" dirty="0"/>
          </a:p>
        </p:txBody>
      </p:sp>
      <p:sp>
        <p:nvSpPr>
          <p:cNvPr id="36" name="Textfeld 35"/>
          <p:cNvSpPr txBox="1"/>
          <p:nvPr/>
        </p:nvSpPr>
        <p:spPr>
          <a:xfrm rot="1448529">
            <a:off x="5244597" y="3351067"/>
            <a:ext cx="7344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Windows</a:t>
            </a:r>
            <a:endParaRPr lang="en-US" sz="1200" dirty="0"/>
          </a:p>
        </p:txBody>
      </p:sp>
      <p:sp>
        <p:nvSpPr>
          <p:cNvPr id="37" name="Textfeld 36"/>
          <p:cNvSpPr txBox="1"/>
          <p:nvPr/>
        </p:nvSpPr>
        <p:spPr>
          <a:xfrm rot="1463499">
            <a:off x="6976467" y="3406768"/>
            <a:ext cx="649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Surface</a:t>
            </a:r>
            <a:endParaRPr lang="en-US" sz="1200" dirty="0"/>
          </a:p>
        </p:txBody>
      </p:sp>
      <p:sp>
        <p:nvSpPr>
          <p:cNvPr id="38" name="Textfeld 37"/>
          <p:cNvSpPr txBox="1"/>
          <p:nvPr/>
        </p:nvSpPr>
        <p:spPr>
          <a:xfrm>
            <a:off x="6228184" y="3933056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paint</a:t>
            </a:r>
            <a:endParaRPr lang="en-US" sz="1200" dirty="0"/>
          </a:p>
        </p:txBody>
      </p:sp>
      <p:sp>
        <p:nvSpPr>
          <p:cNvPr id="40" name="Line 28"/>
          <p:cNvSpPr>
            <a:spLocks noChangeShapeType="1"/>
          </p:cNvSpPr>
          <p:nvPr/>
        </p:nvSpPr>
        <p:spPr bwMode="auto">
          <a:xfrm flipH="1" flipV="1">
            <a:off x="4139950" y="5517232"/>
            <a:ext cx="64807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83969" tIns="41985" rIns="83969" bIns="4198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4139952" y="5301208"/>
            <a:ext cx="681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trigger </a:t>
            </a:r>
          </a:p>
          <a:p>
            <a:pPr algn="ctr"/>
            <a:r>
              <a:rPr lang="en-US" sz="1200" dirty="0" smtClean="0"/>
              <a:t>painting</a:t>
            </a:r>
            <a:endParaRPr lang="en-US" sz="1200" dirty="0"/>
          </a:p>
        </p:txBody>
      </p:sp>
      <p:sp>
        <p:nvSpPr>
          <p:cNvPr id="43" name="Ellipse 42"/>
          <p:cNvSpPr/>
          <p:nvPr/>
        </p:nvSpPr>
        <p:spPr>
          <a:xfrm>
            <a:off x="2123728" y="3501008"/>
            <a:ext cx="288032" cy="26632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1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4" name="Ellipse 43"/>
          <p:cNvSpPr/>
          <p:nvPr/>
        </p:nvSpPr>
        <p:spPr>
          <a:xfrm>
            <a:off x="2843808" y="3212976"/>
            <a:ext cx="288032" cy="26632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2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5" name="Ellipse 44"/>
          <p:cNvSpPr/>
          <p:nvPr/>
        </p:nvSpPr>
        <p:spPr>
          <a:xfrm>
            <a:off x="2915816" y="4437112"/>
            <a:ext cx="288032" cy="26632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3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4283968" y="3501008"/>
            <a:ext cx="288032" cy="26632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4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7" name="Ellipse 46"/>
          <p:cNvSpPr/>
          <p:nvPr/>
        </p:nvSpPr>
        <p:spPr>
          <a:xfrm>
            <a:off x="4283968" y="5733256"/>
            <a:ext cx="288032" cy="26632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5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8" name="Ellipse 47"/>
          <p:cNvSpPr/>
          <p:nvPr/>
        </p:nvSpPr>
        <p:spPr>
          <a:xfrm>
            <a:off x="4211960" y="4437112"/>
            <a:ext cx="288032" cy="26632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6</a:t>
            </a:r>
            <a:endParaRPr lang="de-DE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11560" y="1124744"/>
            <a:ext cx="8064896" cy="525700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Storyboard</a:t>
            </a:r>
            <a:br>
              <a:rPr lang="en-US" sz="2000" dirty="0" smtClean="0"/>
            </a:br>
            <a:r>
              <a:rPr lang="en-US" sz="2000" dirty="0" smtClean="0"/>
              <a:t>- Can be triggered and stopped by widgets</a:t>
            </a:r>
            <a:br>
              <a:rPr lang="en-US" sz="2000" dirty="0" smtClean="0"/>
            </a:br>
            <a:r>
              <a:rPr lang="en-US" sz="2000" dirty="0" smtClean="0"/>
              <a:t>- A storyboard contains scenes</a:t>
            </a:r>
            <a:br>
              <a:rPr lang="en-US" sz="2000" dirty="0" smtClean="0"/>
            </a:br>
            <a:r>
              <a:rPr lang="en-US" sz="2000" dirty="0" smtClean="0"/>
              <a:t>- The start time of every scene can be specified</a:t>
            </a:r>
            <a:br>
              <a:rPr lang="en-US" sz="2000" dirty="0" smtClean="0"/>
            </a:br>
            <a:r>
              <a:rPr lang="en-US" sz="2000" dirty="0" smtClean="0"/>
              <a:t>- The start type can be configured</a:t>
            </a:r>
          </a:p>
          <a:p>
            <a:r>
              <a:rPr lang="en-US" sz="2000" dirty="0" smtClean="0"/>
              <a:t>Scene</a:t>
            </a:r>
            <a:br>
              <a:rPr lang="en-US" sz="2000" dirty="0" smtClean="0"/>
            </a:br>
            <a:r>
              <a:rPr lang="en-US" sz="2000" dirty="0" smtClean="0"/>
              <a:t>- Contains parameters</a:t>
            </a:r>
          </a:p>
          <a:p>
            <a:r>
              <a:rPr lang="en-US" sz="2000" dirty="0" smtClean="0"/>
              <a:t>Parameter</a:t>
            </a:r>
            <a:br>
              <a:rPr lang="en-US" sz="2000" dirty="0" smtClean="0"/>
            </a:br>
            <a:r>
              <a:rPr lang="en-US" sz="2000" dirty="0" smtClean="0"/>
              <a:t>- A parameter changes an animation painter property</a:t>
            </a:r>
            <a:br>
              <a:rPr lang="en-US" sz="2000" dirty="0" smtClean="0"/>
            </a:br>
            <a:r>
              <a:rPr lang="en-US" sz="2000" dirty="0" smtClean="0"/>
              <a:t>- It contains start and end value</a:t>
            </a:r>
            <a:br>
              <a:rPr lang="en-US" sz="2000" dirty="0" smtClean="0"/>
            </a:br>
            <a:r>
              <a:rPr lang="en-US" sz="2000" dirty="0" smtClean="0"/>
              <a:t>- It defines the duration</a:t>
            </a:r>
            <a:br>
              <a:rPr lang="en-US" sz="2000" dirty="0" smtClean="0"/>
            </a:br>
            <a:r>
              <a:rPr lang="en-US" sz="2000" dirty="0" smtClean="0"/>
              <a:t>- It defines the algorithm (Easing)</a:t>
            </a:r>
            <a:endParaRPr lang="en-US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Animations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11560" y="1124744"/>
            <a:ext cx="8208912" cy="5257006"/>
          </a:xfrm>
        </p:spPr>
        <p:txBody>
          <a:bodyPr>
            <a:normAutofit/>
          </a:bodyPr>
          <a:lstStyle/>
          <a:p>
            <a:endParaRPr lang="en-US" sz="2000" b="1" dirty="0" smtClean="0"/>
          </a:p>
          <a:p>
            <a:r>
              <a:rPr lang="en-US" sz="2000" b="1" dirty="0" smtClean="0"/>
              <a:t>Storyboard 1</a:t>
            </a:r>
          </a:p>
          <a:p>
            <a:pPr lvl="1"/>
            <a:r>
              <a:rPr lang="en-US" sz="2000" b="1" dirty="0" smtClean="0"/>
              <a:t>Scene 1</a:t>
            </a:r>
            <a:r>
              <a:rPr lang="en-US" sz="2000" dirty="0" smtClean="0"/>
              <a:t> (Mode, Start Time)</a:t>
            </a:r>
          </a:p>
          <a:p>
            <a:pPr lvl="2"/>
            <a:r>
              <a:rPr lang="en-US" b="1" dirty="0" smtClean="0"/>
              <a:t>Parameter 1</a:t>
            </a:r>
            <a:r>
              <a:rPr lang="en-US" dirty="0" smtClean="0"/>
              <a:t> (</a:t>
            </a:r>
            <a:r>
              <a:rPr lang="en-US" sz="2000" dirty="0" smtClean="0"/>
              <a:t>Painter, Property, Easing, Start/Stop Value, Duration)</a:t>
            </a:r>
          </a:p>
          <a:p>
            <a:pPr lvl="2"/>
            <a:r>
              <a:rPr lang="en-US" b="1" dirty="0" smtClean="0"/>
              <a:t>Parameter 2</a:t>
            </a:r>
            <a:r>
              <a:rPr lang="en-US" dirty="0" smtClean="0"/>
              <a:t> (Painter, Property, Easing, Start/Stop Value, Duration)</a:t>
            </a:r>
          </a:p>
          <a:p>
            <a:pPr lvl="2"/>
            <a:r>
              <a:rPr lang="en-US" b="1" dirty="0" smtClean="0"/>
              <a:t>Parameter 4</a:t>
            </a:r>
            <a:r>
              <a:rPr lang="en-US" dirty="0" smtClean="0"/>
              <a:t> (Painter, Property, Easing, Start/Stop Value, Duration)</a:t>
            </a:r>
          </a:p>
          <a:p>
            <a:pPr lvl="1"/>
            <a:r>
              <a:rPr lang="en-US" sz="2000" b="1" dirty="0" smtClean="0"/>
              <a:t>Scene 2</a:t>
            </a:r>
            <a:r>
              <a:rPr lang="en-US" sz="2000" dirty="0" smtClean="0"/>
              <a:t> (Mode, Start Time)</a:t>
            </a:r>
          </a:p>
          <a:p>
            <a:pPr lvl="2"/>
            <a:r>
              <a:rPr lang="en-US" b="1" dirty="0" smtClean="0"/>
              <a:t>Parameter 1</a:t>
            </a:r>
            <a:r>
              <a:rPr lang="en-US" dirty="0" smtClean="0"/>
              <a:t> (Painter, Property, Easing, Start/Stop Value, Duration)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Storyboard 2</a:t>
            </a:r>
          </a:p>
          <a:p>
            <a:pPr lvl="1"/>
            <a:r>
              <a:rPr lang="en-US" sz="2000" b="1" dirty="0" smtClean="0"/>
              <a:t>Scene 3</a:t>
            </a:r>
            <a:r>
              <a:rPr lang="en-US" sz="2000" dirty="0" smtClean="0"/>
              <a:t> (Mode, Start Time)</a:t>
            </a:r>
          </a:p>
          <a:p>
            <a:pPr lvl="2"/>
            <a:r>
              <a:rPr lang="en-US" b="1" dirty="0" smtClean="0"/>
              <a:t>Parameter 3</a:t>
            </a:r>
            <a:r>
              <a:rPr lang="en-US" dirty="0" smtClean="0"/>
              <a:t> (Painter, Property, Easing, Start/Stop Value, Duration)</a:t>
            </a:r>
            <a:endParaRPr lang="en-US" sz="2000" dirty="0" smtClean="0"/>
          </a:p>
          <a:p>
            <a:pPr lvl="1">
              <a:buNone/>
            </a:pPr>
            <a:endParaRPr lang="en-US" sz="16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</a:t>
            </a:r>
            <a:r>
              <a:rPr lang="en-US" dirty="0" smtClean="0"/>
              <a:t>Animations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algorithms for calculation the values for the painter properties are called </a:t>
            </a:r>
            <a:r>
              <a:rPr lang="en-US" dirty="0" err="1" smtClean="0"/>
              <a:t>Easings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Easing</a:t>
            </a:r>
            <a:endParaRPr lang="en-US"/>
          </a:p>
        </p:txBody>
      </p:sp>
      <p:sp>
        <p:nvSpPr>
          <p:cNvPr id="1026" name="AutoShape 2" descr="easing_Constant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204864"/>
            <a:ext cx="1628775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63888" y="2204864"/>
            <a:ext cx="1656184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28184" y="2204864"/>
            <a:ext cx="16002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3717032"/>
            <a:ext cx="16002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63888" y="3717032"/>
            <a:ext cx="1656183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228184" y="3717032"/>
            <a:ext cx="1584176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43608" y="5229200"/>
            <a:ext cx="1600200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63888" y="5229200"/>
            <a:ext cx="1656184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6228184" y="5229200"/>
            <a:ext cx="16287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Animation: “Menu List”</a:t>
            </a:r>
            <a:endParaRPr lang="en-US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Animation effects:</a:t>
            </a:r>
          </a:p>
          <a:p>
            <a:pPr lvl="1"/>
            <a:r>
              <a:rPr lang="en-US" sz="2000" dirty="0" smtClean="0"/>
              <a:t>Slide in/out of the whole Menu</a:t>
            </a:r>
          </a:p>
          <a:p>
            <a:pPr lvl="1"/>
            <a:r>
              <a:rPr lang="en-US" sz="2000" dirty="0" smtClean="0"/>
              <a:t>Cursor Move up/down</a:t>
            </a:r>
          </a:p>
          <a:p>
            <a:pPr lvl="1"/>
            <a:r>
              <a:rPr lang="en-US" sz="2000" dirty="0" smtClean="0"/>
              <a:t>Menu Scrolling up/down</a:t>
            </a:r>
          </a:p>
          <a:p>
            <a:pPr lvl="1"/>
            <a:r>
              <a:rPr lang="en-US" sz="2000" dirty="0" smtClean="0"/>
              <a:t>Entry Selection effect</a:t>
            </a:r>
          </a:p>
          <a:p>
            <a:pPr lvl="4"/>
            <a:endParaRPr lang="en-US" sz="1000" dirty="0"/>
          </a:p>
        </p:txBody>
      </p:sp>
      <p:pic>
        <p:nvPicPr>
          <p:cNvPr id="5" name="Animation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1979712" y="3429000"/>
            <a:ext cx="4572000" cy="2590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b="1" dirty="0" smtClean="0"/>
              <a:t>Frame Based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the start time of a scene is configured in </a:t>
            </a:r>
            <a:r>
              <a:rPr lang="en-US" sz="1600" dirty="0" smtClean="0"/>
              <a:t>the Storyboard</a:t>
            </a:r>
            <a:br>
              <a:rPr lang="en-US" sz="1600" dirty="0" smtClean="0"/>
            </a:br>
            <a:r>
              <a:rPr lang="en-US" sz="1600" dirty="0" smtClean="0"/>
              <a:t>(e.g. Welcome</a:t>
            </a:r>
            <a:r>
              <a:rPr lang="en-US" sz="1600" dirty="0" smtClean="0"/>
              <a:t>)</a:t>
            </a:r>
          </a:p>
          <a:p>
            <a:r>
              <a:rPr lang="en-US" sz="1600" b="1" dirty="0" smtClean="0"/>
              <a:t>On Demand </a:t>
            </a:r>
            <a:br>
              <a:rPr lang="en-US" sz="1600" b="1" dirty="0" smtClean="0"/>
            </a:br>
            <a:r>
              <a:rPr lang="en-US" sz="1600" dirty="0" smtClean="0"/>
              <a:t>The Scene can be </a:t>
            </a:r>
            <a:r>
              <a:rPr lang="en-US" sz="1600" dirty="0" err="1" smtClean="0"/>
              <a:t>starte</a:t>
            </a:r>
            <a:r>
              <a:rPr lang="en-US" sz="1600" dirty="0" smtClean="0"/>
              <a:t> by a Widget during the Storyboard </a:t>
            </a:r>
            <a:r>
              <a:rPr lang="en-US" sz="1600" dirty="0" err="1" smtClean="0"/>
              <a:t>ia</a:t>
            </a:r>
            <a:r>
              <a:rPr lang="en-US" sz="1600" dirty="0" smtClean="0"/>
              <a:t> running</a:t>
            </a:r>
            <a:br>
              <a:rPr lang="en-US" sz="1600" dirty="0" smtClean="0"/>
            </a:br>
            <a:r>
              <a:rPr lang="en-US" sz="1600" dirty="0" smtClean="0"/>
              <a:t>(e.g. Move, Action)</a:t>
            </a:r>
          </a:p>
          <a:p>
            <a:r>
              <a:rPr lang="en-US" sz="1600" b="1" dirty="0" err="1" smtClean="0"/>
              <a:t>OnFinish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en-US" sz="1600" dirty="0" smtClean="0"/>
              <a:t>The Scene  is started when the Storyboard is stopped explicitly by Widget </a:t>
            </a:r>
            <a:br>
              <a:rPr lang="en-US" sz="1600" dirty="0" smtClean="0"/>
            </a:br>
            <a:r>
              <a:rPr lang="en-US" sz="1600" dirty="0" smtClean="0"/>
              <a:t>(e.g. Goodbye)</a:t>
            </a:r>
          </a:p>
          <a:p>
            <a:r>
              <a:rPr lang="en-US" sz="1600" b="1" dirty="0" smtClean="0"/>
              <a:t>Endless</a:t>
            </a:r>
            <a:r>
              <a:rPr lang="en-US" sz="1600" dirty="0" smtClean="0"/>
              <a:t> </a:t>
            </a:r>
            <a:br>
              <a:rPr lang="en-US" sz="1600" dirty="0" smtClean="0"/>
            </a:br>
            <a:r>
              <a:rPr lang="en-US" sz="1600" dirty="0" smtClean="0"/>
              <a:t>If a Scene is marked as endless the Storyboard will not be destroyed until it is stopped by a </a:t>
            </a:r>
            <a:r>
              <a:rPr lang="en-US" sz="1600" dirty="0" err="1" smtClean="0"/>
              <a:t>Widged</a:t>
            </a:r>
            <a:r>
              <a:rPr lang="en-US" sz="1600" dirty="0" smtClean="0"/>
              <a:t>. (e.g. Idle)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 Types of a Scene</a:t>
            </a:r>
            <a:endParaRPr lang="en-US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683568" y="4293096"/>
            <a:ext cx="7920880" cy="2160240"/>
            <a:chOff x="452499" y="1725396"/>
            <a:chExt cx="9101560" cy="3863844"/>
          </a:xfrm>
        </p:grpSpPr>
        <p:sp>
          <p:nvSpPr>
            <p:cNvPr id="15" name="Right Arrow 4"/>
            <p:cNvSpPr/>
            <p:nvPr/>
          </p:nvSpPr>
          <p:spPr bwMode="auto">
            <a:xfrm>
              <a:off x="452499" y="4734145"/>
              <a:ext cx="8865985" cy="180020"/>
            </a:xfrm>
            <a:prstGeom prst="rightArrow">
              <a:avLst/>
            </a:prstGeom>
            <a:solidFill>
              <a:srgbClr val="E78A5C"/>
            </a:solidFill>
            <a:ln w="25400" cap="flat" cmpd="sng" algn="ctr">
              <a:solidFill>
                <a:srgbClr val="E78A5C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500" b="0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6" name="Rectangle 5"/>
            <p:cNvSpPr/>
            <p:nvPr/>
          </p:nvSpPr>
          <p:spPr bwMode="auto">
            <a:xfrm>
              <a:off x="452499" y="4014065"/>
              <a:ext cx="1665185" cy="585065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rgbClr val="E78A5C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Welcome</a:t>
              </a:r>
            </a:p>
          </p:txBody>
        </p:sp>
        <p:sp>
          <p:nvSpPr>
            <p:cNvPr id="17" name="Rectangle 6"/>
            <p:cNvSpPr/>
            <p:nvPr/>
          </p:nvSpPr>
          <p:spPr bwMode="auto">
            <a:xfrm>
              <a:off x="7518285" y="4014065"/>
              <a:ext cx="1665185" cy="585065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rgbClr val="E78A5C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Goodbye</a:t>
              </a:r>
            </a:p>
          </p:txBody>
        </p:sp>
        <p:sp>
          <p:nvSpPr>
            <p:cNvPr id="18" name="Rectangle 7"/>
            <p:cNvSpPr/>
            <p:nvPr/>
          </p:nvSpPr>
          <p:spPr bwMode="auto">
            <a:xfrm>
              <a:off x="452500" y="3248980"/>
              <a:ext cx="7065786" cy="585065"/>
            </a:xfrm>
            <a:prstGeom prst="rect">
              <a:avLst/>
            </a:prstGeom>
            <a:solidFill>
              <a:srgbClr val="336600"/>
            </a:solidFill>
            <a:ln w="9525" cap="flat" cmpd="sng" algn="ctr">
              <a:solidFill>
                <a:srgbClr val="E78A5C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Idle</a:t>
              </a:r>
            </a:p>
          </p:txBody>
        </p:sp>
        <p:sp>
          <p:nvSpPr>
            <p:cNvPr id="19" name="Rectangle 9"/>
            <p:cNvSpPr/>
            <p:nvPr/>
          </p:nvSpPr>
          <p:spPr bwMode="auto">
            <a:xfrm>
              <a:off x="2927775" y="2348880"/>
              <a:ext cx="1845205" cy="585065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rgbClr val="E78A5C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Move</a:t>
              </a:r>
            </a:p>
            <a:p>
              <a:pPr marL="0" marR="0" lvl="0" indent="0" algn="ct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(</a:t>
              </a:r>
              <a:r>
                <a:rPr kumimoji="0" lang="en-US" sz="1200" b="0" i="0" u="none" strike="noStrike" kern="0" cap="none" spc="0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Left,Right,Up,Down</a:t>
              </a:r>
              <a:r>
                <a:rPr kumimoji="0" lang="en-US" sz="1200" b="0" i="0" u="none" strike="noStrike" kern="0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)</a:t>
              </a:r>
            </a:p>
          </p:txBody>
        </p:sp>
        <p:sp>
          <p:nvSpPr>
            <p:cNvPr id="20" name="Rectangle 10"/>
            <p:cNvSpPr/>
            <p:nvPr/>
          </p:nvSpPr>
          <p:spPr bwMode="auto">
            <a:xfrm>
              <a:off x="5043010" y="2348880"/>
              <a:ext cx="1845205" cy="585065"/>
            </a:xfrm>
            <a:prstGeom prst="rect">
              <a:avLst/>
            </a:prstGeom>
            <a:solidFill>
              <a:srgbClr val="92D050"/>
            </a:solidFill>
            <a:ln w="9525" cap="flat" cmpd="sng" algn="ctr">
              <a:solidFill>
                <a:srgbClr val="E78A5C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Action</a:t>
              </a:r>
            </a:p>
          </p:txBody>
        </p:sp>
        <p:sp>
          <p:nvSpPr>
            <p:cNvPr id="21" name="Line Callout 2 11"/>
            <p:cNvSpPr/>
            <p:nvPr/>
          </p:nvSpPr>
          <p:spPr bwMode="auto">
            <a:xfrm>
              <a:off x="1892660" y="5139190"/>
              <a:ext cx="1577615" cy="45005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-134847"/>
                <a:gd name="adj6" fmla="val -38078"/>
              </a:avLst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Frame-based</a:t>
              </a:r>
            </a:p>
          </p:txBody>
        </p:sp>
        <p:sp>
          <p:nvSpPr>
            <p:cNvPr id="22" name="Line Callout 2 12"/>
            <p:cNvSpPr/>
            <p:nvPr/>
          </p:nvSpPr>
          <p:spPr bwMode="auto">
            <a:xfrm>
              <a:off x="6528175" y="5139190"/>
              <a:ext cx="1577615" cy="450050"/>
            </a:xfrm>
            <a:prstGeom prst="borderCallout2">
              <a:avLst>
                <a:gd name="adj1" fmla="val 18750"/>
                <a:gd name="adj2" fmla="val 105069"/>
                <a:gd name="adj3" fmla="val 18750"/>
                <a:gd name="adj4" fmla="val 116895"/>
                <a:gd name="adj5" fmla="val -147214"/>
                <a:gd name="adj6" fmla="val 135805"/>
              </a:avLst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OnFinish</a:t>
              </a:r>
            </a:p>
          </p:txBody>
        </p:sp>
        <p:sp>
          <p:nvSpPr>
            <p:cNvPr id="23" name="Line Callout 2 14"/>
            <p:cNvSpPr/>
            <p:nvPr/>
          </p:nvSpPr>
          <p:spPr bwMode="auto">
            <a:xfrm>
              <a:off x="6989074" y="1725396"/>
              <a:ext cx="1577615" cy="450050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90237"/>
                <a:gd name="adj6" fmla="val -101079"/>
              </a:avLst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sng" strike="noStrike" kern="0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OnDemand</a:t>
              </a:r>
            </a:p>
          </p:txBody>
        </p:sp>
        <p:sp>
          <p:nvSpPr>
            <p:cNvPr id="24" name="Line Callout 2 15"/>
            <p:cNvSpPr/>
            <p:nvPr/>
          </p:nvSpPr>
          <p:spPr bwMode="auto">
            <a:xfrm>
              <a:off x="947555" y="1763815"/>
              <a:ext cx="1577615" cy="450050"/>
            </a:xfrm>
            <a:prstGeom prst="borderCallout2">
              <a:avLst>
                <a:gd name="adj1" fmla="val 18750"/>
                <a:gd name="adj2" fmla="val 105069"/>
                <a:gd name="adj3" fmla="val 18750"/>
                <a:gd name="adj4" fmla="val 116895"/>
                <a:gd name="adj5" fmla="val 172570"/>
                <a:gd name="adj6" fmla="val 154957"/>
              </a:avLst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OnDemand</a:t>
              </a:r>
            </a:p>
          </p:txBody>
        </p:sp>
        <p:sp>
          <p:nvSpPr>
            <p:cNvPr id="25" name="Line Callout 2 16"/>
            <p:cNvSpPr/>
            <p:nvPr/>
          </p:nvSpPr>
          <p:spPr bwMode="auto">
            <a:xfrm>
              <a:off x="7723892" y="2618910"/>
              <a:ext cx="1830167" cy="652024"/>
            </a:xfrm>
            <a:prstGeom prst="borderCallout2">
              <a:avLst>
                <a:gd name="adj1" fmla="val 43001"/>
                <a:gd name="adj2" fmla="val -5396"/>
                <a:gd name="adj3" fmla="val 43001"/>
                <a:gd name="adj4" fmla="val -15492"/>
                <a:gd name="adj5" fmla="val 149084"/>
                <a:gd name="adj6" fmla="val -82540"/>
              </a:avLst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00" b="0" i="0" u="none" strike="noStrike" kern="0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Endless</a:t>
              </a:r>
            </a:p>
            <a:p>
              <a:pPr marL="0" marR="0" lvl="0" indent="0" algn="ctr" defTabSz="91598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itchFamily="34" charset="0"/>
                  <a:ea typeface="+mn-ea"/>
                  <a:cs typeface="Calibri" pitchFamily="34" charset="0"/>
                </a:rPr>
                <a:t>(NumberOfFrames=0)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Interaction between a new Storyboard which should be started and already running Storyboards can be configured in a Matrix:</a:t>
            </a:r>
            <a:endParaRPr lang="en-US" dirty="0" smtClean="0"/>
          </a:p>
          <a:p>
            <a:r>
              <a:rPr lang="en-US" b="1" dirty="0" smtClean="0"/>
              <a:t>Run: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The new Storyboard will be started in parallel to a running Storyboard</a:t>
            </a:r>
          </a:p>
          <a:p>
            <a:r>
              <a:rPr lang="en-US" b="1" dirty="0" smtClean="0"/>
              <a:t>Wait: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new Storyboard has to wait until a running Storyboard finishes.</a:t>
            </a:r>
          </a:p>
          <a:p>
            <a:r>
              <a:rPr lang="en-US" b="1" dirty="0" smtClean="0"/>
              <a:t>Cancel: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new Storyboard will be dropped if a running Storyboard exits </a:t>
            </a:r>
          </a:p>
          <a:p>
            <a:r>
              <a:rPr lang="en-US" b="1" dirty="0" smtClean="0"/>
              <a:t>Stop: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smtClean="0"/>
              <a:t>new Storyboard will be </a:t>
            </a:r>
            <a:r>
              <a:rPr lang="en-US" dirty="0" smtClean="0"/>
              <a:t>started, and a already running will be stopped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Interruptibility</a:t>
            </a:r>
            <a:r>
              <a:rPr lang="en-US" b="1" dirty="0" smtClean="0"/>
              <a:t> Matrix</a:t>
            </a:r>
            <a:endParaRPr lang="de-DE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Surfaces:</a:t>
            </a:r>
            <a:r>
              <a:rPr lang="en-US" dirty="0" smtClean="0"/>
              <a:t> </a:t>
            </a:r>
            <a:r>
              <a:rPr lang="en-US" dirty="0" err="1" smtClean="0"/>
              <a:t>OffScreen</a:t>
            </a:r>
            <a:r>
              <a:rPr lang="en-US" dirty="0" smtClean="0"/>
              <a:t> surface, HW-Layer</a:t>
            </a:r>
          </a:p>
          <a:p>
            <a:r>
              <a:rPr lang="en-US" b="1" dirty="0" err="1" smtClean="0"/>
              <a:t>Buflets</a:t>
            </a:r>
            <a:r>
              <a:rPr lang="en-US" b="1" dirty="0" smtClean="0"/>
              <a:t>:</a:t>
            </a:r>
            <a:r>
              <a:rPr lang="en-US" dirty="0" smtClean="0"/>
              <a:t> wrapper for Surfaces in ARTEMMIS</a:t>
            </a:r>
          </a:p>
          <a:p>
            <a:r>
              <a:rPr lang="en-US" b="1" dirty="0" smtClean="0"/>
              <a:t>Windows: </a:t>
            </a:r>
            <a:r>
              <a:rPr lang="en-US" dirty="0" smtClean="0"/>
              <a:t>areas on a Surface, assigned to painters </a:t>
            </a:r>
          </a:p>
          <a:p>
            <a:r>
              <a:rPr lang="en-US" b="1" dirty="0" smtClean="0"/>
              <a:t>Painter: </a:t>
            </a:r>
            <a:r>
              <a:rPr lang="en-US" dirty="0" smtClean="0"/>
              <a:t>draws the content of a window</a:t>
            </a:r>
          </a:p>
          <a:p>
            <a:r>
              <a:rPr lang="en-US" b="1" dirty="0" smtClean="0"/>
              <a:t>Compositor</a:t>
            </a:r>
            <a:r>
              <a:rPr lang="en-US" dirty="0" smtClean="0"/>
              <a:t>: composes the final image</a:t>
            </a:r>
          </a:p>
          <a:p>
            <a:r>
              <a:rPr lang="en-US" b="1" dirty="0" smtClean="0"/>
              <a:t>Time Domain</a:t>
            </a:r>
            <a:r>
              <a:rPr lang="en-US" dirty="0" smtClean="0"/>
              <a:t>: event driven, cyclic</a:t>
            </a:r>
          </a:p>
          <a:p>
            <a:r>
              <a:rPr lang="en-US" b="1" dirty="0" smtClean="0"/>
              <a:t>Synchronization</a:t>
            </a:r>
            <a:r>
              <a:rPr lang="en-US" dirty="0" smtClean="0"/>
              <a:t>: Double Buffer, Consistency Point, Flip Lock, First Frame painted</a:t>
            </a:r>
          </a:p>
          <a:p>
            <a:r>
              <a:rPr lang="en-US" b="1" dirty="0" smtClean="0"/>
              <a:t>Animation</a:t>
            </a:r>
            <a:r>
              <a:rPr lang="en-US" dirty="0" smtClean="0"/>
              <a:t>: changes Painter properties</a:t>
            </a:r>
          </a:p>
          <a:p>
            <a:r>
              <a:rPr lang="en-US" b="1" dirty="0" smtClean="0"/>
              <a:t>Storyboards</a:t>
            </a:r>
            <a:r>
              <a:rPr lang="en-US" dirty="0" smtClean="0"/>
              <a:t>: started (stopped) by Widgets</a:t>
            </a:r>
          </a:p>
          <a:p>
            <a:r>
              <a:rPr lang="en-US" b="1" dirty="0" smtClean="0"/>
              <a:t>Scenes</a:t>
            </a:r>
            <a:r>
              <a:rPr lang="en-US" dirty="0" smtClean="0"/>
              <a:t>: Frame Based, </a:t>
            </a:r>
            <a:r>
              <a:rPr lang="en-US" dirty="0" err="1" smtClean="0"/>
              <a:t>OnDemand</a:t>
            </a:r>
            <a:r>
              <a:rPr lang="en-US" dirty="0" smtClean="0"/>
              <a:t>, </a:t>
            </a:r>
            <a:r>
              <a:rPr lang="en-US" dirty="0" err="1" smtClean="0"/>
              <a:t>OnFinish</a:t>
            </a:r>
            <a:r>
              <a:rPr lang="en-US" dirty="0" smtClean="0"/>
              <a:t>, Endless  </a:t>
            </a:r>
          </a:p>
          <a:p>
            <a:r>
              <a:rPr lang="en-US" b="1" dirty="0" smtClean="0"/>
              <a:t>Parameter: </a:t>
            </a:r>
            <a:r>
              <a:rPr lang="en-US" dirty="0" smtClean="0"/>
              <a:t>influences Painter properties</a:t>
            </a:r>
          </a:p>
          <a:p>
            <a:r>
              <a:rPr lang="en-US" b="1" dirty="0" err="1" smtClean="0"/>
              <a:t>Interruptibility</a:t>
            </a:r>
            <a:r>
              <a:rPr lang="en-US" b="1" dirty="0" smtClean="0"/>
              <a:t> Matrix</a:t>
            </a:r>
            <a:r>
              <a:rPr lang="en-US" b="1" dirty="0" smtClean="0"/>
              <a:t>:</a:t>
            </a:r>
            <a:r>
              <a:rPr lang="en-US" dirty="0" smtClean="0"/>
              <a:t> interaction between Storyboards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Displays, Layers, Surfaces, </a:t>
            </a:r>
            <a:r>
              <a:rPr lang="en-US" dirty="0" err="1" smtClean="0"/>
              <a:t>Buflets</a:t>
            </a:r>
            <a:endParaRPr lang="en-US" dirty="0" smtClean="0"/>
          </a:p>
          <a:p>
            <a:r>
              <a:rPr lang="en-US" dirty="0" smtClean="0"/>
              <a:t>Windows and Painters (Widgets, Animations)</a:t>
            </a:r>
          </a:p>
          <a:p>
            <a:r>
              <a:rPr lang="en-US" dirty="0" smtClean="0"/>
              <a:t>Time domains (Event driven, Cyclic, </a:t>
            </a:r>
            <a:r>
              <a:rPr lang="en-US" dirty="0" err="1" smtClean="0"/>
              <a:t>VSync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Compositors </a:t>
            </a:r>
          </a:p>
          <a:p>
            <a:r>
              <a:rPr lang="en-US" dirty="0" smtClean="0"/>
              <a:t>Animations (Storyboards, Scenes, Painter Effects)</a:t>
            </a:r>
          </a:p>
          <a:p>
            <a:r>
              <a:rPr lang="en-US" dirty="0" smtClean="0"/>
              <a:t>Interaction between Widgets and Animations</a:t>
            </a:r>
          </a:p>
          <a:p>
            <a:r>
              <a:rPr lang="en-US" dirty="0" smtClean="0"/>
              <a:t>Example: Menu animation 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Topics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3414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 surface is an area in the RAM which contains graphic data</a:t>
            </a:r>
            <a:br>
              <a:rPr lang="en-US" sz="2000" dirty="0" smtClean="0"/>
            </a:br>
            <a:r>
              <a:rPr lang="en-US" sz="2000" dirty="0" smtClean="0"/>
              <a:t>e.g. Color Format: RGBA8888 (4 Byte per Pixel) </a:t>
            </a:r>
          </a:p>
          <a:p>
            <a:r>
              <a:rPr lang="en-US" sz="2000" dirty="0" smtClean="0"/>
              <a:t>RGBA means one 1 byte value for red, for green for blue and for alpha </a:t>
            </a:r>
          </a:p>
          <a:p>
            <a:r>
              <a:rPr lang="en-US" sz="2000" dirty="0" smtClean="0"/>
              <a:t>Alpha means transparency, </a:t>
            </a:r>
            <a:br>
              <a:rPr lang="en-US" sz="2000" dirty="0" smtClean="0"/>
            </a:br>
            <a:r>
              <a:rPr lang="en-US" sz="2000" dirty="0" smtClean="0"/>
              <a:t>    0 =     0 %, full transparent, you can “see” the content underneath</a:t>
            </a:r>
            <a:br>
              <a:rPr lang="en-US" sz="2000" dirty="0" smtClean="0"/>
            </a:br>
            <a:r>
              <a:rPr lang="en-US" sz="2000" dirty="0" smtClean="0"/>
              <a:t>255 = 100 %, full opaque, you can not see what is underneath  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Surface</a:t>
            </a:r>
            <a:endParaRPr lang="de-DE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251520" y="3573016"/>
            <a:ext cx="3240360" cy="2232248"/>
            <a:chOff x="539552" y="3140968"/>
            <a:chExt cx="3240360" cy="2232248"/>
          </a:xfrm>
        </p:grpSpPr>
        <p:sp>
          <p:nvSpPr>
            <p:cNvPr id="4" name="Rechteck 3"/>
            <p:cNvSpPr/>
            <p:nvPr/>
          </p:nvSpPr>
          <p:spPr>
            <a:xfrm>
              <a:off x="539552" y="3140968"/>
              <a:ext cx="3240360" cy="223224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/>
            <p:cNvSpPr/>
            <p:nvPr/>
          </p:nvSpPr>
          <p:spPr>
            <a:xfrm>
              <a:off x="1259632" y="3861048"/>
              <a:ext cx="1296144" cy="9361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Ellipse 4"/>
            <p:cNvSpPr/>
            <p:nvPr/>
          </p:nvSpPr>
          <p:spPr>
            <a:xfrm>
              <a:off x="899592" y="3501008"/>
              <a:ext cx="720080" cy="72008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Gleichschenkliges Dreieck 5"/>
            <p:cNvSpPr/>
            <p:nvPr/>
          </p:nvSpPr>
          <p:spPr>
            <a:xfrm rot="1800000">
              <a:off x="2421061" y="3533135"/>
              <a:ext cx="936104" cy="864096"/>
            </a:xfrm>
            <a:prstGeom prst="triangle">
              <a:avLst/>
            </a:prstGeom>
            <a:solidFill>
              <a:srgbClr val="EB32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8" name="Rechteck 7"/>
          <p:cNvSpPr/>
          <p:nvPr/>
        </p:nvSpPr>
        <p:spPr>
          <a:xfrm>
            <a:off x="4211960" y="3429000"/>
            <a:ext cx="4680520" cy="2448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ff  7f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ff  7f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ff ... 7f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ff</a:t>
            </a:r>
          </a:p>
          <a:p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ff  7f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ff  7f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ff ... 7f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ff</a:t>
            </a:r>
          </a:p>
          <a:p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ff  7f </a:t>
            </a:r>
            <a:r>
              <a:rPr lang="de-DE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7f ff  7f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7f ff ... </a:t>
            </a:r>
            <a:r>
              <a:rPr lang="de-DE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7f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ff</a:t>
            </a:r>
          </a:p>
          <a:p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ff  7f </a:t>
            </a:r>
            <a:r>
              <a:rPr lang="de-DE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7f ff  7f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7f ff ... </a:t>
            </a:r>
            <a:r>
              <a:rPr lang="de-DE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7f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ff</a:t>
            </a:r>
          </a:p>
          <a:p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ff  7f </a:t>
            </a:r>
            <a:r>
              <a:rPr lang="de-DE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7f ff  </a:t>
            </a:r>
            <a:r>
              <a:rPr lang="de-DE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ff</a:t>
            </a:r>
            <a:r>
              <a:rPr lang="de-DE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7f ff ... </a:t>
            </a:r>
            <a:r>
              <a:rPr lang="de-DE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7f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ff</a:t>
            </a:r>
          </a:p>
          <a:p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ff  7f </a:t>
            </a:r>
            <a:r>
              <a:rPr lang="de-DE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7f ff  </a:t>
            </a:r>
            <a:r>
              <a:rPr lang="de-DE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ff</a:t>
            </a:r>
            <a:r>
              <a:rPr lang="de-DE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ff</a:t>
            </a:r>
            <a:r>
              <a:rPr lang="de-DE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 ff ... </a:t>
            </a:r>
            <a:r>
              <a:rPr lang="de-DE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7f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ff</a:t>
            </a:r>
          </a:p>
          <a:p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ff  7f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7f ff  </a:t>
            </a:r>
            <a:r>
              <a:rPr lang="de-DE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ff</a:t>
            </a:r>
            <a:r>
              <a:rPr lang="de-DE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7f ff ... 7f 7f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ff</a:t>
            </a:r>
          </a:p>
          <a:p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ff  7f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7f ff  </a:t>
            </a:r>
            <a:r>
              <a:rPr lang="de-DE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ff</a:t>
            </a:r>
            <a:r>
              <a:rPr lang="de-DE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1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ff</a:t>
            </a:r>
            <a:r>
              <a:rPr lang="de-DE" sz="11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 ff ... 7f 7f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ff</a:t>
            </a:r>
          </a:p>
          <a:p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ff  7f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ff  7f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ff ... 7f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ff</a:t>
            </a:r>
          </a:p>
          <a:p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ff  7f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ff  7f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ff ... 7f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1100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7f</a:t>
            </a:r>
            <a:r>
              <a:rPr lang="de-DE" sz="1100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ff</a:t>
            </a:r>
          </a:p>
          <a:p>
            <a:endParaRPr lang="de-DE" sz="1100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de-DE" sz="11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de-DE" sz="1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Pfeil nach rechts 9"/>
          <p:cNvSpPr/>
          <p:nvPr/>
        </p:nvSpPr>
        <p:spPr>
          <a:xfrm>
            <a:off x="3664471" y="4437112"/>
            <a:ext cx="432048" cy="4846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770677" y="5939988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visual representation</a:t>
            </a:r>
            <a:endParaRPr lang="en-US" dirty="0"/>
          </a:p>
        </p:txBody>
      </p:sp>
      <p:sp>
        <p:nvSpPr>
          <p:cNvPr id="12" name="Textfeld 11"/>
          <p:cNvSpPr txBox="1"/>
          <p:nvPr/>
        </p:nvSpPr>
        <p:spPr>
          <a:xfrm>
            <a:off x="5292080" y="5877272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numerical representation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>
          <a:xfrm>
            <a:off x="611561" y="1124744"/>
            <a:ext cx="7560839" cy="2016224"/>
          </a:xfrm>
        </p:spPr>
        <p:txBody>
          <a:bodyPr>
            <a:normAutofit lnSpcReduction="10000"/>
          </a:bodyPr>
          <a:lstStyle/>
          <a:p>
            <a:r>
              <a:rPr lang="en-US" sz="2000" dirty="0" smtClean="0"/>
              <a:t>A HW-layer is a special surface. The data is read by the Video Output device to generate the Video Signal for the display</a:t>
            </a:r>
          </a:p>
          <a:p>
            <a:r>
              <a:rPr lang="en-US" sz="2000" dirty="0" smtClean="0"/>
              <a:t>The Video Output scans the HW-Layer pixel by pixel </a:t>
            </a:r>
            <a:br>
              <a:rPr lang="en-US" sz="2000" dirty="0" smtClean="0"/>
            </a:br>
            <a:r>
              <a:rPr lang="en-US" sz="2000" dirty="0" smtClean="0"/>
              <a:t>and calculates the resulting pixel color for the display</a:t>
            </a:r>
          </a:p>
          <a:p>
            <a:r>
              <a:rPr lang="en-US" sz="2000" dirty="0" smtClean="0"/>
              <a:t>The display gets the video data from </a:t>
            </a:r>
            <a:br>
              <a:rPr lang="en-US" sz="2000" dirty="0" smtClean="0"/>
            </a:br>
            <a:r>
              <a:rPr lang="en-US" sz="2000" dirty="0" smtClean="0"/>
              <a:t>the Video Output device via Video signal.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Display, HW-Layer</a:t>
            </a:r>
            <a:endParaRPr lang="de-DE" dirty="0"/>
          </a:p>
        </p:txBody>
      </p:sp>
      <p:sp>
        <p:nvSpPr>
          <p:cNvPr id="4" name="Rechteck 3"/>
          <p:cNvSpPr/>
          <p:nvPr/>
        </p:nvSpPr>
        <p:spPr>
          <a:xfrm>
            <a:off x="5508104" y="2492896"/>
            <a:ext cx="2736304" cy="1584176"/>
          </a:xfrm>
          <a:prstGeom prst="rect">
            <a:avLst/>
          </a:prstGeom>
          <a:solidFill>
            <a:srgbClr val="669900"/>
          </a:solidFill>
          <a:ln>
            <a:solidFill>
              <a:schemeClr val="tx1">
                <a:lumMod val="85000"/>
                <a:lumOff val="15000"/>
              </a:schemeClr>
            </a:solidFill>
          </a:ln>
          <a:effectLst>
            <a:outerShdw blurRad="165100" dist="38100" dir="2700000" sx="103000" sy="103000" algn="tl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Display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4634483" y="4043164"/>
            <a:ext cx="432048" cy="14401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smtClean="0"/>
              <a:t>Video out</a:t>
            </a:r>
            <a:endParaRPr lang="de-DE" dirty="0"/>
          </a:p>
        </p:txBody>
      </p:sp>
      <p:sp>
        <p:nvSpPr>
          <p:cNvPr id="7" name="Parallelogramm 6"/>
          <p:cNvSpPr/>
          <p:nvPr/>
        </p:nvSpPr>
        <p:spPr>
          <a:xfrm>
            <a:off x="971600" y="5085184"/>
            <a:ext cx="2880320" cy="1152128"/>
          </a:xfrm>
          <a:prstGeom prst="parallelogram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de-DE" dirty="0" smtClean="0"/>
              <a:t>HW-Layer 3</a:t>
            </a:r>
            <a:endParaRPr lang="de-DE" dirty="0"/>
          </a:p>
        </p:txBody>
      </p:sp>
      <p:sp>
        <p:nvSpPr>
          <p:cNvPr id="8" name="Parallelogramm 7"/>
          <p:cNvSpPr/>
          <p:nvPr/>
        </p:nvSpPr>
        <p:spPr>
          <a:xfrm>
            <a:off x="971600" y="4509120"/>
            <a:ext cx="2880320" cy="1152128"/>
          </a:xfrm>
          <a:prstGeom prst="parallelogram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de-DE" dirty="0" smtClean="0"/>
              <a:t>HW-Layer 2</a:t>
            </a:r>
            <a:endParaRPr lang="de-DE" dirty="0"/>
          </a:p>
        </p:txBody>
      </p:sp>
      <p:sp>
        <p:nvSpPr>
          <p:cNvPr id="9" name="Parallelogramm 8"/>
          <p:cNvSpPr/>
          <p:nvPr/>
        </p:nvSpPr>
        <p:spPr>
          <a:xfrm>
            <a:off x="971600" y="3861048"/>
            <a:ext cx="2880320" cy="1152128"/>
          </a:xfrm>
          <a:prstGeom prst="parallelogram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de-DE" dirty="0" smtClean="0"/>
              <a:t>HW-Layer 1</a:t>
            </a:r>
            <a:endParaRPr lang="de-DE" dirty="0"/>
          </a:p>
        </p:txBody>
      </p:sp>
      <p:sp>
        <p:nvSpPr>
          <p:cNvPr id="10" name="Parallelogramm 9"/>
          <p:cNvSpPr/>
          <p:nvPr/>
        </p:nvSpPr>
        <p:spPr>
          <a:xfrm>
            <a:off x="971600" y="3284984"/>
            <a:ext cx="2880320" cy="1152128"/>
          </a:xfrm>
          <a:prstGeom prst="parallelogram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de-DE" dirty="0" smtClean="0"/>
              <a:t>HW-Layer 0</a:t>
            </a:r>
            <a:endParaRPr lang="de-DE" dirty="0"/>
          </a:p>
        </p:txBody>
      </p:sp>
      <p:sp>
        <p:nvSpPr>
          <p:cNvPr id="11" name="Geschweifte Klammer rechts 10"/>
          <p:cNvSpPr/>
          <p:nvPr/>
        </p:nvSpPr>
        <p:spPr>
          <a:xfrm>
            <a:off x="3923928" y="3284984"/>
            <a:ext cx="575992" cy="2952328"/>
          </a:xfrm>
          <a:prstGeom prst="rightBrace">
            <a:avLst>
              <a:gd name="adj1" fmla="val 8333"/>
              <a:gd name="adj2" fmla="val 50000"/>
            </a:avLst>
          </a:prstGeom>
          <a:ln w="28575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Gewinkelte Verbindung 16"/>
          <p:cNvCxnSpPr/>
          <p:nvPr/>
        </p:nvCxnSpPr>
        <p:spPr>
          <a:xfrm flipV="1">
            <a:off x="5292080" y="4221088"/>
            <a:ext cx="1656184" cy="576064"/>
          </a:xfrm>
          <a:prstGeom prst="bentConnector3">
            <a:avLst>
              <a:gd name="adj1" fmla="val 100035"/>
            </a:avLst>
          </a:prstGeom>
          <a:ln w="82550"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864045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Windows divide a surface into smaller areas</a:t>
            </a:r>
          </a:p>
          <a:p>
            <a:r>
              <a:rPr lang="en-US" sz="2000" dirty="0" smtClean="0"/>
              <a:t>Windows can cover each other completely or partly </a:t>
            </a:r>
          </a:p>
          <a:p>
            <a:r>
              <a:rPr lang="en-US" sz="2000" dirty="0" smtClean="0"/>
              <a:t>A window tree manager determines which window needs to be painted </a:t>
            </a:r>
            <a:br>
              <a:rPr lang="en-US" sz="2000" dirty="0" smtClean="0"/>
            </a:br>
            <a:r>
              <a:rPr lang="en-US" sz="2000" dirty="0" smtClean="0"/>
              <a:t>e.g. a window which is completely covered by another non-transparent  window does not need to be painted</a:t>
            </a:r>
          </a:p>
          <a:p>
            <a:r>
              <a:rPr lang="en-US" sz="2000" dirty="0" smtClean="0"/>
              <a:t>Windows do not have their own memory, they use the memory of the associated surface!</a:t>
            </a:r>
            <a:endParaRPr lang="en-US" sz="20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grpSp>
        <p:nvGrpSpPr>
          <p:cNvPr id="76" name="Gruppieren 75"/>
          <p:cNvGrpSpPr/>
          <p:nvPr/>
        </p:nvGrpSpPr>
        <p:grpSpPr>
          <a:xfrm>
            <a:off x="1331640" y="3933056"/>
            <a:ext cx="6370762" cy="2587426"/>
            <a:chOff x="2333923" y="3007371"/>
            <a:chExt cx="5224463" cy="3081062"/>
          </a:xfrm>
        </p:grpSpPr>
        <p:sp>
          <p:nvSpPr>
            <p:cNvPr id="41" name="AutoShape 4"/>
            <p:cNvSpPr>
              <a:spLocks noChangeArrowheads="1"/>
            </p:cNvSpPr>
            <p:nvPr/>
          </p:nvSpPr>
          <p:spPr bwMode="auto">
            <a:xfrm rot="16200000">
              <a:off x="5865142" y="4593009"/>
              <a:ext cx="1724025" cy="730250"/>
            </a:xfrm>
            <a:prstGeom prst="parallelogram">
              <a:avLst>
                <a:gd name="adj" fmla="val 49660"/>
              </a:avLst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  <a:alpha val="52000"/>
                  </a:srgbClr>
                </a:gs>
                <a:gs pos="50000">
                  <a:srgbClr val="FF9900">
                    <a:alpha val="52000"/>
                  </a:srgbClr>
                </a:gs>
                <a:gs pos="100000">
                  <a:srgbClr val="FF9900">
                    <a:gamma/>
                    <a:shade val="46275"/>
                    <a:invGamma/>
                    <a:alpha val="52000"/>
                  </a:srgbClr>
                </a:gs>
              </a:gsLst>
              <a:lin ang="27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83969" tIns="41985" rIns="83969" bIns="4198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AutoShape 5"/>
            <p:cNvSpPr>
              <a:spLocks noChangeArrowheads="1"/>
            </p:cNvSpPr>
            <p:nvPr/>
          </p:nvSpPr>
          <p:spPr bwMode="auto">
            <a:xfrm rot="16200000">
              <a:off x="4836617" y="4098502"/>
              <a:ext cx="623887" cy="434975"/>
            </a:xfrm>
            <a:prstGeom prst="parallelogram">
              <a:avLst>
                <a:gd name="adj" fmla="val 48643"/>
              </a:avLst>
            </a:prstGeom>
            <a:gradFill rotWithShape="1">
              <a:gsLst>
                <a:gs pos="0">
                  <a:srgbClr val="DDDDDD">
                    <a:alpha val="52000"/>
                  </a:srgbClr>
                </a:gs>
                <a:gs pos="100000">
                  <a:srgbClr val="DDDDDD">
                    <a:gamma/>
                    <a:shade val="46275"/>
                    <a:invGamma/>
                    <a:alpha val="52000"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83969" tIns="41985" rIns="83969" bIns="4198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AutoShape 6"/>
            <p:cNvSpPr>
              <a:spLocks noChangeArrowheads="1"/>
            </p:cNvSpPr>
            <p:nvPr/>
          </p:nvSpPr>
          <p:spPr bwMode="auto">
            <a:xfrm rot="16200000">
              <a:off x="4834236" y="5240708"/>
              <a:ext cx="623887" cy="436563"/>
            </a:xfrm>
            <a:prstGeom prst="parallelogram">
              <a:avLst>
                <a:gd name="adj" fmla="val 48643"/>
              </a:avLst>
            </a:prstGeom>
            <a:gradFill rotWithShape="1">
              <a:gsLst>
                <a:gs pos="0">
                  <a:srgbClr val="DDDDDD">
                    <a:alpha val="52000"/>
                  </a:srgbClr>
                </a:gs>
                <a:gs pos="100000">
                  <a:srgbClr val="DDDDDD">
                    <a:gamma/>
                    <a:shade val="46275"/>
                    <a:invGamma/>
                    <a:alpha val="52000"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83969" tIns="41985" rIns="83969" bIns="4198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AutoShape 7"/>
            <p:cNvSpPr>
              <a:spLocks noChangeArrowheads="1"/>
            </p:cNvSpPr>
            <p:nvPr/>
          </p:nvSpPr>
          <p:spPr bwMode="auto">
            <a:xfrm rot="16200000">
              <a:off x="4035723" y="3718296"/>
              <a:ext cx="625475" cy="434975"/>
            </a:xfrm>
            <a:prstGeom prst="parallelogram">
              <a:avLst>
                <a:gd name="adj" fmla="val 48643"/>
              </a:avLst>
            </a:prstGeom>
            <a:gradFill rotWithShape="1">
              <a:gsLst>
                <a:gs pos="0">
                  <a:srgbClr val="DDDDDD">
                    <a:alpha val="52000"/>
                  </a:srgbClr>
                </a:gs>
                <a:gs pos="100000">
                  <a:srgbClr val="DDDDDD">
                    <a:gamma/>
                    <a:shade val="46275"/>
                    <a:invGamma/>
                    <a:alpha val="52000"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83969" tIns="41985" rIns="83969" bIns="4198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AutoShape 8"/>
            <p:cNvSpPr>
              <a:spLocks noChangeArrowheads="1"/>
            </p:cNvSpPr>
            <p:nvPr/>
          </p:nvSpPr>
          <p:spPr bwMode="auto">
            <a:xfrm rot="16200000">
              <a:off x="4029373" y="4286621"/>
              <a:ext cx="625475" cy="434975"/>
            </a:xfrm>
            <a:prstGeom prst="parallelogram">
              <a:avLst>
                <a:gd name="adj" fmla="val 48643"/>
              </a:avLst>
            </a:prstGeom>
            <a:gradFill rotWithShape="1">
              <a:gsLst>
                <a:gs pos="0">
                  <a:srgbClr val="DDDDDD">
                    <a:alpha val="52000"/>
                  </a:srgbClr>
                </a:gs>
                <a:gs pos="100000">
                  <a:srgbClr val="DDDDDD">
                    <a:gamma/>
                    <a:shade val="46275"/>
                    <a:invGamma/>
                    <a:alpha val="52000"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83969" tIns="41985" rIns="83969" bIns="4198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AutoShape 9"/>
            <p:cNvSpPr>
              <a:spLocks noChangeArrowheads="1"/>
            </p:cNvSpPr>
            <p:nvPr/>
          </p:nvSpPr>
          <p:spPr bwMode="auto">
            <a:xfrm rot="16200000">
              <a:off x="3138786" y="3842121"/>
              <a:ext cx="625475" cy="434975"/>
            </a:xfrm>
            <a:prstGeom prst="parallelogram">
              <a:avLst>
                <a:gd name="adj" fmla="val 48643"/>
              </a:avLst>
            </a:prstGeom>
            <a:gradFill rotWithShape="1">
              <a:gsLst>
                <a:gs pos="0">
                  <a:srgbClr val="DDDDDD">
                    <a:alpha val="52000"/>
                  </a:srgbClr>
                </a:gs>
                <a:gs pos="100000">
                  <a:srgbClr val="DDDDDD">
                    <a:gamma/>
                    <a:shade val="46275"/>
                    <a:invGamma/>
                    <a:alpha val="52000"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83969" tIns="41985" rIns="83969" bIns="4198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AutoShape 10"/>
            <p:cNvSpPr>
              <a:spLocks noChangeArrowheads="1"/>
            </p:cNvSpPr>
            <p:nvPr/>
          </p:nvSpPr>
          <p:spPr bwMode="auto">
            <a:xfrm rot="16200000">
              <a:off x="3129261" y="4370758"/>
              <a:ext cx="625475" cy="434975"/>
            </a:xfrm>
            <a:prstGeom prst="parallelogram">
              <a:avLst>
                <a:gd name="adj" fmla="val 48643"/>
              </a:avLst>
            </a:prstGeom>
            <a:gradFill rotWithShape="1">
              <a:gsLst>
                <a:gs pos="0">
                  <a:srgbClr val="DDDDDD">
                    <a:alpha val="52000"/>
                  </a:srgbClr>
                </a:gs>
                <a:gs pos="100000">
                  <a:srgbClr val="DDDDDD">
                    <a:gamma/>
                    <a:shade val="46275"/>
                    <a:invGamma/>
                    <a:alpha val="52000"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83969" tIns="41985" rIns="83969" bIns="4198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Line 11"/>
            <p:cNvSpPr>
              <a:spLocks noChangeShapeType="1"/>
            </p:cNvSpPr>
            <p:nvPr/>
          </p:nvSpPr>
          <p:spPr bwMode="auto">
            <a:xfrm>
              <a:off x="3711873" y="4124696"/>
              <a:ext cx="344488" cy="239712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83969" tIns="41985" rIns="83969" bIns="4198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9" name="Line 12"/>
            <p:cNvSpPr>
              <a:spLocks noChangeShapeType="1"/>
            </p:cNvSpPr>
            <p:nvPr/>
          </p:nvSpPr>
          <p:spPr bwMode="auto">
            <a:xfrm flipV="1">
              <a:off x="3722986" y="4489821"/>
              <a:ext cx="334962" cy="20320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83969" tIns="41985" rIns="83969" bIns="4198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Line 13"/>
            <p:cNvSpPr>
              <a:spLocks noChangeShapeType="1"/>
            </p:cNvSpPr>
            <p:nvPr/>
          </p:nvSpPr>
          <p:spPr bwMode="auto">
            <a:xfrm>
              <a:off x="4599286" y="4007221"/>
              <a:ext cx="295275" cy="20320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83969" tIns="41985" rIns="83969" bIns="4198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1" name="Line 14"/>
            <p:cNvSpPr>
              <a:spLocks noChangeShapeType="1"/>
            </p:cNvSpPr>
            <p:nvPr/>
          </p:nvSpPr>
          <p:spPr bwMode="auto">
            <a:xfrm flipV="1">
              <a:off x="4619923" y="4326308"/>
              <a:ext cx="265113" cy="269875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83969" tIns="41985" rIns="83969" bIns="4198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AutoShape 15"/>
            <p:cNvSpPr>
              <a:spLocks noChangeArrowheads="1"/>
            </p:cNvSpPr>
            <p:nvPr/>
          </p:nvSpPr>
          <p:spPr bwMode="auto">
            <a:xfrm rot="16200000">
              <a:off x="4024611" y="4997821"/>
              <a:ext cx="625475" cy="434975"/>
            </a:xfrm>
            <a:prstGeom prst="parallelogram">
              <a:avLst>
                <a:gd name="adj" fmla="val 48643"/>
              </a:avLst>
            </a:prstGeom>
            <a:gradFill rotWithShape="1">
              <a:gsLst>
                <a:gs pos="0">
                  <a:srgbClr val="DDDDDD">
                    <a:alpha val="52000"/>
                  </a:srgbClr>
                </a:gs>
                <a:gs pos="100000">
                  <a:srgbClr val="DDDDDD">
                    <a:gamma/>
                    <a:shade val="46275"/>
                    <a:invGamma/>
                    <a:alpha val="52000"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83969" tIns="41985" rIns="83969" bIns="4198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AutoShape 16"/>
            <p:cNvSpPr>
              <a:spLocks noChangeArrowheads="1"/>
            </p:cNvSpPr>
            <p:nvPr/>
          </p:nvSpPr>
          <p:spPr bwMode="auto">
            <a:xfrm rot="16200000">
              <a:off x="4026198" y="5558208"/>
              <a:ext cx="625475" cy="434975"/>
            </a:xfrm>
            <a:prstGeom prst="parallelogram">
              <a:avLst>
                <a:gd name="adj" fmla="val 48643"/>
              </a:avLst>
            </a:prstGeom>
            <a:gradFill rotWithShape="1">
              <a:gsLst>
                <a:gs pos="0">
                  <a:srgbClr val="DDDDDD">
                    <a:alpha val="52000"/>
                  </a:srgbClr>
                </a:gs>
                <a:gs pos="100000">
                  <a:srgbClr val="DDDDDD">
                    <a:gamma/>
                    <a:shade val="46275"/>
                    <a:invGamma/>
                    <a:alpha val="52000"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83969" tIns="41985" rIns="83969" bIns="4198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4" name="AutoShape 17"/>
            <p:cNvSpPr>
              <a:spLocks noChangeArrowheads="1"/>
            </p:cNvSpPr>
            <p:nvPr/>
          </p:nvSpPr>
          <p:spPr bwMode="auto">
            <a:xfrm rot="16200000">
              <a:off x="2251373" y="3689721"/>
              <a:ext cx="625475" cy="434975"/>
            </a:xfrm>
            <a:prstGeom prst="parallelogram">
              <a:avLst>
                <a:gd name="adj" fmla="val 48643"/>
              </a:avLst>
            </a:prstGeom>
            <a:gradFill rotWithShape="1">
              <a:gsLst>
                <a:gs pos="0">
                  <a:srgbClr val="DDDDDD">
                    <a:alpha val="52000"/>
                  </a:srgbClr>
                </a:gs>
                <a:gs pos="100000">
                  <a:srgbClr val="DDDDDD">
                    <a:gamma/>
                    <a:shade val="46275"/>
                    <a:invGamma/>
                    <a:alpha val="52000"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83969" tIns="41985" rIns="83969" bIns="4198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AutoShape 18"/>
            <p:cNvSpPr>
              <a:spLocks noChangeArrowheads="1"/>
            </p:cNvSpPr>
            <p:nvPr/>
          </p:nvSpPr>
          <p:spPr bwMode="auto">
            <a:xfrm rot="16200000">
              <a:off x="2240261" y="4207246"/>
              <a:ext cx="625475" cy="434975"/>
            </a:xfrm>
            <a:prstGeom prst="parallelogram">
              <a:avLst>
                <a:gd name="adj" fmla="val 48643"/>
              </a:avLst>
            </a:prstGeom>
            <a:gradFill rotWithShape="1">
              <a:gsLst>
                <a:gs pos="0">
                  <a:srgbClr val="DDDDDD">
                    <a:alpha val="52000"/>
                  </a:srgbClr>
                </a:gs>
                <a:gs pos="100000">
                  <a:srgbClr val="DDDDDD">
                    <a:gamma/>
                    <a:shade val="46275"/>
                    <a:invGamma/>
                    <a:alpha val="52000"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83969" tIns="41985" rIns="83969" bIns="4198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Line 19"/>
            <p:cNvSpPr>
              <a:spLocks noChangeShapeType="1"/>
            </p:cNvSpPr>
            <p:nvPr/>
          </p:nvSpPr>
          <p:spPr bwMode="auto">
            <a:xfrm>
              <a:off x="2824461" y="4132633"/>
              <a:ext cx="342900" cy="24130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83969" tIns="41985" rIns="83969" bIns="4198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Line 20"/>
            <p:cNvSpPr>
              <a:spLocks noChangeShapeType="1"/>
            </p:cNvSpPr>
            <p:nvPr/>
          </p:nvSpPr>
          <p:spPr bwMode="auto">
            <a:xfrm flipV="1">
              <a:off x="2833986" y="4499346"/>
              <a:ext cx="334962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83969" tIns="41985" rIns="83969" bIns="4198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AutoShape 21"/>
            <p:cNvSpPr>
              <a:spLocks noChangeArrowheads="1"/>
            </p:cNvSpPr>
            <p:nvPr/>
          </p:nvSpPr>
          <p:spPr bwMode="auto">
            <a:xfrm rot="16200000">
              <a:off x="2238673" y="4723183"/>
              <a:ext cx="625475" cy="434975"/>
            </a:xfrm>
            <a:prstGeom prst="parallelogram">
              <a:avLst>
                <a:gd name="adj" fmla="val 48643"/>
              </a:avLst>
            </a:prstGeom>
            <a:gradFill rotWithShape="1">
              <a:gsLst>
                <a:gs pos="0">
                  <a:srgbClr val="DDDDDD">
                    <a:alpha val="52000"/>
                  </a:srgbClr>
                </a:gs>
                <a:gs pos="100000">
                  <a:srgbClr val="DDDDDD">
                    <a:gamma/>
                    <a:shade val="46275"/>
                    <a:invGamma/>
                    <a:alpha val="52000"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83969" tIns="41985" rIns="83969" bIns="4198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Line 22"/>
            <p:cNvSpPr>
              <a:spLocks noChangeShapeType="1"/>
            </p:cNvSpPr>
            <p:nvPr/>
          </p:nvSpPr>
          <p:spPr bwMode="auto">
            <a:xfrm flipV="1">
              <a:off x="2787948" y="4615233"/>
              <a:ext cx="393700" cy="40640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83969" tIns="41985" rIns="83969" bIns="4198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Line 23"/>
            <p:cNvSpPr>
              <a:spLocks noChangeShapeType="1"/>
            </p:cNvSpPr>
            <p:nvPr/>
          </p:nvSpPr>
          <p:spPr bwMode="auto">
            <a:xfrm>
              <a:off x="4599286" y="5272458"/>
              <a:ext cx="246062" cy="13335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83969" tIns="41985" rIns="83969" bIns="4198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Line 24"/>
            <p:cNvSpPr>
              <a:spLocks noChangeShapeType="1"/>
            </p:cNvSpPr>
            <p:nvPr/>
          </p:nvSpPr>
          <p:spPr bwMode="auto">
            <a:xfrm flipV="1">
              <a:off x="4599286" y="5464546"/>
              <a:ext cx="276225" cy="385762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83969" tIns="41985" rIns="83969" bIns="4198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Line 25"/>
            <p:cNvSpPr>
              <a:spLocks noChangeShapeType="1"/>
            </p:cNvSpPr>
            <p:nvPr/>
          </p:nvSpPr>
          <p:spPr bwMode="auto">
            <a:xfrm>
              <a:off x="5397798" y="4404096"/>
              <a:ext cx="501650" cy="11430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83969" tIns="41985" rIns="83969" bIns="4198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Line 26"/>
            <p:cNvSpPr>
              <a:spLocks noChangeShapeType="1"/>
            </p:cNvSpPr>
            <p:nvPr/>
          </p:nvSpPr>
          <p:spPr bwMode="auto">
            <a:xfrm flipV="1">
              <a:off x="5437486" y="5242296"/>
              <a:ext cx="461962" cy="309562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83969" tIns="41985" rIns="83969" bIns="4198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AutoShape 27"/>
            <p:cNvSpPr>
              <a:spLocks noChangeArrowheads="1"/>
            </p:cNvSpPr>
            <p:nvPr/>
          </p:nvSpPr>
          <p:spPr bwMode="auto">
            <a:xfrm rot="16200000">
              <a:off x="4838205" y="4654127"/>
              <a:ext cx="623887" cy="434975"/>
            </a:xfrm>
            <a:prstGeom prst="parallelogram">
              <a:avLst>
                <a:gd name="adj" fmla="val 48643"/>
              </a:avLst>
            </a:prstGeom>
            <a:gradFill rotWithShape="1">
              <a:gsLst>
                <a:gs pos="0">
                  <a:srgbClr val="DDDDDD">
                    <a:alpha val="52000"/>
                  </a:srgbClr>
                </a:gs>
                <a:gs pos="100000">
                  <a:srgbClr val="DDDDDD">
                    <a:gamma/>
                    <a:shade val="46275"/>
                    <a:invGamma/>
                    <a:alpha val="52000"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83969" tIns="41985" rIns="83969" bIns="4198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Line 28"/>
            <p:cNvSpPr>
              <a:spLocks noChangeShapeType="1"/>
            </p:cNvSpPr>
            <p:nvPr/>
          </p:nvSpPr>
          <p:spPr bwMode="auto">
            <a:xfrm>
              <a:off x="5407323" y="4953371"/>
              <a:ext cx="454025" cy="0"/>
            </a:xfrm>
            <a:prstGeom prst="line">
              <a:avLst/>
            </a:prstGeom>
            <a:noFill/>
            <a:ln w="9525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83969" tIns="41985" rIns="83969" bIns="4198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AutoShape 29"/>
            <p:cNvSpPr>
              <a:spLocks noChangeArrowheads="1"/>
            </p:cNvSpPr>
            <p:nvPr/>
          </p:nvSpPr>
          <p:spPr bwMode="auto">
            <a:xfrm rot="16200000">
              <a:off x="5515273" y="4573959"/>
              <a:ext cx="1724025" cy="730250"/>
            </a:xfrm>
            <a:prstGeom prst="parallelogram">
              <a:avLst>
                <a:gd name="adj" fmla="val 49660"/>
              </a:avLst>
            </a:prstGeom>
            <a:gradFill rotWithShape="1">
              <a:gsLst>
                <a:gs pos="0">
                  <a:srgbClr val="DDDDDD">
                    <a:alpha val="52000"/>
                  </a:srgbClr>
                </a:gs>
                <a:gs pos="100000">
                  <a:srgbClr val="DDDDDD">
                    <a:gamma/>
                    <a:shade val="46275"/>
                    <a:invGamma/>
                    <a:alpha val="52000"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83969" tIns="41985" rIns="83969" bIns="4198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Line 32"/>
            <p:cNvSpPr>
              <a:spLocks noChangeShapeType="1"/>
            </p:cNvSpPr>
            <p:nvPr/>
          </p:nvSpPr>
          <p:spPr bwMode="auto">
            <a:xfrm>
              <a:off x="4577880" y="3178861"/>
              <a:ext cx="1362271" cy="826202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83969" tIns="41985" rIns="83969" bIns="4198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Text Box 33"/>
            <p:cNvSpPr txBox="1">
              <a:spLocks noChangeArrowheads="1"/>
            </p:cNvSpPr>
            <p:nvPr/>
          </p:nvSpPr>
          <p:spPr bwMode="auto">
            <a:xfrm>
              <a:off x="3869262" y="3007371"/>
              <a:ext cx="612007" cy="22328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lIns="83969" tIns="41985" rIns="83969" bIns="41985">
              <a:spAutoFit/>
            </a:bodyPr>
            <a:lstStyle>
              <a:lvl1pPr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Window</a:t>
              </a:r>
              <a:endPara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0" name="Line 34"/>
            <p:cNvSpPr>
              <a:spLocks noChangeShapeType="1"/>
            </p:cNvSpPr>
            <p:nvPr/>
          </p:nvSpPr>
          <p:spPr bwMode="auto">
            <a:xfrm flipH="1">
              <a:off x="2640311" y="3178861"/>
              <a:ext cx="1110848" cy="434658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83969" tIns="41985" rIns="83969" bIns="4198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Line 35"/>
            <p:cNvSpPr>
              <a:spLocks noChangeShapeType="1"/>
            </p:cNvSpPr>
            <p:nvPr/>
          </p:nvSpPr>
          <p:spPr bwMode="auto">
            <a:xfrm flipH="1">
              <a:off x="3486447" y="3350354"/>
              <a:ext cx="382815" cy="339366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83969" tIns="41985" rIns="83969" bIns="4198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Line 36"/>
            <p:cNvSpPr>
              <a:spLocks noChangeShapeType="1"/>
            </p:cNvSpPr>
            <p:nvPr/>
          </p:nvSpPr>
          <p:spPr bwMode="auto">
            <a:xfrm>
              <a:off x="4223571" y="3350353"/>
              <a:ext cx="101077" cy="282217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83969" tIns="41985" rIns="83969" bIns="4198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Line 37"/>
            <p:cNvSpPr>
              <a:spLocks noChangeShapeType="1"/>
            </p:cNvSpPr>
            <p:nvPr/>
          </p:nvSpPr>
          <p:spPr bwMode="auto">
            <a:xfrm>
              <a:off x="4459777" y="3350354"/>
              <a:ext cx="671321" cy="637817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83969" tIns="41985" rIns="83969" bIns="4198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Text Box 38"/>
            <p:cNvSpPr txBox="1">
              <a:spLocks noChangeArrowheads="1"/>
            </p:cNvSpPr>
            <p:nvPr/>
          </p:nvSpPr>
          <p:spPr bwMode="auto">
            <a:xfrm>
              <a:off x="6909098" y="3811958"/>
              <a:ext cx="649288" cy="230188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rgbClr val="B2B2B2"/>
              </a:solidFill>
              <a:miter lim="800000"/>
              <a:headEnd/>
              <a:tailEnd/>
            </a:ln>
          </p:spPr>
          <p:txBody>
            <a:bodyPr lIns="83969" tIns="41985" rIns="83969" bIns="41985">
              <a:spAutoFit/>
            </a:bodyPr>
            <a:lstStyle>
              <a:lvl1pPr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5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5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Surface</a:t>
              </a:r>
              <a:endParaRPr kumimoji="0" lang="en-GB" sz="9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5" name="Line 39"/>
            <p:cNvSpPr>
              <a:spLocks noChangeShapeType="1"/>
            </p:cNvSpPr>
            <p:nvPr/>
          </p:nvSpPr>
          <p:spPr bwMode="auto">
            <a:xfrm flipH="1">
              <a:off x="6885286" y="4056433"/>
              <a:ext cx="227012" cy="260350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83969" tIns="41985" rIns="83969" bIns="41985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 smtClean="0"/>
              <a:t>Every window has its own painter</a:t>
            </a:r>
          </a:p>
          <a:p>
            <a:r>
              <a:rPr lang="en-US" sz="1900" dirty="0" smtClean="0"/>
              <a:t>Painters can be used in widgets or in animations</a:t>
            </a:r>
          </a:p>
          <a:p>
            <a:r>
              <a:rPr lang="en-US" sz="1900" dirty="0" smtClean="0"/>
              <a:t>The painter is responsible for rendering the content of a window</a:t>
            </a:r>
          </a:p>
          <a:p>
            <a:r>
              <a:rPr lang="en-US" sz="1900" dirty="0" smtClean="0"/>
              <a:t>Painters are triggered by the window tree manager via invalidation of  the associated windows </a:t>
            </a:r>
          </a:p>
          <a:p>
            <a:r>
              <a:rPr lang="en-US" sz="1900" dirty="0" smtClean="0"/>
              <a:t>Rendering is done by the graphic subsystem</a:t>
            </a:r>
          </a:p>
          <a:p>
            <a:r>
              <a:rPr lang="en-US" sz="1900" dirty="0" smtClean="0"/>
              <a:t>A painter can only paint inside its window. Any painting outside of the assigned window is clipped</a:t>
            </a:r>
            <a:endParaRPr lang="en-US" sz="19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Painter</a:t>
            </a:r>
            <a:endParaRPr lang="en-US" dirty="0"/>
          </a:p>
        </p:txBody>
      </p:sp>
      <p:sp>
        <p:nvSpPr>
          <p:cNvPr id="36" name="AutoShape 3"/>
          <p:cNvSpPr>
            <a:spLocks noChangeArrowheads="1"/>
          </p:cNvSpPr>
          <p:nvPr/>
        </p:nvSpPr>
        <p:spPr bwMode="auto">
          <a:xfrm>
            <a:off x="1488278" y="4141731"/>
            <a:ext cx="1283522" cy="1856227"/>
          </a:xfrm>
          <a:prstGeom prst="roundRect">
            <a:avLst>
              <a:gd name="adj" fmla="val 5792"/>
            </a:avLst>
          </a:prstGeom>
          <a:gradFill rotWithShape="1">
            <a:gsLst>
              <a:gs pos="0">
                <a:srgbClr val="33CCFF">
                  <a:alpha val="52000"/>
                </a:srgbClr>
              </a:gs>
              <a:gs pos="50000">
                <a:srgbClr val="33CCFF">
                  <a:gamma/>
                  <a:tint val="20392"/>
                  <a:invGamma/>
                  <a:alpha val="56000"/>
                </a:srgbClr>
              </a:gs>
              <a:gs pos="100000">
                <a:srgbClr val="33CCFF">
                  <a:alpha val="52000"/>
                </a:srgbClr>
              </a:gs>
            </a:gsLst>
            <a:lin ang="2700000" scaled="1"/>
          </a:gradFill>
          <a:ln w="9525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lIns="83969" tIns="41985" rIns="83969" bIns="41985"/>
          <a:lstStyle/>
          <a:p>
            <a:pPr marL="0" marR="0" lvl="0" indent="0" defTabSz="9154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Widget Tree</a:t>
            </a: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" name="AutoShape 4"/>
          <p:cNvSpPr>
            <a:spLocks noChangeArrowheads="1"/>
          </p:cNvSpPr>
          <p:nvPr/>
        </p:nvSpPr>
        <p:spPr bwMode="auto">
          <a:xfrm rot="16200000">
            <a:off x="5018307" y="4831571"/>
            <a:ext cx="2327586" cy="1203975"/>
          </a:xfrm>
          <a:prstGeom prst="parallelogram">
            <a:avLst>
              <a:gd name="adj" fmla="val 44918"/>
            </a:avLst>
          </a:prstGeom>
          <a:gradFill rotWithShape="1">
            <a:gsLst>
              <a:gs pos="0">
                <a:srgbClr val="FF9900">
                  <a:gamma/>
                  <a:shade val="46275"/>
                  <a:invGamma/>
                  <a:alpha val="52000"/>
                </a:srgbClr>
              </a:gs>
              <a:gs pos="50000">
                <a:srgbClr val="FF9900">
                  <a:alpha val="52000"/>
                </a:srgbClr>
              </a:gs>
              <a:gs pos="100000">
                <a:srgbClr val="FF9900">
                  <a:gamma/>
                  <a:shade val="46275"/>
                  <a:invGamma/>
                  <a:alpha val="52000"/>
                </a:srgbClr>
              </a:gs>
            </a:gsLst>
            <a:lin ang="27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3969" tIns="41985" rIns="83969" bIns="4198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8" name="Group 5"/>
          <p:cNvGrpSpPr>
            <a:grpSpLocks/>
          </p:cNvGrpSpPr>
          <p:nvPr/>
        </p:nvGrpSpPr>
        <p:grpSpPr bwMode="auto">
          <a:xfrm>
            <a:off x="3563888" y="4053742"/>
            <a:ext cx="1260537" cy="2147039"/>
            <a:chOff x="1974" y="1426"/>
            <a:chExt cx="518" cy="1335"/>
          </a:xfrm>
        </p:grpSpPr>
        <p:sp>
          <p:nvSpPr>
            <p:cNvPr id="39" name="AutoShape 6"/>
            <p:cNvSpPr>
              <a:spLocks noChangeArrowheads="1"/>
            </p:cNvSpPr>
            <p:nvPr/>
          </p:nvSpPr>
          <p:spPr bwMode="auto">
            <a:xfrm rot="16200000">
              <a:off x="2127" y="1650"/>
              <a:ext cx="435" cy="296"/>
            </a:xfrm>
            <a:prstGeom prst="parallelogram">
              <a:avLst>
                <a:gd name="adj" fmla="val 48643"/>
              </a:avLst>
            </a:prstGeom>
            <a:gradFill rotWithShape="1">
              <a:gsLst>
                <a:gs pos="0">
                  <a:srgbClr val="DDDDDD">
                    <a:alpha val="52000"/>
                  </a:srgbClr>
                </a:gs>
                <a:gs pos="100000">
                  <a:srgbClr val="DDDDDD">
                    <a:gamma/>
                    <a:shade val="46275"/>
                    <a:invGamma/>
                    <a:alpha val="52000"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0" name="AutoShape 7"/>
            <p:cNvSpPr>
              <a:spLocks noChangeArrowheads="1"/>
            </p:cNvSpPr>
            <p:nvPr/>
          </p:nvSpPr>
          <p:spPr bwMode="auto">
            <a:xfrm rot="16200000">
              <a:off x="1924" y="1769"/>
              <a:ext cx="434" cy="296"/>
            </a:xfrm>
            <a:prstGeom prst="parallelogram">
              <a:avLst>
                <a:gd name="adj" fmla="val 48643"/>
              </a:avLst>
            </a:prstGeom>
            <a:gradFill rotWithShape="1">
              <a:gsLst>
                <a:gs pos="0">
                  <a:srgbClr val="DDDDDD">
                    <a:alpha val="52000"/>
                  </a:srgbClr>
                </a:gs>
                <a:gs pos="100000">
                  <a:srgbClr val="DDDDDD">
                    <a:gamma/>
                    <a:shade val="46275"/>
                    <a:invGamma/>
                    <a:alpha val="52000"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AutoShape 8"/>
            <p:cNvSpPr>
              <a:spLocks noChangeArrowheads="1"/>
            </p:cNvSpPr>
            <p:nvPr/>
          </p:nvSpPr>
          <p:spPr bwMode="auto">
            <a:xfrm rot="16200000">
              <a:off x="1909" y="1495"/>
              <a:ext cx="434" cy="296"/>
            </a:xfrm>
            <a:prstGeom prst="parallelogram">
              <a:avLst>
                <a:gd name="adj" fmla="val 48643"/>
              </a:avLst>
            </a:prstGeom>
            <a:gradFill rotWithShape="1">
              <a:gsLst>
                <a:gs pos="0">
                  <a:srgbClr val="DDDDDD">
                    <a:alpha val="52000"/>
                  </a:srgbClr>
                </a:gs>
                <a:gs pos="100000">
                  <a:srgbClr val="DDDDDD">
                    <a:gamma/>
                    <a:shade val="46275"/>
                    <a:invGamma/>
                    <a:alpha val="52000"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2" name="AutoShape 9"/>
            <p:cNvSpPr>
              <a:spLocks noChangeArrowheads="1"/>
            </p:cNvSpPr>
            <p:nvPr/>
          </p:nvSpPr>
          <p:spPr bwMode="auto">
            <a:xfrm rot="16200000">
              <a:off x="1866" y="2135"/>
              <a:ext cx="956" cy="296"/>
            </a:xfrm>
            <a:prstGeom prst="parallelogram">
              <a:avLst>
                <a:gd name="adj" fmla="val 48640"/>
              </a:avLst>
            </a:prstGeom>
            <a:gradFill rotWithShape="1">
              <a:gsLst>
                <a:gs pos="0">
                  <a:srgbClr val="DDDDDD">
                    <a:alpha val="52000"/>
                  </a:srgbClr>
                </a:gs>
                <a:gs pos="100000">
                  <a:srgbClr val="DDDDDD">
                    <a:gamma/>
                    <a:shade val="46275"/>
                    <a:invGamma/>
                    <a:alpha val="52000"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AutoShape 10"/>
            <p:cNvSpPr>
              <a:spLocks noChangeArrowheads="1"/>
            </p:cNvSpPr>
            <p:nvPr/>
          </p:nvSpPr>
          <p:spPr bwMode="auto">
            <a:xfrm rot="16200000">
              <a:off x="1784" y="2146"/>
              <a:ext cx="675" cy="296"/>
            </a:xfrm>
            <a:prstGeom prst="parallelogram">
              <a:avLst>
                <a:gd name="adj" fmla="val 52027"/>
              </a:avLst>
            </a:prstGeom>
            <a:gradFill rotWithShape="1">
              <a:gsLst>
                <a:gs pos="0">
                  <a:srgbClr val="DDDDDD">
                    <a:alpha val="52000"/>
                  </a:srgbClr>
                </a:gs>
                <a:gs pos="100000">
                  <a:srgbClr val="DDDDDD">
                    <a:gamma/>
                    <a:shade val="46275"/>
                    <a:invGamma/>
                    <a:alpha val="52000"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1814385" y="4601232"/>
            <a:ext cx="587849" cy="223289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rgbClr val="FFFFDA"/>
              </a:gs>
              <a:gs pos="100000">
                <a:srgbClr val="FFFF99"/>
              </a:gs>
            </a:gsLst>
            <a:lin ang="2700000" scaled="1"/>
          </a:gradFill>
          <a:ln w="9525" algn="ctr">
            <a:solidFill>
              <a:srgbClr val="CCCC00"/>
            </a:solidFill>
            <a:miter lim="800000"/>
            <a:headEnd/>
            <a:tailEnd/>
          </a:ln>
        </p:spPr>
        <p:txBody>
          <a:bodyPr wrap="square" lIns="83969" tIns="41985" rIns="83969" bIns="41985">
            <a:spAutoFit/>
          </a:bodyPr>
          <a:lstStyle>
            <a:lvl1pPr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Widget</a:t>
            </a:r>
            <a:endParaRPr kumimoji="0" lang="en-US" sz="9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8" name="Line 15"/>
          <p:cNvSpPr>
            <a:spLocks noChangeShapeType="1"/>
          </p:cNvSpPr>
          <p:nvPr/>
        </p:nvSpPr>
        <p:spPr bwMode="auto">
          <a:xfrm flipV="1">
            <a:off x="2555776" y="4341774"/>
            <a:ext cx="1080120" cy="3600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83969" tIns="41985" rIns="83969" bIns="4198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3" name="Text Box 21"/>
          <p:cNvSpPr txBox="1">
            <a:spLocks noChangeArrowheads="1"/>
          </p:cNvSpPr>
          <p:nvPr/>
        </p:nvSpPr>
        <p:spPr bwMode="auto">
          <a:xfrm>
            <a:off x="1981478" y="5014229"/>
            <a:ext cx="574298" cy="223289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rgbClr val="FFFFDA"/>
              </a:gs>
              <a:gs pos="100000">
                <a:srgbClr val="FFFF99"/>
              </a:gs>
            </a:gsLst>
            <a:lin ang="2700000" scaled="1"/>
          </a:gradFill>
          <a:ln w="9525" algn="ctr">
            <a:solidFill>
              <a:srgbClr val="CCCC00"/>
            </a:solidFill>
            <a:miter lim="800000"/>
            <a:headEnd/>
            <a:tailEnd/>
          </a:ln>
        </p:spPr>
        <p:txBody>
          <a:bodyPr wrap="square" lIns="83969" tIns="41985" rIns="83969" bIns="41985">
            <a:spAutoFit/>
          </a:bodyPr>
          <a:lstStyle>
            <a:lvl1pPr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Widget</a:t>
            </a:r>
            <a:endParaRPr kumimoji="0" lang="en-US" sz="900" b="1" i="0" u="none" strike="noStrike" kern="0" cap="none" spc="0" normalizeH="0" baseline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54" name="Line 22"/>
          <p:cNvSpPr>
            <a:spLocks noChangeShapeType="1"/>
          </p:cNvSpPr>
          <p:nvPr/>
        </p:nvSpPr>
        <p:spPr bwMode="auto">
          <a:xfrm>
            <a:off x="1640756" y="4434355"/>
            <a:ext cx="0" cy="12035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83969" tIns="41985" rIns="83969" bIns="4198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5" name="Line 23"/>
          <p:cNvSpPr>
            <a:spLocks noChangeShapeType="1"/>
          </p:cNvSpPr>
          <p:nvPr/>
        </p:nvSpPr>
        <p:spPr bwMode="auto">
          <a:xfrm>
            <a:off x="1640756" y="4719812"/>
            <a:ext cx="16430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83969" tIns="41985" rIns="83969" bIns="4198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6" name="Line 24"/>
          <p:cNvSpPr>
            <a:spLocks noChangeShapeType="1"/>
          </p:cNvSpPr>
          <p:nvPr/>
        </p:nvSpPr>
        <p:spPr bwMode="auto">
          <a:xfrm>
            <a:off x="1865660" y="4818624"/>
            <a:ext cx="0" cy="110732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83969" tIns="41985" rIns="83969" bIns="4198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7" name="Line 25"/>
          <p:cNvSpPr>
            <a:spLocks noChangeShapeType="1"/>
          </p:cNvSpPr>
          <p:nvPr/>
        </p:nvSpPr>
        <p:spPr bwMode="auto">
          <a:xfrm>
            <a:off x="1872393" y="5104083"/>
            <a:ext cx="10504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83969" tIns="41985" rIns="83969" bIns="4198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8" name="Line 26"/>
          <p:cNvSpPr>
            <a:spLocks noChangeShapeType="1"/>
          </p:cNvSpPr>
          <p:nvPr/>
        </p:nvSpPr>
        <p:spPr bwMode="auto">
          <a:xfrm>
            <a:off x="1872393" y="5410280"/>
            <a:ext cx="10504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83969" tIns="41985" rIns="83969" bIns="4198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9" name="Line 27"/>
          <p:cNvSpPr>
            <a:spLocks noChangeShapeType="1"/>
          </p:cNvSpPr>
          <p:nvPr/>
        </p:nvSpPr>
        <p:spPr bwMode="auto">
          <a:xfrm>
            <a:off x="1872393" y="5755514"/>
            <a:ext cx="10504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83969" tIns="41985" rIns="83969" bIns="4198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0" name="Line 28"/>
          <p:cNvSpPr>
            <a:spLocks noChangeShapeType="1"/>
          </p:cNvSpPr>
          <p:nvPr/>
        </p:nvSpPr>
        <p:spPr bwMode="auto">
          <a:xfrm flipV="1">
            <a:off x="4932040" y="5349886"/>
            <a:ext cx="1080120" cy="7200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83969" tIns="41985" rIns="83969" bIns="4198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>
            <a:off x="2699792" y="5133862"/>
            <a:ext cx="1008112" cy="28803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83969" tIns="41985" rIns="83969" bIns="4198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8" name="Text Box 11"/>
          <p:cNvSpPr txBox="1">
            <a:spLocks noChangeArrowheads="1"/>
          </p:cNvSpPr>
          <p:nvPr/>
        </p:nvSpPr>
        <p:spPr bwMode="auto">
          <a:xfrm>
            <a:off x="1979712" y="5637918"/>
            <a:ext cx="587849" cy="223289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50000">
                <a:srgbClr val="FFFFDA"/>
              </a:gs>
              <a:gs pos="100000">
                <a:srgbClr val="FFFF99"/>
              </a:gs>
            </a:gsLst>
            <a:lin ang="2700000" scaled="1"/>
          </a:gradFill>
          <a:ln w="9525" algn="ctr">
            <a:solidFill>
              <a:srgbClr val="CCCC00"/>
            </a:solidFill>
            <a:miter lim="800000"/>
            <a:headEnd/>
            <a:tailEnd/>
          </a:ln>
        </p:spPr>
        <p:txBody>
          <a:bodyPr wrap="square" lIns="83969" tIns="41985" rIns="83969" bIns="41985">
            <a:spAutoFit/>
          </a:bodyPr>
          <a:lstStyle>
            <a:lvl1pPr eaLnBrk="0" hangingPunct="0">
              <a:defRPr sz="15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5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5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5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5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Widget</a:t>
            </a:r>
            <a:endParaRPr kumimoji="0" lang="en-US" sz="900" b="1" i="0" u="none" strike="noStrike" kern="0" cap="none" spc="0" normalizeH="0" baseline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69" name="Line 15"/>
          <p:cNvSpPr>
            <a:spLocks noChangeShapeType="1"/>
          </p:cNvSpPr>
          <p:nvPr/>
        </p:nvSpPr>
        <p:spPr bwMode="auto">
          <a:xfrm flipV="1">
            <a:off x="2699792" y="4845830"/>
            <a:ext cx="1368152" cy="86409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83969" tIns="41985" rIns="83969" bIns="4198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0" name="AutoShape 3"/>
          <p:cNvSpPr>
            <a:spLocks noChangeArrowheads="1"/>
          </p:cNvSpPr>
          <p:nvPr/>
        </p:nvSpPr>
        <p:spPr bwMode="auto">
          <a:xfrm>
            <a:off x="1475656" y="6069967"/>
            <a:ext cx="1283522" cy="504055"/>
          </a:xfrm>
          <a:prstGeom prst="roundRect">
            <a:avLst>
              <a:gd name="adj" fmla="val 5792"/>
            </a:avLst>
          </a:prstGeom>
          <a:gradFill rotWithShape="1">
            <a:gsLst>
              <a:gs pos="0">
                <a:srgbClr val="33CCFF">
                  <a:alpha val="52000"/>
                </a:srgbClr>
              </a:gs>
              <a:gs pos="50000">
                <a:srgbClr val="33CCFF">
                  <a:gamma/>
                  <a:tint val="20392"/>
                  <a:invGamma/>
                  <a:alpha val="56000"/>
                </a:srgbClr>
              </a:gs>
              <a:gs pos="100000">
                <a:srgbClr val="33CCFF">
                  <a:alpha val="52000"/>
                </a:srgbClr>
              </a:gs>
            </a:gsLst>
            <a:lin ang="2700000" scaled="1"/>
          </a:gradFill>
          <a:ln w="9525" algn="ctr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lIns="83969" tIns="41985" rIns="83969" bIns="41985"/>
          <a:lstStyle/>
          <a:p>
            <a:pPr marL="0" marR="0" lvl="0" indent="0" defTabSz="91549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Painter</a:t>
            </a: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1" name="Line 15"/>
          <p:cNvSpPr>
            <a:spLocks noChangeShapeType="1"/>
          </p:cNvSpPr>
          <p:nvPr/>
        </p:nvSpPr>
        <p:spPr bwMode="auto">
          <a:xfrm flipV="1">
            <a:off x="2699792" y="5421895"/>
            <a:ext cx="1872208" cy="86409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83969" tIns="41985" rIns="83969" bIns="41985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2" name="Textfeld 71"/>
          <p:cNvSpPr txBox="1"/>
          <p:nvPr/>
        </p:nvSpPr>
        <p:spPr>
          <a:xfrm>
            <a:off x="3635896" y="3779748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Windows</a:t>
            </a:r>
            <a:endParaRPr lang="en-US" dirty="0"/>
          </a:p>
        </p:txBody>
      </p:sp>
      <p:sp>
        <p:nvSpPr>
          <p:cNvPr id="74" name="Textfeld 73"/>
          <p:cNvSpPr txBox="1"/>
          <p:nvPr/>
        </p:nvSpPr>
        <p:spPr>
          <a:xfrm>
            <a:off x="5652120" y="3779748"/>
            <a:ext cx="880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Surface</a:t>
            </a:r>
            <a:endParaRPr lang="en-US" dirty="0"/>
          </a:p>
        </p:txBody>
      </p:sp>
      <p:sp>
        <p:nvSpPr>
          <p:cNvPr id="31" name="Rechteck 30"/>
          <p:cNvSpPr/>
          <p:nvPr/>
        </p:nvSpPr>
        <p:spPr>
          <a:xfrm>
            <a:off x="1691680" y="3779748"/>
            <a:ext cx="952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kern="0" dirty="0" smtClean="0">
                <a:solidFill>
                  <a:sysClr val="windowText" lastClr="000000"/>
                </a:solidFill>
              </a:rPr>
              <a:t>Painters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A </a:t>
            </a:r>
            <a:r>
              <a:rPr lang="en-US" sz="2000" dirty="0" smtClean="0"/>
              <a:t>(animation) painter is </a:t>
            </a:r>
            <a:r>
              <a:rPr lang="en-US" sz="2000" dirty="0" smtClean="0"/>
              <a:t>used to copy / </a:t>
            </a:r>
            <a:r>
              <a:rPr lang="en-US" sz="2000" dirty="0" err="1" smtClean="0"/>
              <a:t>blit</a:t>
            </a:r>
            <a:r>
              <a:rPr lang="en-US" sz="2000" dirty="0" smtClean="0"/>
              <a:t> the content of one surface to another</a:t>
            </a:r>
          </a:p>
          <a:p>
            <a:r>
              <a:rPr lang="en-US" sz="2000" dirty="0" smtClean="0"/>
              <a:t>They run with a defined cycle time</a:t>
            </a:r>
          </a:p>
          <a:p>
            <a:r>
              <a:rPr lang="en-US" sz="2000" dirty="0" smtClean="0"/>
              <a:t>Their properties can be influenced by animations</a:t>
            </a:r>
          </a:p>
          <a:p>
            <a:r>
              <a:rPr lang="en-US" sz="2000" dirty="0" smtClean="0"/>
              <a:t>They are used for display information which has to be provided very fast</a:t>
            </a:r>
          </a:p>
          <a:p>
            <a:r>
              <a:rPr lang="en-US" sz="2000" dirty="0" smtClean="0"/>
              <a:t>Properties:	- Source Pos/Size</a:t>
            </a:r>
            <a:br>
              <a:rPr lang="en-US" sz="2000" dirty="0" smtClean="0"/>
            </a:br>
            <a:r>
              <a:rPr lang="en-US" sz="2000" dirty="0" smtClean="0"/>
              <a:t>		- Destination Pos/Size</a:t>
            </a:r>
            <a:br>
              <a:rPr lang="en-US" sz="2000" dirty="0" smtClean="0"/>
            </a:br>
            <a:r>
              <a:rPr lang="en-US" sz="2000" dirty="0" smtClean="0"/>
              <a:t>		- Blend Modes </a:t>
            </a:r>
            <a:br>
              <a:rPr lang="en-US" sz="2000" dirty="0" smtClean="0"/>
            </a:br>
            <a:r>
              <a:rPr lang="en-US" sz="2000" dirty="0" smtClean="0"/>
              <a:t>		- Color / Alpha Factors</a:t>
            </a:r>
          </a:p>
          <a:p>
            <a:r>
              <a:rPr lang="en-US" sz="2000" dirty="0" smtClean="0"/>
              <a:t>Modes: 	- </a:t>
            </a:r>
            <a:r>
              <a:rPr lang="en-US" sz="2000" dirty="0" err="1" smtClean="0"/>
              <a:t>Blit</a:t>
            </a:r>
            <a:r>
              <a:rPr lang="en-US" sz="2000" dirty="0" smtClean="0"/>
              <a:t> Surface  </a:t>
            </a:r>
            <a:br>
              <a:rPr lang="en-US" sz="2000" dirty="0" smtClean="0"/>
            </a:br>
            <a:r>
              <a:rPr lang="en-US" sz="2000" dirty="0" smtClean="0"/>
              <a:t>		- Draw Bitmap (from RSST)</a:t>
            </a:r>
            <a:br>
              <a:rPr lang="en-US" sz="2000" dirty="0" smtClean="0"/>
            </a:br>
            <a:r>
              <a:rPr lang="en-US" sz="2000" dirty="0" smtClean="0"/>
              <a:t>		- change Layer Properties	</a:t>
            </a:r>
          </a:p>
          <a:p>
            <a:r>
              <a:rPr lang="en-US" sz="2000" dirty="0" smtClean="0"/>
              <a:t>There can be special </a:t>
            </a:r>
            <a:r>
              <a:rPr lang="en-US" sz="2000" dirty="0" smtClean="0"/>
              <a:t>Painters </a:t>
            </a:r>
            <a:r>
              <a:rPr lang="en-US" sz="2000" dirty="0" smtClean="0"/>
              <a:t>for special purposes</a:t>
            </a:r>
            <a:br>
              <a:rPr lang="en-US" sz="2000" dirty="0" smtClean="0"/>
            </a:br>
            <a:r>
              <a:rPr lang="en-US" sz="2000" dirty="0" smtClean="0"/>
              <a:t>e.g. pointers in a gauge, telltales, warping </a:t>
            </a:r>
          </a:p>
          <a:p>
            <a:pPr>
              <a:buNone/>
            </a:pPr>
            <a:endParaRPr lang="en-US" sz="2000" dirty="0" smtClean="0"/>
          </a:p>
          <a:p>
            <a:pPr lvl="1"/>
            <a:endParaRPr lang="en-US" sz="1600" dirty="0" smtClean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 Manager Application </a:t>
            </a:r>
            <a:r>
              <a:rPr lang="en-US" dirty="0" smtClean="0"/>
              <a:t>(Painter)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/>
              <a:t>A </a:t>
            </a:r>
            <a:r>
              <a:rPr lang="en-GB" sz="2400" dirty="0" err="1" smtClean="0"/>
              <a:t>Buflet</a:t>
            </a:r>
            <a:r>
              <a:rPr lang="en-GB" sz="2400" dirty="0" smtClean="0"/>
              <a:t> is a abstraction of a surface inside of ARTEMMIS</a:t>
            </a:r>
          </a:p>
          <a:p>
            <a:r>
              <a:rPr lang="en-GB" sz="2400" dirty="0" smtClean="0"/>
              <a:t>It manages the buffers of a surface</a:t>
            </a:r>
          </a:p>
          <a:p>
            <a:r>
              <a:rPr lang="en-GB" sz="2400" dirty="0" smtClean="0"/>
              <a:t>It handles the flip operation</a:t>
            </a:r>
          </a:p>
          <a:p>
            <a:r>
              <a:rPr lang="en-GB" sz="2400" dirty="0" smtClean="0"/>
              <a:t>It hides the buffer management to the windows</a:t>
            </a:r>
          </a:p>
          <a:p>
            <a:r>
              <a:rPr lang="en-GB" sz="2400" dirty="0" smtClean="0"/>
              <a:t>It optimizes the drawing operations on surface level</a:t>
            </a:r>
          </a:p>
          <a:p>
            <a:endParaRPr lang="en-US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Buflet</a:t>
            </a:r>
            <a:endParaRPr lang="de-DE" dirty="0"/>
          </a:p>
        </p:txBody>
      </p:sp>
      <p:sp>
        <p:nvSpPr>
          <p:cNvPr id="13" name="AutoShape 4"/>
          <p:cNvSpPr>
            <a:spLocks noChangeArrowheads="1"/>
          </p:cNvSpPr>
          <p:nvPr/>
        </p:nvSpPr>
        <p:spPr bwMode="auto">
          <a:xfrm rot="16200000">
            <a:off x="4199187" y="4161854"/>
            <a:ext cx="3028950" cy="1419225"/>
          </a:xfrm>
          <a:prstGeom prst="parallelogram">
            <a:avLst>
              <a:gd name="adj" fmla="val 44918"/>
            </a:avLst>
          </a:prstGeom>
          <a:gradFill rotWithShape="1">
            <a:gsLst>
              <a:gs pos="0">
                <a:schemeClr val="hlink">
                  <a:gamma/>
                  <a:shade val="46275"/>
                  <a:invGamma/>
                  <a:alpha val="52000"/>
                </a:schemeClr>
              </a:gs>
              <a:gs pos="50000">
                <a:schemeClr val="hlink">
                  <a:alpha val="52000"/>
                </a:schemeClr>
              </a:gs>
              <a:gs pos="100000">
                <a:schemeClr val="hlink">
                  <a:gamma/>
                  <a:shade val="46275"/>
                  <a:invGamma/>
                  <a:alpha val="52000"/>
                </a:schemeClr>
              </a:gs>
            </a:gsLst>
            <a:lin ang="270000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vert" wrap="none" lIns="83969" tIns="41985" rIns="83969" bIns="41985" anchor="ctr"/>
          <a:lstStyle/>
          <a:p>
            <a:pPr>
              <a:defRPr/>
            </a:pPr>
            <a:r>
              <a:rPr lang="en-US" dirty="0" smtClean="0"/>
              <a:t>Surface</a:t>
            </a:r>
            <a:endParaRPr lang="en-US" dirty="0"/>
          </a:p>
        </p:txBody>
      </p:sp>
      <p:sp>
        <p:nvSpPr>
          <p:cNvPr id="14" name="Line 29"/>
          <p:cNvSpPr>
            <a:spLocks noChangeShapeType="1"/>
          </p:cNvSpPr>
          <p:nvPr/>
        </p:nvSpPr>
        <p:spPr bwMode="auto">
          <a:xfrm>
            <a:off x="3505895" y="4455367"/>
            <a:ext cx="1786185" cy="1977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83969" tIns="41985" rIns="83969" bIns="41985" anchor="ctr"/>
          <a:lstStyle/>
          <a:p>
            <a:endParaRPr lang="en-US"/>
          </a:p>
        </p:txBody>
      </p:sp>
      <p:sp>
        <p:nvSpPr>
          <p:cNvPr id="15" name="AutoShape 31"/>
          <p:cNvSpPr>
            <a:spLocks noChangeArrowheads="1"/>
          </p:cNvSpPr>
          <p:nvPr/>
        </p:nvSpPr>
        <p:spPr bwMode="auto">
          <a:xfrm>
            <a:off x="2699792" y="3861048"/>
            <a:ext cx="776288" cy="136815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33CC33"/>
              </a:gs>
              <a:gs pos="100000">
                <a:srgbClr val="6BDA6B"/>
              </a:gs>
            </a:gsLst>
            <a:lin ang="18900000" scaled="1"/>
          </a:gradFill>
          <a:ln w="9525" algn="ctr">
            <a:solidFill>
              <a:srgbClr val="006600"/>
            </a:solidFill>
            <a:round/>
            <a:headEnd/>
            <a:tailEnd/>
          </a:ln>
        </p:spPr>
        <p:txBody>
          <a:bodyPr wrap="none" lIns="83969" tIns="41985" rIns="83969" bIns="41985"/>
          <a:lstStyle/>
          <a:p>
            <a:r>
              <a:rPr lang="en-US" sz="900" b="1" dirty="0" err="1" smtClean="0"/>
              <a:t>Buflet</a:t>
            </a:r>
            <a:endParaRPr lang="en-US" sz="9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MI_05 Animationen">
  <a:themeElements>
    <a:clrScheme name="Schleissheimer">
      <a:dk1>
        <a:sysClr val="windowText" lastClr="000000"/>
      </a:dk1>
      <a:lt1>
        <a:sysClr val="window" lastClr="FFFFFF"/>
      </a:lt1>
      <a:dk2>
        <a:srgbClr val="382280"/>
      </a:dk2>
      <a:lt2>
        <a:srgbClr val="F4F3F8"/>
      </a:lt2>
      <a:accent1>
        <a:srgbClr val="EB328C"/>
      </a:accent1>
      <a:accent2>
        <a:srgbClr val="382280"/>
      </a:accent2>
      <a:accent3>
        <a:srgbClr val="FFF100"/>
      </a:accent3>
      <a:accent4>
        <a:srgbClr val="C7C1DD"/>
      </a:accent4>
      <a:accent5>
        <a:srgbClr val="7F7F7F"/>
      </a:accent5>
      <a:accent6>
        <a:srgbClr val="F7ACD1"/>
      </a:accent6>
      <a:hlink>
        <a:srgbClr val="3F3F3F"/>
      </a:hlink>
      <a:folHlink>
        <a:srgbClr val="785BD3"/>
      </a:folHlink>
    </a:clrScheme>
    <a:fontScheme name="Schleissheimer Plexes">
      <a:majorFont>
        <a:latin typeface="Plexes Pro Blk"/>
        <a:ea typeface=""/>
        <a:cs typeface=""/>
      </a:majorFont>
      <a:minorFont>
        <a:latin typeface="Plexes Pro Bk"/>
        <a:ea typeface=""/>
        <a:cs typeface=""/>
      </a:minorFont>
    </a:fontScheme>
    <a:fmtScheme name="Klarhei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HMI_05 Animationen</Template>
  <TotalTime>0</TotalTime>
  <Words>1390</Words>
  <Application>Microsoft Office PowerPoint</Application>
  <PresentationFormat>Bildschirmpräsentation (4:3)</PresentationFormat>
  <Paragraphs>469</Paragraphs>
  <Slides>27</Slides>
  <Notes>4</Notes>
  <HiddenSlides>0</HiddenSlides>
  <MMClips>1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HMI_05 Animationen</vt:lpstr>
      <vt:lpstr>HMI Training</vt:lpstr>
      <vt:lpstr>Lecturer</vt:lpstr>
      <vt:lpstr>Topics</vt:lpstr>
      <vt:lpstr>Surface</vt:lpstr>
      <vt:lpstr>Display, HW-Layer</vt:lpstr>
      <vt:lpstr>Windows</vt:lpstr>
      <vt:lpstr>Painter</vt:lpstr>
      <vt:lpstr>Window Manager Application (Painter)</vt:lpstr>
      <vt:lpstr>Buflet</vt:lpstr>
      <vt:lpstr>Buflet Sections</vt:lpstr>
      <vt:lpstr>Time Domains</vt:lpstr>
      <vt:lpstr>Synchronization</vt:lpstr>
      <vt:lpstr>Double Buffer</vt:lpstr>
      <vt:lpstr>Consistency Point</vt:lpstr>
      <vt:lpstr>Flip / Flip Lock</vt:lpstr>
      <vt:lpstr>Composition</vt:lpstr>
      <vt:lpstr>Compositor</vt:lpstr>
      <vt:lpstr>Animation</vt:lpstr>
      <vt:lpstr>Animation Concept</vt:lpstr>
      <vt:lpstr>Animation Concept</vt:lpstr>
      <vt:lpstr>Structure of Animations</vt:lpstr>
      <vt:lpstr>Structure of Animations</vt:lpstr>
      <vt:lpstr>Easing</vt:lpstr>
      <vt:lpstr>Example Animation: “Menu List”</vt:lpstr>
      <vt:lpstr>Start Types of a Scene</vt:lpstr>
      <vt:lpstr>Interruptibility Matrix</vt:lpstr>
      <vt:lpstr>Summary</vt:lpstr>
    </vt:vector>
  </TitlesOfParts>
  <Company>Schleissheimer GmbH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 LPE Management</dc:title>
  <dc:creator>Staebe</dc:creator>
  <cp:lastModifiedBy>staebe</cp:lastModifiedBy>
  <cp:revision>206</cp:revision>
  <cp:lastPrinted>2014-10-02T14:13:00Z</cp:lastPrinted>
  <dcterms:created xsi:type="dcterms:W3CDTF">2015-04-01T07:53:55Z</dcterms:created>
  <dcterms:modified xsi:type="dcterms:W3CDTF">2015-07-23T11:40:58Z</dcterms:modified>
</cp:coreProperties>
</file>