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335" r:id="rId2"/>
    <p:sldId id="353" r:id="rId3"/>
    <p:sldId id="336" r:id="rId4"/>
    <p:sldId id="341" r:id="rId5"/>
    <p:sldId id="340" r:id="rId6"/>
    <p:sldId id="342" r:id="rId7"/>
    <p:sldId id="347" r:id="rId8"/>
    <p:sldId id="343" r:id="rId9"/>
    <p:sldId id="349" r:id="rId10"/>
    <p:sldId id="345" r:id="rId11"/>
    <p:sldId id="351" r:id="rId12"/>
    <p:sldId id="350" r:id="rId13"/>
    <p:sldId id="352" r:id="rId14"/>
    <p:sldId id="354" r:id="rId15"/>
    <p:sldId id="355" r:id="rId16"/>
    <p:sldId id="356" r:id="rId17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747474"/>
    <a:srgbClr val="A6A6A6"/>
    <a:srgbClr val="B2B2B2"/>
    <a:srgbClr val="EAEAEA"/>
    <a:srgbClr val="FFFEFD"/>
    <a:srgbClr val="FFFEFE"/>
    <a:srgbClr val="FFFFFE"/>
    <a:srgbClr val="FFFEFF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125" d="100"/>
          <a:sy n="125" d="100"/>
        </p:scale>
        <p:origin x="-226" y="226"/>
      </p:cViewPr>
      <p:guideLst>
        <p:guide orient="horz" pos="845"/>
        <p:guide orient="horz" pos="3702"/>
        <p:guide orient="horz" pos="2296"/>
        <p:guide orient="horz" pos="2251"/>
        <p:guide orient="horz" pos="119"/>
        <p:guide orient="horz" pos="4201"/>
        <p:guide orient="horz" pos="2614"/>
        <p:guide pos="249"/>
        <p:guide pos="2857"/>
        <p:guide pos="2903"/>
        <p:guide pos="3787"/>
        <p:guide pos="3742"/>
        <p:guide pos="2018"/>
        <p:guide pos="1973"/>
        <p:guide pos="5511"/>
        <p:guide pos="113"/>
        <p:guide pos="5647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8" y="188913"/>
            <a:ext cx="8785225" cy="3960812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 smtClean="0">
                <a:solidFill>
                  <a:schemeClr val="bg1"/>
                </a:solidFill>
              </a:rPr>
              <a:t>Bitte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decken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Sie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Fläche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mit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einem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Bild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ab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(24,4 x 11,0 cm)</a:t>
            </a:r>
            <a:endParaRPr lang="en-US" sz="1600" noProof="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smtClean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 smtClean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 smtClean="0"/>
              <a:t>Das Quality Seal hat </a:t>
            </a:r>
            <a:r>
              <a:rPr lang="en-US" noProof="0" dirty="0" err="1" smtClean="0"/>
              <a:t>im</a:t>
            </a:r>
            <a:r>
              <a:rPr lang="en-US" noProof="0" dirty="0" smtClean="0"/>
              <a:t> </a:t>
            </a:r>
            <a:r>
              <a:rPr lang="en-US" noProof="0" dirty="0" err="1" smtClean="0"/>
              <a:t>Vordergrund</a:t>
            </a:r>
            <a:r>
              <a:rPr lang="en-US" noProof="0" dirty="0" smtClean="0"/>
              <a:t> </a:t>
            </a:r>
            <a:r>
              <a:rPr lang="en-US" noProof="0" dirty="0" err="1" smtClean="0"/>
              <a:t>zu</a:t>
            </a:r>
            <a:r>
              <a:rPr lang="en-US" noProof="0" dirty="0" smtClean="0"/>
              <a:t> </a:t>
            </a:r>
            <a:r>
              <a:rPr lang="en-US" noProof="0" dirty="0" err="1" smtClean="0"/>
              <a:t>stehen</a:t>
            </a:r>
            <a:r>
              <a:rPr lang="en-US" noProof="0" dirty="0" smtClean="0"/>
              <a:t>.</a:t>
            </a:r>
            <a:br>
              <a:rPr lang="en-US" noProof="0" dirty="0" smtClean="0"/>
            </a:br>
            <a:r>
              <a:rPr lang="en-US" noProof="0" dirty="0" err="1" smtClean="0"/>
              <a:t>Bitte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ändern</a:t>
            </a:r>
            <a:r>
              <a:rPr lang="en-US" noProof="0" dirty="0" smtClean="0"/>
              <a:t> </a:t>
            </a:r>
            <a:r>
              <a:rPr lang="en-US" noProof="0" dirty="0" err="1" smtClean="0"/>
              <a:t>Sie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nicht</a:t>
            </a:r>
            <a:r>
              <a:rPr lang="en-US" noProof="0" dirty="0" smtClean="0"/>
              <a:t> die </a:t>
            </a:r>
            <a:r>
              <a:rPr lang="en-US" noProof="0" dirty="0" err="1" smtClean="0"/>
              <a:t>Größe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Position.</a:t>
            </a:r>
            <a:br>
              <a:rPr lang="en-US" noProof="0" dirty="0" smtClean="0"/>
            </a:br>
            <a:r>
              <a:rPr lang="en-US" noProof="0" dirty="0" smtClean="0"/>
              <a:t>The Quality Seal has to stay on top.</a:t>
            </a:r>
            <a:br>
              <a:rPr lang="en-US" noProof="0" dirty="0" smtClean="0"/>
            </a:br>
            <a:r>
              <a:rPr lang="en-US" noProof="0" dirty="0" smtClean="0"/>
              <a:t>Please do not change size or position.</a:t>
            </a:r>
          </a:p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=""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8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296862"/>
            <a:ext cx="8353424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F1258F60-48FC-489A-91BC-6E0B464E8D2C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Author, © Continental AG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617936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D8E2632B-7ABB-47FF-88A0-4A9B8B63F9DA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Author, © Continental AG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3833559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1437"/>
            <a:ext cx="273685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2055C603-2F96-4C80-BB05-9921AB8672CA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Author, © Continental AG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2791453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7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386431E5-9C6C-4E09-861E-07FDAE421A63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Author, © Continental AG</a:t>
            </a:r>
            <a:endParaRPr lang="en-US" noProof="0"/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3644900"/>
            <a:ext cx="4140199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3644900"/>
            <a:ext cx="4141788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</p:spTree>
    <p:extLst>
      <p:ext uri="{BB962C8B-B14F-4D97-AF65-F5344CB8AC3E}">
        <p14:creationId xmlns="" xmlns:p14="http://schemas.microsoft.com/office/powerpoint/2010/main" val="632796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3BD817-D861-487F-9A35-4AAF951B7B3B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Author, © Continental AG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3648201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4E68C6-1DBC-42CC-9C2B-187673C3493C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Author, © Continental AG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891307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A56C3-BECE-480A-867A-E0EECFE868EB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Author, © Continental AG</a:t>
            </a:r>
            <a:endParaRPr lang="en-US" noProof="0"/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smtClean="0">
                <a:solidFill>
                  <a:schemeClr val="tx1"/>
                </a:solidFill>
                <a:latin typeface="+mn-lt"/>
              </a:rPr>
              <a:t>Confidential</a:t>
            </a:r>
            <a:endParaRPr lang="en-US" sz="700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smtClean="0">
                <a:solidFill>
                  <a:schemeClr val="tx1"/>
                </a:solidFill>
                <a:latin typeface="+mn-lt"/>
              </a:rPr>
              <a:t>Space for Sender Information</a:t>
            </a:r>
            <a:endParaRPr lang="en-US" sz="700" b="1" noProof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" name="Gruppieren 1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229844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0F3D0A-07C8-47D7-A4F0-C3B4D82D7BAF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Author, © Continental AG</a:t>
            </a:r>
            <a:endParaRPr lang="en-US" noProof="0"/>
          </a:p>
        </p:txBody>
      </p:sp>
      <p:grpSp>
        <p:nvGrpSpPr>
          <p:cNvPr id="2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16911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296541-F995-4EE2-B425-B080F77F2E11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Author, © Continental AG</a:t>
            </a:r>
            <a:endParaRPr lang="en-US" noProof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smtClean="0">
                <a:solidFill>
                  <a:schemeClr val="bg1"/>
                </a:solidFill>
                <a:latin typeface="+mn-lt"/>
              </a:rPr>
              <a:t>Confidential</a:t>
            </a:r>
            <a:endParaRPr lang="en-US" sz="700" noProof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smtClean="0">
                <a:solidFill>
                  <a:schemeClr val="bg1"/>
                </a:solidFill>
                <a:latin typeface="+mn-lt"/>
              </a:rPr>
              <a:t>Space for Sender Information</a:t>
            </a:r>
            <a:endParaRPr lang="en-US" sz="700" b="1" noProof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7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pieren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74988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9AB9BC-EC3C-4486-9684-3F656F14D41E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Author, © Continental AG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2351567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839314"/>
            <a:ext cx="8172140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185084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pic>
        <p:nvPicPr>
          <p:cNvPr id="14" name="Grafik 1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-1"/>
            <a:ext cx="2555876" cy="1304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99626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8" y="188912"/>
            <a:ext cx="8785225" cy="6480175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 smtClean="0">
                <a:solidFill>
                  <a:schemeClr val="bg1"/>
                </a:solidFill>
              </a:rPr>
              <a:t>Bitte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decken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Sie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Fläche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mit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einem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Bild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ab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(24,4 x 18,0 cm)</a:t>
            </a:r>
            <a:endParaRPr lang="en-US" sz="1600" noProof="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smtClean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 smtClean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smtClean="0"/>
              <a:t>Das Quality Seal hat im Vordergrund zu stehen.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9BA927-74AC-44FA-B689-85192AFC28A3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Author, © Continental AG</a:t>
            </a:r>
            <a:endParaRPr lang="en-US" noProof="0"/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erade Verbindung 15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smtClean="0">
                <a:solidFill>
                  <a:schemeClr val="tx1"/>
                </a:solidFill>
                <a:latin typeface="+mn-lt"/>
              </a:rPr>
              <a:t>Confidential</a:t>
            </a:r>
            <a:endParaRPr lang="en-US" sz="700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smtClean="0">
                <a:solidFill>
                  <a:schemeClr val="tx1"/>
                </a:solidFill>
                <a:latin typeface="+mn-lt"/>
              </a:rPr>
              <a:t>Space for Sender Information</a:t>
            </a:r>
            <a:endParaRPr lang="en-US" sz="700" b="1" noProof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883389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A8C40B-9933-4842-925C-1685AB340677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Author, © Continental AG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1810824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ABC62B-E05F-4A50-AD1A-E270866CD9D7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Author, © Continental AG</a:t>
            </a:r>
            <a:endParaRPr lang="en-US" noProof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smtClean="0">
                <a:solidFill>
                  <a:schemeClr val="bg1"/>
                </a:solidFill>
                <a:latin typeface="+mn-lt"/>
              </a:rPr>
              <a:t>Confidential</a:t>
            </a:r>
            <a:endParaRPr lang="en-US" sz="700" noProof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smtClean="0">
                <a:solidFill>
                  <a:schemeClr val="bg1"/>
                </a:solidFill>
                <a:latin typeface="+mn-lt"/>
              </a:rPr>
              <a:t>Space for Sender Information</a:t>
            </a:r>
            <a:endParaRPr lang="en-US" sz="700" b="1" noProof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9594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22320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DF746-0B7F-4BA1-8DC7-A666D91D719E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Author, © Continental AG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3546124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644900"/>
            <a:ext cx="8353425" cy="2232024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7A3C5F-7711-4FF6-AE0A-2DB239087D2E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Author, © Continental AG</a:t>
            </a:r>
            <a:endParaRPr lang="en-US" noProof="0"/>
          </a:p>
        </p:txBody>
      </p:sp>
    </p:spTree>
    <p:extLst>
      <p:ext uri="{BB962C8B-B14F-4D97-AF65-F5344CB8AC3E}">
        <p14:creationId xmlns="" xmlns:p14="http://schemas.microsoft.com/office/powerpoint/2010/main" val="4069862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IO_EK=2527;MIO_UPDATE=True;MIO_VERSION=05.07.2013 10:40:15;MIO_DBID=ED9FF2F2-6643-46BA-B685-7D49126FFAFF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  <a:prstGeom prst="rect">
            <a:avLst/>
          </a:prstGeom>
        </p:spPr>
        <p:txBody>
          <a:bodyPr vert="horz" lIns="0" tIns="0" rIns="91440" bIns="0" rtlCol="0" anchor="b" anchorCtr="0">
            <a:normAutofit/>
          </a:bodyPr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8353425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DD0B995C-0DC4-4194-BBD7-8C3812C84D11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Author, © Continental AG</a:t>
            </a:r>
            <a:endParaRPr lang="en-US" noProof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Box 23"/>
          <p:cNvSpPr txBox="1">
            <a:spLocks noChangeArrowheads="1"/>
          </p:cNvSpPr>
          <p:nvPr userDrawn="1">
            <p:custDataLst>
              <p:tags r:id="rId20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smtClean="0">
                <a:solidFill>
                  <a:schemeClr val="tx1"/>
                </a:solidFill>
                <a:latin typeface="+mn-lt"/>
              </a:rPr>
              <a:t>Internal</a:t>
            </a:r>
            <a:endParaRPr lang="en-US" sz="700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 userDrawn="1">
            <p:custDataLst>
              <p:tags r:id="rId21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smtClean="0">
                <a:solidFill>
                  <a:schemeClr val="tx1"/>
                </a:solidFill>
                <a:latin typeface="+mn-lt"/>
              </a:rPr>
              <a:t>Space for Sender Information</a:t>
            </a:r>
            <a:endParaRPr lang="en-US" sz="700" b="1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Ellipse 3" hidden="1"/>
          <p:cNvSpPr/>
          <p:nvPr userDrawn="1">
            <p:custDataLst>
              <p:tags r:id="rId22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91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List Animation </a:t>
            </a:r>
            <a:r>
              <a:rPr lang="de-DE" dirty="0" smtClean="0"/>
              <a:t>(</a:t>
            </a:r>
            <a:r>
              <a:rPr lang="de-DE" dirty="0" err="1" smtClean="0"/>
              <a:t>namespace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Kien </a:t>
            </a:r>
            <a:r>
              <a:rPr lang="de-DE" dirty="0" err="1" smtClean="0"/>
              <a:t>Trung</a:t>
            </a:r>
            <a:r>
              <a:rPr lang="de-DE" dirty="0" smtClean="0"/>
              <a:t> </a:t>
            </a:r>
            <a:r>
              <a:rPr lang="de-DE" dirty="0" err="1" smtClean="0"/>
              <a:t>Khuong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5698074" y="2757955"/>
            <a:ext cx="864096" cy="711418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Menu – Layout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/>
          </a:p>
        </p:txBody>
      </p:sp>
      <p:sp>
        <p:nvSpPr>
          <p:cNvPr id="10" name="Rectangle 9"/>
          <p:cNvSpPr/>
          <p:nvPr/>
        </p:nvSpPr>
        <p:spPr>
          <a:xfrm>
            <a:off x="1888899" y="1560720"/>
            <a:ext cx="711418" cy="71141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2140927" y="1695444"/>
            <a:ext cx="216024" cy="216024"/>
          </a:xfrm>
          <a:prstGeom prst="smileyFac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60907" y="1911468"/>
            <a:ext cx="576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ABCD</a:t>
            </a:r>
            <a:endParaRPr lang="en-US" sz="1000" dirty="0"/>
          </a:p>
        </p:txBody>
      </p:sp>
      <p:sp>
        <p:nvSpPr>
          <p:cNvPr id="31" name="Right Arrow 30"/>
          <p:cNvSpPr/>
          <p:nvPr/>
        </p:nvSpPr>
        <p:spPr>
          <a:xfrm>
            <a:off x="2949887" y="2761882"/>
            <a:ext cx="833801" cy="578713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02129" y="1187460"/>
            <a:ext cx="276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Anchored Positions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888899" y="2271449"/>
            <a:ext cx="711418" cy="71141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6" name="Smiley Face 65"/>
          <p:cNvSpPr/>
          <p:nvPr/>
        </p:nvSpPr>
        <p:spPr>
          <a:xfrm>
            <a:off x="2140927" y="2406173"/>
            <a:ext cx="216024" cy="216024"/>
          </a:xfrm>
          <a:prstGeom prst="smileyFac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960907" y="2622197"/>
            <a:ext cx="576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ABCD</a:t>
            </a:r>
            <a:endParaRPr 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1888899" y="2982867"/>
            <a:ext cx="711418" cy="71141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9" name="Smiley Face 68"/>
          <p:cNvSpPr/>
          <p:nvPr/>
        </p:nvSpPr>
        <p:spPr>
          <a:xfrm>
            <a:off x="2140927" y="3117591"/>
            <a:ext cx="216024" cy="216024"/>
          </a:xfrm>
          <a:prstGeom prst="smileyFac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60907" y="3333615"/>
            <a:ext cx="576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ABCD</a:t>
            </a:r>
            <a:endParaRPr lang="en-US" sz="1000" dirty="0"/>
          </a:p>
        </p:txBody>
      </p:sp>
      <p:sp>
        <p:nvSpPr>
          <p:cNvPr id="71" name="Rectangle 70"/>
          <p:cNvSpPr/>
          <p:nvPr/>
        </p:nvSpPr>
        <p:spPr>
          <a:xfrm>
            <a:off x="1889147" y="3694285"/>
            <a:ext cx="711418" cy="71141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2" name="Smiley Face 71"/>
          <p:cNvSpPr/>
          <p:nvPr/>
        </p:nvSpPr>
        <p:spPr>
          <a:xfrm>
            <a:off x="2135829" y="3829009"/>
            <a:ext cx="216024" cy="216024"/>
          </a:xfrm>
          <a:prstGeom prst="smileyFac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55809" y="4045033"/>
            <a:ext cx="581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ABCD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7498273" y="2757954"/>
            <a:ext cx="711418" cy="71141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5" name="Smiley Face 74"/>
          <p:cNvSpPr/>
          <p:nvPr/>
        </p:nvSpPr>
        <p:spPr>
          <a:xfrm>
            <a:off x="7750301" y="2892678"/>
            <a:ext cx="216024" cy="216024"/>
          </a:xfrm>
          <a:prstGeom prst="smileyFac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70281" y="3108702"/>
            <a:ext cx="581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ABCD</a:t>
            </a:r>
            <a:endParaRPr lang="en-US" sz="1000" dirty="0"/>
          </a:p>
        </p:txBody>
      </p:sp>
      <p:sp>
        <p:nvSpPr>
          <p:cNvPr id="80" name="Rectangle 79"/>
          <p:cNvSpPr/>
          <p:nvPr/>
        </p:nvSpPr>
        <p:spPr>
          <a:xfrm>
            <a:off x="5770081" y="2757954"/>
            <a:ext cx="711418" cy="71141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1" name="Smiley Face 80"/>
          <p:cNvSpPr/>
          <p:nvPr/>
        </p:nvSpPr>
        <p:spPr>
          <a:xfrm>
            <a:off x="6022109" y="2892678"/>
            <a:ext cx="216024" cy="216024"/>
          </a:xfrm>
          <a:prstGeom prst="smileyFac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42089" y="3108702"/>
            <a:ext cx="576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ABCD</a:t>
            </a:r>
            <a:endParaRPr lang="en-US" sz="1000" dirty="0"/>
          </a:p>
        </p:txBody>
      </p:sp>
      <p:sp>
        <p:nvSpPr>
          <p:cNvPr id="83" name="Rectangle 82"/>
          <p:cNvSpPr/>
          <p:nvPr/>
        </p:nvSpPr>
        <p:spPr>
          <a:xfrm>
            <a:off x="4905985" y="2757954"/>
            <a:ext cx="711418" cy="71141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4" name="Smiley Face 83"/>
          <p:cNvSpPr/>
          <p:nvPr/>
        </p:nvSpPr>
        <p:spPr>
          <a:xfrm>
            <a:off x="5158013" y="2892678"/>
            <a:ext cx="216024" cy="216024"/>
          </a:xfrm>
          <a:prstGeom prst="smileyFac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77993" y="3108702"/>
            <a:ext cx="576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ABCD</a:t>
            </a:r>
            <a:endParaRPr lang="en-US" sz="1000" dirty="0"/>
          </a:p>
        </p:txBody>
      </p:sp>
      <p:sp>
        <p:nvSpPr>
          <p:cNvPr id="86" name="Rectangle 85"/>
          <p:cNvSpPr/>
          <p:nvPr/>
        </p:nvSpPr>
        <p:spPr>
          <a:xfrm>
            <a:off x="4041889" y="2757954"/>
            <a:ext cx="711418" cy="71141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7" name="Smiley Face 86"/>
          <p:cNvSpPr/>
          <p:nvPr/>
        </p:nvSpPr>
        <p:spPr>
          <a:xfrm>
            <a:off x="4293917" y="2892678"/>
            <a:ext cx="216024" cy="216024"/>
          </a:xfrm>
          <a:prstGeom prst="smileyFac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13897" y="3108702"/>
            <a:ext cx="576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ABCD</a:t>
            </a:r>
            <a:endParaRPr 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6638508" y="2757954"/>
            <a:ext cx="711418" cy="71141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0" name="Smiley Face 89"/>
          <p:cNvSpPr/>
          <p:nvPr/>
        </p:nvSpPr>
        <p:spPr>
          <a:xfrm>
            <a:off x="6890536" y="2892678"/>
            <a:ext cx="216024" cy="216024"/>
          </a:xfrm>
          <a:prstGeom prst="smileyFace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710516" y="3108702"/>
            <a:ext cx="581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ABCD</a:t>
            </a:r>
            <a:endParaRPr lang="en-US" sz="1000" dirty="0"/>
          </a:p>
        </p:txBody>
      </p:sp>
      <p:sp>
        <p:nvSpPr>
          <p:cNvPr id="92" name="Oval 91"/>
          <p:cNvSpPr/>
          <p:nvPr/>
        </p:nvSpPr>
        <p:spPr>
          <a:xfrm>
            <a:off x="4005885" y="2721950"/>
            <a:ext cx="72008" cy="72008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4869981" y="2721950"/>
            <a:ext cx="72008" cy="72008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5734077" y="2721950"/>
            <a:ext cx="72008" cy="72008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602504" y="2721950"/>
            <a:ext cx="72008" cy="72008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7462269" y="2721950"/>
            <a:ext cx="72008" cy="72008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98" name="Straight Arrow Connector 97"/>
          <p:cNvCxnSpPr>
            <a:stCxn id="56" idx="2"/>
            <a:endCxn id="92" idx="7"/>
          </p:cNvCxnSpPr>
          <p:nvPr/>
        </p:nvCxnSpPr>
        <p:spPr>
          <a:xfrm flipH="1">
            <a:off x="4067348" y="1556792"/>
            <a:ext cx="3515961" cy="117570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6" idx="2"/>
            <a:endCxn id="93" idx="7"/>
          </p:cNvCxnSpPr>
          <p:nvPr/>
        </p:nvCxnSpPr>
        <p:spPr>
          <a:xfrm flipH="1">
            <a:off x="4931444" y="1556792"/>
            <a:ext cx="2651865" cy="117570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6" idx="2"/>
            <a:endCxn id="94" idx="7"/>
          </p:cNvCxnSpPr>
          <p:nvPr/>
        </p:nvCxnSpPr>
        <p:spPr>
          <a:xfrm flipH="1">
            <a:off x="5795540" y="1556792"/>
            <a:ext cx="1787769" cy="117570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6" idx="2"/>
            <a:endCxn id="95" idx="7"/>
          </p:cNvCxnSpPr>
          <p:nvPr/>
        </p:nvCxnSpPr>
        <p:spPr>
          <a:xfrm flipH="1">
            <a:off x="6663967" y="1556792"/>
            <a:ext cx="919342" cy="117570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6" idx="2"/>
            <a:endCxn id="96" idx="0"/>
          </p:cNvCxnSpPr>
          <p:nvPr/>
        </p:nvCxnSpPr>
        <p:spPr>
          <a:xfrm flipH="1">
            <a:off x="7498273" y="1556792"/>
            <a:ext cx="85036" cy="116515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883801" y="4405703"/>
            <a:ext cx="711418" cy="71141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1" name="Smiley Face 110"/>
          <p:cNvSpPr/>
          <p:nvPr/>
        </p:nvSpPr>
        <p:spPr>
          <a:xfrm>
            <a:off x="2135829" y="4540427"/>
            <a:ext cx="216024" cy="216024"/>
          </a:xfrm>
          <a:prstGeom prst="smileyFac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955809" y="4756451"/>
            <a:ext cx="581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ABCD</a:t>
            </a:r>
            <a:endParaRPr lang="en-US" sz="1000" dirty="0"/>
          </a:p>
        </p:txBody>
      </p:sp>
      <p:sp>
        <p:nvSpPr>
          <p:cNvPr id="115" name="Oval 114"/>
          <p:cNvSpPr/>
          <p:nvPr/>
        </p:nvSpPr>
        <p:spPr>
          <a:xfrm>
            <a:off x="5662069" y="2721950"/>
            <a:ext cx="72008" cy="72008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266670" y="1187460"/>
            <a:ext cx="29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Cursor Anchored Positions</a:t>
            </a:r>
            <a:endParaRPr lang="en-US" dirty="0"/>
          </a:p>
        </p:txBody>
      </p:sp>
      <p:cxnSp>
        <p:nvCxnSpPr>
          <p:cNvPr id="128" name="Straight Arrow Connector 127"/>
          <p:cNvCxnSpPr>
            <a:stCxn id="121" idx="2"/>
            <a:endCxn id="115" idx="1"/>
          </p:cNvCxnSpPr>
          <p:nvPr/>
        </p:nvCxnSpPr>
        <p:spPr>
          <a:xfrm>
            <a:off x="4724794" y="1556792"/>
            <a:ext cx="947820" cy="117570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Brace 53"/>
          <p:cNvSpPr/>
          <p:nvPr/>
        </p:nvSpPr>
        <p:spPr>
          <a:xfrm>
            <a:off x="2676904" y="1556103"/>
            <a:ext cx="152678" cy="710729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829582" y="172680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820648" y="533649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Buflet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518461" y="1844421"/>
            <a:ext cx="144016" cy="14401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158421" y="2131292"/>
            <a:ext cx="144016" cy="14401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878501" y="2141745"/>
            <a:ext cx="144016" cy="14401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4" name="Straight Connector 63"/>
          <p:cNvCxnSpPr>
            <a:stCxn id="58" idx="4"/>
            <a:endCxn id="59" idx="7"/>
          </p:cNvCxnSpPr>
          <p:nvPr/>
        </p:nvCxnSpPr>
        <p:spPr>
          <a:xfrm flipH="1">
            <a:off x="281346" y="1988437"/>
            <a:ext cx="309123" cy="1639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8" idx="4"/>
            <a:endCxn id="60" idx="1"/>
          </p:cNvCxnSpPr>
          <p:nvPr/>
        </p:nvCxnSpPr>
        <p:spPr>
          <a:xfrm>
            <a:off x="590469" y="1988437"/>
            <a:ext cx="309123" cy="1743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miley Face 98"/>
          <p:cNvSpPr/>
          <p:nvPr/>
        </p:nvSpPr>
        <p:spPr>
          <a:xfrm>
            <a:off x="107504" y="2348880"/>
            <a:ext cx="216024" cy="216024"/>
          </a:xfrm>
          <a:prstGeom prst="smileyFac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83320" y="2318683"/>
            <a:ext cx="576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ABCD</a:t>
            </a:r>
            <a:endParaRPr lang="en-US" sz="1000" dirty="0"/>
          </a:p>
        </p:txBody>
      </p:sp>
      <p:cxnSp>
        <p:nvCxnSpPr>
          <p:cNvPr id="105" name="Straight Arrow Connector 104"/>
          <p:cNvCxnSpPr>
            <a:stCxn id="58" idx="6"/>
            <a:endCxn id="10" idx="1"/>
          </p:cNvCxnSpPr>
          <p:nvPr/>
        </p:nvCxnSpPr>
        <p:spPr>
          <a:xfrm>
            <a:off x="662477" y="1916429"/>
            <a:ext cx="1226422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55576" y="1608652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detached</a:t>
            </a:r>
            <a:endParaRPr lang="en-US" sz="1400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Layout information is not available to the animation developer. It is defined in the widget models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Therefore, </a:t>
            </a:r>
            <a:r>
              <a:rPr lang="en-US" dirty="0" err="1" smtClean="0"/>
              <a:t>XCompiler</a:t>
            </a:r>
            <a:r>
              <a:rPr lang="en-US" dirty="0" smtClean="0"/>
              <a:t> (XC) </a:t>
            </a:r>
            <a:r>
              <a:rPr lang="en-US" dirty="0" smtClean="0"/>
              <a:t>is </a:t>
            </a:r>
            <a:r>
              <a:rPr lang="en-US" dirty="0" smtClean="0"/>
              <a:t>responsible to transfer this information to the animation by setting certain values of its painters. (the animation controller is a better option but currently the framework does not support this)</a:t>
            </a:r>
          </a:p>
          <a:p>
            <a:r>
              <a:rPr lang="en-US" dirty="0" smtClean="0"/>
              <a:t>Layout information:</a:t>
            </a:r>
          </a:p>
          <a:p>
            <a:pPr lvl="1"/>
            <a:r>
              <a:rPr lang="en-US" dirty="0" smtClean="0"/>
              <a:t>Entry anchored </a:t>
            </a:r>
            <a:r>
              <a:rPr lang="en-US" dirty="0" smtClean="0"/>
              <a:t>points: defined </a:t>
            </a:r>
            <a:r>
              <a:rPr lang="en-US" dirty="0" smtClean="0"/>
              <a:t>in </a:t>
            </a:r>
            <a:r>
              <a:rPr lang="en-US" dirty="0" smtClean="0"/>
              <a:t>order: </a:t>
            </a:r>
            <a:r>
              <a:rPr lang="en-US" dirty="0" smtClean="0"/>
              <a:t>left to right, top to </a:t>
            </a:r>
            <a:r>
              <a:rPr lang="en-US" dirty="0" smtClean="0"/>
              <a:t>bottom, indexed from 0 to n-1</a:t>
            </a:r>
          </a:p>
          <a:p>
            <a:pPr lvl="2"/>
            <a:r>
              <a:rPr lang="en-US" dirty="0" smtClean="0"/>
              <a:t>Number of entry anchored pointers </a:t>
            </a:r>
            <a:r>
              <a:rPr lang="en-US" b="1" dirty="0" smtClean="0"/>
              <a:t>E</a:t>
            </a:r>
            <a:r>
              <a:rPr lang="en-US" dirty="0" smtClean="0"/>
              <a:t> ≥ 3</a:t>
            </a:r>
          </a:p>
          <a:p>
            <a:pPr lvl="2"/>
            <a:r>
              <a:rPr lang="en-US" dirty="0" smtClean="0"/>
              <a:t>Maximum number of </a:t>
            </a:r>
            <a:r>
              <a:rPr lang="en-US" dirty="0" smtClean="0"/>
              <a:t>displayed </a:t>
            </a:r>
            <a:r>
              <a:rPr lang="en-US" dirty="0" smtClean="0"/>
              <a:t>entries </a:t>
            </a:r>
            <a:r>
              <a:rPr lang="en-US" b="1" dirty="0" smtClean="0"/>
              <a:t>M</a:t>
            </a:r>
            <a:r>
              <a:rPr lang="en-US" dirty="0" smtClean="0"/>
              <a:t> = E – 2</a:t>
            </a:r>
          </a:p>
          <a:p>
            <a:pPr lvl="3"/>
            <a:r>
              <a:rPr lang="en-US" dirty="0" smtClean="0"/>
              <a:t>Points 0 and n-1 are for invisible entries; they are needed to define motion destination. </a:t>
            </a:r>
          </a:p>
          <a:p>
            <a:pPr lvl="3"/>
            <a:r>
              <a:rPr lang="en-US" dirty="0" smtClean="0"/>
              <a:t>Points 0+1 to n-2 are for displayed entries.</a:t>
            </a:r>
          </a:p>
          <a:p>
            <a:pPr lvl="1"/>
            <a:r>
              <a:rPr lang="en-US" dirty="0" smtClean="0"/>
              <a:t>Cursor </a:t>
            </a:r>
            <a:r>
              <a:rPr lang="en-US" dirty="0" smtClean="0"/>
              <a:t>anchored </a:t>
            </a:r>
            <a:r>
              <a:rPr lang="en-US" dirty="0" smtClean="0"/>
              <a:t>points: </a:t>
            </a:r>
            <a:r>
              <a:rPr lang="en-US" dirty="0" smtClean="0"/>
              <a:t>defined in order: left to right, top to </a:t>
            </a:r>
            <a:r>
              <a:rPr lang="en-US" dirty="0" smtClean="0"/>
              <a:t>bottom</a:t>
            </a:r>
          </a:p>
          <a:p>
            <a:pPr lvl="2"/>
            <a:r>
              <a:rPr lang="en-US" dirty="0" smtClean="0"/>
              <a:t>Number of cursor anchored points </a:t>
            </a:r>
            <a:r>
              <a:rPr lang="en-US" b="1" dirty="0" smtClean="0"/>
              <a:t>C</a:t>
            </a:r>
            <a:r>
              <a:rPr lang="en-US" dirty="0" smtClean="0"/>
              <a:t> ≥ 0. If C = 0, there is no cursor.</a:t>
            </a:r>
          </a:p>
          <a:p>
            <a:pPr lvl="1"/>
            <a:r>
              <a:rPr lang="en-US" dirty="0" smtClean="0"/>
              <a:t>Filling rules: determines how entries are arranged if the number of displayed entries is smaller than that of entry anchored points.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Menu – Layout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Overview</a:t>
            </a:r>
            <a:endParaRPr lang="en-US" b="1" dirty="0" smtClean="0"/>
          </a:p>
          <a:p>
            <a:pPr lvl="1"/>
            <a:r>
              <a:rPr lang="en-US" dirty="0" smtClean="0"/>
              <a:t>Definitions </a:t>
            </a:r>
            <a:r>
              <a:rPr lang="en-US" dirty="0" smtClean="0"/>
              <a:t>of animation effects:</a:t>
            </a:r>
          </a:p>
          <a:p>
            <a:pPr lvl="2"/>
            <a:r>
              <a:rPr lang="en-US" dirty="0" smtClean="0"/>
              <a:t>Fade In/Out: all components are faded </a:t>
            </a:r>
            <a:r>
              <a:rPr lang="en-US" dirty="0" smtClean="0"/>
              <a:t>in/out.</a:t>
            </a:r>
            <a:endParaRPr lang="en-US" dirty="0" smtClean="0"/>
          </a:p>
          <a:p>
            <a:pPr lvl="2"/>
            <a:r>
              <a:rPr lang="en-US" dirty="0" smtClean="0"/>
              <a:t>Scroll Forward/Backward: the </a:t>
            </a:r>
            <a:r>
              <a:rPr lang="en-US" dirty="0" smtClean="0"/>
              <a:t>cursor moves </a:t>
            </a:r>
            <a:r>
              <a:rPr lang="en-US" dirty="0" smtClean="0"/>
              <a:t>to the next/previous cursor anchored point.</a:t>
            </a:r>
          </a:p>
          <a:p>
            <a:pPr lvl="2"/>
            <a:r>
              <a:rPr lang="en-US" dirty="0" smtClean="0"/>
              <a:t>Edge-Scroll </a:t>
            </a:r>
            <a:r>
              <a:rPr lang="en-US" dirty="0" smtClean="0"/>
              <a:t>Forward/Backward: every entry </a:t>
            </a:r>
            <a:r>
              <a:rPr lang="en-US" dirty="0" smtClean="0"/>
              <a:t>moves </a:t>
            </a:r>
            <a:r>
              <a:rPr lang="en-US" dirty="0" smtClean="0"/>
              <a:t>to the next/previous entry anchored point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Caps-Feedback Forward/Backward: the cursor moves forward/backward from its current position (anchored points) then returns.</a:t>
            </a:r>
            <a:endParaRPr lang="en-US" dirty="0" smtClean="0"/>
          </a:p>
          <a:p>
            <a:pPr lvl="2"/>
            <a:r>
              <a:rPr lang="en-US" dirty="0" smtClean="0"/>
              <a:t>Skin </a:t>
            </a:r>
            <a:r>
              <a:rPr lang="en-US" dirty="0" smtClean="0"/>
              <a:t>(???)</a:t>
            </a:r>
          </a:p>
          <a:p>
            <a:pPr lvl="1"/>
            <a:r>
              <a:rPr lang="en-US" dirty="0" smtClean="0"/>
              <a:t>The animation does NOT execute any paintings. All it does is to control the composition of its components by sending update commands to the SW compositor.</a:t>
            </a:r>
          </a:p>
          <a:p>
            <a:pPr lvl="1"/>
            <a:r>
              <a:rPr lang="en-US" dirty="0" smtClean="0"/>
              <a:t>The animation is endless, i.e. triggered and stopped by its owner. When it is triggered, the default first action is to hide all components.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Menu – Design Concept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Menu – Design </a:t>
            </a:r>
            <a:r>
              <a:rPr lang="en-US" dirty="0" smtClean="0"/>
              <a:t>Concept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/>
          </a:p>
        </p:txBody>
      </p:sp>
      <p:sp>
        <p:nvSpPr>
          <p:cNvPr id="61" name="Content Placehold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2015555"/>
          </a:xfrm>
        </p:spPr>
        <p:txBody>
          <a:bodyPr>
            <a:normAutofit/>
          </a:bodyPr>
          <a:lstStyle/>
          <a:p>
            <a:r>
              <a:rPr lang="en-US" b="1" dirty="0" smtClean="0"/>
              <a:t>Window Tree</a:t>
            </a:r>
          </a:p>
          <a:p>
            <a:pPr lvl="1"/>
            <a:r>
              <a:rPr lang="en-US" dirty="0" smtClean="0"/>
              <a:t>As the animation developer does not know how many entries there are, XML configurations of sections &amp; associated detached widgets are generated by XC.</a:t>
            </a:r>
          </a:p>
          <a:p>
            <a:pPr lvl="1"/>
            <a:r>
              <a:rPr lang="en-US" dirty="0" smtClean="0"/>
              <a:t>For every section, the corresponding “Brutus-generated” section ID is added to the painter of the window “Entries” as a property by XC. This is needed as the painter needs to know all sections that it needs to handle.</a:t>
            </a:r>
          </a:p>
          <a:p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4329735" y="4293096"/>
            <a:ext cx="144016" cy="14401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619672" y="4940260"/>
            <a:ext cx="144016" cy="14401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275856" y="4940260"/>
            <a:ext cx="144016" cy="14401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5" name="Straight Connector 64"/>
          <p:cNvCxnSpPr>
            <a:stCxn id="62" idx="4"/>
            <a:endCxn id="63" idx="0"/>
          </p:cNvCxnSpPr>
          <p:nvPr/>
        </p:nvCxnSpPr>
        <p:spPr>
          <a:xfrm flipH="1">
            <a:off x="1691680" y="4437112"/>
            <a:ext cx="2710063" cy="5031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2" idx="4"/>
            <a:endCxn id="64" idx="0"/>
          </p:cNvCxnSpPr>
          <p:nvPr/>
        </p:nvCxnSpPr>
        <p:spPr>
          <a:xfrm flipH="1">
            <a:off x="3347864" y="4437112"/>
            <a:ext cx="1053879" cy="5031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64088" y="4970643"/>
            <a:ext cx="144016" cy="14401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8" name="Straight Connector 67"/>
          <p:cNvCxnSpPr>
            <a:stCxn id="62" idx="4"/>
            <a:endCxn id="67" idx="0"/>
          </p:cNvCxnSpPr>
          <p:nvPr/>
        </p:nvCxnSpPr>
        <p:spPr>
          <a:xfrm>
            <a:off x="4401743" y="4437112"/>
            <a:ext cx="1034353" cy="5335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972315" y="5013176"/>
            <a:ext cx="144016" cy="14401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0" name="Straight Connector 69"/>
          <p:cNvCxnSpPr>
            <a:stCxn id="62" idx="4"/>
            <a:endCxn id="69" idx="0"/>
          </p:cNvCxnSpPr>
          <p:nvPr/>
        </p:nvCxnSpPr>
        <p:spPr>
          <a:xfrm>
            <a:off x="4401743" y="4437112"/>
            <a:ext cx="2642580" cy="5760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65753" y="396832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115616" y="508427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752573" y="508427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Separators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90981" y="51146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Cursor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664925" y="515719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688819" y="3429000"/>
            <a:ext cx="160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 Tree</a:t>
            </a:r>
            <a:endParaRPr lang="en-US" b="1" dirty="0"/>
          </a:p>
        </p:txBody>
      </p:sp>
      <p:sp>
        <p:nvSpPr>
          <p:cNvPr id="77" name="Rectangle 76"/>
          <p:cNvSpPr/>
          <p:nvPr/>
        </p:nvSpPr>
        <p:spPr>
          <a:xfrm>
            <a:off x="5652119" y="3861048"/>
            <a:ext cx="1872209" cy="4320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OverlayMenuCtrl</a:t>
            </a: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8" name="Straight Connector 77"/>
          <p:cNvCxnSpPr>
            <a:stCxn id="77" idx="1"/>
            <a:endCxn id="62" idx="6"/>
          </p:cNvCxnSpPr>
          <p:nvPr/>
        </p:nvCxnSpPr>
        <p:spPr>
          <a:xfrm flipH="1">
            <a:off x="4473751" y="4077073"/>
            <a:ext cx="1178368" cy="28803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Menu – Design Concept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/>
          </a:p>
        </p:txBody>
      </p: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Types of painters:</a:t>
            </a:r>
          </a:p>
          <a:p>
            <a:pPr lvl="2"/>
            <a:r>
              <a:rPr lang="en-US" dirty="0" smtClean="0"/>
              <a:t>Background: AVIEXT::</a:t>
            </a:r>
            <a:r>
              <a:rPr lang="en-US" dirty="0" smtClean="0"/>
              <a:t>PAINT::</a:t>
            </a:r>
            <a:r>
              <a:rPr lang="en-US" dirty="0" err="1" smtClean="0"/>
              <a:t>BufletCompositionPainter</a:t>
            </a:r>
            <a:endParaRPr lang="en-US" dirty="0" smtClean="0"/>
          </a:p>
          <a:p>
            <a:pPr lvl="2"/>
            <a:r>
              <a:rPr lang="en-US" dirty="0" smtClean="0"/>
              <a:t>Separators</a:t>
            </a:r>
            <a:r>
              <a:rPr lang="en-US" dirty="0" smtClean="0"/>
              <a:t>: AVIEXT::PAINT:: </a:t>
            </a:r>
            <a:r>
              <a:rPr lang="en-US" dirty="0" err="1" smtClean="0"/>
              <a:t>Buflet</a:t>
            </a:r>
            <a:r>
              <a:rPr lang="en-US" dirty="0" err="1" smtClean="0"/>
              <a:t>CompositionPainter</a:t>
            </a:r>
            <a:endParaRPr lang="en-US" dirty="0" smtClean="0"/>
          </a:p>
          <a:p>
            <a:pPr lvl="2"/>
            <a:r>
              <a:rPr lang="en-US" dirty="0" smtClean="0"/>
              <a:t>Cursor: </a:t>
            </a:r>
            <a:r>
              <a:rPr lang="en-US" dirty="0" smtClean="0"/>
              <a:t>AVIEXT::PAINT:: </a:t>
            </a:r>
            <a:r>
              <a:rPr lang="en-US" dirty="0" err="1" smtClean="0"/>
              <a:t>BufletCompositionPainter</a:t>
            </a:r>
            <a:endParaRPr lang="en-US" dirty="0" smtClean="0"/>
          </a:p>
          <a:p>
            <a:pPr lvl="2"/>
            <a:r>
              <a:rPr lang="en-US" dirty="0" smtClean="0"/>
              <a:t>Entries: ANIM::&lt;namespace&gt;::</a:t>
            </a:r>
            <a:r>
              <a:rPr lang="en-US" dirty="0" err="1" smtClean="0"/>
              <a:t>EntriesCompPainter</a:t>
            </a:r>
            <a:endParaRPr lang="en-US" dirty="0" smtClean="0"/>
          </a:p>
          <a:p>
            <a:pPr lvl="1"/>
            <a:r>
              <a:rPr lang="en-US" dirty="0" smtClean="0"/>
              <a:t>The description </a:t>
            </a:r>
            <a:r>
              <a:rPr lang="en-US" dirty="0" smtClean="0"/>
              <a:t>of ANIM::&lt;namespace&gt;::</a:t>
            </a:r>
            <a:r>
              <a:rPr lang="en-US" dirty="0" err="1" smtClean="0"/>
              <a:t>EntriesCompPainter</a:t>
            </a:r>
            <a:r>
              <a:rPr lang="en-US" dirty="0" smtClean="0"/>
              <a:t> is as followed:</a:t>
            </a:r>
          </a:p>
          <a:p>
            <a:pPr lvl="1"/>
            <a:endParaRPr lang="en-US" dirty="0" smtClean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95289" y="3717032"/>
          <a:ext cx="83534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356"/>
                <a:gridCol w="1567280"/>
                <a:gridCol w="1868436"/>
                <a:gridCol w="28293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BufletID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InvalidBuflet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vSetBufletID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ListOfSetions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0xFFFF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vSetListIndex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Animation Modeling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Menu – Design Concept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/>
          </a:p>
        </p:txBody>
      </p:sp>
      <p:pic>
        <p:nvPicPr>
          <p:cNvPr id="7" name="Picture 2" descr="C:\Users\uidt8288\Desktop\SL_website-under-construction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736" y="1772816"/>
            <a:ext cx="4845050" cy="39941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Widget – Animation Communication Protocol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Menu – Design Concept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/>
          </a:p>
        </p:txBody>
      </p:sp>
      <p:pic>
        <p:nvPicPr>
          <p:cNvPr id="1026" name="Picture 2" descr="C:\Users\uidt8288\Desktop\SL_website-under-construction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736" y="1772816"/>
            <a:ext cx="4845050" cy="39941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95288" y="1341438"/>
          <a:ext cx="83534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416"/>
                <a:gridCol w="2376264"/>
                <a:gridCol w="44647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2013-12-16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Khuong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draft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Daimler </a:t>
            </a:r>
            <a:r>
              <a:rPr lang="de-DE" dirty="0" err="1" smtClean="0"/>
              <a:t>defines</a:t>
            </a:r>
            <a:r>
              <a:rPr lang="de-DE" dirty="0" smtClean="0"/>
              <a:t> 4 different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animations</a:t>
            </a:r>
            <a:r>
              <a:rPr lang="de-DE" dirty="0" smtClean="0"/>
              <a:t>, all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in </a:t>
            </a:r>
            <a:r>
              <a:rPr lang="de-DE" dirty="0" err="1" smtClean="0"/>
              <a:t>both</a:t>
            </a:r>
            <a:r>
              <a:rPr lang="de-DE" dirty="0" smtClean="0"/>
              <a:t> High Line </a:t>
            </a:r>
            <a:r>
              <a:rPr lang="de-DE" dirty="0" err="1" smtClean="0"/>
              <a:t>and</a:t>
            </a:r>
            <a:r>
              <a:rPr lang="de-DE" dirty="0" smtClean="0"/>
              <a:t> Entry Line:</a:t>
            </a:r>
          </a:p>
          <a:p>
            <a:pPr lvl="1"/>
            <a:r>
              <a:rPr lang="de-DE" dirty="0" err="1" smtClean="0"/>
              <a:t>Overlay</a:t>
            </a:r>
            <a:r>
              <a:rPr lang="de-DE" dirty="0" smtClean="0"/>
              <a:t> Menu</a:t>
            </a:r>
          </a:p>
          <a:p>
            <a:pPr lvl="1"/>
            <a:r>
              <a:rPr lang="de-DE" dirty="0" err="1" smtClean="0"/>
              <a:t>Texture</a:t>
            </a:r>
            <a:r>
              <a:rPr lang="de-DE" dirty="0" smtClean="0"/>
              <a:t> List</a:t>
            </a:r>
          </a:p>
          <a:p>
            <a:pPr lvl="1"/>
            <a:r>
              <a:rPr lang="de-DE" dirty="0" err="1" smtClean="0"/>
              <a:t>Graphical</a:t>
            </a:r>
            <a:r>
              <a:rPr lang="de-DE" dirty="0" smtClean="0"/>
              <a:t> List</a:t>
            </a:r>
          </a:p>
          <a:p>
            <a:pPr lvl="1"/>
            <a:r>
              <a:rPr lang="de-DE" dirty="0" smtClean="0"/>
              <a:t>ABC </a:t>
            </a:r>
            <a:r>
              <a:rPr lang="de-DE" dirty="0" err="1" smtClean="0"/>
              <a:t>Anchoring</a:t>
            </a:r>
            <a:endParaRPr lang="de-DE" dirty="0" smtClean="0"/>
          </a:p>
          <a:p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3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alive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visible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time. </a:t>
            </a:r>
            <a:r>
              <a:rPr lang="de-DE" dirty="0" err="1" smtClean="0"/>
              <a:t>However</a:t>
            </a:r>
            <a:r>
              <a:rPr lang="de-DE" dirty="0" smtClean="0"/>
              <a:t>,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receives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.</a:t>
            </a:r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Menu – 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/>
          </a:p>
        </p:txBody>
      </p:sp>
      <p:pic>
        <p:nvPicPr>
          <p:cNvPr id="1026" name="Picture 2" descr="C:\Users\uidt8288\Desktop\overla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276872"/>
            <a:ext cx="6012667" cy="3601254"/>
          </a:xfrm>
          <a:prstGeom prst="rect">
            <a:avLst/>
          </a:prstGeom>
          <a:noFill/>
        </p:spPr>
      </p:pic>
      <p:sp>
        <p:nvSpPr>
          <p:cNvPr id="76" name="TextBox 75"/>
          <p:cNvSpPr txBox="1"/>
          <p:nvPr/>
        </p:nvSpPr>
        <p:spPr>
          <a:xfrm>
            <a:off x="3701370" y="1525434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Cursor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411760" y="1390710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Entries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76" idx="2"/>
          </p:cNvCxnSpPr>
          <p:nvPr/>
        </p:nvCxnSpPr>
        <p:spPr>
          <a:xfrm flipH="1">
            <a:off x="2915816" y="1894766"/>
            <a:ext cx="1224136" cy="886162"/>
          </a:xfrm>
          <a:prstGeom prst="straightConnector1">
            <a:avLst/>
          </a:prstGeom>
          <a:ln w="95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7" idx="2"/>
          </p:cNvCxnSpPr>
          <p:nvPr/>
        </p:nvCxnSpPr>
        <p:spPr>
          <a:xfrm flipH="1">
            <a:off x="2267744" y="1760042"/>
            <a:ext cx="595422" cy="1236910"/>
          </a:xfrm>
          <a:prstGeom prst="straightConnector1">
            <a:avLst/>
          </a:prstGeom>
          <a:ln w="95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55576" y="1206044"/>
            <a:ext cx="13131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Separators</a:t>
            </a:r>
          </a:p>
        </p:txBody>
      </p:sp>
      <p:cxnSp>
        <p:nvCxnSpPr>
          <p:cNvPr id="94" name="Straight Arrow Connector 93"/>
          <p:cNvCxnSpPr>
            <a:stCxn id="92" idx="2"/>
          </p:cNvCxnSpPr>
          <p:nvPr/>
        </p:nvCxnSpPr>
        <p:spPr>
          <a:xfrm>
            <a:off x="1412166" y="1575376"/>
            <a:ext cx="279514" cy="1205552"/>
          </a:xfrm>
          <a:prstGeom prst="straightConnector1">
            <a:avLst/>
          </a:prstGeom>
          <a:ln w="95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372830" y="2627620"/>
            <a:ext cx="723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Band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100" idx="1"/>
          </p:cNvCxnSpPr>
          <p:nvPr/>
        </p:nvCxnSpPr>
        <p:spPr>
          <a:xfrm flipH="1" flipV="1">
            <a:off x="5213850" y="2780928"/>
            <a:ext cx="2158980" cy="31358"/>
          </a:xfrm>
          <a:prstGeom prst="straightConnector1">
            <a:avLst/>
          </a:prstGeom>
          <a:ln w="95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876256" y="4072970"/>
            <a:ext cx="13003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Grey Mask</a:t>
            </a:r>
            <a:endParaRPr lang="en-US" dirty="0"/>
          </a:p>
        </p:txBody>
      </p:sp>
      <p:cxnSp>
        <p:nvCxnSpPr>
          <p:cNvPr id="106" name="Straight Arrow Connector 105"/>
          <p:cNvCxnSpPr>
            <a:stCxn id="105" idx="1"/>
          </p:cNvCxnSpPr>
          <p:nvPr/>
        </p:nvCxnSpPr>
        <p:spPr>
          <a:xfrm flipH="1">
            <a:off x="3445691" y="4257636"/>
            <a:ext cx="3430565" cy="0"/>
          </a:xfrm>
          <a:prstGeom prst="straightConnector1">
            <a:avLst/>
          </a:prstGeom>
          <a:ln w="95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most 4 entries can be visible at the same time.</a:t>
            </a:r>
          </a:p>
          <a:p>
            <a:r>
              <a:rPr lang="en-US" dirty="0" smtClean="0"/>
              <a:t>No difference between selected and non-selected entries.</a:t>
            </a:r>
          </a:p>
          <a:p>
            <a:r>
              <a:rPr lang="en-US" dirty="0" smtClean="0"/>
              <a:t>Possible effects:</a:t>
            </a:r>
          </a:p>
          <a:p>
            <a:pPr lvl="1"/>
            <a:r>
              <a:rPr lang="en-US" dirty="0" smtClean="0"/>
              <a:t>Fading</a:t>
            </a:r>
          </a:p>
          <a:p>
            <a:pPr lvl="1"/>
            <a:r>
              <a:rPr lang="en-US" dirty="0" smtClean="0"/>
              <a:t>Scrolling:</a:t>
            </a:r>
          </a:p>
          <a:p>
            <a:pPr lvl="2"/>
            <a:r>
              <a:rPr lang="en-US" dirty="0" smtClean="0"/>
              <a:t>Normal Scroll (1 step)</a:t>
            </a:r>
          </a:p>
          <a:p>
            <a:pPr lvl="2"/>
            <a:r>
              <a:rPr lang="en-US" dirty="0" smtClean="0"/>
              <a:t>Fast Scroll (multiple steps)</a:t>
            </a:r>
          </a:p>
          <a:p>
            <a:pPr lvl="1"/>
            <a:r>
              <a:rPr lang="en-US" dirty="0" smtClean="0"/>
              <a:t>Caps Feedback</a:t>
            </a:r>
          </a:p>
          <a:p>
            <a:pPr lvl="1"/>
            <a:r>
              <a:rPr lang="en-US" dirty="0" smtClean="0"/>
              <a:t>Skinning (???)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Menu – Introduction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5148064" y="5157192"/>
            <a:ext cx="2592288" cy="466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Overlay_Entries</a:t>
            </a: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76056" y="3933056"/>
            <a:ext cx="2592288" cy="4680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Overlay_Cursor</a:t>
            </a: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76056" y="2888940"/>
            <a:ext cx="2592288" cy="4680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Overlay_Separators</a:t>
            </a: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48064" y="1556792"/>
            <a:ext cx="2592288" cy="50405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Overlay_Background</a:t>
            </a: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Menu – Rendering Strategy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/>
          </a:p>
        </p:txBody>
      </p:sp>
      <p:pic>
        <p:nvPicPr>
          <p:cNvPr id="1027" name="Picture 3" descr="C:\Users\uidt8288\Desktop\overlay_backgroun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302" y="1287536"/>
            <a:ext cx="1757207" cy="1169356"/>
          </a:xfrm>
          <a:prstGeom prst="rect">
            <a:avLst/>
          </a:prstGeom>
          <a:noFill/>
        </p:spPr>
      </p:pic>
      <p:pic>
        <p:nvPicPr>
          <p:cNvPr id="1026" name="Picture 2" descr="C:\Users\uidt8288\Desktop\overlay_curso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3942348"/>
            <a:ext cx="864096" cy="54006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527397" y="24928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7397" y="357301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1028" name="Picture 4" descr="C:\Users\uidt8288\Desktop\overlay_entri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116" y="4874651"/>
            <a:ext cx="3960689" cy="1175462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5054340" y="1620186"/>
            <a:ext cx="2592288" cy="50405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Overlay_Background</a:t>
            </a: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07243" y="4014356"/>
            <a:ext cx="2592288" cy="4680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Overlay_Cursor</a:t>
            </a: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1027" idx="3"/>
            <a:endCxn id="17" idx="1"/>
          </p:cNvCxnSpPr>
          <p:nvPr/>
        </p:nvCxnSpPr>
        <p:spPr>
          <a:xfrm>
            <a:off x="2535509" y="1872214"/>
            <a:ext cx="2518831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26" idx="3"/>
            <a:endCxn id="18" idx="1"/>
          </p:cNvCxnSpPr>
          <p:nvPr/>
        </p:nvCxnSpPr>
        <p:spPr>
          <a:xfrm>
            <a:off x="2123728" y="4212378"/>
            <a:ext cx="2883515" cy="3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054341" y="5229200"/>
            <a:ext cx="2592288" cy="466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Overlay_Entries</a:t>
            </a: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stCxn id="1028" idx="3"/>
            <a:endCxn id="34" idx="1"/>
          </p:cNvCxnSpPr>
          <p:nvPr/>
        </p:nvCxnSpPr>
        <p:spPr>
          <a:xfrm>
            <a:off x="4083805" y="5462382"/>
            <a:ext cx="97053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60530" y="143552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25Hz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48311" y="465833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Event-Driven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4" idx="2"/>
          </p:cNvCxnSpPr>
          <p:nvPr/>
        </p:nvCxnSpPr>
        <p:spPr>
          <a:xfrm flipH="1">
            <a:off x="4436507" y="5027667"/>
            <a:ext cx="270986" cy="40306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43508" y="2884876"/>
            <a:ext cx="3528392" cy="63878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755576" y="2947592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295636" y="2947592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871700" y="2947592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47764" y="2947592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059832" y="2947592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018337" y="2970240"/>
            <a:ext cx="2592288" cy="4680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Overlay_Separators</a:t>
            </a: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0" name="Straight Arrow Connector 69"/>
          <p:cNvCxnSpPr>
            <a:stCxn id="58" idx="3"/>
            <a:endCxn id="68" idx="1"/>
          </p:cNvCxnSpPr>
          <p:nvPr/>
        </p:nvCxnSpPr>
        <p:spPr>
          <a:xfrm>
            <a:off x="3671900" y="3204266"/>
            <a:ext cx="1346437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27397" y="45811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244408" y="1340768"/>
            <a:ext cx="0" cy="428278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04248" y="918204"/>
            <a:ext cx="223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 of composing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48311" y="276292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25Hz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25036" y="382969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25Hz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Menu – Rendering Strategy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/>
          </a:p>
        </p:txBody>
      </p:sp>
      <p:pic>
        <p:nvPicPr>
          <p:cNvPr id="7" name="Picture 8" descr="C:\Users\uidt8288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1573" y="2332682"/>
            <a:ext cx="752475" cy="75247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79512" y="1988839"/>
            <a:ext cx="2592288" cy="3438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Overlay_Background</a:t>
            </a: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3068960"/>
            <a:ext cx="2592288" cy="363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Overlay_Cursor</a:t>
            </a: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3620116"/>
            <a:ext cx="2592288" cy="3552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Overlay_Entries</a:t>
            </a: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512" y="2492896"/>
            <a:ext cx="2592288" cy="363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Overlay_Separators</a:t>
            </a: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1920" y="31520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 Compositor</a:t>
            </a:r>
            <a:endParaRPr lang="en-US" dirty="0"/>
          </a:p>
        </p:txBody>
      </p:sp>
      <p:pic>
        <p:nvPicPr>
          <p:cNvPr id="23" name="Picture 2" descr="C:\Users\uidt8288\Desktop\overla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6216" y="2058450"/>
            <a:ext cx="2442541" cy="1462946"/>
          </a:xfrm>
          <a:prstGeom prst="rect">
            <a:avLst/>
          </a:prstGeom>
          <a:noFill/>
        </p:spPr>
      </p:pic>
      <p:pic>
        <p:nvPicPr>
          <p:cNvPr id="24" name="Picture 2" descr="C:\Users\uidt8288\Desktop\anim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86" y="4802733"/>
            <a:ext cx="714499" cy="714499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4267286" y="5517232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Animation</a:t>
            </a:r>
            <a:endParaRPr lang="en-US" sz="1200" dirty="0"/>
          </a:p>
        </p:txBody>
      </p:sp>
      <p:sp>
        <p:nvSpPr>
          <p:cNvPr id="26" name="Right Arrow 25"/>
          <p:cNvSpPr/>
          <p:nvPr/>
        </p:nvSpPr>
        <p:spPr>
          <a:xfrm>
            <a:off x="2879812" y="2642013"/>
            <a:ext cx="972108" cy="443144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364088" y="2642013"/>
            <a:ext cx="986397" cy="443144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4444181" y="3620116"/>
            <a:ext cx="504056" cy="961012"/>
          </a:xfrm>
          <a:prstGeom prst="upArrow">
            <a:avLst/>
          </a:prstGeom>
          <a:noFill/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4048" y="40770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UpdateCommand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background contains the following components:</a:t>
            </a:r>
          </a:p>
          <a:p>
            <a:pPr lvl="1"/>
            <a:r>
              <a:rPr lang="en-US" dirty="0" smtClean="0"/>
              <a:t>Grey mask</a:t>
            </a:r>
          </a:p>
          <a:p>
            <a:pPr lvl="1"/>
            <a:r>
              <a:rPr lang="en-US" dirty="0" smtClean="0"/>
              <a:t>Gradient black band </a:t>
            </a:r>
            <a:r>
              <a:rPr lang="en-US" dirty="0" smtClean="0"/>
              <a:t>(NO separator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Bottom chrome bar</a:t>
            </a:r>
          </a:p>
          <a:p>
            <a:r>
              <a:rPr lang="en-US" dirty="0" smtClean="0"/>
              <a:t>An entry contains the following components:</a:t>
            </a:r>
          </a:p>
          <a:p>
            <a:pPr lvl="1"/>
            <a:r>
              <a:rPr lang="en-US" dirty="0" smtClean="0"/>
              <a:t>Icon</a:t>
            </a:r>
          </a:p>
          <a:p>
            <a:pPr lvl="1"/>
            <a:r>
              <a:rPr lang="en-US" dirty="0" smtClean="0"/>
              <a:t>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Menu – Rendering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detached widget renders an entry to a section of a </a:t>
            </a:r>
            <a:r>
              <a:rPr lang="en-US" dirty="0" err="1" smtClean="0"/>
              <a:t>buflet</a:t>
            </a:r>
            <a:r>
              <a:rPr lang="en-US" dirty="0" smtClean="0"/>
              <a:t> (</a:t>
            </a:r>
            <a:r>
              <a:rPr lang="en-US" dirty="0" err="1" smtClean="0"/>
              <a:t>Overlay_Entries</a:t>
            </a:r>
            <a:r>
              <a:rPr lang="en-US" dirty="0" smtClean="0"/>
              <a:t>) whose sections are arranged in a vertical order, i.e. the next section is placed below the previous one.</a:t>
            </a:r>
          </a:p>
          <a:p>
            <a:r>
              <a:rPr lang="en-US" dirty="0" smtClean="0"/>
              <a:t>Currently only 1 widget can be detached to one section, i.e. a one-to-one relationship.</a:t>
            </a:r>
          </a:p>
          <a:p>
            <a:r>
              <a:rPr lang="en-US" dirty="0" smtClean="0"/>
              <a:t>The detached widget visibility is always true. </a:t>
            </a:r>
          </a:p>
          <a:p>
            <a:r>
              <a:rPr lang="en-US" dirty="0" smtClean="0"/>
              <a:t>The detached widget position (its properties </a:t>
            </a:r>
            <a:r>
              <a:rPr lang="en-US" dirty="0" err="1" smtClean="0"/>
              <a:t>PosX</a:t>
            </a:r>
            <a:r>
              <a:rPr lang="en-US" dirty="0" smtClean="0"/>
              <a:t> and </a:t>
            </a:r>
            <a:r>
              <a:rPr lang="en-US" dirty="0" err="1" smtClean="0"/>
              <a:t>PosY</a:t>
            </a:r>
            <a:r>
              <a:rPr lang="en-US" dirty="0" smtClean="0"/>
              <a:t>, i.e. its position on the display) is ignored. </a:t>
            </a:r>
          </a:p>
          <a:p>
            <a:r>
              <a:rPr lang="en-US" dirty="0" smtClean="0"/>
              <a:t>All entries are available at the same time.</a:t>
            </a:r>
          </a:p>
          <a:p>
            <a:r>
              <a:rPr lang="en-US" dirty="0" smtClean="0"/>
              <a:t>The layout information will be known to the animation. It is responsible </a:t>
            </a:r>
            <a:r>
              <a:rPr lang="en-US" dirty="0" smtClean="0"/>
              <a:t>to layout and animate all components.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 Menu – Layout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B9BC-EC3C-4486-9684-3F656F14D41E}" type="datetime3">
              <a:rPr lang="en-US" noProof="0" smtClean="0"/>
              <a:pPr/>
              <a:t>16 December 2013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Author, © Continental AG</a:t>
            </a:r>
            <a:endParaRPr lang="en-US" noProof="0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MST_COLOR_1" val="0,0,0,Dark 1"/>
  <p:tag name="MIO_MST_COLOR_2" val="255,255,255,Light 1"/>
  <p:tag name="MIO_MST_COLOR_3" val="255,255,255,Dark 2"/>
  <p:tag name="MIO_MST_COLOR_4" val="235,235,235,Light 2"/>
  <p:tag name="MIO_MST_COLOR_5" val="255,165,0,Accent 1"/>
  <p:tag name="MIO_MST_COLOR_6" val="191,115,0,Accent 2"/>
  <p:tag name="MIO_MST_COLOR_7" val="226,135,0,Accent 3"/>
  <p:tag name="MIO_MST_COLOR_8" val="255,194,102,Accent 4"/>
  <p:tag name="MIO_MST_COLOR_9" val="95,95,95,Accent 5"/>
  <p:tag name="MIO_MST_COLOR_10" val="38,38,38,Accent 6"/>
  <p:tag name="MIO_MST_COLOR_11" val="255,165,0,"/>
  <p:tag name="MIO_MST_COLOR_12" val="119,119,119,"/>
  <p:tag name="MIO_HDS" val="True"/>
  <p:tag name="MIO_EK" val="2527"/>
  <p:tag name="MIO_UPDATE" val="True"/>
  <p:tag name="MIO_VERSION" val="05.07.2013 10:40:15"/>
  <p:tag name="MIO_DBID" val="ED9FF2F2-6643-46BA-B685-7D49126FFAF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heme/theme1.xml><?xml version="1.0" encoding="utf-8"?>
<a:theme xmlns:a="http://schemas.openxmlformats.org/drawingml/2006/main" name="Continental AG, 4x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tinental Screen">
        <a:dk1>
          <a:srgbClr val="000000"/>
        </a:dk1>
        <a:lt1>
          <a:srgbClr val="FFFFFF"/>
        </a:lt1>
        <a:dk2>
          <a:srgbClr val="FFFFFF"/>
        </a:dk2>
        <a:lt2>
          <a:srgbClr val="EBEBEB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  <a:extraClrScheme>
      <a:clrScheme name="Continental Pri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</Words>
  <Application>Microsoft Office PowerPoint</Application>
  <PresentationFormat>On-screen Show (4:3)</PresentationFormat>
  <Paragraphs>193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Continental AG, 4x3</vt:lpstr>
      <vt:lpstr>List Animation (namespace)</vt:lpstr>
      <vt:lpstr>History</vt:lpstr>
      <vt:lpstr>Introduction</vt:lpstr>
      <vt:lpstr>Overlay Menu – Introduction</vt:lpstr>
      <vt:lpstr>Overlay Menu – Introduction (cont.)</vt:lpstr>
      <vt:lpstr>Overlay Menu – Rendering Strategy</vt:lpstr>
      <vt:lpstr>Overlay Menu – Rendering Strategy (cont.)</vt:lpstr>
      <vt:lpstr>Overlay Menu – Rendering (cont.)</vt:lpstr>
      <vt:lpstr>Overlay Menu – Layout</vt:lpstr>
      <vt:lpstr>Overlay Menu – Layout (cont.)</vt:lpstr>
      <vt:lpstr>Overlay Menu – Layout (cont.)</vt:lpstr>
      <vt:lpstr>Overlay Menu – Design Concept</vt:lpstr>
      <vt:lpstr>Overlay Menu – Design Concept (cont.)</vt:lpstr>
      <vt:lpstr>Overlay Menu – Design Concept (cont.)</vt:lpstr>
      <vt:lpstr>Overlay Menu – Design Concept (cont.)</vt:lpstr>
      <vt:lpstr>Overlay Menu – Design Concept (cont.)</vt:lpstr>
    </vt:vector>
  </TitlesOfParts>
  <Company>Continental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Kien Trung Khuong</dc:creator>
  <cp:lastModifiedBy>uidt8288</cp:lastModifiedBy>
  <cp:revision>1274</cp:revision>
  <dcterms:created xsi:type="dcterms:W3CDTF">2013-07-05T08:40:14Z</dcterms:created>
  <dcterms:modified xsi:type="dcterms:W3CDTF">2013-12-16T09:47:34Z</dcterms:modified>
</cp:coreProperties>
</file>