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335" r:id="rId2"/>
    <p:sldId id="352" r:id="rId3"/>
    <p:sldId id="336" r:id="rId4"/>
    <p:sldId id="353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70" r:id="rId16"/>
    <p:sldId id="354" r:id="rId17"/>
    <p:sldId id="366" r:id="rId18"/>
    <p:sldId id="367" r:id="rId19"/>
    <p:sldId id="368" r:id="rId20"/>
    <p:sldId id="355" r:id="rId21"/>
    <p:sldId id="369" r:id="rId22"/>
    <p:sldId id="373" r:id="rId23"/>
    <p:sldId id="374" r:id="rId24"/>
  </p:sldIdLst>
  <p:sldSz cx="9144000" cy="6858000" type="screen4x3"/>
  <p:notesSz cx="6797675" cy="9926638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100" d="100"/>
          <a:sy n="100" d="100"/>
        </p:scale>
        <p:origin x="-618" y="-72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7EAB1-6906-430C-9E0C-2A7222912D6A}" type="datetimeFigureOut">
              <a:rPr lang="en-US" smtClean="0"/>
              <a:pPr/>
              <a:t>10/10/2014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796D2-76BC-43F3-B36D-BE55DA5E24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 smtClean="0"/>
              <a:t>Das Quality Seal hat </a:t>
            </a:r>
            <a:r>
              <a:rPr lang="en-US" noProof="0" dirty="0" err="1" smtClean="0"/>
              <a:t>im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Vordergrund</a:t>
            </a:r>
            <a:r>
              <a:rPr lang="en-US" noProof="0" dirty="0" smtClean="0"/>
              <a:t> </a:t>
            </a:r>
            <a:r>
              <a:rPr lang="en-US" noProof="0" dirty="0" err="1" smtClean="0"/>
              <a:t>zu</a:t>
            </a:r>
            <a:r>
              <a:rPr lang="en-US" noProof="0" dirty="0" smtClean="0"/>
              <a:t> </a:t>
            </a:r>
            <a:r>
              <a:rPr lang="en-US" noProof="0" dirty="0" err="1" smtClean="0"/>
              <a:t>stehen</a:t>
            </a:r>
            <a:r>
              <a:rPr lang="en-US" noProof="0" dirty="0" smtClean="0"/>
              <a:t>.</a:t>
            </a:r>
            <a:br>
              <a:rPr lang="en-US" noProof="0" dirty="0" smtClean="0"/>
            </a:br>
            <a:r>
              <a:rPr lang="en-US" noProof="0" dirty="0" err="1" smtClean="0"/>
              <a:t>Bitte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ändern</a:t>
            </a:r>
            <a:r>
              <a:rPr lang="en-US" noProof="0" dirty="0" smtClean="0"/>
              <a:t> </a:t>
            </a:r>
            <a:r>
              <a:rPr lang="en-US" noProof="0" dirty="0" err="1" smtClean="0"/>
              <a:t>Sie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nicht</a:t>
            </a:r>
            <a:r>
              <a:rPr lang="en-US" noProof="0" dirty="0" smtClean="0"/>
              <a:t> die </a:t>
            </a:r>
            <a:r>
              <a:rPr lang="en-US" noProof="0" dirty="0" err="1" smtClean="0"/>
              <a:t>Größe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Position.</a:t>
            </a:r>
            <a:br>
              <a:rPr lang="en-US" noProof="0" dirty="0" smtClean="0"/>
            </a:br>
            <a:r>
              <a:rPr lang="en-US" noProof="0" dirty="0" smtClean="0"/>
              <a:t>The Quality Seal has to stay on top.</a:t>
            </a:r>
            <a:br>
              <a:rPr lang="en-US" noProof="0" dirty="0" smtClean="0"/>
            </a:br>
            <a:r>
              <a:rPr lang="en-US" noProof="0" dirty="0" smtClean="0"/>
              <a:t>Please do not change size or position.</a:t>
            </a:r>
          </a:p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927F2097-C04F-40A4-B4AA-D2461601B28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6A881FA8-5928-4042-8944-B0704A991CA6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6DB2C838-C080-4AED-B1FA-BFCD0D65A790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64180F16-8D6C-4835-B8EF-2A10755ECA65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durch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7A4CD6-99E0-4F9E-BF23-A123F8E6E0A2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C70D88-0103-4E2F-8A70-54E3E5C4EF06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51ED83-B7B2-4493-BD75-E8342EFE2652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endParaRPr lang="en-US" noProof="0" dirty="0" smtClean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56FFF52-2B28-48AB-8C79-D4FF8E7CEA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 smtClean="0">
                <a:solidFill>
                  <a:schemeClr val="bg1"/>
                </a:solidFill>
              </a:rPr>
              <a:t>Bitte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decken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Sie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Fläche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mit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einem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 smtClean="0">
                <a:solidFill>
                  <a:schemeClr val="bg1"/>
                </a:solidFill>
              </a:rPr>
              <a:t>Bild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ab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 smtClean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 smtClean="0">
                <a:solidFill>
                  <a:schemeClr val="bg1"/>
                </a:solidFill>
              </a:rPr>
              <a:t>(24,4 x 18,0 cm)</a:t>
            </a:r>
            <a:endParaRPr lang="en-US" sz="1600" noProof="0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 smtClean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 smtClean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Formatvorlage des Untertitelmasters durch Klicken bearbeiten</a:t>
            </a:r>
            <a:endParaRPr lang="en-US" noProof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URL</a:t>
            </a:r>
          </a:p>
          <a:p>
            <a:pPr lvl="0"/>
            <a:endParaRPr lang="en-US" noProof="0" smtClean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Division Naming</a:t>
            </a:r>
          </a:p>
          <a:p>
            <a:pPr lvl="0"/>
            <a:endParaRPr lang="en-US" noProof="0" smtClean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smtClean="0"/>
              <a:t>Das Quality Seal hat im Vordergrund zu stehen.</a:t>
            </a:r>
            <a:br>
              <a:rPr lang="en-US" noProof="0" smtClean="0"/>
            </a:br>
            <a:r>
              <a:rPr lang="en-US" noProof="0" smtClean="0"/>
              <a:t>Bitte ändern Sie nicht die Größe oder Position.</a:t>
            </a:r>
            <a:br>
              <a:rPr lang="en-US" noProof="0" smtClean="0"/>
            </a:br>
            <a:r>
              <a:rPr lang="en-US" noProof="0" smtClean="0"/>
              <a:t>The Quality Seal has to stay on top.</a:t>
            </a:r>
            <a:br>
              <a:rPr lang="en-US" noProof="0" smtClean="0"/>
            </a:br>
            <a:r>
              <a:rPr lang="en-US" noProof="0" smtClean="0"/>
              <a:t>Please do not change size or position.</a:t>
            </a:r>
          </a:p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8F4954F-268B-46D8-BAA2-F4DEF8CE9110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4245F8-E28A-4E45-B3E6-71823DFAF8F0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D34156-E469-4E23-A513-EA60B88772C9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5738C2-B03C-4712-AF03-484B05A9D592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4E1DA65-CB06-486D-A227-3077846B6D30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7021;MIO_UPDATE=True;MIO_VERSION=31.01.2014 11:36:49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25200" rIns="91440" bIns="0" rtlCol="0" anchor="t" anchorCtr="0">
            <a:noAutofit/>
          </a:bodyPr>
          <a:lstStyle/>
          <a:p>
            <a:r>
              <a:rPr lang="en-US" noProof="0" smtClean="0"/>
              <a:t>Titelmasterformat durch Klicken bearbeiten</a:t>
            </a:r>
            <a:endParaRPr lang="en-US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  <a:endParaRPr lang="en-US" noProof="0"/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D3778033-75F2-4C3E-ACAB-0939C8E6DD2F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700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 smtClean="0">
                <a:solidFill>
                  <a:schemeClr val="tx1"/>
                </a:solidFill>
                <a:latin typeface="+mn-lt"/>
              </a:rPr>
              <a:t>ID S2 AD SW M1 A2</a:t>
            </a:r>
            <a:endParaRPr lang="en-US" sz="700" b="1" noProof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slide" Target="slide22.xml"/><Relationship Id="rId2" Type="http://schemas.openxmlformats.org/officeDocument/2006/relationships/tags" Target="../tags/tag30.xml"/><Relationship Id="rId16" Type="http://schemas.openxmlformats.org/officeDocument/2006/relationships/slide" Target="slide2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slide" Target="slide4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slide" Target="slide22.xml"/><Relationship Id="rId2" Type="http://schemas.openxmlformats.org/officeDocument/2006/relationships/tags" Target="../tags/tag6.xml"/><Relationship Id="rId16" Type="http://schemas.openxmlformats.org/officeDocument/2006/relationships/slide" Target="slide20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5" Type="http://schemas.openxmlformats.org/officeDocument/2006/relationships/slide" Target="slide16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" Target="slide22.xml"/><Relationship Id="rId2" Type="http://schemas.openxmlformats.org/officeDocument/2006/relationships/tags" Target="../tags/tag42.xml"/><Relationship Id="rId16" Type="http://schemas.openxmlformats.org/officeDocument/2006/relationships/slide" Target="slide1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slide" Target="slide4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slide" Target="slide20.xml"/><Relationship Id="rId2" Type="http://schemas.openxmlformats.org/officeDocument/2006/relationships/tags" Target="../tags/tag54.xml"/><Relationship Id="rId16" Type="http://schemas.openxmlformats.org/officeDocument/2006/relationships/slide" Target="slide16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" Target="slide4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slideLayout" Target="../slideLayouts/slideLayout15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" Target="slide22.xml"/><Relationship Id="rId2" Type="http://schemas.openxmlformats.org/officeDocument/2006/relationships/tags" Target="../tags/tag18.xml"/><Relationship Id="rId16" Type="http://schemas.openxmlformats.org/officeDocument/2006/relationships/slide" Target="slide20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slide" Target="slide16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 and Task 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FAS Graphics </a:t>
            </a:r>
            <a:r>
              <a:rPr lang="en-US" dirty="0" err="1" smtClean="0"/>
              <a:t>PreSafe</a:t>
            </a:r>
            <a:r>
              <a:rPr lang="en-US" dirty="0" smtClean="0"/>
              <a:t> Icon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http://www.conti-online.com	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ID S2 AD SW M1 A2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missing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positions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HMI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/>
              <a:t>XCompiler</a:t>
            </a:r>
            <a:r>
              <a:rPr lang="de-DE" dirty="0"/>
              <a:t> </a:t>
            </a:r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(5)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844824"/>
            <a:ext cx="6134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/>
              <a:t>i</a:t>
            </a:r>
            <a:r>
              <a:rPr lang="de-DE" dirty="0" err="1" smtClean="0"/>
              <a:t>con</a:t>
            </a:r>
            <a:r>
              <a:rPr lang="de-DE" dirty="0" smtClean="0"/>
              <a:t> in Brutus </a:t>
            </a:r>
            <a:r>
              <a:rPr lang="de-DE" smtClean="0"/>
              <a:t>model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\tool\brutus\adapt\model\60_Widgets\FASContainer_prg.xml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(6)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132856"/>
            <a:ext cx="5867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8"/>
          <p:cNvGrpSpPr/>
          <p:nvPr/>
        </p:nvGrpSpPr>
        <p:grpSpPr>
          <a:xfrm>
            <a:off x="3630689" y="3976722"/>
            <a:ext cx="1645467" cy="576064"/>
            <a:chOff x="4929962" y="4077072"/>
            <a:chExt cx="1645467" cy="576064"/>
          </a:xfrm>
        </p:grpSpPr>
        <p:sp>
          <p:nvSpPr>
            <p:cNvPr id="10" name="Rechteck 9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Pfeil nach rechts 10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109964" y="4180438"/>
              <a:ext cx="1436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Relative </a:t>
              </a:r>
              <a:r>
                <a:rPr lang="de-DE" sz="1000" dirty="0" err="1" smtClean="0"/>
                <a:t>positions</a:t>
              </a:r>
              <a:endParaRPr lang="de-DE" sz="1000" dirty="0" smtClean="0"/>
            </a:p>
            <a:p>
              <a:r>
                <a:rPr lang="de-DE" sz="1000" dirty="0" err="1"/>
                <a:t>generated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through</a:t>
              </a:r>
              <a:r>
                <a:rPr lang="de-DE" sz="1000" dirty="0" smtClean="0"/>
                <a:t> </a:t>
              </a:r>
              <a:r>
                <a:rPr lang="de-DE" sz="1000" dirty="0"/>
                <a:t>XC</a:t>
              </a:r>
              <a:endParaRPr lang="en-US" sz="1000" dirty="0"/>
            </a:p>
          </p:txBody>
        </p:sp>
      </p:grp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used</a:t>
            </a:r>
            <a:r>
              <a:rPr lang="de-DE" dirty="0" smtClean="0"/>
              <a:t> API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FAS_API.xml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endParaRPr lang="de-DE" dirty="0" smtClean="0"/>
          </a:p>
          <a:p>
            <a:pPr lvl="1"/>
            <a:r>
              <a:rPr lang="de-DE" dirty="0" smtClean="0"/>
              <a:t>\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r>
              <a:rPr lang="de-DE" dirty="0" smtClean="0"/>
              <a:t>\05_API\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is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icon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</a:t>
            </a:r>
            <a:r>
              <a:rPr lang="de-DE" b="0" dirty="0" err="1" smtClean="0">
                <a:solidFill>
                  <a:schemeClr val="tx1"/>
                </a:solidFill>
              </a:rPr>
              <a:t>mplemented</a:t>
            </a:r>
            <a:r>
              <a:rPr lang="de-DE" b="0" dirty="0" smtClean="0">
                <a:solidFill>
                  <a:schemeClr val="tx1"/>
                </a:solidFill>
              </a:rPr>
              <a:t>? (7)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708920"/>
            <a:ext cx="41433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14"/>
          <p:cNvGrpSpPr/>
          <p:nvPr/>
        </p:nvGrpSpPr>
        <p:grpSpPr>
          <a:xfrm>
            <a:off x="4705017" y="2996952"/>
            <a:ext cx="1645467" cy="576064"/>
            <a:chOff x="4929962" y="4077072"/>
            <a:chExt cx="1645467" cy="576064"/>
          </a:xfrm>
        </p:grpSpPr>
        <p:sp>
          <p:nvSpPr>
            <p:cNvPr id="16" name="Rechteck 15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Pfeil nach rechts 16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5109964" y="4180438"/>
              <a:ext cx="1188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Update </a:t>
              </a:r>
              <a:r>
                <a:rPr lang="de-DE" sz="1000" dirty="0" err="1" smtClean="0"/>
                <a:t>the</a:t>
              </a:r>
              <a:r>
                <a:rPr lang="de-DE" sz="1000" dirty="0" smtClean="0"/>
                <a:t> API</a:t>
              </a:r>
            </a:p>
            <a:p>
              <a:r>
                <a:rPr lang="de-DE" sz="1000" dirty="0"/>
                <a:t>i</a:t>
              </a:r>
              <a:r>
                <a:rPr lang="de-DE" sz="1000" dirty="0" smtClean="0"/>
                <a:t>n </a:t>
              </a:r>
              <a:r>
                <a:rPr lang="de-DE" sz="1000" dirty="0" err="1" smtClean="0"/>
                <a:t>case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of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change</a:t>
              </a:r>
              <a:endParaRPr lang="en-US" sz="1000" dirty="0"/>
            </a:p>
          </p:txBody>
        </p:sp>
      </p:grp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can be found in the </a:t>
            </a:r>
            <a:r>
              <a:rPr lang="en-US" dirty="0" err="1"/>
              <a:t>FAS_Api.c</a:t>
            </a:r>
            <a:r>
              <a:rPr lang="en-US" dirty="0"/>
              <a:t> file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adapt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(8)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1916832"/>
            <a:ext cx="7524328" cy="30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used</a:t>
            </a:r>
            <a:r>
              <a:rPr lang="de-DE" dirty="0" smtClean="0"/>
              <a:t> DPOOL </a:t>
            </a:r>
            <a:r>
              <a:rPr lang="de-DE" dirty="0" err="1" smtClean="0"/>
              <a:t>datas</a:t>
            </a:r>
            <a:r>
              <a:rPr lang="de-DE" dirty="0" smtClean="0"/>
              <a:t> 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/>
              <a:t> </a:t>
            </a:r>
            <a:r>
              <a:rPr lang="de-DE" dirty="0" err="1" smtClean="0"/>
              <a:t>FAS_Api.sdh</a:t>
            </a:r>
            <a:r>
              <a:rPr lang="de-DE" dirty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adapt</a:t>
            </a:r>
            <a:endParaRPr lang="de-DE" dirty="0" smtClean="0"/>
          </a:p>
          <a:p>
            <a:endParaRPr lang="de-DE" dirty="0" smtClean="0"/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 	APIM DEFINE API_FUNCTION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API_FAS_boGetCMSIconStatus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IS { READ, ONCHANGE } 	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ASSOCIATES {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APIM_nDId_SCS_stIconIndication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             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APIM_nDId_FCW_stIconAndLampIndication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};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(9)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TPOLConfig.xml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D</a:t>
            </a:r>
            <a:r>
              <a:rPr lang="de-DE" dirty="0" smtClean="0"/>
              <a:t>aimler </a:t>
            </a:r>
            <a:r>
              <a:rPr lang="de-DE" dirty="0"/>
              <a:t>HIL-ID. The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link </a:t>
            </a:r>
          </a:p>
          <a:p>
            <a:pPr lvl="1"/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tpolmdl</a:t>
            </a:r>
            <a:r>
              <a:rPr lang="de-DE" dirty="0" smtClean="0"/>
              <a:t>\mdl\03_Configuration</a:t>
            </a:r>
          </a:p>
          <a:p>
            <a:pPr lvl="1"/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endParaRPr lang="de-DE" dirty="0" smtClean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The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/>
              <a:t> FAS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FASContainer_trd.xml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XML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tpolmdl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r>
              <a:rPr lang="de-DE" dirty="0" smtClean="0"/>
              <a:t>\TPOLMDL_PackageConfig.xml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(10)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509838"/>
            <a:ext cx="72675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3272" y="4348336"/>
            <a:ext cx="6477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26" name="Gruppieren 2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2707506"/>
            <a:chOff x="395536" y="306176"/>
            <a:chExt cx="8496943" cy="2707506"/>
          </a:xfrm>
        </p:grpSpPr>
        <p:sp>
          <p:nvSpPr>
            <p:cNvPr id="15" name="Rechteck 14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Use Case</a:t>
              </a:r>
              <a:endParaRPr lang="de-DE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Approach / Implementation</a:t>
              </a:r>
            </a:p>
          </p:txBody>
        </p:sp>
        <p:sp>
          <p:nvSpPr>
            <p:cNvPr id="19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Software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Toolchain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Tasks</a:t>
              </a:r>
            </a:p>
          </p:txBody>
        </p:sp>
        <p:sp>
          <p:nvSpPr>
            <p:cNvPr id="23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4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3568" y="27256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Appendix</a:t>
              </a:r>
            </a:p>
          </p:txBody>
        </p:sp>
        <p:sp>
          <p:nvSpPr>
            <p:cNvPr id="25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5536" y="27256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/>
              <a:t>w</a:t>
            </a:r>
            <a:r>
              <a:rPr lang="de-DE" dirty="0" err="1" smtClean="0"/>
              <a:t>idget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in</a:t>
            </a:r>
          </a:p>
          <a:p>
            <a:pPr lvl="1"/>
            <a:r>
              <a:rPr lang="de-DE" dirty="0" err="1" smtClean="0"/>
              <a:t>adapt</a:t>
            </a:r>
            <a:r>
              <a:rPr lang="de-DE" dirty="0" smtClean="0"/>
              <a:t>\gen\</a:t>
            </a:r>
            <a:r>
              <a:rPr lang="de-DE" dirty="0" err="1" smtClean="0"/>
              <a:t>brutus</a:t>
            </a:r>
            <a:r>
              <a:rPr lang="de-DE" dirty="0" smtClean="0"/>
              <a:t>\wrs_visualtypes.cpp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by </a:t>
            </a:r>
            <a:r>
              <a:rPr lang="en-US" dirty="0" err="1"/>
              <a:t>t</a:t>
            </a:r>
            <a:r>
              <a:rPr lang="en-US" dirty="0" err="1" smtClean="0"/>
              <a:t>oolchain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solidFill>
                  <a:schemeClr val="tx1"/>
                </a:solidFill>
              </a:rPr>
              <a:t>Widget Generation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447925"/>
            <a:ext cx="70866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by </a:t>
            </a:r>
            <a:r>
              <a:rPr lang="en-US" dirty="0" err="1"/>
              <a:t>t</a:t>
            </a:r>
            <a:r>
              <a:rPr lang="en-US" dirty="0" err="1" smtClean="0"/>
              <a:t>oolchain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solidFill>
                  <a:schemeClr val="tx1"/>
                </a:solidFill>
              </a:rPr>
              <a:t>Final Hook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7584" y="2042319"/>
            <a:ext cx="61245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pieren 7"/>
          <p:cNvGrpSpPr/>
          <p:nvPr/>
        </p:nvGrpSpPr>
        <p:grpSpPr>
          <a:xfrm>
            <a:off x="6474853" y="3284984"/>
            <a:ext cx="2363613" cy="576064"/>
            <a:chOff x="4929962" y="4077072"/>
            <a:chExt cx="2363613" cy="576064"/>
          </a:xfrm>
        </p:grpSpPr>
        <p:sp>
          <p:nvSpPr>
            <p:cNvPr id="9" name="Rechteck 8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0" name="Pfeil nach rechts 9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109964" y="4180438"/>
              <a:ext cx="2183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err="1" smtClean="0"/>
                <a:t>Either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the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tree</a:t>
              </a:r>
              <a:r>
                <a:rPr lang="de-DE" sz="1000" dirty="0" smtClean="0"/>
                <a:t> was </a:t>
              </a:r>
              <a:r>
                <a:rPr lang="de-DE" sz="1000" dirty="0" err="1" smtClean="0"/>
                <a:t>first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constructed</a:t>
              </a:r>
              <a:endParaRPr lang="de-DE" sz="1000" dirty="0" smtClean="0"/>
            </a:p>
            <a:p>
              <a:r>
                <a:rPr lang="de-DE" sz="1000" dirty="0" err="1" smtClean="0"/>
                <a:t>Or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has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changed</a:t>
              </a:r>
              <a:r>
                <a:rPr lang="de-DE" sz="1000" dirty="0" smtClean="0"/>
                <a:t>?</a:t>
              </a:r>
              <a:endParaRPr lang="en-US" sz="1000" dirty="0"/>
            </a:p>
          </p:txBody>
        </p:sp>
      </p:grpSp>
      <p:grpSp>
        <p:nvGrpSpPr>
          <p:cNvPr id="7" name="Gruppieren 11"/>
          <p:cNvGrpSpPr/>
          <p:nvPr/>
        </p:nvGrpSpPr>
        <p:grpSpPr>
          <a:xfrm>
            <a:off x="5747369" y="3643268"/>
            <a:ext cx="1645467" cy="576064"/>
            <a:chOff x="4929962" y="4077072"/>
            <a:chExt cx="1645467" cy="576064"/>
          </a:xfrm>
        </p:grpSpPr>
        <p:sp>
          <p:nvSpPr>
            <p:cNvPr id="13" name="Rechteck 12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4" name="Pfeil nach rechts 13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5109964" y="4180438"/>
              <a:ext cx="1241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Set </a:t>
              </a:r>
              <a:r>
                <a:rPr lang="de-DE" sz="1000" dirty="0" err="1" smtClean="0"/>
                <a:t>the</a:t>
              </a:r>
              <a:r>
                <a:rPr lang="de-DE" sz="1000" dirty="0" smtClean="0"/>
                <a:t> </a:t>
              </a:r>
              <a:r>
                <a:rPr lang="de-DE" sz="1000" dirty="0" err="1"/>
                <a:t>v</a:t>
              </a:r>
              <a:r>
                <a:rPr lang="de-DE" sz="1000" dirty="0" err="1" smtClean="0"/>
                <a:t>isibility</a:t>
              </a:r>
              <a:r>
                <a:rPr lang="de-DE" sz="1000" dirty="0" smtClean="0"/>
                <a:t>  </a:t>
              </a:r>
              <a:r>
                <a:rPr lang="de-DE" sz="1000" dirty="0" err="1" smtClean="0"/>
                <a:t>to</a:t>
              </a:r>
              <a:endParaRPr lang="de-DE" sz="1000" dirty="0" smtClean="0"/>
            </a:p>
            <a:p>
              <a:r>
                <a:rPr lang="de-DE" sz="1000" dirty="0" err="1"/>
                <a:t>t</a:t>
              </a:r>
              <a:r>
                <a:rPr lang="de-DE" sz="1000" dirty="0" err="1" smtClean="0"/>
                <a:t>he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result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of</a:t>
              </a:r>
              <a:r>
                <a:rPr lang="de-DE" sz="1000" dirty="0" smtClean="0"/>
                <a:t>  API</a:t>
              </a:r>
              <a:endParaRPr lang="en-US" sz="1000" dirty="0"/>
            </a:p>
          </p:txBody>
        </p:sp>
      </p:grp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by </a:t>
            </a:r>
            <a:r>
              <a:rPr lang="en-US" dirty="0" err="1"/>
              <a:t>t</a:t>
            </a:r>
            <a:r>
              <a:rPr lang="en-US" dirty="0" err="1" smtClean="0"/>
              <a:t>oolchain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0" dirty="0" smtClean="0">
                <a:solidFill>
                  <a:schemeClr val="tx1"/>
                </a:solidFill>
              </a:rPr>
              <a:t>Icon in RSST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sp>
        <p:nvSpPr>
          <p:cNvPr id="16" name="Inhaltsplatzhalt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/>
              <a:t>f</a:t>
            </a:r>
            <a:r>
              <a:rPr lang="de-DE" dirty="0" err="1" smtClean="0"/>
              <a:t>ound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in</a:t>
            </a:r>
          </a:p>
          <a:p>
            <a:pPr lvl="1"/>
            <a:r>
              <a:rPr lang="de-DE" dirty="0" smtClean="0"/>
              <a:t>\</a:t>
            </a:r>
            <a:r>
              <a:rPr lang="de-DE" dirty="0" err="1" smtClean="0"/>
              <a:t>adapt</a:t>
            </a:r>
            <a:r>
              <a:rPr lang="de-DE" dirty="0" smtClean="0"/>
              <a:t>\gen\</a:t>
            </a:r>
            <a:r>
              <a:rPr lang="de-DE" dirty="0" err="1" smtClean="0"/>
              <a:t>rsstexp</a:t>
            </a:r>
            <a:r>
              <a:rPr lang="de-DE" dirty="0" smtClean="0"/>
              <a:t>\rsst__dbitmapid_213ic.h</a:t>
            </a:r>
          </a:p>
          <a:p>
            <a:pPr>
              <a:buNone/>
            </a:pPr>
            <a:r>
              <a:rPr lang="de-DE" dirty="0" smtClean="0">
                <a:latin typeface="Consolas" pitchFamily="49" charset="0"/>
                <a:cs typeface="Consolas" pitchFamily="49" charset="0"/>
              </a:rPr>
              <a:t> 	[…]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err="1" smtClean="0">
                <a:latin typeface="Consolas" pitchFamily="49" charset="0"/>
                <a:cs typeface="Consolas" pitchFamily="49" charset="0"/>
              </a:rPr>
              <a:t>RSST_nBMP_FAS_Presafe_prg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= 0x605e,</a:t>
            </a:r>
            <a:br>
              <a:rPr lang="de-DE" dirty="0" smtClean="0">
                <a:latin typeface="Consolas" pitchFamily="49" charset="0"/>
                <a:cs typeface="Consolas" pitchFamily="49" charset="0"/>
              </a:rPr>
            </a:br>
            <a:r>
              <a:rPr lang="de-DE" dirty="0" smtClean="0">
                <a:latin typeface="Consolas" pitchFamily="49" charset="0"/>
                <a:cs typeface="Consolas" pitchFamily="49" charset="0"/>
              </a:rPr>
              <a:t>[…]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17" name="Geschweifte Klammer links 16"/>
          <p:cNvSpPr/>
          <p:nvPr/>
        </p:nvSpPr>
        <p:spPr>
          <a:xfrm rot="16200000">
            <a:off x="3915420" y="2309786"/>
            <a:ext cx="216000" cy="756000"/>
          </a:xfrm>
          <a:prstGeom prst="leftBrace">
            <a:avLst>
              <a:gd name="adj1" fmla="val 8333"/>
              <a:gd name="adj2" fmla="val 4879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2960985" y="2780928"/>
            <a:ext cx="216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0110000001011110</a:t>
            </a:r>
            <a:endParaRPr lang="en-US" dirty="0"/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3198138" y="2852383"/>
            <a:ext cx="144000" cy="504000"/>
          </a:xfrm>
          <a:prstGeom prst="leftBrace">
            <a:avLst>
              <a:gd name="adj1" fmla="val 8333"/>
              <a:gd name="adj2" fmla="val 48797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2835025" y="3176384"/>
            <a:ext cx="782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Group</a:t>
            </a:r>
            <a:r>
              <a:rPr lang="en-US" sz="1200" dirty="0" smtClean="0"/>
              <a:t>: 6</a:t>
            </a:r>
            <a:endParaRPr lang="en-US" sz="1200" dirty="0"/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55438" y="2556845"/>
            <a:ext cx="3332986" cy="1138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26" name="Gruppieren 2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2707506"/>
            <a:chOff x="395536" y="306176"/>
            <a:chExt cx="8496943" cy="2707506"/>
          </a:xfrm>
        </p:grpSpPr>
        <p:sp>
          <p:nvSpPr>
            <p:cNvPr id="15" name="Rechteck 14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smtClean="0">
                  <a:solidFill>
                    <a:schemeClr val="tx2"/>
                  </a:solidFill>
                  <a:latin typeface="Arial"/>
                </a:rPr>
                <a:t>Use Case</a:t>
              </a:r>
              <a:endParaRPr lang="de-DE" b="1" dirty="0" smtClean="0">
                <a:solidFill>
                  <a:schemeClr val="tx2"/>
                </a:solidFill>
                <a:latin typeface="Arial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Approach / Implementation</a:t>
              </a:r>
            </a:p>
          </p:txBody>
        </p:sp>
        <p:sp>
          <p:nvSpPr>
            <p:cNvPr id="19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Software </a:t>
              </a:r>
              <a:r>
                <a:rPr lang="de-DE" b="1" dirty="0" err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from</a:t>
              </a:r>
              <a:r>
                <a:rPr lang="de-DE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 </a:t>
              </a:r>
              <a:r>
                <a:rPr lang="de-DE" b="1" dirty="0" err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Toolchain</a:t>
              </a:r>
              <a:endParaRPr lang="de-DE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21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Tasks</a:t>
              </a:r>
            </a:p>
          </p:txBody>
        </p:sp>
        <p:sp>
          <p:nvSpPr>
            <p:cNvPr id="23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4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3568" y="27256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Appendix</a:t>
              </a:r>
            </a:p>
          </p:txBody>
        </p:sp>
        <p:sp>
          <p:nvSpPr>
            <p:cNvPr id="25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5536" y="27256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26" name="Gruppieren 2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2707506"/>
            <a:chOff x="395536" y="306176"/>
            <a:chExt cx="8496943" cy="2707506"/>
          </a:xfrm>
        </p:grpSpPr>
        <p:sp>
          <p:nvSpPr>
            <p:cNvPr id="15" name="Rechteck 14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Use Case</a:t>
              </a:r>
              <a:endParaRPr lang="de-DE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Approach / Implementation</a:t>
              </a:r>
            </a:p>
          </p:txBody>
        </p:sp>
        <p:sp>
          <p:nvSpPr>
            <p:cNvPr id="19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Software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Toolchain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Tasks</a:t>
              </a:r>
            </a:p>
          </p:txBody>
        </p:sp>
        <p:sp>
          <p:nvSpPr>
            <p:cNvPr id="23" name="Rectangle 1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4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3568" y="27256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Appendix</a:t>
              </a:r>
            </a:p>
          </p:txBody>
        </p:sp>
        <p:sp>
          <p:nvSpPr>
            <p:cNvPr id="25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5536" y="27256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de-DE" dirty="0" smtClean="0"/>
              <a:t>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	</a:t>
            </a:r>
          </a:p>
          <a:p>
            <a:pPr marL="706438" lvl="1" indent="-342900"/>
            <a:r>
              <a:rPr lang="de-DE" dirty="0" smtClean="0"/>
              <a:t>GC_HL_BR213IC_Series_E008_08.00.rel01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Change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PreSafe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traditional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/>
              <a:t>p</a:t>
            </a:r>
            <a:r>
              <a:rPr lang="de-DE" dirty="0" smtClean="0"/>
              <a:t>rogressive </a:t>
            </a:r>
            <a:r>
              <a:rPr lang="de-DE" dirty="0" err="1"/>
              <a:t>r</a:t>
            </a:r>
            <a:r>
              <a:rPr lang="de-DE" dirty="0" err="1" smtClean="0"/>
              <a:t>esource</a:t>
            </a:r>
            <a:r>
              <a:rPr lang="de-DE" dirty="0" smtClean="0"/>
              <a:t>                   </a:t>
            </a:r>
          </a:p>
          <a:p>
            <a:pPr marL="706438" lvl="1" indent="-342900">
              <a:buFont typeface="+mj-lt"/>
              <a:buAutoNum type="arabicPeriod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adjusted</a:t>
            </a:r>
            <a:r>
              <a:rPr lang="de-DE" dirty="0" smtClean="0"/>
              <a:t>?</a:t>
            </a:r>
          </a:p>
          <a:p>
            <a:pPr marL="706438" lvl="1" indent="-342900">
              <a:buFont typeface="+mj-lt"/>
              <a:buAutoNum type="arabicPeriod"/>
            </a:pP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?</a:t>
            </a:r>
          </a:p>
          <a:p>
            <a:pPr marL="706438" lvl="1" indent="-3429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displays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progressive </a:t>
            </a:r>
            <a:r>
              <a:rPr lang="de-DE" dirty="0" err="1" smtClean="0"/>
              <a:t>PreSafe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in Traditional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a 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displays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 </a:t>
            </a:r>
            <a:r>
              <a:rPr lang="de-DE" dirty="0" err="1" smtClean="0"/>
              <a:t>FASContiner_trd</a:t>
            </a:r>
            <a:r>
              <a:rPr lang="de-DE" dirty="0" smtClean="0"/>
              <a:t>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CHARGE_ICON_CHINA.png. Icon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: </a:t>
            </a:r>
            <a:r>
              <a:rPr lang="de-DE" dirty="0" err="1" smtClean="0"/>
              <a:t>xcmodel</a:t>
            </a:r>
            <a:r>
              <a:rPr lang="de-DE" dirty="0" smtClean="0"/>
              <a:t>\mdl\02_Screens\Resources\Bitmaps\CHARGE_ICON_CHINA.png</a:t>
            </a:r>
          </a:p>
          <a:p>
            <a:pPr marL="706438" lvl="1" indent="-3429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icon</a:t>
            </a:r>
            <a:r>
              <a:rPr lang="de-DE" dirty="0" smtClean="0"/>
              <a:t> will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r>
              <a:rPr lang="de-DE" dirty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PreSafeIcon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also </a:t>
            </a:r>
            <a:r>
              <a:rPr lang="de-DE" dirty="0" err="1" smtClean="0"/>
              <a:t>visible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10" name="Gruppieren 9"/>
          <p:cNvGrpSpPr/>
          <p:nvPr/>
        </p:nvGrpSpPr>
        <p:grpSpPr>
          <a:xfrm>
            <a:off x="7262000" y="1988840"/>
            <a:ext cx="1448613" cy="497285"/>
            <a:chOff x="5664684" y="1779587"/>
            <a:chExt cx="2552700" cy="876300"/>
          </a:xfrm>
        </p:grpSpPr>
        <p:sp>
          <p:nvSpPr>
            <p:cNvPr id="9" name="Rechteck 8"/>
            <p:cNvSpPr/>
            <p:nvPr/>
          </p:nvSpPr>
          <p:spPr>
            <a:xfrm>
              <a:off x="5664684" y="1779587"/>
              <a:ext cx="1371600" cy="8763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pic>
          <p:nvPicPr>
            <p:cNvPr id="11266" name="Picture 2" descr="D:\casdev\IC213\E008pre45\pkg\fasmdl\mdl\02_Resources\Bitmaps_trd\FAS_Presafe_trd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64684" y="1779587"/>
              <a:ext cx="1371600" cy="876300"/>
            </a:xfrm>
            <a:prstGeom prst="rect">
              <a:avLst/>
            </a:prstGeom>
            <a:noFill/>
          </p:spPr>
        </p:pic>
        <p:pic>
          <p:nvPicPr>
            <p:cNvPr id="11267" name="Picture 3" descr="D:\casdev\IC213\E008pre45\pkg\fasmdl\mdl\02_Resources\Bitmaps_prg\FAS_Presafe_prg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36284" y="1779587"/>
              <a:ext cx="1181100" cy="876300"/>
            </a:xfrm>
            <a:prstGeom prst="rect">
              <a:avLst/>
            </a:prstGeom>
            <a:noFill/>
          </p:spPr>
        </p:pic>
      </p:grpSp>
      <p:pic>
        <p:nvPicPr>
          <p:cNvPr id="11268" name="Picture 4" descr="D:\casdev\IC213\E008pre45\pkg\xcmodel\mdl\02_Screens\Resources\Bitmaps\CHARGE_ICON_CHIN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80845" y="3807891"/>
            <a:ext cx="1171575" cy="1019175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16" name="Gruppieren 1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2707506"/>
            <a:chOff x="395536" y="306176"/>
            <a:chExt cx="8496943" cy="2707506"/>
          </a:xfrm>
        </p:grpSpPr>
        <p:sp>
          <p:nvSpPr>
            <p:cNvPr id="5" name="Rechteck 4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Use Case</a:t>
              </a:r>
              <a:endParaRPr lang="de-DE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8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Approach / Implementation</a:t>
              </a:r>
            </a:p>
          </p:txBody>
        </p:sp>
        <p:sp>
          <p:nvSpPr>
            <p:cNvPr id="9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0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Software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Toolchain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2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Tasks</a:t>
              </a:r>
            </a:p>
          </p:txBody>
        </p:sp>
        <p:sp>
          <p:nvSpPr>
            <p:cNvPr id="13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3568" y="2725682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Appendix</a:t>
              </a:r>
            </a:p>
          </p:txBody>
        </p:sp>
        <p:sp>
          <p:nvSpPr>
            <p:cNvPr id="15" name="Rectangle 1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5536" y="27256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the</a:t>
            </a:r>
            <a:r>
              <a:rPr lang="de-DE" dirty="0" smtClean="0"/>
              <a:t> FAS </a:t>
            </a:r>
            <a:r>
              <a:rPr lang="de-DE" dirty="0" err="1" smtClean="0"/>
              <a:t>graphics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simulation</a:t>
            </a:r>
            <a:endParaRPr lang="de-DE" dirty="0" smtClean="0"/>
          </a:p>
          <a:p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CANoe</a:t>
            </a:r>
            <a:r>
              <a:rPr lang="de-DE" dirty="0" smtClean="0"/>
              <a:t> in EIS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/>
              <a:t> 6F_ADTR_Avl in EVC_CfgBit_65_96_AR</a:t>
            </a:r>
            <a:endParaRPr lang="de-DE" dirty="0" smtClean="0"/>
          </a:p>
          <a:p>
            <a:r>
              <a:rPr lang="de-DE" dirty="0" err="1" smtClean="0"/>
              <a:t>Thereafter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visible</a:t>
            </a:r>
            <a:endParaRPr lang="de-DE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not</a:t>
            </a:r>
            <a:r>
              <a:rPr lang="de-DE" dirty="0"/>
              <a:t>, open </a:t>
            </a:r>
            <a:r>
              <a:rPr lang="de-DE" dirty="0" err="1"/>
              <a:t>LDC_Disp_Rq_RDU_AR</a:t>
            </a:r>
            <a:r>
              <a:rPr lang="de-DE" dirty="0"/>
              <a:t> </a:t>
            </a:r>
            <a:r>
              <a:rPr lang="de-DE" dirty="0" smtClean="0"/>
              <a:t>in EIS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activate</a:t>
            </a:r>
            <a:r>
              <a:rPr lang="de-DE" dirty="0"/>
              <a:t> CMS OFF / ON 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the </a:t>
            </a:r>
            <a:r>
              <a:rPr lang="en-US" dirty="0" err="1" smtClean="0"/>
              <a:t>PreSafe</a:t>
            </a:r>
            <a:r>
              <a:rPr lang="en-US" dirty="0" smtClean="0"/>
              <a:t> icon visible?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13313" name="Picture 1" descr="C:\Users\uidj7230\Desktop\IMAGE$4FE0DDA52ED335B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2933386"/>
            <a:ext cx="3673218" cy="2943538"/>
          </a:xfrm>
          <a:prstGeom prst="rect">
            <a:avLst/>
          </a:prstGeom>
          <a:noFill/>
        </p:spPr>
      </p:pic>
      <p:pic>
        <p:nvPicPr>
          <p:cNvPr id="13314" name="Picture 2" descr="C:\Users\uidj7230\Desktop\IMAGE$182FA49315E783C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984" y="2933386"/>
            <a:ext cx="3628711" cy="2943538"/>
          </a:xfrm>
          <a:prstGeom prst="rect">
            <a:avLst/>
          </a:prstGeom>
          <a:noFill/>
        </p:spPr>
      </p:pic>
      <p:sp>
        <p:nvSpPr>
          <p:cNvPr id="9" name="Rechteck 8"/>
          <p:cNvSpPr/>
          <p:nvPr/>
        </p:nvSpPr>
        <p:spPr>
          <a:xfrm>
            <a:off x="4427984" y="3861048"/>
            <a:ext cx="1296144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95288" y="4149080"/>
            <a:ext cx="1296144" cy="2160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Use</a:t>
            </a:r>
            <a:r>
              <a:rPr lang="de-DE" dirty="0" smtClean="0"/>
              <a:t> Case</a:t>
            </a:r>
            <a:br>
              <a:rPr lang="de-DE" dirty="0" smtClean="0"/>
            </a:br>
            <a:r>
              <a:rPr lang="de-DE" b="0" dirty="0" err="1" smtClean="0">
                <a:solidFill>
                  <a:schemeClr val="tx1"/>
                </a:solidFill>
              </a:rPr>
              <a:t>PreSafe</a:t>
            </a:r>
            <a:r>
              <a:rPr lang="de-DE" b="0" dirty="0" smtClean="0">
                <a:solidFill>
                  <a:schemeClr val="tx1"/>
                </a:solidFill>
              </a:rPr>
              <a:t> off </a:t>
            </a:r>
            <a:r>
              <a:rPr lang="de-DE" b="0" dirty="0" err="1" smtClean="0">
                <a:solidFill>
                  <a:schemeClr val="tx1"/>
                </a:solidFill>
              </a:rPr>
              <a:t>icon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displayed</a:t>
            </a:r>
            <a:r>
              <a:rPr lang="de-DE" b="0" dirty="0" smtClean="0">
                <a:solidFill>
                  <a:schemeClr val="tx1"/>
                </a:solidFill>
              </a:rPr>
              <a:t> in </a:t>
            </a:r>
            <a:r>
              <a:rPr lang="de-DE" b="0" dirty="0" err="1" smtClean="0">
                <a:solidFill>
                  <a:schemeClr val="tx1"/>
                </a:solidFill>
              </a:rPr>
              <a:t>the</a:t>
            </a:r>
            <a:r>
              <a:rPr lang="de-DE" b="0" dirty="0" smtClean="0">
                <a:solidFill>
                  <a:schemeClr val="tx1"/>
                </a:solidFill>
              </a:rPr>
              <a:t> FAS </a:t>
            </a:r>
            <a:r>
              <a:rPr lang="de-DE" b="0" dirty="0" err="1">
                <a:solidFill>
                  <a:schemeClr val="tx1"/>
                </a:solidFill>
              </a:rPr>
              <a:t>g</a:t>
            </a:r>
            <a:r>
              <a:rPr lang="de-DE" b="0" dirty="0" err="1" smtClean="0">
                <a:solidFill>
                  <a:schemeClr val="tx1"/>
                </a:solidFill>
              </a:rPr>
              <a:t>raphic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4D6-7187-430F-B6A4-E0A1CD50C4AA}" type="datetime3">
              <a:rPr lang="en-US" noProof="0" smtClean="0"/>
              <a:pPr/>
              <a:t>10 October 2014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Kai Hardy, © Continental AG</a:t>
            </a:r>
            <a:endParaRPr lang="en-US" noProof="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5288" y="2035158"/>
            <a:ext cx="8353425" cy="314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/>
          <p:nvPr/>
        </p:nvSpPr>
        <p:spPr>
          <a:xfrm>
            <a:off x="4932040" y="2708920"/>
            <a:ext cx="792088" cy="54000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58D-EF17-4D58-ABF0-786518883783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grpSp>
        <p:nvGrpSpPr>
          <p:cNvPr id="26" name="Gruppieren 25"/>
          <p:cNvGrpSpPr/>
          <p:nvPr>
            <p:custDataLst>
              <p:tags r:id="rId1"/>
            </p:custDataLst>
          </p:nvPr>
        </p:nvGrpSpPr>
        <p:grpSpPr>
          <a:xfrm>
            <a:off x="395536" y="306176"/>
            <a:ext cx="8496943" cy="2707506"/>
            <a:chOff x="395536" y="306176"/>
            <a:chExt cx="8496943" cy="2707506"/>
          </a:xfrm>
        </p:grpSpPr>
        <p:sp>
          <p:nvSpPr>
            <p:cNvPr id="15" name="Rechteck 14"/>
            <p:cNvSpPr/>
            <p:nvPr>
              <p:custDataLst>
                <p:tags r:id="rId2"/>
              </p:custDataLst>
            </p:nvPr>
          </p:nvSpPr>
          <p:spPr>
            <a:xfrm>
              <a:off x="395536" y="306176"/>
              <a:ext cx="8496943" cy="369332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de-DE" sz="2400" b="1" smtClean="0">
                  <a:solidFill>
                    <a:schemeClr val="accent1"/>
                  </a:solidFill>
                  <a:latin typeface="+mj-lt"/>
                  <a:ea typeface="+mj-ea"/>
                  <a:cs typeface="Arial" pitchFamily="34" charset="0"/>
                </a:rPr>
                <a:t>Agenda</a:t>
              </a:r>
              <a:endParaRPr lang="de-DE" sz="2400" b="1" dirty="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endParaRPr>
            </a:p>
          </p:txBody>
        </p:sp>
        <p:sp>
          <p:nvSpPr>
            <p:cNvPr id="16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3568" y="13464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smtClean="0">
                  <a:solidFill>
                    <a:schemeClr val="bg2">
                      <a:lumMod val="10000"/>
                    </a:schemeClr>
                  </a:solidFill>
                  <a:latin typeface="Arial"/>
                </a:rPr>
                <a:t>Use Case</a:t>
              </a:r>
              <a:endParaRPr lang="de-DE" b="1" dirty="0" smtClean="0">
                <a:solidFill>
                  <a:schemeClr val="bg2">
                    <a:lumMod val="10000"/>
                  </a:schemeClr>
                </a:solidFill>
                <a:latin typeface="Arial"/>
              </a:endParaRPr>
            </a:p>
          </p:txBody>
        </p:sp>
        <p:sp>
          <p:nvSpPr>
            <p:cNvPr id="17" name="Rectangle 15">
              <a:hlinkClick r:id="rId14" action="ppaction://hlinksldjump"/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5536" y="13464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1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83568" y="1691283"/>
              <a:ext cx="8064000" cy="288000"/>
            </a:xfrm>
            <a:prstGeom prst="rect">
              <a:avLst/>
            </a:prstGeom>
            <a:solidFill>
              <a:schemeClr val="accent5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Approach / Implementation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95536" y="16912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2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0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3568" y="2036083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Software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from</a:t>
              </a: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 </a:t>
              </a:r>
              <a:r>
                <a:rPr lang="de-DE" b="1" dirty="0" err="1">
                  <a:solidFill>
                    <a:schemeClr val="bg2">
                      <a:lumMod val="10000"/>
                    </a:schemeClr>
                  </a:solidFill>
                </a:rPr>
                <a:t>Toolchain</a:t>
              </a:r>
              <a:endParaRPr lang="de-DE" b="1" dirty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tangle 15">
              <a:hlinkClick r:id="rId15" action="ppaction://hlinksldjump"/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536" y="2036083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3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2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83568" y="23808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Tasks</a:t>
              </a:r>
            </a:p>
          </p:txBody>
        </p:sp>
        <p:sp>
          <p:nvSpPr>
            <p:cNvPr id="23" name="Rectangle 15">
              <a:hlinkClick r:id="rId16" action="ppaction://hlinksldjump"/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95536" y="23808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4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  <p:sp>
          <p:nvSpPr>
            <p:cNvPr id="24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683568" y="2725682"/>
              <a:ext cx="8064000" cy="288000"/>
            </a:xfrm>
            <a:prstGeom prst="rect">
              <a:avLst/>
            </a:prstGeom>
            <a:solidFill>
              <a:srgbClr val="EBEBEB"/>
            </a:solidFill>
            <a:ln w="9525" algn="ctr">
              <a:noFill/>
              <a:miter lim="800000"/>
              <a:headEnd/>
              <a:tailEnd/>
            </a:ln>
          </p:spPr>
          <p:txBody>
            <a:bodyPr wrap="square" lIns="108000" tIns="35120" rIns="4212000" bIns="35120" anchor="ctr">
              <a:normAutofit fontScale="92500" lnSpcReduction="20000"/>
            </a:bodyPr>
            <a:lstStyle/>
            <a:p>
              <a:pPr>
                <a:tabLst>
                  <a:tab pos="4391025" algn="l"/>
                  <a:tab pos="7715250" algn="r"/>
                </a:tabLst>
              </a:pPr>
              <a:r>
                <a:rPr lang="de-DE" b="1" dirty="0">
                  <a:solidFill>
                    <a:schemeClr val="bg2">
                      <a:lumMod val="10000"/>
                    </a:schemeClr>
                  </a:solidFill>
                </a:rPr>
                <a:t>Appendix</a:t>
              </a:r>
            </a:p>
          </p:txBody>
        </p:sp>
        <p:sp>
          <p:nvSpPr>
            <p:cNvPr id="25" name="Rectangle 15">
              <a:hlinkClick r:id="rId17" action="ppaction://hlinksldjump"/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5536" y="2725682"/>
              <a:ext cx="288000" cy="288000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36000" tIns="35120" rIns="36000" bIns="35120" anchor="ctr"/>
            <a:lstStyle/>
            <a:p>
              <a:pPr marL="238125" indent="-238125" algn="ctr">
                <a:tabLst>
                  <a:tab pos="446088" algn="l"/>
                </a:tabLst>
              </a:pPr>
              <a:r>
                <a:rPr lang="de-DE" b="1" smtClean="0">
                  <a:solidFill>
                    <a:schemeClr val="bg1"/>
                  </a:solidFill>
                  <a:latin typeface="Arial"/>
                </a:rPr>
                <a:t>5</a:t>
              </a:r>
              <a:endParaRPr lang="de-DE" b="1" dirty="0">
                <a:solidFill>
                  <a:schemeClr val="bg1"/>
                </a:solidFill>
                <a:latin typeface="Arial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ScreensMDB.xml</a:t>
            </a:r>
            <a:br>
              <a:rPr lang="de-DE" dirty="0" smtClean="0"/>
            </a:br>
            <a:r>
              <a:rPr lang="de-DE" b="0" dirty="0" err="1" smtClean="0">
                <a:solidFill>
                  <a:schemeClr val="tx1"/>
                </a:solidFill>
              </a:rPr>
              <a:t>How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does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the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screen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appear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from</a:t>
            </a:r>
            <a:r>
              <a:rPr lang="de-DE" b="0" dirty="0" smtClean="0">
                <a:solidFill>
                  <a:schemeClr val="tx1"/>
                </a:solidFill>
              </a:rPr>
              <a:t> </a:t>
            </a:r>
            <a:r>
              <a:rPr lang="de-DE" b="0" dirty="0" err="1" smtClean="0">
                <a:solidFill>
                  <a:schemeClr val="tx1"/>
                </a:solidFill>
              </a:rPr>
              <a:t>the</a:t>
            </a:r>
            <a:r>
              <a:rPr lang="de-DE" b="0" dirty="0" smtClean="0">
                <a:solidFill>
                  <a:schemeClr val="tx1"/>
                </a:solidFill>
              </a:rPr>
              <a:t> XML </a:t>
            </a:r>
            <a:r>
              <a:rPr lang="de-DE" b="0" dirty="0" err="1" smtClean="0">
                <a:solidFill>
                  <a:schemeClr val="tx1"/>
                </a:solidFill>
              </a:rPr>
              <a:t>files</a:t>
            </a:r>
            <a:r>
              <a:rPr lang="de-DE" b="0" dirty="0" smtClean="0">
                <a:solidFill>
                  <a:schemeClr val="tx1"/>
                </a:solidFill>
              </a:rPr>
              <a:t>?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5D4D6-7187-430F-B6A4-E0A1CD50C4AA}" type="datetime3">
              <a:rPr lang="en-US" noProof="0" smtClean="0"/>
              <a:pPr/>
              <a:t>10 October 2014</a:t>
            </a:fld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 smtClean="0"/>
              <a:t>Kai Hardy, © Continental AG</a:t>
            </a:r>
            <a:endParaRPr lang="en-US" noProof="0" dirty="0"/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\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xcmodel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r>
              <a:rPr lang="de-DE" dirty="0" smtClean="0"/>
              <a:t>\02_Screens\ScreensMDB_High.xml</a:t>
            </a:r>
          </a:p>
          <a:p>
            <a:r>
              <a:rPr lang="de-DE" b="1" dirty="0" err="1" smtClean="0"/>
              <a:t>Result</a:t>
            </a:r>
            <a:r>
              <a:rPr lang="de-DE" dirty="0" smtClean="0"/>
              <a:t>: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/>
              <a:t> </a:t>
            </a:r>
            <a:r>
              <a:rPr lang="de-DE" dirty="0" smtClean="0"/>
              <a:t>ScreensMDB.xml </a:t>
            </a:r>
            <a:r>
              <a:rPr lang="de-DE" dirty="0" err="1" smtClean="0"/>
              <a:t>representing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FAS </a:t>
            </a:r>
            <a:r>
              <a:rPr lang="de-DE" dirty="0" err="1" smtClean="0"/>
              <a:t>graphics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Screen </a:t>
            </a:r>
            <a:r>
              <a:rPr lang="de-DE" dirty="0" err="1" smtClean="0"/>
              <a:t>come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SRSC HMI </a:t>
            </a:r>
            <a:r>
              <a:rPr lang="de-DE" dirty="0" err="1" smtClean="0"/>
              <a:t>Config</a:t>
            </a:r>
            <a:endParaRPr lang="de-DE" dirty="0" smtClean="0"/>
          </a:p>
          <a:p>
            <a:pPr lvl="1"/>
            <a:r>
              <a:rPr lang="de-DE" dirty="0" smtClean="0"/>
              <a:t>/</a:t>
            </a:r>
            <a:r>
              <a:rPr lang="de-DE" dirty="0" err="1" smtClean="0"/>
              <a:t>id</a:t>
            </a:r>
            <a:r>
              <a:rPr lang="de-DE" dirty="0" smtClean="0"/>
              <a:t>/dag_PF3/</a:t>
            </a:r>
            <a:r>
              <a:rPr lang="de-DE" dirty="0" err="1" smtClean="0"/>
              <a:t>sw</a:t>
            </a:r>
            <a:r>
              <a:rPr lang="de-DE" dirty="0" smtClean="0"/>
              <a:t>/</a:t>
            </a:r>
            <a:r>
              <a:rPr lang="de-DE" dirty="0" err="1" smtClean="0"/>
              <a:t>com</a:t>
            </a:r>
            <a:r>
              <a:rPr lang="de-DE" dirty="0" smtClean="0"/>
              <a:t>/</a:t>
            </a:r>
            <a:r>
              <a:rPr lang="de-DE" dirty="0" err="1" smtClean="0"/>
              <a:t>Functions</a:t>
            </a:r>
            <a:r>
              <a:rPr lang="de-DE" dirty="0" smtClean="0"/>
              <a:t>/</a:t>
            </a:r>
            <a:r>
              <a:rPr lang="de-DE" dirty="0" err="1" smtClean="0"/>
              <a:t>HumanMachineInterface</a:t>
            </a:r>
            <a:r>
              <a:rPr lang="de-DE" dirty="0" smtClean="0"/>
              <a:t>/SRSC/</a:t>
            </a:r>
            <a:r>
              <a:rPr lang="de-DE" dirty="0" err="1" smtClean="0"/>
              <a:t>project.pj</a:t>
            </a:r>
            <a:endParaRPr lang="de-DE" dirty="0" smtClean="0"/>
          </a:p>
          <a:p>
            <a:pPr lvl="1"/>
            <a:r>
              <a:rPr lang="de-DE" b="1" dirty="0" err="1" smtClean="0"/>
              <a:t>Result</a:t>
            </a:r>
            <a:r>
              <a:rPr lang="de-DE" dirty="0" smtClean="0"/>
              <a:t>: Also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FAS</a:t>
            </a:r>
          </a:p>
          <a:p>
            <a:pPr lvl="1"/>
            <a:r>
              <a:rPr lang="de-DE" b="1" dirty="0" smtClean="0"/>
              <a:t>Solution</a:t>
            </a:r>
            <a:r>
              <a:rPr lang="de-DE" dirty="0" smtClean="0"/>
              <a:t>: DOORS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Modul General_Speed_Control_Sytems_V2</a:t>
            </a:r>
            <a:endParaRPr lang="de-D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Fundamentally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 </a:t>
            </a:r>
            <a:r>
              <a:rPr lang="de-DE" dirty="0" err="1" smtClean="0"/>
              <a:t>databases</a:t>
            </a:r>
            <a:r>
              <a:rPr lang="de-DE" dirty="0" smtClean="0"/>
              <a:t> (ScreensMDB.xml)</a:t>
            </a:r>
          </a:p>
          <a:p>
            <a:pPr lvl="1"/>
            <a:r>
              <a:rPr lang="de-DE" dirty="0" smtClean="0"/>
              <a:t>Associated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 </a:t>
            </a:r>
            <a:r>
              <a:rPr lang="de-DE" dirty="0" err="1" smtClean="0"/>
              <a:t>icons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Icons.xml</a:t>
            </a:r>
          </a:p>
          <a:p>
            <a:pPr lvl="1"/>
            <a:r>
              <a:rPr lang="de-DE" dirty="0" err="1" smtClean="0"/>
              <a:t>Therefore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complete</a:t>
            </a:r>
            <a:r>
              <a:rPr lang="de-DE" dirty="0" smtClean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FAS </a:t>
            </a:r>
            <a:r>
              <a:rPr lang="de-DE" dirty="0" err="1" smtClean="0"/>
              <a:t>graphic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manually</a:t>
            </a:r>
            <a:r>
              <a:rPr lang="de-DE" b="1" dirty="0" smtClean="0"/>
              <a:t> </a:t>
            </a:r>
            <a:r>
              <a:rPr lang="de-DE" b="1" dirty="0" err="1" smtClean="0"/>
              <a:t>modelled</a:t>
            </a:r>
            <a:r>
              <a:rPr lang="de-DE" dirty="0" smtClean="0"/>
              <a:t>.</a:t>
            </a:r>
            <a:endParaRPr lang="de-DE" b="1" dirty="0" smtClean="0"/>
          </a:p>
          <a:p>
            <a:r>
              <a:rPr lang="de-DE" dirty="0" smtClean="0"/>
              <a:t>FASMDL</a:t>
            </a:r>
          </a:p>
          <a:p>
            <a:pPr lvl="1"/>
            <a:r>
              <a:rPr lang="de-DE" dirty="0" smtClean="0"/>
              <a:t>\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(1)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4008" y="3429000"/>
            <a:ext cx="14478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/>
              <a:t>r</a:t>
            </a:r>
            <a:r>
              <a:rPr lang="de-DE" dirty="0" err="1" smtClean="0"/>
              <a:t>esource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locations</a:t>
            </a:r>
            <a:endParaRPr lang="de-DE" dirty="0" smtClean="0"/>
          </a:p>
          <a:p>
            <a:pPr lvl="1"/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\mdl\02_Resources\</a:t>
            </a:r>
            <a:r>
              <a:rPr lang="de-DE" dirty="0" err="1" smtClean="0"/>
              <a:t>Bitmaps_trd</a:t>
            </a:r>
            <a:r>
              <a:rPr lang="de-DE" dirty="0" smtClean="0"/>
              <a:t> (Traditional)</a:t>
            </a:r>
          </a:p>
          <a:p>
            <a:pPr lvl="1"/>
            <a:r>
              <a:rPr lang="de-DE" dirty="0" smtClean="0"/>
              <a:t>\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r>
              <a:rPr lang="de-DE" dirty="0" smtClean="0"/>
              <a:t>\02_Resources\</a:t>
            </a:r>
            <a:r>
              <a:rPr lang="de-DE" dirty="0" err="1" smtClean="0"/>
              <a:t>Bitmaps_prg</a:t>
            </a:r>
            <a:r>
              <a:rPr lang="de-DE" dirty="0" smtClean="0"/>
              <a:t> (Progressive)</a:t>
            </a:r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(2)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2636912"/>
            <a:ext cx="3251723" cy="307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eck 8"/>
          <p:cNvSpPr/>
          <p:nvPr/>
        </p:nvSpPr>
        <p:spPr>
          <a:xfrm>
            <a:off x="4820094" y="3961631"/>
            <a:ext cx="803451" cy="57606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 err="1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288" y="1341436"/>
            <a:ext cx="8353425" cy="4679851"/>
          </a:xfrm>
        </p:spPr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resources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referenced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FAS_AdditionalIcons</a:t>
            </a:r>
            <a:r>
              <a:rPr lang="de-DE" dirty="0" smtClean="0"/>
              <a:t>_&lt;</a:t>
            </a:r>
            <a:r>
              <a:rPr lang="de-DE" dirty="0" err="1" smtClean="0"/>
              <a:t>Architecture</a:t>
            </a:r>
            <a:r>
              <a:rPr lang="de-DE" dirty="0" smtClean="0"/>
              <a:t>&gt;.</a:t>
            </a:r>
            <a:r>
              <a:rPr lang="de-DE" dirty="0" err="1" smtClean="0"/>
              <a:t>xml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 </a:t>
            </a:r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\mdl\02_Resources</a:t>
            </a:r>
          </a:p>
          <a:p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X </a:t>
            </a:r>
            <a:r>
              <a:rPr lang="de-DE" dirty="0" err="1"/>
              <a:t>a</a:t>
            </a:r>
            <a:r>
              <a:rPr lang="de-DE" dirty="0" err="1" smtClean="0"/>
              <a:t>nd</a:t>
            </a:r>
            <a:r>
              <a:rPr lang="de-DE" dirty="0" smtClean="0"/>
              <a:t> Y </a:t>
            </a:r>
            <a:r>
              <a:rPr lang="de-DE" dirty="0" err="1" smtClean="0"/>
              <a:t>position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isplay</a:t>
            </a:r>
            <a:r>
              <a:rPr lang="de-DE" dirty="0" smtClean="0"/>
              <a:t> (absolute </a:t>
            </a:r>
            <a:r>
              <a:rPr lang="de-DE" dirty="0" err="1"/>
              <a:t>p</a:t>
            </a:r>
            <a:r>
              <a:rPr lang="de-DE" dirty="0" err="1" smtClean="0"/>
              <a:t>ositions</a:t>
            </a:r>
            <a:r>
              <a:rPr lang="de-DE" dirty="0" smtClean="0"/>
              <a:t>!)</a:t>
            </a:r>
          </a:p>
          <a:p>
            <a:pPr lvl="1"/>
            <a:r>
              <a:rPr lang="de-DE" dirty="0" smtClean="0"/>
              <a:t>Width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Icons</a:t>
            </a:r>
          </a:p>
          <a:p>
            <a:pPr lvl="1"/>
            <a:r>
              <a:rPr lang="de-DE" dirty="0" smtClean="0"/>
              <a:t>Filename</a:t>
            </a:r>
          </a:p>
          <a:p>
            <a:pPr lvl="1"/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SRSC </a:t>
            </a:r>
            <a:r>
              <a:rPr lang="de-DE" dirty="0" err="1" smtClean="0"/>
              <a:t>Styleguide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icons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endParaRPr lang="de-DE" dirty="0" smtClean="0"/>
          </a:p>
          <a:p>
            <a:pPr lvl="1"/>
            <a:r>
              <a:rPr lang="de-DE" dirty="0" smtClean="0"/>
              <a:t> In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icon</a:t>
            </a:r>
            <a:r>
              <a:rPr lang="de-DE" dirty="0" smtClean="0"/>
              <a:t> </a:t>
            </a:r>
            <a:r>
              <a:rPr lang="de-DE" dirty="0" err="1" smtClean="0"/>
              <a:t>group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located</a:t>
            </a:r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(3)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9796" y="4374629"/>
            <a:ext cx="46863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manual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found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pPr lvl="1"/>
            <a:r>
              <a:rPr lang="de-DE" dirty="0" err="1" smtClean="0"/>
              <a:t>pkg</a:t>
            </a:r>
            <a:r>
              <a:rPr lang="de-DE" dirty="0" smtClean="0"/>
              <a:t>\</a:t>
            </a:r>
            <a:r>
              <a:rPr lang="de-DE" dirty="0" err="1" smtClean="0"/>
              <a:t>fasmdl</a:t>
            </a:r>
            <a:r>
              <a:rPr lang="de-DE" dirty="0" smtClean="0"/>
              <a:t>\</a:t>
            </a:r>
            <a:r>
              <a:rPr lang="de-DE" dirty="0" err="1" smtClean="0"/>
              <a:t>mdl</a:t>
            </a:r>
            <a:r>
              <a:rPr lang="de-DE" dirty="0" smtClean="0"/>
              <a:t>\01_Widgets\FASContainer_prg.xml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FASMDL</a:t>
            </a:r>
            <a:br>
              <a:rPr lang="en-US" dirty="0" smtClean="0"/>
            </a:br>
            <a:r>
              <a:rPr lang="de-DE" b="0" dirty="0" err="1">
                <a:solidFill>
                  <a:schemeClr val="tx1"/>
                </a:solidFill>
              </a:rPr>
              <a:t>How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is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the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icon</a:t>
            </a:r>
            <a:r>
              <a:rPr lang="de-DE" b="0" dirty="0">
                <a:solidFill>
                  <a:schemeClr val="tx1"/>
                </a:solidFill>
              </a:rPr>
              <a:t> </a:t>
            </a:r>
            <a:r>
              <a:rPr lang="de-DE" b="0" dirty="0" err="1">
                <a:solidFill>
                  <a:schemeClr val="tx1"/>
                </a:solidFill>
              </a:rPr>
              <a:t>implemented</a:t>
            </a:r>
            <a:r>
              <a:rPr lang="de-DE" b="0" dirty="0" smtClean="0">
                <a:solidFill>
                  <a:schemeClr val="tx1"/>
                </a:solidFill>
              </a:rPr>
              <a:t>? (4)</a:t>
            </a: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4971-DBCF-4C7E-89B1-9155CD96F144}" type="datetime3">
              <a:rPr lang="en-US" noProof="0" smtClean="0"/>
              <a:pPr/>
              <a:t>10 October 2014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smtClean="0"/>
              <a:t>Kai Hardy, © Continental AG</a:t>
            </a:r>
            <a:endParaRPr lang="en-US" noProof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2708920"/>
            <a:ext cx="6134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uppieren 12"/>
          <p:cNvGrpSpPr/>
          <p:nvPr/>
        </p:nvGrpSpPr>
        <p:grpSpPr>
          <a:xfrm>
            <a:off x="4538092" y="3873356"/>
            <a:ext cx="1645467" cy="576064"/>
            <a:chOff x="4929962" y="4077072"/>
            <a:chExt cx="1645467" cy="576064"/>
          </a:xfrm>
        </p:grpSpPr>
        <p:sp>
          <p:nvSpPr>
            <p:cNvPr id="10" name="Rechteck 9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1" name="Pfeil nach rechts 10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5109964" y="4180438"/>
              <a:ext cx="1452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Reference </a:t>
              </a:r>
              <a:r>
                <a:rPr lang="de-DE" sz="1000" dirty="0" err="1" smtClean="0"/>
                <a:t>to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this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icon</a:t>
              </a:r>
              <a:r>
                <a:rPr lang="en-US" sz="1000" dirty="0" smtClean="0"/>
                <a:t> </a:t>
              </a:r>
              <a:br>
                <a:rPr lang="en-US" sz="1000" dirty="0" smtClean="0"/>
              </a:br>
              <a:r>
                <a:rPr lang="en-US" sz="1000" dirty="0" smtClean="0"/>
                <a:t>in AdditionalIcon.xml</a:t>
              </a:r>
              <a:endParaRPr lang="en-US" sz="1000" dirty="0"/>
            </a:p>
          </p:txBody>
        </p:sp>
      </p:grpSp>
      <p:grpSp>
        <p:nvGrpSpPr>
          <p:cNvPr id="8" name="Gruppieren 13"/>
          <p:cNvGrpSpPr/>
          <p:nvPr/>
        </p:nvGrpSpPr>
        <p:grpSpPr>
          <a:xfrm>
            <a:off x="6817668" y="2996952"/>
            <a:ext cx="1645467" cy="576064"/>
            <a:chOff x="4929962" y="4077072"/>
            <a:chExt cx="1645467" cy="576064"/>
          </a:xfrm>
        </p:grpSpPr>
        <p:sp>
          <p:nvSpPr>
            <p:cNvPr id="15" name="Rechteck 14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Pfeil nach rechts 15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5109964" y="4180438"/>
              <a:ext cx="128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Control </a:t>
              </a:r>
              <a:r>
                <a:rPr lang="de-DE" sz="1000" dirty="0" err="1" smtClean="0"/>
                <a:t>the</a:t>
              </a:r>
              <a:r>
                <a:rPr lang="de-DE" sz="1000" dirty="0" smtClean="0"/>
                <a:t> </a:t>
              </a:r>
              <a:r>
                <a:rPr lang="de-DE" sz="1000" dirty="0" err="1"/>
                <a:t>v</a:t>
              </a:r>
              <a:r>
                <a:rPr lang="de-DE" sz="1000" dirty="0" err="1" smtClean="0"/>
                <a:t>isibility</a:t>
              </a:r>
              <a:endParaRPr lang="de-DE" sz="1000" dirty="0" smtClean="0"/>
            </a:p>
            <a:p>
              <a:r>
                <a:rPr lang="de-DE" sz="1000" dirty="0" err="1"/>
                <a:t>t</a:t>
              </a:r>
              <a:r>
                <a:rPr lang="de-DE" sz="1000" dirty="0" err="1" smtClean="0"/>
                <a:t>hrough</a:t>
              </a:r>
              <a:r>
                <a:rPr lang="de-DE" sz="1000" dirty="0" smtClean="0"/>
                <a:t> a </a:t>
              </a:r>
              <a:r>
                <a:rPr lang="de-DE" sz="1000" dirty="0" err="1" smtClean="0"/>
                <a:t>guard</a:t>
              </a:r>
              <a:endParaRPr lang="en-US" sz="1000" dirty="0"/>
            </a:p>
          </p:txBody>
        </p:sp>
      </p:grpSp>
      <p:grpSp>
        <p:nvGrpSpPr>
          <p:cNvPr id="9" name="Gruppieren 17"/>
          <p:cNvGrpSpPr/>
          <p:nvPr/>
        </p:nvGrpSpPr>
        <p:grpSpPr>
          <a:xfrm>
            <a:off x="5513226" y="4376832"/>
            <a:ext cx="1645467" cy="576064"/>
            <a:chOff x="4929962" y="4077072"/>
            <a:chExt cx="1645467" cy="576064"/>
          </a:xfrm>
        </p:grpSpPr>
        <p:sp>
          <p:nvSpPr>
            <p:cNvPr id="19" name="Rechteck 18"/>
            <p:cNvSpPr/>
            <p:nvPr/>
          </p:nvSpPr>
          <p:spPr>
            <a:xfrm>
              <a:off x="4929962" y="4077072"/>
              <a:ext cx="1645467" cy="5760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Pfeil nach rechts 19"/>
            <p:cNvSpPr/>
            <p:nvPr/>
          </p:nvSpPr>
          <p:spPr>
            <a:xfrm rot="10800000">
              <a:off x="4929964" y="4279403"/>
              <a:ext cx="180000" cy="21600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dirty="0" err="1" smtClean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109964" y="4180438"/>
              <a:ext cx="9284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Definition </a:t>
              </a:r>
              <a:r>
                <a:rPr lang="de-DE" sz="1000" dirty="0" err="1" smtClean="0"/>
                <a:t>of</a:t>
              </a:r>
              <a:r>
                <a:rPr lang="de-DE" sz="1000" dirty="0" smtClean="0"/>
                <a:t>  </a:t>
              </a:r>
            </a:p>
            <a:p>
              <a:r>
                <a:rPr lang="de-DE" sz="1000" dirty="0" err="1"/>
                <a:t>b</a:t>
              </a:r>
              <a:r>
                <a:rPr lang="de-DE" sz="1000" dirty="0" err="1" smtClean="0"/>
                <a:t>lend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modes</a:t>
              </a:r>
              <a:endParaRPr lang="en-US" sz="1000" dirty="0"/>
            </a:p>
          </p:txBody>
        </p:sp>
      </p:grp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Vorgehen / Implementierung"/>
  <p:tag name="MIO_EK" val="421"/>
  <p:tag name="MIO_VERSION" val="31.12.9999 23:59:59"/>
  <p:tag name="MIO_DBID" val="ED9FF2F2-6643-46BA-B685-7D49126FFAFF"/>
  <p:tag name="MIO_UPDATE" val="Fals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Software nach Toolchain"/>
  <p:tag name="MIO_EK" val="421"/>
  <p:tag name="MIO_VERSION" val="31.12.9999 23:59:59"/>
  <p:tag name="MIO_DBID" val="ED9FF2F2-6643-46BA-B685-7D49126FFAFF"/>
  <p:tag name="MIO_UPDATE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MST_COLOR_1" val="0,0,0,Dark 1"/>
  <p:tag name="MIO_MST_COLOR_2" val="255,255,255,Light 1"/>
  <p:tag name="MIO_MST_COLOR_3" val="255,255,255,Dark 2"/>
  <p:tag name="MIO_MST_COLOR_4" val="235,235,235,Light 2"/>
  <p:tag name="MIO_MST_COLOR_5" val="255,165,0,Accent 1"/>
  <p:tag name="MIO_MST_COLOR_6" val="191,115,0,Accent 2"/>
  <p:tag name="MIO_MST_COLOR_7" val="226,135,0,Accent 3"/>
  <p:tag name="MIO_MST_COLOR_8" val="255,194,102,Accent 4"/>
  <p:tag name="MIO_MST_COLOR_9" val="95,95,95,Accent 5"/>
  <p:tag name="MIO_MST_COLOR_10" val="38,38,38,Accent 6"/>
  <p:tag name="MIO_MST_COLOR_11" val="255,165,0,"/>
  <p:tag name="MIO_MST_COLOR_12" val="119,119,119,"/>
  <p:tag name="MIO_HDS" val="True"/>
  <p:tag name="MIO_EK" val="7021"/>
  <p:tag name="MIO_UPDATE" val="True"/>
  <p:tag name="MIO_VERSION" val="31.01.2014 11:36:49"/>
  <p:tag name="MIO_DBID" val="ED9FF2F2-6643-46BA-B685-7D49126FFAF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Aufgaben"/>
  <p:tag name="MIO_EK" val="421"/>
  <p:tag name="MIO_VERSION" val="31.12.9999 23:59:59"/>
  <p:tag name="MIO_DBID" val="ED9FF2F2-6643-46BA-B685-7D49126FFAFF"/>
  <p:tag name="MIO_UPDATE" val="Fals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Use Case"/>
  <p:tag name="MIO_EK" val="421"/>
  <p:tag name="MIO_VERSION" val="31.12.9999 23:59:59"/>
  <p:tag name="MIO_DBID" val="ED9FF2F2-6643-46BA-B685-7D49126FFAFF"/>
  <p:tag name="MIO_UPDATE" val="Fals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ELEMENTNAME" val="Anhang"/>
  <p:tag name="MIO_EK" val="421"/>
  <p:tag name="MIO_VERSION" val="31.12.9999 23:59:59"/>
  <p:tag name="MIO_DBID" val="ED9FF2F2-6643-46BA-B685-7D49126FFAFF"/>
  <p:tag name="MIO_UPDATE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HAPETYPES_AGENDA" val="MIO_AGENDA_TITLE"/>
  <p:tag name="MIO_SKIP_CDCHECK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5DCBD3B-C156-4A29-95CB-86E9C4C16193"/>
  <p:tag name="MIO_SHAPETYPES_AGENDA" val="MIO_AGENDA_FIRSTELEMENT_NUMBER"/>
  <p:tag name="MIO_SKIP_CDCHECK?" val="True"/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32EBB43-527E-40DC-97E7-B91396CDD97C"/>
  <p:tag name="MIO_SHAPETYPES_AGENDA" val="MIO_AGENDA_HIGHLIGHT"/>
  <p:tag name="MIO_SKIP_CDCHECK?" val="True"/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AFE2199-7899-4A9C-9D26-E2D79AC29632"/>
  <p:tag name="MIO_SHAPETYPES_AGENDA" val="MIO_AGENDA_HIGHLIGHT_NUMBER"/>
  <p:tag name="MIO_SKIP_CDCHECK?" val="True"/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E68A340-5BD0-4700-AED2-997E3B6077F9"/>
  <p:tag name="MIO_SHAPETYPES_AGENDA" val="MIO_AGENDA_FIRSTELEMENT"/>
  <p:tag name="MIO_SKIP_CDCHECK?" val="True"/>
  <p:tag name="MIO_SKIP_CDCHECK" val="True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On-screen Show (4:3)</PresentationFormat>
  <Paragraphs>237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Continental AG, 4x3</vt:lpstr>
      <vt:lpstr>Example and Task </vt:lpstr>
      <vt:lpstr>PowerPoint Presentation</vt:lpstr>
      <vt:lpstr>Use Case PreSafe off icon displayed in the FAS graphic </vt:lpstr>
      <vt:lpstr>PowerPoint Presentation</vt:lpstr>
      <vt:lpstr>ScreensMDB.xml How does the screen appear from the XML files?</vt:lpstr>
      <vt:lpstr>FASMDL How is the icon implemented? (1)</vt:lpstr>
      <vt:lpstr>FASMDL How is the icon implemented? (2)</vt:lpstr>
      <vt:lpstr>FASMDL How is the icon implemented? (3)</vt:lpstr>
      <vt:lpstr>FASMDL How is the icon implemented? (4)</vt:lpstr>
      <vt:lpstr>FASMDL How is the icon implemented? (5)</vt:lpstr>
      <vt:lpstr>FASMDL How is the icon implemented? (6)</vt:lpstr>
      <vt:lpstr>FASMDL How is the icon implemented? (7)</vt:lpstr>
      <vt:lpstr>FASMDL How is the icon implemented? (8)</vt:lpstr>
      <vt:lpstr>FASMDL How is the icon implemented? (9)</vt:lpstr>
      <vt:lpstr>FASMDL How is the icon implemented? (10)</vt:lpstr>
      <vt:lpstr>PowerPoint Presentation</vt:lpstr>
      <vt:lpstr>Implementation by toolchain Widget Generation</vt:lpstr>
      <vt:lpstr>Implementation by toolchain Final Hook</vt:lpstr>
      <vt:lpstr>Implementation by toolchain Icon in RSST</vt:lpstr>
      <vt:lpstr>PowerPoint Presentation</vt:lpstr>
      <vt:lpstr>Tasks</vt:lpstr>
      <vt:lpstr>PowerPoint Presentation</vt:lpstr>
      <vt:lpstr>How is the PreSafe icon visible?</vt:lpstr>
    </vt:vector>
  </TitlesOfParts>
  <Company>Continental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Kai Hardy</dc:creator>
  <cp:lastModifiedBy>Immanuel Morais</cp:lastModifiedBy>
  <cp:revision>91</cp:revision>
  <dcterms:created xsi:type="dcterms:W3CDTF">2014-01-31T10:36:50Z</dcterms:created>
  <dcterms:modified xsi:type="dcterms:W3CDTF">2014-10-10T09:35:05Z</dcterms:modified>
</cp:coreProperties>
</file>