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6" r:id="rId2"/>
    <p:sldId id="277" r:id="rId3"/>
    <p:sldId id="298" r:id="rId4"/>
    <p:sldId id="299" r:id="rId5"/>
    <p:sldId id="335" r:id="rId6"/>
    <p:sldId id="334" r:id="rId7"/>
    <p:sldId id="292" r:id="rId8"/>
    <p:sldId id="355" r:id="rId9"/>
    <p:sldId id="365" r:id="rId10"/>
    <p:sldId id="338" r:id="rId11"/>
    <p:sldId id="360" r:id="rId12"/>
    <p:sldId id="361" r:id="rId13"/>
    <p:sldId id="339" r:id="rId14"/>
    <p:sldId id="363" r:id="rId15"/>
    <p:sldId id="366" r:id="rId16"/>
    <p:sldId id="340" r:id="rId17"/>
    <p:sldId id="337" r:id="rId18"/>
    <p:sldId id="342" r:id="rId19"/>
    <p:sldId id="343" r:id="rId20"/>
    <p:sldId id="357" r:id="rId21"/>
    <p:sldId id="367" r:id="rId22"/>
    <p:sldId id="358" r:id="rId23"/>
    <p:sldId id="344" r:id="rId24"/>
    <p:sldId id="345" r:id="rId25"/>
    <p:sldId id="336" r:id="rId26"/>
    <p:sldId id="341" r:id="rId27"/>
    <p:sldId id="346" r:id="rId28"/>
    <p:sldId id="354" r:id="rId29"/>
    <p:sldId id="353" r:id="rId30"/>
    <p:sldId id="347" r:id="rId31"/>
    <p:sldId id="348" r:id="rId32"/>
    <p:sldId id="350" r:id="rId33"/>
    <p:sldId id="352" r:id="rId34"/>
    <p:sldId id="364" r:id="rId35"/>
    <p:sldId id="351" r:id="rId36"/>
    <p:sldId id="349" r:id="rId3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EDF24357-24AD-49F1-90CF-E9ECDA37763C}">
          <p14:sldIdLst>
            <p14:sldId id="266"/>
            <p14:sldId id="277"/>
            <p14:sldId id="298"/>
          </p14:sldIdLst>
        </p14:section>
        <p14:section name="Daimler delivery" id="{7330B351-411E-400A-92B3-D46249611330}">
          <p14:sldIdLst>
            <p14:sldId id="299"/>
            <p14:sldId id="335"/>
            <p14:sldId id="334"/>
          </p14:sldIdLst>
        </p14:section>
        <p14:section name="Daimler Model" id="{D9796386-F357-420A-9BDD-C1B4F940C540}">
          <p14:sldIdLst>
            <p14:sldId id="292"/>
            <p14:sldId id="336"/>
            <p14:sldId id="337"/>
            <p14:sldId id="342"/>
            <p14:sldId id="343"/>
            <p14:sldId id="344"/>
            <p14:sldId id="345"/>
            <p14:sldId id="338"/>
            <p14:sldId id="339"/>
            <p14:sldId id="340"/>
            <p14:sldId id="341"/>
          </p14:sldIdLst>
        </p14:section>
        <p14:section name="Toolchain" id="{585D76DA-B3A1-4D4A-BD2F-CB5BDC54EF9E}">
          <p14:sldIdLst>
            <p14:sldId id="346"/>
            <p14:sldId id="354"/>
            <p14:sldId id="353"/>
            <p14:sldId id="347"/>
            <p14:sldId id="348"/>
            <p14:sldId id="350"/>
            <p14:sldId id="352"/>
            <p14:sldId id="349"/>
            <p14:sldId id="351"/>
          </p14:sldIdLst>
        </p14:section>
        <p14:section name="Abschluss" id="{46A9DFBC-A146-4B2B-8B0B-97B9C6CAAFBB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78"/>
    <a:srgbClr val="EB328C"/>
    <a:srgbClr val="FD9203"/>
    <a:srgbClr val="ECEAF2"/>
    <a:srgbClr val="EEECF4"/>
    <a:srgbClr val="E9E7F1"/>
    <a:srgbClr val="E4E2EE"/>
    <a:srgbClr val="C0BFD6"/>
    <a:srgbClr val="F4F3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7" autoAdjust="0"/>
    <p:restoredTop sz="73193" autoAdjust="0"/>
  </p:normalViewPr>
  <p:slideViewPr>
    <p:cSldViewPr showGuides="1">
      <p:cViewPr varScale="1">
        <p:scale>
          <a:sx n="78" d="100"/>
          <a:sy n="78" d="100"/>
        </p:scale>
        <p:origin x="-780" y="-84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606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72FD8-3DDF-4DF2-BAD5-794EC6F981DE}" type="datetimeFigureOut">
              <a:rPr lang="de-DE" smtClean="0"/>
              <a:pPr/>
              <a:t>29.09.2015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988D2-3C2D-4501-9905-D183A7703A5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86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29.09.2015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Für</a:t>
            </a:r>
            <a:r>
              <a:rPr lang="de-DE" baseline="0" dirty="0" smtClean="0"/>
              <a:t> diese Folie sollten Sie sich von folgenden Fragen leiten lassen: </a:t>
            </a:r>
          </a:p>
          <a:p>
            <a:endParaRPr lang="de-DE" sz="1300" dirty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Was ist der Hintergrund der Anfrage?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Vor welcher Elektronik-Herausforderung steht der Kunde?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Wie könnte das Budget aussehen?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Wie sieht der Zeitplan aus?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Wo sind Stolpersteine?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Was sind die wichtigsten Merkmale der Lösung (Sicherheit, Standards, Anforderungen)?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sz="1300" dirty="0"/>
          </a:p>
          <a:p>
            <a:r>
              <a:rPr lang="de-DE" sz="1300" dirty="0"/>
              <a:t>Formulieren Sie die Antworten auf diese Fragen in der Sprache des Kunden.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45118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zeigt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ögliche Lösungsvorschläge, die sich konkret auf die Herausforderung des Kunden beziehen.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Reihenfolge der nachfolgenden Folien zu den Vorgehensweisen bei Lösungen, Produkten und Entwicklung sollten thematisch zu dieser Folie passen: Geht es primär um Entwicklung? Oder um Lösungen bzw. Produkte? Die Folien sollten die Lösungskompetenz bezüglich der Herausforderung untermauern.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zeigt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ögliche Lösungsvorschläge, die sich konkret auf die Herausforderung des Kunden beziehen.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Reihenfolge der nachfolgenden Folien zu den Vorgehensweisen bei Lösungen, Produkten und Entwicklung sollten thematisch zu dieser Folie passen: Geht es primär um Entwicklung? Oder um Lösungen bzw. Produkte? Die Folien sollten die Lösungskompetenz bezüglich der Herausforderung untermauern.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zeigt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ögliche Lösungsvorschläge, die sich konkret auf die Herausforderung des Kunden beziehen.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Reihenfolge der nachfolgenden Folien zu den Vorgehensweisen bei Lösungen, Produkten und Entwicklung sollten thematisch zu dieser Folie passen: Geht es primär um Entwicklung? Oder um Lösungen bzw. Produkte? Die Folien sollten die Lösungskompetenz bezüglich der Herausforderung untermauern.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Folie kann noch einmal eine Art Angebot oder gemeinsames Ziel bzw. die nächsten Schritte definieren.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Folie muss einen zusammenfassenden Charakter haben und noch mal alle Zuhörer an die zentralen Fakten erinnern.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ist, eine Einigung zu erzielen, dass der vorgestellte Lösungsvorschlag grundsätzlich zu den Anforderungen des Kunden passt bzw. wie dieser korrigiert oder konkretisiert werden muss.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 den nächsten Schritten gehören beispielsweise ein Workshop, in dem die konkreten Anforderungen festgestellt und evaluiert werden oder auch ein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2184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252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/>
              <a:t>HMI Training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461665"/>
          </a:xfrm>
        </p:spPr>
        <p:txBody>
          <a:bodyPr/>
          <a:lstStyle/>
          <a:p>
            <a:r>
              <a:rPr lang="de-DE" dirty="0" smtClean="0"/>
              <a:t>06 Daimler Model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Michael Gerhardt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 smtClean="0"/>
              <a:t>Definition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Icons </a:t>
            </a:r>
            <a:r>
              <a:rPr lang="de-DE" sz="2400" dirty="0" err="1" smtClean="0"/>
              <a:t>referenced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customer</a:t>
            </a:r>
            <a:r>
              <a:rPr lang="de-DE" sz="2400" dirty="0" smtClean="0"/>
              <a:t> </a:t>
            </a:r>
            <a:r>
              <a:rPr lang="de-DE" sz="2400" dirty="0" err="1" smtClean="0"/>
              <a:t>delivery</a:t>
            </a:r>
            <a:endParaRPr lang="de-DE" sz="2400" dirty="0" smtClean="0"/>
          </a:p>
          <a:p>
            <a:r>
              <a:rPr lang="de-DE" sz="2400" dirty="0" err="1" smtClean="0"/>
              <a:t>Difference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</a:t>
            </a:r>
            <a:r>
              <a:rPr lang="de-DE" sz="2400" dirty="0" err="1" smtClean="0"/>
              <a:t>icons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in WIM / </a:t>
            </a:r>
            <a:r>
              <a:rPr lang="de-DE" sz="2400" dirty="0" err="1" smtClean="0"/>
              <a:t>rest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</a:t>
            </a:r>
            <a:r>
              <a:rPr lang="de-DE" sz="2400" dirty="0" smtClean="0"/>
              <a:t> (</a:t>
            </a:r>
            <a:r>
              <a:rPr lang="de-DE" sz="2400" dirty="0" err="1" smtClean="0"/>
              <a:t>regular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Additional WIM </a:t>
            </a:r>
            <a:r>
              <a:rPr lang="de-DE" sz="2400" dirty="0" err="1" smtClean="0"/>
              <a:t>information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complexfunction</a:t>
            </a:r>
            <a:r>
              <a:rPr lang="de-DE" sz="2400" dirty="0" smtClean="0"/>
              <a:t> </a:t>
            </a:r>
            <a:r>
              <a:rPr lang="de-DE" sz="2400" dirty="0" err="1" smtClean="0"/>
              <a:t>name</a:t>
            </a:r>
            <a:r>
              <a:rPr lang="de-DE" sz="2400" dirty="0" smtClean="0"/>
              <a:t>, link </a:t>
            </a:r>
            <a:r>
              <a:rPr lang="de-DE" sz="2400" dirty="0" err="1" smtClean="0"/>
              <a:t>to</a:t>
            </a:r>
            <a:r>
              <a:rPr lang="de-DE" sz="2400" dirty="0" smtClean="0"/>
              <a:t> WDB)</a:t>
            </a:r>
          </a:p>
          <a:p>
            <a:r>
              <a:rPr lang="de-DE" sz="2400" dirty="0" smtClean="0"/>
              <a:t>Different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 </a:t>
            </a:r>
            <a:r>
              <a:rPr lang="de-DE" sz="2400" dirty="0" err="1" smtClean="0"/>
              <a:t>configurations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(e.g.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/ R2L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architecture</a:t>
            </a:r>
            <a:r>
              <a:rPr lang="de-DE" sz="2400" dirty="0" smtClean="0"/>
              <a:t>/style)</a:t>
            </a:r>
          </a:p>
          <a:p>
            <a:r>
              <a:rPr lang="de-DE" sz="2400" dirty="0" err="1" smtClean="0"/>
              <a:t>Conditions</a:t>
            </a:r>
            <a:r>
              <a:rPr lang="de-DE" sz="2400" dirty="0" smtClean="0"/>
              <a:t> </a:t>
            </a:r>
            <a:r>
              <a:rPr lang="de-DE" sz="2400" dirty="0" err="1" smtClean="0"/>
              <a:t>which</a:t>
            </a:r>
            <a:r>
              <a:rPr lang="de-DE" sz="2400" dirty="0" smtClean="0"/>
              <a:t> variant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shown</a:t>
            </a:r>
            <a:endParaRPr lang="de-DE" sz="2400" dirty="0" smtClean="0"/>
          </a:p>
          <a:p>
            <a:r>
              <a:rPr lang="de-DE" sz="2400" dirty="0" err="1" smtClean="0"/>
              <a:t>Possible</a:t>
            </a:r>
            <a:r>
              <a:rPr lang="de-DE" sz="2400" dirty="0" smtClean="0"/>
              <a:t> link </a:t>
            </a:r>
            <a:r>
              <a:rPr lang="de-DE" sz="2400" dirty="0" err="1" smtClean="0"/>
              <a:t>to</a:t>
            </a:r>
            <a:r>
              <a:rPr lang="de-DE" sz="2400" dirty="0" smtClean="0"/>
              <a:t> ADC </a:t>
            </a:r>
            <a:r>
              <a:rPr lang="de-DE" sz="2400" dirty="0" err="1" smtClean="0"/>
              <a:t>protocol</a:t>
            </a:r>
            <a:r>
              <a:rPr lang="de-DE" sz="2400" dirty="0" smtClean="0"/>
              <a:t> </a:t>
            </a:r>
            <a:r>
              <a:rPr lang="de-DE" sz="2400" dirty="0" err="1" smtClean="0"/>
              <a:t>identifier</a:t>
            </a:r>
            <a:r>
              <a:rPr lang="de-DE" sz="2400" dirty="0" smtClean="0"/>
              <a:t> (</a:t>
            </a: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there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Reference </a:t>
            </a:r>
            <a:r>
              <a:rPr lang="de-DE" sz="2400" dirty="0" err="1" smtClean="0"/>
              <a:t>to</a:t>
            </a:r>
            <a:r>
              <a:rPr lang="de-DE" sz="2400" dirty="0" smtClean="0"/>
              <a:t> DOORS </a:t>
            </a:r>
            <a:r>
              <a:rPr lang="de-DE" sz="2400" dirty="0" err="1" smtClean="0"/>
              <a:t>specification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regular</a:t>
            </a:r>
            <a:r>
              <a:rPr lang="de-DE" sz="2400" dirty="0" smtClean="0"/>
              <a:t> </a:t>
            </a:r>
            <a:r>
              <a:rPr lang="de-DE" sz="2400" dirty="0" err="1" smtClean="0"/>
              <a:t>icons</a:t>
            </a:r>
            <a:endParaRPr lang="de-DE" sz="2400" dirty="0" smtClean="0"/>
          </a:p>
          <a:p>
            <a:r>
              <a:rPr lang="de-DE" sz="2400" dirty="0" smtClean="0"/>
              <a:t>Link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styleguide</a:t>
            </a:r>
            <a:r>
              <a:rPr lang="de-DE" sz="2400" dirty="0" smtClean="0"/>
              <a:t> </a:t>
            </a:r>
            <a:r>
              <a:rPr lang="de-DE" sz="2400" dirty="0" err="1" smtClean="0"/>
              <a:t>photoshop</a:t>
            </a:r>
            <a:r>
              <a:rPr lang="de-DE" sz="2400" dirty="0" smtClean="0"/>
              <a:t> </a:t>
            </a:r>
            <a:r>
              <a:rPr lang="de-DE" sz="2400" dirty="0" err="1" smtClean="0"/>
              <a:t>file</a:t>
            </a:r>
            <a:r>
              <a:rPr lang="de-DE" sz="2400" dirty="0" smtClean="0"/>
              <a:t> </a:t>
            </a:r>
            <a:r>
              <a:rPr lang="de-DE" sz="2400" dirty="0" err="1" smtClean="0"/>
              <a:t>including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Filename</a:t>
            </a:r>
            <a:endParaRPr lang="de-DE" sz="2000" dirty="0" smtClean="0"/>
          </a:p>
          <a:p>
            <a:pPr lvl="1"/>
            <a:r>
              <a:rPr lang="de-DE" sz="2000" dirty="0" smtClean="0"/>
              <a:t>Position/Size</a:t>
            </a:r>
          </a:p>
          <a:p>
            <a:pPr lvl="1"/>
            <a:r>
              <a:rPr lang="de-DE" sz="2000" dirty="0" err="1" smtClean="0"/>
              <a:t>Layername</a:t>
            </a:r>
            <a:endParaRPr lang="de-DE" sz="20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Icons.xml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486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Icons.xml - Sample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1052736"/>
            <a:ext cx="820891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Sample </a:t>
            </a:r>
            <a:r>
              <a:rPr lang="de-DE" dirty="0" err="1" smtClean="0"/>
              <a:t>for</a:t>
            </a:r>
            <a:r>
              <a:rPr lang="de-DE" dirty="0" smtClean="0"/>
              <a:t> Standard Icon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WidgetIcons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&lt;Icon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vendorVersion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="5"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SCA_LIST_G_Meter_inak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Released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oemVersion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AMG_notselected_trd_scla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ConditionString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&gt;KONFIG(SCA) != 66  AND (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DEP_Style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scla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)&lt;/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ConditionString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&lt;File&gt;SCA_LIST_G_Meter_notsel_inak_trd_scla.png&lt;/File&gt;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StyleGuide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="104"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="355" x="782" y="215"&gt;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&lt;File&gt;MenuIcons.psd&lt;/File&gt;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&lt;Layer&gt;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SCA_LIST_G_Meter_inak.AMG_notselected_trd_scla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&lt;/Layer&gt;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StyleGuide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&lt;/Icon&gt;</a:t>
            </a:r>
          </a:p>
          <a:p>
            <a:r>
              <a:rPr lang="de-DE" dirty="0" smtClean="0"/>
              <a:t>Sample </a:t>
            </a:r>
            <a:r>
              <a:rPr lang="de-DE" dirty="0" err="1" smtClean="0"/>
              <a:t>for</a:t>
            </a:r>
            <a:r>
              <a:rPr lang="de-DE" dirty="0" smtClean="0"/>
              <a:t> ADC Icon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&lt;Icon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vendorVersion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="PHONEBOOK_ICON"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Released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oemVersion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="PRIVATE_UNCLASSIFIED"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adcID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="0x02"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ConditionSpecification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&lt;Doors Path="/Kombi/IC__HMI/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Widgets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HMI_General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HMI_General_Icons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Object_Id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="HMI_ICO1059"/&gt;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ConditionSpecification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&lt;File&gt;PHONEBOOK_ICON_PRIVATE_UNCLASSIFIED.png&lt;/File&gt;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StyleGuide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="57"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="94" x="41" y="1011"&gt;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&lt;File&gt;ADCIcons.psd&lt;/File&gt;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&lt;Layer&gt;PHONEBOOK_ICON.PRIVATE_UNCLASSIFIED&lt;/Layer&gt;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StyleGuide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Widget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icon:Private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unclassified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&lt;/Icon&gt;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WidgetIcons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de-DE" sz="1100" dirty="0" smtClean="0">
              <a:solidFill>
                <a:srgbClr val="222A7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Icons.xml - Sample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1052736"/>
            <a:ext cx="8208912" cy="582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Sample </a:t>
            </a:r>
            <a:r>
              <a:rPr lang="de-DE" dirty="0" err="1" smtClean="0"/>
              <a:t>for</a:t>
            </a:r>
            <a:r>
              <a:rPr lang="de-DE" dirty="0" smtClean="0"/>
              <a:t> Warn Icon (</a:t>
            </a:r>
            <a:r>
              <a:rPr lang="de-DE" dirty="0" err="1" smtClean="0"/>
              <a:t>complex</a:t>
            </a:r>
            <a:r>
              <a:rPr lang="de-DE" dirty="0" smtClean="0"/>
              <a:t>)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WIMIcons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&lt;Icon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vendorVersion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ICON_Seatbelt_Font_Mid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Released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oemVersion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="DEFAULT"&gt;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ConditionString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&gt;DEFAULT&lt;/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ConditionString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&lt;File&gt;MI_DUMMY.png&lt;/File&gt;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StyleGuide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="60"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="100" x="921" y="354"&gt;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&lt;File&gt;Dummy_ComplexIcons.psd&lt;/File&gt;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&lt;Layer&gt;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ICON_Seatbelt_Font_Mid.DEFAULT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&lt;/Layer&gt;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StyleGuide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ComplexFunction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ComplexFunctionName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RearSeatBeltWarning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ComplexFunction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&lt;Comment&gt;Vorhalt-Icon noch nicht komplett&lt;/Comment&gt;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&lt;/Icon&gt;</a:t>
            </a:r>
          </a:p>
          <a:p>
            <a:r>
              <a:rPr lang="de-DE" dirty="0" smtClean="0"/>
              <a:t>Sample </a:t>
            </a:r>
            <a:r>
              <a:rPr lang="de-DE" dirty="0" err="1" smtClean="0"/>
              <a:t>for</a:t>
            </a:r>
            <a:r>
              <a:rPr lang="de-DE" dirty="0" smtClean="0"/>
              <a:t> Warn Icon (link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WarnDB</a:t>
            </a:r>
            <a:r>
              <a:rPr lang="de-DE" dirty="0" smtClean="0"/>
              <a:t>)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&lt;Icon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vendorVersion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="6"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ICON_BSM_Plus_Left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Released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oemVersion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disableColoring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DEFAULT_prg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ConditionString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&gt;DEFAULT&lt;/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ConditionString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&lt;File&gt;MI_79_prg.png&lt;/File&gt;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StyleGuide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="416"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="460" x="61" y="81"&gt;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&lt;File&gt;WarnIcons.psd&lt;/File&gt;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&lt;Layer&gt;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ICON_BSM_Plus_Left.DEFAULT_prg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&lt;/Layer&gt;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StyleGuide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WarnDB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wdbname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="_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BSM_Plus_Left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wdbfile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="MI_79" </a:t>
            </a:r>
            <a:r>
              <a:rPr lang="de-DE" sz="105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wdbnr</a:t>
            </a:r>
            <a:r>
              <a:rPr lang="de-DE" sz="105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="249"/&gt;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&lt;/Icon&gt;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WIMIcons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de-DE" sz="1100" dirty="0" smtClean="0">
              <a:solidFill>
                <a:srgbClr val="222A7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Definition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all </a:t>
            </a:r>
            <a:r>
              <a:rPr lang="de-DE" sz="2400" dirty="0" err="1" smtClean="0"/>
              <a:t>fonts</a:t>
            </a:r>
            <a:r>
              <a:rPr lang="de-DE" sz="2400" dirty="0" smtClean="0"/>
              <a:t> </a:t>
            </a:r>
            <a:r>
              <a:rPr lang="de-DE" sz="2400" dirty="0" err="1" smtClean="0"/>
              <a:t>referenced</a:t>
            </a:r>
            <a:r>
              <a:rPr lang="de-DE" sz="2400" dirty="0" smtClean="0"/>
              <a:t> in </a:t>
            </a:r>
            <a:r>
              <a:rPr lang="de-DE" sz="2400" dirty="0" err="1" smtClean="0"/>
              <a:t>customer</a:t>
            </a:r>
            <a:r>
              <a:rPr lang="de-DE" sz="2400" dirty="0" smtClean="0"/>
              <a:t> </a:t>
            </a:r>
            <a:r>
              <a:rPr lang="de-DE" sz="2400" dirty="0" err="1" smtClean="0"/>
              <a:t>delivery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Link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font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 err="1" smtClean="0"/>
              <a:t>delivered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customer</a:t>
            </a:r>
            <a:r>
              <a:rPr lang="de-DE" sz="2000" dirty="0" smtClean="0"/>
              <a:t> </a:t>
            </a:r>
            <a:r>
              <a:rPr lang="de-DE" sz="2000" dirty="0" err="1" smtClean="0"/>
              <a:t>delivery</a:t>
            </a:r>
            <a:endParaRPr lang="de-DE" sz="2000" dirty="0" smtClean="0"/>
          </a:p>
          <a:p>
            <a:pPr lvl="1"/>
            <a:r>
              <a:rPr lang="de-DE" sz="2000" dirty="0" smtClean="0"/>
              <a:t>Definition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font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endParaRPr lang="de-DE" sz="2000" dirty="0" smtClean="0"/>
          </a:p>
          <a:p>
            <a:r>
              <a:rPr lang="de-DE" sz="2400" dirty="0" smtClean="0"/>
              <a:t>Definition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font</a:t>
            </a:r>
            <a:r>
              <a:rPr lang="de-DE" sz="2400" dirty="0" smtClean="0"/>
              <a:t> </a:t>
            </a:r>
            <a:r>
              <a:rPr lang="de-DE" sz="2400" dirty="0" err="1" smtClean="0"/>
              <a:t>includes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Font </a:t>
            </a:r>
            <a:r>
              <a:rPr lang="de-DE" sz="2000" dirty="0" err="1" smtClean="0"/>
              <a:t>size</a:t>
            </a:r>
            <a:endParaRPr lang="de-DE" sz="2000" dirty="0" smtClean="0"/>
          </a:p>
          <a:p>
            <a:pPr lvl="1"/>
            <a:r>
              <a:rPr lang="de-DE" sz="2000" dirty="0" smtClean="0"/>
              <a:t>Font type</a:t>
            </a:r>
          </a:p>
          <a:p>
            <a:pPr lvl="1"/>
            <a:r>
              <a:rPr lang="de-DE" sz="2000" dirty="0" err="1" smtClean="0"/>
              <a:t>Precalculated</a:t>
            </a:r>
            <a:r>
              <a:rPr lang="de-DE" sz="2000" dirty="0" smtClean="0"/>
              <a:t> </a:t>
            </a:r>
            <a:r>
              <a:rPr lang="de-DE" sz="2000" dirty="0" err="1" smtClean="0"/>
              <a:t>Metrics</a:t>
            </a:r>
            <a:r>
              <a:rPr lang="de-DE" sz="2000" dirty="0" smtClean="0"/>
              <a:t> (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layouting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text</a:t>
            </a:r>
            <a:r>
              <a:rPr lang="de-DE" sz="2000" dirty="0" smtClean="0"/>
              <a:t> </a:t>
            </a:r>
            <a:r>
              <a:rPr lang="de-DE" sz="2000" dirty="0" err="1" smtClean="0"/>
              <a:t>validation</a:t>
            </a:r>
            <a:r>
              <a:rPr lang="de-DE" sz="2000" dirty="0" smtClean="0"/>
              <a:t>)</a:t>
            </a:r>
          </a:p>
          <a:p>
            <a:endParaRPr lang="de-DE" dirty="0" smtClean="0"/>
          </a:p>
          <a:p>
            <a:r>
              <a:rPr lang="de-DE" sz="2400" dirty="0" smtClean="0"/>
              <a:t>Definition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font</a:t>
            </a:r>
            <a:r>
              <a:rPr lang="de-DE" sz="2400" dirty="0" smtClean="0"/>
              <a:t> style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reference</a:t>
            </a:r>
            <a:r>
              <a:rPr lang="de-DE" sz="2400" dirty="0" smtClean="0"/>
              <a:t> in Grids.xml</a:t>
            </a:r>
          </a:p>
          <a:p>
            <a:r>
              <a:rPr lang="de-DE" sz="2400" dirty="0" smtClean="0"/>
              <a:t>Font style </a:t>
            </a:r>
            <a:r>
              <a:rPr lang="de-DE" sz="2400" dirty="0" err="1" smtClean="0"/>
              <a:t>may</a:t>
            </a:r>
            <a:r>
              <a:rPr lang="de-DE" sz="2400" dirty="0" smtClean="0"/>
              <a:t> </a:t>
            </a:r>
            <a:r>
              <a:rPr lang="de-DE" sz="2400" dirty="0" err="1" smtClean="0"/>
              <a:t>contain</a:t>
            </a:r>
            <a:r>
              <a:rPr lang="de-DE" sz="2400" dirty="0" smtClean="0"/>
              <a:t>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than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font</a:t>
            </a:r>
            <a:r>
              <a:rPr lang="de-DE" sz="2400" dirty="0" smtClean="0"/>
              <a:t> </a:t>
            </a:r>
            <a:r>
              <a:rPr lang="de-DE" sz="2400" dirty="0" err="1" smtClean="0"/>
              <a:t>based</a:t>
            </a:r>
            <a:r>
              <a:rPr lang="de-DE" sz="2400" dirty="0" smtClean="0"/>
              <a:t> on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 </a:t>
            </a:r>
            <a:r>
              <a:rPr lang="de-DE" sz="2400" dirty="0" err="1" smtClean="0"/>
              <a:t>language</a:t>
            </a:r>
            <a:r>
              <a:rPr lang="de-DE" sz="2400" dirty="0" smtClean="0"/>
              <a:t> </a:t>
            </a:r>
            <a:r>
              <a:rPr lang="de-DE" sz="2400" dirty="0" err="1" smtClean="0"/>
              <a:t>dependant</a:t>
            </a:r>
            <a:r>
              <a:rPr lang="de-DE" sz="2400" dirty="0" smtClean="0"/>
              <a:t> </a:t>
            </a:r>
            <a:r>
              <a:rPr lang="de-DE" sz="2400" dirty="0" err="1" smtClean="0"/>
              <a:t>settings</a:t>
            </a:r>
            <a:endParaRPr lang="de-DE" sz="2400" dirty="0" smtClean="0"/>
          </a:p>
          <a:p>
            <a:endParaRPr lang="de-DE" sz="2400" dirty="0" smtClean="0"/>
          </a:p>
          <a:p>
            <a:endParaRPr lang="de-DE" dirty="0" smtClean="0"/>
          </a:p>
          <a:p>
            <a:pPr lvl="1"/>
            <a:endParaRPr lang="de-DE" sz="2000" dirty="0" smtClean="0"/>
          </a:p>
          <a:p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Fonts.xml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187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Fonts.xml - Sample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1052736"/>
            <a:ext cx="8208912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Sample </a:t>
            </a:r>
            <a:r>
              <a:rPr lang="de-DE" dirty="0" err="1" smtClean="0"/>
              <a:t>for</a:t>
            </a:r>
            <a:r>
              <a:rPr lang="de-DE" dirty="0" smtClean="0"/>
              <a:t> Font </a:t>
            </a:r>
            <a:r>
              <a:rPr lang="de-DE" dirty="0" err="1" smtClean="0"/>
              <a:t>definition</a:t>
            </a:r>
            <a:endParaRPr lang="de-DE" dirty="0" smtClean="0"/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&lt;Font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="Font_104_reg_italic_jp"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fontsize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="104"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ascender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="89"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descender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="14"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&lt;File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dashVersion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faceName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="mb213reg_it-jp"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faceVersion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="2.00" md5-hash="28a032451733b298a253432e51ec0fbd"&gt;MB213Reg_Italic-JP_V2_0.ttf&lt;/File&gt;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&lt;Format type="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outline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"&gt;TrueType&lt;/Format&gt;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&lt;Proportion&gt;proportional&lt;/Proportion&gt;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DefaultGlyphID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&gt;0xE904&lt;/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DefaultGlyphID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GlyphMetrics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MostNegativeLeftSideBearing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&gt;-74&lt;/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MostNegativeLeftSideBearing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MostNegativeRightSideBearing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&gt;-66&lt;/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MostNegativeRightSideBearing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MostNegativeTopSideBearing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&gt;-14&lt;/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MostNegativeTopSideBearing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MostNegativeBottomSideBearing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&gt;-19&lt;/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MostNegativeBottomSideBearing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BaseLineHeight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&gt;33&lt;/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BaseLineHeight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GlyphMetrics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&lt;/Font&gt;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dirty="0" smtClean="0"/>
              <a:t>Sample </a:t>
            </a:r>
            <a:r>
              <a:rPr lang="de-DE" dirty="0" err="1" smtClean="0"/>
              <a:t>for</a:t>
            </a:r>
            <a:r>
              <a:rPr lang="de-DE" dirty="0" smtClean="0"/>
              <a:t> Font Style Sheet Definition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FontStyleSheet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style="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Font_G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&lt;GeneralFont&gt;Font_104_reg_italic&lt;/GeneralFont&gt;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LanguageSpecificFont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language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jpn_Jpan_JP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"&gt;Font_104_reg_italic_jp&lt;/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LanguageSpecificFont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05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FontStyleSheet</a:t>
            </a:r>
            <a:r>
              <a:rPr lang="de-DE" sz="105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de-DE" sz="1100" dirty="0" smtClean="0">
              <a:solidFill>
                <a:srgbClr val="222A78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Fonts </a:t>
            </a:r>
            <a:r>
              <a:rPr lang="de-DE" dirty="0" err="1" smtClean="0"/>
              <a:t>Addon</a:t>
            </a:r>
            <a:endParaRPr lang="de-DE" dirty="0"/>
          </a:p>
        </p:txBody>
      </p:sp>
      <p:sp>
        <p:nvSpPr>
          <p:cNvPr id="5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>
            <a:normAutofit/>
          </a:bodyPr>
          <a:lstStyle/>
          <a:p>
            <a:r>
              <a:rPr lang="de-DE" sz="2400" dirty="0" smtClean="0"/>
              <a:t>In </a:t>
            </a:r>
            <a:r>
              <a:rPr lang="de-DE" sz="2400" dirty="0" err="1" smtClean="0"/>
              <a:t>addition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customer</a:t>
            </a:r>
            <a:r>
              <a:rPr lang="de-DE" sz="2400" dirty="0" smtClean="0"/>
              <a:t> </a:t>
            </a:r>
            <a:r>
              <a:rPr lang="de-DE" sz="2400" dirty="0" err="1" smtClean="0"/>
              <a:t>delivered</a:t>
            </a:r>
            <a:r>
              <a:rPr lang="de-DE" sz="2400" dirty="0" smtClean="0"/>
              <a:t> </a:t>
            </a:r>
            <a:r>
              <a:rPr lang="de-DE" sz="2400" dirty="0" err="1" smtClean="0"/>
              <a:t>fonts</a:t>
            </a:r>
            <a:r>
              <a:rPr lang="de-DE" sz="2400" dirty="0" smtClean="0"/>
              <a:t> </a:t>
            </a:r>
            <a:r>
              <a:rPr lang="de-DE" sz="2400" dirty="0" err="1" smtClean="0"/>
              <a:t>there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„</a:t>
            </a:r>
            <a:r>
              <a:rPr lang="de-DE" sz="2400" dirty="0" err="1" smtClean="0"/>
              <a:t>reduced</a:t>
            </a:r>
            <a:r>
              <a:rPr lang="de-DE" sz="2400" dirty="0" smtClean="0"/>
              <a:t> </a:t>
            </a:r>
            <a:r>
              <a:rPr lang="de-DE" sz="2400" dirty="0" err="1" smtClean="0"/>
              <a:t>fonts</a:t>
            </a:r>
            <a:r>
              <a:rPr lang="de-DE" sz="2400" dirty="0" smtClean="0"/>
              <a:t>“</a:t>
            </a:r>
          </a:p>
          <a:p>
            <a:r>
              <a:rPr lang="de-DE" sz="2400" dirty="0" err="1" smtClean="0"/>
              <a:t>Reduced</a:t>
            </a:r>
            <a:r>
              <a:rPr lang="de-DE" sz="2400" dirty="0" smtClean="0"/>
              <a:t> </a:t>
            </a:r>
            <a:r>
              <a:rPr lang="de-DE" sz="2400" dirty="0" err="1" smtClean="0"/>
              <a:t>fonts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characters</a:t>
            </a:r>
            <a:r>
              <a:rPr lang="de-DE" sz="2000" dirty="0" smtClean="0"/>
              <a:t>/</a:t>
            </a:r>
            <a:r>
              <a:rPr lang="de-DE" sz="2000" dirty="0" err="1" smtClean="0"/>
              <a:t>glyphs</a:t>
            </a:r>
            <a:r>
              <a:rPr lang="de-DE" sz="2000" dirty="0" smtClean="0"/>
              <a:t> </a:t>
            </a:r>
            <a:r>
              <a:rPr lang="de-DE" sz="2000" dirty="0" err="1" smtClean="0"/>
              <a:t>inside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font</a:t>
            </a:r>
            <a:r>
              <a:rPr lang="de-DE" sz="2000" dirty="0" smtClean="0"/>
              <a:t> </a:t>
            </a:r>
            <a:r>
              <a:rPr lang="de-DE" sz="2000" dirty="0" err="1" smtClean="0"/>
              <a:t>tables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referenced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</a:t>
            </a:r>
            <a:r>
              <a:rPr lang="de-DE" sz="2000" dirty="0" err="1" smtClean="0"/>
              <a:t>based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texts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should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displayed</a:t>
            </a:r>
            <a:endParaRPr lang="de-DE" sz="2000" dirty="0" smtClean="0"/>
          </a:p>
          <a:p>
            <a:pPr lvl="1"/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much</a:t>
            </a:r>
            <a:r>
              <a:rPr lang="de-DE" sz="2000" dirty="0" smtClean="0"/>
              <a:t> </a:t>
            </a:r>
            <a:r>
              <a:rPr lang="de-DE" sz="2000" dirty="0" err="1" smtClean="0"/>
              <a:t>smaller</a:t>
            </a:r>
            <a:r>
              <a:rPr lang="de-DE" sz="2000" dirty="0" smtClean="0"/>
              <a:t> </a:t>
            </a:r>
            <a:r>
              <a:rPr lang="de-DE" sz="2000" dirty="0" err="1" smtClean="0"/>
              <a:t>than</a:t>
            </a:r>
            <a:r>
              <a:rPr lang="de-DE" sz="2000" dirty="0" smtClean="0"/>
              <a:t> „</a:t>
            </a:r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fonts</a:t>
            </a:r>
            <a:r>
              <a:rPr lang="de-DE" sz="2000" dirty="0" smtClean="0"/>
              <a:t>“</a:t>
            </a:r>
          </a:p>
          <a:p>
            <a:pPr lvl="1"/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reduce</a:t>
            </a:r>
            <a:r>
              <a:rPr lang="de-DE" sz="2000" dirty="0" smtClean="0"/>
              <a:t> </a:t>
            </a:r>
            <a:r>
              <a:rPr lang="de-DE" sz="2000" dirty="0" err="1" smtClean="0"/>
              <a:t>startup</a:t>
            </a:r>
            <a:r>
              <a:rPr lang="de-DE" sz="2000" dirty="0" smtClean="0"/>
              <a:t> time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endParaRPr lang="de-DE" sz="2000" dirty="0" smtClean="0"/>
          </a:p>
          <a:p>
            <a:pPr lvl="1"/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a </a:t>
            </a:r>
            <a:r>
              <a:rPr lang="de-DE" sz="2000" dirty="0" err="1" smtClean="0"/>
              <a:t>special</a:t>
            </a:r>
            <a:r>
              <a:rPr lang="de-DE" sz="2000" dirty="0" smtClean="0"/>
              <a:t> </a:t>
            </a:r>
            <a:r>
              <a:rPr lang="de-DE" sz="2000" dirty="0" err="1" smtClean="0"/>
              <a:t>tool</a:t>
            </a:r>
            <a:endParaRPr lang="de-DE" sz="2000" dirty="0" smtClean="0"/>
          </a:p>
          <a:p>
            <a:endParaRPr lang="de-DE" dirty="0" smtClean="0"/>
          </a:p>
          <a:p>
            <a:pPr lvl="1"/>
            <a:endParaRPr lang="de-DE" sz="20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82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fragments</a:t>
            </a:r>
            <a:endParaRPr lang="de-DE" dirty="0" smtClean="0"/>
          </a:p>
          <a:p>
            <a:r>
              <a:rPr lang="de-DE" dirty="0" smtClean="0"/>
              <a:t>Patterns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Screens.xml</a:t>
            </a:r>
          </a:p>
          <a:p>
            <a:r>
              <a:rPr lang="de-DE" dirty="0" smtClean="0"/>
              <a:t>Text </a:t>
            </a:r>
            <a:r>
              <a:rPr lang="de-DE" dirty="0" err="1" smtClean="0"/>
              <a:t>fragments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variables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endParaRPr lang="de-DE" dirty="0" smtClean="0"/>
          </a:p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variables </a:t>
            </a:r>
            <a:r>
              <a:rPr lang="de-DE" dirty="0" err="1" smtClean="0"/>
              <a:t>contain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Range </a:t>
            </a:r>
            <a:r>
              <a:rPr lang="de-DE" dirty="0" err="1" smtClean="0"/>
              <a:t>of</a:t>
            </a:r>
            <a:r>
              <a:rPr lang="de-DE" dirty="0" smtClean="0"/>
              <a:t> variable</a:t>
            </a:r>
          </a:p>
          <a:p>
            <a:pPr lvl="1"/>
            <a:r>
              <a:rPr lang="de-DE" dirty="0" smtClean="0"/>
              <a:t>Default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displaying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(e.g.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km/</a:t>
            </a:r>
            <a:r>
              <a:rPr lang="de-DE" dirty="0" err="1" smtClean="0"/>
              <a:t>miles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Strings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languages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Patterns</a:t>
            </a:r>
            <a:r>
              <a:rPr lang="de-DE" dirty="0" smtClean="0"/>
              <a:t>.xml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943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The </a:t>
            </a:r>
            <a:r>
              <a:rPr lang="de-DE" sz="2400" dirty="0" err="1" smtClean="0"/>
              <a:t>Grids</a:t>
            </a:r>
            <a:r>
              <a:rPr lang="de-DE" sz="2400" dirty="0" smtClean="0"/>
              <a:t> </a:t>
            </a:r>
            <a:r>
              <a:rPr lang="de-DE" sz="2400" dirty="0" err="1" smtClean="0"/>
              <a:t>xml</a:t>
            </a:r>
            <a:r>
              <a:rPr lang="de-DE" sz="2400" dirty="0" smtClean="0"/>
              <a:t> </a:t>
            </a:r>
            <a:r>
              <a:rPr lang="de-DE" sz="2400" dirty="0" err="1" smtClean="0"/>
              <a:t>file</a:t>
            </a:r>
            <a:r>
              <a:rPr lang="de-DE" sz="2400" dirty="0" smtClean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layout</a:t>
            </a:r>
            <a:r>
              <a:rPr lang="de-DE" sz="2400" dirty="0" smtClean="0"/>
              <a:t> </a:t>
            </a:r>
            <a:r>
              <a:rPr lang="de-DE" sz="2400" dirty="0" err="1" smtClean="0"/>
              <a:t>definitions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different </a:t>
            </a:r>
            <a:r>
              <a:rPr lang="de-DE" sz="2400" dirty="0" err="1" smtClean="0"/>
              <a:t>types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screens</a:t>
            </a:r>
            <a:r>
              <a:rPr lang="de-DE" sz="2400" dirty="0" smtClean="0"/>
              <a:t>.</a:t>
            </a:r>
          </a:p>
          <a:p>
            <a:r>
              <a:rPr lang="de-DE" sz="2400" dirty="0" smtClean="0"/>
              <a:t>File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delivered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customer</a:t>
            </a:r>
            <a:r>
              <a:rPr lang="de-DE" sz="2400" dirty="0" smtClean="0"/>
              <a:t> but </a:t>
            </a:r>
            <a:r>
              <a:rPr lang="de-DE" sz="2400" dirty="0" err="1" smtClean="0"/>
              <a:t>edited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Conti</a:t>
            </a:r>
          </a:p>
          <a:p>
            <a:r>
              <a:rPr lang="de-DE" sz="2400" dirty="0" smtClean="0"/>
              <a:t>Elements </a:t>
            </a:r>
            <a:r>
              <a:rPr lang="de-DE" sz="2400" dirty="0" err="1" smtClean="0"/>
              <a:t>defined</a:t>
            </a:r>
            <a:r>
              <a:rPr lang="de-DE" sz="2400" dirty="0" smtClean="0"/>
              <a:t> </a:t>
            </a:r>
            <a:r>
              <a:rPr lang="de-DE" sz="2400" dirty="0" err="1" smtClean="0"/>
              <a:t>here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Color </a:t>
            </a:r>
            <a:r>
              <a:rPr lang="de-DE" sz="2000" dirty="0" err="1" smtClean="0"/>
              <a:t>definitions</a:t>
            </a:r>
            <a:endParaRPr lang="de-DE" sz="2000" dirty="0" smtClean="0"/>
          </a:p>
          <a:p>
            <a:pPr lvl="1"/>
            <a:r>
              <a:rPr lang="de-DE" sz="2000" dirty="0" smtClean="0"/>
              <a:t>Dash </a:t>
            </a:r>
            <a:r>
              <a:rPr lang="de-DE" sz="2000" dirty="0" err="1" smtClean="0"/>
              <a:t>Grids</a:t>
            </a:r>
            <a:endParaRPr lang="de-DE" sz="2000" dirty="0" smtClean="0"/>
          </a:p>
          <a:p>
            <a:pPr lvl="1"/>
            <a:r>
              <a:rPr lang="de-DE" sz="2000" dirty="0" smtClean="0"/>
              <a:t>Target </a:t>
            </a:r>
            <a:r>
              <a:rPr lang="de-DE" sz="2000" dirty="0" err="1" smtClean="0"/>
              <a:t>Grids</a:t>
            </a:r>
            <a:r>
              <a:rPr lang="de-DE" sz="2000" dirty="0" smtClean="0"/>
              <a:t> (</a:t>
            </a:r>
            <a:r>
              <a:rPr lang="de-DE" sz="2000" dirty="0" err="1" smtClean="0"/>
              <a:t>created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Conti)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Grids.xml - </a:t>
            </a:r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854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Color </a:t>
            </a:r>
            <a:r>
              <a:rPr lang="de-DE" sz="2400" dirty="0" err="1" smtClean="0"/>
              <a:t>definitions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Definition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</a:t>
            </a:r>
            <a:r>
              <a:rPr lang="de-DE" sz="2000" dirty="0" smtClean="0"/>
              <a:t> </a:t>
            </a:r>
            <a:r>
              <a:rPr lang="de-DE" sz="2000" dirty="0" err="1" smtClean="0"/>
              <a:t>color</a:t>
            </a:r>
            <a:r>
              <a:rPr lang="de-DE" sz="2000" dirty="0" smtClean="0"/>
              <a:t> </a:t>
            </a:r>
            <a:r>
              <a:rPr lang="de-DE" sz="2000" dirty="0" err="1" smtClean="0"/>
              <a:t>names</a:t>
            </a:r>
            <a:endParaRPr lang="de-DE" sz="2000" dirty="0" smtClean="0"/>
          </a:p>
          <a:p>
            <a:pPr lvl="1"/>
            <a:r>
              <a:rPr lang="de-DE" sz="2000" dirty="0" err="1" smtClean="0"/>
              <a:t>ColorDefinitions</a:t>
            </a:r>
            <a:r>
              <a:rPr lang="de-DE" sz="2000" dirty="0" smtClean="0"/>
              <a:t> (RGB)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specific</a:t>
            </a:r>
            <a:r>
              <a:rPr lang="de-DE" sz="2000" dirty="0" smtClean="0"/>
              <a:t> </a:t>
            </a:r>
            <a:r>
              <a:rPr lang="de-DE" sz="2000" dirty="0" err="1" smtClean="0"/>
              <a:t>color</a:t>
            </a:r>
            <a:r>
              <a:rPr lang="de-DE" sz="2000" dirty="0" smtClean="0"/>
              <a:t> </a:t>
            </a:r>
            <a:r>
              <a:rPr lang="de-DE" sz="2000" dirty="0" err="1" smtClean="0"/>
              <a:t>names</a:t>
            </a:r>
            <a:endParaRPr lang="de-DE" sz="2000" dirty="0" smtClean="0"/>
          </a:p>
          <a:p>
            <a:pPr lvl="1"/>
            <a:r>
              <a:rPr lang="de-DE" sz="2000" dirty="0" err="1" smtClean="0"/>
              <a:t>ColorTables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architectures</a:t>
            </a:r>
            <a:r>
              <a:rPr lang="de-DE" sz="2000" dirty="0" smtClean="0"/>
              <a:t>/</a:t>
            </a:r>
            <a:r>
              <a:rPr lang="de-DE" sz="2000" dirty="0" err="1" smtClean="0"/>
              <a:t>styles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map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 (</a:t>
            </a:r>
            <a:r>
              <a:rPr lang="de-DE" sz="2000" dirty="0" err="1" smtClean="0"/>
              <a:t>referenced</a:t>
            </a:r>
            <a:r>
              <a:rPr lang="de-DE" sz="2000" dirty="0" smtClean="0"/>
              <a:t> in </a:t>
            </a:r>
            <a:r>
              <a:rPr lang="de-DE" sz="2000" dirty="0" err="1" smtClean="0"/>
              <a:t>entry</a:t>
            </a:r>
            <a:r>
              <a:rPr lang="de-DE" sz="2000" dirty="0" smtClean="0"/>
              <a:t> </a:t>
            </a:r>
            <a:r>
              <a:rPr lang="de-DE" sz="2000" dirty="0" err="1" smtClean="0"/>
              <a:t>definition</a:t>
            </a:r>
            <a:r>
              <a:rPr lang="de-DE" sz="2000" dirty="0" smtClean="0"/>
              <a:t>)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specific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endParaRPr lang="de-DE" sz="2000" dirty="0" smtClean="0"/>
          </a:p>
          <a:p>
            <a:r>
              <a:rPr lang="de-DE" sz="2400" dirty="0" smtClean="0"/>
              <a:t>Text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element</a:t>
            </a:r>
            <a:r>
              <a:rPr lang="de-DE" sz="2400" dirty="0" smtClean="0"/>
              <a:t> </a:t>
            </a:r>
            <a:r>
              <a:rPr lang="de-DE" sz="2400" dirty="0" err="1" smtClean="0"/>
              <a:t>colors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defined</a:t>
            </a:r>
            <a:r>
              <a:rPr lang="de-DE" sz="2400" dirty="0" smtClean="0"/>
              <a:t> 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Grids.xml - Colors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608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Daimler in </a:t>
            </a:r>
            <a:r>
              <a:rPr lang="de-DE" sz="2000" dirty="0" err="1" smtClean="0"/>
              <a:t>early</a:t>
            </a:r>
            <a:r>
              <a:rPr lang="de-DE" sz="2000" dirty="0" smtClean="0"/>
              <a:t> </a:t>
            </a:r>
            <a:r>
              <a:rPr lang="de-DE" sz="2000" dirty="0" err="1" smtClean="0"/>
              <a:t>Lx</a:t>
            </a:r>
            <a:r>
              <a:rPr lang="de-DE" sz="2000" dirty="0" smtClean="0"/>
              <a:t> </a:t>
            </a:r>
            <a:r>
              <a:rPr lang="de-DE" sz="2000" dirty="0" err="1" smtClean="0"/>
              <a:t>deliveries</a:t>
            </a:r>
            <a:endParaRPr lang="de-DE" sz="2000" dirty="0" smtClean="0"/>
          </a:p>
          <a:p>
            <a:pPr lvl="1"/>
            <a:r>
              <a:rPr lang="de-DE" sz="2000" dirty="0" err="1" smtClean="0"/>
              <a:t>Structural</a:t>
            </a:r>
            <a:r>
              <a:rPr lang="de-DE" sz="2000" dirty="0" smtClean="0"/>
              <a:t>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</a:t>
            </a:r>
            <a:r>
              <a:rPr lang="de-DE" sz="2000" dirty="0" err="1" smtClean="0"/>
              <a:t>about</a:t>
            </a:r>
            <a:r>
              <a:rPr lang="de-DE" sz="2000" dirty="0" smtClean="0"/>
              <a:t> </a:t>
            </a:r>
            <a:r>
              <a:rPr lang="de-DE" sz="2000" dirty="0" err="1" smtClean="0"/>
              <a:t>grid</a:t>
            </a:r>
            <a:endParaRPr lang="de-DE" sz="2000" dirty="0" smtClean="0"/>
          </a:p>
          <a:p>
            <a:pPr lvl="1"/>
            <a:r>
              <a:rPr lang="de-DE" sz="2000" dirty="0" smtClean="0"/>
              <a:t>Definition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entries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contained</a:t>
            </a:r>
            <a:r>
              <a:rPr lang="de-DE" sz="2000" dirty="0" smtClean="0"/>
              <a:t> in </a:t>
            </a:r>
            <a:r>
              <a:rPr lang="de-DE" sz="2000" dirty="0" err="1" smtClean="0"/>
              <a:t>grid</a:t>
            </a:r>
            <a:endParaRPr lang="de-DE" sz="2000" dirty="0" smtClean="0"/>
          </a:p>
          <a:p>
            <a:pPr lvl="1"/>
            <a:r>
              <a:rPr lang="de-DE" sz="2000" dirty="0" smtClean="0"/>
              <a:t>Reference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unique</a:t>
            </a:r>
            <a:r>
              <a:rPr lang="de-DE" sz="2000" dirty="0"/>
              <a:t> ADC </a:t>
            </a:r>
            <a:r>
              <a:rPr lang="de-DE" sz="2000" dirty="0" err="1" smtClean="0"/>
              <a:t>Id</a:t>
            </a:r>
            <a:endParaRPr lang="de-DE" sz="2000" dirty="0" smtClean="0"/>
          </a:p>
          <a:p>
            <a:pPr lvl="1"/>
            <a:r>
              <a:rPr lang="de-DE" sz="2000" dirty="0"/>
              <a:t>W</a:t>
            </a:r>
            <a:r>
              <a:rPr lang="de-DE" sz="2000" dirty="0" smtClean="0"/>
              <a:t>idth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entries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text</a:t>
            </a:r>
            <a:r>
              <a:rPr lang="de-DE" sz="2000" dirty="0" smtClean="0"/>
              <a:t> </a:t>
            </a:r>
            <a:r>
              <a:rPr lang="de-DE" sz="2000" dirty="0" err="1" smtClean="0"/>
              <a:t>length</a:t>
            </a:r>
            <a:r>
              <a:rPr lang="de-DE" sz="2000" dirty="0" smtClean="0"/>
              <a:t> </a:t>
            </a:r>
            <a:r>
              <a:rPr lang="de-DE" sz="2000" dirty="0" err="1" smtClean="0"/>
              <a:t>validation</a:t>
            </a:r>
            <a:endParaRPr lang="de-DE" sz="2000" dirty="0" smtClean="0"/>
          </a:p>
          <a:p>
            <a:pPr lvl="1"/>
            <a:r>
              <a:rPr lang="de-DE" sz="2000" dirty="0" err="1" smtClean="0"/>
              <a:t>Requested</a:t>
            </a:r>
            <a:r>
              <a:rPr lang="de-DE" sz="2000" dirty="0" smtClean="0"/>
              <a:t> </a:t>
            </a:r>
            <a:r>
              <a:rPr lang="de-DE" sz="2000" dirty="0" err="1" smtClean="0"/>
              <a:t>font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entry</a:t>
            </a:r>
            <a:endParaRPr lang="de-DE" sz="2000" dirty="0" smtClean="0"/>
          </a:p>
          <a:p>
            <a:pPr lvl="1"/>
            <a:r>
              <a:rPr lang="de-DE" sz="2000" dirty="0" smtClean="0"/>
              <a:t>Reference </a:t>
            </a:r>
            <a:r>
              <a:rPr lang="de-DE" sz="2000" dirty="0" err="1" smtClean="0"/>
              <a:t>to</a:t>
            </a:r>
            <a:r>
              <a:rPr lang="de-DE" sz="2000" dirty="0" smtClean="0"/>
              <a:t> DOORS </a:t>
            </a:r>
            <a:r>
              <a:rPr lang="de-DE" sz="2000" dirty="0" err="1" smtClean="0"/>
              <a:t>requirements</a:t>
            </a:r>
            <a:endParaRPr lang="de-DE" sz="2000" dirty="0" smtClean="0"/>
          </a:p>
          <a:p>
            <a:pPr lvl="1"/>
            <a:r>
              <a:rPr lang="de-DE" sz="2000" dirty="0" smtClean="0"/>
              <a:t>Target </a:t>
            </a:r>
            <a:r>
              <a:rPr lang="de-DE" sz="2000" dirty="0" err="1" smtClean="0"/>
              <a:t>grids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(1 : n </a:t>
            </a:r>
            <a:r>
              <a:rPr lang="de-DE" sz="2000" dirty="0" err="1" smtClean="0"/>
              <a:t>association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</a:t>
            </a:r>
            <a:r>
              <a:rPr lang="de-DE" sz="2000" dirty="0" err="1" smtClean="0"/>
              <a:t>dash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)</a:t>
            </a:r>
          </a:p>
          <a:p>
            <a:endParaRPr lang="de-DE" sz="24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Grids.xml – Dash </a:t>
            </a:r>
            <a:r>
              <a:rPr lang="de-DE" dirty="0" err="1" smtClean="0"/>
              <a:t>Grids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555775" y="5152568"/>
            <a:ext cx="4032448" cy="601474"/>
            <a:chOff x="1763688" y="4987766"/>
            <a:chExt cx="4032448" cy="601474"/>
          </a:xfrm>
          <a:solidFill>
            <a:schemeClr val="bg2">
              <a:lumMod val="75000"/>
            </a:schemeClr>
          </a:solidFill>
        </p:grpSpPr>
        <p:sp>
          <p:nvSpPr>
            <p:cNvPr id="2" name="Rechteck 1"/>
            <p:cNvSpPr/>
            <p:nvPr/>
          </p:nvSpPr>
          <p:spPr>
            <a:xfrm>
              <a:off x="1763688" y="5013176"/>
              <a:ext cx="1368152" cy="576064"/>
            </a:xfrm>
            <a:prstGeom prst="rect">
              <a:avLst/>
            </a:prstGeom>
            <a:grp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Dash </a:t>
              </a:r>
              <a:r>
                <a:rPr lang="de-DE" sz="1600" dirty="0" err="1" smtClean="0"/>
                <a:t>grid</a:t>
              </a:r>
              <a:endParaRPr lang="de-DE" sz="16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4427984" y="5013176"/>
              <a:ext cx="1368152" cy="576064"/>
            </a:xfrm>
            <a:prstGeom prst="rect">
              <a:avLst/>
            </a:prstGeom>
            <a:grp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Target </a:t>
              </a:r>
              <a:r>
                <a:rPr lang="de-DE" sz="1600" dirty="0" err="1" smtClean="0"/>
                <a:t>grid</a:t>
              </a:r>
              <a:endParaRPr lang="de-DE" sz="1600" dirty="0"/>
            </a:p>
          </p:txBody>
        </p:sp>
        <p:cxnSp>
          <p:nvCxnSpPr>
            <p:cNvPr id="17" name="Gerade Verbindung mit Pfeil 16"/>
            <p:cNvCxnSpPr>
              <a:stCxn id="2" idx="3"/>
              <a:endCxn id="5" idx="1"/>
            </p:cNvCxnSpPr>
            <p:nvPr/>
          </p:nvCxnSpPr>
          <p:spPr>
            <a:xfrm>
              <a:off x="3131840" y="5301208"/>
              <a:ext cx="1296144" cy="0"/>
            </a:xfrm>
            <a:prstGeom prst="straightConnector1">
              <a:avLst/>
            </a:prstGeom>
            <a:grpFill/>
            <a:ln w="28575">
              <a:solidFill>
                <a:schemeClr val="bg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3487203" y="4987766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1 : n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2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2267744" y="1124744"/>
            <a:ext cx="6265069" cy="5257006"/>
          </a:xfrm>
        </p:spPr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EB328C"/>
                </a:solidFill>
                <a:latin typeface="+mj-lt"/>
              </a:rPr>
              <a:t>Michael Gerhardt</a:t>
            </a:r>
          </a:p>
          <a:p>
            <a:pPr marL="0" indent="0">
              <a:buNone/>
            </a:pPr>
            <a:r>
              <a:rPr lang="de-DE" dirty="0" smtClean="0"/>
              <a:t>ADC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Responsible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Lecturer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72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Definition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logical</a:t>
            </a:r>
            <a:r>
              <a:rPr lang="de-DE" sz="2000" dirty="0" smtClean="0"/>
              <a:t> </a:t>
            </a:r>
            <a:r>
              <a:rPr lang="de-DE" sz="2000" dirty="0" err="1" smtClean="0"/>
              <a:t>elements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elements</a:t>
            </a:r>
            <a:r>
              <a:rPr lang="de-DE" sz="2000" dirty="0" smtClean="0"/>
              <a:t> (top </a:t>
            </a:r>
            <a:r>
              <a:rPr lang="de-DE" sz="2000" dirty="0" err="1" smtClean="0"/>
              <a:t>level</a:t>
            </a:r>
            <a:r>
              <a:rPr lang="de-DE" sz="2000" dirty="0" smtClean="0"/>
              <a:t>):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1800" dirty="0" smtClean="0">
                <a:solidFill>
                  <a:srgbClr val="EB328C"/>
                </a:solidFill>
              </a:rPr>
              <a:t>Line: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line</a:t>
            </a:r>
            <a:r>
              <a:rPr lang="de-DE" sz="1800" dirty="0" smtClean="0"/>
              <a:t>, </a:t>
            </a:r>
            <a:r>
              <a:rPr lang="de-DE" sz="1800" dirty="0" err="1" smtClean="0"/>
              <a:t>may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</a:t>
            </a:r>
            <a:r>
              <a:rPr lang="de-DE" sz="1800" dirty="0" smtClean="0"/>
              <a:t> different </a:t>
            </a:r>
            <a:r>
              <a:rPr lang="de-DE" sz="1800" dirty="0" err="1" smtClean="0"/>
              <a:t>elements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err="1" smtClean="0">
                <a:solidFill>
                  <a:srgbClr val="EB328C"/>
                </a:solidFill>
              </a:rPr>
              <a:t>LineCluster</a:t>
            </a:r>
            <a:r>
              <a:rPr lang="de-DE" sz="1800" dirty="0" smtClean="0">
                <a:solidFill>
                  <a:srgbClr val="EB328C"/>
                </a:solidFill>
              </a:rPr>
              <a:t>: </a:t>
            </a:r>
            <a:r>
              <a:rPr lang="de-DE" sz="1800" dirty="0" smtClean="0"/>
              <a:t>multiple </a:t>
            </a:r>
            <a:r>
              <a:rPr lang="de-DE" sz="1800" dirty="0" err="1" smtClean="0"/>
              <a:t>lines</a:t>
            </a:r>
            <a:r>
              <a:rPr lang="de-DE" sz="1800" dirty="0" smtClean="0"/>
              <a:t> </a:t>
            </a:r>
            <a:r>
              <a:rPr lang="de-DE" sz="1800" dirty="0" err="1" smtClean="0"/>
              <a:t>linked</a:t>
            </a:r>
            <a:r>
              <a:rPr lang="de-DE" sz="1800" dirty="0" smtClean="0"/>
              <a:t> </a:t>
            </a:r>
            <a:r>
              <a:rPr lang="de-DE" sz="1800" dirty="0" err="1" smtClean="0"/>
              <a:t>together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dirty="0" err="1" smtClean="0"/>
              <a:t>filling</a:t>
            </a:r>
            <a:r>
              <a:rPr lang="de-DE" sz="1800" dirty="0" smtClean="0"/>
              <a:t> </a:t>
            </a:r>
            <a:r>
              <a:rPr lang="de-DE" sz="1800" dirty="0" err="1" smtClean="0"/>
              <a:t>rules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>
                <a:solidFill>
                  <a:srgbClr val="EB328C"/>
                </a:solidFill>
              </a:rPr>
              <a:t>List: </a:t>
            </a:r>
            <a:r>
              <a:rPr lang="de-DE" sz="1800" dirty="0" smtClean="0"/>
              <a:t>multiple </a:t>
            </a:r>
            <a:r>
              <a:rPr lang="de-DE" sz="1800" dirty="0" err="1" smtClean="0"/>
              <a:t>lines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list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behavior</a:t>
            </a:r>
            <a:endParaRPr lang="de-DE" sz="1800" dirty="0" smtClean="0"/>
          </a:p>
          <a:p>
            <a:r>
              <a:rPr lang="de-DE" sz="2000" dirty="0" smtClean="0"/>
              <a:t>All </a:t>
            </a:r>
            <a:r>
              <a:rPr lang="de-DE" sz="2000" dirty="0" err="1" smtClean="0"/>
              <a:t>elements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EB328C"/>
                </a:solidFill>
              </a:rPr>
              <a:t>LineLayoutDefinition</a:t>
            </a:r>
            <a:r>
              <a:rPr lang="de-DE" sz="2000" dirty="0" smtClean="0"/>
              <a:t> tag 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defines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maximum</a:t>
            </a:r>
            <a:r>
              <a:rPr lang="de-DE" sz="2000" dirty="0" smtClean="0"/>
              <a:t> </a:t>
            </a:r>
            <a:r>
              <a:rPr lang="de-DE" sz="2000" dirty="0" err="1" smtClean="0"/>
              <a:t>width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element</a:t>
            </a:r>
            <a:r>
              <a:rPr lang="de-DE" sz="2000" dirty="0" smtClean="0"/>
              <a:t> (Area)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font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endParaRPr lang="de-DE" sz="2000" dirty="0" smtClean="0"/>
          </a:p>
          <a:p>
            <a:r>
              <a:rPr lang="de-DE" sz="2000" dirty="0" err="1" smtClean="0"/>
              <a:t>Naming</a:t>
            </a:r>
            <a:r>
              <a:rPr lang="de-DE" sz="2000" dirty="0" smtClean="0"/>
              <a:t> </a:t>
            </a:r>
            <a:r>
              <a:rPr lang="de-DE" sz="2000" dirty="0" err="1" smtClean="0"/>
              <a:t>conventions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entries</a:t>
            </a:r>
            <a:r>
              <a:rPr lang="de-DE" sz="2000" dirty="0" smtClean="0"/>
              <a:t>: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smtClean="0">
                <a:solidFill>
                  <a:srgbClr val="EB328C"/>
                </a:solidFill>
                <a:latin typeface="Courier New" pitchFamily="49" charset="0"/>
                <a:cs typeface="Courier New" pitchFamily="49" charset="0"/>
              </a:rPr>
              <a:t>Line identifier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8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smtClean="0">
                <a:solidFill>
                  <a:srgbClr val="EB328C"/>
                </a:solidFill>
                <a:latin typeface="Courier New" pitchFamily="49" charset="0"/>
                <a:cs typeface="Courier New" pitchFamily="49" charset="0"/>
              </a:rPr>
              <a:t>Incremental </a:t>
            </a:r>
            <a:r>
              <a:rPr lang="en-US" sz="1800" b="1" dirty="0" err="1" smtClean="0">
                <a:solidFill>
                  <a:srgbClr val="EB328C"/>
                </a:solidFill>
                <a:latin typeface="Courier New" pitchFamily="49" charset="0"/>
                <a:cs typeface="Courier New" pitchFamily="49" charset="0"/>
              </a:rPr>
              <a:t>Entr</a:t>
            </a:r>
            <a:r>
              <a:rPr lang="de-DE" sz="1800" b="1" dirty="0" smtClean="0">
                <a:solidFill>
                  <a:srgbClr val="EB328C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de-DE" sz="1800" b="1" dirty="0" err="1" smtClean="0">
                <a:solidFill>
                  <a:srgbClr val="EB328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/>
              <a:t>Line identifier = Line in which the entry is located *</a:t>
            </a:r>
            <a:br>
              <a:rPr lang="en-US" sz="1600" dirty="0" smtClean="0"/>
            </a:br>
            <a:r>
              <a:rPr lang="en-US" sz="1600" dirty="0" smtClean="0"/>
              <a:t>Entry number = unique entry number per grid incremental starting with the first one</a:t>
            </a:r>
          </a:p>
          <a:p>
            <a:r>
              <a:rPr lang="en-US" sz="2000" dirty="0" smtClean="0"/>
              <a:t>Sample: </a:t>
            </a:r>
            <a:r>
              <a:rPr lang="en-US" sz="2000" dirty="0" smtClean="0">
                <a:solidFill>
                  <a:srgbClr val="EB328C"/>
                </a:solidFill>
              </a:rPr>
              <a:t>L3_E7</a:t>
            </a:r>
            <a:r>
              <a:rPr lang="en-US" sz="2000" dirty="0" smtClean="0"/>
              <a:t> = seventh entry of the grid in line 3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pPr>
              <a:buNone/>
            </a:pPr>
            <a:r>
              <a:rPr lang="de-DE" sz="1400" dirty="0" smtClean="0"/>
              <a:t>* </a:t>
            </a:r>
            <a:r>
              <a:rPr lang="de-DE" sz="1400" dirty="0" err="1" smtClean="0"/>
              <a:t>special</a:t>
            </a:r>
            <a:r>
              <a:rPr lang="de-DE" sz="1400" dirty="0" smtClean="0"/>
              <a:t> </a:t>
            </a:r>
            <a:r>
              <a:rPr lang="de-DE" sz="1400" dirty="0" err="1" smtClean="0"/>
              <a:t>handling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list</a:t>
            </a:r>
            <a:r>
              <a:rPr lang="de-DE" sz="1400" dirty="0" smtClean="0"/>
              <a:t>/</a:t>
            </a:r>
            <a:r>
              <a:rPr lang="de-DE" sz="1400" dirty="0" err="1" smtClean="0"/>
              <a:t>linecluster</a:t>
            </a:r>
            <a:r>
              <a:rPr lang="de-DE" sz="1400" dirty="0" smtClean="0"/>
              <a:t> </a:t>
            </a:r>
            <a:r>
              <a:rPr lang="de-DE" sz="1400" dirty="0" err="1" smtClean="0"/>
              <a:t>definitions</a:t>
            </a:r>
            <a:r>
              <a:rPr lang="de-DE" sz="1400" dirty="0" smtClean="0"/>
              <a:t>, not </a:t>
            </a:r>
            <a:r>
              <a:rPr lang="de-DE" sz="1400" dirty="0" err="1" smtClean="0"/>
              <a:t>always</a:t>
            </a:r>
            <a:r>
              <a:rPr lang="de-DE" sz="1400" dirty="0" smtClean="0"/>
              <a:t> </a:t>
            </a:r>
            <a:r>
              <a:rPr lang="de-DE" sz="1400" dirty="0" err="1" smtClean="0"/>
              <a:t>consistent</a:t>
            </a:r>
            <a:endParaRPr lang="de-DE" sz="14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Grids.xml – Dash </a:t>
            </a:r>
            <a:r>
              <a:rPr lang="de-DE" dirty="0" err="1" smtClean="0"/>
              <a:t>Grids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Sample </a:t>
            </a:r>
            <a:r>
              <a:rPr lang="de-DE" sz="2000" dirty="0" err="1" smtClean="0"/>
              <a:t>definitions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DOORS:</a:t>
            </a:r>
          </a:p>
          <a:p>
            <a:endParaRPr lang="de-DE" sz="14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Grids.xml – Dash </a:t>
            </a:r>
            <a:r>
              <a:rPr lang="de-DE" dirty="0" err="1" smtClean="0"/>
              <a:t>Grids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84817"/>
            <a:ext cx="3528392" cy="24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564904"/>
            <a:ext cx="37052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2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544616"/>
          </a:xfrm>
        </p:spPr>
        <p:txBody>
          <a:bodyPr numCol="2">
            <a:normAutofit/>
          </a:bodyPr>
          <a:lstStyle/>
          <a:p>
            <a:r>
              <a:rPr lang="de-DE" sz="1800" dirty="0" smtClean="0"/>
              <a:t>Sample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a </a:t>
            </a:r>
            <a:r>
              <a:rPr lang="de-DE" sz="1800" dirty="0" err="1" smtClean="0"/>
              <a:t>line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&lt;Line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LineID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="L1"&gt;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LineLayoutDefinition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&lt;Area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="460"/&gt;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&lt;Font&gt;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Font_A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&lt;/Font&gt;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LineLayoutDefinition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SingleLineEntry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EntryID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="L1_E1"&gt;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&lt;Text/&gt;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SingleLineEntry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&lt;/Line&gt;</a:t>
            </a:r>
          </a:p>
          <a:p>
            <a:endParaRPr lang="de-DE" sz="1100" dirty="0" smtClean="0">
              <a:solidFill>
                <a:srgbClr val="222A78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800" dirty="0" smtClean="0"/>
              <a:t>Sample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a </a:t>
            </a:r>
            <a:r>
              <a:rPr lang="de-DE" sz="1800" dirty="0" err="1" smtClean="0"/>
              <a:t>list</a:t>
            </a:r>
            <a:r>
              <a:rPr lang="de-DE" sz="18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&lt;List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="L3"&gt;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ListLineLayout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LineID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="L3"&gt;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LineLayoutDefinition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&lt;Area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="460"/&gt;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&lt;Font&gt;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Font_B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&lt;/Font&gt;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LineLayoutDefinition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SingleLineEntry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EntryID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="L3_E2"&gt;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&lt;Text/&gt;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SingleLineEntry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ListLineLayout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ListLineArea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numb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LineID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="L1"/&gt;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ListLineArea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numb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="2"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LineID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="L2"/&gt;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&lt;/List&gt;</a:t>
            </a:r>
          </a:p>
          <a:p>
            <a:endParaRPr lang="de-DE" sz="1800" dirty="0" smtClean="0">
              <a:solidFill>
                <a:srgbClr val="222A78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800" dirty="0" smtClean="0">
              <a:solidFill>
                <a:srgbClr val="222A78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800" dirty="0" smtClean="0"/>
              <a:t>Sample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a </a:t>
            </a:r>
            <a:r>
              <a:rPr lang="de-DE" sz="1800" dirty="0" err="1" smtClean="0"/>
              <a:t>line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LineCluster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EntryID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="L1_E1"&gt;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&lt;Line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ClusterLineID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="L1"&gt;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LineLayoutDefinition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&lt;Area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="460"/&gt;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&lt;Font&gt;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Font_B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&lt;/Font&gt;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LineLayoutDefinition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&lt;/Line&gt;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&lt;Line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ClusterLineID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="L2"&gt;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LineLayoutDefinition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&lt;Area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="460"/&gt;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&lt;Font&gt;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Font_B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&lt;/Font&gt;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LineLayoutDefinition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&lt;/Line&gt;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FillingRule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NumberOfNeededLines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lines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="1"&gt;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&lt;ClusterLine&gt;L2&lt;/ClusterLine&gt;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NumberOfNeededLines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NumberOfNeededLines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lines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="2"&gt;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&lt;ClusterLine&gt;L1&lt;/ClusterLine&gt;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    &lt;ClusterLine&gt;L2&lt;/ClusterLine&gt;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NumberOfNeededLines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FillingRule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100" dirty="0" err="1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LineCluster</a:t>
            </a:r>
            <a: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de-DE" sz="1100" dirty="0" smtClean="0">
                <a:solidFill>
                  <a:srgbClr val="222A78"/>
                </a:solidFill>
                <a:latin typeface="Courier New" pitchFamily="49" charset="0"/>
                <a:cs typeface="Courier New" pitchFamily="49" charset="0"/>
              </a:rPr>
            </a:br>
            <a:endParaRPr lang="de-DE" sz="1100" dirty="0" smtClean="0">
              <a:solidFill>
                <a:srgbClr val="222A78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Grids.xml – Dash </a:t>
            </a:r>
            <a:r>
              <a:rPr lang="de-DE" dirty="0" err="1" smtClean="0"/>
              <a:t>Grids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Target </a:t>
            </a:r>
            <a:r>
              <a:rPr lang="de-DE" sz="2400" dirty="0" err="1" smtClean="0"/>
              <a:t>grids</a:t>
            </a:r>
            <a:endParaRPr lang="de-DE" sz="2400" dirty="0" smtClean="0"/>
          </a:p>
          <a:p>
            <a:pPr lvl="1"/>
            <a:r>
              <a:rPr lang="de-DE" sz="1800" dirty="0" err="1" smtClean="0"/>
              <a:t>Created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Conti </a:t>
            </a:r>
            <a:r>
              <a:rPr lang="de-DE" sz="1800" dirty="0" err="1" smtClean="0"/>
              <a:t>based</a:t>
            </a:r>
            <a:r>
              <a:rPr lang="de-DE" sz="1800" dirty="0" smtClean="0"/>
              <a:t> on </a:t>
            </a:r>
            <a:r>
              <a:rPr lang="de-DE" sz="1800" dirty="0" err="1" smtClean="0"/>
              <a:t>Lx</a:t>
            </a:r>
            <a:r>
              <a:rPr lang="de-DE" sz="1800" dirty="0" smtClean="0"/>
              <a:t> </a:t>
            </a:r>
            <a:r>
              <a:rPr lang="de-DE" sz="1800" dirty="0" err="1" smtClean="0"/>
              <a:t>delivery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(</a:t>
            </a:r>
            <a:r>
              <a:rPr lang="de-DE" sz="1800" dirty="0" err="1" smtClean="0"/>
              <a:t>Styleguide</a:t>
            </a:r>
            <a:r>
              <a:rPr lang="de-DE" sz="1800" dirty="0" smtClean="0"/>
              <a:t> + </a:t>
            </a:r>
            <a:r>
              <a:rPr lang="de-DE" sz="1800" dirty="0" err="1" smtClean="0"/>
              <a:t>dash</a:t>
            </a:r>
            <a:r>
              <a:rPr lang="de-DE" sz="1800" dirty="0" smtClean="0"/>
              <a:t> </a:t>
            </a:r>
            <a:r>
              <a:rPr lang="de-DE" sz="1800" dirty="0" err="1" smtClean="0"/>
              <a:t>grid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smtClean="0"/>
              <a:t>Same </a:t>
            </a:r>
            <a:r>
              <a:rPr lang="de-DE" sz="1800" dirty="0" err="1" smtClean="0"/>
              <a:t>structure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dash</a:t>
            </a:r>
            <a:r>
              <a:rPr lang="de-DE" sz="1800" dirty="0" smtClean="0"/>
              <a:t> </a:t>
            </a:r>
            <a:r>
              <a:rPr lang="de-DE" sz="1800" dirty="0" err="1" smtClean="0"/>
              <a:t>grid</a:t>
            </a:r>
            <a:endParaRPr lang="de-DE" sz="1800" dirty="0" smtClean="0"/>
          </a:p>
          <a:p>
            <a:pPr lvl="1"/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target</a:t>
            </a:r>
            <a:r>
              <a:rPr lang="de-DE" sz="1800" dirty="0" smtClean="0"/>
              <a:t> </a:t>
            </a:r>
            <a:r>
              <a:rPr lang="de-DE" sz="1800" dirty="0" err="1" smtClean="0"/>
              <a:t>grid</a:t>
            </a:r>
            <a:r>
              <a:rPr lang="de-DE" sz="1800" dirty="0" smtClean="0"/>
              <a:t> </a:t>
            </a:r>
            <a:r>
              <a:rPr lang="de-DE" sz="1800" dirty="0" err="1" smtClean="0"/>
              <a:t>definition</a:t>
            </a:r>
            <a:r>
              <a:rPr lang="de-DE" sz="1800" dirty="0" smtClean="0"/>
              <a:t> per different </a:t>
            </a:r>
            <a:r>
              <a:rPr lang="de-DE" sz="1800" dirty="0" err="1" smtClean="0"/>
              <a:t>layout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(e.g. </a:t>
            </a:r>
            <a:r>
              <a:rPr lang="de-DE" sz="1800" dirty="0" err="1" smtClean="0"/>
              <a:t>night</a:t>
            </a:r>
            <a:r>
              <a:rPr lang="de-DE" sz="1800" dirty="0" smtClean="0"/>
              <a:t>/</a:t>
            </a:r>
            <a:r>
              <a:rPr lang="de-DE" sz="1800" dirty="0" err="1" smtClean="0"/>
              <a:t>day</a:t>
            </a:r>
            <a:r>
              <a:rPr lang="de-DE" sz="1800" dirty="0" smtClean="0"/>
              <a:t> </a:t>
            </a:r>
            <a:r>
              <a:rPr lang="de-DE" sz="1800" dirty="0" err="1" smtClean="0"/>
              <a:t>variants</a:t>
            </a:r>
            <a:r>
              <a:rPr lang="de-DE" sz="1800" dirty="0" smtClean="0"/>
              <a:t>, </a:t>
            </a:r>
            <a:r>
              <a:rPr lang="de-DE" sz="1800" dirty="0" err="1" smtClean="0"/>
              <a:t>language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behaviors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err="1" smtClean="0"/>
              <a:t>Contains</a:t>
            </a:r>
            <a:r>
              <a:rPr lang="de-DE" sz="1800" dirty="0" smtClean="0"/>
              <a:t> all </a:t>
            </a:r>
            <a:r>
              <a:rPr lang="de-DE" sz="1800" dirty="0" err="1" smtClean="0"/>
              <a:t>required</a:t>
            </a:r>
            <a:r>
              <a:rPr lang="de-DE" sz="1800" dirty="0" smtClean="0"/>
              <a:t> </a:t>
            </a:r>
            <a:r>
              <a:rPr lang="de-DE" sz="1800" dirty="0" err="1" smtClean="0"/>
              <a:t>design+layout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but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content</a:t>
            </a:r>
            <a:endParaRPr lang="de-DE" sz="1800" dirty="0" smtClean="0"/>
          </a:p>
          <a:p>
            <a:pPr lvl="1"/>
            <a:endParaRPr lang="de-DE" sz="1800" dirty="0" smtClean="0"/>
          </a:p>
          <a:p>
            <a:pPr lvl="1"/>
            <a:endParaRPr lang="de-DE" sz="1800" dirty="0" smtClean="0"/>
          </a:p>
          <a:p>
            <a:endParaRPr lang="de-DE" sz="24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Grids.xml - </a:t>
            </a:r>
            <a:r>
              <a:rPr lang="de-DE" dirty="0" err="1" smtClean="0"/>
              <a:t>Grids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598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SingleLineEntry</a:t>
            </a:r>
            <a:endParaRPr lang="de-DE" sz="2400" dirty="0"/>
          </a:p>
          <a:p>
            <a:r>
              <a:rPr lang="de-DE" sz="2400" dirty="0"/>
              <a:t>Chains</a:t>
            </a:r>
          </a:p>
          <a:p>
            <a:r>
              <a:rPr lang="de-DE" sz="2400" dirty="0" err="1"/>
              <a:t>LineCluster</a:t>
            </a:r>
            <a:endParaRPr lang="de-DE" sz="2400" dirty="0"/>
          </a:p>
          <a:p>
            <a:r>
              <a:rPr lang="de-DE" sz="2400" dirty="0"/>
              <a:t>List</a:t>
            </a:r>
          </a:p>
          <a:p>
            <a:pPr lvl="1"/>
            <a:endParaRPr lang="de-DE" sz="1800" dirty="0" smtClean="0"/>
          </a:p>
          <a:p>
            <a:endParaRPr lang="de-DE" sz="24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Grids.xml - </a:t>
            </a:r>
            <a:r>
              <a:rPr lang="de-DE" dirty="0" err="1" smtClean="0"/>
              <a:t>Grids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875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The </a:t>
            </a:r>
            <a:r>
              <a:rPr lang="de-DE" sz="2400" dirty="0" err="1" smtClean="0"/>
              <a:t>screens</a:t>
            </a:r>
            <a:r>
              <a:rPr lang="de-DE" sz="2400" dirty="0" smtClean="0"/>
              <a:t> </a:t>
            </a:r>
            <a:r>
              <a:rPr lang="de-DE" sz="2400" dirty="0" err="1" smtClean="0"/>
              <a:t>xml</a:t>
            </a:r>
            <a:r>
              <a:rPr lang="de-DE" sz="2400" dirty="0" smtClean="0"/>
              <a:t> </a:t>
            </a:r>
            <a:r>
              <a:rPr lang="de-DE" sz="2400" dirty="0" err="1" smtClean="0"/>
              <a:t>file</a:t>
            </a:r>
            <a:r>
              <a:rPr lang="de-DE" sz="2400" dirty="0" smtClean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definition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all </a:t>
            </a:r>
            <a:r>
              <a:rPr lang="de-DE" sz="2400" dirty="0" err="1" smtClean="0"/>
              <a:t>displayed</a:t>
            </a:r>
            <a:r>
              <a:rPr lang="de-DE" sz="2400" dirty="0" smtClean="0"/>
              <a:t> </a:t>
            </a:r>
            <a:r>
              <a:rPr lang="de-DE" sz="2400" dirty="0" err="1" smtClean="0"/>
              <a:t>screens</a:t>
            </a:r>
            <a:r>
              <a:rPr lang="de-DE" sz="2400" dirty="0" smtClean="0"/>
              <a:t> (</a:t>
            </a:r>
            <a:r>
              <a:rPr lang="de-DE" sz="2400" dirty="0" err="1" smtClean="0"/>
              <a:t>menu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warnings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 A </a:t>
            </a:r>
            <a:r>
              <a:rPr lang="de-DE" sz="2400" dirty="0" err="1" smtClean="0"/>
              <a:t>single</a:t>
            </a:r>
            <a:r>
              <a:rPr lang="de-DE" sz="2400" dirty="0" smtClean="0"/>
              <a:t> </a:t>
            </a:r>
            <a:r>
              <a:rPr lang="de-DE" sz="2400" dirty="0" err="1" smtClean="0"/>
              <a:t>screen</a:t>
            </a:r>
            <a:r>
              <a:rPr lang="de-DE" sz="2400" dirty="0" smtClean="0"/>
              <a:t> </a:t>
            </a:r>
            <a:r>
              <a:rPr lang="de-DE" sz="2400" dirty="0" err="1" smtClean="0"/>
              <a:t>definition</a:t>
            </a:r>
            <a:r>
              <a:rPr lang="de-DE" sz="2400" dirty="0" smtClean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Text </a:t>
            </a:r>
            <a:r>
              <a:rPr lang="de-DE" sz="2000" dirty="0" err="1" smtClean="0"/>
              <a:t>contents</a:t>
            </a:r>
            <a:r>
              <a:rPr lang="de-DE" sz="2000" dirty="0" smtClean="0"/>
              <a:t> (in all </a:t>
            </a:r>
            <a:r>
              <a:rPr lang="de-DE" sz="2000" dirty="0" err="1" smtClean="0"/>
              <a:t>languages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References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icons</a:t>
            </a:r>
            <a:endParaRPr lang="de-DE" sz="2000" dirty="0" smtClean="0"/>
          </a:p>
          <a:p>
            <a:pPr lvl="1"/>
            <a:r>
              <a:rPr lang="de-DE" sz="2000" dirty="0" smtClean="0"/>
              <a:t>Variable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unit</a:t>
            </a:r>
            <a:r>
              <a:rPr lang="de-DE" sz="2000" dirty="0" smtClean="0"/>
              <a:t> </a:t>
            </a:r>
            <a:r>
              <a:rPr lang="de-DE" sz="2000" dirty="0" err="1" smtClean="0"/>
              <a:t>references</a:t>
            </a:r>
            <a:endParaRPr lang="de-DE" sz="2000" dirty="0" smtClean="0"/>
          </a:p>
          <a:p>
            <a:pPr lvl="1"/>
            <a:r>
              <a:rPr lang="de-DE" sz="2000" dirty="0" smtClean="0"/>
              <a:t>Unique Identifier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screen</a:t>
            </a:r>
            <a:r>
              <a:rPr lang="de-DE" sz="2000" dirty="0" smtClean="0"/>
              <a:t> (</a:t>
            </a:r>
            <a:r>
              <a:rPr lang="de-DE" sz="2000" dirty="0" err="1" smtClean="0"/>
              <a:t>Hil</a:t>
            </a:r>
            <a:r>
              <a:rPr lang="de-DE" sz="2000" dirty="0" smtClean="0"/>
              <a:t> </a:t>
            </a:r>
            <a:r>
              <a:rPr lang="de-DE" sz="2000" dirty="0" err="1" smtClean="0"/>
              <a:t>Id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Reference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grid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screen</a:t>
            </a:r>
            <a:endParaRPr lang="de-DE" sz="2000" dirty="0" smtClean="0"/>
          </a:p>
          <a:p>
            <a:pPr lvl="1"/>
            <a:r>
              <a:rPr lang="de-DE" sz="2000" dirty="0" smtClean="0"/>
              <a:t>Attributes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warnings</a:t>
            </a:r>
            <a:r>
              <a:rPr lang="de-DE" sz="2000" dirty="0" smtClean="0"/>
              <a:t> (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warning</a:t>
            </a:r>
            <a:r>
              <a:rPr lang="de-DE" sz="2000" dirty="0" smtClean="0"/>
              <a:t> </a:t>
            </a:r>
            <a:r>
              <a:rPr lang="de-DE" sz="2000" dirty="0" err="1" smtClean="0"/>
              <a:t>definitions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endParaRPr lang="de-DE" sz="20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Screens.xml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0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Daimler </a:t>
            </a:r>
            <a:r>
              <a:rPr lang="de-DE" sz="2400" dirty="0" err="1" smtClean="0"/>
              <a:t>delivers</a:t>
            </a:r>
            <a:r>
              <a:rPr lang="de-DE" sz="2400" dirty="0" smtClean="0"/>
              <a:t> additional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files</a:t>
            </a:r>
            <a:endParaRPr lang="de-DE" sz="2400" dirty="0" smtClean="0"/>
          </a:p>
          <a:p>
            <a:r>
              <a:rPr lang="de-DE" sz="2400" dirty="0" smtClean="0"/>
              <a:t>Input </a:t>
            </a:r>
            <a:r>
              <a:rPr lang="de-DE" sz="2400" dirty="0" err="1" smtClean="0"/>
              <a:t>files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automated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processes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generation</a:t>
            </a:r>
            <a:endParaRPr lang="de-DE" sz="2400" dirty="0" smtClean="0"/>
          </a:p>
          <a:p>
            <a:r>
              <a:rPr lang="de-DE" sz="2400" dirty="0" smtClean="0"/>
              <a:t>Multiple </a:t>
            </a:r>
            <a:r>
              <a:rPr lang="de-DE" sz="2400" dirty="0" err="1" smtClean="0"/>
              <a:t>updates</a:t>
            </a:r>
            <a:r>
              <a:rPr lang="de-DE" sz="2400" dirty="0" smtClean="0"/>
              <a:t>/</a:t>
            </a:r>
            <a:r>
              <a:rPr lang="de-DE" sz="2400" dirty="0" err="1" smtClean="0"/>
              <a:t>deliveries</a:t>
            </a:r>
            <a:r>
              <a:rPr lang="de-DE" sz="2400" dirty="0" smtClean="0"/>
              <a:t> per sample </a:t>
            </a:r>
            <a:r>
              <a:rPr lang="de-DE" sz="2400" dirty="0" err="1" smtClean="0"/>
              <a:t>phase</a:t>
            </a:r>
            <a:endParaRPr lang="de-DE" sz="2400" dirty="0" smtClean="0"/>
          </a:p>
          <a:p>
            <a:r>
              <a:rPr lang="de-DE" sz="2400" dirty="0" smtClean="0"/>
              <a:t>Errors in </a:t>
            </a:r>
            <a:r>
              <a:rPr lang="de-DE" sz="2400" dirty="0" err="1" smtClean="0"/>
              <a:t>deliveries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a </a:t>
            </a:r>
            <a:r>
              <a:rPr lang="de-DE" sz="2400" dirty="0" err="1" smtClean="0"/>
              <a:t>direct</a:t>
            </a:r>
            <a:r>
              <a:rPr lang="de-DE" sz="2400" dirty="0" smtClean="0"/>
              <a:t> </a:t>
            </a:r>
            <a:r>
              <a:rPr lang="de-DE" sz="2400" dirty="0" err="1" smtClean="0"/>
              <a:t>impact</a:t>
            </a:r>
            <a:r>
              <a:rPr lang="de-DE" sz="2400" dirty="0" smtClean="0"/>
              <a:t> on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cluster</a:t>
            </a:r>
            <a:r>
              <a:rPr lang="de-DE" sz="2400" dirty="0" smtClean="0"/>
              <a:t>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being</a:t>
            </a:r>
            <a:r>
              <a:rPr lang="de-DE" sz="2400" dirty="0" smtClean="0"/>
              <a:t> </a:t>
            </a:r>
            <a:r>
              <a:rPr lang="de-DE" sz="2400" dirty="0" err="1" smtClean="0"/>
              <a:t>noticied</a:t>
            </a:r>
            <a:r>
              <a:rPr lang="de-DE" sz="2400" dirty="0" smtClean="0"/>
              <a:t> </a:t>
            </a:r>
            <a:r>
              <a:rPr lang="de-DE" sz="2400" dirty="0" err="1" smtClean="0"/>
              <a:t>because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automated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processes</a:t>
            </a:r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Daimler </a:t>
            </a:r>
            <a:r>
              <a:rPr lang="de-DE" dirty="0" err="1" smtClean="0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884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Customer </a:t>
            </a:r>
            <a:r>
              <a:rPr lang="de-DE" sz="2400" dirty="0" err="1" smtClean="0"/>
              <a:t>department</a:t>
            </a:r>
            <a:r>
              <a:rPr lang="de-DE" sz="2400" dirty="0" smtClean="0"/>
              <a:t> (S2) </a:t>
            </a:r>
            <a:r>
              <a:rPr lang="de-DE" sz="2400" dirty="0" err="1" smtClean="0"/>
              <a:t>toolchain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responsible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convert</a:t>
            </a:r>
            <a:r>
              <a:rPr lang="de-DE" sz="2400" dirty="0" smtClean="0"/>
              <a:t> Daimler model </a:t>
            </a:r>
            <a:r>
              <a:rPr lang="de-DE" sz="2400" dirty="0" err="1" smtClean="0"/>
              <a:t>content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Continental model</a:t>
            </a:r>
            <a:r>
              <a:rPr lang="de-DE" sz="2400" dirty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CDS </a:t>
            </a:r>
            <a:r>
              <a:rPr lang="de-DE" sz="2400" dirty="0" err="1" smtClean="0"/>
              <a:t>toolchain</a:t>
            </a:r>
            <a:endParaRPr lang="de-DE" sz="2400" dirty="0" smtClean="0"/>
          </a:p>
          <a:p>
            <a:r>
              <a:rPr lang="de-DE" sz="2400" dirty="0" smtClean="0"/>
              <a:t>Toolchain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specific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project</a:t>
            </a:r>
            <a:r>
              <a:rPr lang="de-DE" sz="2400" dirty="0" smtClean="0"/>
              <a:t>/</a:t>
            </a:r>
            <a:r>
              <a:rPr lang="de-DE" sz="2400" dirty="0" err="1" smtClean="0"/>
              <a:t>customer</a:t>
            </a:r>
            <a:endParaRPr lang="de-DE" sz="2400" dirty="0" smtClean="0"/>
          </a:p>
          <a:p>
            <a:r>
              <a:rPr lang="de-DE" sz="2400" dirty="0" err="1" smtClean="0"/>
              <a:t>Toolchain</a:t>
            </a:r>
            <a:r>
              <a:rPr lang="de-DE" sz="2400" dirty="0" smtClean="0"/>
              <a:t> </a:t>
            </a:r>
            <a:r>
              <a:rPr lang="de-DE" sz="2400" dirty="0" err="1" smtClean="0"/>
              <a:t>consists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two</a:t>
            </a:r>
            <a:r>
              <a:rPr lang="de-DE" sz="2400" dirty="0" smtClean="0"/>
              <a:t> separate </a:t>
            </a:r>
            <a:r>
              <a:rPr lang="de-DE" sz="2400" dirty="0" err="1" smtClean="0"/>
              <a:t>tools</a:t>
            </a:r>
            <a:endParaRPr lang="de-DE" sz="2400" dirty="0"/>
          </a:p>
          <a:p>
            <a:pPr lvl="1"/>
            <a:r>
              <a:rPr lang="de-DE" sz="2000" dirty="0" err="1"/>
              <a:t>guideX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Convert</a:t>
            </a:r>
            <a:r>
              <a:rPr lang="de-DE" sz="2000" dirty="0"/>
              <a:t> Photoshop </a:t>
            </a:r>
            <a:r>
              <a:rPr lang="de-DE" sz="2000" dirty="0" err="1"/>
              <a:t>styleguide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separate </a:t>
            </a:r>
            <a:r>
              <a:rPr lang="de-DE" sz="2000" dirty="0" err="1"/>
              <a:t>png‘s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accompanied</a:t>
            </a:r>
            <a:r>
              <a:rPr lang="de-DE" sz="2000" dirty="0"/>
              <a:t> </a:t>
            </a:r>
            <a:r>
              <a:rPr lang="de-DE" sz="2000" dirty="0" err="1"/>
              <a:t>configuration</a:t>
            </a:r>
            <a:r>
              <a:rPr lang="de-DE" sz="2000" dirty="0"/>
              <a:t> </a:t>
            </a:r>
            <a:r>
              <a:rPr lang="de-DE" sz="2000" dirty="0" err="1"/>
              <a:t>files</a:t>
            </a:r>
            <a:endParaRPr lang="de-DE" sz="2000" dirty="0"/>
          </a:p>
          <a:p>
            <a:pPr lvl="1"/>
            <a:r>
              <a:rPr lang="de-DE" sz="2000" dirty="0" smtClean="0"/>
              <a:t>X-Compiler</a:t>
            </a:r>
            <a:br>
              <a:rPr lang="de-DE" sz="2000" dirty="0" smtClean="0"/>
            </a:br>
            <a:r>
              <a:rPr lang="de-DE" sz="2000" dirty="0" err="1" smtClean="0"/>
              <a:t>Convert</a:t>
            </a:r>
            <a:r>
              <a:rPr lang="de-DE" sz="2000" dirty="0" smtClean="0"/>
              <a:t> Daimler </a:t>
            </a:r>
            <a:r>
              <a:rPr lang="de-DE" sz="2000" dirty="0" err="1" smtClean="0"/>
              <a:t>xml</a:t>
            </a:r>
            <a:r>
              <a:rPr lang="de-DE" sz="2000" dirty="0"/>
              <a:t> </a:t>
            </a:r>
            <a:r>
              <a:rPr lang="de-DE" sz="2000" dirty="0" err="1" smtClean="0"/>
              <a:t>model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ARTEMMIS </a:t>
            </a:r>
            <a:r>
              <a:rPr lang="de-DE" sz="2000" dirty="0" err="1" smtClean="0"/>
              <a:t>xml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Brutus </a:t>
            </a:r>
            <a:r>
              <a:rPr lang="de-DE" sz="2000" dirty="0" err="1" smtClean="0"/>
              <a:t>input</a:t>
            </a:r>
            <a:r>
              <a:rPr lang="de-DE" sz="2000" dirty="0" smtClean="0"/>
              <a:t>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S2 </a:t>
            </a:r>
            <a:r>
              <a:rPr lang="de-DE" dirty="0" err="1" smtClean="0"/>
              <a:t>toolchain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690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guideX</a:t>
            </a:r>
            <a:r>
              <a:rPr lang="de-DE" sz="2400" dirty="0" smtClean="0"/>
              <a:t> – </a:t>
            </a:r>
            <a:r>
              <a:rPr lang="de-DE" sz="2400" dirty="0" err="1" smtClean="0"/>
              <a:t>styleguide</a:t>
            </a:r>
            <a:r>
              <a:rPr lang="de-DE" sz="2400" dirty="0" smtClean="0"/>
              <a:t> </a:t>
            </a:r>
            <a:r>
              <a:rPr lang="de-DE" sz="2400" dirty="0" err="1" smtClean="0"/>
              <a:t>xml</a:t>
            </a:r>
            <a:r>
              <a:rPr lang="de-DE" sz="2400" dirty="0" smtClean="0"/>
              <a:t> </a:t>
            </a:r>
            <a:r>
              <a:rPr lang="de-DE" sz="2400" dirty="0" err="1" smtClean="0"/>
              <a:t>extractor</a:t>
            </a:r>
            <a:endParaRPr lang="de-DE" sz="2400" dirty="0" smtClean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r>
              <a:rPr lang="de-DE" sz="1800" dirty="0" smtClean="0"/>
              <a:t>Customer </a:t>
            </a:r>
            <a:r>
              <a:rPr lang="de-DE" sz="1800" dirty="0" err="1" smtClean="0"/>
              <a:t>styleguide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manually</a:t>
            </a:r>
            <a:r>
              <a:rPr lang="de-DE" sz="1800" dirty="0" smtClean="0"/>
              <a:t> </a:t>
            </a:r>
            <a:r>
              <a:rPr lang="de-DE" sz="1800" dirty="0" err="1" smtClean="0"/>
              <a:t>tranformed</a:t>
            </a:r>
            <a:r>
              <a:rPr lang="de-DE" sz="1800" dirty="0" smtClean="0"/>
              <a:t> </a:t>
            </a:r>
            <a:r>
              <a:rPr lang="de-DE" sz="1800" dirty="0" err="1" smtClean="0"/>
              <a:t>into</a:t>
            </a:r>
            <a:r>
              <a:rPr lang="de-DE" sz="1800" dirty="0" smtClean="0"/>
              <a:t> SRSC </a:t>
            </a:r>
            <a:r>
              <a:rPr lang="de-DE" sz="1800" dirty="0" err="1" smtClean="0"/>
              <a:t>styleguide</a:t>
            </a:r>
            <a:endParaRPr lang="de-DE" sz="1800" dirty="0" smtClean="0"/>
          </a:p>
          <a:p>
            <a:r>
              <a:rPr lang="de-DE" sz="1800" dirty="0" smtClean="0"/>
              <a:t>SRSC </a:t>
            </a:r>
            <a:r>
              <a:rPr lang="de-DE" sz="1800" dirty="0" err="1" smtClean="0"/>
              <a:t>Styleguide</a:t>
            </a:r>
            <a:r>
              <a:rPr lang="de-DE" sz="1800" dirty="0" smtClean="0"/>
              <a:t> </a:t>
            </a:r>
            <a:r>
              <a:rPr lang="de-DE" sz="1800" dirty="0" err="1" smtClean="0"/>
              <a:t>uses</a:t>
            </a:r>
            <a:r>
              <a:rPr lang="de-DE" sz="1800" dirty="0" smtClean="0"/>
              <a:t> </a:t>
            </a:r>
            <a:r>
              <a:rPr lang="de-DE" sz="1800" dirty="0" err="1" smtClean="0"/>
              <a:t>naming</a:t>
            </a:r>
            <a:r>
              <a:rPr lang="de-DE" sz="1800" dirty="0" smtClean="0"/>
              <a:t> </a:t>
            </a:r>
            <a:r>
              <a:rPr lang="de-DE" sz="1800" dirty="0" err="1" smtClean="0"/>
              <a:t>conventions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layer</a:t>
            </a:r>
            <a:r>
              <a:rPr lang="de-DE" sz="1800" dirty="0" smtClean="0"/>
              <a:t> </a:t>
            </a:r>
            <a:r>
              <a:rPr lang="de-DE" sz="1800" dirty="0" err="1" smtClean="0"/>
              <a:t>names</a:t>
            </a:r>
            <a:endParaRPr lang="de-DE" sz="1800" dirty="0" smtClean="0"/>
          </a:p>
          <a:p>
            <a:endParaRPr lang="de-DE" sz="24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S2 </a:t>
            </a:r>
            <a:r>
              <a:rPr lang="de-DE" dirty="0" err="1" smtClean="0"/>
              <a:t>toolchain</a:t>
            </a:r>
            <a:r>
              <a:rPr lang="de-DE" dirty="0" smtClean="0"/>
              <a:t> - </a:t>
            </a:r>
            <a:r>
              <a:rPr lang="de-DE" dirty="0" err="1" smtClean="0"/>
              <a:t>guideX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1763688" y="1700808"/>
            <a:ext cx="5616624" cy="1407435"/>
            <a:chOff x="719572" y="1700808"/>
            <a:chExt cx="5616624" cy="1407435"/>
          </a:xfrm>
        </p:grpSpPr>
        <p:sp>
          <p:nvSpPr>
            <p:cNvPr id="5" name="Rechteck 4"/>
            <p:cNvSpPr/>
            <p:nvPr/>
          </p:nvSpPr>
          <p:spPr>
            <a:xfrm>
              <a:off x="719572" y="1988839"/>
              <a:ext cx="1368152" cy="83137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customer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styleguide</a:t>
              </a:r>
              <a:endParaRPr lang="de-DE" sz="1400" dirty="0" smtClean="0"/>
            </a:p>
            <a:p>
              <a:pPr algn="ctr"/>
              <a:r>
                <a:rPr lang="de-DE" sz="1400" dirty="0" smtClean="0"/>
                <a:t>(.</a:t>
              </a:r>
              <a:r>
                <a:rPr lang="de-DE" sz="1400" dirty="0" err="1" smtClean="0"/>
                <a:t>psd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2843808" y="1988839"/>
              <a:ext cx="1368152" cy="83137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SRSC </a:t>
              </a:r>
              <a:r>
                <a:rPr lang="de-DE" sz="1400" dirty="0" err="1" smtClean="0"/>
                <a:t>styleguide</a:t>
              </a:r>
              <a:endParaRPr lang="de-DE" sz="1400" dirty="0" smtClean="0"/>
            </a:p>
            <a:p>
              <a:pPr algn="ctr"/>
              <a:r>
                <a:rPr lang="de-DE" sz="1400" dirty="0" smtClean="0"/>
                <a:t>(.</a:t>
              </a:r>
              <a:r>
                <a:rPr lang="de-DE" sz="1400" dirty="0" err="1" smtClean="0"/>
                <a:t>psd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cxnSp>
          <p:nvCxnSpPr>
            <p:cNvPr id="3" name="Gerade Verbindung mit Pfeil 2"/>
            <p:cNvCxnSpPr>
              <a:stCxn id="5" idx="3"/>
              <a:endCxn id="8" idx="1"/>
            </p:cNvCxnSpPr>
            <p:nvPr/>
          </p:nvCxnSpPr>
          <p:spPr>
            <a:xfrm>
              <a:off x="2087724" y="2404525"/>
              <a:ext cx="756084" cy="0"/>
            </a:xfrm>
            <a:prstGeom prst="straightConnector1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endCxn id="13" idx="1"/>
            </p:cNvCxnSpPr>
            <p:nvPr/>
          </p:nvCxnSpPr>
          <p:spPr>
            <a:xfrm flipV="1">
              <a:off x="4211960" y="1988840"/>
              <a:ext cx="744644" cy="397402"/>
            </a:xfrm>
            <a:prstGeom prst="straightConnector1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4956604" y="1700808"/>
              <a:ext cx="1368152" cy="5760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/>
                <a:t>extracted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graphics</a:t>
              </a:r>
              <a:endParaRPr lang="de-DE" sz="1600" dirty="0"/>
            </a:p>
          </p:txBody>
        </p:sp>
        <p:cxnSp>
          <p:nvCxnSpPr>
            <p:cNvPr id="14" name="Gerade Verbindung mit Pfeil 13"/>
            <p:cNvCxnSpPr>
              <a:endCxn id="16" idx="1"/>
            </p:cNvCxnSpPr>
            <p:nvPr/>
          </p:nvCxnSpPr>
          <p:spPr>
            <a:xfrm>
              <a:off x="4211960" y="2371719"/>
              <a:ext cx="756084" cy="448492"/>
            </a:xfrm>
            <a:prstGeom prst="straightConnector1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/>
            <p:cNvSpPr/>
            <p:nvPr/>
          </p:nvSpPr>
          <p:spPr>
            <a:xfrm>
              <a:off x="4968044" y="2532179"/>
              <a:ext cx="1368152" cy="5760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/>
                <a:t>xml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792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XCompiler</a:t>
            </a:r>
            <a:r>
              <a:rPr lang="de-DE" sz="2400" dirty="0" smtClean="0"/>
              <a:t> – </a:t>
            </a:r>
            <a:r>
              <a:rPr lang="de-DE" sz="2400" dirty="0" err="1" smtClean="0"/>
              <a:t>xml</a:t>
            </a:r>
            <a:r>
              <a:rPr lang="de-DE" sz="2400" dirty="0" smtClean="0"/>
              <a:t> </a:t>
            </a:r>
            <a:r>
              <a:rPr lang="de-DE" sz="2400" dirty="0" err="1" smtClean="0"/>
              <a:t>Crosscompiler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Daimler </a:t>
            </a:r>
            <a:r>
              <a:rPr lang="de-DE" sz="2400" dirty="0" err="1" smtClean="0"/>
              <a:t>projects</a:t>
            </a:r>
            <a:endParaRPr lang="de-DE" sz="2400" dirty="0" smtClean="0"/>
          </a:p>
          <a:p>
            <a:r>
              <a:rPr lang="de-DE" sz="2400" dirty="0" err="1" smtClean="0"/>
              <a:t>Convert</a:t>
            </a:r>
            <a:r>
              <a:rPr lang="de-DE" sz="2400" dirty="0" smtClean="0"/>
              <a:t> Daimler </a:t>
            </a:r>
            <a:r>
              <a:rPr lang="de-DE" sz="2400" dirty="0" err="1" smtClean="0"/>
              <a:t>deliveries</a:t>
            </a:r>
            <a:r>
              <a:rPr lang="de-DE" sz="2400" dirty="0" smtClean="0"/>
              <a:t> + additional </a:t>
            </a:r>
            <a:r>
              <a:rPr lang="de-DE" sz="2400" dirty="0" err="1" smtClean="0"/>
              <a:t>inputs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ARTEMMIS/Conti </a:t>
            </a:r>
            <a:r>
              <a:rPr lang="de-DE" sz="2400" dirty="0" err="1" smtClean="0"/>
              <a:t>specific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endParaRPr lang="de-DE" sz="2400" dirty="0" smtClean="0"/>
          </a:p>
          <a:p>
            <a:r>
              <a:rPr lang="de-DE" sz="2400" dirty="0" smtClean="0"/>
              <a:t>Main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XCompiler</a:t>
            </a:r>
            <a:r>
              <a:rPr lang="de-DE" sz="2400" dirty="0" smtClean="0"/>
              <a:t> model </a:t>
            </a:r>
            <a:r>
              <a:rPr lang="de-DE" sz="2400" dirty="0" err="1" smtClean="0"/>
              <a:t>located</a:t>
            </a:r>
            <a:r>
              <a:rPr lang="de-DE" sz="2400" dirty="0" smtClean="0"/>
              <a:t> in </a:t>
            </a:r>
            <a:r>
              <a:rPr lang="de-DE" sz="2400" dirty="0" err="1" smtClean="0"/>
              <a:t>pkg</a:t>
            </a:r>
            <a:r>
              <a:rPr lang="de-DE" sz="2400" dirty="0" smtClean="0"/>
              <a:t> </a:t>
            </a:r>
            <a:r>
              <a:rPr lang="de-DE" sz="2400" dirty="0" err="1" smtClean="0"/>
              <a:t>folder</a:t>
            </a:r>
            <a:endParaRPr lang="de-DE" sz="2400" dirty="0" smtClean="0"/>
          </a:p>
          <a:p>
            <a:r>
              <a:rPr lang="de-DE" sz="2400" dirty="0" smtClean="0"/>
              <a:t>Additional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model </a:t>
            </a:r>
            <a:r>
              <a:rPr lang="de-DE" sz="2400" dirty="0" err="1" smtClean="0"/>
              <a:t>packages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contain</a:t>
            </a:r>
            <a:r>
              <a:rPr lang="de-DE" sz="2400" dirty="0" smtClean="0"/>
              <a:t> additional </a:t>
            </a:r>
            <a:r>
              <a:rPr lang="de-DE" sz="2400" dirty="0" err="1" smtClean="0"/>
              <a:t>XCompiler</a:t>
            </a:r>
            <a:r>
              <a:rPr lang="de-DE" sz="2400" dirty="0" smtClean="0"/>
              <a:t> </a:t>
            </a:r>
            <a:r>
              <a:rPr lang="de-DE" sz="2400" dirty="0" err="1" smtClean="0"/>
              <a:t>input</a:t>
            </a:r>
            <a:endParaRPr lang="de-DE" sz="2400" dirty="0" smtClean="0"/>
          </a:p>
          <a:p>
            <a:r>
              <a:rPr lang="de-DE" sz="2400" dirty="0" smtClean="0"/>
              <a:t>Output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Xcompiler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Brutus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folder</a:t>
            </a:r>
            <a:endParaRPr lang="de-DE" sz="2400" dirty="0" smtClean="0"/>
          </a:p>
          <a:p>
            <a:r>
              <a:rPr lang="de-DE" sz="2400" dirty="0" err="1" smtClean="0"/>
              <a:t>XCompiler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generic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Daimler </a:t>
            </a:r>
            <a:r>
              <a:rPr lang="de-DE" sz="2400" dirty="0" err="1" smtClean="0"/>
              <a:t>projects</a:t>
            </a:r>
            <a:endParaRPr lang="de-DE" sz="2400" dirty="0" smtClean="0"/>
          </a:p>
          <a:p>
            <a:r>
              <a:rPr lang="de-DE" sz="2400" dirty="0" err="1" smtClean="0"/>
              <a:t>Configuration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XCompiler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done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InternalConfiguration.xml </a:t>
            </a:r>
            <a:r>
              <a:rPr lang="de-DE" sz="2400" dirty="0" err="1" smtClean="0"/>
              <a:t>file</a:t>
            </a:r>
            <a:endParaRPr lang="de-DE" sz="24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S2 </a:t>
            </a:r>
            <a:r>
              <a:rPr lang="de-DE" dirty="0" err="1" smtClean="0"/>
              <a:t>toolchain</a:t>
            </a:r>
            <a:r>
              <a:rPr lang="de-DE" dirty="0" smtClean="0"/>
              <a:t> - </a:t>
            </a:r>
            <a:r>
              <a:rPr lang="de-DE" dirty="0" err="1" smtClean="0"/>
              <a:t>XCompiler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051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Daimler Delivery and Update Process</a:t>
            </a:r>
          </a:p>
          <a:p>
            <a:r>
              <a:rPr lang="en-US" sz="2400" dirty="0"/>
              <a:t>Daimler Modelling </a:t>
            </a:r>
            <a:r>
              <a:rPr lang="en-US" sz="2400" dirty="0" smtClean="0"/>
              <a:t>Language</a:t>
            </a:r>
          </a:p>
          <a:p>
            <a:r>
              <a:rPr lang="en-US" sz="2400" dirty="0" smtClean="0"/>
              <a:t>Customer Department Toolchain </a:t>
            </a:r>
          </a:p>
          <a:p>
            <a:r>
              <a:rPr lang="en-US" sz="2400" dirty="0" smtClean="0"/>
              <a:t>CDS Toolchain</a:t>
            </a:r>
          </a:p>
          <a:p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CDS </a:t>
            </a:r>
            <a:r>
              <a:rPr lang="de-DE" sz="2400" dirty="0" err="1" smtClean="0"/>
              <a:t>toolchain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part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Continental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endParaRPr lang="de-DE" sz="2400" dirty="0" smtClean="0"/>
          </a:p>
          <a:p>
            <a:r>
              <a:rPr lang="de-DE" sz="2400" dirty="0" smtClean="0"/>
              <a:t>Toolchain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customer</a:t>
            </a:r>
            <a:r>
              <a:rPr lang="de-DE" sz="2400" dirty="0" smtClean="0"/>
              <a:t> </a:t>
            </a:r>
            <a:r>
              <a:rPr lang="de-DE" sz="2400" dirty="0" err="1" smtClean="0"/>
              <a:t>independent</a:t>
            </a:r>
            <a:r>
              <a:rPr lang="de-DE" sz="2400" dirty="0" smtClean="0"/>
              <a:t> but </a:t>
            </a:r>
            <a:r>
              <a:rPr lang="de-DE" sz="2400" dirty="0" err="1" smtClean="0"/>
              <a:t>relies</a:t>
            </a:r>
            <a:r>
              <a:rPr lang="de-DE" sz="2400" dirty="0" smtClean="0"/>
              <a:t> on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version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components</a:t>
            </a:r>
            <a:r>
              <a:rPr lang="de-DE" sz="2400" dirty="0" smtClean="0"/>
              <a:t> </a:t>
            </a:r>
            <a:r>
              <a:rPr lang="de-DE" sz="2400" dirty="0" err="1" smtClean="0"/>
              <a:t>integrated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endParaRPr lang="de-DE" sz="2400" dirty="0" smtClean="0"/>
          </a:p>
          <a:p>
            <a:r>
              <a:rPr lang="de-DE" sz="2400" dirty="0" err="1" smtClean="0"/>
              <a:t>Toolchain</a:t>
            </a:r>
            <a:r>
              <a:rPr lang="de-DE" sz="2400" dirty="0" smtClean="0"/>
              <a:t> </a:t>
            </a:r>
            <a:r>
              <a:rPr lang="de-DE" sz="2400" dirty="0" err="1" smtClean="0"/>
              <a:t>consists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following</a:t>
            </a:r>
            <a:r>
              <a:rPr lang="de-DE" sz="2400" dirty="0" smtClean="0"/>
              <a:t> </a:t>
            </a:r>
            <a:r>
              <a:rPr lang="de-DE" sz="2400" dirty="0" err="1" smtClean="0"/>
              <a:t>tools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API Generator / Manager</a:t>
            </a:r>
          </a:p>
          <a:p>
            <a:pPr lvl="1"/>
            <a:r>
              <a:rPr lang="de-DE" sz="2000" dirty="0" smtClean="0"/>
              <a:t>ROMG (</a:t>
            </a:r>
            <a:r>
              <a:rPr lang="en-GB" sz="2000" dirty="0"/>
              <a:t>Resource Object Memory </a:t>
            </a:r>
            <a:r>
              <a:rPr lang="en-GB" sz="2000" dirty="0" smtClean="0"/>
              <a:t>Generator)</a:t>
            </a:r>
            <a:endParaRPr lang="de-DE" sz="2000" dirty="0" smtClean="0"/>
          </a:p>
          <a:p>
            <a:pPr lvl="1"/>
            <a:r>
              <a:rPr lang="de-DE" sz="2000" dirty="0" smtClean="0"/>
              <a:t>RSST Export</a:t>
            </a:r>
          </a:p>
          <a:p>
            <a:pPr lvl="1"/>
            <a:r>
              <a:rPr lang="de-DE" sz="2000" dirty="0" err="1" smtClean="0"/>
              <a:t>SizeOf</a:t>
            </a:r>
            <a:endParaRPr lang="de-DE" sz="2000" dirty="0" smtClean="0"/>
          </a:p>
          <a:p>
            <a:pPr lvl="1"/>
            <a:r>
              <a:rPr lang="de-DE" sz="2000" dirty="0" err="1" smtClean="0"/>
              <a:t>ProSeCo</a:t>
            </a:r>
            <a:endParaRPr lang="de-DE" sz="2000" dirty="0" smtClean="0"/>
          </a:p>
          <a:p>
            <a:pPr lvl="1"/>
            <a:r>
              <a:rPr lang="de-DE" sz="2000" dirty="0" smtClean="0"/>
              <a:t>Brutus</a:t>
            </a:r>
          </a:p>
          <a:p>
            <a:endParaRPr lang="de-DE" sz="18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CDS </a:t>
            </a:r>
            <a:r>
              <a:rPr lang="de-DE" dirty="0" err="1" smtClean="0"/>
              <a:t>toolchain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636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API Generator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create</a:t>
            </a:r>
            <a:r>
              <a:rPr lang="de-DE" sz="2000" dirty="0" smtClean="0"/>
              <a:t> API </a:t>
            </a:r>
            <a:r>
              <a:rPr lang="de-DE" sz="2000" dirty="0" err="1" smtClean="0"/>
              <a:t>templates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:</a:t>
            </a:r>
          </a:p>
          <a:p>
            <a:pPr lvl="1"/>
            <a:r>
              <a:rPr lang="de-DE" sz="1600" dirty="0" err="1" smtClean="0"/>
              <a:t>Preliminary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> </a:t>
            </a:r>
            <a:r>
              <a:rPr lang="de-DE" sz="1600" dirty="0" err="1" smtClean="0"/>
              <a:t>implementation</a:t>
            </a:r>
            <a:endParaRPr lang="de-DE" sz="1600" dirty="0" smtClean="0"/>
          </a:p>
          <a:p>
            <a:pPr lvl="1"/>
            <a:r>
              <a:rPr lang="de-DE" sz="1600" dirty="0" smtClean="0"/>
              <a:t>Header </a:t>
            </a:r>
            <a:r>
              <a:rPr lang="de-DE" sz="1600" dirty="0" err="1" smtClean="0"/>
              <a:t>declarations</a:t>
            </a:r>
            <a:endParaRPr lang="de-DE" sz="1600" dirty="0" smtClean="0"/>
          </a:p>
          <a:p>
            <a:pPr lvl="1"/>
            <a:r>
              <a:rPr lang="de-DE" sz="1600" dirty="0" err="1" smtClean="0"/>
              <a:t>Sdh</a:t>
            </a:r>
            <a:r>
              <a:rPr lang="de-DE" sz="1600" dirty="0" smtClean="0"/>
              <a:t> </a:t>
            </a:r>
            <a:r>
              <a:rPr lang="de-DE" sz="1600" dirty="0" err="1" smtClean="0"/>
              <a:t>definitions</a:t>
            </a:r>
            <a:endParaRPr lang="de-DE" sz="1600" dirty="0" smtClean="0"/>
          </a:p>
          <a:p>
            <a:r>
              <a:rPr lang="de-DE" sz="2000" dirty="0" err="1" smtClean="0"/>
              <a:t>There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multiple API.xml </a:t>
            </a:r>
            <a:r>
              <a:rPr lang="de-DE" sz="2000" dirty="0" err="1" smtClean="0"/>
              <a:t>files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(</a:t>
            </a:r>
            <a:r>
              <a:rPr lang="de-DE" sz="2000" dirty="0" err="1" smtClean="0"/>
              <a:t>part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model </a:t>
            </a:r>
            <a:r>
              <a:rPr lang="de-DE" sz="2000" dirty="0" err="1" smtClean="0"/>
              <a:t>packages</a:t>
            </a:r>
            <a:r>
              <a:rPr lang="de-DE" sz="2000" dirty="0" smtClean="0"/>
              <a:t>)</a:t>
            </a:r>
          </a:p>
          <a:p>
            <a:r>
              <a:rPr lang="de-DE" sz="2000" dirty="0" err="1" smtClean="0"/>
              <a:t>Once</a:t>
            </a:r>
            <a:r>
              <a:rPr lang="de-DE" sz="2000" dirty="0" smtClean="0"/>
              <a:t> </a:t>
            </a:r>
            <a:r>
              <a:rPr lang="de-DE" sz="2000" dirty="0" err="1" smtClean="0"/>
              <a:t>functions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modified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developer</a:t>
            </a:r>
            <a:r>
              <a:rPr lang="de-DE" sz="2000" dirty="0" smtClean="0"/>
              <a:t> a </a:t>
            </a:r>
            <a:r>
              <a:rPr lang="de-DE" sz="2000" dirty="0" err="1" smtClean="0"/>
              <a:t>comment</a:t>
            </a:r>
            <a:r>
              <a:rPr lang="de-DE" sz="2000" dirty="0" smtClean="0"/>
              <a:t> must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changed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avoid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being</a:t>
            </a:r>
            <a:r>
              <a:rPr lang="de-DE" sz="2000" dirty="0" smtClean="0"/>
              <a:t> </a:t>
            </a:r>
            <a:r>
              <a:rPr lang="de-DE" sz="2000" dirty="0" err="1" smtClean="0"/>
              <a:t>overwritten</a:t>
            </a:r>
            <a:r>
              <a:rPr lang="de-DE" sz="2000" dirty="0" smtClean="0"/>
              <a:t> </a:t>
            </a:r>
            <a:r>
              <a:rPr lang="de-DE" sz="2000" dirty="0" err="1" smtClean="0"/>
              <a:t>again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API Generator:</a:t>
            </a:r>
            <a:br>
              <a:rPr lang="de-DE" sz="2000" dirty="0" smtClean="0"/>
            </a:b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6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@</a:t>
            </a:r>
            <a:r>
              <a:rPr lang="de-DE" sz="16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de-DE" sz="16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Prototype*/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@</a:t>
            </a:r>
            <a:r>
              <a:rPr lang="de-DE" sz="1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de-DE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de-DE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endParaRPr lang="de-DE" sz="1400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2000" dirty="0" smtClean="0"/>
              <a:t>API Manager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update </a:t>
            </a:r>
            <a:r>
              <a:rPr lang="de-DE" sz="2000" dirty="0" err="1" smtClean="0"/>
              <a:t>the</a:t>
            </a:r>
            <a:r>
              <a:rPr lang="de-DE" sz="2000" dirty="0" smtClean="0"/>
              <a:t> DPOOL </a:t>
            </a:r>
            <a:r>
              <a:rPr lang="de-DE" sz="2000" dirty="0" err="1" smtClean="0"/>
              <a:t>values</a:t>
            </a:r>
            <a:r>
              <a:rPr lang="de-DE" sz="2000" dirty="0" smtClean="0"/>
              <a:t> </a:t>
            </a:r>
            <a:r>
              <a:rPr lang="de-DE" sz="2000" dirty="0" err="1" smtClean="0"/>
              <a:t>linked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API </a:t>
            </a:r>
            <a:r>
              <a:rPr lang="de-DE" sz="2000" dirty="0" err="1" smtClean="0"/>
              <a:t>data</a:t>
            </a:r>
            <a:endParaRPr lang="de-DE" sz="2000" dirty="0" smtClean="0"/>
          </a:p>
          <a:p>
            <a:r>
              <a:rPr lang="de-DE" sz="2000" dirty="0" smtClean="0"/>
              <a:t>API Manager </a:t>
            </a:r>
            <a:r>
              <a:rPr lang="de-DE" sz="2000" dirty="0" err="1" smtClean="0"/>
              <a:t>takes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configurations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sdh</a:t>
            </a:r>
            <a:r>
              <a:rPr lang="de-DE" sz="2000" dirty="0" smtClean="0"/>
              <a:t> </a:t>
            </a:r>
            <a:r>
              <a:rPr lang="de-DE" sz="2000" dirty="0" err="1" smtClean="0"/>
              <a:t>configuration</a:t>
            </a:r>
            <a:r>
              <a:rPr lang="de-DE" sz="2000" dirty="0" smtClean="0"/>
              <a:t> </a:t>
            </a:r>
          </a:p>
          <a:p>
            <a:endParaRPr lang="de-DE" sz="2000" dirty="0" smtClean="0"/>
          </a:p>
          <a:p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files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API Generator/Manager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found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location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sourcefiles</a:t>
            </a:r>
            <a:r>
              <a:rPr lang="de-DE" sz="2000" dirty="0" smtClean="0"/>
              <a:t>: </a:t>
            </a:r>
            <a:br>
              <a:rPr lang="de-DE" sz="2000" dirty="0" smtClean="0"/>
            </a:b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adapt</a:t>
            </a: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\gen\</a:t>
            </a: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apigen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adapt</a:t>
            </a: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\gen\</a:t>
            </a: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apimgen</a:t>
            </a:r>
            <a:endParaRPr lang="de-DE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2000" dirty="0" smtClean="0"/>
          </a:p>
          <a:p>
            <a:endParaRPr lang="de-DE" sz="20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Generator/ API Manager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577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Creates</a:t>
            </a:r>
            <a:r>
              <a:rPr lang="de-DE" sz="2000" dirty="0" smtClean="0"/>
              <a:t> </a:t>
            </a:r>
            <a:r>
              <a:rPr lang="de-DE" sz="2000" dirty="0" err="1" smtClean="0"/>
              <a:t>necessary</a:t>
            </a:r>
            <a:r>
              <a:rPr lang="de-DE" sz="2000" dirty="0" smtClean="0"/>
              <a:t> </a:t>
            </a:r>
            <a:r>
              <a:rPr lang="de-DE" sz="2000" dirty="0" err="1" smtClean="0"/>
              <a:t>memory</a:t>
            </a:r>
            <a:r>
              <a:rPr lang="de-DE" sz="2000" dirty="0" smtClean="0"/>
              <a:t> </a:t>
            </a:r>
            <a:r>
              <a:rPr lang="de-DE" sz="2000" dirty="0" err="1" smtClean="0"/>
              <a:t>definitions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ROCH </a:t>
            </a:r>
            <a:r>
              <a:rPr lang="de-DE" sz="2000" dirty="0" err="1" smtClean="0"/>
              <a:t>package</a:t>
            </a:r>
            <a:endParaRPr lang="de-DE" sz="2000" dirty="0" smtClean="0"/>
          </a:p>
          <a:p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detailed</a:t>
            </a:r>
            <a:r>
              <a:rPr lang="de-DE" sz="2000" dirty="0" smtClean="0"/>
              <a:t>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</a:t>
            </a:r>
            <a:r>
              <a:rPr lang="de-DE" sz="2000" dirty="0" err="1" smtClean="0"/>
              <a:t>take</a:t>
            </a:r>
            <a:r>
              <a:rPr lang="de-DE" sz="2000" dirty="0" smtClean="0"/>
              <a:t> a </a:t>
            </a:r>
            <a:r>
              <a:rPr lang="de-DE" sz="2000" dirty="0" err="1" smtClean="0"/>
              <a:t>look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GS </a:t>
            </a:r>
            <a:r>
              <a:rPr lang="de-DE" sz="2000" dirty="0" err="1" smtClean="0"/>
              <a:t>presentation</a:t>
            </a:r>
            <a:endParaRPr lang="de-DE" sz="2000" dirty="0" smtClean="0"/>
          </a:p>
          <a:p>
            <a:r>
              <a:rPr lang="de-DE" sz="2000" dirty="0" smtClean="0"/>
              <a:t>A </a:t>
            </a:r>
            <a:r>
              <a:rPr lang="de-DE" sz="2000" dirty="0" err="1" smtClean="0"/>
              <a:t>configuration</a:t>
            </a:r>
            <a:r>
              <a:rPr lang="de-DE" sz="2000" dirty="0" smtClean="0"/>
              <a:t> </a:t>
            </a:r>
            <a:r>
              <a:rPr lang="de-DE" sz="2000" dirty="0" err="1" smtClean="0"/>
              <a:t>Xml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(Cache.xml)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required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endParaRPr lang="de-DE" sz="2000" dirty="0" smtClean="0"/>
          </a:p>
          <a:p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files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located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adapt</a:t>
            </a: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\gen\</a:t>
            </a: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romg</a:t>
            </a: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\</a:t>
            </a:r>
          </a:p>
          <a:p>
            <a:endParaRPr lang="de-DE" sz="20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ROMG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347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Main </a:t>
            </a:r>
            <a:r>
              <a:rPr lang="de-DE" sz="2000" dirty="0" err="1" smtClean="0"/>
              <a:t>task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tool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convert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graphical</a:t>
            </a:r>
            <a:r>
              <a:rPr lang="de-DE" sz="2000" dirty="0" smtClean="0"/>
              <a:t> </a:t>
            </a:r>
            <a:r>
              <a:rPr lang="de-DE" sz="2000" dirty="0" err="1" smtClean="0"/>
              <a:t>ressources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</a:t>
            </a:r>
            <a:r>
              <a:rPr lang="de-DE" sz="2000" dirty="0" err="1" smtClean="0"/>
              <a:t>compiler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linker </a:t>
            </a:r>
            <a:r>
              <a:rPr lang="de-DE" sz="2000" dirty="0" err="1" smtClean="0"/>
              <a:t>readable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endParaRPr lang="de-DE" sz="2000" dirty="0" smtClean="0"/>
          </a:p>
          <a:p>
            <a:r>
              <a:rPr lang="de-DE" sz="2000" dirty="0" smtClean="0"/>
              <a:t>RSST Export </a:t>
            </a:r>
            <a:r>
              <a:rPr lang="de-DE" sz="2000" dirty="0" err="1" smtClean="0"/>
              <a:t>collects</a:t>
            </a:r>
            <a:r>
              <a:rPr lang="de-DE" sz="2000" dirty="0" smtClean="0"/>
              <a:t> all </a:t>
            </a:r>
            <a:r>
              <a:rPr lang="de-DE" sz="2000" dirty="0" err="1" smtClean="0"/>
              <a:t>icon</a:t>
            </a:r>
            <a:r>
              <a:rPr lang="de-DE" sz="2000" dirty="0" smtClean="0"/>
              <a:t> </a:t>
            </a:r>
            <a:r>
              <a:rPr lang="de-DE" sz="2000" dirty="0" err="1" smtClean="0"/>
              <a:t>definitions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converts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ressources</a:t>
            </a:r>
            <a:endParaRPr lang="de-DE" sz="2000" dirty="0" smtClean="0"/>
          </a:p>
          <a:p>
            <a:r>
              <a:rPr lang="de-DE" sz="2000" dirty="0" smtClean="0"/>
              <a:t>Output </a:t>
            </a:r>
            <a:r>
              <a:rPr lang="de-DE" sz="2000" dirty="0" err="1" smtClean="0"/>
              <a:t>of</a:t>
            </a:r>
            <a:r>
              <a:rPr lang="de-DE" sz="2000" dirty="0" smtClean="0"/>
              <a:t> RSST Export </a:t>
            </a:r>
            <a:r>
              <a:rPr lang="de-DE" sz="2000" dirty="0" err="1" smtClean="0"/>
              <a:t>tool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adapt</a:t>
            </a: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\gen\</a:t>
            </a: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rsstexp</a:t>
            </a: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 \</a:t>
            </a:r>
          </a:p>
          <a:p>
            <a:r>
              <a:rPr lang="de-DE" sz="2000" dirty="0" smtClean="0"/>
              <a:t>RSST Export </a:t>
            </a:r>
            <a:r>
              <a:rPr lang="de-DE" sz="2000" dirty="0" err="1" smtClean="0"/>
              <a:t>tool</a:t>
            </a:r>
            <a:r>
              <a:rPr lang="de-DE" sz="2000" dirty="0" smtClean="0"/>
              <a:t> </a:t>
            </a:r>
            <a:r>
              <a:rPr lang="de-DE" sz="2000" dirty="0" err="1" smtClean="0"/>
              <a:t>runs</a:t>
            </a:r>
            <a:r>
              <a:rPr lang="de-DE" sz="2000" dirty="0" smtClean="0"/>
              <a:t> </a:t>
            </a:r>
            <a:r>
              <a:rPr lang="de-DE" sz="2000" dirty="0" err="1" smtClean="0"/>
              <a:t>pretty</a:t>
            </a:r>
            <a:r>
              <a:rPr lang="de-DE" sz="2000" dirty="0" smtClean="0"/>
              <a:t> </a:t>
            </a:r>
            <a:r>
              <a:rPr lang="de-DE" sz="2000" dirty="0" err="1" smtClean="0"/>
              <a:t>long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save time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configured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must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r>
              <a:rPr lang="de-DE" sz="2000" dirty="0" smtClean="0"/>
              <a:t> </a:t>
            </a:r>
            <a:r>
              <a:rPr lang="de-DE" sz="2000" dirty="0" err="1" smtClean="0"/>
              <a:t>once</a:t>
            </a:r>
            <a:r>
              <a:rPr lang="de-DE" sz="2000" dirty="0" smtClean="0"/>
              <a:t> per different RSST </a:t>
            </a:r>
            <a:r>
              <a:rPr lang="de-DE" sz="2000" dirty="0" err="1" smtClean="0"/>
              <a:t>setting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reusing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results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previous</a:t>
            </a:r>
            <a:r>
              <a:rPr lang="de-DE" sz="2000" dirty="0" smtClean="0"/>
              <a:t> </a:t>
            </a:r>
            <a:r>
              <a:rPr lang="de-DE" sz="2000" dirty="0" err="1" smtClean="0"/>
              <a:t>runs</a:t>
            </a:r>
            <a:endParaRPr lang="de-DE" sz="20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RSST Export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126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Sizeof</a:t>
            </a:r>
            <a:r>
              <a:rPr lang="de-DE" sz="2000" dirty="0" smtClean="0"/>
              <a:t> </a:t>
            </a:r>
            <a:r>
              <a:rPr lang="de-DE" sz="2000" dirty="0" err="1" smtClean="0"/>
              <a:t>tool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create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Sizeof.xml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Brutus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memory</a:t>
            </a:r>
            <a:r>
              <a:rPr lang="de-DE" sz="2000" dirty="0" smtClean="0"/>
              <a:t> </a:t>
            </a:r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allocation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HMI </a:t>
            </a:r>
            <a:r>
              <a:rPr lang="de-DE" sz="2000" dirty="0" err="1" smtClean="0"/>
              <a:t>objects</a:t>
            </a:r>
            <a:endParaRPr lang="de-DE" sz="2000" dirty="0" smtClean="0"/>
          </a:p>
          <a:p>
            <a:r>
              <a:rPr lang="de-DE" sz="2000" dirty="0" err="1" smtClean="0"/>
              <a:t>Only</a:t>
            </a:r>
            <a:r>
              <a:rPr lang="de-DE" sz="2000" dirty="0" smtClean="0"/>
              <a:t> HMI </a:t>
            </a:r>
            <a:r>
              <a:rPr lang="de-DE" sz="2000" dirty="0" err="1" smtClean="0"/>
              <a:t>related</a:t>
            </a:r>
            <a:r>
              <a:rPr lang="de-DE" sz="2000" dirty="0" smtClean="0"/>
              <a:t> </a:t>
            </a:r>
            <a:r>
              <a:rPr lang="de-DE" sz="2000" dirty="0" err="1" smtClean="0"/>
              <a:t>elements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calculated</a:t>
            </a:r>
            <a:endParaRPr lang="de-DE" sz="2000" dirty="0" smtClean="0"/>
          </a:p>
          <a:p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target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PC </a:t>
            </a:r>
            <a:r>
              <a:rPr lang="de-DE" sz="2000" dirty="0" err="1" smtClean="0"/>
              <a:t>simulation</a:t>
            </a:r>
            <a:endParaRPr lang="de-DE" sz="2000" dirty="0" smtClean="0"/>
          </a:p>
          <a:p>
            <a:r>
              <a:rPr lang="de-DE" sz="2000" dirty="0" err="1" smtClean="0"/>
              <a:t>Sizeof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generates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prints</a:t>
            </a:r>
            <a:r>
              <a:rPr lang="de-DE" sz="2000" dirty="0" smtClean="0"/>
              <a:t> out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all </a:t>
            </a:r>
            <a:r>
              <a:rPr lang="de-DE" sz="2000" dirty="0" err="1" smtClean="0"/>
              <a:t>referenced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HMI</a:t>
            </a:r>
          </a:p>
          <a:p>
            <a:r>
              <a:rPr lang="de-DE" sz="2000" dirty="0" smtClean="0"/>
              <a:t>Output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written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Brutus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folder</a:t>
            </a:r>
            <a:endParaRPr lang="de-DE" sz="20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Sizeof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317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Proseco</a:t>
            </a:r>
            <a:r>
              <a:rPr lang="de-DE" sz="2000" dirty="0" smtClean="0"/>
              <a:t> </a:t>
            </a:r>
            <a:r>
              <a:rPr lang="de-DE" sz="2000" dirty="0" err="1" smtClean="0"/>
              <a:t>parses</a:t>
            </a:r>
            <a:r>
              <a:rPr lang="de-DE" sz="2000" dirty="0" smtClean="0"/>
              <a:t> all .</a:t>
            </a:r>
            <a:r>
              <a:rPr lang="de-DE" sz="2000" dirty="0" err="1" smtClean="0"/>
              <a:t>sdh</a:t>
            </a:r>
            <a:r>
              <a:rPr lang="de-DE" sz="2000" dirty="0" smtClean="0"/>
              <a:t> </a:t>
            </a:r>
            <a:r>
              <a:rPr lang="de-DE" sz="2000" dirty="0" err="1" smtClean="0"/>
              <a:t>located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project</a:t>
            </a:r>
            <a:endParaRPr lang="de-DE" sz="2000" dirty="0" smtClean="0"/>
          </a:p>
          <a:p>
            <a:r>
              <a:rPr lang="de-DE" sz="2000" dirty="0" err="1" smtClean="0"/>
              <a:t>Proseco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create</a:t>
            </a:r>
            <a:r>
              <a:rPr lang="de-DE" sz="2000" dirty="0" smtClean="0"/>
              <a:t> all .</a:t>
            </a:r>
            <a:r>
              <a:rPr lang="de-DE" sz="2000" dirty="0" err="1" smtClean="0"/>
              <a:t>sdh</a:t>
            </a:r>
            <a:r>
              <a:rPr lang="de-DE" sz="3200" dirty="0" smtClean="0">
                <a:solidFill>
                  <a:srgbClr val="FF0000"/>
                </a:solidFill>
              </a:rPr>
              <a:t>/.</a:t>
            </a:r>
            <a:r>
              <a:rPr lang="de-DE" sz="3200" dirty="0" err="1" smtClean="0">
                <a:solidFill>
                  <a:srgbClr val="FF0000"/>
                </a:solidFill>
              </a:rPr>
              <a:t>xdh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/>
              <a:t>based</a:t>
            </a:r>
            <a:r>
              <a:rPr lang="de-DE" sz="2000" dirty="0" smtClean="0"/>
              <a:t> </a:t>
            </a:r>
            <a:r>
              <a:rPr lang="de-DE" sz="2000" dirty="0" err="1" smtClean="0"/>
              <a:t>configuration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part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ARTEMMIS </a:t>
            </a:r>
            <a:r>
              <a:rPr lang="de-DE" sz="2000" dirty="0" err="1" smtClean="0"/>
              <a:t>framework</a:t>
            </a:r>
            <a:r>
              <a:rPr lang="de-DE" sz="2000" dirty="0" smtClean="0"/>
              <a:t> (e.g.):</a:t>
            </a:r>
          </a:p>
          <a:p>
            <a:pPr lvl="1"/>
            <a:r>
              <a:rPr lang="de-DE" sz="1600" dirty="0" smtClean="0"/>
              <a:t>CAM (</a:t>
            </a:r>
            <a:r>
              <a:rPr lang="de-DE" sz="1600" dirty="0" err="1" smtClean="0"/>
              <a:t>Cyclic</a:t>
            </a:r>
            <a:r>
              <a:rPr lang="de-DE" sz="1600" dirty="0" smtClean="0"/>
              <a:t> </a:t>
            </a:r>
            <a:r>
              <a:rPr lang="de-DE" sz="1600" dirty="0" err="1" smtClean="0"/>
              <a:t>Activity</a:t>
            </a:r>
            <a:r>
              <a:rPr lang="de-DE" sz="1600" dirty="0" smtClean="0"/>
              <a:t> Manager) </a:t>
            </a:r>
            <a:r>
              <a:rPr lang="de-DE" sz="1600" dirty="0" err="1" smtClean="0"/>
              <a:t>task</a:t>
            </a:r>
            <a:r>
              <a:rPr lang="de-DE" sz="1600" dirty="0" smtClean="0"/>
              <a:t> </a:t>
            </a:r>
            <a:r>
              <a:rPr lang="de-DE" sz="1600" dirty="0" err="1" smtClean="0"/>
              <a:t>hooks</a:t>
            </a:r>
            <a:endParaRPr lang="de-DE" sz="1600" dirty="0" smtClean="0"/>
          </a:p>
          <a:p>
            <a:pPr lvl="1"/>
            <a:r>
              <a:rPr lang="de-DE" sz="1600" dirty="0" smtClean="0"/>
              <a:t>CRHDL (Central </a:t>
            </a:r>
            <a:r>
              <a:rPr lang="de-DE" sz="1600" dirty="0" err="1" smtClean="0"/>
              <a:t>ressource</a:t>
            </a:r>
            <a:r>
              <a:rPr lang="de-DE" sz="1600" dirty="0" smtClean="0"/>
              <a:t> </a:t>
            </a:r>
            <a:r>
              <a:rPr lang="de-DE" sz="1600" dirty="0" err="1" smtClean="0"/>
              <a:t>handler</a:t>
            </a:r>
            <a:r>
              <a:rPr lang="de-DE" sz="1600" dirty="0" smtClean="0"/>
              <a:t>) </a:t>
            </a:r>
            <a:r>
              <a:rPr lang="de-DE" sz="1600" dirty="0" err="1" smtClean="0"/>
              <a:t>notifications</a:t>
            </a:r>
            <a:endParaRPr lang="de-DE" sz="1600" dirty="0" smtClean="0"/>
          </a:p>
          <a:p>
            <a:pPr lvl="1"/>
            <a:r>
              <a:rPr lang="de-DE" sz="1600" dirty="0" smtClean="0"/>
              <a:t>DPOOL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definitions</a:t>
            </a:r>
            <a:endParaRPr lang="de-DE" sz="1600" dirty="0" smtClean="0"/>
          </a:p>
          <a:p>
            <a:pPr lvl="1"/>
            <a:r>
              <a:rPr lang="de-DE" sz="1600" dirty="0" smtClean="0"/>
              <a:t>EVHD (</a:t>
            </a:r>
            <a:r>
              <a:rPr lang="de-DE" sz="1600" dirty="0" err="1" smtClean="0"/>
              <a:t>event</a:t>
            </a:r>
            <a:r>
              <a:rPr lang="de-DE" sz="1600" dirty="0" smtClean="0"/>
              <a:t> </a:t>
            </a:r>
            <a:r>
              <a:rPr lang="de-DE" sz="1600" dirty="0" err="1" smtClean="0"/>
              <a:t>handler</a:t>
            </a:r>
            <a:r>
              <a:rPr lang="de-DE" sz="1600" dirty="0" smtClean="0"/>
              <a:t>) </a:t>
            </a:r>
            <a:r>
              <a:rPr lang="de-DE" sz="1600" dirty="0" err="1" smtClean="0"/>
              <a:t>definitions</a:t>
            </a:r>
            <a:endParaRPr lang="de-DE" sz="1600" dirty="0" smtClean="0"/>
          </a:p>
          <a:p>
            <a:pPr lvl="1"/>
            <a:r>
              <a:rPr lang="de-DE" sz="1600" dirty="0" smtClean="0"/>
              <a:t>Change </a:t>
            </a:r>
            <a:r>
              <a:rPr lang="de-DE" sz="1600" dirty="0" err="1" smtClean="0"/>
              <a:t>notifications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DPOOL </a:t>
            </a:r>
            <a:r>
              <a:rPr lang="de-DE" sz="1600" dirty="0" err="1" smtClean="0"/>
              <a:t>values</a:t>
            </a:r>
            <a:endParaRPr lang="de-DE" sz="1600" dirty="0" smtClean="0"/>
          </a:p>
          <a:p>
            <a:pPr lvl="1"/>
            <a:r>
              <a:rPr lang="de-DE" sz="1600" dirty="0" smtClean="0"/>
              <a:t>ICOM DPOOL </a:t>
            </a:r>
            <a:r>
              <a:rPr lang="de-DE" sz="1600" dirty="0" err="1" smtClean="0"/>
              <a:t>transfer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endParaRPr lang="de-DE" sz="1600" dirty="0" smtClean="0"/>
          </a:p>
          <a:p>
            <a:pPr lvl="1"/>
            <a:r>
              <a:rPr lang="de-DE" sz="1600" dirty="0" smtClean="0"/>
              <a:t>RPC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> </a:t>
            </a:r>
            <a:r>
              <a:rPr lang="de-DE" sz="1600" dirty="0" err="1" smtClean="0"/>
              <a:t>wrappers</a:t>
            </a:r>
            <a:endParaRPr lang="de-DE" sz="1600" dirty="0" smtClean="0"/>
          </a:p>
          <a:p>
            <a:pPr lvl="1"/>
            <a:r>
              <a:rPr lang="de-DE" sz="1600" dirty="0" smtClean="0"/>
              <a:t>SINI (System </a:t>
            </a:r>
            <a:r>
              <a:rPr lang="de-DE" sz="1600" dirty="0" err="1" smtClean="0"/>
              <a:t>Intialisation</a:t>
            </a:r>
            <a:r>
              <a:rPr lang="de-DE" sz="1600" dirty="0" smtClean="0"/>
              <a:t>) </a:t>
            </a:r>
            <a:r>
              <a:rPr lang="de-DE" sz="1600" dirty="0" err="1" smtClean="0"/>
              <a:t>calls</a:t>
            </a:r>
            <a:endParaRPr lang="de-DE" sz="1600" dirty="0" smtClean="0"/>
          </a:p>
          <a:p>
            <a:pPr lvl="1"/>
            <a:r>
              <a:rPr lang="de-DE" sz="1600" dirty="0" err="1" smtClean="0"/>
              <a:t>Timer</a:t>
            </a:r>
            <a:r>
              <a:rPr lang="de-DE" sz="1600" dirty="0" smtClean="0"/>
              <a:t> </a:t>
            </a:r>
            <a:r>
              <a:rPr lang="de-DE" sz="1600" dirty="0" err="1" smtClean="0"/>
              <a:t>definitions</a:t>
            </a:r>
            <a:endParaRPr lang="de-DE" sz="1600" dirty="0" smtClean="0"/>
          </a:p>
          <a:p>
            <a:r>
              <a:rPr lang="de-DE" sz="2000" dirty="0" smtClean="0"/>
              <a:t>Output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found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output</a:t>
            </a:r>
            <a:r>
              <a:rPr lang="de-DE" sz="2000" dirty="0" smtClean="0"/>
              <a:t> </a:t>
            </a:r>
            <a:r>
              <a:rPr lang="de-DE" sz="2000" dirty="0" err="1" smtClean="0"/>
              <a:t>folder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adapt</a:t>
            </a: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\gen\</a:t>
            </a:r>
            <a:r>
              <a:rPr lang="de-DE" sz="2000" dirty="0" err="1" smtClean="0">
                <a:solidFill>
                  <a:schemeClr val="accent6">
                    <a:lumMod val="50000"/>
                  </a:schemeClr>
                </a:solidFill>
              </a:rPr>
              <a:t>proseco</a:t>
            </a:r>
            <a:r>
              <a:rPr lang="de-DE" sz="2000" dirty="0" smtClean="0">
                <a:solidFill>
                  <a:schemeClr val="accent6">
                    <a:lumMod val="50000"/>
                  </a:schemeClr>
                </a:solidFill>
              </a:rPr>
              <a:t>\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ProSeCo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317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Brutus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end-</a:t>
            </a:r>
            <a:r>
              <a:rPr lang="de-DE" sz="2400" dirty="0" err="1" smtClean="0"/>
              <a:t>of</a:t>
            </a:r>
            <a:r>
              <a:rPr lang="de-DE" sz="2400" dirty="0" smtClean="0"/>
              <a:t>-</a:t>
            </a:r>
            <a:r>
              <a:rPr lang="de-DE" sz="2400" dirty="0" err="1" smtClean="0"/>
              <a:t>the</a:t>
            </a:r>
            <a:r>
              <a:rPr lang="de-DE" sz="2400" dirty="0" smtClean="0"/>
              <a:t>-</a:t>
            </a:r>
            <a:r>
              <a:rPr lang="de-DE" sz="2400" dirty="0" err="1" smtClean="0"/>
              <a:t>line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processor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Conti XML </a:t>
            </a:r>
            <a:r>
              <a:rPr lang="de-DE" sz="2400" dirty="0" err="1" smtClean="0"/>
              <a:t>language</a:t>
            </a:r>
            <a:endParaRPr lang="de-DE" sz="2400" dirty="0" smtClean="0"/>
          </a:p>
          <a:p>
            <a:r>
              <a:rPr lang="de-DE" sz="2400" dirty="0" err="1" smtClean="0"/>
              <a:t>Until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Brutus </a:t>
            </a:r>
            <a:r>
              <a:rPr lang="de-DE" sz="2400" dirty="0" err="1" smtClean="0"/>
              <a:t>execution</a:t>
            </a:r>
            <a:r>
              <a:rPr lang="de-DE" sz="2400" dirty="0" smtClean="0"/>
              <a:t> all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widgets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exist</a:t>
            </a:r>
            <a:r>
              <a:rPr lang="de-DE" sz="2400" dirty="0" smtClean="0"/>
              <a:t> in </a:t>
            </a:r>
            <a:r>
              <a:rPr lang="de-DE" sz="2400" dirty="0" err="1" smtClean="0"/>
              <a:t>xml</a:t>
            </a:r>
            <a:endParaRPr lang="de-DE" sz="2400" dirty="0" smtClean="0"/>
          </a:p>
          <a:p>
            <a:r>
              <a:rPr lang="de-DE" sz="2400" dirty="0" smtClean="0"/>
              <a:t>Brutus </a:t>
            </a:r>
            <a:r>
              <a:rPr lang="de-DE" sz="2400" dirty="0" err="1" smtClean="0"/>
              <a:t>uses</a:t>
            </a:r>
            <a:r>
              <a:rPr lang="de-DE" sz="2400" dirty="0" smtClean="0"/>
              <a:t> all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generated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Xcompiler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tools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</a:t>
            </a:r>
            <a:r>
              <a:rPr lang="de-DE" sz="2400" dirty="0" smtClean="0"/>
              <a:t> </a:t>
            </a:r>
            <a:r>
              <a:rPr lang="de-DE" sz="2400" dirty="0" err="1" smtClean="0"/>
              <a:t>compilable</a:t>
            </a:r>
            <a:r>
              <a:rPr lang="de-DE" sz="2400" dirty="0" smtClean="0"/>
              <a:t> C++ </a:t>
            </a:r>
            <a:r>
              <a:rPr lang="de-DE" sz="2400" dirty="0" err="1" smtClean="0"/>
              <a:t>code</a:t>
            </a:r>
            <a:endParaRPr lang="de-DE" sz="2400" dirty="0" smtClean="0"/>
          </a:p>
          <a:p>
            <a:r>
              <a:rPr lang="de-DE" sz="2400" dirty="0" smtClean="0"/>
              <a:t>Brutus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files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moved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brutus</a:t>
            </a:r>
            <a:r>
              <a:rPr lang="de-DE" sz="2400" dirty="0" smtClean="0"/>
              <a:t>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  <a:r>
              <a:rPr lang="de-DE" sz="2400" dirty="0" err="1" smtClean="0"/>
              <a:t>folder</a:t>
            </a:r>
            <a:r>
              <a:rPr lang="de-DE" sz="2400" dirty="0" smtClean="0"/>
              <a:t> </a:t>
            </a:r>
            <a:r>
              <a:rPr lang="de-DE" sz="2400" dirty="0" err="1" smtClean="0"/>
              <a:t>before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Brutus </a:t>
            </a:r>
            <a:r>
              <a:rPr lang="de-DE" sz="2400" dirty="0" err="1" smtClean="0"/>
              <a:t>execution</a:t>
            </a:r>
            <a:r>
              <a:rPr lang="de-DE" sz="2400" dirty="0" smtClean="0"/>
              <a:t>: </a:t>
            </a:r>
            <a:br>
              <a:rPr lang="de-DE" sz="2400" dirty="0" smtClean="0"/>
            </a:br>
            <a:r>
              <a:rPr lang="de-DE" sz="2400" dirty="0" err="1" smtClean="0">
                <a:solidFill>
                  <a:schemeClr val="accent6">
                    <a:lumMod val="50000"/>
                  </a:schemeClr>
                </a:solidFill>
              </a:rPr>
              <a:t>tool</a:t>
            </a: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</a:rPr>
              <a:t>\</a:t>
            </a:r>
            <a:r>
              <a:rPr lang="de-DE" sz="2400" dirty="0" err="1" smtClean="0">
                <a:solidFill>
                  <a:schemeClr val="accent6">
                    <a:lumMod val="50000"/>
                  </a:schemeClr>
                </a:solidFill>
              </a:rPr>
              <a:t>brutus</a:t>
            </a: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</a:rPr>
              <a:t>\</a:t>
            </a:r>
            <a:r>
              <a:rPr lang="de-DE" sz="2400" dirty="0" err="1" smtClean="0">
                <a:solidFill>
                  <a:schemeClr val="accent6">
                    <a:lumMod val="50000"/>
                  </a:schemeClr>
                </a:solidFill>
              </a:rPr>
              <a:t>adapt</a:t>
            </a: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</a:rPr>
              <a:t>\model\</a:t>
            </a:r>
          </a:p>
          <a:p>
            <a:r>
              <a:rPr lang="de-DE" sz="2400" dirty="0" smtClean="0"/>
              <a:t>Brutus </a:t>
            </a:r>
            <a:r>
              <a:rPr lang="de-DE" sz="2400" dirty="0" err="1" smtClean="0"/>
              <a:t>output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moved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a </a:t>
            </a:r>
            <a:r>
              <a:rPr lang="de-DE" sz="2400" dirty="0" err="1" smtClean="0"/>
              <a:t>specific</a:t>
            </a:r>
            <a:r>
              <a:rPr lang="de-DE" sz="2400" dirty="0" smtClean="0"/>
              <a:t> </a:t>
            </a:r>
            <a:r>
              <a:rPr lang="de-DE" sz="2400" dirty="0" err="1" smtClean="0"/>
              <a:t>brutus</a:t>
            </a:r>
            <a:r>
              <a:rPr lang="de-DE" sz="2400" dirty="0" smtClean="0"/>
              <a:t> </a:t>
            </a:r>
            <a:r>
              <a:rPr lang="de-DE" sz="2400" dirty="0" err="1" smtClean="0"/>
              <a:t>folder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generic</a:t>
            </a:r>
            <a:r>
              <a:rPr lang="de-DE" sz="2400" dirty="0" smtClean="0"/>
              <a:t> </a:t>
            </a:r>
            <a:r>
              <a:rPr lang="de-DE" sz="2400" dirty="0" err="1" smtClean="0"/>
              <a:t>output</a:t>
            </a:r>
            <a:r>
              <a:rPr lang="de-DE" sz="2400" dirty="0" smtClean="0"/>
              <a:t> </a:t>
            </a:r>
            <a:r>
              <a:rPr lang="de-DE" sz="2400" dirty="0" err="1" smtClean="0"/>
              <a:t>folder</a:t>
            </a:r>
            <a:r>
              <a:rPr lang="de-DE" sz="2400" dirty="0" smtClean="0"/>
              <a:t>: </a:t>
            </a:r>
            <a:br>
              <a:rPr lang="de-DE" sz="2400" dirty="0" smtClean="0"/>
            </a:br>
            <a:r>
              <a:rPr lang="de-DE" sz="2400" dirty="0" err="1" smtClean="0">
                <a:solidFill>
                  <a:schemeClr val="accent6">
                    <a:lumMod val="50000"/>
                  </a:schemeClr>
                </a:solidFill>
              </a:rPr>
              <a:t>adapt</a:t>
            </a: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</a:rPr>
              <a:t>\gen\</a:t>
            </a:r>
            <a:r>
              <a:rPr lang="de-DE" sz="2400" dirty="0" err="1" smtClean="0">
                <a:solidFill>
                  <a:schemeClr val="accent6">
                    <a:lumMod val="50000"/>
                  </a:schemeClr>
                </a:solidFill>
              </a:rPr>
              <a:t>brutus</a:t>
            </a: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</a:rPr>
              <a:t>\</a:t>
            </a:r>
          </a:p>
          <a:p>
            <a:endParaRPr lang="de-DE" sz="20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Brutus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349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customer delivers additional files to the DOORS requirement documents in the XML exchange process </a:t>
            </a:r>
            <a:br>
              <a:rPr lang="en-US" sz="2400" dirty="0" smtClean="0"/>
            </a:br>
            <a:r>
              <a:rPr lang="en-US" sz="2400" dirty="0" smtClean="0"/>
              <a:t>(even though more than XML files are delivered).</a:t>
            </a:r>
          </a:p>
          <a:p>
            <a:r>
              <a:rPr lang="en-US" sz="2400" dirty="0" smtClean="0"/>
              <a:t>Additional files are in a generic format that can be easily parsed and automated processes can be used to extract information and avoid parsing errors.</a:t>
            </a:r>
          </a:p>
          <a:p>
            <a:endParaRPr lang="en-US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Daimler </a:t>
            </a:r>
            <a:r>
              <a:rPr lang="en-US" dirty="0" smtClean="0"/>
              <a:t>delivery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customer delivers the following documents:</a:t>
            </a:r>
          </a:p>
          <a:p>
            <a:pPr lvl="1"/>
            <a:r>
              <a:rPr lang="de-DE" sz="2000" dirty="0" err="1" smtClean="0"/>
              <a:t>Styleguide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1800" dirty="0" smtClean="0"/>
              <a:t>Design </a:t>
            </a:r>
            <a:r>
              <a:rPr lang="de-DE" sz="1800" dirty="0" err="1" smtClean="0"/>
              <a:t>elements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layout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2000" dirty="0"/>
          </a:p>
          <a:p>
            <a:pPr lvl="1"/>
            <a:r>
              <a:rPr lang="de-DE" sz="2000" dirty="0" smtClean="0"/>
              <a:t>Icons</a:t>
            </a:r>
            <a:br>
              <a:rPr lang="de-DE" sz="2000" dirty="0" smtClean="0"/>
            </a:br>
            <a:r>
              <a:rPr lang="de-DE" sz="1800" dirty="0" smtClean="0"/>
              <a:t>Definition </a:t>
            </a:r>
            <a:r>
              <a:rPr lang="de-DE" sz="1800" dirty="0" err="1" smtClean="0"/>
              <a:t>of</a:t>
            </a:r>
            <a:r>
              <a:rPr lang="de-DE" sz="1800" dirty="0" smtClean="0"/>
              <a:t> Daimler </a:t>
            </a:r>
            <a:r>
              <a:rPr lang="de-DE" sz="1800" dirty="0" err="1" smtClean="0"/>
              <a:t>icons</a:t>
            </a:r>
            <a:endParaRPr lang="de-DE" sz="2000" dirty="0" smtClean="0"/>
          </a:p>
          <a:p>
            <a:pPr lvl="1"/>
            <a:r>
              <a:rPr lang="de-DE" sz="2000" dirty="0" smtClean="0"/>
              <a:t>Fonts </a:t>
            </a:r>
            <a:br>
              <a:rPr lang="de-DE" sz="2000" dirty="0" smtClean="0"/>
            </a:br>
            <a:r>
              <a:rPr lang="de-DE" sz="1800" dirty="0" smtClean="0"/>
              <a:t>Definition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fonts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r>
              <a:rPr lang="de-DE" sz="1800" dirty="0" smtClean="0"/>
              <a:t> in </a:t>
            </a:r>
            <a:r>
              <a:rPr lang="de-DE" sz="1800" dirty="0" err="1" smtClean="0"/>
              <a:t>screens</a:t>
            </a:r>
            <a:endParaRPr lang="de-DE" sz="2000" dirty="0" smtClean="0"/>
          </a:p>
          <a:p>
            <a:pPr lvl="1"/>
            <a:r>
              <a:rPr lang="de-DE" sz="2000" dirty="0" smtClean="0"/>
              <a:t>Patterns</a:t>
            </a:r>
            <a:br>
              <a:rPr lang="de-DE" sz="2000" dirty="0" smtClean="0"/>
            </a:br>
            <a:r>
              <a:rPr lang="de-DE" sz="1800" dirty="0" smtClean="0"/>
              <a:t>Variables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unit</a:t>
            </a:r>
            <a:r>
              <a:rPr lang="de-DE" sz="1800" dirty="0" smtClean="0"/>
              <a:t> </a:t>
            </a:r>
            <a:r>
              <a:rPr lang="de-DE" sz="1800" dirty="0" err="1" smtClean="0"/>
              <a:t>definition</a:t>
            </a:r>
            <a:r>
              <a:rPr lang="de-DE" sz="1800" dirty="0" smtClean="0"/>
              <a:t> </a:t>
            </a:r>
            <a:endParaRPr lang="de-DE" sz="2000" dirty="0" smtClean="0"/>
          </a:p>
          <a:p>
            <a:pPr lvl="1"/>
            <a:r>
              <a:rPr lang="de-DE" sz="2000" dirty="0" err="1" smtClean="0"/>
              <a:t>Grids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1800" dirty="0" err="1" smtClean="0"/>
              <a:t>Structure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design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menu</a:t>
            </a:r>
            <a:r>
              <a:rPr lang="de-DE" sz="1800" dirty="0" smtClean="0"/>
              <a:t> </a:t>
            </a:r>
            <a:r>
              <a:rPr lang="de-DE" sz="1800" dirty="0" err="1" smtClean="0"/>
              <a:t>entries</a:t>
            </a:r>
            <a:endParaRPr lang="de-DE" sz="2000" dirty="0" smtClean="0"/>
          </a:p>
          <a:p>
            <a:pPr lvl="1"/>
            <a:r>
              <a:rPr lang="de-DE" sz="2000" dirty="0" smtClean="0"/>
              <a:t>Screens</a:t>
            </a:r>
            <a:br>
              <a:rPr lang="de-DE" sz="2000" dirty="0" smtClean="0"/>
            </a:br>
            <a:r>
              <a:rPr lang="de-DE" sz="1800" dirty="0" err="1" smtClean="0"/>
              <a:t>Textual</a:t>
            </a:r>
            <a:r>
              <a:rPr lang="de-DE" sz="1800" dirty="0" smtClean="0"/>
              <a:t> </a:t>
            </a:r>
            <a:r>
              <a:rPr lang="de-DE" sz="1800" dirty="0" err="1" smtClean="0"/>
              <a:t>content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screens</a:t>
            </a:r>
            <a:r>
              <a:rPr lang="de-DE" sz="1800" dirty="0" smtClean="0"/>
              <a:t> (</a:t>
            </a:r>
            <a:r>
              <a:rPr lang="de-DE" sz="1800" dirty="0" err="1" smtClean="0"/>
              <a:t>including</a:t>
            </a:r>
            <a:r>
              <a:rPr lang="de-DE" sz="1800" dirty="0" smtClean="0"/>
              <a:t> </a:t>
            </a:r>
            <a:r>
              <a:rPr lang="de-DE" sz="1800" dirty="0" err="1" smtClean="0"/>
              <a:t>language</a:t>
            </a:r>
            <a:r>
              <a:rPr lang="de-DE" sz="1800" dirty="0" smtClean="0"/>
              <a:t> </a:t>
            </a:r>
            <a:r>
              <a:rPr lang="de-DE" sz="1800" dirty="0" err="1" smtClean="0"/>
              <a:t>translations</a:t>
            </a:r>
            <a:r>
              <a:rPr lang="de-DE" sz="1800" dirty="0" smtClean="0"/>
              <a:t>)</a:t>
            </a:r>
            <a:br>
              <a:rPr lang="de-DE" sz="1800" dirty="0" smtClean="0"/>
            </a:br>
            <a:r>
              <a:rPr lang="de-DE" sz="1800" dirty="0" smtClean="0"/>
              <a:t>Further </a:t>
            </a:r>
            <a:r>
              <a:rPr lang="de-DE" sz="1800" dirty="0" err="1" smtClean="0"/>
              <a:t>layout</a:t>
            </a:r>
            <a:r>
              <a:rPr lang="de-DE" sz="1800" dirty="0" smtClean="0"/>
              <a:t> </a:t>
            </a:r>
            <a:r>
              <a:rPr lang="de-DE" sz="1800" dirty="0" err="1" smtClean="0"/>
              <a:t>including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r>
              <a:rPr lang="de-DE" sz="1800" dirty="0" smtClean="0"/>
              <a:t> </a:t>
            </a:r>
            <a:r>
              <a:rPr lang="de-DE" sz="1800" dirty="0" err="1" smtClean="0"/>
              <a:t>icons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err="1" smtClean="0"/>
              <a:t>Separated</a:t>
            </a:r>
            <a:r>
              <a:rPr lang="de-DE" sz="1800" dirty="0" smtClean="0"/>
              <a:t> in </a:t>
            </a:r>
            <a:r>
              <a:rPr lang="de-DE" sz="1800" dirty="0" err="1" smtClean="0"/>
              <a:t>menu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warning</a:t>
            </a:r>
            <a:r>
              <a:rPr lang="de-DE" sz="1800" dirty="0" smtClean="0"/>
              <a:t> </a:t>
            </a:r>
            <a:r>
              <a:rPr lang="de-DE" sz="1800" dirty="0" err="1" smtClean="0"/>
              <a:t>screens</a:t>
            </a:r>
            <a:endParaRPr lang="de-DE" sz="1800" dirty="0"/>
          </a:p>
          <a:p>
            <a:pPr lvl="1">
              <a:buNone/>
            </a:pP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Daimler </a:t>
            </a:r>
            <a:r>
              <a:rPr lang="en-US" dirty="0" smtClean="0"/>
              <a:t>delivery – 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320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4726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delivery of additional definition files is described in the “Daimler-Lx” process.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Customer changes will be integrated in the system at several stages of development process.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Daimler </a:t>
            </a:r>
            <a:r>
              <a:rPr lang="en-US" dirty="0" smtClean="0"/>
              <a:t>update process</a:t>
            </a:r>
            <a:endParaRPr lang="de-DE" dirty="0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 rot="-5400000">
            <a:off x="4110959" y="-2217239"/>
            <a:ext cx="935482" cy="8627560"/>
          </a:xfrm>
          <a:prstGeom prst="downArrow">
            <a:avLst>
              <a:gd name="adj1" fmla="val 55296"/>
              <a:gd name="adj2" fmla="val 55147"/>
            </a:avLst>
          </a:prstGeom>
          <a:solidFill>
            <a:schemeClr val="tx2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 rot="-5400000">
            <a:off x="4094068" y="87017"/>
            <a:ext cx="935482" cy="8627560"/>
          </a:xfrm>
          <a:prstGeom prst="downArrow">
            <a:avLst>
              <a:gd name="adj1" fmla="val 55296"/>
              <a:gd name="adj2" fmla="val 55147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79617" y="421613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Continental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4721" y="191187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Daimler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8" name="Pfeil nach unten 7"/>
          <p:cNvSpPr/>
          <p:nvPr/>
        </p:nvSpPr>
        <p:spPr>
          <a:xfrm>
            <a:off x="332396" y="2492896"/>
            <a:ext cx="360040" cy="1440160"/>
          </a:xfrm>
          <a:prstGeom prst="downArrow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>
              <a:solidFill>
                <a:schemeClr val="dk1"/>
              </a:solidFill>
            </a:endParaRPr>
          </a:p>
        </p:txBody>
      </p:sp>
      <p:sp>
        <p:nvSpPr>
          <p:cNvPr id="9" name="Pfeil nach unten 8"/>
          <p:cNvSpPr/>
          <p:nvPr/>
        </p:nvSpPr>
        <p:spPr>
          <a:xfrm>
            <a:off x="826719" y="2492896"/>
            <a:ext cx="360040" cy="1440160"/>
          </a:xfrm>
          <a:prstGeom prst="downArrow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Pfeil nach unten 9"/>
          <p:cNvSpPr/>
          <p:nvPr/>
        </p:nvSpPr>
        <p:spPr>
          <a:xfrm>
            <a:off x="4211960" y="2492896"/>
            <a:ext cx="360040" cy="1440160"/>
          </a:xfrm>
          <a:prstGeom prst="downArrow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>
              <a:solidFill>
                <a:schemeClr val="dk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 rot="10800000">
            <a:off x="2555776" y="2492896"/>
            <a:ext cx="360040" cy="1440160"/>
          </a:xfrm>
          <a:prstGeom prst="downArrow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>
              <a:solidFill>
                <a:schemeClr val="dk1"/>
              </a:solidFill>
            </a:endParaRPr>
          </a:p>
        </p:txBody>
      </p:sp>
      <p:sp>
        <p:nvSpPr>
          <p:cNvPr id="12" name="Pfeil nach unten 11"/>
          <p:cNvSpPr/>
          <p:nvPr/>
        </p:nvSpPr>
        <p:spPr>
          <a:xfrm rot="10800000">
            <a:off x="5766361" y="2489029"/>
            <a:ext cx="360040" cy="1440160"/>
          </a:xfrm>
          <a:prstGeom prst="downArrow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>
              <a:solidFill>
                <a:schemeClr val="dk1"/>
              </a:solidFill>
            </a:endParaRPr>
          </a:p>
        </p:txBody>
      </p:sp>
      <p:sp>
        <p:nvSpPr>
          <p:cNvPr id="13" name="Pfeil nach unten 12"/>
          <p:cNvSpPr/>
          <p:nvPr/>
        </p:nvSpPr>
        <p:spPr>
          <a:xfrm rot="10800000">
            <a:off x="7380313" y="2489029"/>
            <a:ext cx="360040" cy="1440160"/>
          </a:xfrm>
          <a:prstGeom prst="downArrow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de-DE">
              <a:solidFill>
                <a:schemeClr val="dk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69590" y="2507412"/>
            <a:ext cx="1351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L5:</a:t>
            </a:r>
          </a:p>
          <a:p>
            <a:r>
              <a:rPr lang="de-DE" sz="1600" dirty="0" smtClean="0"/>
              <a:t>Display </a:t>
            </a:r>
            <a:br>
              <a:rPr lang="de-DE" sz="1600" dirty="0" smtClean="0"/>
            </a:br>
            <a:r>
              <a:rPr lang="de-DE" sz="1600" dirty="0" err="1" smtClean="0"/>
              <a:t>Documents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6101059" y="2507412"/>
            <a:ext cx="1351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L4:</a:t>
            </a:r>
          </a:p>
          <a:p>
            <a:r>
              <a:rPr lang="de-DE" sz="1600" dirty="0" smtClean="0"/>
              <a:t>Sample</a:t>
            </a:r>
          </a:p>
          <a:p>
            <a:r>
              <a:rPr lang="de-DE" sz="1600" dirty="0" err="1" smtClean="0"/>
              <a:t>delivery</a:t>
            </a:r>
            <a:endParaRPr lang="de-DE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4499992" y="2507412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L3:</a:t>
            </a:r>
          </a:p>
          <a:p>
            <a:r>
              <a:rPr lang="de-DE" sz="1600" dirty="0" smtClean="0"/>
              <a:t>Customer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</a:p>
          <a:p>
            <a:r>
              <a:rPr lang="de-DE" sz="1600" dirty="0" err="1" smtClean="0"/>
              <a:t>corrections</a:t>
            </a:r>
            <a:r>
              <a:rPr lang="de-DE" sz="1600" dirty="0" smtClean="0"/>
              <a:t> </a:t>
            </a:r>
            <a:r>
              <a:rPr lang="de-DE" sz="1600" dirty="0" err="1" smtClean="0"/>
              <a:t>based</a:t>
            </a:r>
            <a:r>
              <a:rPr lang="de-DE" sz="1600" dirty="0" smtClean="0"/>
              <a:t> on L2</a:t>
            </a:r>
            <a:endParaRPr lang="de-DE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2915816" y="2507412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L2:</a:t>
            </a:r>
          </a:p>
          <a:p>
            <a:r>
              <a:rPr lang="de-DE" sz="1600" dirty="0" smtClean="0"/>
              <a:t>Updates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measured</a:t>
            </a:r>
            <a:r>
              <a:rPr lang="de-DE" sz="1600" dirty="0" smtClean="0"/>
              <a:t> </a:t>
            </a:r>
            <a:r>
              <a:rPr lang="de-DE" sz="1600" dirty="0" err="1" smtClean="0"/>
              <a:t>layouts</a:t>
            </a:r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1186758" y="2507412"/>
            <a:ext cx="1441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L0/1:</a:t>
            </a:r>
          </a:p>
          <a:p>
            <a:r>
              <a:rPr lang="de-DE" sz="1600" dirty="0" smtClean="0"/>
              <a:t>Initial partial </a:t>
            </a:r>
            <a:r>
              <a:rPr lang="de-DE" sz="1600" dirty="0" err="1" smtClean="0"/>
              <a:t>delivery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smtClean="0"/>
              <a:t>update/</a:t>
            </a:r>
            <a:r>
              <a:rPr lang="de-DE" sz="1600" dirty="0" err="1" smtClean="0"/>
              <a:t>full</a:t>
            </a:r>
            <a:r>
              <a:rPr lang="de-DE" sz="1600" dirty="0" smtClean="0"/>
              <a:t> </a:t>
            </a:r>
            <a:r>
              <a:rPr lang="de-DE" sz="1600" dirty="0" err="1" smtClean="0"/>
              <a:t>delivery</a:t>
            </a:r>
            <a:endParaRPr lang="de-DE" sz="1600" dirty="0" smtClean="0"/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70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Customer </a:t>
            </a:r>
            <a:r>
              <a:rPr lang="de-DE" sz="2400" dirty="0" err="1" smtClean="0"/>
              <a:t>styleguide</a:t>
            </a:r>
            <a:r>
              <a:rPr lang="de-DE" sz="2400" dirty="0" smtClean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all </a:t>
            </a:r>
            <a:r>
              <a:rPr lang="de-DE" sz="2400" dirty="0" err="1" smtClean="0"/>
              <a:t>graphical</a:t>
            </a:r>
            <a:r>
              <a:rPr lang="de-DE" sz="2400" dirty="0" smtClean="0"/>
              <a:t> design </a:t>
            </a:r>
            <a:r>
              <a:rPr lang="de-DE" sz="2400" dirty="0" err="1" smtClean="0"/>
              <a:t>elements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layout</a:t>
            </a:r>
            <a:r>
              <a:rPr lang="de-DE" sz="2400" dirty="0" smtClean="0"/>
              <a:t> </a:t>
            </a:r>
            <a:r>
              <a:rPr lang="de-DE" sz="2400" dirty="0" err="1" smtClean="0"/>
              <a:t>informations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cluster</a:t>
            </a:r>
            <a:endParaRPr lang="de-DE" sz="2400" dirty="0" smtClean="0"/>
          </a:p>
          <a:p>
            <a:r>
              <a:rPr lang="de-DE" sz="2400" dirty="0" err="1" smtClean="0"/>
              <a:t>Styleguide</a:t>
            </a:r>
            <a:r>
              <a:rPr lang="de-DE" sz="2400" dirty="0" smtClean="0"/>
              <a:t> </a:t>
            </a:r>
            <a:r>
              <a:rPr lang="de-DE" sz="2400" dirty="0" err="1" smtClean="0"/>
              <a:t>shows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samples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variants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not all </a:t>
            </a:r>
            <a:r>
              <a:rPr lang="de-DE" sz="2400" dirty="0" err="1" smtClean="0"/>
              <a:t>variations</a:t>
            </a:r>
            <a:endParaRPr lang="de-DE" sz="2400" dirty="0" smtClean="0"/>
          </a:p>
          <a:p>
            <a:r>
              <a:rPr lang="de-DE" sz="2400" dirty="0" err="1" smtClean="0"/>
              <a:t>Styleguide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usual</a:t>
            </a:r>
            <a:r>
              <a:rPr lang="de-DE" sz="2400" dirty="0" smtClean="0"/>
              <a:t> a </a:t>
            </a:r>
            <a:r>
              <a:rPr lang="de-DE" sz="2400" dirty="0" err="1" smtClean="0"/>
              <a:t>series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Photoshop</a:t>
            </a:r>
            <a:r>
              <a:rPr lang="de-DE" sz="2400" dirty="0" smtClean="0"/>
              <a:t> </a:t>
            </a:r>
            <a:r>
              <a:rPr lang="de-DE" sz="2400" dirty="0" err="1" smtClean="0"/>
              <a:t>documents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movies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animations</a:t>
            </a:r>
            <a:endParaRPr lang="de-DE" sz="2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Customer </a:t>
            </a:r>
            <a:r>
              <a:rPr lang="de-DE" dirty="0" err="1" smtClean="0"/>
              <a:t>Styleguide</a:t>
            </a:r>
            <a:endParaRPr lang="de-DE" dirty="0"/>
          </a:p>
        </p:txBody>
      </p:sp>
      <p:pic>
        <p:nvPicPr>
          <p:cNvPr id="5" name="Picture 141" descr="11"/>
          <p:cNvPicPr>
            <a:picLocks noChangeAspect="1" noChangeArrowheads="1"/>
          </p:cNvPicPr>
          <p:nvPr/>
        </p:nvPicPr>
        <p:blipFill>
          <a:blip r:embed="rId3" cstate="print"/>
          <a:srcRect b="15923"/>
          <a:stretch>
            <a:fillRect/>
          </a:stretch>
        </p:blipFill>
        <p:spPr bwMode="auto">
          <a:xfrm>
            <a:off x="1187624" y="3861048"/>
            <a:ext cx="6810998" cy="254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Additional </a:t>
            </a:r>
            <a:r>
              <a:rPr lang="de-DE" sz="2400" dirty="0" err="1" smtClean="0"/>
              <a:t>hints</a:t>
            </a:r>
            <a:r>
              <a:rPr lang="de-DE" sz="2400" dirty="0" smtClean="0"/>
              <a:t> </a:t>
            </a:r>
            <a:r>
              <a:rPr lang="de-DE" sz="2400" dirty="0" err="1" smtClean="0"/>
              <a:t>while</a:t>
            </a:r>
            <a:r>
              <a:rPr lang="de-DE" sz="2400" dirty="0" smtClean="0"/>
              <a:t> </a:t>
            </a:r>
            <a:r>
              <a:rPr lang="de-DE" sz="2400" dirty="0" err="1" smtClean="0"/>
              <a:t>using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styleguide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Check </a:t>
            </a:r>
            <a:r>
              <a:rPr lang="de-DE" sz="2000" dirty="0" err="1" smtClean="0"/>
              <a:t>versioning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clarify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usage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HMI </a:t>
            </a:r>
            <a:r>
              <a:rPr lang="de-DE" sz="2000" dirty="0" err="1" smtClean="0"/>
              <a:t>Lx</a:t>
            </a:r>
            <a:endParaRPr lang="de-DE" sz="2000" dirty="0" smtClean="0"/>
          </a:p>
          <a:p>
            <a:pPr lvl="1"/>
            <a:r>
              <a:rPr lang="de-DE" sz="2000" dirty="0" smtClean="0"/>
              <a:t>Most </a:t>
            </a:r>
            <a:r>
              <a:rPr lang="de-DE" sz="2000" dirty="0" err="1" smtClean="0"/>
              <a:t>styleguides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</a:t>
            </a:r>
            <a:r>
              <a:rPr lang="de-DE" sz="2000" dirty="0" smtClean="0"/>
              <a:t> an </a:t>
            </a:r>
            <a:r>
              <a:rPr lang="de-DE" sz="2000" dirty="0" err="1" smtClean="0"/>
              <a:t>overview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all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grids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standard</a:t>
            </a:r>
            <a:r>
              <a:rPr lang="de-DE" sz="2000" dirty="0" smtClean="0"/>
              <a:t> </a:t>
            </a:r>
            <a:r>
              <a:rPr lang="de-DE" sz="2000" dirty="0" err="1" smtClean="0"/>
              <a:t>look&amp;feel</a:t>
            </a:r>
            <a:endParaRPr lang="de-DE" sz="2000" dirty="0" smtClean="0"/>
          </a:p>
          <a:p>
            <a:pPr lvl="1"/>
            <a:r>
              <a:rPr lang="de-DE" sz="2000" dirty="0" err="1" smtClean="0"/>
              <a:t>Colours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in </a:t>
            </a:r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place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</a:t>
            </a:r>
            <a:r>
              <a:rPr lang="de-DE" sz="2000" dirty="0" err="1" smtClean="0"/>
              <a:t>wide</a:t>
            </a:r>
            <a:endParaRPr lang="de-DE" sz="2000" dirty="0" smtClean="0"/>
          </a:p>
          <a:p>
            <a:pPr lvl="1"/>
            <a:r>
              <a:rPr lang="de-DE" sz="2000" dirty="0" smtClean="0"/>
              <a:t>Even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styleguide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could</a:t>
            </a:r>
            <a:r>
              <a:rPr lang="de-DE" sz="2000" dirty="0" smtClean="0"/>
              <a:t> </a:t>
            </a:r>
            <a:r>
              <a:rPr lang="de-DE" sz="2000" dirty="0" err="1" smtClean="0"/>
              <a:t>violate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Lx</a:t>
            </a:r>
            <a:r>
              <a:rPr lang="de-DE" sz="2000" dirty="0" smtClean="0"/>
              <a:t> </a:t>
            </a:r>
            <a:r>
              <a:rPr lang="de-DE" sz="2000" dirty="0" err="1" smtClean="0"/>
              <a:t>delivery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cannot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implemented</a:t>
            </a:r>
            <a:endParaRPr lang="de-DE" sz="2000" dirty="0" smtClean="0"/>
          </a:p>
          <a:p>
            <a:pPr lvl="1"/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elements</a:t>
            </a:r>
            <a:r>
              <a:rPr lang="de-DE" sz="2000" dirty="0" smtClean="0"/>
              <a:t> </a:t>
            </a:r>
            <a:r>
              <a:rPr lang="de-DE" sz="2000" dirty="0" err="1" smtClean="0"/>
              <a:t>like</a:t>
            </a:r>
            <a:r>
              <a:rPr lang="de-DE" sz="2000" dirty="0" smtClean="0"/>
              <a:t> </a:t>
            </a:r>
            <a:r>
              <a:rPr lang="de-DE" sz="2000" dirty="0" err="1" smtClean="0"/>
              <a:t>lists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animations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generically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an </a:t>
            </a:r>
            <a:r>
              <a:rPr lang="de-DE" sz="2000" dirty="0" err="1" smtClean="0"/>
              <a:t>instance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styleguide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might</a:t>
            </a:r>
            <a:r>
              <a:rPr lang="de-DE" sz="2000" dirty="0" smtClean="0"/>
              <a:t> </a:t>
            </a:r>
            <a:r>
              <a:rPr lang="de-DE" sz="2000" dirty="0" err="1" smtClean="0"/>
              <a:t>cause</a:t>
            </a:r>
            <a:r>
              <a:rPr lang="de-DE" sz="2000" dirty="0" smtClean="0"/>
              <a:t> </a:t>
            </a:r>
            <a:r>
              <a:rPr lang="de-DE" sz="2000" dirty="0" err="1" smtClean="0"/>
              <a:t>issues</a:t>
            </a:r>
            <a:endParaRPr lang="de-DE" sz="20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Customer </a:t>
            </a:r>
            <a:r>
              <a:rPr lang="de-DE" dirty="0" err="1" smtClean="0"/>
              <a:t>Styleguide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styleguide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transcripted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styleguide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SRSC</a:t>
            </a:r>
          </a:p>
          <a:p>
            <a:r>
              <a:rPr lang="de-DE" dirty="0" smtClean="0"/>
              <a:t>SRSC </a:t>
            </a:r>
            <a:r>
              <a:rPr lang="de-DE" dirty="0" err="1" smtClean="0"/>
              <a:t>styleguide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toolchain</a:t>
            </a:r>
            <a:endParaRPr lang="de-DE" dirty="0" smtClean="0"/>
          </a:p>
          <a:p>
            <a:pPr lvl="1"/>
            <a:r>
              <a:rPr lang="de-DE" dirty="0" err="1" smtClean="0"/>
              <a:t>structured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located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SW </a:t>
            </a:r>
            <a:r>
              <a:rPr lang="de-DE" dirty="0" err="1" smtClean="0"/>
              <a:t>frame</a:t>
            </a:r>
            <a:r>
              <a:rPr lang="de-DE" dirty="0" smtClean="0"/>
              <a:t> (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Customer </a:t>
            </a:r>
            <a:r>
              <a:rPr lang="de-DE" dirty="0" err="1" smtClean="0"/>
              <a:t>Styleguide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Conti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 Vorlage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4626</Words>
  <Application>Microsoft Office PowerPoint</Application>
  <PresentationFormat>Bildschirmpräsentation (4:3)</PresentationFormat>
  <Paragraphs>608</Paragraphs>
  <Slides>36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Präsentation Vorlage</vt:lpstr>
      <vt:lpstr>HMI Training</vt:lpstr>
      <vt:lpstr>Lecturer</vt:lpstr>
      <vt:lpstr>Topics</vt:lpstr>
      <vt:lpstr>Daimler delivery</vt:lpstr>
      <vt:lpstr>Daimler delivery – Overview</vt:lpstr>
      <vt:lpstr>Daimler update process</vt:lpstr>
      <vt:lpstr>Customer Styleguide</vt:lpstr>
      <vt:lpstr>Customer Styleguide</vt:lpstr>
      <vt:lpstr>Customer Styleguide vs Conti</vt:lpstr>
      <vt:lpstr>Icons.xml</vt:lpstr>
      <vt:lpstr>Icons.xml - Sample</vt:lpstr>
      <vt:lpstr>Icons.xml - Sample</vt:lpstr>
      <vt:lpstr>Fonts.xml</vt:lpstr>
      <vt:lpstr>Fonts.xml - Sample</vt:lpstr>
      <vt:lpstr>Fonts Addon</vt:lpstr>
      <vt:lpstr>Patterns.xml</vt:lpstr>
      <vt:lpstr>Grids.xml - Overview</vt:lpstr>
      <vt:lpstr>Grids.xml - Colors</vt:lpstr>
      <vt:lpstr>Grids.xml – Dash Grids</vt:lpstr>
      <vt:lpstr>Grids.xml – Dash Grids</vt:lpstr>
      <vt:lpstr>Grids.xml – Dash Grids</vt:lpstr>
      <vt:lpstr>Grids.xml – Dash Grids</vt:lpstr>
      <vt:lpstr>Grids.xml - Grids</vt:lpstr>
      <vt:lpstr>Grids.xml - Grids</vt:lpstr>
      <vt:lpstr>Screens.xml</vt:lpstr>
      <vt:lpstr>Summary Daimler model</vt:lpstr>
      <vt:lpstr>Overview S2 toolchain</vt:lpstr>
      <vt:lpstr>S2 toolchain - guideX</vt:lpstr>
      <vt:lpstr>S2 toolchain - XCompiler</vt:lpstr>
      <vt:lpstr>CDS toolchain</vt:lpstr>
      <vt:lpstr>API Generator/ API Manager</vt:lpstr>
      <vt:lpstr>ROMG</vt:lpstr>
      <vt:lpstr>RSST Export</vt:lpstr>
      <vt:lpstr>Sizeof</vt:lpstr>
      <vt:lpstr>ProSeCo</vt:lpstr>
      <vt:lpstr>Brutus</vt:lpstr>
    </vt:vector>
  </TitlesOfParts>
  <Company>F. Nikolai Soft-und Hardware Entwicklung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LPE Management</dc:title>
  <dc:creator>Frank Nikolai</dc:creator>
  <cp:lastModifiedBy>Konferenzraum</cp:lastModifiedBy>
  <cp:revision>352</cp:revision>
  <cp:lastPrinted>2014-10-02T14:13:00Z</cp:lastPrinted>
  <dcterms:created xsi:type="dcterms:W3CDTF">2015-03-27T22:46:52Z</dcterms:created>
  <dcterms:modified xsi:type="dcterms:W3CDTF">2015-09-29T09:49:26Z</dcterms:modified>
</cp:coreProperties>
</file>