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66" r:id="rId2"/>
    <p:sldId id="277" r:id="rId3"/>
    <p:sldId id="271" r:id="rId4"/>
    <p:sldId id="298" r:id="rId5"/>
    <p:sldId id="304" r:id="rId6"/>
    <p:sldId id="360" r:id="rId7"/>
    <p:sldId id="357" r:id="rId8"/>
    <p:sldId id="358" r:id="rId9"/>
    <p:sldId id="359" r:id="rId10"/>
    <p:sldId id="361" r:id="rId11"/>
    <p:sldId id="385" r:id="rId12"/>
    <p:sldId id="362" r:id="rId13"/>
    <p:sldId id="364" r:id="rId14"/>
    <p:sldId id="332" r:id="rId15"/>
    <p:sldId id="377" r:id="rId16"/>
    <p:sldId id="378" r:id="rId17"/>
    <p:sldId id="345" r:id="rId18"/>
    <p:sldId id="346" r:id="rId19"/>
    <p:sldId id="353" r:id="rId20"/>
    <p:sldId id="354" r:id="rId21"/>
    <p:sldId id="355" r:id="rId22"/>
    <p:sldId id="379" r:id="rId23"/>
    <p:sldId id="380" r:id="rId24"/>
    <p:sldId id="347" r:id="rId25"/>
    <p:sldId id="356" r:id="rId26"/>
    <p:sldId id="288" r:id="rId27"/>
    <p:sldId id="341" r:id="rId28"/>
    <p:sldId id="344" r:id="rId29"/>
    <p:sldId id="340" r:id="rId30"/>
    <p:sldId id="342" r:id="rId31"/>
    <p:sldId id="299" r:id="rId32"/>
    <p:sldId id="365" r:id="rId33"/>
    <p:sldId id="324" r:id="rId34"/>
    <p:sldId id="366" r:id="rId35"/>
    <p:sldId id="331" r:id="rId36"/>
    <p:sldId id="325" r:id="rId37"/>
    <p:sldId id="368" r:id="rId38"/>
    <p:sldId id="369" r:id="rId39"/>
    <p:sldId id="326" r:id="rId40"/>
    <p:sldId id="328" r:id="rId41"/>
    <p:sldId id="329" r:id="rId42"/>
    <p:sldId id="327" r:id="rId43"/>
    <p:sldId id="330" r:id="rId44"/>
    <p:sldId id="376" r:id="rId45"/>
    <p:sldId id="367" r:id="rId46"/>
    <p:sldId id="374" r:id="rId47"/>
    <p:sldId id="373" r:id="rId48"/>
    <p:sldId id="375" r:id="rId49"/>
    <p:sldId id="372" r:id="rId50"/>
    <p:sldId id="381" r:id="rId51"/>
    <p:sldId id="300" r:id="rId52"/>
    <p:sldId id="305" r:id="rId53"/>
    <p:sldId id="306" r:id="rId54"/>
    <p:sldId id="307" r:id="rId55"/>
    <p:sldId id="301" r:id="rId56"/>
    <p:sldId id="319" r:id="rId57"/>
    <p:sldId id="320" r:id="rId58"/>
    <p:sldId id="382" r:id="rId59"/>
    <p:sldId id="383" r:id="rId60"/>
    <p:sldId id="384" r:id="rId61"/>
    <p:sldId id="302" r:id="rId62"/>
    <p:sldId id="321" r:id="rId63"/>
    <p:sldId id="322" r:id="rId64"/>
    <p:sldId id="323" r:id="rId65"/>
    <p:sldId id="303" r:id="rId66"/>
    <p:sldId id="339" r:id="rId67"/>
    <p:sldId id="292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8" r:id="rId76"/>
    <p:sldId id="371" r:id="rId77"/>
    <p:sldId id="370" r:id="rId78"/>
    <p:sldId id="257" r:id="rId7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28C"/>
    <a:srgbClr val="ECEAF2"/>
    <a:srgbClr val="EEECF4"/>
    <a:srgbClr val="E9E7F1"/>
    <a:srgbClr val="E4E2EE"/>
    <a:srgbClr val="222A78"/>
    <a:srgbClr val="C0BFD6"/>
    <a:srgbClr val="F4F3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1577" autoAdjust="0"/>
  </p:normalViewPr>
  <p:slideViewPr>
    <p:cSldViewPr showGuides="1">
      <p:cViewPr>
        <p:scale>
          <a:sx n="100" d="100"/>
          <a:sy n="100" d="100"/>
        </p:scale>
        <p:origin x="-1860" y="-840"/>
      </p:cViewPr>
      <p:guideLst>
        <p:guide orient="horz" pos="2160"/>
        <p:guide orient="horz" pos="152"/>
        <p:guide orient="horz" pos="572"/>
        <p:guide orient="horz" pos="4156"/>
        <p:guide orient="horz" pos="935"/>
        <p:guide orient="horz" pos="4247"/>
        <p:guide orient="horz" pos="4020"/>
        <p:guide orient="horz" pos="1026"/>
        <p:guide orient="horz" pos="799"/>
        <p:guide orient="horz" pos="1117"/>
        <p:guide orient="horz" pos="1162"/>
        <p:guide pos="2880"/>
        <p:guide pos="385"/>
        <p:guide pos="521"/>
        <p:guide pos="5375"/>
        <p:guide pos="3787"/>
        <p:guide pos="2109"/>
        <p:guide pos="3651"/>
        <p:guide pos="5738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654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6001BC3-42A9-452D-B8E5-9B01B1294789}" type="datetimeFigureOut">
              <a:rPr lang="de-DE" smtClean="0"/>
              <a:pPr/>
              <a:t>13.10.2015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1D494A-8353-4561-B290-63E5A03070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563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4853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4181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4511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484784"/>
            <a:ext cx="7910871" cy="47623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7088" y="129120"/>
            <a:ext cx="6337200" cy="612714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923330"/>
          </a:xfrm>
        </p:spPr>
        <p:txBody>
          <a:bodyPr vert="horz" wrap="square" lIns="0" tIns="0" rIns="0" bIns="0">
            <a:spAutoFit/>
          </a:bodyPr>
          <a:lstStyle>
            <a:lvl1pPr marL="0" indent="0" algn="l">
              <a:buNone/>
              <a:defRPr sz="3000">
                <a:solidFill>
                  <a:srgbClr val="C0BFD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-11573" y="730796"/>
            <a:ext cx="622761" cy="340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4" y="4869160"/>
            <a:ext cx="2160240" cy="1224136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 des Präsentierenden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Datum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3321847" y="4187480"/>
            <a:ext cx="2520106" cy="2059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967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802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6442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893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146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25700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8295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884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07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218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25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863" y="1119981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986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691" y="1126992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651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4888" y="1125538"/>
            <a:ext cx="2447925" cy="5256212"/>
          </a:xfrm>
        </p:spPr>
        <p:txBody>
          <a:bodyPr lIns="0" r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93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084888" y="1125538"/>
            <a:ext cx="2437233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10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958" y="146306"/>
            <a:ext cx="6209314" cy="7804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124744"/>
            <a:ext cx="7921253" cy="5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-12948" y="6403975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-11573" y="227396"/>
            <a:ext cx="622761" cy="68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611188" y="6597352"/>
            <a:ext cx="85397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65" y="242567"/>
            <a:ext cx="1445789" cy="665483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3124200" y="6630604"/>
            <a:ext cx="2895600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677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4" r:id="rId5"/>
    <p:sldLayoutId id="2147483661" r:id="rId6"/>
    <p:sldLayoutId id="2147483665" r:id="rId7"/>
    <p:sldLayoutId id="2147483662" r:id="rId8"/>
    <p:sldLayoutId id="2147483663" r:id="rId9"/>
    <p:sldLayoutId id="2147483654" r:id="rId10"/>
    <p:sldLayoutId id="2147483658" r:id="rId11"/>
    <p:sldLayoutId id="2147483659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222A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leissheimer.d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HMI Training</a:t>
            </a:r>
            <a:endParaRPr lang="en-US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461665"/>
          </a:xfrm>
        </p:spPr>
        <p:txBody>
          <a:bodyPr/>
          <a:lstStyle/>
          <a:p>
            <a:r>
              <a:rPr lang="en-US" dirty="0" smtClean="0"/>
              <a:t>07 Debugging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Frank Nikolai</a:t>
            </a:r>
          </a:p>
          <a:p>
            <a:r>
              <a:rPr lang="en-US" dirty="0" smtClean="0"/>
              <a:t>Thomas </a:t>
            </a:r>
            <a:r>
              <a:rPr lang="en-US" dirty="0" err="1" smtClean="0"/>
              <a:t>Godemann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1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Filtering with dynamic switches:</a:t>
            </a:r>
          </a:p>
          <a:p>
            <a:pPr lvl="1"/>
            <a:r>
              <a:rPr lang="en-US" sz="2000" dirty="0" smtClean="0"/>
              <a:t>Optional for each trace point</a:t>
            </a:r>
          </a:p>
          <a:p>
            <a:pPr lvl="1"/>
            <a:r>
              <a:rPr lang="en-US" sz="2000" dirty="0" smtClean="0"/>
              <a:t>individual switch per trace point</a:t>
            </a:r>
          </a:p>
          <a:p>
            <a:pPr lvl="1"/>
            <a:r>
              <a:rPr lang="en-US" sz="2000" dirty="0" smtClean="0"/>
              <a:t>exists only once for each trace </a:t>
            </a:r>
            <a:r>
              <a:rPr lang="en-US" sz="2000" dirty="0" smtClean="0"/>
              <a:t>point, not </a:t>
            </a:r>
            <a:r>
              <a:rPr lang="en-US" sz="2000" dirty="0" smtClean="0"/>
              <a:t>for each data sink</a:t>
            </a:r>
          </a:p>
          <a:p>
            <a:pPr lvl="1"/>
            <a:r>
              <a:rPr lang="en-US" sz="2000" dirty="0" smtClean="0"/>
              <a:t>checked </a:t>
            </a:r>
            <a:r>
              <a:rPr lang="en-US" sz="2000" b="1" dirty="0" smtClean="0"/>
              <a:t>after </a:t>
            </a:r>
            <a:r>
              <a:rPr lang="en-US" sz="2000" dirty="0" smtClean="0"/>
              <a:t>trace point passed severity level filter for data </a:t>
            </a:r>
            <a:r>
              <a:rPr lang="en-US" sz="2000" dirty="0" smtClean="0"/>
              <a:t>sink</a:t>
            </a:r>
          </a:p>
          <a:p>
            <a:pPr lvl="1"/>
            <a:r>
              <a:rPr lang="en-US" sz="2000" dirty="0" smtClean="0"/>
              <a:t>default: no dynamic switch</a:t>
            </a:r>
          </a:p>
          <a:p>
            <a:pPr lvl="1"/>
            <a:r>
              <a:rPr lang="en-US" sz="2000" dirty="0" smtClean="0"/>
              <a:t>if a dynamic switch is required, the </a:t>
            </a:r>
            <a:r>
              <a:rPr lang="en-US" sz="2000" dirty="0" err="1" smtClean="0"/>
              <a:t>config</a:t>
            </a:r>
            <a:r>
              <a:rPr lang="en-US" sz="2000" dirty="0" err="1" smtClean="0"/>
              <a:t>Type</a:t>
            </a:r>
            <a:r>
              <a:rPr lang="en-US" sz="2000" dirty="0" smtClean="0"/>
              <a:t> has to be added:</a:t>
            </a:r>
          </a:p>
          <a:p>
            <a:pPr lvl="2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configType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dynSwitchDefaultOn</a:t>
            </a:r>
            <a:r>
              <a:rPr lang="en-US" sz="1600" dirty="0" smtClean="0"/>
              <a:t>“	: </a:t>
            </a:r>
            <a:r>
              <a:rPr lang="en-US" sz="1600" dirty="0" smtClean="0"/>
              <a:t>Switch is default on</a:t>
            </a:r>
          </a:p>
          <a:p>
            <a:pPr lvl="2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configType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dynSwitchDefaultOff</a:t>
            </a:r>
            <a:r>
              <a:rPr lang="en-US" sz="1600" dirty="0" smtClean="0"/>
              <a:t>“	: </a:t>
            </a:r>
            <a:r>
              <a:rPr lang="en-US" sz="1600" dirty="0" smtClean="0"/>
              <a:t>Switch is default off</a:t>
            </a:r>
          </a:p>
          <a:p>
            <a:pPr lvl="1"/>
            <a:endParaRPr lang="en-US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&amp; Debug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Each trace point has a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type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This type defines how the trace point can be controlled during run time and/or compile time</a:t>
            </a:r>
            <a:endParaRPr lang="en-US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&amp; Debug</a:t>
            </a:r>
            <a:endParaRPr lang="en-US"/>
          </a:p>
        </p:txBody>
      </p:sp>
      <p:graphicFrame>
        <p:nvGraphicFramePr>
          <p:cNvPr id="6" name="Inhaltsplatzhalter 4"/>
          <p:cNvGraphicFramePr>
            <a:graphicFrameLocks/>
          </p:cNvGraphicFramePr>
          <p:nvPr/>
        </p:nvGraphicFramePr>
        <p:xfrm>
          <a:off x="611561" y="2276872"/>
          <a:ext cx="7848871" cy="378373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47147"/>
                <a:gridCol w="875520"/>
                <a:gridCol w="672320"/>
                <a:gridCol w="697847"/>
                <a:gridCol w="510395"/>
                <a:gridCol w="831260"/>
                <a:gridCol w="2814382"/>
              </a:tblGrid>
              <a:tr h="305217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System</a:t>
                      </a:r>
                      <a:endParaRPr lang="en-US" sz="1200" noProof="0" dirty="0"/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/>
                        <a:t>Component</a:t>
                      </a:r>
                      <a:endParaRPr lang="en-US" sz="1200" noProof="0" dirty="0"/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 smtClean="0"/>
                        <a:t>TracePoint</a:t>
                      </a:r>
                      <a:endParaRPr lang="en-US" sz="1200" noProof="0" dirty="0"/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</a:tr>
              <a:tr h="486871">
                <a:tc>
                  <a:txBody>
                    <a:bodyPr/>
                    <a:lstStyle/>
                    <a:p>
                      <a:r>
                        <a:rPr lang="en-US" sz="1200" noProof="0" dirty="0" err="1" smtClean="0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sz="1200" noProof="0" dirty="0" smtClean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en-US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bg1"/>
                          </a:solidFill>
                        </a:rPr>
                        <a:t>Trace state</a:t>
                      </a:r>
                      <a:endParaRPr lang="en-US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bg1"/>
                          </a:solidFill>
                        </a:rPr>
                        <a:t>Compile</a:t>
                      </a:r>
                    </a:p>
                    <a:p>
                      <a:r>
                        <a:rPr lang="en-US" sz="1200" noProof="0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bg1"/>
                          </a:solidFill>
                        </a:rPr>
                        <a:t>Severity</a:t>
                      </a:r>
                    </a:p>
                    <a:p>
                      <a:r>
                        <a:rPr lang="en-US" sz="1200" noProof="0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 smtClean="0">
                          <a:solidFill>
                            <a:schemeClr val="bg1"/>
                          </a:solidFill>
                        </a:rPr>
                        <a:t>Prio</a:t>
                      </a:r>
                      <a:endParaRPr lang="en-US" sz="1200" noProof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200" noProof="0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 smtClean="0">
                          <a:solidFill>
                            <a:schemeClr val="bg1"/>
                          </a:solidFill>
                        </a:rPr>
                        <a:t>TracePoint</a:t>
                      </a:r>
                      <a:endParaRPr lang="en-US" sz="1200" noProof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200" noProof="0" dirty="0" smtClean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78191" marR="78191" marT="41468" marB="41468">
                    <a:solidFill>
                      <a:schemeClr val="tx1"/>
                    </a:solidFill>
                  </a:tcPr>
                </a:tc>
              </a:tr>
              <a:tr h="515205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Static</a:t>
                      </a:r>
                      <a:endParaRPr lang="en-US" sz="1200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-</a:t>
                      </a:r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-</a:t>
                      </a:r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-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-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Trace point is</a:t>
                      </a:r>
                      <a:r>
                        <a:rPr lang="en-US" sz="1200" baseline="0" noProof="0" dirty="0" smtClean="0"/>
                        <a:t> always on when trace subsystem is activated</a:t>
                      </a:r>
                      <a:endParaRPr lang="en-US" sz="1200" noProof="0" dirty="0"/>
                    </a:p>
                  </a:txBody>
                  <a:tcPr marL="78191" marR="78191" marT="41468" marB="41468"/>
                </a:tc>
              </a:tr>
              <a:tr h="725193">
                <a:tc>
                  <a:txBody>
                    <a:bodyPr/>
                    <a:lstStyle/>
                    <a:p>
                      <a:r>
                        <a:rPr lang="en-US" sz="1200" noProof="0" dirty="0" err="1" smtClean="0"/>
                        <a:t>staticLevel</a:t>
                      </a:r>
                      <a:endParaRPr lang="en-US" sz="1200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-</a:t>
                      </a:r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-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-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Trace</a:t>
                      </a:r>
                      <a:r>
                        <a:rPr lang="en-US" sz="1200" baseline="0" noProof="0" dirty="0" smtClean="0"/>
                        <a:t> point  can only be controlled at compile time. Useful for time measurements because the checks during runtime are reduced to a minimum</a:t>
                      </a:r>
                      <a:endParaRPr lang="en-US" sz="1200" noProof="0" dirty="0"/>
                    </a:p>
                  </a:txBody>
                  <a:tcPr marL="78191" marR="78191" marT="41468" marB="41468"/>
                </a:tc>
              </a:tr>
              <a:tr h="515205"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Dynamic (default)</a:t>
                      </a:r>
                      <a:endParaRPr lang="en-US" sz="1200" noProof="0" dirty="0"/>
                    </a:p>
                  </a:txBody>
                  <a:tcPr marL="78191" marR="78191" marT="41468" marB="4146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  <a:endParaRPr lang="en-US" sz="1200" b="1" noProof="0" dirty="0"/>
                    </a:p>
                  </a:txBody>
                  <a:tcPr marL="78191" marR="78191" marT="41468" marB="4146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</a:p>
                  </a:txBody>
                  <a:tcPr marL="78191" marR="78191" marT="41468" marB="4146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</a:p>
                  </a:txBody>
                  <a:tcPr marL="78191" marR="78191" marT="41468" marB="4146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  <a:endParaRPr lang="en-US" sz="1200" b="1" noProof="0" dirty="0"/>
                    </a:p>
                  </a:txBody>
                  <a:tcPr marL="78191" marR="78191" marT="41468" marB="4146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-</a:t>
                      </a:r>
                      <a:endParaRPr lang="en-US" sz="1200" b="1" noProof="0" dirty="0"/>
                    </a:p>
                  </a:txBody>
                  <a:tcPr marL="78191" marR="78191" marT="41468" marB="4146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Trace point</a:t>
                      </a:r>
                      <a:r>
                        <a:rPr lang="en-US" sz="1200" baseline="0" noProof="0" dirty="0" smtClean="0"/>
                        <a:t> can be controlled during run time over the severity level filter for each sink and component</a:t>
                      </a:r>
                      <a:endParaRPr lang="en-US" sz="1200" noProof="0" dirty="0"/>
                    </a:p>
                  </a:txBody>
                  <a:tcPr marL="78191" marR="78191" marT="41468" marB="41468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15205">
                <a:tc>
                  <a:txBody>
                    <a:bodyPr/>
                    <a:lstStyle/>
                    <a:p>
                      <a:r>
                        <a:rPr lang="en-US" sz="1200" noProof="0" dirty="0" err="1" smtClean="0"/>
                        <a:t>DynSwitchDefaultOn</a:t>
                      </a:r>
                      <a:endParaRPr lang="en-US" sz="1200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/>
                        <a:t>For each trace point exist a single switch.</a:t>
                      </a:r>
                      <a:r>
                        <a:rPr lang="en-US" sz="1200" baseline="0" noProof="0" dirty="0" smtClean="0"/>
                        <a:t> Default of this switch is On</a:t>
                      </a:r>
                      <a:endParaRPr lang="en-US" sz="1200" noProof="0" dirty="0"/>
                    </a:p>
                  </a:txBody>
                  <a:tcPr marL="78191" marR="78191" marT="41468" marB="41468"/>
                </a:tc>
              </a:tr>
              <a:tr h="515205">
                <a:tc>
                  <a:txBody>
                    <a:bodyPr/>
                    <a:lstStyle/>
                    <a:p>
                      <a:r>
                        <a:rPr lang="en-US" sz="1200" noProof="0" dirty="0" err="1" smtClean="0"/>
                        <a:t>DynSwitchDefaultOff</a:t>
                      </a:r>
                      <a:endParaRPr lang="en-US" sz="1200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noProof="0" dirty="0" smtClean="0"/>
                        <a:t>X</a:t>
                      </a:r>
                      <a:endParaRPr lang="en-US" sz="1200" b="1" noProof="0" dirty="0"/>
                    </a:p>
                  </a:txBody>
                  <a:tcPr marL="78191" marR="78191" marT="41468" marB="41468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/>
                        <a:t>For each trace point exist a single switch.</a:t>
                      </a:r>
                      <a:r>
                        <a:rPr lang="en-US" sz="1200" baseline="0" noProof="0" dirty="0" smtClean="0"/>
                        <a:t> Default of this switch is Off</a:t>
                      </a:r>
                      <a:endParaRPr lang="en-US" sz="1200" noProof="0" dirty="0" smtClean="0"/>
                    </a:p>
                  </a:txBody>
                  <a:tcPr marL="78191" marR="78191" marT="41468" marB="41468"/>
                </a:tc>
              </a:tr>
            </a:tbl>
          </a:graphicData>
        </a:graphic>
      </p:graphicFrame>
      <p:grpSp>
        <p:nvGrpSpPr>
          <p:cNvPr id="11" name="Gruppieren 10"/>
          <p:cNvGrpSpPr/>
          <p:nvPr/>
        </p:nvGrpSpPr>
        <p:grpSpPr>
          <a:xfrm>
            <a:off x="899592" y="6165304"/>
            <a:ext cx="4627735" cy="284663"/>
            <a:chOff x="337466" y="5134720"/>
            <a:chExt cx="4627735" cy="284663"/>
          </a:xfrm>
        </p:grpSpPr>
        <p:sp>
          <p:nvSpPr>
            <p:cNvPr id="7" name="Textfeld 6"/>
            <p:cNvSpPr txBox="1"/>
            <p:nvPr/>
          </p:nvSpPr>
          <p:spPr>
            <a:xfrm>
              <a:off x="337466" y="5134720"/>
              <a:ext cx="1272869" cy="265597"/>
            </a:xfrm>
            <a:prstGeom prst="rect">
              <a:avLst/>
            </a:prstGeom>
            <a:noFill/>
          </p:spPr>
          <p:txBody>
            <a:bodyPr wrap="none" lIns="80147" tIns="40074" rIns="80147" bIns="40074" rtlCol="0">
              <a:spAutoFit/>
            </a:bodyPr>
            <a:lstStyle/>
            <a:p>
              <a:pPr algn="l"/>
              <a:r>
                <a:rPr lang="en-US" sz="1200" dirty="0" smtClean="0"/>
                <a:t>X = can be filtered</a:t>
              </a:r>
              <a:endParaRPr lang="en-US" sz="1200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582230" y="5149019"/>
              <a:ext cx="424752" cy="265597"/>
            </a:xfrm>
            <a:prstGeom prst="rect">
              <a:avLst/>
            </a:prstGeom>
            <a:noFill/>
          </p:spPr>
          <p:txBody>
            <a:bodyPr wrap="none" lIns="80147" tIns="40074" rIns="80147" bIns="40074" rtlCol="0">
              <a:spAutoFit/>
            </a:bodyPr>
            <a:lstStyle/>
            <a:p>
              <a:pPr algn="l"/>
              <a:r>
                <a:rPr lang="en-US" sz="1200" dirty="0" smtClean="0"/>
                <a:t>high</a:t>
              </a:r>
              <a:endParaRPr lang="en-US" sz="12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588539" y="5153786"/>
              <a:ext cx="376662" cy="265597"/>
            </a:xfrm>
            <a:prstGeom prst="rect">
              <a:avLst/>
            </a:prstGeom>
            <a:noFill/>
          </p:spPr>
          <p:txBody>
            <a:bodyPr wrap="none" lIns="80147" tIns="40074" rIns="80147" bIns="40074" rtlCol="0">
              <a:spAutoFit/>
            </a:bodyPr>
            <a:lstStyle/>
            <a:p>
              <a:pPr algn="l"/>
              <a:r>
                <a:rPr lang="en-US" sz="1200" dirty="0" smtClean="0"/>
                <a:t>low</a:t>
              </a:r>
              <a:endParaRPr lang="en-US" sz="1200" dirty="0"/>
            </a:p>
          </p:txBody>
        </p:sp>
        <p:cxnSp>
          <p:nvCxnSpPr>
            <p:cNvPr id="10" name="Gerade Verbindung mit Pfeil 9"/>
            <p:cNvCxnSpPr>
              <a:stCxn id="9" idx="1"/>
              <a:endCxn id="8" idx="3"/>
            </p:cNvCxnSpPr>
            <p:nvPr/>
          </p:nvCxnSpPr>
          <p:spPr>
            <a:xfrm flipH="1" flipV="1">
              <a:off x="2006982" y="5281818"/>
              <a:ext cx="2581557" cy="47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Trace Recorder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&amp; Debug</a:t>
            </a:r>
            <a:endParaRPr lang="en-US"/>
          </a:p>
        </p:txBody>
      </p:sp>
      <p:grpSp>
        <p:nvGrpSpPr>
          <p:cNvPr id="9" name="Gruppieren 8"/>
          <p:cNvGrpSpPr/>
          <p:nvPr/>
        </p:nvGrpSpPr>
        <p:grpSpPr>
          <a:xfrm>
            <a:off x="1043608" y="1268760"/>
            <a:ext cx="7488832" cy="5040560"/>
            <a:chOff x="1156466" y="620688"/>
            <a:chExt cx="7263116" cy="591065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6626" y="1484784"/>
              <a:ext cx="5822956" cy="5046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Legende mit Linie 2 4"/>
            <p:cNvSpPr/>
            <p:nvPr/>
          </p:nvSpPr>
          <p:spPr>
            <a:xfrm>
              <a:off x="6413050" y="836711"/>
              <a:ext cx="1447831" cy="43204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18542"/>
                <a:gd name="adj6" fmla="val -146036"/>
              </a:avLst>
            </a:prstGeom>
            <a:solidFill>
              <a:srgbClr val="DDDDDD"/>
            </a:solidFill>
            <a:ln w="9528">
              <a:solidFill>
                <a:srgbClr val="000000"/>
              </a:solidFill>
              <a:prstDash val="solid"/>
              <a:round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80147" tIns="40074" rIns="80147" bIns="40074" anchor="t" anchorCtr="0" compatLnSpc="1"/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2. Start recording</a:t>
              </a:r>
            </a:p>
          </p:txBody>
        </p:sp>
        <p:sp>
          <p:nvSpPr>
            <p:cNvPr id="6" name="Legende mit Linie 2 5"/>
            <p:cNvSpPr/>
            <p:nvPr/>
          </p:nvSpPr>
          <p:spPr>
            <a:xfrm>
              <a:off x="1156466" y="2852937"/>
              <a:ext cx="1117402" cy="638642"/>
            </a:xfrm>
            <a:prstGeom prst="borderCallout2">
              <a:avLst>
                <a:gd name="adj1" fmla="val 7013"/>
                <a:gd name="adj2" fmla="val 100224"/>
                <a:gd name="adj3" fmla="val -7705"/>
                <a:gd name="adj4" fmla="val 114665"/>
                <a:gd name="adj5" fmla="val -148251"/>
                <a:gd name="adj6" fmla="val 263787"/>
              </a:avLst>
            </a:prstGeom>
            <a:solidFill>
              <a:srgbClr val="DDDDDD"/>
            </a:solidFill>
            <a:ln w="9528">
              <a:solidFill>
                <a:srgbClr val="000000"/>
              </a:solidFill>
              <a:prstDash val="solid"/>
              <a:round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80147" tIns="40074" rIns="80147" bIns="40074" anchor="t" anchorCtr="0" compatLnSpc="1"/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3. Connect to Target</a:t>
              </a:r>
            </a:p>
          </p:txBody>
        </p:sp>
        <p:sp>
          <p:nvSpPr>
            <p:cNvPr id="7" name="Legende mit Linie 2 6"/>
            <p:cNvSpPr/>
            <p:nvPr/>
          </p:nvSpPr>
          <p:spPr>
            <a:xfrm>
              <a:off x="4684858" y="620688"/>
              <a:ext cx="1290406" cy="432048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33892"/>
                <a:gd name="adj6" fmla="val -125512"/>
              </a:avLst>
            </a:prstGeom>
            <a:solidFill>
              <a:srgbClr val="DDDDDD"/>
            </a:solidFill>
            <a:ln w="9528">
              <a:solidFill>
                <a:srgbClr val="000000"/>
              </a:solidFill>
              <a:prstDash val="solid"/>
              <a:round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80147" tIns="40074" rIns="80147" bIns="40074" anchor="t" anchorCtr="0" compatLnSpc="1"/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1. Load your tdf</a:t>
              </a:r>
            </a:p>
          </p:txBody>
        </p:sp>
        <p:sp>
          <p:nvSpPr>
            <p:cNvPr id="8" name="Legende mit Linie 2 7"/>
            <p:cNvSpPr/>
            <p:nvPr/>
          </p:nvSpPr>
          <p:spPr>
            <a:xfrm>
              <a:off x="1156466" y="1549506"/>
              <a:ext cx="1396753" cy="1097692"/>
            </a:xfrm>
            <a:prstGeom prst="borderCallout2">
              <a:avLst>
                <a:gd name="adj1" fmla="val 8700"/>
                <a:gd name="adj2" fmla="val 99528"/>
                <a:gd name="adj3" fmla="val 10289"/>
                <a:gd name="adj4" fmla="val 107982"/>
                <a:gd name="adj5" fmla="val 9980"/>
                <a:gd name="adj6" fmla="val 105691"/>
              </a:avLst>
            </a:prstGeom>
            <a:solidFill>
              <a:srgbClr val="DDDDDD"/>
            </a:solidFill>
            <a:ln w="9528">
              <a:solidFill>
                <a:srgbClr val="000000"/>
              </a:solidFill>
              <a:prstDash val="solid"/>
              <a:round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80147" tIns="40074" rIns="80147" bIns="40074" anchor="t" anchorCtr="0" compatLnSpc="1"/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4. Save your TRC and/or export it to other file formats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Trace &amp; Debug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VCD Files</a:t>
            </a:r>
          </a:p>
          <a:p>
            <a:pPr lvl="1"/>
            <a:r>
              <a:rPr lang="de-DE" sz="2000" dirty="0" err="1" smtClean="0"/>
              <a:t>Exported</a:t>
            </a:r>
            <a:r>
              <a:rPr lang="de-DE" sz="2000" dirty="0" smtClean="0"/>
              <a:t> </a:t>
            </a:r>
            <a:r>
              <a:rPr lang="de-DE" sz="2000" dirty="0" err="1" smtClean="0"/>
              <a:t>trace</a:t>
            </a:r>
            <a:r>
              <a:rPr lang="de-DE" sz="2000" dirty="0" smtClean="0"/>
              <a:t> </a:t>
            </a:r>
            <a:r>
              <a:rPr lang="de-DE" sz="2000" dirty="0" err="1" smtClean="0"/>
              <a:t>point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VCD </a:t>
            </a:r>
            <a:r>
              <a:rPr lang="de-DE" sz="2000" dirty="0" err="1" smtClean="0"/>
              <a:t>file</a:t>
            </a:r>
            <a:endParaRPr lang="de-DE" sz="2000" dirty="0" smtClean="0"/>
          </a:p>
          <a:p>
            <a:pPr lvl="1"/>
            <a:r>
              <a:rPr lang="de-DE" sz="2000" dirty="0" smtClean="0"/>
              <a:t>VCD </a:t>
            </a:r>
            <a:r>
              <a:rPr lang="de-DE" sz="2000" dirty="0" err="1" smtClean="0"/>
              <a:t>file</a:t>
            </a:r>
            <a:r>
              <a:rPr lang="de-DE" sz="2000" dirty="0" smtClean="0"/>
              <a:t> </a:t>
            </a:r>
            <a:r>
              <a:rPr lang="de-DE" sz="2000" dirty="0" err="1" smtClean="0"/>
              <a:t>viewer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visualize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timing</a:t>
            </a:r>
            <a:r>
              <a:rPr lang="de-DE" sz="2000" dirty="0" smtClean="0"/>
              <a:t> </a:t>
            </a:r>
            <a:r>
              <a:rPr lang="de-DE" sz="2000" dirty="0" err="1" smtClean="0"/>
              <a:t>diagram</a:t>
            </a:r>
            <a:endParaRPr lang="de-DE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36912"/>
            <a:ext cx="7944841" cy="377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install_link.bat</a:t>
            </a:r>
            <a:br>
              <a:rPr lang="en-US" sz="2400" dirty="0" smtClean="0"/>
            </a:br>
            <a:r>
              <a:rPr lang="en-US" sz="2400" dirty="0" smtClean="0"/>
              <a:t>to install and prepare the SW frame</a:t>
            </a:r>
          </a:p>
          <a:p>
            <a:r>
              <a:rPr lang="en-US" sz="2400" dirty="0" smtClean="0"/>
              <a:t>install_and_build_simu.bat</a:t>
            </a:r>
            <a:br>
              <a:rPr lang="en-US" sz="2400" dirty="0" smtClean="0"/>
            </a:br>
            <a:r>
              <a:rPr lang="en-US" sz="2400" dirty="0" smtClean="0"/>
              <a:t>same as install_link.bat + tool chain + build </a:t>
            </a:r>
            <a:r>
              <a:rPr lang="en-US" sz="2400" dirty="0" err="1" smtClean="0"/>
              <a:t>simu</a:t>
            </a:r>
            <a:endParaRPr lang="en-US" sz="2400" dirty="0" smtClean="0"/>
          </a:p>
          <a:p>
            <a:r>
              <a:rPr lang="en-US" sz="2400" dirty="0" smtClean="0"/>
              <a:t>install_and_build_target.bat</a:t>
            </a:r>
            <a:br>
              <a:rPr lang="en-US" sz="2400" dirty="0" smtClean="0"/>
            </a:br>
            <a:r>
              <a:rPr lang="en-US" sz="2400" dirty="0" smtClean="0"/>
              <a:t>same as install_link.bat + tool chain + build target</a:t>
            </a:r>
          </a:p>
          <a:p>
            <a:endParaRPr lang="en-US" sz="2400" dirty="0" smtClean="0"/>
          </a:p>
          <a:p>
            <a:r>
              <a:rPr lang="en-US" sz="2400" dirty="0" smtClean="0"/>
              <a:t>Preparation:</a:t>
            </a:r>
          </a:p>
          <a:p>
            <a:pPr lvl="1"/>
            <a:r>
              <a:rPr lang="en-US" sz="2000" dirty="0" smtClean="0"/>
              <a:t>Clean SW frame (delete generated files)</a:t>
            </a:r>
          </a:p>
          <a:p>
            <a:pPr lvl="1"/>
            <a:r>
              <a:rPr lang="en-US" sz="2000" dirty="0" smtClean="0"/>
              <a:t>Check tool version</a:t>
            </a:r>
          </a:p>
          <a:p>
            <a:pPr lvl="1"/>
            <a:r>
              <a:rPr lang="en-US" sz="2000" dirty="0" smtClean="0"/>
              <a:t>Prepare project file (CMAKE)</a:t>
            </a:r>
          </a:p>
          <a:p>
            <a:pPr lvl="1"/>
            <a:r>
              <a:rPr lang="en-US" sz="2000" dirty="0" smtClean="0"/>
              <a:t>Create goMSVCnet.bat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CMAKE is used to create the project/solution tree </a:t>
            </a:r>
            <a:br>
              <a:rPr lang="en-US" sz="2400" dirty="0" smtClean="0"/>
            </a:br>
            <a:r>
              <a:rPr lang="en-US" sz="2400" dirty="0" smtClean="0"/>
              <a:t>in Visual Studio</a:t>
            </a:r>
          </a:p>
          <a:p>
            <a:r>
              <a:rPr lang="en-US" sz="2400" dirty="0" smtClean="0"/>
              <a:t>Every package or subsystem has its own CMAKE file</a:t>
            </a:r>
            <a:br>
              <a:rPr lang="en-US" sz="2400" dirty="0" smtClean="0"/>
            </a:br>
            <a:r>
              <a:rPr lang="en-US" sz="2400" dirty="0" smtClean="0"/>
              <a:t>(… .</a:t>
            </a:r>
            <a:r>
              <a:rPr lang="en-US" sz="2400" dirty="0" err="1" smtClean="0"/>
              <a:t>cmk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Generated file have to be explicitly marked in the CMAKE file</a:t>
            </a:r>
          </a:p>
          <a:p>
            <a:r>
              <a:rPr lang="en-US" sz="2400" dirty="0" smtClean="0"/>
              <a:t>Generated file don’t have to exist during CMAKE run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CMAKE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Example: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CMAKE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125" y="1124744"/>
            <a:ext cx="665719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goMSVCnet.bat to start the IDE</a:t>
            </a:r>
            <a:br>
              <a:rPr lang="en-US" sz="2400" dirty="0" smtClean="0"/>
            </a:br>
            <a:r>
              <a:rPr lang="en-US" sz="2400" dirty="0" smtClean="0"/>
              <a:t>(MS Visual Studio)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Start IDE</a:t>
            </a:r>
            <a:endParaRPr lang="en-US" dirty="0"/>
          </a:p>
        </p:txBody>
      </p:sp>
      <p:grpSp>
        <p:nvGrpSpPr>
          <p:cNvPr id="5" name="Gruppieren 6"/>
          <p:cNvGrpSpPr/>
          <p:nvPr/>
        </p:nvGrpSpPr>
        <p:grpSpPr>
          <a:xfrm>
            <a:off x="539553" y="1844824"/>
            <a:ext cx="8208912" cy="4550133"/>
            <a:chOff x="395288" y="1015999"/>
            <a:chExt cx="8353425" cy="483816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288" y="1364198"/>
              <a:ext cx="8353425" cy="4489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27984" y="1015999"/>
              <a:ext cx="3465279" cy="352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HMI Project - Animations</a:t>
            </a:r>
            <a:endParaRPr lang="en-US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755576" y="1340768"/>
            <a:ext cx="7056784" cy="5040560"/>
            <a:chOff x="683568" y="1632744"/>
            <a:chExt cx="5472608" cy="395287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632744"/>
              <a:ext cx="3162300" cy="395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75101" y="1821160"/>
              <a:ext cx="981075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Gerade Verbindung 9"/>
            <p:cNvCxnSpPr/>
            <p:nvPr/>
          </p:nvCxnSpPr>
          <p:spPr>
            <a:xfrm flipV="1">
              <a:off x="1975520" y="1870224"/>
              <a:ext cx="3240360" cy="130797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1971204" y="3181226"/>
              <a:ext cx="3240360" cy="165618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HMI Project - Applications</a:t>
            </a:r>
            <a:endParaRPr lang="en-US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755576" y="1340768"/>
            <a:ext cx="7560840" cy="4968552"/>
            <a:chOff x="683568" y="1632744"/>
            <a:chExt cx="5906803" cy="395287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632744"/>
              <a:ext cx="3162300" cy="395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Gerade Verbindung 12"/>
            <p:cNvCxnSpPr/>
            <p:nvPr/>
          </p:nvCxnSpPr>
          <p:spPr>
            <a:xfrm flipV="1">
              <a:off x="2258952" y="2281238"/>
              <a:ext cx="3236044" cy="105514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254636" y="3339408"/>
              <a:ext cx="3293310" cy="125017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94996" y="2281238"/>
              <a:ext cx="1095375" cy="229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2267744" y="1124744"/>
            <a:ext cx="6265069" cy="5257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EB328C"/>
                </a:solidFill>
                <a:latin typeface="+mj-lt"/>
              </a:rPr>
              <a:t>Michael Gerhardt</a:t>
            </a:r>
            <a:br>
              <a:rPr lang="en-US" dirty="0" smtClean="0">
                <a:solidFill>
                  <a:srgbClr val="EB328C"/>
                </a:solidFill>
                <a:latin typeface="+mj-lt"/>
              </a:rPr>
            </a:br>
            <a:r>
              <a:rPr lang="en-US" dirty="0" smtClean="0"/>
              <a:t>HMI Specialist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EB328C"/>
                </a:solidFill>
                <a:latin typeface="+mj-lt"/>
              </a:rPr>
              <a:t>Thomas </a:t>
            </a:r>
            <a:r>
              <a:rPr lang="en-US" dirty="0" err="1" smtClean="0">
                <a:solidFill>
                  <a:srgbClr val="EB328C"/>
                </a:solidFill>
                <a:latin typeface="+mj-lt"/>
              </a:rPr>
              <a:t>Godemann</a:t>
            </a: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HMI System Designer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EB328C"/>
                </a:solidFill>
                <a:latin typeface="+mj-lt"/>
              </a:rPr>
              <a:t>Frank Nikolai</a:t>
            </a:r>
          </a:p>
          <a:p>
            <a:pPr marL="0" indent="0">
              <a:buNone/>
            </a:pPr>
            <a:r>
              <a:rPr lang="en-US" dirty="0" err="1" smtClean="0"/>
              <a:t>Artemmis</a:t>
            </a:r>
            <a:r>
              <a:rPr lang="en-US" dirty="0" smtClean="0"/>
              <a:t> EPF Function Responsible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Lecturers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2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HMI Project - AVIEXT and DTK</a:t>
            </a:r>
            <a:endParaRPr lang="en-US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755576" y="1340768"/>
            <a:ext cx="7056784" cy="4896544"/>
            <a:chOff x="683568" y="1412776"/>
            <a:chExt cx="5103812" cy="395287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412776"/>
              <a:ext cx="3162300" cy="395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Gerade Verbindung 9"/>
            <p:cNvCxnSpPr/>
            <p:nvPr/>
          </p:nvCxnSpPr>
          <p:spPr>
            <a:xfrm flipV="1">
              <a:off x="2056036" y="2292350"/>
              <a:ext cx="2740744" cy="114047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2051720" y="2921000"/>
              <a:ext cx="2745060" cy="514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96780" y="2292350"/>
              <a:ext cx="99060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72980" y="3251101"/>
              <a:ext cx="91440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Gerade Verbindung 17"/>
            <p:cNvCxnSpPr/>
            <p:nvPr/>
          </p:nvCxnSpPr>
          <p:spPr>
            <a:xfrm flipV="1">
              <a:off x="1912020" y="3224725"/>
              <a:ext cx="2960960" cy="50492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1907704" y="3732679"/>
              <a:ext cx="2965276" cy="160659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HMI Project – HMI Model</a:t>
            </a:r>
            <a:endParaRPr lang="en-US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827584" y="1196752"/>
            <a:ext cx="6696744" cy="5265415"/>
            <a:chOff x="683568" y="976313"/>
            <a:chExt cx="5943153" cy="490537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632744"/>
              <a:ext cx="3162300" cy="395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Gerade Verbindung 12"/>
            <p:cNvCxnSpPr/>
            <p:nvPr/>
          </p:nvCxnSpPr>
          <p:spPr>
            <a:xfrm flipV="1">
              <a:off x="2088720" y="976313"/>
              <a:ext cx="3491392" cy="325443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084404" y="4233778"/>
              <a:ext cx="3495708" cy="164791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36096" y="976313"/>
              <a:ext cx="1190625" cy="490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HMI Project – COMIWARE</a:t>
            </a:r>
            <a:endParaRPr lang="en-US" dirty="0"/>
          </a:p>
        </p:txBody>
      </p:sp>
      <p:grpSp>
        <p:nvGrpSpPr>
          <p:cNvPr id="4" name="Gruppieren 19"/>
          <p:cNvGrpSpPr/>
          <p:nvPr/>
        </p:nvGrpSpPr>
        <p:grpSpPr>
          <a:xfrm>
            <a:off x="827584" y="1901363"/>
            <a:ext cx="5472608" cy="4243004"/>
            <a:chOff x="683568" y="1632744"/>
            <a:chExt cx="4856770" cy="395287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632744"/>
              <a:ext cx="3162300" cy="395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Gerade Verbindung 12"/>
            <p:cNvCxnSpPr/>
            <p:nvPr/>
          </p:nvCxnSpPr>
          <p:spPr>
            <a:xfrm flipV="1">
              <a:off x="2217285" y="2921755"/>
              <a:ext cx="3323053" cy="8720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217285" y="3793850"/>
              <a:ext cx="3323053" cy="73792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284984"/>
            <a:ext cx="115915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096237"/>
            <a:ext cx="3456384" cy="524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Legacy Project – LEMIWARE</a:t>
            </a:r>
            <a:endParaRPr lang="en-US" dirty="0"/>
          </a:p>
        </p:txBody>
      </p:sp>
      <p:grpSp>
        <p:nvGrpSpPr>
          <p:cNvPr id="4" name="Gruppieren 19"/>
          <p:cNvGrpSpPr/>
          <p:nvPr/>
        </p:nvGrpSpPr>
        <p:grpSpPr>
          <a:xfrm>
            <a:off x="2555776" y="3501008"/>
            <a:ext cx="3744416" cy="1584175"/>
            <a:chOff x="2217285" y="3123008"/>
            <a:chExt cx="3323053" cy="1475852"/>
          </a:xfrm>
        </p:grpSpPr>
        <p:cxnSp>
          <p:nvCxnSpPr>
            <p:cNvPr id="13" name="Gerade Verbindung 12"/>
            <p:cNvCxnSpPr/>
            <p:nvPr/>
          </p:nvCxnSpPr>
          <p:spPr>
            <a:xfrm flipV="1">
              <a:off x="2217285" y="3123008"/>
              <a:ext cx="3323053" cy="67084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2217285" y="3860934"/>
              <a:ext cx="3323053" cy="73792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528671"/>
            <a:ext cx="1224136" cy="155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Compiling target SW</a:t>
            </a:r>
            <a:endParaRPr lang="en-US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611560" y="1052735"/>
            <a:ext cx="8220404" cy="5328592"/>
            <a:chOff x="616671" y="1062387"/>
            <a:chExt cx="7863328" cy="4948275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5162" y="1196124"/>
              <a:ext cx="7834837" cy="4814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uppieren 4"/>
            <p:cNvGrpSpPr/>
            <p:nvPr/>
          </p:nvGrpSpPr>
          <p:grpSpPr>
            <a:xfrm>
              <a:off x="616671" y="1797942"/>
              <a:ext cx="2018225" cy="658440"/>
              <a:chOff x="616671" y="1797942"/>
              <a:chExt cx="2018225" cy="658440"/>
            </a:xfrm>
          </p:grpSpPr>
          <p:sp>
            <p:nvSpPr>
              <p:cNvPr id="6" name="Pfeil nach rechts 5"/>
              <p:cNvSpPr/>
              <p:nvPr/>
            </p:nvSpPr>
            <p:spPr>
              <a:xfrm>
                <a:off x="616671" y="1797942"/>
                <a:ext cx="504056" cy="360040"/>
              </a:xfrm>
              <a:prstGeom prst="rightArrow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2.</a:t>
                </a:r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616671" y="2199153"/>
                <a:ext cx="2018225" cy="25722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Run „Prepare Build Workspace“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3302996" y="1664205"/>
              <a:ext cx="1409475" cy="658440"/>
              <a:chOff x="540317" y="1767944"/>
              <a:chExt cx="1409475" cy="658440"/>
            </a:xfrm>
          </p:grpSpPr>
          <p:sp>
            <p:nvSpPr>
              <p:cNvPr id="9" name="Pfeil nach rechts 8"/>
              <p:cNvSpPr/>
              <p:nvPr/>
            </p:nvSpPr>
            <p:spPr>
              <a:xfrm>
                <a:off x="540317" y="1767944"/>
                <a:ext cx="504056" cy="360040"/>
              </a:xfrm>
              <a:prstGeom prst="rightArrow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3.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540317" y="2169155"/>
                <a:ext cx="1409475" cy="25722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Run „Make Solution“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2407554" y="1062387"/>
              <a:ext cx="2232897" cy="627515"/>
              <a:chOff x="655543" y="1745627"/>
              <a:chExt cx="2232897" cy="627515"/>
            </a:xfrm>
          </p:grpSpPr>
          <p:sp>
            <p:nvSpPr>
              <p:cNvPr id="12" name="Pfeil nach rechts 11"/>
              <p:cNvSpPr/>
              <p:nvPr/>
            </p:nvSpPr>
            <p:spPr>
              <a:xfrm>
                <a:off x="655543" y="2013102"/>
                <a:ext cx="504056" cy="360040"/>
              </a:xfrm>
              <a:prstGeom prst="rightArrow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1.</a:t>
                </a:r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655543" y="1745627"/>
                <a:ext cx="2232897" cy="25722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Be sure that Multi 2000 is selected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br>
              <a:rPr lang="en-US" dirty="0" smtClean="0"/>
            </a:br>
            <a:r>
              <a:rPr lang="en-US" dirty="0" smtClean="0"/>
              <a:t>Compiling simulation SW</a:t>
            </a:r>
            <a:endParaRPr lang="en-US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421664" y="1139284"/>
            <a:ext cx="8038768" cy="5242043"/>
            <a:chOff x="421664" y="1139285"/>
            <a:chExt cx="7787254" cy="473764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31226" y="1341438"/>
              <a:ext cx="5977692" cy="4535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Gruppieren 15"/>
            <p:cNvGrpSpPr/>
            <p:nvPr/>
          </p:nvGrpSpPr>
          <p:grpSpPr>
            <a:xfrm>
              <a:off x="1997070" y="1709600"/>
              <a:ext cx="2043860" cy="589525"/>
              <a:chOff x="729201" y="1871200"/>
              <a:chExt cx="2043860" cy="589525"/>
            </a:xfrm>
          </p:grpSpPr>
          <p:sp>
            <p:nvSpPr>
              <p:cNvPr id="17" name="Pfeil nach rechts 16"/>
              <p:cNvSpPr/>
              <p:nvPr/>
            </p:nvSpPr>
            <p:spPr>
              <a:xfrm>
                <a:off x="729201" y="1871200"/>
                <a:ext cx="504056" cy="360040"/>
              </a:xfrm>
              <a:prstGeom prst="rightArrow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2.</a:t>
                </a:r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729201" y="2210380"/>
                <a:ext cx="2043860" cy="25034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Run „Prepare Build Workspace“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uppieren 16"/>
            <p:cNvGrpSpPr/>
            <p:nvPr/>
          </p:nvGrpSpPr>
          <p:grpSpPr>
            <a:xfrm>
              <a:off x="421664" y="1331976"/>
              <a:ext cx="2592536" cy="360040"/>
              <a:chOff x="834108" y="2179290"/>
              <a:chExt cx="2592536" cy="360040"/>
            </a:xfrm>
          </p:grpSpPr>
          <p:sp>
            <p:nvSpPr>
              <p:cNvPr id="20" name="Pfeil nach rechts 19"/>
              <p:cNvSpPr/>
              <p:nvPr/>
            </p:nvSpPr>
            <p:spPr>
              <a:xfrm>
                <a:off x="2922588" y="2179290"/>
                <a:ext cx="504056" cy="360040"/>
              </a:xfrm>
              <a:prstGeom prst="rightArrow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3.</a:t>
                </a: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834108" y="2210380"/>
                <a:ext cx="1776770" cy="25034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F7, or Build / Build Solution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uppieren 21"/>
            <p:cNvGrpSpPr/>
            <p:nvPr/>
          </p:nvGrpSpPr>
          <p:grpSpPr>
            <a:xfrm>
              <a:off x="3201499" y="1139285"/>
              <a:ext cx="1987957" cy="637039"/>
              <a:chOff x="3201499" y="1139285"/>
              <a:chExt cx="1987957" cy="637039"/>
            </a:xfrm>
          </p:grpSpPr>
          <p:grpSp>
            <p:nvGrpSpPr>
              <p:cNvPr id="23" name="Gruppieren 20"/>
              <p:cNvGrpSpPr/>
              <p:nvPr/>
            </p:nvGrpSpPr>
            <p:grpSpPr>
              <a:xfrm>
                <a:off x="3201499" y="1139285"/>
                <a:ext cx="1987957" cy="637039"/>
                <a:chOff x="729201" y="1871200"/>
                <a:chExt cx="1987957" cy="637039"/>
              </a:xfrm>
            </p:grpSpPr>
            <p:sp>
              <p:nvSpPr>
                <p:cNvPr id="25" name="Pfeil nach rechts 24"/>
                <p:cNvSpPr/>
                <p:nvPr/>
              </p:nvSpPr>
              <p:spPr>
                <a:xfrm rot="10800000">
                  <a:off x="1996071" y="2148199"/>
                  <a:ext cx="504056" cy="360040"/>
                </a:xfrm>
                <a:prstGeom prst="rightArrow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 smtClean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729201" y="1871200"/>
                  <a:ext cx="1987957" cy="25034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Be sure that Debug is selected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" name="Textfeld 23"/>
              <p:cNvSpPr txBox="1"/>
              <p:nvPr/>
            </p:nvSpPr>
            <p:spPr>
              <a:xfrm>
                <a:off x="4619902" y="1451540"/>
                <a:ext cx="301564" cy="30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1.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PC simulation:</a:t>
            </a:r>
          </a:p>
          <a:p>
            <a:pPr lvl="1"/>
            <a:r>
              <a:rPr lang="en-US" sz="2000" dirty="0" smtClean="0"/>
              <a:t>can be used to debug GC SW frames without target HW</a:t>
            </a:r>
          </a:p>
          <a:p>
            <a:pPr lvl="1"/>
            <a:r>
              <a:rPr lang="en-US" sz="2000" dirty="0" smtClean="0"/>
              <a:t>the corresponding AC SW is included as DLL</a:t>
            </a:r>
            <a:br>
              <a:rPr lang="en-US" sz="2000" dirty="0" smtClean="0"/>
            </a:br>
            <a:r>
              <a:rPr lang="en-US" sz="2000" dirty="0" smtClean="0"/>
              <a:t>(…\adapt\gen\</a:t>
            </a:r>
            <a:r>
              <a:rPr lang="en-US" sz="2000" dirty="0" err="1" smtClean="0"/>
              <a:t>ac_simulation</a:t>
            </a:r>
            <a:r>
              <a:rPr lang="en-US" sz="2000" dirty="0" smtClean="0"/>
              <a:t>\...)</a:t>
            </a:r>
          </a:p>
          <a:p>
            <a:pPr lvl="1"/>
            <a:r>
              <a:rPr lang="en-US" sz="2000" dirty="0" smtClean="0"/>
              <a:t>can be stimulated with the CAN simulation</a:t>
            </a:r>
            <a:br>
              <a:rPr lang="en-US" sz="2000" dirty="0" smtClean="0"/>
            </a:br>
            <a:r>
              <a:rPr lang="en-US" sz="2000" dirty="0" smtClean="0"/>
              <a:t>(same as the target)</a:t>
            </a:r>
          </a:p>
          <a:p>
            <a:pPr lvl="1"/>
            <a:r>
              <a:rPr lang="en-US" sz="2000" dirty="0" smtClean="0"/>
              <a:t>can be used without CAN HW</a:t>
            </a:r>
          </a:p>
          <a:p>
            <a:pPr lvl="1"/>
            <a:r>
              <a:rPr lang="en-US" sz="2000" dirty="0" smtClean="0"/>
              <a:t>Microsoft Visual Studio can be used as debugger</a:t>
            </a:r>
          </a:p>
          <a:p>
            <a:pPr lvl="1"/>
            <a:r>
              <a:rPr lang="en-US" sz="2000" dirty="0" smtClean="0"/>
              <a:t>PF3 Simulation Framework has to be installed</a:t>
            </a:r>
          </a:p>
          <a:p>
            <a:pPr lvl="1"/>
            <a:r>
              <a:rPr lang="en-US" sz="2000" dirty="0" smtClean="0"/>
              <a:t>provides a Simulation Framework browser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shows additional information about the</a:t>
            </a:r>
            <a:br>
              <a:rPr lang="en-US" sz="2000" dirty="0" smtClean="0"/>
            </a:br>
            <a:r>
              <a:rPr lang="en-US" sz="2000" dirty="0" smtClean="0"/>
              <a:t>AC and GC SW system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PC Simulation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869160"/>
            <a:ext cx="367583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2636912"/>
            <a:ext cx="2238375" cy="37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Open GC SW frame as usual: install.bat, goMSVCnet.bat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Switch MSVC solution from Multi2000 to Debug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 Build</a:t>
            </a:r>
          </a:p>
          <a:p>
            <a:pPr marL="914400" lvl="1" indent="-457200"/>
            <a:r>
              <a:rPr lang="en-US" sz="2000" dirty="0" smtClean="0"/>
              <a:t>213EL: Pre Build -&gt; </a:t>
            </a:r>
            <a:r>
              <a:rPr lang="en-US" sz="2000" dirty="0" err="1" smtClean="0"/>
              <a:t>Simu</a:t>
            </a:r>
            <a:r>
              <a:rPr lang="en-US" sz="2000" dirty="0" smtClean="0"/>
              <a:t>: HMI (EPF + RSST)</a:t>
            </a:r>
          </a:p>
          <a:p>
            <a:pPr marL="914400" lvl="1" indent="-457200"/>
            <a:r>
              <a:rPr lang="en-US" sz="2000" dirty="0" smtClean="0"/>
              <a:t>213HL: Pre Build -&gt; Prepare Build Workspace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Build Solution (F7)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Simulation – How to build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717032"/>
            <a:ext cx="433848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 smtClean="0"/>
              <a:t>213HL only: </a:t>
            </a:r>
          </a:p>
          <a:p>
            <a:pPr marL="914400" lvl="1" indent="-457200"/>
            <a:r>
              <a:rPr lang="en-US" sz="2000" dirty="0" smtClean="0"/>
              <a:t>Right click solution</a:t>
            </a:r>
          </a:p>
          <a:p>
            <a:pPr marL="914400" lvl="1" indent="-457200"/>
            <a:r>
              <a:rPr lang="en-US" sz="2000" dirty="0" smtClean="0"/>
              <a:t>Click “Set </a:t>
            </a:r>
            <a:r>
              <a:rPr lang="en-US" sz="2000" dirty="0" err="1" smtClean="0"/>
              <a:t>StartUp</a:t>
            </a:r>
            <a:r>
              <a:rPr lang="en-US" sz="2000" dirty="0" smtClean="0"/>
              <a:t> Projects…”</a:t>
            </a:r>
          </a:p>
          <a:p>
            <a:pPr marL="914400" lvl="1" indent="-457200"/>
            <a:r>
              <a:rPr lang="en-US" sz="2000" dirty="0" smtClean="0"/>
              <a:t>Common Properties -&gt; Startup Project</a:t>
            </a:r>
          </a:p>
          <a:p>
            <a:pPr marL="914400" lvl="1" indent="-457200"/>
            <a:r>
              <a:rPr lang="en-US" sz="2000" dirty="0" smtClean="0"/>
              <a:t>Select “Multiple startup projects:”</a:t>
            </a:r>
          </a:p>
          <a:p>
            <a:pPr marL="914400" lvl="1" indent="-457200"/>
            <a:r>
              <a:rPr lang="en-US" sz="2000" dirty="0" smtClean="0"/>
              <a:t>Set “_</a:t>
            </a:r>
            <a:r>
              <a:rPr lang="en-US" sz="2000" dirty="0" err="1" smtClean="0"/>
              <a:t>BaseSystem_proj</a:t>
            </a:r>
            <a:r>
              <a:rPr lang="en-US" sz="2000" dirty="0" smtClean="0"/>
              <a:t>”, “_</a:t>
            </a:r>
            <a:r>
              <a:rPr lang="en-US" sz="2000" dirty="0" err="1" smtClean="0"/>
              <a:t>HMI_proj</a:t>
            </a:r>
            <a:r>
              <a:rPr lang="en-US" sz="2000" dirty="0" smtClean="0"/>
              <a:t>” and “_</a:t>
            </a:r>
            <a:r>
              <a:rPr lang="en-US" sz="2000" dirty="0" err="1" smtClean="0"/>
              <a:t>JCP_Legacy_proj</a:t>
            </a:r>
            <a:r>
              <a:rPr lang="en-US" sz="2000" dirty="0" smtClean="0"/>
              <a:t>” to “Start”</a:t>
            </a:r>
          </a:p>
          <a:p>
            <a:pPr marL="914400" lvl="1" indent="-457200"/>
            <a:r>
              <a:rPr lang="en-US" sz="2000" dirty="0" smtClean="0"/>
              <a:t>Only starting with E007pre35 set “_</a:t>
            </a:r>
            <a:r>
              <a:rPr lang="en-US" sz="2000" dirty="0" err="1" smtClean="0"/>
              <a:t>BaseSystem_proj</a:t>
            </a:r>
            <a:r>
              <a:rPr lang="en-US" sz="2000" dirty="0" smtClean="0"/>
              <a:t>”, “_</a:t>
            </a:r>
            <a:r>
              <a:rPr lang="en-US" sz="2000" dirty="0" err="1" smtClean="0"/>
              <a:t>HMI_proj”,“_JCP_Legacy_proj</a:t>
            </a:r>
            <a:r>
              <a:rPr lang="en-US" sz="2000" dirty="0" smtClean="0"/>
              <a:t>” </a:t>
            </a:r>
            <a:r>
              <a:rPr lang="en-US" sz="2000" b="1" dirty="0" smtClean="0"/>
              <a:t>and “_</a:t>
            </a:r>
            <a:r>
              <a:rPr lang="en-US" sz="2000" b="1" dirty="0" err="1" smtClean="0"/>
              <a:t>SafeGraphics</a:t>
            </a:r>
            <a:r>
              <a:rPr lang="en-US" sz="2000" b="1" dirty="0" smtClean="0"/>
              <a:t>_” </a:t>
            </a:r>
            <a:r>
              <a:rPr lang="en-US" sz="2000" dirty="0" smtClean="0"/>
              <a:t>to “Start”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Simulation – How to build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437112"/>
            <a:ext cx="592455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Switch MSVC Solution from Multi2000 to Debug</a:t>
            </a:r>
          </a:p>
          <a:p>
            <a:r>
              <a:rPr lang="en-US" sz="2400" dirty="0" smtClean="0"/>
              <a:t>Start Simulation via toolbar or F5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Two windows should appear: IC Main Display and HUD Display</a:t>
            </a:r>
          </a:p>
          <a:p>
            <a:endParaRPr lang="en-US" sz="2400" dirty="0" smtClean="0"/>
          </a:p>
          <a:p>
            <a:r>
              <a:rPr lang="en-US" sz="2400" dirty="0" smtClean="0"/>
              <a:t>Now you can use the project related </a:t>
            </a:r>
            <a:r>
              <a:rPr lang="en-US" sz="2400" dirty="0" err="1" smtClean="0"/>
              <a:t>CANoe</a:t>
            </a:r>
            <a:r>
              <a:rPr lang="en-US" sz="2400" dirty="0" smtClean="0"/>
              <a:t> simulation</a:t>
            </a:r>
          </a:p>
          <a:p>
            <a:endParaRPr lang="en-US" sz="2400" dirty="0" smtClean="0"/>
          </a:p>
          <a:p>
            <a:r>
              <a:rPr lang="en-US" sz="2400" dirty="0" smtClean="0"/>
              <a:t>Stopping the Simulation is done via toolbar or Shift+F5</a:t>
            </a:r>
          </a:p>
          <a:p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Simulation – How to start/stop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32856"/>
            <a:ext cx="43050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445224"/>
            <a:ext cx="212629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 &amp; Debug System</a:t>
            </a:r>
          </a:p>
          <a:p>
            <a:r>
              <a:rPr lang="en-US" dirty="0" smtClean="0"/>
              <a:t>PC Simulation, Visual Studio</a:t>
            </a:r>
          </a:p>
          <a:p>
            <a:r>
              <a:rPr lang="en-US" dirty="0" smtClean="0"/>
              <a:t>Target, </a:t>
            </a:r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</a:p>
          <a:p>
            <a:r>
              <a:rPr lang="en-US" dirty="0" smtClean="0"/>
              <a:t>Exceptions, EXEA, WES</a:t>
            </a:r>
          </a:p>
          <a:p>
            <a:r>
              <a:rPr lang="en-US" dirty="0" smtClean="0"/>
              <a:t>SYRTO</a:t>
            </a:r>
            <a:endParaRPr lang="en-US" b="1" dirty="0" smtClean="0"/>
          </a:p>
          <a:p>
            <a:r>
              <a:rPr lang="en-US" dirty="0" err="1" smtClean="0"/>
              <a:t>WiTri</a:t>
            </a:r>
            <a:endParaRPr lang="en-US" dirty="0" smtClean="0"/>
          </a:p>
          <a:p>
            <a:r>
              <a:rPr lang="en-US" dirty="0" smtClean="0"/>
              <a:t>Debugging Hints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the </a:t>
            </a:r>
            <a:r>
              <a:rPr lang="en-US" sz="2400" dirty="0" err="1" smtClean="0"/>
              <a:t>SimEnvBrowser</a:t>
            </a:r>
            <a:r>
              <a:rPr lang="en-US" sz="2400" dirty="0" smtClean="0"/>
              <a:t> to show the different </a:t>
            </a:r>
            <a:r>
              <a:rPr lang="en-US" sz="2400" dirty="0" err="1" smtClean="0"/>
              <a:t>visualizers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Expand the leaf corresponding to AC or GC tasks to see which views/editors are available for it.</a:t>
            </a:r>
          </a:p>
          <a:p>
            <a:r>
              <a:rPr lang="en-US" sz="2400" dirty="0" smtClean="0"/>
              <a:t>Double click an entry to show the corresponding </a:t>
            </a:r>
            <a:r>
              <a:rPr lang="en-US" sz="2400" dirty="0" err="1" smtClean="0"/>
              <a:t>visualizer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Simulation – How to use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852936"/>
            <a:ext cx="683642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365104"/>
            <a:ext cx="697696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2780928"/>
            <a:ext cx="3402011" cy="370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Debugger Hardware used with JCP2011PL / BR213 EL project</a:t>
            </a:r>
          </a:p>
          <a:p>
            <a:pPr lvl="1"/>
            <a:r>
              <a:rPr lang="en-US" dirty="0" err="1" smtClean="0">
                <a:solidFill>
                  <a:srgbClr val="0033CC"/>
                </a:solidFill>
              </a:rPr>
              <a:t>Minicube</a:t>
            </a:r>
            <a:endParaRPr lang="en-US" dirty="0" smtClean="0">
              <a:solidFill>
                <a:srgbClr val="0033CC"/>
              </a:solidFill>
            </a:endParaRPr>
          </a:p>
          <a:p>
            <a:pPr marL="2149475" lvl="1" indent="0">
              <a:buNone/>
            </a:pPr>
            <a:r>
              <a:rPr lang="en-US" dirty="0" smtClean="0"/>
              <a:t>On-Chip Debugger with Flash Memory Programming,</a:t>
            </a:r>
            <a:br>
              <a:rPr lang="en-US" dirty="0" smtClean="0"/>
            </a:br>
            <a:r>
              <a:rPr lang="en-US" dirty="0" smtClean="0"/>
              <a:t>only 2 hardware breakpoints, no Trace option</a:t>
            </a:r>
          </a:p>
          <a:p>
            <a:pPr lvl="1"/>
            <a:r>
              <a:rPr lang="de-DE" dirty="0" smtClean="0">
                <a:solidFill>
                  <a:srgbClr val="0033CC"/>
                </a:solidFill>
              </a:rPr>
              <a:t>IECUBE 2</a:t>
            </a:r>
          </a:p>
          <a:p>
            <a:pPr marL="2149475" lvl="1" indent="0">
              <a:buNone/>
            </a:pPr>
            <a:r>
              <a:rPr lang="en-US" dirty="0" smtClean="0"/>
              <a:t>Debugger/Emulator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with Flash Memory Programming, Trace function (stores a history of instructions and related data), supports up to 12 hardware breakpoints</a:t>
            </a:r>
            <a:endParaRPr lang="de-DE" dirty="0" smtClean="0">
              <a:solidFill>
                <a:srgbClr val="0033CC"/>
              </a:solidFill>
            </a:endParaRPr>
          </a:p>
          <a:p>
            <a:r>
              <a:rPr lang="en-US" sz="2400" dirty="0" smtClean="0"/>
              <a:t> Debugging Modes (Connection type)</a:t>
            </a:r>
          </a:p>
          <a:p>
            <a:pPr lvl="1"/>
            <a:r>
              <a:rPr lang="en-US" dirty="0" smtClean="0"/>
              <a:t>Connect to debugger and flash application </a:t>
            </a:r>
          </a:p>
          <a:p>
            <a:pPr lvl="1"/>
            <a:r>
              <a:rPr lang="en-US" dirty="0" smtClean="0"/>
              <a:t>Connect to application already on target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21027"/>
            <a:ext cx="1581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789040"/>
            <a:ext cx="1190625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Debugger Hardware used with i.MX 6 (IC 213 HL project):</a:t>
            </a:r>
          </a:p>
          <a:p>
            <a:pPr marL="3921125" lvl="5" indent="0">
              <a:buNone/>
            </a:pPr>
            <a:r>
              <a:rPr lang="en-US" sz="2800" dirty="0" smtClean="0"/>
              <a:t>Debugger board connected to the target hardware; Can be used with USB or Ethernet link </a:t>
            </a:r>
          </a:p>
          <a:p>
            <a:pPr marL="2149475" lvl="1" indent="0">
              <a:buNone/>
            </a:pPr>
            <a:endParaRPr lang="de-DE" dirty="0" smtClean="0">
              <a:solidFill>
                <a:srgbClr val="0033CC"/>
              </a:solidFill>
            </a:endParaRPr>
          </a:p>
          <a:p>
            <a:r>
              <a:rPr lang="en-US" dirty="0" smtClean="0"/>
              <a:t> Features</a:t>
            </a:r>
          </a:p>
          <a:p>
            <a:pPr lvl="1"/>
            <a:r>
              <a:rPr lang="en-US" sz="2800" dirty="0" smtClean="0"/>
              <a:t>Supports flashing of application and </a:t>
            </a:r>
            <a:r>
              <a:rPr lang="en-US" sz="2800" dirty="0" err="1" smtClean="0"/>
              <a:t>eMMC</a:t>
            </a:r>
            <a:endParaRPr lang="en-US" sz="2800" dirty="0" smtClean="0"/>
          </a:p>
          <a:p>
            <a:pPr lvl="1"/>
            <a:r>
              <a:rPr lang="en-US" sz="2800" dirty="0" smtClean="0"/>
              <a:t>Connects to running application on target</a:t>
            </a:r>
          </a:p>
          <a:p>
            <a:pPr lvl="1"/>
            <a:r>
              <a:rPr lang="en-US" sz="2800" dirty="0" smtClean="0"/>
              <a:t>With special </a:t>
            </a:r>
            <a:r>
              <a:rPr lang="en-US" sz="2800" dirty="0" smtClean="0"/>
              <a:t>build option, </a:t>
            </a:r>
            <a:r>
              <a:rPr lang="en-US" sz="2800" dirty="0" smtClean="0"/>
              <a:t>application processes can be started also by the Debugger </a:t>
            </a:r>
            <a:endParaRPr lang="en-US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3497529" cy="151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24482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Debugger is started from the Visual Studio with the “bug” Buttons (part of the Conti SQE Extensions):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7" y="2060848"/>
            <a:ext cx="3816424" cy="13706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Ellipse 21"/>
          <p:cNvSpPr/>
          <p:nvPr/>
        </p:nvSpPr>
        <p:spPr>
          <a:xfrm>
            <a:off x="3131840" y="2420888"/>
            <a:ext cx="936104" cy="28803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/>
          <p:cNvCxnSpPr>
            <a:stCxn id="45" idx="1"/>
            <a:endCxn id="22" idx="6"/>
          </p:cNvCxnSpPr>
          <p:nvPr/>
        </p:nvCxnSpPr>
        <p:spPr>
          <a:xfrm flipH="1" flipV="1">
            <a:off x="4067944" y="2564904"/>
            <a:ext cx="133671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483768" y="2420888"/>
            <a:ext cx="648072" cy="288032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/>
          <p:cNvCxnSpPr>
            <a:stCxn id="44" idx="1"/>
            <a:endCxn id="26" idx="4"/>
          </p:cNvCxnSpPr>
          <p:nvPr/>
        </p:nvCxnSpPr>
        <p:spPr>
          <a:xfrm flipH="1" flipV="1">
            <a:off x="2807804" y="2708920"/>
            <a:ext cx="2628292" cy="162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1"/>
          <p:cNvSpPr txBox="1">
            <a:spLocks/>
          </p:cNvSpPr>
          <p:nvPr/>
        </p:nvSpPr>
        <p:spPr>
          <a:xfrm>
            <a:off x="683568" y="3717032"/>
            <a:ext cx="439248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Flashing Application and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external Flash Memory (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eMMC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is done with these buttons: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9" name="Gruppieren 58"/>
          <p:cNvGrpSpPr/>
          <p:nvPr/>
        </p:nvGrpSpPr>
        <p:grpSpPr>
          <a:xfrm>
            <a:off x="5076056" y="3789040"/>
            <a:ext cx="3456384" cy="1080120"/>
            <a:chOff x="4932040" y="3789040"/>
            <a:chExt cx="3456384" cy="1080120"/>
          </a:xfrm>
        </p:grpSpPr>
        <p:sp>
          <p:nvSpPr>
            <p:cNvPr id="38" name="Textfeld 37"/>
            <p:cNvSpPr txBox="1"/>
            <p:nvPr/>
          </p:nvSpPr>
          <p:spPr>
            <a:xfrm>
              <a:off x="4932040" y="3861048"/>
              <a:ext cx="34163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	Flash all via USB</a:t>
              </a:r>
            </a:p>
            <a:p>
              <a:r>
                <a:rPr lang="en-US" dirty="0" smtClean="0">
                  <a:solidFill>
                    <a:srgbClr val="FFC000"/>
                  </a:solidFill>
                </a:rPr>
                <a:t>	</a:t>
              </a:r>
              <a:r>
                <a:rPr lang="en-US" dirty="0" smtClean="0"/>
                <a:t>Flash Application via USB</a:t>
              </a:r>
            </a:p>
            <a:p>
              <a:r>
                <a:rPr lang="en-US" dirty="0" smtClean="0">
                  <a:solidFill>
                    <a:srgbClr val="00B050"/>
                  </a:solidFill>
                </a:rPr>
                <a:t>	</a:t>
              </a:r>
              <a:r>
                <a:rPr lang="en-US" dirty="0" smtClean="0"/>
                <a:t>Flash SDF area via USB</a:t>
              </a:r>
              <a:endParaRPr lang="en-US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5292080" y="3789040"/>
              <a:ext cx="3096344" cy="108012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9162" y="3848309"/>
              <a:ext cx="360040" cy="322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36096" y="4119407"/>
              <a:ext cx="288032" cy="324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82703" y="445404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0" name="Gruppieren 49"/>
          <p:cNvGrpSpPr/>
          <p:nvPr/>
        </p:nvGrpSpPr>
        <p:grpSpPr>
          <a:xfrm>
            <a:off x="5404661" y="2204864"/>
            <a:ext cx="3199787" cy="1008112"/>
            <a:chOff x="5292080" y="2098988"/>
            <a:chExt cx="3199787" cy="1008112"/>
          </a:xfrm>
        </p:grpSpPr>
        <p:sp>
          <p:nvSpPr>
            <p:cNvPr id="23" name="Textfeld 22"/>
            <p:cNvSpPr txBox="1"/>
            <p:nvPr/>
          </p:nvSpPr>
          <p:spPr>
            <a:xfrm>
              <a:off x="5364088" y="2132856"/>
              <a:ext cx="31277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Red</a:t>
              </a:r>
              <a:r>
                <a:rPr lang="en-US" dirty="0" smtClean="0"/>
                <a:t>: 	Debug via Ethernet</a:t>
              </a:r>
            </a:p>
            <a:p>
              <a:r>
                <a:rPr lang="en-US" dirty="0" smtClean="0">
                  <a:solidFill>
                    <a:srgbClr val="FFC000"/>
                  </a:solidFill>
                </a:rPr>
                <a:t>Yellow: 	</a:t>
              </a:r>
              <a:r>
                <a:rPr lang="en-US" dirty="0" smtClean="0"/>
                <a:t>Debug via USB</a:t>
              </a:r>
            </a:p>
            <a:p>
              <a:r>
                <a:rPr lang="en-US" dirty="0" smtClean="0">
                  <a:solidFill>
                    <a:srgbClr val="00B050"/>
                  </a:solidFill>
                </a:rPr>
                <a:t>Green:     	</a:t>
              </a:r>
              <a:r>
                <a:rPr lang="en-US" dirty="0" smtClean="0"/>
                <a:t>Debug in Freeze Mode</a:t>
              </a:r>
              <a:endParaRPr lang="en-US" dirty="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5292080" y="2098988"/>
              <a:ext cx="3168352" cy="10081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IDE </a:t>
            </a:r>
            <a:r>
              <a:rPr lang="de-DE" sz="2400" dirty="0" err="1" smtClean="0"/>
              <a:t>Overview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  <p:grpSp>
        <p:nvGrpSpPr>
          <p:cNvPr id="50" name="Gruppieren 49"/>
          <p:cNvGrpSpPr/>
          <p:nvPr/>
        </p:nvGrpSpPr>
        <p:grpSpPr>
          <a:xfrm>
            <a:off x="323528" y="1412776"/>
            <a:ext cx="8675375" cy="4824536"/>
            <a:chOff x="251520" y="1268760"/>
            <a:chExt cx="8675375" cy="482453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1844824"/>
              <a:ext cx="6018250" cy="424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Gerade Verbindung mit Pfeil 7"/>
            <p:cNvCxnSpPr>
              <a:stCxn id="39" idx="2"/>
            </p:cNvCxnSpPr>
            <p:nvPr/>
          </p:nvCxnSpPr>
          <p:spPr bwMode="auto">
            <a:xfrm flipH="1">
              <a:off x="4139952" y="1638092"/>
              <a:ext cx="1285430" cy="569451"/>
            </a:xfrm>
            <a:prstGeom prst="straightConnector1">
              <a:avLst/>
            </a:prstGeom>
            <a:ln>
              <a:solidFill>
                <a:srgbClr val="0033CC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stCxn id="10" idx="2"/>
            </p:cNvCxnSpPr>
            <p:nvPr/>
          </p:nvCxnSpPr>
          <p:spPr bwMode="auto">
            <a:xfrm flipH="1">
              <a:off x="3275858" y="1576537"/>
              <a:ext cx="820006" cy="508322"/>
            </a:xfrm>
            <a:prstGeom prst="straightConnector1">
              <a:avLst/>
            </a:prstGeom>
            <a:ln>
              <a:solidFill>
                <a:srgbClr val="0033CC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3779912" y="1268760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Menu</a:t>
              </a:r>
              <a:endParaRPr lang="en-US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51520" y="335699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Active</a:t>
              </a:r>
              <a:r>
                <a:rPr lang="de-DE" dirty="0" smtClean="0"/>
                <a:t> Task</a:t>
              </a:r>
              <a:endParaRPr lang="en-US" dirty="0"/>
            </a:p>
          </p:txBody>
        </p:sp>
        <p:cxnSp>
          <p:nvCxnSpPr>
            <p:cNvPr id="12" name="Gerade Verbindung mit Pfeil 11"/>
            <p:cNvCxnSpPr>
              <a:stCxn id="13" idx="1"/>
            </p:cNvCxnSpPr>
            <p:nvPr/>
          </p:nvCxnSpPr>
          <p:spPr bwMode="auto">
            <a:xfrm flipH="1">
              <a:off x="6084169" y="2816062"/>
              <a:ext cx="1656183" cy="298241"/>
            </a:xfrm>
            <a:prstGeom prst="straightConnector1">
              <a:avLst/>
            </a:prstGeom>
            <a:ln>
              <a:solidFill>
                <a:srgbClr val="0033CC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7740352" y="2492896"/>
              <a:ext cx="907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Code </a:t>
              </a:r>
            </a:p>
            <a:p>
              <a:r>
                <a:rPr lang="de-DE" dirty="0" err="1" smtClean="0"/>
                <a:t>Window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5" idx="1"/>
            </p:cNvCxnSpPr>
            <p:nvPr/>
          </p:nvCxnSpPr>
          <p:spPr bwMode="auto">
            <a:xfrm flipH="1">
              <a:off x="6660232" y="5408350"/>
              <a:ext cx="1080120" cy="108882"/>
            </a:xfrm>
            <a:prstGeom prst="straightConnector1">
              <a:avLst/>
            </a:prstGeom>
            <a:ln>
              <a:solidFill>
                <a:srgbClr val="0033CC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7740352" y="5085184"/>
              <a:ext cx="1160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Command </a:t>
              </a:r>
            </a:p>
            <a:p>
              <a:r>
                <a:rPr lang="de-DE" dirty="0" err="1" smtClean="0"/>
                <a:t>Window</a:t>
              </a:r>
              <a:endParaRPr lang="en-US" dirty="0"/>
            </a:p>
          </p:txBody>
        </p:sp>
        <p:cxnSp>
          <p:nvCxnSpPr>
            <p:cNvPr id="16" name="Gerade Verbindung mit Pfeil 15"/>
            <p:cNvCxnSpPr>
              <a:stCxn id="17" idx="3"/>
            </p:cNvCxnSpPr>
            <p:nvPr/>
          </p:nvCxnSpPr>
          <p:spPr bwMode="auto">
            <a:xfrm>
              <a:off x="1438448" y="4544254"/>
              <a:ext cx="1837409" cy="468922"/>
            </a:xfrm>
            <a:prstGeom prst="straightConnector1">
              <a:avLst/>
            </a:prstGeom>
            <a:ln>
              <a:solidFill>
                <a:srgbClr val="0033CC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251520" y="4221088"/>
              <a:ext cx="11869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Source File</a:t>
              </a:r>
            </a:p>
            <a:p>
              <a:r>
                <a:rPr lang="de-DE" dirty="0" smtClean="0"/>
                <a:t>Browser</a:t>
              </a:r>
              <a:endParaRPr lang="en-US" dirty="0"/>
            </a:p>
          </p:txBody>
        </p:sp>
        <p:cxnSp>
          <p:nvCxnSpPr>
            <p:cNvPr id="18" name="Gerade Verbindung mit Pfeil 17"/>
            <p:cNvCxnSpPr>
              <a:stCxn id="19" idx="1"/>
            </p:cNvCxnSpPr>
            <p:nvPr/>
          </p:nvCxnSpPr>
          <p:spPr bwMode="auto">
            <a:xfrm flipH="1">
              <a:off x="6228184" y="4472246"/>
              <a:ext cx="1512168" cy="540930"/>
            </a:xfrm>
            <a:prstGeom prst="straightConnector1">
              <a:avLst/>
            </a:prstGeom>
            <a:ln>
              <a:solidFill>
                <a:srgbClr val="0033CC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7740352" y="4149080"/>
              <a:ext cx="10236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Function</a:t>
              </a:r>
              <a:r>
                <a:rPr lang="de-DE" dirty="0" smtClean="0"/>
                <a:t> </a:t>
              </a:r>
            </a:p>
            <a:p>
              <a:r>
                <a:rPr lang="de-DE" dirty="0" smtClean="0"/>
                <a:t>Browser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40352" y="1916832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Breakpoint</a:t>
              </a:r>
              <a:endParaRPr lang="en-US" dirty="0"/>
            </a:p>
          </p:txBody>
        </p:sp>
        <p:cxnSp>
          <p:nvCxnSpPr>
            <p:cNvPr id="22" name="Gerade Verbindung mit Pfeil 21"/>
            <p:cNvCxnSpPr>
              <a:stCxn id="21" idx="1"/>
            </p:cNvCxnSpPr>
            <p:nvPr/>
          </p:nvCxnSpPr>
          <p:spPr bwMode="auto">
            <a:xfrm flipH="1">
              <a:off x="3851920" y="2101498"/>
              <a:ext cx="3888432" cy="1502876"/>
            </a:xfrm>
            <a:prstGeom prst="straightConnector1">
              <a:avLst/>
            </a:prstGeom>
            <a:ln>
              <a:solidFill>
                <a:srgbClr val="0033CC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11" idx="3"/>
            </p:cNvCxnSpPr>
            <p:nvPr/>
          </p:nvCxnSpPr>
          <p:spPr bwMode="auto">
            <a:xfrm>
              <a:off x="1475656" y="3541658"/>
              <a:ext cx="432048" cy="31358"/>
            </a:xfrm>
            <a:prstGeom prst="straightConnector1">
              <a:avLst/>
            </a:prstGeom>
            <a:ln>
              <a:solidFill>
                <a:srgbClr val="0033CC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33" idx="2"/>
            </p:cNvCxnSpPr>
            <p:nvPr/>
          </p:nvCxnSpPr>
          <p:spPr bwMode="auto">
            <a:xfrm>
              <a:off x="971109" y="2635171"/>
              <a:ext cx="1296636" cy="343415"/>
            </a:xfrm>
            <a:prstGeom prst="straightConnector1">
              <a:avLst/>
            </a:prstGeom>
            <a:ln>
              <a:solidFill>
                <a:srgbClr val="0033CC"/>
              </a:solidFill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251520" y="1988840"/>
              <a:ext cx="143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Process</a:t>
              </a:r>
              <a:r>
                <a:rPr lang="de-DE" dirty="0" smtClean="0"/>
                <a:t>/Task </a:t>
              </a:r>
            </a:p>
            <a:p>
              <a:r>
                <a:rPr lang="de-DE" dirty="0" err="1" smtClean="0"/>
                <a:t>Window</a:t>
              </a:r>
              <a:endParaRPr lang="en-US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5004048" y="1268760"/>
              <a:ext cx="842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Toolbar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 Elements and Features (Toolbar)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1043608" y="1772816"/>
            <a:ext cx="6336704" cy="4032448"/>
            <a:chOff x="485775" y="1565275"/>
            <a:chExt cx="6620967" cy="4046513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775" y="1565275"/>
              <a:ext cx="29813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492500" y="2005013"/>
              <a:ext cx="3614242" cy="360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Reload Debug Symbols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Reset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Prepare Application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Restart Application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Halt 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Run</a:t>
              </a:r>
            </a:p>
            <a:p>
              <a:pPr marL="158750" indent="-158750" defTabSz="893763">
                <a:spcAft>
                  <a:spcPct val="20000"/>
                </a:spcAft>
              </a:pPr>
              <a:r>
                <a:rPr lang="en-US" sz="1600" dirty="0" smtClean="0"/>
                <a:t>Step out of current Procedure</a:t>
              </a:r>
            </a:p>
            <a:p>
              <a:pPr marL="158750" indent="-158750" defTabSz="893763">
                <a:spcAft>
                  <a:spcPct val="20000"/>
                </a:spcAft>
              </a:pPr>
              <a:r>
                <a:rPr lang="en-US" sz="1600" dirty="0" smtClean="0"/>
                <a:t>Single Step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Step into Procedure</a:t>
              </a:r>
            </a:p>
            <a:p>
              <a:pPr defTabSz="893763" eaLnBrk="0" hangingPunct="0"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„Time Machine“ Controls (only available with special hardware/license)</a:t>
              </a:r>
            </a:p>
            <a:p>
              <a:pPr marL="158750" indent="-158750" defTabSz="893763"/>
              <a:endParaRPr lang="de-DE" sz="1600" dirty="0"/>
            </a:p>
            <a:p>
              <a:pPr marL="158750" indent="-158750" defTabSz="893763"/>
              <a:endParaRPr lang="de-DE" sz="1800" dirty="0"/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946150" y="1858963"/>
              <a:ext cx="7938" cy="291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 flipV="1">
              <a:off x="962025" y="4776979"/>
              <a:ext cx="2501900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1531938" y="1858963"/>
              <a:ext cx="1587" cy="262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 flipH="1">
              <a:off x="1746250" y="1860550"/>
              <a:ext cx="0" cy="2339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>
              <a:off x="1971675" y="1862138"/>
              <a:ext cx="0" cy="2030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2185988" y="1863725"/>
              <a:ext cx="0" cy="1758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2413000" y="1863725"/>
              <a:ext cx="0" cy="145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2655888" y="1858963"/>
              <a:ext cx="0" cy="1144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2882900" y="1862138"/>
              <a:ext cx="0" cy="854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3100388" y="1857375"/>
              <a:ext cx="0" cy="563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3327400" y="1855788"/>
              <a:ext cx="0" cy="27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 flipV="1">
              <a:off x="1533525" y="4481513"/>
              <a:ext cx="191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 flipV="1">
              <a:off x="3328988" y="2138363"/>
              <a:ext cx="128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 flipV="1">
              <a:off x="1743075" y="4195763"/>
              <a:ext cx="1704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V="1">
              <a:off x="1971675" y="3900488"/>
              <a:ext cx="1476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 flipV="1">
              <a:off x="2195513" y="3614738"/>
              <a:ext cx="1266825" cy="4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 flipV="1">
              <a:off x="2414588" y="3319463"/>
              <a:ext cx="1033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 flipV="1">
              <a:off x="2662238" y="3000375"/>
              <a:ext cx="795337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886075" y="2714625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3105150" y="2424113"/>
              <a:ext cx="357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 Elements and Features (Toolbar)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Greenhills Debugger</a:t>
            </a:r>
            <a:endParaRPr lang="en-US"/>
          </a:p>
        </p:txBody>
      </p:sp>
      <p:grpSp>
        <p:nvGrpSpPr>
          <p:cNvPr id="37" name="Gruppieren 36"/>
          <p:cNvGrpSpPr/>
          <p:nvPr/>
        </p:nvGrpSpPr>
        <p:grpSpPr>
          <a:xfrm>
            <a:off x="1043608" y="1772816"/>
            <a:ext cx="7344816" cy="4006517"/>
            <a:chOff x="1259632" y="1870755"/>
            <a:chExt cx="7344816" cy="400651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388471" y="2311549"/>
              <a:ext cx="4215977" cy="3565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Time Machine Debugger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Edit Source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Connect/Disconnect Target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View Local Variables of current Procedure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Open the Register Viewer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Open the Memory Viewer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Open the Breakpoint Editor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Open the Call Stack Window</a:t>
              </a:r>
            </a:p>
            <a:p>
              <a:pPr marL="158750" indent="-158750" defTabSz="893763">
                <a:spcAft>
                  <a:spcPct val="20000"/>
                </a:spcAft>
              </a:pPr>
              <a:r>
                <a:rPr lang="en-US" sz="1600" dirty="0" smtClean="0"/>
                <a:t>Move down one Call Stack Frame</a:t>
              </a:r>
            </a:p>
            <a:p>
              <a:pPr marL="158750" indent="-158750" defTabSz="893763">
                <a:spcAft>
                  <a:spcPct val="20000"/>
                </a:spcAft>
              </a:pPr>
              <a:r>
                <a:rPr lang="en-US" sz="1600" dirty="0" smtClean="0"/>
                <a:t>Move up one Call Stack Frame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Switches to Code Line current PC points to</a:t>
              </a:r>
            </a:p>
            <a:p>
              <a:pPr marL="158750" indent="-158750" defTabSz="893763" eaLnBrk="0" hangingPunct="0">
                <a:spcAft>
                  <a:spcPct val="20000"/>
                </a:spcAft>
                <a:buClr>
                  <a:srgbClr val="E19900"/>
                </a:buClr>
                <a:buFont typeface="Arial" charset="0"/>
                <a:buNone/>
              </a:pPr>
              <a:r>
                <a:rPr lang="en-US" sz="1600" dirty="0" smtClean="0"/>
                <a:t>Shows Assembly of current Source</a:t>
              </a:r>
            </a:p>
            <a:p>
              <a:pPr marL="158750" indent="-158750" defTabSz="893763"/>
              <a:endParaRPr lang="en-US" sz="1600" dirty="0" smtClean="0"/>
            </a:p>
            <a:p>
              <a:pPr marL="158750" indent="-158750" defTabSz="893763"/>
              <a:endParaRPr lang="en-US" sz="18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1613521" y="2151211"/>
              <a:ext cx="6350" cy="3211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339008" y="2154386"/>
              <a:ext cx="0" cy="2330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770808" y="2155974"/>
              <a:ext cx="0" cy="1744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989883" y="2151211"/>
              <a:ext cx="0" cy="1477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3259758" y="2149624"/>
              <a:ext cx="0" cy="1177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543921" y="2154386"/>
              <a:ext cx="4762" cy="882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070971" y="2143274"/>
              <a:ext cx="0" cy="29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400796" y="5669111"/>
              <a:ext cx="2924175" cy="4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077321" y="2440136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624633" y="5369074"/>
              <a:ext cx="2690813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2343771" y="4497536"/>
              <a:ext cx="199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uppieren 35"/>
            <p:cNvGrpSpPr/>
            <p:nvPr/>
          </p:nvGrpSpPr>
          <p:grpSpPr>
            <a:xfrm>
              <a:off x="2555775" y="2160736"/>
              <a:ext cx="1773957" cy="2035175"/>
              <a:chOff x="2539033" y="2160736"/>
              <a:chExt cx="1790700" cy="2035175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2539033" y="2160736"/>
                <a:ext cx="4763" cy="2035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2543796" y="4192736"/>
                <a:ext cx="17859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2986708" y="3625999"/>
              <a:ext cx="1343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3258171" y="3325961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3548683" y="3040211"/>
              <a:ext cx="776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24908" y="2740174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1403971" y="2141686"/>
              <a:ext cx="1587" cy="3525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2085008" y="2151211"/>
              <a:ext cx="20638" cy="264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18558" y="2138511"/>
              <a:ext cx="0" cy="606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uppieren 34"/>
            <p:cNvGrpSpPr/>
            <p:nvPr/>
          </p:nvGrpSpPr>
          <p:grpSpPr>
            <a:xfrm>
              <a:off x="1835695" y="2138511"/>
              <a:ext cx="2489275" cy="2959100"/>
              <a:chOff x="1810371" y="2138511"/>
              <a:chExt cx="2514600" cy="2959100"/>
            </a:xfrm>
          </p:grpSpPr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1813546" y="2138511"/>
                <a:ext cx="19050" cy="2959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 flipV="1">
                <a:off x="1810371" y="5092849"/>
                <a:ext cx="2514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2096121" y="4797574"/>
              <a:ext cx="2224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2772396" y="3911749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9632" y="1870755"/>
              <a:ext cx="2952328" cy="334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 Elements and Features (Toolbar)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Greenhills Debugger</a:t>
            </a: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42435" y="2311549"/>
            <a:ext cx="4969925" cy="183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58750" indent="-158750" defTabSz="893763" eaLnBrk="0" hangingPunct="0">
              <a:spcAft>
                <a:spcPct val="20000"/>
              </a:spcAft>
              <a:buClr>
                <a:srgbClr val="E19900"/>
              </a:buClr>
              <a:buFont typeface="Arial" charset="0"/>
              <a:buNone/>
            </a:pPr>
            <a:r>
              <a:rPr lang="en-US" sz="1600" dirty="0" smtClean="0"/>
              <a:t>Conti RC Scripts (see next slide)</a:t>
            </a:r>
          </a:p>
          <a:p>
            <a:pPr marL="158750" indent="-158750" defTabSz="893763" eaLnBrk="0" hangingPunct="0">
              <a:spcAft>
                <a:spcPct val="20000"/>
              </a:spcAft>
              <a:buClr>
                <a:srgbClr val="E19900"/>
              </a:buClr>
              <a:buFont typeface="Arial" charset="0"/>
              <a:buNone/>
            </a:pPr>
            <a:r>
              <a:rPr lang="en-US" sz="1600" dirty="0" smtClean="0"/>
              <a:t>Dump CTC Data (C1 Code Coverage)</a:t>
            </a:r>
          </a:p>
          <a:p>
            <a:pPr marL="158750" indent="-158750" defTabSz="893763" eaLnBrk="0" hangingPunct="0">
              <a:spcAft>
                <a:spcPct val="20000"/>
              </a:spcAft>
              <a:buClr>
                <a:srgbClr val="E19900"/>
              </a:buClr>
              <a:buFont typeface="Arial" charset="0"/>
              <a:buNone/>
            </a:pPr>
            <a:r>
              <a:rPr lang="en-US" sz="1600" dirty="0" smtClean="0"/>
              <a:t>Show Integrity Data for current context (process, task…)</a:t>
            </a:r>
          </a:p>
          <a:p>
            <a:pPr marL="158750" indent="-158750" defTabSz="893763" eaLnBrk="0" hangingPunct="0">
              <a:spcAft>
                <a:spcPct val="20000"/>
              </a:spcAft>
              <a:buClr>
                <a:srgbClr val="E19900"/>
              </a:buClr>
              <a:buFont typeface="Arial" charset="0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Start MULTI Resource Analyzer (special license needed) </a:t>
            </a:r>
          </a:p>
          <a:p>
            <a:pPr marL="158750" indent="-158750" defTabSz="893763" eaLnBrk="0" hangingPunct="0">
              <a:spcAft>
                <a:spcPct val="20000"/>
              </a:spcAft>
              <a:buClr>
                <a:srgbClr val="E19900"/>
              </a:buClr>
              <a:buFont typeface="Arial" charset="0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Start MULTI Event Analyzer (special license needed) </a:t>
            </a:r>
          </a:p>
          <a:p>
            <a:pPr marL="158750" indent="-158750" defTabSz="893763" eaLnBrk="0" hangingPunct="0">
              <a:spcAft>
                <a:spcPct val="20000"/>
              </a:spcAft>
              <a:buClr>
                <a:srgbClr val="E19900"/>
              </a:buClr>
              <a:buFont typeface="Arial" charset="0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Dump Events and show Event log (special license needed) </a:t>
            </a:r>
          </a:p>
          <a:p>
            <a:pPr marL="158750" indent="-158750" defTabSz="893763" eaLnBrk="0" hangingPunct="0">
              <a:spcAft>
                <a:spcPct val="20000"/>
              </a:spcAft>
              <a:buClr>
                <a:srgbClr val="E19900"/>
              </a:buClr>
              <a:buFont typeface="Arial" charset="0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OSA Kernel Explorer (special license needed)</a:t>
            </a:r>
          </a:p>
          <a:p>
            <a:pPr marL="158750" indent="-158750" defTabSz="893763"/>
            <a:endParaRPr lang="en-US" sz="1600" dirty="0" smtClean="0"/>
          </a:p>
          <a:p>
            <a:pPr marL="158750" indent="-158750" defTabSz="893763"/>
            <a:endParaRPr lang="en-US" sz="1800" dirty="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2051720" y="2132856"/>
            <a:ext cx="4762" cy="882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524935" y="2143274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2531285" y="2440136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" name="Gruppieren 36"/>
          <p:cNvGrpSpPr/>
          <p:nvPr/>
        </p:nvGrpSpPr>
        <p:grpSpPr>
          <a:xfrm>
            <a:off x="1619672" y="2151211"/>
            <a:ext cx="1164025" cy="1477963"/>
            <a:chOff x="1440672" y="2151211"/>
            <a:chExt cx="1343025" cy="1477963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443847" y="2151211"/>
              <a:ext cx="0" cy="1477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1440672" y="3625999"/>
              <a:ext cx="1343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1835695" y="2149624"/>
            <a:ext cx="943239" cy="1177925"/>
            <a:chOff x="1712135" y="2149624"/>
            <a:chExt cx="1066800" cy="1177925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1713722" y="2149624"/>
              <a:ext cx="0" cy="1177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1712135" y="3325961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051720" y="3011237"/>
            <a:ext cx="72008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278872" y="2740174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2284678" y="2132856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8" name="Gruppieren 37"/>
          <p:cNvGrpSpPr/>
          <p:nvPr/>
        </p:nvGrpSpPr>
        <p:grpSpPr>
          <a:xfrm>
            <a:off x="1403648" y="2132856"/>
            <a:ext cx="1375287" cy="1778893"/>
            <a:chOff x="1224772" y="2155974"/>
            <a:chExt cx="1554163" cy="1755775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224772" y="2155974"/>
              <a:ext cx="0" cy="1744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1226360" y="3911749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844824"/>
            <a:ext cx="1638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9" name="Gruppieren 38"/>
          <p:cNvGrpSpPr/>
          <p:nvPr/>
        </p:nvGrpSpPr>
        <p:grpSpPr>
          <a:xfrm>
            <a:off x="1187624" y="2132856"/>
            <a:ext cx="1591311" cy="2043807"/>
            <a:chOff x="1224772" y="2155974"/>
            <a:chExt cx="1554163" cy="1755775"/>
          </a:xfrm>
        </p:grpSpPr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1224772" y="2155974"/>
              <a:ext cx="0" cy="1744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1226360" y="3911749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760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CONTI RC Scripts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Greenhills Debugger</a:t>
            </a:r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72816"/>
            <a:ext cx="4038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Inhaltsplatzhalter 1"/>
          <p:cNvSpPr txBox="1">
            <a:spLocks/>
          </p:cNvSpPr>
          <p:nvPr/>
        </p:nvSpPr>
        <p:spPr>
          <a:xfrm>
            <a:off x="4788024" y="1772816"/>
            <a:ext cx="388843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scripts are printing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states of several system components into the Debugger’s output window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CRHDL States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EXEA Exceptions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Memory consumption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BSP Memory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</a:t>
            </a:r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 Elements and Features: Breakpoint Editor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556792"/>
            <a:ext cx="3312368" cy="206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717032"/>
            <a:ext cx="2713285" cy="279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47456" y="1628800"/>
            <a:ext cx="489654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158750" defTabSz="893763" eaLnBrk="0" hangingPunct="0">
              <a:spcAft>
                <a:spcPts val="0"/>
              </a:spcAft>
              <a:buClr>
                <a:srgbClr val="E19900"/>
              </a:buClr>
              <a:buFont typeface="Arial" charset="0"/>
              <a:buNone/>
              <a:defRPr/>
            </a:pPr>
            <a:r>
              <a:rPr lang="en-US" sz="1600" dirty="0"/>
              <a:t>BP Editor can be invoked via BP Toolbar button or right-clicking on a BP in the code </a:t>
            </a:r>
            <a:r>
              <a:rPr lang="en-US" sz="1600" dirty="0" smtClean="0"/>
              <a:t>window.</a:t>
            </a:r>
            <a:endParaRPr lang="en-US" sz="1600" dirty="0">
              <a:solidFill>
                <a:srgbClr val="0033CC"/>
              </a:solidFill>
            </a:endParaRPr>
          </a:p>
          <a:p>
            <a:pPr marL="158750" indent="-158750" defTabSz="893763" eaLnBrk="0" hangingPunct="0">
              <a:spcAft>
                <a:spcPts val="0"/>
              </a:spcAft>
              <a:buClr>
                <a:srgbClr val="E19900"/>
              </a:buClr>
              <a:buFont typeface="Arial" charset="0"/>
              <a:buNone/>
              <a:defRPr/>
            </a:pPr>
            <a:endParaRPr lang="en-US" sz="1600" dirty="0" smtClean="0">
              <a:solidFill>
                <a:srgbClr val="0033CC"/>
              </a:solidFill>
            </a:endParaRPr>
          </a:p>
          <a:p>
            <a:pPr marL="158750" indent="-158750" defTabSz="893763" eaLnBrk="0" hangingPunct="0">
              <a:spcAft>
                <a:spcPts val="0"/>
              </a:spcAft>
              <a:buClr>
                <a:srgbClr val="E19900"/>
              </a:buClr>
              <a:buFont typeface="Arial" charset="0"/>
              <a:buNone/>
              <a:defRPr/>
            </a:pPr>
            <a:r>
              <a:rPr lang="en-US" sz="1600" dirty="0" smtClean="0">
                <a:solidFill>
                  <a:srgbClr val="0033CC"/>
                </a:solidFill>
              </a:rPr>
              <a:t>Active</a:t>
            </a:r>
            <a:r>
              <a:rPr lang="en-US" sz="1600" dirty="0">
                <a:solidFill>
                  <a:srgbClr val="0033CC"/>
                </a:solidFill>
              </a:rPr>
              <a:t>: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Enable/Disable BP</a:t>
            </a:r>
          </a:p>
          <a:p>
            <a:pPr marL="158750" indent="-158750" defTabSz="893763" eaLnBrk="0" hangingPunct="0">
              <a:spcAft>
                <a:spcPts val="0"/>
              </a:spcAft>
              <a:buClr>
                <a:srgbClr val="E19900"/>
              </a:buClr>
              <a:buFont typeface="Arial" charset="0"/>
              <a:buNone/>
              <a:defRPr/>
            </a:pPr>
            <a:r>
              <a:rPr lang="en-US" sz="1600" dirty="0">
                <a:solidFill>
                  <a:srgbClr val="0033CC"/>
                </a:solidFill>
              </a:rPr>
              <a:t>Bell: </a:t>
            </a:r>
            <a:br>
              <a:rPr lang="en-US" sz="1600" dirty="0">
                <a:solidFill>
                  <a:srgbClr val="0033CC"/>
                </a:solidFill>
              </a:rPr>
            </a:br>
            <a:r>
              <a:rPr lang="en-US" sz="1600" dirty="0" smtClean="0"/>
              <a:t>Sound is played </a:t>
            </a:r>
            <a:r>
              <a:rPr lang="en-US" sz="1600" dirty="0"/>
              <a:t>when BP is hit</a:t>
            </a:r>
          </a:p>
          <a:p>
            <a:pPr marL="158750" indent="-158750" defTabSz="893763" eaLnBrk="0" hangingPunct="0">
              <a:spcAft>
                <a:spcPts val="0"/>
              </a:spcAft>
              <a:buClr>
                <a:srgbClr val="E19900"/>
              </a:buClr>
              <a:buFont typeface="Arial" charset="0"/>
              <a:buNone/>
              <a:defRPr/>
            </a:pPr>
            <a:r>
              <a:rPr lang="en-US" sz="1600" dirty="0">
                <a:solidFill>
                  <a:srgbClr val="0033CC"/>
                </a:solidFill>
              </a:rPr>
              <a:t>Count: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BP hits before target halt</a:t>
            </a:r>
          </a:p>
          <a:p>
            <a:pPr marL="158750" indent="-158750" defTabSz="893763" eaLnBrk="0" hangingPunct="0">
              <a:spcAft>
                <a:spcPts val="0"/>
              </a:spcAft>
              <a:buClr>
                <a:srgbClr val="E19900"/>
              </a:buClr>
              <a:buFont typeface="Arial" charset="0"/>
              <a:buNone/>
              <a:defRPr/>
            </a:pPr>
            <a:r>
              <a:rPr lang="en-US" sz="1600" dirty="0">
                <a:solidFill>
                  <a:srgbClr val="0033CC"/>
                </a:solidFill>
              </a:rPr>
              <a:t>Label: </a:t>
            </a:r>
            <a:br>
              <a:rPr lang="en-US" sz="1600" dirty="0">
                <a:solidFill>
                  <a:srgbClr val="0033CC"/>
                </a:solidFill>
              </a:rPr>
            </a:br>
            <a:r>
              <a:rPr lang="en-US" sz="1600" dirty="0"/>
              <a:t>BP name</a:t>
            </a:r>
          </a:p>
          <a:p>
            <a:pPr marL="158750" indent="-158750" defTabSz="893763" eaLnBrk="0" hangingPunct="0">
              <a:spcAft>
                <a:spcPts val="0"/>
              </a:spcAft>
              <a:buClr>
                <a:srgbClr val="E19900"/>
              </a:buClr>
              <a:buFont typeface="Arial" charset="0"/>
              <a:buNone/>
              <a:defRPr/>
            </a:pPr>
            <a:r>
              <a:rPr lang="en-US" sz="1600" dirty="0">
                <a:solidFill>
                  <a:srgbClr val="0033CC"/>
                </a:solidFill>
              </a:rPr>
              <a:t>Location: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>Address/source </a:t>
            </a:r>
            <a:r>
              <a:rPr lang="en-US" sz="1600" dirty="0"/>
              <a:t>location of </a:t>
            </a:r>
            <a:r>
              <a:rPr lang="en-US" sz="1600" dirty="0" smtClean="0"/>
              <a:t>BP</a:t>
            </a:r>
          </a:p>
          <a:p>
            <a:pPr marL="158750" indent="-158750" defTabSz="893763" eaLnBrk="0" hangingPunct="0">
              <a:spcAft>
                <a:spcPts val="0"/>
              </a:spcAft>
              <a:buClr>
                <a:srgbClr val="E19900"/>
              </a:buClr>
              <a:buFont typeface="Arial" charset="0"/>
              <a:buNone/>
              <a:defRPr/>
            </a:pPr>
            <a:r>
              <a:rPr lang="en-US" sz="1600" dirty="0" smtClean="0">
                <a:solidFill>
                  <a:srgbClr val="0033CC"/>
                </a:solidFill>
              </a:rPr>
              <a:t>Task Settings</a:t>
            </a:r>
            <a:br>
              <a:rPr lang="en-US" sz="1600" dirty="0" smtClean="0">
                <a:solidFill>
                  <a:srgbClr val="0033CC"/>
                </a:solidFill>
              </a:rPr>
            </a:br>
            <a:r>
              <a:rPr lang="en-US" sz="1600" dirty="0" smtClean="0"/>
              <a:t>Selection of task/Task group and stop behavior</a:t>
            </a:r>
            <a:endParaRPr lang="en-US" sz="1600" dirty="0"/>
          </a:p>
          <a:p>
            <a:pPr marL="158750" indent="-158750" defTabSz="893763" eaLnBrk="0" hangingPunct="0">
              <a:spcAft>
                <a:spcPts val="0"/>
              </a:spcAft>
              <a:buClr>
                <a:srgbClr val="E19900"/>
              </a:buClr>
              <a:buFont typeface="Arial" charset="0"/>
              <a:buNone/>
              <a:defRPr/>
            </a:pPr>
            <a:r>
              <a:rPr lang="en-US" sz="1600" dirty="0">
                <a:solidFill>
                  <a:srgbClr val="0033CC"/>
                </a:solidFill>
              </a:rPr>
              <a:t>Condition: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 smtClean="0"/>
              <a:t>Expression </a:t>
            </a:r>
            <a:r>
              <a:rPr lang="en-US" sz="1600" dirty="0"/>
              <a:t>that must evaluate to true, before target halts at this BP</a:t>
            </a:r>
          </a:p>
          <a:p>
            <a:pPr marL="158750" indent="-158750" defTabSz="893763" eaLnBrk="0" hangingPunct="0">
              <a:spcAft>
                <a:spcPts val="0"/>
              </a:spcAft>
              <a:buClr>
                <a:srgbClr val="E19900"/>
              </a:buClr>
              <a:buFont typeface="Arial" charset="0"/>
              <a:buNone/>
              <a:defRPr/>
            </a:pPr>
            <a:r>
              <a:rPr lang="en-US" sz="1600" dirty="0">
                <a:solidFill>
                  <a:srgbClr val="0033CC"/>
                </a:solidFill>
              </a:rPr>
              <a:t>Commands: </a:t>
            </a:r>
            <a:br>
              <a:rPr lang="en-US" sz="1600" dirty="0">
                <a:solidFill>
                  <a:srgbClr val="0033CC"/>
                </a:solidFill>
              </a:rPr>
            </a:br>
            <a:r>
              <a:rPr lang="en-US" sz="1600" dirty="0" smtClean="0"/>
              <a:t>List </a:t>
            </a:r>
            <a:r>
              <a:rPr lang="en-US" sz="1600" dirty="0"/>
              <a:t>of commands to execute when BP is hit</a:t>
            </a:r>
            <a:r>
              <a:rPr lang="en-US" sz="1200" dirty="0"/>
              <a:t>	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</a:p>
          <a:p>
            <a:pPr marL="158750" indent="-158750" defTabSz="893763" eaLnBrk="0" hangingPunct="0">
              <a:lnSpc>
                <a:spcPts val="1613"/>
              </a:lnSpc>
              <a:spcAft>
                <a:spcPct val="55000"/>
              </a:spcAft>
              <a:buClr>
                <a:srgbClr val="E19900"/>
              </a:buClr>
              <a:buFont typeface="Arial" charset="0"/>
              <a:buBlip>
                <a:blip r:embed="rId5"/>
              </a:buBlip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Trace &amp; Debug is split into the 2 following parts:</a:t>
            </a:r>
          </a:p>
          <a:p>
            <a:pPr lvl="1"/>
            <a:r>
              <a:rPr lang="en-GB" sz="2000" dirty="0" smtClean="0"/>
              <a:t>Trace &amp; Debug Subsystem</a:t>
            </a:r>
            <a:br>
              <a:rPr lang="en-GB" sz="2000" dirty="0" smtClean="0"/>
            </a:br>
            <a:r>
              <a:rPr lang="en-GB" sz="2000" dirty="0" smtClean="0"/>
              <a:t>(embedded software part)</a:t>
            </a:r>
          </a:p>
          <a:p>
            <a:pPr lvl="1"/>
            <a:r>
              <a:rPr lang="en-US" sz="2000" dirty="0" smtClean="0"/>
              <a:t>Trace Tooling</a:t>
            </a:r>
            <a:br>
              <a:rPr lang="en-US" sz="2000" dirty="0" smtClean="0"/>
            </a:br>
            <a:r>
              <a:rPr lang="en-US" sz="2000" dirty="0" smtClean="0"/>
              <a:t>(collection of object oriented scripts for trace points code generation)</a:t>
            </a: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&amp; Debug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IDE Elements and Features (Call Stack Browser)</a:t>
            </a:r>
          </a:p>
          <a:p>
            <a:pPr marL="360363" indent="0">
              <a:buFont typeface="Arial" charset="0"/>
              <a:buNone/>
              <a:defRPr/>
            </a:pPr>
            <a:r>
              <a:rPr lang="en-US" sz="2000" dirty="0" smtClean="0"/>
              <a:t>Can be invoked using the Toolbar Button. Displays the stack of function calls from current source position (halt mode).</a:t>
            </a:r>
          </a:p>
          <a:p>
            <a:pPr marL="1258888" indent="-898525"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0033CC"/>
                </a:solidFill>
              </a:rPr>
              <a:t>Options:	</a:t>
            </a:r>
            <a:r>
              <a:rPr lang="en-US" sz="2000" dirty="0" smtClean="0"/>
              <a:t>Hide/Show call parameters, Hide/Show source location,  Increase stack depth, Copy Stack to Clipboard, Freeze Window Content, Invoke Source Editor, Show local variables, Print Window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73016"/>
            <a:ext cx="78059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 Elements and Features (Memory Viewer)</a:t>
            </a:r>
          </a:p>
          <a:p>
            <a:pPr marL="360363" indent="0">
              <a:buNone/>
            </a:pPr>
            <a:r>
              <a:rPr lang="en-US" sz="2000" dirty="0" smtClean="0"/>
              <a:t>Can be invoked by the Memory View Toolbar Button. Shows memory content at given address. The </a:t>
            </a:r>
            <a:r>
              <a:rPr lang="en-US" sz="2000" dirty="0" smtClean="0">
                <a:solidFill>
                  <a:srgbClr val="0033CC"/>
                </a:solidFill>
              </a:rPr>
              <a:t>Memory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33CC"/>
                </a:solidFill>
              </a:rPr>
              <a:t>drop-down menu </a:t>
            </a:r>
            <a:r>
              <a:rPr lang="en-US" sz="2000" dirty="0" smtClean="0"/>
              <a:t>allows memory manipulation (Fill, Copy, Save/Load File etc.). </a:t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33CC"/>
                </a:solidFill>
              </a:rPr>
              <a:t>Memory Window -Toolbar </a:t>
            </a:r>
            <a:r>
              <a:rPr lang="en-US" sz="2000" dirty="0" smtClean="0"/>
              <a:t>offers the features: Modification of the Memory View, Refresh, Writing modified data to the Target, Lock Address, Freeze Content, Save Memory to a file or Print data.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01008"/>
            <a:ext cx="5978889" cy="303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 Elements and Features (Register Window)</a:t>
            </a:r>
            <a:endParaRPr lang="en-US" dirty="0"/>
          </a:p>
          <a:p>
            <a:endParaRPr lang="en-US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644008" y="1988840"/>
            <a:ext cx="432048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Use the Toolbar button to activate the Register </a:t>
            </a:r>
            <a:r>
              <a:rPr lang="en-US" dirty="0" smtClean="0"/>
              <a:t>Viewer. The </a:t>
            </a:r>
            <a:r>
              <a:rPr lang="en-US" dirty="0"/>
              <a:t>displayed registers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grouped by function, e.g. </a:t>
            </a:r>
          </a:p>
          <a:p>
            <a:pPr>
              <a:buFont typeface="Arial" charset="0"/>
              <a:buChar char="•"/>
            </a:pPr>
            <a:r>
              <a:rPr lang="en-US" dirty="0"/>
              <a:t> General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/>
              <a:t>     </a:t>
            </a:r>
          </a:p>
          <a:p>
            <a:pPr marL="360000" lvl="1">
              <a:buFont typeface="Symbol" pitchFamily="18" charset="2"/>
              <a:buChar char="-"/>
            </a:pPr>
            <a:r>
              <a:rPr lang="en-US" dirty="0" smtClean="0"/>
              <a:t> Program </a:t>
            </a:r>
            <a:r>
              <a:rPr lang="en-US" dirty="0"/>
              <a:t>registers </a:t>
            </a:r>
            <a:r>
              <a:rPr lang="en-US" dirty="0" smtClean="0"/>
              <a:t>R0..R10</a:t>
            </a:r>
          </a:p>
          <a:p>
            <a:pPr marL="360000" lvl="1">
              <a:buFont typeface="Symbol" pitchFamily="18" charset="2"/>
              <a:buChar char="-"/>
            </a:pPr>
            <a:r>
              <a:rPr lang="en-US" dirty="0" smtClean="0"/>
              <a:t> SP Stack Pointer</a:t>
            </a:r>
          </a:p>
          <a:p>
            <a:pPr marL="360000" lvl="1">
              <a:buFont typeface="Symbol" pitchFamily="18" charset="2"/>
              <a:buChar char="-"/>
            </a:pPr>
            <a:r>
              <a:rPr lang="en-US" dirty="0" smtClean="0"/>
              <a:t> PC </a:t>
            </a:r>
            <a:r>
              <a:rPr lang="en-US" dirty="0"/>
              <a:t>program </a:t>
            </a:r>
            <a:r>
              <a:rPr lang="en-US" dirty="0" smtClean="0"/>
              <a:t>counter</a:t>
            </a:r>
          </a:p>
          <a:p>
            <a:pPr marL="360000" lvl="1">
              <a:buFont typeface="Symbol" pitchFamily="18" charset="2"/>
              <a:buChar char="-"/>
            </a:pPr>
            <a:r>
              <a:rPr lang="en-US" dirty="0" smtClean="0"/>
              <a:t> …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FPU: </a:t>
            </a:r>
          </a:p>
          <a:p>
            <a:pPr marL="360000" lvl="1">
              <a:buFont typeface="Symbol" pitchFamily="18" charset="2"/>
              <a:buChar char="-"/>
            </a:pPr>
            <a:r>
              <a:rPr lang="en-US" dirty="0" smtClean="0"/>
              <a:t> Floating Point Unit Registers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00808"/>
            <a:ext cx="3312368" cy="451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IDE Elements and Features (Data Explorer)</a:t>
            </a:r>
          </a:p>
          <a:p>
            <a:pPr marL="360363" indent="0">
              <a:buNone/>
            </a:pPr>
            <a:r>
              <a:rPr lang="en-US" sz="2000" dirty="0" smtClean="0"/>
              <a:t>This window is invoked by the </a:t>
            </a:r>
            <a:r>
              <a:rPr lang="en-US" sz="2000" dirty="0" smtClean="0">
                <a:solidFill>
                  <a:srgbClr val="0033CC"/>
                </a:solidFill>
              </a:rPr>
              <a:t>view</a:t>
            </a:r>
            <a:r>
              <a:rPr lang="en-US" sz="2000" dirty="0" smtClean="0"/>
              <a:t> command. The viewed data can also be edited. The Data Explorer menus offer several options: Add or remove variables, change view format and many more.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564904"/>
            <a:ext cx="3960440" cy="392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2852936"/>
            <a:ext cx="5855962" cy="349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Debugger Commands (Navigation)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e &lt;n&gt;_</a:t>
            </a:r>
            <a:r>
              <a:rPr lang="en-US" dirty="0" smtClean="0"/>
              <a:t> 	</a:t>
            </a:r>
            <a:br>
              <a:rPr lang="en-US" dirty="0" smtClean="0"/>
            </a:br>
            <a:r>
              <a:rPr lang="en-US" dirty="0" smtClean="0"/>
              <a:t>	Moves back the </a:t>
            </a:r>
            <a:r>
              <a:rPr lang="en-US" dirty="0" err="1" smtClean="0"/>
              <a:t>callstack</a:t>
            </a:r>
            <a:r>
              <a:rPr lang="en-US" dirty="0" smtClean="0"/>
              <a:t> number of calls, e.g. </a:t>
            </a:r>
            <a:r>
              <a:rPr lang="en-US" i="1" dirty="0" smtClean="0">
                <a:solidFill>
                  <a:srgbClr val="0033CC"/>
                </a:solidFill>
              </a:rPr>
              <a:t>e 2_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e &lt;address&gt;</a:t>
            </a:r>
            <a:r>
              <a:rPr lang="en-US" dirty="0" smtClean="0"/>
              <a:t> 	</a:t>
            </a:r>
            <a:br>
              <a:rPr lang="en-US" dirty="0" smtClean="0"/>
            </a:br>
            <a:r>
              <a:rPr lang="en-US" dirty="0" smtClean="0"/>
              <a:t>	Moves to the code at this address, e.g. </a:t>
            </a:r>
            <a:r>
              <a:rPr lang="en-US" i="1" dirty="0" smtClean="0">
                <a:solidFill>
                  <a:srgbClr val="0033CC"/>
                </a:solidFill>
              </a:rPr>
              <a:t>e 0x0bff38d0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e "&lt;file&gt;"[#&lt;function&gt;]#[&lt;line]</a:t>
            </a:r>
          </a:p>
          <a:p>
            <a:pPr lvl="1">
              <a:buNone/>
            </a:pPr>
            <a:r>
              <a:rPr lang="en-US" dirty="0" smtClean="0"/>
              <a:t>		Moves to the code in file, function and line, e.g. e “</a:t>
            </a:r>
            <a:r>
              <a:rPr lang="en-US" dirty="0" err="1" smtClean="0"/>
              <a:t>Start.c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rgbClr val="0033CC"/>
                </a:solidFill>
              </a:rPr>
              <a:t>e “Main1c1.c” #main#4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e &lt;variable&gt;</a:t>
            </a:r>
            <a:r>
              <a:rPr lang="en-US" dirty="0" smtClean="0"/>
              <a:t> 	</a:t>
            </a:r>
            <a:br>
              <a:rPr lang="en-US" dirty="0" smtClean="0"/>
            </a:br>
            <a:r>
              <a:rPr lang="en-US" dirty="0" smtClean="0"/>
              <a:t>	Moves to source location of variable, e.g. </a:t>
            </a:r>
            <a:r>
              <a:rPr lang="en-US" i="1" dirty="0" smtClean="0">
                <a:solidFill>
                  <a:srgbClr val="0033CC"/>
                </a:solidFill>
              </a:rPr>
              <a:t>e u16CurrentState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e &lt;</a:t>
            </a:r>
            <a:r>
              <a:rPr lang="en-US" i="1" dirty="0" err="1" smtClean="0">
                <a:solidFill>
                  <a:srgbClr val="0033CC"/>
                </a:solidFill>
              </a:rPr>
              <a:t>bp_name</a:t>
            </a:r>
            <a:r>
              <a:rPr lang="en-US" i="1" dirty="0" smtClean="0">
                <a:solidFill>
                  <a:srgbClr val="0033CC"/>
                </a:solidFill>
              </a:rPr>
              <a:t>&gt; </a:t>
            </a:r>
            <a:r>
              <a:rPr lang="en-US" dirty="0" smtClean="0"/>
              <a:t>Moves to code of breakpoint with given name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e &lt;n&gt;b</a:t>
            </a:r>
            <a:r>
              <a:rPr lang="en-US" dirty="0" smtClean="0"/>
              <a:t>  Moves to code of breakpoint with ID n, e.g. </a:t>
            </a:r>
            <a:r>
              <a:rPr lang="en-US" i="1" dirty="0" smtClean="0">
                <a:solidFill>
                  <a:srgbClr val="0033CC"/>
                </a:solidFill>
              </a:rPr>
              <a:t>e 2b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e *</a:t>
            </a:r>
            <a:r>
              <a:rPr lang="en-US" dirty="0" smtClean="0"/>
              <a:t>  Displays function list (wildcard search), e.g. </a:t>
            </a:r>
            <a:r>
              <a:rPr lang="en-US" i="1" dirty="0" smtClean="0">
                <a:solidFill>
                  <a:srgbClr val="0033CC"/>
                </a:solidFill>
              </a:rPr>
              <a:t>e </a:t>
            </a:r>
            <a:r>
              <a:rPr lang="en-US" i="1" dirty="0" err="1" smtClean="0">
                <a:solidFill>
                  <a:srgbClr val="0033CC"/>
                </a:solidFill>
              </a:rPr>
              <a:t>NVIEWv</a:t>
            </a:r>
            <a:r>
              <a:rPr lang="en-US" i="1" dirty="0" smtClean="0">
                <a:solidFill>
                  <a:srgbClr val="0033CC"/>
                </a:solidFill>
              </a:rPr>
              <a:t>_*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e $&lt;register&gt;</a:t>
            </a:r>
            <a:r>
              <a:rPr lang="en-US" dirty="0" smtClean="0"/>
              <a:t> Moves to code the </a:t>
            </a:r>
            <a:r>
              <a:rPr lang="en-US" i="1" dirty="0" smtClean="0">
                <a:solidFill>
                  <a:srgbClr val="0033CC"/>
                </a:solidFill>
              </a:rPr>
              <a:t>register</a:t>
            </a:r>
            <a:r>
              <a:rPr lang="en-US" dirty="0" smtClean="0"/>
              <a:t> points to, e.g. </a:t>
            </a:r>
            <a:r>
              <a:rPr lang="en-US" i="1" dirty="0" smtClean="0">
                <a:solidFill>
                  <a:srgbClr val="0033CC"/>
                </a:solidFill>
              </a:rPr>
              <a:t>e $sp</a:t>
            </a:r>
            <a:endParaRPr lang="de-DE" i="1" dirty="0" smtClean="0">
              <a:solidFill>
                <a:srgbClr val="0033CC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5446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Debugger Commands (View)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view [/n] &lt;</a:t>
            </a:r>
            <a:r>
              <a:rPr lang="en-US" i="1" dirty="0" err="1" smtClean="0">
                <a:solidFill>
                  <a:srgbClr val="0033CC"/>
                </a:solidFill>
              </a:rPr>
              <a:t>expr</a:t>
            </a:r>
            <a:r>
              <a:rPr lang="en-US" i="1" dirty="0" smtClean="0">
                <a:solidFill>
                  <a:srgbClr val="0033CC"/>
                </a:solidFill>
              </a:rPr>
              <a:t>&gt; [, &lt;</a:t>
            </a:r>
            <a:r>
              <a:rPr lang="en-US" i="1" dirty="0" err="1" smtClean="0">
                <a:solidFill>
                  <a:srgbClr val="0033CC"/>
                </a:solidFill>
              </a:rPr>
              <a:t>expr</a:t>
            </a:r>
            <a:r>
              <a:rPr lang="en-US" i="1" dirty="0" smtClean="0">
                <a:solidFill>
                  <a:srgbClr val="0033CC"/>
                </a:solidFill>
              </a:rPr>
              <a:t>&gt;] … view *address | filename | $locals$</a:t>
            </a:r>
          </a:p>
          <a:p>
            <a:pPr lvl="1">
              <a:buNone/>
            </a:pPr>
            <a:r>
              <a:rPr lang="en-US" dirty="0" smtClean="0"/>
              <a:t>		Opens the Data Explorer or the Browse window, examples: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rgbClr val="0033CC"/>
                </a:solidFill>
              </a:rPr>
              <a:t>view MOD_u8State, view 0x0d231424, view MOD1c1.c, view $locals$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update [[-m] interval]</a:t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dirty="0" smtClean="0"/>
              <a:t>	Re-evaluates all currently open Data Explorer and Monitor with 	interval sec or [-m] milliseconds, </a:t>
            </a:r>
            <a:r>
              <a:rPr lang="en-US" i="1" dirty="0" smtClean="0">
                <a:solidFill>
                  <a:srgbClr val="0033CC"/>
                </a:solidFill>
              </a:rPr>
              <a:t>update –m 500</a:t>
            </a:r>
          </a:p>
          <a:p>
            <a:r>
              <a:rPr lang="en-US" dirty="0" smtClean="0"/>
              <a:t>Debugger Commands (</a:t>
            </a:r>
            <a:r>
              <a:rPr lang="de-DE" dirty="0" smtClean="0"/>
              <a:t>Program </a:t>
            </a:r>
            <a:r>
              <a:rPr lang="de-DE" dirty="0" err="1" smtClean="0"/>
              <a:t>Execution</a:t>
            </a:r>
            <a:r>
              <a:rPr lang="de-DE" dirty="0" smtClean="0"/>
              <a:t>)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g &lt;address&gt;</a:t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dirty="0" smtClean="0"/>
              <a:t> 	Modifies the program counter that </a:t>
            </a:r>
            <a:r>
              <a:rPr lang="en-US" i="1" dirty="0" smtClean="0">
                <a:solidFill>
                  <a:srgbClr val="0033CC"/>
                </a:solidFill>
              </a:rPr>
              <a:t>address </a:t>
            </a:r>
            <a:r>
              <a:rPr lang="en-US" dirty="0" smtClean="0"/>
              <a:t>becomes the next 		instruction to execute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c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33CC"/>
                </a:solidFill>
              </a:rPr>
              <a:t>[@&lt;</a:t>
            </a:r>
            <a:r>
              <a:rPr lang="en-US" i="1" dirty="0" err="1" smtClean="0">
                <a:solidFill>
                  <a:srgbClr val="0033CC"/>
                </a:solidFill>
              </a:rPr>
              <a:t>cnt</a:t>
            </a:r>
            <a:r>
              <a:rPr lang="en-US" i="1" dirty="0" smtClean="0">
                <a:solidFill>
                  <a:srgbClr val="0033CC"/>
                </a:solidFill>
              </a:rPr>
              <a:t>&gt;] [&lt;address&gt;]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Continue a stopped process, with passing &lt;</a:t>
            </a:r>
            <a:r>
              <a:rPr lang="en-US" dirty="0" err="1" smtClean="0"/>
              <a:t>cnt</a:t>
            </a:r>
            <a:r>
              <a:rPr lang="en-US" dirty="0" smtClean="0"/>
              <a:t>&gt; breakpoints until </a:t>
            </a:r>
            <a:br>
              <a:rPr lang="en-US" dirty="0" smtClean="0"/>
            </a:br>
            <a:r>
              <a:rPr lang="en-US" dirty="0" smtClean="0"/>
              <a:t>	next halt or stopping at given address, example: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>
                <a:solidFill>
                  <a:srgbClr val="0033CC"/>
                </a:solidFill>
              </a:rPr>
              <a:t>c</a:t>
            </a:r>
            <a:r>
              <a:rPr lang="en-US" dirty="0" smtClean="0"/>
              <a:t> , </a:t>
            </a:r>
            <a:r>
              <a:rPr lang="en-US" i="1" dirty="0" smtClean="0">
                <a:solidFill>
                  <a:srgbClr val="0033CC"/>
                </a:solidFill>
              </a:rPr>
              <a:t>c @5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0033CC"/>
                </a:solidFill>
              </a:rPr>
              <a:t>c MOD_vMain#12</a:t>
            </a:r>
            <a:r>
              <a:rPr lang="en-US" dirty="0" smtClean="0"/>
              <a:t> </a:t>
            </a:r>
            <a:endParaRPr lang="en-US" i="1" dirty="0" smtClean="0">
              <a:solidFill>
                <a:srgbClr val="0033CC"/>
              </a:solidFill>
            </a:endParaRPr>
          </a:p>
          <a:p>
            <a:pPr lvl="1"/>
            <a:r>
              <a:rPr lang="en-US" i="1" dirty="0" err="1" smtClean="0">
                <a:solidFill>
                  <a:srgbClr val="0033CC"/>
                </a:solidFill>
              </a:rPr>
              <a:t>runtohere</a:t>
            </a:r>
            <a:r>
              <a:rPr lang="en-US" dirty="0" smtClean="0"/>
              <a:t> 	Runs to the current line or address</a:t>
            </a: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Halt </a:t>
            </a:r>
            <a:r>
              <a:rPr lang="en-US" dirty="0" smtClean="0"/>
              <a:t>Halts the current process</a:t>
            </a:r>
            <a:endParaRPr lang="de-DE" dirty="0" smtClean="0"/>
          </a:p>
          <a:p>
            <a:pPr lvl="1"/>
            <a:endParaRPr lang="en-US" i="1" dirty="0" smtClean="0">
              <a:solidFill>
                <a:srgbClr val="0033CC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Debugger Commands (Memory)</a:t>
            </a:r>
          </a:p>
          <a:p>
            <a:pPr lvl="1">
              <a:spcBef>
                <a:spcPts val="1200"/>
              </a:spcBef>
            </a:pPr>
            <a:r>
              <a:rPr lang="en-US" i="1" dirty="0" smtClean="0">
                <a:solidFill>
                  <a:srgbClr val="0033CC"/>
                </a:solidFill>
              </a:rPr>
              <a:t>copy &lt;</a:t>
            </a:r>
            <a:r>
              <a:rPr lang="en-US" i="1" dirty="0" err="1" smtClean="0">
                <a:solidFill>
                  <a:srgbClr val="0033CC"/>
                </a:solidFill>
              </a:rPr>
              <a:t>src</a:t>
            </a:r>
            <a:r>
              <a:rPr lang="en-US" i="1" dirty="0" smtClean="0">
                <a:solidFill>
                  <a:srgbClr val="0033CC"/>
                </a:solidFill>
              </a:rPr>
              <a:t>&gt; &lt;</a:t>
            </a:r>
            <a:r>
              <a:rPr lang="en-US" i="1" dirty="0" err="1" smtClean="0">
                <a:solidFill>
                  <a:srgbClr val="0033CC"/>
                </a:solidFill>
              </a:rPr>
              <a:t>dest</a:t>
            </a:r>
            <a:r>
              <a:rPr lang="en-US" i="1" dirty="0" smtClean="0">
                <a:solidFill>
                  <a:srgbClr val="0033CC"/>
                </a:solidFill>
              </a:rPr>
              <a:t>&gt; &lt;</a:t>
            </a:r>
            <a:r>
              <a:rPr lang="en-US" i="1" dirty="0" err="1" smtClean="0">
                <a:solidFill>
                  <a:srgbClr val="0033CC"/>
                </a:solidFill>
              </a:rPr>
              <a:t>len</a:t>
            </a:r>
            <a:r>
              <a:rPr lang="en-US" i="1" dirty="0" smtClean="0">
                <a:solidFill>
                  <a:srgbClr val="0033CC"/>
                </a:solidFill>
              </a:rPr>
              <a:t>&gt; [&lt;size&gt;]</a:t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i="1" dirty="0" smtClean="0"/>
              <a:t>	</a:t>
            </a:r>
            <a:r>
              <a:rPr lang="en-US" dirty="0" smtClean="0"/>
              <a:t>Copies a block of memory from </a:t>
            </a:r>
            <a:r>
              <a:rPr lang="en-US" i="1" dirty="0" err="1" smtClean="0">
                <a:solidFill>
                  <a:srgbClr val="0033CC"/>
                </a:solidFill>
              </a:rPr>
              <a:t>src</a:t>
            </a:r>
            <a:r>
              <a:rPr lang="en-US" i="1" dirty="0" smtClean="0"/>
              <a:t> </a:t>
            </a:r>
            <a:r>
              <a:rPr lang="en-US" dirty="0" smtClean="0"/>
              <a:t>to </a:t>
            </a:r>
            <a:r>
              <a:rPr lang="en-US" i="1" dirty="0" err="1" smtClean="0">
                <a:solidFill>
                  <a:srgbClr val="0033CC"/>
                </a:solidFill>
              </a:rPr>
              <a:t>dest</a:t>
            </a:r>
            <a:r>
              <a:rPr lang="en-US" i="1" dirty="0" smtClean="0"/>
              <a:t>, </a:t>
            </a:r>
            <a:r>
              <a:rPr lang="en-US" i="1" dirty="0" err="1" smtClean="0">
                <a:solidFill>
                  <a:srgbClr val="0033CC"/>
                </a:solidFill>
              </a:rPr>
              <a:t>len</a:t>
            </a:r>
            <a:r>
              <a:rPr lang="en-US" i="1" dirty="0" smtClean="0"/>
              <a:t> </a:t>
            </a:r>
            <a:r>
              <a:rPr lang="en-US" dirty="0" smtClean="0"/>
              <a:t>elements of</a:t>
            </a:r>
            <a:r>
              <a:rPr lang="en-US" i="1" dirty="0" smtClean="0"/>
              <a:t> 	</a:t>
            </a:r>
            <a:r>
              <a:rPr lang="en-US" i="1" dirty="0" smtClean="0">
                <a:solidFill>
                  <a:srgbClr val="0033CC"/>
                </a:solidFill>
              </a:rPr>
              <a:t>size</a:t>
            </a:r>
            <a:r>
              <a:rPr lang="en-US" i="1" dirty="0" smtClean="0"/>
              <a:t> </a:t>
            </a:r>
            <a:r>
              <a:rPr lang="en-US" dirty="0" smtClean="0"/>
              <a:t>e.g</a:t>
            </a:r>
            <a:r>
              <a:rPr lang="en-US" i="1" dirty="0" smtClean="0"/>
              <a:t>. </a:t>
            </a:r>
            <a:r>
              <a:rPr lang="de-DE" i="1" dirty="0" err="1" smtClean="0">
                <a:solidFill>
                  <a:srgbClr val="0033CC"/>
                </a:solidFill>
              </a:rPr>
              <a:t>copy</a:t>
            </a:r>
            <a:r>
              <a:rPr lang="de-DE" i="1" dirty="0" smtClean="0">
                <a:solidFill>
                  <a:srgbClr val="0033CC"/>
                </a:solidFill>
              </a:rPr>
              <a:t> 0x10000 0x10008 10 4</a:t>
            </a:r>
            <a:endParaRPr lang="en-US" i="1" dirty="0" smtClean="0"/>
          </a:p>
          <a:p>
            <a:pPr lvl="1">
              <a:spcBef>
                <a:spcPts val="1200"/>
              </a:spcBef>
            </a:pPr>
            <a:r>
              <a:rPr lang="en-US" i="1" dirty="0" smtClean="0">
                <a:solidFill>
                  <a:srgbClr val="0033CC"/>
                </a:solidFill>
              </a:rPr>
              <a:t>fill &lt;</a:t>
            </a:r>
            <a:r>
              <a:rPr lang="en-US" i="1" dirty="0" err="1" smtClean="0">
                <a:solidFill>
                  <a:srgbClr val="0033CC"/>
                </a:solidFill>
              </a:rPr>
              <a:t>dest</a:t>
            </a:r>
            <a:r>
              <a:rPr lang="en-US" i="1" dirty="0" smtClean="0">
                <a:solidFill>
                  <a:srgbClr val="0033CC"/>
                </a:solidFill>
              </a:rPr>
              <a:t>&gt; &lt;</a:t>
            </a:r>
            <a:r>
              <a:rPr lang="en-US" i="1" dirty="0" err="1" smtClean="0">
                <a:solidFill>
                  <a:srgbClr val="0033CC"/>
                </a:solidFill>
              </a:rPr>
              <a:t>len</a:t>
            </a:r>
            <a:r>
              <a:rPr lang="en-US" i="1" dirty="0" smtClean="0">
                <a:solidFill>
                  <a:srgbClr val="0033CC"/>
                </a:solidFill>
              </a:rPr>
              <a:t>&gt; [&lt;value&gt;] [&lt;size&gt;]</a:t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dirty="0" smtClean="0"/>
              <a:t>	Fills memory in </a:t>
            </a:r>
            <a:r>
              <a:rPr lang="en-US" i="1" dirty="0" err="1" smtClean="0">
                <a:solidFill>
                  <a:srgbClr val="0033CC"/>
                </a:solidFill>
              </a:rPr>
              <a:t>dest</a:t>
            </a:r>
            <a:r>
              <a:rPr lang="en-US" dirty="0" smtClean="0"/>
              <a:t> with pattern </a:t>
            </a:r>
            <a:r>
              <a:rPr lang="en-US" i="1" dirty="0" smtClean="0">
                <a:solidFill>
                  <a:srgbClr val="0033CC"/>
                </a:solidFill>
              </a:rPr>
              <a:t>value, </a:t>
            </a:r>
            <a:r>
              <a:rPr lang="en-US" i="1" dirty="0" err="1" smtClean="0">
                <a:solidFill>
                  <a:srgbClr val="0033CC"/>
                </a:solidFill>
              </a:rPr>
              <a:t>len</a:t>
            </a:r>
            <a:r>
              <a:rPr lang="en-US" i="1" dirty="0" smtClean="0"/>
              <a:t> </a:t>
            </a:r>
            <a:r>
              <a:rPr lang="en-US" dirty="0" smtClean="0"/>
              <a:t>elements of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33CC"/>
                </a:solidFill>
              </a:rPr>
              <a:t>size</a:t>
            </a:r>
            <a:r>
              <a:rPr lang="en-US" i="1" dirty="0" smtClean="0"/>
              <a:t> 	</a:t>
            </a:r>
            <a:r>
              <a:rPr lang="en-US" dirty="0" smtClean="0"/>
              <a:t>e.g</a:t>
            </a:r>
            <a:r>
              <a:rPr lang="en-US" i="1" dirty="0" smtClean="0"/>
              <a:t>. </a:t>
            </a:r>
            <a:r>
              <a:rPr lang="en-US" i="1" dirty="0" smtClean="0">
                <a:solidFill>
                  <a:srgbClr val="0033CC"/>
                </a:solidFill>
              </a:rPr>
              <a:t>fill </a:t>
            </a:r>
            <a:r>
              <a:rPr lang="de-DE" i="1" dirty="0" smtClean="0">
                <a:solidFill>
                  <a:srgbClr val="0033CC"/>
                </a:solidFill>
              </a:rPr>
              <a:t>0x10008 10 0x5A5A5A5A 4</a:t>
            </a:r>
            <a:endParaRPr lang="en-US" i="1" dirty="0" smtClean="0"/>
          </a:p>
          <a:p>
            <a:pPr lvl="1">
              <a:spcBef>
                <a:spcPts val="1200"/>
              </a:spcBef>
            </a:pPr>
            <a:r>
              <a:rPr lang="en-US" i="1" dirty="0" err="1" smtClean="0">
                <a:solidFill>
                  <a:srgbClr val="0033CC"/>
                </a:solidFill>
              </a:rPr>
              <a:t>memdump</a:t>
            </a:r>
            <a:r>
              <a:rPr lang="en-US" b="1" i="1" dirty="0" smtClean="0">
                <a:solidFill>
                  <a:srgbClr val="0033CC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[-append] [</a:t>
            </a:r>
            <a:r>
              <a:rPr lang="en-US" i="1" dirty="0" err="1" smtClean="0">
                <a:solidFill>
                  <a:srgbClr val="0033CC"/>
                </a:solidFill>
              </a:rPr>
              <a:t>srec</a:t>
            </a:r>
            <a:r>
              <a:rPr lang="en-US" i="1" dirty="0" smtClean="0">
                <a:solidFill>
                  <a:srgbClr val="0033CC"/>
                </a:solidFill>
              </a:rPr>
              <a:t> | raw] &lt;filename&gt; &lt;start&gt; &lt;</a:t>
            </a:r>
            <a:r>
              <a:rPr lang="en-US" i="1" dirty="0" err="1" smtClean="0">
                <a:solidFill>
                  <a:srgbClr val="0033CC"/>
                </a:solidFill>
              </a:rPr>
              <a:t>len</a:t>
            </a:r>
            <a:r>
              <a:rPr lang="en-US" i="1" dirty="0" smtClean="0">
                <a:solidFill>
                  <a:srgbClr val="0033CC"/>
                </a:solidFill>
              </a:rPr>
              <a:t>&gt;</a:t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dirty="0" smtClean="0"/>
              <a:t>	Writes a block of memory to a file in Motorola or binary 	format, e.g.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33CC"/>
                </a:solidFill>
              </a:rPr>
              <a:t>memdump</a:t>
            </a:r>
            <a:r>
              <a:rPr lang="en-US" b="1" i="1" dirty="0" smtClean="0">
                <a:solidFill>
                  <a:srgbClr val="0033CC"/>
                </a:solidFill>
              </a:rPr>
              <a:t> </a:t>
            </a:r>
            <a:r>
              <a:rPr lang="de-DE" i="1" dirty="0" err="1" smtClean="0">
                <a:solidFill>
                  <a:srgbClr val="0033CC"/>
                </a:solidFill>
              </a:rPr>
              <a:t>raw</a:t>
            </a:r>
            <a:r>
              <a:rPr lang="de-DE" i="1" dirty="0" smtClean="0">
                <a:solidFill>
                  <a:srgbClr val="0033CC"/>
                </a:solidFill>
              </a:rPr>
              <a:t> „c:\temp\</a:t>
            </a:r>
            <a:r>
              <a:rPr lang="de-DE" i="1" dirty="0" err="1" smtClean="0">
                <a:solidFill>
                  <a:srgbClr val="0033CC"/>
                </a:solidFill>
              </a:rPr>
              <a:t>Memdump.bin</a:t>
            </a:r>
            <a:r>
              <a:rPr lang="de-DE" i="1" dirty="0" smtClean="0">
                <a:solidFill>
                  <a:srgbClr val="0033CC"/>
                </a:solidFill>
              </a:rPr>
              <a:t>“ 0x0BBF558 1024</a:t>
            </a:r>
          </a:p>
          <a:p>
            <a:pPr lvl="1">
              <a:spcBef>
                <a:spcPts val="1200"/>
              </a:spcBef>
            </a:pPr>
            <a:r>
              <a:rPr lang="en-US" i="1" dirty="0" err="1" smtClean="0">
                <a:solidFill>
                  <a:srgbClr val="0033CC"/>
                </a:solidFill>
              </a:rPr>
              <a:t>memload</a:t>
            </a:r>
            <a:r>
              <a:rPr lang="en-US" i="1" dirty="0" smtClean="0">
                <a:solidFill>
                  <a:srgbClr val="0033CC"/>
                </a:solidFill>
              </a:rPr>
              <a:t> [</a:t>
            </a:r>
            <a:r>
              <a:rPr lang="en-US" i="1" dirty="0" err="1" smtClean="0">
                <a:solidFill>
                  <a:srgbClr val="0033CC"/>
                </a:solidFill>
              </a:rPr>
              <a:t>srec</a:t>
            </a:r>
            <a:r>
              <a:rPr lang="en-US" i="1" dirty="0" smtClean="0">
                <a:solidFill>
                  <a:srgbClr val="0033CC"/>
                </a:solidFill>
              </a:rPr>
              <a:t> | raw] &lt;filename&gt; [&lt;start&gt;] [&lt;</a:t>
            </a:r>
            <a:r>
              <a:rPr lang="en-US" i="1" dirty="0" err="1" smtClean="0">
                <a:solidFill>
                  <a:srgbClr val="0033CC"/>
                </a:solidFill>
              </a:rPr>
              <a:t>len</a:t>
            </a:r>
            <a:r>
              <a:rPr lang="en-US" i="1" dirty="0" smtClean="0">
                <a:solidFill>
                  <a:srgbClr val="0033CC"/>
                </a:solidFill>
              </a:rPr>
              <a:t>&gt;]</a:t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i="1" dirty="0" smtClean="0"/>
              <a:t>	</a:t>
            </a:r>
            <a:r>
              <a:rPr lang="en-US" dirty="0" smtClean="0"/>
              <a:t>Reads from a file and writes data to a block of memory, 	example: </a:t>
            </a:r>
            <a:r>
              <a:rPr lang="en-US" i="1" dirty="0" err="1" smtClean="0">
                <a:solidFill>
                  <a:srgbClr val="0033CC"/>
                </a:solidFill>
              </a:rPr>
              <a:t>memload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i="1" dirty="0" err="1" smtClean="0">
                <a:solidFill>
                  <a:srgbClr val="0033CC"/>
                </a:solidFill>
              </a:rPr>
              <a:t>srec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de-DE" i="1" dirty="0" smtClean="0">
                <a:solidFill>
                  <a:srgbClr val="0033CC"/>
                </a:solidFill>
              </a:rPr>
              <a:t>„c:\temp\Memdump.srec“ </a:t>
            </a:r>
            <a:endParaRPr lang="en-US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616624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Debugger Commands (Breakpoints)</a:t>
            </a:r>
          </a:p>
          <a:p>
            <a:pPr lvl="1">
              <a:spcBef>
                <a:spcPts val="1200"/>
              </a:spcBef>
            </a:pPr>
            <a:r>
              <a:rPr lang="en-US" sz="2600" i="1" dirty="0" smtClean="0">
                <a:solidFill>
                  <a:srgbClr val="0033CC"/>
                </a:solidFill>
              </a:rPr>
              <a:t>B	</a:t>
            </a:r>
            <a:r>
              <a:rPr lang="en-US" sz="2600" dirty="0" smtClean="0"/>
              <a:t>Lists information about breakpoints</a:t>
            </a:r>
          </a:p>
          <a:p>
            <a:pPr lvl="1">
              <a:spcBef>
                <a:spcPts val="1200"/>
              </a:spcBef>
            </a:pPr>
            <a:r>
              <a:rPr lang="en-US" sz="2600" i="1" dirty="0" smtClean="0">
                <a:solidFill>
                  <a:srgbClr val="0033CC"/>
                </a:solidFill>
              </a:rPr>
              <a:t>b [%&lt;label&gt;] [@&lt;count&gt;] [&amp;] [/off] [&lt;address&gt;] [{&lt;commands&gt;}]</a:t>
            </a: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	Installs a software breakpoint at the given address or function, </a:t>
            </a:r>
            <a:br>
              <a:rPr lang="en-US" sz="2600" dirty="0" smtClean="0"/>
            </a:br>
            <a:r>
              <a:rPr lang="en-US" sz="2600" dirty="0" smtClean="0"/>
              <a:t>	with an optional </a:t>
            </a:r>
            <a:r>
              <a:rPr lang="en-US" sz="2600" i="1" dirty="0" smtClean="0">
                <a:solidFill>
                  <a:srgbClr val="0033CC"/>
                </a:solidFill>
              </a:rPr>
              <a:t>label</a:t>
            </a:r>
            <a:r>
              <a:rPr lang="en-US" sz="2600" dirty="0" smtClean="0"/>
              <a:t> and </a:t>
            </a:r>
            <a:r>
              <a:rPr lang="en-US" sz="2600" i="1" dirty="0" smtClean="0">
                <a:solidFill>
                  <a:srgbClr val="0033CC"/>
                </a:solidFill>
              </a:rPr>
              <a:t>count</a:t>
            </a:r>
            <a:r>
              <a:rPr lang="en-US" sz="2600" dirty="0" smtClean="0"/>
              <a:t> of BP hits before target is stopped. 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i="1" dirty="0" smtClean="0">
                <a:solidFill>
                  <a:srgbClr val="0033CC"/>
                </a:solidFill>
              </a:rPr>
              <a:t>&amp;</a:t>
            </a:r>
            <a:r>
              <a:rPr lang="en-US" sz="2600" dirty="0" smtClean="0"/>
              <a:t>: beep when BP is hit, </a:t>
            </a:r>
            <a:r>
              <a:rPr lang="en-US" sz="2600" i="1" dirty="0" smtClean="0">
                <a:solidFill>
                  <a:srgbClr val="0033CC"/>
                </a:solidFill>
              </a:rPr>
              <a:t>/off</a:t>
            </a:r>
            <a:r>
              <a:rPr lang="en-US" sz="2600" dirty="0" smtClean="0"/>
              <a:t>: deactivates the BP, optional set of 	</a:t>
            </a:r>
            <a:r>
              <a:rPr lang="en-US" sz="2600" i="1" dirty="0" smtClean="0">
                <a:solidFill>
                  <a:srgbClr val="0033CC"/>
                </a:solidFill>
              </a:rPr>
              <a:t>commands </a:t>
            </a:r>
            <a:r>
              <a:rPr lang="en-US" sz="2600" dirty="0" smtClean="0"/>
              <a:t>to execute when the BP is triggered, examples: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i="1" dirty="0" smtClean="0">
                <a:solidFill>
                  <a:srgbClr val="0033CC"/>
                </a:solidFill>
              </a:rPr>
              <a:t>b %</a:t>
            </a:r>
            <a:r>
              <a:rPr lang="en-US" sz="2600" i="1" dirty="0" err="1" smtClean="0">
                <a:solidFill>
                  <a:srgbClr val="0033CC"/>
                </a:solidFill>
              </a:rPr>
              <a:t>BP_MainFunction</a:t>
            </a:r>
            <a:r>
              <a:rPr lang="en-US" sz="2600" i="1" dirty="0" smtClean="0">
                <a:solidFill>
                  <a:srgbClr val="0033CC"/>
                </a:solidFill>
              </a:rPr>
              <a:t> @100 MOD_vMain#12 { print MOD_u8State }</a:t>
            </a:r>
            <a:br>
              <a:rPr lang="en-US" sz="2600" i="1" dirty="0" smtClean="0">
                <a:solidFill>
                  <a:srgbClr val="0033CC"/>
                </a:solidFill>
              </a:rPr>
            </a:br>
            <a:r>
              <a:rPr lang="en-US" sz="2600" i="1" dirty="0" smtClean="0">
                <a:solidFill>
                  <a:srgbClr val="0033CC"/>
                </a:solidFill>
              </a:rPr>
              <a:t>	b “MOD1c1.c”#MOD_vMain#4 /off</a:t>
            </a:r>
            <a:br>
              <a:rPr lang="en-US" sz="2600" i="1" dirty="0" smtClean="0">
                <a:solidFill>
                  <a:srgbClr val="0033CC"/>
                </a:solidFill>
              </a:rPr>
            </a:br>
            <a:r>
              <a:rPr lang="en-US" sz="2600" i="1" dirty="0" smtClean="0">
                <a:solidFill>
                  <a:srgbClr val="0033CC"/>
                </a:solidFill>
              </a:rPr>
              <a:t>	b 0x0BFF1234</a:t>
            </a:r>
            <a:r>
              <a:rPr lang="en-US" sz="2600" dirty="0" smtClean="0"/>
              <a:t>	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i="1" dirty="0" smtClean="0">
                <a:solidFill>
                  <a:srgbClr val="0033CC"/>
                </a:solidFill>
              </a:rPr>
              <a:t>b { </a:t>
            </a:r>
            <a:r>
              <a:rPr lang="en-US" sz="2600" i="1" dirty="0" err="1" smtClean="0">
                <a:solidFill>
                  <a:srgbClr val="0033CC"/>
                </a:solidFill>
              </a:rPr>
              <a:t>mprintf</a:t>
            </a:r>
            <a:r>
              <a:rPr lang="en-US" sz="2600" i="1" dirty="0" smtClean="0">
                <a:solidFill>
                  <a:srgbClr val="0033CC"/>
                </a:solidFill>
              </a:rPr>
              <a:t>(“Test=%d\n", u16TestNo); if (u16TestNo &lt; 5 {resume}}</a:t>
            </a:r>
          </a:p>
          <a:p>
            <a:pPr lvl="1">
              <a:spcBef>
                <a:spcPts val="1200"/>
              </a:spcBef>
            </a:pPr>
            <a:r>
              <a:rPr lang="en-US" sz="2600" i="1" dirty="0" err="1" smtClean="0">
                <a:solidFill>
                  <a:srgbClr val="0033CC"/>
                </a:solidFill>
              </a:rPr>
              <a:t>bA</a:t>
            </a:r>
            <a:r>
              <a:rPr lang="en-US" sz="2600" i="1" dirty="0" smtClean="0">
                <a:solidFill>
                  <a:srgbClr val="0033CC"/>
                </a:solidFill>
              </a:rPr>
              <a:t>	</a:t>
            </a:r>
            <a:br>
              <a:rPr lang="en-US" sz="2600" i="1" dirty="0" smtClean="0">
                <a:solidFill>
                  <a:srgbClr val="0033CC"/>
                </a:solidFill>
              </a:rPr>
            </a:br>
            <a:r>
              <a:rPr lang="en-US" sz="2600" i="1" dirty="0" smtClean="0">
                <a:solidFill>
                  <a:srgbClr val="0033CC"/>
                </a:solidFill>
              </a:rPr>
              <a:t>	</a:t>
            </a:r>
            <a:r>
              <a:rPr lang="en-US" sz="2600" dirty="0" smtClean="0"/>
              <a:t>Same as</a:t>
            </a:r>
            <a:r>
              <a:rPr lang="en-US" sz="2600" i="1" dirty="0" smtClean="0">
                <a:solidFill>
                  <a:srgbClr val="0033CC"/>
                </a:solidFill>
              </a:rPr>
              <a:t> b </a:t>
            </a:r>
            <a:r>
              <a:rPr lang="en-US" sz="2600" dirty="0" smtClean="0"/>
              <a:t>but sets a temporary BP that is disabled when hit first time</a:t>
            </a:r>
          </a:p>
          <a:p>
            <a:pPr lvl="1">
              <a:spcBef>
                <a:spcPts val="1200"/>
              </a:spcBef>
            </a:pPr>
            <a:r>
              <a:rPr lang="en-US" sz="2600" i="1" dirty="0" err="1" smtClean="0">
                <a:solidFill>
                  <a:srgbClr val="0033CC"/>
                </a:solidFill>
              </a:rPr>
              <a:t>bif</a:t>
            </a:r>
            <a:r>
              <a:rPr lang="en-US" sz="2600" i="1" dirty="0" smtClean="0">
                <a:solidFill>
                  <a:srgbClr val="0033CC"/>
                </a:solidFill>
              </a:rPr>
              <a:t> [%&lt;label&gt;] [@&lt;count&gt;] &lt;address&gt; &lt;condition&gt;</a:t>
            </a:r>
            <a:br>
              <a:rPr lang="en-US" sz="2600" i="1" dirty="0" smtClean="0">
                <a:solidFill>
                  <a:srgbClr val="0033CC"/>
                </a:solidFill>
              </a:rPr>
            </a:br>
            <a:r>
              <a:rPr lang="en-US" sz="2600" i="1" dirty="0" smtClean="0">
                <a:solidFill>
                  <a:srgbClr val="0033CC"/>
                </a:solidFill>
              </a:rPr>
              <a:t>	</a:t>
            </a:r>
            <a:r>
              <a:rPr lang="en-US" sz="2600" dirty="0" smtClean="0"/>
              <a:t>Sets a conditional breakpoint, examples:</a:t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600" i="1" dirty="0" err="1" smtClean="0">
                <a:solidFill>
                  <a:srgbClr val="0033CC"/>
                </a:solidFill>
              </a:rPr>
              <a:t>bif</a:t>
            </a:r>
            <a:r>
              <a:rPr lang="en-US" sz="2600" i="1" dirty="0" smtClean="0">
                <a:solidFill>
                  <a:srgbClr val="0033CC"/>
                </a:solidFill>
              </a:rPr>
              <a:t> </a:t>
            </a:r>
            <a:r>
              <a:rPr lang="en-US" sz="2600" i="1" dirty="0" err="1" smtClean="0">
                <a:solidFill>
                  <a:srgbClr val="0033CC"/>
                </a:solidFill>
              </a:rPr>
              <a:t>MOD_vStateMachine</a:t>
            </a:r>
            <a:r>
              <a:rPr lang="en-US" sz="2600" i="1" dirty="0" smtClean="0">
                <a:solidFill>
                  <a:srgbClr val="0033CC"/>
                </a:solidFill>
              </a:rPr>
              <a:t> { MOD_u8State==5 }</a:t>
            </a:r>
            <a:br>
              <a:rPr lang="en-US" sz="2600" i="1" dirty="0" smtClean="0">
                <a:solidFill>
                  <a:srgbClr val="0033CC"/>
                </a:solidFill>
              </a:rPr>
            </a:br>
            <a:r>
              <a:rPr lang="en-US" sz="2600" i="1" dirty="0" smtClean="0">
                <a:solidFill>
                  <a:srgbClr val="0033CC"/>
                </a:solidFill>
              </a:rPr>
              <a:t>	</a:t>
            </a:r>
            <a:r>
              <a:rPr lang="en-US" sz="2600" i="1" dirty="0" err="1" smtClean="0">
                <a:solidFill>
                  <a:srgbClr val="0033CC"/>
                </a:solidFill>
              </a:rPr>
              <a:t>bif</a:t>
            </a:r>
            <a:r>
              <a:rPr lang="en-US" sz="2600" i="1" dirty="0" smtClean="0">
                <a:solidFill>
                  <a:srgbClr val="0033CC"/>
                </a:solidFill>
              </a:rPr>
              <a:t> 0x0BFF1234 { </a:t>
            </a:r>
            <a:r>
              <a:rPr lang="en-US" sz="2600" i="1" dirty="0" err="1" smtClean="0">
                <a:solidFill>
                  <a:srgbClr val="0033CC"/>
                </a:solidFill>
              </a:rPr>
              <a:t>boInit</a:t>
            </a:r>
            <a:r>
              <a:rPr lang="en-US" sz="2600" i="1" dirty="0" smtClean="0">
                <a:solidFill>
                  <a:srgbClr val="0033CC"/>
                </a:solidFill>
              </a:rPr>
              <a:t> == false }</a:t>
            </a:r>
          </a:p>
          <a:p>
            <a:pPr lvl="1">
              <a:spcBef>
                <a:spcPts val="1200"/>
              </a:spcBef>
            </a:pPr>
            <a:r>
              <a:rPr lang="en-US" sz="2600" i="1" dirty="0" smtClean="0">
                <a:solidFill>
                  <a:srgbClr val="0033CC"/>
                </a:solidFill>
              </a:rPr>
              <a:t>resume [ &lt;address&gt; ]</a:t>
            </a:r>
            <a:br>
              <a:rPr lang="en-US" sz="2600" i="1" dirty="0" smtClean="0">
                <a:solidFill>
                  <a:srgbClr val="0033CC"/>
                </a:solidFill>
              </a:rPr>
            </a:br>
            <a:r>
              <a:rPr lang="en-US" sz="2600" i="1" dirty="0" smtClean="0">
                <a:solidFill>
                  <a:srgbClr val="0033CC"/>
                </a:solidFill>
              </a:rPr>
              <a:t>	</a:t>
            </a:r>
            <a:r>
              <a:rPr lang="en-US" sz="2600" dirty="0" smtClean="0"/>
              <a:t>Resumes program execution at the specified </a:t>
            </a:r>
            <a:r>
              <a:rPr lang="en-US" sz="2600" i="1" dirty="0" smtClean="0">
                <a:solidFill>
                  <a:srgbClr val="0033CC"/>
                </a:solidFill>
              </a:rPr>
              <a:t>address</a:t>
            </a:r>
            <a:r>
              <a:rPr lang="en-US" sz="2600" i="1" dirty="0" smtClean="0"/>
              <a:t>,</a:t>
            </a:r>
            <a:endParaRPr lang="en-US" sz="2600" dirty="0" smtClean="0">
              <a:solidFill>
                <a:srgbClr val="0033CC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600" i="1" dirty="0" smtClean="0">
                <a:solidFill>
                  <a:srgbClr val="0033CC"/>
                </a:solidFill>
              </a:rPr>
              <a:t>D	</a:t>
            </a:r>
            <a:r>
              <a:rPr lang="en-US" sz="2600" dirty="0" smtClean="0"/>
              <a:t>Deletes all software breakpoints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Debugger Commands (Misc.)</a:t>
            </a:r>
          </a:p>
          <a:p>
            <a:pPr marL="540000" lvl="1">
              <a:spcBef>
                <a:spcPts val="1200"/>
              </a:spcBef>
            </a:pPr>
            <a:r>
              <a:rPr lang="en-US" i="1" dirty="0" smtClean="0">
                <a:solidFill>
                  <a:srgbClr val="0033CC"/>
                </a:solidFill>
              </a:rPr>
              <a:t>help &lt;</a:t>
            </a:r>
            <a:r>
              <a:rPr lang="en-US" i="1" dirty="0" err="1" smtClean="0">
                <a:solidFill>
                  <a:srgbClr val="0033CC"/>
                </a:solidFill>
              </a:rPr>
              <a:t>cmd</a:t>
            </a:r>
            <a:r>
              <a:rPr lang="en-US" i="1" dirty="0" smtClean="0">
                <a:solidFill>
                  <a:srgbClr val="0033CC"/>
                </a:solidFill>
              </a:rPr>
              <a:t>&gt;</a:t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dirty="0" smtClean="0"/>
              <a:t>	Invokes documentation for the specific command</a:t>
            </a:r>
          </a:p>
          <a:p>
            <a:pPr marL="540000" lvl="1">
              <a:spcBef>
                <a:spcPts val="600"/>
              </a:spcBef>
            </a:pPr>
            <a:r>
              <a:rPr lang="en-US" i="1" dirty="0" smtClean="0">
                <a:solidFill>
                  <a:srgbClr val="0033CC"/>
                </a:solidFill>
              </a:rPr>
              <a:t>usage &lt;command&gt;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Displays syntax description for the command</a:t>
            </a:r>
            <a:endParaRPr lang="en-US" dirty="0" smtClean="0">
              <a:solidFill>
                <a:srgbClr val="0033CC"/>
              </a:solidFill>
            </a:endParaRPr>
          </a:p>
          <a:p>
            <a:pPr marL="540000" lvl="1">
              <a:spcBef>
                <a:spcPts val="600"/>
              </a:spcBef>
            </a:pPr>
            <a:r>
              <a:rPr lang="en-US" i="1" dirty="0" smtClean="0">
                <a:solidFill>
                  <a:srgbClr val="0033CC"/>
                </a:solidFill>
              </a:rPr>
              <a:t>echo &lt;txt&gt;</a:t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i="1" dirty="0" smtClean="0"/>
              <a:t>	</a:t>
            </a:r>
            <a:r>
              <a:rPr lang="en-US" dirty="0" smtClean="0"/>
              <a:t>Prints to given text in the command pane. Used inside BP 	commands</a:t>
            </a:r>
          </a:p>
          <a:p>
            <a:pPr marL="540000" lvl="1">
              <a:spcBef>
                <a:spcPts val="600"/>
              </a:spcBef>
            </a:pPr>
            <a:r>
              <a:rPr lang="en-US" i="1" dirty="0" err="1" smtClean="0">
                <a:solidFill>
                  <a:srgbClr val="0033CC"/>
                </a:solidFill>
              </a:rPr>
              <a:t>mprintf</a:t>
            </a:r>
            <a:r>
              <a:rPr lang="en-US" i="1" dirty="0" smtClean="0">
                <a:solidFill>
                  <a:srgbClr val="0033CC"/>
                </a:solidFill>
              </a:rPr>
              <a:t> (</a:t>
            </a:r>
            <a:r>
              <a:rPr lang="en-US" i="1" dirty="0" err="1" smtClean="0">
                <a:solidFill>
                  <a:srgbClr val="0033CC"/>
                </a:solidFill>
              </a:rPr>
              <a:t>format_string</a:t>
            </a:r>
            <a:r>
              <a:rPr lang="en-US" i="1" dirty="0" smtClean="0">
                <a:solidFill>
                  <a:srgbClr val="0033CC"/>
                </a:solidFill>
              </a:rPr>
              <a:t>, ...)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Like the C-function </a:t>
            </a:r>
            <a:r>
              <a:rPr lang="en-US" dirty="0" err="1" smtClean="0"/>
              <a:t>printf</a:t>
            </a:r>
            <a:r>
              <a:rPr lang="en-US" dirty="0" smtClean="0"/>
              <a:t>, format and print text in the command 	pane</a:t>
            </a:r>
          </a:p>
          <a:p>
            <a:pPr marL="540000" lvl="1">
              <a:spcBef>
                <a:spcPts val="600"/>
              </a:spcBef>
            </a:pPr>
            <a:r>
              <a:rPr lang="en-US" i="1" dirty="0" smtClean="0">
                <a:solidFill>
                  <a:srgbClr val="0033CC"/>
                </a:solidFill>
              </a:rPr>
              <a:t>clear</a:t>
            </a:r>
            <a:r>
              <a:rPr lang="en-US" dirty="0" smtClean="0"/>
              <a:t> 	</a:t>
            </a:r>
            <a:br>
              <a:rPr lang="en-US" dirty="0" smtClean="0"/>
            </a:br>
            <a:r>
              <a:rPr lang="en-US" dirty="0" smtClean="0"/>
              <a:t>	Clear text in the debugger command pane</a:t>
            </a:r>
          </a:p>
          <a:p>
            <a:pPr marL="540000" lvl="1">
              <a:spcBef>
                <a:spcPts val="600"/>
              </a:spcBef>
            </a:pPr>
            <a:r>
              <a:rPr lang="en-US" i="1" dirty="0" smtClean="0">
                <a:solidFill>
                  <a:srgbClr val="0033CC"/>
                </a:solidFill>
              </a:rPr>
              <a:t>q, quit, </a:t>
            </a:r>
            <a:r>
              <a:rPr lang="en-US" i="1" dirty="0" err="1" smtClean="0">
                <a:solidFill>
                  <a:srgbClr val="0033CC"/>
                </a:solidFill>
              </a:rPr>
              <a:t>quitall</a:t>
            </a:r>
            <a:r>
              <a:rPr lang="en-US" dirty="0" smtClean="0"/>
              <a:t>  	</a:t>
            </a:r>
            <a:br>
              <a:rPr lang="en-US" dirty="0" smtClean="0"/>
            </a:br>
            <a:r>
              <a:rPr lang="en-US" dirty="0" smtClean="0"/>
              <a:t>	Quit the debugger, closes all Multi windows </a:t>
            </a:r>
          </a:p>
          <a:p>
            <a:pPr marL="540000" lvl="1">
              <a:spcBef>
                <a:spcPts val="600"/>
              </a:spcBef>
            </a:pPr>
            <a:r>
              <a:rPr lang="en-US" i="1" dirty="0" smtClean="0">
                <a:solidFill>
                  <a:srgbClr val="0033CC"/>
                </a:solidFill>
              </a:rPr>
              <a:t>p, print &lt;</a:t>
            </a:r>
            <a:r>
              <a:rPr lang="en-US" i="1" dirty="0" err="1" smtClean="0">
                <a:solidFill>
                  <a:srgbClr val="0033CC"/>
                </a:solidFill>
              </a:rPr>
              <a:t>expr</a:t>
            </a:r>
            <a:r>
              <a:rPr lang="en-US" i="1" dirty="0" smtClean="0">
                <a:solidFill>
                  <a:srgbClr val="0033CC"/>
                </a:solidFill>
              </a:rPr>
              <a:t>&gt;</a:t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i="1" dirty="0" smtClean="0">
                <a:solidFill>
                  <a:srgbClr val="0033CC"/>
                </a:solidFill>
              </a:rPr>
              <a:t>	</a:t>
            </a:r>
            <a:r>
              <a:rPr lang="en-US" dirty="0" smtClean="0"/>
              <a:t>Print an object pointed to by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i="1" dirty="0" err="1" smtClean="0">
                <a:solidFill>
                  <a:srgbClr val="0033CC"/>
                </a:solidFill>
              </a:rPr>
              <a:t>expr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in the debugger command pane</a:t>
            </a:r>
            <a:endParaRPr lang="en-US" i="1" dirty="0" smtClean="0">
              <a:solidFill>
                <a:srgbClr val="0033CC"/>
              </a:solidFill>
            </a:endParaRP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Scripting (RC Scripts)</a:t>
            </a:r>
          </a:p>
          <a:p>
            <a:pPr lvl="1"/>
            <a:r>
              <a:rPr lang="en-US" dirty="0" smtClean="0"/>
              <a:t>Debugger commands can be combined in scripts (*.</a:t>
            </a:r>
            <a:r>
              <a:rPr lang="en-US" dirty="0" err="1" smtClean="0"/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Scripts contain „functions“ with a C-like syntax</a:t>
            </a:r>
          </a:p>
          <a:p>
            <a:pPr lvl="1"/>
            <a:r>
              <a:rPr lang="en-US" dirty="0" smtClean="0"/>
              <a:t>Scripts are executed by calling them from the Debugger command pane</a:t>
            </a:r>
          </a:p>
          <a:p>
            <a:pPr lvl="1"/>
            <a:r>
              <a:rPr lang="en-US" dirty="0" smtClean="0"/>
              <a:t>Scripts can be added to the Multi-Debugger GUI (e.g. Toolbar)</a:t>
            </a:r>
          </a:p>
          <a:p>
            <a:pPr lvl="1"/>
            <a:r>
              <a:rPr lang="en-US" dirty="0" smtClean="0"/>
              <a:t>Example for a script (refer also to the ..\</a:t>
            </a:r>
            <a:r>
              <a:rPr lang="en-US" dirty="0" err="1" smtClean="0"/>
              <a:t>rc</a:t>
            </a:r>
            <a:r>
              <a:rPr lang="en-US" dirty="0" smtClean="0"/>
              <a:t> directory in your project):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500" b="1" dirty="0" smtClean="0">
              <a:latin typeface="Courier New" pitchFamily="49" charset="0"/>
            </a:endParaRP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define </a:t>
            </a:r>
            <a:r>
              <a:rPr lang="en-US" sz="1500" b="1" dirty="0" err="1" smtClean="0">
                <a:latin typeface="Courier New" pitchFamily="49" charset="0"/>
              </a:rPr>
              <a:t>MyScript</a:t>
            </a:r>
            <a:r>
              <a:rPr lang="en-US" sz="1500" b="1" dirty="0" smtClean="0">
                <a:latin typeface="Courier New" pitchFamily="49" charset="0"/>
              </a:rPr>
              <a:t>() 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{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  </a:t>
            </a:r>
            <a:r>
              <a:rPr lang="en-US" sz="1500" b="1" dirty="0" err="1" smtClean="0">
                <a:latin typeface="Courier New" pitchFamily="49" charset="0"/>
              </a:rPr>
              <a:t>bA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</a:rPr>
              <a:t>IDLE_vLoop_Tsk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</a:rPr>
              <a:t>/* halt the target */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	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  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</a:rPr>
              <a:t>/* Print some variables from EXEA */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  </a:t>
            </a:r>
            <a:r>
              <a:rPr lang="en-US" sz="1500" b="1" dirty="0" err="1" smtClean="0">
                <a:latin typeface="Courier New" pitchFamily="49" charset="0"/>
              </a:rPr>
              <a:t>mprintf</a:t>
            </a:r>
            <a:r>
              <a:rPr lang="en-US" sz="1500" b="1" dirty="0" smtClean="0">
                <a:latin typeface="Courier New" pitchFamily="49" charset="0"/>
              </a:rPr>
              <a:t>("&gt;&gt;EXEA__u32RecordCntr: %d",EXEA__u32RecordCntr)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  </a:t>
            </a:r>
            <a:r>
              <a:rPr lang="en-US" sz="1500" b="1" dirty="0" err="1" smtClean="0">
                <a:latin typeface="Courier New" pitchFamily="49" charset="0"/>
              </a:rPr>
              <a:t>mprintf</a:t>
            </a:r>
            <a:r>
              <a:rPr lang="en-US" sz="1500" b="1" dirty="0" smtClean="0">
                <a:latin typeface="Courier New" pitchFamily="49" charset="0"/>
              </a:rPr>
              <a:t>("\n&gt;&gt;Active Error IDs:")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  </a:t>
            </a:r>
            <a:r>
              <a:rPr lang="en-US" sz="1500" b="1" dirty="0" err="1" smtClean="0">
                <a:latin typeface="Courier New" pitchFamily="49" charset="0"/>
              </a:rPr>
              <a:t>eval</a:t>
            </a:r>
            <a:r>
              <a:rPr lang="en-US" sz="1500" b="1" dirty="0" smtClean="0">
                <a:latin typeface="Courier New" pitchFamily="49" charset="0"/>
              </a:rPr>
              <a:t> ($</a:t>
            </a:r>
            <a:r>
              <a:rPr lang="en-US" sz="1500" b="1" dirty="0" err="1" smtClean="0">
                <a:latin typeface="Courier New" pitchFamily="49" charset="0"/>
              </a:rPr>
              <a:t>cnt</a:t>
            </a:r>
            <a:r>
              <a:rPr lang="en-US" sz="1500" b="1" dirty="0" smtClean="0">
                <a:latin typeface="Courier New" pitchFamily="49" charset="0"/>
              </a:rPr>
              <a:t>=0)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  while($</a:t>
            </a:r>
            <a:r>
              <a:rPr lang="en-US" sz="1500" b="1" dirty="0" err="1" smtClean="0">
                <a:latin typeface="Courier New" pitchFamily="49" charset="0"/>
              </a:rPr>
              <a:t>cnt</a:t>
            </a:r>
            <a:r>
              <a:rPr lang="en-US" sz="1500" b="1" dirty="0" smtClean="0">
                <a:latin typeface="Courier New" pitchFamily="49" charset="0"/>
              </a:rPr>
              <a:t>&lt;10) 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  {  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     print </a:t>
            </a:r>
            <a:r>
              <a:rPr lang="en-US" sz="1500" b="1" dirty="0" err="1" smtClean="0">
                <a:latin typeface="Courier New" pitchFamily="49" charset="0"/>
              </a:rPr>
              <a:t>EXEA__astErrorRecord</a:t>
            </a:r>
            <a:r>
              <a:rPr lang="en-US" sz="1500" b="1" dirty="0" smtClean="0">
                <a:latin typeface="Courier New" pitchFamily="49" charset="0"/>
              </a:rPr>
              <a:t>[$</a:t>
            </a:r>
            <a:r>
              <a:rPr lang="en-US" sz="1500" b="1" dirty="0" err="1" smtClean="0">
                <a:latin typeface="Courier New" pitchFamily="49" charset="0"/>
              </a:rPr>
              <a:t>cnt</a:t>
            </a:r>
            <a:r>
              <a:rPr lang="en-US" sz="1500" b="1" dirty="0" smtClean="0">
                <a:latin typeface="Courier New" pitchFamily="49" charset="0"/>
              </a:rPr>
              <a:t>].</a:t>
            </a:r>
            <a:r>
              <a:rPr lang="en-US" sz="1500" b="1" dirty="0" err="1" smtClean="0">
                <a:latin typeface="Courier New" pitchFamily="49" charset="0"/>
              </a:rPr>
              <a:t>enErrorID</a:t>
            </a:r>
            <a:endParaRPr lang="en-US" sz="1500" b="1" dirty="0" smtClean="0">
              <a:latin typeface="Courier New" pitchFamily="49" charset="0"/>
            </a:endParaRP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     </a:t>
            </a:r>
            <a:r>
              <a:rPr lang="en-US" sz="1500" b="1" dirty="0" err="1" smtClean="0">
                <a:latin typeface="Courier New" pitchFamily="49" charset="0"/>
              </a:rPr>
              <a:t>eval</a:t>
            </a:r>
            <a:r>
              <a:rPr lang="en-US" sz="1500" b="1" dirty="0" smtClean="0">
                <a:latin typeface="Courier New" pitchFamily="49" charset="0"/>
              </a:rPr>
              <a:t> ($</a:t>
            </a:r>
            <a:r>
              <a:rPr lang="en-US" sz="1500" b="1" dirty="0" err="1" smtClean="0">
                <a:latin typeface="Courier New" pitchFamily="49" charset="0"/>
              </a:rPr>
              <a:t>cnt</a:t>
            </a:r>
            <a:r>
              <a:rPr lang="en-US" sz="1500" b="1" dirty="0" smtClean="0">
                <a:latin typeface="Courier New" pitchFamily="49" charset="0"/>
              </a:rPr>
              <a:t>++)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  }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  c </a:t>
            </a:r>
            <a:r>
              <a:rPr lang="en-US" sz="1500" b="1" dirty="0" smtClean="0">
                <a:solidFill>
                  <a:srgbClr val="008000"/>
                </a:solidFill>
                <a:latin typeface="Courier New" pitchFamily="49" charset="0"/>
              </a:rPr>
              <a:t>/* continue program */</a:t>
            </a:r>
            <a:r>
              <a:rPr lang="en-US" sz="1500" b="1" dirty="0" smtClean="0">
                <a:latin typeface="Courier New" pitchFamily="49" charset="0"/>
              </a:rPr>
              <a:t>  </a:t>
            </a:r>
          </a:p>
          <a:p>
            <a:pPr marL="648000" lvl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500" b="1" dirty="0" smtClean="0">
                <a:latin typeface="Courier New" pitchFamily="49" charset="0"/>
              </a:rPr>
              <a:t>}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Trace &amp; Debug Subsystem:</a:t>
            </a:r>
          </a:p>
          <a:p>
            <a:pPr lvl="1"/>
            <a:r>
              <a:rPr lang="en-US" sz="2000" dirty="0" smtClean="0"/>
              <a:t>Record and log </a:t>
            </a:r>
            <a:r>
              <a:rPr lang="en-US" sz="2000" i="1" dirty="0" smtClean="0"/>
              <a:t>Trace Objects </a:t>
            </a:r>
            <a:r>
              <a:rPr lang="en-US" sz="2000" dirty="0" smtClean="0"/>
              <a:t>from the ECU</a:t>
            </a:r>
          </a:p>
          <a:p>
            <a:pPr lvl="1"/>
            <a:r>
              <a:rPr lang="en-US" sz="2000" dirty="0" smtClean="0"/>
              <a:t>Convert data in human readable format</a:t>
            </a:r>
          </a:p>
          <a:p>
            <a:pPr lvl="1"/>
            <a:r>
              <a:rPr lang="en-US" sz="2000" dirty="0" smtClean="0"/>
              <a:t>Convert data for a Tool for further analysis of the trace</a:t>
            </a:r>
          </a:p>
          <a:p>
            <a:pPr lvl="1"/>
            <a:r>
              <a:rPr lang="en-US" sz="2000" dirty="0" smtClean="0"/>
              <a:t>work together with Trace Tooling</a:t>
            </a:r>
          </a:p>
          <a:p>
            <a:pPr lvl="1"/>
            <a:r>
              <a:rPr lang="en-US" sz="2000" dirty="0" smtClean="0"/>
              <a:t>written in C++ in an object oriented programming method</a:t>
            </a:r>
            <a:br>
              <a:rPr lang="en-US" sz="2000" dirty="0" smtClean="0"/>
            </a:br>
            <a:endParaRPr lang="en-US" sz="2000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Workflow</a:t>
            </a:r>
            <a:endParaRPr lang="de-DE" dirty="0" smtClean="0"/>
          </a:p>
          <a:p>
            <a:pPr lvl="1"/>
            <a:r>
              <a:rPr lang="en-US" sz="2000" dirty="0" smtClean="0"/>
              <a:t>ECU software calls trace macro to log a trace point</a:t>
            </a:r>
          </a:p>
          <a:p>
            <a:pPr lvl="1"/>
            <a:r>
              <a:rPr lang="en-US" sz="2000" dirty="0" smtClean="0"/>
              <a:t>the macro ask to ring buffer mechanism</a:t>
            </a:r>
          </a:p>
          <a:p>
            <a:pPr lvl="1"/>
            <a:r>
              <a:rPr lang="en-US" sz="2000" dirty="0" smtClean="0"/>
              <a:t>If enough space, macro writes trace point data into the ring buffer</a:t>
            </a:r>
          </a:p>
          <a:p>
            <a:pPr lvl="1"/>
            <a:r>
              <a:rPr lang="en-US" sz="2000" dirty="0" smtClean="0"/>
              <a:t>Set event to inform that ring buffer has data to be send to data sink</a:t>
            </a:r>
            <a:endParaRPr lang="de-DE" sz="2000" dirty="0" smtClean="0"/>
          </a:p>
          <a:p>
            <a:pPr lvl="1"/>
            <a:r>
              <a:rPr lang="en-US" sz="2000" dirty="0" smtClean="0"/>
              <a:t>Event checks data sink communication</a:t>
            </a:r>
          </a:p>
          <a:p>
            <a:pPr lvl="1"/>
            <a:r>
              <a:rPr lang="en-US" sz="2000" dirty="0" smtClean="0"/>
              <a:t>if all is OK, trace point data is sent to data sink</a:t>
            </a: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&amp; Debug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detailed description of the debugging commands can be found in the </a:t>
            </a:r>
            <a:r>
              <a:rPr lang="en-US" sz="2400" dirty="0" err="1" smtClean="0"/>
              <a:t>Greenhills</a:t>
            </a:r>
            <a:r>
              <a:rPr lang="en-US" sz="2400" dirty="0" smtClean="0"/>
              <a:t> Multi Debugger Command Reference: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Greenhills</a:t>
            </a:r>
            <a:r>
              <a:rPr lang="en-US" dirty="0" smtClean="0"/>
              <a:t> Debugger</a:t>
            </a:r>
            <a:endParaRPr 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8106205" cy="346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Exception Handler EXEA</a:t>
            </a:r>
          </a:p>
          <a:p>
            <a:r>
              <a:rPr lang="en-US" sz="2400" dirty="0" smtClean="0"/>
              <a:t>Central instance for processing system failure and malfunction</a:t>
            </a:r>
            <a:endParaRPr lang="de-DE" sz="2400" dirty="0" smtClean="0"/>
          </a:p>
          <a:p>
            <a:r>
              <a:rPr lang="en-US" sz="2400" dirty="0" smtClean="0"/>
              <a:t>Each exception is associated to one EXEA error class:</a:t>
            </a:r>
            <a:endParaRPr lang="de-DE" sz="2400" dirty="0" smtClean="0"/>
          </a:p>
          <a:p>
            <a:pPr lvl="1"/>
            <a:r>
              <a:rPr lang="en-US" sz="2000" dirty="0" smtClean="0"/>
              <a:t>Fatal Exception</a:t>
            </a:r>
            <a:br>
              <a:rPr lang="en-US" sz="2000" dirty="0" smtClean="0"/>
            </a:br>
            <a:r>
              <a:rPr lang="en-US" sz="2000" dirty="0" smtClean="0"/>
              <a:t>system is forced to shut down</a:t>
            </a:r>
            <a:endParaRPr lang="de-DE" sz="2000" dirty="0" smtClean="0"/>
          </a:p>
          <a:p>
            <a:pPr lvl="1"/>
            <a:r>
              <a:rPr lang="en-US" sz="2000" dirty="0" smtClean="0"/>
              <a:t>Malfunction Exception</a:t>
            </a:r>
            <a:br>
              <a:rPr lang="en-US" sz="2000" dirty="0" smtClean="0"/>
            </a:br>
            <a:r>
              <a:rPr lang="en-US" sz="2000" dirty="0" smtClean="0"/>
              <a:t>less critical than a Fatal exception</a:t>
            </a:r>
            <a:br>
              <a:rPr lang="en-US" sz="2000" dirty="0" smtClean="0"/>
            </a:br>
            <a:r>
              <a:rPr lang="en-US" sz="2000" dirty="0" smtClean="0"/>
              <a:t>Configurable feature to raise a fatal exception after pre-defined number of malfunction errors (disabled by default in JGP2014)</a:t>
            </a:r>
            <a:endParaRPr lang="de-DE" sz="2000" dirty="0" smtClean="0"/>
          </a:p>
          <a:p>
            <a:pPr lvl="1"/>
            <a:r>
              <a:rPr lang="en-US" sz="2000" dirty="0" smtClean="0"/>
              <a:t>Wrong Parameter Exception</a:t>
            </a:r>
            <a:br>
              <a:rPr lang="en-US" sz="2000" dirty="0" smtClean="0"/>
            </a:br>
            <a:r>
              <a:rPr lang="en-US" sz="2000" dirty="0" smtClean="0"/>
              <a:t>least critical exception</a:t>
            </a:r>
            <a:br>
              <a:rPr lang="en-US" sz="2000" dirty="0" smtClean="0"/>
            </a:br>
            <a:r>
              <a:rPr lang="en-US" sz="2000" dirty="0" smtClean="0"/>
              <a:t>Configurable feature to raise a fatal exception after pre-defined number of wrong parameter errors (disabled by default in JGP2014)</a:t>
            </a: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EXEA - Exceptions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mainly deals with exception logging</a:t>
            </a:r>
          </a:p>
          <a:p>
            <a:r>
              <a:rPr lang="en-US" sz="2400" dirty="0" smtClean="0"/>
              <a:t>possibility to perform additional exception handling by configuring a common handler function</a:t>
            </a:r>
            <a:br>
              <a:rPr lang="en-US" sz="2400" dirty="0" smtClean="0"/>
            </a:br>
            <a:r>
              <a:rPr lang="en-US" sz="2400" dirty="0" smtClean="0"/>
              <a:t>(invoked whenever a specific type of exception is flagged)</a:t>
            </a:r>
            <a:endParaRPr lang="de-DE" sz="2400" dirty="0" smtClean="0"/>
          </a:p>
          <a:p>
            <a:r>
              <a:rPr lang="en-US" sz="2400" dirty="0" smtClean="0"/>
              <a:t>Exceptions are stored in a ring buffer</a:t>
            </a:r>
          </a:p>
          <a:p>
            <a:r>
              <a:rPr lang="en-US" sz="2400" dirty="0" smtClean="0"/>
              <a:t>Option for JGP2014:</a:t>
            </a:r>
            <a:br>
              <a:rPr lang="en-US" sz="2400" dirty="0" smtClean="0"/>
            </a:br>
            <a:r>
              <a:rPr lang="en-US" sz="2400" dirty="0" smtClean="0"/>
              <a:t>store the error record in a </a:t>
            </a:r>
            <a:r>
              <a:rPr lang="en-US" sz="2400" u="sng" dirty="0" smtClean="0"/>
              <a:t>process-local ring buffer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additionally in a </a:t>
            </a:r>
            <a:r>
              <a:rPr lang="en-US" sz="2400" u="sng" dirty="0" smtClean="0"/>
              <a:t>global ring buffer</a:t>
            </a:r>
            <a:r>
              <a:rPr lang="en-US" sz="2400" dirty="0" smtClean="0"/>
              <a:t> which is stored in the No-init RAM (OCRAM)</a:t>
            </a:r>
            <a:endParaRPr lang="de-DE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EXEA - Exceptions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Configuration</a:t>
            </a:r>
          </a:p>
          <a:p>
            <a:r>
              <a:rPr lang="en-US" sz="2400" dirty="0" smtClean="0"/>
              <a:t>EXEA configuration is done via </a:t>
            </a:r>
            <a:r>
              <a:rPr lang="en-US" sz="2400" dirty="0" err="1" smtClean="0"/>
              <a:t>ProSeCo</a:t>
            </a:r>
            <a:endParaRPr lang="en-US" sz="2400" dirty="0" smtClean="0"/>
          </a:p>
          <a:p>
            <a:r>
              <a:rPr lang="en-US" sz="2400" dirty="0" err="1" smtClean="0"/>
              <a:t>ProSeCo</a:t>
            </a:r>
            <a:r>
              <a:rPr lang="en-US" sz="2400" dirty="0" smtClean="0"/>
              <a:t> generates the file EXEAGen2ci.h</a:t>
            </a:r>
          </a:p>
          <a:p>
            <a:r>
              <a:rPr lang="en-US" sz="2400" dirty="0" smtClean="0"/>
              <a:t>Following table shows a summary of the parameters:</a:t>
            </a:r>
          </a:p>
          <a:p>
            <a:pPr lvl="1">
              <a:tabLst>
                <a:tab pos="3316288" algn="l"/>
              </a:tabLst>
            </a:pPr>
            <a:r>
              <a:rPr lang="en-US" sz="2000" dirty="0" err="1" smtClean="0"/>
              <a:t>ErrorID</a:t>
            </a:r>
            <a:r>
              <a:rPr lang="en-US" sz="2000" dirty="0" smtClean="0"/>
              <a:t>	Index to the error table</a:t>
            </a:r>
            <a:endParaRPr lang="de-DE" sz="2000" dirty="0" smtClean="0"/>
          </a:p>
          <a:p>
            <a:pPr lvl="1">
              <a:tabLst>
                <a:tab pos="3316288" algn="l"/>
              </a:tabLst>
            </a:pPr>
            <a:r>
              <a:rPr lang="en-US" sz="2000" dirty="0" err="1" smtClean="0"/>
              <a:t>enErrorClass</a:t>
            </a:r>
            <a:r>
              <a:rPr lang="en-US" sz="2000" dirty="0" smtClean="0"/>
              <a:t>	error type and consequently action</a:t>
            </a:r>
            <a:endParaRPr lang="de-DE" sz="2000" dirty="0" smtClean="0"/>
          </a:p>
          <a:p>
            <a:pPr lvl="1">
              <a:tabLst>
                <a:tab pos="3316288" algn="l"/>
              </a:tabLst>
            </a:pPr>
            <a:r>
              <a:rPr lang="en-US" sz="2000" dirty="0" err="1" smtClean="0"/>
              <a:t>ERSFunction</a:t>
            </a:r>
            <a:r>
              <a:rPr lang="en-US" sz="2000" dirty="0" smtClean="0"/>
              <a:t>	DO NOT USE</a:t>
            </a:r>
            <a:endParaRPr lang="de-DE" sz="2000" dirty="0" smtClean="0"/>
          </a:p>
          <a:p>
            <a:pPr lvl="1">
              <a:tabLst>
                <a:tab pos="3316288" algn="l"/>
              </a:tabLst>
            </a:pPr>
            <a:r>
              <a:rPr lang="en-US" sz="2000" dirty="0" err="1" smtClean="0"/>
              <a:t>ApplicationFunction</a:t>
            </a:r>
            <a:r>
              <a:rPr lang="en-US" sz="2000" dirty="0" smtClean="0"/>
              <a:t>	DO NOT USE</a:t>
            </a:r>
          </a:p>
          <a:p>
            <a:pPr lvl="1">
              <a:tabLst>
                <a:tab pos="3316288" algn="l"/>
              </a:tabLst>
            </a:pPr>
            <a:r>
              <a:rPr lang="en-US" sz="2000" dirty="0" err="1" smtClean="0"/>
              <a:t>ErrorStorageId</a:t>
            </a:r>
            <a:r>
              <a:rPr lang="en-US" sz="2000" dirty="0" smtClean="0"/>
              <a:t>	DO NOT USE</a:t>
            </a:r>
            <a:endParaRPr lang="de-DE" sz="2000" dirty="0" smtClean="0"/>
          </a:p>
          <a:p>
            <a:pPr lvl="1">
              <a:tabLst>
                <a:tab pos="3316288" algn="l"/>
                <a:tab pos="5743575" algn="l"/>
              </a:tabLst>
            </a:pPr>
            <a:r>
              <a:rPr lang="en-US" sz="2000" dirty="0" smtClean="0"/>
              <a:t>u8StoreLocal	Storage class of the error:</a:t>
            </a:r>
            <a:br>
              <a:rPr lang="en-US" sz="2000" dirty="0" smtClean="0"/>
            </a:br>
            <a:r>
              <a:rPr lang="en-US" sz="2000" dirty="0" smtClean="0"/>
              <a:t>	0x00: local + global	0x01: local only</a:t>
            </a:r>
            <a:endParaRPr lang="de-DE" sz="2000" dirty="0" smtClean="0"/>
          </a:p>
          <a:p>
            <a:pPr lvl="1">
              <a:tabLst>
                <a:tab pos="3316288" algn="l"/>
              </a:tabLst>
            </a:pPr>
            <a:r>
              <a:rPr lang="en-US" sz="2000" dirty="0" smtClean="0"/>
              <a:t>u8NotStored	Don’t store flag:</a:t>
            </a:r>
            <a:br>
              <a:rPr lang="en-US" sz="2000" dirty="0" smtClean="0"/>
            </a:br>
            <a:r>
              <a:rPr lang="en-US" sz="2000" dirty="0" smtClean="0"/>
              <a:t>	0x00: stored in </a:t>
            </a:r>
            <a:r>
              <a:rPr lang="en-US" sz="2000" dirty="0" err="1" smtClean="0"/>
              <a:t>ringbuffer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0x01: not stored in </a:t>
            </a:r>
            <a:r>
              <a:rPr lang="en-US" sz="2000" dirty="0" err="1" smtClean="0"/>
              <a:t>ringbuffer</a:t>
            </a:r>
            <a:r>
              <a:rPr lang="en-US" sz="2000" dirty="0" smtClean="0"/>
              <a:t> </a:t>
            </a:r>
            <a:endParaRPr lang="de-DE" sz="2000" dirty="0" smtClean="0"/>
          </a:p>
          <a:p>
            <a:pPr lvl="1">
              <a:tabLst>
                <a:tab pos="3316288" algn="l"/>
              </a:tabLst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EXEA - Exceptions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Usage</a:t>
            </a:r>
          </a:p>
          <a:p>
            <a:pPr lvl="0"/>
            <a:r>
              <a:rPr lang="en-US" sz="2400" dirty="0" err="1" smtClean="0"/>
              <a:t>EXEA_vHandleException</a:t>
            </a:r>
            <a:r>
              <a:rPr lang="en-US" sz="2400" dirty="0" smtClean="0"/>
              <a:t>() must be placed at the point in the code where the error occurs</a:t>
            </a:r>
            <a:endParaRPr lang="de-DE" sz="2400" dirty="0" smtClean="0"/>
          </a:p>
          <a:p>
            <a:pPr lvl="0"/>
            <a:r>
              <a:rPr lang="en-US" sz="2400" dirty="0" smtClean="0"/>
              <a:t>usable for diagnostics:</a:t>
            </a:r>
          </a:p>
          <a:p>
            <a:pPr lvl="1">
              <a:tabLst>
                <a:tab pos="4305300" algn="l"/>
              </a:tabLst>
            </a:pPr>
            <a:r>
              <a:rPr lang="en-US" sz="2000" dirty="0" err="1" smtClean="0"/>
              <a:t>EXEA_vClearGlobalRingbuffer</a:t>
            </a:r>
            <a:r>
              <a:rPr lang="en-US" sz="2000" dirty="0" smtClean="0"/>
              <a:t>()	clear the global ring buffer</a:t>
            </a:r>
          </a:p>
          <a:p>
            <a:pPr lvl="1">
              <a:tabLst>
                <a:tab pos="4305300" algn="l"/>
              </a:tabLst>
            </a:pPr>
            <a:r>
              <a:rPr lang="en-US" sz="2000" dirty="0" err="1" smtClean="0"/>
              <a:t>EXEA_vClearRingbuffer</a:t>
            </a:r>
            <a:r>
              <a:rPr lang="en-US" sz="2000" dirty="0" smtClean="0"/>
              <a:t>()	clear the local ring buffer of the</a:t>
            </a:r>
            <a:br>
              <a:rPr lang="en-US" sz="2000" dirty="0" smtClean="0"/>
            </a:br>
            <a:r>
              <a:rPr lang="en-US" sz="2000" dirty="0" smtClean="0"/>
              <a:t>	process where the call was made</a:t>
            </a:r>
          </a:p>
          <a:p>
            <a:pPr lvl="1">
              <a:tabLst>
                <a:tab pos="4305300" algn="l"/>
              </a:tabLst>
            </a:pPr>
            <a:r>
              <a:rPr lang="en-US" sz="2000" dirty="0" err="1" smtClean="0"/>
              <a:t>EXEA_pstRingbufferAccess</a:t>
            </a:r>
            <a:r>
              <a:rPr lang="en-US" sz="2000" dirty="0" smtClean="0"/>
              <a:t>()	access the local ring buffer</a:t>
            </a:r>
            <a:endParaRPr lang="de-DE" sz="2000" dirty="0" smtClean="0"/>
          </a:p>
          <a:p>
            <a:pPr>
              <a:tabLst>
                <a:tab pos="3316288" algn="l"/>
              </a:tabLst>
            </a:pPr>
            <a:endParaRPr lang="de-DE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EXEA - Exceptions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Example</a:t>
            </a:r>
          </a:p>
          <a:p>
            <a:r>
              <a:rPr lang="en-US" sz="2400" dirty="0" smtClean="0"/>
              <a:t>SDH file (</a:t>
            </a:r>
            <a:r>
              <a:rPr lang="en-US" sz="2400" dirty="0" err="1" smtClean="0"/>
              <a:t>ProSeCo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define and configure the exception:</a:t>
            </a:r>
          </a:p>
          <a:p>
            <a:pPr lvl="1"/>
            <a:r>
              <a:rPr lang="en-US" sz="2000" dirty="0" smtClean="0"/>
              <a:t>Error class</a:t>
            </a:r>
          </a:p>
          <a:p>
            <a:pPr lvl="1"/>
            <a:r>
              <a:rPr lang="en-US" sz="2000" dirty="0" smtClean="0"/>
              <a:t>Error ID</a:t>
            </a:r>
          </a:p>
          <a:p>
            <a:pPr lvl="1"/>
            <a:r>
              <a:rPr lang="de-DE" sz="2000" dirty="0" smtClean="0"/>
              <a:t>Module ID (n</a:t>
            </a:r>
            <a:r>
              <a:rPr lang="en-US" sz="2000" dirty="0" err="1" smtClean="0"/>
              <a:t>ame</a:t>
            </a:r>
            <a:r>
              <a:rPr lang="en-US" sz="2000" dirty="0" smtClean="0"/>
              <a:t> space)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EXEA DEFINE </a:t>
            </a:r>
            <a:r>
              <a:rPr lang="en-US" sz="18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MALFUNC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EXCEPTION </a:t>
            </a:r>
            <a:r>
              <a:rPr lang="en-US" sz="18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GSCHED_Exc_ReadReqFail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IN NAMESPACE </a:t>
            </a:r>
            <a:r>
              <a:rPr lang="en-US" sz="18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GSCHED_Package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2900" lvl="1" indent="-342900">
              <a:buNone/>
            </a:pPr>
            <a:r>
              <a:rPr lang="en-US" sz="1800" dirty="0" smtClean="0"/>
              <a:t>	(all in one line)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EXEA - Exceptions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1255713" algn="l"/>
              </a:tabLst>
            </a:pPr>
            <a:r>
              <a:rPr lang="de-DE" sz="2400" dirty="0" smtClean="0"/>
              <a:t>C </a:t>
            </a:r>
            <a:r>
              <a:rPr lang="de-DE" sz="2400" dirty="0" err="1" smtClean="0"/>
              <a:t>file</a:t>
            </a:r>
            <a:r>
              <a:rPr lang="de-DE" sz="2400" dirty="0" smtClean="0"/>
              <a:t> (</a:t>
            </a:r>
            <a:r>
              <a:rPr lang="de-DE" sz="2400" dirty="0" err="1" smtClean="0"/>
              <a:t>source</a:t>
            </a:r>
            <a:r>
              <a:rPr lang="de-DE" sz="2400" dirty="0" smtClean="0"/>
              <a:t>)</a:t>
            </a:r>
            <a:br>
              <a:rPr lang="de-DE" sz="2400" dirty="0" smtClean="0"/>
            </a:br>
            <a:r>
              <a:rPr lang="de-DE" sz="2400" dirty="0" err="1" smtClean="0"/>
              <a:t>call</a:t>
            </a:r>
            <a:r>
              <a:rPr lang="de-DE" sz="2400" dirty="0" smtClean="0"/>
              <a:t> </a:t>
            </a:r>
            <a:r>
              <a:rPr lang="de-DE" sz="2400" dirty="0" err="1" smtClean="0"/>
              <a:t>EXEA_vHandleException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</a:t>
            </a:r>
            <a:r>
              <a:rPr lang="de-DE" sz="2400" dirty="0" smtClean="0"/>
              <a:t>:</a:t>
            </a:r>
          </a:p>
          <a:p>
            <a:pPr lvl="1">
              <a:tabLst>
                <a:tab pos="1255713" algn="l"/>
              </a:tabLst>
            </a:pPr>
            <a:r>
              <a:rPr lang="de-DE" sz="2000" dirty="0" smtClean="0"/>
              <a:t>Module ID</a:t>
            </a:r>
          </a:p>
          <a:p>
            <a:pPr lvl="1">
              <a:tabLst>
                <a:tab pos="1255713" algn="l"/>
              </a:tabLst>
            </a:pPr>
            <a:r>
              <a:rPr lang="de-DE" sz="2000" dirty="0" smtClean="0"/>
              <a:t>Error ID</a:t>
            </a:r>
          </a:p>
          <a:p>
            <a:pPr lvl="1">
              <a:tabLst>
                <a:tab pos="1255713" algn="l"/>
              </a:tabLst>
            </a:pPr>
            <a:r>
              <a:rPr lang="de-DE" sz="2000" dirty="0" smtClean="0"/>
              <a:t>Error </a:t>
            </a:r>
            <a:r>
              <a:rPr lang="de-DE" sz="2000" dirty="0" err="1" smtClean="0"/>
              <a:t>line</a:t>
            </a:r>
            <a:r>
              <a:rPr lang="de-DE" sz="2000" dirty="0" smtClean="0"/>
              <a:t> (in </a:t>
            </a:r>
            <a:r>
              <a:rPr lang="de-DE" sz="2000" dirty="0" err="1" smtClean="0"/>
              <a:t>code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, </a:t>
            </a:r>
            <a:r>
              <a:rPr lang="en-AU" sz="2000" dirty="0" smtClean="0"/>
              <a:t>32 bit, __LINE__ can be used</a:t>
            </a:r>
            <a:r>
              <a:rPr lang="de-DE" sz="2000" dirty="0" smtClean="0"/>
              <a:t>)</a:t>
            </a:r>
          </a:p>
          <a:p>
            <a:pPr lvl="1">
              <a:tabLst>
                <a:tab pos="1255713" algn="l"/>
              </a:tabLst>
            </a:pPr>
            <a:r>
              <a:rPr lang="de-DE" sz="2000" dirty="0" smtClean="0"/>
              <a:t>Additional </a:t>
            </a:r>
            <a:r>
              <a:rPr lang="de-DE" sz="2000" dirty="0" err="1" smtClean="0"/>
              <a:t>data</a:t>
            </a:r>
            <a:r>
              <a:rPr lang="de-DE" sz="2000" dirty="0" smtClean="0"/>
              <a:t> (optional)</a:t>
            </a:r>
          </a:p>
          <a:p>
            <a:pPr marL="914400" lvl="1" indent="-457200">
              <a:buNone/>
              <a:tabLst>
                <a:tab pos="1255713" algn="l"/>
              </a:tabLst>
            </a:pPr>
            <a:r>
              <a:rPr lang="en-AU" dirty="0" smtClean="0"/>
              <a:t>A count number of the occurrences is added automatically</a:t>
            </a:r>
          </a:p>
          <a:p>
            <a:pPr marL="914400" lvl="1" indent="-457200">
              <a:buNone/>
              <a:tabLst>
                <a:tab pos="1255713" algn="l"/>
              </a:tabLst>
            </a:pP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de-D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EXEA_vHandleException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de-D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GSCHED_Package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,         //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EXEA_tenModuleID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GSCHED_Exc_ReadReqFail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, // 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EXEA_tenErrorID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de-D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	__LINE__,</a:t>
            </a:r>
            <a:br>
              <a:rPr lang="de-D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	(uint32)</a:t>
            </a:r>
            <a:r>
              <a:rPr lang="de-DE" sz="1800" dirty="0" err="1" smtClean="0">
                <a:latin typeface="Courier New" pitchFamily="49" charset="0"/>
                <a:cs typeface="Courier New" pitchFamily="49" charset="0"/>
              </a:rPr>
              <a:t>enRes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de-D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EXEA - Exceptions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55713" algn="l"/>
              </a:tabLst>
            </a:pPr>
            <a:r>
              <a:rPr lang="en-US" sz="2400" dirty="0" smtClean="0"/>
              <a:t>WES is part of the ARTEMMIS framework and provides wrapping macros to easily use EXEA functionality within the framework:</a:t>
            </a:r>
          </a:p>
          <a:p>
            <a:pPr lvl="1">
              <a:tabLst>
                <a:tab pos="1255713" algn="l"/>
              </a:tabLst>
            </a:pPr>
            <a:r>
              <a:rPr lang="en-US" sz="2000" dirty="0" err="1" smtClean="0"/>
              <a:t>WES_ThrowError</a:t>
            </a:r>
            <a:endParaRPr lang="en-US" sz="2000" dirty="0" smtClean="0"/>
          </a:p>
          <a:p>
            <a:pPr marL="342900" lvl="1" indent="-342900">
              <a:buFont typeface="Wingdings" panose="05000000000000000000" pitchFamily="2" charset="2"/>
              <a:buChar char="§"/>
              <a:tabLst>
                <a:tab pos="1255713" algn="l"/>
              </a:tabLst>
            </a:pPr>
            <a:r>
              <a:rPr lang="en-US" sz="2400" dirty="0" smtClean="0"/>
              <a:t>Only 1 parameter has to be provided for </a:t>
            </a:r>
            <a:r>
              <a:rPr lang="en-US" sz="2000" dirty="0" err="1" smtClean="0"/>
              <a:t>WES_ThrowError</a:t>
            </a:r>
            <a:r>
              <a:rPr lang="en-US" sz="2000" dirty="0" smtClean="0"/>
              <a:t>:</a:t>
            </a:r>
          </a:p>
          <a:p>
            <a:pPr lvl="1">
              <a:tabLst>
                <a:tab pos="1255713" algn="l"/>
              </a:tabLst>
            </a:pPr>
            <a:r>
              <a:rPr lang="en-US" sz="2000" dirty="0" smtClean="0"/>
              <a:t>Error ID</a:t>
            </a:r>
          </a:p>
          <a:p>
            <a:pPr lvl="1">
              <a:tabLst>
                <a:tab pos="1255713" algn="l"/>
              </a:tabLst>
            </a:pPr>
            <a:r>
              <a:rPr lang="de-DE" sz="2000" dirty="0" smtClean="0"/>
              <a:t>Additional </a:t>
            </a:r>
            <a:r>
              <a:rPr lang="de-DE" sz="2000" dirty="0" err="1" smtClean="0"/>
              <a:t>data</a:t>
            </a:r>
            <a:r>
              <a:rPr lang="de-DE" sz="2000" dirty="0" smtClean="0"/>
              <a:t> (optional)</a:t>
            </a:r>
          </a:p>
          <a:p>
            <a:pPr>
              <a:tabLst>
                <a:tab pos="1255713" algn="l"/>
              </a:tabLst>
            </a:pPr>
            <a:r>
              <a:rPr lang="en-US" sz="2400" dirty="0" smtClean="0"/>
              <a:t>All other information for EXEA is added automatically by the wrapping macro</a:t>
            </a:r>
          </a:p>
          <a:p>
            <a:pPr>
              <a:tabLst>
                <a:tab pos="1255713" algn="l"/>
              </a:tabLst>
            </a:pPr>
            <a:r>
              <a:rPr lang="en-US" sz="2400" dirty="0" smtClean="0"/>
              <a:t>32 bit EXEA line number is split into</a:t>
            </a:r>
          </a:p>
          <a:p>
            <a:pPr lvl="1">
              <a:tabLst>
                <a:tab pos="1255713" algn="l"/>
              </a:tabLst>
            </a:pPr>
            <a:r>
              <a:rPr lang="en-US" sz="2000" dirty="0" smtClean="0"/>
              <a:t>16 bit file ID and</a:t>
            </a:r>
          </a:p>
          <a:p>
            <a:pPr lvl="1">
              <a:tabLst>
                <a:tab pos="1255713" algn="l"/>
              </a:tabLst>
            </a:pPr>
            <a:r>
              <a:rPr lang="en-US" sz="2000" dirty="0" smtClean="0"/>
              <a:t>16 line number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 - Exceptions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9900"/>
              </a:buClr>
              <a:buSzPts val="1000"/>
              <a:buNone/>
            </a:pPr>
            <a:r>
              <a:rPr lang="en-US" sz="2000" dirty="0" smtClean="0"/>
              <a:t>Inside every XXX_ErrorIDs.hpp (replace XXX with package name):</a:t>
            </a:r>
          </a:p>
          <a:p>
            <a:r>
              <a:rPr lang="en-US" sz="2000" dirty="0" smtClean="0"/>
              <a:t>Define __PACKAGE__  (used as module ID in WES macro)</a:t>
            </a:r>
            <a:br>
              <a:rPr lang="en-US" sz="2000" dirty="0" smtClean="0"/>
            </a:br>
            <a:r>
              <a:rPr lang="en-US" sz="2000" dirty="0" smtClean="0"/>
              <a:t>Should be defined before header protection conditional compilation.</a:t>
            </a:r>
          </a:p>
          <a:p>
            <a:r>
              <a:rPr lang="en-US" sz="2000" dirty="0" smtClean="0"/>
              <a:t>Contains enumeration with filenames declared as </a:t>
            </a:r>
            <a:r>
              <a:rPr lang="en-US" sz="2000" dirty="0" err="1" smtClean="0"/>
              <a:t>cpp</a:t>
            </a:r>
            <a:r>
              <a:rPr lang="en-US" sz="2000" dirty="0" smtClean="0"/>
              <a:t> and </a:t>
            </a:r>
            <a:r>
              <a:rPr lang="en-US" sz="2000" dirty="0" err="1" smtClean="0"/>
              <a:t>hpp</a:t>
            </a:r>
            <a:r>
              <a:rPr lang="en-US" sz="2000" dirty="0" smtClean="0"/>
              <a:t> identifiers</a:t>
            </a:r>
          </a:p>
          <a:p>
            <a:r>
              <a:rPr lang="en-US" sz="2000" dirty="0" smtClean="0"/>
              <a:t>Starts with </a:t>
            </a:r>
            <a:r>
              <a:rPr lang="en-US" sz="2000" dirty="0" err="1" smtClean="0"/>
              <a:t>XXX_artemmis_none</a:t>
            </a:r>
            <a:r>
              <a:rPr lang="en-US" sz="2000" dirty="0" smtClean="0"/>
              <a:t> and ends with </a:t>
            </a:r>
            <a:r>
              <a:rPr lang="en-US" sz="2000" dirty="0" err="1" smtClean="0"/>
              <a:t>XXX_artemmis_next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Enumeration has to contain the name of all files, which include XXX_ErrorIDs.hpp</a:t>
            </a:r>
          </a:p>
          <a:p>
            <a:r>
              <a:rPr lang="en-US" sz="2000" dirty="0" smtClean="0"/>
              <a:t>Example:</a:t>
            </a:r>
          </a:p>
          <a:p>
            <a:pPr>
              <a:tabLst>
                <a:tab pos="1255713" algn="l"/>
              </a:tabLst>
            </a:pPr>
            <a:endParaRPr lang="en-US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 – Exceptions Usage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23728" y="3645024"/>
            <a:ext cx="4752528" cy="285477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lIns="83969" tIns="41985" rIns="83969" bIns="41985">
            <a:spAutoFit/>
          </a:bodyPr>
          <a:lstStyle/>
          <a:p>
            <a:r>
              <a:rPr lang="en-US" sz="1200" noProof="1" smtClean="0">
                <a:latin typeface="Courier New" pitchFamily="49" charset="0"/>
              </a:rPr>
              <a:t>…</a:t>
            </a:r>
            <a:br>
              <a:rPr lang="en-US" sz="1200" noProof="1" smtClean="0">
                <a:latin typeface="Courier New" pitchFamily="49" charset="0"/>
              </a:rPr>
            </a:br>
            <a:r>
              <a:rPr lang="en-US" sz="1200" noProof="1" smtClean="0">
                <a:latin typeface="Courier New" pitchFamily="49" charset="0"/>
              </a:rPr>
              <a:t>#define __PACKAGE__ XXX</a:t>
            </a:r>
          </a:p>
          <a:p>
            <a:endParaRPr lang="en-US" sz="1200" noProof="1" smtClean="0">
              <a:latin typeface="Courier New" pitchFamily="49" charset="0"/>
            </a:endParaRPr>
          </a:p>
          <a:p>
            <a:r>
              <a:rPr lang="en-US" sz="1200" noProof="1" smtClean="0">
                <a:latin typeface="Courier New" pitchFamily="49" charset="0"/>
              </a:rPr>
              <a:t>#ifndef XXX_ERRORIDS_HPP</a:t>
            </a:r>
            <a:br>
              <a:rPr lang="en-US" sz="1200" noProof="1" smtClean="0">
                <a:latin typeface="Courier New" pitchFamily="49" charset="0"/>
              </a:rPr>
            </a:br>
            <a:r>
              <a:rPr lang="en-US" sz="1200" noProof="1" smtClean="0">
                <a:latin typeface="Courier New" pitchFamily="49" charset="0"/>
              </a:rPr>
              <a:t>#define XXX_ERRORIDS_HPP</a:t>
            </a:r>
            <a:br>
              <a:rPr lang="en-US" sz="1200" noProof="1" smtClean="0">
                <a:latin typeface="Courier New" pitchFamily="49" charset="0"/>
              </a:rPr>
            </a:br>
            <a:r>
              <a:rPr lang="en-US" sz="1200" noProof="1" smtClean="0">
                <a:latin typeface="Courier New" pitchFamily="49" charset="0"/>
              </a:rPr>
              <a:t/>
            </a:r>
            <a:br>
              <a:rPr lang="en-US" sz="1200" noProof="1" smtClean="0">
                <a:latin typeface="Courier New" pitchFamily="49" charset="0"/>
              </a:rPr>
            </a:br>
            <a:r>
              <a:rPr lang="en-US" sz="1200" noProof="1" smtClean="0">
                <a:latin typeface="Courier New" pitchFamily="49" charset="0"/>
              </a:rPr>
              <a:t>#include "WES1C1.hpp"</a:t>
            </a:r>
          </a:p>
          <a:p>
            <a:endParaRPr lang="en-US" sz="1200" noProof="1" smtClean="0">
              <a:latin typeface="Courier New" pitchFamily="49" charset="0"/>
            </a:endParaRPr>
          </a:p>
          <a:p>
            <a:r>
              <a:rPr lang="en-US" sz="1200" noProof="1" smtClean="0">
                <a:latin typeface="Courier New" pitchFamily="49" charset="0"/>
              </a:rPr>
              <a:t>enum { XXX_artemmis_none       = 0</a:t>
            </a:r>
            <a:br>
              <a:rPr lang="en-US" sz="1200" noProof="1" smtClean="0">
                <a:latin typeface="Courier New" pitchFamily="49" charset="0"/>
              </a:rPr>
            </a:br>
            <a:r>
              <a:rPr lang="en-US" sz="1200" noProof="1" smtClean="0">
                <a:latin typeface="Courier New" pitchFamily="49" charset="0"/>
              </a:rPr>
              <a:t>        , XXX_MessageTimer_cpp = 1</a:t>
            </a:r>
            <a:br>
              <a:rPr lang="en-US" sz="1200" noProof="1" smtClean="0">
                <a:latin typeface="Courier New" pitchFamily="49" charset="0"/>
              </a:rPr>
            </a:br>
            <a:r>
              <a:rPr lang="en-US" sz="1200" noProof="1" smtClean="0">
                <a:latin typeface="Courier New" pitchFamily="49" charset="0"/>
              </a:rPr>
              <a:t>        , XXX_Framework_i_hpp  = 2</a:t>
            </a:r>
            <a:br>
              <a:rPr lang="en-US" sz="1200" noProof="1" smtClean="0">
                <a:latin typeface="Courier New" pitchFamily="49" charset="0"/>
              </a:rPr>
            </a:br>
            <a:r>
              <a:rPr lang="en-US" sz="1200" noProof="1" smtClean="0">
                <a:latin typeface="Courier New" pitchFamily="49" charset="0"/>
              </a:rPr>
              <a:t>        , XXX_Framework_cpp    = 3</a:t>
            </a:r>
            <a:br>
              <a:rPr lang="en-US" sz="1200" noProof="1" smtClean="0">
                <a:latin typeface="Courier New" pitchFamily="49" charset="0"/>
              </a:rPr>
            </a:br>
            <a:r>
              <a:rPr lang="en-US" sz="1200" noProof="1" smtClean="0">
                <a:latin typeface="Courier New" pitchFamily="49" charset="0"/>
              </a:rPr>
              <a:t>        …</a:t>
            </a:r>
            <a:br>
              <a:rPr lang="en-US" sz="1200" noProof="1" smtClean="0">
                <a:latin typeface="Courier New" pitchFamily="49" charset="0"/>
              </a:rPr>
            </a:br>
            <a:r>
              <a:rPr lang="en-US" sz="1200" noProof="1" smtClean="0">
                <a:latin typeface="Courier New" pitchFamily="49" charset="0"/>
              </a:rPr>
              <a:t>        , XXX_artemmis_next};</a:t>
            </a:r>
          </a:p>
          <a:p>
            <a:r>
              <a:rPr lang="en-US" sz="1200" noProof="1" smtClean="0">
                <a:latin typeface="Courier New" pitchFamily="49" charset="0"/>
              </a:rPr>
              <a:t>#endif</a:t>
            </a:r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  <a:buSzPts val="1000"/>
              <a:buNone/>
            </a:pPr>
            <a:r>
              <a:rPr lang="en-US" sz="2000" dirty="0" smtClean="0"/>
              <a:t>CPP file which uses WES:</a:t>
            </a:r>
          </a:p>
          <a:p>
            <a:r>
              <a:rPr lang="en-US" sz="2000" dirty="0" smtClean="0"/>
              <a:t>Include XXX_ErrorIDs.hpp as last include before start of code.</a:t>
            </a:r>
          </a:p>
          <a:p>
            <a:r>
              <a:rPr lang="en-US" sz="2000" dirty="0" smtClean="0"/>
              <a:t>Define __FILEID__ with one of the </a:t>
            </a:r>
            <a:r>
              <a:rPr lang="en-US" sz="2000" dirty="0" err="1" smtClean="0"/>
              <a:t>enum</a:t>
            </a:r>
            <a:r>
              <a:rPr lang="en-US" sz="2000" dirty="0" smtClean="0"/>
              <a:t> values from XXX_ErrorIDs.hpp.</a:t>
            </a:r>
            <a:br>
              <a:rPr lang="en-US" sz="2000" dirty="0" smtClean="0"/>
            </a:br>
            <a:r>
              <a:rPr lang="en-US" sz="2000" dirty="0" smtClean="0"/>
              <a:t>This </a:t>
            </a:r>
            <a:r>
              <a:rPr lang="en-US" sz="2000" dirty="0" err="1" smtClean="0"/>
              <a:t>enum</a:t>
            </a:r>
            <a:r>
              <a:rPr lang="en-US" sz="2000" dirty="0" smtClean="0"/>
              <a:t> value should correspond with the name of the CPP file.</a:t>
            </a:r>
          </a:p>
          <a:p>
            <a:r>
              <a:rPr lang="en-US" sz="2000" dirty="0" smtClean="0"/>
              <a:t>Example:</a:t>
            </a:r>
          </a:p>
          <a:p>
            <a:pPr>
              <a:tabLst>
                <a:tab pos="1255713" algn="l"/>
              </a:tabLst>
            </a:pPr>
            <a:endParaRPr lang="en-US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 – Exceptions Usage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23728" y="2636912"/>
            <a:ext cx="4104456" cy="100812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lIns="83969" tIns="41985" rIns="83969" bIns="41985">
            <a:spAutoFit/>
          </a:bodyPr>
          <a:lstStyle/>
          <a:p>
            <a:r>
              <a:rPr lang="en-US" sz="1200" noProof="1" smtClean="0">
                <a:latin typeface="Courier New" pitchFamily="49" charset="0"/>
              </a:rPr>
              <a:t>…</a:t>
            </a:r>
            <a:br>
              <a:rPr lang="en-US" sz="1200" noProof="1" smtClean="0">
                <a:latin typeface="Courier New" pitchFamily="49" charset="0"/>
              </a:rPr>
            </a:br>
            <a:r>
              <a:rPr lang="en-US" sz="1200" noProof="1" smtClean="0">
                <a:latin typeface="Courier New" pitchFamily="49" charset="0"/>
              </a:rPr>
              <a:t>#include "XXX_ErrorIDs.hpp"</a:t>
            </a:r>
          </a:p>
          <a:p>
            <a:r>
              <a:rPr lang="en-US" sz="1200" noProof="1" smtClean="0">
                <a:latin typeface="Courier New" pitchFamily="49" charset="0"/>
              </a:rPr>
              <a:t> </a:t>
            </a:r>
          </a:p>
          <a:p>
            <a:r>
              <a:rPr lang="en-US" sz="1200" noProof="1" smtClean="0">
                <a:latin typeface="Courier New" pitchFamily="49" charset="0"/>
              </a:rPr>
              <a:t>#define __FILEID__ XXX_Framework_cpp</a:t>
            </a:r>
            <a:br>
              <a:rPr lang="en-US" sz="1200" noProof="1" smtClean="0">
                <a:latin typeface="Courier New" pitchFamily="49" charset="0"/>
              </a:rPr>
            </a:br>
            <a:r>
              <a:rPr lang="en-US" sz="1200" noProof="1" smtClean="0">
                <a:latin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Trace Tooling</a:t>
            </a:r>
            <a:r>
              <a:rPr lang="en-GB" sz="2600" dirty="0" smtClean="0"/>
              <a:t>:</a:t>
            </a:r>
          </a:p>
          <a:p>
            <a:pPr lvl="1"/>
            <a:r>
              <a:rPr lang="en-US" sz="2000" dirty="0" smtClean="0"/>
              <a:t>responsible for read </a:t>
            </a:r>
            <a:r>
              <a:rPr lang="en-US" sz="2000" i="1" dirty="0" smtClean="0"/>
              <a:t>configuration system files TCS</a:t>
            </a:r>
          </a:p>
          <a:p>
            <a:pPr lvl="1"/>
            <a:r>
              <a:rPr lang="en-US" sz="2000" i="1" dirty="0" smtClean="0"/>
              <a:t>And configuration module files TCM</a:t>
            </a:r>
          </a:p>
          <a:p>
            <a:pPr lvl="1"/>
            <a:r>
              <a:rPr lang="en-US" sz="2000" dirty="0" smtClean="0"/>
              <a:t>generate code that works with Trace &amp; Debug Subsystem</a:t>
            </a: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&amp; Debug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9900"/>
              </a:buClr>
              <a:buSzPts val="1000"/>
              <a:buNone/>
            </a:pPr>
            <a:r>
              <a:rPr lang="en-US" sz="2000" dirty="0" smtClean="0"/>
              <a:t>HPP files which uses WES: </a:t>
            </a:r>
          </a:p>
          <a:p>
            <a:r>
              <a:rPr lang="en-US" sz="2000" dirty="0" smtClean="0"/>
              <a:t>XXX_ErrorIDs.hpp should not be included in any HPP file</a:t>
            </a:r>
            <a:br>
              <a:rPr lang="en-US" sz="2000" dirty="0" smtClean="0"/>
            </a:br>
            <a:r>
              <a:rPr lang="en-US" sz="2000" dirty="0" smtClean="0"/>
              <a:t>except for _i.hpp files.</a:t>
            </a:r>
          </a:p>
          <a:p>
            <a:r>
              <a:rPr lang="en-US" sz="2000" dirty="0" smtClean="0"/>
              <a:t>At the end of the header file there should be an </a:t>
            </a:r>
            <a:br>
              <a:rPr lang="en-US" sz="2000" dirty="0" smtClean="0"/>
            </a:br>
            <a:r>
              <a:rPr lang="en-US" sz="2000" dirty="0" smtClean="0"/>
              <a:t>#</a:t>
            </a:r>
            <a:r>
              <a:rPr lang="en-US" sz="2000" dirty="0" err="1" smtClean="0"/>
              <a:t>undef</a:t>
            </a:r>
            <a:r>
              <a:rPr lang="en-US" sz="2000" dirty="0" smtClean="0"/>
              <a:t> for __FILEID__ and __PACKAGE__</a:t>
            </a:r>
          </a:p>
          <a:p>
            <a:r>
              <a:rPr lang="en-US" sz="2000" dirty="0" smtClean="0"/>
              <a:t>If the compiler reports an error for redefinition of __PACKAGE__ or __FILEID__</a:t>
            </a:r>
            <a:br>
              <a:rPr lang="en-US" sz="2000" dirty="0" smtClean="0"/>
            </a:br>
            <a:r>
              <a:rPr lang="en-US" sz="2000" dirty="0" smtClean="0"/>
              <a:t>then this usually means that some _i.hpp file does not #</a:t>
            </a:r>
            <a:r>
              <a:rPr lang="en-US" sz="2000" dirty="0" err="1" smtClean="0"/>
              <a:t>undef</a:t>
            </a:r>
            <a:r>
              <a:rPr lang="en-US" sz="2000" dirty="0" smtClean="0"/>
              <a:t> them at the end.</a:t>
            </a:r>
          </a:p>
          <a:p>
            <a:r>
              <a:rPr lang="en-US" sz="2000" dirty="0" smtClean="0"/>
              <a:t>Example:</a:t>
            </a:r>
          </a:p>
          <a:p>
            <a:pPr>
              <a:tabLst>
                <a:tab pos="1255713" algn="l"/>
              </a:tabLst>
            </a:pPr>
            <a:endParaRPr lang="en-US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 – Exceptions Usage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51720" y="4221088"/>
            <a:ext cx="4104456" cy="174678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 lIns="83969" tIns="41985" rIns="83969" bIns="41985">
            <a:spAutoFit/>
          </a:bodyPr>
          <a:lstStyle/>
          <a:p>
            <a:r>
              <a:rPr lang="en-US" sz="1200" noProof="1" smtClean="0">
                <a:latin typeface="Courier New" pitchFamily="49" charset="0"/>
              </a:rPr>
              <a:t>…</a:t>
            </a:r>
          </a:p>
          <a:p>
            <a:r>
              <a:rPr lang="en-US" sz="1200" noProof="1" smtClean="0">
                <a:latin typeface="Courier New" pitchFamily="49" charset="0"/>
              </a:rPr>
              <a:t>#include "XXX_ErrorIDs.hpp"</a:t>
            </a:r>
          </a:p>
          <a:p>
            <a:endParaRPr lang="en-US" sz="1200" noProof="1" smtClean="0">
              <a:latin typeface="Courier New" pitchFamily="49" charset="0"/>
            </a:endParaRPr>
          </a:p>
          <a:p>
            <a:r>
              <a:rPr lang="en-US" sz="1200" noProof="1" smtClean="0">
                <a:latin typeface="Courier New" pitchFamily="49" charset="0"/>
              </a:rPr>
              <a:t>#define __FILEID__ XXX_Framework_i_hpp</a:t>
            </a:r>
          </a:p>
          <a:p>
            <a:endParaRPr lang="en-US" sz="1200" noProof="1" smtClean="0">
              <a:latin typeface="Courier New" pitchFamily="49" charset="0"/>
            </a:endParaRPr>
          </a:p>
          <a:p>
            <a:r>
              <a:rPr lang="en-US" sz="1200" noProof="1" smtClean="0">
                <a:latin typeface="Courier New" pitchFamily="49" charset="0"/>
              </a:rPr>
              <a:t>…</a:t>
            </a:r>
          </a:p>
          <a:p>
            <a:endParaRPr lang="en-US" sz="1200" noProof="1" smtClean="0">
              <a:latin typeface="Courier New" pitchFamily="49" charset="0"/>
            </a:endParaRPr>
          </a:p>
          <a:p>
            <a:r>
              <a:rPr lang="en-US" sz="1200" noProof="1" smtClean="0">
                <a:latin typeface="Courier New" pitchFamily="49" charset="0"/>
              </a:rPr>
              <a:t>#undef __FILEID__</a:t>
            </a:r>
          </a:p>
          <a:p>
            <a:r>
              <a:rPr lang="en-US" sz="1200" noProof="1" smtClean="0">
                <a:latin typeface="Courier New" pitchFamily="49" charset="0"/>
              </a:rPr>
              <a:t>#undef __PACKAGE__</a:t>
            </a:r>
            <a:endParaRPr lang="en-US" sz="1200" noProof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System Real Time Observation – SYRTO</a:t>
            </a:r>
          </a:p>
          <a:p>
            <a:r>
              <a:rPr lang="en-US" sz="2400" dirty="0" smtClean="0"/>
              <a:t>measures system relevant data</a:t>
            </a:r>
          </a:p>
          <a:p>
            <a:r>
              <a:rPr lang="en-US" sz="2400" dirty="0" smtClean="0"/>
              <a:t>task and interrupt runtimes</a:t>
            </a:r>
          </a:p>
          <a:p>
            <a:r>
              <a:rPr lang="en-US" sz="2400" dirty="0" smtClean="0"/>
              <a:t>provides test pins</a:t>
            </a:r>
          </a:p>
          <a:p>
            <a:r>
              <a:rPr lang="en-US" sz="2400" dirty="0" smtClean="0"/>
              <a:t>acquired data is stored in RAM</a:t>
            </a:r>
          </a:p>
          <a:p>
            <a:r>
              <a:rPr lang="en-US" sz="2400" dirty="0" smtClean="0"/>
              <a:t>Data can be read via debugger</a:t>
            </a:r>
          </a:p>
          <a:p>
            <a:r>
              <a:rPr lang="en-US" sz="2400" dirty="0" smtClean="0"/>
              <a:t>trace messages for specific system states and events</a:t>
            </a:r>
            <a:br>
              <a:rPr lang="en-US" sz="2400" dirty="0" smtClean="0"/>
            </a:br>
            <a:r>
              <a:rPr lang="en-US" sz="2400" dirty="0" smtClean="0"/>
              <a:t>(on CAN bus)</a:t>
            </a:r>
          </a:p>
          <a:p>
            <a:r>
              <a:rPr lang="en-US" sz="2400" dirty="0" smtClean="0"/>
              <a:t>Enable/disable via EEPROM bit</a:t>
            </a:r>
          </a:p>
          <a:p>
            <a:r>
              <a:rPr lang="en-US" sz="2400" dirty="0" smtClean="0"/>
              <a:t>various SYRTO features can be enabled by compiler switches</a:t>
            </a:r>
          </a:p>
          <a:p>
            <a:r>
              <a:rPr lang="en-US" sz="2400" dirty="0" smtClean="0"/>
              <a:t>uses HW timer for generating time stamps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SYRTO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Runtime measurement</a:t>
            </a:r>
          </a:p>
          <a:p>
            <a:pPr lvl="1"/>
            <a:r>
              <a:rPr lang="en-US" sz="2000" dirty="0" smtClean="0"/>
              <a:t>measures:</a:t>
            </a:r>
          </a:p>
          <a:p>
            <a:pPr lvl="2"/>
            <a:r>
              <a:rPr lang="en-US" dirty="0" smtClean="0"/>
              <a:t>Current runtime</a:t>
            </a:r>
          </a:p>
          <a:p>
            <a:pPr lvl="2"/>
            <a:r>
              <a:rPr lang="en-US" dirty="0" smtClean="0"/>
              <a:t>Average runtime</a:t>
            </a:r>
          </a:p>
          <a:p>
            <a:pPr lvl="2"/>
            <a:r>
              <a:rPr lang="en-US" dirty="0" smtClean="0"/>
              <a:t>Maximum runtime</a:t>
            </a:r>
          </a:p>
          <a:p>
            <a:pPr lvl="1"/>
            <a:r>
              <a:rPr lang="en-US" sz="2000" dirty="0" smtClean="0"/>
              <a:t>provided function</a:t>
            </a:r>
          </a:p>
          <a:p>
            <a:pPr lvl="2">
              <a:tabLst>
                <a:tab pos="4487863" algn="l"/>
              </a:tabLst>
            </a:pPr>
            <a:r>
              <a:rPr lang="en-US" dirty="0" smtClean="0"/>
              <a:t>SYRTO_u32GetTimeStamp	(current time stamp, uint32)</a:t>
            </a:r>
          </a:p>
          <a:p>
            <a:pPr lvl="1">
              <a:tabLst>
                <a:tab pos="4487863" algn="l"/>
              </a:tabLst>
            </a:pPr>
            <a:r>
              <a:rPr lang="en-US" sz="2000" dirty="0" smtClean="0"/>
              <a:t>A high resolution timer is used to generate time stamp</a:t>
            </a:r>
          </a:p>
          <a:p>
            <a:pPr lvl="1">
              <a:tabLst>
                <a:tab pos="4487863" algn="l"/>
              </a:tabLst>
            </a:pPr>
            <a:r>
              <a:rPr lang="en-US" sz="2000" dirty="0" smtClean="0"/>
              <a:t>Time resolution is 1ms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SYRTO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Traces</a:t>
            </a:r>
          </a:p>
          <a:p>
            <a:pPr lvl="1"/>
            <a:r>
              <a:rPr lang="en-US" sz="2000" dirty="0" smtClean="0"/>
              <a:t>provided functions</a:t>
            </a:r>
          </a:p>
          <a:p>
            <a:pPr lvl="2">
              <a:tabLst>
                <a:tab pos="4487863" algn="l"/>
              </a:tabLst>
            </a:pPr>
            <a:r>
              <a:rPr lang="en-US" dirty="0" err="1" smtClean="0"/>
              <a:t>SYRTO_vStartTrace</a:t>
            </a:r>
            <a:r>
              <a:rPr lang="en-US" dirty="0" smtClean="0"/>
              <a:t>	(starts tracing)</a:t>
            </a:r>
          </a:p>
          <a:p>
            <a:pPr lvl="2">
              <a:tabLst>
                <a:tab pos="4487863" algn="l"/>
              </a:tabLst>
            </a:pPr>
            <a:r>
              <a:rPr lang="en-US" dirty="0" err="1" smtClean="0"/>
              <a:t>SYRTO_vStopTrace</a:t>
            </a:r>
            <a:r>
              <a:rPr lang="en-US" dirty="0" smtClean="0"/>
              <a:t>	(stops tracing)</a:t>
            </a:r>
          </a:p>
          <a:p>
            <a:pPr lvl="2">
              <a:tabLst>
                <a:tab pos="4487863" algn="l"/>
              </a:tabLst>
            </a:pPr>
            <a:r>
              <a:rPr lang="en-US" dirty="0" err="1" smtClean="0"/>
              <a:t>SYRTO_vCreateTraceEvent</a:t>
            </a:r>
            <a:r>
              <a:rPr lang="en-US" dirty="0" smtClean="0"/>
              <a:t>	(creates trace message)</a:t>
            </a:r>
            <a:br>
              <a:rPr lang="en-US" dirty="0" smtClean="0"/>
            </a:br>
            <a:r>
              <a:rPr lang="en-US" dirty="0" smtClean="0"/>
              <a:t>requires </a:t>
            </a:r>
            <a:r>
              <a:rPr lang="en-US" dirty="0" err="1" smtClean="0"/>
              <a:t>notifier</a:t>
            </a:r>
            <a:r>
              <a:rPr lang="en-US" dirty="0" smtClean="0"/>
              <a:t>, trace event and additional data (uint32)</a:t>
            </a:r>
            <a:endParaRPr lang="en-US" sz="2000" dirty="0" smtClean="0"/>
          </a:p>
          <a:p>
            <a:pPr lvl="1">
              <a:tabLst>
                <a:tab pos="4487863" algn="l"/>
              </a:tabLst>
            </a:pPr>
            <a:r>
              <a:rPr lang="en-US" sz="2000" dirty="0" smtClean="0"/>
              <a:t>Creating a trace event results in a CAN message:</a:t>
            </a:r>
          </a:p>
          <a:p>
            <a:pPr lvl="2">
              <a:tabLst>
                <a:tab pos="2420938" algn="l"/>
                <a:tab pos="4487863" algn="l"/>
              </a:tabLst>
            </a:pPr>
            <a:r>
              <a:rPr lang="en-US" dirty="0" smtClean="0"/>
              <a:t>Byte0 =	timer (low byte) in ms</a:t>
            </a:r>
          </a:p>
          <a:p>
            <a:pPr lvl="2">
              <a:tabLst>
                <a:tab pos="2420938" algn="l"/>
                <a:tab pos="4487863" algn="l"/>
              </a:tabLst>
            </a:pPr>
            <a:r>
              <a:rPr lang="en-US" dirty="0" smtClean="0"/>
              <a:t>Byte1 =	timer (high byte) in ms</a:t>
            </a:r>
          </a:p>
          <a:p>
            <a:pPr lvl="2">
              <a:tabLst>
                <a:tab pos="2420938" algn="l"/>
                <a:tab pos="4487863" algn="l"/>
              </a:tabLst>
            </a:pPr>
            <a:r>
              <a:rPr lang="en-US" dirty="0" smtClean="0"/>
              <a:t>Byte2 =	bit 7 node, bit 0-6 </a:t>
            </a:r>
            <a:r>
              <a:rPr lang="en-US" dirty="0" err="1" smtClean="0"/>
              <a:t>notifier</a:t>
            </a:r>
            <a:endParaRPr lang="en-US" dirty="0" smtClean="0"/>
          </a:p>
          <a:p>
            <a:pPr lvl="2">
              <a:tabLst>
                <a:tab pos="2420938" algn="l"/>
                <a:tab pos="4487863" algn="l"/>
              </a:tabLst>
            </a:pPr>
            <a:r>
              <a:rPr lang="en-US" dirty="0" smtClean="0"/>
              <a:t>Byte3 =	trace event</a:t>
            </a:r>
          </a:p>
          <a:p>
            <a:pPr lvl="2">
              <a:tabLst>
                <a:tab pos="2420938" algn="l"/>
                <a:tab pos="4487863" algn="l"/>
              </a:tabLst>
            </a:pPr>
            <a:r>
              <a:rPr lang="en-US" dirty="0" smtClean="0"/>
              <a:t>Byte4 - 7 =	data bytes</a:t>
            </a:r>
          </a:p>
          <a:p>
            <a:pPr lvl="1">
              <a:tabLst>
                <a:tab pos="2420938" algn="l"/>
                <a:tab pos="4487863" algn="l"/>
              </a:tabLst>
            </a:pPr>
            <a:r>
              <a:rPr lang="en-US" sz="2000" dirty="0" smtClean="0"/>
              <a:t>Useful for debug data output with time stamps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SYRTO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Test pins</a:t>
            </a:r>
          </a:p>
          <a:p>
            <a:pPr lvl="1"/>
            <a:r>
              <a:rPr lang="en-US" sz="2000" dirty="0" smtClean="0"/>
              <a:t>provided functions</a:t>
            </a:r>
          </a:p>
          <a:p>
            <a:pPr lvl="2">
              <a:tabLst>
                <a:tab pos="4487863" algn="l"/>
              </a:tabLst>
            </a:pPr>
            <a:r>
              <a:rPr lang="en-US" dirty="0" err="1" smtClean="0"/>
              <a:t>SYRTO_vTestPinSet</a:t>
            </a:r>
            <a:r>
              <a:rPr lang="en-US" dirty="0" smtClean="0"/>
              <a:t>	(set pin to provided level)</a:t>
            </a:r>
          </a:p>
          <a:p>
            <a:pPr lvl="2">
              <a:tabLst>
                <a:tab pos="4487863" algn="l"/>
              </a:tabLst>
            </a:pPr>
            <a:r>
              <a:rPr lang="en-US" dirty="0" err="1" smtClean="0"/>
              <a:t>SYRTO_vTestPinToggle</a:t>
            </a:r>
            <a:r>
              <a:rPr lang="en-US" dirty="0" smtClean="0"/>
              <a:t>	(toggles pin)</a:t>
            </a:r>
          </a:p>
          <a:p>
            <a:pPr lvl="2">
              <a:tabLst>
                <a:tab pos="4487863" algn="l"/>
              </a:tabLst>
            </a:pPr>
            <a:r>
              <a:rPr lang="en-US" dirty="0" err="1" smtClean="0"/>
              <a:t>SYRTO_vTestPinPeak</a:t>
            </a:r>
            <a:r>
              <a:rPr lang="en-US" dirty="0" smtClean="0"/>
              <a:t>	(creates a peak)</a:t>
            </a:r>
          </a:p>
          <a:p>
            <a:pPr lvl="1">
              <a:tabLst>
                <a:tab pos="4487863" algn="l"/>
              </a:tabLst>
            </a:pPr>
            <a:r>
              <a:rPr lang="en-US" sz="2000" dirty="0" smtClean="0"/>
              <a:t>Several test pins are defined and preconfigured</a:t>
            </a:r>
          </a:p>
          <a:p>
            <a:pPr lvl="1">
              <a:tabLst>
                <a:tab pos="4487863" algn="l"/>
              </a:tabLst>
            </a:pPr>
            <a:r>
              <a:rPr lang="en-US" sz="2000" dirty="0" smtClean="0"/>
              <a:t>Measurement can be done with oscilloscope or logic analyzer</a:t>
            </a:r>
          </a:p>
          <a:p>
            <a:pPr lvl="1">
              <a:tabLst>
                <a:tab pos="4487863" algn="l"/>
              </a:tabLst>
            </a:pPr>
            <a:r>
              <a:rPr lang="en-US" sz="2000" dirty="0" smtClean="0"/>
              <a:t>Provides very precise timing measurements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SYRTO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Read current widget tree state</a:t>
            </a:r>
          </a:p>
          <a:p>
            <a:r>
              <a:rPr lang="en-US" sz="2400" dirty="0" smtClean="0"/>
              <a:t>Check individual widget attributes</a:t>
            </a:r>
          </a:p>
          <a:p>
            <a:r>
              <a:rPr lang="en-US" sz="2400" dirty="0" smtClean="0"/>
              <a:t>Search for “alive” widgets by name</a:t>
            </a:r>
          </a:p>
          <a:p>
            <a:r>
              <a:rPr lang="en-US" sz="2400" dirty="0" smtClean="0"/>
              <a:t>Pros:</a:t>
            </a:r>
            <a:br>
              <a:rPr lang="en-US" sz="2400" dirty="0" smtClean="0"/>
            </a:br>
            <a:r>
              <a:rPr lang="en-US" sz="1800" dirty="0" smtClean="0"/>
              <a:t>- Quick check how the widget tree looks like at the moment</a:t>
            </a:r>
            <a:br>
              <a:rPr lang="en-US" sz="1800" dirty="0" smtClean="0"/>
            </a:br>
            <a:r>
              <a:rPr lang="en-US" sz="1800" dirty="0" smtClean="0"/>
              <a:t>- No “real” debugging necessary</a:t>
            </a:r>
            <a:br>
              <a:rPr lang="en-US" sz="1800" dirty="0" smtClean="0"/>
            </a:br>
            <a:r>
              <a:rPr lang="en-US" sz="1800" dirty="0" smtClean="0"/>
              <a:t>- Get relevant </a:t>
            </a:r>
            <a:r>
              <a:rPr lang="en-US" sz="1800" dirty="0" err="1" smtClean="0"/>
              <a:t>WidgetIds</a:t>
            </a:r>
            <a:r>
              <a:rPr lang="en-US" sz="1800" dirty="0" smtClean="0"/>
              <a:t> in </a:t>
            </a:r>
            <a:r>
              <a:rPr lang="en-US" sz="1800" dirty="0" err="1" smtClean="0"/>
              <a:t>WiTri</a:t>
            </a:r>
            <a:r>
              <a:rPr lang="en-US" sz="1800" dirty="0" smtClean="0"/>
              <a:t> without looking at the generated file</a:t>
            </a:r>
            <a:endParaRPr lang="en-US" sz="2400" dirty="0" smtClean="0"/>
          </a:p>
          <a:p>
            <a:r>
              <a:rPr lang="en-US" sz="2400" dirty="0" smtClean="0"/>
              <a:t>Cons:</a:t>
            </a:r>
            <a:br>
              <a:rPr lang="en-US" sz="2400" dirty="0" smtClean="0"/>
            </a:br>
            <a:r>
              <a:rPr lang="en-US" sz="1800" dirty="0" smtClean="0"/>
              <a:t>- Only for the BR213 EL</a:t>
            </a:r>
            <a:br>
              <a:rPr lang="en-US" sz="1800" dirty="0" smtClean="0"/>
            </a:br>
            <a:r>
              <a:rPr lang="en-US" sz="1800" dirty="0" smtClean="0"/>
              <a:t>- Attributes only supported for the standard widget</a:t>
            </a:r>
            <a:br>
              <a:rPr lang="en-US" sz="1800" dirty="0" smtClean="0"/>
            </a:br>
            <a:r>
              <a:rPr lang="en-US" sz="1800" dirty="0" smtClean="0"/>
              <a:t>- no HUD widget tree (only IC)</a:t>
            </a:r>
            <a:br>
              <a:rPr lang="en-US" sz="1800" dirty="0" smtClean="0"/>
            </a:br>
            <a:r>
              <a:rPr lang="en-US" sz="1800" dirty="0" smtClean="0"/>
              <a:t>- only good for a first glance and no “real” debugging</a:t>
            </a:r>
            <a:endParaRPr lang="en-US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WiTri</a:t>
            </a:r>
            <a:r>
              <a:rPr lang="en-US" dirty="0" smtClean="0"/>
              <a:t> – Widget Tree Inspector</a:t>
            </a:r>
            <a:endParaRPr lang="en-US" dirty="0"/>
          </a:p>
        </p:txBody>
      </p:sp>
      <p:sp>
        <p:nvSpPr>
          <p:cNvPr id="4" name="AutoShape 2" descr="C:\Users\gerhardt\AppData\Local\Temp\XPgrpwise\54BA835ASCHLEISSHEIMERKALKOFEN100174366611C45C1\IMA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:\Users\gerhardt\AppData\Local\Temp\XPgrpwise\54BA835ASCHLEISSHEIMERKALKOFEN100174366611C45C1\IMAGE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5147" y="1272964"/>
            <a:ext cx="2530624" cy="922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Documents and Settings\uid95886\Desktop\inspector_ha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355000">
            <a:off x="8210272" y="1232257"/>
            <a:ext cx="435281" cy="4352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</a:t>
            </a:r>
            <a:r>
              <a:rPr lang="en-US" sz="2000" dirty="0" err="1" smtClean="0"/>
              <a:t>WiTri</a:t>
            </a:r>
            <a:r>
              <a:rPr lang="en-US" sz="2000" dirty="0" smtClean="0"/>
              <a:t> using the button at the top of IDE: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000" b="1" dirty="0" smtClean="0"/>
              <a:t>1. Step:</a:t>
            </a:r>
            <a:r>
              <a:rPr lang="en-US" sz="2000" dirty="0" smtClean="0"/>
              <a:t> Read current widget tree from the system: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2. Step: </a:t>
            </a:r>
            <a:r>
              <a:rPr lang="en-US" sz="2000" dirty="0" smtClean="0"/>
              <a:t>Browse widgets (Either browse through the tree or use the search field)</a:t>
            </a:r>
          </a:p>
          <a:p>
            <a:r>
              <a:rPr lang="en-US" sz="2000" b="1" dirty="0" smtClean="0"/>
              <a:t>3. Step: </a:t>
            </a:r>
            <a:r>
              <a:rPr lang="en-US" sz="2000" dirty="0" smtClean="0"/>
              <a:t>Get selected widget properties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WiTri</a:t>
            </a:r>
            <a:r>
              <a:rPr lang="en-US" dirty="0" smtClean="0"/>
              <a:t> – Widget Tree </a:t>
            </a:r>
            <a:r>
              <a:rPr lang="en-US" dirty="0"/>
              <a:t>Inspector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51" y="1484784"/>
            <a:ext cx="1763227" cy="141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79390"/>
            <a:ext cx="3240360" cy="7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70" y="4992045"/>
            <a:ext cx="5989860" cy="138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718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ea typeface="Calibri" pitchFamily="34" charset="0"/>
              </a:rPr>
              <a:t>Catch error quickly</a:t>
            </a:r>
          </a:p>
          <a:p>
            <a:pPr lvl="1"/>
            <a:r>
              <a:rPr lang="en-US" dirty="0" smtClean="0">
                <a:ea typeface="Calibri" pitchFamily="34" charset="0"/>
              </a:rPr>
              <a:t> Put breakpoint at EXEA, WMMS for most common exceptions</a:t>
            </a:r>
          </a:p>
          <a:p>
            <a:endParaRPr lang="en-US" dirty="0" smtClean="0">
              <a:ea typeface="Calibri" pitchFamily="34" charset="0"/>
            </a:endParaRPr>
          </a:p>
          <a:p>
            <a:r>
              <a:rPr lang="en-US" dirty="0" smtClean="0">
                <a:ea typeface="Calibri" pitchFamily="34" charset="0"/>
              </a:rPr>
              <a:t>Localize the problem</a:t>
            </a:r>
          </a:p>
          <a:p>
            <a:pPr lvl="1"/>
            <a:r>
              <a:rPr lang="en-US" dirty="0" smtClean="0">
                <a:ea typeface="Calibri" pitchFamily="34" charset="0"/>
              </a:rPr>
              <a:t>Use conditional breakpoint with widget ID, animation ID, status, etc. </a:t>
            </a:r>
          </a:p>
          <a:p>
            <a:endParaRPr lang="en-US" dirty="0" smtClean="0">
              <a:ea typeface="Calibri" pitchFamily="34" charset="0"/>
            </a:endParaRPr>
          </a:p>
          <a:p>
            <a:r>
              <a:rPr lang="en-US" dirty="0" smtClean="0">
                <a:ea typeface="Calibri" pitchFamily="34" charset="0"/>
              </a:rPr>
              <a:t>Use the Tasks window in </a:t>
            </a:r>
            <a:r>
              <a:rPr lang="en-US" dirty="0" err="1" smtClean="0">
                <a:ea typeface="Calibri" pitchFamily="34" charset="0"/>
              </a:rPr>
              <a:t>Greenhills</a:t>
            </a:r>
            <a:r>
              <a:rPr lang="en-US" dirty="0" smtClean="0">
                <a:ea typeface="Calibri" pitchFamily="34" charset="0"/>
              </a:rPr>
              <a:t> Debugger to examine the thread states</a:t>
            </a:r>
          </a:p>
          <a:p>
            <a:pPr lvl="1"/>
            <a:r>
              <a:rPr lang="en-US" dirty="0" smtClean="0">
                <a:ea typeface="Calibri" pitchFamily="34" charset="0"/>
              </a:rPr>
              <a:t>Are any of them frozen, waiting for a event or semaphore?</a:t>
            </a:r>
          </a:p>
          <a:p>
            <a:pPr lvl="1"/>
            <a:r>
              <a:rPr lang="en-US" dirty="0" smtClean="0">
                <a:ea typeface="Calibri" pitchFamily="34" charset="0"/>
              </a:rPr>
              <a:t>Are there tasks that have become SUSPENDED by the OS?</a:t>
            </a:r>
          </a:p>
          <a:p>
            <a:pPr lvl="1"/>
            <a:r>
              <a:rPr lang="en-US" dirty="0" smtClean="0">
                <a:ea typeface="Calibri" pitchFamily="34" charset="0"/>
              </a:rPr>
              <a:t>Useful if the system seems "stuck“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ea typeface="Calibri" pitchFamily="34" charset="0"/>
              </a:rPr>
              <a:t>Check if widget receives the expected message</a:t>
            </a:r>
          </a:p>
          <a:p>
            <a:pPr lvl="1"/>
            <a:r>
              <a:rPr lang="en-US" sz="2200" dirty="0" smtClean="0">
                <a:ea typeface="Calibri" pitchFamily="34" charset="0"/>
              </a:rPr>
              <a:t>Put breakpoint at final hook</a:t>
            </a:r>
            <a:br>
              <a:rPr lang="en-US" sz="2200" dirty="0" smtClean="0">
                <a:ea typeface="Calibri" pitchFamily="34" charset="0"/>
              </a:rPr>
            </a:br>
            <a:r>
              <a:rPr lang="en-US" sz="2200" dirty="0" smtClean="0">
                <a:ea typeface="Calibri" pitchFamily="34" charset="0"/>
              </a:rPr>
              <a:t>(WRS generated file by Brutus) / process message </a:t>
            </a:r>
          </a:p>
          <a:p>
            <a:pPr lvl="1"/>
            <a:r>
              <a:rPr lang="en-US" sz="2200" dirty="0" smtClean="0">
                <a:ea typeface="Calibri" pitchFamily="34" charset="0"/>
              </a:rPr>
              <a:t>Check if widget is alive</a:t>
            </a:r>
          </a:p>
          <a:p>
            <a:pPr lvl="1"/>
            <a:endParaRPr lang="en-US" sz="2200" dirty="0" smtClean="0">
              <a:ea typeface="Calibri" pitchFamily="34" charset="0"/>
            </a:endParaRPr>
          </a:p>
          <a:p>
            <a:r>
              <a:rPr lang="en-US" sz="2600" dirty="0" smtClean="0">
                <a:ea typeface="Calibri" pitchFamily="34" charset="0"/>
              </a:rPr>
              <a:t>If not, find out the “storage” where the message is expected to be (internal, external)</a:t>
            </a:r>
          </a:p>
          <a:p>
            <a:r>
              <a:rPr lang="en-US" sz="2600" dirty="0" smtClean="0">
                <a:ea typeface="Calibri" pitchFamily="34" charset="0"/>
              </a:rPr>
              <a:t>If message is not stored, trace from the sender immediately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 - Messaging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alibri" pitchFamily="34" charset="0"/>
              </a:rPr>
              <a:t>If message is stored in queue (internal / external),</a:t>
            </a:r>
            <a:br>
              <a:rPr lang="en-US" sz="2400" dirty="0" smtClean="0">
                <a:ea typeface="Calibri" pitchFamily="34" charset="0"/>
              </a:rPr>
            </a:br>
            <a:r>
              <a:rPr lang="en-US" sz="2400" dirty="0" smtClean="0">
                <a:ea typeface="Calibri" pitchFamily="34" charset="0"/>
              </a:rPr>
              <a:t>check WCS::Messenger class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Put breakpoint at </a:t>
            </a:r>
            <a:r>
              <a:rPr lang="en-US" sz="2000" dirty="0" err="1" smtClean="0">
                <a:ea typeface="Calibri" pitchFamily="34" charset="0"/>
              </a:rPr>
              <a:t>vProcessMessage</a:t>
            </a:r>
            <a:r>
              <a:rPr lang="en-US" sz="2000" dirty="0" smtClean="0">
                <a:ea typeface="Calibri" pitchFamily="34" charset="0"/>
              </a:rPr>
              <a:t>(),</a:t>
            </a:r>
            <a:br>
              <a:rPr lang="en-US" sz="2000" dirty="0" smtClean="0">
                <a:ea typeface="Calibri" pitchFamily="34" charset="0"/>
              </a:rPr>
            </a:br>
            <a:r>
              <a:rPr lang="en-US" sz="2000" dirty="0" smtClean="0">
                <a:ea typeface="Calibri" pitchFamily="34" charset="0"/>
              </a:rPr>
              <a:t>and check if message is received there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If not, check WCS::</a:t>
            </a:r>
            <a:r>
              <a:rPr lang="en-US" sz="2000" dirty="0" err="1" smtClean="0">
                <a:ea typeface="Calibri" pitchFamily="34" charset="0"/>
              </a:rPr>
              <a:t>MultiLevelQueue</a:t>
            </a:r>
            <a:r>
              <a:rPr lang="en-US" sz="2000" dirty="0" smtClean="0">
                <a:ea typeface="Calibri" pitchFamily="34" charset="0"/>
              </a:rPr>
              <a:t> class </a:t>
            </a:r>
            <a:br>
              <a:rPr lang="en-US" sz="2000" dirty="0" smtClean="0">
                <a:ea typeface="Calibri" pitchFamily="34" charset="0"/>
              </a:rPr>
            </a:br>
            <a:r>
              <a:rPr lang="en-US" sz="2000" dirty="0" smtClean="0">
                <a:ea typeface="Calibri" pitchFamily="34" charset="0"/>
              </a:rPr>
              <a:t>if any message is blocked due to priority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If not, check if the message is inside the queue at all</a:t>
            </a:r>
          </a:p>
          <a:p>
            <a:endParaRPr lang="en-US" sz="2400" dirty="0" smtClean="0">
              <a:ea typeface="Calibri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 - Messaging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Trace Point:</a:t>
            </a:r>
          </a:p>
          <a:p>
            <a:pPr lvl="1"/>
            <a:r>
              <a:rPr lang="en-US" sz="2000" dirty="0" smtClean="0"/>
              <a:t>used to dump RAM area or variables together with a time stamp</a:t>
            </a:r>
          </a:p>
          <a:p>
            <a:pPr lvl="1"/>
            <a:r>
              <a:rPr lang="en-US" sz="2000" dirty="0" smtClean="0"/>
              <a:t>has a unique name</a:t>
            </a:r>
          </a:p>
          <a:p>
            <a:pPr lvl="1"/>
            <a:r>
              <a:rPr lang="en-US" sz="2000" dirty="0" smtClean="0"/>
              <a:t>defined in the T&amp;D configuration of the package or subsystem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&amp; Debug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971600" y="3645024"/>
            <a:ext cx="7143320" cy="2160240"/>
            <a:chOff x="1461377" y="3717032"/>
            <a:chExt cx="7143320" cy="2160240"/>
          </a:xfrm>
        </p:grpSpPr>
        <p:sp>
          <p:nvSpPr>
            <p:cNvPr id="5" name="Abgerundetes Rechteck 4"/>
            <p:cNvSpPr/>
            <p:nvPr/>
          </p:nvSpPr>
          <p:spPr bwMode="auto">
            <a:xfrm>
              <a:off x="4693353" y="4077072"/>
              <a:ext cx="1030775" cy="1800200"/>
            </a:xfrm>
            <a:prstGeom prst="roundRect">
              <a:avLst/>
            </a:prstGeom>
            <a:solidFill>
              <a:srgbClr val="C9E4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80147" tIns="40074" rIns="80147" bIns="4007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73827"/>
              <a:r>
                <a:rPr lang="de-DE" sz="1100" dirty="0" smtClean="0"/>
                <a:t>Host PC</a:t>
              </a: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1461377" y="4077072"/>
              <a:ext cx="1030775" cy="1784272"/>
              <a:chOff x="3635896" y="4293096"/>
              <a:chExt cx="2016224" cy="1176440"/>
            </a:xfrm>
          </p:grpSpPr>
          <p:sp>
            <p:nvSpPr>
              <p:cNvPr id="15" name="Abgerundetes Rechteck 14"/>
              <p:cNvSpPr/>
              <p:nvPr/>
            </p:nvSpPr>
            <p:spPr bwMode="auto">
              <a:xfrm>
                <a:off x="3635896" y="4293096"/>
                <a:ext cx="2016224" cy="1176440"/>
              </a:xfrm>
              <a:prstGeom prst="roundRect">
                <a:avLst/>
              </a:prstGeom>
              <a:solidFill>
                <a:srgbClr val="FDDFB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vert="horz" wrap="none" lIns="80147" tIns="40074" rIns="80147" bIns="40074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873827"/>
                <a:r>
                  <a:rPr lang="de-DE" sz="1050" dirty="0" smtClean="0"/>
                  <a:t>TRACE</a:t>
                </a:r>
              </a:p>
              <a:p>
                <a:pPr algn="ctr" defTabSz="873827"/>
                <a:r>
                  <a:rPr lang="de-DE" sz="1050" dirty="0" smtClean="0"/>
                  <a:t>Data Sink</a:t>
                </a:r>
              </a:p>
            </p:txBody>
          </p:sp>
          <p:sp>
            <p:nvSpPr>
              <p:cNvPr id="16" name="Zylinder 15"/>
              <p:cNvSpPr/>
              <p:nvPr/>
            </p:nvSpPr>
            <p:spPr>
              <a:xfrm>
                <a:off x="3917595" y="4815350"/>
                <a:ext cx="1427047" cy="379821"/>
              </a:xfrm>
              <a:prstGeom prst="can">
                <a:avLst/>
              </a:prstGeom>
              <a:solidFill>
                <a:srgbClr val="FEF1E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vert="horz" wrap="none" lIns="80147" tIns="40074" rIns="80147" bIns="40074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73827"/>
                <a:r>
                  <a:rPr lang="de-DE" sz="1100" dirty="0" smtClean="0"/>
                  <a:t>RAM</a:t>
                </a:r>
              </a:p>
              <a:p>
                <a:pPr algn="ctr" defTabSz="873827"/>
                <a:r>
                  <a:rPr lang="de-DE" sz="1100" dirty="0" err="1" smtClean="0"/>
                  <a:t>Buffer</a:t>
                </a:r>
                <a:endParaRPr lang="de-DE" sz="1100" dirty="0" smtClean="0"/>
              </a:p>
            </p:txBody>
          </p:sp>
        </p:grpSp>
        <p:cxnSp>
          <p:nvCxnSpPr>
            <p:cNvPr id="7" name="Gerade Verbindung 6"/>
            <p:cNvCxnSpPr/>
            <p:nvPr/>
          </p:nvCxnSpPr>
          <p:spPr>
            <a:xfrm>
              <a:off x="1979712" y="3717032"/>
              <a:ext cx="0" cy="51537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27D58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8" name="Abgerundetes Rechteck 7"/>
            <p:cNvSpPr/>
            <p:nvPr/>
          </p:nvSpPr>
          <p:spPr bwMode="auto">
            <a:xfrm>
              <a:off x="4837369" y="4860882"/>
              <a:ext cx="730081" cy="584342"/>
            </a:xfrm>
            <a:prstGeom prst="roundRect">
              <a:avLst/>
            </a:prstGeom>
            <a:solidFill>
              <a:srgbClr val="C9E4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80147" tIns="40074" rIns="80147" bIns="4007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73827"/>
              <a:r>
                <a:rPr lang="de-DE" sz="1100" dirty="0" smtClean="0"/>
                <a:t>Decoder</a:t>
              </a:r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2326573" y="5157192"/>
              <a:ext cx="251079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27D58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" name="Textfeld 9"/>
            <p:cNvSpPr txBox="1"/>
            <p:nvPr/>
          </p:nvSpPr>
          <p:spPr>
            <a:xfrm>
              <a:off x="2627784" y="5168225"/>
              <a:ext cx="17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Send </a:t>
              </a:r>
              <a:r>
                <a:rPr lang="de-DE" sz="1200" dirty="0" err="1" smtClean="0"/>
                <a:t>binary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data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over</a:t>
              </a:r>
              <a:r>
                <a:rPr lang="de-DE" sz="1200" dirty="0" smtClean="0"/>
                <a:t> </a:t>
              </a:r>
            </a:p>
            <a:p>
              <a:r>
                <a:rPr lang="de-DE" sz="1200" dirty="0" smtClean="0"/>
                <a:t>CAN, TCP/IP,….</a:t>
              </a:r>
              <a:endParaRPr lang="de-DE" sz="1200" dirty="0"/>
            </a:p>
          </p:txBody>
        </p:sp>
        <p:sp>
          <p:nvSpPr>
            <p:cNvPr id="11" name="Abgerundetes Rechteck 10"/>
            <p:cNvSpPr/>
            <p:nvPr/>
          </p:nvSpPr>
          <p:spPr bwMode="auto">
            <a:xfrm>
              <a:off x="1542240" y="4274818"/>
              <a:ext cx="874944" cy="458192"/>
            </a:xfrm>
            <a:prstGeom prst="roundRect">
              <a:avLst/>
            </a:prstGeom>
            <a:solidFill>
              <a:srgbClr val="FEF1E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80147" tIns="40074" rIns="80147" bIns="4007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73827"/>
              <a:r>
                <a:rPr lang="de-DE" sz="1100" dirty="0" smtClean="0"/>
                <a:t>Filter</a:t>
              </a: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1970175" y="4597378"/>
              <a:ext cx="0" cy="3437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27D58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" name="Textfeld 12"/>
            <p:cNvSpPr txBox="1"/>
            <p:nvPr/>
          </p:nvSpPr>
          <p:spPr>
            <a:xfrm>
              <a:off x="5868144" y="4274818"/>
              <a:ext cx="2736553" cy="143016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8">
              <a:solidFill>
                <a:srgbClr val="000000"/>
              </a:solidFill>
              <a:prstDash val="solid"/>
              <a:round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80147" tIns="40074" rIns="80147" bIns="40074" anchor="t" anchorCtr="0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000" dirty="0" err="1" smtClean="0">
                  <a:solidFill>
                    <a:schemeClr val="bg1"/>
                  </a:solidFill>
                </a:rPr>
                <a:t>Trace</a:t>
              </a:r>
              <a:r>
                <a:rPr lang="de-DE" sz="1000" dirty="0" smtClean="0">
                  <a:solidFill>
                    <a:schemeClr val="bg1"/>
                  </a:solidFill>
                </a:rPr>
                <a:t> </a:t>
              </a:r>
              <a:r>
                <a:rPr lang="de-DE" sz="1000" dirty="0" err="1" smtClean="0">
                  <a:solidFill>
                    <a:schemeClr val="bg1"/>
                  </a:solidFill>
                </a:rPr>
                <a:t>output</a:t>
              </a:r>
              <a:endParaRPr lang="de-DE" sz="1000" dirty="0" smtClean="0">
                <a:solidFill>
                  <a:schemeClr val="bg1"/>
                </a:solidFill>
              </a:endParaRP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000" dirty="0" smtClean="0">
                <a:solidFill>
                  <a:schemeClr val="bg1"/>
                </a:solidFill>
              </a:endParaRP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000" dirty="0" smtClean="0">
                <a:solidFill>
                  <a:schemeClr val="bg1"/>
                </a:solidFill>
              </a:endParaRP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000" dirty="0" smtClean="0">
                <a:solidFill>
                  <a:schemeClr val="bg1"/>
                </a:solidFill>
              </a:endParaRP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000" dirty="0" smtClean="0">
                  <a:solidFill>
                    <a:schemeClr val="bg1"/>
                  </a:solidFill>
                </a:rPr>
                <a:t>… </a:t>
              </a: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000" dirty="0" smtClean="0">
                  <a:solidFill>
                    <a:schemeClr val="bg1"/>
                  </a:solidFill>
                </a:rPr>
                <a:t>00:00:00.008319 PACKX STATE NORMAL </a:t>
              </a: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000" kern="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14" name="Gerade Verbindung 13"/>
            <p:cNvCxnSpPr/>
            <p:nvPr/>
          </p:nvCxnSpPr>
          <p:spPr>
            <a:xfrm>
              <a:off x="5567450" y="5157192"/>
              <a:ext cx="30069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27D58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alibri" pitchFamily="34" charset="0"/>
              </a:rPr>
              <a:t>If message is found in the proper “storage” area, check for propagation type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Addressable / direct message is directly sent to widget 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Check if the widget is alive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Check if receiver is registered for message (direct message)</a:t>
            </a:r>
          </a:p>
          <a:p>
            <a:pPr lvl="1"/>
            <a:r>
              <a:rPr lang="en-US" dirty="0" smtClean="0">
                <a:ea typeface="Calibri" pitchFamily="34" charset="0"/>
              </a:rPr>
              <a:t>Broadcast message is handled in Messenger::</a:t>
            </a:r>
            <a:r>
              <a:rPr lang="en-US" dirty="0" err="1" smtClean="0">
                <a:ea typeface="Calibri" pitchFamily="34" charset="0"/>
              </a:rPr>
              <a:t>BroadcastMessage</a:t>
            </a:r>
            <a:r>
              <a:rPr lang="en-US" dirty="0" smtClean="0">
                <a:ea typeface="Calibri" pitchFamily="34" charset="0"/>
              </a:rPr>
              <a:t> 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Check if widget is part of the widget tree</a:t>
            </a:r>
          </a:p>
          <a:p>
            <a:pPr lvl="1"/>
            <a:r>
              <a:rPr lang="en-US" dirty="0" smtClean="0">
                <a:ea typeface="Calibri" pitchFamily="34" charset="0"/>
              </a:rPr>
              <a:t>Focused message is handled in </a:t>
            </a:r>
            <a:r>
              <a:rPr lang="en-US" dirty="0" err="1" smtClean="0">
                <a:ea typeface="Calibri" pitchFamily="34" charset="0"/>
              </a:rPr>
              <a:t>TreeDispatcher</a:t>
            </a:r>
            <a:r>
              <a:rPr lang="en-US" dirty="0" smtClean="0">
                <a:ea typeface="Calibri" pitchFamily="34" charset="0"/>
              </a:rPr>
              <a:t>::</a:t>
            </a:r>
            <a:r>
              <a:rPr lang="en-US" dirty="0" err="1" smtClean="0">
                <a:ea typeface="Calibri" pitchFamily="34" charset="0"/>
              </a:rPr>
              <a:t>vPropagateMessage</a:t>
            </a:r>
            <a:r>
              <a:rPr lang="en-US" dirty="0" smtClean="0">
                <a:ea typeface="Calibri" pitchFamily="34" charset="0"/>
              </a:rPr>
              <a:t> (</a:t>
            </a:r>
            <a:r>
              <a:rPr lang="en-US" dirty="0" err="1" smtClean="0">
                <a:ea typeface="Calibri" pitchFamily="34" charset="0"/>
              </a:rPr>
              <a:t>tunnelling</a:t>
            </a:r>
            <a:r>
              <a:rPr lang="en-US" dirty="0" smtClean="0">
                <a:ea typeface="Calibri" pitchFamily="34" charset="0"/>
              </a:rPr>
              <a:t>) / </a:t>
            </a:r>
            <a:br>
              <a:rPr lang="en-US" dirty="0" smtClean="0">
                <a:ea typeface="Calibri" pitchFamily="34" charset="0"/>
              </a:rPr>
            </a:br>
            <a:r>
              <a:rPr lang="en-US" dirty="0" err="1" smtClean="0">
                <a:ea typeface="Calibri" pitchFamily="34" charset="0"/>
              </a:rPr>
              <a:t>vProcessBubbleUp</a:t>
            </a:r>
            <a:r>
              <a:rPr lang="en-US" dirty="0" smtClean="0">
                <a:ea typeface="Calibri" pitchFamily="34" charset="0"/>
              </a:rPr>
              <a:t> (bubbling) 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Check for unbroken focused path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Check for tree dispatcher strategy</a:t>
            </a:r>
            <a:endParaRPr lang="en-US" sz="2400" dirty="0" smtClean="0">
              <a:ea typeface="Calibri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 - Messaging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11560" y="1124744"/>
            <a:ext cx="7992888" cy="525700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ea typeface="Calibri" pitchFamily="34" charset="0"/>
              </a:rPr>
              <a:t>Check if trigger is sent properly</a:t>
            </a:r>
          </a:p>
          <a:p>
            <a:pPr lvl="1"/>
            <a:r>
              <a:rPr lang="en-US" dirty="0" smtClean="0">
                <a:ea typeface="Calibri" pitchFamily="34" charset="0"/>
              </a:rPr>
              <a:t> Check the sender part (final hook / process message)</a:t>
            </a:r>
          </a:p>
          <a:p>
            <a:endParaRPr lang="en-US" dirty="0" smtClean="0">
              <a:ea typeface="Calibri" pitchFamily="34" charset="0"/>
            </a:endParaRPr>
          </a:p>
          <a:p>
            <a:r>
              <a:rPr lang="en-US" dirty="0" smtClean="0">
                <a:ea typeface="Calibri" pitchFamily="34" charset="0"/>
              </a:rPr>
              <a:t>Check if transition happens correctly</a:t>
            </a:r>
          </a:p>
          <a:p>
            <a:pPr lvl="1"/>
            <a:r>
              <a:rPr lang="en-US" dirty="0" smtClean="0">
                <a:ea typeface="Calibri" pitchFamily="34" charset="0"/>
              </a:rPr>
              <a:t>Put breakpoint at state machine / custom controller’s process message</a:t>
            </a:r>
          </a:p>
          <a:p>
            <a:pPr lvl="1"/>
            <a:r>
              <a:rPr lang="en-US" dirty="0" smtClean="0">
                <a:ea typeface="Calibri" pitchFamily="34" charset="0"/>
              </a:rPr>
              <a:t>Is trigger message received?</a:t>
            </a:r>
          </a:p>
          <a:p>
            <a:pPr lvl="1"/>
            <a:r>
              <a:rPr lang="en-US" dirty="0" smtClean="0">
                <a:ea typeface="Calibri" pitchFamily="34" charset="0"/>
              </a:rPr>
              <a:t>Is the resulting state as expected?</a:t>
            </a:r>
          </a:p>
          <a:p>
            <a:pPr lvl="2"/>
            <a:r>
              <a:rPr lang="en-US" sz="2400" dirty="0" smtClean="0">
                <a:ea typeface="Calibri" pitchFamily="34" charset="0"/>
              </a:rPr>
              <a:t> Check the new state in controller widget process message</a:t>
            </a:r>
          </a:p>
          <a:p>
            <a:pPr lvl="1"/>
            <a:endParaRPr lang="en-US" dirty="0" smtClean="0">
              <a:ea typeface="Calibri" pitchFamily="34" charset="0"/>
            </a:endParaRPr>
          </a:p>
          <a:p>
            <a:r>
              <a:rPr lang="en-US" dirty="0" smtClean="0">
                <a:ea typeface="Calibri" pitchFamily="34" charset="0"/>
              </a:rPr>
              <a:t>Check if tree build is triggered – for lifetime controller</a:t>
            </a:r>
          </a:p>
          <a:p>
            <a:pPr lvl="1"/>
            <a:r>
              <a:rPr lang="en-US" dirty="0" smtClean="0">
                <a:ea typeface="Calibri" pitchFamily="34" charset="0"/>
              </a:rPr>
              <a:t>breakpoint at </a:t>
            </a:r>
            <a:r>
              <a:rPr lang="en-US" dirty="0" err="1" smtClean="0">
                <a:ea typeface="Calibri" pitchFamily="34" charset="0"/>
              </a:rPr>
              <a:t>SceneController</a:t>
            </a:r>
            <a:r>
              <a:rPr lang="en-US" dirty="0" smtClean="0">
                <a:ea typeface="Calibri" pitchFamily="34" charset="0"/>
              </a:rPr>
              <a:t>::</a:t>
            </a:r>
            <a:r>
              <a:rPr lang="en-US" dirty="0" err="1" smtClean="0">
                <a:ea typeface="Calibri" pitchFamily="34" charset="0"/>
              </a:rPr>
              <a:t>enProcessMessage</a:t>
            </a:r>
            <a:r>
              <a:rPr lang="en-US" dirty="0" smtClean="0">
                <a:ea typeface="Calibri" pitchFamily="34" charset="0"/>
              </a:rPr>
              <a:t>() – </a:t>
            </a:r>
            <a:r>
              <a:rPr lang="en-US" dirty="0" err="1" smtClean="0">
                <a:ea typeface="Calibri" pitchFamily="34" charset="0"/>
              </a:rPr>
              <a:t>ChangeTree</a:t>
            </a:r>
            <a:endParaRPr lang="en-US" dirty="0" smtClean="0">
              <a:ea typeface="Calibri" pitchFamily="34" charset="0"/>
            </a:endParaRPr>
          </a:p>
          <a:p>
            <a:r>
              <a:rPr lang="en-US" dirty="0" smtClean="0">
                <a:ea typeface="Calibri" pitchFamily="34" charset="0"/>
              </a:rPr>
              <a:t>Check if visibility change is triggered – for visibility controller</a:t>
            </a:r>
          </a:p>
          <a:p>
            <a:pPr lvl="1"/>
            <a:r>
              <a:rPr lang="en-US" dirty="0" smtClean="0">
                <a:ea typeface="Calibri" pitchFamily="34" charset="0"/>
              </a:rPr>
              <a:t> Also check if the cumulative parent visibility is correct</a:t>
            </a:r>
          </a:p>
          <a:p>
            <a:endParaRPr lang="en-US" sz="2400" dirty="0" smtClean="0">
              <a:ea typeface="Calibri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 - State Machine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alibri" pitchFamily="34" charset="0"/>
              </a:rPr>
              <a:t>Check if widget/animation draws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Put a breakpoint in your animation's/widget's </a:t>
            </a:r>
            <a:r>
              <a:rPr lang="en-US" sz="2000" dirty="0" err="1" smtClean="0">
                <a:ea typeface="Calibri" pitchFamily="34" charset="0"/>
              </a:rPr>
              <a:t>vPaint</a:t>
            </a:r>
            <a:endParaRPr lang="en-US" sz="2000" dirty="0" smtClean="0">
              <a:ea typeface="Calibri" pitchFamily="34" charset="0"/>
            </a:endParaRPr>
          </a:p>
          <a:p>
            <a:pPr lvl="1"/>
            <a:r>
              <a:rPr lang="en-US" sz="2000" dirty="0" smtClean="0">
                <a:ea typeface="Calibri" pitchFamily="34" charset="0"/>
              </a:rPr>
              <a:t>Check if the widget/window is visible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Check window coordinates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Check if the window is invalidated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Widgets should do this if their visual state changed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Animations should do this every time tick,</a:t>
            </a:r>
            <a:br>
              <a:rPr lang="en-US" dirty="0" smtClean="0">
                <a:ea typeface="Calibri" pitchFamily="34" charset="0"/>
              </a:rPr>
            </a:br>
            <a:r>
              <a:rPr lang="en-US" dirty="0" smtClean="0">
                <a:ea typeface="Calibri" pitchFamily="34" charset="0"/>
              </a:rPr>
              <a:t>when their </a:t>
            </a:r>
            <a:r>
              <a:rPr lang="en-US" dirty="0" err="1" smtClean="0">
                <a:ea typeface="Calibri" pitchFamily="34" charset="0"/>
              </a:rPr>
              <a:t>AnimParams</a:t>
            </a:r>
            <a:r>
              <a:rPr lang="en-US" dirty="0" smtClean="0">
                <a:ea typeface="Calibri" pitchFamily="34" charset="0"/>
              </a:rPr>
              <a:t> change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Check if the window is attached to a living </a:t>
            </a:r>
            <a:r>
              <a:rPr lang="en-US" sz="2000" dirty="0" err="1" smtClean="0">
                <a:ea typeface="Calibri" pitchFamily="34" charset="0"/>
              </a:rPr>
              <a:t>buflet</a:t>
            </a:r>
            <a:r>
              <a:rPr lang="en-US" sz="2000" dirty="0" smtClean="0">
                <a:ea typeface="Calibri" pitchFamily="34" charset="0"/>
              </a:rPr>
              <a:t>/window tree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If not, you may need to request for the assembly of the </a:t>
            </a:r>
            <a:r>
              <a:rPr lang="en-US" dirty="0" err="1" smtClean="0">
                <a:ea typeface="Calibri" pitchFamily="34" charset="0"/>
              </a:rPr>
              <a:t>buflet</a:t>
            </a:r>
            <a:r>
              <a:rPr lang="en-US" dirty="0" smtClean="0">
                <a:ea typeface="Calibri" pitchFamily="34" charset="0"/>
              </a:rPr>
              <a:t> first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Check if the </a:t>
            </a:r>
            <a:r>
              <a:rPr lang="en-US" sz="2000" dirty="0" err="1" smtClean="0">
                <a:ea typeface="Calibri" pitchFamily="34" charset="0"/>
              </a:rPr>
              <a:t>TimeDomain</a:t>
            </a:r>
            <a:r>
              <a:rPr lang="en-US" sz="2000" dirty="0" smtClean="0">
                <a:ea typeface="Calibri" pitchFamily="34" charset="0"/>
              </a:rPr>
              <a:t> is active 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Put breakpoint at </a:t>
            </a:r>
            <a:r>
              <a:rPr lang="en-US" dirty="0" err="1" smtClean="0">
                <a:ea typeface="Calibri" pitchFamily="34" charset="0"/>
              </a:rPr>
              <a:t>HMITimeDomain</a:t>
            </a:r>
            <a:r>
              <a:rPr lang="en-US" dirty="0" smtClean="0">
                <a:ea typeface="Calibri" pitchFamily="34" charset="0"/>
              </a:rPr>
              <a:t>::</a:t>
            </a:r>
            <a:r>
              <a:rPr lang="en-US" dirty="0" err="1" smtClean="0">
                <a:ea typeface="Calibri" pitchFamily="34" charset="0"/>
              </a:rPr>
              <a:t>vRun</a:t>
            </a:r>
            <a:r>
              <a:rPr lang="en-US" dirty="0" smtClean="0">
                <a:ea typeface="Calibri" pitchFamily="34" charset="0"/>
              </a:rPr>
              <a:t>()</a:t>
            </a:r>
          </a:p>
          <a:p>
            <a:pPr lvl="2">
              <a:buFont typeface="Arial" charset="0"/>
              <a:buChar char="•"/>
            </a:pPr>
            <a:endParaRPr lang="en-US" dirty="0" smtClean="0">
              <a:ea typeface="Calibri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 - Display / Painting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alibri" pitchFamily="34" charset="0"/>
              </a:rPr>
              <a:t>If the paint method was called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Trace/step inside the GRLC calls to see if any errors occurred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Check if the composition mode is correct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Check if there is no other window drawing on top of it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Check if the window position and dimensions correct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Note for containment rule and drawing area size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Check if the widget / animation is painting to </a:t>
            </a:r>
            <a:r>
              <a:rPr lang="en-US" sz="2000" dirty="0" err="1" smtClean="0">
                <a:ea typeface="Calibri" pitchFamily="34" charset="0"/>
              </a:rPr>
              <a:t>offscreen</a:t>
            </a:r>
            <a:endParaRPr lang="en-US" sz="2000" dirty="0" smtClean="0">
              <a:ea typeface="Calibri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Has it been </a:t>
            </a:r>
            <a:r>
              <a:rPr lang="en-US" dirty="0" err="1" smtClean="0">
                <a:ea typeface="Calibri" pitchFamily="34" charset="0"/>
              </a:rPr>
              <a:t>blitted</a:t>
            </a:r>
            <a:r>
              <a:rPr lang="en-US" dirty="0" smtClean="0">
                <a:ea typeface="Calibri" pitchFamily="34" charset="0"/>
              </a:rPr>
              <a:t> / copied to layer?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Check if the content is painted in any </a:t>
            </a:r>
            <a:r>
              <a:rPr lang="en-US" sz="2000" dirty="0" err="1" smtClean="0">
                <a:ea typeface="Calibri" pitchFamily="34" charset="0"/>
              </a:rPr>
              <a:t>buflet</a:t>
            </a:r>
            <a:r>
              <a:rPr lang="en-US" sz="2000" dirty="0" smtClean="0">
                <a:ea typeface="Calibri" pitchFamily="34" charset="0"/>
              </a:rPr>
              <a:t> (front / back buffer)</a:t>
            </a:r>
          </a:p>
          <a:p>
            <a:pPr lvl="1"/>
            <a:r>
              <a:rPr lang="en-US" sz="2000" dirty="0" smtClean="0">
                <a:ea typeface="Calibri" pitchFamily="34" charset="0"/>
              </a:rPr>
              <a:t>If it’s in back buffer, check if any flip is triggered</a:t>
            </a:r>
          </a:p>
          <a:p>
            <a:pPr lvl="2">
              <a:buFont typeface="Arial" charset="0"/>
              <a:buChar char="•"/>
            </a:pPr>
            <a:r>
              <a:rPr lang="en-US" dirty="0" smtClean="0">
                <a:ea typeface="Calibri" pitchFamily="34" charset="0"/>
              </a:rPr>
              <a:t>If not, check the </a:t>
            </a:r>
            <a:r>
              <a:rPr lang="en-US" dirty="0" err="1" smtClean="0">
                <a:ea typeface="Calibri" pitchFamily="34" charset="0"/>
              </a:rPr>
              <a:t>buflet</a:t>
            </a:r>
            <a:r>
              <a:rPr lang="en-US" dirty="0" smtClean="0">
                <a:ea typeface="Calibri" pitchFamily="34" charset="0"/>
              </a:rPr>
              <a:t> lock/unlock sequence for that surface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 - Display / Painting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 If the display seems frozen or unresponsive</a:t>
            </a:r>
          </a:p>
          <a:p>
            <a:pPr lvl="1"/>
            <a:r>
              <a:rPr lang="en-US" sz="2000" dirty="0" smtClean="0"/>
              <a:t> Check if the HMI is still receiving messages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Put a breakpoint in </a:t>
            </a:r>
            <a:r>
              <a:rPr lang="en-US" dirty="0" err="1" smtClean="0"/>
              <a:t>HMI_boSendMessageToWidgetInstance</a:t>
            </a:r>
            <a:endParaRPr lang="en-US" dirty="0" smtClean="0"/>
          </a:p>
          <a:p>
            <a:pPr lvl="1"/>
            <a:r>
              <a:rPr lang="en-US" sz="2000" dirty="0" smtClean="0"/>
              <a:t> Check if the HMI is still processing the messages / API update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Put a breakpoint in WAS::</a:t>
            </a:r>
            <a:r>
              <a:rPr lang="en-US" dirty="0" err="1" smtClean="0">
                <a:ea typeface="Calibri" pitchFamily="34" charset="0"/>
              </a:rPr>
              <a:t>HMITimeDomain</a:t>
            </a:r>
            <a:r>
              <a:rPr lang="en-US" dirty="0" smtClean="0"/>
              <a:t>::</a:t>
            </a:r>
            <a:r>
              <a:rPr lang="en-US" dirty="0" err="1" smtClean="0"/>
              <a:t>vRun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External Message processing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Put a breakpoint in WAS::</a:t>
            </a:r>
            <a:r>
              <a:rPr lang="en-US" dirty="0" err="1" smtClean="0"/>
              <a:t>DisplayController</a:t>
            </a:r>
            <a:r>
              <a:rPr lang="en-US" dirty="0" smtClean="0"/>
              <a:t>::</a:t>
            </a:r>
            <a:r>
              <a:rPr lang="en-US" dirty="0" err="1" smtClean="0"/>
              <a:t>vRun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per display: handling of external message and processing all internal messages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If it's not processing, check the HMI thread states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 - Display / Painting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000" dirty="0" smtClean="0"/>
              <a:t>Check if the </a:t>
            </a:r>
            <a:r>
              <a:rPr lang="en-US" sz="2000" dirty="0" err="1" smtClean="0"/>
              <a:t>HMITimeDomains</a:t>
            </a:r>
            <a:r>
              <a:rPr lang="en-US" sz="2000" dirty="0" smtClean="0"/>
              <a:t> are still active/painting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Check </a:t>
            </a:r>
            <a:r>
              <a:rPr lang="en-US" dirty="0" err="1" smtClean="0"/>
              <a:t>DisplayController</a:t>
            </a:r>
            <a:r>
              <a:rPr lang="en-US" dirty="0" smtClean="0"/>
              <a:t>::</a:t>
            </a:r>
            <a:r>
              <a:rPr lang="en-US" dirty="0" err="1" smtClean="0"/>
              <a:t>vRenderAllTrees</a:t>
            </a:r>
            <a:r>
              <a:rPr lang="en-US" dirty="0" smtClean="0"/>
              <a:t> for HMI TD</a:t>
            </a:r>
            <a:br>
              <a:rPr lang="en-US" dirty="0" smtClean="0"/>
            </a:br>
            <a:r>
              <a:rPr lang="en-US" dirty="0" smtClean="0"/>
              <a:t>- it should be called after every HMI message processing cycle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Check AVICORE::</a:t>
            </a:r>
            <a:r>
              <a:rPr lang="en-US" dirty="0" err="1" smtClean="0"/>
              <a:t>AnimWorker</a:t>
            </a:r>
            <a:r>
              <a:rPr lang="en-US" dirty="0" smtClean="0"/>
              <a:t>::</a:t>
            </a:r>
            <a:r>
              <a:rPr lang="en-US" dirty="0" err="1" smtClean="0"/>
              <a:t>vOnExecute</a:t>
            </a:r>
            <a:r>
              <a:rPr lang="en-US" dirty="0" smtClean="0"/>
              <a:t> for animation TDs</a:t>
            </a:r>
            <a:br>
              <a:rPr lang="en-US" dirty="0" smtClean="0"/>
            </a:br>
            <a:r>
              <a:rPr lang="en-US" dirty="0" smtClean="0"/>
              <a:t>- it should be called after every divider </a:t>
            </a:r>
            <a:r>
              <a:rPr lang="en-US" dirty="0" err="1" smtClean="0"/>
              <a:t>Vsyncs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(as long as an animation on that TD is alive)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If they were deactivated, put a breakpoint in </a:t>
            </a:r>
            <a:r>
              <a:rPr lang="en-US" dirty="0" err="1" smtClean="0"/>
              <a:t>HMI_vDeactivateProcessing</a:t>
            </a:r>
            <a:r>
              <a:rPr lang="en-US" dirty="0" smtClean="0"/>
              <a:t> to find out why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If they are active and painting, did the surface(s) get flipped? HMI flip could be locked</a:t>
            </a:r>
          </a:p>
          <a:p>
            <a:endParaRPr lang="en-US" sz="2000" dirty="0" smtClean="0">
              <a:ea typeface="Calibri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 - Display / Painting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544616"/>
          </a:xfrm>
        </p:spPr>
        <p:txBody>
          <a:bodyPr>
            <a:noAutofit/>
          </a:bodyPr>
          <a:lstStyle/>
          <a:p>
            <a:r>
              <a:rPr lang="en-US" sz="2400" dirty="0" smtClean="0"/>
              <a:t>Widget and Widget Windows</a:t>
            </a:r>
          </a:p>
          <a:p>
            <a:pPr lvl="1">
              <a:buFont typeface="Symbol" pitchFamily="18" charset="2"/>
              <a:buChar char="-"/>
            </a:pPr>
            <a:r>
              <a:rPr lang="en-US" sz="1600" dirty="0" smtClean="0"/>
              <a:t>Call </a:t>
            </a:r>
            <a:r>
              <a:rPr lang="en-US" sz="1600" dirty="0" err="1" smtClean="0"/>
              <a:t>poGetWidgetByID</a:t>
            </a:r>
            <a:r>
              <a:rPr lang="en-US" sz="1600" dirty="0" smtClean="0"/>
              <a:t> (Widget ID) at Debugger command line</a:t>
            </a:r>
          </a:p>
          <a:p>
            <a:pPr lvl="1">
              <a:buFont typeface="Symbol" pitchFamily="18" charset="2"/>
              <a:buChar char="-"/>
            </a:pPr>
            <a:r>
              <a:rPr lang="en-US" sz="1600" dirty="0" smtClean="0"/>
              <a:t>Find Widget ID in file </a:t>
            </a:r>
            <a:r>
              <a:rPr lang="en-US" sz="1600" i="1" dirty="0" smtClean="0"/>
              <a:t>wrs_visualresourceids.hpp</a:t>
            </a:r>
          </a:p>
          <a:p>
            <a:pPr lvl="1">
              <a:buFont typeface="Symbol" pitchFamily="18" charset="2"/>
              <a:buChar char="-"/>
            </a:pPr>
            <a:r>
              <a:rPr lang="en-US" sz="1600" dirty="0" smtClean="0"/>
              <a:t>Returned address == NULL -&gt; Widget is not alive</a:t>
            </a:r>
          </a:p>
          <a:p>
            <a:pPr lvl="1">
              <a:buFont typeface="Symbol" pitchFamily="18" charset="2"/>
              <a:buChar char="-"/>
            </a:pPr>
            <a:r>
              <a:rPr lang="en-US" sz="1600" dirty="0" smtClean="0"/>
              <a:t>Otherwise cast valid address to widget type to view instance details</a:t>
            </a:r>
          </a:p>
          <a:p>
            <a:pPr lvl="1">
              <a:buFont typeface="Symbol" pitchFamily="18" charset="2"/>
              <a:buChar char="-"/>
            </a:pPr>
            <a:r>
              <a:rPr lang="en-US" sz="1600" dirty="0" smtClean="0"/>
              <a:t>Note: Window is embedded in Widget</a:t>
            </a:r>
          </a:p>
          <a:p>
            <a:r>
              <a:rPr lang="en-US" sz="2400" dirty="0" smtClean="0">
                <a:ea typeface="Calibri" pitchFamily="34" charset="0"/>
              </a:rPr>
              <a:t>Animation Windows</a:t>
            </a:r>
          </a:p>
          <a:p>
            <a:pPr lvl="1">
              <a:buFont typeface="Symbol" pitchFamily="18" charset="2"/>
              <a:buChar char="-"/>
            </a:pPr>
            <a:r>
              <a:rPr lang="en-US" sz="1600" dirty="0" smtClean="0"/>
              <a:t>Call </a:t>
            </a:r>
            <a:r>
              <a:rPr lang="en-US" sz="1600" dirty="0" err="1" smtClean="0"/>
              <a:t>poGetWindowByID</a:t>
            </a:r>
            <a:r>
              <a:rPr lang="en-US" sz="1600" dirty="0" smtClean="0"/>
              <a:t> (Window ID) at Debugger command line</a:t>
            </a:r>
          </a:p>
          <a:p>
            <a:pPr lvl="1">
              <a:buFont typeface="Symbol" pitchFamily="18" charset="2"/>
              <a:buChar char="-"/>
            </a:pPr>
            <a:r>
              <a:rPr lang="en-US" sz="1600" dirty="0" smtClean="0"/>
              <a:t>Find Window ID in file </a:t>
            </a:r>
            <a:r>
              <a:rPr lang="en-US" sz="1600" i="1" dirty="0" smtClean="0"/>
              <a:t>wrs_ciaresourceids.hpp</a:t>
            </a:r>
            <a:endParaRPr lang="en-US" sz="1600" dirty="0" smtClean="0"/>
          </a:p>
          <a:p>
            <a:r>
              <a:rPr lang="en-US" sz="2400" dirty="0" smtClean="0">
                <a:ea typeface="Calibri" pitchFamily="34" charset="0"/>
              </a:rPr>
              <a:t>Animations</a:t>
            </a:r>
          </a:p>
          <a:p>
            <a:pPr lvl="1"/>
            <a:r>
              <a:rPr lang="en-US" sz="1600" dirty="0" smtClean="0">
                <a:ea typeface="Calibri" pitchFamily="34" charset="0"/>
              </a:rPr>
              <a:t>Check creation by setting BP inside</a:t>
            </a:r>
            <a:r>
              <a:rPr lang="en-US" sz="1600" dirty="0" smtClean="0">
                <a:solidFill>
                  <a:srgbClr val="C00000"/>
                </a:solidFill>
                <a:ea typeface="Calibri" pitchFamily="34" charset="0"/>
              </a:rPr>
              <a:t> </a:t>
            </a:r>
            <a:r>
              <a:rPr lang="en-US" sz="1600" dirty="0" err="1" smtClean="0"/>
              <a:t>AVIAN_vCreateAnimation</a:t>
            </a:r>
            <a:endParaRPr lang="en-US" sz="1600" dirty="0" smtClean="0"/>
          </a:p>
          <a:p>
            <a:pPr lvl="1"/>
            <a:r>
              <a:rPr lang="en-US" sz="1600" dirty="0" smtClean="0">
                <a:ea typeface="Calibri" pitchFamily="34" charset="0"/>
              </a:rPr>
              <a:t>Set BP in method </a:t>
            </a:r>
            <a:r>
              <a:rPr lang="en-US" sz="1600" dirty="0" err="1" smtClean="0">
                <a:ea typeface="Calibri" pitchFamily="34" charset="0"/>
              </a:rPr>
              <a:t>vTimeTick</a:t>
            </a:r>
            <a:r>
              <a:rPr lang="en-US" sz="1600" dirty="0" smtClean="0">
                <a:ea typeface="Calibri" pitchFamily="34" charset="0"/>
              </a:rPr>
              <a:t> in AVIAN::Scheduler</a:t>
            </a:r>
          </a:p>
          <a:p>
            <a:pPr lvl="1"/>
            <a:r>
              <a:rPr lang="en-US" sz="1600" dirty="0" smtClean="0">
                <a:ea typeface="Calibri" pitchFamily="34" charset="0"/>
              </a:rPr>
              <a:t>Find lists of animation objects </a:t>
            </a:r>
          </a:p>
          <a:p>
            <a:pPr lvl="2"/>
            <a:r>
              <a:rPr lang="en-US" sz="1600" dirty="0" smtClean="0">
                <a:ea typeface="Calibri" pitchFamily="34" charset="0"/>
              </a:rPr>
              <a:t>To be created in AVIAN::Scheduler::</a:t>
            </a:r>
            <a:r>
              <a:rPr lang="en-US" sz="1600" dirty="0" err="1" smtClean="0"/>
              <a:t>m_xNewAnimationsList</a:t>
            </a:r>
            <a:endParaRPr lang="en-US" sz="1600" dirty="0" smtClean="0"/>
          </a:p>
          <a:p>
            <a:pPr lvl="2"/>
            <a:r>
              <a:rPr lang="en-US" sz="1600" dirty="0" smtClean="0">
                <a:ea typeface="Calibri" pitchFamily="34" charset="0"/>
              </a:rPr>
              <a:t>In waiting state inside AVIAN::Scheduler::</a:t>
            </a:r>
            <a:r>
              <a:rPr lang="en-US" sz="1600" dirty="0" err="1" smtClean="0"/>
              <a:t>m_xWaitingAnimationsList</a:t>
            </a:r>
            <a:endParaRPr lang="en-US" sz="1600" dirty="0" smtClean="0">
              <a:ea typeface="Calibri" pitchFamily="34" charset="0"/>
            </a:endParaRPr>
          </a:p>
          <a:p>
            <a:pPr lvl="2"/>
            <a:r>
              <a:rPr lang="en-US" sz="1600" dirty="0" smtClean="0">
                <a:ea typeface="Calibri" pitchFamily="34" charset="0"/>
              </a:rPr>
              <a:t>Running animations inside AVIAN::Scheduler::</a:t>
            </a:r>
            <a:r>
              <a:rPr lang="en-US" sz="1600" dirty="0" err="1" smtClean="0"/>
              <a:t>m_xActiveAnimationsList</a:t>
            </a:r>
            <a:endParaRPr lang="en-US" sz="1600" dirty="0" smtClean="0"/>
          </a:p>
          <a:p>
            <a:pPr lvl="1"/>
            <a:r>
              <a:rPr lang="en-US" sz="1600" dirty="0" smtClean="0">
                <a:ea typeface="Calibri" pitchFamily="34" charset="0"/>
              </a:rPr>
              <a:t>IDs of animations can be found in file </a:t>
            </a:r>
            <a:r>
              <a:rPr lang="en-US" sz="1600" i="1" dirty="0" smtClean="0">
                <a:ea typeface="Calibri" pitchFamily="34" charset="0"/>
              </a:rPr>
              <a:t>wrs_aceresourceids.hpp</a:t>
            </a:r>
          </a:p>
          <a:p>
            <a:pPr lvl="2"/>
            <a:endParaRPr lang="en-US" sz="1200" dirty="0" smtClean="0">
              <a:solidFill>
                <a:srgbClr val="C00000"/>
              </a:solidFill>
              <a:ea typeface="Calibri" pitchFamily="34" charset="0"/>
            </a:endParaRPr>
          </a:p>
          <a:p>
            <a:pPr lvl="1"/>
            <a:endParaRPr lang="en-US" sz="1600" dirty="0" smtClean="0">
              <a:ea typeface="Calibri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 – Access to Objects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 smtClean="0">
              <a:solidFill>
                <a:srgbClr val="C00000"/>
              </a:solidFill>
              <a:ea typeface="Calibri" pitchFamily="34" charset="0"/>
            </a:endParaRPr>
          </a:p>
          <a:p>
            <a:pPr lvl="1"/>
            <a:endParaRPr lang="en-US" sz="1600" dirty="0" smtClean="0">
              <a:solidFill>
                <a:srgbClr val="C00000"/>
              </a:solidFill>
              <a:ea typeface="Calibri" pitchFamily="34" charset="0"/>
            </a:endParaRPr>
          </a:p>
          <a:p>
            <a:pPr lvl="1"/>
            <a:endParaRPr lang="en-US" sz="1600" dirty="0" smtClean="0">
              <a:solidFill>
                <a:srgbClr val="C00000"/>
              </a:solidFill>
              <a:ea typeface="Calibri" pitchFamily="34" charset="0"/>
            </a:endParaRPr>
          </a:p>
          <a:p>
            <a:pPr lvl="1"/>
            <a:endParaRPr lang="en-US" sz="1600" dirty="0" smtClean="0">
              <a:solidFill>
                <a:srgbClr val="C00000"/>
              </a:solidFill>
              <a:ea typeface="Calibri" pitchFamily="34" charset="0"/>
            </a:endParaRPr>
          </a:p>
          <a:p>
            <a:pPr lvl="1"/>
            <a:endParaRPr lang="en-US" sz="1600" dirty="0" smtClean="0">
              <a:ea typeface="Calibri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Hints – </a:t>
            </a:r>
            <a:r>
              <a:rPr lang="en-US" dirty="0" err="1" smtClean="0"/>
              <a:t>Miscellanous</a:t>
            </a:r>
            <a:endParaRPr lang="en-US" dirty="0"/>
          </a:p>
        </p:txBody>
      </p:sp>
      <p:sp>
        <p:nvSpPr>
          <p:cNvPr id="4" name="Inhaltsplatzhalter 6"/>
          <p:cNvSpPr txBox="1">
            <a:spLocks/>
          </p:cNvSpPr>
          <p:nvPr/>
        </p:nvSpPr>
        <p:spPr>
          <a:xfrm>
            <a:off x="611560" y="1124744"/>
            <a:ext cx="8064896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Process from Debugger </a:t>
            </a:r>
          </a:p>
          <a:p>
            <a:pPr marL="742950" lvl="1" indent="-285750">
              <a:spcBef>
                <a:spcPct val="20000"/>
              </a:spcBef>
              <a:buFont typeface="Symbol" pitchFamily="18" charset="2"/>
              <a:buChar char="-"/>
              <a:defRPr/>
            </a:pPr>
            <a:r>
              <a:rPr lang="en-US" sz="1600" dirty="0" smtClean="0"/>
              <a:t>To start a process within the Debugger modify file </a:t>
            </a:r>
            <a:r>
              <a:rPr lang="en-US" sz="1600" dirty="0" smtClean="0">
                <a:solidFill>
                  <a:srgbClr val="EB328C"/>
                </a:solidFill>
              </a:rPr>
              <a:t>int_core.int</a:t>
            </a:r>
          </a:p>
          <a:p>
            <a:pPr marL="742950" lvl="1" indent="-285750">
              <a:spcBef>
                <a:spcPct val="20000"/>
              </a:spcBef>
              <a:buFont typeface="Symbol" pitchFamily="18" charset="2"/>
              <a:buChar char="-"/>
              <a:defRPr/>
            </a:pPr>
            <a:r>
              <a:rPr lang="en-US" sz="1600" dirty="0" smtClean="0"/>
              <a:t>Option </a:t>
            </a:r>
            <a:r>
              <a:rPr lang="en-US" sz="1600" dirty="0" err="1" smtClean="0">
                <a:solidFill>
                  <a:srgbClr val="EB328C"/>
                </a:solidFill>
              </a:rPr>
              <a:t>StartIt</a:t>
            </a:r>
            <a:r>
              <a:rPr lang="en-US" sz="1600" dirty="0" smtClean="0"/>
              <a:t> for the process must be set to </a:t>
            </a:r>
            <a:r>
              <a:rPr lang="en-US" sz="1600" dirty="0" smtClean="0">
                <a:solidFill>
                  <a:srgbClr val="EB328C"/>
                </a:solidFill>
              </a:rPr>
              <a:t>false</a:t>
            </a:r>
          </a:p>
          <a:p>
            <a:pPr marL="742950" lvl="1" indent="-285750">
              <a:spcBef>
                <a:spcPct val="20000"/>
              </a:spcBef>
              <a:buFont typeface="Symbol" pitchFamily="18" charset="2"/>
              <a:buChar char="-"/>
              <a:defRPr/>
            </a:pPr>
            <a:r>
              <a:rPr lang="en-US" sz="1600" dirty="0" smtClean="0"/>
              <a:t>Note: When done for the Process </a:t>
            </a:r>
            <a:r>
              <a:rPr lang="en-US" sz="1600" dirty="0" err="1" smtClean="0">
                <a:solidFill>
                  <a:srgbClr val="EB328C"/>
                </a:solidFill>
              </a:rPr>
              <a:t>basesys</a:t>
            </a:r>
            <a:r>
              <a:rPr lang="en-US" sz="1600" dirty="0" smtClean="0">
                <a:solidFill>
                  <a:srgbClr val="EB328C"/>
                </a:solidFill>
              </a:rPr>
              <a:t> </a:t>
            </a:r>
            <a:r>
              <a:rPr lang="en-US" sz="1600" dirty="0" smtClean="0"/>
              <a:t>complete target software execution is controlled by manual start of this task in Debugger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ea typeface="Calibri" pitchFamily="34" charset="0"/>
              </a:rPr>
              <a:t>Debug Output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lang="en-US" sz="1600" dirty="0" smtClean="0">
                <a:ea typeface="Calibri" pitchFamily="34" charset="0"/>
              </a:rPr>
              <a:t>The “print” function can be used inside your code to write debug output to the Debuggers command window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Calibri" pitchFamily="34" charset="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ea typeface="Calibri" pitchFamily="34" charset="0"/>
              </a:rPr>
              <a:t>Print </a:t>
            </a:r>
            <a:r>
              <a:rPr lang="en-US" sz="2400" dirty="0" err="1" smtClean="0">
                <a:ea typeface="Calibri" pitchFamily="34" charset="0"/>
              </a:rPr>
              <a:t>Enum</a:t>
            </a:r>
            <a:r>
              <a:rPr lang="en-US" sz="2400" dirty="0" smtClean="0">
                <a:ea typeface="Calibri" pitchFamily="34" charset="0"/>
              </a:rPr>
              <a:t> names instead of numbers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6003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itchFamily="34" charset="0"/>
                <a:cs typeface="+mn-cs"/>
              </a:rPr>
              <a:t>To get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itchFamily="34" charset="0"/>
                <a:cs typeface="+mn-cs"/>
              </a:rPr>
              <a:t>enum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itchFamily="34" charset="0"/>
                <a:cs typeface="+mn-cs"/>
              </a:rPr>
              <a:t> element names instead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itchFamily="34" charset="0"/>
                <a:cs typeface="+mn-cs"/>
              </a:rPr>
              <a:t> of numbers when printing variable values on breakpoints, add and subtract a random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itchFamily="34" charset="0"/>
                <a:cs typeface="+mn-cs"/>
              </a:rPr>
              <a:t>enum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itchFamily="34" charset="0"/>
                <a:cs typeface="+mn-cs"/>
              </a:rPr>
              <a:t> element of the wanted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itchFamily="34" charset="0"/>
                <a:cs typeface="+mn-cs"/>
              </a:rPr>
              <a:t>enum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itchFamily="34" charset="0"/>
                <a:cs typeface="+mn-cs"/>
              </a:rPr>
              <a:t> type to </a:t>
            </a:r>
            <a:r>
              <a:rPr lang="en-US" sz="1600" dirty="0" smtClean="0">
                <a:ea typeface="Calibri" pitchFamily="34" charset="0"/>
              </a:rPr>
              <a:t>the value</a:t>
            </a:r>
            <a:br>
              <a:rPr lang="en-US" sz="1600" dirty="0" smtClean="0">
                <a:ea typeface="Calibri" pitchFamily="34" charset="0"/>
              </a:rPr>
            </a:br>
            <a:r>
              <a:rPr lang="en-US" sz="1600" dirty="0" smtClean="0">
                <a:ea typeface="Calibri" pitchFamily="34" charset="0"/>
              </a:rPr>
              <a:t/>
            </a:r>
            <a:br>
              <a:rPr lang="en-US" sz="1600" dirty="0" smtClean="0">
                <a:ea typeface="Calibri" pitchFamily="34" charset="0"/>
              </a:rPr>
            </a:br>
            <a:r>
              <a:rPr lang="en-US" sz="1600" dirty="0" smtClean="0">
                <a:ea typeface="Calibri" pitchFamily="34" charset="0"/>
              </a:rPr>
              <a:t>Breakpoint command:	p </a:t>
            </a:r>
            <a:r>
              <a:rPr lang="en-US" sz="1600" dirty="0" err="1" smtClean="0">
                <a:ea typeface="Calibri" pitchFamily="34" charset="0"/>
              </a:rPr>
              <a:t>poMessage</a:t>
            </a:r>
            <a:r>
              <a:rPr lang="en-US" sz="1600" dirty="0" smtClean="0">
                <a:ea typeface="Calibri" pitchFamily="34" charset="0"/>
              </a:rPr>
              <a:t>_-&gt;u16MsgID</a:t>
            </a:r>
            <a:br>
              <a:rPr lang="en-US" sz="1600" dirty="0" smtClean="0">
                <a:ea typeface="Calibri" pitchFamily="34" charset="0"/>
              </a:rPr>
            </a:br>
            <a:r>
              <a:rPr lang="en-US" sz="1600" dirty="0" smtClean="0">
                <a:ea typeface="Calibri" pitchFamily="34" charset="0"/>
              </a:rPr>
              <a:t>command output:	u16MsgID = 1000</a:t>
            </a:r>
            <a:br>
              <a:rPr lang="en-US" sz="1600" dirty="0" smtClean="0">
                <a:ea typeface="Calibri" pitchFamily="34" charset="0"/>
              </a:rPr>
            </a:br>
            <a:r>
              <a:rPr lang="en-US" sz="1600" dirty="0" smtClean="0">
                <a:ea typeface="Calibri" pitchFamily="34" charset="0"/>
              </a:rPr>
              <a:t/>
            </a:r>
            <a:br>
              <a:rPr lang="en-US" sz="1600" dirty="0" smtClean="0">
                <a:ea typeface="Calibri" pitchFamily="34" charset="0"/>
              </a:rPr>
            </a:br>
            <a:r>
              <a:rPr lang="en-US" sz="1600" dirty="0" smtClean="0">
                <a:ea typeface="Calibri" pitchFamily="34" charset="0"/>
              </a:rPr>
              <a:t>Breakpoint command:	p </a:t>
            </a:r>
            <a:r>
              <a:rPr lang="en-US" sz="1600" dirty="0" err="1" smtClean="0">
                <a:ea typeface="Calibri" pitchFamily="34" charset="0"/>
              </a:rPr>
              <a:t>poMessage</a:t>
            </a:r>
            <a:r>
              <a:rPr lang="en-US" sz="1600" dirty="0" smtClean="0">
                <a:ea typeface="Calibri" pitchFamily="34" charset="0"/>
              </a:rPr>
              <a:t>_-&gt;u16MsgID + </a:t>
            </a:r>
            <a:r>
              <a:rPr lang="en-US" sz="1600" dirty="0" err="1" smtClean="0">
                <a:ea typeface="Calibri" pitchFamily="34" charset="0"/>
              </a:rPr>
              <a:t>MsgID_CompInfo</a:t>
            </a:r>
            <a:r>
              <a:rPr lang="en-US" sz="1600" dirty="0" smtClean="0">
                <a:ea typeface="Calibri" pitchFamily="34" charset="0"/>
              </a:rPr>
              <a:t> - </a:t>
            </a:r>
            <a:r>
              <a:rPr lang="en-US" sz="1600" dirty="0" err="1" smtClean="0">
                <a:ea typeface="Calibri" pitchFamily="34" charset="0"/>
              </a:rPr>
              <a:t>MsgID_CompInfo</a:t>
            </a:r>
            <a:r>
              <a:rPr lang="en-US" sz="1600" dirty="0" smtClean="0">
                <a:ea typeface="Calibri" pitchFamily="34" charset="0"/>
              </a:rPr>
              <a:t/>
            </a:r>
            <a:br>
              <a:rPr lang="en-US" sz="1600" dirty="0" smtClean="0">
                <a:ea typeface="Calibri" pitchFamily="34" charset="0"/>
              </a:rPr>
            </a:br>
            <a:r>
              <a:rPr lang="en-US" sz="1600" dirty="0" smtClean="0">
                <a:ea typeface="Calibri" pitchFamily="34" charset="0"/>
              </a:rPr>
              <a:t>command output:	</a:t>
            </a:r>
            <a:r>
              <a:rPr lang="en-US" sz="1600" dirty="0" err="1" smtClean="0">
                <a:ea typeface="Calibri" pitchFamily="34" charset="0"/>
              </a:rPr>
              <a:t>MsgID_UpdateDataBinding</a:t>
            </a:r>
            <a:r>
              <a:rPr lang="en-US" sz="1600" dirty="0" smtClean="0">
                <a:ea typeface="Calibri" pitchFamily="34" charset="0"/>
              </a:rPr>
              <a:t> (1000)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b="1" dirty="0"/>
              <a:t>Schleißheimer GmbH</a:t>
            </a:r>
          </a:p>
          <a:p>
            <a:pPr marL="0" indent="0" algn="ctr">
              <a:buNone/>
            </a:pPr>
            <a:r>
              <a:rPr lang="de-DE" sz="2000" dirty="0"/>
              <a:t>Am Kalkofen 10</a:t>
            </a:r>
            <a:br>
              <a:rPr lang="de-DE" sz="2000" dirty="0"/>
            </a:br>
            <a:r>
              <a:rPr lang="de-DE" sz="2000" dirty="0"/>
              <a:t>D-61206 </a:t>
            </a:r>
            <a:r>
              <a:rPr lang="de-DE" sz="2000" dirty="0" err="1"/>
              <a:t>Wöllstadt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Tel.: +49 6034 9148-701</a:t>
            </a:r>
            <a:br>
              <a:rPr lang="de-DE" sz="2000" dirty="0"/>
            </a:br>
            <a:r>
              <a:rPr lang="de-DE" sz="2000" dirty="0"/>
              <a:t>Fax: +49 6034 9148-91</a:t>
            </a:r>
            <a:br>
              <a:rPr lang="de-DE" sz="2000" dirty="0"/>
            </a:br>
            <a:r>
              <a:rPr lang="de-DE" sz="2000" dirty="0"/>
              <a:t>vertrieb@schleissheimer.de</a:t>
            </a:r>
          </a:p>
          <a:p>
            <a:pPr marL="0" indent="0" algn="ctr">
              <a:buNone/>
            </a:pPr>
            <a:r>
              <a:rPr lang="de-DE" sz="2000" dirty="0">
                <a:hlinkClick r:id="rId2"/>
              </a:rPr>
              <a:t>www.schleissheimer.de</a:t>
            </a:r>
            <a:endParaRPr lang="de-DE" sz="2000" dirty="0"/>
          </a:p>
          <a:p>
            <a:pPr marL="0" indent="0" algn="ctr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84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Trace Command:</a:t>
            </a:r>
          </a:p>
          <a:p>
            <a:pPr lvl="1"/>
            <a:r>
              <a:rPr lang="en-US" sz="2000" smtClean="0"/>
              <a:t>used to call a function from T&amp;D tooling in the target</a:t>
            </a:r>
          </a:p>
          <a:p>
            <a:pPr lvl="1"/>
            <a:r>
              <a:rPr lang="en-US" sz="2000" smtClean="0"/>
              <a:t>has a unique name</a:t>
            </a:r>
          </a:p>
          <a:p>
            <a:pPr lvl="1"/>
            <a:r>
              <a:rPr lang="en-US" sz="2000" smtClean="0"/>
              <a:t>defined in the T&amp;D configuration of the package or subsystem</a:t>
            </a:r>
          </a:p>
          <a:p>
            <a:pPr lvl="1"/>
            <a:endParaRPr lang="en-US" sz="2000" smtClean="0"/>
          </a:p>
          <a:p>
            <a:endParaRPr lang="en-US" sz="240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&amp; Debug</a:t>
            </a:r>
            <a:endParaRPr lang="en-US"/>
          </a:p>
        </p:txBody>
      </p:sp>
      <p:grpSp>
        <p:nvGrpSpPr>
          <p:cNvPr id="13" name="Gruppieren 12"/>
          <p:cNvGrpSpPr/>
          <p:nvPr/>
        </p:nvGrpSpPr>
        <p:grpSpPr>
          <a:xfrm>
            <a:off x="971600" y="4005064"/>
            <a:ext cx="7287585" cy="2160240"/>
            <a:chOff x="525024" y="2564904"/>
            <a:chExt cx="7287585" cy="216024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3757000" y="2564904"/>
              <a:ext cx="1030775" cy="1800200"/>
            </a:xfrm>
            <a:prstGeom prst="roundRect">
              <a:avLst/>
            </a:prstGeom>
            <a:solidFill>
              <a:srgbClr val="C9E4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80147" tIns="40074" rIns="80147" bIns="4007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73827"/>
              <a:r>
                <a:rPr lang="en-US" sz="1100" smtClean="0"/>
                <a:t>Host PC</a:t>
              </a:r>
            </a:p>
          </p:txBody>
        </p:sp>
        <p:sp>
          <p:nvSpPr>
            <p:cNvPr id="5" name="Abgerundetes Rechteck 4"/>
            <p:cNvSpPr/>
            <p:nvPr/>
          </p:nvSpPr>
          <p:spPr bwMode="auto">
            <a:xfrm>
              <a:off x="525024" y="2564904"/>
              <a:ext cx="1030775" cy="1784272"/>
            </a:xfrm>
            <a:prstGeom prst="roundRect">
              <a:avLst/>
            </a:prstGeom>
            <a:solidFill>
              <a:srgbClr val="FDDFB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80147" tIns="40074" rIns="80147" bIns="4007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73827"/>
              <a:r>
                <a:rPr lang="en-US" sz="1050" smtClean="0"/>
                <a:t>TRACE</a:t>
              </a:r>
            </a:p>
            <a:p>
              <a:pPr algn="ctr" defTabSz="873827"/>
              <a:r>
                <a:rPr lang="en-US" sz="1050" smtClean="0"/>
                <a:t>Data Sink</a:t>
              </a:r>
            </a:p>
          </p:txBody>
        </p:sp>
        <p:cxnSp>
          <p:nvCxnSpPr>
            <p:cNvPr id="6" name="Gerade Verbindung 5"/>
            <p:cNvCxnSpPr/>
            <p:nvPr/>
          </p:nvCxnSpPr>
          <p:spPr>
            <a:xfrm>
              <a:off x="1043359" y="4086211"/>
              <a:ext cx="0" cy="63893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27D58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" name="Abgerundetes Rechteck 6"/>
            <p:cNvSpPr/>
            <p:nvPr/>
          </p:nvSpPr>
          <p:spPr bwMode="auto">
            <a:xfrm>
              <a:off x="3901016" y="2996952"/>
              <a:ext cx="730081" cy="936104"/>
            </a:xfrm>
            <a:prstGeom prst="roundRect">
              <a:avLst/>
            </a:prstGeom>
            <a:solidFill>
              <a:srgbClr val="C9E4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80147" tIns="40074" rIns="80147" bIns="4007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73827"/>
              <a:r>
                <a:rPr lang="en-US" sz="1100" smtClean="0"/>
                <a:t>Encoder</a:t>
              </a:r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480831" y="3573016"/>
              <a:ext cx="242018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27D58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9" name="Textfeld 8"/>
            <p:cNvSpPr txBox="1"/>
            <p:nvPr/>
          </p:nvSpPr>
          <p:spPr>
            <a:xfrm>
              <a:off x="1907455" y="3573016"/>
              <a:ext cx="1576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Send binary data over </a:t>
              </a:r>
            </a:p>
            <a:p>
              <a:r>
                <a:rPr lang="en-US" sz="1200" smtClean="0"/>
                <a:t>CAN, TCP/IP,….</a:t>
              </a:r>
              <a:endParaRPr lang="en-US" sz="1200"/>
            </a:p>
          </p:txBody>
        </p:sp>
        <p:sp>
          <p:nvSpPr>
            <p:cNvPr id="10" name="Abgerundetes Rechteck 9"/>
            <p:cNvSpPr/>
            <p:nvPr/>
          </p:nvSpPr>
          <p:spPr bwMode="auto">
            <a:xfrm>
              <a:off x="605887" y="3059821"/>
              <a:ext cx="874944" cy="1026390"/>
            </a:xfrm>
            <a:prstGeom prst="roundRect">
              <a:avLst/>
            </a:prstGeom>
            <a:solidFill>
              <a:srgbClr val="FEF1E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none" lIns="80147" tIns="40074" rIns="80147" bIns="4007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73827"/>
              <a:r>
                <a:rPr lang="en-US" sz="1100" smtClean="0"/>
                <a:t>Command</a:t>
              </a:r>
            </a:p>
            <a:p>
              <a:pPr algn="ctr" defTabSz="873827"/>
              <a:r>
                <a:rPr lang="en-US" sz="1100" smtClean="0"/>
                <a:t>Server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076056" y="2762650"/>
              <a:ext cx="2736553" cy="143016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8">
              <a:solidFill>
                <a:srgbClr val="000000"/>
              </a:solidFill>
              <a:prstDash val="solid"/>
              <a:round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80147" tIns="40074" rIns="80147" bIns="40074" anchor="t" anchorCtr="0" compatLnSpc="1"/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smtClean="0">
                  <a:solidFill>
                    <a:schemeClr val="bg1"/>
                  </a:solidFill>
                </a:rPr>
                <a:t>Trace Command Window</a:t>
              </a: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00" smtClean="0">
                <a:solidFill>
                  <a:schemeClr val="bg1"/>
                </a:solidFill>
              </a:endParaRP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00" smtClean="0">
                <a:solidFill>
                  <a:schemeClr val="bg1"/>
                </a:solidFill>
              </a:endParaRP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smtClean="0">
                  <a:solidFill>
                    <a:schemeClr val="bg1"/>
                  </a:solidFill>
                </a:rPr>
                <a:t>… </a:t>
              </a: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smtClean="0">
                  <a:solidFill>
                    <a:schemeClr val="bg1"/>
                  </a:solidFill>
                </a:rPr>
                <a:t>&gt;PACKX.SETSTATE 5</a:t>
              </a: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smtClean="0">
                  <a:solidFill>
                    <a:schemeClr val="bg1"/>
                  </a:solidFill>
                </a:rPr>
                <a:t>OK</a:t>
              </a:r>
            </a:p>
            <a:p>
              <a:pPr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kern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4631097" y="3573016"/>
              <a:ext cx="444959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27D58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Filtering Trace Data: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Trace &amp; Debug</a:t>
            </a:r>
            <a:endParaRPr lang="en-US"/>
          </a:p>
        </p:txBody>
      </p:sp>
      <p:grpSp>
        <p:nvGrpSpPr>
          <p:cNvPr id="229" name="Gruppieren 228"/>
          <p:cNvGrpSpPr/>
          <p:nvPr/>
        </p:nvGrpSpPr>
        <p:grpSpPr>
          <a:xfrm>
            <a:off x="683568" y="1412776"/>
            <a:ext cx="7948901" cy="5040559"/>
            <a:chOff x="273669" y="1245489"/>
            <a:chExt cx="8831235" cy="4016072"/>
          </a:xfrm>
        </p:grpSpPr>
        <p:grpSp>
          <p:nvGrpSpPr>
            <p:cNvPr id="115" name="Gruppieren 37"/>
            <p:cNvGrpSpPr/>
            <p:nvPr/>
          </p:nvGrpSpPr>
          <p:grpSpPr>
            <a:xfrm>
              <a:off x="3257957" y="2467325"/>
              <a:ext cx="5505948" cy="172782"/>
              <a:chOff x="2880360" y="1356360"/>
              <a:chExt cx="6438900" cy="190500"/>
            </a:xfrm>
          </p:grpSpPr>
          <p:sp>
            <p:nvSpPr>
              <p:cNvPr id="116" name="Rechteck 115"/>
              <p:cNvSpPr/>
              <p:nvPr/>
            </p:nvSpPr>
            <p:spPr>
              <a:xfrm>
                <a:off x="288036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17" name="Rechteck 116"/>
              <p:cNvSpPr/>
              <p:nvPr/>
            </p:nvSpPr>
            <p:spPr>
              <a:xfrm>
                <a:off x="307848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18" name="Rechteck 117"/>
              <p:cNvSpPr/>
              <p:nvPr/>
            </p:nvSpPr>
            <p:spPr>
              <a:xfrm>
                <a:off x="328422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19" name="Rechteck 118"/>
              <p:cNvSpPr/>
              <p:nvPr/>
            </p:nvSpPr>
            <p:spPr>
              <a:xfrm>
                <a:off x="348234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0" name="Rechteck 119"/>
              <p:cNvSpPr/>
              <p:nvPr/>
            </p:nvSpPr>
            <p:spPr>
              <a:xfrm>
                <a:off x="368808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1" name="Rechteck 120"/>
              <p:cNvSpPr/>
              <p:nvPr/>
            </p:nvSpPr>
            <p:spPr>
              <a:xfrm>
                <a:off x="388620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409194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3" name="Rechteck 122"/>
              <p:cNvSpPr/>
              <p:nvPr/>
            </p:nvSpPr>
            <p:spPr>
              <a:xfrm>
                <a:off x="429006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Rechteck 123"/>
              <p:cNvSpPr/>
              <p:nvPr/>
            </p:nvSpPr>
            <p:spPr>
              <a:xfrm>
                <a:off x="449580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Rechteck 124"/>
              <p:cNvSpPr/>
              <p:nvPr/>
            </p:nvSpPr>
            <p:spPr>
              <a:xfrm>
                <a:off x="469392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6" name="Rechteck 125"/>
              <p:cNvSpPr/>
              <p:nvPr/>
            </p:nvSpPr>
            <p:spPr>
              <a:xfrm>
                <a:off x="489966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7" name="Rechteck 126"/>
              <p:cNvSpPr/>
              <p:nvPr/>
            </p:nvSpPr>
            <p:spPr>
              <a:xfrm>
                <a:off x="509778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8" name="Rechteck 127"/>
              <p:cNvSpPr/>
              <p:nvPr/>
            </p:nvSpPr>
            <p:spPr>
              <a:xfrm>
                <a:off x="530352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550164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Rechteck 129"/>
              <p:cNvSpPr/>
              <p:nvPr/>
            </p:nvSpPr>
            <p:spPr>
              <a:xfrm>
                <a:off x="570738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1" name="Rechteck 130"/>
              <p:cNvSpPr/>
              <p:nvPr/>
            </p:nvSpPr>
            <p:spPr>
              <a:xfrm>
                <a:off x="590550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2" name="Rechteck 131"/>
              <p:cNvSpPr/>
              <p:nvPr/>
            </p:nvSpPr>
            <p:spPr>
              <a:xfrm>
                <a:off x="611124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Rechteck 132"/>
              <p:cNvSpPr/>
              <p:nvPr/>
            </p:nvSpPr>
            <p:spPr>
              <a:xfrm>
                <a:off x="630936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4" name="Rechteck 133"/>
              <p:cNvSpPr/>
              <p:nvPr/>
            </p:nvSpPr>
            <p:spPr>
              <a:xfrm>
                <a:off x="651510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5" name="Rechteck 134"/>
              <p:cNvSpPr/>
              <p:nvPr/>
            </p:nvSpPr>
            <p:spPr>
              <a:xfrm>
                <a:off x="671322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Rechteck 135"/>
              <p:cNvSpPr/>
              <p:nvPr/>
            </p:nvSpPr>
            <p:spPr>
              <a:xfrm>
                <a:off x="691896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Rechteck 136"/>
              <p:cNvSpPr/>
              <p:nvPr/>
            </p:nvSpPr>
            <p:spPr>
              <a:xfrm>
                <a:off x="711708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Rechteck 137"/>
              <p:cNvSpPr/>
              <p:nvPr/>
            </p:nvSpPr>
            <p:spPr>
              <a:xfrm>
                <a:off x="732282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9" name="Rechteck 138"/>
              <p:cNvSpPr/>
              <p:nvPr/>
            </p:nvSpPr>
            <p:spPr>
              <a:xfrm>
                <a:off x="752094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40" name="Rechteck 139"/>
              <p:cNvSpPr/>
              <p:nvPr/>
            </p:nvSpPr>
            <p:spPr>
              <a:xfrm>
                <a:off x="772668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41" name="Rechteck 140"/>
              <p:cNvSpPr/>
              <p:nvPr/>
            </p:nvSpPr>
            <p:spPr>
              <a:xfrm>
                <a:off x="792480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42" name="Rechteck 141"/>
              <p:cNvSpPr/>
              <p:nvPr/>
            </p:nvSpPr>
            <p:spPr>
              <a:xfrm>
                <a:off x="813054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43" name="Rechteck 142"/>
              <p:cNvSpPr/>
              <p:nvPr/>
            </p:nvSpPr>
            <p:spPr>
              <a:xfrm>
                <a:off x="832866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853440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45" name="Rechteck 144"/>
              <p:cNvSpPr/>
              <p:nvPr/>
            </p:nvSpPr>
            <p:spPr>
              <a:xfrm>
                <a:off x="873252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46" name="Rechteck 145"/>
              <p:cNvSpPr/>
              <p:nvPr/>
            </p:nvSpPr>
            <p:spPr>
              <a:xfrm>
                <a:off x="8938260" y="1356360"/>
                <a:ext cx="182880" cy="190500"/>
              </a:xfrm>
              <a:prstGeom prst="rect">
                <a:avLst/>
              </a:prstGeom>
              <a:solidFill>
                <a:srgbClr val="DDDDDD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47" name="Rechteck 146"/>
              <p:cNvSpPr/>
              <p:nvPr/>
            </p:nvSpPr>
            <p:spPr>
              <a:xfrm>
                <a:off x="9136380" y="1356360"/>
                <a:ext cx="182880" cy="1905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</p:txBody>
          </p:sp>
        </p:grpSp>
        <p:cxnSp>
          <p:nvCxnSpPr>
            <p:cNvPr id="148" name="Gerade Verbindung 147"/>
            <p:cNvCxnSpPr/>
            <p:nvPr/>
          </p:nvCxnSpPr>
          <p:spPr>
            <a:xfrm flipH="1">
              <a:off x="4450369" y="2074071"/>
              <a:ext cx="5986" cy="223856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/>
            <p:cNvCxnSpPr/>
            <p:nvPr/>
          </p:nvCxnSpPr>
          <p:spPr>
            <a:xfrm flipH="1" flipV="1">
              <a:off x="4433718" y="4286230"/>
              <a:ext cx="4254892" cy="69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/>
            <p:cNvCxnSpPr/>
            <p:nvPr/>
          </p:nvCxnSpPr>
          <p:spPr>
            <a:xfrm flipH="1">
              <a:off x="3233704" y="4286230"/>
              <a:ext cx="1179381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feld 150"/>
            <p:cNvSpPr txBox="1"/>
            <p:nvPr/>
          </p:nvSpPr>
          <p:spPr>
            <a:xfrm>
              <a:off x="1873688" y="4400975"/>
              <a:ext cx="2534795" cy="260659"/>
            </a:xfrm>
            <a:prstGeom prst="rect">
              <a:avLst/>
            </a:prstGeom>
            <a:noFill/>
          </p:spPr>
          <p:txBody>
            <a:bodyPr wrap="square" lIns="80147" tIns="40074" rIns="80147" bIns="40074" rtlCol="0">
              <a:spAutoFit/>
            </a:bodyPr>
            <a:lstStyle/>
            <a:p>
              <a:r>
                <a:rPr lang="en-US" sz="1600" smtClean="0"/>
                <a:t>Severity levels (from TCS)</a:t>
              </a:r>
              <a:endParaRPr lang="en-US" sz="1600"/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4513719" y="4400975"/>
              <a:ext cx="2645427" cy="260659"/>
            </a:xfrm>
            <a:prstGeom prst="rect">
              <a:avLst/>
            </a:prstGeom>
            <a:noFill/>
          </p:spPr>
          <p:txBody>
            <a:bodyPr wrap="none" lIns="80147" tIns="40074" rIns="80147" bIns="40074" rtlCol="0">
              <a:spAutoFit/>
            </a:bodyPr>
            <a:lstStyle/>
            <a:p>
              <a:r>
                <a:rPr lang="en-US" sz="1600" smtClean="0"/>
                <a:t>Priority classes (from TCM)</a:t>
              </a:r>
              <a:endParaRPr lang="en-US" sz="1600"/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273669" y="2335566"/>
              <a:ext cx="2960035" cy="456836"/>
            </a:xfrm>
            <a:prstGeom prst="rect">
              <a:avLst/>
            </a:prstGeom>
            <a:noFill/>
          </p:spPr>
          <p:txBody>
            <a:bodyPr wrap="square" lIns="80147" tIns="40074" rIns="80147" bIns="40074" rtlCol="0">
              <a:spAutoFit/>
            </a:bodyPr>
            <a:lstStyle/>
            <a:p>
              <a:r>
                <a:rPr lang="en-US" sz="1600" smtClean="0"/>
                <a:t>Constant trace point specific severity level:</a:t>
              </a:r>
              <a:endParaRPr lang="en-US" sz="1600"/>
            </a:p>
          </p:txBody>
        </p:sp>
        <p:grpSp>
          <p:nvGrpSpPr>
            <p:cNvPr id="154" name="Gruppieren 53"/>
            <p:cNvGrpSpPr/>
            <p:nvPr/>
          </p:nvGrpSpPr>
          <p:grpSpPr>
            <a:xfrm>
              <a:off x="3251441" y="3158452"/>
              <a:ext cx="5505948" cy="172782"/>
              <a:chOff x="2880360" y="1356360"/>
              <a:chExt cx="6438900" cy="190500"/>
            </a:xfrm>
          </p:grpSpPr>
          <p:sp>
            <p:nvSpPr>
              <p:cNvPr id="155" name="Rechteck 154"/>
              <p:cNvSpPr/>
              <p:nvPr/>
            </p:nvSpPr>
            <p:spPr>
              <a:xfrm>
                <a:off x="28803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30784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57" name="Rechteck 156"/>
              <p:cNvSpPr/>
              <p:nvPr/>
            </p:nvSpPr>
            <p:spPr>
              <a:xfrm>
                <a:off x="32842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58" name="Rechteck 157"/>
              <p:cNvSpPr/>
              <p:nvPr/>
            </p:nvSpPr>
            <p:spPr>
              <a:xfrm>
                <a:off x="34823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9" name="Rechteck 158"/>
              <p:cNvSpPr/>
              <p:nvPr/>
            </p:nvSpPr>
            <p:spPr>
              <a:xfrm>
                <a:off x="36880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38862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1" name="Rechteck 160"/>
              <p:cNvSpPr/>
              <p:nvPr/>
            </p:nvSpPr>
            <p:spPr>
              <a:xfrm>
                <a:off x="40919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2" name="Rechteck 161"/>
              <p:cNvSpPr/>
              <p:nvPr/>
            </p:nvSpPr>
            <p:spPr>
              <a:xfrm>
                <a:off x="42900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3" name="Rechteck 162"/>
              <p:cNvSpPr/>
              <p:nvPr/>
            </p:nvSpPr>
            <p:spPr>
              <a:xfrm>
                <a:off x="44958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4" name="Rechteck 163"/>
              <p:cNvSpPr/>
              <p:nvPr/>
            </p:nvSpPr>
            <p:spPr>
              <a:xfrm>
                <a:off x="46939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5" name="Rechteck 164"/>
              <p:cNvSpPr/>
              <p:nvPr/>
            </p:nvSpPr>
            <p:spPr>
              <a:xfrm>
                <a:off x="48996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6" name="Rechteck 165"/>
              <p:cNvSpPr/>
              <p:nvPr/>
            </p:nvSpPr>
            <p:spPr>
              <a:xfrm>
                <a:off x="50977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7" name="Rechteck 166"/>
              <p:cNvSpPr/>
              <p:nvPr/>
            </p:nvSpPr>
            <p:spPr>
              <a:xfrm>
                <a:off x="53035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8" name="Rechteck 167"/>
              <p:cNvSpPr/>
              <p:nvPr/>
            </p:nvSpPr>
            <p:spPr>
              <a:xfrm>
                <a:off x="55016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9" name="Rechteck 168"/>
              <p:cNvSpPr/>
              <p:nvPr/>
            </p:nvSpPr>
            <p:spPr>
              <a:xfrm>
                <a:off x="57073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0" name="Rechteck 169"/>
              <p:cNvSpPr/>
              <p:nvPr/>
            </p:nvSpPr>
            <p:spPr>
              <a:xfrm>
                <a:off x="59055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1" name="Rechteck 170"/>
              <p:cNvSpPr/>
              <p:nvPr/>
            </p:nvSpPr>
            <p:spPr>
              <a:xfrm>
                <a:off x="61112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2" name="Rechteck 171"/>
              <p:cNvSpPr/>
              <p:nvPr/>
            </p:nvSpPr>
            <p:spPr>
              <a:xfrm>
                <a:off x="63093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3" name="Rechteck 172"/>
              <p:cNvSpPr/>
              <p:nvPr/>
            </p:nvSpPr>
            <p:spPr>
              <a:xfrm>
                <a:off x="65151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67132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5" name="Rechteck 174"/>
              <p:cNvSpPr/>
              <p:nvPr/>
            </p:nvSpPr>
            <p:spPr>
              <a:xfrm>
                <a:off x="69189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6" name="Rechteck 175"/>
              <p:cNvSpPr/>
              <p:nvPr/>
            </p:nvSpPr>
            <p:spPr>
              <a:xfrm>
                <a:off x="71170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7" name="Rechteck 176"/>
              <p:cNvSpPr/>
              <p:nvPr/>
            </p:nvSpPr>
            <p:spPr>
              <a:xfrm>
                <a:off x="73228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8" name="Rechteck 177"/>
              <p:cNvSpPr/>
              <p:nvPr/>
            </p:nvSpPr>
            <p:spPr>
              <a:xfrm>
                <a:off x="75209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77266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80" name="Rechteck 179"/>
              <p:cNvSpPr/>
              <p:nvPr/>
            </p:nvSpPr>
            <p:spPr>
              <a:xfrm>
                <a:off x="79248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81" name="Rechteck 180"/>
              <p:cNvSpPr/>
              <p:nvPr/>
            </p:nvSpPr>
            <p:spPr>
              <a:xfrm>
                <a:off x="81305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82" name="Rechteck 181"/>
              <p:cNvSpPr/>
              <p:nvPr/>
            </p:nvSpPr>
            <p:spPr>
              <a:xfrm>
                <a:off x="83286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83" name="Rechteck 182"/>
              <p:cNvSpPr/>
              <p:nvPr/>
            </p:nvSpPr>
            <p:spPr>
              <a:xfrm>
                <a:off x="85344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84" name="Rechteck 183"/>
              <p:cNvSpPr/>
              <p:nvPr/>
            </p:nvSpPr>
            <p:spPr>
              <a:xfrm>
                <a:off x="87325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89382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91363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87" name="Textfeld 186"/>
            <p:cNvSpPr txBox="1"/>
            <p:nvPr/>
          </p:nvSpPr>
          <p:spPr>
            <a:xfrm>
              <a:off x="3674976" y="2723042"/>
              <a:ext cx="350796" cy="285181"/>
            </a:xfrm>
            <a:prstGeom prst="rect">
              <a:avLst/>
            </a:prstGeom>
            <a:noFill/>
          </p:spPr>
          <p:txBody>
            <a:bodyPr wrap="none" lIns="80147" tIns="40074" rIns="80147" bIns="40074" rtlCol="0">
              <a:spAutoFit/>
            </a:bodyPr>
            <a:lstStyle/>
            <a:p>
              <a:r>
                <a:rPr lang="en-US" smtClean="0"/>
                <a:t>&amp;</a:t>
              </a:r>
              <a:endParaRPr lang="en-US"/>
            </a:p>
          </p:txBody>
        </p:sp>
        <p:sp>
          <p:nvSpPr>
            <p:cNvPr id="188" name="Textfeld 187"/>
            <p:cNvSpPr txBox="1"/>
            <p:nvPr/>
          </p:nvSpPr>
          <p:spPr>
            <a:xfrm>
              <a:off x="6457271" y="2729953"/>
              <a:ext cx="350796" cy="285181"/>
            </a:xfrm>
            <a:prstGeom prst="rect">
              <a:avLst/>
            </a:prstGeom>
            <a:noFill/>
          </p:spPr>
          <p:txBody>
            <a:bodyPr wrap="none" lIns="80147" tIns="40074" rIns="80147" bIns="40074" rtlCol="0">
              <a:spAutoFit/>
            </a:bodyPr>
            <a:lstStyle/>
            <a:p>
              <a:r>
                <a:rPr lang="en-US" smtClean="0"/>
                <a:t>&amp;</a:t>
              </a:r>
              <a:endParaRPr lang="en-US"/>
            </a:p>
          </p:txBody>
        </p:sp>
        <p:sp>
          <p:nvSpPr>
            <p:cNvPr id="189" name="Textfeld 188"/>
            <p:cNvSpPr txBox="1"/>
            <p:nvPr/>
          </p:nvSpPr>
          <p:spPr>
            <a:xfrm>
              <a:off x="273669" y="3058452"/>
              <a:ext cx="2960035" cy="456836"/>
            </a:xfrm>
            <a:prstGeom prst="rect">
              <a:avLst/>
            </a:prstGeom>
            <a:noFill/>
          </p:spPr>
          <p:txBody>
            <a:bodyPr wrap="square" lIns="80147" tIns="40074" rIns="80147" bIns="40074" rtlCol="0">
              <a:spAutoFit/>
            </a:bodyPr>
            <a:lstStyle/>
            <a:p>
              <a:r>
                <a:rPr lang="en-US" sz="1600" smtClean="0"/>
                <a:t>Component specific filter variable in each data sink:</a:t>
              </a:r>
              <a:endParaRPr lang="en-US" sz="1600"/>
            </a:p>
          </p:txBody>
        </p:sp>
        <p:sp>
          <p:nvSpPr>
            <p:cNvPr id="190" name="Legende mit Linie 1 189"/>
            <p:cNvSpPr/>
            <p:nvPr/>
          </p:nvSpPr>
          <p:spPr>
            <a:xfrm>
              <a:off x="4833723" y="1245489"/>
              <a:ext cx="4080048" cy="932980"/>
            </a:xfrm>
            <a:prstGeom prst="borderCallout1">
              <a:avLst>
                <a:gd name="adj1" fmla="val 99761"/>
                <a:gd name="adj2" fmla="val 85236"/>
                <a:gd name="adj3" fmla="val 132083"/>
                <a:gd name="adj4" fmla="val 95262"/>
              </a:avLst>
            </a:prstGeom>
            <a:solidFill>
              <a:srgbClr val="DDDDDD"/>
            </a:solidFill>
            <a:ln w="9528">
              <a:solidFill>
                <a:srgbClr val="000000"/>
              </a:solidFill>
              <a:prstDash val="solid"/>
              <a:round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80147" tIns="40074" rIns="80147" bIns="40074" anchor="t" anchorCtr="0" compatLnSpc="1"/>
            <a:lstStyle/>
            <a:p>
              <a:r>
                <a:rPr lang="en-US" sz="16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Lowest priority class bit is reserved</a:t>
              </a:r>
            </a:p>
            <a:p>
              <a:r>
                <a:rPr lang="en-US" sz="16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default 1 if no priority class is defined</a:t>
              </a:r>
            </a:p>
            <a:p>
              <a:r>
                <a:rPr lang="en-US" sz="16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ensures that the configuration of a specific priority class for a trace point is optional!</a:t>
              </a:r>
            </a:p>
          </p:txBody>
        </p:sp>
        <p:grpSp>
          <p:nvGrpSpPr>
            <p:cNvPr id="191" name="Gruppieren 90"/>
            <p:cNvGrpSpPr/>
            <p:nvPr/>
          </p:nvGrpSpPr>
          <p:grpSpPr>
            <a:xfrm>
              <a:off x="3244925" y="3891047"/>
              <a:ext cx="5505948" cy="172782"/>
              <a:chOff x="2880360" y="1356360"/>
              <a:chExt cx="6438900" cy="190500"/>
            </a:xfrm>
          </p:grpSpPr>
          <p:sp>
            <p:nvSpPr>
              <p:cNvPr id="192" name="Rechteck 191"/>
              <p:cNvSpPr/>
              <p:nvPr/>
            </p:nvSpPr>
            <p:spPr>
              <a:xfrm>
                <a:off x="28803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93" name="Rechteck 192"/>
              <p:cNvSpPr/>
              <p:nvPr/>
            </p:nvSpPr>
            <p:spPr>
              <a:xfrm>
                <a:off x="30784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94" name="Rechteck 193"/>
              <p:cNvSpPr/>
              <p:nvPr/>
            </p:nvSpPr>
            <p:spPr>
              <a:xfrm>
                <a:off x="32842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95" name="Rechteck 194"/>
              <p:cNvSpPr/>
              <p:nvPr/>
            </p:nvSpPr>
            <p:spPr>
              <a:xfrm>
                <a:off x="34823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96" name="Rechteck 195"/>
              <p:cNvSpPr/>
              <p:nvPr/>
            </p:nvSpPr>
            <p:spPr>
              <a:xfrm>
                <a:off x="36880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97" name="Rechteck 196"/>
              <p:cNvSpPr/>
              <p:nvPr/>
            </p:nvSpPr>
            <p:spPr>
              <a:xfrm>
                <a:off x="38862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98" name="Rechteck 197"/>
              <p:cNvSpPr/>
              <p:nvPr/>
            </p:nvSpPr>
            <p:spPr>
              <a:xfrm>
                <a:off x="40919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99" name="Rechteck 198"/>
              <p:cNvSpPr/>
              <p:nvPr/>
            </p:nvSpPr>
            <p:spPr>
              <a:xfrm>
                <a:off x="42900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00" name="Rechteck 199"/>
              <p:cNvSpPr/>
              <p:nvPr/>
            </p:nvSpPr>
            <p:spPr>
              <a:xfrm>
                <a:off x="44958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01" name="Rechteck 200"/>
              <p:cNvSpPr/>
              <p:nvPr/>
            </p:nvSpPr>
            <p:spPr>
              <a:xfrm>
                <a:off x="46939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02" name="Rechteck 201"/>
              <p:cNvSpPr/>
              <p:nvPr/>
            </p:nvSpPr>
            <p:spPr>
              <a:xfrm>
                <a:off x="48996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03" name="Rechteck 202"/>
              <p:cNvSpPr/>
              <p:nvPr/>
            </p:nvSpPr>
            <p:spPr>
              <a:xfrm>
                <a:off x="50977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04" name="Rechteck 203"/>
              <p:cNvSpPr/>
              <p:nvPr/>
            </p:nvSpPr>
            <p:spPr>
              <a:xfrm>
                <a:off x="53035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05" name="Rechteck 204"/>
              <p:cNvSpPr/>
              <p:nvPr/>
            </p:nvSpPr>
            <p:spPr>
              <a:xfrm>
                <a:off x="55016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06" name="Rechteck 205"/>
              <p:cNvSpPr/>
              <p:nvPr/>
            </p:nvSpPr>
            <p:spPr>
              <a:xfrm>
                <a:off x="57073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07" name="Rechteck 206"/>
              <p:cNvSpPr/>
              <p:nvPr/>
            </p:nvSpPr>
            <p:spPr>
              <a:xfrm>
                <a:off x="59055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08" name="Rechteck 207"/>
              <p:cNvSpPr/>
              <p:nvPr/>
            </p:nvSpPr>
            <p:spPr>
              <a:xfrm>
                <a:off x="61112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09" name="Rechteck 208"/>
              <p:cNvSpPr/>
              <p:nvPr/>
            </p:nvSpPr>
            <p:spPr>
              <a:xfrm>
                <a:off x="63093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10" name="Rechteck 209"/>
              <p:cNvSpPr/>
              <p:nvPr/>
            </p:nvSpPr>
            <p:spPr>
              <a:xfrm>
                <a:off x="65151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11" name="Rechteck 210"/>
              <p:cNvSpPr/>
              <p:nvPr/>
            </p:nvSpPr>
            <p:spPr>
              <a:xfrm>
                <a:off x="67132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12" name="Rechteck 211"/>
              <p:cNvSpPr/>
              <p:nvPr/>
            </p:nvSpPr>
            <p:spPr>
              <a:xfrm>
                <a:off x="69189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13" name="Rechteck 212"/>
              <p:cNvSpPr/>
              <p:nvPr/>
            </p:nvSpPr>
            <p:spPr>
              <a:xfrm>
                <a:off x="71170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14" name="Rechteck 213"/>
              <p:cNvSpPr/>
              <p:nvPr/>
            </p:nvSpPr>
            <p:spPr>
              <a:xfrm>
                <a:off x="73228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15" name="Rechteck 214"/>
              <p:cNvSpPr/>
              <p:nvPr/>
            </p:nvSpPr>
            <p:spPr>
              <a:xfrm>
                <a:off x="75209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16" name="Rechteck 215"/>
              <p:cNvSpPr/>
              <p:nvPr/>
            </p:nvSpPr>
            <p:spPr>
              <a:xfrm>
                <a:off x="77266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17" name="Rechteck 216"/>
              <p:cNvSpPr/>
              <p:nvPr/>
            </p:nvSpPr>
            <p:spPr>
              <a:xfrm>
                <a:off x="79248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18" name="Rechteck 217"/>
              <p:cNvSpPr/>
              <p:nvPr/>
            </p:nvSpPr>
            <p:spPr>
              <a:xfrm>
                <a:off x="813054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19" name="Rechteck 218"/>
              <p:cNvSpPr/>
              <p:nvPr/>
            </p:nvSpPr>
            <p:spPr>
              <a:xfrm>
                <a:off x="83286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20" name="Rechteck 219"/>
              <p:cNvSpPr/>
              <p:nvPr/>
            </p:nvSpPr>
            <p:spPr>
              <a:xfrm>
                <a:off x="853440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21" name="Rechteck 220"/>
              <p:cNvSpPr/>
              <p:nvPr/>
            </p:nvSpPr>
            <p:spPr>
              <a:xfrm>
                <a:off x="873252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22" name="Rechteck 221"/>
              <p:cNvSpPr/>
              <p:nvPr/>
            </p:nvSpPr>
            <p:spPr>
              <a:xfrm>
                <a:off x="893826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23" name="Rechteck 222"/>
              <p:cNvSpPr/>
              <p:nvPr/>
            </p:nvSpPr>
            <p:spPr>
              <a:xfrm>
                <a:off x="9136380" y="1356360"/>
                <a:ext cx="182880" cy="190500"/>
              </a:xfrm>
              <a:prstGeom prst="rect">
                <a:avLst/>
              </a:prstGeom>
              <a:solidFill>
                <a:schemeClr val="bg1"/>
              </a:solidFill>
              <a:ln w="9528">
                <a:solidFill>
                  <a:srgbClr val="000000"/>
                </a:solidFill>
                <a:prstDash val="solid"/>
                <a:round/>
              </a:ln>
              <a:effectLst>
                <a:outerShdw dist="38096" dir="8100000" algn="tl">
                  <a:srgbClr val="000000">
                    <a:alpha val="40000"/>
                  </a:srgbClr>
                </a:outerShdw>
              </a:effectLst>
            </p:spPr>
            <p:txBody>
              <a:bodyPr vert="horz" wrap="square" lIns="91440" tIns="45720" rIns="91440" bIns="45720" anchor="ctr" anchorCtr="0" compatLnSpc="1"/>
              <a:lstStyle/>
              <a:p>
                <a:pPr algn="ctr"/>
                <a:r>
                  <a:rPr lang="en-US" sz="10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224" name="Textfeld 223"/>
            <p:cNvSpPr txBox="1"/>
            <p:nvPr/>
          </p:nvSpPr>
          <p:spPr>
            <a:xfrm>
              <a:off x="3668460" y="3455637"/>
              <a:ext cx="302711" cy="285181"/>
            </a:xfrm>
            <a:prstGeom prst="rect">
              <a:avLst/>
            </a:prstGeom>
            <a:noFill/>
          </p:spPr>
          <p:txBody>
            <a:bodyPr wrap="none" lIns="80147" tIns="40074" rIns="80147" bIns="40074" rtlCol="0">
              <a:spAutoFit/>
            </a:bodyPr>
            <a:lstStyle/>
            <a:p>
              <a:r>
                <a:rPr lang="en-US" smtClean="0"/>
                <a:t>=</a:t>
              </a:r>
              <a:endParaRPr lang="en-US"/>
            </a:p>
          </p:txBody>
        </p:sp>
        <p:sp>
          <p:nvSpPr>
            <p:cNvPr id="225" name="Textfeld 224"/>
            <p:cNvSpPr txBox="1"/>
            <p:nvPr/>
          </p:nvSpPr>
          <p:spPr>
            <a:xfrm>
              <a:off x="6450755" y="3462548"/>
              <a:ext cx="302711" cy="285181"/>
            </a:xfrm>
            <a:prstGeom prst="rect">
              <a:avLst/>
            </a:prstGeom>
            <a:noFill/>
          </p:spPr>
          <p:txBody>
            <a:bodyPr wrap="none" lIns="80147" tIns="40074" rIns="80147" bIns="40074" rtlCol="0">
              <a:spAutoFit/>
            </a:bodyPr>
            <a:lstStyle/>
            <a:p>
              <a:r>
                <a:rPr lang="en-US" smtClean="0"/>
                <a:t>=</a:t>
              </a:r>
              <a:endParaRPr lang="en-US"/>
            </a:p>
          </p:txBody>
        </p:sp>
        <p:sp>
          <p:nvSpPr>
            <p:cNvPr id="226" name="Textfeld 225"/>
            <p:cNvSpPr txBox="1"/>
            <p:nvPr/>
          </p:nvSpPr>
          <p:spPr>
            <a:xfrm>
              <a:off x="299732" y="3808112"/>
              <a:ext cx="2933972" cy="456836"/>
            </a:xfrm>
            <a:prstGeom prst="rect">
              <a:avLst/>
            </a:prstGeom>
            <a:noFill/>
          </p:spPr>
          <p:txBody>
            <a:bodyPr wrap="square" lIns="80147" tIns="40074" rIns="80147" bIns="40074" rtlCol="0">
              <a:spAutoFit/>
            </a:bodyPr>
            <a:lstStyle/>
            <a:p>
              <a:r>
                <a:rPr lang="en-US" sz="1600" smtClean="0"/>
                <a:t>Both „and“ operations must be &lt;&gt; 0 to pass the filter</a:t>
              </a:r>
              <a:endParaRPr lang="en-US" sz="1600"/>
            </a:p>
          </p:txBody>
        </p:sp>
        <p:sp>
          <p:nvSpPr>
            <p:cNvPr id="227" name="Legende mit Linie 1 226"/>
            <p:cNvSpPr/>
            <p:nvPr/>
          </p:nvSpPr>
          <p:spPr>
            <a:xfrm>
              <a:off x="7233751" y="4343602"/>
              <a:ext cx="1871153" cy="917959"/>
            </a:xfrm>
            <a:prstGeom prst="borderCallout1">
              <a:avLst>
                <a:gd name="adj1" fmla="val 80"/>
                <a:gd name="adj2" fmla="val 49228"/>
                <a:gd name="adj3" fmla="val -109823"/>
                <a:gd name="adj4" fmla="val 76198"/>
              </a:avLst>
            </a:prstGeom>
            <a:solidFill>
              <a:srgbClr val="DDDDDD"/>
            </a:solidFill>
            <a:ln w="9528">
              <a:solidFill>
                <a:srgbClr val="000000"/>
              </a:solidFill>
              <a:prstDash val="solid"/>
              <a:round/>
            </a:ln>
            <a:effectLst>
              <a:outerShdw dist="38096" dir="81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80147" tIns="40074" rIns="80147" bIns="40074" anchor="t" anchorCtr="0" compatLnSpc="1"/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Lowest priority class filter bit must be set to see trace points with no priority class configured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 Vorlage">
  <a:themeElements>
    <a:clrScheme name="Schleissheimer">
      <a:dk1>
        <a:sysClr val="windowText" lastClr="000000"/>
      </a:dk1>
      <a:lt1>
        <a:sysClr val="window" lastClr="FFFFFF"/>
      </a:lt1>
      <a:dk2>
        <a:srgbClr val="382280"/>
      </a:dk2>
      <a:lt2>
        <a:srgbClr val="F4F3F8"/>
      </a:lt2>
      <a:accent1>
        <a:srgbClr val="EB328C"/>
      </a:accent1>
      <a:accent2>
        <a:srgbClr val="382280"/>
      </a:accent2>
      <a:accent3>
        <a:srgbClr val="FFF100"/>
      </a:accent3>
      <a:accent4>
        <a:srgbClr val="C7C1DD"/>
      </a:accent4>
      <a:accent5>
        <a:srgbClr val="7F7F7F"/>
      </a:accent5>
      <a:accent6>
        <a:srgbClr val="F7ACD1"/>
      </a:accent6>
      <a:hlink>
        <a:srgbClr val="3F3F3F"/>
      </a:hlink>
      <a:folHlink>
        <a:srgbClr val="785BD3"/>
      </a:folHlink>
    </a:clrScheme>
    <a:fontScheme name="Schleissheimer Plexes">
      <a:majorFont>
        <a:latin typeface="Plexes Pro Blk"/>
        <a:ea typeface=""/>
        <a:cs typeface=""/>
      </a:majorFont>
      <a:minorFont>
        <a:latin typeface="Plexes Pro Bk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Vorlage</Template>
  <TotalTime>0</TotalTime>
  <Words>3009</Words>
  <Application>Microsoft Office PowerPoint</Application>
  <PresentationFormat>Bildschirmpräsentation (4:3)</PresentationFormat>
  <Paragraphs>899</Paragraphs>
  <Slides>78</Slides>
  <Notes>77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79" baseType="lpstr">
      <vt:lpstr>Präsentation Vorlage</vt:lpstr>
      <vt:lpstr>HMI Training</vt:lpstr>
      <vt:lpstr>Lecturers</vt:lpstr>
      <vt:lpstr>Topics</vt:lpstr>
      <vt:lpstr>Trace &amp; Debug</vt:lpstr>
      <vt:lpstr>Trace &amp; Debug</vt:lpstr>
      <vt:lpstr>Trace &amp; Debug</vt:lpstr>
      <vt:lpstr>Trace &amp; Debug</vt:lpstr>
      <vt:lpstr>Trace &amp; Debug</vt:lpstr>
      <vt:lpstr>Trace &amp; Debug</vt:lpstr>
      <vt:lpstr>Trace &amp; Debug</vt:lpstr>
      <vt:lpstr>Trace &amp; Debug</vt:lpstr>
      <vt:lpstr>Trace &amp; Debug</vt:lpstr>
      <vt:lpstr>Trace &amp; Debug</vt:lpstr>
      <vt:lpstr>Development Environment Preparation</vt:lpstr>
      <vt:lpstr>Development Environment CMAKE</vt:lpstr>
      <vt:lpstr>Development Environment CMAKE</vt:lpstr>
      <vt:lpstr>Development Environment Start IDE</vt:lpstr>
      <vt:lpstr>Development Environment HMI Project - Animations</vt:lpstr>
      <vt:lpstr>Development Environment HMI Project - Applications</vt:lpstr>
      <vt:lpstr>Development Environment HMI Project - AVIEXT and DTK</vt:lpstr>
      <vt:lpstr>Development Environment HMI Project – HMI Model</vt:lpstr>
      <vt:lpstr>Development Environment HMI Project – COMIWARE</vt:lpstr>
      <vt:lpstr>Development Environment Legacy Project – LEMIWARE</vt:lpstr>
      <vt:lpstr>Development Environment Compiling target SW</vt:lpstr>
      <vt:lpstr>Development Environment Compiling simulation SW</vt:lpstr>
      <vt:lpstr>PC Simulation</vt:lpstr>
      <vt:lpstr>PC Simulation – How to build</vt:lpstr>
      <vt:lpstr>PC Simulation – How to build</vt:lpstr>
      <vt:lpstr>PC Simulation – How to start/stop</vt:lpstr>
      <vt:lpstr>PC Simulation – How to use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Greenhills Debugger</vt:lpstr>
      <vt:lpstr>EXEA - Exceptions</vt:lpstr>
      <vt:lpstr>EXEA - Exceptions</vt:lpstr>
      <vt:lpstr>EXEA - Exceptions</vt:lpstr>
      <vt:lpstr>EXEA - Exceptions</vt:lpstr>
      <vt:lpstr>EXEA - Exceptions</vt:lpstr>
      <vt:lpstr>EXEA - Exceptions</vt:lpstr>
      <vt:lpstr>WES - Exceptions</vt:lpstr>
      <vt:lpstr>WES – Exceptions Usage</vt:lpstr>
      <vt:lpstr>WES – Exceptions Usage</vt:lpstr>
      <vt:lpstr>WES – Exceptions Usage</vt:lpstr>
      <vt:lpstr>SYRTO</vt:lpstr>
      <vt:lpstr>SYRTO</vt:lpstr>
      <vt:lpstr>SYRTO</vt:lpstr>
      <vt:lpstr>SYRTO</vt:lpstr>
      <vt:lpstr>WiTri – Widget Tree Inspector</vt:lpstr>
      <vt:lpstr>WiTri – Widget Tree Inspector</vt:lpstr>
      <vt:lpstr>Debugging Hints</vt:lpstr>
      <vt:lpstr>Debugging Hints - Messaging</vt:lpstr>
      <vt:lpstr>Debugging Hints - Messaging</vt:lpstr>
      <vt:lpstr>Debugging Hints - Messaging</vt:lpstr>
      <vt:lpstr>Debugging Hints - State Machine</vt:lpstr>
      <vt:lpstr>Debugging Hints - Display / Painting</vt:lpstr>
      <vt:lpstr>Debugging Hints - Display / Painting</vt:lpstr>
      <vt:lpstr>Debugging Hints - Display / Painting</vt:lpstr>
      <vt:lpstr>Debugging Hints - Display / Painting</vt:lpstr>
      <vt:lpstr>Debugging Hints – Access to Objects</vt:lpstr>
      <vt:lpstr>Debugging Hints – Miscellanous</vt:lpstr>
      <vt:lpstr>Kontakt</vt:lpstr>
    </vt:vector>
  </TitlesOfParts>
  <Company>F. Nikolai Soft-und Hardware Entwicklung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LPE Management</dc:title>
  <dc:creator>Frank Nikolai</dc:creator>
  <cp:lastModifiedBy>Frank Nikolai</cp:lastModifiedBy>
  <cp:revision>241</cp:revision>
  <cp:lastPrinted>2014-10-02T14:13:00Z</cp:lastPrinted>
  <dcterms:created xsi:type="dcterms:W3CDTF">2015-03-27T22:46:52Z</dcterms:created>
  <dcterms:modified xsi:type="dcterms:W3CDTF">2015-10-13T18:06:40Z</dcterms:modified>
</cp:coreProperties>
</file>