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277" r:id="rId3"/>
    <p:sldId id="314" r:id="rId4"/>
    <p:sldId id="316" r:id="rId5"/>
    <p:sldId id="317" r:id="rId6"/>
    <p:sldId id="318" r:id="rId7"/>
    <p:sldId id="319" r:id="rId8"/>
    <p:sldId id="320" r:id="rId9"/>
    <p:sldId id="323" r:id="rId10"/>
    <p:sldId id="321" r:id="rId11"/>
    <p:sldId id="322" r:id="rId12"/>
    <p:sldId id="313" r:id="rId13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336600"/>
    <a:srgbClr val="EB328C"/>
    <a:srgbClr val="669900"/>
    <a:srgbClr val="ECEAF2"/>
    <a:srgbClr val="EEECF4"/>
    <a:srgbClr val="E9E7F1"/>
    <a:srgbClr val="E4E2EE"/>
    <a:srgbClr val="222A78"/>
    <a:srgbClr val="C0BFD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4" autoAdjust="0"/>
    <p:restoredTop sz="88874" autoAdjust="0"/>
  </p:normalViewPr>
  <p:slideViewPr>
    <p:cSldViewPr showGuides="1">
      <p:cViewPr>
        <p:scale>
          <a:sx n="100" d="100"/>
          <a:sy n="100" d="100"/>
        </p:scale>
        <p:origin x="-1356" y="-252"/>
      </p:cViewPr>
      <p:guideLst>
        <p:guide orient="horz" pos="2160"/>
        <p:guide orient="horz" pos="152"/>
        <p:guide orient="horz" pos="572"/>
        <p:guide orient="horz" pos="4156"/>
        <p:guide orient="horz" pos="935"/>
        <p:guide orient="horz" pos="4247"/>
        <p:guide orient="horz" pos="4020"/>
        <p:guide orient="horz" pos="1026"/>
        <p:guide orient="horz" pos="799"/>
        <p:guide orient="horz" pos="1117"/>
        <p:guide orient="horz" pos="1162"/>
        <p:guide pos="2880"/>
        <p:guide pos="385"/>
        <p:guide pos="521"/>
        <p:guide pos="5375"/>
        <p:guide pos="3787"/>
        <p:guide pos="2109"/>
        <p:guide pos="3651"/>
        <p:guide pos="5738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6001BC3-42A9-452D-B8E5-9B01B1294789}" type="datetimeFigureOut">
              <a:rPr lang="de-DE" smtClean="0"/>
              <a:pPr/>
              <a:t>30.06.2015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1D494A-8353-4561-B290-63E5A03070C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563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4181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188" y="1484784"/>
            <a:ext cx="7910871" cy="47623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7088" y="129120"/>
            <a:ext cx="6337200" cy="612714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923330"/>
          </a:xfrm>
        </p:spPr>
        <p:txBody>
          <a:bodyPr vert="horz" wrap="square" lIns="0" tIns="0" rIns="0" bIns="0">
            <a:spAutoFit/>
          </a:bodyPr>
          <a:lstStyle>
            <a:lvl1pPr marL="0" indent="0" algn="l">
              <a:buNone/>
              <a:defRPr sz="3000">
                <a:solidFill>
                  <a:srgbClr val="C0BFD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-11573" y="730796"/>
            <a:ext cx="622761" cy="340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28184" y="4869160"/>
            <a:ext cx="2160240" cy="1224136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 des Präsentierenden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Datum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3321847" y="4187480"/>
            <a:ext cx="2520106" cy="2059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967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802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6442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8938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146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257006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8295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884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079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2184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25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863" y="1119981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986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691" y="1126992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651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4888" y="1125538"/>
            <a:ext cx="2447925" cy="5256212"/>
          </a:xfrm>
        </p:spPr>
        <p:txBody>
          <a:bodyPr lIns="0" r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937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084888" y="1125538"/>
            <a:ext cx="2437233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10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958" y="146306"/>
            <a:ext cx="6209314" cy="7804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1124744"/>
            <a:ext cx="7921253" cy="525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-12948" y="6403975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-11573" y="227396"/>
            <a:ext cx="622761" cy="68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611188" y="6597352"/>
            <a:ext cx="85397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7065" y="242567"/>
            <a:ext cx="1445789" cy="665483"/>
          </a:xfrm>
          <a:prstGeom prst="rect">
            <a:avLst/>
          </a:prstGeom>
        </p:spPr>
      </p:pic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3124200" y="6630604"/>
            <a:ext cx="2895600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677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4" r:id="rId5"/>
    <p:sldLayoutId id="2147483661" r:id="rId6"/>
    <p:sldLayoutId id="2147483665" r:id="rId7"/>
    <p:sldLayoutId id="2147483662" r:id="rId8"/>
    <p:sldLayoutId id="2147483663" r:id="rId9"/>
    <p:sldLayoutId id="2147483654" r:id="rId10"/>
    <p:sldLayoutId id="2147483658" r:id="rId11"/>
    <p:sldLayoutId id="2147483659" r:id="rId12"/>
    <p:sldLayoutId id="214748366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222A7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chleissheimer.d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smtClean="0"/>
              <a:t>HMI Training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461665"/>
          </a:xfrm>
        </p:spPr>
        <p:txBody>
          <a:bodyPr/>
          <a:lstStyle/>
          <a:p>
            <a:r>
              <a:rPr lang="en-US" smtClean="0"/>
              <a:t>08 </a:t>
            </a:r>
            <a:r>
              <a:rPr lang="en-US" dirty="0" smtClean="0"/>
              <a:t>Exercises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Felix Opatz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814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Affected components</a:t>
            </a:r>
          </a:p>
          <a:p>
            <a:pPr lvl="1"/>
            <a:r>
              <a:rPr lang="en-US" dirty="0" smtClean="0"/>
              <a:t>HTPKG</a:t>
            </a:r>
          </a:p>
          <a:p>
            <a:pPr lvl="2"/>
            <a:r>
              <a:rPr lang="en-US" dirty="0" smtClean="0"/>
              <a:t>HMI Training Package, the new package to be created</a:t>
            </a:r>
          </a:p>
          <a:p>
            <a:pPr lvl="1"/>
            <a:r>
              <a:rPr lang="en-US" dirty="0" smtClean="0"/>
              <a:t>ICBWMDL</a:t>
            </a:r>
          </a:p>
          <a:p>
            <a:pPr lvl="2"/>
            <a:r>
              <a:rPr lang="en-US" dirty="0" smtClean="0"/>
              <a:t>New sub widget tree needs to be added below </a:t>
            </a:r>
            <a:r>
              <a:rPr lang="en-US" dirty="0" err="1" smtClean="0"/>
              <a:t>DynAreaPrioContainer</a:t>
            </a:r>
            <a:endParaRPr lang="en-US" dirty="0" smtClean="0"/>
          </a:p>
          <a:p>
            <a:pPr lvl="1"/>
            <a:r>
              <a:rPr lang="en-US" dirty="0" smtClean="0"/>
              <a:t>XCMODEL</a:t>
            </a:r>
          </a:p>
          <a:p>
            <a:pPr lvl="2"/>
            <a:r>
              <a:rPr lang="en-US" dirty="0" smtClean="0"/>
              <a:t>New </a:t>
            </a:r>
            <a:r>
              <a:rPr lang="en-US" dirty="0" err="1" smtClean="0"/>
              <a:t>PackageConfig</a:t>
            </a:r>
            <a:r>
              <a:rPr lang="en-US" dirty="0" smtClean="0"/>
              <a:t> needs to be added to </a:t>
            </a:r>
            <a:r>
              <a:rPr lang="en-US" dirty="0" err="1" smtClean="0"/>
              <a:t>ProjectConfig</a:t>
            </a:r>
            <a:endParaRPr lang="en-US" dirty="0" smtClean="0"/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Magic Places</a:t>
            </a: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Animation configuration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(1)</a:t>
            </a: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Ingredients of new package</a:t>
            </a:r>
          </a:p>
          <a:p>
            <a:pPr lvl="1"/>
            <a:r>
              <a:rPr lang="en-US" dirty="0" smtClean="0"/>
              <a:t>CMAKE, C1-Header, CI-Header</a:t>
            </a:r>
          </a:p>
          <a:p>
            <a:pPr lvl="1"/>
            <a:r>
              <a:rPr lang="en-US" dirty="0" smtClean="0"/>
              <a:t>Widget class header and implementation</a:t>
            </a:r>
          </a:p>
          <a:p>
            <a:pPr lvl="1"/>
            <a:r>
              <a:rPr lang="en-US" dirty="0" smtClean="0"/>
              <a:t>Error enumerations for WES and SDH for EXEA</a:t>
            </a:r>
          </a:p>
          <a:p>
            <a:pPr lvl="1"/>
            <a:r>
              <a:rPr lang="en-US" dirty="0" smtClean="0"/>
              <a:t>HMI package configuration</a:t>
            </a:r>
          </a:p>
          <a:p>
            <a:pPr lvl="1"/>
            <a:r>
              <a:rPr lang="en-US" dirty="0" smtClean="0"/>
              <a:t>Widget type descriptor</a:t>
            </a:r>
          </a:p>
          <a:p>
            <a:pPr lvl="1"/>
            <a:r>
              <a:rPr lang="en-US" dirty="0" smtClean="0"/>
              <a:t>Widget instances of Scene Controller and all clients</a:t>
            </a:r>
          </a:p>
          <a:p>
            <a:pPr lvl="1"/>
            <a:r>
              <a:rPr lang="en-US" dirty="0" smtClean="0"/>
              <a:t>State machine</a:t>
            </a:r>
          </a:p>
          <a:p>
            <a:pPr lvl="1"/>
            <a:r>
              <a:rPr lang="en-US" dirty="0" smtClean="0"/>
              <a:t>API function implementation, SDH and XML</a:t>
            </a:r>
          </a:p>
          <a:p>
            <a:pPr lvl="1"/>
            <a:r>
              <a:rPr lang="en-US" dirty="0" smtClean="0"/>
              <a:t>GV configuration</a:t>
            </a:r>
          </a:p>
          <a:p>
            <a:pPr lvl="1"/>
            <a:r>
              <a:rPr lang="en-US" dirty="0" smtClean="0"/>
              <a:t>Text resources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Animation related files and resources</a:t>
            </a:r>
          </a:p>
          <a:p>
            <a:pPr lvl="2"/>
            <a:endParaRPr lang="en-US" dirty="0" smtClean="0"/>
          </a:p>
          <a:p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Hints (2)</a:t>
            </a: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de-DE" sz="2000" b="1" dirty="0"/>
              <a:t>Schleißheimer GmbH</a:t>
            </a:r>
          </a:p>
          <a:p>
            <a:pPr marL="0" indent="0" algn="ctr">
              <a:buNone/>
            </a:pPr>
            <a:r>
              <a:rPr lang="de-DE" sz="2000" dirty="0"/>
              <a:t>Am Kalkofen 10</a:t>
            </a:r>
            <a:br>
              <a:rPr lang="de-DE" sz="2000" dirty="0"/>
            </a:br>
            <a:r>
              <a:rPr lang="de-DE" sz="2000" dirty="0"/>
              <a:t>D-61206 </a:t>
            </a:r>
            <a:r>
              <a:rPr lang="de-DE" sz="2000" dirty="0" err="1"/>
              <a:t>Wöllstadt</a:t>
            </a:r>
            <a:r>
              <a:rPr lang="de-DE" sz="2000" dirty="0"/>
              <a:t/>
            </a:r>
            <a:br>
              <a:rPr lang="de-DE" sz="2000" dirty="0"/>
            </a:br>
            <a:r>
              <a:rPr lang="de-DE" sz="2000" dirty="0"/>
              <a:t>Tel.: +49 6034 9148-701</a:t>
            </a:r>
            <a:br>
              <a:rPr lang="de-DE" sz="2000" dirty="0"/>
            </a:br>
            <a:r>
              <a:rPr lang="de-DE" sz="2000" dirty="0"/>
              <a:t>Fax: +49 6034 9148-91</a:t>
            </a:r>
            <a:br>
              <a:rPr lang="de-DE" sz="2000" dirty="0"/>
            </a:br>
            <a:r>
              <a:rPr lang="de-DE" sz="2000" dirty="0"/>
              <a:t>vertrieb@schleissheimer.de</a:t>
            </a:r>
          </a:p>
          <a:p>
            <a:pPr marL="0" indent="0" algn="ctr">
              <a:buNone/>
            </a:pPr>
            <a:r>
              <a:rPr lang="de-DE" sz="2000" dirty="0">
                <a:hlinkClick r:id="rId2"/>
              </a:rPr>
              <a:t>www.schleissheimer.de</a:t>
            </a:r>
            <a:endParaRPr lang="de-DE" sz="2000" dirty="0"/>
          </a:p>
          <a:p>
            <a:pPr marL="0" indent="0" algn="ctr">
              <a:buNone/>
            </a:pPr>
            <a:endParaRPr lang="de-DE" sz="2000" dirty="0"/>
          </a:p>
          <a:p>
            <a:pPr marL="0" indent="0" algn="ctr">
              <a:buNone/>
            </a:pPr>
            <a:r>
              <a:rPr lang="de-DE" sz="2000" dirty="0">
                <a:solidFill>
                  <a:srgbClr val="EB328C"/>
                </a:solidFill>
                <a:latin typeface="+mj-lt"/>
              </a:rPr>
              <a:t>www.CanEasy.de</a:t>
            </a:r>
            <a:r>
              <a:rPr lang="de-DE" sz="2000" dirty="0">
                <a:latin typeface="+mj-lt"/>
              </a:rPr>
              <a:t> </a:t>
            </a:r>
          </a:p>
          <a:p>
            <a:pPr marL="0" indent="0" algn="ctr">
              <a:buNone/>
            </a:pPr>
            <a:r>
              <a:rPr lang="de-DE" sz="2000" dirty="0"/>
              <a:t>Die anwenderfreundliche Analyse- und Testumgebung sowie Restbussimulation für CAN und LIN – Jetzt testen und Zeit sparen</a:t>
            </a:r>
            <a:r>
              <a:rPr lang="de-DE" sz="2000" dirty="0" smtClean="0"/>
              <a:t>.</a:t>
            </a:r>
            <a:endParaRPr lang="de-DE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Kontakt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8406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/>
          </p:nvPr>
        </p:nvSpPr>
        <p:spPr>
          <a:xfrm>
            <a:off x="2267744" y="1124744"/>
            <a:ext cx="6265069" cy="5257006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r>
              <a:rPr lang="en-US" smtClean="0">
                <a:solidFill>
                  <a:srgbClr val="EB328C"/>
                </a:solidFill>
                <a:latin typeface="+mj-lt"/>
              </a:rPr>
              <a:t>Felix Opatz</a:t>
            </a: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HMI System Designer (PF3 NG)</a:t>
            </a:r>
            <a:endParaRPr lang="en-US" dirty="0" smtClean="0">
              <a:solidFill>
                <a:srgbClr val="EB328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728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Training project</a:t>
            </a:r>
          </a:p>
          <a:p>
            <a:pPr lvl="1"/>
            <a:r>
              <a:rPr lang="en-US" dirty="0" smtClean="0"/>
              <a:t>Learning objectives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Requirements</a:t>
            </a:r>
          </a:p>
          <a:p>
            <a:pPr lvl="1"/>
            <a:r>
              <a:rPr lang="en-US" smtClean="0"/>
              <a:t>Hints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Widgets</a:t>
            </a:r>
          </a:p>
          <a:p>
            <a:pPr lvl="1"/>
            <a:r>
              <a:rPr lang="en-US" dirty="0" smtClean="0"/>
              <a:t>Creating instances of existing widgets and customize them by modeling transitions, state machines, etc.</a:t>
            </a:r>
          </a:p>
          <a:p>
            <a:pPr lvl="1"/>
            <a:r>
              <a:rPr lang="en-US" dirty="0" smtClean="0"/>
              <a:t>Creating a coded widget with HMI language bindings</a:t>
            </a:r>
          </a:p>
          <a:p>
            <a:r>
              <a:rPr lang="en-US" dirty="0" smtClean="0"/>
              <a:t>Messaging</a:t>
            </a:r>
          </a:p>
          <a:p>
            <a:pPr lvl="1"/>
            <a:r>
              <a:rPr lang="en-US" dirty="0" smtClean="0"/>
              <a:t>Receiving and sending of HMI messages from HMI model and code</a:t>
            </a:r>
          </a:p>
          <a:p>
            <a:r>
              <a:rPr lang="en-US" dirty="0" smtClean="0"/>
              <a:t>API functions</a:t>
            </a:r>
          </a:p>
          <a:p>
            <a:pPr lvl="1"/>
            <a:r>
              <a:rPr lang="en-US" dirty="0" smtClean="0"/>
              <a:t>Creating API functions and using them from the HMI model and code</a:t>
            </a:r>
          </a:p>
          <a:p>
            <a:r>
              <a:rPr lang="en-US" dirty="0" smtClean="0"/>
              <a:t>Painting</a:t>
            </a:r>
          </a:p>
          <a:p>
            <a:pPr lvl="1"/>
            <a:r>
              <a:rPr lang="en-US" dirty="0" smtClean="0"/>
              <a:t>The coded widget performs simple painting tasks</a:t>
            </a:r>
          </a:p>
          <a:p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Animations can be added to the coded widget</a:t>
            </a:r>
          </a:p>
          <a:p>
            <a:r>
              <a:rPr lang="en-US" dirty="0" smtClean="0"/>
              <a:t>Debugging</a:t>
            </a:r>
          </a:p>
          <a:p>
            <a:pPr lvl="1"/>
            <a:r>
              <a:rPr lang="en-US" dirty="0" smtClean="0"/>
              <a:t>Of course mistakes will be made and need to be debugged :-)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recent software frame of 213 EL, HL or 222 MOPF</a:t>
            </a:r>
          </a:p>
          <a:p>
            <a:pPr lvl="1"/>
            <a:r>
              <a:rPr lang="en-US" dirty="0" smtClean="0"/>
              <a:t>To have a recent version of the frame work</a:t>
            </a:r>
          </a:p>
          <a:p>
            <a:r>
              <a:rPr lang="en-US" dirty="0" smtClean="0"/>
              <a:t>Implementation and debugging on hardware set</a:t>
            </a:r>
          </a:p>
          <a:p>
            <a:pPr lvl="1"/>
            <a:r>
              <a:rPr lang="en-US" dirty="0" smtClean="0"/>
              <a:t>to use the GHS tools and to experience all the annoyances of working with real hardware</a:t>
            </a:r>
          </a:p>
          <a:p>
            <a:r>
              <a:rPr lang="en-US" dirty="0" smtClean="0"/>
              <a:t>A new sub widget tree will be created, placed below DAM-p, requesting a high priority at </a:t>
            </a:r>
            <a:r>
              <a:rPr lang="en-US" dirty="0" err="1" smtClean="0"/>
              <a:t>TreeBuildDone</a:t>
            </a:r>
            <a:endParaRPr lang="en-US" dirty="0" smtClean="0"/>
          </a:p>
          <a:p>
            <a:pPr lvl="1"/>
            <a:r>
              <a:rPr lang="en-US" dirty="0" smtClean="0"/>
              <a:t>This makes the own sub widget tree immediately visible and doesn’t “upset” the system as removing major parts would</a:t>
            </a:r>
          </a:p>
          <a:p>
            <a:r>
              <a:rPr lang="en-US" dirty="0" smtClean="0"/>
              <a:t>The code will be contained in one mixed package (code + model files)</a:t>
            </a:r>
          </a:p>
          <a:p>
            <a:pPr lvl="1"/>
            <a:r>
              <a:rPr lang="en-US" dirty="0" smtClean="0"/>
              <a:t>Consolidates knowledge on how to create a package</a:t>
            </a:r>
          </a:p>
          <a:p>
            <a:pPr lvl="1"/>
            <a:r>
              <a:rPr lang="en-US" dirty="0" smtClean="0"/>
              <a:t>Easy way to compare solutions and to provide a reference implementation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352839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Scene Controller with attached state machine as strategy</a:t>
            </a:r>
          </a:p>
          <a:p>
            <a:r>
              <a:rPr lang="en-US" dirty="0" smtClean="0"/>
              <a:t>Performs project specific handling as transitions added to Scene Controller widget (</a:t>
            </a:r>
            <a:r>
              <a:rPr lang="en-US" dirty="0" err="1" smtClean="0"/>
              <a:t>prio</a:t>
            </a:r>
            <a:r>
              <a:rPr lang="en-US" dirty="0" smtClean="0"/>
              <a:t> request, init animations, background request)</a:t>
            </a:r>
          </a:p>
          <a:p>
            <a:r>
              <a:rPr lang="en-US" dirty="0" smtClean="0"/>
              <a:t>Three clients</a:t>
            </a:r>
          </a:p>
          <a:p>
            <a:pPr lvl="1"/>
            <a:r>
              <a:rPr lang="en-US" dirty="0" smtClean="0"/>
              <a:t>Static text client</a:t>
            </a:r>
          </a:p>
          <a:p>
            <a:pPr lvl="1"/>
            <a:r>
              <a:rPr lang="en-US" dirty="0" smtClean="0"/>
              <a:t>Dynamic text client</a:t>
            </a:r>
          </a:p>
          <a:p>
            <a:pPr lvl="1"/>
            <a:r>
              <a:rPr lang="en-US" dirty="0" smtClean="0"/>
              <a:t>Bar graph client</a:t>
            </a:r>
          </a:p>
          <a:p>
            <a:r>
              <a:rPr lang="en-US" dirty="0" smtClean="0"/>
              <a:t>Clients can be switched using key messages (handling in state machine)</a:t>
            </a:r>
          </a:p>
          <a:p>
            <a:endParaRPr lang="en-US" dirty="0" smtClean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(1)</a:t>
            </a:r>
          </a:p>
        </p:txBody>
      </p:sp>
      <p:pic>
        <p:nvPicPr>
          <p:cNvPr id="1026" name="Picture 2" descr="C:\Temp\Class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744" y="4365104"/>
            <a:ext cx="5343525" cy="17240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Static text Client</a:t>
            </a:r>
          </a:p>
          <a:p>
            <a:pPr lvl="1"/>
            <a:r>
              <a:rPr lang="en-US" dirty="0" smtClean="0"/>
              <a:t>Contains a Basic Text Widget showing “Hello World”</a:t>
            </a:r>
          </a:p>
          <a:p>
            <a:pPr lvl="1"/>
            <a:r>
              <a:rPr lang="en-US" dirty="0" smtClean="0"/>
              <a:t>Default client, will be first thing seen</a:t>
            </a:r>
          </a:p>
          <a:p>
            <a:r>
              <a:rPr lang="en-US" dirty="0" smtClean="0"/>
              <a:t>Dynamic text client</a:t>
            </a:r>
          </a:p>
          <a:p>
            <a:pPr lvl="1"/>
            <a:r>
              <a:rPr lang="en-US" dirty="0" smtClean="0"/>
              <a:t>Contains a dynamic text widget showing</a:t>
            </a:r>
            <a:br>
              <a:rPr lang="en-US" dirty="0" smtClean="0"/>
            </a:br>
            <a:r>
              <a:rPr lang="en-US" dirty="0" smtClean="0"/>
              <a:t>“Current step: &lt;n&gt;”</a:t>
            </a:r>
          </a:p>
          <a:p>
            <a:pPr lvl="1"/>
            <a:r>
              <a:rPr lang="en-US" dirty="0" smtClean="0"/>
              <a:t>API function</a:t>
            </a:r>
          </a:p>
          <a:p>
            <a:pPr lvl="2"/>
            <a:r>
              <a:rPr lang="en-US" dirty="0" smtClean="0"/>
              <a:t>Calculates current step (e.g. 0 to 10), using existing DPOOL item as input (e.g. revolution counter)</a:t>
            </a:r>
          </a:p>
          <a:p>
            <a:pPr lvl="1"/>
            <a:r>
              <a:rPr lang="en-US" dirty="0" smtClean="0"/>
              <a:t>Numeric value in dynamic text is taken from API function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(2)</a:t>
            </a: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Bar graph client</a:t>
            </a:r>
          </a:p>
          <a:p>
            <a:pPr lvl="1"/>
            <a:r>
              <a:rPr lang="en-US" dirty="0" smtClean="0"/>
              <a:t>Coded widget that performs some basic drawing</a:t>
            </a:r>
          </a:p>
          <a:p>
            <a:pPr lvl="1"/>
            <a:r>
              <a:rPr lang="en-US" dirty="0" smtClean="0"/>
              <a:t>Properties</a:t>
            </a:r>
          </a:p>
          <a:p>
            <a:pPr lvl="2"/>
            <a:r>
              <a:rPr lang="en-US" dirty="0" smtClean="0"/>
              <a:t>Number of steps</a:t>
            </a:r>
          </a:p>
          <a:p>
            <a:pPr lvl="2"/>
            <a:r>
              <a:rPr lang="en-US" dirty="0" smtClean="0"/>
              <a:t>Left/right mode</a:t>
            </a:r>
          </a:p>
          <a:p>
            <a:pPr lvl="2"/>
            <a:r>
              <a:rPr lang="en-US" dirty="0" smtClean="0"/>
              <a:t>Active color</a:t>
            </a:r>
          </a:p>
          <a:p>
            <a:pPr lvl="2"/>
            <a:r>
              <a:rPr lang="en-US" dirty="0" smtClean="0"/>
              <a:t>Inactive color</a:t>
            </a:r>
          </a:p>
          <a:p>
            <a:pPr lvl="2"/>
            <a:r>
              <a:rPr lang="en-US" dirty="0" smtClean="0"/>
              <a:t>Current step, coupled to API function</a:t>
            </a:r>
          </a:p>
          <a:p>
            <a:pPr lvl="1"/>
            <a:r>
              <a:rPr lang="en-US" dirty="0" smtClean="0"/>
              <a:t>API function</a:t>
            </a:r>
          </a:p>
          <a:p>
            <a:pPr lvl="2"/>
            <a:r>
              <a:rPr lang="en-US" dirty="0" smtClean="0"/>
              <a:t>Calculates current step (e.g. 0 to 10), using existing DPOOL item as input (e.g. revolution counter)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(3)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068960"/>
            <a:ext cx="16668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232" y="2204864"/>
            <a:ext cx="16668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067944" y="2204864"/>
            <a:ext cx="16668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Animations</a:t>
            </a:r>
          </a:p>
          <a:p>
            <a:pPr lvl="1"/>
            <a:r>
              <a:rPr lang="en-US" dirty="0" smtClean="0"/>
              <a:t>There should be some simple animations involved</a:t>
            </a:r>
          </a:p>
          <a:p>
            <a:pPr lvl="1"/>
            <a:r>
              <a:rPr lang="en-US" dirty="0" smtClean="0"/>
              <a:t>Ideas:</a:t>
            </a:r>
          </a:p>
          <a:p>
            <a:pPr lvl="2"/>
            <a:r>
              <a:rPr lang="en-US" dirty="0" smtClean="0"/>
              <a:t>Animated switches between clients (</a:t>
            </a:r>
            <a:r>
              <a:rPr lang="en-US" dirty="0" err="1" smtClean="0"/>
              <a:t>eg</a:t>
            </a:r>
            <a:r>
              <a:rPr lang="en-US" dirty="0" smtClean="0"/>
              <a:t>. fade in/fade out)</a:t>
            </a:r>
          </a:p>
          <a:p>
            <a:pPr lvl="2"/>
            <a:r>
              <a:rPr lang="en-US" dirty="0" smtClean="0"/>
              <a:t>Animated bar graph client (e.g. smooth segment filling)</a:t>
            </a:r>
          </a:p>
          <a:p>
            <a:pPr lvl="2"/>
            <a:r>
              <a:rPr lang="en-US" dirty="0" smtClean="0"/>
              <a:t>Additional client with animated content</a:t>
            </a:r>
          </a:p>
          <a:p>
            <a:pPr lvl="1"/>
            <a:r>
              <a:rPr lang="en-US" dirty="0" smtClean="0"/>
              <a:t>Problems:</a:t>
            </a:r>
          </a:p>
          <a:p>
            <a:pPr lvl="2"/>
            <a:r>
              <a:rPr lang="en-US" dirty="0" smtClean="0"/>
              <a:t>Handling around animations may become overly complex</a:t>
            </a:r>
            <a:br>
              <a:rPr lang="en-US" dirty="0" smtClean="0"/>
            </a:br>
            <a:r>
              <a:rPr lang="en-US" dirty="0" smtClean="0"/>
              <a:t>(e.g. life time aspects during client switches)</a:t>
            </a:r>
          </a:p>
          <a:p>
            <a:pPr lvl="2"/>
            <a:r>
              <a:rPr lang="en-US" dirty="0" smtClean="0"/>
              <a:t>Very little practical experience at our site</a:t>
            </a:r>
          </a:p>
          <a:p>
            <a:pPr lvl="1"/>
            <a:r>
              <a:rPr lang="en-US" dirty="0" smtClean="0"/>
              <a:t>Conclusion:</a:t>
            </a:r>
          </a:p>
          <a:p>
            <a:pPr lvl="2"/>
            <a:r>
              <a:rPr lang="en-US" dirty="0" smtClean="0"/>
              <a:t>Animation part should be optional and focused after the mandatory parts have been solved properly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 (4)</a:t>
            </a:r>
          </a:p>
        </p:txBody>
      </p:sp>
    </p:spTree>
    <p:extLst>
      <p:ext uri="{BB962C8B-B14F-4D97-AF65-F5344CB8AC3E}">
        <p14:creationId xmlns:p14="http://schemas.microsoft.com/office/powerpoint/2010/main" xmlns="" val="272632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MI_05 Animationen">
  <a:themeElements>
    <a:clrScheme name="Schleissheimer">
      <a:dk1>
        <a:sysClr val="windowText" lastClr="000000"/>
      </a:dk1>
      <a:lt1>
        <a:sysClr val="window" lastClr="FFFFFF"/>
      </a:lt1>
      <a:dk2>
        <a:srgbClr val="382280"/>
      </a:dk2>
      <a:lt2>
        <a:srgbClr val="F4F3F8"/>
      </a:lt2>
      <a:accent1>
        <a:srgbClr val="EB328C"/>
      </a:accent1>
      <a:accent2>
        <a:srgbClr val="382280"/>
      </a:accent2>
      <a:accent3>
        <a:srgbClr val="FFF100"/>
      </a:accent3>
      <a:accent4>
        <a:srgbClr val="C7C1DD"/>
      </a:accent4>
      <a:accent5>
        <a:srgbClr val="7F7F7F"/>
      </a:accent5>
      <a:accent6>
        <a:srgbClr val="F7ACD1"/>
      </a:accent6>
      <a:hlink>
        <a:srgbClr val="3F3F3F"/>
      </a:hlink>
      <a:folHlink>
        <a:srgbClr val="785BD3"/>
      </a:folHlink>
    </a:clrScheme>
    <a:fontScheme name="Schleissheimer Plexes">
      <a:majorFont>
        <a:latin typeface="Plexes Pro Blk"/>
        <a:ea typeface=""/>
        <a:cs typeface=""/>
      </a:majorFont>
      <a:minorFont>
        <a:latin typeface="Plexes Pro Bk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HMI_05 Animationen</Template>
  <TotalTime>0</TotalTime>
  <Words>537</Words>
  <Application>Microsoft Office PowerPoint</Application>
  <PresentationFormat>Bildschirmpräsentation (4:3)</PresentationFormat>
  <Paragraphs>121</Paragraphs>
  <Slides>12</Slides>
  <Notes>10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3" baseType="lpstr">
      <vt:lpstr>HMI_05 Animationen</vt:lpstr>
      <vt:lpstr>HMI Training</vt:lpstr>
      <vt:lpstr>Referenten</vt:lpstr>
      <vt:lpstr>Topics</vt:lpstr>
      <vt:lpstr>Learning objectives</vt:lpstr>
      <vt:lpstr>Environment</vt:lpstr>
      <vt:lpstr>Requirements (1)</vt:lpstr>
      <vt:lpstr>Requirements (2)</vt:lpstr>
      <vt:lpstr>Requirements (3)</vt:lpstr>
      <vt:lpstr>Requirements (4)</vt:lpstr>
      <vt:lpstr>Hints (1)</vt:lpstr>
      <vt:lpstr>Hints (2)</vt:lpstr>
      <vt:lpstr>Kontakt</vt:lpstr>
    </vt:vector>
  </TitlesOfParts>
  <Company>Schleissheimer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LPE Management</dc:title>
  <dc:creator>Staebe</dc:creator>
  <cp:lastModifiedBy>Godemann</cp:lastModifiedBy>
  <cp:revision>659</cp:revision>
  <cp:lastPrinted>2014-10-02T14:13:00Z</cp:lastPrinted>
  <dcterms:created xsi:type="dcterms:W3CDTF">2015-04-01T07:53:55Z</dcterms:created>
  <dcterms:modified xsi:type="dcterms:W3CDTF">2015-06-30T20:51:05Z</dcterms:modified>
</cp:coreProperties>
</file>