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7" r:id="rId3"/>
    <p:sldId id="314" r:id="rId4"/>
    <p:sldId id="316" r:id="rId5"/>
    <p:sldId id="318" r:id="rId6"/>
    <p:sldId id="319" r:id="rId7"/>
    <p:sldId id="320" r:id="rId8"/>
    <p:sldId id="313" r:id="rId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1DC"/>
    <a:srgbClr val="37227F"/>
    <a:srgbClr val="66CCFF"/>
    <a:srgbClr val="336600"/>
    <a:srgbClr val="EB328C"/>
    <a:srgbClr val="669900"/>
    <a:srgbClr val="ECEAF2"/>
    <a:srgbClr val="EEECF4"/>
    <a:srgbClr val="E9E7F1"/>
    <a:srgbClr val="E4E2E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4" autoAdjust="0"/>
    <p:restoredTop sz="88874" autoAdjust="0"/>
  </p:normalViewPr>
  <p:slideViewPr>
    <p:cSldViewPr showGuides="1">
      <p:cViewPr>
        <p:scale>
          <a:sx n="100" d="100"/>
          <a:sy n="100" d="100"/>
        </p:scale>
        <p:origin x="-1302" y="-360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07.04.2016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leissheimer.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en-US" smtClean="0"/>
              <a:t>09 Additional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Felix Opatz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EB328C"/>
                </a:solidFill>
                <a:latin typeface="+mj-lt"/>
              </a:rPr>
              <a:t>Felix Opatz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HMI System Designer (PF3 NG)</a:t>
            </a:r>
            <a:endParaRPr lang="en-US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base system</a:t>
            </a:r>
          </a:p>
          <a:p>
            <a:r>
              <a:rPr lang="en-US" dirty="0" smtClean="0"/>
              <a:t>Additional exercises</a:t>
            </a:r>
          </a:p>
          <a:p>
            <a:pPr lvl="1"/>
            <a:r>
              <a:rPr lang="en-US" dirty="0" smtClean="0"/>
              <a:t>A01: Activation/deactivation of training screens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Resources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Bases system is</a:t>
            </a:r>
          </a:p>
          <a:p>
            <a:pPr lvl="1"/>
            <a:r>
              <a:rPr lang="en-US" dirty="0" smtClean="0"/>
              <a:t>a recent PF3 NG software frame, e.g. 213 IC HL</a:t>
            </a:r>
          </a:p>
          <a:p>
            <a:pPr lvl="1"/>
            <a:r>
              <a:rPr lang="en-US" dirty="0" smtClean="0"/>
              <a:t>containing the integrated HTPKG package</a:t>
            </a:r>
          </a:p>
          <a:p>
            <a:r>
              <a:rPr lang="en-US" dirty="0" smtClean="0"/>
              <a:t>Each additional exercise</a:t>
            </a:r>
            <a:br>
              <a:rPr lang="en-US" dirty="0" smtClean="0"/>
            </a:br>
            <a:r>
              <a:rPr lang="en-US" dirty="0" smtClean="0"/>
              <a:t>requires all previous</a:t>
            </a:r>
            <a:br>
              <a:rPr lang="en-US" dirty="0" smtClean="0"/>
            </a:br>
            <a:r>
              <a:rPr lang="en-US" dirty="0" smtClean="0"/>
              <a:t>exercises to be finished</a:t>
            </a:r>
            <a:br>
              <a:rPr lang="en-US" dirty="0" smtClean="0"/>
            </a:br>
            <a:r>
              <a:rPr lang="en-US" dirty="0" smtClean="0"/>
              <a:t>successfully</a:t>
            </a:r>
          </a:p>
          <a:p>
            <a:r>
              <a:rPr lang="en-US" dirty="0" smtClean="0"/>
              <a:t>Generally it is easier to stay within the same base system, but don't be too scared to port your package to a different system!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base system</a:t>
            </a:r>
          </a:p>
        </p:txBody>
      </p:sp>
      <p:sp>
        <p:nvSpPr>
          <p:cNvPr id="4" name="Rechteck 3"/>
          <p:cNvSpPr/>
          <p:nvPr/>
        </p:nvSpPr>
        <p:spPr>
          <a:xfrm>
            <a:off x="5220072" y="3645024"/>
            <a:ext cx="2664296" cy="504056"/>
          </a:xfrm>
          <a:prstGeom prst="rect">
            <a:avLst/>
          </a:prstGeom>
          <a:solidFill>
            <a:srgbClr val="372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HTPKG as defined by HMI_08_Exercises.pptx</a:t>
            </a:r>
            <a:endParaRPr lang="en-US" sz="1600" dirty="0"/>
          </a:p>
        </p:txBody>
      </p:sp>
      <p:sp>
        <p:nvSpPr>
          <p:cNvPr id="5" name="Rechteck 4"/>
          <p:cNvSpPr/>
          <p:nvPr/>
        </p:nvSpPr>
        <p:spPr>
          <a:xfrm>
            <a:off x="5220072" y="3356992"/>
            <a:ext cx="266429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exercise A01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220072" y="3068960"/>
            <a:ext cx="2664296" cy="288032"/>
          </a:xfrm>
          <a:prstGeom prst="rect">
            <a:avLst/>
          </a:prstGeom>
          <a:solidFill>
            <a:srgbClr val="C7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exercise A02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8028384" y="2780928"/>
            <a:ext cx="0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 rot="16200000">
            <a:off x="7612015" y="3439743"/>
            <a:ext cx="108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Progress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 original HMI training exercise the Scene Controller placed its DAM-p request upon creation</a:t>
            </a:r>
          </a:p>
          <a:p>
            <a:r>
              <a:rPr lang="en-US" sz="2400" dirty="0" smtClean="0"/>
              <a:t>Now activation/deactivation should be controlled by a CAN signal that </a:t>
            </a:r>
            <a:r>
              <a:rPr lang="en-US" sz="2400" dirty="0" smtClean="0"/>
              <a:t>can be changed </a:t>
            </a:r>
            <a:r>
              <a:rPr lang="en-US" sz="2400" dirty="0" smtClean="0"/>
              <a:t>at runtime</a:t>
            </a:r>
          </a:p>
          <a:p>
            <a:r>
              <a:rPr lang="en-US" sz="2400" dirty="0" smtClean="0"/>
              <a:t>For simplicity we will use an indicator lamp that is handled by SOM, so we already have a DPOOL item we can access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 smtClean="0"/>
              <a:t>signal: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ABS_IndLmp_On_Rq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 smtClean="0"/>
              <a:t>SOM </a:t>
            </a:r>
            <a:r>
              <a:rPr lang="en-US" sz="2000" dirty="0" smtClean="0"/>
              <a:t>channel:	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SOM_nenLampABS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 smtClean="0"/>
              <a:t>DPOOL </a:t>
            </a:r>
            <a:r>
              <a:rPr lang="en-US" sz="2000" dirty="0" smtClean="0"/>
              <a:t>item:	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SOM_au8LampState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A01: Activation/deactivation of training screens (1)</a:t>
            </a:r>
            <a:endParaRPr lang="en-US" sz="2800" dirty="0" smtClean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475656" y="4797152"/>
          <a:ext cx="5334000" cy="132969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3810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3810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219075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Byte 0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Byte 1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Byte 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Example: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SOM channel = 12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Byte= 1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Bit = 4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TODOs</a:t>
            </a:r>
          </a:p>
          <a:p>
            <a:pPr lvl="1"/>
            <a:r>
              <a:rPr lang="en-US" sz="2000" dirty="0" smtClean="0"/>
              <a:t>Create an API function that checks for the lamp </a:t>
            </a:r>
            <a:r>
              <a:rPr lang="en-US" sz="2000" dirty="0" smtClean="0"/>
              <a:t>state</a:t>
            </a:r>
          </a:p>
          <a:p>
            <a:pPr lvl="2"/>
            <a:r>
              <a:rPr lang="en-US" sz="1800" dirty="0" smtClean="0"/>
              <a:t>Should be sufficiently generic to be changed to a different</a:t>
            </a:r>
            <a:br>
              <a:rPr lang="en-US" sz="1800" dirty="0" smtClean="0"/>
            </a:br>
            <a:r>
              <a:rPr lang="en-US" sz="1800" dirty="0" smtClean="0"/>
              <a:t>lamp easily (e.g. one single place to insert SOM channel ID)</a:t>
            </a:r>
            <a:endParaRPr lang="en-US" sz="1800" dirty="0" smtClean="0"/>
          </a:p>
          <a:p>
            <a:pPr lvl="1"/>
            <a:r>
              <a:rPr lang="en-US" sz="2000" dirty="0" smtClean="0"/>
              <a:t>Extend the Scene Controller's state machine to</a:t>
            </a:r>
            <a:endParaRPr lang="en-US" dirty="0" smtClean="0"/>
          </a:p>
          <a:p>
            <a:pPr lvl="2"/>
            <a:r>
              <a:rPr lang="en-US" sz="1800" dirty="0" smtClean="0"/>
              <a:t>Trigger on the Update Data Binding message</a:t>
            </a:r>
          </a:p>
          <a:p>
            <a:pPr lvl="2"/>
            <a:r>
              <a:rPr lang="en-US" sz="1800" dirty="0" smtClean="0"/>
              <a:t>Set the DAM-p request when the lamp is turned on</a:t>
            </a:r>
          </a:p>
          <a:p>
            <a:pPr lvl="2"/>
            <a:r>
              <a:rPr lang="en-US" sz="1800" dirty="0" smtClean="0"/>
              <a:t>Clear the DAM-p request when the lamp is turned off</a:t>
            </a:r>
          </a:p>
          <a:p>
            <a:r>
              <a:rPr lang="en-US" sz="2400" dirty="0" smtClean="0"/>
              <a:t>Hints</a:t>
            </a:r>
          </a:p>
          <a:p>
            <a:pPr lvl="1"/>
            <a:r>
              <a:rPr lang="en-US" sz="2000" dirty="0" smtClean="0"/>
              <a:t>Consider using a hierarchical state </a:t>
            </a:r>
            <a:r>
              <a:rPr lang="en-US" sz="2000" dirty="0" smtClean="0"/>
              <a:t>machine</a:t>
            </a:r>
          </a:p>
          <a:p>
            <a:pPr lvl="1"/>
            <a:r>
              <a:rPr lang="en-US" sz="2000" dirty="0" smtClean="0"/>
              <a:t>When you think you are done with the API function, try using a lamp whose state is not located in the first byte of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SOM_au8LampState</a:t>
            </a:r>
            <a:r>
              <a:rPr lang="en-US" sz="2000" dirty="0" smtClean="0"/>
              <a:t> (e.g. HUD ESP lamp or indicator left)</a:t>
            </a:r>
            <a:endParaRPr lang="en-US" sz="20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A01: Activation/deactivation of training screens (2)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HMI Training slides</a:t>
            </a:r>
          </a:p>
          <a:p>
            <a:pPr lvl="1"/>
            <a:r>
              <a:rPr lang="en-US" sz="2000" dirty="0" smtClean="0"/>
              <a:t>Intranet, search for "HMI-</a:t>
            </a:r>
            <a:r>
              <a:rPr lang="en-US" sz="2000" dirty="0" err="1" smtClean="0"/>
              <a:t>Schulung</a:t>
            </a:r>
            <a:r>
              <a:rPr lang="en-US" sz="2000" dirty="0" smtClean="0"/>
              <a:t>"</a:t>
            </a:r>
          </a:p>
          <a:p>
            <a:r>
              <a:rPr lang="en-US" sz="2400" dirty="0" smtClean="0"/>
              <a:t>HMI System Design specification</a:t>
            </a:r>
          </a:p>
          <a:p>
            <a:pPr lvl="1"/>
            <a:r>
              <a:rPr lang="en-US" sz="2000" smtClean="0"/>
              <a:t>Stored in MKS </a:t>
            </a:r>
            <a:r>
              <a:rPr lang="en-US" sz="2000" dirty="0" smtClean="0"/>
              <a:t>(ask a colleague if you don't have access):</a:t>
            </a:r>
            <a:br>
              <a:rPr lang="en-US" sz="2000" dirty="0" smtClean="0"/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#/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id/dag_PF3/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sw#com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/Design/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HMISys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/~dag_PF3.sw.com.HMISys_IC213GC_HL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b="1" dirty="0"/>
              <a:t>Schleißheimer GmbH</a:t>
            </a:r>
          </a:p>
          <a:p>
            <a:pPr marL="0" indent="0" algn="ctr">
              <a:buNone/>
            </a:pPr>
            <a:r>
              <a:rPr lang="de-DE" sz="2000" dirty="0"/>
              <a:t>Am Kalkofen 10</a:t>
            </a:r>
            <a:br>
              <a:rPr lang="de-DE" sz="2000" dirty="0"/>
            </a:br>
            <a:r>
              <a:rPr lang="de-DE" sz="2000" dirty="0"/>
              <a:t>D-61206 </a:t>
            </a:r>
            <a:r>
              <a:rPr lang="de-DE" sz="2000" dirty="0" err="1"/>
              <a:t>Wöllstadt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Tel.: +49 6034 9148-701</a:t>
            </a:r>
            <a:br>
              <a:rPr lang="de-DE" sz="2000" dirty="0"/>
            </a:br>
            <a:r>
              <a:rPr lang="de-DE" sz="2000" dirty="0"/>
              <a:t>Fax: +49 6034 9148-91</a:t>
            </a:r>
            <a:br>
              <a:rPr lang="de-DE" sz="2000" dirty="0"/>
            </a:br>
            <a:r>
              <a:rPr lang="de-DE" sz="2000" dirty="0"/>
              <a:t>vertrieb@schleissheimer.de</a:t>
            </a:r>
          </a:p>
          <a:p>
            <a:pPr marL="0" indent="0" algn="ctr">
              <a:buNone/>
            </a:pPr>
            <a:r>
              <a:rPr lang="de-DE" sz="2000" dirty="0">
                <a:hlinkClick r:id="rId2"/>
              </a:rPr>
              <a:t>www.schleissheimer.de</a:t>
            </a: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r>
              <a:rPr lang="de-DE" sz="2000" dirty="0">
                <a:solidFill>
                  <a:srgbClr val="EB328C"/>
                </a:solidFill>
                <a:latin typeface="+mj-lt"/>
              </a:rPr>
              <a:t>www.CanEasy.de</a:t>
            </a:r>
            <a:r>
              <a:rPr lang="de-DE" sz="2000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de-DE" sz="2000" dirty="0"/>
              <a:t>Die anwenderfreundliche Analyse- und Testumgebung sowie Restbussimulation für CAN und LIN – Jetzt testen und Zeit sparen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4067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I_05 Animationen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HMI_05 Animationen</Template>
  <TotalTime>0</TotalTime>
  <Words>249</Words>
  <Application>Microsoft Office PowerPoint</Application>
  <PresentationFormat>Bildschirmpräsentation (4:3)</PresentationFormat>
  <Paragraphs>94</Paragraphs>
  <Slides>8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HMI_05 Animationen</vt:lpstr>
      <vt:lpstr>HMI Training</vt:lpstr>
      <vt:lpstr>Referenten</vt:lpstr>
      <vt:lpstr>Topics</vt:lpstr>
      <vt:lpstr>Description of base system</vt:lpstr>
      <vt:lpstr>A01: Activation/deactivation of training screens (1)</vt:lpstr>
      <vt:lpstr>A01: Activation/deactivation of training screens (2)</vt:lpstr>
      <vt:lpstr>Resources</vt:lpstr>
      <vt:lpstr>Kontakt</vt:lpstr>
    </vt:vector>
  </TitlesOfParts>
  <Company>Schleissheimer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Staebe</dc:creator>
  <cp:lastModifiedBy>Opatz</cp:lastModifiedBy>
  <cp:revision>707</cp:revision>
  <cp:lastPrinted>2014-10-02T14:13:00Z</cp:lastPrinted>
  <dcterms:created xsi:type="dcterms:W3CDTF">2015-04-01T07:53:55Z</dcterms:created>
  <dcterms:modified xsi:type="dcterms:W3CDTF">2016-04-07T08:19:11Z</dcterms:modified>
</cp:coreProperties>
</file>