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6" r:id="rId3"/>
    <p:sldId id="286" r:id="rId4"/>
    <p:sldId id="283" r:id="rId5"/>
    <p:sldId id="277" r:id="rId6"/>
    <p:sldId id="287" r:id="rId7"/>
    <p:sldId id="288" r:id="rId8"/>
    <p:sldId id="289" r:id="rId9"/>
    <p:sldId id="285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3737" autoAdjust="0"/>
  </p:normalViewPr>
  <p:slideViewPr>
    <p:cSldViewPr snapToGrid="0" showGuides="1">
      <p:cViewPr varScale="1">
        <p:scale>
          <a:sx n="58" d="100"/>
          <a:sy n="58" d="100"/>
        </p:scale>
        <p:origin x="918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Decision Tree</c:v>
                </c:pt>
                <c:pt idx="1">
                  <c:v>SVR</c:v>
                </c:pt>
                <c:pt idx="2">
                  <c:v>Linear Reggression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0.89</c:v>
                </c:pt>
                <c:pt idx="2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4-4AA1-8321-C0E173CCB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Decision Tree</c:v>
                </c:pt>
                <c:pt idx="1">
                  <c:v>SVR</c:v>
                </c:pt>
                <c:pt idx="2">
                  <c:v>Linear Reggression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0.11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C4-4AA1-8321-C0E173CCB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6254896"/>
        <c:axId val="1236259696"/>
      </c:barChart>
      <c:catAx>
        <c:axId val="123625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259696"/>
        <c:crosses val="autoZero"/>
        <c:auto val="1"/>
        <c:lblAlgn val="ctr"/>
        <c:lblOffset val="100"/>
        <c:noMultiLvlLbl val="0"/>
      </c:catAx>
      <c:valAx>
        <c:axId val="1236259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2548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EE582A-D70A-4712-A2E4-8B9542953951}" type="datetime1">
              <a:rPr lang="en-GB" smtClean="0"/>
              <a:t>06/11/2024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BAE1F-2A3E-4B16-80F8-278959180D42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F164-AA5E-8568-5C13-9672A0C07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ACEB4-EEC1-A907-103E-0DF552465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D5EFB-BD43-3849-ABB2-D2BC19282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30D43-1B72-4E1F-C061-67E7DFC15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8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EF09-8762-9EB8-6AFE-A504082E5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1A6C55-2FC1-2FC5-D150-0F82B6E8E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17647A-73FA-FA8A-8680-56AF27039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442E-D616-B049-0C2C-A88EB3613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95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16859-EE4D-CB34-65D6-FF23BC65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685D4-B7D6-A2F9-AD59-A651A17F0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F7683-45AD-CC34-5A74-6F37DA5FA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C77E8-DCE1-CE13-1B16-53FFF5EA2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03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9B52-B8F3-8CF8-3030-B8BA18E59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0D723-A3D4-271B-1D47-04D46C2D3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6A0E4-8199-C62D-81E2-4AC86357C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7A3C5-815A-0EBF-7CC3-608002F1A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40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D02D0-D2C8-4FC8-81B2-9A2721C42614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02179-5326-473E-AA98-2ABA5AC32EA4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D4770-22FF-4FBD-A847-3729E4B4F20C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D5949-724A-457F-9071-62DBDC5A6936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4D177-4669-4F6B-B039-5C60F04A3CB9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D1440-409F-4435-AC05-488A68747824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6CAB0-7073-440B-95BC-975676187D91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D72C7-8C80-451C-98FA-C5BDBD060ED9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1EEA3-59B9-4F51-885F-7E8B6CB66D83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3C952-2417-4F5C-84CD-A6BA5362D781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C9081-3854-4E92-BB0B-4F96F8CAED11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ABF61A-FF13-48A8-8796-5ECEE8EE3A2F}" type="datetime1">
              <a:rPr lang="en-GB" noProof="0" smtClean="0"/>
              <a:t>06/11/2024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dikasatria/datasettanamanpadisumater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dikasatria/datasettanamanpadisumater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ublic.tableau.com/app/profile/dwipa.priyoko/viz/RiceProductioninSumatera1993-2020/Dashboard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wipa.priyoko/viz/RiceProductioninSumatera1993-2020/Dashboard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42786"/>
            <a:ext cx="9144000" cy="1745093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GB" sz="3600" b="1" dirty="0">
                <a:solidFill>
                  <a:schemeClr val="bg1"/>
                </a:solidFill>
              </a:rPr>
              <a:t>Analysis and Prediction of Rice Production in Sumatra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accent4"/>
                </a:solidFill>
              </a:rPr>
              <a:t>1993-2020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by Dwipa Prasetyo </a:t>
            </a:r>
            <a:r>
              <a:rPr lang="en-GB" sz="1400" dirty="0" err="1">
                <a:solidFill>
                  <a:schemeClr val="bg1"/>
                </a:solidFill>
              </a:rPr>
              <a:t>Priyoko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69171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tabLst>
                <a:tab pos="714375" algn="l"/>
              </a:tabLst>
            </a:pPr>
            <a:r>
              <a:rPr lang="en-US" sz="1600" dirty="0"/>
              <a:t>	PURPOSE OF THE ANALYSIS</a:t>
            </a:r>
            <a:endParaRPr lang="en-GB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MODEL EVALUATION</a:t>
            </a:r>
            <a:endParaRPr lang="en-GB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6035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tabLst>
                <a:tab pos="714375" algn="l"/>
              </a:tabLst>
            </a:pPr>
            <a:r>
              <a:rPr lang="en-US" sz="1600" dirty="0"/>
              <a:t>CONCLUSION</a:t>
            </a:r>
            <a:endParaRPr lang="en-GB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INTRODUCTION</a:t>
            </a:r>
            <a:endParaRPr lang="en-GB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dirty="0"/>
              <a:t>PROJECT WORKFLOW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VISUALIZATION</a:t>
            </a:r>
            <a:endParaRPr lang="en-GB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53516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4715661" y="1829923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788245" y="3532346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E830-E18E-635E-B6B8-18DCC36F8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383673E6-458E-8165-CF63-CDF297066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CCB46E-08F1-F2C3-C83E-A0F2444E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A32BF34-81B2-AD3D-A479-2063E4A261F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  <a:p>
            <a:pPr algn="ctr" rtl="0"/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EAD073-5939-08B0-06D6-49FE19B9C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7E0B7E-E6BD-B343-966B-ABF5878D49C2}"/>
              </a:ext>
            </a:extLst>
          </p:cNvPr>
          <p:cNvSpPr/>
          <p:nvPr/>
        </p:nvSpPr>
        <p:spPr>
          <a:xfrm>
            <a:off x="1230086" y="10150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b="1" noProof="1">
                <a:latin typeface="+mj-lt"/>
              </a:rPr>
              <a:t>BACKGROUND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EAB57D6-DAE6-A245-5C1F-ACA431C027C2}"/>
              </a:ext>
            </a:extLst>
          </p:cNvPr>
          <p:cNvSpPr/>
          <p:nvPr/>
        </p:nvSpPr>
        <p:spPr>
          <a:xfrm>
            <a:off x="6313716" y="10150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1">
                <a:latin typeface="+mj-lt"/>
              </a:rPr>
              <a:t>REGRESSION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5D53D2-A278-E976-312D-BD3E6B3C5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38113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B81B3F-84E0-CC24-9103-943E0702A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1639073"/>
            <a:ext cx="0" cy="4445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07C9461-4D05-84ED-DDEC-94AAADC6B8FF}"/>
              </a:ext>
            </a:extLst>
          </p:cNvPr>
          <p:cNvSpPr/>
          <p:nvPr/>
        </p:nvSpPr>
        <p:spPr>
          <a:xfrm>
            <a:off x="1632408" y="1789827"/>
            <a:ext cx="4162870" cy="1815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Rice production is crucial for food security in Indonesia, especially in the Sumatra region.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Rice production in Sumatra is influenced by various environmental factors that have a direct impact on crop yields and overall production.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 help agriculture to make the right decisions to increase rice production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FB9F6-C925-15A2-9341-96804D927FA0}"/>
              </a:ext>
            </a:extLst>
          </p:cNvPr>
          <p:cNvSpPr/>
          <p:nvPr/>
        </p:nvSpPr>
        <p:spPr>
          <a:xfrm>
            <a:off x="6716039" y="1789827"/>
            <a:ext cx="41628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Understanding Relationships Between Variables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Predicting Future Rice Production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Know Patterns and Trends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Using regression models, namely decision trees, SVR, and linear regression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DF42FA-D97E-8096-793E-FEE1B644804D}"/>
              </a:ext>
            </a:extLst>
          </p:cNvPr>
          <p:cNvSpPr/>
          <p:nvPr/>
        </p:nvSpPr>
        <p:spPr>
          <a:xfrm>
            <a:off x="1632408" y="4726856"/>
            <a:ext cx="416287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is sourced from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with variables including Province, Year, Production, Harvested Area, Rainfall, Humidity, and Average Temperature.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 ipsum dolor sit amet, consectetur adipiscing elit, sed do eiusmod tempor incididunt.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84241B-B910-29A2-C2E4-5000A0A45711}"/>
              </a:ext>
            </a:extLst>
          </p:cNvPr>
          <p:cNvSpPr/>
          <p:nvPr/>
        </p:nvSpPr>
        <p:spPr>
          <a:xfrm>
            <a:off x="6716039" y="4726856"/>
            <a:ext cx="4162870" cy="954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Understanding Production Patterns Over Time.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Analysis by Region.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Make it easier to convey information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D20BF58-DB73-A27B-EDC1-AE07612AD32A}"/>
              </a:ext>
            </a:extLst>
          </p:cNvPr>
          <p:cNvSpPr/>
          <p:nvPr/>
        </p:nvSpPr>
        <p:spPr>
          <a:xfrm>
            <a:off x="1230086" y="389660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b="1" noProof="1">
                <a:latin typeface="+mj-lt"/>
              </a:rPr>
              <a:t>DATASET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DC64A2-0022-B738-2AFD-2AD6B69EDB9A}"/>
              </a:ext>
            </a:extLst>
          </p:cNvPr>
          <p:cNvSpPr/>
          <p:nvPr/>
        </p:nvSpPr>
        <p:spPr>
          <a:xfrm>
            <a:off x="6313716" y="389660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b="1" noProof="1">
                <a:latin typeface="+mj-lt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8671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Purpose Of The </a:t>
            </a:r>
          </a:p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392553" y="1613919"/>
            <a:ext cx="9406894" cy="3630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lnSpc>
                <a:spcPct val="300000"/>
              </a:lnSpc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b="1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Analyze rice production patterns in Sumatera over multiple decades.</a:t>
            </a:r>
          </a:p>
          <a:p>
            <a:pPr marL="171450" indent="-171450" rtl="0">
              <a:lnSpc>
                <a:spcPct val="300000"/>
              </a:lnSpc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b="1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Develop a predictive model to estimate future rice production based on influencing variables.</a:t>
            </a:r>
          </a:p>
          <a:p>
            <a:pPr marL="171450" indent="-171450" rtl="0">
              <a:lnSpc>
                <a:spcPct val="300000"/>
              </a:lnSpc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b="1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compare several regression models to get the best results.</a:t>
            </a:r>
          </a:p>
          <a:p>
            <a:pPr marL="171450" indent="-171450" rtl="0">
              <a:lnSpc>
                <a:spcPct val="300000"/>
              </a:lnSpc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b="1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Create interactive visualization dashboards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Workflow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10152" y="2886560"/>
            <a:ext cx="1493711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MODEL EVALUATION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Data sourced from </a:t>
            </a: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. Data includes several variables such as production, rainfall, temperature, humidity, and harvested area.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Cleaning the data, handling missing values, and initial EDA.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Train the models using Decision Tree, SVR, Linear Regression.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Measuring each model's performance using R² and MSE metrics.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Creating an interactive dashboard in </a:t>
            </a: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r>
              <a:rPr lang="en-GB" sz="1400" noProof="1">
                <a:solidFill>
                  <a:schemeClr val="bg1"/>
                </a:solidFill>
                <a:cs typeface="Segoe UI" panose="020B0502040204020203" pitchFamily="34" charset="0"/>
              </a:rPr>
              <a:t> to display the analysis results.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5911094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grpSp>
        <p:nvGrpSpPr>
          <p:cNvPr id="3" name="Group 2" descr="Icons of bar chart and line graph.">
            <a:extLst>
              <a:ext uri="{FF2B5EF4-FFF2-40B4-BE49-F238E27FC236}">
                <a16:creationId xmlns:a16="http://schemas.microsoft.com/office/drawing/2014/main" id="{67440B92-C191-4755-8BC1-55D22827E553}"/>
              </a:ext>
            </a:extLst>
          </p:cNvPr>
          <p:cNvGrpSpPr/>
          <p:nvPr/>
        </p:nvGrpSpPr>
        <p:grpSpPr>
          <a:xfrm>
            <a:off x="10253084" y="2313021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5" name="Freeform 372">
              <a:extLst>
                <a:ext uri="{FF2B5EF4-FFF2-40B4-BE49-F238E27FC236}">
                  <a16:creationId xmlns:a16="http://schemas.microsoft.com/office/drawing/2014/main" id="{8224295E-E1CD-9E9D-60E7-1381B5890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6" name="Freeform 373">
              <a:extLst>
                <a:ext uri="{FF2B5EF4-FFF2-40B4-BE49-F238E27FC236}">
                  <a16:creationId xmlns:a16="http://schemas.microsoft.com/office/drawing/2014/main" id="{D0ECDD36-920A-8210-3C4F-5A21E66F1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5DA1D-A5A1-ABDC-BE6E-2B6BA26C3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D4A55-A5CC-EFA5-C64F-60BDC73C0D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FF072D-068A-E0BA-2BB5-7892C21D0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3D95B67-9024-7584-53AA-18CF1EA68B7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Model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5C862-DA93-8800-64E1-884F29B2F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8348C2C-E9AC-3982-FBF3-35710EE9C0D9}"/>
              </a:ext>
            </a:extLst>
          </p:cNvPr>
          <p:cNvSpPr/>
          <p:nvPr/>
        </p:nvSpPr>
        <p:spPr>
          <a:xfrm>
            <a:off x="620683" y="1734528"/>
            <a:ext cx="5297038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R² (R-Squared): Measures how much of the target variability the model explains.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MSE (Mean Squared Error): Measures the average squared error between the model’s predictions and the actual values.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0312A4-903D-D34B-A4B4-0C728A34AA74}"/>
              </a:ext>
            </a:extLst>
          </p:cNvPr>
          <p:cNvSpPr/>
          <p:nvPr/>
        </p:nvSpPr>
        <p:spPr>
          <a:xfrm>
            <a:off x="702788" y="876384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b="1" noProof="1">
                <a:latin typeface="+mj-lt"/>
              </a:rPr>
              <a:t>METRICS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63BAD6-53FA-4EE0-616F-2EC63A4D6E71}"/>
              </a:ext>
            </a:extLst>
          </p:cNvPr>
          <p:cNvSpPr/>
          <p:nvPr/>
        </p:nvSpPr>
        <p:spPr>
          <a:xfrm>
            <a:off x="6521700" y="1713441"/>
            <a:ext cx="5680364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Decision Tree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SVR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Linear Regression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3185D-8CDF-AFF2-4D1C-6C7F2A393D2E}"/>
              </a:ext>
            </a:extLst>
          </p:cNvPr>
          <p:cNvSpPr/>
          <p:nvPr/>
        </p:nvSpPr>
        <p:spPr>
          <a:xfrm>
            <a:off x="6603805" y="855297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b="1" noProof="1">
                <a:latin typeface="+mj-lt"/>
              </a:rPr>
              <a:t>MODELS USED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58E0BFE-C119-F5D1-0BA8-3D3236A4A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826884"/>
              </p:ext>
            </p:extLst>
          </p:nvPr>
        </p:nvGraphicFramePr>
        <p:xfrm>
          <a:off x="3595298" y="3066648"/>
          <a:ext cx="5001404" cy="3457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197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4E4D6-463C-ECA9-EFF8-1B2C0C80A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4A8DDB7E-7D3D-C7A8-077A-F68FD4A710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626ED-97F1-8E7D-21C0-E63DB1FFD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50B6507-9A04-BC76-1532-00BB3E1F8FD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Visualization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F4FF-1CAD-0933-3456-E600EAF7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833C0B9A-7E44-65C7-486A-74B03AF7E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1" y="783341"/>
            <a:ext cx="10052858" cy="572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7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344D-B8E8-74B1-A9CF-7E1B5EA3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49A8F4-B1E2-19BB-2731-AC139B0667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52D672-B5D4-419A-6220-B8C58C60B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FFB45DA-60B0-3501-1204-B4970391A86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Model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D4789C-5A29-53BE-D12D-7FAFDE2B5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115D28-B923-D0D5-F736-459F4C38C5AC}"/>
              </a:ext>
            </a:extLst>
          </p:cNvPr>
          <p:cNvSpPr/>
          <p:nvPr/>
        </p:nvSpPr>
        <p:spPr>
          <a:xfrm>
            <a:off x="620683" y="2283165"/>
            <a:ext cx="5297038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three models show good results for predicting rice production.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Decision Tree showed the highest R² but may be overfitting.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6429A9-1678-E5F7-86A8-782142E76B1C}"/>
              </a:ext>
            </a:extLst>
          </p:cNvPr>
          <p:cNvSpPr/>
          <p:nvPr/>
        </p:nvSpPr>
        <p:spPr>
          <a:xfrm>
            <a:off x="702788" y="142502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b="1" noProof="1">
                <a:latin typeface="+mj-lt"/>
              </a:rPr>
              <a:t>CONCLUSIONS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F290BF-2906-36AA-1805-83412C5F3140}"/>
              </a:ext>
            </a:extLst>
          </p:cNvPr>
          <p:cNvSpPr/>
          <p:nvPr/>
        </p:nvSpPr>
        <p:spPr>
          <a:xfrm>
            <a:off x="6521700" y="2262078"/>
            <a:ext cx="5441700" cy="892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Using more regression models that may yield better results.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GB" sz="16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Gather more recent data and add additional variables methods to improve model accuracy.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BF96A7-8C8B-2866-15E2-B6C4B244B8EA}"/>
              </a:ext>
            </a:extLst>
          </p:cNvPr>
          <p:cNvSpPr/>
          <p:nvPr/>
        </p:nvSpPr>
        <p:spPr>
          <a:xfrm>
            <a:off x="6603805" y="1403934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b="1" noProof="1">
                <a:latin typeface="+mj-lt"/>
              </a:rPr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152924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GB" sz="7200" b="1" dirty="0">
                <a:solidFill>
                  <a:schemeClr val="bg1"/>
                </a:solidFill>
              </a:rPr>
              <a:t>Thank you</a:t>
            </a:r>
            <a:endParaRPr lang="en-GB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98_TF78455520" id="{81DBC73A-3976-428E-9F67-5F5F93F9B0DD}" vid="{422EBF69-DAED-4F70-A20B-FED4D6CC86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1652</TotalTime>
  <Words>428</Words>
  <Application>Microsoft Office PowerPoint</Application>
  <PresentationFormat>Widescreen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 UI</vt:lpstr>
      <vt:lpstr>Segoe UI Light</vt:lpstr>
      <vt:lpstr>Office Theme</vt:lpstr>
      <vt:lpstr>Analysis and Prediction of Rice Production in Sumatra 1993-2020 by Dwipa Prasetyo Priyoko</vt:lpstr>
      <vt:lpstr>Project analysis slide 2</vt:lpstr>
      <vt:lpstr>Project analysis slide 8</vt:lpstr>
      <vt:lpstr>Project analysis slide 8</vt:lpstr>
      <vt:lpstr>Project analysis slide 3</vt:lpstr>
      <vt:lpstr>Project analysis slide 8</vt:lpstr>
      <vt:lpstr>Project analysis slide 8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Dwipa Prasetyo</dc:creator>
  <cp:lastModifiedBy>Dwipa Prasetyo</cp:lastModifiedBy>
  <cp:revision>4</cp:revision>
  <dcterms:created xsi:type="dcterms:W3CDTF">2024-10-13T12:47:08Z</dcterms:created>
  <dcterms:modified xsi:type="dcterms:W3CDTF">2024-11-06T13:40:49Z</dcterms:modified>
</cp:coreProperties>
</file>