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c3a14e9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c3a14e9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a034c4e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a034c4e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a034c4ed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a034c4ed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a034c4e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a034c4e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a034c4e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a034c4e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a034c4ed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a034c4ed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c3a14e9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c3a14e9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c3a14e9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c3a14e9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c3a14e9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c3a14e9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c3a14e9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c3a14e9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DeepVerse</a:t>
            </a:r>
            <a:endParaRPr/>
          </a:p>
        </p:txBody>
      </p:sp>
      <p:sp>
        <p:nvSpPr>
          <p:cNvPr id="135" name="Google Shape;135;p13"/>
          <p:cNvSpPr txBox="1"/>
          <p:nvPr>
            <p:ph idx="1" type="subTitle"/>
          </p:nvPr>
        </p:nvSpPr>
        <p:spPr>
          <a:xfrm>
            <a:off x="6394625" y="3614350"/>
            <a:ext cx="2160000" cy="14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NLP GP 57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Dhyey Thummar</a:t>
            </a:r>
            <a:endParaRPr/>
          </a:p>
          <a:p>
            <a:pPr indent="0" lvl="0" marL="0" rtl="0" algn="l">
              <a:spcBef>
                <a:spcPts val="0"/>
              </a:spcBef>
              <a:spcAft>
                <a:spcPts val="0"/>
              </a:spcAft>
              <a:buNone/>
            </a:pPr>
            <a:r>
              <a:rPr lang="en"/>
              <a:t>Dwip Dalal</a:t>
            </a:r>
            <a:endParaRPr/>
          </a:p>
          <a:p>
            <a:pPr indent="0" lvl="0" marL="0" rtl="0" algn="l">
              <a:spcBef>
                <a:spcPts val="0"/>
              </a:spcBef>
              <a:spcAft>
                <a:spcPts val="0"/>
              </a:spcAft>
              <a:buNone/>
            </a:pPr>
            <a:r>
              <a:rPr lang="en"/>
              <a:t>Shruhrid Banthia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 Accuracy on Train and Test Data:</a:t>
            </a:r>
            <a:endParaRPr/>
          </a:p>
        </p:txBody>
      </p:sp>
      <p:pic>
        <p:nvPicPr>
          <p:cNvPr id="197" name="Google Shape;197;p22"/>
          <p:cNvPicPr preferRelativeResize="0"/>
          <p:nvPr/>
        </p:nvPicPr>
        <p:blipFill rotWithShape="1">
          <a:blip r:embed="rId3">
            <a:alphaModFix/>
          </a:blip>
          <a:srcRect b="-4610" l="6750" r="-6749" t="4610"/>
          <a:stretch/>
        </p:blipFill>
        <p:spPr>
          <a:xfrm>
            <a:off x="1256625" y="3091850"/>
            <a:ext cx="7665601" cy="1361750"/>
          </a:xfrm>
          <a:prstGeom prst="rect">
            <a:avLst/>
          </a:prstGeom>
          <a:noFill/>
          <a:ln>
            <a:noFill/>
          </a:ln>
        </p:spPr>
      </p:pic>
      <p:pic>
        <p:nvPicPr>
          <p:cNvPr id="198" name="Google Shape;198;p22"/>
          <p:cNvPicPr preferRelativeResize="0"/>
          <p:nvPr/>
        </p:nvPicPr>
        <p:blipFill>
          <a:blip r:embed="rId4">
            <a:alphaModFix/>
          </a:blip>
          <a:stretch>
            <a:fillRect/>
          </a:stretch>
        </p:blipFill>
        <p:spPr>
          <a:xfrm>
            <a:off x="1924325" y="1032250"/>
            <a:ext cx="5295361" cy="1479200"/>
          </a:xfrm>
          <a:prstGeom prst="rect">
            <a:avLst/>
          </a:prstGeom>
          <a:noFill/>
          <a:ln>
            <a:noFill/>
          </a:ln>
        </p:spPr>
      </p:pic>
      <p:sp>
        <p:nvSpPr>
          <p:cNvPr id="199" name="Google Shape;199;p22"/>
          <p:cNvSpPr txBox="1"/>
          <p:nvPr/>
        </p:nvSpPr>
        <p:spPr>
          <a:xfrm>
            <a:off x="3395900" y="2511450"/>
            <a:ext cx="25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Train Accuracy</a:t>
            </a:r>
            <a:endParaRPr>
              <a:solidFill>
                <a:schemeClr val="lt1"/>
              </a:solidFill>
              <a:latin typeface="Lato"/>
              <a:ea typeface="Lato"/>
              <a:cs typeface="Lato"/>
              <a:sym typeface="Lato"/>
            </a:endParaRPr>
          </a:p>
        </p:txBody>
      </p:sp>
      <p:sp>
        <p:nvSpPr>
          <p:cNvPr id="200" name="Google Shape;200;p22"/>
          <p:cNvSpPr txBox="1"/>
          <p:nvPr/>
        </p:nvSpPr>
        <p:spPr>
          <a:xfrm>
            <a:off x="3981750" y="4453600"/>
            <a:ext cx="15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Test Accuracy</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latin typeface="Times"/>
                <a:ea typeface="Times"/>
                <a:cs typeface="Times"/>
                <a:sym typeface="Times"/>
              </a:rPr>
              <a:t>The Road Ahead………..</a:t>
            </a:r>
            <a:endParaRPr sz="3800">
              <a:latin typeface="Times"/>
              <a:ea typeface="Times"/>
              <a:cs typeface="Times"/>
              <a:sym typeface="Times"/>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36550" lvl="0" marL="457200" rtl="0" algn="l">
              <a:spcBef>
                <a:spcPts val="1200"/>
              </a:spcBef>
              <a:spcAft>
                <a:spcPts val="0"/>
              </a:spcAft>
              <a:buSzPts val="1700"/>
              <a:buChar char="●"/>
            </a:pPr>
            <a:r>
              <a:rPr lang="en" sz="1700"/>
              <a:t>BERT and other </a:t>
            </a:r>
            <a:r>
              <a:rPr lang="en" sz="1700"/>
              <a:t>pretrained</a:t>
            </a:r>
            <a:r>
              <a:rPr lang="en" sz="1700"/>
              <a:t> models could be used for transfer learning.</a:t>
            </a:r>
            <a:endParaRPr sz="1700"/>
          </a:p>
          <a:p>
            <a:pPr indent="-336550" lvl="0" marL="457200" rtl="0" algn="l">
              <a:spcBef>
                <a:spcPts val="0"/>
              </a:spcBef>
              <a:spcAft>
                <a:spcPts val="0"/>
              </a:spcAft>
              <a:buSzPts val="1700"/>
              <a:buChar char="●"/>
            </a:pPr>
            <a:r>
              <a:rPr lang="en" sz="1700"/>
              <a:t>Using more </a:t>
            </a:r>
            <a:r>
              <a:rPr lang="en" sz="1700"/>
              <a:t>models for integrated stacking  like </a:t>
            </a:r>
            <a:r>
              <a:rPr lang="en" sz="1700"/>
              <a:t>KNN,SVM etc.</a:t>
            </a:r>
            <a:endParaRPr sz="1700"/>
          </a:p>
          <a:p>
            <a:pPr indent="-336550" lvl="0" marL="457200" rtl="0" algn="l">
              <a:spcBef>
                <a:spcPts val="0"/>
              </a:spcBef>
              <a:spcAft>
                <a:spcPts val="0"/>
              </a:spcAft>
              <a:buSzPts val="1700"/>
              <a:buChar char="●"/>
            </a:pPr>
            <a:r>
              <a:rPr lang="en" sz="1700"/>
              <a:t>Some more work on data preprocessing like part of speech tagging , etc.</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100">
                <a:latin typeface="Times"/>
                <a:ea typeface="Times"/>
                <a:cs typeface="Times"/>
                <a:sym typeface="Times"/>
              </a:rPr>
              <a:t>Analysis of reviews on Rotten Tomatoes</a:t>
            </a:r>
            <a:endParaRPr b="1" sz="3100">
              <a:latin typeface="Times"/>
              <a:ea typeface="Times"/>
              <a:cs typeface="Times"/>
              <a:sym typeface="Times"/>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052550" y="1686700"/>
            <a:ext cx="7038900" cy="11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Rotten Tomatoes contains reviews of movies and thus is a great place to get data from. As a part of our project our NLP model will be categorizing the reviews provided by users into three sections, positive, negative and neutral upon processing the the labelled data provided by nlp.stanford.edu.</a:t>
            </a:r>
            <a:endParaRPr/>
          </a:p>
        </p:txBody>
      </p:sp>
      <p:pic>
        <p:nvPicPr>
          <p:cNvPr id="142" name="Google Shape;142;p14"/>
          <p:cNvPicPr preferRelativeResize="0"/>
          <p:nvPr/>
        </p:nvPicPr>
        <p:blipFill>
          <a:blip r:embed="rId3">
            <a:alphaModFix/>
          </a:blip>
          <a:stretch>
            <a:fillRect/>
          </a:stretch>
        </p:blipFill>
        <p:spPr>
          <a:xfrm>
            <a:off x="2884500" y="2942625"/>
            <a:ext cx="3375000" cy="177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a:ea typeface="Times"/>
                <a:cs typeface="Times"/>
                <a:sym typeface="Times"/>
              </a:rPr>
              <a:t>Proposed Approach</a:t>
            </a:r>
            <a:endParaRPr>
              <a:latin typeface="Times"/>
              <a:ea typeface="Times"/>
              <a:cs typeface="Times"/>
              <a:sym typeface="Times"/>
            </a:endParaRPr>
          </a:p>
        </p:txBody>
      </p:sp>
      <p:sp>
        <p:nvSpPr>
          <p:cNvPr id="148" name="Google Shape;148;p15"/>
          <p:cNvSpPr txBox="1"/>
          <p:nvPr>
            <p:ph idx="1" type="body"/>
          </p:nvPr>
        </p:nvSpPr>
        <p:spPr>
          <a:xfrm>
            <a:off x="751950" y="1169625"/>
            <a:ext cx="8130000" cy="3767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How did you approach the problem?</a:t>
            </a:r>
            <a:endParaRPr/>
          </a:p>
          <a:p>
            <a:pPr indent="0" lvl="0" marL="457200" rtl="0" algn="l">
              <a:spcBef>
                <a:spcPts val="1200"/>
              </a:spcBef>
              <a:spcAft>
                <a:spcPts val="0"/>
              </a:spcAft>
              <a:buNone/>
            </a:pPr>
            <a:r>
              <a:rPr lang="en"/>
              <a:t>There are manys ways to </a:t>
            </a:r>
            <a:r>
              <a:rPr lang="en"/>
              <a:t>approach</a:t>
            </a:r>
            <a:r>
              <a:rPr lang="en"/>
              <a:t> this sentiment </a:t>
            </a:r>
            <a:r>
              <a:rPr lang="en"/>
              <a:t>analysis</a:t>
            </a:r>
            <a:r>
              <a:rPr lang="en"/>
              <a:t> problem some being lexicon based approach,  SVMs  and other ML algorithms. Here we used the most famous approach i.e  deep </a:t>
            </a:r>
            <a:r>
              <a:rPr lang="en"/>
              <a:t>learning</a:t>
            </a:r>
            <a:r>
              <a:rPr lang="en"/>
              <a:t> </a:t>
            </a:r>
            <a:r>
              <a:rPr lang="en"/>
              <a:t>approach</a:t>
            </a:r>
            <a:r>
              <a:rPr lang="en"/>
              <a:t> where we shall have train neural </a:t>
            </a:r>
            <a:r>
              <a:rPr lang="en"/>
              <a:t>network</a:t>
            </a:r>
            <a:r>
              <a:rPr lang="en"/>
              <a:t> and then used that to understand and </a:t>
            </a:r>
            <a:r>
              <a:rPr lang="en"/>
              <a:t>predict</a:t>
            </a:r>
            <a:r>
              <a:rPr lang="en"/>
              <a:t> the sentiment of reviews.</a:t>
            </a:r>
            <a:endParaRPr/>
          </a:p>
          <a:p>
            <a:pPr indent="-304958" lvl="0" marL="457200" rtl="0" algn="l">
              <a:spcBef>
                <a:spcPts val="1200"/>
              </a:spcBef>
              <a:spcAft>
                <a:spcPts val="0"/>
              </a:spcAft>
              <a:buSzPct val="100000"/>
              <a:buChar char="●"/>
            </a:pPr>
            <a:r>
              <a:rPr lang="en"/>
              <a:t>How did you break do</a:t>
            </a:r>
            <a:r>
              <a:rPr lang="en"/>
              <a:t>wn the problem?</a:t>
            </a:r>
            <a:endParaRPr/>
          </a:p>
          <a:p>
            <a:pPr indent="0" lvl="0" marL="457200" rtl="0" algn="l">
              <a:spcBef>
                <a:spcPts val="1200"/>
              </a:spcBef>
              <a:spcAft>
                <a:spcPts val="0"/>
              </a:spcAft>
              <a:buNone/>
            </a:pPr>
            <a:r>
              <a:rPr lang="en"/>
              <a:t>#Dataset visualization and data analysis.</a:t>
            </a:r>
            <a:endParaRPr/>
          </a:p>
          <a:p>
            <a:pPr indent="0" lvl="0" marL="457200" rtl="0" algn="l">
              <a:spcBef>
                <a:spcPts val="1200"/>
              </a:spcBef>
              <a:spcAft>
                <a:spcPts val="0"/>
              </a:spcAft>
              <a:buNone/>
            </a:pPr>
            <a:r>
              <a:rPr lang="en"/>
              <a:t>#</a:t>
            </a:r>
            <a:r>
              <a:rPr lang="en"/>
              <a:t>Splitting</a:t>
            </a:r>
            <a:r>
              <a:rPr lang="en"/>
              <a:t> the data into train, test and validation sets.</a:t>
            </a:r>
            <a:endParaRPr/>
          </a:p>
          <a:p>
            <a:pPr indent="0" lvl="0" marL="457200" rtl="0" algn="l">
              <a:spcBef>
                <a:spcPts val="1200"/>
              </a:spcBef>
              <a:spcAft>
                <a:spcPts val="0"/>
              </a:spcAft>
              <a:buNone/>
            </a:pPr>
            <a:r>
              <a:rPr lang="en"/>
              <a:t>#</a:t>
            </a:r>
            <a:r>
              <a:rPr lang="en"/>
              <a:t>Tokenization of the dictionary.</a:t>
            </a:r>
            <a:endParaRPr/>
          </a:p>
          <a:p>
            <a:pPr indent="0" lvl="0" marL="457200" rtl="0" algn="l">
              <a:spcBef>
                <a:spcPts val="1200"/>
              </a:spcBef>
              <a:spcAft>
                <a:spcPts val="0"/>
              </a:spcAft>
              <a:buNone/>
            </a:pPr>
            <a:r>
              <a:rPr lang="en"/>
              <a:t>#Word embedding of the reviews.</a:t>
            </a:r>
            <a:endParaRPr/>
          </a:p>
          <a:p>
            <a:pPr indent="0" lvl="0" marL="457200" rtl="0" algn="l">
              <a:spcBef>
                <a:spcPts val="1200"/>
              </a:spcBef>
              <a:spcAft>
                <a:spcPts val="0"/>
              </a:spcAft>
              <a:buNone/>
            </a:pPr>
            <a:r>
              <a:rPr lang="en"/>
              <a:t>#Training 3 different models : LSTM , Bidirectional LSTM and Feed forward neural network </a:t>
            </a:r>
            <a:endParaRPr/>
          </a:p>
          <a:p>
            <a:pPr indent="0" lvl="0" marL="457200" rtl="0" algn="l">
              <a:spcBef>
                <a:spcPts val="1200"/>
              </a:spcBef>
              <a:spcAft>
                <a:spcPts val="0"/>
              </a:spcAft>
              <a:buNone/>
            </a:pPr>
            <a:r>
              <a:rPr lang="en"/>
              <a:t>#Integrated stacking of three different neural networks.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a:ea typeface="Times"/>
                <a:cs typeface="Times"/>
                <a:sym typeface="Times"/>
              </a:rPr>
              <a:t>Technologies used:</a:t>
            </a:r>
            <a:endParaRPr>
              <a:latin typeface="Times"/>
              <a:ea typeface="Times"/>
              <a:cs typeface="Times"/>
              <a:sym typeface="Times"/>
            </a:endParaRPr>
          </a:p>
        </p:txBody>
      </p:sp>
      <p:sp>
        <p:nvSpPr>
          <p:cNvPr id="154" name="Google Shape;154;p16"/>
          <p:cNvSpPr txBox="1"/>
          <p:nvPr>
            <p:ph idx="1" type="body"/>
          </p:nvPr>
        </p:nvSpPr>
        <p:spPr>
          <a:xfrm>
            <a:off x="1297500" y="992775"/>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#Tensorflow Library            #Python </a:t>
            </a:r>
            <a:endParaRPr/>
          </a:p>
          <a:p>
            <a:pPr indent="0" lvl="0" marL="0" rtl="0" algn="l">
              <a:spcBef>
                <a:spcPts val="1200"/>
              </a:spcBef>
              <a:spcAft>
                <a:spcPts val="0"/>
              </a:spcAft>
              <a:buNone/>
            </a:pPr>
            <a:r>
              <a:rPr lang="en"/>
              <a:t>#Matplotlib                                 #Pandas</a:t>
            </a:r>
            <a:endParaRPr/>
          </a:p>
          <a:p>
            <a:pPr indent="0" lvl="0" marL="0" rtl="0" algn="l">
              <a:spcBef>
                <a:spcPts val="1200"/>
              </a:spcBef>
              <a:spcAft>
                <a:spcPts val="0"/>
              </a:spcAft>
              <a:buNone/>
            </a:pPr>
            <a:r>
              <a:rPr lang="en"/>
              <a:t>#Sciikit Learn                             #Keras</a:t>
            </a:r>
            <a:endParaRPr/>
          </a:p>
          <a:p>
            <a:pPr indent="0" lvl="0" marL="0" rtl="0" algn="l">
              <a:spcBef>
                <a:spcPts val="1200"/>
              </a:spcBef>
              <a:spcAft>
                <a:spcPts val="0"/>
              </a:spcAft>
              <a:buNone/>
            </a:pPr>
            <a:r>
              <a:rPr lang="en"/>
              <a:t> #Numpy                                        </a:t>
            </a:r>
            <a:endParaRPr/>
          </a:p>
          <a:p>
            <a:pPr indent="0" lvl="0" marL="0" rtl="0" algn="l">
              <a:spcBef>
                <a:spcPts val="1200"/>
              </a:spcBef>
              <a:spcAft>
                <a:spcPts val="0"/>
              </a:spcAft>
              <a:buNone/>
            </a:pPr>
            <a:r>
              <a:rPr lang="en"/>
              <a:t>  </a:t>
            </a:r>
            <a:r>
              <a:rPr lang="en" sz="2100">
                <a:latin typeface="Times"/>
                <a:ea typeface="Times"/>
                <a:cs typeface="Times"/>
                <a:sym typeface="Times"/>
              </a:rPr>
              <a:t>Why did we use these technologies?        </a:t>
            </a:r>
            <a:r>
              <a:rPr lang="en"/>
              <a:t> </a:t>
            </a:r>
            <a:endParaRPr/>
          </a:p>
          <a:p>
            <a:pPr indent="0" lvl="0" marL="0" rtl="0" algn="l">
              <a:spcBef>
                <a:spcPts val="1200"/>
              </a:spcBef>
              <a:spcAft>
                <a:spcPts val="0"/>
              </a:spcAft>
              <a:buNone/>
            </a:pPr>
            <a:r>
              <a:rPr lang="en"/>
              <a:t>All of the above technologies are  the state of the art libraries within python that enable us, tech freaks, to implement our model in the best possible manner. A specific reason for choosing Tensorflow over PyTorch was the added benefit of being able to use the TPUs in Google Colab.</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a:ea typeface="Times"/>
                <a:cs typeface="Times"/>
                <a:sym typeface="Times"/>
              </a:rPr>
              <a:t>Dataset Visualization using Pie Chart:</a:t>
            </a:r>
            <a:endParaRPr>
              <a:latin typeface="Times"/>
              <a:ea typeface="Times"/>
              <a:cs typeface="Times"/>
              <a:sym typeface="Times"/>
            </a:endParaRPr>
          </a:p>
        </p:txBody>
      </p:sp>
      <p:pic>
        <p:nvPicPr>
          <p:cNvPr id="160" name="Google Shape;160;p17"/>
          <p:cNvPicPr preferRelativeResize="0"/>
          <p:nvPr/>
        </p:nvPicPr>
        <p:blipFill>
          <a:blip r:embed="rId3">
            <a:alphaModFix/>
          </a:blip>
          <a:stretch>
            <a:fillRect/>
          </a:stretch>
        </p:blipFill>
        <p:spPr>
          <a:xfrm>
            <a:off x="2694375" y="1132575"/>
            <a:ext cx="3620825" cy="3488050"/>
          </a:xfrm>
          <a:prstGeom prst="rect">
            <a:avLst/>
          </a:prstGeom>
          <a:noFill/>
          <a:ln>
            <a:noFill/>
          </a:ln>
        </p:spPr>
      </p:pic>
      <p:sp>
        <p:nvSpPr>
          <p:cNvPr id="161" name="Google Shape;161;p17"/>
          <p:cNvSpPr txBox="1"/>
          <p:nvPr/>
        </p:nvSpPr>
        <p:spPr>
          <a:xfrm>
            <a:off x="1280900" y="3018575"/>
            <a:ext cx="19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390125" y="1767450"/>
            <a:ext cx="6946200" cy="20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600">
                <a:latin typeface="Times"/>
                <a:ea typeface="Times"/>
                <a:cs typeface="Times"/>
                <a:sym typeface="Times"/>
              </a:rPr>
              <a:t>Overall model pipeline:</a:t>
            </a:r>
            <a:endParaRPr sz="56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latin typeface="Times"/>
                <a:ea typeface="Times"/>
                <a:cs typeface="Times"/>
                <a:sym typeface="Times"/>
              </a:rPr>
              <a:t>Few Salient Features of our Model</a:t>
            </a:r>
            <a:endParaRPr sz="2900">
              <a:latin typeface="Times"/>
              <a:ea typeface="Times"/>
              <a:cs typeface="Times"/>
              <a:sym typeface="Times"/>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#We have used </a:t>
            </a:r>
            <a:r>
              <a:rPr lang="en"/>
              <a:t>ensembled learning: Under ensembled learning we concatenated the dens layers of the three stated models into a single new layer that was fed further to the combined meta learner neural network. This can be seen from the model pipeline. This is also known as Integrated Stacking.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#Early Stopping: We trained our model such that the epochs trained only until it was required and the accuracy increased.</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Times"/>
                <a:ea typeface="Times"/>
                <a:cs typeface="Times"/>
                <a:sym typeface="Times"/>
              </a:rPr>
              <a:t>Accuracy of various Models:</a:t>
            </a:r>
            <a:endParaRPr sz="2700">
              <a:latin typeface="Times"/>
              <a:ea typeface="Times"/>
              <a:cs typeface="Times"/>
              <a:sym typeface="Times"/>
            </a:endParaRPr>
          </a:p>
        </p:txBody>
      </p:sp>
      <p:pic>
        <p:nvPicPr>
          <p:cNvPr id="185" name="Google Shape;185;p21"/>
          <p:cNvPicPr preferRelativeResize="0"/>
          <p:nvPr/>
        </p:nvPicPr>
        <p:blipFill>
          <a:blip r:embed="rId3">
            <a:alphaModFix/>
          </a:blip>
          <a:stretch>
            <a:fillRect/>
          </a:stretch>
        </p:blipFill>
        <p:spPr>
          <a:xfrm>
            <a:off x="0" y="1485275"/>
            <a:ext cx="3008650" cy="2172925"/>
          </a:xfrm>
          <a:prstGeom prst="rect">
            <a:avLst/>
          </a:prstGeom>
          <a:noFill/>
          <a:ln>
            <a:noFill/>
          </a:ln>
        </p:spPr>
      </p:pic>
      <p:sp>
        <p:nvSpPr>
          <p:cNvPr id="186" name="Google Shape;186;p21"/>
          <p:cNvSpPr txBox="1"/>
          <p:nvPr/>
        </p:nvSpPr>
        <p:spPr>
          <a:xfrm>
            <a:off x="953225" y="3852650"/>
            <a:ext cx="15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LSTM Model</a:t>
            </a:r>
            <a:endParaRPr>
              <a:solidFill>
                <a:schemeClr val="lt1"/>
              </a:solidFill>
              <a:latin typeface="Lato"/>
              <a:ea typeface="Lato"/>
              <a:cs typeface="Lato"/>
              <a:sym typeface="Lato"/>
            </a:endParaRPr>
          </a:p>
        </p:txBody>
      </p:sp>
      <p:pic>
        <p:nvPicPr>
          <p:cNvPr id="187" name="Google Shape;187;p21"/>
          <p:cNvPicPr preferRelativeResize="0"/>
          <p:nvPr/>
        </p:nvPicPr>
        <p:blipFill>
          <a:blip r:embed="rId4">
            <a:alphaModFix/>
          </a:blip>
          <a:stretch>
            <a:fillRect/>
          </a:stretch>
        </p:blipFill>
        <p:spPr>
          <a:xfrm>
            <a:off x="6076325" y="1485287"/>
            <a:ext cx="3099275" cy="2172925"/>
          </a:xfrm>
          <a:prstGeom prst="rect">
            <a:avLst/>
          </a:prstGeom>
          <a:noFill/>
          <a:ln>
            <a:noFill/>
          </a:ln>
        </p:spPr>
      </p:pic>
      <p:pic>
        <p:nvPicPr>
          <p:cNvPr id="188" name="Google Shape;188;p21"/>
          <p:cNvPicPr preferRelativeResize="0"/>
          <p:nvPr/>
        </p:nvPicPr>
        <p:blipFill>
          <a:blip r:embed="rId5">
            <a:alphaModFix/>
          </a:blip>
          <a:stretch>
            <a:fillRect/>
          </a:stretch>
        </p:blipFill>
        <p:spPr>
          <a:xfrm>
            <a:off x="3012329" y="1485275"/>
            <a:ext cx="3063995" cy="2172925"/>
          </a:xfrm>
          <a:prstGeom prst="rect">
            <a:avLst/>
          </a:prstGeom>
          <a:noFill/>
          <a:ln>
            <a:noFill/>
          </a:ln>
        </p:spPr>
      </p:pic>
      <p:sp>
        <p:nvSpPr>
          <p:cNvPr id="189" name="Google Shape;189;p21"/>
          <p:cNvSpPr txBox="1"/>
          <p:nvPr/>
        </p:nvSpPr>
        <p:spPr>
          <a:xfrm>
            <a:off x="6523700" y="3852650"/>
            <a:ext cx="2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Bidirectional LSTM Model</a:t>
            </a:r>
            <a:endParaRPr>
              <a:solidFill>
                <a:schemeClr val="lt1"/>
              </a:solidFill>
              <a:latin typeface="Lato"/>
              <a:ea typeface="Lato"/>
              <a:cs typeface="Lato"/>
              <a:sym typeface="Lato"/>
            </a:endParaRPr>
          </a:p>
        </p:txBody>
      </p:sp>
      <p:sp>
        <p:nvSpPr>
          <p:cNvPr id="190" name="Google Shape;190;p21"/>
          <p:cNvSpPr txBox="1"/>
          <p:nvPr/>
        </p:nvSpPr>
        <p:spPr>
          <a:xfrm>
            <a:off x="3283675" y="3835625"/>
            <a:ext cx="26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1" name="Google Shape;191;p21"/>
          <p:cNvSpPr txBox="1"/>
          <p:nvPr/>
        </p:nvSpPr>
        <p:spPr>
          <a:xfrm>
            <a:off x="3313375" y="3852650"/>
            <a:ext cx="25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Feed Forward Model</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