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1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"/>
  </p:notesMasterIdLst>
  <p:sldIdLst>
    <p:sldId id="1637" r:id="rId2"/>
    <p:sldId id="1638" r:id="rId3"/>
    <p:sldId id="1639" r:id="rId4"/>
    <p:sldId id="1640" r:id="rId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DD"/>
    <a:srgbClr val="4472C4"/>
    <a:srgbClr val="375180"/>
    <a:srgbClr val="A665A6"/>
    <a:srgbClr val="AB58B9"/>
    <a:srgbClr val="84AE4C"/>
    <a:srgbClr val="9898DD"/>
    <a:srgbClr val="C3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88902" autoAdjust="0"/>
  </p:normalViewPr>
  <p:slideViewPr>
    <p:cSldViewPr showGuides="1">
      <p:cViewPr varScale="1">
        <p:scale>
          <a:sx n="90" d="100"/>
          <a:sy n="90" d="100"/>
        </p:scale>
        <p:origin x="5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1065942978467526E-2"/>
          <c:y val="0.11282065382417567"/>
          <c:w val="0.96272948549963433"/>
          <c:h val="0.815903282031909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>
                  <a:alpha val="98000"/>
                </a:schemeClr>
              </a:solidFill>
              <a:ln w="25400">
                <a:solidFill>
                  <a:srgbClr val="4472C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2998400190047031E-2"/>
                  <c:y val="4.96465007519480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97-4DF6-926E-087C132A1AD6}"/>
                </c:ext>
              </c:extLst>
            </c:dLbl>
            <c:dLbl>
              <c:idx val="2"/>
              <c:layout>
                <c:manualLayout>
                  <c:x val="-5.214925744319935E-2"/>
                  <c:y val="8.60842994689740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97-4DF6-926E-087C132A1AD6}"/>
                </c:ext>
              </c:extLst>
            </c:dLbl>
            <c:dLbl>
              <c:idx val="4"/>
              <c:layout>
                <c:manualLayout>
                  <c:x val="-4.3310400249436727E-2"/>
                  <c:y val="6.17924336576232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97-4DF6-926E-087C132A1AD6}"/>
                </c:ext>
              </c:extLst>
            </c:dLbl>
            <c:dLbl>
              <c:idx val="5"/>
              <c:layout>
                <c:manualLayout>
                  <c:x val="-3.4663051628205654E-2"/>
                  <c:y val="-6.24831738183417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2B-4D88-A489-A3847EBD85E3}"/>
                </c:ext>
              </c:extLst>
            </c:dLbl>
            <c:dLbl>
              <c:idx val="10"/>
              <c:layout>
                <c:manualLayout>
                  <c:x val="-6.4818286087592377E-3"/>
                  <c:y val="5.57194672047855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97-4DF6-926E-087C132A1AD6}"/>
                </c:ext>
              </c:extLst>
            </c:dLbl>
            <c:dLbl>
              <c:idx val="11"/>
              <c:layout>
                <c:manualLayout>
                  <c:x val="-5.2149257443199322E-2"/>
                  <c:y val="-7.4849311531224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B97-4DF6-926E-087C132A1AD6}"/>
                </c:ext>
              </c:extLst>
            </c:dLbl>
            <c:dLbl>
              <c:idx val="13"/>
              <c:layout>
                <c:manualLayout>
                  <c:x val="-5.2149257443199433E-2"/>
                  <c:y val="6.482891688404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97-4DF6-926E-087C132A1AD6}"/>
                </c:ext>
              </c:extLst>
            </c:dLbl>
            <c:numFmt formatCode="#,##0" sourceLinked="0"/>
            <c:spPr>
              <a:solidFill>
                <a:srgbClr val="4472C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yyyy\-mm\-dd</c:formatCode>
                <c:ptCount val="15"/>
                <c:pt idx="0">
                  <c:v>45292.0</c:v>
                </c:pt>
                <c:pt idx="1">
                  <c:v>45293.0</c:v>
                </c:pt>
                <c:pt idx="2">
                  <c:v>45294.0</c:v>
                </c:pt>
                <c:pt idx="3">
                  <c:v>45295.0</c:v>
                </c:pt>
                <c:pt idx="4">
                  <c:v>45296.0</c:v>
                </c:pt>
                <c:pt idx="5">
                  <c:v>45297.0</c:v>
                </c:pt>
                <c:pt idx="6">
                  <c:v>45298.0</c:v>
                </c:pt>
                <c:pt idx="7">
                  <c:v>45299.0</c:v>
                </c:pt>
                <c:pt idx="8">
                  <c:v>45300.0</c:v>
                </c:pt>
                <c:pt idx="9">
                  <c:v>45301.0</c:v>
                </c:pt>
                <c:pt idx="10">
                  <c:v>45302.0</c:v>
                </c:pt>
                <c:pt idx="11">
                  <c:v>45303.0</c:v>
                </c:pt>
                <c:pt idx="12">
                  <c:v>45304.0</c:v>
                </c:pt>
                <c:pt idx="13">
                  <c:v>45305.0</c:v>
                </c:pt>
                <c:pt idx="14">
                  <c:v>45306.0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970</c:v>
                </c:pt>
                <c:pt idx="1">
                  <c:v>3107</c:v>
                </c:pt>
                <c:pt idx="2">
                  <c:v>1365</c:v>
                </c:pt>
                <c:pt idx="3">
                  <c:v>2076</c:v>
                </c:pt>
                <c:pt idx="4">
                  <c:v>1633</c:v>
                </c:pt>
                <c:pt idx="5">
                  <c:v>1353</c:v>
                </c:pt>
                <c:pt idx="6">
                  <c:v>1650</c:v>
                </c:pt>
                <c:pt idx="7">
                  <c:v>1702</c:v>
                </c:pt>
                <c:pt idx="8">
                  <c:v>1044</c:v>
                </c:pt>
                <c:pt idx="9">
                  <c:v>927</c:v>
                </c:pt>
                <c:pt idx="10">
                  <c:v>1575</c:v>
                </c:pt>
                <c:pt idx="11">
                  <c:v>3586</c:v>
                </c:pt>
                <c:pt idx="12">
                  <c:v>3060</c:v>
                </c:pt>
                <c:pt idx="13">
                  <c:v>1804</c:v>
                </c:pt>
                <c:pt idx="14">
                  <c:v>187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F78-4389-916C-FE5FF98B3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632752"/>
        <c:axId val="973650640"/>
      </c:lineChart>
      <c:dateAx>
        <c:axId val="973632752"/>
        <c:scaling>
          <c:orientation val="minMax"/>
        </c:scaling>
        <c:delete val="0"/>
        <c:axPos val="b"/>
        <c:numFmt formatCode="dd\ 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973650640"/>
        <c:crosses val="autoZero"/>
        <c:auto val="1"/>
        <c:lblOffset val="100"/>
        <c:baseTimeUnit val="days"/>
      </c:dateAx>
      <c:valAx>
        <c:axId val="9736506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crossAx val="9736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4ED4A-874E-45AC-AF5D-DC47AF202211}" type="datetimeFigureOut">
              <a:rPr lang="en-ID" smtClean="0"/>
              <a:t>22/03/2024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86B9-C6A2-413B-BA00-4F8CECB87AD3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4772-1E9A-3539-A6A3-68B8BF9B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F4F96-C4B3-36AC-B94D-699FF573F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972A-0FC7-3260-DC6D-D3EB3F63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82C4-4FF8-46D5-CD13-D4759DFC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A69E-6611-1176-225D-AC8E6454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055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1FB5-4392-917D-2757-9D1B3A68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1D3B-EFD0-D878-6FBA-C44813C7A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87E9-1C66-7A0D-F031-E0CD9683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A05E-4D51-4D09-7197-210304C5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A822-3EFE-F2C6-6D4D-D387759D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820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3ED06-8275-3690-6A40-50D6A6659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C63C3-8CBF-CA2E-BD01-F16519C5C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45169-4FEC-0A61-E8DA-2FBD4526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74A2-96EA-9F3F-2CC0-1749D56F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606F-4F3B-A61A-59A2-5B03210B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762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C596-1612-C5D4-949D-9CCBC61B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FF40-A34C-647A-129C-F1208D41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6504-31D1-A289-A597-A1F5CDB7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C9D0-38B6-4F6A-A5D3-F7E08BE0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31FE-382F-0A78-745A-522C102D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33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3DDF-18E1-A3EE-318B-C47C5180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11852-D43B-0128-F31D-05A21B0A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C318-75F0-915B-3682-0F28D5AC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7511-CC1D-4604-FF55-D92C9C93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0F91-79C5-CE83-8334-AAA8E9F4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63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7C04-D889-71DA-6D1F-CC2DD22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E806-4724-F730-D40B-B0E30C850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73AE9-2AE9-38F6-BD64-1C079D29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1284-2E4E-2A7D-E094-451D0B1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5C8B-8DBF-7583-4B49-9170C9D2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38D1-A6D7-9CC1-018D-0E81F4EE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7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F4A3-1976-315C-A39D-BC72365B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50EA-E6DE-08F6-DEE8-C7568994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942D9-C484-1695-5785-EBE4FA703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D1517-7434-D80B-C379-493455AFA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A06C7-DEAE-1E40-E322-82CEA7937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36988-F86D-D79A-1612-B69075D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A7E2F-7F5A-B51A-5650-624BE409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E3D4D-D7D7-1B6F-7BE8-572C34B7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64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C3F5-7186-DE85-B20E-9CA30C61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76E92-5949-634B-9A8F-AE30F140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940D2-FE64-2001-4421-544A79CC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34888-E38D-F619-8179-B7659F0F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9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4B2DB-DFEA-B2B4-4EC3-6636FFD4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2C460-D6C9-40B7-7B25-FA1F35F0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D108C-646C-D598-5AF2-AB626D20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860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0640-954E-680F-B4CD-1A223269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19D1-5BF3-EF2D-0C57-7A1C3D25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82263-BD28-6F00-D724-E6A11514D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E256A-A62F-AB74-29B5-1CCB1751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52CA8-D45F-A671-C5BD-084F7F84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50125-1EC9-4A1C-CA85-243D3F6A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226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9204-F695-FD3D-65F0-4AA00FD1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BEF7E-7089-7575-4861-39B8C53D1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46754-C850-6794-3B33-4A4542572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DB3B4-F2C1-715B-B15C-801B4EC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EBCD-06FB-D251-0D40-FEFF5CB3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66C08-FB40-4F96-E6B7-AB466D3E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57539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57442-8D56-4BE4-C050-9E18CF87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21C96-AC8F-5067-D7CB-6763583B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0C335-61AD-D4D6-E89A-36B882BD8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CBC7-DB15-D57D-95BF-F34F5242F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0772-0DED-DAF2-6271-02B47B8E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7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chart" Target="../charts/chart1.xml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6.png"/><Relationship Id="rId7" Type="http://schemas.openxmlformats.org/officeDocument/2006/relationships/image" Target="../media/image7.svg"/><Relationship Id="rId8" Type="http://schemas.openxmlformats.org/officeDocument/2006/relationships/image" Target="../media/image8.png"/><Relationship Id="rId9" Type="http://schemas.openxmlformats.org/officeDocument/2006/relationships/image" Target="../media/image9.svg"/><Relationship Id="rId10" Type="http://schemas.openxmlformats.org/officeDocument/2006/relationships/image" Target="../media/image10.png"/><Relationship Id="rId11" Type="http://schemas.openxmlformats.org/officeDocument/2006/relationships/image" Target="../media/image11.svg"/><Relationship Id="rId12" Type="http://schemas.openxmlformats.org/officeDocument/2006/relationships/image" Target="../media/image12.png"/><Relationship Id="rId1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9CA30A3-A4D4-2CCD-2067-13D405CB9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88" t="4275" b="4275"/>
          <a:stretch/>
        </p:blipFill>
        <p:spPr>
          <a:xfrm>
            <a:off x="-1" y="-1"/>
            <a:ext cx="3679371" cy="6858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87B8F-14AD-FFBE-4BD2-165520403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r="21875"/>
          <a:stretch/>
        </p:blipFill>
        <p:spPr>
          <a:xfrm>
            <a:off x="2279015" y="2195544"/>
            <a:ext cx="2466912" cy="2466912"/>
          </a:xfrm>
          <a:prstGeom prst="ellips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10D114-CD03-2D03-0C29-6A31959D437D}"/>
              </a:ext>
            </a:extLst>
          </p:cNvPr>
          <p:cNvSpPr txBox="1"/>
          <p:nvPr/>
        </p:nvSpPr>
        <p:spPr>
          <a:xfrm>
            <a:off x="4949370" y="2767280"/>
            <a:ext cx="69015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Laporan Persepsi </a:t>
            </a:r>
            <a:r>
              <a:rPr lang="id-ID" sz="1400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Netizen</a:t>
            </a:r>
            <a:r>
              <a:rPr lang="id-ID" sz="1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Terhadap</a:t>
            </a:r>
            <a:endParaRPr lang="id-ID" sz="48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IKN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</a:t>
            </a:r>
            <a:r>
              <a:rPr lang="id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epanjang</a:t>
            </a:r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1 – 15 Januari 2024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F7004-5C97-9506-0A62-897FFE35A291}"/>
              </a:ext>
            </a:extLst>
          </p:cNvPr>
          <p:cNvSpPr txBox="1"/>
          <p:nvPr/>
        </p:nvSpPr>
        <p:spPr>
          <a:xfrm>
            <a:off x="6096001" y="248054"/>
            <a:ext cx="547914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Laporan Analisis Media Sosial</a:t>
            </a:r>
            <a:endParaRPr lang="id-ID" sz="28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3C336-811E-1100-F1F2-9605B6A5D0F7}"/>
              </a:ext>
            </a:extLst>
          </p:cNvPr>
          <p:cNvGrpSpPr/>
          <p:nvPr/>
        </p:nvGrpSpPr>
        <p:grpSpPr>
          <a:xfrm>
            <a:off x="11575143" y="224972"/>
            <a:ext cx="276999" cy="276999"/>
            <a:chOff x="6340828" y="955037"/>
            <a:chExt cx="715920" cy="7159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C6BEDC-4EA5-63DB-BCE9-46F79D768FF6}"/>
                </a:ext>
              </a:extLst>
            </p:cNvPr>
            <p:cNvSpPr/>
            <p:nvPr/>
          </p:nvSpPr>
          <p:spPr>
            <a:xfrm>
              <a:off x="6340828" y="955037"/>
              <a:ext cx="715920" cy="715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D9A74B-9C1F-4E68-E47E-39F644CB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9" y="1040308"/>
              <a:ext cx="545378" cy="545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1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D67832-15F0-DED8-D6E5-3B71F480D95C}"/>
              </a:ext>
            </a:extLst>
          </p:cNvPr>
          <p:cNvSpPr/>
          <p:nvPr/>
        </p:nvSpPr>
        <p:spPr>
          <a:xfrm>
            <a:off x="9205606" y="732940"/>
            <a:ext cx="2631607" cy="5695940"/>
          </a:xfrm>
          <a:prstGeom prst="roundRect">
            <a:avLst>
              <a:gd name="adj" fmla="val 3554"/>
            </a:avLst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13000">
                <a:schemeClr val="accent1"/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F7004-5C97-9506-0A62-897FFE35A291}"/>
              </a:ext>
            </a:extLst>
          </p:cNvPr>
          <p:cNvSpPr txBox="1"/>
          <p:nvPr/>
        </p:nvSpPr>
        <p:spPr>
          <a:xfrm>
            <a:off x="6096001" y="248054"/>
            <a:ext cx="547914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9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Laporan Analisis Media Sosial</a:t>
            </a:r>
            <a:endParaRPr lang="id-ID" sz="28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3C336-811E-1100-F1F2-9605B6A5D0F7}"/>
              </a:ext>
            </a:extLst>
          </p:cNvPr>
          <p:cNvGrpSpPr/>
          <p:nvPr/>
        </p:nvGrpSpPr>
        <p:grpSpPr>
          <a:xfrm>
            <a:off x="11575143" y="224972"/>
            <a:ext cx="276999" cy="276999"/>
            <a:chOff x="6340828" y="955037"/>
            <a:chExt cx="715920" cy="7159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C6BEDC-4EA5-63DB-BCE9-46F79D768FF6}"/>
                </a:ext>
              </a:extLst>
            </p:cNvPr>
            <p:cNvSpPr/>
            <p:nvPr/>
          </p:nvSpPr>
          <p:spPr>
            <a:xfrm>
              <a:off x="6340828" y="955037"/>
              <a:ext cx="715920" cy="715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D9A74B-9C1F-4E68-E47E-39F644CB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9" y="1040308"/>
              <a:ext cx="545378" cy="54537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FE628B4-E6DE-12CE-F09C-374688CEFD67}"/>
              </a:ext>
            </a:extLst>
          </p:cNvPr>
          <p:cNvSpPr txBox="1"/>
          <p:nvPr/>
        </p:nvSpPr>
        <p:spPr>
          <a:xfrm>
            <a:off x="1055989" y="165879"/>
            <a:ext cx="5206548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Perkembangan</a:t>
            </a:r>
            <a:r>
              <a:rPr lang="en-US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lang="id-ID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Percakapan</a:t>
            </a:r>
            <a:r>
              <a:rPr lang="en-US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Netizen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?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Media Sosial | </a:t>
            </a:r>
            <a:r>
              <a:rPr kumimoji="0" lang="id-ID" alt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IKN 1 – 15 </a:t>
            </a:r>
            <a:r>
              <a:rPr lang="id-ID" altLang="id-ID" sz="10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Januari 2024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Text Point">
            <a:extLst>
              <a:ext uri="{FF2B5EF4-FFF2-40B4-BE49-F238E27FC236}">
                <a16:creationId xmlns:a16="http://schemas.microsoft.com/office/drawing/2014/main" id="{3F9C03B4-4E70-0062-BC46-46E9B89BFAF0}"/>
              </a:ext>
            </a:extLst>
          </p:cNvPr>
          <p:cNvSpPr txBox="1"/>
          <p:nvPr/>
        </p:nvSpPr>
        <p:spPr>
          <a:xfrm>
            <a:off x="9388611" y="921324"/>
            <a:ext cx="2337480" cy="2548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Perhatian terhadap IKN 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cenderung tidak meningkat </a:t>
            </a: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namun sempat mengalami lonjakan karena isu-isu tertentu.</a:t>
            </a:r>
            <a:endParaRPr lang="id-ID" altLang="en-US" sz="1100" b="1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  <a:p>
            <a:pPr marL="171450" lvl="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Pasca debat, 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Prabowo dikritik </a:t>
            </a: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karena 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kepemilikan tanah di IKN.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  <a:p>
            <a:pPr marL="171450" lvl="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Pemerintah 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dikritik karena ingin menggelontorkan triliunan uang </a:t>
            </a: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untuk pembangunan IKN.</a:t>
            </a:r>
            <a:endParaRPr lang="id-ID" altLang="en-US" sz="1100" b="1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  <a:p>
            <a:pPr marL="171450" lvl="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d-ID" altLang="en-US" sz="1100" dirty="0" err="1">
                <a:solidFill>
                  <a:schemeClr val="bg1"/>
                </a:solidFill>
                <a:cs typeface="Calibri" panose="020F0502020204030204" charset="0"/>
                <a:sym typeface="+mn-ea"/>
              </a:rPr>
              <a:t>Netizen</a:t>
            </a: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 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soroti isu Djarum dan </a:t>
            </a:r>
            <a:r>
              <a:rPr lang="id-ID" altLang="en-US" sz="1100" b="1" dirty="0" err="1">
                <a:solidFill>
                  <a:schemeClr val="bg1"/>
                </a:solidFill>
                <a:cs typeface="Calibri" panose="020F0502020204030204" charset="0"/>
                <a:sym typeface="+mn-ea"/>
              </a:rPr>
              <a:t>Wings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 Group hengkang dari konsorsium IKN.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2D9E8F8D-93B0-0D2F-A969-7F2C769A9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395693"/>
              </p:ext>
            </p:extLst>
          </p:nvPr>
        </p:nvGraphicFramePr>
        <p:xfrm>
          <a:off x="372851" y="1801303"/>
          <a:ext cx="8621024" cy="418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BE97B5E0-38AA-C360-DB05-4B30AEE6EC96}"/>
              </a:ext>
            </a:extLst>
          </p:cNvPr>
          <p:cNvSpPr txBox="1"/>
          <p:nvPr/>
        </p:nvSpPr>
        <p:spPr>
          <a:xfrm>
            <a:off x="372851" y="1218494"/>
            <a:ext cx="54791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Grafik Percakapan </a:t>
            </a:r>
            <a:r>
              <a:rPr lang="id-ID" sz="1200" b="1" dirty="0" err="1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Netizen</a:t>
            </a:r>
            <a:r>
              <a:rPr lang="id-ID" sz="1200" b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Terkait IKN di Media Sosial Selama 2023</a:t>
            </a:r>
            <a:endParaRPr lang="id-ID" sz="44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C849A-4188-4A1C-DA04-8B8B0ECFF010}"/>
              </a:ext>
            </a:extLst>
          </p:cNvPr>
          <p:cNvSpPr txBox="1"/>
          <p:nvPr/>
        </p:nvSpPr>
        <p:spPr>
          <a:xfrm>
            <a:off x="372851" y="6177290"/>
            <a:ext cx="5479142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050" b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Total Data</a:t>
            </a:r>
            <a:r>
              <a:rPr lang="id-ID" sz="105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: 36.343 percakapan di media sosial</a:t>
            </a:r>
            <a:endParaRPr lang="id-ID" sz="36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7FC5A5-E8C7-45D7-2D9A-BFE8DC05DB02}"/>
              </a:ext>
            </a:extLst>
          </p:cNvPr>
          <p:cNvGrpSpPr/>
          <p:nvPr/>
        </p:nvGrpSpPr>
        <p:grpSpPr>
          <a:xfrm>
            <a:off x="9695586" y="5294984"/>
            <a:ext cx="1723526" cy="336735"/>
            <a:chOff x="9695588" y="5506830"/>
            <a:chExt cx="1723526" cy="33673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330FD85F-3F51-B74F-0863-C8BF8CD0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695588" y="5506830"/>
              <a:ext cx="336735" cy="33673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632D13-6A14-206C-DD60-BA7F3D96D165}"/>
                </a:ext>
              </a:extLst>
            </p:cNvPr>
            <p:cNvSpPr txBox="1"/>
            <p:nvPr/>
          </p:nvSpPr>
          <p:spPr>
            <a:xfrm>
              <a:off x="10166504" y="5543238"/>
              <a:ext cx="1252610" cy="26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2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726 Data (1.99%)</a:t>
              </a:r>
              <a:endParaRPr kumimoji="0" lang="id-ID" sz="1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9EFAAB-EF7C-61F4-D6AB-16243BE0878D}"/>
              </a:ext>
            </a:extLst>
          </p:cNvPr>
          <p:cNvGrpSpPr/>
          <p:nvPr/>
        </p:nvGrpSpPr>
        <p:grpSpPr>
          <a:xfrm>
            <a:off x="9695587" y="4774564"/>
            <a:ext cx="1723526" cy="336735"/>
            <a:chOff x="9695588" y="5068570"/>
            <a:chExt cx="1723526" cy="33673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DCB1350-68E4-809C-6F8A-531534A55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9695588" y="5068570"/>
              <a:ext cx="336735" cy="3367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7B2CA8-B5BB-FFB5-DF4C-241C9505E31A}"/>
                </a:ext>
              </a:extLst>
            </p:cNvPr>
            <p:cNvSpPr txBox="1"/>
            <p:nvPr/>
          </p:nvSpPr>
          <p:spPr>
            <a:xfrm>
              <a:off x="10166504" y="5104978"/>
              <a:ext cx="1252610" cy="26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2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7.351 Data (20%)</a:t>
              </a:r>
              <a:endParaRPr kumimoji="0" lang="id-ID" sz="1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27E8A1-7A82-8940-95DA-DABBD4C747DA}"/>
              </a:ext>
            </a:extLst>
          </p:cNvPr>
          <p:cNvGrpSpPr/>
          <p:nvPr/>
        </p:nvGrpSpPr>
        <p:grpSpPr>
          <a:xfrm>
            <a:off x="9695588" y="4254144"/>
            <a:ext cx="1723526" cy="336735"/>
            <a:chOff x="9695588" y="4630310"/>
            <a:chExt cx="1723526" cy="33673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F8FCA36-AB61-86F3-63D5-15FC103A4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9695588" y="4630310"/>
              <a:ext cx="336735" cy="3367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3C40E2-3D0F-4575-5914-46E92B2DB875}"/>
                </a:ext>
              </a:extLst>
            </p:cNvPr>
            <p:cNvSpPr txBox="1"/>
            <p:nvPr/>
          </p:nvSpPr>
          <p:spPr>
            <a:xfrm>
              <a:off x="10166504" y="4666718"/>
              <a:ext cx="1252610" cy="26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2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586 </a:t>
              </a:r>
              <a:r>
                <a:rPr kumimoji="0" lang="id-ID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(1.6%)</a:t>
              </a:r>
              <a:endParaRPr kumimoji="0" lang="id-ID" sz="1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C41410-6818-CF9C-67A6-DA7A555276D5}"/>
              </a:ext>
            </a:extLst>
          </p:cNvPr>
          <p:cNvGrpSpPr/>
          <p:nvPr/>
        </p:nvGrpSpPr>
        <p:grpSpPr>
          <a:xfrm>
            <a:off x="9695589" y="3733724"/>
            <a:ext cx="1912546" cy="336735"/>
            <a:chOff x="9695589" y="4192050"/>
            <a:chExt cx="1912546" cy="33673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1D9B0B3-98EB-C8A7-7E7A-C313E2E7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95589" y="4192050"/>
              <a:ext cx="336735" cy="3367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53D3C1-B465-3685-498C-3E867E6FA463}"/>
                </a:ext>
              </a:extLst>
            </p:cNvPr>
            <p:cNvSpPr txBox="1"/>
            <p:nvPr/>
          </p:nvSpPr>
          <p:spPr>
            <a:xfrm>
              <a:off x="10166504" y="4228458"/>
              <a:ext cx="1441631" cy="26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2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26.951 </a:t>
              </a:r>
              <a:r>
                <a:rPr kumimoji="0" lang="id-ID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(74%)</a:t>
              </a:r>
              <a:endParaRPr kumimoji="0" lang="id-ID" sz="1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04784C-8958-CAC6-AD84-D9C4D9E70420}"/>
              </a:ext>
            </a:extLst>
          </p:cNvPr>
          <p:cNvGrpSpPr/>
          <p:nvPr/>
        </p:nvGrpSpPr>
        <p:grpSpPr>
          <a:xfrm>
            <a:off x="9695588" y="5815406"/>
            <a:ext cx="1723526" cy="336735"/>
            <a:chOff x="9695588" y="5945091"/>
            <a:chExt cx="1723526" cy="3367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0FDD9A-01C8-82A4-81A6-0B76E0FAF60D}"/>
                </a:ext>
              </a:extLst>
            </p:cNvPr>
            <p:cNvSpPr txBox="1"/>
            <p:nvPr/>
          </p:nvSpPr>
          <p:spPr>
            <a:xfrm>
              <a:off x="10166504" y="5981499"/>
              <a:ext cx="1252610" cy="26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2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729 </a:t>
              </a:r>
              <a:r>
                <a:rPr kumimoji="0" lang="id-ID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(2%)</a:t>
              </a:r>
              <a:endParaRPr kumimoji="0" lang="id-ID" sz="1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0" name="Picture 2" descr="tiktok 3 icon">
              <a:extLst>
                <a:ext uri="{FF2B5EF4-FFF2-40B4-BE49-F238E27FC236}">
                  <a16:creationId xmlns:a16="http://schemas.microsoft.com/office/drawing/2014/main" id="{B939F34E-E9A0-A750-18F4-FBCBB3939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5588" y="5945091"/>
              <a:ext cx="336735" cy="33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02224DB-672B-9C3D-EFF1-7453B35A890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1875" r="21875"/>
          <a:stretch/>
        </p:blipFill>
        <p:spPr>
          <a:xfrm>
            <a:off x="367025" y="165879"/>
            <a:ext cx="577081" cy="577081"/>
          </a:xfrm>
          <a:prstGeom prst="ellips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47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3C336-811E-1100-F1F2-9605B6A5D0F7}"/>
              </a:ext>
            </a:extLst>
          </p:cNvPr>
          <p:cNvGrpSpPr/>
          <p:nvPr/>
        </p:nvGrpSpPr>
        <p:grpSpPr>
          <a:xfrm>
            <a:off x="11575143" y="224972"/>
            <a:ext cx="276999" cy="276999"/>
            <a:chOff x="6340828" y="955037"/>
            <a:chExt cx="715920" cy="7159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C6BEDC-4EA5-63DB-BCE9-46F79D768FF6}"/>
                </a:ext>
              </a:extLst>
            </p:cNvPr>
            <p:cNvSpPr/>
            <p:nvPr/>
          </p:nvSpPr>
          <p:spPr>
            <a:xfrm>
              <a:off x="6340828" y="955037"/>
              <a:ext cx="715920" cy="715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D9A74B-9C1F-4E68-E47E-39F644CB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9" y="1040308"/>
              <a:ext cx="545378" cy="54537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BAA3FF-1780-DC82-26D1-EF433960F9B3}"/>
              </a:ext>
            </a:extLst>
          </p:cNvPr>
          <p:cNvSpPr txBox="1"/>
          <p:nvPr/>
        </p:nvSpPr>
        <p:spPr>
          <a:xfrm>
            <a:off x="1055989" y="165879"/>
            <a:ext cx="5206548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Perkembangan</a:t>
            </a:r>
            <a:r>
              <a:rPr lang="en-US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lang="id-ID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Percakapan</a:t>
            </a:r>
            <a:r>
              <a:rPr lang="en-US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Netizen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?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Media Sosial | </a:t>
            </a:r>
            <a:r>
              <a:rPr kumimoji="0" lang="id-ID" alt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IKN 1 – 15 </a:t>
            </a:r>
            <a:r>
              <a:rPr lang="id-ID" altLang="id-ID" sz="10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Januari 2024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57BA4-AB35-F439-A5B2-D4EA2DEDBC3D}"/>
              </a:ext>
            </a:extLst>
          </p:cNvPr>
          <p:cNvSpPr txBox="1"/>
          <p:nvPr/>
        </p:nvSpPr>
        <p:spPr>
          <a:xfrm>
            <a:off x="6096001" y="248054"/>
            <a:ext cx="547914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9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Laporan Analisis Media Sosial</a:t>
            </a:r>
            <a:endParaRPr lang="id-ID" sz="28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2B9E5-C518-1B5B-3329-3F5AD0526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r="21875"/>
          <a:stretch/>
        </p:blipFill>
        <p:spPr>
          <a:xfrm>
            <a:off x="367025" y="165879"/>
            <a:ext cx="577081" cy="577081"/>
          </a:xfrm>
          <a:prstGeom prst="ellips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EBE3F-A503-D4D2-1E4E-42E30364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74" y="891656"/>
            <a:ext cx="2797100" cy="288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B2A80F-4EA5-ED7A-DC36-18761E2A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275" y="3937736"/>
            <a:ext cx="2736304" cy="26430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CACA86-E2C4-49A4-1803-7D15E3712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946" y="891656"/>
            <a:ext cx="4584983" cy="3046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B5E3B0-B408-3B18-31B4-D1E35C11E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0296" y="963663"/>
            <a:ext cx="1883018" cy="2830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9CD554-D92D-9183-FB3D-810CDE5DD8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0296" y="3843984"/>
            <a:ext cx="1978883" cy="25351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A81B22-CEEB-77B2-A152-0ABCB0C930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8580" y="3546472"/>
            <a:ext cx="4663350" cy="30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1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141697-EB38-6E47-C9DE-0A32A1E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553" y="0"/>
            <a:ext cx="669889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5F7004-5C97-9506-0A62-897FFE35A291}"/>
              </a:ext>
            </a:extLst>
          </p:cNvPr>
          <p:cNvSpPr txBox="1"/>
          <p:nvPr/>
        </p:nvSpPr>
        <p:spPr>
          <a:xfrm>
            <a:off x="8824165" y="248054"/>
            <a:ext cx="275097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Laporan Analisis Media Sosial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3C336-811E-1100-F1F2-9605B6A5D0F7}"/>
              </a:ext>
            </a:extLst>
          </p:cNvPr>
          <p:cNvGrpSpPr/>
          <p:nvPr/>
        </p:nvGrpSpPr>
        <p:grpSpPr>
          <a:xfrm>
            <a:off x="11575143" y="224972"/>
            <a:ext cx="276999" cy="276999"/>
            <a:chOff x="6340828" y="955037"/>
            <a:chExt cx="715920" cy="7159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C6BEDC-4EA5-63DB-BCE9-46F79D768FF6}"/>
                </a:ext>
              </a:extLst>
            </p:cNvPr>
            <p:cNvSpPr/>
            <p:nvPr/>
          </p:nvSpPr>
          <p:spPr>
            <a:xfrm>
              <a:off x="6340828" y="955037"/>
              <a:ext cx="715920" cy="715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D9A74B-9C1F-4E68-E47E-39F644CB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9" y="1040308"/>
              <a:ext cx="545378" cy="54537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FE628B4-E6DE-12CE-F09C-374688CEFD67}"/>
              </a:ext>
            </a:extLst>
          </p:cNvPr>
          <p:cNvSpPr txBox="1"/>
          <p:nvPr/>
        </p:nvSpPr>
        <p:spPr>
          <a:xfrm>
            <a:off x="1055989" y="165879"/>
            <a:ext cx="5206548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Perkembangan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Polarisasi </a:t>
            </a: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Netizen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?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Twitter - X | </a:t>
            </a:r>
            <a:r>
              <a:rPr kumimoji="0" lang="id-ID" alt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IKN 1 - 15 Januari 2024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4D65B-0B61-60F5-00D1-6202BAEEFA7D}"/>
              </a:ext>
            </a:extLst>
          </p:cNvPr>
          <p:cNvSpPr txBox="1"/>
          <p:nvPr/>
        </p:nvSpPr>
        <p:spPr>
          <a:xfrm>
            <a:off x="263352" y="3856152"/>
            <a:ext cx="3024335" cy="281147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ini cenderung merupakan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akun-akun pro pemerintah dan pro Prabowo.</a:t>
            </a:r>
            <a:endParaRPr lang="id-ID" altLang="en-US" sz="1100" kern="1200" dirty="0">
              <a:solidFill>
                <a:prstClr val="white"/>
              </a:solidFill>
              <a:latin typeface="Calibri" panose="020F0502020204030204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Kelompok ini angkat 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keberhasilan pemerintah mendapat investasi 7 Triliun 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setelah kunjungan ke negara-negara </a:t>
            </a:r>
            <a:r>
              <a:rPr kumimoji="0" lang="id-ID" altLang="en-US" sz="11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Asean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pro Prabowo kritik Anies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yang dianggap sikapnya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kini mulai tidak konsisten terhadap IKN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yang sebelumnya aktif menolak.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Kelompok ini 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klarifikasi isu adanya investor yang mundur dari IKN.</a:t>
            </a:r>
            <a:endParaRPr kumimoji="0" lang="id-ID" altLang="en-US" sz="11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ini menunjukkan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dampak positif IKN terhadap daerah sekitarnya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yang akan ikut maju.</a:t>
            </a:r>
            <a:endParaRPr kumimoji="0" lang="id-ID" altLang="en-US" sz="11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228938-9CF6-58EA-06AF-120FD44C4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41027"/>
              </p:ext>
            </p:extLst>
          </p:nvPr>
        </p:nvGraphicFramePr>
        <p:xfrm>
          <a:off x="9696400" y="6356604"/>
          <a:ext cx="2292669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Akun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Tagar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Aktivitas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7.961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22.542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BAA2C03-AA9C-E393-8E25-A0208EEEE8FF}"/>
              </a:ext>
            </a:extLst>
          </p:cNvPr>
          <p:cNvSpPr txBox="1"/>
          <p:nvPr/>
        </p:nvSpPr>
        <p:spPr>
          <a:xfrm>
            <a:off x="3924628" y="1988840"/>
            <a:ext cx="1224136" cy="285335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Kontra (57.9%)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15DA08-9F9F-88D5-4B74-E1B1F2BFC8C9}"/>
              </a:ext>
            </a:extLst>
          </p:cNvPr>
          <p:cNvSpPr txBox="1"/>
          <p:nvPr/>
        </p:nvSpPr>
        <p:spPr>
          <a:xfrm>
            <a:off x="7370932" y="4365104"/>
            <a:ext cx="1029324" cy="285335"/>
          </a:xfrm>
          <a:prstGeom prst="rect">
            <a:avLst/>
          </a:prstGeom>
          <a:solidFill>
            <a:srgbClr val="9999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 (</a:t>
            </a:r>
            <a:r>
              <a:rPr lang="id-ID" sz="1200" b="1" dirty="0">
                <a:solidFill>
                  <a:schemeClr val="bg1"/>
                </a:solidFill>
                <a:latin typeface="Calibri" panose="020F0502020204030204"/>
              </a:rPr>
              <a:t>25.6</a:t>
            </a: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%)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E5F34-F667-0CD8-19C4-197AF29926CF}"/>
              </a:ext>
            </a:extLst>
          </p:cNvPr>
          <p:cNvSpPr txBox="1"/>
          <p:nvPr/>
        </p:nvSpPr>
        <p:spPr>
          <a:xfrm>
            <a:off x="263973" y="3570817"/>
            <a:ext cx="1224136" cy="285335"/>
          </a:xfrm>
          <a:prstGeom prst="rect">
            <a:avLst/>
          </a:prstGeom>
          <a:solidFill>
            <a:srgbClr val="9999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 IKN (25.6%)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F9AC7B-81A9-965A-B1D9-67293B0DCCCE}"/>
              </a:ext>
            </a:extLst>
          </p:cNvPr>
          <p:cNvSpPr txBox="1"/>
          <p:nvPr/>
        </p:nvSpPr>
        <p:spPr>
          <a:xfrm>
            <a:off x="9137326" y="805716"/>
            <a:ext cx="1404156" cy="285335"/>
          </a:xfrm>
          <a:prstGeom prst="rect">
            <a:avLst/>
          </a:prstGeom>
          <a:solidFill>
            <a:srgbClr val="DD33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Kontra IKN (</a:t>
            </a:r>
            <a:r>
              <a:rPr lang="id-ID" sz="1200" b="1" dirty="0">
                <a:solidFill>
                  <a:schemeClr val="bg1"/>
                </a:solidFill>
                <a:latin typeface="Calibri" panose="020F0502020204030204"/>
              </a:rPr>
              <a:t>57.9</a:t>
            </a: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%)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6CA7C3-366C-A025-4B57-79D8C8396666}"/>
              </a:ext>
            </a:extLst>
          </p:cNvPr>
          <p:cNvSpPr txBox="1"/>
          <p:nvPr/>
        </p:nvSpPr>
        <p:spPr>
          <a:xfrm>
            <a:off x="9139503" y="1124744"/>
            <a:ext cx="2952328" cy="4378058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Kelompok kontra cenderung 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lebih banyak dari pendukung Anies.</a:t>
            </a:r>
            <a:endParaRPr kumimoji="0" lang="id-ID" altLang="en-US" sz="11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ini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terus mengkritik proyek IKN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yang disebut terus menyedot uang negara hingga triliunan, sehingga anggaran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tidak digunakan untuk memperhatikan rakyat.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Jokowi di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kritik “menjadi jubir Prabowo”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untuk membela masalah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kritik </a:t>
            </a:r>
            <a:r>
              <a:rPr lang="id-ID" altLang="en-US" sz="1100" b="1" kern="1200" dirty="0" err="1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netizen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 terhadap kesejahteraan TNI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dibandingkan dengan pembangunan IKN.</a:t>
            </a:r>
            <a:endParaRPr lang="id-ID" altLang="en-US" sz="1100" b="1" kern="1200" dirty="0">
              <a:solidFill>
                <a:prstClr val="white"/>
              </a:solidFill>
              <a:latin typeface="Calibri" panose="020F0502020204030204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ini </a:t>
            </a:r>
            <a:r>
              <a:rPr lang="id-ID" altLang="en-US" sz="1100" b="1" kern="1200" dirty="0" err="1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viralkan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 adanya penghentian pengerjaan pipa air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oleh pemilik lahan di IKN karena mengaku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belum mendapat bayaran dari Pemerintah.</a:t>
            </a:r>
            <a:endParaRPr lang="id-ID" altLang="en-US" sz="1100" kern="1200" dirty="0">
              <a:solidFill>
                <a:prstClr val="white"/>
              </a:solidFill>
              <a:latin typeface="Calibri" panose="020F0502020204030204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Pendukung Anies 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secara khusus 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menyindir Gibran dan Jokowi 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yang sebelumnya menyebut 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sudah memiliki investor, 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namun ternyata 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ditinggalkan oleh Djarum 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dan </a:t>
            </a:r>
            <a:r>
              <a:rPr kumimoji="0" lang="id-ID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Wings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 Group.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Muncul sikap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bila Jakarta punya masalah, selesaikan, bukan pindah ke IKN.</a:t>
            </a:r>
            <a:endParaRPr kumimoji="0" lang="id-ID" altLang="en-US" sz="11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charset="0"/>
              <a:sym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155A37-0700-6D35-12DB-06F458D4A6FB}"/>
              </a:ext>
            </a:extLst>
          </p:cNvPr>
          <p:cNvSpPr txBox="1"/>
          <p:nvPr/>
        </p:nvSpPr>
        <p:spPr>
          <a:xfrm>
            <a:off x="261176" y="916577"/>
            <a:ext cx="2952328" cy="2362122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Catatan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pro IKN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aktif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angkat keberhasilan Jokowi mendapat investasi 7 triliun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setelah mengadakan kunjungan ke ASEAN, terutama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dari Brunei.</a:t>
            </a:r>
            <a:endParaRPr lang="id-ID" altLang="en-US" sz="1100" kern="1200" dirty="0">
              <a:solidFill>
                <a:prstClr val="white"/>
              </a:solidFill>
              <a:latin typeface="Calibri" panose="020F0502020204030204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kontra IKN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masih terus menyindir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IKN karena menunjukkan sikap pemerintah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yang hanya ingin menguntungkan diri sendiri, bukan pro rakyat.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Kontra IKN juga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angkat isu adanya investor IKN yang keluar dari konsorsium.</a:t>
            </a:r>
            <a:endParaRPr lang="id-ID" altLang="en-US" sz="1100" kern="1200" dirty="0">
              <a:solidFill>
                <a:prstClr val="white"/>
              </a:solidFill>
              <a:latin typeface="Calibri" panose="020F0502020204030204"/>
              <a:cs typeface="Calibri" panose="020F0502020204030204" charset="0"/>
              <a:sym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E5FF3-49AD-A752-0C7E-86FDB17033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75" r="21875"/>
          <a:stretch/>
        </p:blipFill>
        <p:spPr>
          <a:xfrm>
            <a:off x="367025" y="165879"/>
            <a:ext cx="577081" cy="577081"/>
          </a:xfrm>
          <a:prstGeom prst="ellips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95959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432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Verdana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Widya Regsha</dc:creator>
  <cp:lastModifiedBy>Alfredo Putra</cp:lastModifiedBy>
  <cp:revision>723</cp:revision>
  <dcterms:created xsi:type="dcterms:W3CDTF">2022-03-15T03:35:00Z</dcterms:created>
  <dcterms:modified xsi:type="dcterms:W3CDTF">2024-03-22T06:09:59Z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308A6380AEF342ED8D7F30047C7AF68E_13</vt:lpwstr>
  </property>
</Properties>
</file>