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media/image11.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6"/>
  </p:notesMasterIdLst>
  <p:sldIdLst>
    <p:sldId id="1637" r:id="rId2"/>
    <p:sldId id="1638" r:id="rId3"/>
    <p:sldId id="1639" r:id="rId4"/>
    <p:sldId id="1640" r:id="rId5"/>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DD"/>
    <a:srgbClr val="4472C4"/>
    <a:srgbClr val="375180"/>
    <a:srgbClr val="A665A6"/>
    <a:srgbClr val="AB58B9"/>
    <a:srgbClr val="84AE4C"/>
    <a:srgbClr val="9898DD"/>
    <a:srgbClr val="C331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88902" autoAdjust="0"/>
  </p:normalViewPr>
  <p:slideViewPr>
    <p:cSldViewPr showGuides="1">
      <p:cViewPr varScale="1">
        <p:scale>
          <a:sx n="90" d="100"/>
          <a:sy n="90" d="100"/>
        </p:scale>
        <p:origin x="55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60" b="0" i="0" u="none" strike="noStrike" kern="1200" spc="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2.1065942978467526E-2"/>
          <c:y val="0.11282065382417567"/>
          <c:w val="0.96272948549963433"/>
          <c:h val="0.81590328203190943"/>
        </c:manualLayout>
      </c:layout>
      <c:lineChart>
        <c:grouping val="standard"/>
        <c:varyColors val="0"/>
        <c:ser>
          <c:idx val="0"/>
          <c:order val="0"/>
          <c:tx>
            <c:strRef>
              <c:f>Sheet1!$B$1</c:f>
              <c:strCache>
                <c:ptCount val="1"/>
                <c:pt idx="0">
                  <c:v/>
                </c:pt>
              </c:strCache>
            </c:strRef>
          </c:tx>
          <c:spPr>
            <a:ln w="28575" cap="rnd">
              <a:solidFill>
                <a:schemeClr val="accent1"/>
              </a:solidFill>
              <a:round/>
            </a:ln>
            <a:effectLst/>
          </c:spPr>
          <c:marker>
            <c:symbol val="circle"/>
            <c:size val="8"/>
            <c:spPr>
              <a:solidFill>
                <a:schemeClr val="bg1">
                  <a:alpha val="98000"/>
                </a:schemeClr>
              </a:solidFill>
              <a:ln w="25400">
                <a:solidFill>
                  <a:srgbClr val="4472C4"/>
                </a:solidFill>
              </a:ln>
              <a:effectLst/>
            </c:spPr>
          </c:marker>
          <c:dLbls>
            <c:dLbl>
              <c:idx val="0"/>
              <c:layout>
                <c:manualLayout>
                  <c:x val="-3.2998400190047031E-2"/>
                  <c:y val="4.96465007519480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B97-4DF6-926E-087C132A1AD6}"/>
                </c:ext>
              </c:extLst>
            </c:dLbl>
            <c:dLbl>
              <c:idx val="2"/>
              <c:layout>
                <c:manualLayout>
                  <c:x val="-5.214925744319935E-2"/>
                  <c:y val="8.608429946897407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B97-4DF6-926E-087C132A1AD6}"/>
                </c:ext>
              </c:extLst>
            </c:dLbl>
            <c:dLbl>
              <c:idx val="4"/>
              <c:layout>
                <c:manualLayout>
                  <c:x val="-4.3310400249436727E-2"/>
                  <c:y val="6.179243365762325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B97-4DF6-926E-087C132A1AD6}"/>
                </c:ext>
              </c:extLst>
            </c:dLbl>
            <c:dLbl>
              <c:idx val="5"/>
              <c:layout>
                <c:manualLayout>
                  <c:x val="-3.4663051628205654E-2"/>
                  <c:y val="-6.248317381834179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52B-4D88-A489-A3847EBD85E3}"/>
                </c:ext>
              </c:extLst>
            </c:dLbl>
            <c:dLbl>
              <c:idx val="10"/>
              <c:layout>
                <c:manualLayout>
                  <c:x val="-6.4818286087592377E-3"/>
                  <c:y val="5.57194672047855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B97-4DF6-926E-087C132A1AD6}"/>
                </c:ext>
              </c:extLst>
            </c:dLbl>
            <c:dLbl>
              <c:idx val="11"/>
              <c:layout>
                <c:manualLayout>
                  <c:x val="-5.2149257443199322E-2"/>
                  <c:y val="-7.484931153122437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B97-4DF6-926E-087C132A1AD6}"/>
                </c:ext>
              </c:extLst>
            </c:dLbl>
            <c:dLbl>
              <c:idx val="13"/>
              <c:layout>
                <c:manualLayout>
                  <c:x val="-5.2149257443199433E-2"/>
                  <c:y val="6.48289168840420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B97-4DF6-926E-087C132A1AD6}"/>
                </c:ext>
              </c:extLst>
            </c:dLbl>
            <c:numFmt formatCode="#,##0" sourceLinked="0"/>
            <c:spPr>
              <a:solidFill>
                <a:srgbClr val="4472C4"/>
              </a:solidFill>
              <a:ln>
                <a:noFill/>
              </a:ln>
              <a:effectLst/>
            </c:spPr>
            <c:txPr>
              <a:bodyPr rot="0" spcFirstLastPara="1" vertOverflow="ellipsis" vert="horz" wrap="square" anchor="ctr" anchorCtr="1"/>
              <a:lstStyle/>
              <a:p>
                <a:pPr>
                  <a:defRPr sz="1000" b="0" i="0" u="none" strike="noStrike" kern="1200" baseline="0">
                    <a:solidFill>
                      <a:schemeClr val="bg1"/>
                    </a:solidFill>
                    <a:latin typeface="Verdana" panose="020B0604030504040204" pitchFamily="34" charset="0"/>
                    <a:ea typeface="Verdana" panose="020B0604030504040204" pitchFamily="34" charset="0"/>
                    <a:cs typeface="Open Sans" panose="020B0606030504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Sheet1!$A$2:$A$16</c:f>
              <c:numCache>
                <c:formatCode>yyyy\-mm\-dd</c:formatCode>
                <c:ptCount val="15"/>
                <c:pt idx="0">
                  <c:v>45292.0</c:v>
                </c:pt>
                <c:pt idx="1">
                  <c:v>45293.0</c:v>
                </c:pt>
                <c:pt idx="2">
                  <c:v>45294.0</c:v>
                </c:pt>
                <c:pt idx="3">
                  <c:v>45295.0</c:v>
                </c:pt>
                <c:pt idx="4">
                  <c:v>45296.0</c:v>
                </c:pt>
                <c:pt idx="5">
                  <c:v>45297.0</c:v>
                </c:pt>
                <c:pt idx="6">
                  <c:v>45298.0</c:v>
                </c:pt>
                <c:pt idx="7">
                  <c:v>45299.0</c:v>
                </c:pt>
                <c:pt idx="8">
                  <c:v>45300.0</c:v>
                </c:pt>
                <c:pt idx="9">
                  <c:v>45301.0</c:v>
                </c:pt>
                <c:pt idx="10">
                  <c:v>45302.0</c:v>
                </c:pt>
                <c:pt idx="11">
                  <c:v>45303.0</c:v>
                </c:pt>
                <c:pt idx="12">
                  <c:v>45304.0</c:v>
                </c:pt>
                <c:pt idx="13">
                  <c:v>45305.0</c:v>
                </c:pt>
                <c:pt idx="14">
                  <c:v>45306.0</c:v>
                </c:pt>
              </c:numCache>
            </c:numRef>
          </c:cat>
          <c:val>
            <c:numRef>
              <c:f>Sheet1!$B$2:$B$16</c:f>
              <c:numCache>
                <c:formatCode>General</c:formatCode>
                <c:ptCount val="15"/>
                <c:pt idx="0">
                  <c:v>970</c:v>
                </c:pt>
                <c:pt idx="1">
                  <c:v>3107</c:v>
                </c:pt>
                <c:pt idx="2">
                  <c:v>1365</c:v>
                </c:pt>
                <c:pt idx="3">
                  <c:v>2076</c:v>
                </c:pt>
                <c:pt idx="4">
                  <c:v>1633</c:v>
                </c:pt>
                <c:pt idx="5">
                  <c:v>1353</c:v>
                </c:pt>
                <c:pt idx="6">
                  <c:v>1650</c:v>
                </c:pt>
                <c:pt idx="7">
                  <c:v>1702</c:v>
                </c:pt>
                <c:pt idx="8">
                  <c:v>1044</c:v>
                </c:pt>
                <c:pt idx="9">
                  <c:v>927</c:v>
                </c:pt>
                <c:pt idx="10">
                  <c:v>1575</c:v>
                </c:pt>
                <c:pt idx="11">
                  <c:v>3586</c:v>
                </c:pt>
                <c:pt idx="12">
                  <c:v>3060</c:v>
                </c:pt>
                <c:pt idx="13">
                  <c:v>1804</c:v>
                </c:pt>
                <c:pt idx="14">
                  <c:v>187</c:v>
                </c:pt>
              </c:numCache>
            </c:numRef>
          </c:val>
          <c:smooth val="1"/>
          <c:extLst>
            <c:ext xmlns:c16="http://schemas.microsoft.com/office/drawing/2014/chart" uri="{C3380CC4-5D6E-409C-BE32-E72D297353CC}">
              <c16:uniqueId val="{00000000-2F78-4389-916C-FE5FF98B3AE4}"/>
            </c:ext>
          </c:extLst>
        </c:ser>
        <c:dLbls>
          <c:showLegendKey val="0"/>
          <c:showVal val="0"/>
          <c:showCatName val="0"/>
          <c:showSerName val="0"/>
          <c:showPercent val="0"/>
          <c:showBubbleSize val="0"/>
        </c:dLbls>
        <c:marker val="1"/>
        <c:smooth val="0"/>
        <c:axId val="973632752"/>
        <c:axId val="973650640"/>
      </c:lineChart>
      <c:dateAx>
        <c:axId val="973632752"/>
        <c:scaling>
          <c:orientation val="minMax"/>
        </c:scaling>
        <c:delete val="0"/>
        <c:axPos val="b"/>
        <c:numFmt formatCode="dd\ mmm"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4472C4"/>
                </a:solidFill>
                <a:latin typeface="Verdana" panose="020B0604030504040204" pitchFamily="34" charset="0"/>
                <a:ea typeface="Verdana" panose="020B0604030504040204" pitchFamily="34" charset="0"/>
                <a:cs typeface="Open Sans" panose="020B0606030504020204" pitchFamily="34" charset="0"/>
              </a:defRPr>
            </a:pPr>
            <a:endParaRPr lang="en-US"/>
          </a:p>
        </c:txPr>
        <c:crossAx val="973650640"/>
        <c:crosses val="autoZero"/>
        <c:auto val="1"/>
        <c:lblOffset val="100"/>
        <c:baseTimeUnit val="days"/>
      </c:dateAx>
      <c:valAx>
        <c:axId val="973650640"/>
        <c:scaling>
          <c:orientation val="minMax"/>
        </c:scaling>
        <c:delete val="1"/>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50" b="0" i="0" u="none" strike="noStrike" kern="12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numFmt formatCode="#,##0" sourceLinked="0"/>
        <c:majorTickMark val="none"/>
        <c:minorTickMark val="none"/>
        <c:tickLblPos val="nextTo"/>
        <c:crossAx val="973632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solidFill>
            <a:schemeClr val="bg1"/>
          </a:solidFill>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1B4ED4A-874E-45AC-AF5D-DC47AF202211}" type="datetimeFigureOut">
              <a:rPr lang="en-ID" smtClean="0"/>
              <a:t>31/03/2024</a:t>
            </a:fld>
            <a:endParaRPr lang="en-ID"/>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20E86B9-C6A2-413B-BA00-4F8CECB87AD3}" type="slidenum">
              <a:rPr lang="en-ID" smtClean="0"/>
              <a:t>‹#›</a:t>
            </a:fld>
            <a:endParaRPr lang="en-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4772-1E9A-3539-A6A3-68B8BF9BB6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1FFF4F96-C4B3-36AC-B94D-699FF573F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A695972A-0FC7-3260-DC6D-D3EB3F632405}"/>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5" name="Footer Placeholder 4">
            <a:extLst>
              <a:ext uri="{FF2B5EF4-FFF2-40B4-BE49-F238E27FC236}">
                <a16:creationId xmlns:a16="http://schemas.microsoft.com/office/drawing/2014/main" id="{006E82C4-4FF8-46D5-CD13-D4759DFC2CB2}"/>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1FDA69E-6611-1176-225D-AC8E6454C6AF}"/>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338055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1FB5-4392-917D-2757-9D1B3A68CEBC}"/>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EC8E1D3B-EFD0-D878-6FBA-C44813C7A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3A987E9-1C66-7A0D-F031-E0CD9683F9B9}"/>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5" name="Footer Placeholder 4">
            <a:extLst>
              <a:ext uri="{FF2B5EF4-FFF2-40B4-BE49-F238E27FC236}">
                <a16:creationId xmlns:a16="http://schemas.microsoft.com/office/drawing/2014/main" id="{68B2A05E-4D51-4D09-7197-210304C57AA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C213A822-3EFE-F2C6-6D4D-D387759D2769}"/>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3878205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3ED06-8275-3690-6A40-50D6A6659B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E9C63C3-8CBF-CA2E-BD01-F16519C5CC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AC545169-4FEC-0A61-E8DA-2FBD45268B03}"/>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5" name="Footer Placeholder 4">
            <a:extLst>
              <a:ext uri="{FF2B5EF4-FFF2-40B4-BE49-F238E27FC236}">
                <a16:creationId xmlns:a16="http://schemas.microsoft.com/office/drawing/2014/main" id="{BE7674A2-96EA-9F3F-2CC0-1749D56FD92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9CAF606F-4F3B-A61A-59A2-5B03210BD6DF}"/>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2527627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C596-1612-C5D4-949D-9CCBC61B0F45}"/>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5C44FF40-A34C-647A-129C-F1208D419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B286504-31D1-A289-A597-A1F5CDB75D83}"/>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5" name="Footer Placeholder 4">
            <a:extLst>
              <a:ext uri="{FF2B5EF4-FFF2-40B4-BE49-F238E27FC236}">
                <a16:creationId xmlns:a16="http://schemas.microsoft.com/office/drawing/2014/main" id="{42A3C9D0-38B6-4F6A-A5D3-F7E08BE0FA7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3D231FE-382F-0A78-745A-522C102D31F2}"/>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376933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3DDF-18E1-A3EE-318B-C47C5180E8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4E811852-D43B-0128-F31D-05A21B0A23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B9C318-75F0-915B-3682-0F28D5ACC22E}"/>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5" name="Footer Placeholder 4">
            <a:extLst>
              <a:ext uri="{FF2B5EF4-FFF2-40B4-BE49-F238E27FC236}">
                <a16:creationId xmlns:a16="http://schemas.microsoft.com/office/drawing/2014/main" id="{0BB27511-CC1D-4604-FF55-D92C9C934B0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0E5E0F91-79C5-CE83-8334-AAA8E9F41EFD}"/>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30563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C04-D889-71DA-6D1F-CC2DD22FFDBE}"/>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E591E806-4724-F730-D40B-B0E30C8506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FA673AE9-2AE9-38F6-BD64-1C079D29A0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FEFC1284-2E4E-2A7D-E094-451D0B1C4D64}"/>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6" name="Footer Placeholder 5">
            <a:extLst>
              <a:ext uri="{FF2B5EF4-FFF2-40B4-BE49-F238E27FC236}">
                <a16:creationId xmlns:a16="http://schemas.microsoft.com/office/drawing/2014/main" id="{97815C8B-8DBF-7583-4B49-9170C9D2FE8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F4838D1-A6D7-9CC1-018D-0E81F4EE4FB1}"/>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1450719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F4A3-1976-315C-A39D-BC72365B6A77}"/>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2ADF50EA-E6DE-08F6-DEE8-C756899421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A942D9-C484-1695-5785-EBE4FA703E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CF0D1517-7434-D80B-C379-493455AFA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0A06C7-DEAE-1E40-E322-82CEA79370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5D736988-F86D-D79A-1612-B69075D9B979}"/>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8" name="Footer Placeholder 7">
            <a:extLst>
              <a:ext uri="{FF2B5EF4-FFF2-40B4-BE49-F238E27FC236}">
                <a16:creationId xmlns:a16="http://schemas.microsoft.com/office/drawing/2014/main" id="{5F3A7E2F-7F5A-B51A-5650-624BE409DDA6}"/>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C13E3D4D-D7D7-1B6F-7BE8-572C34B706AC}"/>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1626416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C3F5-7186-DE85-B20E-9CA30C615148}"/>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E9376E92-5949-634B-9A8F-AE30F14090DA}"/>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4" name="Footer Placeholder 3">
            <a:extLst>
              <a:ext uri="{FF2B5EF4-FFF2-40B4-BE49-F238E27FC236}">
                <a16:creationId xmlns:a16="http://schemas.microsoft.com/office/drawing/2014/main" id="{114940D2-FE64-2001-4421-544A79CC4059}"/>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92E34888-E38D-F619-8179-B7659F0F303C}"/>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265299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E4B2DB-DFEA-B2B4-4EC3-6636FFD4476D}"/>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3" name="Footer Placeholder 2">
            <a:extLst>
              <a:ext uri="{FF2B5EF4-FFF2-40B4-BE49-F238E27FC236}">
                <a16:creationId xmlns:a16="http://schemas.microsoft.com/office/drawing/2014/main" id="{10E2C460-D6C9-40B7-7B25-FA1F35F05C4D}"/>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290D108C-646C-D598-5AF2-AB626D204951}"/>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3638608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0640-954E-680F-B4CD-1A223269A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ECD119D1-5BF3-EF2D-0C57-7A1C3D258E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3BE82263-BD28-6F00-D724-E6A11514D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DE256A-A62F-AB74-29B5-1CCB17519A71}"/>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6" name="Footer Placeholder 5">
            <a:extLst>
              <a:ext uri="{FF2B5EF4-FFF2-40B4-BE49-F238E27FC236}">
                <a16:creationId xmlns:a16="http://schemas.microsoft.com/office/drawing/2014/main" id="{C1152CA8-D45F-A671-C5BD-084F7F84F894}"/>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F2E50125-1EC9-4A1C-CA85-243D3F6A570D}"/>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191226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9204-F695-FD3D-65F0-4AA00FD196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04CBEF7E-7089-7575-4861-39B8C53D17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41D46754-C850-6794-3B33-4A4542572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DB3B4-F2C1-715B-B15C-801B4EC2B02C}"/>
              </a:ext>
            </a:extLst>
          </p:cNvPr>
          <p:cNvSpPr>
            <a:spLocks noGrp="1"/>
          </p:cNvSpPr>
          <p:nvPr>
            <p:ph type="dt" sz="half" idx="10"/>
          </p:nvPr>
        </p:nvSpPr>
        <p:spPr/>
        <p:txBody>
          <a:bodyPr/>
          <a:lstStyle/>
          <a:p>
            <a:fld id="{235D2F57-9AF7-42DC-A542-7B792E2F3FE0}" type="datetimeFigureOut">
              <a:rPr lang="id-ID" smtClean="0"/>
              <a:t>31/03/2024</a:t>
            </a:fld>
            <a:endParaRPr lang="id-ID"/>
          </a:p>
        </p:txBody>
      </p:sp>
      <p:sp>
        <p:nvSpPr>
          <p:cNvPr id="6" name="Footer Placeholder 5">
            <a:extLst>
              <a:ext uri="{FF2B5EF4-FFF2-40B4-BE49-F238E27FC236}">
                <a16:creationId xmlns:a16="http://schemas.microsoft.com/office/drawing/2014/main" id="{DAE0EBCD-06FB-D251-0D40-FEFF5CB3AD8E}"/>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2FE66C08-FB40-4F96-E6B7-AB466D3EF8F2}"/>
              </a:ext>
            </a:extLst>
          </p:cNvPr>
          <p:cNvSpPr>
            <a:spLocks noGrp="1"/>
          </p:cNvSpPr>
          <p:nvPr>
            <p:ph type="sldNum" sz="quarter" idx="12"/>
          </p:nvPr>
        </p:nvSpPr>
        <p:spPr/>
        <p:txBody>
          <a:bodyPr/>
          <a:lstStyle/>
          <a:p>
            <a:fld id="{F1974CDC-AE8E-46CB-ABB6-C21C9AF0F27E}" type="slidenum">
              <a:rPr lang="id-ID" smtClean="0"/>
              <a:t>‹#›</a:t>
            </a:fld>
            <a:endParaRPr lang="id-ID"/>
          </a:p>
        </p:txBody>
      </p:sp>
    </p:spTree>
    <p:extLst>
      <p:ext uri="{BB962C8B-B14F-4D97-AF65-F5344CB8AC3E}">
        <p14:creationId xmlns:p14="http://schemas.microsoft.com/office/powerpoint/2010/main" val="280575392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D57442-8D56-4BE4-C050-9E18CF87A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52521C96-AC8F-5067-D7CB-6763583B3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6D0C335-61AD-D4D6-E89A-36B882BD8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D2F57-9AF7-42DC-A542-7B792E2F3FE0}" type="datetimeFigureOut">
              <a:rPr lang="id-ID" smtClean="0"/>
              <a:t>31/03/2024</a:t>
            </a:fld>
            <a:endParaRPr lang="id-ID"/>
          </a:p>
        </p:txBody>
      </p:sp>
      <p:sp>
        <p:nvSpPr>
          <p:cNvPr id="5" name="Footer Placeholder 4">
            <a:extLst>
              <a:ext uri="{FF2B5EF4-FFF2-40B4-BE49-F238E27FC236}">
                <a16:creationId xmlns:a16="http://schemas.microsoft.com/office/drawing/2014/main" id="{7501CBC7-DB15-D57D-95BF-F34F5242F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C5680772-0DED-DAF2-6271-02B47B8E29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74CDC-AE8E-46CB-ABB6-C21C9AF0F27E}" type="slidenum">
              <a:rPr lang="id-ID" smtClean="0"/>
              <a:t>‹#›</a:t>
            </a:fld>
            <a:endParaRPr lang="id-ID"/>
          </a:p>
        </p:txBody>
      </p:sp>
    </p:spTree>
    <p:extLst>
      <p:ext uri="{BB962C8B-B14F-4D97-AF65-F5344CB8AC3E}">
        <p14:creationId xmlns:p14="http://schemas.microsoft.com/office/powerpoint/2010/main" val="5097049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chart" Target="../charts/chart1.xml"/><Relationship Id="rId4" Type="http://schemas.openxmlformats.org/officeDocument/2006/relationships/image" Target="../media/image4.png"/><Relationship Id="rId5" Type="http://schemas.openxmlformats.org/officeDocument/2006/relationships/image" Target="../media/image5.svg"/><Relationship Id="rId6" Type="http://schemas.openxmlformats.org/officeDocument/2006/relationships/image" Target="../media/image6.png"/><Relationship Id="rId7" Type="http://schemas.openxmlformats.org/officeDocument/2006/relationships/image" Target="../media/image7.svg"/><Relationship Id="rId8" Type="http://schemas.openxmlformats.org/officeDocument/2006/relationships/image" Target="../media/image8.png"/><Relationship Id="rId9" Type="http://schemas.openxmlformats.org/officeDocument/2006/relationships/image" Target="../media/image9.svg"/><Relationship Id="rId10" Type="http://schemas.openxmlformats.org/officeDocument/2006/relationships/image" Target="../media/image10.png"/><Relationship Id="rId11" Type="http://schemas.openxmlformats.org/officeDocument/2006/relationships/image" Target="../media/image11.svg"/><Relationship Id="rId12" Type="http://schemas.openxmlformats.org/officeDocument/2006/relationships/image" Target="../media/image12.png"/><Relationship Id="rId1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09CA30A3-A4D4-2CCD-2067-13D405CB9C88}"/>
              </a:ext>
            </a:extLst>
          </p:cNvPr>
          <p:cNvPicPr>
            <a:picLocks noChangeAspect="1"/>
          </p:cNvPicPr>
          <p:nvPr/>
        </p:nvPicPr>
        <p:blipFill rotWithShape="1">
          <a:blip r:embed="rId2"/>
          <a:srcRect l="51288" t="4275" b="4275"/>
          <a:stretch/>
        </p:blipFill>
        <p:spPr>
          <a:xfrm>
            <a:off x="-1" y="-1"/>
            <a:ext cx="3679371" cy="6858001"/>
          </a:xfrm>
          <a:prstGeom prst="rect">
            <a:avLst/>
          </a:prstGeom>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51787B8F-14AD-FFBE-4BD2-165520403351}"/>
              </a:ext>
            </a:extLst>
          </p:cNvPr>
          <p:cNvPicPr>
            <a:picLocks noChangeAspect="1"/>
          </p:cNvPicPr>
          <p:nvPr/>
        </p:nvPicPr>
        <p:blipFill rotWithShape="1">
          <a:blip r:embed="rId3"/>
          <a:srcRect l="21875" r="21875"/>
          <a:stretch/>
        </p:blipFill>
        <p:spPr>
          <a:xfrm>
            <a:off x="2279015" y="2195544"/>
            <a:ext cx="2466912" cy="2466912"/>
          </a:xfrm>
          <a:prstGeom prst="ellipse">
            <a:avLst/>
          </a:prstGeom>
          <a:ln w="76200">
            <a:solidFill>
              <a:schemeClr val="bg1"/>
            </a:solidFill>
          </a:ln>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0210D114-CD03-2D03-0C29-6A31959D437D}"/>
              </a:ext>
            </a:extLst>
          </p:cNvPr>
          <p:cNvSpPr txBox="1"/>
          <p:nvPr/>
        </p:nvSpPr>
        <p:spPr>
          <a:xfrm>
            <a:off x="4949370" y="2767280"/>
            <a:ext cx="6901543" cy="12926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400" dirty="0">
                <a:solidFill>
                  <a:schemeClr val="accent1"/>
                </a:solidFill>
                <a:latin typeface="Verdana" panose="020B0604030504040204" pitchFamily="34" charset="0"/>
                <a:ea typeface="Verdana" panose="020B0604030504040204" pitchFamily="34" charset="0"/>
                <a:cs typeface="Open Sans" panose="020B0606030504020204" pitchFamily="34" charset="0"/>
              </a:rPr>
              <a:t>Laporan Persepsi </a:t>
            </a:r>
            <a:r>
              <a:rPr lang="id-ID" sz="1400" dirty="0" err="1">
                <a:solidFill>
                  <a:schemeClr val="accent1"/>
                </a:solidFill>
                <a:latin typeface="Verdana" panose="020B0604030504040204" pitchFamily="34" charset="0"/>
                <a:ea typeface="Verdana" panose="020B0604030504040204" pitchFamily="34" charset="0"/>
                <a:cs typeface="Open Sans" panose="020B0606030504020204" pitchFamily="34" charset="0"/>
              </a:rPr>
              <a:t>Netizen</a:t>
            </a:r>
            <a:r>
              <a:rPr lang="id-ID" sz="1400" dirty="0">
                <a:solidFill>
                  <a:schemeClr val="accent1"/>
                </a:solidFill>
                <a:latin typeface="Verdana" panose="020B0604030504040204" pitchFamily="34" charset="0"/>
                <a:ea typeface="Verdana" panose="020B0604030504040204" pitchFamily="34" charset="0"/>
                <a:cs typeface="Open Sans" panose="020B0606030504020204" pitchFamily="34" charset="0"/>
              </a:rPr>
              <a:t> Terhadap</a:t>
            </a:r>
            <a:endParaRPr lang="id-ID" sz="4800" dirty="0">
              <a:solidFill>
                <a:schemeClr val="accent1"/>
              </a:solidFill>
              <a:latin typeface="Verdana" panose="020B0604030504040204" pitchFamily="34" charset="0"/>
              <a:ea typeface="Verdana" panose="020B060403050404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d-ID" sz="4800" b="1" dirty="0">
                <a:solidFill>
                  <a:schemeClr val="tx1">
                    <a:lumMod val="85000"/>
                    <a:lumOff val="15000"/>
                  </a:schemeClr>
                </a:solidFill>
                <a:latin typeface="Verdana" panose="020B0604030504040204" pitchFamily="34" charset="0"/>
                <a:ea typeface="Verdana" panose="020B0604030504040204" pitchFamily="34" charset="0"/>
                <a:cs typeface="Open Sans" panose="020B0606030504020204" pitchFamily="34" charset="0"/>
              </a:rPr>
              <a:t>IKN</a:t>
            </a:r>
            <a:endParaRPr kumimoji="0" lang="en-US" sz="4800" b="1" i="0" u="none" strike="noStrike" kern="1200" cap="none" spc="0" normalizeH="0" baseline="0" noProof="0" dirty="0">
              <a:ln>
                <a:noFill/>
              </a:ln>
              <a:solidFill>
                <a:schemeClr val="tx1">
                  <a:lumMod val="85000"/>
                  <a:lumOff val="15000"/>
                </a:schemeClr>
              </a:solidFill>
              <a:effectLst/>
              <a:uLnTx/>
              <a:uFillTx/>
              <a:latin typeface="Verdana" panose="020B0604030504040204" pitchFamily="34" charset="0"/>
              <a:ea typeface="Verdana" panose="020B060403050404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85000"/>
                    <a:lumOff val="15000"/>
                  </a:schemeClr>
                </a:solidFill>
                <a:latin typeface="Verdana" panose="020B0604030504040204" pitchFamily="34" charset="0"/>
                <a:ea typeface="Verdana" panose="020B0604030504040204" pitchFamily="34" charset="0"/>
                <a:cs typeface="Open Sans" panose="020B0606030504020204" pitchFamily="34" charset="0"/>
              </a:rPr>
              <a:t>S</a:t>
            </a:r>
            <a:r>
              <a:rPr lang="id-ID" sz="1600" dirty="0" err="1">
                <a:solidFill>
                  <a:schemeClr val="tx1">
                    <a:lumMod val="85000"/>
                    <a:lumOff val="15000"/>
                  </a:schemeClr>
                </a:solidFill>
                <a:latin typeface="Verdana" panose="020B0604030504040204" pitchFamily="34" charset="0"/>
                <a:ea typeface="Verdana" panose="020B0604030504040204" pitchFamily="34" charset="0"/>
                <a:cs typeface="Open Sans" panose="020B0606030504020204" pitchFamily="34" charset="0"/>
              </a:rPr>
              <a:t>epanjang</a:t>
            </a:r>
            <a:r>
              <a:rPr lang="id-ID" sz="1600" dirty="0">
                <a:solidFill>
                  <a:schemeClr val="tx1">
                    <a:lumMod val="85000"/>
                    <a:lumOff val="15000"/>
                  </a:schemeClr>
                </a:solidFill>
                <a:latin typeface="Verdana" panose="020B0604030504040204" pitchFamily="34" charset="0"/>
                <a:ea typeface="Verdana" panose="020B0604030504040204" pitchFamily="34" charset="0"/>
                <a:cs typeface="Open Sans" panose="020B0606030504020204" pitchFamily="34" charset="0"/>
              </a:rPr>
              <a:t> 1 – 15 Januari 2024</a:t>
            </a:r>
            <a:endParaRPr kumimoji="0" lang="id-ID" sz="1600" b="0" i="0" u="none" strike="noStrike" kern="1200" cap="none" spc="0" normalizeH="0" baseline="0" noProof="0" dirty="0">
              <a:ln>
                <a:noFill/>
              </a:ln>
              <a:solidFill>
                <a:schemeClr val="tx1">
                  <a:lumMod val="85000"/>
                  <a:lumOff val="15000"/>
                </a:scheme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4D5F7004-5C97-9506-0A62-897FFE35A291}"/>
              </a:ext>
            </a:extLst>
          </p:cNvPr>
          <p:cNvSpPr txBox="1"/>
          <p:nvPr/>
        </p:nvSpPr>
        <p:spPr>
          <a:xfrm>
            <a:off x="6096001" y="248054"/>
            <a:ext cx="5479142" cy="230832"/>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id-ID" sz="900" dirty="0">
                <a:solidFill>
                  <a:schemeClr val="tx1">
                    <a:lumMod val="65000"/>
                    <a:lumOff val="35000"/>
                  </a:schemeClr>
                </a:solidFill>
                <a:latin typeface="Verdana" panose="020B0604030504040204" pitchFamily="34" charset="0"/>
                <a:ea typeface="Verdana" panose="020B0604030504040204" pitchFamily="34" charset="0"/>
                <a:cs typeface="Open Sans" panose="020B0606030504020204" pitchFamily="34" charset="0"/>
              </a:rPr>
              <a:t>Laporan Analisis Media Sosial</a:t>
            </a:r>
            <a:endParaRPr lang="id-ID" sz="2800" dirty="0">
              <a:solidFill>
                <a:schemeClr val="tx1">
                  <a:lumMod val="65000"/>
                  <a:lumOff val="35000"/>
                </a:schemeClr>
              </a:solidFill>
              <a:latin typeface="Verdana" panose="020B0604030504040204" pitchFamily="34" charset="0"/>
              <a:ea typeface="Verdana" panose="020B0604030504040204" pitchFamily="34" charset="0"/>
              <a:cs typeface="Open Sans" panose="020B0606030504020204" pitchFamily="34" charset="0"/>
            </a:endParaRPr>
          </a:p>
        </p:txBody>
      </p:sp>
      <p:grpSp>
        <p:nvGrpSpPr>
          <p:cNvPr id="15" name="Group 14">
            <a:extLst>
              <a:ext uri="{FF2B5EF4-FFF2-40B4-BE49-F238E27FC236}">
                <a16:creationId xmlns:a16="http://schemas.microsoft.com/office/drawing/2014/main" id="{A3E3C336-811E-1100-F1F2-9605B6A5D0F7}"/>
              </a:ext>
            </a:extLst>
          </p:cNvPr>
          <p:cNvGrpSpPr/>
          <p:nvPr/>
        </p:nvGrpSpPr>
        <p:grpSpPr>
          <a:xfrm>
            <a:off x="11575143" y="224972"/>
            <a:ext cx="276999" cy="276999"/>
            <a:chOff x="6340828" y="955037"/>
            <a:chExt cx="715920" cy="715920"/>
          </a:xfrm>
        </p:grpSpPr>
        <p:sp>
          <p:nvSpPr>
            <p:cNvPr id="14" name="Oval 13">
              <a:extLst>
                <a:ext uri="{FF2B5EF4-FFF2-40B4-BE49-F238E27FC236}">
                  <a16:creationId xmlns:a16="http://schemas.microsoft.com/office/drawing/2014/main" id="{DCC6BEDC-4EA5-63DB-BCE9-46F79D768FF6}"/>
                </a:ext>
              </a:extLst>
            </p:cNvPr>
            <p:cNvSpPr/>
            <p:nvPr/>
          </p:nvSpPr>
          <p:spPr>
            <a:xfrm>
              <a:off x="6340828" y="955037"/>
              <a:ext cx="715920" cy="71592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3" name="Picture 12">
              <a:extLst>
                <a:ext uri="{FF2B5EF4-FFF2-40B4-BE49-F238E27FC236}">
                  <a16:creationId xmlns:a16="http://schemas.microsoft.com/office/drawing/2014/main" id="{13D9A74B-9C1F-4E68-E47E-39F644CBF1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6099" y="1040308"/>
              <a:ext cx="545378" cy="545378"/>
            </a:xfrm>
            <a:prstGeom prst="rect">
              <a:avLst/>
            </a:prstGeom>
          </p:spPr>
        </p:pic>
      </p:grpSp>
    </p:spTree>
    <p:extLst>
      <p:ext uri="{BB962C8B-B14F-4D97-AF65-F5344CB8AC3E}">
        <p14:creationId xmlns:p14="http://schemas.microsoft.com/office/powerpoint/2010/main" val="2322169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12D67832-15F0-DED8-D6E5-3B71F480D95C}"/>
              </a:ext>
            </a:extLst>
          </p:cNvPr>
          <p:cNvSpPr/>
          <p:nvPr/>
        </p:nvSpPr>
        <p:spPr>
          <a:xfrm>
            <a:off x="9205606" y="732940"/>
            <a:ext cx="2631607" cy="5695940"/>
          </a:xfrm>
          <a:prstGeom prst="roundRect">
            <a:avLst>
              <a:gd name="adj" fmla="val 3554"/>
            </a:avLst>
          </a:prstGeom>
          <a:gradFill>
            <a:gsLst>
              <a:gs pos="100000">
                <a:schemeClr val="tx1">
                  <a:lumMod val="85000"/>
                  <a:lumOff val="15000"/>
                </a:schemeClr>
              </a:gs>
              <a:gs pos="13000">
                <a:schemeClr val="accent1"/>
              </a:gs>
            </a:gsLst>
            <a:lin ang="4800000" scaled="0"/>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TextBox 10">
            <a:extLst>
              <a:ext uri="{FF2B5EF4-FFF2-40B4-BE49-F238E27FC236}">
                <a16:creationId xmlns:a16="http://schemas.microsoft.com/office/drawing/2014/main" id="{4D5F7004-5C97-9506-0A62-897FFE35A291}"/>
              </a:ext>
            </a:extLst>
          </p:cNvPr>
          <p:cNvSpPr txBox="1"/>
          <p:nvPr/>
        </p:nvSpPr>
        <p:spPr>
          <a:xfrm>
            <a:off x="6096001" y="248054"/>
            <a:ext cx="5479142" cy="230832"/>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id-ID" sz="9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Laporan Analisis Media Sosial</a:t>
            </a:r>
            <a:endParaRPr lang="id-ID" sz="28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endParaRPr>
          </a:p>
        </p:txBody>
      </p:sp>
      <p:grpSp>
        <p:nvGrpSpPr>
          <p:cNvPr id="15" name="Group 14">
            <a:extLst>
              <a:ext uri="{FF2B5EF4-FFF2-40B4-BE49-F238E27FC236}">
                <a16:creationId xmlns:a16="http://schemas.microsoft.com/office/drawing/2014/main" id="{A3E3C336-811E-1100-F1F2-9605B6A5D0F7}"/>
              </a:ext>
            </a:extLst>
          </p:cNvPr>
          <p:cNvGrpSpPr/>
          <p:nvPr/>
        </p:nvGrpSpPr>
        <p:grpSpPr>
          <a:xfrm>
            <a:off x="11575143" y="224972"/>
            <a:ext cx="276999" cy="276999"/>
            <a:chOff x="6340828" y="955037"/>
            <a:chExt cx="715920" cy="715920"/>
          </a:xfrm>
        </p:grpSpPr>
        <p:sp>
          <p:nvSpPr>
            <p:cNvPr id="14" name="Oval 13">
              <a:extLst>
                <a:ext uri="{FF2B5EF4-FFF2-40B4-BE49-F238E27FC236}">
                  <a16:creationId xmlns:a16="http://schemas.microsoft.com/office/drawing/2014/main" id="{DCC6BEDC-4EA5-63DB-BCE9-46F79D768FF6}"/>
                </a:ext>
              </a:extLst>
            </p:cNvPr>
            <p:cNvSpPr/>
            <p:nvPr/>
          </p:nvSpPr>
          <p:spPr>
            <a:xfrm>
              <a:off x="6340828" y="955037"/>
              <a:ext cx="715920" cy="71592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3" name="Picture 12">
              <a:extLst>
                <a:ext uri="{FF2B5EF4-FFF2-40B4-BE49-F238E27FC236}">
                  <a16:creationId xmlns:a16="http://schemas.microsoft.com/office/drawing/2014/main" id="{13D9A74B-9C1F-4E68-E47E-39F644CBF1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6099" y="1040308"/>
              <a:ext cx="545378" cy="545378"/>
            </a:xfrm>
            <a:prstGeom prst="rect">
              <a:avLst/>
            </a:prstGeom>
          </p:spPr>
        </p:pic>
      </p:grpSp>
      <p:sp>
        <p:nvSpPr>
          <p:cNvPr id="23" name="TextBox 22">
            <a:extLst>
              <a:ext uri="{FF2B5EF4-FFF2-40B4-BE49-F238E27FC236}">
                <a16:creationId xmlns:a16="http://schemas.microsoft.com/office/drawing/2014/main" id="{1FE628B4-E6DE-12CE-F09C-374688CEFD67}"/>
              </a:ext>
            </a:extLst>
          </p:cNvPr>
          <p:cNvSpPr txBox="1"/>
          <p:nvPr/>
        </p:nvSpPr>
        <p:spPr>
          <a:xfrm>
            <a:off x="1055989" y="165879"/>
            <a:ext cx="5206548" cy="561692"/>
          </a:xfrm>
          <a:prstGeom prst="rect">
            <a:avLst/>
          </a:prstGeom>
          <a:noFill/>
        </p:spPr>
        <p:txBody>
          <a:bodyPr wrap="square">
            <a:spAutoFit/>
          </a:bodyPr>
          <a:lstStyle/>
          <a:p>
            <a:pPr marL="0" marR="0" lvl="0" indent="0" algn="l" defTabSz="548640" rtl="0" eaLnBrk="1" fontAlgn="auto" latinLnBrk="0" hangingPunct="1">
              <a:lnSpc>
                <a:spcPct val="100000"/>
              </a:lnSpc>
              <a:spcBef>
                <a:spcPts val="0"/>
              </a:spcBef>
              <a:spcAft>
                <a:spcPts val="300"/>
              </a:spcAft>
              <a:buClrTx/>
              <a:buSzTx/>
              <a:buFontTx/>
              <a:buNone/>
              <a:tabLst/>
              <a:defRPr/>
            </a:pPr>
            <a:r>
              <a:rPr kumimoji="0" lang="id-ID" sz="1800" i="0" u="none" strike="noStrike" kern="1200" cap="none" spc="0" normalizeH="0" baseline="0" noProof="0" dirty="0">
                <a:ln>
                  <a:noFill/>
                </a:ln>
                <a:solidFill>
                  <a:schemeClr val="bg2">
                    <a:lumMod val="50000"/>
                  </a:schemeClr>
                </a:solidFill>
                <a:effectLst/>
                <a:uLnTx/>
                <a:uFillTx/>
                <a:latin typeface="Verdana" panose="020B0604030504040204" pitchFamily="34" charset="0"/>
                <a:ea typeface="Verdana" panose="020B0604030504040204" pitchFamily="34" charset="0"/>
                <a:cs typeface="Open Sans" panose="020B0606030504020204" pitchFamily="34" charset="0"/>
              </a:rPr>
              <a:t>Perkembangan</a:t>
            </a:r>
            <a:r>
              <a:rPr lang="en-US" b="1" dirty="0">
                <a:solidFill>
                  <a:srgbClr val="4472C4"/>
                </a:solidFill>
                <a:latin typeface="Verdana" panose="020B0604030504040204" pitchFamily="34" charset="0"/>
                <a:ea typeface="Verdana" panose="020B0604030504040204" pitchFamily="34" charset="0"/>
                <a:cs typeface="Open Sans" panose="020B0606030504020204" pitchFamily="34" charset="0"/>
              </a:rPr>
              <a:t> </a:t>
            </a:r>
            <a:r>
              <a:rPr lang="id-ID" b="1" dirty="0">
                <a:solidFill>
                  <a:srgbClr val="4472C4"/>
                </a:solidFill>
                <a:latin typeface="Verdana" panose="020B0604030504040204" pitchFamily="34" charset="0"/>
                <a:ea typeface="Verdana" panose="020B0604030504040204" pitchFamily="34" charset="0"/>
                <a:cs typeface="Open Sans" panose="020B0606030504020204" pitchFamily="34" charset="0"/>
              </a:rPr>
              <a:t>Percakapan</a:t>
            </a:r>
            <a:r>
              <a:rPr lang="en-US" b="1" dirty="0">
                <a:solidFill>
                  <a:srgbClr val="4472C4"/>
                </a:solidFill>
                <a:latin typeface="Verdana" panose="020B0604030504040204" pitchFamily="34" charset="0"/>
                <a:ea typeface="Verdana" panose="020B0604030504040204" pitchFamily="34" charset="0"/>
                <a:cs typeface="Open Sans" panose="020B0606030504020204" pitchFamily="34" charset="0"/>
              </a:rPr>
              <a:t> </a:t>
            </a:r>
            <a:r>
              <a:rPr kumimoji="0" lang="id-ID" sz="1800" b="1" i="0" u="none" strike="noStrike" kern="1200" cap="none" spc="0" normalizeH="0" baseline="0" noProof="0" dirty="0" err="1">
                <a:ln>
                  <a:noFill/>
                </a:ln>
                <a:solidFill>
                  <a:srgbClr val="4472C4"/>
                </a:solidFill>
                <a:effectLst/>
                <a:uLnTx/>
                <a:uFillTx/>
                <a:latin typeface="Verdana" panose="020B0604030504040204" pitchFamily="34" charset="0"/>
                <a:ea typeface="Verdana" panose="020B0604030504040204" pitchFamily="34" charset="0"/>
                <a:cs typeface="Open Sans" panose="020B0606030504020204" pitchFamily="34" charset="0"/>
              </a:rPr>
              <a:t>Netizen</a:t>
            </a:r>
            <a:r>
              <a:rPr kumimoji="0" lang="id-ID" sz="1800" b="1" i="0" u="none" strike="noStrike" kern="1200" cap="none" spc="0" normalizeH="0" baseline="0" noProof="0" dirty="0">
                <a:ln>
                  <a:noFill/>
                </a:ln>
                <a:solidFill>
                  <a:srgbClr val="4472C4"/>
                </a:solidFill>
                <a:effectLst/>
                <a:uLnTx/>
                <a:uFillTx/>
                <a:latin typeface="Verdana" panose="020B0604030504040204" pitchFamily="34" charset="0"/>
                <a:ea typeface="Verdana" panose="020B0604030504040204" pitchFamily="34" charset="0"/>
                <a:cs typeface="Open Sans" panose="020B0606030504020204" pitchFamily="34" charset="0"/>
              </a:rPr>
              <a:t>? </a:t>
            </a:r>
          </a:p>
          <a:p>
            <a:pPr marL="0" marR="0" lvl="0" indent="0" algn="l" defTabSz="548640" rtl="0" eaLnBrk="1" fontAlgn="auto" latinLnBrk="0" hangingPunct="1">
              <a:lnSpc>
                <a:spcPct val="100000"/>
              </a:lnSpc>
              <a:spcBef>
                <a:spcPts val="0"/>
              </a:spcBef>
              <a:spcAft>
                <a:spcPts val="300"/>
              </a:spcAft>
              <a:buClrTx/>
              <a:buSzTx/>
              <a:buFontTx/>
              <a:buNone/>
              <a:tabLst/>
              <a:defRPr/>
            </a:pPr>
            <a:r>
              <a:rPr kumimoji="0" lang="id-ID" sz="1000" b="0" i="0" u="none" strike="noStrike" kern="1200" cap="none" spc="0" normalizeH="0" baseline="0" noProof="0" dirty="0">
                <a:ln>
                  <a:noFill/>
                </a:ln>
                <a:solidFill>
                  <a:schemeClr val="bg2">
                    <a:lumMod val="50000"/>
                  </a:schemeClr>
                </a:solidFill>
                <a:effectLst/>
                <a:uLnTx/>
                <a:uFillTx/>
                <a:latin typeface="Verdana" panose="020B0604030504040204" pitchFamily="34" charset="0"/>
                <a:ea typeface="Verdana" panose="020B0604030504040204" pitchFamily="34" charset="0"/>
                <a:cs typeface="Open Sans" panose="020B0606030504020204" pitchFamily="34" charset="0"/>
              </a:rPr>
              <a:t>Media Sosial | </a:t>
            </a:r>
            <a:r>
              <a:rPr kumimoji="0" lang="id-ID" altLang="id-ID" sz="1000" b="0" i="0" u="none" strike="noStrike" kern="1200" cap="none" spc="0" normalizeH="0" baseline="0" noProof="0" dirty="0">
                <a:ln>
                  <a:noFill/>
                </a:ln>
                <a:solidFill>
                  <a:schemeClr val="bg2">
                    <a:lumMod val="50000"/>
                  </a:schemeClr>
                </a:solidFill>
                <a:effectLst/>
                <a:uLnTx/>
                <a:uFillTx/>
                <a:latin typeface="Verdana" panose="020B0604030504040204" pitchFamily="34" charset="0"/>
                <a:ea typeface="Verdana" panose="020B0604030504040204" pitchFamily="34" charset="0"/>
                <a:cs typeface="Open Sans" panose="020B0606030504020204" pitchFamily="34" charset="0"/>
              </a:rPr>
              <a:t>IKN 1 – 15 </a:t>
            </a:r>
            <a:r>
              <a:rPr lang="id-ID" altLang="id-ID" sz="10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Januari 2024</a:t>
            </a:r>
            <a:endParaRPr kumimoji="0" lang="id-ID" sz="1400" b="0" i="0" u="none" strike="noStrike" kern="1200" cap="none" spc="0" normalizeH="0" baseline="0" noProof="0" dirty="0">
              <a:ln>
                <a:noFill/>
              </a:ln>
              <a:solidFill>
                <a:schemeClr val="bg2">
                  <a:lumMod val="50000"/>
                </a:scheme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78" name="Text Point">
            <a:extLst>
              <a:ext uri="{FF2B5EF4-FFF2-40B4-BE49-F238E27FC236}">
                <a16:creationId xmlns:a16="http://schemas.microsoft.com/office/drawing/2014/main" id="{3F9C03B4-4E70-0062-BC46-46E9B89BFAF0}"/>
              </a:ext>
            </a:extLst>
          </p:cNvPr>
          <p:cNvSpPr txBox="1"/>
          <p:nvPr/>
        </p:nvSpPr>
        <p:spPr>
          <a:xfrm>
            <a:off x="9388611" y="921324"/>
            <a:ext cx="2337480" cy="2548326"/>
          </a:xfrm>
          <a:prstGeom prst="rect">
            <a:avLst/>
          </a:prstGeom>
          <a:noFill/>
        </p:spPr>
        <p:txBody>
          <a:bodyPr wrap="square">
            <a:spAutoFit/>
          </a:bodyPr>
          <a:lstStyle/>
          <a:p>
            <a:pPr marL="171450" lvl="0" indent="-171450">
              <a:lnSpc>
                <a:spcPct val="110000"/>
              </a:lnSpc>
              <a:spcAft>
                <a:spcPts val="600"/>
              </a:spcAft>
              <a:buFont typeface="Arial" panose="020B0604020202020204" pitchFamily="34" charset="0"/>
              <a:buChar char="•"/>
              <a:defRPr/>
            </a:pPr>
            <a:r>
              <a:rPr lang="id-ID" altLang="en-US" sz="1100" dirty="0">
                <a:solidFill>
                  <a:schemeClr val="bg1"/>
                </a:solidFill>
                <a:cs typeface="Calibri" panose="020F0502020204030204" charset="0"/>
                <a:sym typeface="+mn-ea"/>
              </a:rPr>
              <a:t>Perhatian terhadap IKN </a:t>
            </a:r>
            <a:r>
              <a:rPr lang="id-ID" altLang="en-US" sz="1100" b="1" dirty="0">
                <a:solidFill>
                  <a:schemeClr val="bg1"/>
                </a:solidFill>
                <a:cs typeface="Calibri" panose="020F0502020204030204" charset="0"/>
                <a:sym typeface="+mn-ea"/>
              </a:rPr>
              <a:t>cenderung tidak meningkat </a:t>
            </a:r>
            <a:r>
              <a:rPr lang="id-ID" altLang="en-US" sz="1100" dirty="0">
                <a:solidFill>
                  <a:schemeClr val="bg1"/>
                </a:solidFill>
                <a:cs typeface="Calibri" panose="020F0502020204030204" charset="0"/>
                <a:sym typeface="+mn-ea"/>
              </a:rPr>
              <a:t>namun sempat mengalami lonjakan karena isu-isu tertentu.</a:t>
            </a:r>
            <a:endParaRPr lang="id-ID" altLang="en-US" sz="1100" b="1" dirty="0">
              <a:solidFill>
                <a:schemeClr val="bg1"/>
              </a:solidFill>
              <a:cs typeface="Calibri" panose="020F0502020204030204" charset="0"/>
              <a:sym typeface="+mn-ea"/>
            </a:endParaRPr>
          </a:p>
          <a:p>
            <a:pPr marL="171450" lvl="0" indent="-171450">
              <a:lnSpc>
                <a:spcPct val="110000"/>
              </a:lnSpc>
              <a:spcAft>
                <a:spcPts val="600"/>
              </a:spcAft>
              <a:buFont typeface="Arial" panose="020B0604020202020204" pitchFamily="34" charset="0"/>
              <a:buChar char="•"/>
              <a:defRPr/>
            </a:pPr>
            <a:r>
              <a:rPr lang="id-ID" altLang="en-US" sz="1100" dirty="0">
                <a:solidFill>
                  <a:schemeClr val="bg1"/>
                </a:solidFill>
                <a:cs typeface="Calibri" panose="020F0502020204030204" charset="0"/>
                <a:sym typeface="+mn-ea"/>
              </a:rPr>
              <a:t>Pasca debat, </a:t>
            </a:r>
            <a:r>
              <a:rPr lang="id-ID" altLang="en-US" sz="1100" b="1" dirty="0">
                <a:solidFill>
                  <a:schemeClr val="bg1"/>
                </a:solidFill>
                <a:cs typeface="Calibri" panose="020F0502020204030204" charset="0"/>
                <a:sym typeface="+mn-ea"/>
              </a:rPr>
              <a:t>Prabowo dikritik </a:t>
            </a:r>
            <a:r>
              <a:rPr lang="id-ID" altLang="en-US" sz="1100" dirty="0">
                <a:solidFill>
                  <a:schemeClr val="bg1"/>
                </a:solidFill>
                <a:cs typeface="Calibri" panose="020F0502020204030204" charset="0"/>
                <a:sym typeface="+mn-ea"/>
              </a:rPr>
              <a:t>karena </a:t>
            </a:r>
            <a:r>
              <a:rPr lang="id-ID" altLang="en-US" sz="1100" b="1" dirty="0">
                <a:solidFill>
                  <a:schemeClr val="bg1"/>
                </a:solidFill>
                <a:cs typeface="Calibri" panose="020F0502020204030204" charset="0"/>
                <a:sym typeface="+mn-ea"/>
              </a:rPr>
              <a:t>kepemilikan tanah di IKN.</a:t>
            </a:r>
            <a:endParaRPr lang="id-ID" altLang="en-US" sz="1100" dirty="0">
              <a:solidFill>
                <a:schemeClr val="bg1"/>
              </a:solidFill>
              <a:cs typeface="Calibri" panose="020F0502020204030204" charset="0"/>
              <a:sym typeface="+mn-ea"/>
            </a:endParaRPr>
          </a:p>
          <a:p>
            <a:pPr marL="171450" lvl="0" indent="-171450">
              <a:lnSpc>
                <a:spcPct val="110000"/>
              </a:lnSpc>
              <a:spcAft>
                <a:spcPts val="600"/>
              </a:spcAft>
              <a:buFont typeface="Arial" panose="020B0604020202020204" pitchFamily="34" charset="0"/>
              <a:buChar char="•"/>
              <a:defRPr/>
            </a:pPr>
            <a:r>
              <a:rPr lang="id-ID" altLang="en-US" sz="1100" dirty="0">
                <a:solidFill>
                  <a:schemeClr val="bg1"/>
                </a:solidFill>
                <a:cs typeface="Calibri" panose="020F0502020204030204" charset="0"/>
                <a:sym typeface="+mn-ea"/>
              </a:rPr>
              <a:t>Pemerintah </a:t>
            </a:r>
            <a:r>
              <a:rPr lang="id-ID" altLang="en-US" sz="1100" b="1" dirty="0">
                <a:solidFill>
                  <a:schemeClr val="bg1"/>
                </a:solidFill>
                <a:cs typeface="Calibri" panose="020F0502020204030204" charset="0"/>
                <a:sym typeface="+mn-ea"/>
              </a:rPr>
              <a:t>dikritik karena ingin menggelontorkan triliunan uang </a:t>
            </a:r>
            <a:r>
              <a:rPr lang="id-ID" altLang="en-US" sz="1100" dirty="0">
                <a:solidFill>
                  <a:schemeClr val="bg1"/>
                </a:solidFill>
                <a:cs typeface="Calibri" panose="020F0502020204030204" charset="0"/>
                <a:sym typeface="+mn-ea"/>
              </a:rPr>
              <a:t>untuk pembangunan IKN.</a:t>
            </a:r>
            <a:endParaRPr lang="id-ID" altLang="en-US" sz="1100" b="1" dirty="0">
              <a:solidFill>
                <a:schemeClr val="bg1"/>
              </a:solidFill>
              <a:cs typeface="Calibri" panose="020F0502020204030204" charset="0"/>
              <a:sym typeface="+mn-ea"/>
            </a:endParaRPr>
          </a:p>
          <a:p>
            <a:pPr marL="171450" lvl="0" indent="-171450">
              <a:lnSpc>
                <a:spcPct val="110000"/>
              </a:lnSpc>
              <a:spcAft>
                <a:spcPts val="600"/>
              </a:spcAft>
              <a:buFont typeface="Arial" panose="020B0604020202020204" pitchFamily="34" charset="0"/>
              <a:buChar char="•"/>
              <a:defRPr/>
            </a:pPr>
            <a:r>
              <a:rPr lang="id-ID" altLang="en-US" sz="1100" dirty="0" err="1">
                <a:solidFill>
                  <a:schemeClr val="bg1"/>
                </a:solidFill>
                <a:cs typeface="Calibri" panose="020F0502020204030204" charset="0"/>
                <a:sym typeface="+mn-ea"/>
              </a:rPr>
              <a:t>Netizen</a:t>
            </a:r>
            <a:r>
              <a:rPr lang="id-ID" altLang="en-US" sz="1100" dirty="0">
                <a:solidFill>
                  <a:schemeClr val="bg1"/>
                </a:solidFill>
                <a:cs typeface="Calibri" panose="020F0502020204030204" charset="0"/>
                <a:sym typeface="+mn-ea"/>
              </a:rPr>
              <a:t> </a:t>
            </a:r>
            <a:r>
              <a:rPr lang="id-ID" altLang="en-US" sz="1100" b="1" dirty="0">
                <a:solidFill>
                  <a:schemeClr val="bg1"/>
                </a:solidFill>
                <a:cs typeface="Calibri" panose="020F0502020204030204" charset="0"/>
                <a:sym typeface="+mn-ea"/>
              </a:rPr>
              <a:t>soroti isu Djarum dan </a:t>
            </a:r>
            <a:r>
              <a:rPr lang="id-ID" altLang="en-US" sz="1100" b="1" dirty="0" err="1">
                <a:solidFill>
                  <a:schemeClr val="bg1"/>
                </a:solidFill>
                <a:cs typeface="Calibri" panose="020F0502020204030204" charset="0"/>
                <a:sym typeface="+mn-ea"/>
              </a:rPr>
              <a:t>Wings</a:t>
            </a:r>
            <a:r>
              <a:rPr lang="id-ID" altLang="en-US" sz="1100" b="1" dirty="0">
                <a:solidFill>
                  <a:schemeClr val="bg1"/>
                </a:solidFill>
                <a:cs typeface="Calibri" panose="020F0502020204030204" charset="0"/>
                <a:sym typeface="+mn-ea"/>
              </a:rPr>
              <a:t> Group hengkang dari konsorsium IKN.</a:t>
            </a:r>
            <a:endParaRPr lang="id-ID" altLang="en-US" sz="1100" dirty="0">
              <a:solidFill>
                <a:schemeClr val="bg1"/>
              </a:solidFill>
              <a:cs typeface="Calibri" panose="020F0502020204030204" charset="0"/>
              <a:sym typeface="+mn-ea"/>
            </a:endParaRPr>
          </a:p>
        </p:txBody>
      </p:sp>
      <p:graphicFrame>
        <p:nvGraphicFramePr>
          <p:cNvPr id="90" name="Chart 89">
            <a:extLst>
              <a:ext uri="{FF2B5EF4-FFF2-40B4-BE49-F238E27FC236}">
                <a16:creationId xmlns:a16="http://schemas.microsoft.com/office/drawing/2014/main" id="{2D9E8F8D-93B0-0D2F-A969-7F2C769A9355}"/>
              </a:ext>
            </a:extLst>
          </p:cNvPr>
          <p:cNvGraphicFramePr/>
          <p:nvPr>
            <p:extLst>
              <p:ext uri="{D42A27DB-BD31-4B8C-83A1-F6EECF244321}">
                <p14:modId xmlns:p14="http://schemas.microsoft.com/office/powerpoint/2010/main" val="4080395693"/>
              </p:ext>
            </p:extLst>
          </p:nvPr>
        </p:nvGraphicFramePr>
        <p:xfrm>
          <a:off x="372851" y="1801303"/>
          <a:ext cx="8621024" cy="4182470"/>
        </p:xfrm>
        <a:graphic>
          <a:graphicData uri="http://schemas.openxmlformats.org/drawingml/2006/chart">
            <c:chart xmlns:c="http://schemas.openxmlformats.org/drawingml/2006/chart" xmlns:r="http://schemas.openxmlformats.org/officeDocument/2006/relationships" r:id="rId3"/>
          </a:graphicData>
        </a:graphic>
      </p:graphicFrame>
      <p:sp>
        <p:nvSpPr>
          <p:cNvPr id="91" name="TextBox 90">
            <a:extLst>
              <a:ext uri="{FF2B5EF4-FFF2-40B4-BE49-F238E27FC236}">
                <a16:creationId xmlns:a16="http://schemas.microsoft.com/office/drawing/2014/main" id="{BE97B5E0-38AA-C360-DB05-4B30AEE6EC96}"/>
              </a:ext>
            </a:extLst>
          </p:cNvPr>
          <p:cNvSpPr txBox="1"/>
          <p:nvPr/>
        </p:nvSpPr>
        <p:spPr>
          <a:xfrm>
            <a:off x="372851" y="1218494"/>
            <a:ext cx="5479142" cy="461665"/>
          </a:xfrm>
          <a:prstGeom prst="rect">
            <a:avLst/>
          </a:prstGeom>
          <a:noFill/>
        </p:spPr>
        <p:txBody>
          <a:bodyPr wrap="square"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id-ID" sz="1200" b="1"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Grafik Percakapan </a:t>
            </a:r>
            <a:r>
              <a:rPr lang="id-ID" sz="1200" b="1" dirty="0" err="1">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Netizen</a:t>
            </a:r>
            <a:r>
              <a:rPr lang="id-ID" sz="1200" b="1"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 </a:t>
            </a:r>
          </a:p>
          <a:p>
            <a:pPr marL="0" marR="0" lvl="0" indent="0" defTabSz="914400" rtl="0" eaLnBrk="1" fontAlgn="auto" latinLnBrk="0" hangingPunct="1">
              <a:lnSpc>
                <a:spcPct val="100000"/>
              </a:lnSpc>
              <a:spcBef>
                <a:spcPts val="0"/>
              </a:spcBef>
              <a:spcAft>
                <a:spcPts val="0"/>
              </a:spcAft>
              <a:buClrTx/>
              <a:buSzTx/>
              <a:buFontTx/>
              <a:buNone/>
              <a:tabLst/>
              <a:defRPr/>
            </a:pPr>
            <a:r>
              <a:rPr lang="id-ID" sz="12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Terkait IKN di Media Sosial Selama 202</a:t>
            </a:r>
            <a:r>
              <a:rPr lang="en-US" sz="120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4</a:t>
            </a:r>
            <a:endParaRPr lang="id-ID" sz="44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endParaRPr>
          </a:p>
        </p:txBody>
      </p:sp>
      <p:sp>
        <p:nvSpPr>
          <p:cNvPr id="92" name="TextBox 91">
            <a:extLst>
              <a:ext uri="{FF2B5EF4-FFF2-40B4-BE49-F238E27FC236}">
                <a16:creationId xmlns:a16="http://schemas.microsoft.com/office/drawing/2014/main" id="{1D7C849A-4188-4A1C-DA04-8B8B0ECFF010}"/>
              </a:ext>
            </a:extLst>
          </p:cNvPr>
          <p:cNvSpPr txBox="1"/>
          <p:nvPr/>
        </p:nvSpPr>
        <p:spPr>
          <a:xfrm>
            <a:off x="372851" y="6177290"/>
            <a:ext cx="5479142" cy="261610"/>
          </a:xfrm>
          <a:prstGeom prst="rect">
            <a:avLst/>
          </a:prstGeom>
          <a:noFill/>
        </p:spPr>
        <p:txBody>
          <a:bodyPr wrap="square" rtlCol="0" anchor="b">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id-ID" sz="1050" b="1"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Total Data</a:t>
            </a:r>
            <a:r>
              <a:rPr lang="id-ID" sz="105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 : 36.343 percakapan di media sosial</a:t>
            </a:r>
            <a:endParaRPr lang="id-ID" sz="36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endParaRPr>
          </a:p>
        </p:txBody>
      </p:sp>
      <p:grpSp>
        <p:nvGrpSpPr>
          <p:cNvPr id="2" name="Group 1">
            <a:extLst>
              <a:ext uri="{FF2B5EF4-FFF2-40B4-BE49-F238E27FC236}">
                <a16:creationId xmlns:a16="http://schemas.microsoft.com/office/drawing/2014/main" id="{577FC5A5-E8C7-45D7-2D9A-BFE8DC05DB02}"/>
              </a:ext>
            </a:extLst>
          </p:cNvPr>
          <p:cNvGrpSpPr/>
          <p:nvPr/>
        </p:nvGrpSpPr>
        <p:grpSpPr>
          <a:xfrm>
            <a:off x="9695586" y="5294984"/>
            <a:ext cx="1723526" cy="336735"/>
            <a:chOff x="9695588" y="5506830"/>
            <a:chExt cx="1723526" cy="336735"/>
          </a:xfrm>
        </p:grpSpPr>
        <p:pic>
          <p:nvPicPr>
            <p:cNvPr id="3" name="Graphic 2">
              <a:extLst>
                <a:ext uri="{FF2B5EF4-FFF2-40B4-BE49-F238E27FC236}">
                  <a16:creationId xmlns:a16="http://schemas.microsoft.com/office/drawing/2014/main" id="{330FD85F-3F51-B74F-0863-C8BF8CD03B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695588" y="5506830"/>
              <a:ext cx="336735" cy="336735"/>
            </a:xfrm>
            <a:prstGeom prst="rect">
              <a:avLst/>
            </a:prstGeom>
          </p:spPr>
        </p:pic>
        <p:sp>
          <p:nvSpPr>
            <p:cNvPr id="4" name="TextBox 3">
              <a:extLst>
                <a:ext uri="{FF2B5EF4-FFF2-40B4-BE49-F238E27FC236}">
                  <a16:creationId xmlns:a16="http://schemas.microsoft.com/office/drawing/2014/main" id="{B7632D13-6A14-206C-DD60-BA7F3D96D165}"/>
                </a:ext>
              </a:extLst>
            </p:cNvPr>
            <p:cNvSpPr txBox="1"/>
            <p:nvPr/>
          </p:nvSpPr>
          <p:spPr>
            <a:xfrm>
              <a:off x="10166504" y="5543238"/>
              <a:ext cx="1252610" cy="263918"/>
            </a:xfrm>
            <a:prstGeom prst="rect">
              <a:avLst/>
            </a:prstGeom>
            <a:noFill/>
          </p:spPr>
          <p:txBody>
            <a:bodyPr wrap="square" rtlCol="0">
              <a:spAutoFit/>
            </a:bodyPr>
            <a:lstStyle/>
            <a:p>
              <a:pPr marL="0" marR="0" lvl="0" indent="0" algn="l" defTabSz="548640" rtl="0" eaLnBrk="1" fontAlgn="auto" latinLnBrk="0" hangingPunct="1">
                <a:lnSpc>
                  <a:spcPct val="120000"/>
                </a:lnSpc>
                <a:spcBef>
                  <a:spcPts val="0"/>
                </a:spcBef>
                <a:spcAft>
                  <a:spcPts val="720"/>
                </a:spcAft>
                <a:buClrTx/>
                <a:buSzTx/>
                <a:buFontTx/>
                <a:buNone/>
                <a:tabLst/>
                <a:defRPr/>
              </a:pPr>
              <a:r>
                <a:rPr kumimoji="0" lang="id-ID" sz="10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726 Data (1.99%)</a:t>
              </a:r>
              <a:endParaRPr kumimoji="0" lang="id-ID" sz="100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 name="Group 4">
            <a:extLst>
              <a:ext uri="{FF2B5EF4-FFF2-40B4-BE49-F238E27FC236}">
                <a16:creationId xmlns:a16="http://schemas.microsoft.com/office/drawing/2014/main" id="{FE9EFAAB-EF7C-61F4-D6AB-16243BE0878D}"/>
              </a:ext>
            </a:extLst>
          </p:cNvPr>
          <p:cNvGrpSpPr/>
          <p:nvPr/>
        </p:nvGrpSpPr>
        <p:grpSpPr>
          <a:xfrm>
            <a:off x="9695587" y="4774564"/>
            <a:ext cx="1723526" cy="336735"/>
            <a:chOff x="9695588" y="5068570"/>
            <a:chExt cx="1723526" cy="336735"/>
          </a:xfrm>
        </p:grpSpPr>
        <p:pic>
          <p:nvPicPr>
            <p:cNvPr id="6" name="Graphic 5">
              <a:extLst>
                <a:ext uri="{FF2B5EF4-FFF2-40B4-BE49-F238E27FC236}">
                  <a16:creationId xmlns:a16="http://schemas.microsoft.com/office/drawing/2014/main" id="{ADCB1350-68E4-809C-6F8A-531534A555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9695588" y="5068570"/>
              <a:ext cx="336735" cy="336735"/>
            </a:xfrm>
            <a:prstGeom prst="rect">
              <a:avLst/>
            </a:prstGeom>
          </p:spPr>
        </p:pic>
        <p:sp>
          <p:nvSpPr>
            <p:cNvPr id="7" name="TextBox 6">
              <a:extLst>
                <a:ext uri="{FF2B5EF4-FFF2-40B4-BE49-F238E27FC236}">
                  <a16:creationId xmlns:a16="http://schemas.microsoft.com/office/drawing/2014/main" id="{537B2CA8-B5BB-FFB5-DF4C-241C9505E31A}"/>
                </a:ext>
              </a:extLst>
            </p:cNvPr>
            <p:cNvSpPr txBox="1"/>
            <p:nvPr/>
          </p:nvSpPr>
          <p:spPr>
            <a:xfrm>
              <a:off x="10166504" y="5104978"/>
              <a:ext cx="1252610" cy="263918"/>
            </a:xfrm>
            <a:prstGeom prst="rect">
              <a:avLst/>
            </a:prstGeom>
            <a:noFill/>
          </p:spPr>
          <p:txBody>
            <a:bodyPr wrap="square" rtlCol="0">
              <a:spAutoFit/>
            </a:bodyPr>
            <a:lstStyle/>
            <a:p>
              <a:pPr marL="0" marR="0" lvl="0" indent="0" algn="l" defTabSz="548640" rtl="0" eaLnBrk="1" fontAlgn="auto" latinLnBrk="0" hangingPunct="1">
                <a:lnSpc>
                  <a:spcPct val="120000"/>
                </a:lnSpc>
                <a:spcBef>
                  <a:spcPts val="0"/>
                </a:spcBef>
                <a:spcAft>
                  <a:spcPts val="720"/>
                </a:spcAft>
                <a:buClrTx/>
                <a:buSzTx/>
                <a:buFontTx/>
                <a:buNone/>
                <a:tabLst/>
                <a:defRPr/>
              </a:pPr>
              <a:r>
                <a:rPr kumimoji="0" lang="id-ID" sz="10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7.351 Data (20%)</a:t>
              </a:r>
              <a:endParaRPr kumimoji="0" lang="id-ID" sz="100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 name="Group 7">
            <a:extLst>
              <a:ext uri="{FF2B5EF4-FFF2-40B4-BE49-F238E27FC236}">
                <a16:creationId xmlns:a16="http://schemas.microsoft.com/office/drawing/2014/main" id="{C727E8A1-7A82-8940-95DA-DABBD4C747DA}"/>
              </a:ext>
            </a:extLst>
          </p:cNvPr>
          <p:cNvGrpSpPr/>
          <p:nvPr/>
        </p:nvGrpSpPr>
        <p:grpSpPr>
          <a:xfrm>
            <a:off x="9695588" y="4254144"/>
            <a:ext cx="1723526" cy="336735"/>
            <a:chOff x="9695588" y="4630310"/>
            <a:chExt cx="1723526" cy="336735"/>
          </a:xfrm>
        </p:grpSpPr>
        <p:pic>
          <p:nvPicPr>
            <p:cNvPr id="9" name="Graphic 8">
              <a:extLst>
                <a:ext uri="{FF2B5EF4-FFF2-40B4-BE49-F238E27FC236}">
                  <a16:creationId xmlns:a16="http://schemas.microsoft.com/office/drawing/2014/main" id="{0F8FCA36-AB61-86F3-63D5-15FC103A4C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695588" y="4630310"/>
              <a:ext cx="336735" cy="336735"/>
            </a:xfrm>
            <a:prstGeom prst="rect">
              <a:avLst/>
            </a:prstGeom>
          </p:spPr>
        </p:pic>
        <p:sp>
          <p:nvSpPr>
            <p:cNvPr id="10" name="TextBox 9">
              <a:extLst>
                <a:ext uri="{FF2B5EF4-FFF2-40B4-BE49-F238E27FC236}">
                  <a16:creationId xmlns:a16="http://schemas.microsoft.com/office/drawing/2014/main" id="{473C40E2-3D0F-4575-5914-46E92B2DB875}"/>
                </a:ext>
              </a:extLst>
            </p:cNvPr>
            <p:cNvSpPr txBox="1"/>
            <p:nvPr/>
          </p:nvSpPr>
          <p:spPr>
            <a:xfrm>
              <a:off x="10166504" y="4666718"/>
              <a:ext cx="1252610" cy="263918"/>
            </a:xfrm>
            <a:prstGeom prst="rect">
              <a:avLst/>
            </a:prstGeom>
            <a:noFill/>
          </p:spPr>
          <p:txBody>
            <a:bodyPr wrap="square" rtlCol="0">
              <a:spAutoFit/>
            </a:bodyPr>
            <a:lstStyle/>
            <a:p>
              <a:pPr marL="0" marR="0" lvl="0" indent="0" algn="l" defTabSz="548640" rtl="0" eaLnBrk="1" fontAlgn="auto" latinLnBrk="0" hangingPunct="1">
                <a:lnSpc>
                  <a:spcPct val="120000"/>
                </a:lnSpc>
                <a:spcBef>
                  <a:spcPts val="0"/>
                </a:spcBef>
                <a:spcAft>
                  <a:spcPts val="720"/>
                </a:spcAft>
                <a:buClrTx/>
                <a:buSzTx/>
                <a:buFontTx/>
                <a:buNone/>
                <a:tabLst/>
                <a:defRPr/>
              </a:pPr>
              <a:r>
                <a:rPr lang="id-ID" sz="1000" b="1" dirty="0">
                  <a:solidFill>
                    <a:prstClr val="white"/>
                  </a:solidFill>
                  <a:latin typeface="Open Sans" panose="020B0606030504020204" pitchFamily="34" charset="0"/>
                  <a:ea typeface="Open Sans" panose="020B0606030504020204" pitchFamily="34" charset="0"/>
                  <a:cs typeface="Open Sans" panose="020B0606030504020204" pitchFamily="34" charset="0"/>
                </a:rPr>
                <a:t>586 </a:t>
              </a:r>
              <a:r>
                <a:rPr kumimoji="0" lang="id-ID" sz="10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Data (1.6%)</a:t>
              </a:r>
              <a:endParaRPr kumimoji="0" lang="id-ID" sz="100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2" name="Group 11">
            <a:extLst>
              <a:ext uri="{FF2B5EF4-FFF2-40B4-BE49-F238E27FC236}">
                <a16:creationId xmlns:a16="http://schemas.microsoft.com/office/drawing/2014/main" id="{F0C41410-6818-CF9C-67A6-DA7A555276D5}"/>
              </a:ext>
            </a:extLst>
          </p:cNvPr>
          <p:cNvGrpSpPr/>
          <p:nvPr/>
        </p:nvGrpSpPr>
        <p:grpSpPr>
          <a:xfrm>
            <a:off x="9695589" y="3733724"/>
            <a:ext cx="1912546" cy="336735"/>
            <a:chOff x="9695589" y="4192050"/>
            <a:chExt cx="1912546" cy="336735"/>
          </a:xfrm>
        </p:grpSpPr>
        <p:pic>
          <p:nvPicPr>
            <p:cNvPr id="16" name="Graphic 15">
              <a:extLst>
                <a:ext uri="{FF2B5EF4-FFF2-40B4-BE49-F238E27FC236}">
                  <a16:creationId xmlns:a16="http://schemas.microsoft.com/office/drawing/2014/main" id="{21D9B0B3-98EB-C8A7-7E7A-C313E2E704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95589" y="4192050"/>
              <a:ext cx="336735" cy="336735"/>
            </a:xfrm>
            <a:prstGeom prst="rect">
              <a:avLst/>
            </a:prstGeom>
          </p:spPr>
        </p:pic>
        <p:sp>
          <p:nvSpPr>
            <p:cNvPr id="17" name="TextBox 16">
              <a:extLst>
                <a:ext uri="{FF2B5EF4-FFF2-40B4-BE49-F238E27FC236}">
                  <a16:creationId xmlns:a16="http://schemas.microsoft.com/office/drawing/2014/main" id="{6F53D3C1-B465-3685-498C-3E867E6FA463}"/>
                </a:ext>
              </a:extLst>
            </p:cNvPr>
            <p:cNvSpPr txBox="1"/>
            <p:nvPr/>
          </p:nvSpPr>
          <p:spPr>
            <a:xfrm>
              <a:off x="10166504" y="4228458"/>
              <a:ext cx="1441631" cy="263918"/>
            </a:xfrm>
            <a:prstGeom prst="rect">
              <a:avLst/>
            </a:prstGeom>
            <a:noFill/>
          </p:spPr>
          <p:txBody>
            <a:bodyPr wrap="square" rtlCol="0">
              <a:spAutoFit/>
            </a:bodyPr>
            <a:lstStyle/>
            <a:p>
              <a:pPr marL="0" marR="0" lvl="0" indent="0" algn="l" defTabSz="548640" rtl="0" eaLnBrk="1" fontAlgn="auto" latinLnBrk="0" hangingPunct="1">
                <a:lnSpc>
                  <a:spcPct val="120000"/>
                </a:lnSpc>
                <a:spcBef>
                  <a:spcPts val="0"/>
                </a:spcBef>
                <a:spcAft>
                  <a:spcPts val="720"/>
                </a:spcAft>
                <a:buClrTx/>
                <a:buSzTx/>
                <a:buFontTx/>
                <a:buNone/>
                <a:tabLst/>
                <a:defRPr/>
              </a:pPr>
              <a:r>
                <a:rPr lang="id-ID" sz="1000" b="1" dirty="0">
                  <a:solidFill>
                    <a:prstClr val="white"/>
                  </a:solidFill>
                  <a:latin typeface="Open Sans" panose="020B0606030504020204" pitchFamily="34" charset="0"/>
                  <a:ea typeface="Open Sans" panose="020B0606030504020204" pitchFamily="34" charset="0"/>
                  <a:cs typeface="Open Sans" panose="020B0606030504020204" pitchFamily="34" charset="0"/>
                </a:rPr>
                <a:t>26.951 </a:t>
              </a:r>
              <a:r>
                <a:rPr kumimoji="0" lang="id-ID" sz="10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Data (74%)</a:t>
              </a:r>
              <a:endParaRPr kumimoji="0" lang="id-ID" sz="100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8" name="Group 17">
            <a:extLst>
              <a:ext uri="{FF2B5EF4-FFF2-40B4-BE49-F238E27FC236}">
                <a16:creationId xmlns:a16="http://schemas.microsoft.com/office/drawing/2014/main" id="{2D04784C-8958-CAC6-AD84-D9C4D9E70420}"/>
              </a:ext>
            </a:extLst>
          </p:cNvPr>
          <p:cNvGrpSpPr/>
          <p:nvPr/>
        </p:nvGrpSpPr>
        <p:grpSpPr>
          <a:xfrm>
            <a:off x="9695588" y="5815406"/>
            <a:ext cx="1723526" cy="336735"/>
            <a:chOff x="9695588" y="5945091"/>
            <a:chExt cx="1723526" cy="336735"/>
          </a:xfrm>
        </p:grpSpPr>
        <p:sp>
          <p:nvSpPr>
            <p:cNvPr id="19" name="TextBox 18">
              <a:extLst>
                <a:ext uri="{FF2B5EF4-FFF2-40B4-BE49-F238E27FC236}">
                  <a16:creationId xmlns:a16="http://schemas.microsoft.com/office/drawing/2014/main" id="{260FDD9A-01C8-82A4-81A6-0B76E0FAF60D}"/>
                </a:ext>
              </a:extLst>
            </p:cNvPr>
            <p:cNvSpPr txBox="1"/>
            <p:nvPr/>
          </p:nvSpPr>
          <p:spPr>
            <a:xfrm>
              <a:off x="10166504" y="5981499"/>
              <a:ext cx="1252610" cy="263918"/>
            </a:xfrm>
            <a:prstGeom prst="rect">
              <a:avLst/>
            </a:prstGeom>
            <a:noFill/>
          </p:spPr>
          <p:txBody>
            <a:bodyPr wrap="square" rtlCol="0">
              <a:spAutoFit/>
            </a:bodyPr>
            <a:lstStyle/>
            <a:p>
              <a:pPr marL="0" marR="0" lvl="0" indent="0" algn="l" defTabSz="548640" rtl="0" eaLnBrk="1" fontAlgn="auto" latinLnBrk="0" hangingPunct="1">
                <a:lnSpc>
                  <a:spcPct val="120000"/>
                </a:lnSpc>
                <a:spcBef>
                  <a:spcPts val="0"/>
                </a:spcBef>
                <a:spcAft>
                  <a:spcPts val="720"/>
                </a:spcAft>
                <a:buClrTx/>
                <a:buSzTx/>
                <a:buFontTx/>
                <a:buNone/>
                <a:tabLst/>
                <a:defRPr/>
              </a:pPr>
              <a:r>
                <a:rPr lang="id-ID" sz="1000" b="1" dirty="0">
                  <a:solidFill>
                    <a:prstClr val="white"/>
                  </a:solidFill>
                  <a:latin typeface="Open Sans" panose="020B0606030504020204" pitchFamily="34" charset="0"/>
                  <a:ea typeface="Open Sans" panose="020B0606030504020204" pitchFamily="34" charset="0"/>
                  <a:cs typeface="Open Sans" panose="020B0606030504020204" pitchFamily="34" charset="0"/>
                </a:rPr>
                <a:t>729 </a:t>
              </a:r>
              <a:r>
                <a:rPr kumimoji="0" lang="id-ID" sz="10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Data (2%)</a:t>
              </a:r>
              <a:endParaRPr kumimoji="0" lang="id-ID" sz="100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20" name="Picture 2" descr="tiktok 3 icon">
              <a:extLst>
                <a:ext uri="{FF2B5EF4-FFF2-40B4-BE49-F238E27FC236}">
                  <a16:creationId xmlns:a16="http://schemas.microsoft.com/office/drawing/2014/main" id="{B939F34E-E9A0-A750-18F4-FBCBB393964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95588" y="5945091"/>
              <a:ext cx="336735" cy="336735"/>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1">
            <a:extLst>
              <a:ext uri="{FF2B5EF4-FFF2-40B4-BE49-F238E27FC236}">
                <a16:creationId xmlns:a16="http://schemas.microsoft.com/office/drawing/2014/main" id="{A02224DB-672B-9C3D-EFF1-7453B35A8903}"/>
              </a:ext>
            </a:extLst>
          </p:cNvPr>
          <p:cNvPicPr>
            <a:picLocks noChangeAspect="1"/>
          </p:cNvPicPr>
          <p:nvPr/>
        </p:nvPicPr>
        <p:blipFill rotWithShape="1">
          <a:blip r:embed="rId13"/>
          <a:srcRect l="21875" r="21875"/>
          <a:stretch/>
        </p:blipFill>
        <p:spPr>
          <a:xfrm>
            <a:off x="367025" y="165879"/>
            <a:ext cx="577081" cy="577081"/>
          </a:xfrm>
          <a:prstGeom prst="ellipse">
            <a:avLst/>
          </a:prstGeom>
          <a:ln w="28575">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7747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3E3C336-811E-1100-F1F2-9605B6A5D0F7}"/>
              </a:ext>
            </a:extLst>
          </p:cNvPr>
          <p:cNvGrpSpPr/>
          <p:nvPr/>
        </p:nvGrpSpPr>
        <p:grpSpPr>
          <a:xfrm>
            <a:off x="11575143" y="224972"/>
            <a:ext cx="276999" cy="276999"/>
            <a:chOff x="6340828" y="955037"/>
            <a:chExt cx="715920" cy="715920"/>
          </a:xfrm>
        </p:grpSpPr>
        <p:sp>
          <p:nvSpPr>
            <p:cNvPr id="14" name="Oval 13">
              <a:extLst>
                <a:ext uri="{FF2B5EF4-FFF2-40B4-BE49-F238E27FC236}">
                  <a16:creationId xmlns:a16="http://schemas.microsoft.com/office/drawing/2014/main" id="{DCC6BEDC-4EA5-63DB-BCE9-46F79D768FF6}"/>
                </a:ext>
              </a:extLst>
            </p:cNvPr>
            <p:cNvSpPr/>
            <p:nvPr/>
          </p:nvSpPr>
          <p:spPr>
            <a:xfrm>
              <a:off x="6340828" y="955037"/>
              <a:ext cx="715920" cy="71592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3" name="Picture 12">
              <a:extLst>
                <a:ext uri="{FF2B5EF4-FFF2-40B4-BE49-F238E27FC236}">
                  <a16:creationId xmlns:a16="http://schemas.microsoft.com/office/drawing/2014/main" id="{13D9A74B-9C1F-4E68-E47E-39F644CBF1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6099" y="1040308"/>
              <a:ext cx="545378" cy="545378"/>
            </a:xfrm>
            <a:prstGeom prst="rect">
              <a:avLst/>
            </a:prstGeom>
          </p:spPr>
        </p:pic>
      </p:grpSp>
      <p:sp>
        <p:nvSpPr>
          <p:cNvPr id="6" name="TextBox 5">
            <a:extLst>
              <a:ext uri="{FF2B5EF4-FFF2-40B4-BE49-F238E27FC236}">
                <a16:creationId xmlns:a16="http://schemas.microsoft.com/office/drawing/2014/main" id="{7EBAA3FF-1780-DC82-26D1-EF433960F9B3}"/>
              </a:ext>
            </a:extLst>
          </p:cNvPr>
          <p:cNvSpPr txBox="1"/>
          <p:nvPr/>
        </p:nvSpPr>
        <p:spPr>
          <a:xfrm>
            <a:off x="1055989" y="165879"/>
            <a:ext cx="5206548" cy="561692"/>
          </a:xfrm>
          <a:prstGeom prst="rect">
            <a:avLst/>
          </a:prstGeom>
          <a:noFill/>
        </p:spPr>
        <p:txBody>
          <a:bodyPr wrap="square">
            <a:spAutoFit/>
          </a:bodyPr>
          <a:lstStyle/>
          <a:p>
            <a:pPr marL="0" marR="0" lvl="0" indent="0" algn="l" defTabSz="548640" rtl="0" eaLnBrk="1" fontAlgn="auto" latinLnBrk="0" hangingPunct="1">
              <a:lnSpc>
                <a:spcPct val="100000"/>
              </a:lnSpc>
              <a:spcBef>
                <a:spcPts val="0"/>
              </a:spcBef>
              <a:spcAft>
                <a:spcPts val="300"/>
              </a:spcAft>
              <a:buClrTx/>
              <a:buSzTx/>
              <a:buFontTx/>
              <a:buNone/>
              <a:tabLst/>
              <a:defRPr/>
            </a:pPr>
            <a:r>
              <a:rPr kumimoji="0" lang="id-ID" sz="1800" i="0" u="none" strike="noStrike" kern="1200" cap="none" spc="0" normalizeH="0" baseline="0" noProof="0" dirty="0">
                <a:ln>
                  <a:noFill/>
                </a:ln>
                <a:solidFill>
                  <a:schemeClr val="bg2">
                    <a:lumMod val="50000"/>
                  </a:schemeClr>
                </a:solidFill>
                <a:effectLst/>
                <a:uLnTx/>
                <a:uFillTx/>
                <a:latin typeface="Verdana" panose="020B0604030504040204" pitchFamily="34" charset="0"/>
                <a:ea typeface="Verdana" panose="020B0604030504040204" pitchFamily="34" charset="0"/>
                <a:cs typeface="Open Sans" panose="020B0606030504020204" pitchFamily="34" charset="0"/>
              </a:rPr>
              <a:t>Perkembangan</a:t>
            </a:r>
            <a:r>
              <a:rPr lang="en-US" b="1" dirty="0">
                <a:solidFill>
                  <a:srgbClr val="4472C4"/>
                </a:solidFill>
                <a:latin typeface="Verdana" panose="020B0604030504040204" pitchFamily="34" charset="0"/>
                <a:ea typeface="Verdana" panose="020B0604030504040204" pitchFamily="34" charset="0"/>
                <a:cs typeface="Open Sans" panose="020B0606030504020204" pitchFamily="34" charset="0"/>
              </a:rPr>
              <a:t> </a:t>
            </a:r>
            <a:r>
              <a:rPr lang="id-ID" b="1" dirty="0">
                <a:solidFill>
                  <a:srgbClr val="4472C4"/>
                </a:solidFill>
                <a:latin typeface="Verdana" panose="020B0604030504040204" pitchFamily="34" charset="0"/>
                <a:ea typeface="Verdana" panose="020B0604030504040204" pitchFamily="34" charset="0"/>
                <a:cs typeface="Open Sans" panose="020B0606030504020204" pitchFamily="34" charset="0"/>
              </a:rPr>
              <a:t>Percakapan</a:t>
            </a:r>
            <a:r>
              <a:rPr lang="en-US" b="1" dirty="0">
                <a:solidFill>
                  <a:srgbClr val="4472C4"/>
                </a:solidFill>
                <a:latin typeface="Verdana" panose="020B0604030504040204" pitchFamily="34" charset="0"/>
                <a:ea typeface="Verdana" panose="020B0604030504040204" pitchFamily="34" charset="0"/>
                <a:cs typeface="Open Sans" panose="020B0606030504020204" pitchFamily="34" charset="0"/>
              </a:rPr>
              <a:t> </a:t>
            </a:r>
            <a:r>
              <a:rPr kumimoji="0" lang="id-ID" sz="1800" b="1" i="0" u="none" strike="noStrike" kern="1200" cap="none" spc="0" normalizeH="0" baseline="0" noProof="0" dirty="0" err="1">
                <a:ln>
                  <a:noFill/>
                </a:ln>
                <a:solidFill>
                  <a:srgbClr val="4472C4"/>
                </a:solidFill>
                <a:effectLst/>
                <a:uLnTx/>
                <a:uFillTx/>
                <a:latin typeface="Verdana" panose="020B0604030504040204" pitchFamily="34" charset="0"/>
                <a:ea typeface="Verdana" panose="020B0604030504040204" pitchFamily="34" charset="0"/>
                <a:cs typeface="Open Sans" panose="020B0606030504020204" pitchFamily="34" charset="0"/>
              </a:rPr>
              <a:t>Netizen</a:t>
            </a:r>
            <a:r>
              <a:rPr kumimoji="0" lang="id-ID" sz="1800" b="1" i="0" u="none" strike="noStrike" kern="1200" cap="none" spc="0" normalizeH="0" baseline="0" noProof="0" dirty="0">
                <a:ln>
                  <a:noFill/>
                </a:ln>
                <a:solidFill>
                  <a:srgbClr val="4472C4"/>
                </a:solidFill>
                <a:effectLst/>
                <a:uLnTx/>
                <a:uFillTx/>
                <a:latin typeface="Verdana" panose="020B0604030504040204" pitchFamily="34" charset="0"/>
                <a:ea typeface="Verdana" panose="020B0604030504040204" pitchFamily="34" charset="0"/>
                <a:cs typeface="Open Sans" panose="020B0606030504020204" pitchFamily="34" charset="0"/>
              </a:rPr>
              <a:t>? </a:t>
            </a:r>
          </a:p>
          <a:p>
            <a:pPr marL="0" marR="0" lvl="0" indent="0" algn="l" defTabSz="548640" rtl="0" eaLnBrk="1" fontAlgn="auto" latinLnBrk="0" hangingPunct="1">
              <a:lnSpc>
                <a:spcPct val="100000"/>
              </a:lnSpc>
              <a:spcBef>
                <a:spcPts val="0"/>
              </a:spcBef>
              <a:spcAft>
                <a:spcPts val="300"/>
              </a:spcAft>
              <a:buClrTx/>
              <a:buSzTx/>
              <a:buFontTx/>
              <a:buNone/>
              <a:tabLst/>
              <a:defRPr/>
            </a:pPr>
            <a:r>
              <a:rPr kumimoji="0" lang="id-ID" sz="1000" b="0" i="0" u="none" strike="noStrike" kern="1200" cap="none" spc="0" normalizeH="0" baseline="0" noProof="0" dirty="0">
                <a:ln>
                  <a:noFill/>
                </a:ln>
                <a:solidFill>
                  <a:schemeClr val="bg2">
                    <a:lumMod val="50000"/>
                  </a:schemeClr>
                </a:solidFill>
                <a:effectLst/>
                <a:uLnTx/>
                <a:uFillTx/>
                <a:latin typeface="Verdana" panose="020B0604030504040204" pitchFamily="34" charset="0"/>
                <a:ea typeface="Verdana" panose="020B0604030504040204" pitchFamily="34" charset="0"/>
                <a:cs typeface="Open Sans" panose="020B0606030504020204" pitchFamily="34" charset="0"/>
              </a:rPr>
              <a:t>Media Sosial | </a:t>
            </a:r>
            <a:r>
              <a:rPr kumimoji="0" lang="id-ID" altLang="id-ID" sz="1000" b="0" i="0" u="none" strike="noStrike" kern="1200" cap="none" spc="0" normalizeH="0" baseline="0" noProof="0" dirty="0">
                <a:ln>
                  <a:noFill/>
                </a:ln>
                <a:solidFill>
                  <a:schemeClr val="bg2">
                    <a:lumMod val="50000"/>
                  </a:schemeClr>
                </a:solidFill>
                <a:effectLst/>
                <a:uLnTx/>
                <a:uFillTx/>
                <a:latin typeface="Verdana" panose="020B0604030504040204" pitchFamily="34" charset="0"/>
                <a:ea typeface="Verdana" panose="020B0604030504040204" pitchFamily="34" charset="0"/>
                <a:cs typeface="Open Sans" panose="020B0606030504020204" pitchFamily="34" charset="0"/>
              </a:rPr>
              <a:t>IKN 1 – 15 </a:t>
            </a:r>
            <a:r>
              <a:rPr lang="id-ID" altLang="id-ID" sz="10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Januari 2024</a:t>
            </a:r>
            <a:endParaRPr kumimoji="0" lang="id-ID" sz="1400" b="0" i="0" u="none" strike="noStrike" kern="1200" cap="none" spc="0" normalizeH="0" baseline="0" noProof="0" dirty="0">
              <a:ln>
                <a:noFill/>
              </a:ln>
              <a:solidFill>
                <a:schemeClr val="bg2">
                  <a:lumMod val="50000"/>
                </a:scheme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70857BA4-AB35-F439-A5B2-D4EA2DEDBC3D}"/>
              </a:ext>
            </a:extLst>
          </p:cNvPr>
          <p:cNvSpPr txBox="1"/>
          <p:nvPr/>
        </p:nvSpPr>
        <p:spPr>
          <a:xfrm>
            <a:off x="6096001" y="248054"/>
            <a:ext cx="5479142" cy="230832"/>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id-ID" sz="9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rPr>
              <a:t>Laporan Analisis Media Sosial</a:t>
            </a:r>
            <a:endParaRPr lang="id-ID" sz="2800" dirty="0">
              <a:solidFill>
                <a:schemeClr val="bg2">
                  <a:lumMod val="50000"/>
                </a:schemeClr>
              </a:solidFill>
              <a:latin typeface="Verdana" panose="020B0604030504040204" pitchFamily="34" charset="0"/>
              <a:ea typeface="Verdana" panose="020B0604030504040204" pitchFamily="34" charset="0"/>
              <a:cs typeface="Open Sans" panose="020B0606030504020204" pitchFamily="34" charset="0"/>
            </a:endParaRPr>
          </a:p>
        </p:txBody>
      </p:sp>
      <p:pic>
        <p:nvPicPr>
          <p:cNvPr id="2" name="Picture 1">
            <a:extLst>
              <a:ext uri="{FF2B5EF4-FFF2-40B4-BE49-F238E27FC236}">
                <a16:creationId xmlns:a16="http://schemas.microsoft.com/office/drawing/2014/main" id="{D7F2B9E5-C518-1B5B-3329-3F5AD0526430}"/>
              </a:ext>
            </a:extLst>
          </p:cNvPr>
          <p:cNvPicPr>
            <a:picLocks noChangeAspect="1"/>
          </p:cNvPicPr>
          <p:nvPr/>
        </p:nvPicPr>
        <p:blipFill rotWithShape="1">
          <a:blip r:embed="rId3"/>
          <a:srcRect l="21875" r="21875"/>
          <a:stretch/>
        </p:blipFill>
        <p:spPr>
          <a:xfrm>
            <a:off x="367025" y="165879"/>
            <a:ext cx="577081" cy="577081"/>
          </a:xfrm>
          <a:prstGeom prst="ellipse">
            <a:avLst/>
          </a:prstGeom>
          <a:ln w="28575">
            <a:solidFill>
              <a:schemeClr val="accent1"/>
            </a:solidFill>
          </a:ln>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D6BEBE3F-A503-D4D2-1E4E-42E30364D2EB}"/>
              </a:ext>
            </a:extLst>
          </p:cNvPr>
          <p:cNvPicPr>
            <a:picLocks noChangeAspect="1"/>
          </p:cNvPicPr>
          <p:nvPr/>
        </p:nvPicPr>
        <p:blipFill>
          <a:blip r:embed="rId4"/>
          <a:stretch>
            <a:fillRect/>
          </a:stretch>
        </p:blipFill>
        <p:spPr>
          <a:xfrm>
            <a:off x="1282274" y="891656"/>
            <a:ext cx="2797100" cy="2880320"/>
          </a:xfrm>
          <a:prstGeom prst="rect">
            <a:avLst/>
          </a:prstGeom>
        </p:spPr>
      </p:pic>
      <p:pic>
        <p:nvPicPr>
          <p:cNvPr id="11" name="Picture 10">
            <a:extLst>
              <a:ext uri="{FF2B5EF4-FFF2-40B4-BE49-F238E27FC236}">
                <a16:creationId xmlns:a16="http://schemas.microsoft.com/office/drawing/2014/main" id="{1AB2A80F-4EA5-ED7A-DC36-18761E2AB9C8}"/>
              </a:ext>
            </a:extLst>
          </p:cNvPr>
          <p:cNvPicPr>
            <a:picLocks noChangeAspect="1"/>
          </p:cNvPicPr>
          <p:nvPr/>
        </p:nvPicPr>
        <p:blipFill>
          <a:blip r:embed="rId5"/>
          <a:stretch>
            <a:fillRect/>
          </a:stretch>
        </p:blipFill>
        <p:spPr>
          <a:xfrm>
            <a:off x="1282275" y="3937736"/>
            <a:ext cx="2736304" cy="2643074"/>
          </a:xfrm>
          <a:prstGeom prst="rect">
            <a:avLst/>
          </a:prstGeom>
        </p:spPr>
      </p:pic>
      <p:pic>
        <p:nvPicPr>
          <p:cNvPr id="16" name="Picture 15">
            <a:extLst>
              <a:ext uri="{FF2B5EF4-FFF2-40B4-BE49-F238E27FC236}">
                <a16:creationId xmlns:a16="http://schemas.microsoft.com/office/drawing/2014/main" id="{B6CACA86-E2C4-49A4-1803-7D15E37129BC}"/>
              </a:ext>
            </a:extLst>
          </p:cNvPr>
          <p:cNvPicPr>
            <a:picLocks noChangeAspect="1"/>
          </p:cNvPicPr>
          <p:nvPr/>
        </p:nvPicPr>
        <p:blipFill>
          <a:blip r:embed="rId6"/>
          <a:stretch>
            <a:fillRect/>
          </a:stretch>
        </p:blipFill>
        <p:spPr>
          <a:xfrm>
            <a:off x="4096946" y="891656"/>
            <a:ext cx="4584983" cy="3046079"/>
          </a:xfrm>
          <a:prstGeom prst="rect">
            <a:avLst/>
          </a:prstGeom>
        </p:spPr>
      </p:pic>
      <p:pic>
        <p:nvPicPr>
          <p:cNvPr id="19" name="Picture 18">
            <a:extLst>
              <a:ext uri="{FF2B5EF4-FFF2-40B4-BE49-F238E27FC236}">
                <a16:creationId xmlns:a16="http://schemas.microsoft.com/office/drawing/2014/main" id="{DDB5E3B0-B408-3B18-31B4-D1E35C11E117}"/>
              </a:ext>
            </a:extLst>
          </p:cNvPr>
          <p:cNvPicPr>
            <a:picLocks noChangeAspect="1"/>
          </p:cNvPicPr>
          <p:nvPr/>
        </p:nvPicPr>
        <p:blipFill>
          <a:blip r:embed="rId7"/>
          <a:stretch>
            <a:fillRect/>
          </a:stretch>
        </p:blipFill>
        <p:spPr>
          <a:xfrm>
            <a:off x="8760296" y="963663"/>
            <a:ext cx="1883018" cy="2830375"/>
          </a:xfrm>
          <a:prstGeom prst="rect">
            <a:avLst/>
          </a:prstGeom>
        </p:spPr>
      </p:pic>
      <p:pic>
        <p:nvPicPr>
          <p:cNvPr id="21" name="Picture 20">
            <a:extLst>
              <a:ext uri="{FF2B5EF4-FFF2-40B4-BE49-F238E27FC236}">
                <a16:creationId xmlns:a16="http://schemas.microsoft.com/office/drawing/2014/main" id="{819CD554-D92D-9183-FB3D-810CDE5DD809}"/>
              </a:ext>
            </a:extLst>
          </p:cNvPr>
          <p:cNvPicPr>
            <a:picLocks noChangeAspect="1"/>
          </p:cNvPicPr>
          <p:nvPr/>
        </p:nvPicPr>
        <p:blipFill>
          <a:blip r:embed="rId8"/>
          <a:stretch>
            <a:fillRect/>
          </a:stretch>
        </p:blipFill>
        <p:spPr>
          <a:xfrm>
            <a:off x="8760296" y="3843984"/>
            <a:ext cx="1978883" cy="2535129"/>
          </a:xfrm>
          <a:prstGeom prst="rect">
            <a:avLst/>
          </a:prstGeom>
        </p:spPr>
      </p:pic>
      <p:pic>
        <p:nvPicPr>
          <p:cNvPr id="23" name="Picture 22">
            <a:extLst>
              <a:ext uri="{FF2B5EF4-FFF2-40B4-BE49-F238E27FC236}">
                <a16:creationId xmlns:a16="http://schemas.microsoft.com/office/drawing/2014/main" id="{9AA81B22-CEEB-77B2-A152-0ABCB0C930AD}"/>
              </a:ext>
            </a:extLst>
          </p:cNvPr>
          <p:cNvPicPr>
            <a:picLocks noChangeAspect="1"/>
          </p:cNvPicPr>
          <p:nvPr/>
        </p:nvPicPr>
        <p:blipFill>
          <a:blip r:embed="rId9"/>
          <a:stretch>
            <a:fillRect/>
          </a:stretch>
        </p:blipFill>
        <p:spPr>
          <a:xfrm>
            <a:off x="4018580" y="3546472"/>
            <a:ext cx="4663350" cy="3046409"/>
          </a:xfrm>
          <a:prstGeom prst="rect">
            <a:avLst/>
          </a:prstGeom>
        </p:spPr>
      </p:pic>
    </p:spTree>
    <p:extLst>
      <p:ext uri="{BB962C8B-B14F-4D97-AF65-F5344CB8AC3E}">
        <p14:creationId xmlns:p14="http://schemas.microsoft.com/office/powerpoint/2010/main" val="368201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0141697-EB38-6E47-C9DE-0A32A1ED9339}"/>
              </a:ext>
            </a:extLst>
          </p:cNvPr>
          <p:cNvPicPr>
            <a:picLocks noChangeAspect="1"/>
          </p:cNvPicPr>
          <p:nvPr/>
        </p:nvPicPr>
        <p:blipFill>
          <a:blip r:embed="rId2"/>
          <a:stretch>
            <a:fillRect/>
          </a:stretch>
        </p:blipFill>
        <p:spPr>
          <a:xfrm>
            <a:off x="2746553" y="0"/>
            <a:ext cx="6698894" cy="6858000"/>
          </a:xfrm>
          <a:prstGeom prst="rect">
            <a:avLst/>
          </a:prstGeom>
        </p:spPr>
      </p:pic>
      <p:sp>
        <p:nvSpPr>
          <p:cNvPr id="11" name="TextBox 10">
            <a:extLst>
              <a:ext uri="{FF2B5EF4-FFF2-40B4-BE49-F238E27FC236}">
                <a16:creationId xmlns:a16="http://schemas.microsoft.com/office/drawing/2014/main" id="{4D5F7004-5C97-9506-0A62-897FFE35A291}"/>
              </a:ext>
            </a:extLst>
          </p:cNvPr>
          <p:cNvSpPr txBox="1"/>
          <p:nvPr/>
        </p:nvSpPr>
        <p:spPr>
          <a:xfrm>
            <a:off x="8824165" y="248054"/>
            <a:ext cx="2750978" cy="230832"/>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900" b="0" i="0" u="none" strike="noStrike" kern="1200" cap="none" spc="0" normalizeH="0" baseline="0" noProof="0" dirty="0">
                <a:ln>
                  <a:noFill/>
                </a:ln>
                <a:solidFill>
                  <a:prstClr val="white">
                    <a:lumMod val="85000"/>
                  </a:prstClr>
                </a:solidFill>
                <a:effectLst/>
                <a:uLnTx/>
                <a:uFillTx/>
                <a:latin typeface="Verdana" panose="020B0604030504040204" pitchFamily="34" charset="0"/>
                <a:ea typeface="Verdana" panose="020B0604030504040204" pitchFamily="34" charset="0"/>
                <a:cs typeface="Open Sans" panose="020B0606030504020204" pitchFamily="34" charset="0"/>
              </a:rPr>
              <a:t>Laporan Analisis Media Sosial</a:t>
            </a:r>
            <a:endParaRPr kumimoji="0" lang="id-ID" sz="2800" b="0" i="0" u="none" strike="noStrike" kern="1200" cap="none" spc="0" normalizeH="0" baseline="0" noProof="0" dirty="0">
              <a:ln>
                <a:noFill/>
              </a:ln>
              <a:solidFill>
                <a:prstClr val="white">
                  <a:lumMod val="85000"/>
                </a:prst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grpSp>
        <p:nvGrpSpPr>
          <p:cNvPr id="15" name="Group 14">
            <a:extLst>
              <a:ext uri="{FF2B5EF4-FFF2-40B4-BE49-F238E27FC236}">
                <a16:creationId xmlns:a16="http://schemas.microsoft.com/office/drawing/2014/main" id="{A3E3C336-811E-1100-F1F2-9605B6A5D0F7}"/>
              </a:ext>
            </a:extLst>
          </p:cNvPr>
          <p:cNvGrpSpPr/>
          <p:nvPr/>
        </p:nvGrpSpPr>
        <p:grpSpPr>
          <a:xfrm>
            <a:off x="11575143" y="224972"/>
            <a:ext cx="276999" cy="276999"/>
            <a:chOff x="6340828" y="955037"/>
            <a:chExt cx="715920" cy="715920"/>
          </a:xfrm>
        </p:grpSpPr>
        <p:sp>
          <p:nvSpPr>
            <p:cNvPr id="14" name="Oval 13">
              <a:extLst>
                <a:ext uri="{FF2B5EF4-FFF2-40B4-BE49-F238E27FC236}">
                  <a16:creationId xmlns:a16="http://schemas.microsoft.com/office/drawing/2014/main" id="{DCC6BEDC-4EA5-63DB-BCE9-46F79D768FF6}"/>
                </a:ext>
              </a:extLst>
            </p:cNvPr>
            <p:cNvSpPr/>
            <p:nvPr/>
          </p:nvSpPr>
          <p:spPr>
            <a:xfrm>
              <a:off x="6340828" y="955037"/>
              <a:ext cx="715920" cy="71592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13D9A74B-9C1F-4E68-E47E-39F644CBF1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6099" y="1040308"/>
              <a:ext cx="545378" cy="545378"/>
            </a:xfrm>
            <a:prstGeom prst="rect">
              <a:avLst/>
            </a:prstGeom>
          </p:spPr>
        </p:pic>
      </p:grpSp>
      <p:sp>
        <p:nvSpPr>
          <p:cNvPr id="23" name="TextBox 22">
            <a:extLst>
              <a:ext uri="{FF2B5EF4-FFF2-40B4-BE49-F238E27FC236}">
                <a16:creationId xmlns:a16="http://schemas.microsoft.com/office/drawing/2014/main" id="{1FE628B4-E6DE-12CE-F09C-374688CEFD67}"/>
              </a:ext>
            </a:extLst>
          </p:cNvPr>
          <p:cNvSpPr txBox="1"/>
          <p:nvPr/>
        </p:nvSpPr>
        <p:spPr>
          <a:xfrm>
            <a:off x="1055989" y="165879"/>
            <a:ext cx="5206548" cy="561692"/>
          </a:xfrm>
          <a:prstGeom prst="rect">
            <a:avLst/>
          </a:prstGeom>
          <a:noFill/>
        </p:spPr>
        <p:txBody>
          <a:bodyPr wrap="square">
            <a:spAutoFit/>
          </a:bodyPr>
          <a:lstStyle/>
          <a:p>
            <a:pPr marL="0" marR="0" lvl="0" indent="0" algn="l" defTabSz="548640" rtl="0" eaLnBrk="1" fontAlgn="auto" latinLnBrk="0" hangingPunct="1">
              <a:lnSpc>
                <a:spcPct val="100000"/>
              </a:lnSpc>
              <a:spcBef>
                <a:spcPts val="0"/>
              </a:spcBef>
              <a:spcAft>
                <a:spcPts val="300"/>
              </a:spcAft>
              <a:buClrTx/>
              <a:buSzTx/>
              <a:buFontTx/>
              <a:buNone/>
              <a:tabLst/>
              <a:defRPr/>
            </a:pPr>
            <a:r>
              <a:rPr kumimoji="0" lang="id-ID" sz="1800" b="0" i="0" u="none" strike="noStrike" kern="1200" cap="none" spc="0" normalizeH="0" baseline="0" noProof="0" dirty="0">
                <a:ln>
                  <a:noFill/>
                </a:ln>
                <a:solidFill>
                  <a:prstClr val="white">
                    <a:lumMod val="95000"/>
                  </a:prstClr>
                </a:solidFill>
                <a:effectLst/>
                <a:uLnTx/>
                <a:uFillTx/>
                <a:latin typeface="Verdana" panose="020B0604030504040204" pitchFamily="34" charset="0"/>
                <a:ea typeface="Verdana" panose="020B0604030504040204" pitchFamily="34" charset="0"/>
                <a:cs typeface="Open Sans" panose="020B0606030504020204" pitchFamily="34" charset="0"/>
              </a:rPr>
              <a:t>Perkembangan</a:t>
            </a:r>
            <a:r>
              <a:rPr kumimoji="0" lang="en-US" sz="1800" b="1" i="0" u="none" strike="noStrike" kern="1200" cap="none" spc="0" normalizeH="0" baseline="0" noProof="0" dirty="0">
                <a:ln>
                  <a:noFill/>
                </a:ln>
                <a:solidFill>
                  <a:srgbClr val="4472C4"/>
                </a:solidFill>
                <a:effectLst/>
                <a:uLnTx/>
                <a:uFillTx/>
                <a:latin typeface="Verdana" panose="020B0604030504040204" pitchFamily="34" charset="0"/>
                <a:ea typeface="Verdana" panose="020B0604030504040204" pitchFamily="34" charset="0"/>
                <a:cs typeface="Open Sans" panose="020B0606030504020204" pitchFamily="34" charset="0"/>
              </a:rPr>
              <a:t> </a:t>
            </a:r>
            <a:r>
              <a:rPr kumimoji="0" lang="id-ID" sz="1800" b="1" i="0" u="none" strike="noStrike" kern="1200" cap="none" spc="0" normalizeH="0" baseline="0" noProof="0" dirty="0">
                <a:ln>
                  <a:noFill/>
                </a:ln>
                <a:solidFill>
                  <a:srgbClr val="4472C4"/>
                </a:solidFill>
                <a:effectLst/>
                <a:uLnTx/>
                <a:uFillTx/>
                <a:latin typeface="Verdana" panose="020B0604030504040204" pitchFamily="34" charset="0"/>
                <a:ea typeface="Verdana" panose="020B0604030504040204" pitchFamily="34" charset="0"/>
                <a:cs typeface="Open Sans" panose="020B0606030504020204" pitchFamily="34" charset="0"/>
              </a:rPr>
              <a:t>Polarisasi </a:t>
            </a:r>
            <a:r>
              <a:rPr kumimoji="0" lang="id-ID" sz="1800" b="1" i="0" u="none" strike="noStrike" kern="1200" cap="none" spc="0" normalizeH="0" baseline="0" noProof="0" dirty="0" err="1">
                <a:ln>
                  <a:noFill/>
                </a:ln>
                <a:solidFill>
                  <a:srgbClr val="4472C4"/>
                </a:solidFill>
                <a:effectLst/>
                <a:uLnTx/>
                <a:uFillTx/>
                <a:latin typeface="Verdana" panose="020B0604030504040204" pitchFamily="34" charset="0"/>
                <a:ea typeface="Verdana" panose="020B0604030504040204" pitchFamily="34" charset="0"/>
                <a:cs typeface="Open Sans" panose="020B0606030504020204" pitchFamily="34" charset="0"/>
              </a:rPr>
              <a:t>Netizen</a:t>
            </a:r>
            <a:r>
              <a:rPr kumimoji="0" lang="id-ID" sz="1800" b="1" i="0" u="none" strike="noStrike" kern="1200" cap="none" spc="0" normalizeH="0" baseline="0" noProof="0" dirty="0">
                <a:ln>
                  <a:noFill/>
                </a:ln>
                <a:solidFill>
                  <a:srgbClr val="4472C4"/>
                </a:solidFill>
                <a:effectLst/>
                <a:uLnTx/>
                <a:uFillTx/>
                <a:latin typeface="Verdana" panose="020B0604030504040204" pitchFamily="34" charset="0"/>
                <a:ea typeface="Verdana" panose="020B0604030504040204" pitchFamily="34" charset="0"/>
                <a:cs typeface="Open Sans" panose="020B0606030504020204" pitchFamily="34" charset="0"/>
              </a:rPr>
              <a:t>? </a:t>
            </a:r>
          </a:p>
          <a:p>
            <a:pPr marL="0" marR="0" lvl="0" indent="0" algn="l" defTabSz="548640" rtl="0" eaLnBrk="1" fontAlgn="auto" latinLnBrk="0" hangingPunct="1">
              <a:lnSpc>
                <a:spcPct val="100000"/>
              </a:lnSpc>
              <a:spcBef>
                <a:spcPts val="0"/>
              </a:spcBef>
              <a:spcAft>
                <a:spcPts val="300"/>
              </a:spcAft>
              <a:buClrTx/>
              <a:buSzTx/>
              <a:buFontTx/>
              <a:buNone/>
              <a:tabLst/>
              <a:defRPr/>
            </a:pPr>
            <a:r>
              <a:rPr kumimoji="0" lang="id-ID" sz="1000" b="0" i="0" u="none" strike="noStrike" kern="1200" cap="none" spc="0" normalizeH="0" baseline="0" noProof="0" dirty="0">
                <a:ln>
                  <a:noFill/>
                </a:ln>
                <a:solidFill>
                  <a:prstClr val="white">
                    <a:lumMod val="65000"/>
                  </a:prstClr>
                </a:solidFill>
                <a:effectLst/>
                <a:uLnTx/>
                <a:uFillTx/>
                <a:latin typeface="Verdana" panose="020B0604030504040204" pitchFamily="34" charset="0"/>
                <a:ea typeface="Verdana" panose="020B0604030504040204" pitchFamily="34" charset="0"/>
                <a:cs typeface="Open Sans" panose="020B0606030504020204" pitchFamily="34" charset="0"/>
              </a:rPr>
              <a:t>Twitter - X | </a:t>
            </a:r>
            <a:r>
              <a:rPr kumimoji="0" lang="id-ID" altLang="id-ID" sz="1000" b="0" i="0" u="none" strike="noStrike" kern="1200" cap="none" spc="0" normalizeH="0" baseline="0" noProof="0" dirty="0">
                <a:ln>
                  <a:noFill/>
                </a:ln>
                <a:solidFill>
                  <a:prstClr val="white">
                    <a:lumMod val="65000"/>
                  </a:prstClr>
                </a:solidFill>
                <a:effectLst/>
                <a:uLnTx/>
                <a:uFillTx/>
                <a:latin typeface="Verdana" panose="020B0604030504040204" pitchFamily="34" charset="0"/>
                <a:ea typeface="Verdana" panose="020B0604030504040204" pitchFamily="34" charset="0"/>
                <a:cs typeface="Open Sans" panose="020B0606030504020204" pitchFamily="34" charset="0"/>
              </a:rPr>
              <a:t>IKN 1 - 15 Januari 2024</a:t>
            </a:r>
            <a:endParaRPr kumimoji="0" lang="id-ID" sz="1400" b="0" i="0" u="none" strike="noStrike" kern="1200" cap="none" spc="0" normalizeH="0" baseline="0" noProof="0" dirty="0">
              <a:ln>
                <a:noFill/>
              </a:ln>
              <a:solidFill>
                <a:prstClr val="white">
                  <a:lumMod val="65000"/>
                </a:prst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8" name="TextBox 17">
            <a:extLst>
              <a:ext uri="{FF2B5EF4-FFF2-40B4-BE49-F238E27FC236}">
                <a16:creationId xmlns:a16="http://schemas.microsoft.com/office/drawing/2014/main" id="{B084D65B-0B61-60F5-00D1-6202BAEEFA7D}"/>
              </a:ext>
            </a:extLst>
          </p:cNvPr>
          <p:cNvSpPr txBox="1"/>
          <p:nvPr/>
        </p:nvSpPr>
        <p:spPr>
          <a:xfrm>
            <a:off x="263352" y="3856152"/>
            <a:ext cx="3024335" cy="2811475"/>
          </a:xfrm>
          <a:prstGeom prst="rect">
            <a:avLst/>
          </a:prstGeom>
          <a:noFill/>
          <a:ln>
            <a:noFill/>
          </a:ln>
        </p:spPr>
        <p:txBody>
          <a:bodyPr wrap="square" anchor="t">
            <a:spAutoFit/>
          </a:bodyPr>
          <a:lstStyle/>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Kelompok ini cenderung merupakan </a:t>
            </a:r>
            <a:r>
              <a:rPr lang="id-ID" altLang="en-US" sz="1100" b="1" kern="1200" dirty="0">
                <a:solidFill>
                  <a:prstClr val="white"/>
                </a:solidFill>
                <a:latin typeface="Calibri" panose="020F0502020204030204"/>
                <a:cs typeface="Calibri" panose="020F0502020204030204" charset="0"/>
                <a:sym typeface="+mn-ea"/>
              </a:rPr>
              <a:t>akun-akun pro pemerintah dan pro Prabowo.</a:t>
            </a:r>
            <a:endParaRPr lang="id-ID" altLang="en-US" sz="1100" kern="1200" dirty="0">
              <a:solidFill>
                <a:prstClr val="white"/>
              </a:solidFill>
              <a:latin typeface="Calibri" panose="020F0502020204030204"/>
              <a:cs typeface="Calibri" panose="020F0502020204030204" charset="0"/>
              <a:sym typeface="+mn-ea"/>
            </a:endParaRP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Kelompok ini angkat </a:t>
            </a: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keberhasilan pemerintah mendapat investasi 7 Triliun </a:t>
            </a: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setelah kunjungan ke negara-negara </a:t>
            </a:r>
            <a:r>
              <a:rPr kumimoji="0" lang="id-ID" altLang="en-US" sz="1100" i="0" u="none" strike="noStrike" kern="1200" cap="none" spc="0" normalizeH="0" baseline="0" noProof="0" dirty="0" err="1">
                <a:ln>
                  <a:noFill/>
                </a:ln>
                <a:solidFill>
                  <a:prstClr val="white"/>
                </a:solidFill>
                <a:effectLst/>
                <a:uLnTx/>
                <a:uFillTx/>
                <a:latin typeface="Calibri" panose="020F0502020204030204"/>
                <a:ea typeface="+mn-ea"/>
                <a:cs typeface="Calibri" panose="020F0502020204030204" charset="0"/>
                <a:sym typeface="+mn-ea"/>
              </a:rPr>
              <a:t>Asean</a:t>
            </a: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a:t>
            </a: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Kelompok </a:t>
            </a:r>
            <a:r>
              <a:rPr lang="id-ID" altLang="en-US" sz="1100" b="1" kern="1200" dirty="0">
                <a:solidFill>
                  <a:prstClr val="white"/>
                </a:solidFill>
                <a:latin typeface="Calibri" panose="020F0502020204030204"/>
                <a:cs typeface="Calibri" panose="020F0502020204030204" charset="0"/>
                <a:sym typeface="+mn-ea"/>
              </a:rPr>
              <a:t>pro Prabowo kritik Anies </a:t>
            </a:r>
            <a:r>
              <a:rPr lang="id-ID" altLang="en-US" sz="1100" kern="1200" dirty="0">
                <a:solidFill>
                  <a:prstClr val="white"/>
                </a:solidFill>
                <a:latin typeface="Calibri" panose="020F0502020204030204"/>
                <a:cs typeface="Calibri" panose="020F0502020204030204" charset="0"/>
                <a:sym typeface="+mn-ea"/>
              </a:rPr>
              <a:t>yang dianggap sikapnya </a:t>
            </a:r>
            <a:r>
              <a:rPr lang="id-ID" altLang="en-US" sz="1100" b="1" kern="1200" dirty="0">
                <a:solidFill>
                  <a:prstClr val="white"/>
                </a:solidFill>
                <a:latin typeface="Calibri" panose="020F0502020204030204"/>
                <a:cs typeface="Calibri" panose="020F0502020204030204" charset="0"/>
                <a:sym typeface="+mn-ea"/>
              </a:rPr>
              <a:t>kini mulai tidak konsisten terhadap IKN </a:t>
            </a:r>
            <a:r>
              <a:rPr lang="id-ID" altLang="en-US" sz="1100" kern="1200" dirty="0">
                <a:solidFill>
                  <a:prstClr val="white"/>
                </a:solidFill>
                <a:latin typeface="Calibri" panose="020F0502020204030204"/>
                <a:cs typeface="Calibri" panose="020F0502020204030204" charset="0"/>
                <a:sym typeface="+mn-ea"/>
              </a:rPr>
              <a:t>yang sebelumnya aktif menolak.</a:t>
            </a: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Kelompok ini </a:t>
            </a: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klarifikasi isu adanya investor yang mundur dari IKN.</a:t>
            </a:r>
            <a:endPar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endParaRP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Kelompok ini menunjukkan </a:t>
            </a:r>
            <a:r>
              <a:rPr lang="id-ID" altLang="en-US" sz="1100" b="1" kern="1200" dirty="0">
                <a:solidFill>
                  <a:prstClr val="white"/>
                </a:solidFill>
                <a:latin typeface="Calibri" panose="020F0502020204030204"/>
                <a:cs typeface="Calibri" panose="020F0502020204030204" charset="0"/>
                <a:sym typeface="+mn-ea"/>
              </a:rPr>
              <a:t>dampak positif IKN terhadap daerah sekitarnya </a:t>
            </a:r>
            <a:r>
              <a:rPr lang="id-ID" altLang="en-US" sz="1100" kern="1200" dirty="0">
                <a:solidFill>
                  <a:prstClr val="white"/>
                </a:solidFill>
                <a:latin typeface="Calibri" panose="020F0502020204030204"/>
                <a:cs typeface="Calibri" panose="020F0502020204030204" charset="0"/>
                <a:sym typeface="+mn-ea"/>
              </a:rPr>
              <a:t>yang akan ikut maju.</a:t>
            </a:r>
            <a:endPar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endParaRPr>
          </a:p>
        </p:txBody>
      </p:sp>
      <p:graphicFrame>
        <p:nvGraphicFramePr>
          <p:cNvPr id="3" name="Table 2">
            <a:extLst>
              <a:ext uri="{FF2B5EF4-FFF2-40B4-BE49-F238E27FC236}">
                <a16:creationId xmlns:a16="http://schemas.microsoft.com/office/drawing/2014/main" id="{5D228938-9CF6-58EA-06AF-120FD44C464B}"/>
              </a:ext>
            </a:extLst>
          </p:cNvPr>
          <p:cNvGraphicFramePr>
            <a:graphicFrameLocks noGrp="1"/>
          </p:cNvGraphicFramePr>
          <p:nvPr>
            <p:extLst>
              <p:ext uri="{D42A27DB-BD31-4B8C-83A1-F6EECF244321}">
                <p14:modId xmlns:p14="http://schemas.microsoft.com/office/powerpoint/2010/main" val="3560941027"/>
              </p:ext>
            </p:extLst>
          </p:nvPr>
        </p:nvGraphicFramePr>
        <p:xfrm>
          <a:off x="9696400" y="6356604"/>
          <a:ext cx="2292669" cy="381000"/>
        </p:xfrm>
        <a:graphic>
          <a:graphicData uri="http://schemas.openxmlformats.org/drawingml/2006/table">
            <a:tbl>
              <a:tblPr>
                <a:tableStyleId>{5C22544A-7EE6-4342-B048-85BDC9FD1C3A}</a:tableStyleId>
              </a:tblPr>
              <a:tblGrid>
                <a:gridCol w="853440">
                  <a:extLst>
                    <a:ext uri="{9D8B030D-6E8A-4147-A177-3AD203B41FA5}">
                      <a16:colId xmlns:a16="http://schemas.microsoft.com/office/drawing/2014/main" val="20000"/>
                    </a:ext>
                  </a:extLst>
                </a:gridCol>
                <a:gridCol w="675006">
                  <a:extLst>
                    <a:ext uri="{9D8B030D-6E8A-4147-A177-3AD203B41FA5}">
                      <a16:colId xmlns:a16="http://schemas.microsoft.com/office/drawing/2014/main" val="20001"/>
                    </a:ext>
                  </a:extLst>
                </a:gridCol>
                <a:gridCol w="764223">
                  <a:extLst>
                    <a:ext uri="{9D8B030D-6E8A-4147-A177-3AD203B41FA5}">
                      <a16:colId xmlns:a16="http://schemas.microsoft.com/office/drawing/2014/main" val="20002"/>
                    </a:ext>
                  </a:extLst>
                </a:gridCol>
              </a:tblGrid>
              <a:tr h="190500">
                <a:tc>
                  <a:txBody>
                    <a:bodyPr/>
                    <a:lstStyle/>
                    <a:p>
                      <a:pPr algn="ctr" fontAlgn="b"/>
                      <a:r>
                        <a:rPr lang="en-US" sz="1000" b="0" u="none" strike="noStrike" dirty="0" err="1">
                          <a:solidFill>
                            <a:schemeClr val="bg1"/>
                          </a:solidFill>
                          <a:effectLst/>
                          <a:latin typeface="+mn-lt"/>
                        </a:rPr>
                        <a:t>Akun</a:t>
                      </a:r>
                      <a:endParaRPr lang="en-US" sz="1000" b="0" i="0" u="none" strike="noStrike" dirty="0">
                        <a:solidFill>
                          <a:schemeClr val="bg1"/>
                        </a:solidFill>
                        <a:effectLst/>
                        <a:latin typeface="+mn-lt"/>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000" b="0" u="none" strike="noStrike" dirty="0" err="1">
                          <a:solidFill>
                            <a:schemeClr val="bg1"/>
                          </a:solidFill>
                          <a:effectLst/>
                          <a:latin typeface="+mn-lt"/>
                        </a:rPr>
                        <a:t>Tagar</a:t>
                      </a:r>
                      <a:endParaRPr lang="en-US" sz="1000" b="0" i="0" u="none" strike="noStrike" dirty="0">
                        <a:solidFill>
                          <a:schemeClr val="bg1"/>
                        </a:solidFill>
                        <a:effectLst/>
                        <a:latin typeface="+mn-lt"/>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000" b="0" u="none" strike="noStrike" dirty="0" err="1">
                          <a:solidFill>
                            <a:schemeClr val="bg1"/>
                          </a:solidFill>
                          <a:effectLst/>
                          <a:latin typeface="+mn-lt"/>
                        </a:rPr>
                        <a:t>Aktivitas</a:t>
                      </a:r>
                      <a:endParaRPr lang="en-US" sz="1000" b="0" i="0" u="none" strike="noStrike" dirty="0">
                        <a:solidFill>
                          <a:schemeClr val="bg1"/>
                        </a:solidFill>
                        <a:effectLst/>
                        <a:latin typeface="+mn-lt"/>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0500">
                <a:tc>
                  <a:txBody>
                    <a:bodyPr/>
                    <a:lstStyle/>
                    <a:p>
                      <a:pPr algn="ctr" fontAlgn="b"/>
                      <a:r>
                        <a:rPr lang="id-ID" sz="1000" b="1" i="0" u="none" strike="noStrike" dirty="0">
                          <a:solidFill>
                            <a:schemeClr val="bg1"/>
                          </a:solidFill>
                          <a:effectLst/>
                          <a:latin typeface="+mn-lt"/>
                        </a:rPr>
                        <a:t>7.961</a:t>
                      </a:r>
                      <a:endParaRPr lang="en-US" sz="1000" b="1" i="0" u="none" strike="noStrike" dirty="0">
                        <a:solidFill>
                          <a:schemeClr val="bg1"/>
                        </a:solidFill>
                        <a:effectLst/>
                        <a:latin typeface="+mn-lt"/>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id-ID" sz="1000" b="1" i="0" u="none" strike="noStrike" dirty="0">
                          <a:solidFill>
                            <a:schemeClr val="bg1"/>
                          </a:solidFill>
                          <a:effectLst/>
                          <a:latin typeface="+mn-lt"/>
                        </a:rPr>
                        <a:t>100</a:t>
                      </a:r>
                      <a:endParaRPr lang="en-US" sz="1000" b="1" i="0" u="none" strike="noStrike" dirty="0">
                        <a:solidFill>
                          <a:schemeClr val="bg1"/>
                        </a:solidFill>
                        <a:effectLst/>
                        <a:latin typeface="+mn-lt"/>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id-ID" sz="1000" b="1" i="0" u="none" strike="noStrike" dirty="0">
                          <a:solidFill>
                            <a:schemeClr val="bg1"/>
                          </a:solidFill>
                          <a:effectLst/>
                          <a:latin typeface="+mn-lt"/>
                        </a:rPr>
                        <a:t>22.542</a:t>
                      </a:r>
                      <a:endParaRPr lang="en-US" sz="1000" b="1" i="0" u="none" strike="noStrike" dirty="0">
                        <a:solidFill>
                          <a:schemeClr val="bg1"/>
                        </a:solidFill>
                        <a:effectLst/>
                        <a:latin typeface="+mn-lt"/>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7" name="TextBox 36">
            <a:extLst>
              <a:ext uri="{FF2B5EF4-FFF2-40B4-BE49-F238E27FC236}">
                <a16:creationId xmlns:a16="http://schemas.microsoft.com/office/drawing/2014/main" id="{8C6CA7C3-366C-A025-4B57-79D8C8396666}"/>
              </a:ext>
            </a:extLst>
          </p:cNvPr>
          <p:cNvSpPr txBox="1"/>
          <p:nvPr/>
        </p:nvSpPr>
        <p:spPr>
          <a:xfrm>
            <a:off x="9139503" y="1124744"/>
            <a:ext cx="2952328" cy="4378058"/>
          </a:xfrm>
          <a:prstGeom prst="rect">
            <a:avLst/>
          </a:prstGeom>
          <a:noFill/>
          <a:ln>
            <a:noFill/>
          </a:ln>
        </p:spPr>
        <p:txBody>
          <a:bodyPr wrap="square" anchor="t">
            <a:spAutoFit/>
          </a:bodyPr>
          <a:lstStyle/>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Kelompok kontra cenderung </a:t>
            </a: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lebih banyak dari pendukung Anies.</a:t>
            </a:r>
            <a:endPar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endParaRP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Kelompok ini </a:t>
            </a:r>
            <a:r>
              <a:rPr lang="id-ID" altLang="en-US" sz="1100" b="1" kern="1200" dirty="0">
                <a:solidFill>
                  <a:prstClr val="white"/>
                </a:solidFill>
                <a:latin typeface="Calibri" panose="020F0502020204030204"/>
                <a:cs typeface="Calibri" panose="020F0502020204030204" charset="0"/>
                <a:sym typeface="+mn-ea"/>
              </a:rPr>
              <a:t>terus mengkritik proyek IKN </a:t>
            </a:r>
            <a:r>
              <a:rPr lang="id-ID" altLang="en-US" sz="1100" kern="1200" dirty="0">
                <a:solidFill>
                  <a:prstClr val="white"/>
                </a:solidFill>
                <a:latin typeface="Calibri" panose="020F0502020204030204"/>
                <a:cs typeface="Calibri" panose="020F0502020204030204" charset="0"/>
                <a:sym typeface="+mn-ea"/>
              </a:rPr>
              <a:t>yang disebut terus menyedot uang negara hingga triliunan, sehingga anggaran </a:t>
            </a:r>
            <a:r>
              <a:rPr lang="id-ID" altLang="en-US" sz="1100" b="1" kern="1200" dirty="0">
                <a:solidFill>
                  <a:prstClr val="white"/>
                </a:solidFill>
                <a:latin typeface="Calibri" panose="020F0502020204030204"/>
                <a:cs typeface="Calibri" panose="020F0502020204030204" charset="0"/>
                <a:sym typeface="+mn-ea"/>
              </a:rPr>
              <a:t>tidak digunakan untuk memperhatikan rakyat.</a:t>
            </a: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Jokowi di</a:t>
            </a:r>
            <a:r>
              <a:rPr lang="id-ID" altLang="en-US" sz="1100" b="1" kern="1200" dirty="0">
                <a:solidFill>
                  <a:prstClr val="white"/>
                </a:solidFill>
                <a:latin typeface="Calibri" panose="020F0502020204030204"/>
                <a:cs typeface="Calibri" panose="020F0502020204030204" charset="0"/>
                <a:sym typeface="+mn-ea"/>
              </a:rPr>
              <a:t>kritik “menjadi jubir Prabowo” </a:t>
            </a:r>
            <a:r>
              <a:rPr lang="id-ID" altLang="en-US" sz="1100" kern="1200" dirty="0">
                <a:solidFill>
                  <a:prstClr val="white"/>
                </a:solidFill>
                <a:latin typeface="Calibri" panose="020F0502020204030204"/>
                <a:cs typeface="Calibri" panose="020F0502020204030204" charset="0"/>
                <a:sym typeface="+mn-ea"/>
              </a:rPr>
              <a:t>untuk membela masalah </a:t>
            </a:r>
            <a:r>
              <a:rPr lang="id-ID" altLang="en-US" sz="1100" b="1" kern="1200" dirty="0">
                <a:solidFill>
                  <a:prstClr val="white"/>
                </a:solidFill>
                <a:latin typeface="Calibri" panose="020F0502020204030204"/>
                <a:cs typeface="Calibri" panose="020F0502020204030204" charset="0"/>
                <a:sym typeface="+mn-ea"/>
              </a:rPr>
              <a:t>kritik </a:t>
            </a:r>
            <a:r>
              <a:rPr lang="id-ID" altLang="en-US" sz="1100" b="1" kern="1200" dirty="0" err="1">
                <a:solidFill>
                  <a:prstClr val="white"/>
                </a:solidFill>
                <a:latin typeface="Calibri" panose="020F0502020204030204"/>
                <a:cs typeface="Calibri" panose="020F0502020204030204" charset="0"/>
                <a:sym typeface="+mn-ea"/>
              </a:rPr>
              <a:t>netizen</a:t>
            </a:r>
            <a:r>
              <a:rPr lang="id-ID" altLang="en-US" sz="1100" b="1" kern="1200" dirty="0">
                <a:solidFill>
                  <a:prstClr val="white"/>
                </a:solidFill>
                <a:latin typeface="Calibri" panose="020F0502020204030204"/>
                <a:cs typeface="Calibri" panose="020F0502020204030204" charset="0"/>
                <a:sym typeface="+mn-ea"/>
              </a:rPr>
              <a:t> terhadap kesejahteraan TNI </a:t>
            </a:r>
            <a:r>
              <a:rPr lang="id-ID" altLang="en-US" sz="1100" kern="1200" dirty="0">
                <a:solidFill>
                  <a:prstClr val="white"/>
                </a:solidFill>
                <a:latin typeface="Calibri" panose="020F0502020204030204"/>
                <a:cs typeface="Calibri" panose="020F0502020204030204" charset="0"/>
                <a:sym typeface="+mn-ea"/>
              </a:rPr>
              <a:t>dibandingkan dengan pembangunan IKN.</a:t>
            </a:r>
            <a:endParaRPr lang="id-ID" altLang="en-US" sz="1100" b="1" kern="1200" dirty="0">
              <a:solidFill>
                <a:prstClr val="white"/>
              </a:solidFill>
              <a:latin typeface="Calibri" panose="020F0502020204030204"/>
              <a:cs typeface="Calibri" panose="020F0502020204030204" charset="0"/>
              <a:sym typeface="+mn-ea"/>
            </a:endParaRP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Kelompok ini </a:t>
            </a:r>
            <a:r>
              <a:rPr lang="id-ID" altLang="en-US" sz="1100" b="1" kern="1200" dirty="0" err="1">
                <a:solidFill>
                  <a:prstClr val="white"/>
                </a:solidFill>
                <a:latin typeface="Calibri" panose="020F0502020204030204"/>
                <a:cs typeface="Calibri" panose="020F0502020204030204" charset="0"/>
                <a:sym typeface="+mn-ea"/>
              </a:rPr>
              <a:t>viralkan</a:t>
            </a:r>
            <a:r>
              <a:rPr lang="id-ID" altLang="en-US" sz="1100" b="1" kern="1200" dirty="0">
                <a:solidFill>
                  <a:prstClr val="white"/>
                </a:solidFill>
                <a:latin typeface="Calibri" panose="020F0502020204030204"/>
                <a:cs typeface="Calibri" panose="020F0502020204030204" charset="0"/>
                <a:sym typeface="+mn-ea"/>
              </a:rPr>
              <a:t> adanya penghentian pengerjaan pipa air </a:t>
            </a:r>
            <a:r>
              <a:rPr lang="id-ID" altLang="en-US" sz="1100" kern="1200" dirty="0">
                <a:solidFill>
                  <a:prstClr val="white"/>
                </a:solidFill>
                <a:latin typeface="Calibri" panose="020F0502020204030204"/>
                <a:cs typeface="Calibri" panose="020F0502020204030204" charset="0"/>
                <a:sym typeface="+mn-ea"/>
              </a:rPr>
              <a:t>oleh pemilik lahan di IKN karena mengaku </a:t>
            </a:r>
            <a:r>
              <a:rPr lang="id-ID" altLang="en-US" sz="1100" b="1" kern="1200" dirty="0">
                <a:solidFill>
                  <a:prstClr val="white"/>
                </a:solidFill>
                <a:latin typeface="Calibri" panose="020F0502020204030204"/>
                <a:cs typeface="Calibri" panose="020F0502020204030204" charset="0"/>
                <a:sym typeface="+mn-ea"/>
              </a:rPr>
              <a:t>belum mendapat bayaran dari Pemerintah.</a:t>
            </a:r>
            <a:endParaRPr lang="id-ID" altLang="en-US" sz="1100" kern="1200" dirty="0">
              <a:solidFill>
                <a:prstClr val="white"/>
              </a:solidFill>
              <a:latin typeface="Calibri" panose="020F0502020204030204"/>
              <a:cs typeface="Calibri" panose="020F0502020204030204" charset="0"/>
              <a:sym typeface="+mn-ea"/>
            </a:endParaRP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Pendukung Anies </a:t>
            </a: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secara khusus </a:t>
            </a: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menyindir Gibran dan Jokowi </a:t>
            </a: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yang sebelumnya menyebut </a:t>
            </a: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sudah memiliki investor, </a:t>
            </a: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namun ternyata </a:t>
            </a: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ditinggalkan oleh Djarum </a:t>
            </a:r>
            <a:r>
              <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dan </a:t>
            </a:r>
            <a:r>
              <a:rPr kumimoji="0" lang="id-ID" altLang="en-US" sz="1100" b="1" i="0" u="none" strike="noStrike" kern="1200" cap="none" spc="0" normalizeH="0" baseline="0" noProof="0" dirty="0" err="1">
                <a:ln>
                  <a:noFill/>
                </a:ln>
                <a:solidFill>
                  <a:prstClr val="white"/>
                </a:solidFill>
                <a:effectLst/>
                <a:uLnTx/>
                <a:uFillTx/>
                <a:latin typeface="Calibri" panose="020F0502020204030204"/>
                <a:ea typeface="+mn-ea"/>
                <a:cs typeface="Calibri" panose="020F0502020204030204" charset="0"/>
                <a:sym typeface="+mn-ea"/>
              </a:rPr>
              <a:t>Wings</a:t>
            </a:r>
            <a:r>
              <a:rPr kumimoji="0" lang="id-ID" altLang="en-US" sz="11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rPr>
              <a:t> Group.</a:t>
            </a: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Muncul sikap </a:t>
            </a:r>
            <a:r>
              <a:rPr lang="id-ID" altLang="en-US" sz="1100" b="1" kern="1200" dirty="0">
                <a:solidFill>
                  <a:prstClr val="white"/>
                </a:solidFill>
                <a:latin typeface="Calibri" panose="020F0502020204030204"/>
                <a:cs typeface="Calibri" panose="020F0502020204030204" charset="0"/>
                <a:sym typeface="+mn-ea"/>
              </a:rPr>
              <a:t>bila Jakarta punya masalah, selesaikan, bukan pindah ke IKN.</a:t>
            </a:r>
            <a:endParaRPr kumimoji="0" lang="id-ID" altLang="en-US" sz="110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charset="0"/>
              <a:sym typeface="+mn-ea"/>
            </a:endParaRPr>
          </a:p>
        </p:txBody>
      </p:sp>
      <p:sp>
        <p:nvSpPr>
          <p:cNvPr id="40" name="TextBox 39">
            <a:extLst>
              <a:ext uri="{FF2B5EF4-FFF2-40B4-BE49-F238E27FC236}">
                <a16:creationId xmlns:a16="http://schemas.microsoft.com/office/drawing/2014/main" id="{FB155A37-0700-6D35-12DB-06F458D4A6FB}"/>
              </a:ext>
            </a:extLst>
          </p:cNvPr>
          <p:cNvSpPr txBox="1"/>
          <p:nvPr/>
        </p:nvSpPr>
        <p:spPr>
          <a:xfrm>
            <a:off x="261176" y="916577"/>
            <a:ext cx="2952328" cy="2362122"/>
          </a:xfrm>
          <a:prstGeom prst="rect">
            <a:avLst/>
          </a:prstGeom>
          <a:noFill/>
          <a:ln>
            <a:noFill/>
          </a:ln>
        </p:spPr>
        <p:txBody>
          <a:bodyPr wrap="square" anchor="t">
            <a:spAutoFit/>
          </a:bodyPr>
          <a:lstStyle/>
          <a:p>
            <a:pPr marR="0" lvl="0" algn="l" defTabSz="914400" rtl="0" eaLnBrk="1" fontAlgn="auto" latinLnBrk="0" hangingPunct="1">
              <a:lnSpc>
                <a:spcPct val="110000"/>
              </a:lnSpc>
              <a:spcBef>
                <a:spcPts val="0"/>
              </a:spcBef>
              <a:spcAft>
                <a:spcPts val="600"/>
              </a:spcAft>
              <a:buClrTx/>
              <a:buSzTx/>
              <a:tabLst/>
              <a:defRPr/>
            </a:pPr>
            <a:r>
              <a:rPr lang="id-ID" altLang="en-US" sz="1100" b="1" kern="1200" dirty="0">
                <a:solidFill>
                  <a:prstClr val="white"/>
                </a:solidFill>
                <a:latin typeface="Calibri" panose="020F0502020204030204"/>
                <a:cs typeface="Calibri" panose="020F0502020204030204" charset="0"/>
                <a:sym typeface="+mn-ea"/>
              </a:rPr>
              <a:t>Catatan</a:t>
            </a: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Kelompok </a:t>
            </a:r>
            <a:r>
              <a:rPr lang="id-ID" altLang="en-US" sz="1100" b="1" kern="1200" dirty="0">
                <a:solidFill>
                  <a:prstClr val="white"/>
                </a:solidFill>
                <a:latin typeface="Calibri" panose="020F0502020204030204"/>
                <a:cs typeface="Calibri" panose="020F0502020204030204" charset="0"/>
                <a:sym typeface="+mn-ea"/>
              </a:rPr>
              <a:t>pro IKN </a:t>
            </a:r>
            <a:r>
              <a:rPr lang="id-ID" altLang="en-US" sz="1100" kern="1200" dirty="0">
                <a:solidFill>
                  <a:prstClr val="white"/>
                </a:solidFill>
                <a:latin typeface="Calibri" panose="020F0502020204030204"/>
                <a:cs typeface="Calibri" panose="020F0502020204030204" charset="0"/>
                <a:sym typeface="+mn-ea"/>
              </a:rPr>
              <a:t>aktif </a:t>
            </a:r>
            <a:r>
              <a:rPr lang="id-ID" altLang="en-US" sz="1100" b="1" kern="1200" dirty="0">
                <a:solidFill>
                  <a:prstClr val="white"/>
                </a:solidFill>
                <a:latin typeface="Calibri" panose="020F0502020204030204"/>
                <a:cs typeface="Calibri" panose="020F0502020204030204" charset="0"/>
                <a:sym typeface="+mn-ea"/>
              </a:rPr>
              <a:t>angkat keberhasilan Jokowi mendapat investasi 7 triliun </a:t>
            </a:r>
            <a:r>
              <a:rPr lang="id-ID" altLang="en-US" sz="1100" kern="1200" dirty="0">
                <a:solidFill>
                  <a:prstClr val="white"/>
                </a:solidFill>
                <a:latin typeface="Calibri" panose="020F0502020204030204"/>
                <a:cs typeface="Calibri" panose="020F0502020204030204" charset="0"/>
                <a:sym typeface="+mn-ea"/>
              </a:rPr>
              <a:t>setelah mengadakan kunjungan ke ASEAN, terutama </a:t>
            </a:r>
            <a:r>
              <a:rPr lang="id-ID" altLang="en-US" sz="1100" b="1" kern="1200" dirty="0">
                <a:solidFill>
                  <a:prstClr val="white"/>
                </a:solidFill>
                <a:latin typeface="Calibri" panose="020F0502020204030204"/>
                <a:cs typeface="Calibri" panose="020F0502020204030204" charset="0"/>
                <a:sym typeface="+mn-ea"/>
              </a:rPr>
              <a:t>dari Brunei.</a:t>
            </a:r>
            <a:endParaRPr lang="id-ID" altLang="en-US" sz="1100" kern="1200" dirty="0">
              <a:solidFill>
                <a:prstClr val="white"/>
              </a:solidFill>
              <a:latin typeface="Calibri" panose="020F0502020204030204"/>
              <a:cs typeface="Calibri" panose="020F0502020204030204" charset="0"/>
              <a:sym typeface="+mn-ea"/>
            </a:endParaRP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Kelompok </a:t>
            </a:r>
            <a:r>
              <a:rPr lang="id-ID" altLang="en-US" sz="1100" b="1" kern="1200" dirty="0">
                <a:solidFill>
                  <a:prstClr val="white"/>
                </a:solidFill>
                <a:latin typeface="Calibri" panose="020F0502020204030204"/>
                <a:cs typeface="Calibri" panose="020F0502020204030204" charset="0"/>
                <a:sym typeface="+mn-ea"/>
              </a:rPr>
              <a:t>kontra IKN </a:t>
            </a:r>
            <a:r>
              <a:rPr lang="id-ID" altLang="en-US" sz="1100" kern="1200" dirty="0">
                <a:solidFill>
                  <a:prstClr val="white"/>
                </a:solidFill>
                <a:latin typeface="Calibri" panose="020F0502020204030204"/>
                <a:cs typeface="Calibri" panose="020F0502020204030204" charset="0"/>
                <a:sym typeface="+mn-ea"/>
              </a:rPr>
              <a:t>masih terus menyindir </a:t>
            </a:r>
            <a:r>
              <a:rPr lang="id-ID" altLang="en-US" sz="1100" b="1" kern="1200" dirty="0">
                <a:solidFill>
                  <a:prstClr val="white"/>
                </a:solidFill>
                <a:latin typeface="Calibri" panose="020F0502020204030204"/>
                <a:cs typeface="Calibri" panose="020F0502020204030204" charset="0"/>
                <a:sym typeface="+mn-ea"/>
              </a:rPr>
              <a:t>IKN karena menunjukkan sikap pemerintah </a:t>
            </a:r>
            <a:r>
              <a:rPr lang="id-ID" altLang="en-US" sz="1100" kern="1200" dirty="0">
                <a:solidFill>
                  <a:prstClr val="white"/>
                </a:solidFill>
                <a:latin typeface="Calibri" panose="020F0502020204030204"/>
                <a:cs typeface="Calibri" panose="020F0502020204030204" charset="0"/>
                <a:sym typeface="+mn-ea"/>
              </a:rPr>
              <a:t>yang hanya ingin menguntungkan diri sendiri, bukan pro rakyat.</a:t>
            </a:r>
          </a:p>
          <a:p>
            <a:pPr marL="171450" marR="0" lvl="0" indent="-1714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id-ID" altLang="en-US" sz="1100" kern="1200" dirty="0">
                <a:solidFill>
                  <a:prstClr val="white"/>
                </a:solidFill>
                <a:latin typeface="Calibri" panose="020F0502020204030204"/>
                <a:cs typeface="Calibri" panose="020F0502020204030204" charset="0"/>
                <a:sym typeface="+mn-ea"/>
              </a:rPr>
              <a:t>Kontra IKN juga </a:t>
            </a:r>
            <a:r>
              <a:rPr lang="id-ID" altLang="en-US" sz="1100" b="1" kern="1200" dirty="0">
                <a:solidFill>
                  <a:prstClr val="white"/>
                </a:solidFill>
                <a:latin typeface="Calibri" panose="020F0502020204030204"/>
                <a:cs typeface="Calibri" panose="020F0502020204030204" charset="0"/>
                <a:sym typeface="+mn-ea"/>
              </a:rPr>
              <a:t>angkat isu adanya investor IKN yang keluar dari konsorsium.</a:t>
            </a:r>
            <a:endParaRPr lang="id-ID" altLang="en-US" sz="1100" kern="1200" dirty="0">
              <a:solidFill>
                <a:prstClr val="white"/>
              </a:solidFill>
              <a:latin typeface="Calibri" panose="020F0502020204030204"/>
              <a:cs typeface="Calibri" panose="020F0502020204030204" charset="0"/>
              <a:sym typeface="+mn-ea"/>
            </a:endParaRPr>
          </a:p>
        </p:txBody>
      </p:sp>
      <p:pic>
        <p:nvPicPr>
          <p:cNvPr id="4" name="Picture 3">
            <a:extLst>
              <a:ext uri="{FF2B5EF4-FFF2-40B4-BE49-F238E27FC236}">
                <a16:creationId xmlns:a16="http://schemas.microsoft.com/office/drawing/2014/main" id="{C7BE5FF3-49AD-A752-0C7E-86FDB17033B4}"/>
              </a:ext>
            </a:extLst>
          </p:cNvPr>
          <p:cNvPicPr>
            <a:picLocks noChangeAspect="1"/>
          </p:cNvPicPr>
          <p:nvPr/>
        </p:nvPicPr>
        <p:blipFill rotWithShape="1">
          <a:blip r:embed="rId4"/>
          <a:srcRect l="21875" r="21875"/>
          <a:stretch/>
        </p:blipFill>
        <p:spPr>
          <a:xfrm>
            <a:off x="367025" y="165879"/>
            <a:ext cx="577081" cy="577081"/>
          </a:xfrm>
          <a:prstGeom prst="ellipse">
            <a:avLst/>
          </a:prstGeom>
          <a:ln w="28575">
            <a:solidFill>
              <a:schemeClr val="accent1"/>
            </a:solidFill>
          </a:ln>
          <a:effectLst>
            <a:outerShdw blurRad="50800" dist="38100" dir="2700000" algn="tl" rotWithShape="0">
              <a:prstClr val="black">
                <a:alpha val="40000"/>
              </a:prstClr>
            </a:outerShdw>
          </a:effectLst>
        </p:spPr>
      </p:pic>
      <p:sp>
        <p:nvSpPr>
          <p:cNvPr id="41" name="Rounded Rectangle 40"/>
          <p:cNvSpPr/>
          <p:nvPr/>
        </p:nvSpPr>
        <p:spPr>
          <a:xfrm>
            <a:off x="259200" y="3441600"/>
            <a:ext cx="1800000" cy="468000"/>
          </a:xfrm>
          <a:prstGeom prst="roundRect">
            <a:avLst/>
          </a:prstGeom>
          <a:solidFill>
            <a:srgbClr val="5BC344"/>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b="1" sz="1100">
                <a:solidFill>
                  <a:srgbClr val="FFFFFF"/>
                </a:solidFill>
              </a:defRPr>
            </a:pPr>
            <a:r>
              <a:t>Pengamat proyek IKN. (19.1%)</a:t>
            </a:r>
          </a:p>
        </p:txBody>
      </p:sp>
      <p:sp>
        <p:nvSpPr>
          <p:cNvPr id="42" name="Rounded Rectangle 41"/>
          <p:cNvSpPr/>
          <p:nvPr/>
        </p:nvSpPr>
        <p:spPr>
          <a:xfrm>
            <a:off x="9118800" y="648000"/>
            <a:ext cx="1800000" cy="468000"/>
          </a:xfrm>
          <a:prstGeom prst="roundRect">
            <a:avLst/>
          </a:prstGeom>
          <a:solidFill>
            <a:srgbClr val="6E7ACA"/>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b="1" sz="1100">
                <a:solidFill>
                  <a:srgbClr val="FFFFFF"/>
                </a:solidFill>
              </a:defRPr>
            </a:pPr>
            <a:r>
              <a:t>Pendukung Ganjar-Mahfud dalam Pembangunan IKN (24.2%)</a:t>
            </a:r>
          </a:p>
        </p:txBody>
      </p:sp>
      <p:sp>
        <p:nvSpPr>
          <p:cNvPr id="43" name="Rounded Rectangle 42"/>
          <p:cNvSpPr/>
          <p:nvPr/>
        </p:nvSpPr>
        <p:spPr>
          <a:xfrm>
            <a:off x="9118800" y="5148000"/>
            <a:ext cx="1800000" cy="468000"/>
          </a:xfrm>
          <a:prstGeom prst="roundRect">
            <a:avLst/>
          </a:prstGeom>
          <a:solidFill>
            <a:srgbClr val="D64E2B"/>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b="1" sz="1100">
                <a:solidFill>
                  <a:srgbClr val="FFFFFF"/>
                </a:solidFill>
              </a:defRPr>
            </a:pPr>
            <a:r>
              <a:t>Investor Positif Pasca Pemilu (15.5%)</a:t>
            </a:r>
          </a:p>
        </p:txBody>
      </p:sp>
      <p:sp>
        <p:nvSpPr>
          <p:cNvPr id="44" name="TextBox 43"/>
          <p:cNvSpPr txBox="1"/>
          <p:nvPr/>
        </p:nvSpPr>
        <p:spPr>
          <a:xfrm>
            <a:off x="9144000" y="5376672"/>
            <a:ext cx="2971800" cy="1828800"/>
          </a:xfrm>
          <a:prstGeom prst="rect">
            <a:avLst/>
          </a:prstGeom>
          <a:noFill/>
        </p:spPr>
        <p:txBody>
          <a:bodyPr wrap="square">
            <a:noAutofit/>
          </a:bodyPr>
          <a:lstStyle/>
          <a:p/>
          <a:p>
            <a:pPr>
              <a:defRPr sz="1100"/>
            </a:pPr>
            <a:r>
              <a:rPr>
                <a:solidFill>
                  <a:srgbClr val="FFFFFF"/>
                </a:solidFill>
              </a:rPr>
              <a:t>Kelompok ini membahas topik-topik yang berkaitan dengan IKN Nusantara dan dampaknya terhadap investasi pasca Pemilu 20Beberapa konten menyebutkan minat investor yang meningkat dan sentimen positif terhadap investasi di IKN. Namun, tidak ada konten yang secara jelas menjelaskan detail atau argumen spesifik mengenai IKN Nusantara.</a:t>
            </a:r>
          </a:p>
        </p:txBody>
      </p:sp>
    </p:spTree>
    <p:extLst>
      <p:ext uri="{BB962C8B-B14F-4D97-AF65-F5344CB8AC3E}">
        <p14:creationId xmlns:p14="http://schemas.microsoft.com/office/powerpoint/2010/main" val="1950959595"/>
      </p:ext>
    </p:extLst>
  </p:cSld>
  <p:clrMapOvr>
    <a:masterClrMapping/>
  </p:clrMapOvr>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433</Words>
  <Application>Microsoft Office PowerPoint</Application>
  <PresentationFormat>Widescreen</PresentationFormat>
  <Paragraphs>59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Open Sans</vt:lpstr>
      <vt:lpstr>Verdana</vt:lpstr>
      <vt:lpstr>3_Office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Widya Regsha</dc:creator>
  <cp:lastModifiedBy>Alfredo Putra</cp:lastModifiedBy>
  <cp:revision>724</cp:revision>
  <dcterms:created xsi:type="dcterms:W3CDTF">2022-03-15T03:35:00Z</dcterms:created>
  <dcterms:modified xsi:type="dcterms:W3CDTF">2024-03-31T08:48:16Z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1033-12.2.0.13359</vt:lpwstr>
  </property>
  <property fmtid="{D5CDD505-2E9C-101B-9397-08002B2CF9AE}" pid="3" name="ICV">
    <vt:lpwstr>308A6380AEF342ED8D7F30047C7AF68E_13</vt:lpwstr>
  </property>
</Properties>
</file>