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3" r:id="rId49"/>
    <p:sldId id="314" r:id="rId50"/>
    <p:sldId id="315" r:id="rId51"/>
    <p:sldId id="316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30" r:id="rId61"/>
    <p:sldId id="331" r:id="rId62"/>
    <p:sldId id="335" r:id="rId63"/>
    <p:sldId id="339" r:id="rId64"/>
    <p:sldId id="340" r:id="rId65"/>
    <p:sldId id="341" r:id="rId66"/>
    <p:sldId id="342" r:id="rId67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92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112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hyperlink" Target="mailto:mkeet@cs.uct.ac.za" TargetMode="External"/><Relationship Id="rId8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slide" Target="slide36.xml"/><Relationship Id="rId12" Type="http://schemas.openxmlformats.org/officeDocument/2006/relationships/slide" Target="slide46.xml"/><Relationship Id="rId13" Type="http://schemas.openxmlformats.org/officeDocument/2006/relationships/slide" Target="slide42.xml"/><Relationship Id="rId14" Type="http://schemas.openxmlformats.org/officeDocument/2006/relationships/slide" Target="slide50.xml"/><Relationship Id="rId15" Type="http://schemas.openxmlformats.org/officeDocument/2006/relationships/slide" Target="slide56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36.xml"/><Relationship Id="rId12" Type="http://schemas.openxmlformats.org/officeDocument/2006/relationships/slide" Target="slide46.xml"/><Relationship Id="rId13" Type="http://schemas.openxmlformats.org/officeDocument/2006/relationships/slide" Target="slide42.xml"/><Relationship Id="rId14" Type="http://schemas.openxmlformats.org/officeDocument/2006/relationships/slide" Target="slide50.xml"/><Relationship Id="rId15" Type="http://schemas.openxmlformats.org/officeDocument/2006/relationships/slide" Target="slide56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hyperlink" Target="http://www.loa.istc.cnr.it/old/DOLCE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slide" Target="slide36.xml"/><Relationship Id="rId12" Type="http://schemas.openxmlformats.org/officeDocument/2006/relationships/slide" Target="slide46.xml"/><Relationship Id="rId13" Type="http://schemas.openxmlformats.org/officeDocument/2006/relationships/slide" Target="slide42.xml"/><Relationship Id="rId14" Type="http://schemas.openxmlformats.org/officeDocument/2006/relationships/slide" Target="slide50.xml"/><Relationship Id="rId15" Type="http://schemas.openxmlformats.org/officeDocument/2006/relationships/slide" Target="slide56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hyperlink" Target="http://groups.google.com/group/obo-relations/browse_thread/thread/29fc616eb570f7dc/fc0647f190b5f178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slide" Target="slide36.xml"/><Relationship Id="rId12" Type="http://schemas.openxmlformats.org/officeDocument/2006/relationships/slide" Target="slide46.xml"/><Relationship Id="rId13" Type="http://schemas.openxmlformats.org/officeDocument/2006/relationships/slide" Target="slide42.xml"/><Relationship Id="rId14" Type="http://schemas.openxmlformats.org/officeDocument/2006/relationships/slide" Target="slide50.xml"/><Relationship Id="rId15" Type="http://schemas.openxmlformats.org/officeDocument/2006/relationships/slide" Target="slide56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hyperlink" Target="http://www.thezfiles.co.za/ROMULUS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slide" Target="slide36.xml"/><Relationship Id="rId12" Type="http://schemas.openxmlformats.org/officeDocument/2006/relationships/slide" Target="slide46.xml"/><Relationship Id="rId13" Type="http://schemas.openxmlformats.org/officeDocument/2006/relationships/slide" Target="slide42.xml"/><Relationship Id="rId14" Type="http://schemas.openxmlformats.org/officeDocument/2006/relationships/slide" Target="slide50.xml"/><Relationship Id="rId15" Type="http://schemas.openxmlformats.org/officeDocument/2006/relationships/slide" Target="slide56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35.xml"/><Relationship Id="rId5" Type="http://schemas.openxmlformats.org/officeDocument/2006/relationships/slide" Target="slide49.xml"/><Relationship Id="rId6" Type="http://schemas.openxmlformats.org/officeDocument/2006/relationships/slide" Target="slide66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2792" y="875563"/>
            <a:ext cx="2702560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6:  </a:t>
            </a:r>
            <a:r>
              <a:rPr sz="1050" spc="-50" dirty="0">
                <a:solidFill>
                  <a:srgbClr val="46AA78"/>
                </a:solidFill>
                <a:latin typeface="Arial"/>
                <a:cs typeface="Arial"/>
              </a:rPr>
              <a:t>Top-down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050" spc="-50" dirty="0">
                <a:solidFill>
                  <a:srgbClr val="46AA78"/>
                </a:solidFill>
                <a:latin typeface="Arial"/>
                <a:cs typeface="Arial"/>
              </a:rPr>
              <a:t>Development </a:t>
            </a:r>
            <a:r>
              <a:rPr sz="1050" spc="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I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7"/>
              </a:rPr>
              <a:t>mkeet@cs.uct.ac.za</a:t>
            </a:r>
            <a:endParaRPr sz="900"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8"/>
              </a:rPr>
              <a:t>http://www.meteck.org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81965" marR="474345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20176" y="491591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0743" y="91100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0253" y="924598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1032" y="113480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13068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6636" y="894461"/>
            <a:ext cx="3083814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9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latin typeface="Arial"/>
                <a:cs typeface="Arial"/>
                <a:hlinkClick r:id="rId10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50" spc="14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40" dirty="0">
                <a:latin typeface="Arial"/>
                <a:cs typeface="Arial"/>
                <a:hlinkClick r:id="rId10" action="ppaction://hlinksldjump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0743" y="154721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0253" y="1560804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1032" y="17710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032" y="19430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1032" y="21151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6636" y="1530667"/>
            <a:ext cx="3236214" cy="65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BFO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Formalisations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implementations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Relation</a:t>
            </a:r>
            <a:r>
              <a:rPr sz="1050" spc="5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0743" y="235549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0253" y="236909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032" y="25793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32" y="27513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032" y="29234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16636" y="2334587"/>
            <a:ext cx="3617214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925194" indent="-139065">
              <a:lnSpc>
                <a:spcPct val="102600"/>
              </a:lnSpc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1050" spc="-3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foundational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ontologies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Ontologies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and</a:t>
            </a:r>
            <a:r>
              <a:rPr sz="1050" spc="135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1050" spc="-70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choices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Where and </a:t>
            </a:r>
            <a:r>
              <a:rPr sz="1050" spc="-6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how </a:t>
            </a:r>
            <a:r>
              <a:rPr sz="1050" spc="-8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does </a:t>
            </a:r>
            <a:r>
              <a:rPr sz="1050" spc="4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it </a:t>
            </a:r>
            <a:r>
              <a:rPr sz="1050" spc="-80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make </a:t>
            </a:r>
            <a:r>
              <a:rPr sz="1050" spc="-8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difference?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9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GFO  </a:t>
            </a:r>
            <a:r>
              <a:rPr sz="1050" spc="-11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as 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‘super’ foundational </a:t>
            </a:r>
            <a:r>
              <a:rPr sz="1050" spc="-2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(extra</a:t>
            </a:r>
            <a:r>
              <a:rPr sz="1050" spc="195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slides)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7</a:t>
            </a:r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631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78459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95138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10321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41785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59335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194092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28848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244374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327" y="261052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2327" y="276235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327" y="291419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551" y="307700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551" y="325250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24395" y="542391"/>
            <a:ext cx="3814255" cy="278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1000" spc="-35" dirty="0">
                <a:solidFill>
                  <a:srgbClr val="46AA78"/>
                </a:solidFill>
                <a:latin typeface="Arial"/>
                <a:cs typeface="Arial"/>
              </a:rPr>
              <a:t>Descriptive </a:t>
            </a:r>
            <a:r>
              <a:rPr sz="1000" spc="-30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000" spc="-20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000" spc="-25" dirty="0">
                <a:solidFill>
                  <a:srgbClr val="46AA78"/>
                </a:solidFill>
                <a:latin typeface="Arial"/>
                <a:cs typeface="Arial"/>
              </a:rPr>
              <a:t>Linguistic </a:t>
            </a:r>
            <a:r>
              <a:rPr sz="1000" spc="-55" dirty="0">
                <a:solidFill>
                  <a:srgbClr val="46AA78"/>
                </a:solidFill>
                <a:latin typeface="Arial"/>
                <a:cs typeface="Arial"/>
              </a:rPr>
              <a:t>and  </a:t>
            </a:r>
            <a:r>
              <a:rPr sz="1000" spc="-35" dirty="0">
                <a:solidFill>
                  <a:srgbClr val="46AA78"/>
                </a:solidFill>
                <a:latin typeface="Arial"/>
                <a:cs typeface="Arial"/>
              </a:rPr>
              <a:t>Cognitive </a:t>
            </a:r>
            <a:r>
              <a:rPr sz="1000" spc="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ts val="1315"/>
              </a:lnSpc>
              <a:spcBef>
                <a:spcPts val="14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Strong </a:t>
            </a:r>
            <a:r>
              <a:rPr sz="1050" spc="-15" dirty="0">
                <a:latin typeface="Arial"/>
                <a:cs typeface="Arial"/>
              </a:rPr>
              <a:t>cognitive/linguistic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bias:</a:t>
            </a:r>
            <a:endParaRPr sz="1050" dirty="0">
              <a:latin typeface="Arial"/>
              <a:cs typeface="Arial"/>
            </a:endParaRPr>
          </a:p>
          <a:p>
            <a:pPr marL="461010" marR="8699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Descriptive </a:t>
            </a:r>
            <a:r>
              <a:rPr sz="1000" spc="-50" dirty="0">
                <a:latin typeface="Arial"/>
                <a:cs typeface="Arial"/>
              </a:rPr>
              <a:t>(as </a:t>
            </a:r>
            <a:r>
              <a:rPr sz="1000" spc="-40" dirty="0">
                <a:latin typeface="Arial"/>
                <a:cs typeface="Arial"/>
              </a:rPr>
              <a:t>opposite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prescriptive) </a:t>
            </a:r>
            <a:r>
              <a:rPr sz="1000" spc="-5" dirty="0">
                <a:latin typeface="Arial"/>
                <a:cs typeface="Arial"/>
              </a:rPr>
              <a:t>attitude  </a:t>
            </a:r>
            <a:endParaRPr lang="en-US" sz="1000" spc="-5" dirty="0" smtClean="0">
              <a:latin typeface="Arial"/>
              <a:cs typeface="Arial"/>
            </a:endParaRPr>
          </a:p>
          <a:p>
            <a:pPr marL="461010" marR="8699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60" dirty="0" smtClean="0">
                <a:latin typeface="Arial"/>
                <a:cs typeface="Arial"/>
              </a:rPr>
              <a:t>Categories </a:t>
            </a:r>
            <a:r>
              <a:rPr sz="1000" spc="-20" dirty="0">
                <a:latin typeface="Arial"/>
                <a:cs typeface="Arial"/>
              </a:rPr>
              <a:t>mirror </a:t>
            </a:r>
            <a:r>
              <a:rPr sz="1000" spc="-25" dirty="0">
                <a:latin typeface="Arial"/>
                <a:cs typeface="Arial"/>
              </a:rPr>
              <a:t>cognition, </a:t>
            </a:r>
            <a:r>
              <a:rPr sz="1000" spc="-50" dirty="0">
                <a:latin typeface="Arial"/>
                <a:cs typeface="Arial"/>
              </a:rPr>
              <a:t>common </a:t>
            </a:r>
            <a:r>
              <a:rPr sz="1000" spc="-85" dirty="0">
                <a:latin typeface="Arial"/>
                <a:cs typeface="Arial"/>
              </a:rPr>
              <a:t>sense,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lexical  </a:t>
            </a:r>
            <a:r>
              <a:rPr sz="1000" spc="-25" dirty="0">
                <a:latin typeface="Arial"/>
                <a:cs typeface="Arial"/>
              </a:rPr>
              <a:t>structure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natural</a:t>
            </a:r>
            <a:r>
              <a:rPr sz="1000" spc="20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language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Emphasis 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5" dirty="0">
                <a:latin typeface="Arial"/>
                <a:cs typeface="Arial"/>
              </a:rPr>
              <a:t>cognitive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invariants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5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Categories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45" dirty="0">
                <a:latin typeface="Arial"/>
                <a:cs typeface="Arial"/>
              </a:rPr>
              <a:t>conceptual containers: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40" dirty="0">
                <a:latin typeface="Arial"/>
                <a:cs typeface="Arial"/>
              </a:rPr>
              <a:t>‘deep’ </a:t>
            </a:r>
            <a:r>
              <a:rPr sz="1050" spc="-50" dirty="0">
                <a:latin typeface="Arial"/>
                <a:cs typeface="Arial"/>
              </a:rPr>
              <a:t>metaphysical  </a:t>
            </a:r>
            <a:r>
              <a:rPr sz="1050" spc="-30" dirty="0">
                <a:latin typeface="Arial"/>
                <a:cs typeface="Arial"/>
              </a:rPr>
              <a:t>implications</a:t>
            </a:r>
            <a:endParaRPr sz="1050" dirty="0">
              <a:latin typeface="Arial"/>
              <a:cs typeface="Arial"/>
            </a:endParaRPr>
          </a:p>
          <a:p>
            <a:pPr marL="184150" marR="222250" indent="-171450">
              <a:lnSpc>
                <a:spcPct val="102600"/>
              </a:lnSpc>
              <a:spcBef>
                <a:spcPts val="25"/>
              </a:spcBef>
              <a:buFont typeface="Arial"/>
              <a:buChar char="•"/>
            </a:pPr>
            <a:r>
              <a:rPr sz="1050" spc="-75" dirty="0">
                <a:latin typeface="Arial"/>
                <a:cs typeface="Arial"/>
              </a:rPr>
              <a:t>Focus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65" dirty="0">
                <a:latin typeface="Arial"/>
                <a:cs typeface="Arial"/>
              </a:rPr>
              <a:t>design </a:t>
            </a:r>
            <a:r>
              <a:rPr sz="1050" spc="-35" dirty="0">
                <a:latin typeface="Arial"/>
                <a:cs typeface="Arial"/>
              </a:rPr>
              <a:t>rationale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0" dirty="0">
                <a:latin typeface="Arial"/>
                <a:cs typeface="Arial"/>
              </a:rPr>
              <a:t>allow </a:t>
            </a:r>
            <a:r>
              <a:rPr sz="1050" spc="-95" dirty="0">
                <a:latin typeface="Arial"/>
                <a:cs typeface="Arial"/>
              </a:rPr>
              <a:t>easy </a:t>
            </a:r>
            <a:r>
              <a:rPr sz="1050" spc="-55" dirty="0">
                <a:latin typeface="Arial"/>
                <a:cs typeface="Arial"/>
              </a:rPr>
              <a:t>comparison </a:t>
            </a:r>
            <a:r>
              <a:rPr sz="1050" dirty="0">
                <a:latin typeface="Arial"/>
                <a:cs typeface="Arial"/>
              </a:rPr>
              <a:t>with  </a:t>
            </a:r>
            <a:r>
              <a:rPr sz="1050" spc="-25" dirty="0">
                <a:latin typeface="Arial"/>
                <a:cs typeface="Arial"/>
              </a:rPr>
              <a:t>different </a:t>
            </a:r>
            <a:r>
              <a:rPr sz="1050" spc="-30" dirty="0">
                <a:latin typeface="Arial"/>
                <a:cs typeface="Arial"/>
              </a:rPr>
              <a:t>ontological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options</a:t>
            </a:r>
            <a:endParaRPr sz="1050" dirty="0">
              <a:latin typeface="Arial"/>
              <a:cs typeface="Arial"/>
            </a:endParaRPr>
          </a:p>
          <a:p>
            <a:pPr marL="184150" marR="744220" indent="-171450">
              <a:lnSpc>
                <a:spcPts val="1220"/>
              </a:lnSpc>
              <a:spcBef>
                <a:spcPts val="18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Rigorous, </a:t>
            </a:r>
            <a:r>
              <a:rPr sz="1050" spc="-40" dirty="0">
                <a:latin typeface="Arial"/>
                <a:cs typeface="Arial"/>
              </a:rPr>
              <a:t>systematic, </a:t>
            </a:r>
            <a:r>
              <a:rPr sz="1050" spc="-30" dirty="0">
                <a:latin typeface="Arial"/>
                <a:cs typeface="Arial"/>
              </a:rPr>
              <a:t>interdisciplinary </a:t>
            </a:r>
            <a:r>
              <a:rPr sz="1050" spc="-60" dirty="0">
                <a:latin typeface="Arial"/>
                <a:cs typeface="Arial"/>
              </a:rPr>
              <a:t>approach  </a:t>
            </a:r>
            <a:r>
              <a:rPr sz="1050" spc="-50" dirty="0">
                <a:latin typeface="Arial"/>
                <a:cs typeface="Arial"/>
              </a:rPr>
              <a:t>Rich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axiomatization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165"/>
              </a:lnSpc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37 basic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categories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7 basic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relations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80 </a:t>
            </a:r>
            <a:r>
              <a:rPr sz="1000" spc="-50" dirty="0">
                <a:latin typeface="Arial"/>
                <a:cs typeface="Arial"/>
              </a:rPr>
              <a:t>axioms, </a:t>
            </a:r>
            <a:r>
              <a:rPr sz="1000" spc="-60" dirty="0">
                <a:latin typeface="Arial"/>
                <a:cs typeface="Arial"/>
              </a:rPr>
              <a:t>100 </a:t>
            </a:r>
            <a:r>
              <a:rPr sz="1000" spc="-25" dirty="0">
                <a:latin typeface="Arial"/>
                <a:cs typeface="Arial"/>
              </a:rPr>
              <a:t>definitions, </a:t>
            </a:r>
            <a:r>
              <a:rPr sz="1000" spc="-60" dirty="0">
                <a:latin typeface="Arial"/>
                <a:cs typeface="Arial"/>
              </a:rPr>
              <a:t>20 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theorems</a:t>
            </a:r>
            <a:endParaRPr sz="1000" dirty="0">
              <a:latin typeface="Arial"/>
              <a:cs typeface="Arial"/>
            </a:endParaRPr>
          </a:p>
          <a:p>
            <a:pPr marL="184150" marR="2105660" indent="-171450">
              <a:lnSpc>
                <a:spcPct val="104700"/>
              </a:lnSpc>
              <a:spcBef>
                <a:spcPts val="2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Rigorous </a:t>
            </a:r>
            <a:r>
              <a:rPr sz="1050" spc="-25" dirty="0">
                <a:latin typeface="Arial"/>
                <a:cs typeface="Arial"/>
              </a:rPr>
              <a:t>quality </a:t>
            </a:r>
            <a:r>
              <a:rPr sz="1050" spc="-20" dirty="0">
                <a:latin typeface="Arial"/>
                <a:cs typeface="Arial"/>
              </a:rPr>
              <a:t>criteria  </a:t>
            </a:r>
            <a:r>
              <a:rPr sz="1050" spc="-30" dirty="0">
                <a:latin typeface="Arial"/>
                <a:cs typeface="Arial"/>
              </a:rPr>
              <a:t>Documentation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8/46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250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04798" y="491591"/>
            <a:ext cx="21990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r>
              <a:rPr sz="1400" spc="2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994" y="797361"/>
            <a:ext cx="4082308" cy="2126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419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408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7758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142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6817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4" y="491591"/>
            <a:ext cx="3985706" cy="245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African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Where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35" dirty="0">
                <a:latin typeface="Arial"/>
                <a:cs typeface="Arial"/>
              </a:rPr>
              <a:t>fit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DOLCE?</a:t>
            </a:r>
            <a:endParaRPr sz="1050" dirty="0">
              <a:latin typeface="Arial"/>
              <a:cs typeface="Arial"/>
            </a:endParaRPr>
          </a:p>
          <a:p>
            <a:pPr marL="184150" marR="593090" indent="-171450">
              <a:lnSpc>
                <a:spcPct val="2189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20" dirty="0">
                <a:latin typeface="Arial"/>
                <a:cs typeface="Arial"/>
              </a:rPr>
              <a:t>drink </a:t>
            </a:r>
            <a:r>
              <a:rPr sz="1050" spc="-70" dirty="0">
                <a:latin typeface="Courier New"/>
                <a:cs typeface="Courier New"/>
              </a:rPr>
              <a:t>Water</a:t>
            </a:r>
            <a:r>
              <a:rPr sz="1050" spc="-70" dirty="0">
                <a:latin typeface="Arial"/>
                <a:cs typeface="Arial"/>
              </a:rPr>
              <a:t>: where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put </a:t>
            </a:r>
            <a:r>
              <a:rPr sz="1050" spc="-85" dirty="0">
                <a:latin typeface="Courier New"/>
                <a:cs typeface="Courier New"/>
              </a:rPr>
              <a:t>Water</a:t>
            </a:r>
            <a:r>
              <a:rPr sz="1050" spc="-85" dirty="0">
                <a:latin typeface="Arial"/>
                <a:cs typeface="Arial"/>
              </a:rPr>
              <a:t>?  </a:t>
            </a:r>
            <a:endParaRPr lang="en-US" sz="1050" spc="-85" dirty="0" smtClean="0">
              <a:latin typeface="Arial"/>
              <a:cs typeface="Arial"/>
            </a:endParaRPr>
          </a:p>
          <a:p>
            <a:pPr marL="184150" marR="593090" indent="-171450">
              <a:lnSpc>
                <a:spcPct val="218900"/>
              </a:lnSpc>
              <a:buFont typeface="Arial"/>
              <a:buChar char="•"/>
            </a:pPr>
            <a:r>
              <a:rPr sz="1050" spc="-55" dirty="0" smtClean="0">
                <a:latin typeface="Arial"/>
                <a:cs typeface="Arial"/>
              </a:rPr>
              <a:t>Impalas </a:t>
            </a:r>
            <a:r>
              <a:rPr sz="1050" spc="-30" dirty="0">
                <a:latin typeface="Arial"/>
                <a:cs typeface="Arial"/>
              </a:rPr>
              <a:t>run </a:t>
            </a:r>
            <a:r>
              <a:rPr sz="1050" dirty="0">
                <a:latin typeface="Arial"/>
                <a:cs typeface="Arial"/>
              </a:rPr>
              <a:t>(fast). 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Running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200"/>
              </a:lnSpc>
              <a:spcBef>
                <a:spcPts val="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Lions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50" dirty="0">
                <a:latin typeface="Arial"/>
                <a:cs typeface="Arial"/>
              </a:rPr>
              <a:t>impalas,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process,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40" dirty="0">
                <a:latin typeface="Arial"/>
                <a:cs typeface="Arial"/>
              </a:rPr>
              <a:t>die.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Death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98425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75" dirty="0">
                <a:latin typeface="Arial"/>
                <a:cs typeface="Arial"/>
              </a:rPr>
              <a:t>examples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DOLCE’s </a:t>
            </a:r>
            <a:r>
              <a:rPr sz="1050" dirty="0">
                <a:latin typeface="Arial"/>
                <a:cs typeface="Arial"/>
              </a:rPr>
              <a:t>‘leaf’ </a:t>
            </a:r>
            <a:r>
              <a:rPr sz="1050" spc="-55" dirty="0">
                <a:latin typeface="Arial"/>
                <a:cs typeface="Arial"/>
              </a:rPr>
              <a:t>categories: </a:t>
            </a: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55" dirty="0">
                <a:latin typeface="Arial"/>
                <a:cs typeface="Arial"/>
              </a:rPr>
              <a:t>Table </a:t>
            </a:r>
            <a:r>
              <a:rPr sz="1050" spc="-35" dirty="0">
                <a:latin typeface="Arial"/>
                <a:cs typeface="Arial"/>
              </a:rPr>
              <a:t>1,  </a:t>
            </a:r>
            <a:r>
              <a:rPr sz="1050" spc="-60" dirty="0">
                <a:latin typeface="Arial"/>
                <a:cs typeface="Arial"/>
              </a:rPr>
              <a:t>p21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D18.pdf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419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2318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408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7758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142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6817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4394" y="491591"/>
            <a:ext cx="3985705" cy="247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African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Where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35" dirty="0">
                <a:latin typeface="Arial"/>
                <a:cs typeface="Arial"/>
              </a:rPr>
              <a:t>fit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DOLCE?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 </a:t>
            </a:r>
            <a:r>
              <a:rPr sz="1050" spc="-20" dirty="0">
                <a:latin typeface="Arial"/>
                <a:cs typeface="Arial"/>
              </a:rPr>
              <a:t>drink </a:t>
            </a:r>
            <a:r>
              <a:rPr sz="1050" spc="-70" dirty="0">
                <a:latin typeface="Courier New"/>
                <a:cs typeface="Courier New"/>
              </a:rPr>
              <a:t>Water</a:t>
            </a:r>
            <a:r>
              <a:rPr sz="1050" spc="-70" dirty="0">
                <a:latin typeface="Arial"/>
                <a:cs typeface="Arial"/>
              </a:rPr>
              <a:t>:  where  </a:t>
            </a:r>
            <a:r>
              <a:rPr sz="1050" spc="-55" dirty="0">
                <a:latin typeface="Arial"/>
                <a:cs typeface="Arial"/>
              </a:rPr>
              <a:t>should 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Water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30" dirty="0">
                <a:latin typeface="Arial"/>
                <a:cs typeface="Arial"/>
              </a:rPr>
              <a:t>run </a:t>
            </a:r>
            <a:r>
              <a:rPr sz="1050" dirty="0">
                <a:latin typeface="Arial"/>
                <a:cs typeface="Arial"/>
              </a:rPr>
              <a:t>(fast). 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Running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200"/>
              </a:lnSpc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Lions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50" dirty="0">
                <a:latin typeface="Arial"/>
                <a:cs typeface="Arial"/>
              </a:rPr>
              <a:t>impalas,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process,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40" dirty="0">
                <a:latin typeface="Arial"/>
                <a:cs typeface="Arial"/>
              </a:rPr>
              <a:t>die.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Death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184150" marR="98425" indent="-171450">
              <a:lnSpc>
                <a:spcPct val="102600"/>
              </a:lnSpc>
              <a:spcBef>
                <a:spcPts val="5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75" dirty="0">
                <a:latin typeface="Arial"/>
                <a:cs typeface="Arial"/>
              </a:rPr>
              <a:t>examples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DOLCE’s </a:t>
            </a:r>
            <a:r>
              <a:rPr sz="1050" dirty="0">
                <a:latin typeface="Arial"/>
                <a:cs typeface="Arial"/>
              </a:rPr>
              <a:t>‘leaf’ </a:t>
            </a:r>
            <a:r>
              <a:rPr sz="1050" spc="-55" dirty="0">
                <a:latin typeface="Arial"/>
                <a:cs typeface="Arial"/>
              </a:rPr>
              <a:t>categories: </a:t>
            </a: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55" dirty="0">
                <a:latin typeface="Arial"/>
                <a:cs typeface="Arial"/>
              </a:rPr>
              <a:t>Table </a:t>
            </a:r>
            <a:r>
              <a:rPr sz="1050" spc="-35" dirty="0">
                <a:latin typeface="Arial"/>
                <a:cs typeface="Arial"/>
              </a:rPr>
              <a:t>1,  </a:t>
            </a:r>
            <a:r>
              <a:rPr sz="1050" spc="-60" dirty="0">
                <a:latin typeface="Arial"/>
                <a:cs typeface="Arial"/>
              </a:rPr>
              <a:t>p21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D18.pdf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3264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419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2318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408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59872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7758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142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6817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4" y="491591"/>
            <a:ext cx="3985706" cy="247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African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Where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35" dirty="0">
                <a:latin typeface="Arial"/>
                <a:cs typeface="Arial"/>
              </a:rPr>
              <a:t>fit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DOLCE?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 </a:t>
            </a:r>
            <a:r>
              <a:rPr sz="1050" spc="-20" dirty="0">
                <a:latin typeface="Arial"/>
                <a:cs typeface="Arial"/>
              </a:rPr>
              <a:t>drink </a:t>
            </a:r>
            <a:r>
              <a:rPr sz="1050" spc="-70" dirty="0">
                <a:latin typeface="Courier New"/>
                <a:cs typeface="Courier New"/>
              </a:rPr>
              <a:t>Water</a:t>
            </a:r>
            <a:r>
              <a:rPr sz="1050" spc="-70" dirty="0">
                <a:latin typeface="Arial"/>
                <a:cs typeface="Arial"/>
              </a:rPr>
              <a:t>:  where  </a:t>
            </a:r>
            <a:r>
              <a:rPr sz="1050" spc="-55" dirty="0">
                <a:latin typeface="Arial"/>
                <a:cs typeface="Arial"/>
              </a:rPr>
              <a:t>should 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Water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Amount of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30" dirty="0">
                <a:latin typeface="Arial"/>
                <a:cs typeface="Arial"/>
              </a:rPr>
              <a:t>run </a:t>
            </a:r>
            <a:r>
              <a:rPr sz="1050" dirty="0">
                <a:latin typeface="Arial"/>
                <a:cs typeface="Arial"/>
              </a:rPr>
              <a:t>(fast). 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Running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200"/>
              </a:lnSpc>
              <a:spcBef>
                <a:spcPts val="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Lions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50" dirty="0">
                <a:latin typeface="Arial"/>
                <a:cs typeface="Arial"/>
              </a:rPr>
              <a:t>impalas,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process,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40" dirty="0">
                <a:latin typeface="Arial"/>
                <a:cs typeface="Arial"/>
              </a:rPr>
              <a:t>die.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Death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98425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75" dirty="0">
                <a:latin typeface="Arial"/>
                <a:cs typeface="Arial"/>
              </a:rPr>
              <a:t>examples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DOLCE’s </a:t>
            </a:r>
            <a:r>
              <a:rPr sz="1050" dirty="0">
                <a:latin typeface="Arial"/>
                <a:cs typeface="Arial"/>
              </a:rPr>
              <a:t>‘leaf’ </a:t>
            </a:r>
            <a:r>
              <a:rPr sz="1050" spc="-55" dirty="0">
                <a:latin typeface="Arial"/>
                <a:cs typeface="Arial"/>
              </a:rPr>
              <a:t>categories: </a:t>
            </a: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55" dirty="0">
                <a:latin typeface="Arial"/>
                <a:cs typeface="Arial"/>
              </a:rPr>
              <a:t>Table </a:t>
            </a:r>
            <a:r>
              <a:rPr sz="1050" spc="-35" dirty="0">
                <a:latin typeface="Arial"/>
                <a:cs typeface="Arial"/>
              </a:rPr>
              <a:t>1,  </a:t>
            </a:r>
            <a:r>
              <a:rPr sz="1050" spc="-60" dirty="0">
                <a:latin typeface="Arial"/>
                <a:cs typeface="Arial"/>
              </a:rPr>
              <a:t>p21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D18.pdf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707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419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2318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408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59872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7758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196565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142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26817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4" y="491591"/>
            <a:ext cx="3985705" cy="247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African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Where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35" dirty="0">
                <a:latin typeface="Arial"/>
                <a:cs typeface="Arial"/>
              </a:rPr>
              <a:t>fit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DOLCE?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 </a:t>
            </a:r>
            <a:r>
              <a:rPr sz="1050" spc="-20" dirty="0">
                <a:latin typeface="Arial"/>
                <a:cs typeface="Arial"/>
              </a:rPr>
              <a:t>drink </a:t>
            </a:r>
            <a:r>
              <a:rPr sz="1050" spc="-70" dirty="0">
                <a:latin typeface="Courier New"/>
                <a:cs typeface="Courier New"/>
              </a:rPr>
              <a:t>Water</a:t>
            </a:r>
            <a:r>
              <a:rPr sz="1050" spc="-70" dirty="0">
                <a:latin typeface="Arial"/>
                <a:cs typeface="Arial"/>
              </a:rPr>
              <a:t>:  where  </a:t>
            </a:r>
            <a:r>
              <a:rPr sz="1050" spc="-55" dirty="0">
                <a:latin typeface="Arial"/>
                <a:cs typeface="Arial"/>
              </a:rPr>
              <a:t>should 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Water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Amount of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30" dirty="0">
                <a:latin typeface="Arial"/>
                <a:cs typeface="Arial"/>
              </a:rPr>
              <a:t>run </a:t>
            </a:r>
            <a:r>
              <a:rPr sz="1050" dirty="0">
                <a:latin typeface="Arial"/>
                <a:cs typeface="Arial"/>
              </a:rPr>
              <a:t>(fast). 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Running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Process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Lions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50" dirty="0">
                <a:latin typeface="Arial"/>
                <a:cs typeface="Arial"/>
              </a:rPr>
              <a:t>impalas,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process,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40" dirty="0">
                <a:latin typeface="Arial"/>
                <a:cs typeface="Arial"/>
              </a:rPr>
              <a:t>die.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Death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98425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75" dirty="0">
                <a:latin typeface="Arial"/>
                <a:cs typeface="Arial"/>
              </a:rPr>
              <a:t>examples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DOLCE’s </a:t>
            </a:r>
            <a:r>
              <a:rPr sz="1050" dirty="0">
                <a:latin typeface="Arial"/>
                <a:cs typeface="Arial"/>
              </a:rPr>
              <a:t>‘leaf’ </a:t>
            </a:r>
            <a:r>
              <a:rPr sz="1050" spc="-55" dirty="0">
                <a:latin typeface="Arial"/>
                <a:cs typeface="Arial"/>
              </a:rPr>
              <a:t>categories: </a:t>
            </a: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55" dirty="0">
                <a:latin typeface="Arial"/>
                <a:cs typeface="Arial"/>
              </a:rPr>
              <a:t>Table </a:t>
            </a:r>
            <a:r>
              <a:rPr sz="1050" spc="-35" dirty="0">
                <a:latin typeface="Arial"/>
                <a:cs typeface="Arial"/>
              </a:rPr>
              <a:t>1,  </a:t>
            </a:r>
            <a:r>
              <a:rPr sz="1050" spc="-60" dirty="0">
                <a:latin typeface="Arial"/>
                <a:cs typeface="Arial"/>
              </a:rPr>
              <a:t>p21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D18.pdf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419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2318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408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59872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7758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196565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142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327" y="248441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2551" y="26817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24394" y="491591"/>
            <a:ext cx="3985705" cy="247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African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Where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35" dirty="0">
                <a:latin typeface="Arial"/>
                <a:cs typeface="Arial"/>
              </a:rPr>
              <a:t>fit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DOLCE?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 </a:t>
            </a:r>
            <a:r>
              <a:rPr sz="1050" spc="-20" dirty="0">
                <a:latin typeface="Arial"/>
                <a:cs typeface="Arial"/>
              </a:rPr>
              <a:t>drink </a:t>
            </a:r>
            <a:r>
              <a:rPr sz="1050" spc="-70" dirty="0">
                <a:latin typeface="Courier New"/>
                <a:cs typeface="Courier New"/>
              </a:rPr>
              <a:t>Water</a:t>
            </a:r>
            <a:r>
              <a:rPr sz="1050" spc="-70" dirty="0">
                <a:latin typeface="Arial"/>
                <a:cs typeface="Arial"/>
              </a:rPr>
              <a:t>:  where  </a:t>
            </a:r>
            <a:r>
              <a:rPr sz="1050" spc="-55" dirty="0">
                <a:latin typeface="Arial"/>
                <a:cs typeface="Arial"/>
              </a:rPr>
              <a:t>should 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Water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 Amount of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30" dirty="0">
                <a:latin typeface="Arial"/>
                <a:cs typeface="Arial"/>
              </a:rPr>
              <a:t>run </a:t>
            </a:r>
            <a:r>
              <a:rPr sz="1050" dirty="0">
                <a:latin typeface="Arial"/>
                <a:cs typeface="Arial"/>
              </a:rPr>
              <a:t>(fast). 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Running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Process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Lions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50" dirty="0">
                <a:latin typeface="Arial"/>
                <a:cs typeface="Arial"/>
              </a:rPr>
              <a:t>impalas,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process,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impalas </a:t>
            </a:r>
            <a:r>
              <a:rPr sz="1050" spc="-40" dirty="0">
                <a:latin typeface="Arial"/>
                <a:cs typeface="Arial"/>
              </a:rPr>
              <a:t>die. </a:t>
            </a:r>
            <a:r>
              <a:rPr sz="1050" spc="-6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should </a:t>
            </a:r>
            <a:r>
              <a:rPr sz="1050" spc="-105" dirty="0">
                <a:latin typeface="Arial"/>
                <a:cs typeface="Arial"/>
              </a:rPr>
              <a:t>we  </a:t>
            </a:r>
            <a:r>
              <a:rPr sz="1050" spc="-5" dirty="0">
                <a:latin typeface="Arial"/>
                <a:cs typeface="Arial"/>
              </a:rPr>
              <a:t>put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Death</a:t>
            </a:r>
            <a:r>
              <a:rPr sz="1050" spc="-8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subtype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Achievement...</a:t>
            </a:r>
            <a:endParaRPr sz="1000" dirty="0">
              <a:latin typeface="Arial"/>
              <a:cs typeface="Arial"/>
            </a:endParaRPr>
          </a:p>
          <a:p>
            <a:pPr marL="184150" marR="98425" indent="-171450">
              <a:lnSpc>
                <a:spcPct val="102600"/>
              </a:lnSpc>
              <a:spcBef>
                <a:spcPts val="315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75" dirty="0">
                <a:latin typeface="Arial"/>
                <a:cs typeface="Arial"/>
              </a:rPr>
              <a:t>examples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DOLCE’s </a:t>
            </a:r>
            <a:r>
              <a:rPr sz="1050" dirty="0">
                <a:latin typeface="Arial"/>
                <a:cs typeface="Arial"/>
              </a:rPr>
              <a:t>‘leaf’ </a:t>
            </a:r>
            <a:r>
              <a:rPr sz="1050" spc="-55" dirty="0">
                <a:latin typeface="Arial"/>
                <a:cs typeface="Arial"/>
              </a:rPr>
              <a:t>categories: </a:t>
            </a: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55" dirty="0">
                <a:latin typeface="Arial"/>
                <a:cs typeface="Arial"/>
              </a:rPr>
              <a:t>Table </a:t>
            </a:r>
            <a:r>
              <a:rPr sz="1050" spc="-35" dirty="0">
                <a:latin typeface="Arial"/>
                <a:cs typeface="Arial"/>
              </a:rPr>
              <a:t>1,  </a:t>
            </a:r>
            <a:r>
              <a:rPr sz="1050" spc="-60" dirty="0">
                <a:latin typeface="Arial"/>
                <a:cs typeface="Arial"/>
              </a:rPr>
              <a:t>p21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D18.pdf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250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9404" y="491591"/>
            <a:ext cx="33693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Selection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DMOP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classes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linked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</a:t>
            </a:r>
            <a:r>
              <a:rPr sz="1400" spc="40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69744" y="1552373"/>
            <a:ext cx="532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dolce:abstract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19765" y="1749274"/>
            <a:ext cx="3867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15" dirty="0">
                <a:latin typeface="Helvetica"/>
                <a:cs typeface="Helvetica"/>
              </a:rPr>
              <a:t>DataType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32704" y="1749274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DataFormat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0113" y="1844329"/>
            <a:ext cx="4699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dolce:region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40751" y="2064826"/>
            <a:ext cx="12693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dolce:quale </a:t>
            </a:r>
            <a:r>
              <a:rPr sz="650" i="1" spc="95" dirty="0">
                <a:latin typeface="Helvetica"/>
                <a:cs typeface="Helvetica"/>
              </a:rPr>
              <a:t> </a:t>
            </a:r>
            <a:r>
              <a:rPr sz="650" i="1" spc="-5" dirty="0">
                <a:latin typeface="Helvetica"/>
                <a:cs typeface="Helvetica"/>
              </a:rPr>
              <a:t>dolce:abstract-region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135197" y="1699403"/>
            <a:ext cx="94615" cy="93345"/>
          </a:xfrm>
          <a:custGeom>
            <a:avLst/>
            <a:gdLst/>
            <a:ahLst/>
            <a:cxnLst/>
            <a:rect l="l" t="t" r="r" b="b"/>
            <a:pathLst>
              <a:path w="94615" h="93344">
                <a:moveTo>
                  <a:pt x="0" y="0"/>
                </a:moveTo>
                <a:lnTo>
                  <a:pt x="94119" y="93190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96599" y="166118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0" y="0"/>
                </a:moveTo>
                <a:lnTo>
                  <a:pt x="24266" y="52691"/>
                </a:lnTo>
                <a:lnTo>
                  <a:pt x="52929" y="23742"/>
                </a:lnTo>
                <a:lnTo>
                  <a:pt x="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52609" y="1718902"/>
            <a:ext cx="1905" cy="135255"/>
          </a:xfrm>
          <a:custGeom>
            <a:avLst/>
            <a:gdLst/>
            <a:ahLst/>
            <a:cxnLst/>
            <a:rect l="l" t="t" r="r" b="b"/>
            <a:pathLst>
              <a:path w="1905" h="135255">
                <a:moveTo>
                  <a:pt x="0" y="0"/>
                </a:moveTo>
                <a:lnTo>
                  <a:pt x="1318" y="135220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32242" y="1664587"/>
            <a:ext cx="41275" cy="54610"/>
          </a:xfrm>
          <a:custGeom>
            <a:avLst/>
            <a:gdLst/>
            <a:ahLst/>
            <a:cxnLst/>
            <a:rect l="l" t="t" r="r" b="b"/>
            <a:pathLst>
              <a:path w="41275" h="54610">
                <a:moveTo>
                  <a:pt x="19838" y="0"/>
                </a:moveTo>
                <a:lnTo>
                  <a:pt x="0" y="54513"/>
                </a:lnTo>
                <a:lnTo>
                  <a:pt x="40736" y="54116"/>
                </a:lnTo>
                <a:lnTo>
                  <a:pt x="19838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57182" y="2003087"/>
            <a:ext cx="121920" cy="163830"/>
          </a:xfrm>
          <a:custGeom>
            <a:avLst/>
            <a:gdLst/>
            <a:ahLst/>
            <a:cxnLst/>
            <a:rect l="l" t="t" r="r" b="b"/>
            <a:pathLst>
              <a:path w="121919" h="163830">
                <a:moveTo>
                  <a:pt x="121662" y="0"/>
                </a:moveTo>
                <a:lnTo>
                  <a:pt x="0" y="163360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62509" y="1959523"/>
            <a:ext cx="48895" cy="55880"/>
          </a:xfrm>
          <a:custGeom>
            <a:avLst/>
            <a:gdLst/>
            <a:ahLst/>
            <a:cxnLst/>
            <a:rect l="l" t="t" r="r" b="b"/>
            <a:pathLst>
              <a:path w="48894" h="55880">
                <a:moveTo>
                  <a:pt x="48780" y="0"/>
                </a:moveTo>
                <a:lnTo>
                  <a:pt x="0" y="31396"/>
                </a:lnTo>
                <a:lnTo>
                  <a:pt x="32672" y="55729"/>
                </a:lnTo>
                <a:lnTo>
                  <a:pt x="4878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6447" y="2001005"/>
            <a:ext cx="137160" cy="165735"/>
          </a:xfrm>
          <a:custGeom>
            <a:avLst/>
            <a:gdLst/>
            <a:ahLst/>
            <a:cxnLst/>
            <a:rect l="l" t="t" r="r" b="b"/>
            <a:pathLst>
              <a:path w="137160" h="165735">
                <a:moveTo>
                  <a:pt x="0" y="0"/>
                </a:moveTo>
                <a:lnTo>
                  <a:pt x="136634" y="165441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01858" y="1959124"/>
            <a:ext cx="50800" cy="55244"/>
          </a:xfrm>
          <a:custGeom>
            <a:avLst/>
            <a:gdLst/>
            <a:ahLst/>
            <a:cxnLst/>
            <a:rect l="l" t="t" r="r" b="b"/>
            <a:pathLst>
              <a:path w="50800" h="55244">
                <a:moveTo>
                  <a:pt x="0" y="0"/>
                </a:moveTo>
                <a:lnTo>
                  <a:pt x="18883" y="54851"/>
                </a:lnTo>
                <a:lnTo>
                  <a:pt x="50293" y="28910"/>
                </a:lnTo>
                <a:lnTo>
                  <a:pt x="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79492" y="1692687"/>
            <a:ext cx="116205" cy="67945"/>
          </a:xfrm>
          <a:custGeom>
            <a:avLst/>
            <a:gdLst/>
            <a:ahLst/>
            <a:cxnLst/>
            <a:rect l="l" t="t" r="r" b="b"/>
            <a:pathLst>
              <a:path w="116204" h="67944">
                <a:moveTo>
                  <a:pt x="0" y="0"/>
                </a:moveTo>
                <a:lnTo>
                  <a:pt x="115706" y="67845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32636" y="1665212"/>
            <a:ext cx="57150" cy="45085"/>
          </a:xfrm>
          <a:custGeom>
            <a:avLst/>
            <a:gdLst/>
            <a:ahLst/>
            <a:cxnLst/>
            <a:rect l="l" t="t" r="r" b="b"/>
            <a:pathLst>
              <a:path w="57150" h="45085">
                <a:moveTo>
                  <a:pt x="0" y="0"/>
                </a:moveTo>
                <a:lnTo>
                  <a:pt x="36553" y="45046"/>
                </a:lnTo>
                <a:lnTo>
                  <a:pt x="57159" y="9904"/>
                </a:lnTo>
                <a:lnTo>
                  <a:pt x="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96729" y="1693812"/>
            <a:ext cx="109220" cy="67310"/>
          </a:xfrm>
          <a:custGeom>
            <a:avLst/>
            <a:gdLst/>
            <a:ahLst/>
            <a:cxnLst/>
            <a:rect l="l" t="t" r="r" b="b"/>
            <a:pathLst>
              <a:path w="109219" h="67310">
                <a:moveTo>
                  <a:pt x="108864" y="0"/>
                </a:moveTo>
                <a:lnTo>
                  <a:pt x="0" y="66720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4949" y="1665428"/>
            <a:ext cx="57150" cy="46355"/>
          </a:xfrm>
          <a:custGeom>
            <a:avLst/>
            <a:gdLst/>
            <a:ahLst/>
            <a:cxnLst/>
            <a:rect l="l" t="t" r="r" b="b"/>
            <a:pathLst>
              <a:path w="57150" h="46355">
                <a:moveTo>
                  <a:pt x="56955" y="0"/>
                </a:moveTo>
                <a:lnTo>
                  <a:pt x="0" y="11016"/>
                </a:lnTo>
                <a:lnTo>
                  <a:pt x="21286" y="45750"/>
                </a:lnTo>
                <a:lnTo>
                  <a:pt x="56955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31925" y="1725864"/>
            <a:ext cx="5080" cy="130175"/>
          </a:xfrm>
          <a:custGeom>
            <a:avLst/>
            <a:gdLst/>
            <a:ahLst/>
            <a:cxnLst/>
            <a:rect l="l" t="t" r="r" b="b"/>
            <a:pathLst>
              <a:path w="5079" h="130175">
                <a:moveTo>
                  <a:pt x="4525" y="0"/>
                </a:moveTo>
                <a:lnTo>
                  <a:pt x="0" y="129723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16094" y="1671579"/>
            <a:ext cx="41275" cy="55244"/>
          </a:xfrm>
          <a:custGeom>
            <a:avLst/>
            <a:gdLst/>
            <a:ahLst/>
            <a:cxnLst/>
            <a:rect l="l" t="t" r="r" b="b"/>
            <a:pathLst>
              <a:path w="41275" h="55244">
                <a:moveTo>
                  <a:pt x="22250" y="0"/>
                </a:moveTo>
                <a:lnTo>
                  <a:pt x="0" y="53574"/>
                </a:lnTo>
                <a:lnTo>
                  <a:pt x="40712" y="54995"/>
                </a:lnTo>
                <a:lnTo>
                  <a:pt x="2225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73758" y="1983493"/>
            <a:ext cx="165735" cy="92710"/>
          </a:xfrm>
          <a:custGeom>
            <a:avLst/>
            <a:gdLst/>
            <a:ahLst/>
            <a:cxnLst/>
            <a:rect l="l" t="t" r="r" b="b"/>
            <a:pathLst>
              <a:path w="165735" h="92710">
                <a:moveTo>
                  <a:pt x="0" y="0"/>
                </a:moveTo>
                <a:lnTo>
                  <a:pt x="165294" y="92590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26370" y="1956947"/>
            <a:ext cx="57785" cy="44450"/>
          </a:xfrm>
          <a:custGeom>
            <a:avLst/>
            <a:gdLst/>
            <a:ahLst/>
            <a:cxnLst/>
            <a:rect l="l" t="t" r="r" b="b"/>
            <a:pathLst>
              <a:path w="57785" h="44450">
                <a:moveTo>
                  <a:pt x="0" y="0"/>
                </a:moveTo>
                <a:lnTo>
                  <a:pt x="37434" y="44316"/>
                </a:lnTo>
                <a:lnTo>
                  <a:pt x="57342" y="8774"/>
                </a:lnTo>
                <a:lnTo>
                  <a:pt x="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24515" y="1993897"/>
            <a:ext cx="97790" cy="82550"/>
          </a:xfrm>
          <a:custGeom>
            <a:avLst/>
            <a:gdLst/>
            <a:ahLst/>
            <a:cxnLst/>
            <a:rect l="l" t="t" r="r" b="b"/>
            <a:pathLst>
              <a:path w="97789" h="82550">
                <a:moveTo>
                  <a:pt x="97764" y="0"/>
                </a:moveTo>
                <a:lnTo>
                  <a:pt x="0" y="82187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09172" y="1958944"/>
            <a:ext cx="55244" cy="50800"/>
          </a:xfrm>
          <a:custGeom>
            <a:avLst/>
            <a:gdLst/>
            <a:ahLst/>
            <a:cxnLst/>
            <a:rect l="l" t="t" r="r" b="b"/>
            <a:pathLst>
              <a:path w="55245" h="50800">
                <a:moveTo>
                  <a:pt x="54684" y="0"/>
                </a:moveTo>
                <a:lnTo>
                  <a:pt x="0" y="19361"/>
                </a:lnTo>
                <a:lnTo>
                  <a:pt x="26214" y="50544"/>
                </a:lnTo>
                <a:lnTo>
                  <a:pt x="54684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931482" y="2155188"/>
            <a:ext cx="98869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Characteristic</a:t>
            </a:r>
            <a:r>
              <a:rPr sz="650" b="1" spc="-100" dirty="0">
                <a:latin typeface="Helvetica"/>
                <a:cs typeface="Helvetica"/>
              </a:rPr>
              <a:t> </a:t>
            </a:r>
            <a:r>
              <a:rPr sz="650" b="1" spc="-5" dirty="0">
                <a:latin typeface="Helvetica"/>
                <a:cs typeface="Helvetica"/>
              </a:rPr>
              <a:t>Parameter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55902" y="1251526"/>
            <a:ext cx="578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dolce:particular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67356" y="1371563"/>
            <a:ext cx="889635" cy="186055"/>
          </a:xfrm>
          <a:custGeom>
            <a:avLst/>
            <a:gdLst/>
            <a:ahLst/>
            <a:cxnLst/>
            <a:rect l="l" t="t" r="r" b="b"/>
            <a:pathLst>
              <a:path w="889635" h="186055">
                <a:moveTo>
                  <a:pt x="889342" y="0"/>
                </a:moveTo>
                <a:lnTo>
                  <a:pt x="0" y="185489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52539" y="1351623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5">
                <a:moveTo>
                  <a:pt x="57332" y="8850"/>
                </a:moveTo>
                <a:lnTo>
                  <a:pt x="0" y="0"/>
                </a:lnTo>
                <a:lnTo>
                  <a:pt x="8318" y="39879"/>
                </a:lnTo>
                <a:lnTo>
                  <a:pt x="57332" y="885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54658" y="1379364"/>
            <a:ext cx="545465" cy="184785"/>
          </a:xfrm>
          <a:custGeom>
            <a:avLst/>
            <a:gdLst/>
            <a:ahLst/>
            <a:cxnLst/>
            <a:rect l="l" t="t" r="r" b="b"/>
            <a:pathLst>
              <a:path w="545464" h="184784">
                <a:moveTo>
                  <a:pt x="0" y="0"/>
                </a:moveTo>
                <a:lnTo>
                  <a:pt x="545139" y="184267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03201" y="1360068"/>
            <a:ext cx="58419" cy="38735"/>
          </a:xfrm>
          <a:custGeom>
            <a:avLst/>
            <a:gdLst/>
            <a:ahLst/>
            <a:cxnLst/>
            <a:rect l="l" t="t" r="r" b="b"/>
            <a:pathLst>
              <a:path w="58419" h="38734">
                <a:moveTo>
                  <a:pt x="0" y="1903"/>
                </a:moveTo>
                <a:lnTo>
                  <a:pt x="44934" y="38593"/>
                </a:lnTo>
                <a:lnTo>
                  <a:pt x="57979" y="0"/>
                </a:lnTo>
                <a:lnTo>
                  <a:pt x="0" y="1903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50810" y="1425057"/>
            <a:ext cx="635" cy="132080"/>
          </a:xfrm>
          <a:custGeom>
            <a:avLst/>
            <a:gdLst/>
            <a:ahLst/>
            <a:cxnLst/>
            <a:rect l="l" t="t" r="r" b="b"/>
            <a:pathLst>
              <a:path w="635" h="132080">
                <a:moveTo>
                  <a:pt x="0" y="0"/>
                </a:moveTo>
                <a:lnTo>
                  <a:pt x="500" y="131575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30441" y="1370740"/>
            <a:ext cx="41275" cy="54610"/>
          </a:xfrm>
          <a:custGeom>
            <a:avLst/>
            <a:gdLst/>
            <a:ahLst/>
            <a:cxnLst/>
            <a:rect l="l" t="t" r="r" b="b"/>
            <a:pathLst>
              <a:path w="41275" h="54609">
                <a:moveTo>
                  <a:pt x="20161" y="0"/>
                </a:moveTo>
                <a:lnTo>
                  <a:pt x="0" y="54394"/>
                </a:lnTo>
                <a:lnTo>
                  <a:pt x="40737" y="54239"/>
                </a:lnTo>
                <a:lnTo>
                  <a:pt x="20161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72902" y="1388657"/>
            <a:ext cx="325755" cy="168275"/>
          </a:xfrm>
          <a:custGeom>
            <a:avLst/>
            <a:gdLst/>
            <a:ahLst/>
            <a:cxnLst/>
            <a:rect l="l" t="t" r="r" b="b"/>
            <a:pathLst>
              <a:path w="325755" h="168275">
                <a:moveTo>
                  <a:pt x="325606" y="0"/>
                </a:moveTo>
                <a:lnTo>
                  <a:pt x="0" y="167975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9170" y="1363754"/>
            <a:ext cx="57785" cy="43180"/>
          </a:xfrm>
          <a:custGeom>
            <a:avLst/>
            <a:gdLst/>
            <a:ahLst/>
            <a:cxnLst/>
            <a:rect l="l" t="t" r="r" b="b"/>
            <a:pathLst>
              <a:path w="57785" h="43180">
                <a:moveTo>
                  <a:pt x="57611" y="0"/>
                </a:moveTo>
                <a:lnTo>
                  <a:pt x="0" y="6801"/>
                </a:lnTo>
                <a:lnTo>
                  <a:pt x="18677" y="43005"/>
                </a:lnTo>
                <a:lnTo>
                  <a:pt x="57611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0715" y="1545795"/>
            <a:ext cx="21761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dolce:non-physical-endurant   dolce:process   </a:t>
            </a:r>
            <a:r>
              <a:rPr sz="650" i="1" spc="60" dirty="0">
                <a:latin typeface="Helvetica"/>
                <a:cs typeface="Helvetica"/>
              </a:rPr>
              <a:t> </a:t>
            </a:r>
            <a:r>
              <a:rPr sz="650" i="1" spc="-5" dirty="0">
                <a:latin typeface="Helvetica"/>
                <a:cs typeface="Helvetica"/>
              </a:rPr>
              <a:t>dolce:quality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70651" y="2099633"/>
            <a:ext cx="68770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5" dirty="0">
                <a:latin typeface="Helvetica Neue"/>
                <a:cs typeface="Helvetica Neue"/>
              </a:rPr>
              <a:t>DM-Experiment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72542" y="1699881"/>
            <a:ext cx="285115" cy="390525"/>
          </a:xfrm>
          <a:custGeom>
            <a:avLst/>
            <a:gdLst/>
            <a:ahLst/>
            <a:cxnLst/>
            <a:rect l="l" t="t" r="r" b="b"/>
            <a:pathLst>
              <a:path w="285114" h="390525">
                <a:moveTo>
                  <a:pt x="284953" y="0"/>
                </a:moveTo>
                <a:lnTo>
                  <a:pt x="0" y="390201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1045" y="1656016"/>
            <a:ext cx="48895" cy="55880"/>
          </a:xfrm>
          <a:custGeom>
            <a:avLst/>
            <a:gdLst/>
            <a:ahLst/>
            <a:cxnLst/>
            <a:rect l="l" t="t" r="r" b="b"/>
            <a:pathLst>
              <a:path w="48894" h="55880">
                <a:moveTo>
                  <a:pt x="48484" y="0"/>
                </a:moveTo>
                <a:lnTo>
                  <a:pt x="0" y="31853"/>
                </a:lnTo>
                <a:lnTo>
                  <a:pt x="32899" y="55878"/>
                </a:lnTo>
                <a:lnTo>
                  <a:pt x="48484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548600" y="1842863"/>
            <a:ext cx="129857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650" i="1" spc="-5" dirty="0">
                <a:latin typeface="Helvetica"/>
                <a:cs typeface="Helvetica"/>
              </a:rPr>
              <a:t>dolce:abstract-quality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b="1" spc="-5" dirty="0">
                <a:latin typeface="Helvetica Neue"/>
                <a:cs typeface="Helvetica Neue"/>
              </a:rPr>
              <a:t>DM-Operation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868861" y="1728983"/>
            <a:ext cx="1905" cy="243840"/>
          </a:xfrm>
          <a:custGeom>
            <a:avLst/>
            <a:gdLst/>
            <a:ahLst/>
            <a:cxnLst/>
            <a:rect l="l" t="t" r="r" b="b"/>
            <a:pathLst>
              <a:path w="1905" h="243839">
                <a:moveTo>
                  <a:pt x="1572" y="0"/>
                </a:moveTo>
                <a:lnTo>
                  <a:pt x="0" y="243572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50065" y="1674667"/>
            <a:ext cx="41275" cy="54610"/>
          </a:xfrm>
          <a:custGeom>
            <a:avLst/>
            <a:gdLst/>
            <a:ahLst/>
            <a:cxnLst/>
            <a:rect l="l" t="t" r="r" b="b"/>
            <a:pathLst>
              <a:path w="41275" h="54610">
                <a:moveTo>
                  <a:pt x="20719" y="0"/>
                </a:moveTo>
                <a:lnTo>
                  <a:pt x="0" y="54184"/>
                </a:lnTo>
                <a:lnTo>
                  <a:pt x="40737" y="54447"/>
                </a:lnTo>
                <a:lnTo>
                  <a:pt x="20719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37008" y="1719325"/>
            <a:ext cx="1905" cy="201930"/>
          </a:xfrm>
          <a:custGeom>
            <a:avLst/>
            <a:gdLst/>
            <a:ahLst/>
            <a:cxnLst/>
            <a:rect l="l" t="t" r="r" b="b"/>
            <a:pathLst>
              <a:path w="1905" h="201930">
                <a:moveTo>
                  <a:pt x="1542" y="0"/>
                </a:moveTo>
                <a:lnTo>
                  <a:pt x="0" y="201429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8183" y="1665009"/>
            <a:ext cx="41275" cy="54610"/>
          </a:xfrm>
          <a:custGeom>
            <a:avLst/>
            <a:gdLst/>
            <a:ahLst/>
            <a:cxnLst/>
            <a:rect l="l" t="t" r="r" b="b"/>
            <a:pathLst>
              <a:path w="41275" h="54610">
                <a:moveTo>
                  <a:pt x="20784" y="0"/>
                </a:moveTo>
                <a:lnTo>
                  <a:pt x="0" y="54159"/>
                </a:lnTo>
                <a:lnTo>
                  <a:pt x="40736" y="54472"/>
                </a:lnTo>
                <a:lnTo>
                  <a:pt x="20784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0101" y="1699778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90" h="85725">
                <a:moveTo>
                  <a:pt x="84686" y="0"/>
                </a:moveTo>
                <a:lnTo>
                  <a:pt x="0" y="85183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0343" y="166125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52740" y="0"/>
                </a:moveTo>
                <a:lnTo>
                  <a:pt x="0" y="24159"/>
                </a:lnTo>
                <a:lnTo>
                  <a:pt x="28890" y="52880"/>
                </a:lnTo>
                <a:lnTo>
                  <a:pt x="5274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674404" y="2285322"/>
            <a:ext cx="8312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NeighborhoodRange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202522" y="2198207"/>
            <a:ext cx="224154" cy="98425"/>
          </a:xfrm>
          <a:custGeom>
            <a:avLst/>
            <a:gdLst/>
            <a:ahLst/>
            <a:cxnLst/>
            <a:rect l="l" t="t" r="r" b="b"/>
            <a:pathLst>
              <a:path w="224154" h="98425">
                <a:moveTo>
                  <a:pt x="223619" y="0"/>
                </a:moveTo>
                <a:lnTo>
                  <a:pt x="0" y="98373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17939" y="2176334"/>
            <a:ext cx="58419" cy="40640"/>
          </a:xfrm>
          <a:custGeom>
            <a:avLst/>
            <a:gdLst/>
            <a:ahLst/>
            <a:cxnLst/>
            <a:rect l="l" t="t" r="r" b="b"/>
            <a:pathLst>
              <a:path w="58420" h="40639">
                <a:moveTo>
                  <a:pt x="57921" y="0"/>
                </a:moveTo>
                <a:lnTo>
                  <a:pt x="0" y="3227"/>
                </a:lnTo>
                <a:lnTo>
                  <a:pt x="16404" y="40517"/>
                </a:lnTo>
                <a:lnTo>
                  <a:pt x="57921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302108" y="2394377"/>
            <a:ext cx="8134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OpParameterSetting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716735" y="2238339"/>
            <a:ext cx="4445" cy="167640"/>
          </a:xfrm>
          <a:custGeom>
            <a:avLst/>
            <a:gdLst/>
            <a:ahLst/>
            <a:cxnLst/>
            <a:rect l="l" t="t" r="r" b="b"/>
            <a:pathLst>
              <a:path w="4445" h="167639">
                <a:moveTo>
                  <a:pt x="3982" y="0"/>
                </a:moveTo>
                <a:lnTo>
                  <a:pt x="0" y="167296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00353" y="2184036"/>
            <a:ext cx="41275" cy="55244"/>
          </a:xfrm>
          <a:custGeom>
            <a:avLst/>
            <a:gdLst/>
            <a:ahLst/>
            <a:cxnLst/>
            <a:rect l="l" t="t" r="r" b="b"/>
            <a:pathLst>
              <a:path w="41275" h="55244">
                <a:moveTo>
                  <a:pt x="21655" y="0"/>
                </a:moveTo>
                <a:lnTo>
                  <a:pt x="0" y="53817"/>
                </a:lnTo>
                <a:lnTo>
                  <a:pt x="40726" y="54787"/>
                </a:lnTo>
                <a:lnTo>
                  <a:pt x="21655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64731" y="1704507"/>
            <a:ext cx="10242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z="700" b="1" spc="-5" dirty="0">
                <a:latin typeface="Helvetica Neue"/>
                <a:cs typeface="Helvetica Neue"/>
              </a:rPr>
              <a:t>....</a:t>
            </a:r>
            <a:endParaRPr sz="700">
              <a:latin typeface="Helvetica Neue"/>
              <a:cs typeface="Helvetica Neue"/>
            </a:endParaRPr>
          </a:p>
          <a:p>
            <a:pPr marL="127635">
              <a:lnSpc>
                <a:spcPts val="805"/>
              </a:lnSpc>
              <a:tabLst>
                <a:tab pos="631825" algn="l"/>
              </a:tabLst>
            </a:pPr>
            <a:r>
              <a:rPr sz="1050" b="1" spc="-7" baseline="3968" dirty="0">
                <a:latin typeface="Helvetica Neue"/>
                <a:cs typeface="Helvetica Neue"/>
              </a:rPr>
              <a:t>DM-</a:t>
            </a:r>
            <a:r>
              <a:rPr sz="1050" b="1" spc="-127" baseline="3968" dirty="0">
                <a:latin typeface="Helvetica Neue"/>
                <a:cs typeface="Helvetica Neue"/>
              </a:rPr>
              <a:t>T</a:t>
            </a:r>
            <a:r>
              <a:rPr sz="1050" b="1" spc="-7" baseline="3968" dirty="0">
                <a:latin typeface="Helvetica Neue"/>
                <a:cs typeface="Helvetica Neue"/>
              </a:rPr>
              <a:t>ask</a:t>
            </a:r>
            <a:r>
              <a:rPr sz="1050" b="1" baseline="3968" dirty="0">
                <a:latin typeface="Helvetica Neue"/>
                <a:cs typeface="Helvetica Neue"/>
              </a:rPr>
              <a:t>	</a:t>
            </a:r>
            <a:r>
              <a:rPr sz="700" b="1" spc="-5" dirty="0">
                <a:latin typeface="Helvetica Neue"/>
                <a:cs typeface="Helvetica Neue"/>
              </a:rPr>
              <a:t>DM-Data</a:t>
            </a:r>
            <a:endParaRPr sz="700">
              <a:latin typeface="Helvetica Neue"/>
              <a:cs typeface="Helvetica Neue"/>
            </a:endParaRPr>
          </a:p>
          <a:p>
            <a:pPr marL="245745">
              <a:lnSpc>
                <a:spcPct val="100000"/>
              </a:lnSpc>
              <a:spcBef>
                <a:spcPts val="170"/>
              </a:spcBef>
            </a:pPr>
            <a:r>
              <a:rPr sz="700" b="1" spc="-5" dirty="0">
                <a:latin typeface="Helvetica Neue"/>
                <a:cs typeface="Helvetica Neue"/>
              </a:rPr>
              <a:t>DM-Algorithm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7807" y="1672520"/>
            <a:ext cx="208915" cy="66675"/>
          </a:xfrm>
          <a:custGeom>
            <a:avLst/>
            <a:gdLst/>
            <a:ahLst/>
            <a:cxnLst/>
            <a:rect l="l" t="t" r="r" b="b"/>
            <a:pathLst>
              <a:path w="208915" h="66675">
                <a:moveTo>
                  <a:pt x="208451" y="0"/>
                </a:moveTo>
                <a:lnTo>
                  <a:pt x="0" y="66434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0073" y="1653113"/>
            <a:ext cx="58419" cy="39370"/>
          </a:xfrm>
          <a:custGeom>
            <a:avLst/>
            <a:gdLst/>
            <a:ahLst/>
            <a:cxnLst/>
            <a:rect l="l" t="t" r="r" b="b"/>
            <a:pathLst>
              <a:path w="58419" h="39369">
                <a:moveTo>
                  <a:pt x="57937" y="2913"/>
                </a:moveTo>
                <a:lnTo>
                  <a:pt x="0" y="0"/>
                </a:lnTo>
                <a:lnTo>
                  <a:pt x="12370" y="38814"/>
                </a:lnTo>
                <a:lnTo>
                  <a:pt x="57937" y="2913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996129" y="2265393"/>
            <a:ext cx="12382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5" dirty="0">
                <a:latin typeface="Helvetica Neue"/>
                <a:cs typeface="Helvetica Neue"/>
              </a:rPr>
              <a:t>....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865046" y="2204472"/>
            <a:ext cx="133985" cy="76835"/>
          </a:xfrm>
          <a:custGeom>
            <a:avLst/>
            <a:gdLst/>
            <a:ahLst/>
            <a:cxnLst/>
            <a:rect l="l" t="t" r="r" b="b"/>
            <a:pathLst>
              <a:path w="133985" h="76835">
                <a:moveTo>
                  <a:pt x="0" y="0"/>
                </a:moveTo>
                <a:lnTo>
                  <a:pt x="133598" y="76292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17878" y="2177537"/>
            <a:ext cx="57785" cy="45085"/>
          </a:xfrm>
          <a:custGeom>
            <a:avLst/>
            <a:gdLst/>
            <a:ahLst/>
            <a:cxnLst/>
            <a:rect l="l" t="t" r="r" b="b"/>
            <a:pathLst>
              <a:path w="57785" h="45085">
                <a:moveTo>
                  <a:pt x="0" y="0"/>
                </a:moveTo>
                <a:lnTo>
                  <a:pt x="37066" y="44623"/>
                </a:lnTo>
                <a:lnTo>
                  <a:pt x="57268" y="9247"/>
                </a:lnTo>
                <a:lnTo>
                  <a:pt x="0" y="0"/>
                </a:lnTo>
                <a:close/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5804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8842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07405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22588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4232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6332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184330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0533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226336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2551" y="245315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2327" y="264297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327" y="294662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24394" y="491591"/>
            <a:ext cx="3814255" cy="2684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875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DOLCE’s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basic</a:t>
            </a:r>
            <a:r>
              <a:rPr sz="1400" spc="1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relations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4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Parthood</a:t>
            </a:r>
            <a:endParaRPr sz="1050" dirty="0">
              <a:latin typeface="Arial"/>
              <a:cs typeface="Arial"/>
            </a:endParaRPr>
          </a:p>
          <a:p>
            <a:pPr marL="461010" marR="119443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spc="-55" dirty="0">
                <a:latin typeface="Arial"/>
                <a:cs typeface="Arial"/>
              </a:rPr>
              <a:t>regions </a:t>
            </a:r>
            <a:r>
              <a:rPr sz="1000" spc="-20" dirty="0">
                <a:latin typeface="Arial"/>
                <a:cs typeface="Arial"/>
              </a:rPr>
              <a:t>(immediate)  </a:t>
            </a:r>
            <a:endParaRPr lang="en-US" sz="1000" spc="-20" dirty="0" smtClean="0">
              <a:latin typeface="Arial"/>
              <a:cs typeface="Arial"/>
            </a:endParaRPr>
          </a:p>
          <a:p>
            <a:pPr marL="461010" marR="119443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 smtClean="0">
                <a:latin typeface="Arial"/>
                <a:cs typeface="Arial"/>
              </a:rPr>
              <a:t>Between </a:t>
            </a:r>
            <a:r>
              <a:rPr sz="1000" spc="-25" dirty="0">
                <a:latin typeface="Arial"/>
                <a:cs typeface="Arial"/>
              </a:rPr>
              <a:t>arbitrary </a:t>
            </a: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-20" dirty="0">
                <a:latin typeface="Arial"/>
                <a:cs typeface="Arial"/>
              </a:rPr>
              <a:t> (temporary)</a:t>
            </a:r>
            <a:endParaRPr sz="1000" dirty="0">
              <a:latin typeface="Arial"/>
              <a:cs typeface="Arial"/>
            </a:endParaRPr>
          </a:p>
          <a:p>
            <a:pPr marL="184150" marR="2631440" indent="-171450">
              <a:lnSpc>
                <a:spcPct val="125299"/>
              </a:lnSpc>
              <a:spcBef>
                <a:spcPts val="20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Constitution  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2631440" indent="-171450">
              <a:lnSpc>
                <a:spcPct val="125299"/>
              </a:lnSpc>
              <a:spcBef>
                <a:spcPts val="20"/>
              </a:spcBef>
              <a:buFont typeface="Arial"/>
              <a:buChar char="•"/>
            </a:pPr>
            <a:r>
              <a:rPr sz="1050" spc="-25" dirty="0" smtClean="0">
                <a:latin typeface="Arial"/>
                <a:cs typeface="Arial"/>
              </a:rPr>
              <a:t>Participation  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2631440" indent="-171450">
              <a:lnSpc>
                <a:spcPct val="125299"/>
              </a:lnSpc>
              <a:spcBef>
                <a:spcPts val="20"/>
              </a:spcBef>
              <a:buFont typeface="Arial"/>
              <a:buChar char="•"/>
            </a:pPr>
            <a:r>
              <a:rPr sz="1050" spc="-55" dirty="0" smtClean="0">
                <a:latin typeface="Arial"/>
                <a:cs typeface="Arial"/>
              </a:rPr>
              <a:t>Representation</a:t>
            </a:r>
            <a:endParaRPr sz="1050" dirty="0">
              <a:latin typeface="Arial"/>
              <a:cs typeface="Arial"/>
            </a:endParaRPr>
          </a:p>
          <a:p>
            <a:pPr marL="184150" marR="512445" indent="-171450">
              <a:lnSpc>
                <a:spcPct val="125299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Dependence: </a:t>
            </a:r>
            <a:r>
              <a:rPr sz="1050" spc="-35" dirty="0">
                <a:latin typeface="Arial"/>
                <a:cs typeface="Arial"/>
              </a:rPr>
              <a:t>Specific/generic constant </a:t>
            </a:r>
            <a:r>
              <a:rPr sz="1050" spc="-80" dirty="0">
                <a:latin typeface="Arial"/>
                <a:cs typeface="Arial"/>
              </a:rPr>
              <a:t>dependence  </a:t>
            </a:r>
            <a:endParaRPr lang="en-US" sz="1050" spc="-80" dirty="0" smtClean="0">
              <a:latin typeface="Arial"/>
              <a:cs typeface="Arial"/>
            </a:endParaRPr>
          </a:p>
          <a:p>
            <a:pPr marL="184150" marR="512445" indent="-171450">
              <a:lnSpc>
                <a:spcPct val="125299"/>
              </a:lnSpc>
              <a:buFont typeface="Arial"/>
              <a:buChar char="•"/>
            </a:pPr>
            <a:r>
              <a:rPr sz="1050" spc="-65" dirty="0" smtClean="0">
                <a:latin typeface="Arial"/>
                <a:cs typeface="Arial"/>
              </a:rPr>
              <a:t>Inherence </a:t>
            </a:r>
            <a:r>
              <a:rPr sz="1050" spc="-55" dirty="0">
                <a:latin typeface="Arial"/>
                <a:cs typeface="Arial"/>
              </a:rPr>
              <a:t>(between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25" dirty="0">
                <a:latin typeface="Arial"/>
                <a:cs typeface="Arial"/>
              </a:rPr>
              <a:t>quality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its 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host)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-60" dirty="0" smtClean="0">
                <a:latin typeface="Arial"/>
                <a:cs typeface="Arial"/>
              </a:rPr>
              <a:t>Quale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its </a:t>
            </a:r>
            <a:r>
              <a:rPr sz="1000" spc="-45" dirty="0">
                <a:latin typeface="Arial"/>
                <a:cs typeface="Arial"/>
              </a:rPr>
              <a:t>region </a:t>
            </a:r>
            <a:r>
              <a:rPr sz="1000" spc="-25" dirty="0">
                <a:latin typeface="Arial"/>
                <a:cs typeface="Arial"/>
              </a:rPr>
              <a:t>(immediate,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5" dirty="0">
                <a:latin typeface="Arial"/>
                <a:cs typeface="Arial"/>
              </a:rPr>
              <a:t>unchanging  </a:t>
            </a:r>
            <a:r>
              <a:rPr sz="1000" spc="-20" dirty="0">
                <a:latin typeface="Arial"/>
                <a:cs typeface="Arial"/>
              </a:rPr>
              <a:t>entities)</a:t>
            </a:r>
            <a:endParaRPr sz="1000" dirty="0">
              <a:latin typeface="Arial"/>
              <a:cs typeface="Arial"/>
            </a:endParaRPr>
          </a:p>
          <a:p>
            <a:pPr marL="461010" marR="15875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its </a:t>
            </a:r>
            <a:r>
              <a:rPr sz="1000" spc="-45" dirty="0">
                <a:latin typeface="Arial"/>
                <a:cs typeface="Arial"/>
              </a:rPr>
              <a:t>region </a:t>
            </a:r>
            <a:r>
              <a:rPr sz="1000" spc="-35" dirty="0">
                <a:latin typeface="Arial"/>
                <a:cs typeface="Arial"/>
              </a:rPr>
              <a:t>(temporary,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50" dirty="0">
                <a:latin typeface="Arial"/>
                <a:cs typeface="Arial"/>
              </a:rPr>
              <a:t>changing  </a:t>
            </a:r>
            <a:r>
              <a:rPr sz="1000" spc="-20" dirty="0">
                <a:latin typeface="Arial"/>
                <a:cs typeface="Arial"/>
              </a:rPr>
              <a:t>entities)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12/46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5042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20176" y="491591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0743" y="91100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50253" y="924598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1032" y="113480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13068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16636" y="894461"/>
            <a:ext cx="2931414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9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latin typeface="Arial"/>
                <a:cs typeface="Arial"/>
                <a:hlinkClick r:id="rId10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50" spc="14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40" dirty="0">
                <a:latin typeface="Arial"/>
                <a:cs typeface="Arial"/>
                <a:hlinkClick r:id="rId10" action="ppaction://hlinksldjump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0743" y="154721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50253" y="1560804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41032" y="17710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032" y="19430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032" y="21151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16636" y="1530667"/>
            <a:ext cx="3007614" cy="65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BFO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11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12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50" spc="-40" dirty="0">
                <a:latin typeface="Arial"/>
                <a:cs typeface="Arial"/>
                <a:hlinkClick r:id="rId12" action="ppaction://hlinksldjump"/>
              </a:rPr>
              <a:t>implementations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  <a:hlinkClick r:id="rId13" action="ppaction://hlinksldjump"/>
              </a:rPr>
              <a:t>Relation</a:t>
            </a:r>
            <a:r>
              <a:rPr sz="1050" spc="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3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0743" y="235549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50253" y="236909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41032" y="25793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1032" y="27513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32" y="29234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16636" y="2334587"/>
            <a:ext cx="3693414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925194" indent="-139065">
              <a:lnSpc>
                <a:spcPct val="1026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foundational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  <a:hlinkClick r:id="rId14" action="ppaction://hlinksldjump"/>
              </a:rPr>
              <a:t>Ontologies </a:t>
            </a:r>
            <a:r>
              <a:rPr sz="1050" spc="-60" dirty="0">
                <a:latin typeface="Arial"/>
                <a:cs typeface="Arial"/>
                <a:hlinkClick r:id="rId14" action="ppaction://hlinksldjump"/>
              </a:rPr>
              <a:t>and</a:t>
            </a:r>
            <a:r>
              <a:rPr sz="1050" spc="13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50" spc="-70" dirty="0">
                <a:latin typeface="Arial"/>
                <a:cs typeface="Arial"/>
                <a:hlinkClick r:id="rId14" action="ppaction://hlinksldjump"/>
              </a:rPr>
              <a:t>choices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60" dirty="0">
                <a:latin typeface="Arial"/>
                <a:cs typeface="Arial"/>
                <a:hlinkClick r:id="rId15" action="ppaction://hlinksldjump"/>
              </a:rPr>
              <a:t>Where and </a:t>
            </a:r>
            <a:r>
              <a:rPr sz="1050" spc="-65" dirty="0">
                <a:latin typeface="Arial"/>
                <a:cs typeface="Arial"/>
                <a:hlinkClick r:id="rId15" action="ppaction://hlinksldjump"/>
              </a:rPr>
              <a:t>how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does </a:t>
            </a:r>
            <a:r>
              <a:rPr sz="1050" spc="45" dirty="0">
                <a:latin typeface="Arial"/>
                <a:cs typeface="Arial"/>
                <a:hlinkClick r:id="rId15" action="ppaction://hlinksldjump"/>
              </a:rPr>
              <a:t>it </a:t>
            </a:r>
            <a:r>
              <a:rPr sz="1050" spc="-80" dirty="0">
                <a:latin typeface="Arial"/>
                <a:cs typeface="Arial"/>
                <a:hlinkClick r:id="rId15" action="ppaction://hlinksldjump"/>
              </a:rPr>
              <a:t>make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a </a:t>
            </a:r>
            <a:r>
              <a:rPr sz="1050" spc="-55" dirty="0">
                <a:latin typeface="Arial"/>
                <a:cs typeface="Arial"/>
                <a:hlinkClick r:id="rId15" action="ppaction://hlinksldjump"/>
              </a:rPr>
              <a:t>difference? 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  <a:hlinkClick r:id="rId16" action="ppaction://hlinksldjump"/>
              </a:rPr>
              <a:t>GFO  </a:t>
            </a:r>
            <a:r>
              <a:rPr sz="1050" spc="-110" dirty="0">
                <a:latin typeface="Arial"/>
                <a:cs typeface="Arial"/>
                <a:hlinkClick r:id="rId16" action="ppaction://hlinksldjump"/>
              </a:rPr>
              <a:t>as  </a:t>
            </a:r>
            <a:r>
              <a:rPr sz="1050" spc="-30" dirty="0">
                <a:latin typeface="Arial"/>
                <a:cs typeface="Arial"/>
                <a:hlinkClick r:id="rId16" action="ppaction://hlinksldjump"/>
              </a:rPr>
              <a:t>‘super’ foundational </a:t>
            </a:r>
            <a:r>
              <a:rPr sz="1050" spc="-20" dirty="0">
                <a:latin typeface="Arial"/>
                <a:cs typeface="Arial"/>
                <a:hlinkClick r:id="rId16" action="ppaction://hlinksldjump"/>
              </a:rPr>
              <a:t>(extra</a:t>
            </a:r>
            <a:r>
              <a:rPr sz="1050" spc="195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1050" spc="-50" dirty="0">
                <a:latin typeface="Arial"/>
                <a:cs typeface="Arial"/>
                <a:hlinkClick r:id="rId16" action="ppaction://hlinksldjump"/>
              </a:rPr>
              <a:t>slides)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5550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4134" y="491591"/>
            <a:ext cx="3980179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DOLCE’s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primitive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relations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between 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basic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994" y="704028"/>
            <a:ext cx="3887968" cy="2657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2502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9861" y="491591"/>
            <a:ext cx="29686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DOLCE’s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basic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relations 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w.r.t. </a:t>
            </a:r>
            <a:r>
              <a:rPr sz="1400" spc="229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qualities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994" y="909096"/>
            <a:ext cx="3888032" cy="1735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80199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395" y="491591"/>
            <a:ext cx="3303270" cy="40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Various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commitments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regarding </a:t>
            </a:r>
            <a:r>
              <a:rPr sz="1400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‘attributes’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Options: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7095" y="909345"/>
            <a:ext cx="3693566" cy="822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00789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5" y="1827415"/>
            <a:ext cx="3636645" cy="601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600" spc="-55" dirty="0">
                <a:latin typeface="Arial"/>
                <a:cs typeface="Arial"/>
              </a:rPr>
              <a:t>see  </a:t>
            </a:r>
            <a:r>
              <a:rPr sz="600" spc="-25" dirty="0">
                <a:latin typeface="Arial"/>
                <a:cs typeface="Arial"/>
              </a:rPr>
              <a:t>also </a:t>
            </a:r>
            <a:r>
              <a:rPr sz="600" dirty="0">
                <a:latin typeface="Arial"/>
                <a:cs typeface="Arial"/>
              </a:rPr>
              <a:t>(Borgo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Masolo, 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2009)</a:t>
            </a:r>
            <a:endParaRPr sz="6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10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DOLCE: </a:t>
            </a:r>
            <a:r>
              <a:rPr sz="1050" spc="-5" dirty="0">
                <a:latin typeface="Arial"/>
                <a:cs typeface="Arial"/>
              </a:rPr>
              <a:t>[</a:t>
            </a:r>
            <a:r>
              <a:rPr sz="1050" i="1" spc="-5" dirty="0">
                <a:latin typeface="Arial"/>
                <a:cs typeface="Arial"/>
              </a:rPr>
              <a:t>PerDurant/EnDurant</a:t>
            </a:r>
            <a:r>
              <a:rPr sz="1050" spc="-5" dirty="0">
                <a:latin typeface="Arial"/>
                <a:cs typeface="Arial"/>
              </a:rPr>
              <a:t>] –</a:t>
            </a:r>
            <a:r>
              <a:rPr sz="1050" i="1" spc="-5" dirty="0">
                <a:latin typeface="Arial"/>
                <a:cs typeface="Arial"/>
              </a:rPr>
              <a:t>qt</a:t>
            </a:r>
            <a:r>
              <a:rPr sz="1050" spc="-5" dirty="0">
                <a:latin typeface="Arial"/>
                <a:cs typeface="Arial"/>
              </a:rPr>
              <a:t>– </a:t>
            </a:r>
            <a:r>
              <a:rPr sz="1050" i="1" spc="-25" dirty="0">
                <a:latin typeface="Arial"/>
                <a:cs typeface="Arial"/>
              </a:rPr>
              <a:t>Quality </a:t>
            </a:r>
            <a:r>
              <a:rPr sz="1050" spc="-35" dirty="0">
                <a:latin typeface="Arial"/>
                <a:cs typeface="Arial"/>
              </a:rPr>
              <a:t>–</a:t>
            </a:r>
            <a:r>
              <a:rPr sz="1050" i="1" spc="-35" dirty="0">
                <a:latin typeface="Arial"/>
                <a:cs typeface="Arial"/>
              </a:rPr>
              <a:t>ql </a:t>
            </a:r>
            <a:r>
              <a:rPr sz="1050" spc="-65" dirty="0">
                <a:latin typeface="Arial"/>
                <a:cs typeface="Arial"/>
              </a:rPr>
              <a:t>– </a:t>
            </a:r>
            <a:r>
              <a:rPr sz="1050" i="1" spc="-55" dirty="0">
                <a:latin typeface="Arial"/>
                <a:cs typeface="Arial"/>
              </a:rPr>
              <a:t>Region</a:t>
            </a:r>
            <a:r>
              <a:rPr sz="1050" spc="-55" dirty="0">
                <a:latin typeface="Arial"/>
                <a:cs typeface="Arial"/>
              </a:rPr>
              <a:t>: 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85" dirty="0">
                <a:latin typeface="Courier New"/>
                <a:cs typeface="Courier New"/>
              </a:rPr>
              <a:t>Quality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Abstract </a:t>
            </a:r>
            <a:r>
              <a:rPr sz="1050" spc="-70" dirty="0">
                <a:latin typeface="Arial"/>
                <a:cs typeface="Arial"/>
              </a:rPr>
              <a:t>branches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Courier New"/>
                <a:cs typeface="Courier New"/>
              </a:rPr>
              <a:t>qt </a:t>
            </a:r>
            <a:r>
              <a:rPr sz="1050" spc="-40" dirty="0">
                <a:latin typeface="Arial"/>
                <a:cs typeface="Arial"/>
              </a:rPr>
              <a:t>(inherence)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85" dirty="0">
                <a:latin typeface="Courier New"/>
                <a:cs typeface="Courier New"/>
              </a:rPr>
              <a:t>ql </a:t>
            </a:r>
            <a:r>
              <a:rPr sz="1050" spc="-30" dirty="0">
                <a:latin typeface="Arial"/>
                <a:cs typeface="Arial"/>
              </a:rPr>
              <a:t>(quale) object </a:t>
            </a:r>
            <a:r>
              <a:rPr sz="1050" spc="-45" dirty="0">
                <a:latin typeface="Arial"/>
                <a:cs typeface="Arial"/>
              </a:rPr>
              <a:t>properties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250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80199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395" y="491591"/>
            <a:ext cx="3303270" cy="40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Various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commitments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regarding </a:t>
            </a:r>
            <a:r>
              <a:rPr sz="1400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‘attributes’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Options: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7095" y="909345"/>
            <a:ext cx="3693566" cy="822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00789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50388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82021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97205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5" y="1827415"/>
            <a:ext cx="3636645" cy="154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600" spc="-55" dirty="0">
                <a:latin typeface="Arial"/>
                <a:cs typeface="Arial"/>
              </a:rPr>
              <a:t>see  </a:t>
            </a:r>
            <a:r>
              <a:rPr sz="600" spc="-25" dirty="0">
                <a:latin typeface="Arial"/>
                <a:cs typeface="Arial"/>
              </a:rPr>
              <a:t>also </a:t>
            </a:r>
            <a:r>
              <a:rPr sz="600" dirty="0">
                <a:latin typeface="Arial"/>
                <a:cs typeface="Arial"/>
              </a:rPr>
              <a:t>(Borgo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Masolo, 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2009)</a:t>
            </a:r>
            <a:endParaRPr sz="6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10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DOLCE: </a:t>
            </a:r>
            <a:r>
              <a:rPr sz="1050" spc="-5" dirty="0">
                <a:latin typeface="Arial"/>
                <a:cs typeface="Arial"/>
              </a:rPr>
              <a:t>[</a:t>
            </a:r>
            <a:r>
              <a:rPr sz="1050" i="1" spc="-5" dirty="0">
                <a:latin typeface="Arial"/>
                <a:cs typeface="Arial"/>
              </a:rPr>
              <a:t>PerDurant/EnDurant</a:t>
            </a:r>
            <a:r>
              <a:rPr sz="1050" spc="-5" dirty="0">
                <a:latin typeface="Arial"/>
                <a:cs typeface="Arial"/>
              </a:rPr>
              <a:t>] –</a:t>
            </a:r>
            <a:r>
              <a:rPr sz="1050" i="1" spc="-5" dirty="0">
                <a:latin typeface="Arial"/>
                <a:cs typeface="Arial"/>
              </a:rPr>
              <a:t>qt</a:t>
            </a:r>
            <a:r>
              <a:rPr sz="1050" spc="-5" dirty="0">
                <a:latin typeface="Arial"/>
                <a:cs typeface="Arial"/>
              </a:rPr>
              <a:t>– </a:t>
            </a:r>
            <a:r>
              <a:rPr sz="1050" i="1" spc="-25" dirty="0">
                <a:latin typeface="Arial"/>
                <a:cs typeface="Arial"/>
              </a:rPr>
              <a:t>Quality </a:t>
            </a:r>
            <a:r>
              <a:rPr sz="1050" spc="-35" dirty="0">
                <a:latin typeface="Arial"/>
                <a:cs typeface="Arial"/>
              </a:rPr>
              <a:t>–</a:t>
            </a:r>
            <a:r>
              <a:rPr sz="1050" i="1" spc="-35" dirty="0">
                <a:latin typeface="Arial"/>
                <a:cs typeface="Arial"/>
              </a:rPr>
              <a:t>ql </a:t>
            </a:r>
            <a:r>
              <a:rPr sz="1050" spc="-65" dirty="0">
                <a:latin typeface="Arial"/>
                <a:cs typeface="Arial"/>
              </a:rPr>
              <a:t>– </a:t>
            </a:r>
            <a:r>
              <a:rPr sz="1050" i="1" spc="-55" dirty="0">
                <a:latin typeface="Arial"/>
                <a:cs typeface="Arial"/>
              </a:rPr>
              <a:t>Region</a:t>
            </a:r>
            <a:r>
              <a:rPr sz="1050" spc="-55" dirty="0">
                <a:latin typeface="Arial"/>
                <a:cs typeface="Arial"/>
              </a:rPr>
              <a:t>: 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85" dirty="0">
                <a:latin typeface="Courier New"/>
                <a:cs typeface="Courier New"/>
              </a:rPr>
              <a:t>Quality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Abstract </a:t>
            </a:r>
            <a:r>
              <a:rPr sz="1050" spc="-70" dirty="0">
                <a:latin typeface="Arial"/>
                <a:cs typeface="Arial"/>
              </a:rPr>
              <a:t>branches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Courier New"/>
                <a:cs typeface="Courier New"/>
              </a:rPr>
              <a:t>qt </a:t>
            </a:r>
            <a:r>
              <a:rPr sz="1050" spc="-40" dirty="0">
                <a:latin typeface="Arial"/>
                <a:cs typeface="Arial"/>
              </a:rPr>
              <a:t>(inherence)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85" dirty="0">
                <a:latin typeface="Courier New"/>
                <a:cs typeface="Courier New"/>
              </a:rPr>
              <a:t>ql </a:t>
            </a:r>
            <a:r>
              <a:rPr sz="1050" spc="-30" dirty="0">
                <a:latin typeface="Arial"/>
                <a:cs typeface="Arial"/>
              </a:rPr>
              <a:t>(quale) object </a:t>
            </a:r>
            <a:r>
              <a:rPr sz="1050" spc="-45" dirty="0">
                <a:latin typeface="Arial"/>
                <a:cs typeface="Arial"/>
              </a:rPr>
              <a:t>properties</a:t>
            </a:r>
            <a:endParaRPr sz="1050" dirty="0">
              <a:latin typeface="Arial"/>
              <a:cs typeface="Arial"/>
            </a:endParaRPr>
          </a:p>
          <a:p>
            <a:pPr marL="184150" marR="379730" indent="-171450">
              <a:lnSpc>
                <a:spcPts val="1200"/>
              </a:lnSpc>
              <a:spcBef>
                <a:spcPts val="1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OWL: </a:t>
            </a:r>
            <a:r>
              <a:rPr sz="1050" spc="-85" dirty="0">
                <a:latin typeface="Courier New"/>
                <a:cs typeface="Courier New"/>
              </a:rPr>
              <a:t>DataProperty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-80" dirty="0">
                <a:latin typeface="Arial"/>
                <a:cs typeface="Arial"/>
              </a:rPr>
              <a:t>class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65" dirty="0">
                <a:latin typeface="Arial"/>
                <a:cs typeface="Arial"/>
              </a:rPr>
              <a:t>range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datatype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More compact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notation</a:t>
            </a:r>
            <a:endParaRPr sz="1000" dirty="0">
              <a:latin typeface="Arial"/>
              <a:cs typeface="Arial"/>
            </a:endParaRPr>
          </a:p>
          <a:p>
            <a:pPr marL="461010" marR="12700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10" dirty="0">
                <a:latin typeface="Arial"/>
                <a:cs typeface="Arial"/>
              </a:rPr>
              <a:t>But </a:t>
            </a:r>
            <a:r>
              <a:rPr sz="1000" spc="-35" dirty="0">
                <a:latin typeface="Arial"/>
                <a:cs typeface="Arial"/>
              </a:rPr>
              <a:t>modelling </a:t>
            </a:r>
            <a:r>
              <a:rPr sz="1000" spc="-80" dirty="0">
                <a:latin typeface="Arial"/>
                <a:cs typeface="Arial"/>
              </a:rPr>
              <a:t>based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25" dirty="0">
                <a:latin typeface="Arial"/>
                <a:cs typeface="Arial"/>
              </a:rPr>
              <a:t>arbitrary </a:t>
            </a:r>
            <a:r>
              <a:rPr sz="1000" spc="-30" dirty="0">
                <a:latin typeface="Arial"/>
                <a:cs typeface="Arial"/>
              </a:rPr>
              <a:t>(and </a:t>
            </a:r>
            <a:r>
              <a:rPr sz="1000" spc="-25" dirty="0">
                <a:latin typeface="Arial"/>
                <a:cs typeface="Arial"/>
              </a:rPr>
              <a:t>practical, </a:t>
            </a:r>
            <a:r>
              <a:rPr sz="1000" spc="-20" dirty="0">
                <a:latin typeface="Arial"/>
                <a:cs typeface="Arial"/>
              </a:rPr>
              <a:t>application)  </a:t>
            </a:r>
            <a:r>
              <a:rPr sz="1000" spc="-55" dirty="0">
                <a:latin typeface="Arial"/>
                <a:cs typeface="Arial"/>
              </a:rPr>
              <a:t>decisions, </a:t>
            </a:r>
            <a:r>
              <a:rPr sz="1000" spc="-50" dirty="0">
                <a:latin typeface="Arial"/>
                <a:cs typeface="Arial"/>
              </a:rPr>
              <a:t>increasing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70" dirty="0">
                <a:latin typeface="Arial"/>
                <a:cs typeface="Arial"/>
              </a:rPr>
              <a:t>chance </a:t>
            </a:r>
            <a:r>
              <a:rPr sz="1000" spc="-20" dirty="0">
                <a:latin typeface="Arial"/>
                <a:cs typeface="Arial"/>
              </a:rPr>
              <a:t>of incompatibilities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85" dirty="0">
                <a:latin typeface="Arial"/>
                <a:cs typeface="Arial"/>
              </a:rPr>
              <a:t>less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reusable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783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5804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930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359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8787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5" y="491591"/>
            <a:ext cx="3814255" cy="183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85" dirty="0">
                <a:latin typeface="Arial"/>
                <a:cs typeface="Arial"/>
              </a:rPr>
              <a:t>leaves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twigs. 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Twig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45" dirty="0">
                <a:latin typeface="Arial"/>
                <a:cs typeface="Arial"/>
              </a:rPr>
              <a:t>relate?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270510" indent="-171450">
              <a:lnSpc>
                <a:spcPts val="12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elephant’s </a:t>
            </a:r>
            <a:r>
              <a:rPr sz="1050" spc="-50" dirty="0">
                <a:latin typeface="Arial"/>
                <a:cs typeface="Arial"/>
              </a:rPr>
              <a:t>tusks </a:t>
            </a:r>
            <a:r>
              <a:rPr sz="1050" spc="-10" dirty="0">
                <a:latin typeface="Arial"/>
                <a:cs typeface="Arial"/>
              </a:rPr>
              <a:t>(ivory)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5" dirty="0">
                <a:latin typeface="Arial"/>
                <a:cs typeface="Arial"/>
              </a:rPr>
              <a:t>made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apatite </a:t>
            </a:r>
            <a:r>
              <a:rPr sz="1050" spc="-30" dirty="0">
                <a:latin typeface="Arial"/>
                <a:cs typeface="Arial"/>
              </a:rPr>
              <a:t>(calcium  </a:t>
            </a:r>
            <a:r>
              <a:rPr sz="1050" spc="-45" dirty="0">
                <a:latin typeface="Arial"/>
                <a:cs typeface="Arial"/>
              </a:rPr>
              <a:t>phosphate);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reused?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2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45" dirty="0">
                <a:latin typeface="Arial"/>
                <a:cs typeface="Arial"/>
              </a:rPr>
              <a:t>would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Courier New"/>
                <a:cs typeface="Courier New"/>
              </a:rPr>
              <a:t>Size 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Height</a:t>
            </a:r>
            <a:r>
              <a:rPr sz="1050" spc="-60" dirty="0">
                <a:latin typeface="Arial"/>
                <a:cs typeface="Arial"/>
              </a:rPr>
              <a:t>, </a:t>
            </a:r>
            <a:r>
              <a:rPr sz="1050" spc="-75" dirty="0">
                <a:latin typeface="Courier New"/>
                <a:cs typeface="Courier New"/>
              </a:rPr>
              <a:t>Weight</a:t>
            </a:r>
            <a:r>
              <a:rPr sz="1050" spc="-7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etc.)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75" dirty="0">
                <a:latin typeface="Arial"/>
                <a:cs typeface="Arial"/>
              </a:rPr>
              <a:t>average  </a:t>
            </a:r>
            <a:r>
              <a:rPr sz="1050" spc="-20" dirty="0">
                <a:latin typeface="Arial"/>
                <a:cs typeface="Arial"/>
              </a:rPr>
              <a:t>adult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elephant?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930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18286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359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8787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5" y="491591"/>
            <a:ext cx="3814255" cy="1827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85" dirty="0">
                <a:latin typeface="Arial"/>
                <a:cs typeface="Arial"/>
              </a:rPr>
              <a:t>leaves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twigs. 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Twig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45" dirty="0">
                <a:latin typeface="Arial"/>
                <a:cs typeface="Arial"/>
              </a:rPr>
              <a:t>relate?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(some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25" dirty="0">
                <a:latin typeface="Arial"/>
                <a:cs typeface="Arial"/>
              </a:rPr>
              <a:t>of) </a:t>
            </a:r>
            <a:r>
              <a:rPr sz="1000" spc="-30" dirty="0">
                <a:latin typeface="Arial"/>
                <a:cs typeface="Arial"/>
              </a:rPr>
              <a:t>parthood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relation</a:t>
            </a:r>
            <a:endParaRPr sz="1000" dirty="0">
              <a:latin typeface="Arial"/>
              <a:cs typeface="Arial"/>
            </a:endParaRPr>
          </a:p>
          <a:p>
            <a:pPr marL="184150" marR="27051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elephant’s </a:t>
            </a:r>
            <a:r>
              <a:rPr sz="1050" spc="-50" dirty="0">
                <a:latin typeface="Arial"/>
                <a:cs typeface="Arial"/>
              </a:rPr>
              <a:t>tusks </a:t>
            </a:r>
            <a:r>
              <a:rPr sz="1050" spc="-10" dirty="0">
                <a:latin typeface="Arial"/>
                <a:cs typeface="Arial"/>
              </a:rPr>
              <a:t>(ivory)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5" dirty="0">
                <a:latin typeface="Arial"/>
                <a:cs typeface="Arial"/>
              </a:rPr>
              <a:t>made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apatite </a:t>
            </a:r>
            <a:r>
              <a:rPr sz="1050" spc="-30" dirty="0">
                <a:latin typeface="Arial"/>
                <a:cs typeface="Arial"/>
              </a:rPr>
              <a:t>(calcium  </a:t>
            </a:r>
            <a:r>
              <a:rPr sz="1050" spc="-45" dirty="0">
                <a:latin typeface="Arial"/>
                <a:cs typeface="Arial"/>
              </a:rPr>
              <a:t>phosphate);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reused?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2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45" dirty="0">
                <a:latin typeface="Arial"/>
                <a:cs typeface="Arial"/>
              </a:rPr>
              <a:t>would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Courier New"/>
                <a:cs typeface="Courier New"/>
              </a:rPr>
              <a:t>Size 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Height</a:t>
            </a:r>
            <a:r>
              <a:rPr sz="1050" spc="-60" dirty="0">
                <a:latin typeface="Arial"/>
                <a:cs typeface="Arial"/>
              </a:rPr>
              <a:t>, </a:t>
            </a:r>
            <a:r>
              <a:rPr sz="1050" spc="-75" dirty="0">
                <a:latin typeface="Courier New"/>
                <a:cs typeface="Courier New"/>
              </a:rPr>
              <a:t>Weight</a:t>
            </a:r>
            <a:r>
              <a:rPr sz="1050" spc="-7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etc.)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75" dirty="0">
                <a:latin typeface="Arial"/>
                <a:cs typeface="Arial"/>
              </a:rPr>
              <a:t>average  </a:t>
            </a:r>
            <a:r>
              <a:rPr sz="1050" spc="-20" dirty="0">
                <a:latin typeface="Arial"/>
                <a:cs typeface="Arial"/>
              </a:rPr>
              <a:t>adult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elephant?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930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18286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359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0162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8787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491591"/>
            <a:ext cx="3814255" cy="1818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85" dirty="0">
                <a:latin typeface="Arial"/>
                <a:cs typeface="Arial"/>
              </a:rPr>
              <a:t>leaves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twigs. 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Twig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45" dirty="0">
                <a:latin typeface="Arial"/>
                <a:cs typeface="Arial"/>
              </a:rPr>
              <a:t>relate?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(some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25" dirty="0">
                <a:latin typeface="Arial"/>
                <a:cs typeface="Arial"/>
              </a:rPr>
              <a:t>of) </a:t>
            </a:r>
            <a:r>
              <a:rPr sz="1000" spc="-30" dirty="0">
                <a:latin typeface="Arial"/>
                <a:cs typeface="Arial"/>
              </a:rPr>
              <a:t>parthood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relation</a:t>
            </a:r>
            <a:endParaRPr sz="1000" dirty="0">
              <a:latin typeface="Arial"/>
              <a:cs typeface="Arial"/>
            </a:endParaRPr>
          </a:p>
          <a:p>
            <a:pPr marL="184150" marR="27051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elephant’s </a:t>
            </a:r>
            <a:r>
              <a:rPr sz="1050" spc="-50" dirty="0">
                <a:latin typeface="Arial"/>
                <a:cs typeface="Arial"/>
              </a:rPr>
              <a:t>tusks </a:t>
            </a:r>
            <a:r>
              <a:rPr sz="1050" spc="-10" dirty="0">
                <a:latin typeface="Arial"/>
                <a:cs typeface="Arial"/>
              </a:rPr>
              <a:t>(ivory)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5" dirty="0">
                <a:latin typeface="Arial"/>
                <a:cs typeface="Arial"/>
              </a:rPr>
              <a:t>made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apatite </a:t>
            </a:r>
            <a:r>
              <a:rPr sz="1050" spc="-30" dirty="0">
                <a:latin typeface="Arial"/>
                <a:cs typeface="Arial"/>
              </a:rPr>
              <a:t>(calcium  </a:t>
            </a:r>
            <a:r>
              <a:rPr sz="1050" spc="-45" dirty="0">
                <a:latin typeface="Arial"/>
                <a:cs typeface="Arial"/>
              </a:rPr>
              <a:t>phosphate);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reused?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15" dirty="0">
                <a:latin typeface="Arial"/>
                <a:cs typeface="Arial"/>
              </a:rPr>
              <a:t>constitution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45" dirty="0">
                <a:latin typeface="Arial"/>
                <a:cs typeface="Arial"/>
              </a:rPr>
              <a:t>would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Courier New"/>
                <a:cs typeface="Courier New"/>
              </a:rPr>
              <a:t>Size 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Height</a:t>
            </a:r>
            <a:r>
              <a:rPr sz="1050" spc="-60" dirty="0">
                <a:latin typeface="Arial"/>
                <a:cs typeface="Arial"/>
              </a:rPr>
              <a:t>, </a:t>
            </a:r>
            <a:r>
              <a:rPr sz="1050" spc="-75" dirty="0">
                <a:latin typeface="Courier New"/>
                <a:cs typeface="Courier New"/>
              </a:rPr>
              <a:t>Weight</a:t>
            </a:r>
            <a:r>
              <a:rPr sz="1050" spc="-7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etc.)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75" dirty="0">
                <a:latin typeface="Arial"/>
                <a:cs typeface="Arial"/>
              </a:rPr>
              <a:t>average  </a:t>
            </a:r>
            <a:r>
              <a:rPr sz="1050" spc="-20" dirty="0">
                <a:latin typeface="Arial"/>
                <a:cs typeface="Arial"/>
              </a:rPr>
              <a:t>adult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elephant?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930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18286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359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0162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8787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22037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35955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5" y="491591"/>
            <a:ext cx="3890455" cy="2133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85" dirty="0">
                <a:latin typeface="Arial"/>
                <a:cs typeface="Arial"/>
              </a:rPr>
              <a:t>leaves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twigs. 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Twig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45" dirty="0">
                <a:latin typeface="Arial"/>
                <a:cs typeface="Arial"/>
              </a:rPr>
              <a:t>relate?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(some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25" dirty="0">
                <a:latin typeface="Arial"/>
                <a:cs typeface="Arial"/>
              </a:rPr>
              <a:t>of) </a:t>
            </a:r>
            <a:r>
              <a:rPr sz="1000" spc="-30" dirty="0">
                <a:latin typeface="Arial"/>
                <a:cs typeface="Arial"/>
              </a:rPr>
              <a:t>parthood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relation</a:t>
            </a:r>
            <a:endParaRPr sz="1000" dirty="0">
              <a:latin typeface="Arial"/>
              <a:cs typeface="Arial"/>
            </a:endParaRPr>
          </a:p>
          <a:p>
            <a:pPr marL="184150" marR="27051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elephant’s </a:t>
            </a:r>
            <a:r>
              <a:rPr sz="1050" spc="-50" dirty="0">
                <a:latin typeface="Arial"/>
                <a:cs typeface="Arial"/>
              </a:rPr>
              <a:t>tusks </a:t>
            </a:r>
            <a:r>
              <a:rPr sz="1050" spc="-10" dirty="0">
                <a:latin typeface="Arial"/>
                <a:cs typeface="Arial"/>
              </a:rPr>
              <a:t>(ivory)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5" dirty="0">
                <a:latin typeface="Arial"/>
                <a:cs typeface="Arial"/>
              </a:rPr>
              <a:t>made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apatite </a:t>
            </a:r>
            <a:r>
              <a:rPr sz="1050" spc="-30" dirty="0">
                <a:latin typeface="Arial"/>
                <a:cs typeface="Arial"/>
              </a:rPr>
              <a:t>(calcium  </a:t>
            </a:r>
            <a:r>
              <a:rPr sz="1050" spc="-45" dirty="0">
                <a:latin typeface="Arial"/>
                <a:cs typeface="Arial"/>
              </a:rPr>
              <a:t>phosphate);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reused?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15" dirty="0">
                <a:latin typeface="Arial"/>
                <a:cs typeface="Arial"/>
              </a:rPr>
              <a:t>constitution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45" dirty="0">
                <a:latin typeface="Arial"/>
                <a:cs typeface="Arial"/>
              </a:rPr>
              <a:t>would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Courier New"/>
                <a:cs typeface="Courier New"/>
              </a:rPr>
              <a:t>Size 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Height</a:t>
            </a:r>
            <a:r>
              <a:rPr sz="1050" spc="-60" dirty="0">
                <a:latin typeface="Arial"/>
                <a:cs typeface="Arial"/>
              </a:rPr>
              <a:t>, </a:t>
            </a:r>
            <a:r>
              <a:rPr sz="1050" spc="-75" dirty="0">
                <a:latin typeface="Courier New"/>
                <a:cs typeface="Courier New"/>
              </a:rPr>
              <a:t>Weight</a:t>
            </a:r>
            <a:r>
              <a:rPr sz="1050" spc="-7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etc.)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75" dirty="0">
                <a:latin typeface="Arial"/>
                <a:cs typeface="Arial"/>
              </a:rPr>
              <a:t>average  </a:t>
            </a:r>
            <a:r>
              <a:rPr sz="1050" spc="-20" dirty="0">
                <a:latin typeface="Arial"/>
                <a:cs typeface="Arial"/>
              </a:rPr>
              <a:t>adult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elephant?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150"/>
              </a:lnSpc>
              <a:spcBef>
                <a:spcPts val="155"/>
              </a:spcBef>
              <a:buFont typeface="Arial"/>
              <a:buChar char="•"/>
            </a:pPr>
            <a:r>
              <a:rPr sz="1000" dirty="0">
                <a:latin typeface="Arial"/>
                <a:cs typeface="Arial"/>
              </a:rPr>
              <a:t>with </a:t>
            </a:r>
            <a:r>
              <a:rPr sz="1000" i="1" spc="-20" dirty="0">
                <a:latin typeface="Arial"/>
                <a:cs typeface="Arial"/>
              </a:rPr>
              <a:t>quality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quale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0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OWL </a:t>
            </a:r>
            <a:r>
              <a:rPr sz="1000" spc="-30" dirty="0">
                <a:latin typeface="Arial"/>
                <a:cs typeface="Arial"/>
              </a:rPr>
              <a:t>data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properties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930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18286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359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0162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8787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22037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35955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9416" y="252403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69416" y="266321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9416" y="280239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24395" y="491591"/>
            <a:ext cx="3890455" cy="2881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DOLCE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Giraffes </a:t>
            </a:r>
            <a:r>
              <a:rPr sz="1050" spc="-45" dirty="0">
                <a:latin typeface="Arial"/>
                <a:cs typeface="Arial"/>
              </a:rPr>
              <a:t>eat </a:t>
            </a:r>
            <a:r>
              <a:rPr sz="1050" spc="-85" dirty="0">
                <a:latin typeface="Arial"/>
                <a:cs typeface="Arial"/>
              </a:rPr>
              <a:t>leaves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twigs. 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85" dirty="0">
                <a:latin typeface="Courier New"/>
                <a:cs typeface="Courier New"/>
              </a:rPr>
              <a:t>Plant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Courier New"/>
                <a:cs typeface="Courier New"/>
              </a:rPr>
              <a:t>Twig</a:t>
            </a:r>
            <a:r>
              <a:rPr sz="1050" spc="-150" dirty="0">
                <a:latin typeface="Courier New"/>
                <a:cs typeface="Courier New"/>
              </a:rPr>
              <a:t> </a:t>
            </a:r>
            <a:r>
              <a:rPr sz="1050" spc="-45" dirty="0">
                <a:latin typeface="Arial"/>
                <a:cs typeface="Arial"/>
              </a:rPr>
              <a:t>relate?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(some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25" dirty="0">
                <a:latin typeface="Arial"/>
                <a:cs typeface="Arial"/>
              </a:rPr>
              <a:t>of) </a:t>
            </a:r>
            <a:r>
              <a:rPr sz="1000" spc="-30" dirty="0">
                <a:latin typeface="Arial"/>
                <a:cs typeface="Arial"/>
              </a:rPr>
              <a:t>parthood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relation</a:t>
            </a:r>
            <a:endParaRPr sz="1000" dirty="0">
              <a:latin typeface="Arial"/>
              <a:cs typeface="Arial"/>
            </a:endParaRPr>
          </a:p>
          <a:p>
            <a:pPr marL="184150" marR="27051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elephant’s </a:t>
            </a:r>
            <a:r>
              <a:rPr sz="1050" spc="-50" dirty="0">
                <a:latin typeface="Arial"/>
                <a:cs typeface="Arial"/>
              </a:rPr>
              <a:t>tusks </a:t>
            </a:r>
            <a:r>
              <a:rPr sz="1050" spc="-10" dirty="0">
                <a:latin typeface="Arial"/>
                <a:cs typeface="Arial"/>
              </a:rPr>
              <a:t>(ivory)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5" dirty="0">
                <a:latin typeface="Arial"/>
                <a:cs typeface="Arial"/>
              </a:rPr>
              <a:t>made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apatite </a:t>
            </a:r>
            <a:r>
              <a:rPr sz="1050" spc="-30" dirty="0">
                <a:latin typeface="Arial"/>
                <a:cs typeface="Arial"/>
              </a:rPr>
              <a:t>(calcium  </a:t>
            </a:r>
            <a:r>
              <a:rPr sz="1050" spc="-45" dirty="0">
                <a:latin typeface="Arial"/>
                <a:cs typeface="Arial"/>
              </a:rPr>
              <a:t>phosphate);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reused?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15" dirty="0">
                <a:latin typeface="Arial"/>
                <a:cs typeface="Arial"/>
              </a:rPr>
              <a:t>constitution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34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45" dirty="0">
                <a:latin typeface="Arial"/>
                <a:cs typeface="Arial"/>
              </a:rPr>
              <a:t>would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Courier New"/>
                <a:cs typeface="Courier New"/>
              </a:rPr>
              <a:t>Size 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Height</a:t>
            </a:r>
            <a:r>
              <a:rPr sz="1050" spc="-60" dirty="0">
                <a:latin typeface="Arial"/>
                <a:cs typeface="Arial"/>
              </a:rPr>
              <a:t>, </a:t>
            </a:r>
            <a:r>
              <a:rPr sz="1050" spc="-75" dirty="0">
                <a:latin typeface="Courier New"/>
                <a:cs typeface="Courier New"/>
              </a:rPr>
              <a:t>Weight</a:t>
            </a:r>
            <a:r>
              <a:rPr sz="1050" spc="-7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etc.)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75" dirty="0">
                <a:latin typeface="Arial"/>
                <a:cs typeface="Arial"/>
              </a:rPr>
              <a:t>average  </a:t>
            </a:r>
            <a:r>
              <a:rPr sz="1050" spc="-20" dirty="0">
                <a:latin typeface="Arial"/>
                <a:cs typeface="Arial"/>
              </a:rPr>
              <a:t>adult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elephant?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150"/>
              </a:lnSpc>
              <a:spcBef>
                <a:spcPts val="155"/>
              </a:spcBef>
              <a:buFont typeface="Arial"/>
              <a:buChar char="•"/>
            </a:pPr>
            <a:r>
              <a:rPr sz="1000" dirty="0">
                <a:latin typeface="Arial"/>
                <a:cs typeface="Arial"/>
              </a:rPr>
              <a:t>with </a:t>
            </a:r>
            <a:r>
              <a:rPr sz="1000" i="1" spc="-20" dirty="0">
                <a:latin typeface="Arial"/>
                <a:cs typeface="Arial"/>
              </a:rPr>
              <a:t>quality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quale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0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OWL </a:t>
            </a:r>
            <a:r>
              <a:rPr sz="1000" spc="-30" dirty="0">
                <a:latin typeface="Arial"/>
                <a:cs typeface="Arial"/>
              </a:rPr>
              <a:t>data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properties</a:t>
            </a:r>
            <a:endParaRPr sz="1000" dirty="0">
              <a:latin typeface="Arial"/>
              <a:cs typeface="Arial"/>
            </a:endParaRPr>
          </a:p>
          <a:p>
            <a:pPr marL="737870" marR="632460" indent="-171450">
              <a:lnSpc>
                <a:spcPct val="101499"/>
              </a:lnSpc>
              <a:spcBef>
                <a:spcPts val="180"/>
              </a:spcBef>
              <a:buFont typeface="Arial"/>
              <a:buChar char="•"/>
            </a:pPr>
            <a:r>
              <a:rPr sz="900" spc="5" dirty="0">
                <a:latin typeface="Arial"/>
                <a:cs typeface="Arial"/>
              </a:rPr>
              <a:t>What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15" dirty="0">
                <a:latin typeface="Arial"/>
                <a:cs typeface="Arial"/>
              </a:rPr>
              <a:t>the data type; </a:t>
            </a:r>
            <a:r>
              <a:rPr sz="900" spc="-20" dirty="0">
                <a:latin typeface="Arial"/>
                <a:cs typeface="Arial"/>
              </a:rPr>
              <a:t>integer, </a:t>
            </a:r>
            <a:r>
              <a:rPr sz="900" spc="5" dirty="0">
                <a:latin typeface="Arial"/>
                <a:cs typeface="Arial"/>
              </a:rPr>
              <a:t>float, </a:t>
            </a:r>
            <a:r>
              <a:rPr sz="900" spc="-25" dirty="0">
                <a:latin typeface="Arial"/>
                <a:cs typeface="Arial"/>
              </a:rPr>
              <a:t>real, </a:t>
            </a:r>
            <a:r>
              <a:rPr sz="900" spc="-20" dirty="0">
                <a:latin typeface="Arial"/>
                <a:cs typeface="Arial"/>
              </a:rPr>
              <a:t>string?  </a:t>
            </a:r>
            <a:endParaRPr lang="en-US" sz="900" spc="-20" dirty="0" smtClean="0">
              <a:latin typeface="Arial"/>
              <a:cs typeface="Arial"/>
            </a:endParaRPr>
          </a:p>
          <a:p>
            <a:pPr marL="737870" marR="632460" indent="-171450">
              <a:lnSpc>
                <a:spcPct val="101499"/>
              </a:lnSpc>
              <a:spcBef>
                <a:spcPts val="180"/>
              </a:spcBef>
              <a:buFont typeface="Arial"/>
              <a:buChar char="•"/>
            </a:pPr>
            <a:r>
              <a:rPr sz="900" spc="-45" dirty="0" smtClean="0">
                <a:latin typeface="Arial"/>
                <a:cs typeface="Arial"/>
              </a:rPr>
              <a:t>Measure </a:t>
            </a:r>
            <a:r>
              <a:rPr sz="900" spc="-5" dirty="0">
                <a:latin typeface="Arial"/>
                <a:cs typeface="Arial"/>
              </a:rPr>
              <a:t>in </a:t>
            </a:r>
            <a:r>
              <a:rPr sz="900" spc="-20" dirty="0">
                <a:latin typeface="Arial"/>
                <a:cs typeface="Arial"/>
              </a:rPr>
              <a:t>meter, </a:t>
            </a:r>
            <a:r>
              <a:rPr sz="900" spc="-15" dirty="0">
                <a:latin typeface="Arial"/>
                <a:cs typeface="Arial"/>
              </a:rPr>
              <a:t>feet, kg, </a:t>
            </a:r>
            <a:r>
              <a:rPr sz="900" spc="10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lb?</a:t>
            </a:r>
            <a:endParaRPr sz="900" dirty="0">
              <a:latin typeface="Arial"/>
              <a:cs typeface="Arial"/>
            </a:endParaRPr>
          </a:p>
          <a:p>
            <a:pPr marL="737870" marR="337185" indent="-171450">
              <a:lnSpc>
                <a:spcPct val="101499"/>
              </a:lnSpc>
              <a:buFont typeface="Arial"/>
              <a:buChar char="•"/>
            </a:pPr>
            <a:r>
              <a:rPr sz="900" spc="-15" dirty="0">
                <a:latin typeface="Arial"/>
                <a:cs typeface="Arial"/>
              </a:rPr>
              <a:t>Introduce </a:t>
            </a:r>
            <a:r>
              <a:rPr sz="900" spc="-40" dirty="0">
                <a:latin typeface="Arial"/>
                <a:cs typeface="Arial"/>
              </a:rPr>
              <a:t>“</a:t>
            </a:r>
            <a:r>
              <a:rPr sz="900" spc="-40" dirty="0">
                <a:latin typeface="Courier New"/>
                <a:cs typeface="Courier New"/>
              </a:rPr>
              <a:t>ElephantHeight</a:t>
            </a:r>
            <a:r>
              <a:rPr sz="900" spc="-40" dirty="0">
                <a:latin typeface="Arial"/>
                <a:cs typeface="Arial"/>
              </a:rPr>
              <a:t>”, and </a:t>
            </a:r>
            <a:r>
              <a:rPr sz="900" spc="-45" dirty="0">
                <a:latin typeface="Arial"/>
                <a:cs typeface="Arial"/>
              </a:rPr>
              <a:t>also </a:t>
            </a:r>
            <a:r>
              <a:rPr sz="900" spc="-30" dirty="0">
                <a:latin typeface="Arial"/>
                <a:cs typeface="Arial"/>
              </a:rPr>
              <a:t>“</a:t>
            </a:r>
            <a:r>
              <a:rPr sz="900" spc="-30" dirty="0">
                <a:latin typeface="Courier New"/>
                <a:cs typeface="Courier New"/>
              </a:rPr>
              <a:t>LionHeight</a:t>
            </a:r>
            <a:r>
              <a:rPr sz="900" spc="-30" dirty="0">
                <a:latin typeface="Arial"/>
                <a:cs typeface="Arial"/>
              </a:rPr>
              <a:t>”,  </a:t>
            </a:r>
            <a:r>
              <a:rPr sz="900" spc="-45" dirty="0">
                <a:latin typeface="Arial"/>
                <a:cs typeface="Arial"/>
              </a:rPr>
              <a:t>“</a:t>
            </a:r>
            <a:r>
              <a:rPr sz="900" spc="-45" dirty="0">
                <a:latin typeface="Courier New"/>
                <a:cs typeface="Courier New"/>
              </a:rPr>
              <a:t>GiraffeHeight</a:t>
            </a:r>
            <a:r>
              <a:rPr sz="900" spc="-45" dirty="0">
                <a:latin typeface="Arial"/>
                <a:cs typeface="Arial"/>
              </a:rPr>
              <a:t>’, </a:t>
            </a:r>
            <a:r>
              <a:rPr sz="900" spc="-35" dirty="0">
                <a:latin typeface="Arial"/>
                <a:cs typeface="Arial"/>
              </a:rPr>
              <a:t>“</a:t>
            </a:r>
            <a:r>
              <a:rPr sz="900" spc="-35" dirty="0">
                <a:latin typeface="Courier New"/>
                <a:cs typeface="Courier New"/>
              </a:rPr>
              <a:t>ImpalaHeight</a:t>
            </a:r>
            <a:r>
              <a:rPr sz="900" spc="-35" dirty="0">
                <a:latin typeface="Arial"/>
                <a:cs typeface="Arial"/>
              </a:rPr>
              <a:t>”,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etc.?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707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91704" y="491591"/>
            <a:ext cx="22244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DOLCE’s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basics 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on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universals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994" y="934014"/>
            <a:ext cx="4082457" cy="16506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156599" y="2730919"/>
            <a:ext cx="2952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.......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101770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327" y="120751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35934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1117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81484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96667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1640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71820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5" y="491591"/>
            <a:ext cx="3985705" cy="24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9240" algn="ctr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Introduction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50" dirty="0">
                <a:latin typeface="Arial"/>
                <a:cs typeface="Arial"/>
              </a:rPr>
              <a:t>development:  </a:t>
            </a:r>
            <a:r>
              <a:rPr sz="1050" spc="-25" dirty="0">
                <a:latin typeface="Arial"/>
                <a:cs typeface="Arial"/>
              </a:rPr>
              <a:t>what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represent,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how?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0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Where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60" dirty="0">
                <a:latin typeface="Arial"/>
                <a:cs typeface="Arial"/>
              </a:rPr>
              <a:t>you 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start?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How </a:t>
            </a:r>
            <a:r>
              <a:rPr sz="1000" spc="-60" dirty="0">
                <a:latin typeface="Arial"/>
                <a:cs typeface="Arial"/>
              </a:rPr>
              <a:t>can  you  </a:t>
            </a:r>
            <a:r>
              <a:rPr sz="1000" spc="-45" dirty="0">
                <a:latin typeface="Arial"/>
                <a:cs typeface="Arial"/>
              </a:rPr>
              <a:t>avoid </a:t>
            </a:r>
            <a:r>
              <a:rPr sz="1000" spc="-35" dirty="0">
                <a:latin typeface="Arial"/>
                <a:cs typeface="Arial"/>
              </a:rPr>
              <a:t>reinventing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wheel?</a:t>
            </a:r>
            <a:endParaRPr sz="1000" dirty="0">
              <a:latin typeface="Arial"/>
              <a:cs typeface="Arial"/>
            </a:endParaRPr>
          </a:p>
          <a:p>
            <a:pPr marL="461010" marR="22860" indent="-171450">
              <a:lnSpc>
                <a:spcPts val="1200"/>
              </a:lnSpc>
              <a:spcBef>
                <a:spcPts val="40"/>
              </a:spcBef>
              <a:buFont typeface="Arial"/>
              <a:buChar char="•"/>
            </a:pPr>
            <a:r>
              <a:rPr sz="1000" spc="-15" dirty="0">
                <a:latin typeface="Arial"/>
                <a:cs typeface="Arial"/>
              </a:rPr>
              <a:t>What </a:t>
            </a:r>
            <a:r>
              <a:rPr sz="1000" spc="-30" dirty="0">
                <a:latin typeface="Arial"/>
                <a:cs typeface="Arial"/>
              </a:rPr>
              <a:t>things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50" dirty="0">
                <a:latin typeface="Arial"/>
                <a:cs typeface="Arial"/>
              </a:rPr>
              <a:t>guide </a:t>
            </a:r>
            <a:r>
              <a:rPr sz="1000" spc="-60" dirty="0">
                <a:latin typeface="Arial"/>
                <a:cs typeface="Arial"/>
              </a:rPr>
              <a:t>you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make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75" dirty="0">
                <a:latin typeface="Arial"/>
                <a:cs typeface="Arial"/>
              </a:rPr>
              <a:t>process </a:t>
            </a:r>
            <a:r>
              <a:rPr sz="1000" spc="-70" dirty="0">
                <a:latin typeface="Arial"/>
                <a:cs typeface="Arial"/>
              </a:rPr>
              <a:t>easier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carry  </a:t>
            </a:r>
            <a:r>
              <a:rPr sz="1000" spc="-10" dirty="0">
                <a:latin typeface="Arial"/>
                <a:cs typeface="Arial"/>
              </a:rPr>
              <a:t>out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successfully?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How </a:t>
            </a:r>
            <a:r>
              <a:rPr sz="1000" spc="-60" dirty="0">
                <a:latin typeface="Arial"/>
                <a:cs typeface="Arial"/>
              </a:rPr>
              <a:t>can  you  </a:t>
            </a:r>
            <a:r>
              <a:rPr sz="1000" spc="-75" dirty="0">
                <a:latin typeface="Arial"/>
                <a:cs typeface="Arial"/>
              </a:rPr>
              <a:t>make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best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‘legacy’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material?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How </a:t>
            </a:r>
            <a:r>
              <a:rPr sz="1000" spc="-60" dirty="0">
                <a:latin typeface="Arial"/>
                <a:cs typeface="Arial"/>
              </a:rPr>
              <a:t>can you </a:t>
            </a:r>
            <a:r>
              <a:rPr sz="1000" spc="-75" dirty="0">
                <a:latin typeface="Arial"/>
                <a:cs typeface="Arial"/>
              </a:rPr>
              <a:t>make 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35" dirty="0">
                <a:latin typeface="Arial"/>
                <a:cs typeface="Arial"/>
              </a:rPr>
              <a:t>interoperable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ontologies?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/>
              <a:buChar char="•"/>
            </a:pPr>
            <a:r>
              <a:rPr sz="1050" b="1" spc="-40" dirty="0">
                <a:solidFill>
                  <a:srgbClr val="2E3092"/>
                </a:solidFill>
                <a:latin typeface="Arial"/>
                <a:cs typeface="Arial"/>
              </a:rPr>
              <a:t>Foundational </a:t>
            </a:r>
            <a:r>
              <a:rPr sz="1050" b="1" spc="-55" dirty="0">
                <a:solidFill>
                  <a:srgbClr val="2E3092"/>
                </a:solidFill>
                <a:latin typeface="Arial"/>
                <a:cs typeface="Arial"/>
              </a:rPr>
              <a:t>ontologies </a:t>
            </a:r>
            <a:r>
              <a:rPr sz="1050" spc="-50" dirty="0">
                <a:latin typeface="Arial"/>
                <a:cs typeface="Arial"/>
              </a:rPr>
              <a:t>provide </a:t>
            </a:r>
            <a:r>
              <a:rPr sz="1050" spc="-30" dirty="0">
                <a:latin typeface="Arial"/>
                <a:cs typeface="Arial"/>
              </a:rPr>
              <a:t>principal </a:t>
            </a:r>
            <a:r>
              <a:rPr sz="1050" spc="-60" dirty="0">
                <a:latin typeface="Arial"/>
                <a:cs typeface="Arial"/>
              </a:rPr>
              <a:t>categories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kinds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things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give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basic 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domain  </a:t>
            </a:r>
            <a:r>
              <a:rPr sz="1050" spc="-30" dirty="0">
                <a:latin typeface="Arial"/>
                <a:cs typeface="Arial"/>
              </a:rPr>
              <a:t>ontology; </a:t>
            </a:r>
            <a:r>
              <a:rPr sz="1050" spc="-40" dirty="0">
                <a:latin typeface="Arial"/>
                <a:cs typeface="Arial"/>
              </a:rPr>
              <a:t>informed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b="1" spc="-25" dirty="0">
                <a:latin typeface="Arial"/>
                <a:cs typeface="Arial"/>
              </a:rPr>
              <a:t>O</a:t>
            </a:r>
            <a:r>
              <a:rPr sz="1050" spc="-25" dirty="0">
                <a:latin typeface="Arial"/>
                <a:cs typeface="Arial"/>
              </a:rPr>
              <a:t>ntology </a:t>
            </a:r>
            <a:r>
              <a:rPr sz="1050" spc="-20" dirty="0">
                <a:latin typeface="Arial"/>
                <a:cs typeface="Arial"/>
              </a:rPr>
              <a:t>(analytic 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philosophy)</a:t>
            </a:r>
            <a:endParaRPr sz="1050" dirty="0">
              <a:latin typeface="Arial"/>
              <a:cs typeface="Arial"/>
            </a:endParaRPr>
          </a:p>
          <a:p>
            <a:pPr marL="184150" marR="22352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70" dirty="0">
                <a:solidFill>
                  <a:srgbClr val="2E3092"/>
                </a:solidFill>
                <a:latin typeface="Arial"/>
                <a:cs typeface="Arial"/>
              </a:rPr>
              <a:t>Legacy </a:t>
            </a:r>
            <a:r>
              <a:rPr sz="1050" spc="-75" dirty="0">
                <a:solidFill>
                  <a:srgbClr val="2E3092"/>
                </a:solidFill>
                <a:latin typeface="Arial"/>
                <a:cs typeface="Arial"/>
              </a:rPr>
              <a:t>resources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50" dirty="0">
                <a:latin typeface="Arial"/>
                <a:cs typeface="Arial"/>
              </a:rPr>
              <a:t>provide </a:t>
            </a:r>
            <a:r>
              <a:rPr sz="1050" spc="-55" dirty="0">
                <a:latin typeface="Arial"/>
                <a:cs typeface="Arial"/>
              </a:rPr>
              <a:t>useful </a:t>
            </a:r>
            <a:r>
              <a:rPr sz="1050" spc="-95" dirty="0">
                <a:latin typeface="Arial"/>
                <a:cs typeface="Arial"/>
              </a:rPr>
              <a:t>classes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0" dirty="0">
                <a:latin typeface="Arial"/>
                <a:cs typeface="Arial"/>
              </a:rPr>
              <a:t>properties,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0" dirty="0">
                <a:latin typeface="Arial"/>
                <a:cs typeface="Arial"/>
              </a:rPr>
              <a:t>possibly  </a:t>
            </a:r>
            <a:r>
              <a:rPr sz="1050" spc="-65" dirty="0">
                <a:latin typeface="Arial"/>
                <a:cs typeface="Arial"/>
              </a:rPr>
              <a:t>also  </a:t>
            </a:r>
            <a:r>
              <a:rPr sz="1050" spc="-35" dirty="0">
                <a:latin typeface="Arial"/>
                <a:cs typeface="Arial"/>
              </a:rPr>
              <a:t>constraints,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50" dirty="0">
                <a:latin typeface="Arial"/>
                <a:cs typeface="Arial"/>
              </a:rPr>
              <a:t>domain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3/46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5075" y="491591"/>
            <a:ext cx="29387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DOLCE’s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characterisation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08460" y="1190914"/>
            <a:ext cx="1265517" cy="1055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8460" y="2305646"/>
            <a:ext cx="1190125" cy="317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03222" y="1190914"/>
            <a:ext cx="2396405" cy="12278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855144" y="2511203"/>
            <a:ext cx="3225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5" dirty="0">
                <a:latin typeface="Helvetica Neue"/>
                <a:cs typeface="Helvetica Neue"/>
              </a:rPr>
              <a:t>...</a:t>
            </a:r>
            <a:r>
              <a:rPr sz="650" b="1" spc="-80" dirty="0">
                <a:latin typeface="Helvetica Neue"/>
                <a:cs typeface="Helvetica Neue"/>
              </a:rPr>
              <a:t> </a:t>
            </a:r>
            <a:r>
              <a:rPr sz="650" b="1" spc="10" dirty="0">
                <a:latin typeface="Helvetica Neue"/>
                <a:cs typeface="Helvetica Neue"/>
              </a:rPr>
              <a:t>etc...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3264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19/46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94015" y="491591"/>
            <a:ext cx="16205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Can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all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that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be</a:t>
            </a:r>
            <a:r>
              <a:rPr sz="1400" spc="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used?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5239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14218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33200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48382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78748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09114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4395" y="491591"/>
            <a:ext cx="3738055" cy="1982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Can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all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that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be</a:t>
            </a:r>
            <a:r>
              <a:rPr sz="1400" spc="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used?</a:t>
            </a:r>
            <a:endParaRPr sz="1400" dirty="0">
              <a:latin typeface="Arial"/>
              <a:cs typeface="Arial"/>
            </a:endParaRPr>
          </a:p>
          <a:p>
            <a:pPr marL="184150" marR="2522855" indent="-171450">
              <a:lnSpc>
                <a:spcPct val="113199"/>
              </a:lnSpc>
              <a:spcBef>
                <a:spcPts val="120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KIF  </a:t>
            </a:r>
            <a:endParaRPr lang="en-US" sz="1050" spc="-10" dirty="0" smtClean="0">
              <a:latin typeface="Arial"/>
              <a:cs typeface="Arial"/>
            </a:endParaRPr>
          </a:p>
          <a:p>
            <a:pPr marL="184150" marR="2522855" indent="-171450">
              <a:lnSpc>
                <a:spcPct val="113199"/>
              </a:lnSpc>
              <a:spcBef>
                <a:spcPts val="1205"/>
              </a:spcBef>
              <a:buFont typeface="Arial"/>
              <a:buChar char="•"/>
            </a:pPr>
            <a:r>
              <a:rPr sz="1050" spc="-50" dirty="0" smtClean="0">
                <a:latin typeface="Arial"/>
                <a:cs typeface="Arial"/>
              </a:rPr>
              <a:t>DOLCE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OWL: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0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DOLCE-Lite:  </a:t>
            </a:r>
            <a:r>
              <a:rPr sz="1000" spc="-30" dirty="0">
                <a:latin typeface="Arial"/>
                <a:cs typeface="Arial"/>
              </a:rPr>
              <a:t>simplified translations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Dolce2.0</a:t>
            </a:r>
            <a:endParaRPr sz="1000" dirty="0">
              <a:latin typeface="Arial"/>
              <a:cs typeface="Arial"/>
            </a:endParaRPr>
          </a:p>
          <a:p>
            <a:pPr marL="461010" marR="25654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70" dirty="0">
                <a:latin typeface="Arial"/>
                <a:cs typeface="Arial"/>
              </a:rPr>
              <a:t>Does </a:t>
            </a:r>
            <a:r>
              <a:rPr sz="1000" i="1" spc="-10" dirty="0">
                <a:latin typeface="Arial"/>
                <a:cs typeface="Arial"/>
              </a:rPr>
              <a:t>not </a:t>
            </a:r>
            <a:r>
              <a:rPr sz="1000" spc="-50" dirty="0">
                <a:latin typeface="Arial"/>
                <a:cs typeface="Arial"/>
              </a:rPr>
              <a:t>consider: </a:t>
            </a:r>
            <a:r>
              <a:rPr sz="1000" spc="-30" dirty="0">
                <a:latin typeface="Arial"/>
                <a:cs typeface="Arial"/>
              </a:rPr>
              <a:t>modality, temporal </a:t>
            </a:r>
            <a:r>
              <a:rPr sz="1000" spc="-35" dirty="0">
                <a:latin typeface="Arial"/>
                <a:cs typeface="Arial"/>
              </a:rPr>
              <a:t>indexing, </a:t>
            </a:r>
            <a:r>
              <a:rPr sz="1000" spc="-25" dirty="0">
                <a:latin typeface="Arial"/>
                <a:cs typeface="Arial"/>
              </a:rPr>
              <a:t>relation  </a:t>
            </a:r>
            <a:r>
              <a:rPr sz="1000" spc="-35" dirty="0">
                <a:latin typeface="Arial"/>
                <a:cs typeface="Arial"/>
              </a:rPr>
              <a:t>composition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Different </a:t>
            </a:r>
            <a:r>
              <a:rPr sz="1000" spc="-80" dirty="0">
                <a:latin typeface="Arial"/>
                <a:cs typeface="Arial"/>
              </a:rPr>
              <a:t>names 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45" dirty="0">
                <a:latin typeface="Arial"/>
                <a:cs typeface="Arial"/>
              </a:rPr>
              <a:t>adopted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35" dirty="0">
                <a:latin typeface="Arial"/>
                <a:cs typeface="Arial"/>
              </a:rPr>
              <a:t>relations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70" dirty="0">
                <a:latin typeface="Arial"/>
                <a:cs typeface="Arial"/>
              </a:rPr>
              <a:t>have 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-90" dirty="0" smtClean="0">
                <a:latin typeface="Arial"/>
                <a:cs typeface="Arial"/>
              </a:rPr>
              <a:t>same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spc="-70" dirty="0" smtClean="0">
                <a:latin typeface="Arial"/>
                <a:cs typeface="Arial"/>
              </a:rPr>
              <a:t>name 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35" dirty="0">
                <a:latin typeface="Arial"/>
                <a:cs typeface="Arial"/>
              </a:rPr>
              <a:t>arities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FOL 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version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85" dirty="0">
                <a:latin typeface="Arial"/>
                <a:cs typeface="Arial"/>
              </a:rPr>
              <a:t>Some  </a:t>
            </a:r>
            <a:r>
              <a:rPr sz="1000" spc="-75" dirty="0">
                <a:latin typeface="Arial"/>
                <a:cs typeface="Arial"/>
              </a:rPr>
              <a:t>commonsense  </a:t>
            </a:r>
            <a:r>
              <a:rPr sz="1000" spc="-55" dirty="0">
                <a:latin typeface="Arial"/>
                <a:cs typeface="Arial"/>
              </a:rPr>
              <a:t>concepts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75" dirty="0">
                <a:latin typeface="Arial"/>
                <a:cs typeface="Arial"/>
              </a:rPr>
              <a:t>been  </a:t>
            </a:r>
            <a:r>
              <a:rPr sz="1000" spc="-65" dirty="0">
                <a:latin typeface="Arial"/>
                <a:cs typeface="Arial"/>
              </a:rPr>
              <a:t>added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examples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5239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14218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33200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48382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78748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09114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28850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301476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5" y="491591"/>
            <a:ext cx="3814255" cy="2890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Can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all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that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be</a:t>
            </a:r>
            <a:r>
              <a:rPr sz="1400" spc="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used?</a:t>
            </a:r>
            <a:endParaRPr sz="1400" dirty="0">
              <a:latin typeface="Arial"/>
              <a:cs typeface="Arial"/>
            </a:endParaRPr>
          </a:p>
          <a:p>
            <a:pPr marL="184150" marR="2522855" indent="-171450">
              <a:lnSpc>
                <a:spcPct val="113199"/>
              </a:lnSpc>
              <a:spcBef>
                <a:spcPts val="120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KIF  </a:t>
            </a:r>
            <a:endParaRPr lang="en-US" sz="1050" spc="-10" dirty="0" smtClean="0">
              <a:latin typeface="Arial"/>
              <a:cs typeface="Arial"/>
            </a:endParaRPr>
          </a:p>
          <a:p>
            <a:pPr marL="184150" marR="2522855" indent="-171450">
              <a:lnSpc>
                <a:spcPct val="113199"/>
              </a:lnSpc>
              <a:spcBef>
                <a:spcPts val="1205"/>
              </a:spcBef>
              <a:buFont typeface="Arial"/>
              <a:buChar char="•"/>
            </a:pPr>
            <a:r>
              <a:rPr sz="1050" spc="-50" dirty="0" smtClean="0">
                <a:latin typeface="Arial"/>
                <a:cs typeface="Arial"/>
              </a:rPr>
              <a:t>DOLCE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OWL: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0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DOLCE-Lite:  </a:t>
            </a:r>
            <a:r>
              <a:rPr sz="1000" spc="-30" dirty="0">
                <a:latin typeface="Arial"/>
                <a:cs typeface="Arial"/>
              </a:rPr>
              <a:t>simplified translations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Dolce2.0</a:t>
            </a:r>
            <a:endParaRPr sz="1000" dirty="0">
              <a:latin typeface="Arial"/>
              <a:cs typeface="Arial"/>
            </a:endParaRPr>
          </a:p>
          <a:p>
            <a:pPr marL="461010" marR="25654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70" dirty="0">
                <a:latin typeface="Arial"/>
                <a:cs typeface="Arial"/>
              </a:rPr>
              <a:t>Does </a:t>
            </a:r>
            <a:r>
              <a:rPr sz="1000" i="1" spc="-10" dirty="0">
                <a:latin typeface="Arial"/>
                <a:cs typeface="Arial"/>
              </a:rPr>
              <a:t>not </a:t>
            </a:r>
            <a:r>
              <a:rPr sz="1000" spc="-50" dirty="0">
                <a:latin typeface="Arial"/>
                <a:cs typeface="Arial"/>
              </a:rPr>
              <a:t>consider: </a:t>
            </a:r>
            <a:r>
              <a:rPr sz="1000" spc="-30" dirty="0">
                <a:latin typeface="Arial"/>
                <a:cs typeface="Arial"/>
              </a:rPr>
              <a:t>modality, temporal </a:t>
            </a:r>
            <a:r>
              <a:rPr sz="1000" spc="-35" dirty="0">
                <a:latin typeface="Arial"/>
                <a:cs typeface="Arial"/>
              </a:rPr>
              <a:t>indexing, </a:t>
            </a:r>
            <a:r>
              <a:rPr sz="1000" spc="-25" dirty="0">
                <a:latin typeface="Arial"/>
                <a:cs typeface="Arial"/>
              </a:rPr>
              <a:t>relation  </a:t>
            </a:r>
            <a:r>
              <a:rPr sz="1000" spc="-35" dirty="0">
                <a:latin typeface="Arial"/>
                <a:cs typeface="Arial"/>
              </a:rPr>
              <a:t>composition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Different </a:t>
            </a:r>
            <a:r>
              <a:rPr sz="1000" spc="-80" dirty="0">
                <a:latin typeface="Arial"/>
                <a:cs typeface="Arial"/>
              </a:rPr>
              <a:t>names 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45" dirty="0">
                <a:latin typeface="Arial"/>
                <a:cs typeface="Arial"/>
              </a:rPr>
              <a:t>adopted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35" dirty="0">
                <a:latin typeface="Arial"/>
                <a:cs typeface="Arial"/>
              </a:rPr>
              <a:t>relations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70" dirty="0">
                <a:latin typeface="Arial"/>
                <a:cs typeface="Arial"/>
              </a:rPr>
              <a:t>have 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-90" dirty="0" smtClean="0">
                <a:latin typeface="Arial"/>
                <a:cs typeface="Arial"/>
              </a:rPr>
              <a:t>same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spc="-70" dirty="0" smtClean="0">
                <a:latin typeface="Arial"/>
                <a:cs typeface="Arial"/>
              </a:rPr>
              <a:t>name 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35" dirty="0">
                <a:latin typeface="Arial"/>
                <a:cs typeface="Arial"/>
              </a:rPr>
              <a:t>arities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FOL 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version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85" dirty="0">
                <a:latin typeface="Arial"/>
                <a:cs typeface="Arial"/>
              </a:rPr>
              <a:t>Some  </a:t>
            </a:r>
            <a:r>
              <a:rPr sz="1000" spc="-75" dirty="0">
                <a:latin typeface="Arial"/>
                <a:cs typeface="Arial"/>
              </a:rPr>
              <a:t>commonsense  </a:t>
            </a:r>
            <a:r>
              <a:rPr sz="1000" spc="-55" dirty="0">
                <a:latin typeface="Arial"/>
                <a:cs typeface="Arial"/>
              </a:rPr>
              <a:t>concepts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75" dirty="0">
                <a:latin typeface="Arial"/>
                <a:cs typeface="Arial"/>
              </a:rPr>
              <a:t>been  </a:t>
            </a:r>
            <a:r>
              <a:rPr sz="1000" spc="-65" dirty="0">
                <a:latin typeface="Arial"/>
                <a:cs typeface="Arial"/>
              </a:rPr>
              <a:t>added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examples</a:t>
            </a:r>
            <a:endParaRPr sz="1000" dirty="0">
              <a:latin typeface="Arial"/>
              <a:cs typeface="Arial"/>
            </a:endParaRPr>
          </a:p>
          <a:p>
            <a:pPr marL="184150" marR="19685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DOLCE-2.1-Lite-Plus </a:t>
            </a:r>
            <a:r>
              <a:rPr sz="1050" spc="-55" dirty="0">
                <a:latin typeface="Arial"/>
                <a:cs typeface="Arial"/>
              </a:rPr>
              <a:t>version includes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60" dirty="0">
                <a:latin typeface="Arial"/>
                <a:cs typeface="Arial"/>
              </a:rPr>
              <a:t>modules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50" dirty="0">
                <a:latin typeface="Arial"/>
                <a:cs typeface="Arial"/>
              </a:rPr>
              <a:t>Plans,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40" dirty="0">
                <a:latin typeface="Arial"/>
                <a:cs typeface="Arial"/>
              </a:rPr>
              <a:t>Objects, </a:t>
            </a:r>
            <a:r>
              <a:rPr sz="1050" spc="-45" dirty="0">
                <a:latin typeface="Arial"/>
                <a:cs typeface="Arial"/>
              </a:rPr>
              <a:t>Semiotics, </a:t>
            </a:r>
            <a:r>
              <a:rPr sz="1050" spc="-50" dirty="0">
                <a:latin typeface="Arial"/>
                <a:cs typeface="Arial"/>
              </a:rPr>
              <a:t>Temporal </a:t>
            </a:r>
            <a:r>
              <a:rPr sz="1050" spc="-35" dirty="0">
                <a:latin typeface="Arial"/>
                <a:cs typeface="Arial"/>
              </a:rPr>
              <a:t>relations,  </a:t>
            </a:r>
            <a:r>
              <a:rPr sz="1050" spc="-50" dirty="0">
                <a:latin typeface="Arial"/>
                <a:cs typeface="Arial"/>
              </a:rPr>
              <a:t>Social </a:t>
            </a:r>
            <a:r>
              <a:rPr sz="1050" spc="-40" dirty="0">
                <a:latin typeface="Arial"/>
                <a:cs typeface="Arial"/>
              </a:rPr>
              <a:t>notions </a:t>
            </a:r>
            <a:r>
              <a:rPr sz="1050" spc="-35" dirty="0">
                <a:latin typeface="Arial"/>
                <a:cs typeface="Arial"/>
              </a:rPr>
              <a:t>(collectives, </a:t>
            </a:r>
            <a:r>
              <a:rPr sz="1050" spc="-45" dirty="0">
                <a:latin typeface="Arial"/>
                <a:cs typeface="Arial"/>
              </a:rPr>
              <a:t>organizations, </a:t>
            </a:r>
            <a:r>
              <a:rPr sz="1050" spc="-10" dirty="0">
                <a:latin typeface="Arial"/>
                <a:cs typeface="Arial"/>
              </a:rPr>
              <a:t>etc.),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Reification  </a:t>
            </a:r>
            <a:r>
              <a:rPr sz="1050" spc="-55" dirty="0">
                <a:latin typeface="Arial"/>
                <a:cs typeface="Arial"/>
              </a:rPr>
              <a:t>vocabulary,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85" dirty="0">
                <a:latin typeface="Courier New"/>
                <a:cs typeface="Courier New"/>
                <a:hlinkClick r:id="rId9"/>
              </a:rPr>
              <a:t>http://www.loa.istc.cnr.it/old/DOLCE.html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82545" y="491591"/>
            <a:ext cx="24320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994" y="1005313"/>
            <a:ext cx="3887960" cy="1872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3264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20176" y="491591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0743" y="91100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0253" y="924598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1032" y="113480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13068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6636" y="894461"/>
            <a:ext cx="2931414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Formalisations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50" spc="14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0743" y="154721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0253" y="1560804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1032" y="17710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032" y="19430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1032" y="21151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6636" y="1530667"/>
            <a:ext cx="3236214" cy="65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BFO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11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12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50" spc="-40" dirty="0">
                <a:latin typeface="Arial"/>
                <a:cs typeface="Arial"/>
                <a:hlinkClick r:id="rId12" action="ppaction://hlinksldjump"/>
              </a:rPr>
              <a:t>implementations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  <a:hlinkClick r:id="rId13" action="ppaction://hlinksldjump"/>
              </a:rPr>
              <a:t>Relation</a:t>
            </a:r>
            <a:r>
              <a:rPr sz="1050" spc="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3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0743" y="235549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0253" y="236909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032" y="25793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32" y="27513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032" y="29234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16636" y="2334587"/>
            <a:ext cx="3617214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925194" indent="-139065">
              <a:lnSpc>
                <a:spcPct val="102600"/>
              </a:lnSpc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1050" spc="-3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foundational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ontologies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Ontologies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and</a:t>
            </a:r>
            <a:r>
              <a:rPr sz="1050" spc="135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1050" spc="-70" dirty="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choices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Where and </a:t>
            </a:r>
            <a:r>
              <a:rPr sz="1050" spc="-6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how </a:t>
            </a:r>
            <a:r>
              <a:rPr sz="1050" spc="-8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does </a:t>
            </a:r>
            <a:r>
              <a:rPr sz="1050" spc="4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it </a:t>
            </a:r>
            <a:r>
              <a:rPr sz="1050" spc="-80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make </a:t>
            </a:r>
            <a:r>
              <a:rPr sz="1050" spc="-8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difference?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9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GFO  </a:t>
            </a:r>
            <a:r>
              <a:rPr sz="1050" spc="-11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as 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‘super’ foundational </a:t>
            </a:r>
            <a:r>
              <a:rPr sz="1050" spc="-2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(extra</a:t>
            </a:r>
            <a:r>
              <a:rPr sz="1050" spc="195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slides)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9701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15991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0155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95705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41254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60990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8199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4" y="491591"/>
            <a:ext cx="3814255" cy="261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BFO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Overview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25" dirty="0">
                <a:latin typeface="Arial"/>
                <a:cs typeface="Arial"/>
              </a:rPr>
              <a:t>reality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representation</a:t>
            </a:r>
            <a:endParaRPr sz="1050" dirty="0">
              <a:latin typeface="Arial"/>
              <a:cs typeface="Arial"/>
            </a:endParaRPr>
          </a:p>
          <a:p>
            <a:pPr marL="184150" marR="248285" indent="-171450">
              <a:lnSpc>
                <a:spcPts val="1200"/>
              </a:lnSpc>
              <a:spcBef>
                <a:spcPts val="31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Aims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reconciling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so-called </a:t>
            </a:r>
            <a:r>
              <a:rPr sz="1050" spc="-40" dirty="0">
                <a:latin typeface="Arial"/>
                <a:cs typeface="Arial"/>
              </a:rPr>
              <a:t>three-dimensionalist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5" dirty="0">
                <a:latin typeface="Arial"/>
                <a:cs typeface="Arial"/>
              </a:rPr>
              <a:t>four-dimensionalist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views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00" spc="-70" dirty="0">
                <a:latin typeface="Arial"/>
                <a:cs typeface="Arial"/>
              </a:rPr>
              <a:t>Snap </a:t>
            </a:r>
            <a:r>
              <a:rPr sz="1000" spc="-30" dirty="0">
                <a:latin typeface="Arial"/>
                <a:cs typeface="Arial"/>
              </a:rPr>
              <a:t>ontology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5" dirty="0">
                <a:latin typeface="Arial"/>
                <a:cs typeface="Arial"/>
              </a:rPr>
              <a:t>endurants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spc="-55" dirty="0">
                <a:latin typeface="Arial"/>
                <a:cs typeface="Arial"/>
              </a:rPr>
              <a:t>is reproduced </a:t>
            </a:r>
            <a:r>
              <a:rPr sz="1000" dirty="0">
                <a:latin typeface="Arial"/>
                <a:cs typeface="Arial"/>
              </a:rPr>
              <a:t>at </a:t>
            </a:r>
            <a:r>
              <a:rPr sz="1000" spc="-75" dirty="0">
                <a:latin typeface="Arial"/>
                <a:cs typeface="Arial"/>
              </a:rPr>
              <a:t>each  </a:t>
            </a:r>
            <a:r>
              <a:rPr sz="1000" spc="-40" dirty="0">
                <a:latin typeface="Arial"/>
                <a:cs typeface="Arial"/>
              </a:rPr>
              <a:t>moment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55" dirty="0">
                <a:latin typeface="Arial"/>
                <a:cs typeface="Arial"/>
              </a:rPr>
              <a:t>and is </a:t>
            </a:r>
            <a:r>
              <a:rPr sz="1000" spc="-80" dirty="0">
                <a:latin typeface="Arial"/>
                <a:cs typeface="Arial"/>
              </a:rPr>
              <a:t>used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characterise </a:t>
            </a:r>
            <a:r>
              <a:rPr sz="1000" spc="-15" dirty="0">
                <a:latin typeface="Arial"/>
                <a:cs typeface="Arial"/>
              </a:rPr>
              <a:t>static </a:t>
            </a:r>
            <a:r>
              <a:rPr sz="1000" spc="-60" dirty="0">
                <a:latin typeface="Arial"/>
                <a:cs typeface="Arial"/>
              </a:rPr>
              <a:t>views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40" dirty="0">
                <a:latin typeface="Arial"/>
                <a:cs typeface="Arial"/>
              </a:rPr>
              <a:t>world</a:t>
            </a:r>
            <a:endParaRPr sz="1000" dirty="0">
              <a:latin typeface="Arial"/>
              <a:cs typeface="Arial"/>
            </a:endParaRPr>
          </a:p>
          <a:p>
            <a:pPr marL="461010" marR="224154" indent="-171450">
              <a:lnSpc>
                <a:spcPts val="1200"/>
              </a:lnSpc>
              <a:spcBef>
                <a:spcPts val="30"/>
              </a:spcBef>
              <a:buFont typeface="Arial"/>
              <a:buChar char="•"/>
            </a:pPr>
            <a:r>
              <a:rPr sz="1000" spc="-70" dirty="0">
                <a:latin typeface="Arial"/>
                <a:cs typeface="Arial"/>
              </a:rPr>
              <a:t>Span </a:t>
            </a:r>
            <a:r>
              <a:rPr sz="1000" spc="-30" dirty="0">
                <a:latin typeface="Arial"/>
                <a:cs typeface="Arial"/>
              </a:rPr>
              <a:t>ontology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55" dirty="0">
                <a:latin typeface="Arial"/>
                <a:cs typeface="Arial"/>
              </a:rPr>
              <a:t>happenings and </a:t>
            </a:r>
            <a:r>
              <a:rPr sz="1000" spc="-40" dirty="0">
                <a:latin typeface="Arial"/>
                <a:cs typeface="Arial"/>
              </a:rPr>
              <a:t>occurrents </a:t>
            </a:r>
            <a:r>
              <a:rPr sz="1000" spc="-45" dirty="0">
                <a:latin typeface="Arial"/>
                <a:cs typeface="Arial"/>
              </a:rPr>
              <a:t>and, </a:t>
            </a:r>
            <a:r>
              <a:rPr sz="1000" spc="-60" dirty="0">
                <a:latin typeface="Arial"/>
                <a:cs typeface="Arial"/>
              </a:rPr>
              <a:t>more  </a:t>
            </a:r>
            <a:r>
              <a:rPr sz="1000" spc="-50" dirty="0">
                <a:latin typeface="Arial"/>
                <a:cs typeface="Arial"/>
              </a:rPr>
              <a:t>generally,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spc="-40" dirty="0">
                <a:latin typeface="Arial"/>
                <a:cs typeface="Arial"/>
              </a:rPr>
              <a:t>persist </a:t>
            </a:r>
            <a:r>
              <a:rPr sz="1000" spc="-15" dirty="0">
                <a:latin typeface="Arial"/>
                <a:cs typeface="Arial"/>
              </a:rPr>
              <a:t>in time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30" dirty="0">
                <a:latin typeface="Arial"/>
                <a:cs typeface="Arial"/>
              </a:rPr>
              <a:t>perduring, </a:t>
            </a:r>
            <a:r>
              <a:rPr sz="1000" spc="-45" dirty="0">
                <a:latin typeface="Arial"/>
                <a:cs typeface="Arial"/>
              </a:rPr>
              <a:t>or  </a:t>
            </a:r>
            <a:r>
              <a:rPr sz="1000" spc="-20" dirty="0">
                <a:latin typeface="Arial"/>
                <a:cs typeface="Arial"/>
              </a:rPr>
              <a:t>‘unfolding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time’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Endurants </a:t>
            </a:r>
            <a:r>
              <a:rPr sz="1000" spc="-30" dirty="0">
                <a:latin typeface="Arial"/>
                <a:cs typeface="Arial"/>
              </a:rPr>
              <a:t>(Snap)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40" dirty="0">
                <a:latin typeface="Arial"/>
                <a:cs typeface="Arial"/>
              </a:rPr>
              <a:t>perdurants 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(Span)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5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Limited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granularity</a:t>
            </a:r>
            <a:endParaRPr sz="1050" dirty="0">
              <a:latin typeface="Arial"/>
              <a:cs typeface="Arial"/>
            </a:endParaRPr>
          </a:p>
          <a:p>
            <a:pPr marL="184150" marR="51943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Heavily influenced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30" dirty="0">
                <a:latin typeface="Arial"/>
                <a:cs typeface="Arial"/>
              </a:rPr>
              <a:t>parthood </a:t>
            </a:r>
            <a:r>
              <a:rPr sz="1050" spc="-35" dirty="0">
                <a:latin typeface="Arial"/>
                <a:cs typeface="Arial"/>
              </a:rPr>
              <a:t>relations, </a:t>
            </a:r>
            <a:r>
              <a:rPr sz="1050" spc="-55" dirty="0">
                <a:latin typeface="Arial"/>
                <a:cs typeface="Arial"/>
              </a:rPr>
              <a:t>boundaries,  </a:t>
            </a:r>
            <a:r>
              <a:rPr sz="1050" spc="-80" dirty="0">
                <a:latin typeface="Arial"/>
                <a:cs typeface="Arial"/>
              </a:rPr>
              <a:t>dependence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22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05178" y="491591"/>
            <a:ext cx="11982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BFO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Taxonomy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0004" y="873728"/>
            <a:ext cx="1846797" cy="2201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98" y="1336001"/>
            <a:ext cx="1846852" cy="1738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23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90966" y="491591"/>
            <a:ext cx="12261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57200" y="704039"/>
            <a:ext cx="3693526" cy="2751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99070" y="491591"/>
            <a:ext cx="24098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1249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46655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7022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5" y="1070800"/>
            <a:ext cx="3585655" cy="80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643890" indent="-171450">
              <a:lnSpc>
                <a:spcPts val="12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Exercise: </a:t>
            </a:r>
            <a:r>
              <a:rPr sz="1050" spc="-25" dirty="0">
                <a:latin typeface="Arial"/>
                <a:cs typeface="Arial"/>
              </a:rPr>
              <a:t>revisit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Wildlife </a:t>
            </a:r>
            <a:r>
              <a:rPr sz="1050" spc="85" dirty="0">
                <a:latin typeface="Arial"/>
                <a:cs typeface="Arial"/>
              </a:rPr>
              <a:t>&amp;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find  </a:t>
            </a:r>
            <a:r>
              <a:rPr sz="1050" spc="-55" dirty="0">
                <a:latin typeface="Arial"/>
                <a:cs typeface="Arial"/>
              </a:rPr>
              <a:t>corresponding </a:t>
            </a:r>
            <a:r>
              <a:rPr sz="1050" spc="-50" dirty="0">
                <a:latin typeface="Arial"/>
                <a:cs typeface="Arial"/>
              </a:rPr>
              <a:t>BFO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categories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20" dirty="0">
                <a:latin typeface="Arial"/>
                <a:cs typeface="Arial"/>
              </a:rPr>
              <a:t>Object, Amount of </a:t>
            </a:r>
            <a:r>
              <a:rPr sz="1000" dirty="0">
                <a:latin typeface="Arial"/>
                <a:cs typeface="Arial"/>
              </a:rPr>
              <a:t>Matter, </a:t>
            </a:r>
            <a:r>
              <a:rPr sz="1000" spc="-60" dirty="0">
                <a:latin typeface="Arial"/>
                <a:cs typeface="Arial"/>
              </a:rPr>
              <a:t>Process, 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Achievement</a:t>
            </a:r>
            <a:r>
              <a:rPr lang="en-US" sz="1000" dirty="0">
                <a:latin typeface="Arial"/>
                <a:cs typeface="Arial"/>
              </a:rPr>
              <a:t> </a:t>
            </a:r>
            <a:endParaRPr lang="en-US" sz="1000" dirty="0" smtClean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25" dirty="0" smtClean="0">
                <a:latin typeface="Arial"/>
                <a:cs typeface="Arial"/>
              </a:rPr>
              <a:t>parthood</a:t>
            </a:r>
            <a:r>
              <a:rPr sz="1000" spc="-25" dirty="0">
                <a:latin typeface="Arial"/>
                <a:cs typeface="Arial"/>
              </a:rPr>
              <a:t>, </a:t>
            </a:r>
            <a:r>
              <a:rPr sz="1000" spc="-15" dirty="0">
                <a:latin typeface="Arial"/>
                <a:cs typeface="Arial"/>
              </a:rPr>
              <a:t>constitution,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spc="85" dirty="0">
                <a:latin typeface="Arial"/>
                <a:cs typeface="Arial"/>
              </a:rPr>
              <a:t>&amp;</a:t>
            </a:r>
            <a:r>
              <a:rPr sz="1000" spc="2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quale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9525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327" y="114237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44603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9786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4970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4" y="491591"/>
            <a:ext cx="3890456" cy="1994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</a:t>
            </a:r>
            <a:r>
              <a:rPr sz="1400" spc="-125" dirty="0">
                <a:solidFill>
                  <a:srgbClr val="46AA78"/>
                </a:solidFill>
                <a:latin typeface="Arial"/>
                <a:cs typeface="Arial"/>
              </a:rPr>
              <a:t>use 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a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foundational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Pros:</a:t>
            </a:r>
            <a:endParaRPr sz="1050" dirty="0">
              <a:latin typeface="Arial"/>
              <a:cs typeface="Arial"/>
            </a:endParaRPr>
          </a:p>
          <a:p>
            <a:pPr marL="461010" marR="59055" indent="-171450" algn="just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don’t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‘reinvent the </a:t>
            </a:r>
            <a:r>
              <a:rPr sz="1000" spc="-45" dirty="0">
                <a:latin typeface="Arial"/>
                <a:cs typeface="Arial"/>
              </a:rPr>
              <a:t>wheel’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0" dirty="0">
                <a:latin typeface="Arial"/>
                <a:cs typeface="Arial"/>
              </a:rPr>
              <a:t>respect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basic  </a:t>
            </a:r>
            <a:r>
              <a:rPr sz="1000" spc="-55" dirty="0">
                <a:latin typeface="Arial"/>
                <a:cs typeface="Arial"/>
              </a:rPr>
              <a:t>categories and </a:t>
            </a:r>
            <a:r>
              <a:rPr sz="1000" spc="-40" dirty="0">
                <a:latin typeface="Arial"/>
                <a:cs typeface="Arial"/>
              </a:rPr>
              <a:t>relationships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represent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subject </a:t>
            </a:r>
            <a:r>
              <a:rPr sz="1000" spc="-45" dirty="0">
                <a:latin typeface="Arial"/>
                <a:cs typeface="Arial"/>
              </a:rPr>
              <a:t>domain  </a:t>
            </a:r>
            <a:endParaRPr lang="en-US" sz="1000" spc="-45" dirty="0" smtClean="0">
              <a:latin typeface="Arial"/>
              <a:cs typeface="Arial"/>
            </a:endParaRPr>
          </a:p>
          <a:p>
            <a:pPr marL="461010" marR="59055" indent="-171450" algn="just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improves </a:t>
            </a:r>
            <a:r>
              <a:rPr sz="1000" spc="-40" dirty="0">
                <a:latin typeface="Arial"/>
                <a:cs typeface="Arial"/>
              </a:rPr>
              <a:t>overall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5" dirty="0">
                <a:latin typeface="Arial"/>
                <a:cs typeface="Arial"/>
              </a:rPr>
              <a:t>modelling 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guidance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facilitates interoperability </a:t>
            </a:r>
            <a:r>
              <a:rPr sz="1000" spc="-60" dirty="0">
                <a:latin typeface="Arial"/>
                <a:cs typeface="Arial"/>
              </a:rPr>
              <a:t>among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ontologies</a:t>
            </a:r>
            <a:endParaRPr sz="10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0" dirty="0">
                <a:latin typeface="Arial"/>
                <a:cs typeface="Arial"/>
              </a:rPr>
              <a:t>useful </a:t>
            </a:r>
            <a:r>
              <a:rPr sz="1000" spc="-60" dirty="0">
                <a:latin typeface="Arial"/>
                <a:cs typeface="Arial"/>
              </a:rPr>
              <a:t>when </a:t>
            </a:r>
            <a:r>
              <a:rPr sz="1000" spc="-40" dirty="0">
                <a:latin typeface="Arial"/>
                <a:cs typeface="Arial"/>
              </a:rPr>
              <a:t>subtle </a:t>
            </a:r>
            <a:r>
              <a:rPr sz="1000" spc="-25" dirty="0">
                <a:latin typeface="Arial"/>
                <a:cs typeface="Arial"/>
              </a:rPr>
              <a:t>distinctions, </a:t>
            </a:r>
            <a:r>
              <a:rPr sz="1000" spc="-45" dirty="0">
                <a:latin typeface="Arial"/>
                <a:cs typeface="Arial"/>
              </a:rPr>
              <a:t>recognizing </a:t>
            </a:r>
            <a:r>
              <a:rPr sz="1000" spc="-50" dirty="0">
                <a:latin typeface="Arial"/>
                <a:cs typeface="Arial"/>
              </a:rPr>
              <a:t>disagreement,  </a:t>
            </a:r>
            <a:r>
              <a:rPr sz="1000" spc="-45" dirty="0">
                <a:latin typeface="Arial"/>
                <a:cs typeface="Arial"/>
              </a:rPr>
              <a:t>rigorous </a:t>
            </a:r>
            <a:r>
              <a:rPr sz="1000" spc="-30" dirty="0">
                <a:latin typeface="Arial"/>
                <a:cs typeface="Arial"/>
              </a:rPr>
              <a:t>referential </a:t>
            </a:r>
            <a:r>
              <a:rPr sz="1000" spc="-50" dirty="0">
                <a:latin typeface="Arial"/>
                <a:cs typeface="Arial"/>
              </a:rPr>
              <a:t>semantics, </a:t>
            </a:r>
            <a:r>
              <a:rPr sz="1000" spc="-55" dirty="0">
                <a:latin typeface="Arial"/>
                <a:cs typeface="Arial"/>
              </a:rPr>
              <a:t>general </a:t>
            </a:r>
            <a:r>
              <a:rPr sz="1000" spc="-35" dirty="0">
                <a:latin typeface="Arial"/>
                <a:cs typeface="Arial"/>
              </a:rPr>
              <a:t>abstractions, </a:t>
            </a:r>
            <a:r>
              <a:rPr sz="1000" spc="-40" dirty="0">
                <a:latin typeface="Arial"/>
                <a:cs typeface="Arial"/>
              </a:rPr>
              <a:t>careful  </a:t>
            </a:r>
            <a:r>
              <a:rPr sz="1000" spc="-35" dirty="0">
                <a:latin typeface="Arial"/>
                <a:cs typeface="Arial"/>
              </a:rPr>
              <a:t>explanation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justification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ontological </a:t>
            </a:r>
            <a:r>
              <a:rPr sz="1000" spc="-20" dirty="0">
                <a:latin typeface="Arial"/>
                <a:cs typeface="Arial"/>
              </a:rPr>
              <a:t>commitment,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spc="-20" dirty="0">
                <a:latin typeface="Arial"/>
                <a:cs typeface="Arial"/>
              </a:rPr>
              <a:t>mutual </a:t>
            </a:r>
            <a:r>
              <a:rPr sz="1000" spc="-40" dirty="0">
                <a:latin typeface="Arial"/>
                <a:cs typeface="Arial"/>
              </a:rPr>
              <a:t>understanding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important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2502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99070" y="491591"/>
            <a:ext cx="24098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Wildlife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1249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46655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7022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19473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13714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4408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327" y="259264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5" y="1070800"/>
            <a:ext cx="3661856" cy="196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708025" indent="-171450">
              <a:lnSpc>
                <a:spcPts val="12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Exercise: </a:t>
            </a:r>
            <a:r>
              <a:rPr sz="1050" spc="-25" dirty="0">
                <a:latin typeface="Arial"/>
                <a:cs typeface="Arial"/>
              </a:rPr>
              <a:t>revisit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Wildlife </a:t>
            </a:r>
            <a:r>
              <a:rPr sz="1050" spc="85" dirty="0">
                <a:latin typeface="Arial"/>
                <a:cs typeface="Arial"/>
              </a:rPr>
              <a:t>&amp;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find  </a:t>
            </a:r>
            <a:r>
              <a:rPr sz="1050" spc="-55" dirty="0">
                <a:latin typeface="Arial"/>
                <a:cs typeface="Arial"/>
              </a:rPr>
              <a:t>corresponding </a:t>
            </a:r>
            <a:r>
              <a:rPr sz="1050" spc="-50" dirty="0">
                <a:latin typeface="Arial"/>
                <a:cs typeface="Arial"/>
              </a:rPr>
              <a:t>BFO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categories</a:t>
            </a:r>
            <a:endParaRPr sz="1050" dirty="0">
              <a:latin typeface="Arial"/>
              <a:cs typeface="Arial"/>
            </a:endParaRPr>
          </a:p>
          <a:p>
            <a:pPr marL="461010" marR="685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Non-Agentive </a:t>
            </a:r>
            <a:r>
              <a:rPr sz="1000" spc="-45" dirty="0">
                <a:latin typeface="Arial"/>
                <a:cs typeface="Arial"/>
              </a:rPr>
              <a:t>Physical </a:t>
            </a:r>
            <a:r>
              <a:rPr sz="1000" spc="-20" dirty="0">
                <a:latin typeface="Arial"/>
                <a:cs typeface="Arial"/>
              </a:rPr>
              <a:t>Object, Amount of </a:t>
            </a:r>
            <a:r>
              <a:rPr sz="1000" dirty="0">
                <a:latin typeface="Arial"/>
                <a:cs typeface="Arial"/>
              </a:rPr>
              <a:t>Matter, </a:t>
            </a:r>
            <a:r>
              <a:rPr sz="1000" spc="-60" dirty="0">
                <a:latin typeface="Arial"/>
                <a:cs typeface="Arial"/>
              </a:rPr>
              <a:t>Process, 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Achievement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parthood, </a:t>
            </a:r>
            <a:r>
              <a:rPr sz="1000" spc="-15" dirty="0">
                <a:latin typeface="Arial"/>
                <a:cs typeface="Arial"/>
              </a:rPr>
              <a:t>constitution,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spc="85" dirty="0">
                <a:latin typeface="Arial"/>
                <a:cs typeface="Arial"/>
              </a:rPr>
              <a:t>&amp;</a:t>
            </a:r>
            <a:r>
              <a:rPr sz="1000" spc="2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quale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95" dirty="0">
                <a:latin typeface="Arial"/>
                <a:cs typeface="Arial"/>
              </a:rPr>
              <a:t>Issues</a:t>
            </a:r>
            <a:endParaRPr sz="1050" dirty="0">
              <a:latin typeface="Arial"/>
              <a:cs typeface="Arial"/>
            </a:endParaRPr>
          </a:p>
          <a:p>
            <a:pPr marL="461010" marR="10096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Generally: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transparent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reusable </a:t>
            </a:r>
            <a:r>
              <a:rPr sz="1000" spc="-80" dirty="0">
                <a:latin typeface="Arial"/>
                <a:cs typeface="Arial"/>
              </a:rPr>
              <a:t>way, </a:t>
            </a:r>
            <a:r>
              <a:rPr sz="1000" spc="-95" dirty="0">
                <a:latin typeface="Arial"/>
                <a:cs typeface="Arial"/>
              </a:rPr>
              <a:t>we  </a:t>
            </a:r>
            <a:r>
              <a:rPr sz="1000" spc="-80" dirty="0">
                <a:latin typeface="Arial"/>
                <a:cs typeface="Arial"/>
              </a:rPr>
              <a:t>need a </a:t>
            </a:r>
            <a:r>
              <a:rPr sz="1000" spc="-45" dirty="0">
                <a:latin typeface="Arial"/>
                <a:cs typeface="Arial"/>
              </a:rPr>
              <a:t>mapping </a:t>
            </a: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two foundational </a:t>
            </a:r>
            <a:r>
              <a:rPr sz="1000" spc="-40" dirty="0">
                <a:latin typeface="Arial"/>
                <a:cs typeface="Arial"/>
              </a:rPr>
              <a:t>ontologies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10096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 smtClean="0">
                <a:latin typeface="Arial"/>
                <a:cs typeface="Arial"/>
              </a:rPr>
              <a:t>Immediacy</a:t>
            </a:r>
            <a:r>
              <a:rPr sz="1000" spc="-45" dirty="0">
                <a:latin typeface="Arial"/>
                <a:cs typeface="Arial"/>
              </a:rPr>
              <a:t>:  </a:t>
            </a:r>
            <a:r>
              <a:rPr sz="1000" spc="-15" dirty="0">
                <a:latin typeface="Arial"/>
                <a:cs typeface="Arial"/>
              </a:rPr>
              <a:t>What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relations</a:t>
            </a:r>
            <a:r>
              <a:rPr sz="1000" spc="-40" dirty="0" smtClean="0">
                <a:latin typeface="Arial"/>
                <a:cs typeface="Arial"/>
              </a:rPr>
              <a:t>?</a:t>
            </a:r>
            <a:endParaRPr lang="en-US" sz="1000" dirty="0">
              <a:latin typeface="Arial"/>
              <a:cs typeface="Arial"/>
            </a:endParaRPr>
          </a:p>
          <a:p>
            <a:pPr marL="461010" marR="10096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There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80" dirty="0">
                <a:latin typeface="Courier New"/>
                <a:cs typeface="Courier New"/>
              </a:rPr>
              <a:t>bfo-ro.owl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integrate </a:t>
            </a:r>
            <a:r>
              <a:rPr sz="1000" spc="-35" dirty="0">
                <a:latin typeface="Arial"/>
                <a:cs typeface="Arial"/>
              </a:rPr>
              <a:t>relations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Relation  </a:t>
            </a:r>
            <a:r>
              <a:rPr sz="1000" spc="-30" dirty="0">
                <a:latin typeface="Arial"/>
                <a:cs typeface="Arial"/>
              </a:rPr>
              <a:t>Ontology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BFO </a:t>
            </a:r>
            <a:r>
              <a:rPr sz="600" spc="-15" dirty="0">
                <a:latin typeface="Arial"/>
                <a:cs typeface="Arial"/>
              </a:rPr>
              <a:t>(extensions under  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consideration)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631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1644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54654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92864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13868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52078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491591"/>
            <a:ext cx="3636645" cy="242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9875" algn="ctr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Overview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45" dirty="0">
                <a:latin typeface="Arial"/>
                <a:cs typeface="Arial"/>
              </a:rPr>
              <a:t>1.1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5" dirty="0">
                <a:latin typeface="Arial"/>
                <a:cs typeface="Arial"/>
              </a:rPr>
              <a:t>39 </a:t>
            </a:r>
            <a:r>
              <a:rPr sz="1050" spc="-80" dirty="0">
                <a:latin typeface="Arial"/>
                <a:cs typeface="Arial"/>
              </a:rPr>
              <a:t>classes,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30" dirty="0">
                <a:latin typeface="Arial"/>
                <a:cs typeface="Arial"/>
              </a:rPr>
              <a:t>object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40" dirty="0">
                <a:latin typeface="Arial"/>
                <a:cs typeface="Arial"/>
              </a:rPr>
              <a:t>properties, 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i="1" spc="25" dirty="0">
                <a:latin typeface="Arial"/>
                <a:cs typeface="Arial"/>
              </a:rPr>
              <a:t>ALC</a:t>
            </a:r>
            <a:r>
              <a:rPr sz="1050" spc="2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There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85" dirty="0">
                <a:latin typeface="Courier New"/>
                <a:cs typeface="Courier New"/>
              </a:rPr>
              <a:t>bfo-ro.owl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integration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Relation  </a:t>
            </a: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0" dirty="0">
                <a:latin typeface="Arial"/>
                <a:cs typeface="Arial"/>
              </a:rPr>
              <a:t>BFO  </a:t>
            </a:r>
            <a:r>
              <a:rPr sz="600" spc="-15" dirty="0">
                <a:latin typeface="Arial"/>
                <a:cs typeface="Arial"/>
              </a:rPr>
              <a:t>(extensions under 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consideration)</a:t>
            </a:r>
            <a:endParaRPr sz="6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Version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60" dirty="0">
                <a:latin typeface="Arial"/>
                <a:cs typeface="Arial"/>
              </a:rPr>
              <a:t>Isabelle  </a:t>
            </a:r>
            <a:r>
              <a:rPr sz="1050" spc="-20" dirty="0">
                <a:latin typeface="Arial"/>
                <a:cs typeface="Arial"/>
              </a:rPr>
              <a:t>(mainly </a:t>
            </a:r>
            <a:r>
              <a:rPr sz="1050" spc="-40" dirty="0">
                <a:latin typeface="Arial"/>
                <a:cs typeface="Arial"/>
              </a:rPr>
              <a:t>part-wholes,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categories)</a:t>
            </a:r>
            <a:endParaRPr sz="1050" dirty="0">
              <a:latin typeface="Arial"/>
              <a:cs typeface="Arial"/>
            </a:endParaRPr>
          </a:p>
          <a:p>
            <a:pPr marL="184150" marR="27940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Version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OBO </a:t>
            </a:r>
            <a:r>
              <a:rPr sz="1050" spc="-10" dirty="0">
                <a:latin typeface="Arial"/>
                <a:cs typeface="Arial"/>
              </a:rPr>
              <a:t>(the </a:t>
            </a:r>
            <a:r>
              <a:rPr sz="1050" spc="-30" dirty="0">
                <a:latin typeface="Arial"/>
                <a:cs typeface="Arial"/>
              </a:rPr>
              <a:t>original </a:t>
            </a:r>
            <a:r>
              <a:rPr sz="1050" spc="-110" dirty="0">
                <a:latin typeface="Arial"/>
                <a:cs typeface="Arial"/>
              </a:rPr>
              <a:t>Gene </a:t>
            </a: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format, </a:t>
            </a:r>
            <a:r>
              <a:rPr sz="1050" dirty="0">
                <a:latin typeface="Arial"/>
                <a:cs typeface="Arial"/>
              </a:rPr>
              <a:t>with  </a:t>
            </a:r>
            <a:r>
              <a:rPr sz="1050" spc="-15" dirty="0">
                <a:latin typeface="Arial"/>
                <a:cs typeface="Arial"/>
              </a:rPr>
              <a:t>limited,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50" dirty="0">
                <a:latin typeface="Arial"/>
                <a:cs typeface="Arial"/>
              </a:rPr>
              <a:t>expanding, </a:t>
            </a:r>
            <a:r>
              <a:rPr sz="1050" spc="-55" dirty="0">
                <a:latin typeface="Arial"/>
                <a:cs typeface="Arial"/>
              </a:rPr>
              <a:t>types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relationships)</a:t>
            </a:r>
            <a:endParaRPr sz="1050" dirty="0">
              <a:latin typeface="Arial"/>
              <a:cs typeface="Arial"/>
            </a:endParaRPr>
          </a:p>
          <a:p>
            <a:pPr marL="184150" marR="44386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Version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50" dirty="0">
                <a:latin typeface="Arial"/>
                <a:cs typeface="Arial"/>
              </a:rPr>
              <a:t>Prover9 </a:t>
            </a:r>
            <a:r>
              <a:rPr sz="1050" spc="5" dirty="0">
                <a:latin typeface="Arial"/>
                <a:cs typeface="Arial"/>
              </a:rPr>
              <a:t>(first </a:t>
            </a:r>
            <a:r>
              <a:rPr sz="1050" spc="-55" dirty="0">
                <a:latin typeface="Arial"/>
                <a:cs typeface="Arial"/>
              </a:rPr>
              <a:t>order </a:t>
            </a:r>
            <a:r>
              <a:rPr sz="1050" spc="-35" dirty="0">
                <a:latin typeface="Arial"/>
                <a:cs typeface="Arial"/>
              </a:rPr>
              <a:t>logic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70" dirty="0">
                <a:latin typeface="Arial"/>
                <a:cs typeface="Arial"/>
              </a:rPr>
              <a:t>checker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0" dirty="0">
                <a:latin typeface="Arial"/>
                <a:cs typeface="Arial"/>
              </a:rPr>
              <a:t>theorem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prover)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6312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50427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5935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7527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1697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73629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65195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25113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6679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6096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87804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25940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35781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8346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72030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55252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21075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23924" y="16408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24395" y="491591"/>
            <a:ext cx="362712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944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1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050" spc="-25" dirty="0">
                <a:latin typeface="Arial"/>
                <a:cs typeface="Arial"/>
              </a:rPr>
              <a:t>Definitions for </a:t>
            </a:r>
            <a:r>
              <a:rPr sz="1050" i="1" spc="-60" dirty="0">
                <a:latin typeface="Arial"/>
                <a:cs typeface="Arial"/>
              </a:rPr>
              <a:t>is </a:t>
            </a:r>
            <a:r>
              <a:rPr sz="1050" i="1" spc="-40" dirty="0">
                <a:latin typeface="Arial"/>
                <a:cs typeface="Arial"/>
              </a:rPr>
              <a:t>a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25" dirty="0">
                <a:latin typeface="Arial"/>
                <a:cs typeface="Arial"/>
              </a:rPr>
              <a:t>integral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45" dirty="0">
                <a:latin typeface="Arial"/>
                <a:cs typeface="Arial"/>
              </a:rPr>
              <a:t>proper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i="1" spc="-40" dirty="0">
                <a:latin typeface="Arial"/>
                <a:cs typeface="Arial"/>
              </a:rPr>
              <a:t>located </a:t>
            </a:r>
            <a:r>
              <a:rPr sz="1050" i="1" spc="-1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i="1" spc="-45" dirty="0">
                <a:latin typeface="Arial"/>
                <a:cs typeface="Arial"/>
              </a:rPr>
              <a:t>contained </a:t>
            </a:r>
            <a:r>
              <a:rPr sz="1050" i="1" spc="-1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i="1" spc="-40" dirty="0">
                <a:latin typeface="Arial"/>
                <a:cs typeface="Arial"/>
              </a:rPr>
              <a:t>adjacent </a:t>
            </a:r>
            <a:r>
              <a:rPr sz="1050" i="1" spc="25" dirty="0">
                <a:latin typeface="Arial"/>
                <a:cs typeface="Arial"/>
              </a:rPr>
              <a:t>to</a:t>
            </a:r>
            <a:r>
              <a:rPr sz="1050" spc="25" dirty="0">
                <a:latin typeface="Arial"/>
                <a:cs typeface="Arial"/>
              </a:rPr>
              <a:t>, </a:t>
            </a:r>
            <a:r>
              <a:rPr sz="1050" i="1" spc="-30" dirty="0">
                <a:latin typeface="Arial"/>
                <a:cs typeface="Arial"/>
              </a:rPr>
              <a:t>transformation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i="1" spc="-65" dirty="0">
                <a:latin typeface="Arial"/>
                <a:cs typeface="Arial"/>
              </a:rPr>
              <a:t>derives </a:t>
            </a:r>
            <a:r>
              <a:rPr sz="1050" i="1" spc="-15" dirty="0">
                <a:latin typeface="Arial"/>
                <a:cs typeface="Arial"/>
              </a:rPr>
              <a:t>from</a:t>
            </a:r>
            <a:r>
              <a:rPr sz="1050" spc="-15" dirty="0">
                <a:latin typeface="Arial"/>
                <a:cs typeface="Arial"/>
              </a:rPr>
              <a:t>, </a:t>
            </a:r>
            <a:r>
              <a:rPr sz="1050" i="1" spc="-75" dirty="0">
                <a:latin typeface="Arial"/>
                <a:cs typeface="Arial"/>
              </a:rPr>
              <a:t>preceded </a:t>
            </a:r>
            <a:r>
              <a:rPr sz="1050" i="1" spc="-65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90" dirty="0">
                <a:latin typeface="Arial"/>
                <a:cs typeface="Arial"/>
              </a:rPr>
              <a:t>has </a:t>
            </a:r>
            <a:r>
              <a:rPr sz="1050" i="1" spc="-15" dirty="0">
                <a:latin typeface="Arial"/>
                <a:cs typeface="Arial"/>
              </a:rPr>
              <a:t>participant</a:t>
            </a:r>
            <a:r>
              <a:rPr sz="1050" spc="-15" dirty="0">
                <a:latin typeface="Arial"/>
                <a:cs typeface="Arial"/>
              </a:rPr>
              <a:t>, </a:t>
            </a:r>
            <a:r>
              <a:rPr sz="1050" i="1" spc="-90" dirty="0">
                <a:latin typeface="Arial"/>
                <a:cs typeface="Arial"/>
              </a:rPr>
              <a:t>has </a:t>
            </a:r>
            <a:r>
              <a:rPr sz="1050" i="1" spc="-30" dirty="0">
                <a:latin typeface="Arial"/>
                <a:cs typeface="Arial"/>
              </a:rPr>
              <a:t>agent</a:t>
            </a:r>
            <a:r>
              <a:rPr sz="1050" spc="-30" dirty="0">
                <a:latin typeface="Arial"/>
                <a:cs typeface="Arial"/>
              </a:rPr>
              <a:t>,  </a:t>
            </a:r>
            <a:r>
              <a:rPr sz="1050" i="1" spc="-50" dirty="0">
                <a:latin typeface="Arial"/>
                <a:cs typeface="Arial"/>
              </a:rPr>
              <a:t>instance</a:t>
            </a:r>
            <a:r>
              <a:rPr sz="1050" i="1" spc="8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of</a:t>
            </a:r>
            <a:endParaRPr sz="10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5935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7527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1697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73629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65195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25113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6679" y="11246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6096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87804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25940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35781" y="12966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8346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72030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55252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21075" y="146876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23924" y="16408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2551" y="17653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2327" y="195517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06297" y="23114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79904" y="23114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2327" y="241066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2327" y="271433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5464" y="27669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2327" y="286616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5076" y="29187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86875" y="29187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24395" y="491591"/>
            <a:ext cx="3627120" cy="279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944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1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Definitions for </a:t>
            </a:r>
            <a:r>
              <a:rPr sz="1050" i="1" spc="-60" dirty="0">
                <a:latin typeface="Arial"/>
                <a:cs typeface="Arial"/>
              </a:rPr>
              <a:t>is </a:t>
            </a:r>
            <a:r>
              <a:rPr sz="1050" i="1" spc="-40" dirty="0">
                <a:latin typeface="Arial"/>
                <a:cs typeface="Arial"/>
              </a:rPr>
              <a:t>a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25" dirty="0">
                <a:latin typeface="Arial"/>
                <a:cs typeface="Arial"/>
              </a:rPr>
              <a:t>integral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45" dirty="0">
                <a:latin typeface="Arial"/>
                <a:cs typeface="Arial"/>
              </a:rPr>
              <a:t>proper </a:t>
            </a:r>
            <a:r>
              <a:rPr sz="1050" i="1" spc="-20" dirty="0">
                <a:latin typeface="Arial"/>
                <a:cs typeface="Arial"/>
              </a:rPr>
              <a:t>part of 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i="1" spc="-40" dirty="0">
                <a:latin typeface="Arial"/>
                <a:cs typeface="Arial"/>
              </a:rPr>
              <a:t>located </a:t>
            </a:r>
            <a:r>
              <a:rPr sz="1050" i="1" spc="-1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i="1" spc="-45" dirty="0">
                <a:latin typeface="Arial"/>
                <a:cs typeface="Arial"/>
              </a:rPr>
              <a:t>contained </a:t>
            </a:r>
            <a:r>
              <a:rPr sz="1050" i="1" spc="-1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i="1" spc="-40" dirty="0">
                <a:latin typeface="Arial"/>
                <a:cs typeface="Arial"/>
              </a:rPr>
              <a:t>adjacent </a:t>
            </a:r>
            <a:r>
              <a:rPr sz="1050" i="1" spc="25" dirty="0">
                <a:latin typeface="Arial"/>
                <a:cs typeface="Arial"/>
              </a:rPr>
              <a:t>to</a:t>
            </a:r>
            <a:r>
              <a:rPr sz="1050" spc="25" dirty="0">
                <a:latin typeface="Arial"/>
                <a:cs typeface="Arial"/>
              </a:rPr>
              <a:t>, </a:t>
            </a:r>
            <a:r>
              <a:rPr sz="1050" i="1" spc="-30" dirty="0">
                <a:latin typeface="Arial"/>
                <a:cs typeface="Arial"/>
              </a:rPr>
              <a:t>transformation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i="1" spc="-65" dirty="0">
                <a:latin typeface="Arial"/>
                <a:cs typeface="Arial"/>
              </a:rPr>
              <a:t>derives </a:t>
            </a:r>
            <a:r>
              <a:rPr sz="1050" i="1" spc="-15" dirty="0">
                <a:latin typeface="Arial"/>
                <a:cs typeface="Arial"/>
              </a:rPr>
              <a:t>from</a:t>
            </a:r>
            <a:r>
              <a:rPr sz="1050" spc="-15" dirty="0">
                <a:latin typeface="Arial"/>
                <a:cs typeface="Arial"/>
              </a:rPr>
              <a:t>, </a:t>
            </a:r>
            <a:r>
              <a:rPr sz="1050" i="1" spc="-75" dirty="0">
                <a:latin typeface="Arial"/>
                <a:cs typeface="Arial"/>
              </a:rPr>
              <a:t>preceded </a:t>
            </a:r>
            <a:r>
              <a:rPr sz="1050" i="1" spc="-65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i="1" spc="-90" dirty="0">
                <a:latin typeface="Arial"/>
                <a:cs typeface="Arial"/>
              </a:rPr>
              <a:t>has </a:t>
            </a:r>
            <a:r>
              <a:rPr sz="1050" i="1" spc="-15" dirty="0">
                <a:latin typeface="Arial"/>
                <a:cs typeface="Arial"/>
              </a:rPr>
              <a:t>participant</a:t>
            </a:r>
            <a:r>
              <a:rPr sz="1050" spc="-15" dirty="0">
                <a:latin typeface="Arial"/>
                <a:cs typeface="Arial"/>
              </a:rPr>
              <a:t>, </a:t>
            </a:r>
            <a:r>
              <a:rPr sz="1050" i="1" spc="-90" dirty="0">
                <a:latin typeface="Arial"/>
                <a:cs typeface="Arial"/>
              </a:rPr>
              <a:t>has </a:t>
            </a:r>
            <a:r>
              <a:rPr sz="1050" i="1" spc="-30" dirty="0">
                <a:latin typeface="Arial"/>
                <a:cs typeface="Arial"/>
              </a:rPr>
              <a:t>agent</a:t>
            </a:r>
            <a:r>
              <a:rPr sz="1050" spc="-30" dirty="0">
                <a:latin typeface="Arial"/>
                <a:cs typeface="Arial"/>
              </a:rPr>
              <a:t>,  </a:t>
            </a:r>
            <a:r>
              <a:rPr sz="1050" i="1" spc="-50" dirty="0">
                <a:latin typeface="Arial"/>
                <a:cs typeface="Arial"/>
              </a:rPr>
              <a:t>instance</a:t>
            </a:r>
            <a:r>
              <a:rPr sz="1050" i="1" spc="8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of</a:t>
            </a:r>
            <a:endParaRPr sz="1050" dirty="0">
              <a:latin typeface="Arial"/>
              <a:cs typeface="Arial"/>
            </a:endParaRPr>
          </a:p>
          <a:p>
            <a:pPr marL="289560" marR="309245" indent="-277495">
              <a:lnSpc>
                <a:spcPct val="106800"/>
              </a:lnSpc>
              <a:spcBef>
                <a:spcPts val="85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Proposed extensions </a:t>
            </a:r>
            <a:r>
              <a:rPr sz="1050" spc="-55" dirty="0">
                <a:latin typeface="Arial"/>
                <a:cs typeface="Arial"/>
              </a:rPr>
              <a:t>under </a:t>
            </a:r>
            <a:r>
              <a:rPr sz="1050" spc="-40" dirty="0">
                <a:latin typeface="Arial"/>
                <a:cs typeface="Arial"/>
              </a:rPr>
              <a:t>consideration, </a:t>
            </a:r>
            <a:r>
              <a:rPr sz="1050" spc="-65" dirty="0">
                <a:latin typeface="Arial"/>
                <a:cs typeface="Arial"/>
              </a:rPr>
              <a:t>among </a:t>
            </a:r>
            <a:r>
              <a:rPr sz="1050" spc="-40" dirty="0">
                <a:latin typeface="Arial"/>
                <a:cs typeface="Arial"/>
              </a:rPr>
              <a:t>others:  </a:t>
            </a:r>
            <a:endParaRPr lang="en-US" sz="1050" spc="-40" dirty="0" smtClean="0">
              <a:latin typeface="Arial"/>
              <a:cs typeface="Arial"/>
            </a:endParaRPr>
          </a:p>
          <a:p>
            <a:pPr marL="746760" marR="309245" lvl="1" indent="-277495">
              <a:lnSpc>
                <a:spcPct val="106800"/>
              </a:lnSpc>
              <a:spcBef>
                <a:spcPts val="85"/>
              </a:spcBef>
              <a:buFont typeface="Arial"/>
              <a:buChar char="•"/>
            </a:pPr>
            <a:r>
              <a:rPr sz="1000" spc="-45" dirty="0" smtClean="0">
                <a:latin typeface="Arial"/>
                <a:cs typeface="Arial"/>
              </a:rPr>
              <a:t>Relations </a:t>
            </a: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45" dirty="0">
                <a:latin typeface="Arial"/>
                <a:cs typeface="Arial"/>
              </a:rPr>
              <a:t>generically </a:t>
            </a:r>
            <a:r>
              <a:rPr sz="1000" spc="-50" dirty="0" smtClean="0">
                <a:latin typeface="Arial"/>
                <a:cs typeface="Arial"/>
              </a:rPr>
              <a:t>dependent</a:t>
            </a:r>
            <a:r>
              <a:rPr lang="en-US" sz="1000" spc="-50" dirty="0" smtClean="0">
                <a:latin typeface="Arial"/>
                <a:cs typeface="Arial"/>
              </a:rPr>
              <a:t> </a:t>
            </a:r>
            <a:r>
              <a:rPr sz="1000" spc="-30" dirty="0" smtClean="0">
                <a:latin typeface="Arial"/>
                <a:cs typeface="Arial"/>
              </a:rPr>
              <a:t>continuants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spc="-35" dirty="0">
                <a:latin typeface="Arial"/>
                <a:cs typeface="Arial"/>
              </a:rPr>
              <a:t>specifically </a:t>
            </a:r>
            <a:r>
              <a:rPr sz="1000" spc="-50" dirty="0">
                <a:latin typeface="Arial"/>
                <a:cs typeface="Arial"/>
              </a:rPr>
              <a:t>dependent </a:t>
            </a:r>
            <a:r>
              <a:rPr sz="1000" spc="-30" dirty="0">
                <a:latin typeface="Arial"/>
                <a:cs typeface="Arial"/>
              </a:rPr>
              <a:t>continuants </a:t>
            </a:r>
            <a:r>
              <a:rPr sz="1000" spc="-20" dirty="0">
                <a:latin typeface="Arial"/>
                <a:cs typeface="Arial"/>
              </a:rPr>
              <a:t>(a.o.,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concretizes</a:t>
            </a:r>
            <a:r>
              <a:rPr sz="1000" spc="-45" dirty="0" smtClean="0">
                <a:latin typeface="Arial"/>
                <a:cs typeface="Arial"/>
              </a:rPr>
              <a:t>,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i="1" spc="-80" dirty="0" smtClean="0">
                <a:latin typeface="Arial"/>
                <a:cs typeface="Arial"/>
              </a:rPr>
              <a:t>has  </a:t>
            </a:r>
            <a:r>
              <a:rPr sz="1000" i="1" spc="-20" dirty="0">
                <a:latin typeface="Arial"/>
                <a:cs typeface="Arial"/>
              </a:rPr>
              <a:t>quality 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80" dirty="0">
                <a:latin typeface="Arial"/>
                <a:cs typeface="Arial"/>
              </a:rPr>
              <a:t>has  </a:t>
            </a:r>
            <a:r>
              <a:rPr sz="1000" i="1" spc="-15" dirty="0">
                <a:latin typeface="Arial"/>
                <a:cs typeface="Arial"/>
              </a:rPr>
              <a:t>function</a:t>
            </a:r>
            <a:r>
              <a:rPr sz="1000" spc="-1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...)</a:t>
            </a:r>
            <a:endParaRPr sz="1000" dirty="0">
              <a:latin typeface="Arial"/>
              <a:cs typeface="Arial"/>
            </a:endParaRPr>
          </a:p>
          <a:p>
            <a:pPr marL="461010" marR="51054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25" dirty="0">
                <a:latin typeface="Arial"/>
                <a:cs typeface="Arial"/>
              </a:rPr>
              <a:t>relation </a:t>
            </a: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process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process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20" dirty="0">
                <a:latin typeface="Arial"/>
                <a:cs typeface="Arial"/>
              </a:rPr>
              <a:t>quality 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i="1" spc="-25" dirty="0">
                <a:latin typeface="Arial"/>
                <a:cs typeface="Arial"/>
              </a:rPr>
              <a:t>regulates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Refinements on </a:t>
            </a:r>
            <a:r>
              <a:rPr sz="1000" i="1" spc="-50" dirty="0">
                <a:latin typeface="Arial"/>
                <a:cs typeface="Arial"/>
              </a:rPr>
              <a:t>derived 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from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Measurements </a:t>
            </a:r>
            <a:r>
              <a:rPr sz="1000" spc="-50" dirty="0">
                <a:latin typeface="Arial"/>
                <a:cs typeface="Arial"/>
              </a:rPr>
              <a:t>(</a:t>
            </a:r>
            <a:r>
              <a:rPr sz="1000" i="1" spc="-50" dirty="0">
                <a:latin typeface="Arial"/>
                <a:cs typeface="Arial"/>
              </a:rPr>
              <a:t>has  </a:t>
            </a:r>
            <a:r>
              <a:rPr sz="1000" i="1" spc="-35" dirty="0">
                <a:latin typeface="Arial"/>
                <a:cs typeface="Arial"/>
              </a:rPr>
              <a:t>value</a:t>
            </a:r>
            <a:r>
              <a:rPr sz="1000" spc="-35" dirty="0">
                <a:latin typeface="Arial"/>
                <a:cs typeface="Arial"/>
              </a:rPr>
              <a:t>, </a:t>
            </a:r>
            <a:r>
              <a:rPr sz="1000" i="1" spc="-20" dirty="0">
                <a:latin typeface="Arial"/>
                <a:cs typeface="Arial"/>
              </a:rPr>
              <a:t>of  </a:t>
            </a:r>
            <a:r>
              <a:rPr sz="1000" i="1" spc="-45" dirty="0">
                <a:latin typeface="Arial"/>
                <a:cs typeface="Arial"/>
              </a:rPr>
              <a:t>dimension</a:t>
            </a:r>
            <a:r>
              <a:rPr sz="1000" spc="-45" dirty="0">
                <a:latin typeface="Arial"/>
                <a:cs typeface="Arial"/>
              </a:rPr>
              <a:t>, 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...)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8120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68451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793" y="192186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793" y="209393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4793" y="226601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793" y="243808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793" y="261015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793" y="278222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4793" y="295431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4793" y="312638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2551" y="324528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24394" y="491591"/>
            <a:ext cx="3814255" cy="275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944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1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Note</a:t>
            </a:r>
            <a:r>
              <a:rPr sz="1050" dirty="0">
                <a:latin typeface="Arial"/>
                <a:cs typeface="Arial"/>
              </a:rPr>
              <a:t>: </a:t>
            </a: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OBO Relation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0" dirty="0">
                <a:latin typeface="Arial"/>
                <a:cs typeface="Arial"/>
              </a:rPr>
              <a:t>undergoing </a:t>
            </a:r>
            <a:r>
              <a:rPr sz="1050" spc="-35" dirty="0">
                <a:latin typeface="Arial"/>
                <a:cs typeface="Arial"/>
              </a:rPr>
              <a:t>substantial  </a:t>
            </a:r>
            <a:r>
              <a:rPr sz="1050" spc="-70" dirty="0">
                <a:latin typeface="Arial"/>
                <a:cs typeface="Arial"/>
              </a:rPr>
              <a:t>changes: </a:t>
            </a:r>
            <a:r>
              <a:rPr sz="1050" spc="-80" dirty="0">
                <a:latin typeface="Arial"/>
                <a:cs typeface="Arial"/>
              </a:rPr>
              <a:t>Core </a:t>
            </a:r>
            <a:r>
              <a:rPr sz="1050" spc="-45" dirty="0">
                <a:latin typeface="Arial"/>
                <a:cs typeface="Arial"/>
              </a:rPr>
              <a:t>domain-independent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5" dirty="0">
                <a:latin typeface="Arial"/>
                <a:cs typeface="Arial"/>
              </a:rPr>
              <a:t>will </a:t>
            </a:r>
            <a:r>
              <a:rPr sz="1050" spc="-35" dirty="0">
                <a:latin typeface="Arial"/>
                <a:cs typeface="Arial"/>
              </a:rPr>
              <a:t>live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5" dirty="0">
                <a:latin typeface="Arial"/>
                <a:cs typeface="Arial"/>
              </a:rPr>
              <a:t>BFO,  Biology </a:t>
            </a:r>
            <a:r>
              <a:rPr sz="1050" spc="-45" dirty="0">
                <a:latin typeface="Arial"/>
                <a:cs typeface="Arial"/>
              </a:rPr>
              <a:t>specific </a:t>
            </a:r>
            <a:r>
              <a:rPr sz="1050" spc="-40" dirty="0">
                <a:latin typeface="Arial"/>
                <a:cs typeface="Arial"/>
              </a:rPr>
              <a:t>relations (defined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70" dirty="0">
                <a:latin typeface="Arial"/>
                <a:cs typeface="Arial"/>
              </a:rPr>
              <a:t>core </a:t>
            </a:r>
            <a:r>
              <a:rPr sz="1050" spc="-30" dirty="0">
                <a:latin typeface="Arial"/>
                <a:cs typeface="Arial"/>
              </a:rPr>
              <a:t>relations)  </a:t>
            </a:r>
            <a:r>
              <a:rPr sz="1050" spc="-5" dirty="0">
                <a:latin typeface="Arial"/>
                <a:cs typeface="Arial"/>
              </a:rPr>
              <a:t>will </a:t>
            </a:r>
            <a:r>
              <a:rPr sz="1050" spc="-35" dirty="0">
                <a:latin typeface="Arial"/>
                <a:cs typeface="Arial"/>
              </a:rPr>
              <a:t>live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70" dirty="0">
                <a:latin typeface="Arial"/>
                <a:cs typeface="Arial"/>
              </a:rPr>
              <a:t>RO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600" spc="-40" dirty="0">
                <a:latin typeface="Courier New"/>
                <a:cs typeface="Courier New"/>
                <a:hlinkClick r:id="rId8"/>
              </a:rPr>
              <a:t>http://groups.google.com/group/obo- </a:t>
            </a:r>
            <a:r>
              <a:rPr sz="600" spc="-45" dirty="0">
                <a:latin typeface="Courier New"/>
                <a:cs typeface="Courier New"/>
                <a:hlinkClick r:id="rId8"/>
              </a:rPr>
              <a:t>relations/browse_thread/thread/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spc="-40" dirty="0">
                <a:latin typeface="Courier New"/>
                <a:cs typeface="Courier New"/>
                <a:hlinkClick r:id="rId8"/>
              </a:rPr>
              <a:t>29fc616eb570f7dc/fc0647f190b5f178</a:t>
            </a:r>
            <a:r>
              <a:rPr sz="1050" spc="-4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12700" marR="1114425">
              <a:lnSpc>
                <a:spcPct val="102600"/>
              </a:lnSpc>
              <a:spcBef>
                <a:spcPts val="90"/>
              </a:spcBef>
            </a:pP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5" dirty="0">
                <a:latin typeface="Arial"/>
                <a:cs typeface="Arial"/>
              </a:rPr>
              <a:t>will </a:t>
            </a:r>
            <a:r>
              <a:rPr sz="1050" spc="-30" dirty="0">
                <a:latin typeface="Arial"/>
                <a:cs typeface="Arial"/>
              </a:rPr>
              <a:t>likely </a:t>
            </a:r>
            <a:r>
              <a:rPr sz="1050" spc="-45" dirty="0">
                <a:latin typeface="Arial"/>
                <a:cs typeface="Arial"/>
              </a:rPr>
              <a:t>include </a:t>
            </a:r>
            <a:r>
              <a:rPr sz="1050" spc="-30" dirty="0">
                <a:latin typeface="Arial"/>
                <a:cs typeface="Arial"/>
              </a:rPr>
              <a:t>the follow </a:t>
            </a:r>
            <a:r>
              <a:rPr sz="1050" spc="-35" dirty="0">
                <a:latin typeface="Arial"/>
                <a:cs typeface="Arial"/>
              </a:rPr>
              <a:t>relations:  </a:t>
            </a:r>
            <a:r>
              <a:rPr sz="1050" spc="-50" dirty="0">
                <a:latin typeface="Arial"/>
                <a:cs typeface="Arial"/>
              </a:rPr>
              <a:t>BFO  </a:t>
            </a:r>
            <a:r>
              <a:rPr sz="1050" spc="-65" dirty="0">
                <a:latin typeface="Arial"/>
                <a:cs typeface="Arial"/>
              </a:rPr>
              <a:t>0000050 </a:t>
            </a:r>
            <a:r>
              <a:rPr sz="1050" spc="-20" dirty="0">
                <a:latin typeface="Arial"/>
                <a:cs typeface="Arial"/>
              </a:rPr>
              <a:t>part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of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50" dirty="0">
                <a:latin typeface="Arial"/>
                <a:cs typeface="Arial"/>
              </a:rPr>
              <a:t>BFO  </a:t>
            </a:r>
            <a:r>
              <a:rPr sz="1050" spc="-65" dirty="0">
                <a:latin typeface="Arial"/>
                <a:cs typeface="Arial"/>
              </a:rPr>
              <a:t>0000051  </a:t>
            </a:r>
            <a:r>
              <a:rPr sz="1050" spc="-90" dirty="0">
                <a:latin typeface="Arial"/>
                <a:cs typeface="Arial"/>
              </a:rPr>
              <a:t>has</a:t>
            </a:r>
            <a:r>
              <a:rPr sz="1050" spc="-17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part</a:t>
            </a:r>
            <a:endParaRPr sz="1050" dirty="0">
              <a:latin typeface="Arial"/>
              <a:cs typeface="Arial"/>
            </a:endParaRPr>
          </a:p>
          <a:p>
            <a:pPr marL="12700" marR="1885950">
              <a:lnSpc>
                <a:spcPct val="102600"/>
              </a:lnSpc>
            </a:pP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65" dirty="0">
                <a:latin typeface="Arial"/>
                <a:cs typeface="Arial"/>
              </a:rPr>
              <a:t>0000056 </a:t>
            </a:r>
            <a:r>
              <a:rPr sz="1050" spc="-35" dirty="0">
                <a:latin typeface="Arial"/>
                <a:cs typeface="Arial"/>
              </a:rPr>
              <a:t>participates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65" dirty="0">
                <a:latin typeface="Arial"/>
                <a:cs typeface="Arial"/>
              </a:rPr>
              <a:t>0000057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20" dirty="0">
                <a:latin typeface="Arial"/>
                <a:cs typeface="Arial"/>
              </a:rPr>
              <a:t>participant  </a:t>
            </a: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65" dirty="0">
                <a:latin typeface="Arial"/>
                <a:cs typeface="Arial"/>
              </a:rPr>
              <a:t>0000062 </a:t>
            </a:r>
            <a:r>
              <a:rPr sz="1050" spc="-75" dirty="0">
                <a:latin typeface="Arial"/>
                <a:cs typeface="Arial"/>
              </a:rPr>
              <a:t>preceded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65" dirty="0">
                <a:latin typeface="Arial"/>
                <a:cs typeface="Arial"/>
              </a:rPr>
              <a:t>0000063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precedes</a:t>
            </a:r>
            <a:endParaRPr sz="1050" dirty="0">
              <a:latin typeface="Arial"/>
              <a:cs typeface="Arial"/>
            </a:endParaRPr>
          </a:p>
          <a:p>
            <a:pPr marL="12700" marR="1319530">
              <a:lnSpc>
                <a:spcPct val="102600"/>
              </a:lnSpc>
            </a:pP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65" dirty="0">
                <a:latin typeface="Arial"/>
                <a:cs typeface="Arial"/>
              </a:rPr>
              <a:t>0000060 </a:t>
            </a:r>
            <a:r>
              <a:rPr sz="1050" spc="-40" dirty="0">
                <a:latin typeface="Arial"/>
                <a:cs typeface="Arial"/>
              </a:rPr>
              <a:t>immediately </a:t>
            </a:r>
            <a:r>
              <a:rPr sz="1050" spc="-75" dirty="0">
                <a:latin typeface="Arial"/>
                <a:cs typeface="Arial"/>
              </a:rPr>
              <a:t>preceded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spc="-50" dirty="0">
                <a:latin typeface="Arial"/>
                <a:cs typeface="Arial"/>
              </a:rPr>
              <a:t>BFO  </a:t>
            </a:r>
            <a:r>
              <a:rPr sz="1050" spc="-65" dirty="0">
                <a:latin typeface="Arial"/>
                <a:cs typeface="Arial"/>
              </a:rPr>
              <a:t>0000061  </a:t>
            </a:r>
            <a:r>
              <a:rPr sz="1050" spc="-40" dirty="0">
                <a:latin typeface="Arial"/>
                <a:cs typeface="Arial"/>
              </a:rPr>
              <a:t>immediately</a:t>
            </a:r>
            <a:r>
              <a:rPr sz="1050" spc="-14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precedes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65" dirty="0">
                <a:latin typeface="Arial"/>
                <a:cs typeface="Arial"/>
              </a:rPr>
              <a:t>Discuss.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35430" y="491591"/>
            <a:ext cx="15373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355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4395" y="1259278"/>
            <a:ext cx="3232785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0" dirty="0">
                <a:latin typeface="Arial"/>
                <a:cs typeface="Arial"/>
              </a:rPr>
              <a:t>the ‘core’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primitive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85" dirty="0">
                <a:latin typeface="Arial"/>
                <a:cs typeface="Arial"/>
              </a:rPr>
              <a:t>necessary </a:t>
            </a:r>
            <a:r>
              <a:rPr sz="1050" spc="10" dirty="0">
                <a:latin typeface="Arial"/>
                <a:cs typeface="Arial"/>
              </a:rPr>
              <a:t>to  </a:t>
            </a:r>
            <a:r>
              <a:rPr sz="1050" spc="-65" dirty="0">
                <a:latin typeface="Arial"/>
                <a:cs typeface="Arial"/>
              </a:rPr>
              <a:t>develop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domain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35430" y="491591"/>
            <a:ext cx="15373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355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71764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5" y="1259278"/>
            <a:ext cx="3591560" cy="700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363855" indent="-171450">
              <a:lnSpc>
                <a:spcPct val="10260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0" dirty="0">
                <a:latin typeface="Arial"/>
                <a:cs typeface="Arial"/>
              </a:rPr>
              <a:t>the ‘core’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primitive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85" dirty="0">
                <a:latin typeface="Arial"/>
                <a:cs typeface="Arial"/>
              </a:rPr>
              <a:t>necessary </a:t>
            </a:r>
            <a:r>
              <a:rPr sz="1050" spc="10" dirty="0">
                <a:latin typeface="Arial"/>
                <a:cs typeface="Arial"/>
              </a:rPr>
              <a:t>to  </a:t>
            </a:r>
            <a:r>
              <a:rPr sz="1050" spc="-65" dirty="0">
                <a:latin typeface="Arial"/>
                <a:cs typeface="Arial"/>
              </a:rPr>
              <a:t>develop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domain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Do </a:t>
            </a:r>
            <a:r>
              <a:rPr sz="1050" spc="-100" dirty="0">
                <a:latin typeface="Arial"/>
                <a:cs typeface="Arial"/>
              </a:rPr>
              <a:t>we </a:t>
            </a:r>
            <a:r>
              <a:rPr sz="1050" spc="-85" dirty="0">
                <a:latin typeface="Arial"/>
                <a:cs typeface="Arial"/>
              </a:rPr>
              <a:t>need a </a:t>
            </a:r>
            <a:r>
              <a:rPr sz="1050" i="1" spc="-70" dirty="0">
                <a:latin typeface="Arial"/>
                <a:cs typeface="Arial"/>
              </a:rPr>
              <a:t>separate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relations,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30" dirty="0">
                <a:latin typeface="Arial"/>
                <a:cs typeface="Arial"/>
              </a:rPr>
              <a:t>integrated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0" dirty="0">
                <a:latin typeface="Arial"/>
                <a:cs typeface="Arial"/>
              </a:rPr>
              <a:t>foundational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631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35430" y="491591"/>
            <a:ext cx="15373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relation</a:t>
            </a:r>
            <a:r>
              <a:rPr sz="14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355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71764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09975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5" y="1259278"/>
            <a:ext cx="3591560" cy="123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363855" indent="-171450">
              <a:lnSpc>
                <a:spcPct val="10260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0" dirty="0">
                <a:latin typeface="Arial"/>
                <a:cs typeface="Arial"/>
              </a:rPr>
              <a:t>the ‘core’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primitive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85" dirty="0">
                <a:latin typeface="Arial"/>
                <a:cs typeface="Arial"/>
              </a:rPr>
              <a:t>necessary </a:t>
            </a:r>
            <a:r>
              <a:rPr sz="1050" spc="10" dirty="0">
                <a:latin typeface="Arial"/>
                <a:cs typeface="Arial"/>
              </a:rPr>
              <a:t>to  </a:t>
            </a:r>
            <a:r>
              <a:rPr sz="1050" spc="-65" dirty="0">
                <a:latin typeface="Arial"/>
                <a:cs typeface="Arial"/>
              </a:rPr>
              <a:t>develop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domain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Do </a:t>
            </a:r>
            <a:r>
              <a:rPr sz="1050" spc="-100" dirty="0">
                <a:latin typeface="Arial"/>
                <a:cs typeface="Arial"/>
              </a:rPr>
              <a:t>we </a:t>
            </a:r>
            <a:r>
              <a:rPr sz="1050" spc="-85" dirty="0">
                <a:latin typeface="Arial"/>
                <a:cs typeface="Arial"/>
              </a:rPr>
              <a:t>need a </a:t>
            </a:r>
            <a:r>
              <a:rPr sz="1050" i="1" spc="-70" dirty="0">
                <a:latin typeface="Arial"/>
                <a:cs typeface="Arial"/>
              </a:rPr>
              <a:t>separate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relations,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30" dirty="0">
                <a:latin typeface="Arial"/>
                <a:cs typeface="Arial"/>
              </a:rPr>
              <a:t>integrated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0" dirty="0">
                <a:latin typeface="Arial"/>
                <a:cs typeface="Arial"/>
              </a:rPr>
              <a:t>foundational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  <a:p>
            <a:pPr marL="184150" marR="6604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Philosophers 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80" dirty="0">
                <a:latin typeface="Arial"/>
                <a:cs typeface="Arial"/>
              </a:rPr>
              <a:t>agree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5" dirty="0">
                <a:latin typeface="Arial"/>
                <a:cs typeface="Arial"/>
              </a:rPr>
              <a:t>answers,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modellers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0" dirty="0">
                <a:latin typeface="Arial"/>
                <a:cs typeface="Arial"/>
              </a:rPr>
              <a:t>engineers </a:t>
            </a:r>
            <a:r>
              <a:rPr sz="1050" spc="-85" dirty="0">
                <a:latin typeface="Arial"/>
                <a:cs typeface="Arial"/>
              </a:rPr>
              <a:t>need </a:t>
            </a:r>
            <a:r>
              <a:rPr sz="1050" spc="-60" dirty="0">
                <a:latin typeface="Arial"/>
                <a:cs typeface="Arial"/>
              </a:rPr>
              <a:t>agreement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15" dirty="0">
                <a:latin typeface="Arial"/>
                <a:cs typeface="Arial"/>
              </a:rPr>
              <a:t>facilitate </a:t>
            </a:r>
            <a:r>
              <a:rPr sz="1050" spc="-25" dirty="0">
                <a:latin typeface="Arial"/>
                <a:cs typeface="Arial"/>
              </a:rPr>
              <a:t>interoperability  </a:t>
            </a:r>
            <a:r>
              <a:rPr sz="1050" spc="-65" dirty="0">
                <a:latin typeface="Arial"/>
                <a:cs typeface="Arial"/>
              </a:rPr>
              <a:t>among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68755" y="491591"/>
            <a:ext cx="18713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Other relation</a:t>
            </a:r>
            <a:r>
              <a:rPr sz="1400" spc="1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1038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84431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218596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33779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48961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4395" y="1234120"/>
            <a:ext cx="3814255" cy="13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36830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Relation </a:t>
            </a: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15" dirty="0">
                <a:latin typeface="Arial"/>
                <a:cs typeface="Arial"/>
              </a:rPr>
              <a:t>(Smith </a:t>
            </a:r>
            <a:r>
              <a:rPr sz="1050" spc="-20" dirty="0">
                <a:latin typeface="Arial"/>
                <a:cs typeface="Arial"/>
              </a:rPr>
              <a:t>et </a:t>
            </a:r>
            <a:r>
              <a:rPr sz="1050" spc="-25" dirty="0">
                <a:latin typeface="Arial"/>
                <a:cs typeface="Arial"/>
              </a:rPr>
              <a:t>al, </a:t>
            </a:r>
            <a:r>
              <a:rPr sz="1050" spc="-55" dirty="0">
                <a:latin typeface="Arial"/>
                <a:cs typeface="Arial"/>
              </a:rPr>
              <a:t>2005, </a:t>
            </a:r>
            <a:r>
              <a:rPr sz="1050" spc="-95" dirty="0">
                <a:latin typeface="Arial"/>
                <a:cs typeface="Arial"/>
              </a:rPr>
              <a:t>Genome </a:t>
            </a:r>
            <a:r>
              <a:rPr sz="1050" dirty="0">
                <a:latin typeface="Arial"/>
                <a:cs typeface="Arial"/>
              </a:rPr>
              <a:t>Biol.)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20" dirty="0">
                <a:latin typeface="Arial"/>
                <a:cs typeface="Arial"/>
              </a:rPr>
              <a:t>‘relation ontology’—but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50" dirty="0">
                <a:latin typeface="Arial"/>
                <a:cs typeface="Arial"/>
              </a:rPr>
              <a:t>claims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i="1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relation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ontology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1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There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15" dirty="0">
                <a:latin typeface="Arial"/>
                <a:cs typeface="Arial"/>
              </a:rPr>
              <a:t>“</a:t>
            </a:r>
            <a:r>
              <a:rPr sz="1050" b="1" spc="-15" dirty="0">
                <a:latin typeface="Arial"/>
                <a:cs typeface="Arial"/>
              </a:rPr>
              <a:t>RBox</a:t>
            </a:r>
            <a:r>
              <a:rPr sz="1050" spc="-15" dirty="0">
                <a:latin typeface="Arial"/>
                <a:cs typeface="Arial"/>
              </a:rPr>
              <a:t>es”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105" dirty="0">
                <a:latin typeface="Arial"/>
                <a:cs typeface="Arial"/>
              </a:rPr>
              <a:t>seen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relation </a:t>
            </a:r>
            <a:r>
              <a:rPr sz="1050" spc="-40" dirty="0">
                <a:latin typeface="Arial"/>
                <a:cs typeface="Arial"/>
              </a:rPr>
              <a:t>ontology,  e.g.,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containing</a:t>
            </a:r>
            <a:endParaRPr sz="1050" dirty="0">
              <a:latin typeface="Arial"/>
              <a:cs typeface="Arial"/>
            </a:endParaRPr>
          </a:p>
          <a:p>
            <a:pPr marL="461010" marR="1440815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Part-whole relations </a:t>
            </a:r>
            <a:r>
              <a:rPr sz="1000" spc="-15" dirty="0">
                <a:latin typeface="Arial"/>
                <a:cs typeface="Arial"/>
              </a:rPr>
              <a:t>(next </a:t>
            </a:r>
            <a:r>
              <a:rPr sz="1000" spc="-25" dirty="0">
                <a:latin typeface="Arial"/>
                <a:cs typeface="Arial"/>
              </a:rPr>
              <a:t>lecture)  </a:t>
            </a:r>
            <a:endParaRPr lang="en-US" sz="1000" spc="-25" dirty="0" smtClean="0">
              <a:latin typeface="Arial"/>
              <a:cs typeface="Arial"/>
            </a:endParaRPr>
          </a:p>
          <a:p>
            <a:pPr marL="461010" marR="1440815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30" dirty="0" smtClean="0">
                <a:latin typeface="Arial"/>
                <a:cs typeface="Arial"/>
              </a:rPr>
              <a:t>Spatial </a:t>
            </a:r>
            <a:r>
              <a:rPr sz="1000" spc="-35" dirty="0">
                <a:latin typeface="Arial"/>
                <a:cs typeface="Arial"/>
              </a:rPr>
              <a:t>relations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(RCC)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45" dirty="0">
                <a:latin typeface="Arial"/>
                <a:cs typeface="Arial"/>
              </a:rPr>
              <a:t>Temporal </a:t>
            </a:r>
            <a:r>
              <a:rPr sz="1000" spc="-35" dirty="0">
                <a:latin typeface="Arial"/>
                <a:cs typeface="Arial"/>
              </a:rPr>
              <a:t>relations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(Allen)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2502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20176" y="491591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0743" y="91100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0253" y="924598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1032" y="113480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13068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6636" y="894461"/>
            <a:ext cx="3007614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Formalisations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50" spc="14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0743" y="154721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0253" y="1560804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1032" y="17710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032" y="19430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1032" y="21151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6636" y="1530667"/>
            <a:ext cx="3160014" cy="65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BFO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Formalisations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implementations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Relation</a:t>
            </a:r>
            <a:r>
              <a:rPr sz="1050" spc="5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0743" y="235549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0253" y="236909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032" y="25793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32" y="27513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032" y="29234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16636" y="2334587"/>
            <a:ext cx="3464814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925194" indent="-139065">
              <a:lnSpc>
                <a:spcPct val="1026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foundational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  <a:hlinkClick r:id="rId14" action="ppaction://hlinksldjump"/>
              </a:rPr>
              <a:t>Ontologies </a:t>
            </a:r>
            <a:r>
              <a:rPr sz="1050" spc="-60" dirty="0">
                <a:latin typeface="Arial"/>
                <a:cs typeface="Arial"/>
                <a:hlinkClick r:id="rId14" action="ppaction://hlinksldjump"/>
              </a:rPr>
              <a:t>and</a:t>
            </a:r>
            <a:r>
              <a:rPr sz="1050" spc="13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50" spc="-70" dirty="0">
                <a:latin typeface="Arial"/>
                <a:cs typeface="Arial"/>
                <a:hlinkClick r:id="rId14" action="ppaction://hlinksldjump"/>
              </a:rPr>
              <a:t>choices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60" dirty="0">
                <a:latin typeface="Arial"/>
                <a:cs typeface="Arial"/>
                <a:hlinkClick r:id="rId15" action="ppaction://hlinksldjump"/>
              </a:rPr>
              <a:t>Where and </a:t>
            </a:r>
            <a:r>
              <a:rPr sz="1050" spc="-65" dirty="0">
                <a:latin typeface="Arial"/>
                <a:cs typeface="Arial"/>
                <a:hlinkClick r:id="rId15" action="ppaction://hlinksldjump"/>
              </a:rPr>
              <a:t>how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does </a:t>
            </a:r>
            <a:r>
              <a:rPr sz="1050" spc="45" dirty="0">
                <a:latin typeface="Arial"/>
                <a:cs typeface="Arial"/>
                <a:hlinkClick r:id="rId15" action="ppaction://hlinksldjump"/>
              </a:rPr>
              <a:t>it </a:t>
            </a:r>
            <a:r>
              <a:rPr sz="1050" spc="-80" dirty="0">
                <a:latin typeface="Arial"/>
                <a:cs typeface="Arial"/>
                <a:hlinkClick r:id="rId15" action="ppaction://hlinksldjump"/>
              </a:rPr>
              <a:t>make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a </a:t>
            </a:r>
            <a:r>
              <a:rPr sz="1050" spc="-55" dirty="0">
                <a:latin typeface="Arial"/>
                <a:cs typeface="Arial"/>
                <a:hlinkClick r:id="rId15" action="ppaction://hlinksldjump"/>
              </a:rPr>
              <a:t>difference? 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  <a:hlinkClick r:id="rId16" action="ppaction://hlinksldjump"/>
              </a:rPr>
              <a:t>GFO  </a:t>
            </a:r>
            <a:r>
              <a:rPr sz="1050" spc="-110" dirty="0">
                <a:latin typeface="Arial"/>
                <a:cs typeface="Arial"/>
                <a:hlinkClick r:id="rId16" action="ppaction://hlinksldjump"/>
              </a:rPr>
              <a:t>as  </a:t>
            </a:r>
            <a:r>
              <a:rPr sz="1050" spc="-30" dirty="0">
                <a:latin typeface="Arial"/>
                <a:cs typeface="Arial"/>
                <a:hlinkClick r:id="rId16" action="ppaction://hlinksldjump"/>
              </a:rPr>
              <a:t>‘super’ foundational </a:t>
            </a:r>
            <a:r>
              <a:rPr sz="1050" spc="-20" dirty="0">
                <a:latin typeface="Arial"/>
                <a:cs typeface="Arial"/>
                <a:hlinkClick r:id="rId16" action="ppaction://hlinksldjump"/>
              </a:rPr>
              <a:t>(extra</a:t>
            </a:r>
            <a:r>
              <a:rPr sz="1050" spc="195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1050" spc="-50" dirty="0">
                <a:latin typeface="Arial"/>
                <a:cs typeface="Arial"/>
                <a:hlinkClick r:id="rId16" action="ppaction://hlinksldjump"/>
              </a:rPr>
              <a:t>slides)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5804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9525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327" y="114237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44603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9786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74970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3823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57211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72394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327" y="302760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4" y="491591"/>
            <a:ext cx="3890456" cy="2812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</a:t>
            </a:r>
            <a:r>
              <a:rPr sz="1400" spc="-125" dirty="0">
                <a:solidFill>
                  <a:srgbClr val="46AA78"/>
                </a:solidFill>
                <a:latin typeface="Arial"/>
                <a:cs typeface="Arial"/>
              </a:rPr>
              <a:t>use 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a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foundational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Pros:</a:t>
            </a:r>
            <a:endParaRPr sz="1050" dirty="0">
              <a:latin typeface="Arial"/>
              <a:cs typeface="Arial"/>
            </a:endParaRPr>
          </a:p>
          <a:p>
            <a:pPr marL="461010" marR="59055" indent="-171450" algn="just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don’t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‘reinvent the </a:t>
            </a:r>
            <a:r>
              <a:rPr sz="1000" spc="-45" dirty="0">
                <a:latin typeface="Arial"/>
                <a:cs typeface="Arial"/>
              </a:rPr>
              <a:t>wheel’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0" dirty="0">
                <a:latin typeface="Arial"/>
                <a:cs typeface="Arial"/>
              </a:rPr>
              <a:t>respect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basic  </a:t>
            </a:r>
            <a:r>
              <a:rPr sz="1000" spc="-55" dirty="0">
                <a:latin typeface="Arial"/>
                <a:cs typeface="Arial"/>
              </a:rPr>
              <a:t>categories and </a:t>
            </a:r>
            <a:r>
              <a:rPr sz="1000" spc="-40" dirty="0">
                <a:latin typeface="Arial"/>
                <a:cs typeface="Arial"/>
              </a:rPr>
              <a:t>relationships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represent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subject </a:t>
            </a:r>
            <a:r>
              <a:rPr sz="1000" spc="-45" dirty="0">
                <a:latin typeface="Arial"/>
                <a:cs typeface="Arial"/>
              </a:rPr>
              <a:t>domain  </a:t>
            </a:r>
            <a:endParaRPr lang="en-US" sz="1000" spc="-45" dirty="0" smtClean="0">
              <a:latin typeface="Arial"/>
              <a:cs typeface="Arial"/>
            </a:endParaRPr>
          </a:p>
          <a:p>
            <a:pPr marL="461010" marR="59055" indent="-171450" algn="just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improves </a:t>
            </a:r>
            <a:r>
              <a:rPr sz="1000" spc="-40" dirty="0">
                <a:latin typeface="Arial"/>
                <a:cs typeface="Arial"/>
              </a:rPr>
              <a:t>overall </a:t>
            </a:r>
            <a:r>
              <a:rPr sz="1000" spc="-20" dirty="0">
                <a:latin typeface="Arial"/>
                <a:cs typeface="Arial"/>
              </a:rPr>
              <a:t>quality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5" dirty="0">
                <a:latin typeface="Arial"/>
                <a:cs typeface="Arial"/>
              </a:rPr>
              <a:t>modelling 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guidance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facilitates interoperability </a:t>
            </a:r>
            <a:r>
              <a:rPr sz="1000" spc="-60" dirty="0">
                <a:latin typeface="Arial"/>
                <a:cs typeface="Arial"/>
              </a:rPr>
              <a:t>among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ontologies</a:t>
            </a:r>
            <a:endParaRPr sz="10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0" dirty="0">
                <a:latin typeface="Arial"/>
                <a:cs typeface="Arial"/>
              </a:rPr>
              <a:t>useful </a:t>
            </a:r>
            <a:r>
              <a:rPr sz="1000" spc="-60" dirty="0">
                <a:latin typeface="Arial"/>
                <a:cs typeface="Arial"/>
              </a:rPr>
              <a:t>when </a:t>
            </a:r>
            <a:r>
              <a:rPr sz="1000" spc="-40" dirty="0">
                <a:latin typeface="Arial"/>
                <a:cs typeface="Arial"/>
              </a:rPr>
              <a:t>subtle </a:t>
            </a:r>
            <a:r>
              <a:rPr sz="1000" spc="-25" dirty="0">
                <a:latin typeface="Arial"/>
                <a:cs typeface="Arial"/>
              </a:rPr>
              <a:t>distinctions, </a:t>
            </a:r>
            <a:r>
              <a:rPr sz="1000" spc="-45" dirty="0">
                <a:latin typeface="Arial"/>
                <a:cs typeface="Arial"/>
              </a:rPr>
              <a:t>recognizing </a:t>
            </a:r>
            <a:r>
              <a:rPr sz="1000" spc="-50" dirty="0">
                <a:latin typeface="Arial"/>
                <a:cs typeface="Arial"/>
              </a:rPr>
              <a:t>disagreement,  </a:t>
            </a:r>
            <a:r>
              <a:rPr sz="1000" spc="-45" dirty="0">
                <a:latin typeface="Arial"/>
                <a:cs typeface="Arial"/>
              </a:rPr>
              <a:t>rigorous </a:t>
            </a:r>
            <a:r>
              <a:rPr sz="1000" spc="-30" dirty="0">
                <a:latin typeface="Arial"/>
                <a:cs typeface="Arial"/>
              </a:rPr>
              <a:t>referential </a:t>
            </a:r>
            <a:r>
              <a:rPr sz="1000" spc="-50" dirty="0">
                <a:latin typeface="Arial"/>
                <a:cs typeface="Arial"/>
              </a:rPr>
              <a:t>semantics, </a:t>
            </a:r>
            <a:r>
              <a:rPr sz="1000" spc="-55" dirty="0">
                <a:latin typeface="Arial"/>
                <a:cs typeface="Arial"/>
              </a:rPr>
              <a:t>general </a:t>
            </a:r>
            <a:r>
              <a:rPr sz="1000" spc="-35" dirty="0">
                <a:latin typeface="Arial"/>
                <a:cs typeface="Arial"/>
              </a:rPr>
              <a:t>abstractions, </a:t>
            </a:r>
            <a:r>
              <a:rPr sz="1000" spc="-40" dirty="0">
                <a:latin typeface="Arial"/>
                <a:cs typeface="Arial"/>
              </a:rPr>
              <a:t>careful  </a:t>
            </a:r>
            <a:r>
              <a:rPr sz="1000" spc="-35" dirty="0">
                <a:latin typeface="Arial"/>
                <a:cs typeface="Arial"/>
              </a:rPr>
              <a:t>explanation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justification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ontological </a:t>
            </a:r>
            <a:r>
              <a:rPr sz="1000" spc="-20" dirty="0">
                <a:latin typeface="Arial"/>
                <a:cs typeface="Arial"/>
              </a:rPr>
              <a:t>commitment,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spc="-20" dirty="0">
                <a:latin typeface="Arial"/>
                <a:cs typeface="Arial"/>
              </a:rPr>
              <a:t>mutual </a:t>
            </a:r>
            <a:r>
              <a:rPr sz="1000" spc="-40" dirty="0">
                <a:latin typeface="Arial"/>
                <a:cs typeface="Arial"/>
              </a:rPr>
              <a:t>understanding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important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50" spc="-75" dirty="0">
                <a:latin typeface="Arial"/>
                <a:cs typeface="Arial"/>
              </a:rPr>
              <a:t>Cons: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too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abstract</a:t>
            </a:r>
            <a:endParaRPr sz="1000" dirty="0">
              <a:latin typeface="Arial"/>
              <a:cs typeface="Arial"/>
            </a:endParaRPr>
          </a:p>
          <a:p>
            <a:pPr marL="461010" marR="48133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too </a:t>
            </a:r>
            <a:r>
              <a:rPr sz="1000" spc="-75" dirty="0">
                <a:latin typeface="Arial"/>
                <a:cs typeface="Arial"/>
              </a:rPr>
              <a:t>expressive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comprehensive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envisioned  </a:t>
            </a:r>
            <a:r>
              <a:rPr sz="1000" spc="-30" dirty="0">
                <a:latin typeface="Arial"/>
                <a:cs typeface="Arial"/>
              </a:rPr>
              <a:t>ontology-driven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system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takes </a:t>
            </a:r>
            <a:r>
              <a:rPr sz="1000" spc="-80" dirty="0">
                <a:latin typeface="Arial"/>
                <a:cs typeface="Arial"/>
              </a:rPr>
              <a:t>excessive  </a:t>
            </a:r>
            <a:r>
              <a:rPr sz="1000" spc="-15" dirty="0">
                <a:latin typeface="Arial"/>
                <a:cs typeface="Arial"/>
              </a:rPr>
              <a:t>effort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understand </a:t>
            </a:r>
            <a:r>
              <a:rPr sz="1000" spc="-30" dirty="0">
                <a:latin typeface="Arial"/>
                <a:cs typeface="Arial"/>
              </a:rPr>
              <a:t>them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sufficient </a:t>
            </a:r>
            <a:r>
              <a:rPr sz="1000" spc="1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detail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39786" y="491591"/>
            <a:ext cx="17284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2420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43186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58370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73553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188735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03918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5" y="1170152"/>
            <a:ext cx="3661855" cy="104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65" dirty="0">
                <a:latin typeface="Arial"/>
                <a:cs typeface="Arial"/>
              </a:rPr>
              <a:t>more 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90" dirty="0">
                <a:latin typeface="Arial"/>
                <a:cs typeface="Arial"/>
              </a:rPr>
              <a:t>less  used  </a:t>
            </a:r>
            <a:r>
              <a:rPr sz="1050" spc="-30" dirty="0">
                <a:latin typeface="Arial"/>
                <a:cs typeface="Arial"/>
              </a:rPr>
              <a:t>foundational </a:t>
            </a:r>
            <a:r>
              <a:rPr sz="1050" spc="-40" dirty="0">
                <a:latin typeface="Arial"/>
                <a:cs typeface="Arial"/>
              </a:rPr>
              <a:t>ontologies,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a.o.:</a:t>
            </a:r>
            <a:endParaRPr sz="1050" dirty="0">
              <a:latin typeface="Arial"/>
              <a:cs typeface="Arial"/>
            </a:endParaRPr>
          </a:p>
          <a:p>
            <a:pPr marL="461010" marR="230314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80" dirty="0">
                <a:latin typeface="Arial"/>
                <a:cs typeface="Arial"/>
              </a:rPr>
              <a:t>GFO  </a:t>
            </a:r>
            <a:endParaRPr lang="en-US" sz="1000" spc="-80" dirty="0" smtClean="0">
              <a:latin typeface="Arial"/>
              <a:cs typeface="Arial"/>
            </a:endParaRPr>
          </a:p>
          <a:p>
            <a:pPr marL="461010" marR="230314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SUMO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230314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 smtClean="0">
                <a:latin typeface="Arial"/>
                <a:cs typeface="Arial"/>
              </a:rPr>
              <a:t>OCHRE  </a:t>
            </a:r>
            <a:endParaRPr lang="en-US" sz="1000" spc="-60" dirty="0" smtClean="0">
              <a:latin typeface="Arial"/>
              <a:cs typeface="Arial"/>
            </a:endParaRPr>
          </a:p>
          <a:p>
            <a:pPr marL="461010" marR="230314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UFO  </a:t>
            </a:r>
            <a:endParaRPr lang="en-US" sz="1000" spc="-55" dirty="0" smtClean="0">
              <a:latin typeface="Arial"/>
              <a:cs typeface="Arial"/>
            </a:endParaRPr>
          </a:p>
          <a:p>
            <a:pPr marL="461010" marR="230314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90" dirty="0" smtClean="0">
                <a:latin typeface="Arial"/>
                <a:cs typeface="Arial"/>
              </a:rPr>
              <a:t>Y</a:t>
            </a:r>
            <a:r>
              <a:rPr sz="1000" spc="10" dirty="0" smtClean="0">
                <a:latin typeface="Arial"/>
                <a:cs typeface="Arial"/>
              </a:rPr>
              <a:t>AM</a:t>
            </a:r>
            <a:r>
              <a:rPr sz="1000" spc="-80" dirty="0" smtClean="0">
                <a:latin typeface="Arial"/>
                <a:cs typeface="Arial"/>
              </a:rPr>
              <a:t>A</a:t>
            </a:r>
            <a:r>
              <a:rPr sz="1000" spc="10" dirty="0" smtClean="0">
                <a:latin typeface="Arial"/>
                <a:cs typeface="Arial"/>
              </a:rPr>
              <a:t>TO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39786" y="491591"/>
            <a:ext cx="17284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2420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43186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58370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73553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188735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03918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223654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5" y="1170152"/>
            <a:ext cx="3890455" cy="1580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65" dirty="0">
                <a:latin typeface="Arial"/>
                <a:cs typeface="Arial"/>
              </a:rPr>
              <a:t>more 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90" dirty="0">
                <a:latin typeface="Arial"/>
                <a:cs typeface="Arial"/>
              </a:rPr>
              <a:t>less  used  </a:t>
            </a:r>
            <a:r>
              <a:rPr sz="1050" spc="-30" dirty="0">
                <a:latin typeface="Arial"/>
                <a:cs typeface="Arial"/>
              </a:rPr>
              <a:t>foundational </a:t>
            </a:r>
            <a:r>
              <a:rPr sz="1050" spc="-40" dirty="0">
                <a:latin typeface="Arial"/>
                <a:cs typeface="Arial"/>
              </a:rPr>
              <a:t>ontologies,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a.o.:</a:t>
            </a:r>
            <a:endParaRPr sz="1050" dirty="0">
              <a:latin typeface="Arial"/>
              <a:cs typeface="Arial"/>
            </a:endParaRPr>
          </a:p>
          <a:p>
            <a:pPr marL="461010" marR="28174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80" dirty="0">
                <a:latin typeface="Arial"/>
                <a:cs typeface="Arial"/>
              </a:rPr>
              <a:t>GFO  </a:t>
            </a:r>
            <a:endParaRPr lang="en-US" sz="1000" spc="-80" dirty="0" smtClean="0">
              <a:latin typeface="Arial"/>
              <a:cs typeface="Arial"/>
            </a:endParaRPr>
          </a:p>
          <a:p>
            <a:pPr marL="461010" marR="28174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SUMO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28174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60" dirty="0" smtClean="0">
                <a:latin typeface="Arial"/>
                <a:cs typeface="Arial"/>
              </a:rPr>
              <a:t>OCHRE  </a:t>
            </a:r>
            <a:endParaRPr lang="en-US" sz="1000" spc="-60" dirty="0" smtClean="0">
              <a:latin typeface="Arial"/>
              <a:cs typeface="Arial"/>
            </a:endParaRPr>
          </a:p>
          <a:p>
            <a:pPr marL="461010" marR="28174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UFO  </a:t>
            </a:r>
            <a:endParaRPr lang="en-US" sz="1000" spc="-55" dirty="0" smtClean="0">
              <a:latin typeface="Arial"/>
              <a:cs typeface="Arial"/>
            </a:endParaRPr>
          </a:p>
          <a:p>
            <a:pPr marL="461010" marR="28174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90" dirty="0" smtClean="0">
                <a:latin typeface="Arial"/>
                <a:cs typeface="Arial"/>
              </a:rPr>
              <a:t>Y</a:t>
            </a:r>
            <a:r>
              <a:rPr sz="1000" spc="10" dirty="0" smtClean="0">
                <a:latin typeface="Arial"/>
                <a:cs typeface="Arial"/>
              </a:rPr>
              <a:t>AM</a:t>
            </a:r>
            <a:r>
              <a:rPr sz="1000" spc="-80" dirty="0" smtClean="0">
                <a:latin typeface="Arial"/>
                <a:cs typeface="Arial"/>
              </a:rPr>
              <a:t>A</a:t>
            </a:r>
            <a:r>
              <a:rPr sz="1000" spc="10" dirty="0" smtClean="0">
                <a:latin typeface="Arial"/>
                <a:cs typeface="Arial"/>
              </a:rPr>
              <a:t>TO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library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foundational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0" dirty="0">
                <a:latin typeface="Arial"/>
                <a:cs typeface="Arial"/>
              </a:rPr>
              <a:t>mappings </a:t>
            </a:r>
            <a:r>
              <a:rPr sz="1050" spc="-70" dirty="0">
                <a:latin typeface="Arial"/>
                <a:cs typeface="Arial"/>
              </a:rPr>
              <a:t>between  </a:t>
            </a:r>
            <a:r>
              <a:rPr sz="1050" spc="-30" dirty="0">
                <a:latin typeface="Arial"/>
                <a:cs typeface="Arial"/>
              </a:rPr>
              <a:t>them: </a:t>
            </a:r>
            <a:r>
              <a:rPr sz="1050" spc="-80" dirty="0">
                <a:latin typeface="Arial"/>
                <a:cs typeface="Arial"/>
              </a:rPr>
              <a:t>choose </a:t>
            </a:r>
            <a:r>
              <a:rPr sz="1050" spc="-50" dirty="0">
                <a:latin typeface="Arial"/>
                <a:cs typeface="Arial"/>
              </a:rPr>
              <a:t>your </a:t>
            </a:r>
            <a:r>
              <a:rPr sz="1050" spc="-20" dirty="0">
                <a:latin typeface="Arial"/>
                <a:cs typeface="Arial"/>
              </a:rPr>
              <a:t>pet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interoperable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45" dirty="0">
                <a:latin typeface="Arial"/>
                <a:cs typeface="Arial"/>
              </a:rPr>
              <a:t>others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96707" y="491591"/>
            <a:ext cx="12153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How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</a:t>
            </a:r>
            <a:r>
              <a:rPr sz="1400" spc="1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choose?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17961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56171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94383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49801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1103180"/>
            <a:ext cx="3890455" cy="160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95250" indent="-171450">
              <a:lnSpc>
                <a:spcPct val="102699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FO </a:t>
            </a:r>
            <a:r>
              <a:rPr sz="1050" spc="-30" dirty="0">
                <a:latin typeface="Arial"/>
                <a:cs typeface="Arial"/>
              </a:rPr>
              <a:t>Library: the </a:t>
            </a:r>
            <a:r>
              <a:rPr sz="1050" spc="-50" dirty="0">
                <a:latin typeface="Arial"/>
                <a:cs typeface="Arial"/>
              </a:rPr>
              <a:t>Repository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MULtiple </a:t>
            </a:r>
            <a:r>
              <a:rPr sz="1050" spc="-105" dirty="0">
                <a:latin typeface="Arial"/>
                <a:cs typeface="Arial"/>
              </a:rPr>
              <a:t>USes  </a:t>
            </a:r>
            <a:r>
              <a:rPr sz="1050" spc="-25" dirty="0">
                <a:latin typeface="Arial"/>
                <a:cs typeface="Arial"/>
              </a:rPr>
              <a:t>(ROMULUS)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Foundational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recommender: </a:t>
            </a: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50" dirty="0">
                <a:latin typeface="Arial"/>
                <a:cs typeface="Arial"/>
              </a:rPr>
              <a:t>Selection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5" dirty="0">
                <a:latin typeface="Arial"/>
                <a:cs typeface="Arial"/>
              </a:rPr>
              <a:t>Explanation </a:t>
            </a:r>
            <a:r>
              <a:rPr sz="1050" spc="-30" dirty="0">
                <a:latin typeface="Arial"/>
                <a:cs typeface="Arial"/>
              </a:rPr>
              <a:t>Tool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(ONSET)</a:t>
            </a:r>
            <a:endParaRPr sz="1050" dirty="0">
              <a:latin typeface="Arial"/>
              <a:cs typeface="Arial"/>
            </a:endParaRPr>
          </a:p>
          <a:p>
            <a:pPr marL="184150" marR="20193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75" dirty="0">
                <a:latin typeface="Arial"/>
                <a:cs typeface="Arial"/>
              </a:rPr>
              <a:t>change </a:t>
            </a:r>
            <a:r>
              <a:rPr sz="1050" spc="-50" dirty="0">
                <a:latin typeface="Arial"/>
                <a:cs typeface="Arial"/>
              </a:rPr>
              <a:t>your </a:t>
            </a:r>
            <a:r>
              <a:rPr sz="1050" spc="-35" dirty="0">
                <a:latin typeface="Arial"/>
                <a:cs typeface="Arial"/>
              </a:rPr>
              <a:t>mind </a:t>
            </a:r>
            <a:r>
              <a:rPr sz="1050" spc="-15" dirty="0">
                <a:latin typeface="Arial"/>
                <a:cs typeface="Arial"/>
              </a:rPr>
              <a:t>(or </a:t>
            </a:r>
            <a:r>
              <a:rPr sz="1050" spc="-85" dirty="0">
                <a:latin typeface="Arial"/>
                <a:cs typeface="Arial"/>
              </a:rPr>
              <a:t>reuse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60" dirty="0">
                <a:latin typeface="Arial"/>
                <a:cs typeface="Arial"/>
              </a:rPr>
              <a:t>undesired </a:t>
            </a:r>
            <a:r>
              <a:rPr sz="1050" spc="-65" dirty="0">
                <a:latin typeface="Arial"/>
                <a:cs typeface="Arial"/>
              </a:rPr>
              <a:t>FO </a:t>
            </a:r>
            <a:r>
              <a:rPr sz="1050" spc="-25" dirty="0">
                <a:latin typeface="Arial"/>
                <a:cs typeface="Arial"/>
              </a:rPr>
              <a:t>linked): </a:t>
            </a:r>
            <a:r>
              <a:rPr sz="1050" spc="-55" dirty="0">
                <a:latin typeface="Arial"/>
                <a:cs typeface="Arial"/>
              </a:rPr>
              <a:t>Software </a:t>
            </a:r>
            <a:r>
              <a:rPr sz="1050" spc="-85" dirty="0">
                <a:latin typeface="Arial"/>
                <a:cs typeface="Arial"/>
              </a:rPr>
              <a:t>Used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Gain </a:t>
            </a:r>
            <a:r>
              <a:rPr sz="1050" spc="-30" dirty="0">
                <a:latin typeface="Arial"/>
                <a:cs typeface="Arial"/>
              </a:rPr>
              <a:t>Ontology  </a:t>
            </a:r>
            <a:r>
              <a:rPr sz="1050" spc="-35" dirty="0">
                <a:latin typeface="Arial"/>
                <a:cs typeface="Arial"/>
              </a:rPr>
              <a:t>Interchangeability (SUGOI)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swap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FO</a:t>
            </a:r>
            <a:endParaRPr sz="1050" dirty="0">
              <a:latin typeface="Arial"/>
              <a:cs typeface="Arial"/>
            </a:endParaRPr>
          </a:p>
          <a:p>
            <a:pPr marL="184150" marR="29781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85" dirty="0">
                <a:latin typeface="Courier New"/>
                <a:cs typeface="Courier New"/>
                <a:hlinkClick r:id="rId8"/>
              </a:rPr>
              <a:t>http://www.thezfiles.co.za/ROMULUS/</a:t>
            </a:r>
            <a:r>
              <a:rPr sz="1050" spc="-85" dirty="0">
                <a:latin typeface="Courier New"/>
                <a:cs typeface="Courier New"/>
              </a:rPr>
              <a:t> </a:t>
            </a:r>
            <a:r>
              <a:rPr sz="1050" spc="-35" dirty="0">
                <a:latin typeface="Arial"/>
                <a:cs typeface="Arial"/>
              </a:rPr>
              <a:t>(and </a:t>
            </a:r>
            <a:r>
              <a:rPr sz="1050" spc="-40" dirty="0">
                <a:latin typeface="Arial"/>
                <a:cs typeface="Arial"/>
              </a:rPr>
              <a:t>related  </a:t>
            </a:r>
            <a:r>
              <a:rPr sz="1050" spc="-50" dirty="0">
                <a:latin typeface="Arial"/>
                <a:cs typeface="Arial"/>
              </a:rPr>
              <a:t>papers)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33/46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3264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5042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7294" y="491591"/>
            <a:ext cx="3418204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Section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content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comparison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alignments </a:t>
            </a:r>
            <a:r>
              <a:rPr sz="1050" spc="-60" dirty="0">
                <a:latin typeface="Arial"/>
                <a:cs typeface="Arial"/>
              </a:rPr>
              <a:t>numbered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bold </a:t>
            </a:r>
            <a:r>
              <a:rPr sz="1050" dirty="0">
                <a:latin typeface="Arial"/>
                <a:cs typeface="Arial"/>
              </a:rPr>
              <a:t>font </a:t>
            </a:r>
            <a:r>
              <a:rPr sz="1050" spc="-65" dirty="0">
                <a:latin typeface="Arial"/>
                <a:cs typeface="Arial"/>
              </a:rPr>
              <a:t>can  also 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mapped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36085" y="152064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70527" y="180406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4937" y="20874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9074" y="223172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44937" y="237595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98467" y="237595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4784" y="2520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2592" y="252020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44937" y="266443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42790" y="294784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357466" y="1137272"/>
          <a:ext cx="4248006" cy="199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841"/>
                <a:gridCol w="943825"/>
                <a:gridCol w="992479"/>
                <a:gridCol w="272491"/>
                <a:gridCol w="871829"/>
                <a:gridCol w="907541"/>
              </a:tblGrid>
              <a:tr h="141706">
                <a:tc gridSpan="3">
                  <a:txBody>
                    <a:bodyPr/>
                    <a:lstStyle/>
                    <a:p>
                      <a:pPr marL="259715" algn="ctr">
                        <a:lnSpc>
                          <a:spcPts val="944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Entity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6435">
                        <a:lnSpc>
                          <a:spcPts val="944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property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1706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DOLCE-Lite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BFORO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DOLCE-Lite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BFORO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25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1.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endurant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Independent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Continuant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1.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generic-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located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2.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physical-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endurant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MaterialEntity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2.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generic-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location-of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46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3.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physical-object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Object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3.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part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part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4.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perdurant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Occurrent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4.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part-of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5.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process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Process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5.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proper-part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has 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proper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part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46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6.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quality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Quality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6.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proper-part-of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proper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9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7.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spatio-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temporal-region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SpatioTemporal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7.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participant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participant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8.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temporal-region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TemporalRegion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8.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participant-in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participates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46"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9.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space-region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4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SpatialRegion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30353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53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026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35</a:t>
            </a:r>
            <a:r>
              <a:rPr spc="50" dirty="0"/>
              <a:t>/46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45464" y="491591"/>
            <a:ext cx="27178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Exercise: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which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FO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this </a:t>
            </a:r>
            <a:r>
              <a:rPr sz="14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scenario?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7294" y="1213215"/>
            <a:ext cx="3913504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70" dirty="0">
                <a:latin typeface="Arial"/>
                <a:cs typeface="Arial"/>
              </a:rPr>
              <a:t>You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develop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heart </a:t>
            </a:r>
            <a:r>
              <a:rPr sz="1050" spc="-85" dirty="0">
                <a:latin typeface="Arial"/>
                <a:cs typeface="Arial"/>
              </a:rPr>
              <a:t>diseases. </a:t>
            </a:r>
            <a:r>
              <a:rPr sz="1050" spc="-35" dirty="0">
                <a:latin typeface="Arial"/>
                <a:cs typeface="Arial"/>
              </a:rPr>
              <a:t>The ontology  must </a:t>
            </a:r>
            <a:r>
              <a:rPr sz="1050" spc="-40" dirty="0">
                <a:latin typeface="Arial"/>
                <a:cs typeface="Arial"/>
              </a:rPr>
              <a:t>capture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intrinsic </a:t>
            </a:r>
            <a:r>
              <a:rPr sz="1050" spc="-35" dirty="0">
                <a:latin typeface="Arial"/>
                <a:cs typeface="Arial"/>
              </a:rPr>
              <a:t>nature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real </a:t>
            </a:r>
            <a:r>
              <a:rPr sz="1050" spc="-45" dirty="0">
                <a:latin typeface="Arial"/>
                <a:cs typeface="Arial"/>
              </a:rPr>
              <a:t>world </a:t>
            </a:r>
            <a:r>
              <a:rPr sz="1050" spc="-50" dirty="0">
                <a:latin typeface="Arial"/>
                <a:cs typeface="Arial"/>
              </a:rPr>
              <a:t>only. </a:t>
            </a:r>
            <a:r>
              <a:rPr sz="1050" spc="-70" dirty="0">
                <a:latin typeface="Arial"/>
                <a:cs typeface="Arial"/>
              </a:rPr>
              <a:t>As </a:t>
            </a:r>
            <a:r>
              <a:rPr sz="1050" spc="-60" dirty="0">
                <a:latin typeface="Arial"/>
                <a:cs typeface="Arial"/>
              </a:rPr>
              <a:t>such,  </a:t>
            </a:r>
            <a:r>
              <a:rPr sz="1050" spc="-30" dirty="0">
                <a:latin typeface="Arial"/>
                <a:cs typeface="Arial"/>
              </a:rPr>
              <a:t>entities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60" dirty="0">
                <a:latin typeface="Arial"/>
                <a:cs typeface="Arial"/>
              </a:rPr>
              <a:t>extended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90" dirty="0">
                <a:latin typeface="Arial"/>
                <a:cs typeface="Arial"/>
              </a:rPr>
              <a:t>space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0" dirty="0">
                <a:latin typeface="Arial"/>
                <a:cs typeface="Arial"/>
              </a:rPr>
              <a:t>time </a:t>
            </a:r>
            <a:r>
              <a:rPr sz="1050" spc="-35" dirty="0">
                <a:latin typeface="Arial"/>
                <a:cs typeface="Arial"/>
              </a:rPr>
              <a:t>must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found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ontology. </a:t>
            </a:r>
            <a:r>
              <a:rPr sz="1050" spc="-65" dirty="0">
                <a:latin typeface="Arial"/>
                <a:cs typeface="Arial"/>
              </a:rPr>
              <a:t>Possible </a:t>
            </a:r>
            <a:r>
              <a:rPr sz="1050" spc="-20" dirty="0">
                <a:latin typeface="Arial"/>
                <a:cs typeface="Arial"/>
              </a:rPr>
              <a:t>future </a:t>
            </a:r>
            <a:r>
              <a:rPr sz="1050" spc="-35" dirty="0">
                <a:latin typeface="Arial"/>
                <a:cs typeface="Arial"/>
              </a:rPr>
              <a:t>conditions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45" dirty="0">
                <a:latin typeface="Arial"/>
                <a:cs typeface="Arial"/>
              </a:rPr>
              <a:t>predicted </a:t>
            </a:r>
            <a:r>
              <a:rPr sz="1050" spc="-60" dirty="0">
                <a:latin typeface="Arial"/>
                <a:cs typeface="Arial"/>
              </a:rPr>
              <a:t>and  previous </a:t>
            </a:r>
            <a:r>
              <a:rPr sz="1050" spc="-35" dirty="0">
                <a:latin typeface="Arial"/>
                <a:cs typeface="Arial"/>
              </a:rPr>
              <a:t>conditions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heart </a:t>
            </a:r>
            <a:r>
              <a:rPr sz="1050" spc="-35" dirty="0">
                <a:latin typeface="Arial"/>
                <a:cs typeface="Arial"/>
              </a:rPr>
              <a:t>must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50" dirty="0">
                <a:latin typeface="Arial"/>
                <a:cs typeface="Arial"/>
              </a:rPr>
              <a:t>modelled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ontology.  </a:t>
            </a:r>
            <a:r>
              <a:rPr sz="1050" spc="-70" dirty="0">
                <a:latin typeface="Arial"/>
                <a:cs typeface="Arial"/>
              </a:rPr>
              <a:t>Since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biological </a:t>
            </a:r>
            <a:r>
              <a:rPr sz="1050" spc="-40" dirty="0">
                <a:latin typeface="Arial"/>
                <a:cs typeface="Arial"/>
              </a:rPr>
              <a:t>ontology,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55" dirty="0">
                <a:latin typeface="Arial"/>
                <a:cs typeface="Arial"/>
              </a:rPr>
              <a:t>wish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register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40" dirty="0">
                <a:latin typeface="Arial"/>
                <a:cs typeface="Arial"/>
              </a:rPr>
              <a:t>OBO </a:t>
            </a:r>
            <a:r>
              <a:rPr sz="1050" spc="-35" dirty="0">
                <a:latin typeface="Arial"/>
                <a:cs typeface="Arial"/>
              </a:rPr>
              <a:t>foundry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0" dirty="0">
                <a:latin typeface="Arial"/>
                <a:cs typeface="Arial"/>
              </a:rPr>
              <a:t>allow </a:t>
            </a:r>
            <a:r>
              <a:rPr sz="1050" spc="-85" dirty="0">
                <a:latin typeface="Arial"/>
                <a:cs typeface="Arial"/>
              </a:rPr>
              <a:t>reuse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5" dirty="0">
                <a:latin typeface="Arial"/>
                <a:cs typeface="Arial"/>
              </a:rPr>
              <a:t>integration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40" dirty="0">
                <a:latin typeface="Arial"/>
                <a:cs typeface="Arial"/>
              </a:rPr>
              <a:t>ontologies.  </a:t>
            </a:r>
            <a:r>
              <a:rPr sz="1050" spc="-25" dirty="0">
                <a:latin typeface="Arial"/>
                <a:cs typeface="Arial"/>
              </a:rPr>
              <a:t>This </a:t>
            </a:r>
            <a:r>
              <a:rPr sz="1050" spc="-35" dirty="0">
                <a:latin typeface="Arial"/>
                <a:cs typeface="Arial"/>
              </a:rPr>
              <a:t>ontology must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modelled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65" dirty="0">
                <a:latin typeface="Arial"/>
                <a:cs typeface="Arial"/>
              </a:rPr>
              <a:t>2  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EL.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36</a:t>
            </a:r>
            <a:r>
              <a:rPr spc="50" dirty="0"/>
              <a:t>/46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45464" y="491591"/>
            <a:ext cx="27178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Exercise: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which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FO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this </a:t>
            </a:r>
            <a:r>
              <a:rPr sz="14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scenario?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7294" y="1213215"/>
            <a:ext cx="3913504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70" dirty="0">
                <a:latin typeface="Arial"/>
                <a:cs typeface="Arial"/>
              </a:rPr>
              <a:t>You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develop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heart </a:t>
            </a:r>
            <a:r>
              <a:rPr sz="1050" spc="-85" dirty="0">
                <a:latin typeface="Arial"/>
                <a:cs typeface="Arial"/>
              </a:rPr>
              <a:t>diseases. </a:t>
            </a:r>
            <a:r>
              <a:rPr sz="1050" spc="-35" dirty="0">
                <a:latin typeface="Arial"/>
                <a:cs typeface="Arial"/>
              </a:rPr>
              <a:t>The ontology  must </a:t>
            </a:r>
            <a:r>
              <a:rPr sz="1050" spc="-40" dirty="0">
                <a:latin typeface="Arial"/>
                <a:cs typeface="Arial"/>
              </a:rPr>
              <a:t>capture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intrinsic </a:t>
            </a:r>
            <a:r>
              <a:rPr sz="1050" spc="-35" dirty="0">
                <a:latin typeface="Arial"/>
                <a:cs typeface="Arial"/>
              </a:rPr>
              <a:t>nature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real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world </a:t>
            </a:r>
            <a:r>
              <a:rPr sz="1050" spc="-30" dirty="0">
                <a:solidFill>
                  <a:srgbClr val="009A55"/>
                </a:solidFill>
                <a:latin typeface="Arial"/>
                <a:cs typeface="Arial"/>
              </a:rPr>
              <a:t>only</a:t>
            </a:r>
            <a:r>
              <a:rPr sz="1050" spc="-30" dirty="0">
                <a:latin typeface="Arial"/>
                <a:cs typeface="Arial"/>
              </a:rPr>
              <a:t>. </a:t>
            </a:r>
            <a:r>
              <a:rPr sz="1050" spc="-70" dirty="0">
                <a:latin typeface="Arial"/>
                <a:cs typeface="Arial"/>
              </a:rPr>
              <a:t>As </a:t>
            </a:r>
            <a:r>
              <a:rPr sz="1050" spc="-60" dirty="0">
                <a:latin typeface="Arial"/>
                <a:cs typeface="Arial"/>
              </a:rPr>
              <a:t>such,  </a:t>
            </a:r>
            <a:r>
              <a:rPr sz="1050" spc="-30" dirty="0">
                <a:solidFill>
                  <a:srgbClr val="009A55"/>
                </a:solidFill>
                <a:latin typeface="Arial"/>
                <a:cs typeface="Arial"/>
              </a:rPr>
              <a:t>entities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that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spc="-10" dirty="0">
                <a:solidFill>
                  <a:srgbClr val="009A55"/>
                </a:solidFill>
                <a:latin typeface="Arial"/>
                <a:cs typeface="Arial"/>
              </a:rPr>
              <a:t>not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extended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in </a:t>
            </a:r>
            <a:r>
              <a:rPr sz="1050" spc="-90" dirty="0">
                <a:solidFill>
                  <a:srgbClr val="009A55"/>
                </a:solidFill>
                <a:latin typeface="Arial"/>
                <a:cs typeface="Arial"/>
              </a:rPr>
              <a:t>space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and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time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must </a:t>
            </a:r>
            <a:r>
              <a:rPr sz="1050" spc="-10" dirty="0">
                <a:solidFill>
                  <a:srgbClr val="009A55"/>
                </a:solidFill>
                <a:latin typeface="Arial"/>
                <a:cs typeface="Arial"/>
              </a:rPr>
              <a:t>not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be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found 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in </a:t>
            </a:r>
            <a:r>
              <a:rPr sz="1050" spc="-30" dirty="0">
                <a:solidFill>
                  <a:srgbClr val="009A55"/>
                </a:solidFill>
                <a:latin typeface="Arial"/>
                <a:cs typeface="Arial"/>
              </a:rPr>
              <a:t>the ontology</a:t>
            </a:r>
            <a:r>
              <a:rPr sz="1050" spc="-30" dirty="0">
                <a:latin typeface="Arial"/>
                <a:cs typeface="Arial"/>
              </a:rPr>
              <a:t>. </a:t>
            </a:r>
            <a:r>
              <a:rPr sz="1050" spc="-65" dirty="0">
                <a:solidFill>
                  <a:srgbClr val="009A55"/>
                </a:solidFill>
                <a:latin typeface="Arial"/>
                <a:cs typeface="Arial"/>
              </a:rPr>
              <a:t>Possible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future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conditions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45" dirty="0">
                <a:latin typeface="Arial"/>
                <a:cs typeface="Arial"/>
              </a:rPr>
              <a:t>predicted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and  previous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conditions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heart </a:t>
            </a:r>
            <a:r>
              <a:rPr sz="1050" spc="-35" dirty="0">
                <a:latin typeface="Arial"/>
                <a:cs typeface="Arial"/>
              </a:rPr>
              <a:t>must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50" dirty="0">
                <a:latin typeface="Arial"/>
                <a:cs typeface="Arial"/>
              </a:rPr>
              <a:t>modelled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ontology.  </a:t>
            </a:r>
            <a:r>
              <a:rPr sz="1050" spc="-70" dirty="0">
                <a:latin typeface="Arial"/>
                <a:cs typeface="Arial"/>
              </a:rPr>
              <a:t>Since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biological </a:t>
            </a:r>
            <a:r>
              <a:rPr sz="1050" spc="-40" dirty="0">
                <a:latin typeface="Arial"/>
                <a:cs typeface="Arial"/>
              </a:rPr>
              <a:t>ontology,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55" dirty="0">
                <a:latin typeface="Arial"/>
                <a:cs typeface="Arial"/>
              </a:rPr>
              <a:t>wish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register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OBO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foundry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0" dirty="0">
                <a:latin typeface="Arial"/>
                <a:cs typeface="Arial"/>
              </a:rPr>
              <a:t>allow </a:t>
            </a:r>
            <a:r>
              <a:rPr sz="1050" spc="-85" dirty="0">
                <a:solidFill>
                  <a:srgbClr val="009A55"/>
                </a:solidFill>
                <a:latin typeface="Arial"/>
                <a:cs typeface="Arial"/>
              </a:rPr>
              <a:t>reuse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and </a:t>
            </a:r>
            <a:r>
              <a:rPr sz="1050" spc="-25" dirty="0">
                <a:solidFill>
                  <a:srgbClr val="009A55"/>
                </a:solidFill>
                <a:latin typeface="Arial"/>
                <a:cs typeface="Arial"/>
              </a:rPr>
              <a:t>integration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40" dirty="0">
                <a:latin typeface="Arial"/>
                <a:cs typeface="Arial"/>
              </a:rPr>
              <a:t>ontologies.  </a:t>
            </a:r>
            <a:r>
              <a:rPr sz="1050" spc="-25" dirty="0">
                <a:latin typeface="Arial"/>
                <a:cs typeface="Arial"/>
              </a:rPr>
              <a:t>This </a:t>
            </a:r>
            <a:r>
              <a:rPr sz="1050" spc="-35" dirty="0">
                <a:latin typeface="Arial"/>
                <a:cs typeface="Arial"/>
              </a:rPr>
              <a:t>ontology must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0" dirty="0">
                <a:latin typeface="Arial"/>
                <a:cs typeface="Arial"/>
              </a:rPr>
              <a:t>modelled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OWL </a:t>
            </a:r>
            <a:r>
              <a:rPr sz="1050" spc="-65" dirty="0">
                <a:solidFill>
                  <a:srgbClr val="009A55"/>
                </a:solidFill>
                <a:latin typeface="Arial"/>
                <a:cs typeface="Arial"/>
              </a:rPr>
              <a:t>2  </a:t>
            </a:r>
            <a:r>
              <a:rPr sz="1050" spc="145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EL</a:t>
            </a:r>
            <a:r>
              <a:rPr sz="1050" spc="-4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77670" y="491591"/>
            <a:ext cx="16529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practical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effects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44275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80461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99443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29809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1366492"/>
            <a:ext cx="3738055" cy="1181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46355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Adding </a:t>
            </a:r>
            <a:r>
              <a:rPr sz="1050" spc="-50" dirty="0">
                <a:latin typeface="Arial"/>
                <a:cs typeface="Arial"/>
              </a:rPr>
              <a:t>DOLCE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increase </a:t>
            </a:r>
            <a:r>
              <a:rPr sz="1050" spc="-60" dirty="0">
                <a:latin typeface="Arial"/>
                <a:cs typeface="Arial"/>
              </a:rPr>
              <a:t>reasoning </a:t>
            </a:r>
            <a:r>
              <a:rPr sz="1050" spc="-20" dirty="0">
                <a:latin typeface="Arial"/>
                <a:cs typeface="Arial"/>
              </a:rPr>
              <a:t>time </a:t>
            </a:r>
            <a:r>
              <a:rPr sz="1050" spc="10" dirty="0">
                <a:latin typeface="Arial"/>
                <a:cs typeface="Arial"/>
              </a:rPr>
              <a:t>(with </a:t>
            </a:r>
            <a:r>
              <a:rPr sz="1050" spc="-45" dirty="0">
                <a:latin typeface="Arial"/>
                <a:cs typeface="Arial"/>
              </a:rPr>
              <a:t>SUMO  </a:t>
            </a:r>
            <a:r>
              <a:rPr sz="1050" spc="-85" dirty="0">
                <a:latin typeface="Arial"/>
                <a:cs typeface="Arial"/>
              </a:rPr>
              <a:t>even  </a:t>
            </a:r>
            <a:r>
              <a:rPr sz="1050" spc="-55" dirty="0">
                <a:latin typeface="Arial"/>
                <a:cs typeface="Arial"/>
              </a:rPr>
              <a:t>much  </a:t>
            </a:r>
            <a:r>
              <a:rPr sz="1050" spc="-70" dirty="0">
                <a:latin typeface="Arial"/>
                <a:cs typeface="Arial"/>
              </a:rPr>
              <a:t>more  </a:t>
            </a:r>
            <a:r>
              <a:rPr sz="1050" spc="-35" dirty="0">
                <a:latin typeface="Arial"/>
                <a:cs typeface="Arial"/>
              </a:rPr>
              <a:t>so);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50" dirty="0">
                <a:latin typeface="Arial"/>
                <a:cs typeface="Arial"/>
              </a:rPr>
              <a:t>BFO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v1</a:t>
            </a:r>
            <a:endParaRPr sz="1050" dirty="0">
              <a:latin typeface="Arial"/>
              <a:cs typeface="Arial"/>
            </a:endParaRPr>
          </a:p>
          <a:p>
            <a:pPr marL="183515" marR="253365" indent="-171450">
              <a:lnSpc>
                <a:spcPct val="106800"/>
              </a:lnSpc>
              <a:spcBef>
                <a:spcPts val="85"/>
              </a:spcBef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“jumping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bandwagon” </a:t>
            </a:r>
            <a:r>
              <a:rPr sz="1050" spc="-15" dirty="0">
                <a:latin typeface="Arial"/>
                <a:cs typeface="Arial"/>
              </a:rPr>
              <a:t>multiplier </a:t>
            </a:r>
            <a:r>
              <a:rPr sz="1050" spc="-30" dirty="0">
                <a:latin typeface="Arial"/>
                <a:cs typeface="Arial"/>
              </a:rPr>
              <a:t>effect; </a:t>
            </a:r>
            <a:r>
              <a:rPr sz="1050" spc="-40" dirty="0">
                <a:latin typeface="Arial"/>
                <a:cs typeface="Arial"/>
              </a:rPr>
              <a:t>e.g.:  </a:t>
            </a:r>
            <a:endParaRPr lang="en-US" sz="1050" spc="-40" dirty="0" smtClean="0">
              <a:latin typeface="Arial"/>
              <a:cs typeface="Arial"/>
            </a:endParaRPr>
          </a:p>
          <a:p>
            <a:pPr marL="640715" marR="253365" lvl="1" indent="-171450">
              <a:lnSpc>
                <a:spcPct val="106800"/>
              </a:lnSpc>
              <a:spcBef>
                <a:spcPts val="85"/>
              </a:spcBef>
              <a:buFont typeface="Arial"/>
              <a:buChar char="•"/>
            </a:pPr>
            <a:r>
              <a:rPr sz="1000" spc="-50" dirty="0" smtClean="0">
                <a:latin typeface="Arial"/>
                <a:cs typeface="Arial"/>
              </a:rPr>
              <a:t>Using </a:t>
            </a:r>
            <a:r>
              <a:rPr sz="1000" spc="-45" dirty="0">
                <a:latin typeface="Arial"/>
                <a:cs typeface="Arial"/>
              </a:rPr>
              <a:t>BFO </a:t>
            </a:r>
            <a:r>
              <a:rPr sz="1000" spc="-80" dirty="0">
                <a:latin typeface="Arial"/>
                <a:cs typeface="Arial"/>
              </a:rPr>
              <a:t>makes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70" dirty="0">
                <a:latin typeface="Arial"/>
                <a:cs typeface="Arial"/>
              </a:rPr>
              <a:t>easier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align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35" dirty="0">
                <a:latin typeface="Arial"/>
                <a:cs typeface="Arial"/>
              </a:rPr>
              <a:t>biology  </a:t>
            </a:r>
            <a:r>
              <a:rPr sz="1000" spc="-40" dirty="0">
                <a:latin typeface="Arial"/>
                <a:cs typeface="Arial"/>
              </a:rPr>
              <a:t>ontologies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OBO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Foundry</a:t>
            </a:r>
            <a:endParaRPr lang="en-US" sz="1000" dirty="0">
              <a:latin typeface="Arial"/>
              <a:cs typeface="Arial"/>
            </a:endParaRPr>
          </a:p>
          <a:p>
            <a:pPr marL="640715" marR="253365" lvl="1" indent="-171450">
              <a:lnSpc>
                <a:spcPct val="106800"/>
              </a:lnSpc>
              <a:spcBef>
                <a:spcPts val="8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There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65" dirty="0">
                <a:latin typeface="Arial"/>
                <a:cs typeface="Arial"/>
              </a:rPr>
              <a:t>several 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60" dirty="0">
                <a:latin typeface="Arial"/>
                <a:cs typeface="Arial"/>
              </a:rPr>
              <a:t>models 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55" dirty="0">
                <a:latin typeface="Arial"/>
                <a:cs typeface="Arial"/>
              </a:rPr>
              <a:t>UFO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already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37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8481" y="491591"/>
            <a:ext cx="29914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Modelling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effects:  compact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vs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elaborate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4405" y="704056"/>
            <a:ext cx="3499485" cy="2740660"/>
          </a:xfrm>
          <a:custGeom>
            <a:avLst/>
            <a:gdLst/>
            <a:ahLst/>
            <a:cxnLst/>
            <a:rect l="l" t="t" r="r" b="b"/>
            <a:pathLst>
              <a:path w="3499485" h="2740660">
                <a:moveTo>
                  <a:pt x="0" y="2740158"/>
                </a:moveTo>
                <a:lnTo>
                  <a:pt x="3499168" y="2740158"/>
                </a:lnTo>
                <a:lnTo>
                  <a:pt x="3499168" y="0"/>
                </a:lnTo>
                <a:lnTo>
                  <a:pt x="0" y="0"/>
                </a:lnTo>
                <a:lnTo>
                  <a:pt x="0" y="2740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8833" y="2891037"/>
            <a:ext cx="437396" cy="192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6671" y="3193355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64276" y="3186922"/>
            <a:ext cx="591771" cy="192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70631" y="3186922"/>
            <a:ext cx="591771" cy="192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87088" y="2871740"/>
            <a:ext cx="771875" cy="192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44901" y="2871740"/>
            <a:ext cx="649661" cy="192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780" y="1437338"/>
            <a:ext cx="424531" cy="1929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32713" y="1443770"/>
            <a:ext cx="508151" cy="180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92844" y="1379447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92844" y="1694630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37349" y="1701062"/>
            <a:ext cx="591771" cy="1929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2375" y="1366583"/>
            <a:ext cx="508151" cy="1929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81100" y="1694630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5213" y="845567"/>
            <a:ext cx="418099" cy="1929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2271" y="787676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1645" y="1038536"/>
            <a:ext cx="366640" cy="1929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16932" y="1038536"/>
            <a:ext cx="418099" cy="180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02271" y="1025671"/>
            <a:ext cx="508151" cy="1929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86412" y="787676"/>
            <a:ext cx="424531" cy="3666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86412" y="1173614"/>
            <a:ext cx="424531" cy="1929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37948" y="1977651"/>
            <a:ext cx="424531" cy="1929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84094" y="1977651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5213" y="2048406"/>
            <a:ext cx="829766" cy="1672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5213" y="1958354"/>
            <a:ext cx="829766" cy="1672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5213" y="2440776"/>
            <a:ext cx="919818" cy="1672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5213" y="2350724"/>
            <a:ext cx="919818" cy="1672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25605" y="2254239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25605" y="2562990"/>
            <a:ext cx="508151" cy="192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6541" y="2569422"/>
            <a:ext cx="591771" cy="192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1568" y="2247807"/>
            <a:ext cx="508151" cy="1929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13860" y="2562990"/>
            <a:ext cx="508151" cy="2572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13860" y="2241375"/>
            <a:ext cx="508151" cy="1929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490" y="2913819"/>
            <a:ext cx="360680" cy="116205"/>
          </a:xfrm>
          <a:custGeom>
            <a:avLst/>
            <a:gdLst/>
            <a:ahLst/>
            <a:cxnLst/>
            <a:rect l="l" t="t" r="r" b="b"/>
            <a:pathLst>
              <a:path w="360680" h="116205">
                <a:moveTo>
                  <a:pt x="0" y="0"/>
                </a:moveTo>
                <a:lnTo>
                  <a:pt x="360208" y="0"/>
                </a:lnTo>
                <a:lnTo>
                  <a:pt x="360208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40642" y="2913550"/>
            <a:ext cx="360680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latin typeface="Helvetica"/>
                <a:cs typeface="Helvetica"/>
              </a:rPr>
              <a:t>Person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06328" y="3216137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5" h="116204">
                <a:moveTo>
                  <a:pt x="0" y="0"/>
                </a:moveTo>
                <a:lnTo>
                  <a:pt x="430913" y="0"/>
                </a:lnTo>
                <a:lnTo>
                  <a:pt x="43091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08481" y="3215868"/>
            <a:ext cx="431165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latin typeface="Helvetica"/>
                <a:cs typeface="Helvetica"/>
              </a:rPr>
              <a:t>Employee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020079" y="3116424"/>
            <a:ext cx="1905" cy="100330"/>
          </a:xfrm>
          <a:custGeom>
            <a:avLst/>
            <a:gdLst/>
            <a:ahLst/>
            <a:cxnLst/>
            <a:rect l="l" t="t" r="r" b="b"/>
            <a:pathLst>
              <a:path w="1905" h="100330">
                <a:moveTo>
                  <a:pt x="1705" y="99713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5060" y="3039248"/>
            <a:ext cx="90170" cy="78105"/>
          </a:xfrm>
          <a:custGeom>
            <a:avLst/>
            <a:gdLst/>
            <a:ahLst/>
            <a:cxnLst/>
            <a:rect l="l" t="t" r="r" b="b"/>
            <a:pathLst>
              <a:path w="90169" h="78105">
                <a:moveTo>
                  <a:pt x="43699" y="0"/>
                </a:moveTo>
                <a:lnTo>
                  <a:pt x="0" y="77945"/>
                </a:lnTo>
                <a:lnTo>
                  <a:pt x="90038" y="76406"/>
                </a:lnTo>
                <a:lnTo>
                  <a:pt x="43699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18504" y="3267326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4">
                <a:moveTo>
                  <a:pt x="0" y="0"/>
                </a:moveTo>
                <a:lnTo>
                  <a:pt x="59457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621621" y="3199187"/>
            <a:ext cx="5588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*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47996" y="3169169"/>
            <a:ext cx="6858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603920" y="3208920"/>
            <a:ext cx="511809" cy="116205"/>
          </a:xfrm>
          <a:custGeom>
            <a:avLst/>
            <a:gdLst/>
            <a:ahLst/>
            <a:cxnLst/>
            <a:rect l="l" t="t" r="r" b="b"/>
            <a:pathLst>
              <a:path w="511810" h="116204">
                <a:moveTo>
                  <a:pt x="0" y="0"/>
                </a:moveTo>
                <a:lnTo>
                  <a:pt x="511367" y="0"/>
                </a:lnTo>
                <a:lnTo>
                  <a:pt x="511367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06086" y="3209435"/>
            <a:ext cx="508634" cy="116205"/>
          </a:xfrm>
          <a:custGeom>
            <a:avLst/>
            <a:gdLst/>
            <a:ahLst/>
            <a:cxnLst/>
            <a:rect l="l" t="t" r="r" b="b"/>
            <a:pathLst>
              <a:path w="508635" h="116204">
                <a:moveTo>
                  <a:pt x="0" y="0"/>
                </a:moveTo>
                <a:lnTo>
                  <a:pt x="508151" y="0"/>
                </a:lnTo>
                <a:lnTo>
                  <a:pt x="50815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716066" y="3216340"/>
            <a:ext cx="28765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Person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713075" y="3208920"/>
            <a:ext cx="511809" cy="116205"/>
          </a:xfrm>
          <a:custGeom>
            <a:avLst/>
            <a:gdLst/>
            <a:ahLst/>
            <a:cxnLst/>
            <a:rect l="l" t="t" r="r" b="b"/>
            <a:pathLst>
              <a:path w="511810" h="116204">
                <a:moveTo>
                  <a:pt x="0" y="0"/>
                </a:moveTo>
                <a:lnTo>
                  <a:pt x="511367" y="0"/>
                </a:lnTo>
                <a:lnTo>
                  <a:pt x="511367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12441" y="3209435"/>
            <a:ext cx="514984" cy="116205"/>
          </a:xfrm>
          <a:custGeom>
            <a:avLst/>
            <a:gdLst/>
            <a:ahLst/>
            <a:cxnLst/>
            <a:rect l="l" t="t" r="r" b="b"/>
            <a:pathLst>
              <a:path w="514985" h="116204">
                <a:moveTo>
                  <a:pt x="0" y="0"/>
                </a:moveTo>
                <a:lnTo>
                  <a:pt x="514583" y="0"/>
                </a:lnTo>
                <a:lnTo>
                  <a:pt x="51458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773737" y="3216340"/>
            <a:ext cx="39052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Employee</a:t>
            </a:r>
            <a:endParaRPr sz="600" dirty="0">
              <a:latin typeface="Helvetica"/>
              <a:cs typeface="Helvetica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530987" y="2894982"/>
            <a:ext cx="690880" cy="116205"/>
          </a:xfrm>
          <a:custGeom>
            <a:avLst/>
            <a:gdLst/>
            <a:ahLst/>
            <a:cxnLst/>
            <a:rect l="l" t="t" r="r" b="b"/>
            <a:pathLst>
              <a:path w="690880" h="116205">
                <a:moveTo>
                  <a:pt x="0" y="0"/>
                </a:moveTo>
                <a:lnTo>
                  <a:pt x="690788" y="0"/>
                </a:lnTo>
                <a:lnTo>
                  <a:pt x="690788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86742" y="2894982"/>
            <a:ext cx="572135" cy="116205"/>
          </a:xfrm>
          <a:custGeom>
            <a:avLst/>
            <a:gdLst/>
            <a:ahLst/>
            <a:cxnLst/>
            <a:rect l="l" t="t" r="r" b="b"/>
            <a:pathLst>
              <a:path w="572135" h="116205">
                <a:moveTo>
                  <a:pt x="0" y="0"/>
                </a:moveTo>
                <a:lnTo>
                  <a:pt x="571861" y="0"/>
                </a:lnTo>
                <a:lnTo>
                  <a:pt x="57186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76242" y="309936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132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28139" y="3022180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69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68147" y="3097577"/>
            <a:ext cx="3175" cy="113030"/>
          </a:xfrm>
          <a:custGeom>
            <a:avLst/>
            <a:gdLst/>
            <a:ahLst/>
            <a:cxnLst/>
            <a:rect l="l" t="t" r="r" b="b"/>
            <a:pathLst>
              <a:path w="3175" h="113030">
                <a:moveTo>
                  <a:pt x="0" y="112587"/>
                </a:moveTo>
                <a:lnTo>
                  <a:pt x="2554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25688" y="3020409"/>
            <a:ext cx="90170" cy="78740"/>
          </a:xfrm>
          <a:custGeom>
            <a:avLst/>
            <a:gdLst/>
            <a:ahLst/>
            <a:cxnLst/>
            <a:rect l="l" t="t" r="r" b="b"/>
            <a:pathLst>
              <a:path w="90169" h="78739">
                <a:moveTo>
                  <a:pt x="46766" y="0"/>
                </a:moveTo>
                <a:lnTo>
                  <a:pt x="0" y="76146"/>
                </a:lnTo>
                <a:lnTo>
                  <a:pt x="90028" y="78189"/>
                </a:lnTo>
                <a:lnTo>
                  <a:pt x="4676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1532114" y="2891037"/>
          <a:ext cx="1723854" cy="13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255"/>
                <a:gridCol w="463125"/>
                <a:gridCol w="572474"/>
              </a:tblGrid>
              <a:tr h="57890">
                <a:tc row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Physical</a:t>
                      </a:r>
                      <a:r>
                        <a:rPr sz="600" b="1" spc="-50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600" b="1" dirty="0">
                          <a:latin typeface="Helvetica"/>
                          <a:cs typeface="Helvetica"/>
                        </a:rPr>
                        <a:t>object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444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455"/>
                        </a:lnSpc>
                      </a:pPr>
                      <a:r>
                        <a:rPr sz="650" dirty="0">
                          <a:latin typeface="Helvetica Neue"/>
                          <a:cs typeface="Helvetica Neue"/>
                        </a:rPr>
                        <a:t>inhe</a:t>
                      </a:r>
                      <a:r>
                        <a:rPr sz="650" spc="-15" dirty="0">
                          <a:latin typeface="Helvetica Neue"/>
                          <a:cs typeface="Helvetica Neue"/>
                        </a:rPr>
                        <a:t>r</a:t>
                      </a:r>
                      <a:r>
                        <a:rPr sz="650" dirty="0">
                          <a:latin typeface="Helvetica Neue"/>
                          <a:cs typeface="Helvetica Neue"/>
                        </a:rPr>
                        <a:t>ence</a:t>
                      </a:r>
                      <a:endParaRPr sz="65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Social</a:t>
                      </a:r>
                      <a:r>
                        <a:rPr sz="600" b="1" spc="-55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600" b="1" dirty="0">
                          <a:latin typeface="Helvetica"/>
                          <a:cs typeface="Helvetica"/>
                        </a:rPr>
                        <a:t>Object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444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630"/>
                        </a:lnSpc>
                        <a:tabLst>
                          <a:tab pos="385445" algn="l"/>
                        </a:tabLst>
                      </a:pPr>
                      <a:r>
                        <a:rPr sz="600" dirty="0">
                          <a:latin typeface="Helvetica"/>
                          <a:cs typeface="Helvetica"/>
                        </a:rPr>
                        <a:t>1	*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7" name="object 117"/>
          <p:cNvSpPr txBox="1"/>
          <p:nvPr/>
        </p:nvSpPr>
        <p:spPr>
          <a:xfrm>
            <a:off x="599647" y="3081223"/>
            <a:ext cx="107314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E.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308060" y="3071676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9647" y="1467104"/>
            <a:ext cx="11430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B.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845942" y="1459688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49881" y="1462736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73814" y="1469168"/>
            <a:ext cx="431165" cy="103505"/>
          </a:xfrm>
          <a:custGeom>
            <a:avLst/>
            <a:gdLst/>
            <a:ahLst/>
            <a:cxnLst/>
            <a:rect l="l" t="t" r="r" b="b"/>
            <a:pathLst>
              <a:path w="431164" h="103505">
                <a:moveTo>
                  <a:pt x="0" y="0"/>
                </a:moveTo>
                <a:lnTo>
                  <a:pt x="430912" y="0"/>
                </a:lnTo>
                <a:lnTo>
                  <a:pt x="430912" y="102916"/>
                </a:lnTo>
                <a:lnTo>
                  <a:pt x="0" y="102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3" name="object 123"/>
          <p:cNvGraphicFramePr>
            <a:graphicFrameLocks noGrp="1"/>
          </p:cNvGraphicFramePr>
          <p:nvPr/>
        </p:nvGraphicFramePr>
        <p:xfrm>
          <a:off x="747374" y="1463067"/>
          <a:ext cx="1054894" cy="18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3"/>
                <a:gridCol w="276588"/>
                <a:gridCol w="430963"/>
              </a:tblGrid>
              <a:tr h="54674">
                <a:tc rowSpan="2">
                  <a:txBody>
                    <a:bodyPr/>
                    <a:lstStyle/>
                    <a:p>
                      <a:pPr marL="34290">
                        <a:lnSpc>
                          <a:spcPts val="700"/>
                        </a:lnSpc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Runner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465">
                        <a:lnSpc>
                          <a:spcPts val="700"/>
                        </a:lnSpc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Marathon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4" name="object 124"/>
          <p:cNvSpPr txBox="1"/>
          <p:nvPr/>
        </p:nvSpPr>
        <p:spPr>
          <a:xfrm>
            <a:off x="1105355" y="1502424"/>
            <a:ext cx="26479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aseline="37037" dirty="0">
                <a:latin typeface="Helvetica"/>
                <a:cs typeface="Helvetica"/>
              </a:rPr>
              <a:t>*</a:t>
            </a:r>
            <a:r>
              <a:rPr sz="900" spc="-142" baseline="37037" dirty="0">
                <a:latin typeface="Helvetica"/>
                <a:cs typeface="Helvetica"/>
              </a:rPr>
              <a:t> </a:t>
            </a:r>
            <a:r>
              <a:rPr sz="650" dirty="0">
                <a:latin typeface="Helvetica Neue"/>
                <a:cs typeface="Helvetica Neue"/>
              </a:rPr>
              <a:t>run</a:t>
            </a:r>
            <a:r>
              <a:rPr sz="650" spc="45" dirty="0">
                <a:latin typeface="Helvetica Neue"/>
                <a:cs typeface="Helvetica Neue"/>
              </a:rPr>
              <a:t>s</a:t>
            </a:r>
            <a:r>
              <a:rPr sz="900" baseline="41666" dirty="0">
                <a:latin typeface="Helvetica"/>
                <a:cs typeface="Helvetica"/>
              </a:rPr>
              <a:t>*</a:t>
            </a:r>
            <a:endParaRPr sz="900" baseline="41666">
              <a:latin typeface="Helvetica"/>
              <a:cs typeface="Helvetic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834122" y="1399868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3" y="0"/>
                </a:lnTo>
                <a:lnTo>
                  <a:pt x="43091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834654" y="1401960"/>
            <a:ext cx="431165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5"/>
              </a:spcBef>
            </a:pPr>
            <a:r>
              <a:rPr sz="600" b="1" dirty="0">
                <a:latin typeface="Helvetica"/>
                <a:cs typeface="Helvetica"/>
              </a:rPr>
              <a:t>Perdurant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834122" y="1715050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3" y="0"/>
                </a:lnTo>
                <a:lnTo>
                  <a:pt x="43091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34654" y="1717143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63" y="0"/>
                </a:lnTo>
                <a:lnTo>
                  <a:pt x="43096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53352" y="160248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112565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04553" y="1525297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69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81630" y="1721880"/>
            <a:ext cx="511809" cy="116205"/>
          </a:xfrm>
          <a:custGeom>
            <a:avLst/>
            <a:gdLst/>
            <a:ahLst/>
            <a:cxnLst/>
            <a:rect l="l" t="t" r="r" b="b"/>
            <a:pathLst>
              <a:path w="511810" h="116205">
                <a:moveTo>
                  <a:pt x="0" y="0"/>
                </a:moveTo>
                <a:lnTo>
                  <a:pt x="511367" y="0"/>
                </a:lnTo>
                <a:lnTo>
                  <a:pt x="511367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85591" y="1723575"/>
            <a:ext cx="508634" cy="116205"/>
          </a:xfrm>
          <a:custGeom>
            <a:avLst/>
            <a:gdLst/>
            <a:ahLst/>
            <a:cxnLst/>
            <a:rect l="l" t="t" r="r" b="b"/>
            <a:pathLst>
              <a:path w="508635" h="116205">
                <a:moveTo>
                  <a:pt x="0" y="0"/>
                </a:moveTo>
                <a:lnTo>
                  <a:pt x="508151" y="0"/>
                </a:lnTo>
                <a:lnTo>
                  <a:pt x="50815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89536" y="1729300"/>
            <a:ext cx="29591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Runner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026728" y="1392060"/>
            <a:ext cx="426720" cy="116205"/>
          </a:xfrm>
          <a:custGeom>
            <a:avLst/>
            <a:gdLst/>
            <a:ahLst/>
            <a:cxnLst/>
            <a:rect l="l" t="t" r="r" b="b"/>
            <a:pathLst>
              <a:path w="426719" h="116205">
                <a:moveTo>
                  <a:pt x="0" y="0"/>
                </a:moveTo>
                <a:lnTo>
                  <a:pt x="426731" y="0"/>
                </a:lnTo>
                <a:lnTo>
                  <a:pt x="42673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030617" y="1395528"/>
            <a:ext cx="424815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latin typeface="Helvetica"/>
                <a:cs typeface="Helvetica"/>
              </a:rPr>
              <a:t>Endurant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236451" y="160111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118997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91695" y="1523922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69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2210111" y="3262520"/>
            <a:ext cx="38989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inhe</a:t>
            </a:r>
            <a:r>
              <a:rPr sz="650" spc="-15" dirty="0">
                <a:latin typeface="Helvetica Neue"/>
                <a:cs typeface="Helvetica Neue"/>
              </a:rPr>
              <a:t>r</a:t>
            </a:r>
            <a:r>
              <a:rPr sz="650" dirty="0">
                <a:latin typeface="Helvetica Neue"/>
                <a:cs typeface="Helvetica Neue"/>
              </a:rPr>
              <a:t>ence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520555" y="1715050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2" y="0"/>
                </a:lnTo>
                <a:lnTo>
                  <a:pt x="430912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22910" y="1717143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63" y="0"/>
                </a:lnTo>
                <a:lnTo>
                  <a:pt x="43096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55606" y="165282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39577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96582" y="165562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35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93655" y="1775033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911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2495542" y="1691778"/>
            <a:ext cx="6858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265036" y="1768601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519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2768479" y="1722470"/>
            <a:ext cx="115443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4055" algn="l"/>
              </a:tabLst>
            </a:pPr>
            <a:r>
              <a:rPr sz="900" baseline="9259" dirty="0">
                <a:latin typeface="Helvetica"/>
                <a:cs typeface="Helvetica"/>
              </a:rPr>
              <a:t>*  </a:t>
            </a:r>
            <a:r>
              <a:rPr sz="900" spc="232" baseline="9259" dirty="0">
                <a:latin typeface="Helvetica"/>
                <a:cs typeface="Helvetica"/>
              </a:rPr>
              <a:t> </a:t>
            </a:r>
            <a:r>
              <a:rPr sz="600" b="1" dirty="0">
                <a:latin typeface="Helvetica"/>
                <a:cs typeface="Helvetica"/>
              </a:rPr>
              <a:t>Running    </a:t>
            </a:r>
            <a:r>
              <a:rPr sz="900" baseline="18518" dirty="0">
                <a:latin typeface="Helvetica"/>
                <a:cs typeface="Helvetica"/>
              </a:rPr>
              <a:t>*	</a:t>
            </a:r>
            <a:r>
              <a:rPr sz="900" baseline="27777" dirty="0">
                <a:latin typeface="Helvetica"/>
                <a:cs typeface="Helvetica"/>
              </a:rPr>
              <a:t>1 </a:t>
            </a:r>
            <a:r>
              <a:rPr sz="900" spc="75" baseline="27777" dirty="0">
                <a:latin typeface="Helvetica"/>
                <a:cs typeface="Helvetica"/>
              </a:rPr>
              <a:t> </a:t>
            </a:r>
            <a:r>
              <a:rPr sz="600" b="1" dirty="0">
                <a:latin typeface="Helvetica"/>
                <a:cs typeface="Helvetica"/>
              </a:rPr>
              <a:t>Marathon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416632" y="1828685"/>
            <a:ext cx="121348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1205" algn="l"/>
              </a:tabLst>
            </a:pPr>
            <a:r>
              <a:rPr sz="650" dirty="0">
                <a:latin typeface="Helvetica Neue"/>
                <a:cs typeface="Helvetica Neue"/>
              </a:rPr>
              <a:t>participation	</a:t>
            </a:r>
            <a:r>
              <a:rPr sz="975" baseline="4273" dirty="0">
                <a:latin typeface="Helvetica Neue"/>
                <a:cs typeface="Helvetica Neue"/>
              </a:rPr>
              <a:t>involvement</a:t>
            </a:r>
            <a:endParaRPr sz="975" baseline="4273">
              <a:latin typeface="Helvetica Neue"/>
              <a:cs typeface="Helvetica Neu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99647" y="803968"/>
            <a:ext cx="110489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A.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65103" y="794399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54330" y="865117"/>
            <a:ext cx="340995" cy="116205"/>
          </a:xfrm>
          <a:custGeom>
            <a:avLst/>
            <a:gdLst/>
            <a:ahLst/>
            <a:cxnLst/>
            <a:rect l="l" t="t" r="r" b="b"/>
            <a:pathLst>
              <a:path w="340994" h="116205">
                <a:moveTo>
                  <a:pt x="0" y="0"/>
                </a:moveTo>
                <a:lnTo>
                  <a:pt x="340911" y="0"/>
                </a:lnTo>
                <a:lnTo>
                  <a:pt x="34091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1109254" y="875835"/>
            <a:ext cx="40830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married</a:t>
            </a:r>
            <a:r>
              <a:rPr sz="650" spc="-65" dirty="0">
                <a:latin typeface="Helvetica Neue"/>
                <a:cs typeface="Helvetica Neue"/>
              </a:rPr>
              <a:t> </a:t>
            </a:r>
            <a:r>
              <a:rPr sz="650" dirty="0">
                <a:latin typeface="Helvetica Neue"/>
                <a:cs typeface="Helvetica Neue"/>
              </a:rPr>
              <a:t>to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844101" y="808265"/>
            <a:ext cx="430530" cy="116205"/>
          </a:xfrm>
          <a:custGeom>
            <a:avLst/>
            <a:gdLst/>
            <a:ahLst/>
            <a:cxnLst/>
            <a:rect l="l" t="t" r="r" b="b"/>
            <a:pathLst>
              <a:path w="430530" h="116205">
                <a:moveTo>
                  <a:pt x="0" y="0"/>
                </a:moveTo>
                <a:lnTo>
                  <a:pt x="430500" y="0"/>
                </a:lnTo>
                <a:lnTo>
                  <a:pt x="430500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25281" y="808265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54073" y="1114482"/>
            <a:ext cx="205104" cy="2540"/>
          </a:xfrm>
          <a:custGeom>
            <a:avLst/>
            <a:gdLst/>
            <a:ahLst/>
            <a:cxnLst/>
            <a:rect l="l" t="t" r="r" b="b"/>
            <a:pathLst>
              <a:path w="205105" h="2540">
                <a:moveTo>
                  <a:pt x="0" y="2119"/>
                </a:moveTo>
                <a:lnTo>
                  <a:pt x="204998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1404" y="1058744"/>
            <a:ext cx="289560" cy="116205"/>
          </a:xfrm>
          <a:custGeom>
            <a:avLst/>
            <a:gdLst/>
            <a:ahLst/>
            <a:cxnLst/>
            <a:rect l="l" t="t" r="r" b="b"/>
            <a:pathLst>
              <a:path w="289559" h="116205">
                <a:moveTo>
                  <a:pt x="0" y="0"/>
                </a:moveTo>
                <a:lnTo>
                  <a:pt x="289453" y="0"/>
                </a:lnTo>
                <a:lnTo>
                  <a:pt x="28945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763455" y="1061048"/>
            <a:ext cx="289560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"/>
              </a:spcBef>
            </a:pPr>
            <a:r>
              <a:rPr sz="600" b="1" dirty="0">
                <a:latin typeface="Helvetica"/>
                <a:cs typeface="Helvetica"/>
              </a:rPr>
              <a:t>Book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259071" y="1063024"/>
            <a:ext cx="340995" cy="103505"/>
          </a:xfrm>
          <a:custGeom>
            <a:avLst/>
            <a:gdLst/>
            <a:ahLst/>
            <a:cxnLst/>
            <a:rect l="l" t="t" r="r" b="b"/>
            <a:pathLst>
              <a:path w="340994" h="103505">
                <a:moveTo>
                  <a:pt x="0" y="0"/>
                </a:moveTo>
                <a:lnTo>
                  <a:pt x="340911" y="0"/>
                </a:lnTo>
                <a:lnTo>
                  <a:pt x="340911" y="102916"/>
                </a:lnTo>
                <a:lnTo>
                  <a:pt x="0" y="102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258742" y="1067481"/>
            <a:ext cx="340995" cy="1035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665"/>
              </a:lnSpc>
            </a:pPr>
            <a:r>
              <a:rPr sz="600" b="1" dirty="0">
                <a:latin typeface="Helvetica"/>
                <a:cs typeface="Helvetica"/>
              </a:rPr>
              <a:t>Person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87074" y="1155512"/>
            <a:ext cx="49784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borrowed</a:t>
            </a:r>
            <a:r>
              <a:rPr sz="650" spc="-70" dirty="0">
                <a:latin typeface="Helvetica Neue"/>
                <a:cs typeface="Helvetica Neue"/>
              </a:rPr>
              <a:t> </a:t>
            </a:r>
            <a:r>
              <a:rPr sz="650" dirty="0">
                <a:latin typeface="Helvetica Neue"/>
                <a:cs typeface="Helvetica Neue"/>
              </a:rPr>
              <a:t>by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277797" y="1044918"/>
            <a:ext cx="548005" cy="64135"/>
          </a:xfrm>
          <a:custGeom>
            <a:avLst/>
            <a:gdLst/>
            <a:ahLst/>
            <a:cxnLst/>
            <a:rect l="l" t="t" r="r" b="b"/>
            <a:pathLst>
              <a:path w="548005" h="64134">
                <a:moveTo>
                  <a:pt x="0" y="63949"/>
                </a:moveTo>
                <a:lnTo>
                  <a:pt x="547484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44101" y="1051351"/>
            <a:ext cx="430530" cy="116205"/>
          </a:xfrm>
          <a:custGeom>
            <a:avLst/>
            <a:gdLst/>
            <a:ahLst/>
            <a:cxnLst/>
            <a:rect l="l" t="t" r="r" b="b"/>
            <a:pathLst>
              <a:path w="430530" h="116205">
                <a:moveTo>
                  <a:pt x="0" y="0"/>
                </a:moveTo>
                <a:lnTo>
                  <a:pt x="430500" y="0"/>
                </a:lnTo>
                <a:lnTo>
                  <a:pt x="430500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844081" y="1054616"/>
            <a:ext cx="431165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latin typeface="Helvetica"/>
                <a:cs typeface="Helvetica"/>
              </a:rPr>
              <a:t>Bookloan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825281" y="987028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28222" y="990293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2889769" y="994448"/>
            <a:ext cx="21844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Book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453972" y="1077904"/>
            <a:ext cx="49022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participation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825281" y="1197952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828222" y="1202559"/>
            <a:ext cx="347345" cy="116205"/>
          </a:xfrm>
          <a:prstGeom prst="rect">
            <a:avLst/>
          </a:prstGeom>
          <a:ln w="6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715"/>
              </a:lnSpc>
            </a:pPr>
            <a:r>
              <a:rPr sz="600" b="1" dirty="0">
                <a:latin typeface="Helvetica"/>
                <a:cs typeface="Helvetica"/>
              </a:rPr>
              <a:t>Person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277797" y="1128164"/>
            <a:ext cx="544830" cy="127000"/>
          </a:xfrm>
          <a:custGeom>
            <a:avLst/>
            <a:gdLst/>
            <a:ahLst/>
            <a:cxnLst/>
            <a:rect l="l" t="t" r="r" b="b"/>
            <a:pathLst>
              <a:path w="544830" h="127000">
                <a:moveTo>
                  <a:pt x="0" y="0"/>
                </a:moveTo>
                <a:lnTo>
                  <a:pt x="544352" y="126947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664487" y="1057766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779720" y="1998234"/>
            <a:ext cx="347345" cy="116205"/>
          </a:xfrm>
          <a:custGeom>
            <a:avLst/>
            <a:gdLst/>
            <a:ahLst/>
            <a:cxnLst/>
            <a:rect l="l" t="t" r="r" b="b"/>
            <a:pathLst>
              <a:path w="347344" h="116205">
                <a:moveTo>
                  <a:pt x="0" y="0"/>
                </a:moveTo>
                <a:lnTo>
                  <a:pt x="347343" y="0"/>
                </a:lnTo>
                <a:lnTo>
                  <a:pt x="34734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777" y="1998234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2" y="0"/>
                </a:lnTo>
                <a:lnTo>
                  <a:pt x="430912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99647" y="1997083"/>
            <a:ext cx="11557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C.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585864" y="1987535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54330" y="2073219"/>
            <a:ext cx="751840" cy="90170"/>
          </a:xfrm>
          <a:custGeom>
            <a:avLst/>
            <a:gdLst/>
            <a:ahLst/>
            <a:cxnLst/>
            <a:rect l="l" t="t" r="r" b="b"/>
            <a:pathLst>
              <a:path w="751840" h="90169">
                <a:moveTo>
                  <a:pt x="0" y="0"/>
                </a:moveTo>
                <a:lnTo>
                  <a:pt x="751447" y="0"/>
                </a:lnTo>
                <a:lnTo>
                  <a:pt x="751447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7023" y="2077351"/>
            <a:ext cx="753110" cy="90170"/>
          </a:xfrm>
          <a:custGeom>
            <a:avLst/>
            <a:gdLst/>
            <a:ahLst/>
            <a:cxnLst/>
            <a:rect l="l" t="t" r="r" b="b"/>
            <a:pathLst>
              <a:path w="753110" h="90169">
                <a:moveTo>
                  <a:pt x="0" y="0"/>
                </a:moveTo>
                <a:lnTo>
                  <a:pt x="752578" y="0"/>
                </a:lnTo>
                <a:lnTo>
                  <a:pt x="752578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773791" y="2067774"/>
            <a:ext cx="53594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hasSkill:</a:t>
            </a:r>
            <a:r>
              <a:rPr sz="600" spc="-55" dirty="0">
                <a:latin typeface="Helvetica"/>
                <a:cs typeface="Helvetica"/>
              </a:rPr>
              <a:t> </a:t>
            </a:r>
            <a:r>
              <a:rPr sz="600" dirty="0">
                <a:latin typeface="Helvetica"/>
                <a:cs typeface="Helvetica"/>
              </a:rPr>
              <a:t>String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754330" y="1983167"/>
            <a:ext cx="751840" cy="90170"/>
          </a:xfrm>
          <a:custGeom>
            <a:avLst/>
            <a:gdLst/>
            <a:ahLst/>
            <a:cxnLst/>
            <a:rect l="l" t="t" r="r" b="b"/>
            <a:pathLst>
              <a:path w="751840" h="90169">
                <a:moveTo>
                  <a:pt x="0" y="0"/>
                </a:moveTo>
                <a:lnTo>
                  <a:pt x="751447" y="0"/>
                </a:lnTo>
                <a:lnTo>
                  <a:pt x="751447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7023" y="1987299"/>
            <a:ext cx="753110" cy="90170"/>
          </a:xfrm>
          <a:custGeom>
            <a:avLst/>
            <a:gdLst/>
            <a:ahLst/>
            <a:cxnLst/>
            <a:rect l="l" t="t" r="r" b="b"/>
            <a:pathLst>
              <a:path w="753110" h="90169">
                <a:moveTo>
                  <a:pt x="0" y="0"/>
                </a:moveTo>
                <a:lnTo>
                  <a:pt x="752578" y="0"/>
                </a:lnTo>
                <a:lnTo>
                  <a:pt x="752578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986515" y="1977722"/>
            <a:ext cx="28765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Person</a:t>
            </a:r>
            <a:endParaRPr sz="600">
              <a:latin typeface="Helvetica"/>
              <a:cs typeface="Helvetica"/>
            </a:endParaRPr>
          </a:p>
        </p:txBody>
      </p:sp>
      <p:graphicFrame>
        <p:nvGraphicFramePr>
          <p:cNvPr id="181" name="object 181"/>
          <p:cNvGraphicFramePr>
            <a:graphicFrameLocks noGrp="1"/>
          </p:cNvGraphicFramePr>
          <p:nvPr/>
        </p:nvGraphicFramePr>
        <p:xfrm>
          <a:off x="1776541" y="1996948"/>
          <a:ext cx="1177108" cy="1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3"/>
                <a:gridCol w="398802"/>
                <a:gridCol w="430963"/>
              </a:tblGrid>
              <a:tr h="57890">
                <a:tc rowSpan="2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Person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630"/>
                        </a:lnSpc>
                        <a:tabLst>
                          <a:tab pos="336550" algn="l"/>
                        </a:tabLst>
                      </a:pPr>
                      <a:r>
                        <a:rPr sz="900" baseline="4629" dirty="0">
                          <a:latin typeface="Helvetica"/>
                          <a:cs typeface="Helvetica"/>
                        </a:rPr>
                        <a:t>*	</a:t>
                      </a:r>
                      <a:r>
                        <a:rPr sz="600" dirty="0">
                          <a:latin typeface="Helvetica"/>
                          <a:cs typeface="Helvetica"/>
                        </a:rPr>
                        <a:t>*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Skill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630"/>
                        </a:lnSpc>
                      </a:pPr>
                      <a:r>
                        <a:rPr sz="650" dirty="0">
                          <a:latin typeface="Helvetica Neue"/>
                          <a:cs typeface="Helvetica Neue"/>
                        </a:rPr>
                        <a:t>hasSkill</a:t>
                      </a:r>
                      <a:endParaRPr sz="65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2" name="object 182"/>
          <p:cNvSpPr txBox="1"/>
          <p:nvPr/>
        </p:nvSpPr>
        <p:spPr>
          <a:xfrm>
            <a:off x="599647" y="2403228"/>
            <a:ext cx="11557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D.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33018" y="2397890"/>
            <a:ext cx="14414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HelveticaNeue-Medium"/>
                <a:cs typeface="HelveticaNeue-Medium"/>
              </a:rPr>
              <a:t>vs.</a:t>
            </a:r>
            <a:endParaRPr sz="700">
              <a:latin typeface="HelveticaNeue-Medium"/>
              <a:cs typeface="HelveticaNeue-Medium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54330" y="2462707"/>
            <a:ext cx="840105" cy="90170"/>
          </a:xfrm>
          <a:custGeom>
            <a:avLst/>
            <a:gdLst/>
            <a:ahLst/>
            <a:cxnLst/>
            <a:rect l="l" t="t" r="r" b="b"/>
            <a:pathLst>
              <a:path w="840105" h="90169">
                <a:moveTo>
                  <a:pt x="0" y="0"/>
                </a:moveTo>
                <a:lnTo>
                  <a:pt x="839744" y="0"/>
                </a:lnTo>
                <a:lnTo>
                  <a:pt x="839744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57023" y="2463289"/>
            <a:ext cx="836294" cy="90170"/>
          </a:xfrm>
          <a:custGeom>
            <a:avLst/>
            <a:gdLst/>
            <a:ahLst/>
            <a:cxnLst/>
            <a:rect l="l" t="t" r="r" b="b"/>
            <a:pathLst>
              <a:path w="836294" h="90169">
                <a:moveTo>
                  <a:pt x="0" y="0"/>
                </a:moveTo>
                <a:lnTo>
                  <a:pt x="836198" y="0"/>
                </a:lnTo>
                <a:lnTo>
                  <a:pt x="836198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773791" y="2457262"/>
            <a:ext cx="77216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hasColour:</a:t>
            </a:r>
            <a:r>
              <a:rPr sz="600" spc="-30" dirty="0">
                <a:latin typeface="Helvetica"/>
                <a:cs typeface="Helvetica"/>
              </a:rPr>
              <a:t> </a:t>
            </a:r>
            <a:r>
              <a:rPr sz="600" dirty="0">
                <a:latin typeface="Helvetica"/>
                <a:cs typeface="Helvetica"/>
              </a:rPr>
              <a:t>RGBvalue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754330" y="2372655"/>
            <a:ext cx="840105" cy="90170"/>
          </a:xfrm>
          <a:custGeom>
            <a:avLst/>
            <a:gdLst/>
            <a:ahLst/>
            <a:cxnLst/>
            <a:rect l="l" t="t" r="r" b="b"/>
            <a:pathLst>
              <a:path w="840105" h="90169">
                <a:moveTo>
                  <a:pt x="0" y="0"/>
                </a:moveTo>
                <a:lnTo>
                  <a:pt x="839744" y="0"/>
                </a:lnTo>
                <a:lnTo>
                  <a:pt x="839744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57023" y="2373237"/>
            <a:ext cx="836294" cy="90170"/>
          </a:xfrm>
          <a:custGeom>
            <a:avLst/>
            <a:gdLst/>
            <a:ahLst/>
            <a:cxnLst/>
            <a:rect l="l" t="t" r="r" b="b"/>
            <a:pathLst>
              <a:path w="836294" h="90169">
                <a:moveTo>
                  <a:pt x="0" y="0"/>
                </a:moveTo>
                <a:lnTo>
                  <a:pt x="836198" y="0"/>
                </a:lnTo>
                <a:lnTo>
                  <a:pt x="836198" y="90052"/>
                </a:lnTo>
                <a:lnTo>
                  <a:pt x="0" y="90052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054295" y="2367210"/>
            <a:ext cx="240029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Apple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668049" y="2276360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2" y="0"/>
                </a:lnTo>
                <a:lnTo>
                  <a:pt x="430912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668049" y="2585110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2" y="0"/>
                </a:lnTo>
                <a:lnTo>
                  <a:pt x="430912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667414" y="2585503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63" y="0"/>
                </a:lnTo>
                <a:lnTo>
                  <a:pt x="43096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2746469" y="2592530"/>
            <a:ext cx="27432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Colour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2886112" y="2478977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102916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38479" y="2401789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69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15557" y="2591940"/>
            <a:ext cx="511809" cy="116205"/>
          </a:xfrm>
          <a:custGeom>
            <a:avLst/>
            <a:gdLst/>
            <a:ahLst/>
            <a:cxnLst/>
            <a:rect l="l" t="t" r="r" b="b"/>
            <a:pathLst>
              <a:path w="511810" h="116205">
                <a:moveTo>
                  <a:pt x="0" y="0"/>
                </a:moveTo>
                <a:lnTo>
                  <a:pt x="511367" y="0"/>
                </a:lnTo>
                <a:lnTo>
                  <a:pt x="511367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18351" y="2591935"/>
            <a:ext cx="508634" cy="116205"/>
          </a:xfrm>
          <a:custGeom>
            <a:avLst/>
            <a:gdLst/>
            <a:ahLst/>
            <a:cxnLst/>
            <a:rect l="l" t="t" r="r" b="b"/>
            <a:pathLst>
              <a:path w="508635" h="116205">
                <a:moveTo>
                  <a:pt x="0" y="0"/>
                </a:moveTo>
                <a:lnTo>
                  <a:pt x="508151" y="0"/>
                </a:lnTo>
                <a:lnTo>
                  <a:pt x="50815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1951333" y="2599359"/>
            <a:ext cx="240029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Apple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860655" y="2268552"/>
            <a:ext cx="426720" cy="116205"/>
          </a:xfrm>
          <a:custGeom>
            <a:avLst/>
            <a:gdLst/>
            <a:ahLst/>
            <a:cxnLst/>
            <a:rect l="l" t="t" r="r" b="b"/>
            <a:pathLst>
              <a:path w="426719" h="116205">
                <a:moveTo>
                  <a:pt x="0" y="0"/>
                </a:moveTo>
                <a:lnTo>
                  <a:pt x="426731" y="0"/>
                </a:lnTo>
                <a:lnTo>
                  <a:pt x="426731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69211" y="247116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112565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25622" y="2393982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69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54482" y="2585110"/>
            <a:ext cx="431165" cy="180340"/>
          </a:xfrm>
          <a:custGeom>
            <a:avLst/>
            <a:gdLst/>
            <a:ahLst/>
            <a:cxnLst/>
            <a:rect l="l" t="t" r="r" b="b"/>
            <a:pathLst>
              <a:path w="431164" h="180339">
                <a:moveTo>
                  <a:pt x="0" y="0"/>
                </a:moveTo>
                <a:lnTo>
                  <a:pt x="430912" y="0"/>
                </a:lnTo>
                <a:lnTo>
                  <a:pt x="430912" y="180104"/>
                </a:lnTo>
                <a:lnTo>
                  <a:pt x="0" y="180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55670" y="2585503"/>
            <a:ext cx="431165" cy="180340"/>
          </a:xfrm>
          <a:custGeom>
            <a:avLst/>
            <a:gdLst/>
            <a:ahLst/>
            <a:cxnLst/>
            <a:rect l="l" t="t" r="r" b="b"/>
            <a:pathLst>
              <a:path w="431164" h="180339">
                <a:moveTo>
                  <a:pt x="0" y="0"/>
                </a:moveTo>
                <a:lnTo>
                  <a:pt x="430963" y="0"/>
                </a:lnTo>
                <a:lnTo>
                  <a:pt x="430963" y="180104"/>
                </a:lnTo>
                <a:lnTo>
                  <a:pt x="0" y="180104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3426456" y="2669717"/>
            <a:ext cx="28702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Region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327581" y="2649826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911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2602405" y="2578990"/>
            <a:ext cx="5588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*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323036" y="2555405"/>
            <a:ext cx="1416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1..*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314881" y="2714183"/>
            <a:ext cx="42862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has</a:t>
            </a:r>
            <a:r>
              <a:rPr sz="650" spc="-65" dirty="0">
                <a:latin typeface="Helvetica Neue"/>
                <a:cs typeface="Helvetica Neue"/>
              </a:rPr>
              <a:t> </a:t>
            </a:r>
            <a:r>
              <a:rPr sz="650" dirty="0">
                <a:latin typeface="Helvetica Neue"/>
                <a:cs typeface="Helvetica Neue"/>
              </a:rPr>
              <a:t>quality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098962" y="2643393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519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3110853" y="2579665"/>
            <a:ext cx="62865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aseline="9259" dirty="0">
                <a:latin typeface="Helvetica"/>
                <a:cs typeface="Helvetica"/>
              </a:rPr>
              <a:t>*   </a:t>
            </a:r>
            <a:r>
              <a:rPr sz="900" baseline="23148" dirty="0">
                <a:latin typeface="Helvetica"/>
                <a:cs typeface="Helvetica"/>
              </a:rPr>
              <a:t>1..*  </a:t>
            </a:r>
            <a:r>
              <a:rPr sz="900" spc="104" baseline="23148" dirty="0">
                <a:latin typeface="Helvetica"/>
                <a:cs typeface="Helvetica"/>
              </a:rPr>
              <a:t> </a:t>
            </a:r>
            <a:r>
              <a:rPr sz="600" b="1" dirty="0">
                <a:latin typeface="Helvetica"/>
                <a:cs typeface="Helvetica"/>
              </a:rPr>
              <a:t>Physical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111797" y="2686273"/>
            <a:ext cx="22987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quale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354328" y="2265888"/>
            <a:ext cx="431165" cy="116205"/>
          </a:xfrm>
          <a:custGeom>
            <a:avLst/>
            <a:gdLst/>
            <a:ahLst/>
            <a:cxnLst/>
            <a:rect l="l" t="t" r="r" b="b"/>
            <a:pathLst>
              <a:path w="431164" h="116205">
                <a:moveTo>
                  <a:pt x="0" y="0"/>
                </a:moveTo>
                <a:lnTo>
                  <a:pt x="430913" y="0"/>
                </a:lnTo>
                <a:lnTo>
                  <a:pt x="430913" y="115781"/>
                </a:lnTo>
                <a:lnTo>
                  <a:pt x="0" y="115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74368" y="2468506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781"/>
                </a:moveTo>
                <a:lnTo>
                  <a:pt x="0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24758" y="2391318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70" h="77469">
                <a:moveTo>
                  <a:pt x="45026" y="0"/>
                </a:moveTo>
                <a:lnTo>
                  <a:pt x="0" y="77187"/>
                </a:lnTo>
                <a:lnTo>
                  <a:pt x="90052" y="77187"/>
                </a:lnTo>
                <a:lnTo>
                  <a:pt x="45026" y="0"/>
                </a:lnTo>
                <a:close/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5" name="object 215"/>
          <p:cNvGraphicFramePr>
            <a:graphicFrameLocks noGrp="1"/>
          </p:cNvGraphicFramePr>
          <p:nvPr/>
        </p:nvGraphicFramePr>
        <p:xfrm>
          <a:off x="1840864" y="806973"/>
          <a:ext cx="1331483" cy="13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963"/>
                <a:gridCol w="553177"/>
                <a:gridCol w="347343"/>
              </a:tblGrid>
              <a:tr h="57890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Marriage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65"/>
                        </a:lnSpc>
                        <a:tabLst>
                          <a:tab pos="459105" algn="l"/>
                        </a:tabLst>
                      </a:pPr>
                      <a:r>
                        <a:rPr sz="900" baseline="4629" dirty="0">
                          <a:latin typeface="Helvetica"/>
                          <a:cs typeface="Helvetica"/>
                        </a:rPr>
                        <a:t>*	</a:t>
                      </a:r>
                      <a:r>
                        <a:rPr sz="600" dirty="0">
                          <a:latin typeface="Helvetica"/>
                          <a:cs typeface="Helvetica"/>
                        </a:rPr>
                        <a:t>2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Person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630"/>
                        </a:lnSpc>
                      </a:pPr>
                      <a:r>
                        <a:rPr sz="650" dirty="0">
                          <a:latin typeface="Helvetica Neue"/>
                          <a:cs typeface="Helvetica Neue"/>
                        </a:rPr>
                        <a:t>participation</a:t>
                      </a:r>
                      <a:endParaRPr sz="65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6" name="object 216"/>
          <p:cNvSpPr/>
          <p:nvPr/>
        </p:nvSpPr>
        <p:spPr>
          <a:xfrm>
            <a:off x="733041" y="1356934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8153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48237" y="2829930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8153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4330" y="2218862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8153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8237" y="1948705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8153" y="0"/>
                </a:lnTo>
              </a:path>
            </a:pathLst>
          </a:custGeom>
          <a:ln w="6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0" name="object 220"/>
          <p:cNvGraphicFramePr>
            <a:graphicFrameLocks noGrp="1"/>
          </p:cNvGraphicFramePr>
          <p:nvPr/>
        </p:nvGraphicFramePr>
        <p:xfrm>
          <a:off x="753806" y="787676"/>
          <a:ext cx="585338" cy="210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13"/>
                <a:gridCol w="218698"/>
                <a:gridCol w="244427"/>
              </a:tblGrid>
              <a:tr h="93268">
                <a:tc>
                  <a:txBody>
                    <a:bodyPr/>
                    <a:lstStyle/>
                    <a:p>
                      <a:pPr marL="51435">
                        <a:lnSpc>
                          <a:spcPts val="660"/>
                        </a:lnSpc>
                      </a:pPr>
                      <a:r>
                        <a:rPr sz="600" dirty="0">
                          <a:latin typeface="Helvetica"/>
                          <a:cs typeface="Helvetica"/>
                        </a:rPr>
                        <a:t>*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dirty="0">
                          <a:latin typeface="Helvetica"/>
                          <a:cs typeface="Helvetica"/>
                        </a:rPr>
                        <a:t>*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1905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9700">
                <a:tc gridSpan="2">
                  <a:txBody>
                    <a:bodyPr/>
                    <a:lstStyle/>
                    <a:p>
                      <a:pPr marL="33655">
                        <a:lnSpc>
                          <a:spcPts val="605"/>
                        </a:lnSpc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Person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29" name="object 2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38</a:t>
            </a:r>
            <a:r>
              <a:rPr spc="50" dirty="0"/>
              <a:t>/46</a:t>
            </a:r>
          </a:p>
        </p:txBody>
      </p:sp>
      <p:sp>
        <p:nvSpPr>
          <p:cNvPr id="221" name="object 221"/>
          <p:cNvSpPr txBox="1"/>
          <p:nvPr/>
        </p:nvSpPr>
        <p:spPr>
          <a:xfrm>
            <a:off x="1062975" y="1040384"/>
            <a:ext cx="1670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*  </a:t>
            </a:r>
            <a:r>
              <a:rPr sz="600" spc="40" dirty="0">
                <a:latin typeface="Helvetica"/>
                <a:cs typeface="Helvetica"/>
              </a:rPr>
              <a:t> </a:t>
            </a:r>
            <a:r>
              <a:rPr sz="900" baseline="4629" dirty="0">
                <a:latin typeface="Helvetica"/>
                <a:cs typeface="Helvetica"/>
              </a:rPr>
              <a:t>*</a:t>
            </a:r>
            <a:endParaRPr sz="900" baseline="4629">
              <a:latin typeface="Helvetica"/>
              <a:cs typeface="Helvetica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635330" y="961576"/>
            <a:ext cx="1416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1..*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706807" y="1236805"/>
            <a:ext cx="6858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286385" y="1143908"/>
            <a:ext cx="1416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1..*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286385" y="992661"/>
            <a:ext cx="1543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Helvetica"/>
                <a:cs typeface="Helvetica"/>
              </a:rPr>
              <a:t>0..1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2249758" y="2373699"/>
            <a:ext cx="42862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has</a:t>
            </a:r>
            <a:r>
              <a:rPr sz="650" spc="-65" dirty="0">
                <a:latin typeface="Helvetica Neue"/>
                <a:cs typeface="Helvetica Neue"/>
              </a:rPr>
              <a:t> </a:t>
            </a:r>
            <a:r>
              <a:rPr sz="650" dirty="0">
                <a:latin typeface="Helvetica Neue"/>
                <a:cs typeface="Helvetica Neue"/>
              </a:rPr>
              <a:t>quality</a:t>
            </a:r>
            <a:endParaRPr sz="650">
              <a:latin typeface="Helvetica Neue"/>
              <a:cs typeface="Helvetica Neue"/>
            </a:endParaRPr>
          </a:p>
        </p:txBody>
      </p:sp>
      <p:graphicFrame>
        <p:nvGraphicFramePr>
          <p:cNvPr id="227" name="object 227"/>
          <p:cNvGraphicFramePr>
            <a:graphicFrameLocks noGrp="1"/>
          </p:cNvGraphicFramePr>
          <p:nvPr/>
        </p:nvGraphicFramePr>
        <p:xfrm>
          <a:off x="1860161" y="2267104"/>
          <a:ext cx="1923253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531"/>
                <a:gridCol w="379505"/>
                <a:gridCol w="430963"/>
                <a:gridCol w="257291"/>
                <a:gridCol w="430963"/>
              </a:tblGrid>
              <a:tr h="57476">
                <a:tc row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Endurant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425"/>
                        </a:lnSpc>
                        <a:tabLst>
                          <a:tab pos="309245" algn="l"/>
                        </a:tabLst>
                      </a:pPr>
                      <a:r>
                        <a:rPr sz="600" dirty="0">
                          <a:latin typeface="Helvetica"/>
                          <a:cs typeface="Helvetica"/>
                        </a:rPr>
                        <a:t>1..*	</a:t>
                      </a:r>
                      <a:r>
                        <a:rPr sz="900" baseline="-18518" dirty="0">
                          <a:latin typeface="Helvetica"/>
                          <a:cs typeface="Helvetica"/>
                        </a:rPr>
                        <a:t>*</a:t>
                      </a:r>
                      <a:endParaRPr sz="900" baseline="-18518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7747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Quality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480"/>
                        </a:lnSpc>
                      </a:pPr>
                      <a:r>
                        <a:rPr sz="900" baseline="-13888" dirty="0">
                          <a:latin typeface="Helvetica"/>
                          <a:cs typeface="Helvetica"/>
                        </a:rPr>
                        <a:t>* </a:t>
                      </a:r>
                      <a:r>
                        <a:rPr sz="900" spc="179" baseline="-13888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600" dirty="0">
                          <a:latin typeface="Helvetica"/>
                          <a:cs typeface="Helvetica"/>
                        </a:rPr>
                        <a:t>1..*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0010">
                        <a:lnSpc>
                          <a:spcPts val="700"/>
                        </a:lnSpc>
                      </a:pPr>
                      <a:r>
                        <a:rPr sz="600" b="1" dirty="0">
                          <a:latin typeface="Helvetica"/>
                          <a:cs typeface="Helvetica"/>
                        </a:rPr>
                        <a:t>Region</a:t>
                      </a:r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1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7747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32">
                      <a:solidFill>
                        <a:srgbClr val="000000"/>
                      </a:solidFill>
                      <a:prstDash val="solid"/>
                    </a:lnL>
                    <a:lnR w="6432">
                      <a:solidFill>
                        <a:srgbClr val="000000"/>
                      </a:solidFill>
                      <a:prstDash val="solid"/>
                    </a:lnR>
                    <a:lnT w="6432">
                      <a:solidFill>
                        <a:srgbClr val="000000"/>
                      </a:solidFill>
                      <a:prstDash val="solid"/>
                    </a:lnT>
                    <a:lnB w="6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8" name="object 228"/>
          <p:cNvSpPr txBox="1"/>
          <p:nvPr/>
        </p:nvSpPr>
        <p:spPr>
          <a:xfrm>
            <a:off x="3112152" y="2350904"/>
            <a:ext cx="22987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Helvetica Neue"/>
                <a:cs typeface="Helvetica Neue"/>
              </a:rPr>
              <a:t>quale</a:t>
            </a:r>
            <a:endParaRPr sz="650">
              <a:latin typeface="Helvetica Neue"/>
              <a:cs typeface="Helvetica Neu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5550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8481" y="491591"/>
            <a:ext cx="29914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Modelling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effects:  compact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vs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elaborate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2035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4395" y="1244089"/>
            <a:ext cx="321945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30" dirty="0">
                <a:latin typeface="Arial"/>
                <a:cs typeface="Arial"/>
              </a:rPr>
              <a:t>‘elaborate’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35" dirty="0">
                <a:latin typeface="Arial"/>
                <a:cs typeface="Arial"/>
              </a:rPr>
              <a:t>doesn’t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spc="-45" dirty="0">
                <a:latin typeface="Arial"/>
                <a:cs typeface="Arial"/>
              </a:rPr>
              <a:t>well </a:t>
            </a:r>
            <a:r>
              <a:rPr sz="1050" spc="-25" dirty="0">
                <a:latin typeface="Arial"/>
                <a:cs typeface="Arial"/>
              </a:rPr>
              <a:t>for OBDA, </a:t>
            </a:r>
            <a:r>
              <a:rPr sz="1050" spc="-30" dirty="0">
                <a:latin typeface="Arial"/>
                <a:cs typeface="Arial"/>
              </a:rPr>
              <a:t>likely  </a:t>
            </a:r>
            <a:r>
              <a:rPr sz="1050" spc="-75" dirty="0">
                <a:latin typeface="Arial"/>
                <a:cs typeface="Arial"/>
              </a:rPr>
              <a:t>increases </a:t>
            </a:r>
            <a:r>
              <a:rPr sz="1050" spc="-70" dirty="0">
                <a:latin typeface="Arial"/>
                <a:cs typeface="Arial"/>
              </a:rPr>
              <a:t>reasoner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time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2551" y="208456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395" y="2008312"/>
            <a:ext cx="35318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‘compact’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70" dirty="0">
                <a:latin typeface="Arial"/>
                <a:cs typeface="Arial"/>
              </a:rPr>
              <a:t>may </a:t>
            </a:r>
            <a:r>
              <a:rPr sz="1050" spc="-55" dirty="0">
                <a:latin typeface="Arial"/>
                <a:cs typeface="Arial"/>
              </a:rPr>
              <a:t>hamper </a:t>
            </a:r>
            <a:r>
              <a:rPr sz="1050" spc="-30" dirty="0">
                <a:latin typeface="Arial"/>
                <a:cs typeface="Arial"/>
              </a:rPr>
              <a:t>interoperability, likely </a:t>
            </a:r>
            <a:r>
              <a:rPr sz="1050" spc="-40" dirty="0">
                <a:latin typeface="Arial"/>
                <a:cs typeface="Arial"/>
              </a:rPr>
              <a:t>faster  </a:t>
            </a:r>
            <a:r>
              <a:rPr sz="1050" spc="-60" dirty="0">
                <a:latin typeface="Arial"/>
                <a:cs typeface="Arial"/>
              </a:rPr>
              <a:t>reasoning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time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7"/>
            <a:ext cx="14788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8481" y="491591"/>
            <a:ext cx="29914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Modelling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effects:  compact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vs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elaborate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2035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7024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08456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4666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1244089"/>
            <a:ext cx="3531870" cy="1436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317500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30" dirty="0">
                <a:latin typeface="Arial"/>
                <a:cs typeface="Arial"/>
              </a:rPr>
              <a:t>‘elaborate’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35" dirty="0">
                <a:latin typeface="Arial"/>
                <a:cs typeface="Arial"/>
              </a:rPr>
              <a:t>doesn’t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spc="-45" dirty="0">
                <a:latin typeface="Arial"/>
                <a:cs typeface="Arial"/>
              </a:rPr>
              <a:t>well </a:t>
            </a:r>
            <a:r>
              <a:rPr sz="1050" spc="-25" dirty="0">
                <a:latin typeface="Arial"/>
                <a:cs typeface="Arial"/>
              </a:rPr>
              <a:t>for OBDA, </a:t>
            </a:r>
            <a:r>
              <a:rPr sz="1050" spc="-30" dirty="0">
                <a:latin typeface="Arial"/>
                <a:cs typeface="Arial"/>
              </a:rPr>
              <a:t>likely  </a:t>
            </a:r>
            <a:r>
              <a:rPr sz="1050" spc="-75" dirty="0">
                <a:latin typeface="Arial"/>
                <a:cs typeface="Arial"/>
              </a:rPr>
              <a:t>increases </a:t>
            </a:r>
            <a:r>
              <a:rPr sz="1050" spc="-70" dirty="0">
                <a:latin typeface="Arial"/>
                <a:cs typeface="Arial"/>
              </a:rPr>
              <a:t>reasoner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time</a:t>
            </a:r>
            <a:endParaRPr sz="1050" dirty="0">
              <a:latin typeface="Arial"/>
              <a:cs typeface="Arial"/>
            </a:endParaRPr>
          </a:p>
          <a:p>
            <a:pPr marL="641350" marR="86360" lvl="1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30" dirty="0">
                <a:latin typeface="Arial"/>
                <a:cs typeface="Arial"/>
              </a:rPr>
              <a:t>‘elaborate’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50" dirty="0">
                <a:latin typeface="Arial"/>
                <a:cs typeface="Arial"/>
              </a:rPr>
              <a:t>captures </a:t>
            </a:r>
            <a:r>
              <a:rPr sz="1050" spc="-70" dirty="0">
                <a:latin typeface="Arial"/>
                <a:cs typeface="Arial"/>
              </a:rPr>
              <a:t>more </a:t>
            </a:r>
            <a:r>
              <a:rPr sz="1050" spc="-25" dirty="0">
                <a:latin typeface="Arial"/>
                <a:cs typeface="Arial"/>
              </a:rPr>
              <a:t>detail </a:t>
            </a:r>
            <a:r>
              <a:rPr sz="1050" spc="-30" dirty="0">
                <a:latin typeface="Arial"/>
                <a:cs typeface="Arial"/>
              </a:rPr>
              <a:t>about the </a:t>
            </a:r>
            <a:r>
              <a:rPr sz="1050" spc="-40" dirty="0">
                <a:latin typeface="Arial"/>
                <a:cs typeface="Arial"/>
              </a:rPr>
              <a:t>subject  </a:t>
            </a:r>
            <a:r>
              <a:rPr sz="1050" spc="-50" dirty="0">
                <a:latin typeface="Arial"/>
                <a:cs typeface="Arial"/>
              </a:rPr>
              <a:t>domain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‘compact’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70" dirty="0">
                <a:latin typeface="Arial"/>
                <a:cs typeface="Arial"/>
              </a:rPr>
              <a:t>may </a:t>
            </a:r>
            <a:r>
              <a:rPr sz="1050" spc="-55" dirty="0">
                <a:latin typeface="Arial"/>
                <a:cs typeface="Arial"/>
              </a:rPr>
              <a:t>hamper </a:t>
            </a:r>
            <a:r>
              <a:rPr sz="1050" spc="-30" dirty="0">
                <a:latin typeface="Arial"/>
                <a:cs typeface="Arial"/>
              </a:rPr>
              <a:t>interoperability, likely </a:t>
            </a:r>
            <a:r>
              <a:rPr sz="1050" spc="-40" dirty="0">
                <a:latin typeface="Arial"/>
                <a:cs typeface="Arial"/>
              </a:rPr>
              <a:t>faster  </a:t>
            </a:r>
            <a:r>
              <a:rPr sz="1050" spc="-60" dirty="0">
                <a:latin typeface="Arial"/>
                <a:cs typeface="Arial"/>
              </a:rPr>
              <a:t>reasoning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time</a:t>
            </a:r>
            <a:endParaRPr sz="1050" dirty="0">
              <a:latin typeface="Arial"/>
              <a:cs typeface="Arial"/>
            </a:endParaRPr>
          </a:p>
          <a:p>
            <a:pPr marL="641350" lvl="1" indent="-171450">
              <a:spcBef>
                <a:spcPts val="33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‘compact’ </a:t>
            </a:r>
            <a:r>
              <a:rPr sz="1050" spc="-85" dirty="0">
                <a:latin typeface="Arial"/>
                <a:cs typeface="Arial"/>
              </a:rPr>
              <a:t>way  </a:t>
            </a:r>
            <a:r>
              <a:rPr sz="1050" spc="-50" dirty="0">
                <a:latin typeface="Arial"/>
                <a:cs typeface="Arial"/>
              </a:rPr>
              <a:t>captures </a:t>
            </a:r>
            <a:r>
              <a:rPr sz="1050" spc="-90" dirty="0">
                <a:latin typeface="Arial"/>
                <a:cs typeface="Arial"/>
              </a:rPr>
              <a:t>less  </a:t>
            </a:r>
            <a:r>
              <a:rPr sz="1050" spc="-25" dirty="0">
                <a:latin typeface="Arial"/>
                <a:cs typeface="Arial"/>
              </a:rPr>
              <a:t>detail,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90" dirty="0">
                <a:latin typeface="Arial"/>
                <a:cs typeface="Arial"/>
              </a:rPr>
              <a:t>less   </a:t>
            </a:r>
            <a:r>
              <a:rPr sz="1050" spc="-70" dirty="0">
                <a:latin typeface="Arial"/>
                <a:cs typeface="Arial"/>
              </a:rPr>
              <a:t>precise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50427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101025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120004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54169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99718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5" y="491591"/>
            <a:ext cx="3814255" cy="191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notions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Provide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top-level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5" dirty="0">
                <a:latin typeface="Arial"/>
                <a:cs typeface="Arial"/>
              </a:rPr>
              <a:t>basic  </a:t>
            </a:r>
            <a:r>
              <a:rPr sz="1050" spc="-60" dirty="0">
                <a:latin typeface="Arial"/>
                <a:cs typeface="Arial"/>
              </a:rPr>
              <a:t>categories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kinds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entities</a:t>
            </a:r>
            <a:endParaRPr sz="1050" dirty="0">
              <a:latin typeface="Arial"/>
              <a:cs typeface="Arial"/>
            </a:endParaRPr>
          </a:p>
          <a:p>
            <a:pPr marL="184150" marR="286385" indent="-171450">
              <a:lnSpc>
                <a:spcPts val="1200"/>
              </a:lnSpc>
              <a:spcBef>
                <a:spcPts val="310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Principal </a:t>
            </a:r>
            <a:r>
              <a:rPr sz="1050" spc="-70" dirty="0">
                <a:latin typeface="Arial"/>
                <a:cs typeface="Arial"/>
              </a:rPr>
              <a:t>choices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55" dirty="0">
                <a:solidFill>
                  <a:srgbClr val="2E3092"/>
                </a:solidFill>
                <a:latin typeface="Arial"/>
                <a:cs typeface="Arial"/>
              </a:rPr>
              <a:t>universals</a:t>
            </a:r>
            <a:r>
              <a:rPr sz="1050" spc="-55" dirty="0">
                <a:latin typeface="Arial"/>
                <a:cs typeface="Arial"/>
              </a:rPr>
              <a:t>,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particulars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individual  </a:t>
            </a:r>
            <a:r>
              <a:rPr sz="1050" spc="-40" dirty="0">
                <a:latin typeface="Arial"/>
                <a:cs typeface="Arial"/>
              </a:rPr>
              <a:t>properties: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Properties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50" dirty="0">
                <a:latin typeface="Arial"/>
                <a:cs typeface="Arial"/>
              </a:rPr>
              <a:t>repeatable universals, </a:t>
            </a:r>
            <a:r>
              <a:rPr sz="1000" spc="-40" dirty="0">
                <a:latin typeface="Arial"/>
                <a:cs typeface="Arial"/>
              </a:rPr>
              <a:t>belonging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different  entities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45" dirty="0">
                <a:latin typeface="Arial"/>
                <a:cs typeface="Arial"/>
              </a:rPr>
              <a:t>non-repeatable </a:t>
            </a:r>
            <a:r>
              <a:rPr sz="1000" spc="-35" dirty="0">
                <a:latin typeface="Arial"/>
                <a:cs typeface="Arial"/>
              </a:rPr>
              <a:t>tropes, inhering only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specific  </a:t>
            </a:r>
            <a:r>
              <a:rPr sz="1000" spc="-10" dirty="0">
                <a:latin typeface="Arial"/>
                <a:cs typeface="Arial"/>
              </a:rPr>
              <a:t>entity</a:t>
            </a:r>
            <a:endParaRPr sz="1000" dirty="0">
              <a:latin typeface="Arial"/>
              <a:cs typeface="Arial"/>
            </a:endParaRPr>
          </a:p>
          <a:p>
            <a:pPr marL="461010" marR="1365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Particulars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50" dirty="0">
                <a:latin typeface="Arial"/>
                <a:cs typeface="Arial"/>
              </a:rPr>
              <a:t>aggregations </a:t>
            </a:r>
            <a:r>
              <a:rPr sz="1000" spc="-25" dirty="0">
                <a:latin typeface="Arial"/>
                <a:cs typeface="Arial"/>
              </a:rPr>
              <a:t>(collections)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50" dirty="0">
                <a:latin typeface="Arial"/>
                <a:cs typeface="Arial"/>
              </a:rPr>
              <a:t>inhere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5" dirty="0">
                <a:latin typeface="Arial"/>
                <a:cs typeface="Arial"/>
              </a:rPr>
              <a:t>some  </a:t>
            </a:r>
            <a:r>
              <a:rPr sz="1000" spc="-40" dirty="0">
                <a:latin typeface="Arial"/>
                <a:cs typeface="Arial"/>
              </a:rPr>
              <a:t>substrate </a:t>
            </a:r>
            <a:r>
              <a:rPr sz="1000" spc="-45" dirty="0">
                <a:latin typeface="Arial"/>
                <a:cs typeface="Arial"/>
              </a:rPr>
              <a:t>(bare 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particular)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7074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08350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46560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6756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22981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43984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64988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4394" y="491591"/>
            <a:ext cx="3738055" cy="237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Modelling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effects: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theoretical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84150" marR="223520" indent="-171450">
              <a:lnSpc>
                <a:spcPct val="102600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Whether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5" dirty="0">
                <a:latin typeface="Arial"/>
                <a:cs typeface="Arial"/>
              </a:rPr>
              <a:t>think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95" dirty="0">
                <a:latin typeface="Arial"/>
                <a:cs typeface="Arial"/>
              </a:rPr>
              <a:t>classes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60" dirty="0">
                <a:latin typeface="Arial"/>
                <a:cs typeface="Arial"/>
              </a:rPr>
              <a:t>universals </a:t>
            </a:r>
            <a:r>
              <a:rPr sz="1050" spc="-45" dirty="0">
                <a:latin typeface="Arial"/>
                <a:cs typeface="Arial"/>
              </a:rPr>
              <a:t>or  </a:t>
            </a:r>
            <a:r>
              <a:rPr sz="1050" spc="-60" dirty="0">
                <a:latin typeface="Arial"/>
                <a:cs typeface="Arial"/>
              </a:rPr>
              <a:t>concepts  </a:t>
            </a:r>
            <a:r>
              <a:rPr sz="1050" spc="-45" dirty="0">
                <a:latin typeface="Arial"/>
                <a:cs typeface="Arial"/>
              </a:rPr>
              <a:t>or </a:t>
            </a:r>
            <a:r>
              <a:rPr sz="1050" spc="-60" dirty="0">
                <a:latin typeface="Arial"/>
                <a:cs typeface="Arial"/>
              </a:rPr>
              <a:t>categories  </a:t>
            </a:r>
            <a:r>
              <a:rPr sz="1050" spc="-35" dirty="0">
                <a:latin typeface="Arial"/>
                <a:cs typeface="Arial"/>
              </a:rPr>
              <a:t>doesn’t </a:t>
            </a:r>
            <a:r>
              <a:rPr sz="1050" spc="-15" dirty="0">
                <a:latin typeface="Arial"/>
                <a:cs typeface="Arial"/>
              </a:rPr>
              <a:t>matter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artefact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Abundance </a:t>
            </a:r>
            <a:r>
              <a:rPr sz="1050" spc="-90" dirty="0">
                <a:latin typeface="Arial"/>
                <a:cs typeface="Arial"/>
              </a:rPr>
              <a:t>vs  </a:t>
            </a:r>
            <a:r>
              <a:rPr sz="1050" spc="-55" dirty="0">
                <a:latin typeface="Arial"/>
                <a:cs typeface="Arial"/>
              </a:rPr>
              <a:t>parsimony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relations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FO </a:t>
            </a:r>
            <a:r>
              <a:rPr sz="1050" spc="-35" dirty="0">
                <a:latin typeface="Arial"/>
                <a:cs typeface="Arial"/>
              </a:rPr>
              <a:t>doesn’t </a:t>
            </a:r>
            <a:r>
              <a:rPr sz="1050" spc="-75" dirty="0">
                <a:latin typeface="Arial"/>
                <a:cs typeface="Arial"/>
              </a:rPr>
              <a:t>have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core </a:t>
            </a:r>
            <a:r>
              <a:rPr sz="1050" spc="-10" dirty="0">
                <a:latin typeface="Arial"/>
                <a:cs typeface="Arial"/>
              </a:rPr>
              <a:t>entity </a:t>
            </a:r>
            <a:r>
              <a:rPr sz="1050" spc="-25" dirty="0">
                <a:latin typeface="Arial"/>
                <a:cs typeface="Arial"/>
              </a:rPr>
              <a:t>(e.g., </a:t>
            </a: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55" dirty="0">
                <a:latin typeface="Arial"/>
                <a:cs typeface="Arial"/>
              </a:rPr>
              <a:t>no  </a:t>
            </a:r>
            <a:r>
              <a:rPr sz="1050" spc="-30" dirty="0">
                <a:latin typeface="Arial"/>
                <a:cs typeface="Arial"/>
              </a:rPr>
              <a:t>abstract,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5" dirty="0">
                <a:latin typeface="Arial"/>
                <a:cs typeface="Arial"/>
              </a:rPr>
              <a:t>stuff): </a:t>
            </a:r>
            <a:r>
              <a:rPr sz="1050" spc="-50" dirty="0">
                <a:latin typeface="Arial"/>
                <a:cs typeface="Arial"/>
              </a:rPr>
              <a:t>complicates </a:t>
            </a:r>
            <a:r>
              <a:rPr sz="1050" spc="-35" dirty="0">
                <a:latin typeface="Arial"/>
                <a:cs typeface="Arial"/>
              </a:rPr>
              <a:t>modelling </a:t>
            </a:r>
            <a:r>
              <a:rPr sz="1050" spc="-75" dirty="0">
                <a:latin typeface="Arial"/>
                <a:cs typeface="Arial"/>
              </a:rPr>
              <a:t>due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0" dirty="0">
                <a:latin typeface="Arial"/>
                <a:cs typeface="Arial"/>
              </a:rPr>
              <a:t>lack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60" dirty="0">
                <a:latin typeface="Arial"/>
                <a:cs typeface="Arial"/>
              </a:rPr>
              <a:t>guidance </a:t>
            </a:r>
            <a:r>
              <a:rPr sz="1050" spc="-70" dirty="0">
                <a:latin typeface="Arial"/>
                <a:cs typeface="Arial"/>
              </a:rPr>
              <a:t>when  </a:t>
            </a:r>
            <a:r>
              <a:rPr sz="1050" spc="-45" dirty="0">
                <a:latin typeface="Arial"/>
                <a:cs typeface="Arial"/>
              </a:rPr>
              <a:t>modeller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5" dirty="0">
                <a:latin typeface="Arial"/>
                <a:cs typeface="Arial"/>
              </a:rPr>
              <a:t>convinced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184150" marR="365125" indent="-171450">
              <a:lnSpc>
                <a:spcPct val="125299"/>
              </a:lnSpc>
              <a:buFont typeface="Arial"/>
              <a:buChar char="•"/>
            </a:pPr>
            <a:r>
              <a:rPr sz="1050" spc="-105" dirty="0">
                <a:latin typeface="Arial"/>
                <a:cs typeface="Arial"/>
              </a:rPr>
              <a:t>Reuse </a:t>
            </a:r>
            <a:r>
              <a:rPr sz="1050" spc="-40" dirty="0">
                <a:latin typeface="Arial"/>
                <a:cs typeface="Arial"/>
              </a:rPr>
              <a:t>well-investigated </a:t>
            </a:r>
            <a:r>
              <a:rPr sz="1050" spc="-35" dirty="0">
                <a:latin typeface="Arial"/>
                <a:cs typeface="Arial"/>
              </a:rPr>
              <a:t>modelling </a:t>
            </a:r>
            <a:r>
              <a:rPr sz="1050" spc="-65" dirty="0">
                <a:latin typeface="Arial"/>
                <a:cs typeface="Arial"/>
              </a:rPr>
              <a:t>decisions  </a:t>
            </a:r>
            <a:endParaRPr lang="en-US" sz="1050" spc="-65" dirty="0" smtClean="0">
              <a:latin typeface="Arial"/>
              <a:cs typeface="Arial"/>
            </a:endParaRPr>
          </a:p>
          <a:p>
            <a:pPr marL="184150" marR="365125" indent="-171450">
              <a:lnSpc>
                <a:spcPct val="125299"/>
              </a:lnSpc>
              <a:buFont typeface="Arial"/>
              <a:buChar char="•"/>
            </a:pPr>
            <a:r>
              <a:rPr sz="1050" spc="-25" dirty="0" smtClean="0">
                <a:latin typeface="Arial"/>
                <a:cs typeface="Arial"/>
              </a:rPr>
              <a:t>Compatibility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00" dirty="0">
                <a:latin typeface="Arial"/>
                <a:cs typeface="Arial"/>
              </a:rPr>
              <a:t>use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same  </a:t>
            </a:r>
            <a:r>
              <a:rPr sz="1050" spc="-70" dirty="0" smtClean="0">
                <a:latin typeface="Arial"/>
                <a:cs typeface="Arial"/>
              </a:rPr>
              <a:t>FO</a:t>
            </a:r>
            <a:endParaRPr sz="1050" dirty="0">
              <a:latin typeface="Arial"/>
              <a:cs typeface="Arial"/>
            </a:endParaRPr>
          </a:p>
          <a:p>
            <a:pPr marL="184150" marR="36512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Integration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50" dirty="0">
                <a:latin typeface="Arial"/>
                <a:cs typeface="Arial"/>
              </a:rPr>
              <a:t>aligned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different 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8656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24778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62989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8399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22203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77620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98624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4395" y="491591"/>
            <a:ext cx="3814255" cy="2686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Formal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 dirty="0">
              <a:latin typeface="Arial"/>
              <a:cs typeface="Arial"/>
            </a:endParaRPr>
          </a:p>
          <a:p>
            <a:pPr marL="184150" marR="16510" indent="-171450">
              <a:lnSpc>
                <a:spcPct val="102600"/>
              </a:lnSpc>
              <a:spcBef>
                <a:spcPts val="665"/>
              </a:spcBef>
              <a:buFont typeface="Arial"/>
              <a:buChar char="•"/>
            </a:pPr>
            <a:r>
              <a:rPr sz="1050" spc="80" dirty="0">
                <a:latin typeface="Arial"/>
                <a:cs typeface="Arial"/>
              </a:rPr>
              <a:t>“A </a:t>
            </a:r>
            <a:r>
              <a:rPr sz="1050" spc="-40" dirty="0">
                <a:latin typeface="Arial"/>
                <a:cs typeface="Arial"/>
              </a:rPr>
              <a:t>Foundational </a:t>
            </a: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50" dirty="0">
                <a:latin typeface="Arial"/>
                <a:cs typeface="Arial"/>
              </a:rPr>
              <a:t>Conceptual </a:t>
            </a:r>
            <a:r>
              <a:rPr sz="1050" spc="-10" dirty="0">
                <a:latin typeface="Arial"/>
                <a:cs typeface="Arial"/>
              </a:rPr>
              <a:t>Modelling” </a:t>
            </a:r>
            <a:r>
              <a:rPr sz="1050" spc="-30" dirty="0">
                <a:latin typeface="Arial"/>
                <a:cs typeface="Arial"/>
              </a:rPr>
              <a:t>(Herre,  </a:t>
            </a:r>
            <a:r>
              <a:rPr sz="1050" spc="-40" dirty="0">
                <a:latin typeface="Arial"/>
                <a:cs typeface="Arial"/>
              </a:rPr>
              <a:t>2010) </a:t>
            </a:r>
            <a:r>
              <a:rPr sz="1050" spc="-20" dirty="0">
                <a:latin typeface="Arial"/>
                <a:cs typeface="Arial"/>
              </a:rPr>
              <a:t>[Note:  </a:t>
            </a:r>
            <a:r>
              <a:rPr sz="1050" spc="-35" dirty="0">
                <a:latin typeface="Arial"/>
                <a:cs typeface="Arial"/>
              </a:rPr>
              <a:t>actually, </a:t>
            </a:r>
            <a:r>
              <a:rPr sz="1050" spc="-60" dirty="0">
                <a:latin typeface="Arial"/>
                <a:cs typeface="Arial"/>
              </a:rPr>
              <a:t>UFO  is  </a:t>
            </a:r>
            <a:r>
              <a:rPr sz="1050" spc="-70" dirty="0">
                <a:latin typeface="Arial"/>
                <a:cs typeface="Arial"/>
              </a:rPr>
              <a:t>more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so]</a:t>
            </a:r>
            <a:endParaRPr sz="1050" dirty="0">
              <a:latin typeface="Arial"/>
              <a:cs typeface="Arial"/>
            </a:endParaRPr>
          </a:p>
          <a:p>
            <a:pPr marL="184150" marR="9080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b="1" spc="5" dirty="0">
                <a:latin typeface="Arial"/>
                <a:cs typeface="Arial"/>
              </a:rPr>
              <a:t>A </a:t>
            </a:r>
            <a:r>
              <a:rPr sz="1050" b="1" spc="-45" dirty="0">
                <a:latin typeface="Arial"/>
                <a:cs typeface="Arial"/>
              </a:rPr>
              <a:t>component </a:t>
            </a:r>
            <a:r>
              <a:rPr sz="1050" b="1" spc="-35" dirty="0">
                <a:latin typeface="Arial"/>
                <a:cs typeface="Arial"/>
              </a:rPr>
              <a:t>of </a:t>
            </a:r>
            <a:r>
              <a:rPr sz="1050" b="1" spc="-50" dirty="0">
                <a:latin typeface="Arial"/>
                <a:cs typeface="Arial"/>
              </a:rPr>
              <a:t>an </a:t>
            </a:r>
            <a:r>
              <a:rPr sz="1050" b="1" spc="-20" dirty="0">
                <a:latin typeface="Arial"/>
                <a:cs typeface="Arial"/>
              </a:rPr>
              <a:t>Integrated </a:t>
            </a:r>
            <a:r>
              <a:rPr sz="1050" b="1" spc="-50" dirty="0">
                <a:latin typeface="Arial"/>
                <a:cs typeface="Arial"/>
              </a:rPr>
              <a:t>System </a:t>
            </a:r>
            <a:r>
              <a:rPr sz="1050" b="1" spc="-35" dirty="0">
                <a:latin typeface="Arial"/>
                <a:cs typeface="Arial"/>
              </a:rPr>
              <a:t>of </a:t>
            </a:r>
            <a:r>
              <a:rPr sz="1050" b="1" spc="-40" dirty="0">
                <a:latin typeface="Arial"/>
                <a:cs typeface="Arial"/>
              </a:rPr>
              <a:t>Foundational  </a:t>
            </a:r>
            <a:r>
              <a:rPr sz="1050" b="1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(3D) </a:t>
            </a:r>
            <a:r>
              <a:rPr sz="1050" spc="-45" dirty="0">
                <a:latin typeface="Arial"/>
                <a:cs typeface="Arial"/>
              </a:rPr>
              <a:t>objects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5" dirty="0">
                <a:latin typeface="Arial"/>
                <a:cs typeface="Arial"/>
              </a:rPr>
              <a:t>(4D)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</a:rPr>
              <a:t>processes</a:t>
            </a:r>
            <a:endParaRPr sz="1050" dirty="0">
              <a:latin typeface="Arial"/>
              <a:cs typeface="Arial"/>
            </a:endParaRPr>
          </a:p>
          <a:p>
            <a:pPr marL="184150" marR="19685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Admitting </a:t>
            </a:r>
            <a:r>
              <a:rPr sz="1050" spc="-55" dirty="0">
                <a:latin typeface="Arial"/>
                <a:cs typeface="Arial"/>
              </a:rPr>
              <a:t>universals, </a:t>
            </a:r>
            <a:r>
              <a:rPr sz="1050" spc="-50" dirty="0">
                <a:latin typeface="Arial"/>
                <a:cs typeface="Arial"/>
              </a:rPr>
              <a:t>concepts,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symbol </a:t>
            </a:r>
            <a:r>
              <a:rPr sz="1050" spc="-35" dirty="0">
                <a:latin typeface="Arial"/>
                <a:cs typeface="Arial"/>
              </a:rPr>
              <a:t>structures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15" dirty="0">
                <a:latin typeface="Arial"/>
                <a:cs typeface="Arial"/>
              </a:rPr>
              <a:t>their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interrelations</a:t>
            </a:r>
            <a:endParaRPr sz="1050" dirty="0">
              <a:latin typeface="Arial"/>
              <a:cs typeface="Arial"/>
            </a:endParaRPr>
          </a:p>
          <a:p>
            <a:pPr marL="184150" marR="51371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GFO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45" dirty="0">
                <a:latin typeface="Arial"/>
                <a:cs typeface="Arial"/>
              </a:rPr>
              <a:t>intended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5" dirty="0">
                <a:latin typeface="Arial"/>
                <a:cs typeface="Arial"/>
              </a:rPr>
              <a:t>basis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novel </a:t>
            </a:r>
            <a:r>
              <a:rPr sz="1050" spc="-40" dirty="0">
                <a:latin typeface="Arial"/>
                <a:cs typeface="Arial"/>
              </a:rPr>
              <a:t>theory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0" dirty="0">
                <a:latin typeface="Arial"/>
                <a:cs typeface="Arial"/>
              </a:rPr>
              <a:t>ontological </a:t>
            </a:r>
            <a:r>
              <a:rPr sz="1050" spc="-35" dirty="0">
                <a:latin typeface="Arial"/>
                <a:cs typeface="Arial"/>
              </a:rPr>
              <a:t>modelling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5" dirty="0">
                <a:latin typeface="Arial"/>
                <a:cs typeface="Arial"/>
              </a:rPr>
              <a:t>combines </a:t>
            </a:r>
            <a:r>
              <a:rPr sz="1050" spc="-45" dirty="0">
                <a:latin typeface="Arial"/>
                <a:cs typeface="Arial"/>
              </a:rPr>
              <a:t>declarative  specifications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25" dirty="0">
                <a:latin typeface="Arial"/>
                <a:cs typeface="Arial"/>
              </a:rPr>
              <a:t>algorithmic 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procedures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Module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functions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module  </a:t>
            </a:r>
            <a:r>
              <a:rPr sz="1050" spc="-25" dirty="0">
                <a:latin typeface="Arial"/>
                <a:cs typeface="Arial"/>
              </a:rPr>
              <a:t>for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roles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GFO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designed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applications, </a:t>
            </a:r>
            <a:r>
              <a:rPr sz="1050" spc="-5" dirty="0">
                <a:latin typeface="Arial"/>
                <a:cs typeface="Arial"/>
              </a:rPr>
              <a:t>firstly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5" dirty="0">
                <a:latin typeface="Arial"/>
                <a:cs typeface="Arial"/>
              </a:rPr>
              <a:t>medical, </a:t>
            </a:r>
            <a:r>
              <a:rPr sz="1050" spc="-30" dirty="0">
                <a:latin typeface="Arial"/>
                <a:cs typeface="Arial"/>
              </a:rPr>
              <a:t>biological,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45" dirty="0">
                <a:latin typeface="Arial"/>
                <a:cs typeface="Arial"/>
              </a:rPr>
              <a:t>biomedical </a:t>
            </a:r>
            <a:r>
              <a:rPr sz="1050" spc="-75" dirty="0">
                <a:latin typeface="Arial"/>
                <a:cs typeface="Arial"/>
              </a:rPr>
              <a:t>areas, 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65" dirty="0">
                <a:latin typeface="Arial"/>
                <a:cs typeface="Arial"/>
              </a:rPr>
              <a:t>also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in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2137" y="491591"/>
            <a:ext cx="322389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Formal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(time </a:t>
            </a:r>
            <a:r>
              <a:rPr sz="10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permitting)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3324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2223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67406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28139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1260525"/>
            <a:ext cx="3814255" cy="1255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Three-layered  </a:t>
            </a:r>
            <a:r>
              <a:rPr sz="1050" spc="-35" dirty="0">
                <a:latin typeface="Arial"/>
                <a:cs typeface="Arial"/>
              </a:rPr>
              <a:t>meta-ontological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architecture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Abstract </a:t>
            </a:r>
            <a:r>
              <a:rPr sz="1000" spc="-65" dirty="0">
                <a:latin typeface="Arial"/>
                <a:cs typeface="Arial"/>
              </a:rPr>
              <a:t>core </a:t>
            </a:r>
            <a:r>
              <a:rPr sz="1000" spc="-50" dirty="0">
                <a:latin typeface="Arial"/>
                <a:cs typeface="Arial"/>
              </a:rPr>
              <a:t>level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(ACO)</a:t>
            </a:r>
            <a:endParaRPr sz="1000" dirty="0">
              <a:latin typeface="Arial"/>
              <a:cs typeface="Arial"/>
            </a:endParaRPr>
          </a:p>
          <a:p>
            <a:pPr marL="461010" marR="9461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world </a:t>
            </a:r>
            <a:r>
              <a:rPr sz="1000" spc="5" dirty="0">
                <a:latin typeface="Arial"/>
                <a:cs typeface="Arial"/>
              </a:rPr>
              <a:t>(ATO)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45" dirty="0">
                <a:latin typeface="Arial"/>
                <a:cs typeface="Arial"/>
              </a:rPr>
              <a:t>exhaustively </a:t>
            </a:r>
            <a:r>
              <a:rPr sz="1000" spc="-40" dirty="0">
                <a:latin typeface="Arial"/>
                <a:cs typeface="Arial"/>
              </a:rPr>
              <a:t>divided </a:t>
            </a:r>
            <a:r>
              <a:rPr sz="1000" spc="-5" dirty="0">
                <a:latin typeface="Arial"/>
                <a:cs typeface="Arial"/>
              </a:rPr>
              <a:t>into  </a:t>
            </a:r>
            <a:r>
              <a:rPr sz="1000" i="1" spc="-55" dirty="0">
                <a:latin typeface="Arial"/>
                <a:cs typeface="Arial"/>
              </a:rPr>
              <a:t>categories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i="1" spc="-30" dirty="0">
                <a:latin typeface="Arial"/>
                <a:cs typeface="Arial"/>
              </a:rPr>
              <a:t>individuals</a:t>
            </a:r>
            <a:r>
              <a:rPr sz="1000" spc="-30" dirty="0">
                <a:latin typeface="Arial"/>
                <a:cs typeface="Arial"/>
              </a:rPr>
              <a:t>, </a:t>
            </a:r>
            <a:r>
              <a:rPr sz="1000" spc="-65" dirty="0">
                <a:latin typeface="Arial"/>
                <a:cs typeface="Arial"/>
              </a:rPr>
              <a:t>where </a:t>
            </a:r>
            <a:r>
              <a:rPr sz="1000" spc="-35" dirty="0">
                <a:latin typeface="Arial"/>
                <a:cs typeface="Arial"/>
              </a:rPr>
              <a:t>individuals </a:t>
            </a:r>
            <a:r>
              <a:rPr sz="1000" spc="-20" dirty="0">
                <a:latin typeface="Arial"/>
                <a:cs typeface="Arial"/>
              </a:rPr>
              <a:t>instantiate  </a:t>
            </a:r>
            <a:r>
              <a:rPr sz="1000" spc="-50" dirty="0">
                <a:latin typeface="Arial"/>
                <a:cs typeface="Arial"/>
              </a:rPr>
              <a:t>categories,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60" dirty="0">
                <a:latin typeface="Arial"/>
                <a:cs typeface="Arial"/>
              </a:rPr>
              <a:t>among </a:t>
            </a:r>
            <a:r>
              <a:rPr sz="1000" spc="-30" dirty="0">
                <a:latin typeface="Arial"/>
                <a:cs typeface="Arial"/>
              </a:rPr>
              <a:t>individuals,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distinction  </a:t>
            </a:r>
            <a:r>
              <a:rPr sz="1000" spc="-60" dirty="0">
                <a:latin typeface="Arial"/>
                <a:cs typeface="Arial"/>
              </a:rPr>
              <a:t>between </a:t>
            </a: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attributives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Basic level </a:t>
            </a:r>
            <a:r>
              <a:rPr sz="1000" spc="-25" dirty="0">
                <a:latin typeface="Arial"/>
                <a:cs typeface="Arial"/>
              </a:rPr>
              <a:t>ontology:  </a:t>
            </a:r>
            <a:r>
              <a:rPr sz="1000" spc="-40" dirty="0">
                <a:latin typeface="Arial"/>
                <a:cs typeface="Arial"/>
              </a:rPr>
              <a:t>contains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0" dirty="0">
                <a:latin typeface="Arial"/>
                <a:cs typeface="Arial"/>
              </a:rPr>
              <a:t>relevant </a:t>
            </a:r>
            <a:r>
              <a:rPr sz="1000" spc="-30" dirty="0">
                <a:latin typeface="Arial"/>
                <a:cs typeface="Arial"/>
              </a:rPr>
              <a:t>top-level 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distinctions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and</a:t>
            </a:r>
            <a:r>
              <a:rPr sz="1000" spc="-30" dirty="0" smtClean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categories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42/46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5550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1494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13392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2904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327" y="183269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197187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4" y="491591"/>
            <a:ext cx="3890456" cy="1720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485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Basic</a:t>
            </a:r>
            <a:r>
              <a:rPr sz="14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categories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84150" marR="779145" indent="-171450">
              <a:lnSpc>
                <a:spcPct val="113199"/>
              </a:lnSpc>
              <a:spcBef>
                <a:spcPts val="115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Category </a:t>
            </a:r>
            <a:r>
              <a:rPr sz="1050" spc="-35" dirty="0">
                <a:latin typeface="Arial"/>
                <a:cs typeface="Arial"/>
              </a:rPr>
              <a:t>(concept, </a:t>
            </a:r>
            <a:r>
              <a:rPr sz="1050" spc="-45" dirty="0">
                <a:latin typeface="Arial"/>
                <a:cs typeface="Arial"/>
              </a:rPr>
              <a:t>universal, </a:t>
            </a:r>
            <a:r>
              <a:rPr sz="1050" spc="-50" dirty="0">
                <a:latin typeface="Arial"/>
                <a:cs typeface="Arial"/>
              </a:rPr>
              <a:t>symbol </a:t>
            </a:r>
            <a:r>
              <a:rPr sz="1050" spc="-20" dirty="0">
                <a:latin typeface="Arial"/>
                <a:cs typeface="Arial"/>
              </a:rPr>
              <a:t>structure)  </a:t>
            </a:r>
            <a:endParaRPr lang="en-US" sz="1050" spc="-20" dirty="0" smtClean="0">
              <a:latin typeface="Arial"/>
              <a:cs typeface="Arial"/>
            </a:endParaRPr>
          </a:p>
          <a:p>
            <a:pPr marL="184150" marR="779145" indent="-171450">
              <a:lnSpc>
                <a:spcPct val="113199"/>
              </a:lnSpc>
              <a:spcBef>
                <a:spcPts val="1150"/>
              </a:spcBef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Individuals</a:t>
            </a:r>
            <a:r>
              <a:rPr sz="1050" spc="-35" dirty="0">
                <a:latin typeface="Arial"/>
                <a:cs typeface="Arial"/>
              </a:rPr>
              <a:t>, </a:t>
            </a:r>
            <a:r>
              <a:rPr sz="1050" spc="-40" dirty="0">
                <a:latin typeface="Arial"/>
                <a:cs typeface="Arial"/>
              </a:rPr>
              <a:t>divided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into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Space-time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35" dirty="0">
                <a:latin typeface="Arial"/>
                <a:cs typeface="Arial"/>
              </a:rPr>
              <a:t>(something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spc="-45" dirty="0">
                <a:latin typeface="Arial"/>
                <a:cs typeface="Arial"/>
              </a:rPr>
              <a:t>concrete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60" dirty="0">
                <a:latin typeface="Arial"/>
                <a:cs typeface="Arial"/>
              </a:rPr>
              <a:t>can  </a:t>
            </a:r>
            <a:r>
              <a:rPr sz="1000" spc="-70" dirty="0">
                <a:latin typeface="Arial"/>
                <a:cs typeface="Arial"/>
              </a:rPr>
              <a:t>be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located),</a:t>
            </a:r>
            <a:endParaRPr sz="1000" dirty="0">
              <a:latin typeface="Arial"/>
              <a:cs typeface="Arial"/>
            </a:endParaRPr>
          </a:p>
          <a:p>
            <a:pPr marL="461010" marR="181610" indent="-171450">
              <a:lnSpc>
                <a:spcPts val="1100"/>
              </a:lnSpc>
              <a:spcBef>
                <a:spcPts val="114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Abstract </a:t>
            </a:r>
            <a:r>
              <a:rPr sz="1000" spc="-35" dirty="0">
                <a:latin typeface="Arial"/>
                <a:cs typeface="Arial"/>
              </a:rPr>
              <a:t>individuals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π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spc="-55" dirty="0">
                <a:latin typeface="Arial"/>
                <a:cs typeface="Arial"/>
              </a:rPr>
              <a:t>idealised </a:t>
            </a:r>
            <a:r>
              <a:rPr sz="1000" spc="-20" dirty="0">
                <a:latin typeface="Arial"/>
                <a:cs typeface="Arial"/>
              </a:rPr>
              <a:t>prototypical </a:t>
            </a:r>
            <a:r>
              <a:rPr sz="1000" spc="-25" dirty="0">
                <a:latin typeface="Arial"/>
                <a:cs typeface="Arial"/>
              </a:rPr>
              <a:t>individuals),  </a:t>
            </a:r>
            <a:endParaRPr lang="en-US" sz="1000" spc="-25" dirty="0" smtClean="0">
              <a:latin typeface="Arial"/>
              <a:cs typeface="Arial"/>
            </a:endParaRPr>
          </a:p>
          <a:p>
            <a:pPr marL="461010" marR="181610" indent="-171450">
              <a:lnSpc>
                <a:spcPts val="1100"/>
              </a:lnSpc>
              <a:spcBef>
                <a:spcPts val="114"/>
              </a:spcBef>
              <a:buFont typeface="Arial"/>
              <a:buChar char="•"/>
            </a:pPr>
            <a:r>
              <a:rPr sz="1000" spc="-50" dirty="0" smtClean="0">
                <a:latin typeface="Arial"/>
                <a:cs typeface="Arial"/>
              </a:rPr>
              <a:t>Concrete </a:t>
            </a:r>
            <a:r>
              <a:rPr sz="1000" spc="-35" dirty="0">
                <a:latin typeface="Arial"/>
                <a:cs typeface="Arial"/>
              </a:rPr>
              <a:t>individuals </a:t>
            </a:r>
            <a:r>
              <a:rPr sz="1000" spc="-5" dirty="0">
                <a:latin typeface="Arial"/>
                <a:cs typeface="Arial"/>
              </a:rPr>
              <a:t>(this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pen),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69416" y="213635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79328" y="2201476"/>
            <a:ext cx="343152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Presentials, </a:t>
            </a:r>
            <a:r>
              <a:rPr sz="900" spc="-20" dirty="0">
                <a:latin typeface="Arial"/>
                <a:cs typeface="Arial"/>
              </a:rPr>
              <a:t>perpetuants </a:t>
            </a:r>
            <a:r>
              <a:rPr sz="900" spc="114" dirty="0">
                <a:latin typeface="Arial"/>
                <a:cs typeface="Arial"/>
              </a:rPr>
              <a:t>(</a:t>
            </a:r>
            <a:r>
              <a:rPr sz="900" i="1" spc="114" dirty="0">
                <a:latin typeface="Menlo"/>
                <a:cs typeface="Menlo"/>
              </a:rPr>
              <a:t>∼ </a:t>
            </a:r>
            <a:r>
              <a:rPr sz="900" spc="-10" dirty="0">
                <a:latin typeface="Arial"/>
                <a:cs typeface="Arial"/>
              </a:rPr>
              <a:t>endurant),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15" dirty="0">
                <a:latin typeface="Arial"/>
                <a:cs typeface="Arial"/>
              </a:rPr>
              <a:t>amount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of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54772" y="2339975"/>
            <a:ext cx="226947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>
                <a:latin typeface="Arial"/>
                <a:cs typeface="Arial"/>
              </a:rPr>
              <a:t>substrate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15" dirty="0">
                <a:latin typeface="Arial"/>
                <a:cs typeface="Arial"/>
              </a:rPr>
              <a:t>material</a:t>
            </a:r>
            <a:r>
              <a:rPr sz="900" spc="19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object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69416" y="241471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162050" y="2466461"/>
            <a:ext cx="318387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latin typeface="Arial"/>
                <a:cs typeface="Arial"/>
              </a:rPr>
              <a:t>Processual </a:t>
            </a:r>
            <a:r>
              <a:rPr sz="900" spc="-10" dirty="0">
                <a:latin typeface="Arial"/>
                <a:cs typeface="Arial"/>
              </a:rPr>
              <a:t>structure </a:t>
            </a:r>
            <a:r>
              <a:rPr sz="900" spc="114" dirty="0">
                <a:latin typeface="Arial"/>
                <a:cs typeface="Arial"/>
              </a:rPr>
              <a:t>(</a:t>
            </a:r>
            <a:r>
              <a:rPr sz="900" i="1" spc="114" dirty="0">
                <a:latin typeface="Menlo"/>
                <a:cs typeface="Menlo"/>
              </a:rPr>
              <a:t>∼ </a:t>
            </a:r>
            <a:r>
              <a:rPr sz="900" spc="-5" dirty="0">
                <a:latin typeface="Arial"/>
                <a:cs typeface="Arial"/>
              </a:rPr>
              <a:t>perdurant),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65" dirty="0">
                <a:latin typeface="Arial"/>
                <a:cs typeface="Arial"/>
              </a:rPr>
              <a:t>processes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and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92327" y="273103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71855" y="2594489"/>
            <a:ext cx="3109595" cy="47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lang="en-US" sz="900" spc="-25" dirty="0" smtClean="0">
                <a:latin typeface="Arial"/>
                <a:cs typeface="Arial"/>
              </a:rPr>
              <a:t>    </a:t>
            </a:r>
            <a:r>
              <a:rPr sz="900" spc="-25" dirty="0" err="1" smtClean="0">
                <a:latin typeface="Arial"/>
                <a:cs typeface="Arial"/>
              </a:rPr>
              <a:t>occurrents</a:t>
            </a:r>
            <a:endParaRPr sz="9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</a:pPr>
            <a:r>
              <a:rPr sz="1000" spc="-10" dirty="0">
                <a:latin typeface="Arial"/>
                <a:cs typeface="Arial"/>
              </a:rPr>
              <a:t>Attributives </a:t>
            </a:r>
            <a:r>
              <a:rPr sz="1000" spc="-20" dirty="0">
                <a:latin typeface="Arial"/>
                <a:cs typeface="Arial"/>
              </a:rPr>
              <a:t>(a.o.  </a:t>
            </a:r>
            <a:r>
              <a:rPr sz="1000" spc="-35" dirty="0">
                <a:latin typeface="Arial"/>
                <a:cs typeface="Arial"/>
              </a:rPr>
              <a:t>properties, </a:t>
            </a:r>
            <a:r>
              <a:rPr sz="1000" spc="-45" dirty="0">
                <a:latin typeface="Arial"/>
                <a:cs typeface="Arial"/>
              </a:rPr>
              <a:t>roles, </a:t>
            </a:r>
            <a:r>
              <a:rPr sz="1000" spc="-25" dirty="0">
                <a:latin typeface="Arial"/>
                <a:cs typeface="Arial"/>
              </a:rPr>
              <a:t>functions,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dispositions)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43/46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53463" y="491591"/>
            <a:ext cx="11017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Basic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relations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551" y="120597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141601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162604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00814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2551" y="221818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2551" y="242821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551" y="263824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5" y="1091659"/>
            <a:ext cx="3661855" cy="157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847214" indent="-171450">
              <a:lnSpc>
                <a:spcPct val="125299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Existential </a:t>
            </a:r>
            <a:r>
              <a:rPr sz="1050" spc="-70" dirty="0">
                <a:latin typeface="Arial"/>
                <a:cs typeface="Arial"/>
              </a:rPr>
              <a:t>dependency  </a:t>
            </a:r>
            <a:endParaRPr lang="en-US" sz="1050" spc="-70" dirty="0" smtClean="0">
              <a:latin typeface="Arial"/>
              <a:cs typeface="Arial"/>
            </a:endParaRPr>
          </a:p>
          <a:p>
            <a:pPr marL="184150" marR="1847214" indent="-171450">
              <a:lnSpc>
                <a:spcPct val="125299"/>
              </a:lnSpc>
              <a:buFont typeface="Arial"/>
              <a:buChar char="•"/>
            </a:pPr>
            <a:r>
              <a:rPr sz="1050" spc="-20" dirty="0" smtClean="0">
                <a:latin typeface="Arial"/>
                <a:cs typeface="Arial"/>
              </a:rPr>
              <a:t>instantiation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parthood </a:t>
            </a:r>
            <a:r>
              <a:rPr sz="1050" spc="-40" dirty="0">
                <a:latin typeface="Arial"/>
                <a:cs typeface="Arial"/>
              </a:rPr>
              <a:t>relations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time, </a:t>
            </a:r>
            <a:r>
              <a:rPr sz="1050" spc="-75" dirty="0">
                <a:latin typeface="Arial"/>
                <a:cs typeface="Arial"/>
              </a:rPr>
              <a:t>space, </a:t>
            </a:r>
            <a:r>
              <a:rPr sz="1050" spc="-30" dirty="0">
                <a:latin typeface="Arial"/>
                <a:cs typeface="Arial"/>
              </a:rPr>
              <a:t>material </a:t>
            </a:r>
            <a:r>
              <a:rPr sz="1050" spc="-35" dirty="0">
                <a:latin typeface="Arial"/>
                <a:cs typeface="Arial"/>
              </a:rPr>
              <a:t>structures,  </a:t>
            </a:r>
            <a:r>
              <a:rPr sz="1050" spc="-90" dirty="0">
                <a:latin typeface="Arial"/>
                <a:cs typeface="Arial"/>
              </a:rPr>
              <a:t>processes</a:t>
            </a:r>
            <a:endParaRPr sz="1050" dirty="0">
              <a:latin typeface="Arial"/>
              <a:cs typeface="Arial"/>
            </a:endParaRPr>
          </a:p>
          <a:p>
            <a:pPr marL="184150" marR="1934210" indent="-171450">
              <a:lnSpc>
                <a:spcPct val="125299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coincidence, </a:t>
            </a:r>
            <a:r>
              <a:rPr sz="1050" spc="-40" dirty="0">
                <a:latin typeface="Arial"/>
                <a:cs typeface="Arial"/>
              </a:rPr>
              <a:t>adjacent  </a:t>
            </a:r>
            <a:endParaRPr lang="en-US" sz="1050" spc="-40" dirty="0" smtClean="0">
              <a:latin typeface="Arial"/>
              <a:cs typeface="Arial"/>
            </a:endParaRPr>
          </a:p>
          <a:p>
            <a:pPr marL="184150" marR="1934210" indent="-171450">
              <a:lnSpc>
                <a:spcPct val="125299"/>
              </a:lnSpc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occupation  </a:t>
            </a:r>
            <a:endParaRPr lang="en-US" sz="1050" spc="-35" dirty="0" smtClean="0">
              <a:latin typeface="Arial"/>
              <a:cs typeface="Arial"/>
            </a:endParaRPr>
          </a:p>
          <a:p>
            <a:pPr marL="184150" marR="1934210" indent="-171450">
              <a:lnSpc>
                <a:spcPct val="125299"/>
              </a:lnSpc>
              <a:buFont typeface="Arial"/>
              <a:buChar char="•"/>
            </a:pPr>
            <a:r>
              <a:rPr sz="1050" spc="-20" dirty="0" smtClean="0">
                <a:latin typeface="Arial"/>
                <a:cs typeface="Arial"/>
              </a:rPr>
              <a:t>participation  </a:t>
            </a:r>
            <a:endParaRPr lang="en-US" sz="1050" spc="-20" dirty="0" smtClean="0">
              <a:latin typeface="Arial"/>
              <a:cs typeface="Arial"/>
            </a:endParaRPr>
          </a:p>
          <a:p>
            <a:pPr marL="184150" marR="1934210" indent="-171450">
              <a:lnSpc>
                <a:spcPct val="125299"/>
              </a:lnSpc>
              <a:buFont typeface="Arial"/>
              <a:buChar char="•"/>
            </a:pPr>
            <a:r>
              <a:rPr sz="1050" spc="-45" dirty="0" smtClean="0">
                <a:latin typeface="Arial"/>
                <a:cs typeface="Arial"/>
              </a:rPr>
              <a:t>causality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14144" y="491591"/>
            <a:ext cx="11798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Section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14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46AA78"/>
                </a:solidFill>
                <a:latin typeface="Arial"/>
                <a:cs typeface="Arial"/>
              </a:rPr>
              <a:t>GFO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5250" y="892176"/>
            <a:ext cx="4343399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45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8"/>
            <a:ext cx="14788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43569" y="491591"/>
            <a:ext cx="7213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0743" y="91100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0253" y="924598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1032" y="113480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13068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6636" y="894461"/>
            <a:ext cx="3160014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9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45" dirty="0">
                <a:latin typeface="Arial"/>
                <a:cs typeface="Arial"/>
                <a:hlinkClick r:id="rId10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50" spc="14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40" dirty="0">
                <a:latin typeface="Arial"/>
                <a:cs typeface="Arial"/>
                <a:hlinkClick r:id="rId10" action="ppaction://hlinksldjump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0743" y="154721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0253" y="1560804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1032" y="17710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032" y="19430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1032" y="21151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6636" y="1530667"/>
            <a:ext cx="3160014" cy="65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BFO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Arial"/>
                <a:cs typeface="Arial"/>
                <a:hlinkClick r:id="rId11" action="ppaction://hlinksldjump"/>
              </a:rPr>
              <a:t>Overview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12" action="ppaction://hlinksldjump"/>
              </a:rPr>
              <a:t>Formalisations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50" spc="-40" dirty="0">
                <a:latin typeface="Arial"/>
                <a:cs typeface="Arial"/>
                <a:hlinkClick r:id="rId12" action="ppaction://hlinksldjump"/>
              </a:rPr>
              <a:t>implementations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  <a:hlinkClick r:id="rId13" action="ppaction://hlinksldjump"/>
              </a:rPr>
              <a:t>Relation</a:t>
            </a:r>
            <a:r>
              <a:rPr sz="1050" spc="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3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0743" y="235549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0253" y="236909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032" y="25793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32" y="27513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032" y="29234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16636" y="2334587"/>
            <a:ext cx="3617214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925194" indent="-139065">
              <a:lnSpc>
                <a:spcPct val="1026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foundational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  <a:hlinkClick r:id="rId14" action="ppaction://hlinksldjump"/>
              </a:rPr>
              <a:t>Ontologies </a:t>
            </a:r>
            <a:r>
              <a:rPr sz="1050" spc="-60" dirty="0">
                <a:latin typeface="Arial"/>
                <a:cs typeface="Arial"/>
                <a:hlinkClick r:id="rId14" action="ppaction://hlinksldjump"/>
              </a:rPr>
              <a:t>and</a:t>
            </a:r>
            <a:r>
              <a:rPr sz="1050" spc="135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50" spc="-70" dirty="0">
                <a:latin typeface="Arial"/>
                <a:cs typeface="Arial"/>
                <a:hlinkClick r:id="rId14" action="ppaction://hlinksldjump"/>
              </a:rPr>
              <a:t>choices</a:t>
            </a:r>
            <a:endParaRPr sz="1050" dirty="0">
              <a:latin typeface="Arial"/>
              <a:cs typeface="Arial"/>
            </a:endParaRPr>
          </a:p>
          <a:p>
            <a:pPr marL="151130" marR="5080">
              <a:lnSpc>
                <a:spcPct val="102600"/>
              </a:lnSpc>
            </a:pPr>
            <a:r>
              <a:rPr sz="1050" spc="-60" dirty="0">
                <a:latin typeface="Arial"/>
                <a:cs typeface="Arial"/>
                <a:hlinkClick r:id="rId15" action="ppaction://hlinksldjump"/>
              </a:rPr>
              <a:t>Where and </a:t>
            </a:r>
            <a:r>
              <a:rPr sz="1050" spc="-65" dirty="0">
                <a:latin typeface="Arial"/>
                <a:cs typeface="Arial"/>
                <a:hlinkClick r:id="rId15" action="ppaction://hlinksldjump"/>
              </a:rPr>
              <a:t>how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does </a:t>
            </a:r>
            <a:r>
              <a:rPr sz="1050" spc="45" dirty="0">
                <a:latin typeface="Arial"/>
                <a:cs typeface="Arial"/>
                <a:hlinkClick r:id="rId15" action="ppaction://hlinksldjump"/>
              </a:rPr>
              <a:t>it </a:t>
            </a:r>
            <a:r>
              <a:rPr sz="1050" spc="-80" dirty="0">
                <a:latin typeface="Arial"/>
                <a:cs typeface="Arial"/>
                <a:hlinkClick r:id="rId15" action="ppaction://hlinksldjump"/>
              </a:rPr>
              <a:t>make </a:t>
            </a:r>
            <a:r>
              <a:rPr sz="1050" spc="-85" dirty="0">
                <a:latin typeface="Arial"/>
                <a:cs typeface="Arial"/>
                <a:hlinkClick r:id="rId15" action="ppaction://hlinksldjump"/>
              </a:rPr>
              <a:t>a </a:t>
            </a:r>
            <a:r>
              <a:rPr sz="1050" spc="-55" dirty="0">
                <a:latin typeface="Arial"/>
                <a:cs typeface="Arial"/>
                <a:hlinkClick r:id="rId15" action="ppaction://hlinksldjump"/>
              </a:rPr>
              <a:t>difference? 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  <a:hlinkClick r:id="rId16" action="ppaction://hlinksldjump"/>
              </a:rPr>
              <a:t>GFO  </a:t>
            </a:r>
            <a:r>
              <a:rPr sz="1050" spc="-110" dirty="0">
                <a:latin typeface="Arial"/>
                <a:cs typeface="Arial"/>
                <a:hlinkClick r:id="rId16" action="ppaction://hlinksldjump"/>
              </a:rPr>
              <a:t>as  </a:t>
            </a:r>
            <a:r>
              <a:rPr sz="1050" spc="-30" dirty="0">
                <a:latin typeface="Arial"/>
                <a:cs typeface="Arial"/>
                <a:hlinkClick r:id="rId16" action="ppaction://hlinksldjump"/>
              </a:rPr>
              <a:t>‘super’ foundational </a:t>
            </a:r>
            <a:r>
              <a:rPr sz="1050" spc="-20" dirty="0">
                <a:latin typeface="Arial"/>
                <a:cs typeface="Arial"/>
                <a:hlinkClick r:id="rId16" action="ppaction://hlinksldjump"/>
              </a:rPr>
              <a:t>(extra</a:t>
            </a:r>
            <a:r>
              <a:rPr sz="1050" spc="195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1050" spc="-50" dirty="0">
                <a:latin typeface="Arial"/>
                <a:cs typeface="Arial"/>
                <a:hlinkClick r:id="rId16" action="ppaction://hlinksldjump"/>
              </a:rPr>
              <a:t>slides)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46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7"/>
            <a:ext cx="13264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101025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120004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54169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99718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3261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51593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491591"/>
            <a:ext cx="3814255" cy="27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notions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Provide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top-level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5" dirty="0">
                <a:latin typeface="Arial"/>
                <a:cs typeface="Arial"/>
              </a:rPr>
              <a:t>basic  </a:t>
            </a:r>
            <a:r>
              <a:rPr sz="1050" spc="-60" dirty="0">
                <a:latin typeface="Arial"/>
                <a:cs typeface="Arial"/>
              </a:rPr>
              <a:t>categories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kinds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entities</a:t>
            </a:r>
            <a:endParaRPr sz="1050" dirty="0">
              <a:latin typeface="Arial"/>
              <a:cs typeface="Arial"/>
            </a:endParaRPr>
          </a:p>
          <a:p>
            <a:pPr marL="184150" marR="332740" indent="-171450">
              <a:lnSpc>
                <a:spcPts val="1200"/>
              </a:lnSpc>
              <a:spcBef>
                <a:spcPts val="310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Principal </a:t>
            </a:r>
            <a:r>
              <a:rPr sz="1050" spc="-70" dirty="0">
                <a:latin typeface="Arial"/>
                <a:cs typeface="Arial"/>
              </a:rPr>
              <a:t>choices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55" dirty="0">
                <a:solidFill>
                  <a:srgbClr val="2E3092"/>
                </a:solidFill>
                <a:latin typeface="Arial"/>
                <a:cs typeface="Arial"/>
              </a:rPr>
              <a:t>universals</a:t>
            </a:r>
            <a:r>
              <a:rPr sz="1050" spc="-55" dirty="0">
                <a:latin typeface="Arial"/>
                <a:cs typeface="Arial"/>
              </a:rPr>
              <a:t>,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particulars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individual  </a:t>
            </a:r>
            <a:r>
              <a:rPr sz="1050" spc="-40" dirty="0">
                <a:latin typeface="Arial"/>
                <a:cs typeface="Arial"/>
              </a:rPr>
              <a:t>properties:</a:t>
            </a:r>
            <a:endParaRPr sz="1050" dirty="0">
              <a:latin typeface="Arial"/>
              <a:cs typeface="Arial"/>
            </a:endParaRPr>
          </a:p>
          <a:p>
            <a:pPr marL="461010" marR="50800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Properties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50" dirty="0">
                <a:latin typeface="Arial"/>
                <a:cs typeface="Arial"/>
              </a:rPr>
              <a:t>repeatable universals, </a:t>
            </a:r>
            <a:r>
              <a:rPr sz="1000" spc="-40" dirty="0">
                <a:latin typeface="Arial"/>
                <a:cs typeface="Arial"/>
              </a:rPr>
              <a:t>belonging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different  entities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45" dirty="0">
                <a:latin typeface="Arial"/>
                <a:cs typeface="Arial"/>
              </a:rPr>
              <a:t>non-repeatable </a:t>
            </a:r>
            <a:r>
              <a:rPr sz="1000" spc="-35" dirty="0">
                <a:latin typeface="Arial"/>
                <a:cs typeface="Arial"/>
              </a:rPr>
              <a:t>tropes, inhering only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specific  </a:t>
            </a:r>
            <a:r>
              <a:rPr sz="1000" spc="-10" dirty="0">
                <a:latin typeface="Arial"/>
                <a:cs typeface="Arial"/>
              </a:rPr>
              <a:t>entity</a:t>
            </a:r>
            <a:endParaRPr sz="1000" dirty="0">
              <a:latin typeface="Arial"/>
              <a:cs typeface="Arial"/>
            </a:endParaRPr>
          </a:p>
          <a:p>
            <a:pPr marL="461010" marR="18224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Particulars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50" dirty="0">
                <a:latin typeface="Arial"/>
                <a:cs typeface="Arial"/>
              </a:rPr>
              <a:t>aggregations </a:t>
            </a:r>
            <a:r>
              <a:rPr sz="1000" spc="-25" dirty="0">
                <a:latin typeface="Arial"/>
                <a:cs typeface="Arial"/>
              </a:rPr>
              <a:t>(collections)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50" dirty="0">
                <a:latin typeface="Arial"/>
                <a:cs typeface="Arial"/>
              </a:rPr>
              <a:t>inhere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5" dirty="0">
                <a:latin typeface="Arial"/>
                <a:cs typeface="Arial"/>
              </a:rPr>
              <a:t>some  </a:t>
            </a:r>
            <a:r>
              <a:rPr sz="1000" spc="-40" dirty="0">
                <a:latin typeface="Arial"/>
                <a:cs typeface="Arial"/>
              </a:rPr>
              <a:t>substrate </a:t>
            </a:r>
            <a:r>
              <a:rPr sz="1000" spc="-45" dirty="0">
                <a:latin typeface="Arial"/>
                <a:cs typeface="Arial"/>
              </a:rPr>
              <a:t>(bare 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particular)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Persistence, </a:t>
            </a:r>
            <a:r>
              <a:rPr sz="1050" spc="-30" dirty="0">
                <a:latin typeface="Arial"/>
                <a:cs typeface="Arial"/>
              </a:rPr>
              <a:t>principal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choices: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How do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45" dirty="0">
                <a:latin typeface="Arial"/>
                <a:cs typeface="Arial"/>
              </a:rPr>
              <a:t>persist? </a:t>
            </a:r>
            <a:r>
              <a:rPr sz="1000" spc="-50" dirty="0">
                <a:latin typeface="Arial"/>
                <a:cs typeface="Arial"/>
              </a:rPr>
              <a:t>How do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-70" dirty="0">
                <a:latin typeface="Arial"/>
                <a:cs typeface="Arial"/>
              </a:rPr>
              <a:t>change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time? (Due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90" dirty="0">
                <a:latin typeface="Arial"/>
                <a:cs typeface="Arial"/>
              </a:rPr>
              <a:t>phases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70" dirty="0">
                <a:latin typeface="Arial"/>
                <a:cs typeface="Arial"/>
              </a:rPr>
              <a:t>due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0" dirty="0">
                <a:latin typeface="Arial"/>
                <a:cs typeface="Arial"/>
              </a:rPr>
              <a:t>(whole) </a:t>
            </a:r>
            <a:r>
              <a:rPr sz="1000" spc="-15" dirty="0">
                <a:latin typeface="Arial"/>
                <a:cs typeface="Arial"/>
              </a:rPr>
              <a:t>instantiation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different 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dirty="0">
                <a:latin typeface="Arial"/>
                <a:cs typeface="Arial"/>
              </a:rPr>
              <a:t>at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30" dirty="0">
                <a:latin typeface="Arial"/>
                <a:cs typeface="Arial"/>
              </a:rPr>
              <a:t>times?) </a:t>
            </a:r>
            <a:r>
              <a:rPr sz="1000" spc="-50" dirty="0">
                <a:latin typeface="Arial"/>
                <a:cs typeface="Arial"/>
              </a:rPr>
              <a:t>How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70" dirty="0">
                <a:latin typeface="Arial"/>
                <a:cs typeface="Arial"/>
              </a:rPr>
              <a:t>change </a:t>
            </a:r>
            <a:r>
              <a:rPr sz="1000" spc="-55" dirty="0">
                <a:latin typeface="Arial"/>
                <a:cs typeface="Arial"/>
              </a:rPr>
              <a:t>and persistence  </a:t>
            </a:r>
            <a:r>
              <a:rPr sz="1000" spc="-45" dirty="0">
                <a:latin typeface="Arial"/>
                <a:cs typeface="Arial"/>
              </a:rPr>
              <a:t>related?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8"/>
            <a:ext cx="140263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6660" y="491591"/>
            <a:ext cx="27749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notions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18284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37265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2448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4" y="1110932"/>
            <a:ext cx="381425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More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choices: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Are </a:t>
            </a:r>
            <a:r>
              <a:rPr sz="1000" spc="-85" dirty="0">
                <a:latin typeface="Arial"/>
                <a:cs typeface="Arial"/>
              </a:rPr>
              <a:t>space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45" dirty="0">
                <a:latin typeface="Arial"/>
                <a:cs typeface="Arial"/>
              </a:rPr>
              <a:t>absolute or </a:t>
            </a:r>
            <a:r>
              <a:rPr sz="1000" spc="-30" dirty="0">
                <a:latin typeface="Arial"/>
                <a:cs typeface="Arial"/>
              </a:rPr>
              <a:t>relative, </a:t>
            </a:r>
            <a:r>
              <a:rPr sz="1000" spc="-25" dirty="0">
                <a:latin typeface="Arial"/>
                <a:cs typeface="Arial"/>
              </a:rPr>
              <a:t>atomic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30" dirty="0">
                <a:latin typeface="Arial"/>
                <a:cs typeface="Arial"/>
              </a:rPr>
              <a:t>not?  </a:t>
            </a:r>
            <a:r>
              <a:rPr sz="1000" spc="-25" dirty="0">
                <a:latin typeface="Arial"/>
                <a:cs typeface="Arial"/>
              </a:rPr>
              <a:t>Localization: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space/time </a:t>
            </a:r>
            <a:r>
              <a:rPr sz="1000" spc="-10" dirty="0">
                <a:latin typeface="Arial"/>
                <a:cs typeface="Arial"/>
              </a:rPr>
              <a:t>(i.e.,  </a:t>
            </a:r>
            <a:r>
              <a:rPr sz="1000" spc="-20" dirty="0">
                <a:latin typeface="Arial"/>
                <a:cs typeface="Arial"/>
              </a:rPr>
              <a:t>abstract), </a:t>
            </a:r>
            <a:r>
              <a:rPr sz="1000" spc="-55" dirty="0">
                <a:latin typeface="Arial"/>
                <a:cs typeface="Arial"/>
              </a:rPr>
              <a:t>and is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55" dirty="0">
                <a:latin typeface="Arial"/>
                <a:cs typeface="Arial"/>
              </a:rPr>
              <a:t>possible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25" dirty="0">
                <a:latin typeface="Arial"/>
                <a:cs typeface="Arial"/>
              </a:rPr>
              <a:t>different entities </a:t>
            </a:r>
            <a:r>
              <a:rPr sz="1000" spc="-30" dirty="0">
                <a:latin typeface="Arial"/>
                <a:cs typeface="Arial"/>
              </a:rPr>
              <a:t>spatially 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30" dirty="0">
                <a:latin typeface="Arial"/>
                <a:cs typeface="Arial"/>
              </a:rPr>
              <a:t>spatio-temporally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colocalized?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45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7668"/>
            <a:ext cx="29273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DOLCE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146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14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8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26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265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146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4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18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2265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2659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6116" y="37668"/>
            <a:ext cx="18542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9936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93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97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01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56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096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93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7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16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56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93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97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1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0566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0960" y="34066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74011" y="37667"/>
            <a:ext cx="163123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More </a:t>
            </a: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foundational</a:t>
            </a:r>
            <a:r>
              <a:rPr sz="600" b="1" spc="4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6660" y="491591"/>
            <a:ext cx="27749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notions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118284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327" y="137265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327" y="152448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551" y="200525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19506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34689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49872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327" y="265056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4394" y="1110932"/>
            <a:ext cx="3890455" cy="1668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More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choices: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Are </a:t>
            </a:r>
            <a:r>
              <a:rPr sz="1000" spc="-85" dirty="0">
                <a:latin typeface="Arial"/>
                <a:cs typeface="Arial"/>
              </a:rPr>
              <a:t>space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45" dirty="0">
                <a:latin typeface="Arial"/>
                <a:cs typeface="Arial"/>
              </a:rPr>
              <a:t>absolute or </a:t>
            </a:r>
            <a:r>
              <a:rPr sz="1000" spc="-30" dirty="0">
                <a:latin typeface="Arial"/>
                <a:cs typeface="Arial"/>
              </a:rPr>
              <a:t>relative, </a:t>
            </a:r>
            <a:r>
              <a:rPr sz="1000" spc="-25" dirty="0">
                <a:latin typeface="Arial"/>
                <a:cs typeface="Arial"/>
              </a:rPr>
              <a:t>atomic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30" dirty="0">
                <a:latin typeface="Arial"/>
                <a:cs typeface="Arial"/>
              </a:rPr>
              <a:t>not?  </a:t>
            </a:r>
            <a:r>
              <a:rPr sz="1000" spc="-25" dirty="0">
                <a:latin typeface="Arial"/>
                <a:cs typeface="Arial"/>
              </a:rPr>
              <a:t>Localization: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25" dirty="0">
                <a:latin typeface="Arial"/>
                <a:cs typeface="Arial"/>
              </a:rPr>
              <a:t>entities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space/time </a:t>
            </a:r>
            <a:r>
              <a:rPr sz="1000" spc="-10" dirty="0">
                <a:latin typeface="Arial"/>
                <a:cs typeface="Arial"/>
              </a:rPr>
              <a:t>(i.e.,  </a:t>
            </a:r>
            <a:r>
              <a:rPr sz="1000" spc="-20" dirty="0">
                <a:latin typeface="Arial"/>
                <a:cs typeface="Arial"/>
              </a:rPr>
              <a:t>abstract), </a:t>
            </a:r>
            <a:r>
              <a:rPr sz="1000" spc="-55" dirty="0">
                <a:latin typeface="Arial"/>
                <a:cs typeface="Arial"/>
              </a:rPr>
              <a:t>and is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55" dirty="0">
                <a:latin typeface="Arial"/>
                <a:cs typeface="Arial"/>
              </a:rPr>
              <a:t>possible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25" dirty="0">
                <a:latin typeface="Arial"/>
                <a:cs typeface="Arial"/>
              </a:rPr>
              <a:t>different entities </a:t>
            </a:r>
            <a:r>
              <a:rPr sz="1000" spc="-30" dirty="0">
                <a:latin typeface="Arial"/>
                <a:cs typeface="Arial"/>
              </a:rPr>
              <a:t>spatially 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30" dirty="0">
                <a:latin typeface="Arial"/>
                <a:cs typeface="Arial"/>
              </a:rPr>
              <a:t>spatio-temporally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colocalized?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Principal </a:t>
            </a:r>
            <a:r>
              <a:rPr sz="1050" spc="-60" dirty="0">
                <a:latin typeface="Arial"/>
                <a:cs typeface="Arial"/>
              </a:rPr>
              <a:t>choices, 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0" dirty="0">
                <a:latin typeface="Arial"/>
                <a:cs typeface="Arial"/>
              </a:rPr>
              <a:t>common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terminology:</a:t>
            </a:r>
            <a:endParaRPr sz="1050" dirty="0">
              <a:latin typeface="Arial"/>
              <a:cs typeface="Arial"/>
            </a:endParaRPr>
          </a:p>
          <a:p>
            <a:pPr marL="461010" marR="183832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Endurantist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30" dirty="0">
                <a:latin typeface="Arial"/>
                <a:cs typeface="Arial"/>
              </a:rPr>
              <a:t>Perdurantist  </a:t>
            </a:r>
            <a:endParaRPr lang="en-US" sz="1000" spc="-30" dirty="0" smtClean="0">
              <a:latin typeface="Arial"/>
              <a:cs typeface="Arial"/>
            </a:endParaRPr>
          </a:p>
          <a:p>
            <a:pPr marL="461010" marR="183832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Universals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35" dirty="0">
                <a:latin typeface="Arial"/>
                <a:cs typeface="Arial"/>
              </a:rPr>
              <a:t>Particulars  </a:t>
            </a:r>
            <a:endParaRPr lang="en-US" sz="1000" spc="-35" dirty="0" smtClean="0">
              <a:latin typeface="Arial"/>
              <a:cs typeface="Arial"/>
            </a:endParaRPr>
          </a:p>
          <a:p>
            <a:pPr marL="461010" marR="183832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Descriptive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Prescriptive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15" dirty="0">
                <a:latin typeface="Arial"/>
                <a:cs typeface="Arial"/>
              </a:rPr>
              <a:t>(Onto)Logical </a:t>
            </a:r>
            <a:r>
              <a:rPr sz="1000" spc="-60" dirty="0">
                <a:latin typeface="Arial"/>
                <a:cs typeface="Arial"/>
              </a:rPr>
              <a:t>economy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multiplicative </a:t>
            </a:r>
            <a:r>
              <a:rPr sz="1000" spc="-55" dirty="0">
                <a:latin typeface="Arial"/>
                <a:cs typeface="Arial"/>
              </a:rPr>
              <a:t>vs.  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reductionist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4660</Words>
  <Application>Microsoft Macintosh PowerPoint</Application>
  <PresentationFormat>Custom</PresentationFormat>
  <Paragraphs>911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15</cp:revision>
  <dcterms:created xsi:type="dcterms:W3CDTF">2019-08-15T17:06:10Z</dcterms:created>
  <dcterms:modified xsi:type="dcterms:W3CDTF">2019-10-08T19:39:05Z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2019-07-31T00:00:00Z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