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9" r:id="rId12"/>
    <p:sldId id="271" r:id="rId13"/>
    <p:sldId id="272" r:id="rId14"/>
    <p:sldId id="273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496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E0075-0E3B-564D-BFD7-94C68C12F460}" type="datetimeFigureOut">
              <a:rPr lang="en-US" smtClean="0"/>
              <a:t>08/10/2019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52C40-6E27-AE4D-8224-65E46B0D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   \</a:t>
            </a:r>
            <a:r>
              <a:rPr lang="en-US" dirty="0" err="1" smtClean="0"/>
              <a:t>mbox</a:t>
            </a:r>
            <a:r>
              <a:rPr lang="en-US" dirty="0" smtClean="0"/>
              <a:t>{ } \</a:t>
            </a:r>
            <a:r>
              <a:rPr lang="en-US" dirty="0" err="1" smtClean="0"/>
              <a:t>hfill</a:t>
            </a:r>
            <a:r>
              <a:rPr lang="en-US" dirty="0" smtClean="0"/>
              <a:t> {\</a:t>
            </a:r>
            <a:r>
              <a:rPr lang="en-US" dirty="0" err="1" smtClean="0"/>
              <a:t>footnotesize</a:t>
            </a:r>
            <a:r>
              <a:rPr lang="en-US" dirty="0" smtClean="0"/>
              <a:t> \</a:t>
            </a:r>
            <a:r>
              <a:rPr lang="en-US" dirty="0" err="1" smtClean="0"/>
              <a:t>em</a:t>
            </a:r>
            <a:r>
              <a:rPr lang="en-US" dirty="0" smtClean="0"/>
              <a:t> (from </a:t>
            </a:r>
            <a:r>
              <a:rPr lang="en-US" dirty="0" err="1" smtClean="0"/>
              <a:t>Gangemi</a:t>
            </a:r>
            <a:r>
              <a:rPr lang="en-US" dirty="0" smtClean="0"/>
              <a:t>, 2004)}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52C40-6E27-AE4D-8224-65E46B0DD1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  \</a:t>
            </a:r>
            <a:r>
              <a:rPr lang="en-US" dirty="0" err="1" smtClean="0"/>
              <a:t>mbox</a:t>
            </a:r>
            <a:r>
              <a:rPr lang="en-US" dirty="0" smtClean="0"/>
              <a:t>{ } \</a:t>
            </a:r>
            <a:r>
              <a:rPr lang="en-US" dirty="0" err="1" smtClean="0"/>
              <a:t>hfill</a:t>
            </a:r>
            <a:r>
              <a:rPr lang="en-US" dirty="0" smtClean="0"/>
              <a:t> {\</a:t>
            </a:r>
            <a:r>
              <a:rPr lang="en-US" dirty="0" err="1" smtClean="0"/>
              <a:t>footnotesize</a:t>
            </a:r>
            <a:r>
              <a:rPr lang="en-US" dirty="0" smtClean="0"/>
              <a:t> \</a:t>
            </a:r>
            <a:r>
              <a:rPr lang="en-US" dirty="0" err="1" smtClean="0"/>
              <a:t>em</a:t>
            </a:r>
            <a:r>
              <a:rPr lang="en-US" dirty="0" smtClean="0"/>
              <a:t> (based on Keet, 2005, which was based on </a:t>
            </a:r>
            <a:r>
              <a:rPr lang="en-US" dirty="0" err="1" smtClean="0"/>
              <a:t>Gruniger</a:t>
            </a:r>
            <a:r>
              <a:rPr lang="en-US" dirty="0" smtClean="0"/>
              <a:t>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52C40-6E27-AE4D-8224-65E46B0DD1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%\</a:t>
            </a:r>
            <a:r>
              <a:rPr lang="en-US" dirty="0" err="1" smtClean="0"/>
              <a:t>mbox</a:t>
            </a:r>
            <a:r>
              <a:rPr lang="en-US" dirty="0" smtClean="0"/>
              <a:t>{ } \</a:t>
            </a:r>
            <a:r>
              <a:rPr lang="en-US" dirty="0" err="1" smtClean="0"/>
              <a:t>hfill</a:t>
            </a:r>
            <a:r>
              <a:rPr lang="en-US" dirty="0" smtClean="0"/>
              <a:t> {\tiny from BioKD13 chapter}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52C40-6E27-AE4D-8224-65E46B0DD1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%\</a:t>
            </a:r>
            <a:r>
              <a:rPr lang="en-US" dirty="0" err="1" smtClean="0"/>
              <a:t>vfill</a:t>
            </a:r>
            <a:r>
              <a:rPr lang="en-US" dirty="0" smtClean="0"/>
              <a:t> {\</a:t>
            </a:r>
            <a:r>
              <a:rPr lang="en-US" dirty="0" err="1" smtClean="0"/>
              <a:t>footnotesize</a:t>
            </a:r>
            <a:r>
              <a:rPr lang="en-US" dirty="0" smtClean="0"/>
              <a:t> see (</a:t>
            </a:r>
            <a:r>
              <a:rPr lang="en-US" dirty="0" err="1" smtClean="0"/>
              <a:t>Soergel</a:t>
            </a:r>
            <a:r>
              <a:rPr lang="en-US" dirty="0" smtClean="0"/>
              <a:t> et al, 2004) for an example}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52C40-6E27-AE4D-8224-65E46B0DD1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4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%\</a:t>
            </a:r>
            <a:r>
              <a:rPr lang="en-US" dirty="0" err="1" smtClean="0"/>
              <a:t>vfill</a:t>
            </a:r>
            <a:r>
              <a:rPr lang="en-US" dirty="0" smtClean="0"/>
              <a:t> {\</a:t>
            </a:r>
            <a:r>
              <a:rPr lang="en-US" dirty="0" err="1" smtClean="0"/>
              <a:t>footnotesize</a:t>
            </a:r>
            <a:r>
              <a:rPr lang="en-US" dirty="0" smtClean="0"/>
              <a:t> see (</a:t>
            </a:r>
            <a:r>
              <a:rPr lang="en-US" dirty="0" err="1" smtClean="0"/>
              <a:t>Soergel</a:t>
            </a:r>
            <a:r>
              <a:rPr lang="en-US" dirty="0" smtClean="0"/>
              <a:t> et al, 2004) for an example}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52C40-6E27-AE4D-8224-65E46B0DD1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%source: Muhammad </a:t>
            </a:r>
            <a:r>
              <a:rPr lang="en-US" dirty="0" err="1" smtClean="0"/>
              <a:t>Nabeel</a:t>
            </a:r>
            <a:r>
              <a:rPr lang="en-US" dirty="0" smtClean="0"/>
              <a:t> </a:t>
            </a:r>
            <a:r>
              <a:rPr lang="en-US" dirty="0" err="1" smtClean="0"/>
              <a:t>Asim</a:t>
            </a:r>
            <a:r>
              <a:rPr lang="en-US" dirty="0" smtClean="0"/>
              <a:t>, Muhammad </a:t>
            </a:r>
            <a:r>
              <a:rPr lang="en-US" dirty="0" err="1" smtClean="0"/>
              <a:t>Wasim</a:t>
            </a:r>
            <a:r>
              <a:rPr lang="en-US" dirty="0" smtClean="0"/>
              <a:t>, Muhammad </a:t>
            </a:r>
            <a:r>
              <a:rPr lang="en-US" dirty="0" err="1" smtClean="0"/>
              <a:t>Usman</a:t>
            </a:r>
            <a:r>
              <a:rPr lang="en-US" dirty="0" smtClean="0"/>
              <a:t> </a:t>
            </a:r>
            <a:r>
              <a:rPr lang="en-US" dirty="0" err="1" smtClean="0"/>
              <a:t>Ghani</a:t>
            </a:r>
            <a:r>
              <a:rPr lang="en-US" dirty="0" smtClean="0"/>
              <a:t> Khan, </a:t>
            </a:r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Mahmood</a:t>
            </a:r>
            <a:r>
              <a:rPr lang="en-US" dirty="0" smtClean="0"/>
              <a:t>, </a:t>
            </a:r>
            <a:r>
              <a:rPr lang="en-US" dirty="0" err="1" smtClean="0"/>
              <a:t>Hafiza</a:t>
            </a:r>
            <a:r>
              <a:rPr lang="en-US" dirty="0" smtClean="0"/>
              <a:t> </a:t>
            </a:r>
            <a:r>
              <a:rPr lang="en-US" dirty="0" err="1" smtClean="0"/>
              <a:t>Mahnoor</a:t>
            </a:r>
            <a:r>
              <a:rPr lang="en-US" dirty="0" smtClean="0"/>
              <a:t> </a:t>
            </a:r>
            <a:r>
              <a:rPr lang="en-US" dirty="0" err="1" smtClean="0"/>
              <a:t>Abbasi</a:t>
            </a:r>
            <a:r>
              <a:rPr lang="en-US" dirty="0" smtClean="0"/>
              <a:t>. A survey of ontology learning techniques and applications.  Database, Volume 2018, 2018, bay101, https://</a:t>
            </a:r>
            <a:r>
              <a:rPr lang="en-US" dirty="0" err="1" smtClean="0"/>
              <a:t>doi.org</a:t>
            </a:r>
            <a:r>
              <a:rPr lang="en-US" dirty="0" smtClean="0"/>
              <a:t>/10.1093/database/bay101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52C40-6E27-AE4D-8224-65E46B0DD1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9083" y="329530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89465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67268" y="32913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23614" y="330542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4106" y="329515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44266" y="3284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6044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20326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31425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07626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20326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7626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20326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7859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9129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9129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02393" y="32913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9E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7859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9129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9E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9573" y="32849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62273" y="32976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62273" y="33103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9998" y="3365112"/>
            <a:ext cx="24701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50" dirty="0"/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17.xml"/><Relationship Id="rId5" Type="http://schemas.openxmlformats.org/officeDocument/2006/relationships/slide" Target="slide23.xml"/><Relationship Id="rId6" Type="http://schemas.openxmlformats.org/officeDocument/2006/relationships/hyperlink" Target="mailto:mkeet@cs.uct.ac.za" TargetMode="External"/><Relationship Id="rId7" Type="http://schemas.openxmlformats.org/officeDocument/2006/relationships/hyperlink" Target="http://www.meteck.org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6.xml"/><Relationship Id="rId6" Type="http://schemas.openxmlformats.org/officeDocument/2006/relationships/slide" Target="slide17.xml"/><Relationship Id="rId7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" Target="slide6.xml"/><Relationship Id="rId7" Type="http://schemas.openxmlformats.org/officeDocument/2006/relationships/slide" Target="slide17.xml"/><Relationship Id="rId8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6.xml"/><Relationship Id="rId6" Type="http://schemas.openxmlformats.org/officeDocument/2006/relationships/slide" Target="slide17.xml"/><Relationship Id="rId7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6.xml"/><Relationship Id="rId6" Type="http://schemas.openxmlformats.org/officeDocument/2006/relationships/slide" Target="slide17.xml"/><Relationship Id="rId7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11.xml"/><Relationship Id="rId8" Type="http://schemas.openxmlformats.org/officeDocument/2006/relationships/slide" Target="slide17.xml"/><Relationship Id="rId9" Type="http://schemas.openxmlformats.org/officeDocument/2006/relationships/slide" Target="slide23.xml"/><Relationship Id="rId10" Type="http://schemas.openxmlformats.org/officeDocument/2006/relationships/slide" Target="slide32.xml"/><Relationship Id="rId11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17.xml"/><Relationship Id="rId5" Type="http://schemas.openxmlformats.org/officeDocument/2006/relationships/slide" Target="slide23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slide" Target="slide7.xml"/><Relationship Id="rId9" Type="http://schemas.openxmlformats.org/officeDocument/2006/relationships/slide" Target="slide11.xml"/><Relationship Id="rId10" Type="http://schemas.openxmlformats.org/officeDocument/2006/relationships/slide" Target="slide32.xml"/><Relationship Id="rId11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6.xml"/><Relationship Id="rId6" Type="http://schemas.openxmlformats.org/officeDocument/2006/relationships/slide" Target="slide17.xml"/><Relationship Id="rId7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" Target="slide6.xml"/><Relationship Id="rId7" Type="http://schemas.openxmlformats.org/officeDocument/2006/relationships/slide" Target="slide17.xml"/><Relationship Id="rId8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" Target="slide6.xml"/><Relationship Id="rId7" Type="http://schemas.openxmlformats.org/officeDocument/2006/relationships/slide" Target="slide17.xml"/><Relationship Id="rId8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11.xml"/><Relationship Id="rId8" Type="http://schemas.openxmlformats.org/officeDocument/2006/relationships/slide" Target="slide17.xml"/><Relationship Id="rId9" Type="http://schemas.openxmlformats.org/officeDocument/2006/relationships/slide" Target="slide23.xml"/><Relationship Id="rId10" Type="http://schemas.openxmlformats.org/officeDocument/2006/relationships/slide" Target="slide32.xml"/><Relationship Id="rId11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6.xml"/><Relationship Id="rId6" Type="http://schemas.openxmlformats.org/officeDocument/2006/relationships/slide" Target="slide17.xml"/><Relationship Id="rId7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jpg"/><Relationship Id="rId5" Type="http://schemas.openxmlformats.org/officeDocument/2006/relationships/slide" Target="slide6.xml"/><Relationship Id="rId6" Type="http://schemas.openxmlformats.org/officeDocument/2006/relationships/slide" Target="slide17.xml"/><Relationship Id="rId7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6.xml"/><Relationship Id="rId6" Type="http://schemas.openxmlformats.org/officeDocument/2006/relationships/slide" Target="slide17.xml"/><Relationship Id="rId7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22.xml"/><Relationship Id="rId6" Type="http://schemas.openxmlformats.org/officeDocument/2006/relationships/slide" Target="slide33.xml"/><Relationship Id="rId7" Type="http://schemas.openxmlformats.org/officeDocument/2006/relationships/slide" Target="slide1.xml"/><Relationship Id="rId8" Type="http://schemas.openxmlformats.org/officeDocument/2006/relationships/slide" Target="slide6.xml"/><Relationship Id="rId9" Type="http://schemas.openxmlformats.org/officeDocument/2006/relationships/slide" Target="slide17.xml"/><Relationship Id="rId10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17.xml"/><Relationship Id="rId5" Type="http://schemas.openxmlformats.org/officeDocument/2006/relationships/slide" Target="slide23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6.xml"/><Relationship Id="rId6" Type="http://schemas.openxmlformats.org/officeDocument/2006/relationships/slide" Target="slide17.xml"/><Relationship Id="rId7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11.xml"/><Relationship Id="rId8" Type="http://schemas.openxmlformats.org/officeDocument/2006/relationships/slide" Target="slide17.xml"/><Relationship Id="rId9" Type="http://schemas.openxmlformats.org/officeDocument/2006/relationships/slide" Target="slide23.xml"/><Relationship Id="rId10" Type="http://schemas.openxmlformats.org/officeDocument/2006/relationships/slide" Target="slide32.xml"/><Relationship Id="rId11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17.xml"/><Relationship Id="rId5" Type="http://schemas.openxmlformats.org/officeDocument/2006/relationships/slide" Target="slide23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slide" Target="slide7.xml"/><Relationship Id="rId9" Type="http://schemas.openxmlformats.org/officeDocument/2006/relationships/slide" Target="slide11.xml"/><Relationship Id="rId10" Type="http://schemas.openxmlformats.org/officeDocument/2006/relationships/slide" Target="slide32.xml"/><Relationship Id="rId11" Type="http://schemas.openxmlformats.org/officeDocument/2006/relationships/slide" Target="slide26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slide" Target="slide6.xml"/><Relationship Id="rId5" Type="http://schemas.openxmlformats.org/officeDocument/2006/relationships/slide" Target="slide17.xml"/><Relationship Id="rId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17.xml"/><Relationship Id="rId5" Type="http://schemas.openxmlformats.org/officeDocument/2006/relationships/slide" Target="slide23.xml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04986" y="37668"/>
            <a:ext cx="4524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91889" y="37668"/>
            <a:ext cx="71821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1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6457" y="841565"/>
            <a:ext cx="2675255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Engineering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</a:rPr>
              <a:t>Lecture </a:t>
            </a:r>
            <a:r>
              <a:rPr sz="1050" spc="-35" dirty="0">
                <a:solidFill>
                  <a:srgbClr val="46AA78"/>
                </a:solidFill>
                <a:latin typeface="Arial"/>
                <a:cs typeface="Arial"/>
              </a:rPr>
              <a:t>8:  </a:t>
            </a:r>
            <a:r>
              <a:rPr sz="1050" spc="-15" dirty="0">
                <a:solidFill>
                  <a:srgbClr val="46AA78"/>
                </a:solidFill>
                <a:latin typeface="Arial"/>
                <a:cs typeface="Arial"/>
              </a:rPr>
              <a:t>Bottom-up </a:t>
            </a:r>
            <a:r>
              <a:rPr sz="1050" spc="-30" dirty="0">
                <a:solidFill>
                  <a:srgbClr val="46AA78"/>
                </a:solidFill>
                <a:latin typeface="Arial"/>
                <a:cs typeface="Arial"/>
              </a:rPr>
              <a:t>Ontology</a:t>
            </a:r>
            <a:r>
              <a:rPr sz="1050" spc="229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46AA78"/>
                </a:solidFill>
                <a:latin typeface="Arial"/>
                <a:cs typeface="Arial"/>
              </a:rPr>
              <a:t>Development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50" spc="-30" dirty="0">
                <a:latin typeface="Arial"/>
                <a:cs typeface="Arial"/>
              </a:rPr>
              <a:t>Maria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Keet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900" spc="-25" dirty="0">
                <a:latin typeface="Arial"/>
                <a:cs typeface="Arial"/>
              </a:rPr>
              <a:t>email: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6"/>
              </a:rPr>
              <a:t>mkeet@cs.uct.ac.za</a:t>
            </a:r>
            <a:endParaRPr sz="9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spc="-35" dirty="0">
                <a:latin typeface="Arial"/>
                <a:cs typeface="Arial"/>
              </a:rPr>
              <a:t>home: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  <a:hlinkClick r:id="rId7"/>
              </a:rPr>
              <a:t>http://www.meteck.org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467995" marR="460375" algn="ctr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Department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10" dirty="0">
                <a:latin typeface="Arial"/>
                <a:cs typeface="Arial"/>
              </a:rPr>
              <a:t>Computer </a:t>
            </a:r>
            <a:r>
              <a:rPr sz="800" spc="-35" dirty="0">
                <a:latin typeface="Arial"/>
                <a:cs typeface="Arial"/>
              </a:rPr>
              <a:t>Science  </a:t>
            </a:r>
            <a:r>
              <a:rPr sz="800" spc="-5" dirty="0">
                <a:latin typeface="Arial"/>
                <a:cs typeface="Arial"/>
              </a:rPr>
              <a:t>University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40" dirty="0">
                <a:latin typeface="Arial"/>
                <a:cs typeface="Arial"/>
              </a:rPr>
              <a:t>Cape  </a:t>
            </a:r>
            <a:r>
              <a:rPr sz="800" spc="-5" dirty="0">
                <a:latin typeface="Arial"/>
                <a:cs typeface="Arial"/>
              </a:rPr>
              <a:t>Town, South</a:t>
            </a:r>
            <a:r>
              <a:rPr sz="800" spc="12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Africa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00" i="1" spc="-70" dirty="0">
                <a:latin typeface="Arial"/>
                <a:cs typeface="Arial"/>
              </a:rPr>
              <a:t>Semester  </a:t>
            </a:r>
            <a:r>
              <a:rPr sz="1000" i="1" spc="-30" dirty="0">
                <a:latin typeface="Arial"/>
                <a:cs typeface="Arial"/>
              </a:rPr>
              <a:t>2, </a:t>
            </a:r>
            <a:r>
              <a:rPr sz="1000" i="1" spc="-20" dirty="0">
                <a:latin typeface="Arial"/>
                <a:cs typeface="Arial"/>
              </a:rPr>
              <a:t>Block </a:t>
            </a:r>
            <a:r>
              <a:rPr sz="1000" i="1" spc="-5" dirty="0">
                <a:latin typeface="Arial"/>
                <a:cs typeface="Arial"/>
              </a:rPr>
              <a:t>I,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2019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843481" y="430403"/>
            <a:ext cx="9213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Brushing</a:t>
            </a: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07476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327" y="141640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176559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551" y="21476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551" y="235772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551" y="27398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4394" y="1020635"/>
            <a:ext cx="3814255" cy="1787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299720" indent="-171450">
              <a:lnSpc>
                <a:spcPts val="1200"/>
              </a:lnSpc>
              <a:buFont typeface="Arial"/>
              <a:buChar char="•"/>
            </a:pPr>
            <a:r>
              <a:rPr sz="1050" spc="-80" dirty="0">
                <a:latin typeface="Arial"/>
                <a:cs typeface="Arial"/>
              </a:rPr>
              <a:t>Generalise </a:t>
            </a:r>
            <a:r>
              <a:rPr sz="1050" spc="-20" dirty="0">
                <a:latin typeface="Arial"/>
                <a:cs typeface="Arial"/>
              </a:rPr>
              <a:t>from,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60" dirty="0">
                <a:latin typeface="Arial"/>
                <a:cs typeface="Arial"/>
              </a:rPr>
              <a:t>remove,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application-specific  </a:t>
            </a:r>
            <a:r>
              <a:rPr sz="1050" spc="-55" dirty="0">
                <a:latin typeface="Arial"/>
                <a:cs typeface="Arial"/>
              </a:rPr>
              <a:t>components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e.g.: </a:t>
            </a:r>
            <a:r>
              <a:rPr sz="1000" spc="-55" dirty="0">
                <a:latin typeface="Arial"/>
                <a:cs typeface="Arial"/>
              </a:rPr>
              <a:t>those </a:t>
            </a:r>
            <a:r>
              <a:rPr sz="1000" spc="-35" dirty="0">
                <a:latin typeface="Arial"/>
                <a:cs typeface="Arial"/>
              </a:rPr>
              <a:t>part-whole relations </a:t>
            </a:r>
            <a:r>
              <a:rPr sz="1000" spc="5" dirty="0">
                <a:latin typeface="Arial"/>
                <a:cs typeface="Arial"/>
              </a:rPr>
              <a:t>w.r.t </a:t>
            </a:r>
            <a:r>
              <a:rPr sz="1000" spc="-20" dirty="0">
                <a:latin typeface="Arial"/>
                <a:cs typeface="Arial"/>
              </a:rPr>
              <a:t>UML’s </a:t>
            </a:r>
            <a:r>
              <a:rPr sz="1000" spc="-40" dirty="0">
                <a:latin typeface="Arial"/>
                <a:cs typeface="Arial"/>
              </a:rPr>
              <a:t>aggregation  </a:t>
            </a:r>
            <a:r>
              <a:rPr sz="1000" spc="-45" dirty="0">
                <a:latin typeface="Arial"/>
                <a:cs typeface="Arial"/>
              </a:rPr>
              <a:t>association</a:t>
            </a:r>
            <a:endParaRPr sz="1000" dirty="0">
              <a:latin typeface="Arial"/>
              <a:cs typeface="Arial"/>
            </a:endParaRPr>
          </a:p>
          <a:p>
            <a:pPr marL="184150" marR="38100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Perhaps </a:t>
            </a:r>
            <a:r>
              <a:rPr sz="1050" spc="-100" dirty="0">
                <a:latin typeface="Arial"/>
                <a:cs typeface="Arial"/>
              </a:rPr>
              <a:t>use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30" dirty="0">
                <a:latin typeface="Arial"/>
                <a:cs typeface="Arial"/>
              </a:rPr>
              <a:t>foundational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5" dirty="0">
                <a:latin typeface="Arial"/>
                <a:cs typeface="Arial"/>
              </a:rPr>
              <a:t>characterise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45" dirty="0">
                <a:latin typeface="Arial"/>
                <a:cs typeface="Arial"/>
              </a:rPr>
              <a:t>candidate </a:t>
            </a:r>
            <a:r>
              <a:rPr sz="1050" spc="-95" dirty="0">
                <a:latin typeface="Arial"/>
                <a:cs typeface="Arial"/>
              </a:rPr>
              <a:t>classes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0" dirty="0">
                <a:latin typeface="Arial"/>
                <a:cs typeface="Arial"/>
              </a:rPr>
              <a:t>object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properties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Could  </a:t>
            </a:r>
            <a:r>
              <a:rPr sz="1050" spc="-100" dirty="0">
                <a:latin typeface="Arial"/>
                <a:cs typeface="Arial"/>
              </a:rPr>
              <a:t>use  </a:t>
            </a:r>
            <a:r>
              <a:rPr sz="1050" spc="-50" dirty="0">
                <a:latin typeface="Arial"/>
                <a:cs typeface="Arial"/>
              </a:rPr>
              <a:t>OntoClean  </a:t>
            </a:r>
            <a:r>
              <a:rPr sz="1050" spc="-65" dirty="0">
                <a:latin typeface="Arial"/>
                <a:cs typeface="Arial"/>
              </a:rPr>
              <a:t>aspects  </a:t>
            </a:r>
            <a:r>
              <a:rPr sz="1050" spc="-25" dirty="0">
                <a:latin typeface="Arial"/>
                <a:cs typeface="Arial"/>
              </a:rPr>
              <a:t>(e.g.,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-17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OntoUML)</a:t>
            </a:r>
            <a:endParaRPr sz="1050" dirty="0">
              <a:latin typeface="Arial"/>
              <a:cs typeface="Arial"/>
            </a:endParaRPr>
          </a:p>
          <a:p>
            <a:pPr marL="184150" marR="272415" indent="-171450">
              <a:lnSpc>
                <a:spcPct val="102699"/>
              </a:lnSpc>
              <a:spcBef>
                <a:spcPts val="300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Add </a:t>
            </a:r>
            <a:r>
              <a:rPr sz="1050" spc="-30" dirty="0">
                <a:latin typeface="Arial"/>
                <a:cs typeface="Arial"/>
              </a:rPr>
              <a:t>definitions </a:t>
            </a:r>
            <a:r>
              <a:rPr sz="1050" spc="-40" dirty="0">
                <a:latin typeface="Arial"/>
                <a:cs typeface="Arial"/>
              </a:rPr>
              <a:t>(defined </a:t>
            </a:r>
            <a:r>
              <a:rPr sz="1050" spc="-65" dirty="0">
                <a:latin typeface="Arial"/>
                <a:cs typeface="Arial"/>
              </a:rPr>
              <a:t>classes), </a:t>
            </a:r>
            <a:r>
              <a:rPr sz="1050" spc="-50" dirty="0">
                <a:latin typeface="Arial"/>
                <a:cs typeface="Arial"/>
              </a:rPr>
              <a:t>disjointness </a:t>
            </a:r>
            <a:r>
              <a:rPr sz="1050" spc="-70" dirty="0">
                <a:latin typeface="Arial"/>
                <a:cs typeface="Arial"/>
              </a:rPr>
              <a:t>where  </a:t>
            </a:r>
            <a:r>
              <a:rPr sz="1050" spc="-45" dirty="0">
                <a:latin typeface="Arial"/>
                <a:cs typeface="Arial"/>
              </a:rPr>
              <a:t>appropriate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More?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10/31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2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60653" y="430403"/>
            <a:ext cx="26866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considerations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</a:t>
            </a:r>
            <a:r>
              <a:rPr sz="1400" spc="3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RDBMSs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1567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24395" y="1080488"/>
            <a:ext cx="3319145" cy="662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80" dirty="0">
                <a:latin typeface="Arial"/>
                <a:cs typeface="Arial"/>
              </a:rPr>
              <a:t>Assume </a:t>
            </a:r>
            <a:r>
              <a:rPr sz="1050" spc="-65" dirty="0">
                <a:latin typeface="Arial"/>
                <a:cs typeface="Arial"/>
              </a:rPr>
              <a:t>resolved </a:t>
            </a:r>
            <a:r>
              <a:rPr sz="1050" spc="-90" dirty="0">
                <a:latin typeface="Arial"/>
                <a:cs typeface="Arial"/>
              </a:rPr>
              <a:t>issues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5" dirty="0">
                <a:latin typeface="Arial"/>
                <a:cs typeface="Arial"/>
              </a:rPr>
              <a:t>data </a:t>
            </a:r>
            <a:r>
              <a:rPr sz="1050" spc="-25" dirty="0">
                <a:latin typeface="Arial"/>
                <a:cs typeface="Arial"/>
              </a:rPr>
              <a:t>duplication, </a:t>
            </a:r>
            <a:r>
              <a:rPr sz="1050" spc="-30" dirty="0">
                <a:latin typeface="Arial"/>
                <a:cs typeface="Arial"/>
              </a:rPr>
              <a:t>violations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15" dirty="0">
                <a:latin typeface="Arial"/>
                <a:cs typeface="Arial"/>
              </a:rPr>
              <a:t>integrity </a:t>
            </a:r>
            <a:r>
              <a:rPr sz="1050" spc="-35" dirty="0">
                <a:latin typeface="Arial"/>
                <a:cs typeface="Arial"/>
              </a:rPr>
              <a:t>constraints, </a:t>
            </a:r>
            <a:r>
              <a:rPr sz="1050" spc="-60" dirty="0">
                <a:latin typeface="Arial"/>
                <a:cs typeface="Arial"/>
              </a:rPr>
              <a:t>hacks, </a:t>
            </a:r>
            <a:r>
              <a:rPr sz="1050" spc="-30" dirty="0">
                <a:latin typeface="Arial"/>
                <a:cs typeface="Arial"/>
              </a:rPr>
              <a:t>outdated imports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sz="1050" spc="-30" dirty="0">
                <a:latin typeface="Arial"/>
                <a:cs typeface="Arial"/>
              </a:rPr>
              <a:t>other  </a:t>
            </a:r>
            <a:r>
              <a:rPr sz="1050" spc="-65" dirty="0">
                <a:latin typeface="Arial"/>
                <a:cs typeface="Arial"/>
              </a:rPr>
              <a:t>databases,  </a:t>
            </a:r>
            <a:r>
              <a:rPr sz="1050" spc="-30" dirty="0">
                <a:latin typeface="Arial"/>
                <a:cs typeface="Arial"/>
              </a:rPr>
              <a:t>outdated </a:t>
            </a:r>
            <a:r>
              <a:rPr sz="1050" spc="-45" dirty="0">
                <a:latin typeface="Arial"/>
                <a:cs typeface="Arial"/>
              </a:rPr>
              <a:t>conceptual </a:t>
            </a:r>
            <a:r>
              <a:rPr sz="1050" spc="-35" dirty="0">
                <a:latin typeface="Arial"/>
                <a:cs typeface="Arial"/>
              </a:rPr>
              <a:t>data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models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11/31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7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60653" y="430403"/>
            <a:ext cx="26866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considerations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</a:t>
            </a:r>
            <a:r>
              <a:rPr sz="1400" spc="3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RDBMSs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7109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20930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24395" y="1634497"/>
            <a:ext cx="3434079" cy="53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99"/>
              </a:lnSpc>
              <a:buFont typeface="Arial"/>
              <a:buChar char="•"/>
            </a:pP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35" dirty="0">
                <a:latin typeface="Arial"/>
                <a:cs typeface="Arial"/>
              </a:rPr>
              <a:t>data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DB—mathematically </a:t>
            </a:r>
            <a:r>
              <a:rPr sz="1050" spc="-45" dirty="0">
                <a:latin typeface="Arial"/>
                <a:cs typeface="Arial"/>
              </a:rPr>
              <a:t>instances—actually  </a:t>
            </a:r>
            <a:r>
              <a:rPr sz="1050" spc="-90" dirty="0">
                <a:latin typeface="Arial"/>
                <a:cs typeface="Arial"/>
              </a:rPr>
              <a:t>assumed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be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concepts/universals/classes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‘impedance </a:t>
            </a:r>
            <a:r>
              <a:rPr sz="1050" spc="-30" dirty="0">
                <a:latin typeface="Arial"/>
                <a:cs typeface="Arial"/>
              </a:rPr>
              <a:t>mismatch’ </a:t>
            </a:r>
            <a:r>
              <a:rPr sz="1050" spc="-10" dirty="0">
                <a:latin typeface="Arial"/>
                <a:cs typeface="Arial"/>
              </a:rPr>
              <a:t>DB </a:t>
            </a:r>
            <a:r>
              <a:rPr sz="1050" spc="-70" dirty="0">
                <a:latin typeface="Arial"/>
                <a:cs typeface="Arial"/>
              </a:rPr>
              <a:t>values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40" dirty="0">
                <a:latin typeface="Arial"/>
                <a:cs typeface="Arial"/>
              </a:rPr>
              <a:t>ABox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objects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11/31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8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60653" y="430403"/>
            <a:ext cx="26866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considerations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</a:t>
            </a:r>
            <a:r>
              <a:rPr sz="1400" spc="3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RDBMSs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7109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20930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24395" y="1634497"/>
            <a:ext cx="3434079" cy="53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99"/>
              </a:lnSpc>
              <a:buFont typeface="Arial"/>
              <a:buChar char="•"/>
            </a:pP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35" dirty="0">
                <a:latin typeface="Arial"/>
                <a:cs typeface="Arial"/>
              </a:rPr>
              <a:t>data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DB—mathematically </a:t>
            </a:r>
            <a:r>
              <a:rPr sz="1050" spc="-45" dirty="0">
                <a:latin typeface="Arial"/>
                <a:cs typeface="Arial"/>
              </a:rPr>
              <a:t>instances—actually  </a:t>
            </a:r>
            <a:r>
              <a:rPr sz="1050" spc="-90" dirty="0">
                <a:latin typeface="Arial"/>
                <a:cs typeface="Arial"/>
              </a:rPr>
              <a:t>assumed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be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concepts/universals/classes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‘impedance </a:t>
            </a:r>
            <a:r>
              <a:rPr sz="1050" spc="-30" dirty="0">
                <a:latin typeface="Arial"/>
                <a:cs typeface="Arial"/>
              </a:rPr>
              <a:t>mismatch’ </a:t>
            </a:r>
            <a:r>
              <a:rPr sz="1050" spc="-10" dirty="0">
                <a:latin typeface="Arial"/>
                <a:cs typeface="Arial"/>
              </a:rPr>
              <a:t>DB </a:t>
            </a:r>
            <a:r>
              <a:rPr sz="1050" spc="-70" dirty="0">
                <a:latin typeface="Arial"/>
                <a:cs typeface="Arial"/>
              </a:rPr>
              <a:t>values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40" dirty="0">
                <a:latin typeface="Arial"/>
                <a:cs typeface="Arial"/>
              </a:rPr>
              <a:t>ABox</a:t>
            </a:r>
            <a:r>
              <a:rPr sz="1050" spc="16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objects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2551" y="230306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4395" y="2231174"/>
            <a:ext cx="16446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405" dirty="0">
                <a:latin typeface="Menlo"/>
                <a:cs typeface="Menlo"/>
              </a:rPr>
              <a:t>⇒</a:t>
            </a:r>
            <a:endParaRPr sz="1050">
              <a:latin typeface="Menlo"/>
              <a:cs typeface="Menl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11/31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1050" y="2230195"/>
            <a:ext cx="3618865" cy="330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600"/>
              </a:lnSpc>
            </a:pPr>
            <a:r>
              <a:rPr sz="1050" spc="-45" dirty="0">
                <a:latin typeface="Arial"/>
                <a:cs typeface="Arial"/>
              </a:rPr>
              <a:t>values-but-actually-concepts-that-should-become-OWL-classes 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values-that-should-become-OWL-instances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1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82929" y="403992"/>
            <a:ext cx="2403475" cy="3013710"/>
          </a:xfrm>
          <a:custGeom>
            <a:avLst/>
            <a:gdLst/>
            <a:ahLst/>
            <a:cxnLst/>
            <a:rect l="l" t="t" r="r" b="b"/>
            <a:pathLst>
              <a:path w="2403475" h="3013710">
                <a:moveTo>
                  <a:pt x="0" y="0"/>
                </a:moveTo>
                <a:lnTo>
                  <a:pt x="0" y="3013222"/>
                </a:lnTo>
                <a:lnTo>
                  <a:pt x="2403287" y="3013222"/>
                </a:lnTo>
                <a:lnTo>
                  <a:pt x="24032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9994" y="2512690"/>
            <a:ext cx="277022" cy="38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94924" y="1562813"/>
            <a:ext cx="102060" cy="335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33959" y="2855323"/>
            <a:ext cx="1254125" cy="413384"/>
          </a:xfrm>
          <a:custGeom>
            <a:avLst/>
            <a:gdLst/>
            <a:ahLst/>
            <a:cxnLst/>
            <a:rect l="l" t="t" r="r" b="b"/>
            <a:pathLst>
              <a:path w="1254125" h="413385">
                <a:moveTo>
                  <a:pt x="0" y="413102"/>
                </a:moveTo>
                <a:lnTo>
                  <a:pt x="1253889" y="413102"/>
                </a:lnTo>
                <a:lnTo>
                  <a:pt x="1253889" y="0"/>
                </a:lnTo>
                <a:lnTo>
                  <a:pt x="0" y="0"/>
                </a:lnTo>
                <a:lnTo>
                  <a:pt x="0" y="4131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6389" y="3268426"/>
            <a:ext cx="1243330" cy="58419"/>
          </a:xfrm>
          <a:custGeom>
            <a:avLst/>
            <a:gdLst/>
            <a:ahLst/>
            <a:cxnLst/>
            <a:rect l="l" t="t" r="r" b="b"/>
            <a:pathLst>
              <a:path w="1243330" h="58420">
                <a:moveTo>
                  <a:pt x="0" y="58320"/>
                </a:moveTo>
                <a:lnTo>
                  <a:pt x="1242872" y="58320"/>
                </a:lnTo>
                <a:lnTo>
                  <a:pt x="1242872" y="0"/>
                </a:lnTo>
                <a:lnTo>
                  <a:pt x="0" y="0"/>
                </a:lnTo>
                <a:lnTo>
                  <a:pt x="0" y="58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09718" y="2861198"/>
            <a:ext cx="0" cy="435609"/>
          </a:xfrm>
          <a:custGeom>
            <a:avLst/>
            <a:gdLst/>
            <a:ahLst/>
            <a:cxnLst/>
            <a:rect l="l" t="t" r="r" b="b"/>
            <a:pathLst>
              <a:path h="435610">
                <a:moveTo>
                  <a:pt x="0" y="0"/>
                </a:moveTo>
                <a:lnTo>
                  <a:pt x="0" y="435376"/>
                </a:lnTo>
              </a:path>
            </a:pathLst>
          </a:custGeom>
          <a:ln w="583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71732" y="2178898"/>
            <a:ext cx="393700" cy="175260"/>
          </a:xfrm>
          <a:custGeom>
            <a:avLst/>
            <a:gdLst/>
            <a:ahLst/>
            <a:cxnLst/>
            <a:rect l="l" t="t" r="r" b="b"/>
            <a:pathLst>
              <a:path w="393700" h="175260">
                <a:moveTo>
                  <a:pt x="0" y="174961"/>
                </a:moveTo>
                <a:lnTo>
                  <a:pt x="393662" y="174961"/>
                </a:lnTo>
                <a:lnTo>
                  <a:pt x="393662" y="0"/>
                </a:lnTo>
                <a:lnTo>
                  <a:pt x="0" y="0"/>
                </a:lnTo>
                <a:lnTo>
                  <a:pt x="0" y="174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471732" y="2178898"/>
            <a:ext cx="393700" cy="175260"/>
          </a:xfrm>
          <a:prstGeom prst="rect">
            <a:avLst/>
          </a:prstGeom>
          <a:ln w="486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450" spc="5" dirty="0">
                <a:latin typeface="Helvetica"/>
                <a:cs typeface="Helvetica"/>
              </a:rPr>
              <a:t>X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85204" y="1972682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90"/>
                </a:lnTo>
                <a:lnTo>
                  <a:pt x="0" y="60750"/>
                </a:lnTo>
                <a:lnTo>
                  <a:pt x="7903" y="83610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0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0"/>
                </a:lnTo>
                <a:lnTo>
                  <a:pt x="215867" y="60750"/>
                </a:lnTo>
                <a:lnTo>
                  <a:pt x="207964" y="37890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85204" y="1972682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90"/>
                </a:lnTo>
                <a:lnTo>
                  <a:pt x="215867" y="60750"/>
                </a:lnTo>
                <a:lnTo>
                  <a:pt x="207964" y="83610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0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0"/>
                </a:lnTo>
                <a:lnTo>
                  <a:pt x="0" y="60750"/>
                </a:lnTo>
                <a:lnTo>
                  <a:pt x="7903" y="37890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858558" y="1993293"/>
            <a:ext cx="64769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A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25596" y="1966542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89"/>
                </a:lnTo>
                <a:lnTo>
                  <a:pt x="0" y="60750"/>
                </a:lnTo>
                <a:lnTo>
                  <a:pt x="7903" y="83610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0"/>
                </a:lnTo>
                <a:lnTo>
                  <a:pt x="215868" y="60750"/>
                </a:lnTo>
                <a:lnTo>
                  <a:pt x="207964" y="37889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5596" y="1966542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89"/>
                </a:lnTo>
                <a:lnTo>
                  <a:pt x="215868" y="60750"/>
                </a:lnTo>
                <a:lnTo>
                  <a:pt x="207964" y="83610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0"/>
                </a:lnTo>
                <a:lnTo>
                  <a:pt x="0" y="60750"/>
                </a:lnTo>
                <a:lnTo>
                  <a:pt x="7903" y="37889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598950" y="1987152"/>
            <a:ext cx="64769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B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65988" y="2009404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89"/>
                </a:lnTo>
                <a:lnTo>
                  <a:pt x="0" y="60750"/>
                </a:lnTo>
                <a:lnTo>
                  <a:pt x="7903" y="83610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0"/>
                </a:lnTo>
                <a:lnTo>
                  <a:pt x="215867" y="60750"/>
                </a:lnTo>
                <a:lnTo>
                  <a:pt x="207964" y="37889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65988" y="2009404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89"/>
                </a:lnTo>
                <a:lnTo>
                  <a:pt x="215867" y="60750"/>
                </a:lnTo>
                <a:lnTo>
                  <a:pt x="207964" y="83610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0"/>
                </a:lnTo>
                <a:lnTo>
                  <a:pt x="0" y="60750"/>
                </a:lnTo>
                <a:lnTo>
                  <a:pt x="7903" y="37889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337733" y="2030015"/>
            <a:ext cx="67945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C</a:t>
            </a:r>
            <a:endParaRPr sz="450">
              <a:latin typeface="Helvetica"/>
              <a:cs typeface="Helvetica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1131529" y="2852893"/>
          <a:ext cx="1253887" cy="444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51"/>
                <a:gridCol w="140940"/>
                <a:gridCol w="140941"/>
                <a:gridCol w="140941"/>
                <a:gridCol w="140941"/>
                <a:gridCol w="140941"/>
                <a:gridCol w="140941"/>
                <a:gridCol w="140941"/>
                <a:gridCol w="87050"/>
              </a:tblGrid>
              <a:tr h="136081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500" spc="-5" dirty="0">
                          <a:latin typeface="Hoefler Text"/>
                          <a:cs typeface="Hoefler Text"/>
                        </a:rPr>
                        <a:t>ID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20320" marB="0">
                    <a:lnL w="4860">
                      <a:solidFill>
                        <a:srgbClr val="000000"/>
                      </a:solidFill>
                      <a:prstDash val="solid"/>
                    </a:lnL>
                    <a:lnR w="5721">
                      <a:solidFill>
                        <a:srgbClr val="000000"/>
                      </a:solidFill>
                      <a:prstDash val="solid"/>
                    </a:lnR>
                    <a:lnT w="4860">
                      <a:solidFill>
                        <a:srgbClr val="000000"/>
                      </a:solidFill>
                      <a:prstDash val="solid"/>
                    </a:lnT>
                    <a:lnB w="194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A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20320" marB="0">
                    <a:lnL w="5721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4860">
                      <a:solidFill>
                        <a:srgbClr val="000000"/>
                      </a:solidFill>
                      <a:prstDash val="solid"/>
                    </a:lnT>
                    <a:lnB w="194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B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2032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4860">
                      <a:solidFill>
                        <a:srgbClr val="000000"/>
                      </a:solidFill>
                      <a:prstDash val="solid"/>
                    </a:lnT>
                    <a:lnB w="194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C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2032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4860">
                      <a:solidFill>
                        <a:srgbClr val="000000"/>
                      </a:solidFill>
                      <a:prstDash val="solid"/>
                    </a:lnT>
                    <a:lnB w="194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D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2032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4860">
                      <a:solidFill>
                        <a:srgbClr val="000000"/>
                      </a:solidFill>
                      <a:prstDash val="solid"/>
                    </a:lnT>
                    <a:lnB w="194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E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1905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4860">
                      <a:solidFill>
                        <a:srgbClr val="000000"/>
                      </a:solidFill>
                      <a:prstDash val="solid"/>
                    </a:lnT>
                    <a:lnB w="194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F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23495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4860">
                      <a:solidFill>
                        <a:srgbClr val="000000"/>
                      </a:solidFill>
                      <a:prstDash val="solid"/>
                    </a:lnT>
                    <a:lnB w="194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G</a:t>
                      </a:r>
                    </a:p>
                  </a:txBody>
                  <a:tcPr marL="0" marR="0" marT="23495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4860">
                      <a:solidFill>
                        <a:srgbClr val="000000"/>
                      </a:solidFill>
                      <a:prstDash val="solid"/>
                    </a:lnT>
                    <a:lnB w="194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H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23495" marB="0">
                    <a:lnL w="5720">
                      <a:solidFill>
                        <a:srgbClr val="000000"/>
                      </a:solidFill>
                      <a:prstDash val="solid"/>
                    </a:lnL>
                    <a:lnR w="4860">
                      <a:solidFill>
                        <a:srgbClr val="000000"/>
                      </a:solidFill>
                      <a:prstDash val="solid"/>
                    </a:lnR>
                    <a:lnT w="4860">
                      <a:solidFill>
                        <a:srgbClr val="000000"/>
                      </a:solidFill>
                      <a:prstDash val="solid"/>
                    </a:lnT>
                    <a:lnB w="194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583"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4860">
                      <a:solidFill>
                        <a:srgbClr val="000000"/>
                      </a:solidFill>
                      <a:prstDash val="solid"/>
                    </a:lnL>
                    <a:lnR w="5721">
                      <a:solidFill>
                        <a:srgbClr val="000000"/>
                      </a:solidFill>
                      <a:prstDash val="solid"/>
                    </a:lnR>
                    <a:lnT w="19440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1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19440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19440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19440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19440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19440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19440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19440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En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4860">
                      <a:solidFill>
                        <a:srgbClr val="000000"/>
                      </a:solidFill>
                      <a:prstDash val="solid"/>
                    </a:lnR>
                    <a:lnT w="19440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901"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4860">
                      <a:solidFill>
                        <a:srgbClr val="000000"/>
                      </a:solidFill>
                      <a:prstDash val="solid"/>
                    </a:lnL>
                    <a:lnR w="5721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1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520"/>
                        </a:lnSpc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En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486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507"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4860">
                      <a:solidFill>
                        <a:srgbClr val="000000"/>
                      </a:solidFill>
                      <a:prstDash val="solid"/>
                    </a:lnL>
                    <a:lnR w="5721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1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84"/>
                        </a:lnSpc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En</a:t>
                      </a:r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486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60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900"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4860">
                      <a:solidFill>
                        <a:srgbClr val="000000"/>
                      </a:solidFill>
                      <a:prstDash val="solid"/>
                    </a:lnL>
                    <a:lnR w="5721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486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1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486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486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486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486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486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486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Hoefler Text"/>
                        <a:cs typeface="Hoefler Text"/>
                      </a:endParaRP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572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486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550"/>
                        </a:lnSpc>
                      </a:pPr>
                      <a:r>
                        <a:rPr sz="500" dirty="0">
                          <a:latin typeface="Hoefler Text"/>
                          <a:cs typeface="Hoefler Text"/>
                        </a:rPr>
                        <a:t>En</a:t>
                      </a:r>
                    </a:p>
                  </a:txBody>
                  <a:tcPr marL="0" marR="0" marT="0" marB="0">
                    <a:lnL w="5720">
                      <a:solidFill>
                        <a:srgbClr val="000000"/>
                      </a:solidFill>
                      <a:prstDash val="solid"/>
                    </a:lnL>
                    <a:lnR w="4860">
                      <a:solidFill>
                        <a:srgbClr val="000000"/>
                      </a:solidFill>
                      <a:prstDash val="solid"/>
                    </a:lnR>
                    <a:lnT w="6075">
                      <a:solidFill>
                        <a:srgbClr val="000000"/>
                      </a:solidFill>
                      <a:prstDash val="solid"/>
                    </a:lnT>
                    <a:lnB w="486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1148539" y="2178898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90"/>
                </a:lnTo>
                <a:lnTo>
                  <a:pt x="0" y="60750"/>
                </a:lnTo>
                <a:lnTo>
                  <a:pt x="7903" y="83611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1"/>
                </a:lnTo>
                <a:lnTo>
                  <a:pt x="215867" y="60750"/>
                </a:lnTo>
                <a:lnTo>
                  <a:pt x="207964" y="37890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48539" y="2178898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90"/>
                </a:lnTo>
                <a:lnTo>
                  <a:pt x="215867" y="60750"/>
                </a:lnTo>
                <a:lnTo>
                  <a:pt x="207964" y="83611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1"/>
                </a:lnTo>
                <a:lnTo>
                  <a:pt x="0" y="60750"/>
                </a:lnTo>
                <a:lnTo>
                  <a:pt x="7903" y="37890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220285" y="2199509"/>
            <a:ext cx="67945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D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33959" y="2388024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89"/>
                </a:lnTo>
                <a:lnTo>
                  <a:pt x="0" y="60750"/>
                </a:lnTo>
                <a:lnTo>
                  <a:pt x="7903" y="83610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0"/>
                </a:lnTo>
                <a:lnTo>
                  <a:pt x="215867" y="60750"/>
                </a:lnTo>
                <a:lnTo>
                  <a:pt x="207964" y="37889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3959" y="2388024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89"/>
                </a:lnTo>
                <a:lnTo>
                  <a:pt x="215867" y="60750"/>
                </a:lnTo>
                <a:lnTo>
                  <a:pt x="207964" y="83610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0"/>
                </a:lnTo>
                <a:lnTo>
                  <a:pt x="0" y="60750"/>
                </a:lnTo>
                <a:lnTo>
                  <a:pt x="7903" y="37889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207313" y="2408634"/>
            <a:ext cx="64769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E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83068" y="2091153"/>
            <a:ext cx="66040" cy="86360"/>
          </a:xfrm>
          <a:custGeom>
            <a:avLst/>
            <a:gdLst/>
            <a:ahLst/>
            <a:cxnLst/>
            <a:rect l="l" t="t" r="r" b="b"/>
            <a:pathLst>
              <a:path w="66039" h="86360">
                <a:moveTo>
                  <a:pt x="65807" y="0"/>
                </a:moveTo>
                <a:lnTo>
                  <a:pt x="0" y="85817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47999" y="2089906"/>
            <a:ext cx="20320" cy="86995"/>
          </a:xfrm>
          <a:custGeom>
            <a:avLst/>
            <a:gdLst/>
            <a:ahLst/>
            <a:cxnLst/>
            <a:rect l="l" t="t" r="r" b="b"/>
            <a:pathLst>
              <a:path w="20319" h="86994">
                <a:moveTo>
                  <a:pt x="0" y="0"/>
                </a:moveTo>
                <a:lnTo>
                  <a:pt x="20017" y="86625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11273" y="2129486"/>
            <a:ext cx="60960" cy="96520"/>
          </a:xfrm>
          <a:custGeom>
            <a:avLst/>
            <a:gdLst/>
            <a:ahLst/>
            <a:cxnLst/>
            <a:rect l="l" t="t" r="r" b="b"/>
            <a:pathLst>
              <a:path w="60959" h="96519">
                <a:moveTo>
                  <a:pt x="0" y="0"/>
                </a:moveTo>
                <a:lnTo>
                  <a:pt x="60458" y="96036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64297" y="2253038"/>
            <a:ext cx="107950" cy="13335"/>
          </a:xfrm>
          <a:custGeom>
            <a:avLst/>
            <a:gdLst/>
            <a:ahLst/>
            <a:cxnLst/>
            <a:rect l="l" t="t" r="r" b="b"/>
            <a:pathLst>
              <a:path w="107950" h="13335">
                <a:moveTo>
                  <a:pt x="0" y="0"/>
                </a:moveTo>
                <a:lnTo>
                  <a:pt x="107434" y="1334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31175" y="2353860"/>
            <a:ext cx="140970" cy="58419"/>
          </a:xfrm>
          <a:custGeom>
            <a:avLst/>
            <a:gdLst/>
            <a:ahLst/>
            <a:cxnLst/>
            <a:rect l="l" t="t" r="r" b="b"/>
            <a:pathLst>
              <a:path w="140969" h="58419">
                <a:moveTo>
                  <a:pt x="0" y="58044"/>
                </a:moveTo>
                <a:lnTo>
                  <a:pt x="140557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39248" y="1570102"/>
            <a:ext cx="243204" cy="97790"/>
          </a:xfrm>
          <a:custGeom>
            <a:avLst/>
            <a:gdLst/>
            <a:ahLst/>
            <a:cxnLst/>
            <a:rect l="l" t="t" r="r" b="b"/>
            <a:pathLst>
              <a:path w="243205" h="97789">
                <a:moveTo>
                  <a:pt x="0" y="97200"/>
                </a:moveTo>
                <a:lnTo>
                  <a:pt x="243001" y="97200"/>
                </a:lnTo>
                <a:lnTo>
                  <a:pt x="243001" y="0"/>
                </a:lnTo>
                <a:lnTo>
                  <a:pt x="0" y="0"/>
                </a:lnTo>
                <a:lnTo>
                  <a:pt x="0" y="9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39248" y="1570102"/>
            <a:ext cx="243204" cy="97790"/>
          </a:xfrm>
          <a:custGeom>
            <a:avLst/>
            <a:gdLst/>
            <a:ahLst/>
            <a:cxnLst/>
            <a:rect l="l" t="t" r="r" b="b"/>
            <a:pathLst>
              <a:path w="243205" h="97789">
                <a:moveTo>
                  <a:pt x="0" y="0"/>
                </a:moveTo>
                <a:lnTo>
                  <a:pt x="243001" y="0"/>
                </a:lnTo>
                <a:lnTo>
                  <a:pt x="243001" y="97200"/>
                </a:lnTo>
                <a:lnTo>
                  <a:pt x="0" y="97200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371052" y="1578562"/>
            <a:ext cx="174625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dirty="0">
                <a:latin typeface="Helvetica"/>
                <a:cs typeface="Helvetica"/>
              </a:rPr>
              <a:t>Env:1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679450" y="1570102"/>
            <a:ext cx="243204" cy="97790"/>
          </a:xfrm>
          <a:custGeom>
            <a:avLst/>
            <a:gdLst/>
            <a:ahLst/>
            <a:cxnLst/>
            <a:rect l="l" t="t" r="r" b="b"/>
            <a:pathLst>
              <a:path w="243205" h="97789">
                <a:moveTo>
                  <a:pt x="0" y="97200"/>
                </a:moveTo>
                <a:lnTo>
                  <a:pt x="243001" y="97200"/>
                </a:lnTo>
                <a:lnTo>
                  <a:pt x="243001" y="0"/>
                </a:lnTo>
                <a:lnTo>
                  <a:pt x="0" y="0"/>
                </a:lnTo>
                <a:lnTo>
                  <a:pt x="0" y="9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679450" y="1570102"/>
            <a:ext cx="243204" cy="97790"/>
          </a:xfrm>
          <a:prstGeom prst="rect">
            <a:avLst/>
          </a:prstGeom>
          <a:ln w="48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45"/>
              </a:spcBef>
            </a:pPr>
            <a:r>
              <a:rPr sz="450" dirty="0">
                <a:latin typeface="Helvetica"/>
                <a:cs typeface="Helvetica"/>
              </a:rPr>
              <a:t>Env:2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019653" y="1565242"/>
            <a:ext cx="243204" cy="97790"/>
          </a:xfrm>
          <a:custGeom>
            <a:avLst/>
            <a:gdLst/>
            <a:ahLst/>
            <a:cxnLst/>
            <a:rect l="l" t="t" r="r" b="b"/>
            <a:pathLst>
              <a:path w="243204" h="97789">
                <a:moveTo>
                  <a:pt x="0" y="97200"/>
                </a:moveTo>
                <a:lnTo>
                  <a:pt x="243001" y="97200"/>
                </a:lnTo>
                <a:lnTo>
                  <a:pt x="243001" y="0"/>
                </a:lnTo>
                <a:lnTo>
                  <a:pt x="0" y="0"/>
                </a:lnTo>
                <a:lnTo>
                  <a:pt x="0" y="9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019653" y="1565242"/>
            <a:ext cx="243204" cy="97790"/>
          </a:xfrm>
          <a:prstGeom prst="rect">
            <a:avLst/>
          </a:prstGeom>
          <a:ln w="48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45"/>
              </a:spcBef>
            </a:pPr>
            <a:r>
              <a:rPr sz="450" dirty="0">
                <a:latin typeface="Helvetica"/>
                <a:cs typeface="Helvetica"/>
              </a:rPr>
              <a:t>Env:3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546608" y="1737772"/>
            <a:ext cx="243204" cy="97790"/>
          </a:xfrm>
          <a:custGeom>
            <a:avLst/>
            <a:gdLst/>
            <a:ahLst/>
            <a:cxnLst/>
            <a:rect l="l" t="t" r="r" b="b"/>
            <a:pathLst>
              <a:path w="243205" h="97789">
                <a:moveTo>
                  <a:pt x="0" y="97200"/>
                </a:moveTo>
                <a:lnTo>
                  <a:pt x="243001" y="97200"/>
                </a:lnTo>
                <a:lnTo>
                  <a:pt x="243001" y="0"/>
                </a:lnTo>
                <a:lnTo>
                  <a:pt x="0" y="0"/>
                </a:lnTo>
                <a:lnTo>
                  <a:pt x="0" y="9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546608" y="1737772"/>
            <a:ext cx="243204" cy="97790"/>
          </a:xfrm>
          <a:prstGeom prst="rect">
            <a:avLst/>
          </a:prstGeom>
          <a:ln w="48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r>
              <a:rPr sz="450" dirty="0">
                <a:latin typeface="Helvetica"/>
                <a:cs typeface="Helvetica"/>
              </a:rPr>
              <a:t>Env:15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878712" y="1737772"/>
            <a:ext cx="243204" cy="97790"/>
          </a:xfrm>
          <a:custGeom>
            <a:avLst/>
            <a:gdLst/>
            <a:ahLst/>
            <a:cxnLst/>
            <a:rect l="l" t="t" r="r" b="b"/>
            <a:pathLst>
              <a:path w="243205" h="97789">
                <a:moveTo>
                  <a:pt x="0" y="97200"/>
                </a:moveTo>
                <a:lnTo>
                  <a:pt x="243001" y="97200"/>
                </a:lnTo>
                <a:lnTo>
                  <a:pt x="243001" y="0"/>
                </a:lnTo>
                <a:lnTo>
                  <a:pt x="0" y="0"/>
                </a:lnTo>
                <a:lnTo>
                  <a:pt x="0" y="9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878712" y="1737772"/>
            <a:ext cx="243204" cy="97790"/>
          </a:xfrm>
          <a:prstGeom prst="rect">
            <a:avLst/>
          </a:prstGeom>
          <a:ln w="48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r>
              <a:rPr sz="450" dirty="0">
                <a:latin typeface="Helvetica"/>
                <a:cs typeface="Helvetica"/>
              </a:rPr>
              <a:t>Env:25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363548" y="2100798"/>
            <a:ext cx="292100" cy="97790"/>
          </a:xfrm>
          <a:custGeom>
            <a:avLst/>
            <a:gdLst/>
            <a:ahLst/>
            <a:cxnLst/>
            <a:rect l="l" t="t" r="r" b="b"/>
            <a:pathLst>
              <a:path w="292100" h="97789">
                <a:moveTo>
                  <a:pt x="0" y="97200"/>
                </a:moveTo>
                <a:lnTo>
                  <a:pt x="291602" y="97200"/>
                </a:lnTo>
                <a:lnTo>
                  <a:pt x="291602" y="0"/>
                </a:lnTo>
                <a:lnTo>
                  <a:pt x="0" y="0"/>
                </a:lnTo>
                <a:lnTo>
                  <a:pt x="0" y="9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363548" y="2100798"/>
            <a:ext cx="292100" cy="97790"/>
          </a:xfrm>
          <a:prstGeom prst="rect">
            <a:avLst/>
          </a:prstGeom>
          <a:ln w="48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45"/>
              </a:spcBef>
            </a:pPr>
            <a:r>
              <a:rPr sz="450" dirty="0">
                <a:latin typeface="Helvetica"/>
                <a:cs typeface="Helvetica"/>
              </a:rPr>
              <a:t>Env:123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703751" y="2095938"/>
            <a:ext cx="274320" cy="97790"/>
          </a:xfrm>
          <a:custGeom>
            <a:avLst/>
            <a:gdLst/>
            <a:ahLst/>
            <a:cxnLst/>
            <a:rect l="l" t="t" r="r" b="b"/>
            <a:pathLst>
              <a:path w="274319" h="97789">
                <a:moveTo>
                  <a:pt x="0" y="97200"/>
                </a:moveTo>
                <a:lnTo>
                  <a:pt x="274188" y="97200"/>
                </a:lnTo>
                <a:lnTo>
                  <a:pt x="274188" y="0"/>
                </a:lnTo>
                <a:lnTo>
                  <a:pt x="0" y="0"/>
                </a:lnTo>
                <a:lnTo>
                  <a:pt x="0" y="9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703751" y="2095938"/>
            <a:ext cx="274320" cy="97790"/>
          </a:xfrm>
          <a:prstGeom prst="rect">
            <a:avLst/>
          </a:prstGeom>
          <a:ln w="48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45"/>
              </a:spcBef>
            </a:pPr>
            <a:r>
              <a:rPr sz="450" dirty="0">
                <a:latin typeface="Helvetica"/>
                <a:cs typeface="Helvetica"/>
              </a:rPr>
              <a:t>Env:444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143584" y="2140625"/>
            <a:ext cx="292100" cy="97790"/>
          </a:xfrm>
          <a:custGeom>
            <a:avLst/>
            <a:gdLst/>
            <a:ahLst/>
            <a:cxnLst/>
            <a:rect l="l" t="t" r="r" b="b"/>
            <a:pathLst>
              <a:path w="292100" h="97789">
                <a:moveTo>
                  <a:pt x="0" y="97200"/>
                </a:moveTo>
                <a:lnTo>
                  <a:pt x="291602" y="97200"/>
                </a:lnTo>
                <a:lnTo>
                  <a:pt x="291602" y="0"/>
                </a:lnTo>
                <a:lnTo>
                  <a:pt x="0" y="0"/>
                </a:lnTo>
                <a:lnTo>
                  <a:pt x="0" y="9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143584" y="2140625"/>
            <a:ext cx="292100" cy="97790"/>
          </a:xfrm>
          <a:prstGeom prst="rect">
            <a:avLst/>
          </a:prstGeom>
          <a:ln w="486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45"/>
              </a:spcBef>
            </a:pPr>
            <a:r>
              <a:rPr sz="450" dirty="0">
                <a:latin typeface="Helvetica"/>
                <a:cs typeface="Helvetica"/>
              </a:rPr>
              <a:t>Env:512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739585" y="1692305"/>
            <a:ext cx="39370" cy="43815"/>
          </a:xfrm>
          <a:custGeom>
            <a:avLst/>
            <a:gdLst/>
            <a:ahLst/>
            <a:cxnLst/>
            <a:rect l="l" t="t" r="r" b="b"/>
            <a:pathLst>
              <a:path w="39369" h="43814">
                <a:moveTo>
                  <a:pt x="0" y="43654"/>
                </a:moveTo>
                <a:lnTo>
                  <a:pt x="39018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58017" y="1674187"/>
            <a:ext cx="36830" cy="38735"/>
          </a:xfrm>
          <a:custGeom>
            <a:avLst/>
            <a:gdLst/>
            <a:ahLst/>
            <a:cxnLst/>
            <a:rect l="l" t="t" r="r" b="b"/>
            <a:pathLst>
              <a:path w="36830" h="38735">
                <a:moveTo>
                  <a:pt x="29740" y="18117"/>
                </a:moveTo>
                <a:lnTo>
                  <a:pt x="20587" y="18117"/>
                </a:lnTo>
                <a:lnTo>
                  <a:pt x="21741" y="38704"/>
                </a:lnTo>
                <a:lnTo>
                  <a:pt x="29740" y="18117"/>
                </a:lnTo>
                <a:close/>
              </a:path>
              <a:path w="36830" h="38735">
                <a:moveTo>
                  <a:pt x="36780" y="0"/>
                </a:moveTo>
                <a:lnTo>
                  <a:pt x="0" y="19272"/>
                </a:lnTo>
                <a:lnTo>
                  <a:pt x="20587" y="18117"/>
                </a:lnTo>
                <a:lnTo>
                  <a:pt x="29740" y="18117"/>
                </a:lnTo>
                <a:lnTo>
                  <a:pt x="36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58017" y="1674187"/>
            <a:ext cx="36830" cy="38735"/>
          </a:xfrm>
          <a:custGeom>
            <a:avLst/>
            <a:gdLst/>
            <a:ahLst/>
            <a:cxnLst/>
            <a:rect l="l" t="t" r="r" b="b"/>
            <a:pathLst>
              <a:path w="36830" h="38735">
                <a:moveTo>
                  <a:pt x="36780" y="0"/>
                </a:moveTo>
                <a:lnTo>
                  <a:pt x="0" y="19272"/>
                </a:lnTo>
                <a:lnTo>
                  <a:pt x="20587" y="18117"/>
                </a:lnTo>
                <a:lnTo>
                  <a:pt x="21741" y="38704"/>
                </a:lnTo>
                <a:lnTo>
                  <a:pt x="3678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89364" y="1692035"/>
            <a:ext cx="40640" cy="44450"/>
          </a:xfrm>
          <a:custGeom>
            <a:avLst/>
            <a:gdLst/>
            <a:ahLst/>
            <a:cxnLst/>
            <a:rect l="l" t="t" r="r" b="b"/>
            <a:pathLst>
              <a:path w="40639" h="44450">
                <a:moveTo>
                  <a:pt x="40238" y="43944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72953" y="1674113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0" y="0"/>
                </a:moveTo>
                <a:lnTo>
                  <a:pt x="15503" y="38521"/>
                </a:lnTo>
                <a:lnTo>
                  <a:pt x="16410" y="17921"/>
                </a:lnTo>
                <a:lnTo>
                  <a:pt x="35227" y="17921"/>
                </a:lnTo>
                <a:lnTo>
                  <a:pt x="0" y="0"/>
                </a:lnTo>
                <a:close/>
              </a:path>
              <a:path w="37464" h="38735">
                <a:moveTo>
                  <a:pt x="35227" y="17921"/>
                </a:moveTo>
                <a:lnTo>
                  <a:pt x="16410" y="17921"/>
                </a:lnTo>
                <a:lnTo>
                  <a:pt x="37009" y="18828"/>
                </a:lnTo>
                <a:lnTo>
                  <a:pt x="35227" y="17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72953" y="1674113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0" y="0"/>
                </a:moveTo>
                <a:lnTo>
                  <a:pt x="15503" y="38521"/>
                </a:lnTo>
                <a:lnTo>
                  <a:pt x="16410" y="17921"/>
                </a:lnTo>
                <a:lnTo>
                  <a:pt x="37009" y="18828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60749" y="1498538"/>
            <a:ext cx="635" cy="71755"/>
          </a:xfrm>
          <a:custGeom>
            <a:avLst/>
            <a:gdLst/>
            <a:ahLst/>
            <a:cxnLst/>
            <a:rect l="l" t="t" r="r" b="b"/>
            <a:pathLst>
              <a:path w="635" h="71755">
                <a:moveTo>
                  <a:pt x="0" y="71564"/>
                </a:moveTo>
                <a:lnTo>
                  <a:pt x="148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46287" y="1474238"/>
            <a:ext cx="29209" cy="39370"/>
          </a:xfrm>
          <a:custGeom>
            <a:avLst/>
            <a:gdLst/>
            <a:ahLst/>
            <a:cxnLst/>
            <a:rect l="l" t="t" r="r" b="b"/>
            <a:pathLst>
              <a:path w="29210" h="39369">
                <a:moveTo>
                  <a:pt x="23715" y="24300"/>
                </a:moveTo>
                <a:lnTo>
                  <a:pt x="14610" y="24300"/>
                </a:lnTo>
                <a:lnTo>
                  <a:pt x="29160" y="38910"/>
                </a:lnTo>
                <a:lnTo>
                  <a:pt x="23715" y="24300"/>
                </a:lnTo>
                <a:close/>
              </a:path>
              <a:path w="29210" h="39369">
                <a:moveTo>
                  <a:pt x="14660" y="0"/>
                </a:moveTo>
                <a:lnTo>
                  <a:pt x="0" y="38849"/>
                </a:lnTo>
                <a:lnTo>
                  <a:pt x="14610" y="24300"/>
                </a:lnTo>
                <a:lnTo>
                  <a:pt x="23715" y="24300"/>
                </a:lnTo>
                <a:lnTo>
                  <a:pt x="14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46287" y="1474238"/>
            <a:ext cx="29209" cy="39370"/>
          </a:xfrm>
          <a:custGeom>
            <a:avLst/>
            <a:gdLst/>
            <a:ahLst/>
            <a:cxnLst/>
            <a:rect l="l" t="t" r="r" b="b"/>
            <a:pathLst>
              <a:path w="29210" h="39369">
                <a:moveTo>
                  <a:pt x="14660" y="0"/>
                </a:moveTo>
                <a:lnTo>
                  <a:pt x="0" y="38849"/>
                </a:lnTo>
                <a:lnTo>
                  <a:pt x="14610" y="24300"/>
                </a:lnTo>
                <a:lnTo>
                  <a:pt x="29160" y="38910"/>
                </a:lnTo>
                <a:lnTo>
                  <a:pt x="1466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98086" y="1478770"/>
            <a:ext cx="203200" cy="91440"/>
          </a:xfrm>
          <a:custGeom>
            <a:avLst/>
            <a:gdLst/>
            <a:ahLst/>
            <a:cxnLst/>
            <a:rect l="l" t="t" r="r" b="b"/>
            <a:pathLst>
              <a:path w="203200" h="91440">
                <a:moveTo>
                  <a:pt x="202865" y="91331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75928" y="1468794"/>
            <a:ext cx="41910" cy="29845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0"/>
                </a:moveTo>
                <a:lnTo>
                  <a:pt x="29467" y="29255"/>
                </a:lnTo>
                <a:lnTo>
                  <a:pt x="22158" y="9975"/>
                </a:lnTo>
                <a:lnTo>
                  <a:pt x="41438" y="26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75928" y="1468794"/>
            <a:ext cx="41910" cy="29845"/>
          </a:xfrm>
          <a:custGeom>
            <a:avLst/>
            <a:gdLst/>
            <a:ahLst/>
            <a:cxnLst/>
            <a:rect l="l" t="t" r="r" b="b"/>
            <a:pathLst>
              <a:path w="41910" h="29844">
                <a:moveTo>
                  <a:pt x="0" y="0"/>
                </a:moveTo>
                <a:lnTo>
                  <a:pt x="29467" y="29255"/>
                </a:lnTo>
                <a:lnTo>
                  <a:pt x="22158" y="9975"/>
                </a:lnTo>
                <a:lnTo>
                  <a:pt x="41438" y="2666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89026" y="1435835"/>
            <a:ext cx="330835" cy="129539"/>
          </a:xfrm>
          <a:custGeom>
            <a:avLst/>
            <a:gdLst/>
            <a:ahLst/>
            <a:cxnLst/>
            <a:rect l="l" t="t" r="r" b="b"/>
            <a:pathLst>
              <a:path w="330835" h="129540">
                <a:moveTo>
                  <a:pt x="330626" y="129406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66397" y="1426978"/>
            <a:ext cx="41910" cy="27940"/>
          </a:xfrm>
          <a:custGeom>
            <a:avLst/>
            <a:gdLst/>
            <a:ahLst/>
            <a:cxnLst/>
            <a:rect l="l" t="t" r="r" b="b"/>
            <a:pathLst>
              <a:path w="41910" h="27940">
                <a:moveTo>
                  <a:pt x="0" y="0"/>
                </a:moveTo>
                <a:lnTo>
                  <a:pt x="30891" y="27747"/>
                </a:lnTo>
                <a:lnTo>
                  <a:pt x="22628" y="8856"/>
                </a:lnTo>
                <a:lnTo>
                  <a:pt x="41520" y="5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66397" y="1426978"/>
            <a:ext cx="41910" cy="27940"/>
          </a:xfrm>
          <a:custGeom>
            <a:avLst/>
            <a:gdLst/>
            <a:ahLst/>
            <a:cxnLst/>
            <a:rect l="l" t="t" r="r" b="b"/>
            <a:pathLst>
              <a:path w="41910" h="27940">
                <a:moveTo>
                  <a:pt x="0" y="0"/>
                </a:moveTo>
                <a:lnTo>
                  <a:pt x="30891" y="27747"/>
                </a:lnTo>
                <a:lnTo>
                  <a:pt x="22628" y="8856"/>
                </a:lnTo>
                <a:lnTo>
                  <a:pt x="41520" y="593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631313" y="1908163"/>
            <a:ext cx="7239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Hoefler Text"/>
                <a:cs typeface="Hoefler Text"/>
              </a:rPr>
              <a:t>...</a:t>
            </a:r>
            <a:endParaRPr sz="500">
              <a:latin typeface="Hoefler Text"/>
              <a:cs typeface="Hoefler Tex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104154" y="1917883"/>
            <a:ext cx="7239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Hoefler Text"/>
                <a:cs typeface="Hoefler Text"/>
              </a:rPr>
              <a:t>...</a:t>
            </a:r>
            <a:endParaRPr sz="500">
              <a:latin typeface="Hoefler Text"/>
              <a:cs typeface="Hoefler Tex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668847" y="1868498"/>
            <a:ext cx="1270" cy="38100"/>
          </a:xfrm>
          <a:custGeom>
            <a:avLst/>
            <a:gdLst/>
            <a:ahLst/>
            <a:cxnLst/>
            <a:rect l="l" t="t" r="r" b="b"/>
            <a:pathLst>
              <a:path w="1269" h="38100">
                <a:moveTo>
                  <a:pt x="826" y="37553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54591" y="1844205"/>
            <a:ext cx="29209" cy="39370"/>
          </a:xfrm>
          <a:custGeom>
            <a:avLst/>
            <a:gdLst/>
            <a:ahLst/>
            <a:cxnLst/>
            <a:rect l="l" t="t" r="r" b="b"/>
            <a:pathLst>
              <a:path w="29210" h="39369">
                <a:moveTo>
                  <a:pt x="13720" y="0"/>
                </a:moveTo>
                <a:lnTo>
                  <a:pt x="0" y="39191"/>
                </a:lnTo>
                <a:lnTo>
                  <a:pt x="14255" y="24293"/>
                </a:lnTo>
                <a:lnTo>
                  <a:pt x="23446" y="24293"/>
                </a:lnTo>
                <a:lnTo>
                  <a:pt x="13720" y="0"/>
                </a:lnTo>
                <a:close/>
              </a:path>
              <a:path w="29210" h="39369">
                <a:moveTo>
                  <a:pt x="23446" y="24293"/>
                </a:moveTo>
                <a:lnTo>
                  <a:pt x="14255" y="24293"/>
                </a:lnTo>
                <a:lnTo>
                  <a:pt x="29153" y="38549"/>
                </a:lnTo>
                <a:lnTo>
                  <a:pt x="23446" y="24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54591" y="1844205"/>
            <a:ext cx="29209" cy="39370"/>
          </a:xfrm>
          <a:custGeom>
            <a:avLst/>
            <a:gdLst/>
            <a:ahLst/>
            <a:cxnLst/>
            <a:rect l="l" t="t" r="r" b="b"/>
            <a:pathLst>
              <a:path w="29210" h="39369">
                <a:moveTo>
                  <a:pt x="13720" y="0"/>
                </a:moveTo>
                <a:lnTo>
                  <a:pt x="0" y="39191"/>
                </a:lnTo>
                <a:lnTo>
                  <a:pt x="14255" y="24293"/>
                </a:lnTo>
                <a:lnTo>
                  <a:pt x="29153" y="38549"/>
                </a:lnTo>
                <a:lnTo>
                  <a:pt x="1372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83226" y="1863731"/>
            <a:ext cx="31750" cy="52069"/>
          </a:xfrm>
          <a:custGeom>
            <a:avLst/>
            <a:gdLst/>
            <a:ahLst/>
            <a:cxnLst/>
            <a:rect l="l" t="t" r="r" b="b"/>
            <a:pathLst>
              <a:path w="31750" h="52069">
                <a:moveTo>
                  <a:pt x="31210" y="52041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70728" y="1842891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19" h="41275">
                <a:moveTo>
                  <a:pt x="0" y="0"/>
                </a:moveTo>
                <a:lnTo>
                  <a:pt x="7493" y="40842"/>
                </a:lnTo>
                <a:lnTo>
                  <a:pt x="12498" y="20839"/>
                </a:lnTo>
                <a:lnTo>
                  <a:pt x="26207" y="20839"/>
                </a:lnTo>
                <a:lnTo>
                  <a:pt x="0" y="0"/>
                </a:lnTo>
                <a:close/>
              </a:path>
              <a:path w="33019" h="41275">
                <a:moveTo>
                  <a:pt x="26207" y="20839"/>
                </a:moveTo>
                <a:lnTo>
                  <a:pt x="12498" y="20839"/>
                </a:lnTo>
                <a:lnTo>
                  <a:pt x="32501" y="25844"/>
                </a:lnTo>
                <a:lnTo>
                  <a:pt x="26207" y="20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70728" y="1842891"/>
            <a:ext cx="33020" cy="41275"/>
          </a:xfrm>
          <a:custGeom>
            <a:avLst/>
            <a:gdLst/>
            <a:ahLst/>
            <a:cxnLst/>
            <a:rect l="l" t="t" r="r" b="b"/>
            <a:pathLst>
              <a:path w="33019" h="41275">
                <a:moveTo>
                  <a:pt x="0" y="0"/>
                </a:moveTo>
                <a:lnTo>
                  <a:pt x="7493" y="40842"/>
                </a:lnTo>
                <a:lnTo>
                  <a:pt x="12498" y="20839"/>
                </a:lnTo>
                <a:lnTo>
                  <a:pt x="32501" y="25844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93212" y="2032780"/>
            <a:ext cx="35560" cy="66040"/>
          </a:xfrm>
          <a:custGeom>
            <a:avLst/>
            <a:gdLst/>
            <a:ahLst/>
            <a:cxnLst/>
            <a:rect l="l" t="t" r="r" b="b"/>
            <a:pathLst>
              <a:path w="35560" h="66039">
                <a:moveTo>
                  <a:pt x="0" y="65878"/>
                </a:moveTo>
                <a:lnTo>
                  <a:pt x="35468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08931" y="2011384"/>
            <a:ext cx="31750" cy="41275"/>
          </a:xfrm>
          <a:custGeom>
            <a:avLst/>
            <a:gdLst/>
            <a:ahLst/>
            <a:cxnLst/>
            <a:rect l="l" t="t" r="r" b="b"/>
            <a:pathLst>
              <a:path w="31750" h="41275">
                <a:moveTo>
                  <a:pt x="28360" y="21396"/>
                </a:moveTo>
                <a:lnTo>
                  <a:pt x="19749" y="21396"/>
                </a:lnTo>
                <a:lnTo>
                  <a:pt x="25675" y="41146"/>
                </a:lnTo>
                <a:lnTo>
                  <a:pt x="28360" y="21396"/>
                </a:lnTo>
                <a:close/>
              </a:path>
              <a:path w="31750" h="41275">
                <a:moveTo>
                  <a:pt x="31268" y="0"/>
                </a:moveTo>
                <a:lnTo>
                  <a:pt x="0" y="27322"/>
                </a:lnTo>
                <a:lnTo>
                  <a:pt x="19749" y="21396"/>
                </a:lnTo>
                <a:lnTo>
                  <a:pt x="28360" y="21396"/>
                </a:lnTo>
                <a:lnTo>
                  <a:pt x="31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08931" y="2011384"/>
            <a:ext cx="31750" cy="41275"/>
          </a:xfrm>
          <a:custGeom>
            <a:avLst/>
            <a:gdLst/>
            <a:ahLst/>
            <a:cxnLst/>
            <a:rect l="l" t="t" r="r" b="b"/>
            <a:pathLst>
              <a:path w="31750" h="41275">
                <a:moveTo>
                  <a:pt x="31268" y="0"/>
                </a:moveTo>
                <a:lnTo>
                  <a:pt x="0" y="27322"/>
                </a:lnTo>
                <a:lnTo>
                  <a:pt x="19749" y="21396"/>
                </a:lnTo>
                <a:lnTo>
                  <a:pt x="25675" y="41146"/>
                </a:lnTo>
                <a:lnTo>
                  <a:pt x="31268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21280" y="2031243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44352" y="67219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707897" y="2010960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5" h="40639">
                <a:moveTo>
                  <a:pt x="0" y="0"/>
                </a:moveTo>
                <a:lnTo>
                  <a:pt x="9242" y="40482"/>
                </a:lnTo>
                <a:lnTo>
                  <a:pt x="13383" y="20282"/>
                </a:lnTo>
                <a:lnTo>
                  <a:pt x="27889" y="20282"/>
                </a:lnTo>
                <a:lnTo>
                  <a:pt x="0" y="0"/>
                </a:lnTo>
                <a:close/>
              </a:path>
              <a:path w="33655" h="40639">
                <a:moveTo>
                  <a:pt x="27889" y="20282"/>
                </a:moveTo>
                <a:lnTo>
                  <a:pt x="13383" y="20282"/>
                </a:lnTo>
                <a:lnTo>
                  <a:pt x="33582" y="24422"/>
                </a:lnTo>
                <a:lnTo>
                  <a:pt x="27889" y="202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07897" y="2010960"/>
            <a:ext cx="33655" cy="40640"/>
          </a:xfrm>
          <a:custGeom>
            <a:avLst/>
            <a:gdLst/>
            <a:ahLst/>
            <a:cxnLst/>
            <a:rect l="l" t="t" r="r" b="b"/>
            <a:pathLst>
              <a:path w="33655" h="40639">
                <a:moveTo>
                  <a:pt x="0" y="0"/>
                </a:moveTo>
                <a:lnTo>
                  <a:pt x="9242" y="40482"/>
                </a:lnTo>
                <a:lnTo>
                  <a:pt x="13383" y="20282"/>
                </a:lnTo>
                <a:lnTo>
                  <a:pt x="33582" y="24422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98979" y="2031337"/>
            <a:ext cx="90805" cy="109855"/>
          </a:xfrm>
          <a:custGeom>
            <a:avLst/>
            <a:gdLst/>
            <a:ahLst/>
            <a:cxnLst/>
            <a:rect l="l" t="t" r="r" b="b"/>
            <a:pathLst>
              <a:path w="90804" h="109855">
                <a:moveTo>
                  <a:pt x="90405" y="109287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83490" y="2012613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0" y="0"/>
                </a:moveTo>
                <a:lnTo>
                  <a:pt x="13547" y="39251"/>
                </a:lnTo>
                <a:lnTo>
                  <a:pt x="15488" y="18723"/>
                </a:lnTo>
                <a:lnTo>
                  <a:pt x="32633" y="18723"/>
                </a:lnTo>
                <a:lnTo>
                  <a:pt x="0" y="0"/>
                </a:lnTo>
                <a:close/>
              </a:path>
              <a:path w="36194" h="39369">
                <a:moveTo>
                  <a:pt x="32633" y="18723"/>
                </a:moveTo>
                <a:lnTo>
                  <a:pt x="15488" y="18723"/>
                </a:lnTo>
                <a:lnTo>
                  <a:pt x="36016" y="20664"/>
                </a:lnTo>
                <a:lnTo>
                  <a:pt x="32633" y="18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83490" y="2012613"/>
            <a:ext cx="36195" cy="39370"/>
          </a:xfrm>
          <a:custGeom>
            <a:avLst/>
            <a:gdLst/>
            <a:ahLst/>
            <a:cxnLst/>
            <a:rect l="l" t="t" r="r" b="b"/>
            <a:pathLst>
              <a:path w="36194" h="39369">
                <a:moveTo>
                  <a:pt x="0" y="0"/>
                </a:moveTo>
                <a:lnTo>
                  <a:pt x="13547" y="39251"/>
                </a:lnTo>
                <a:lnTo>
                  <a:pt x="15488" y="18723"/>
                </a:lnTo>
                <a:lnTo>
                  <a:pt x="36016" y="20664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3275063" y="1765399"/>
            <a:ext cx="7239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Hoefler Text"/>
                <a:cs typeface="Hoefler Text"/>
              </a:rPr>
              <a:t>...</a:t>
            </a:r>
            <a:endParaRPr sz="500">
              <a:latin typeface="Hoefler Text"/>
              <a:cs typeface="Hoefler Tex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183289" y="1685517"/>
            <a:ext cx="97790" cy="106045"/>
          </a:xfrm>
          <a:custGeom>
            <a:avLst/>
            <a:gdLst/>
            <a:ahLst/>
            <a:cxnLst/>
            <a:rect l="l" t="t" r="r" b="b"/>
            <a:pathLst>
              <a:path w="97789" h="106044">
                <a:moveTo>
                  <a:pt x="97184" y="105718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66844" y="1667627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0" y="0"/>
                </a:moveTo>
                <a:lnTo>
                  <a:pt x="15578" y="38490"/>
                </a:lnTo>
                <a:lnTo>
                  <a:pt x="16445" y="17889"/>
                </a:lnTo>
                <a:lnTo>
                  <a:pt x="35335" y="17889"/>
                </a:lnTo>
                <a:lnTo>
                  <a:pt x="0" y="0"/>
                </a:lnTo>
                <a:close/>
              </a:path>
              <a:path w="37464" h="38735">
                <a:moveTo>
                  <a:pt x="35335" y="17889"/>
                </a:moveTo>
                <a:lnTo>
                  <a:pt x="16445" y="17889"/>
                </a:lnTo>
                <a:lnTo>
                  <a:pt x="37046" y="18756"/>
                </a:lnTo>
                <a:lnTo>
                  <a:pt x="35335" y="17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66844" y="1667627"/>
            <a:ext cx="37465" cy="38735"/>
          </a:xfrm>
          <a:custGeom>
            <a:avLst/>
            <a:gdLst/>
            <a:ahLst/>
            <a:cxnLst/>
            <a:rect l="l" t="t" r="r" b="b"/>
            <a:pathLst>
              <a:path w="37464" h="38735">
                <a:moveTo>
                  <a:pt x="0" y="0"/>
                </a:moveTo>
                <a:lnTo>
                  <a:pt x="15578" y="38490"/>
                </a:lnTo>
                <a:lnTo>
                  <a:pt x="16445" y="17889"/>
                </a:lnTo>
                <a:lnTo>
                  <a:pt x="37046" y="18756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2378001" y="2878090"/>
            <a:ext cx="17145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 indent="22860" algn="just">
              <a:lnSpc>
                <a:spcPct val="100000"/>
              </a:lnSpc>
            </a:pPr>
            <a:r>
              <a:rPr sz="500" spc="-5" dirty="0">
                <a:latin typeface="Hoefler Text"/>
                <a:cs typeface="Hoefler Text"/>
              </a:rPr>
              <a:t>...</a:t>
            </a:r>
            <a:endParaRPr sz="500" dirty="0">
              <a:latin typeface="Hoefler Text"/>
              <a:cs typeface="Hoefler Text"/>
            </a:endParaRPr>
          </a:p>
          <a:p>
            <a:pPr marL="12700" marR="5080" indent="5080" algn="just">
              <a:lnSpc>
                <a:spcPct val="92500"/>
              </a:lnSpc>
              <a:spcBef>
                <a:spcPts val="334"/>
              </a:spcBef>
            </a:pPr>
            <a:r>
              <a:rPr sz="500" spc="-5" dirty="0">
                <a:latin typeface="Hoefler Text"/>
                <a:cs typeface="Hoefler Text"/>
              </a:rPr>
              <a:t>v:123  v:137  v:512</a:t>
            </a:r>
            <a:endParaRPr sz="500" dirty="0">
              <a:latin typeface="Hoefler Text"/>
              <a:cs typeface="Hoefler Text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500" spc="-5" dirty="0">
                <a:latin typeface="Hoefler Text"/>
                <a:cs typeface="Hoefler Text"/>
              </a:rPr>
              <a:t>v:444</a:t>
            </a:r>
            <a:endParaRPr sz="500" dirty="0">
              <a:latin typeface="Hoefler Text"/>
              <a:cs typeface="Hoefler Tex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172289" y="3277826"/>
            <a:ext cx="7239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Hoefler Text"/>
                <a:cs typeface="Hoefler Text"/>
              </a:rPr>
              <a:t>...</a:t>
            </a:r>
            <a:endParaRPr sz="500">
              <a:latin typeface="Hoefler Text"/>
              <a:cs typeface="Hoefler Tex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195327" y="2390134"/>
            <a:ext cx="7239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Hoefler Text"/>
                <a:cs typeface="Hoefler Text"/>
              </a:rPr>
              <a:t>...</a:t>
            </a:r>
            <a:endParaRPr sz="500">
              <a:latin typeface="Hoefler Text"/>
              <a:cs typeface="Hoefler Tex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384503" y="2438845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781" y="0"/>
                </a:moveTo>
                <a:lnTo>
                  <a:pt x="67177" y="4549"/>
                </a:lnTo>
                <a:lnTo>
                  <a:pt x="31505" y="17984"/>
                </a:lnTo>
                <a:lnTo>
                  <a:pt x="7846" y="38139"/>
                </a:lnTo>
                <a:lnTo>
                  <a:pt x="0" y="61020"/>
                </a:lnTo>
                <a:lnTo>
                  <a:pt x="7960" y="83860"/>
                </a:lnTo>
                <a:lnTo>
                  <a:pt x="31720" y="103897"/>
                </a:lnTo>
                <a:lnTo>
                  <a:pt x="67459" y="117153"/>
                </a:lnTo>
                <a:lnTo>
                  <a:pt x="108085" y="121500"/>
                </a:lnTo>
                <a:lnTo>
                  <a:pt x="148689" y="116950"/>
                </a:lnTo>
                <a:lnTo>
                  <a:pt x="184361" y="103515"/>
                </a:lnTo>
                <a:lnTo>
                  <a:pt x="208021" y="83360"/>
                </a:lnTo>
                <a:lnTo>
                  <a:pt x="215867" y="60480"/>
                </a:lnTo>
                <a:lnTo>
                  <a:pt x="207906" y="37639"/>
                </a:lnTo>
                <a:lnTo>
                  <a:pt x="184146" y="17602"/>
                </a:lnTo>
                <a:lnTo>
                  <a:pt x="148408" y="4346"/>
                </a:lnTo>
                <a:lnTo>
                  <a:pt x="1077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384503" y="2438845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146" y="17602"/>
                </a:moveTo>
                <a:lnTo>
                  <a:pt x="207906" y="37639"/>
                </a:lnTo>
                <a:lnTo>
                  <a:pt x="215867" y="60480"/>
                </a:lnTo>
                <a:lnTo>
                  <a:pt x="208021" y="83360"/>
                </a:lnTo>
                <a:lnTo>
                  <a:pt x="184361" y="103515"/>
                </a:lnTo>
                <a:lnTo>
                  <a:pt x="148689" y="116950"/>
                </a:lnTo>
                <a:lnTo>
                  <a:pt x="108085" y="121500"/>
                </a:lnTo>
                <a:lnTo>
                  <a:pt x="67459" y="117153"/>
                </a:lnTo>
                <a:lnTo>
                  <a:pt x="31720" y="103897"/>
                </a:lnTo>
                <a:lnTo>
                  <a:pt x="7960" y="83860"/>
                </a:lnTo>
                <a:lnTo>
                  <a:pt x="0" y="61020"/>
                </a:lnTo>
                <a:lnTo>
                  <a:pt x="7846" y="38139"/>
                </a:lnTo>
                <a:lnTo>
                  <a:pt x="31505" y="17984"/>
                </a:lnTo>
                <a:lnTo>
                  <a:pt x="67177" y="4549"/>
                </a:lnTo>
                <a:lnTo>
                  <a:pt x="107781" y="0"/>
                </a:lnTo>
                <a:lnTo>
                  <a:pt x="148408" y="4346"/>
                </a:lnTo>
                <a:lnTo>
                  <a:pt x="184146" y="17602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459425" y="2459506"/>
            <a:ext cx="61594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F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635047" y="2459229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90"/>
                </a:lnTo>
                <a:lnTo>
                  <a:pt x="0" y="60750"/>
                </a:lnTo>
                <a:lnTo>
                  <a:pt x="7903" y="83611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1"/>
                </a:lnTo>
                <a:lnTo>
                  <a:pt x="215867" y="60750"/>
                </a:lnTo>
                <a:lnTo>
                  <a:pt x="207964" y="37890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635047" y="2459229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90"/>
                </a:lnTo>
                <a:lnTo>
                  <a:pt x="215867" y="60750"/>
                </a:lnTo>
                <a:lnTo>
                  <a:pt x="207964" y="83611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1"/>
                </a:lnTo>
                <a:lnTo>
                  <a:pt x="0" y="60750"/>
                </a:lnTo>
                <a:lnTo>
                  <a:pt x="7903" y="37890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1705169" y="2479840"/>
            <a:ext cx="71120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G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523377" y="2353860"/>
            <a:ext cx="43815" cy="85725"/>
          </a:xfrm>
          <a:custGeom>
            <a:avLst/>
            <a:gdLst/>
            <a:ahLst/>
            <a:cxnLst/>
            <a:rect l="l" t="t" r="r" b="b"/>
            <a:pathLst>
              <a:path w="43815" h="85725">
                <a:moveTo>
                  <a:pt x="0" y="85125"/>
                </a:moveTo>
                <a:lnTo>
                  <a:pt x="43454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68563" y="2353860"/>
            <a:ext cx="47625" cy="105410"/>
          </a:xfrm>
          <a:custGeom>
            <a:avLst/>
            <a:gdLst/>
            <a:ahLst/>
            <a:cxnLst/>
            <a:rect l="l" t="t" r="r" b="b"/>
            <a:pathLst>
              <a:path w="47625" h="105410">
                <a:moveTo>
                  <a:pt x="47031" y="104986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595663" y="2655069"/>
            <a:ext cx="3175" cy="137160"/>
          </a:xfrm>
          <a:custGeom>
            <a:avLst/>
            <a:gdLst/>
            <a:ahLst/>
            <a:cxnLst/>
            <a:rect l="l" t="t" r="r" b="b"/>
            <a:pathLst>
              <a:path w="3175" h="137160">
                <a:moveTo>
                  <a:pt x="3151" y="0"/>
                </a:moveTo>
                <a:lnTo>
                  <a:pt x="0" y="137072"/>
                </a:lnTo>
              </a:path>
            </a:pathLst>
          </a:custGeom>
          <a:ln w="3888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95663" y="2655069"/>
            <a:ext cx="3175" cy="137160"/>
          </a:xfrm>
          <a:custGeom>
            <a:avLst/>
            <a:gdLst/>
            <a:ahLst/>
            <a:cxnLst/>
            <a:rect l="l" t="t" r="r" b="b"/>
            <a:pathLst>
              <a:path w="3175" h="137160">
                <a:moveTo>
                  <a:pt x="3151" y="0"/>
                </a:moveTo>
                <a:lnTo>
                  <a:pt x="0" y="137072"/>
                </a:lnTo>
              </a:path>
            </a:pathLst>
          </a:custGeom>
          <a:ln w="194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563026" y="2596765"/>
            <a:ext cx="70485" cy="94615"/>
          </a:xfrm>
          <a:custGeom>
            <a:avLst/>
            <a:gdLst/>
            <a:ahLst/>
            <a:cxnLst/>
            <a:rect l="l" t="t" r="r" b="b"/>
            <a:pathLst>
              <a:path w="70485" h="94614">
                <a:moveTo>
                  <a:pt x="57476" y="58304"/>
                </a:moveTo>
                <a:lnTo>
                  <a:pt x="35787" y="58304"/>
                </a:lnTo>
                <a:lnTo>
                  <a:pt x="69966" y="94092"/>
                </a:lnTo>
                <a:lnTo>
                  <a:pt x="57476" y="58304"/>
                </a:lnTo>
                <a:close/>
              </a:path>
              <a:path w="70485" h="94614">
                <a:moveTo>
                  <a:pt x="37127" y="0"/>
                </a:moveTo>
                <a:lnTo>
                  <a:pt x="0" y="92483"/>
                </a:lnTo>
                <a:lnTo>
                  <a:pt x="35787" y="58304"/>
                </a:lnTo>
                <a:lnTo>
                  <a:pt x="57476" y="58304"/>
                </a:lnTo>
                <a:lnTo>
                  <a:pt x="37127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563026" y="2596765"/>
            <a:ext cx="70485" cy="94615"/>
          </a:xfrm>
          <a:custGeom>
            <a:avLst/>
            <a:gdLst/>
            <a:ahLst/>
            <a:cxnLst/>
            <a:rect l="l" t="t" r="r" b="b"/>
            <a:pathLst>
              <a:path w="70485" h="94614">
                <a:moveTo>
                  <a:pt x="37127" y="0"/>
                </a:moveTo>
                <a:lnTo>
                  <a:pt x="0" y="92483"/>
                </a:lnTo>
                <a:lnTo>
                  <a:pt x="35787" y="58304"/>
                </a:lnTo>
                <a:lnTo>
                  <a:pt x="69966" y="94092"/>
                </a:lnTo>
                <a:lnTo>
                  <a:pt x="37127" y="0"/>
                </a:lnTo>
                <a:close/>
              </a:path>
            </a:pathLst>
          </a:custGeom>
          <a:ln w="972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1138269" y="2768754"/>
            <a:ext cx="75565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Hoefler Text"/>
                <a:cs typeface="Hoefler Text"/>
              </a:rPr>
              <a:t>X</a:t>
            </a:r>
            <a:endParaRPr sz="500">
              <a:latin typeface="Hoefler Text"/>
              <a:cs typeface="Hoefler Tex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809504" y="1567673"/>
            <a:ext cx="73025" cy="306070"/>
          </a:xfrm>
          <a:custGeom>
            <a:avLst/>
            <a:gdLst/>
            <a:ahLst/>
            <a:cxnLst/>
            <a:rect l="l" t="t" r="r" b="b"/>
            <a:pathLst>
              <a:path w="73025" h="306069">
                <a:moveTo>
                  <a:pt x="48183" y="72773"/>
                </a:moveTo>
                <a:lnTo>
                  <a:pt x="24717" y="72773"/>
                </a:lnTo>
                <a:lnTo>
                  <a:pt x="24717" y="305921"/>
                </a:lnTo>
                <a:lnTo>
                  <a:pt x="48183" y="305921"/>
                </a:lnTo>
                <a:lnTo>
                  <a:pt x="48183" y="72773"/>
                </a:lnTo>
                <a:close/>
              </a:path>
              <a:path w="73025" h="306069">
                <a:moveTo>
                  <a:pt x="36450" y="0"/>
                </a:moveTo>
                <a:lnTo>
                  <a:pt x="0" y="72773"/>
                </a:lnTo>
                <a:lnTo>
                  <a:pt x="72900" y="72773"/>
                </a:lnTo>
                <a:lnTo>
                  <a:pt x="3645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809504" y="1567673"/>
            <a:ext cx="73025" cy="306070"/>
          </a:xfrm>
          <a:custGeom>
            <a:avLst/>
            <a:gdLst/>
            <a:ahLst/>
            <a:cxnLst/>
            <a:rect l="l" t="t" r="r" b="b"/>
            <a:pathLst>
              <a:path w="73025" h="306069">
                <a:moveTo>
                  <a:pt x="48183" y="305921"/>
                </a:moveTo>
                <a:lnTo>
                  <a:pt x="24717" y="305921"/>
                </a:lnTo>
                <a:lnTo>
                  <a:pt x="24717" y="72773"/>
                </a:lnTo>
                <a:lnTo>
                  <a:pt x="0" y="72773"/>
                </a:lnTo>
                <a:lnTo>
                  <a:pt x="36450" y="0"/>
                </a:lnTo>
                <a:lnTo>
                  <a:pt x="72900" y="72773"/>
                </a:lnTo>
                <a:lnTo>
                  <a:pt x="48183" y="72773"/>
                </a:lnTo>
                <a:lnTo>
                  <a:pt x="48183" y="305921"/>
                </a:lnTo>
                <a:close/>
              </a:path>
            </a:pathLst>
          </a:custGeom>
          <a:ln w="486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38232" y="1295019"/>
            <a:ext cx="394335" cy="176530"/>
          </a:xfrm>
          <a:custGeom>
            <a:avLst/>
            <a:gdLst/>
            <a:ahLst/>
            <a:cxnLst/>
            <a:rect l="l" t="t" r="r" b="b"/>
            <a:pathLst>
              <a:path w="394335" h="176530">
                <a:moveTo>
                  <a:pt x="393661" y="0"/>
                </a:moveTo>
                <a:lnTo>
                  <a:pt x="0" y="985"/>
                </a:lnTo>
                <a:lnTo>
                  <a:pt x="437" y="175945"/>
                </a:lnTo>
                <a:lnTo>
                  <a:pt x="394099" y="174960"/>
                </a:lnTo>
                <a:lnTo>
                  <a:pt x="3936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38232" y="1295019"/>
            <a:ext cx="394335" cy="176530"/>
          </a:xfrm>
          <a:custGeom>
            <a:avLst/>
            <a:gdLst/>
            <a:ahLst/>
            <a:cxnLst/>
            <a:rect l="l" t="t" r="r" b="b"/>
            <a:pathLst>
              <a:path w="394335" h="176530">
                <a:moveTo>
                  <a:pt x="0" y="985"/>
                </a:moveTo>
                <a:lnTo>
                  <a:pt x="393661" y="0"/>
                </a:lnTo>
                <a:lnTo>
                  <a:pt x="394099" y="174960"/>
                </a:lnTo>
                <a:lnTo>
                  <a:pt x="437" y="175945"/>
                </a:lnTo>
                <a:lnTo>
                  <a:pt x="0" y="985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1400632" y="1342907"/>
            <a:ext cx="64769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X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782992" y="1268172"/>
            <a:ext cx="350520" cy="219075"/>
          </a:xfrm>
          <a:custGeom>
            <a:avLst/>
            <a:gdLst/>
            <a:ahLst/>
            <a:cxnLst/>
            <a:rect l="l" t="t" r="r" b="b"/>
            <a:pathLst>
              <a:path w="350519" h="219075">
                <a:moveTo>
                  <a:pt x="174961" y="0"/>
                </a:moveTo>
                <a:lnTo>
                  <a:pt x="0" y="109350"/>
                </a:lnTo>
                <a:lnTo>
                  <a:pt x="174961" y="218701"/>
                </a:lnTo>
                <a:lnTo>
                  <a:pt x="349922" y="109350"/>
                </a:lnTo>
                <a:lnTo>
                  <a:pt x="174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782992" y="1268172"/>
            <a:ext cx="350520" cy="219075"/>
          </a:xfrm>
          <a:custGeom>
            <a:avLst/>
            <a:gdLst/>
            <a:ahLst/>
            <a:cxnLst/>
            <a:rect l="l" t="t" r="r" b="b"/>
            <a:pathLst>
              <a:path w="350519" h="219075">
                <a:moveTo>
                  <a:pt x="174961" y="0"/>
                </a:moveTo>
                <a:lnTo>
                  <a:pt x="349922" y="109350"/>
                </a:lnTo>
                <a:lnTo>
                  <a:pt x="174961" y="218701"/>
                </a:lnTo>
                <a:lnTo>
                  <a:pt x="0" y="109350"/>
                </a:lnTo>
                <a:lnTo>
                  <a:pt x="174961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1928774" y="1347896"/>
            <a:ext cx="60960" cy="6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" spc="20" dirty="0">
                <a:latin typeface="Helvetica"/>
                <a:cs typeface="Helvetica"/>
              </a:rPr>
              <a:t>R</a:t>
            </a:r>
            <a:endParaRPr sz="350">
              <a:latin typeface="Helvetica"/>
              <a:cs typeface="Helvetica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722242" y="1377523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>
                <a:moveTo>
                  <a:pt x="0" y="0"/>
                </a:moveTo>
                <a:lnTo>
                  <a:pt x="6561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34761" y="137752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32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78501" y="1358083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8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691658" y="136151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26313" y="5694"/>
                </a:moveTo>
                <a:lnTo>
                  <a:pt x="32007" y="11387"/>
                </a:lnTo>
                <a:lnTo>
                  <a:pt x="32007" y="20619"/>
                </a:lnTo>
                <a:lnTo>
                  <a:pt x="26313" y="26313"/>
                </a:lnTo>
                <a:lnTo>
                  <a:pt x="20619" y="32006"/>
                </a:lnTo>
                <a:lnTo>
                  <a:pt x="16248" y="32006"/>
                </a:lnTo>
                <a:lnTo>
                  <a:pt x="5694" y="26313"/>
                </a:lnTo>
                <a:lnTo>
                  <a:pt x="0" y="20619"/>
                </a:lnTo>
                <a:lnTo>
                  <a:pt x="0" y="11387"/>
                </a:lnTo>
                <a:lnTo>
                  <a:pt x="5694" y="5694"/>
                </a:lnTo>
                <a:lnTo>
                  <a:pt x="11388" y="0"/>
                </a:lnTo>
                <a:lnTo>
                  <a:pt x="20619" y="0"/>
                </a:lnTo>
                <a:lnTo>
                  <a:pt x="26313" y="5694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48539" y="1096250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90"/>
                </a:lnTo>
                <a:lnTo>
                  <a:pt x="0" y="60750"/>
                </a:lnTo>
                <a:lnTo>
                  <a:pt x="7903" y="83611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1"/>
                </a:lnTo>
                <a:lnTo>
                  <a:pt x="215867" y="60750"/>
                </a:lnTo>
                <a:lnTo>
                  <a:pt x="207964" y="37890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48539" y="1096250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90"/>
                </a:lnTo>
                <a:lnTo>
                  <a:pt x="215867" y="60750"/>
                </a:lnTo>
                <a:lnTo>
                  <a:pt x="207964" y="83611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1"/>
                </a:lnTo>
                <a:lnTo>
                  <a:pt x="0" y="60750"/>
                </a:lnTo>
                <a:lnTo>
                  <a:pt x="7903" y="37890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1221893" y="1116860"/>
            <a:ext cx="64769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u="sng" spc="5" dirty="0">
                <a:latin typeface="Helvetica"/>
                <a:cs typeface="Helvetica"/>
              </a:rPr>
              <a:t>A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286395" y="1217732"/>
            <a:ext cx="41275" cy="83185"/>
          </a:xfrm>
          <a:custGeom>
            <a:avLst/>
            <a:gdLst/>
            <a:ahLst/>
            <a:cxnLst/>
            <a:rect l="l" t="t" r="r" b="b"/>
            <a:pathLst>
              <a:path w="41275" h="83184">
                <a:moveTo>
                  <a:pt x="0" y="0"/>
                </a:moveTo>
                <a:lnTo>
                  <a:pt x="40693" y="82594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33959" y="1548233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90"/>
                </a:lnTo>
                <a:lnTo>
                  <a:pt x="0" y="60750"/>
                </a:lnTo>
                <a:lnTo>
                  <a:pt x="7903" y="83611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1"/>
                </a:lnTo>
                <a:lnTo>
                  <a:pt x="215867" y="60750"/>
                </a:lnTo>
                <a:lnTo>
                  <a:pt x="207964" y="37890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33959" y="1548233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90"/>
                </a:lnTo>
                <a:lnTo>
                  <a:pt x="215867" y="60750"/>
                </a:lnTo>
                <a:lnTo>
                  <a:pt x="207964" y="83611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1"/>
                </a:lnTo>
                <a:lnTo>
                  <a:pt x="0" y="60750"/>
                </a:lnTo>
                <a:lnTo>
                  <a:pt x="7903" y="37890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1205704" y="1568844"/>
            <a:ext cx="67945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D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281059" y="1470727"/>
            <a:ext cx="52705" cy="79375"/>
          </a:xfrm>
          <a:custGeom>
            <a:avLst/>
            <a:gdLst/>
            <a:ahLst/>
            <a:cxnLst/>
            <a:rect l="l" t="t" r="r" b="b"/>
            <a:pathLst>
              <a:path w="52705" h="79375">
                <a:moveTo>
                  <a:pt x="0" y="79318"/>
                </a:moveTo>
                <a:lnTo>
                  <a:pt x="52709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64136" y="1290042"/>
            <a:ext cx="393700" cy="175260"/>
          </a:xfrm>
          <a:custGeom>
            <a:avLst/>
            <a:gdLst/>
            <a:ahLst/>
            <a:cxnLst/>
            <a:rect l="l" t="t" r="r" b="b"/>
            <a:pathLst>
              <a:path w="393700" h="175259">
                <a:moveTo>
                  <a:pt x="0" y="174961"/>
                </a:moveTo>
                <a:lnTo>
                  <a:pt x="393662" y="174961"/>
                </a:lnTo>
                <a:lnTo>
                  <a:pt x="393662" y="0"/>
                </a:lnTo>
                <a:lnTo>
                  <a:pt x="0" y="0"/>
                </a:lnTo>
                <a:lnTo>
                  <a:pt x="0" y="174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264136" y="1290042"/>
            <a:ext cx="393700" cy="175260"/>
          </a:xfrm>
          <a:custGeom>
            <a:avLst/>
            <a:gdLst/>
            <a:ahLst/>
            <a:cxnLst/>
            <a:rect l="l" t="t" r="r" b="b"/>
            <a:pathLst>
              <a:path w="393700" h="175259">
                <a:moveTo>
                  <a:pt x="0" y="0"/>
                </a:moveTo>
                <a:lnTo>
                  <a:pt x="393662" y="0"/>
                </a:lnTo>
                <a:lnTo>
                  <a:pt x="393662" y="174961"/>
                </a:lnTo>
                <a:lnTo>
                  <a:pt x="0" y="174961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2424779" y="1337383"/>
            <a:ext cx="67945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H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2132915" y="137752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41310" y="0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203385" y="1377523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58320" y="0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13105" y="1358083"/>
            <a:ext cx="48895" cy="39370"/>
          </a:xfrm>
          <a:custGeom>
            <a:avLst/>
            <a:gdLst/>
            <a:ahLst/>
            <a:cxnLst/>
            <a:rect l="l" t="t" r="r" b="b"/>
            <a:pathLst>
              <a:path w="48894" h="39369">
                <a:moveTo>
                  <a:pt x="48600" y="38880"/>
                </a:moveTo>
                <a:lnTo>
                  <a:pt x="0" y="19440"/>
                </a:lnTo>
                <a:lnTo>
                  <a:pt x="4860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172802" y="136151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5694" y="26313"/>
                </a:moveTo>
                <a:lnTo>
                  <a:pt x="0" y="20619"/>
                </a:lnTo>
                <a:lnTo>
                  <a:pt x="0" y="11387"/>
                </a:lnTo>
                <a:lnTo>
                  <a:pt x="5694" y="5694"/>
                </a:lnTo>
                <a:lnTo>
                  <a:pt x="11388" y="0"/>
                </a:lnTo>
                <a:lnTo>
                  <a:pt x="15759" y="0"/>
                </a:lnTo>
                <a:lnTo>
                  <a:pt x="26313" y="5694"/>
                </a:lnTo>
                <a:lnTo>
                  <a:pt x="32007" y="11387"/>
                </a:lnTo>
                <a:lnTo>
                  <a:pt x="32007" y="20619"/>
                </a:lnTo>
                <a:lnTo>
                  <a:pt x="26313" y="26313"/>
                </a:lnTo>
                <a:lnTo>
                  <a:pt x="20619" y="32006"/>
                </a:lnTo>
                <a:lnTo>
                  <a:pt x="11388" y="32006"/>
                </a:lnTo>
                <a:lnTo>
                  <a:pt x="5694" y="2631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673423" y="1025170"/>
            <a:ext cx="350520" cy="219075"/>
          </a:xfrm>
          <a:custGeom>
            <a:avLst/>
            <a:gdLst/>
            <a:ahLst/>
            <a:cxnLst/>
            <a:rect l="l" t="t" r="r" b="b"/>
            <a:pathLst>
              <a:path w="350519" h="219075">
                <a:moveTo>
                  <a:pt x="174961" y="0"/>
                </a:moveTo>
                <a:lnTo>
                  <a:pt x="0" y="109350"/>
                </a:lnTo>
                <a:lnTo>
                  <a:pt x="174961" y="218701"/>
                </a:lnTo>
                <a:lnTo>
                  <a:pt x="349922" y="109350"/>
                </a:lnTo>
                <a:lnTo>
                  <a:pt x="174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673423" y="1025170"/>
            <a:ext cx="350520" cy="219075"/>
          </a:xfrm>
          <a:custGeom>
            <a:avLst/>
            <a:gdLst/>
            <a:ahLst/>
            <a:cxnLst/>
            <a:rect l="l" t="t" r="r" b="b"/>
            <a:pathLst>
              <a:path w="350519" h="219075">
                <a:moveTo>
                  <a:pt x="174961" y="0"/>
                </a:moveTo>
                <a:lnTo>
                  <a:pt x="349922" y="109350"/>
                </a:lnTo>
                <a:lnTo>
                  <a:pt x="174961" y="218701"/>
                </a:lnTo>
                <a:lnTo>
                  <a:pt x="0" y="109350"/>
                </a:lnTo>
                <a:lnTo>
                  <a:pt x="174961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1820546" y="1104894"/>
            <a:ext cx="58419" cy="6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" spc="20" dirty="0">
                <a:latin typeface="Helvetica"/>
                <a:cs typeface="Helvetica"/>
              </a:rPr>
              <a:t>S</a:t>
            </a:r>
            <a:endParaRPr sz="350">
              <a:latin typeface="Helvetica"/>
              <a:cs typeface="Helvetica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1649547" y="1134521"/>
            <a:ext cx="24130" cy="92710"/>
          </a:xfrm>
          <a:custGeom>
            <a:avLst/>
            <a:gdLst/>
            <a:ahLst/>
            <a:cxnLst/>
            <a:rect l="l" t="t" r="r" b="b"/>
            <a:pathLst>
              <a:path w="24130" h="92709">
                <a:moveTo>
                  <a:pt x="0" y="92274"/>
                </a:moveTo>
                <a:lnTo>
                  <a:pt x="23876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632502" y="1226796"/>
            <a:ext cx="17145" cy="66040"/>
          </a:xfrm>
          <a:custGeom>
            <a:avLst/>
            <a:gdLst/>
            <a:ahLst/>
            <a:cxnLst/>
            <a:rect l="l" t="t" r="r" b="b"/>
            <a:pathLst>
              <a:path w="17144" h="66040">
                <a:moveTo>
                  <a:pt x="0" y="65870"/>
                </a:moveTo>
                <a:lnTo>
                  <a:pt x="17044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24639" y="1245451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0" y="0"/>
                </a:moveTo>
                <a:lnTo>
                  <a:pt x="37640" y="9739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630726" y="1221926"/>
            <a:ext cx="38100" cy="1016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0" y="0"/>
                </a:moveTo>
                <a:lnTo>
                  <a:pt x="37640" y="9739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266348" y="1047041"/>
            <a:ext cx="393700" cy="175260"/>
          </a:xfrm>
          <a:custGeom>
            <a:avLst/>
            <a:gdLst/>
            <a:ahLst/>
            <a:cxnLst/>
            <a:rect l="l" t="t" r="r" b="b"/>
            <a:pathLst>
              <a:path w="393700" h="175259">
                <a:moveTo>
                  <a:pt x="0" y="174961"/>
                </a:moveTo>
                <a:lnTo>
                  <a:pt x="393662" y="174961"/>
                </a:lnTo>
                <a:lnTo>
                  <a:pt x="393662" y="0"/>
                </a:lnTo>
                <a:lnTo>
                  <a:pt x="0" y="0"/>
                </a:lnTo>
                <a:lnTo>
                  <a:pt x="0" y="174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266348" y="1047041"/>
            <a:ext cx="393700" cy="175260"/>
          </a:xfrm>
          <a:custGeom>
            <a:avLst/>
            <a:gdLst/>
            <a:ahLst/>
            <a:cxnLst/>
            <a:rect l="l" t="t" r="r" b="b"/>
            <a:pathLst>
              <a:path w="393700" h="175259">
                <a:moveTo>
                  <a:pt x="0" y="0"/>
                </a:moveTo>
                <a:lnTo>
                  <a:pt x="393662" y="0"/>
                </a:lnTo>
                <a:lnTo>
                  <a:pt x="393662" y="174961"/>
                </a:lnTo>
                <a:lnTo>
                  <a:pt x="0" y="174961"/>
                </a:lnTo>
                <a:lnTo>
                  <a:pt x="0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2428599" y="1094381"/>
            <a:ext cx="64769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B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2023346" y="1134521"/>
            <a:ext cx="153670" cy="0"/>
          </a:xfrm>
          <a:custGeom>
            <a:avLst/>
            <a:gdLst/>
            <a:ahLst/>
            <a:cxnLst/>
            <a:rect l="l" t="t" r="r" b="b"/>
            <a:pathLst>
              <a:path w="153669">
                <a:moveTo>
                  <a:pt x="153091" y="0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205597" y="113452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58320" y="0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215317" y="1115081"/>
            <a:ext cx="48895" cy="39370"/>
          </a:xfrm>
          <a:custGeom>
            <a:avLst/>
            <a:gdLst/>
            <a:ahLst/>
            <a:cxnLst/>
            <a:rect l="l" t="t" r="r" b="b"/>
            <a:pathLst>
              <a:path w="48894" h="39369">
                <a:moveTo>
                  <a:pt x="48600" y="38880"/>
                </a:moveTo>
                <a:lnTo>
                  <a:pt x="0" y="19440"/>
                </a:lnTo>
                <a:lnTo>
                  <a:pt x="4860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175013" y="1118518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5694" y="26313"/>
                </a:moveTo>
                <a:lnTo>
                  <a:pt x="0" y="20619"/>
                </a:lnTo>
                <a:lnTo>
                  <a:pt x="0" y="11387"/>
                </a:lnTo>
                <a:lnTo>
                  <a:pt x="5694" y="5694"/>
                </a:lnTo>
                <a:lnTo>
                  <a:pt x="11387" y="0"/>
                </a:lnTo>
                <a:lnTo>
                  <a:pt x="15759" y="0"/>
                </a:lnTo>
                <a:lnTo>
                  <a:pt x="26313" y="5694"/>
                </a:lnTo>
                <a:lnTo>
                  <a:pt x="32007" y="11387"/>
                </a:lnTo>
                <a:lnTo>
                  <a:pt x="32007" y="20619"/>
                </a:lnTo>
                <a:lnTo>
                  <a:pt x="26313" y="26313"/>
                </a:lnTo>
                <a:lnTo>
                  <a:pt x="20619" y="32006"/>
                </a:lnTo>
                <a:lnTo>
                  <a:pt x="11387" y="32006"/>
                </a:lnTo>
                <a:lnTo>
                  <a:pt x="5694" y="2631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763488" y="1022131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90"/>
                </a:lnTo>
                <a:lnTo>
                  <a:pt x="0" y="60750"/>
                </a:lnTo>
                <a:lnTo>
                  <a:pt x="7903" y="83610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0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0"/>
                </a:lnTo>
                <a:lnTo>
                  <a:pt x="215867" y="60750"/>
                </a:lnTo>
                <a:lnTo>
                  <a:pt x="207964" y="37890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763488" y="1022131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90"/>
                </a:lnTo>
                <a:lnTo>
                  <a:pt x="215867" y="60750"/>
                </a:lnTo>
                <a:lnTo>
                  <a:pt x="207964" y="83610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0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0"/>
                </a:lnTo>
                <a:lnTo>
                  <a:pt x="0" y="60750"/>
                </a:lnTo>
                <a:lnTo>
                  <a:pt x="7903" y="37890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2835233" y="1042741"/>
            <a:ext cx="67945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C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2660010" y="1089620"/>
            <a:ext cx="102235" cy="6350"/>
          </a:xfrm>
          <a:custGeom>
            <a:avLst/>
            <a:gdLst/>
            <a:ahLst/>
            <a:cxnLst/>
            <a:rect l="l" t="t" r="r" b="b"/>
            <a:pathLst>
              <a:path w="102235" h="6350">
                <a:moveTo>
                  <a:pt x="101685" y="0"/>
                </a:moveTo>
                <a:lnTo>
                  <a:pt x="0" y="6244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766931" y="1185857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90"/>
                </a:lnTo>
                <a:lnTo>
                  <a:pt x="0" y="60750"/>
                </a:lnTo>
                <a:lnTo>
                  <a:pt x="7903" y="83611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1"/>
                </a:lnTo>
                <a:lnTo>
                  <a:pt x="215867" y="60750"/>
                </a:lnTo>
                <a:lnTo>
                  <a:pt x="207964" y="37890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766931" y="1185857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90"/>
                </a:lnTo>
                <a:lnTo>
                  <a:pt x="215867" y="60750"/>
                </a:lnTo>
                <a:lnTo>
                  <a:pt x="207964" y="83611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1"/>
                </a:lnTo>
                <a:lnTo>
                  <a:pt x="0" y="60750"/>
                </a:lnTo>
                <a:lnTo>
                  <a:pt x="7903" y="37890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2840285" y="1206467"/>
            <a:ext cx="64769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E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2662334" y="1181324"/>
            <a:ext cx="115570" cy="35560"/>
          </a:xfrm>
          <a:custGeom>
            <a:avLst/>
            <a:gdLst/>
            <a:ahLst/>
            <a:cxnLst/>
            <a:rect l="l" t="t" r="r" b="b"/>
            <a:pathLst>
              <a:path w="115569" h="35559">
                <a:moveTo>
                  <a:pt x="115440" y="35459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919259" y="2368539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4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89"/>
                </a:lnTo>
                <a:lnTo>
                  <a:pt x="0" y="60750"/>
                </a:lnTo>
                <a:lnTo>
                  <a:pt x="7903" y="83610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4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0"/>
                </a:lnTo>
                <a:lnTo>
                  <a:pt x="215868" y="60750"/>
                </a:lnTo>
                <a:lnTo>
                  <a:pt x="207964" y="37889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919259" y="2368539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89"/>
                </a:lnTo>
                <a:lnTo>
                  <a:pt x="215868" y="60750"/>
                </a:lnTo>
                <a:lnTo>
                  <a:pt x="207964" y="83610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4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0"/>
                </a:lnTo>
                <a:lnTo>
                  <a:pt x="0" y="60750"/>
                </a:lnTo>
                <a:lnTo>
                  <a:pt x="7903" y="37889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4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1991004" y="2389149"/>
            <a:ext cx="67945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H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865395" y="2353860"/>
            <a:ext cx="76835" cy="36195"/>
          </a:xfrm>
          <a:custGeom>
            <a:avLst/>
            <a:gdLst/>
            <a:ahLst/>
            <a:cxnLst/>
            <a:rect l="l" t="t" r="r" b="b"/>
            <a:pathLst>
              <a:path w="76835" h="36194">
                <a:moveTo>
                  <a:pt x="76466" y="35648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007607" y="2068955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89"/>
                </a:lnTo>
                <a:lnTo>
                  <a:pt x="0" y="60750"/>
                </a:lnTo>
                <a:lnTo>
                  <a:pt x="7903" y="83610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1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0"/>
                </a:lnTo>
                <a:lnTo>
                  <a:pt x="215867" y="60750"/>
                </a:lnTo>
                <a:lnTo>
                  <a:pt x="207964" y="37889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07607" y="2068955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89"/>
                </a:lnTo>
                <a:lnTo>
                  <a:pt x="215867" y="60750"/>
                </a:lnTo>
                <a:lnTo>
                  <a:pt x="207964" y="83610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1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0"/>
                </a:lnTo>
                <a:lnTo>
                  <a:pt x="0" y="60750"/>
                </a:lnTo>
                <a:lnTo>
                  <a:pt x="7903" y="37889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2071250" y="2089566"/>
            <a:ext cx="83820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u="sng" dirty="0">
                <a:latin typeface="Helvetica"/>
                <a:cs typeface="Helvetica"/>
              </a:rPr>
              <a:t>ID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1867657" y="2165308"/>
            <a:ext cx="157480" cy="61594"/>
          </a:xfrm>
          <a:custGeom>
            <a:avLst/>
            <a:gdLst/>
            <a:ahLst/>
            <a:cxnLst/>
            <a:rect l="l" t="t" r="r" b="b"/>
            <a:pathLst>
              <a:path w="157480" h="61594">
                <a:moveTo>
                  <a:pt x="157024" y="0"/>
                </a:moveTo>
                <a:lnTo>
                  <a:pt x="0" y="61528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22336" y="739943"/>
            <a:ext cx="350520" cy="219075"/>
          </a:xfrm>
          <a:custGeom>
            <a:avLst/>
            <a:gdLst/>
            <a:ahLst/>
            <a:cxnLst/>
            <a:rect l="l" t="t" r="r" b="b"/>
            <a:pathLst>
              <a:path w="350519" h="219075">
                <a:moveTo>
                  <a:pt x="174961" y="0"/>
                </a:moveTo>
                <a:lnTo>
                  <a:pt x="0" y="109350"/>
                </a:lnTo>
                <a:lnTo>
                  <a:pt x="174961" y="218701"/>
                </a:lnTo>
                <a:lnTo>
                  <a:pt x="349922" y="109350"/>
                </a:lnTo>
                <a:lnTo>
                  <a:pt x="174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22336" y="739943"/>
            <a:ext cx="350520" cy="219075"/>
          </a:xfrm>
          <a:custGeom>
            <a:avLst/>
            <a:gdLst/>
            <a:ahLst/>
            <a:cxnLst/>
            <a:rect l="l" t="t" r="r" b="b"/>
            <a:pathLst>
              <a:path w="350519" h="219075">
                <a:moveTo>
                  <a:pt x="174961" y="0"/>
                </a:moveTo>
                <a:lnTo>
                  <a:pt x="349922" y="109350"/>
                </a:lnTo>
                <a:lnTo>
                  <a:pt x="174961" y="218701"/>
                </a:lnTo>
                <a:lnTo>
                  <a:pt x="0" y="109350"/>
                </a:lnTo>
                <a:lnTo>
                  <a:pt x="174961" y="0"/>
                </a:lnTo>
                <a:close/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1470823" y="819667"/>
            <a:ext cx="55244" cy="6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" spc="20" dirty="0">
                <a:latin typeface="Helvetica"/>
                <a:cs typeface="Helvetica"/>
              </a:rPr>
              <a:t>T</a:t>
            </a:r>
            <a:endParaRPr sz="350">
              <a:latin typeface="Helvetica"/>
              <a:cs typeface="Helvetica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497297" y="958645"/>
            <a:ext cx="635" cy="259079"/>
          </a:xfrm>
          <a:custGeom>
            <a:avLst/>
            <a:gdLst/>
            <a:ahLst/>
            <a:cxnLst/>
            <a:rect l="l" t="t" r="r" b="b"/>
            <a:pathLst>
              <a:path w="634" h="259080">
                <a:moveTo>
                  <a:pt x="174" y="258802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97471" y="1217447"/>
            <a:ext cx="635" cy="68580"/>
          </a:xfrm>
          <a:custGeom>
            <a:avLst/>
            <a:gdLst/>
            <a:ahLst/>
            <a:cxnLst/>
            <a:rect l="l" t="t" r="r" b="b"/>
            <a:pathLst>
              <a:path w="634" h="68580">
                <a:moveTo>
                  <a:pt x="45" y="68040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78077" y="1236887"/>
            <a:ext cx="39370" cy="48895"/>
          </a:xfrm>
          <a:custGeom>
            <a:avLst/>
            <a:gdLst/>
            <a:ahLst/>
            <a:cxnLst/>
            <a:rect l="l" t="t" r="r" b="b"/>
            <a:pathLst>
              <a:path w="39369" h="48894">
                <a:moveTo>
                  <a:pt x="0" y="48613"/>
                </a:moveTo>
                <a:lnTo>
                  <a:pt x="19407" y="0"/>
                </a:lnTo>
                <a:lnTo>
                  <a:pt x="38880" y="48587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478031" y="1217434"/>
            <a:ext cx="39370" cy="635"/>
          </a:xfrm>
          <a:custGeom>
            <a:avLst/>
            <a:gdLst/>
            <a:ahLst/>
            <a:cxnLst/>
            <a:rect l="l" t="t" r="r" b="b"/>
            <a:pathLst>
              <a:path w="39369" h="634">
                <a:moveTo>
                  <a:pt x="0" y="26"/>
                </a:moveTo>
                <a:lnTo>
                  <a:pt x="3888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266348" y="761813"/>
            <a:ext cx="393700" cy="175260"/>
          </a:xfrm>
          <a:custGeom>
            <a:avLst/>
            <a:gdLst/>
            <a:ahLst/>
            <a:cxnLst/>
            <a:rect l="l" t="t" r="r" b="b"/>
            <a:pathLst>
              <a:path w="393700" h="175259">
                <a:moveTo>
                  <a:pt x="0" y="174961"/>
                </a:moveTo>
                <a:lnTo>
                  <a:pt x="393662" y="174961"/>
                </a:lnTo>
                <a:lnTo>
                  <a:pt x="393662" y="0"/>
                </a:lnTo>
                <a:lnTo>
                  <a:pt x="0" y="0"/>
                </a:lnTo>
                <a:lnTo>
                  <a:pt x="0" y="174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2266348" y="761813"/>
            <a:ext cx="393700" cy="175260"/>
          </a:xfrm>
          <a:prstGeom prst="rect">
            <a:avLst/>
          </a:prstGeom>
          <a:ln w="486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450" spc="5" dirty="0">
                <a:latin typeface="Helvetica"/>
                <a:cs typeface="Helvetica"/>
              </a:rPr>
              <a:t>F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1674688" y="843192"/>
            <a:ext cx="502284" cy="6350"/>
          </a:xfrm>
          <a:custGeom>
            <a:avLst/>
            <a:gdLst/>
            <a:ahLst/>
            <a:cxnLst/>
            <a:rect l="l" t="t" r="r" b="b"/>
            <a:pathLst>
              <a:path w="502285" h="6350">
                <a:moveTo>
                  <a:pt x="502226" y="0"/>
                </a:moveTo>
                <a:lnTo>
                  <a:pt x="0" y="6072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206073" y="842135"/>
            <a:ext cx="58419" cy="1270"/>
          </a:xfrm>
          <a:custGeom>
            <a:avLst/>
            <a:gdLst/>
            <a:ahLst/>
            <a:cxnLst/>
            <a:rect l="l" t="t" r="r" b="b"/>
            <a:pathLst>
              <a:path w="58419" h="1269">
                <a:moveTo>
                  <a:pt x="58316" y="0"/>
                </a:moveTo>
                <a:lnTo>
                  <a:pt x="0" y="705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220417" y="823225"/>
            <a:ext cx="635" cy="39370"/>
          </a:xfrm>
          <a:custGeom>
            <a:avLst/>
            <a:gdLst/>
            <a:ahLst/>
            <a:cxnLst/>
            <a:rect l="l" t="t" r="r" b="b"/>
            <a:pathLst>
              <a:path w="635" h="39369">
                <a:moveTo>
                  <a:pt x="469" y="38877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175436" y="827016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5873" y="26433"/>
                </a:moveTo>
                <a:lnTo>
                  <a:pt x="111" y="20808"/>
                </a:lnTo>
                <a:lnTo>
                  <a:pt x="0" y="11577"/>
                </a:lnTo>
                <a:lnTo>
                  <a:pt x="5624" y="5815"/>
                </a:lnTo>
                <a:lnTo>
                  <a:pt x="11249" y="52"/>
                </a:lnTo>
                <a:lnTo>
                  <a:pt x="15620" y="0"/>
                </a:lnTo>
                <a:lnTo>
                  <a:pt x="26242" y="5566"/>
                </a:lnTo>
                <a:lnTo>
                  <a:pt x="32004" y="11190"/>
                </a:lnTo>
                <a:lnTo>
                  <a:pt x="32116" y="20421"/>
                </a:lnTo>
                <a:lnTo>
                  <a:pt x="26491" y="26183"/>
                </a:lnTo>
                <a:lnTo>
                  <a:pt x="20867" y="31945"/>
                </a:lnTo>
                <a:lnTo>
                  <a:pt x="11635" y="32057"/>
                </a:lnTo>
                <a:lnTo>
                  <a:pt x="5873" y="2643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753770" y="707744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90"/>
                </a:lnTo>
                <a:lnTo>
                  <a:pt x="0" y="60750"/>
                </a:lnTo>
                <a:lnTo>
                  <a:pt x="7903" y="83610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0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0"/>
                </a:lnTo>
                <a:lnTo>
                  <a:pt x="215867" y="60750"/>
                </a:lnTo>
                <a:lnTo>
                  <a:pt x="207964" y="37890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753770" y="707744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90"/>
                </a:lnTo>
                <a:lnTo>
                  <a:pt x="215867" y="60750"/>
                </a:lnTo>
                <a:lnTo>
                  <a:pt x="207964" y="83610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0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0"/>
                </a:lnTo>
                <a:lnTo>
                  <a:pt x="0" y="60750"/>
                </a:lnTo>
                <a:lnTo>
                  <a:pt x="7903" y="37890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2823892" y="728354"/>
            <a:ext cx="71120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etica"/>
                <a:cs typeface="Helvetica"/>
              </a:rPr>
              <a:t>G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2662389" y="790139"/>
            <a:ext cx="95885" cy="20320"/>
          </a:xfrm>
          <a:custGeom>
            <a:avLst/>
            <a:gdLst/>
            <a:ahLst/>
            <a:cxnLst/>
            <a:rect l="l" t="t" r="r" b="b"/>
            <a:pathLst>
              <a:path w="95885" h="20320">
                <a:moveTo>
                  <a:pt x="95725" y="0"/>
                </a:moveTo>
                <a:lnTo>
                  <a:pt x="0" y="20001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752351" y="871470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07933" y="0"/>
                </a:moveTo>
                <a:lnTo>
                  <a:pt x="67318" y="4448"/>
                </a:lnTo>
                <a:lnTo>
                  <a:pt x="31613" y="17793"/>
                </a:lnTo>
                <a:lnTo>
                  <a:pt x="7903" y="37890"/>
                </a:lnTo>
                <a:lnTo>
                  <a:pt x="0" y="60750"/>
                </a:lnTo>
                <a:lnTo>
                  <a:pt x="7903" y="83610"/>
                </a:lnTo>
                <a:lnTo>
                  <a:pt x="31613" y="103707"/>
                </a:lnTo>
                <a:lnTo>
                  <a:pt x="67318" y="117052"/>
                </a:lnTo>
                <a:lnTo>
                  <a:pt x="107933" y="121500"/>
                </a:lnTo>
                <a:lnTo>
                  <a:pt x="148549" y="117052"/>
                </a:lnTo>
                <a:lnTo>
                  <a:pt x="184254" y="103707"/>
                </a:lnTo>
                <a:lnTo>
                  <a:pt x="207964" y="83610"/>
                </a:lnTo>
                <a:lnTo>
                  <a:pt x="215867" y="60750"/>
                </a:lnTo>
                <a:lnTo>
                  <a:pt x="207964" y="37890"/>
                </a:lnTo>
                <a:lnTo>
                  <a:pt x="184254" y="17793"/>
                </a:lnTo>
                <a:lnTo>
                  <a:pt x="148549" y="4448"/>
                </a:lnTo>
                <a:lnTo>
                  <a:pt x="107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752351" y="871470"/>
            <a:ext cx="215900" cy="121920"/>
          </a:xfrm>
          <a:custGeom>
            <a:avLst/>
            <a:gdLst/>
            <a:ahLst/>
            <a:cxnLst/>
            <a:rect l="l" t="t" r="r" b="b"/>
            <a:pathLst>
              <a:path w="215900" h="121919">
                <a:moveTo>
                  <a:pt x="184254" y="17793"/>
                </a:moveTo>
                <a:lnTo>
                  <a:pt x="207964" y="37890"/>
                </a:lnTo>
                <a:lnTo>
                  <a:pt x="215867" y="60750"/>
                </a:lnTo>
                <a:lnTo>
                  <a:pt x="207964" y="83610"/>
                </a:lnTo>
                <a:lnTo>
                  <a:pt x="184254" y="103707"/>
                </a:lnTo>
                <a:lnTo>
                  <a:pt x="148549" y="117052"/>
                </a:lnTo>
                <a:lnTo>
                  <a:pt x="107933" y="121500"/>
                </a:lnTo>
                <a:lnTo>
                  <a:pt x="67318" y="117052"/>
                </a:lnTo>
                <a:lnTo>
                  <a:pt x="31613" y="103707"/>
                </a:lnTo>
                <a:lnTo>
                  <a:pt x="7903" y="83610"/>
                </a:lnTo>
                <a:lnTo>
                  <a:pt x="0" y="60750"/>
                </a:lnTo>
                <a:lnTo>
                  <a:pt x="7903" y="37890"/>
                </a:lnTo>
                <a:lnTo>
                  <a:pt x="31613" y="17793"/>
                </a:lnTo>
                <a:lnTo>
                  <a:pt x="67318" y="4448"/>
                </a:lnTo>
                <a:lnTo>
                  <a:pt x="107933" y="0"/>
                </a:lnTo>
                <a:lnTo>
                  <a:pt x="148549" y="4448"/>
                </a:lnTo>
                <a:lnTo>
                  <a:pt x="184254" y="17793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2820850" y="892080"/>
            <a:ext cx="74295" cy="8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dirty="0">
                <a:latin typeface="Helvetica"/>
                <a:cs typeface="Helvetica"/>
              </a:rPr>
              <a:t>...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2660010" y="895384"/>
            <a:ext cx="95885" cy="17780"/>
          </a:xfrm>
          <a:custGeom>
            <a:avLst/>
            <a:gdLst/>
            <a:ahLst/>
            <a:cxnLst/>
            <a:rect l="l" t="t" r="r" b="b"/>
            <a:pathLst>
              <a:path w="95885" h="17780">
                <a:moveTo>
                  <a:pt x="95267" y="17522"/>
                </a:moveTo>
                <a:lnTo>
                  <a:pt x="0" y="0"/>
                </a:lnTo>
              </a:path>
            </a:pathLst>
          </a:custGeom>
          <a:ln w="4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2631313" y="2219889"/>
            <a:ext cx="72390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Hoefler Text"/>
                <a:cs typeface="Hoefler Text"/>
              </a:rPr>
              <a:t>...</a:t>
            </a:r>
            <a:endParaRPr sz="500">
              <a:latin typeface="Hoefler Text"/>
              <a:cs typeface="Hoefler Text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999046" y="563662"/>
            <a:ext cx="72900" cy="2187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999046" y="563662"/>
            <a:ext cx="73025" cy="219075"/>
          </a:xfrm>
          <a:custGeom>
            <a:avLst/>
            <a:gdLst/>
            <a:ahLst/>
            <a:cxnLst/>
            <a:rect l="l" t="t" r="r" b="b"/>
            <a:pathLst>
              <a:path w="73025" h="219075">
                <a:moveTo>
                  <a:pt x="49015" y="218701"/>
                </a:moveTo>
                <a:lnTo>
                  <a:pt x="23885" y="218701"/>
                </a:lnTo>
                <a:lnTo>
                  <a:pt x="23885" y="72837"/>
                </a:lnTo>
                <a:lnTo>
                  <a:pt x="0" y="72837"/>
                </a:lnTo>
                <a:lnTo>
                  <a:pt x="36450" y="0"/>
                </a:lnTo>
                <a:lnTo>
                  <a:pt x="72900" y="72837"/>
                </a:lnTo>
                <a:lnTo>
                  <a:pt x="49015" y="72837"/>
                </a:lnTo>
                <a:lnTo>
                  <a:pt x="49015" y="218701"/>
                </a:lnTo>
                <a:close/>
              </a:path>
            </a:pathLst>
          </a:custGeom>
          <a:ln w="486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1908585" y="453992"/>
            <a:ext cx="277495" cy="93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-5" dirty="0">
                <a:latin typeface="Hoefler Text"/>
                <a:cs typeface="Hoefler Text"/>
              </a:rPr>
              <a:t>On</a:t>
            </a:r>
            <a:r>
              <a:rPr sz="500" spc="-15" dirty="0">
                <a:latin typeface="Hoefler Text"/>
                <a:cs typeface="Hoefler Text"/>
              </a:rPr>
              <a:t>t</a:t>
            </a:r>
            <a:r>
              <a:rPr sz="500" spc="-5" dirty="0">
                <a:latin typeface="Hoefler Text"/>
                <a:cs typeface="Hoefler Text"/>
              </a:rPr>
              <a:t>ology</a:t>
            </a:r>
            <a:endParaRPr sz="500">
              <a:latin typeface="Hoefler Text"/>
              <a:cs typeface="Hoefler Text"/>
            </a:endParaRPr>
          </a:p>
        </p:txBody>
      </p:sp>
      <p:sp>
        <p:nvSpPr>
          <p:cNvPr id="221" name="object 2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12</a:t>
            </a:r>
            <a:r>
              <a:rPr spc="50" dirty="0"/>
              <a:t>/31</a:t>
            </a:r>
          </a:p>
        </p:txBody>
      </p:sp>
      <p:sp>
        <p:nvSpPr>
          <p:cNvPr id="222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24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551" y="80992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551" y="101996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2097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327" y="139955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327" y="155138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327" y="200687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551" y="220423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551" y="258634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551" y="296844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24394" y="430403"/>
            <a:ext cx="3814255" cy="293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8615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General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considerations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</a:t>
            </a:r>
            <a:r>
              <a:rPr sz="1400" spc="3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RDBMSs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740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Reuse/reverse  engineer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physical  </a:t>
            </a:r>
            <a:r>
              <a:rPr sz="1050" spc="-10" dirty="0">
                <a:latin typeface="Arial"/>
                <a:cs typeface="Arial"/>
              </a:rPr>
              <a:t>DB</a:t>
            </a:r>
            <a:r>
              <a:rPr sz="1050" spc="-125" dirty="0">
                <a:latin typeface="Arial"/>
                <a:cs typeface="Arial"/>
              </a:rPr>
              <a:t> </a:t>
            </a:r>
            <a:r>
              <a:rPr sz="1050" spc="-85" dirty="0">
                <a:latin typeface="Arial"/>
                <a:cs typeface="Arial"/>
              </a:rPr>
              <a:t>schema</a:t>
            </a:r>
            <a:endParaRPr sz="1050" dirty="0">
              <a:latin typeface="Arial"/>
              <a:cs typeface="Arial"/>
            </a:endParaRPr>
          </a:p>
          <a:p>
            <a:pPr marL="184150" marR="126364" indent="-171450">
              <a:lnSpc>
                <a:spcPct val="113199"/>
              </a:lnSpc>
              <a:spcBef>
                <a:spcPts val="155"/>
              </a:spcBef>
              <a:buFont typeface="Arial"/>
              <a:buChar char="•"/>
            </a:pPr>
            <a:r>
              <a:rPr sz="1050" spc="-105" dirty="0">
                <a:latin typeface="Arial"/>
                <a:cs typeface="Arial"/>
              </a:rPr>
              <a:t>Reuse </a:t>
            </a:r>
            <a:r>
              <a:rPr sz="1050" spc="-45" dirty="0">
                <a:latin typeface="Arial"/>
                <a:cs typeface="Arial"/>
              </a:rPr>
              <a:t>conceptual </a:t>
            </a:r>
            <a:r>
              <a:rPr sz="1050" spc="-35" dirty="0">
                <a:latin typeface="Arial"/>
                <a:cs typeface="Arial"/>
              </a:rPr>
              <a:t>data </a:t>
            </a:r>
            <a:r>
              <a:rPr sz="1050" spc="-50" dirty="0">
                <a:latin typeface="Arial"/>
                <a:cs typeface="Arial"/>
              </a:rPr>
              <a:t>model </a:t>
            </a:r>
            <a:r>
              <a:rPr sz="1050" spc="5" dirty="0">
                <a:latin typeface="Arial"/>
                <a:cs typeface="Arial"/>
              </a:rPr>
              <a:t>(in </a:t>
            </a:r>
            <a:r>
              <a:rPr sz="1050" spc="-60" dirty="0">
                <a:latin typeface="Arial"/>
                <a:cs typeface="Arial"/>
              </a:rPr>
              <a:t>ER, </a:t>
            </a:r>
            <a:r>
              <a:rPr sz="1050" spc="-65" dirty="0">
                <a:latin typeface="Arial"/>
                <a:cs typeface="Arial"/>
              </a:rPr>
              <a:t>EER, </a:t>
            </a:r>
            <a:r>
              <a:rPr sz="1050" spc="-10" dirty="0">
                <a:latin typeface="Arial"/>
                <a:cs typeface="Arial"/>
              </a:rPr>
              <a:t>UML, </a:t>
            </a:r>
            <a:r>
              <a:rPr sz="1050" spc="-30" dirty="0">
                <a:latin typeface="Arial"/>
                <a:cs typeface="Arial"/>
              </a:rPr>
              <a:t>ORM, </a:t>
            </a:r>
            <a:r>
              <a:rPr sz="1050" spc="10" dirty="0">
                <a:latin typeface="Arial"/>
                <a:cs typeface="Arial"/>
              </a:rPr>
              <a:t>...)  </a:t>
            </a:r>
            <a:r>
              <a:rPr sz="1050" spc="5" dirty="0">
                <a:latin typeface="Arial"/>
                <a:cs typeface="Arial"/>
              </a:rPr>
              <a:t>But,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80" dirty="0">
                <a:latin typeface="Arial"/>
                <a:cs typeface="Arial"/>
              </a:rPr>
              <a:t>Assumes </a:t>
            </a:r>
            <a:r>
              <a:rPr sz="1000" spc="-40" dirty="0">
                <a:latin typeface="Arial"/>
                <a:cs typeface="Arial"/>
              </a:rPr>
              <a:t>there </a:t>
            </a:r>
            <a:r>
              <a:rPr sz="1000" spc="-90" dirty="0">
                <a:latin typeface="Arial"/>
                <a:cs typeface="Arial"/>
              </a:rPr>
              <a:t>was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fully </a:t>
            </a:r>
            <a:r>
              <a:rPr sz="1000" spc="-50" dirty="0">
                <a:latin typeface="Arial"/>
                <a:cs typeface="Arial"/>
              </a:rPr>
              <a:t>normalised </a:t>
            </a:r>
            <a:r>
              <a:rPr sz="1000" spc="-40" dirty="0">
                <a:latin typeface="Arial"/>
                <a:cs typeface="Arial"/>
              </a:rPr>
              <a:t>conceptual </a:t>
            </a:r>
            <a:r>
              <a:rPr sz="1000" spc="-30" dirty="0">
                <a:latin typeface="Arial"/>
                <a:cs typeface="Arial"/>
              </a:rPr>
              <a:t>data </a:t>
            </a:r>
            <a:r>
              <a:rPr sz="1000" spc="-40" dirty="0">
                <a:latin typeface="Arial"/>
                <a:cs typeface="Arial"/>
              </a:rPr>
              <a:t>model,  </a:t>
            </a:r>
            <a:endParaRPr lang="en-US" sz="1000" spc="-40" dirty="0" smtClean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35" dirty="0" smtClean="0">
                <a:latin typeface="Arial"/>
                <a:cs typeface="Arial"/>
              </a:rPr>
              <a:t>Denormalization </a:t>
            </a:r>
            <a:r>
              <a:rPr sz="1000" spc="-65" dirty="0">
                <a:latin typeface="Arial"/>
                <a:cs typeface="Arial"/>
              </a:rPr>
              <a:t>steps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10" dirty="0">
                <a:latin typeface="Arial"/>
                <a:cs typeface="Arial"/>
              </a:rPr>
              <a:t>flatten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database </a:t>
            </a:r>
            <a:r>
              <a:rPr sz="1000" spc="-20" dirty="0">
                <a:latin typeface="Arial"/>
                <a:cs typeface="Arial"/>
              </a:rPr>
              <a:t>structure, </a:t>
            </a:r>
            <a:r>
              <a:rPr sz="1000" spc="-30" dirty="0">
                <a:latin typeface="Arial"/>
                <a:cs typeface="Arial"/>
              </a:rPr>
              <a:t>which,  </a:t>
            </a:r>
            <a:r>
              <a:rPr sz="1000" spc="20" dirty="0">
                <a:latin typeface="Arial"/>
                <a:cs typeface="Arial"/>
              </a:rPr>
              <a:t>if </a:t>
            </a:r>
            <a:r>
              <a:rPr sz="1000" spc="-40" dirty="0">
                <a:latin typeface="Arial"/>
                <a:cs typeface="Arial"/>
              </a:rPr>
              <a:t>simply </a:t>
            </a:r>
            <a:r>
              <a:rPr sz="1000" spc="-70" dirty="0">
                <a:latin typeface="Arial"/>
                <a:cs typeface="Arial"/>
              </a:rPr>
              <a:t>reverse </a:t>
            </a:r>
            <a:r>
              <a:rPr sz="1000" spc="-60" dirty="0">
                <a:latin typeface="Arial"/>
                <a:cs typeface="Arial"/>
              </a:rPr>
              <a:t>engineered, </a:t>
            </a:r>
            <a:r>
              <a:rPr sz="1000" spc="-85" dirty="0">
                <a:latin typeface="Arial"/>
                <a:cs typeface="Arial"/>
              </a:rPr>
              <a:t>ends </a:t>
            </a:r>
            <a:r>
              <a:rPr sz="1000" spc="-45" dirty="0">
                <a:latin typeface="Arial"/>
                <a:cs typeface="Arial"/>
              </a:rPr>
              <a:t>up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‘ontology’ </a:t>
            </a:r>
            <a:r>
              <a:rPr sz="1000" spc="-100" dirty="0">
                <a:latin typeface="Arial"/>
                <a:cs typeface="Arial"/>
              </a:rPr>
              <a:t>as </a:t>
            </a:r>
            <a:r>
              <a:rPr sz="1000" spc="-80" dirty="0">
                <a:latin typeface="Arial"/>
                <a:cs typeface="Arial"/>
              </a:rPr>
              <a:t>a  </a:t>
            </a:r>
            <a:r>
              <a:rPr sz="1000" spc="-75" dirty="0">
                <a:latin typeface="Arial"/>
                <a:cs typeface="Arial"/>
              </a:rPr>
              <a:t>class 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45" dirty="0">
                <a:latin typeface="Arial"/>
                <a:cs typeface="Arial"/>
              </a:rPr>
              <a:t>umpteen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attributes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15" dirty="0">
                <a:latin typeface="Arial"/>
                <a:cs typeface="Arial"/>
              </a:rPr>
              <a:t>Minimal </a:t>
            </a:r>
            <a:r>
              <a:rPr sz="1000" spc="30" dirty="0">
                <a:latin typeface="Arial"/>
                <a:cs typeface="Arial"/>
              </a:rPr>
              <a:t>(if </a:t>
            </a:r>
            <a:r>
              <a:rPr sz="1000" dirty="0">
                <a:latin typeface="Arial"/>
                <a:cs typeface="Arial"/>
              </a:rPr>
              <a:t>at all) </a:t>
            </a:r>
            <a:r>
              <a:rPr sz="1000" spc="-35" dirty="0">
                <a:latin typeface="Arial"/>
                <a:cs typeface="Arial"/>
              </a:rPr>
              <a:t>automated </a:t>
            </a:r>
            <a:r>
              <a:rPr sz="1000" spc="-55" dirty="0">
                <a:latin typeface="Arial"/>
                <a:cs typeface="Arial"/>
              </a:rPr>
              <a:t>reasoning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it</a:t>
            </a:r>
            <a:endParaRPr sz="1000" dirty="0">
              <a:latin typeface="Arial"/>
              <a:cs typeface="Arial"/>
            </a:endParaRPr>
          </a:p>
          <a:p>
            <a:pPr marL="184150" marR="268605" indent="-171450">
              <a:lnSpc>
                <a:spcPct val="102600"/>
              </a:lnSpc>
              <a:spcBef>
                <a:spcPts val="320"/>
              </a:spcBef>
              <a:buFont typeface="Arial"/>
              <a:buChar char="•"/>
            </a:pPr>
            <a:r>
              <a:rPr sz="1050" spc="-80" dirty="0">
                <a:latin typeface="Arial"/>
                <a:cs typeface="Arial"/>
              </a:rPr>
              <a:t>Redo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normalization </a:t>
            </a:r>
            <a:r>
              <a:rPr sz="1050" spc="-70" dirty="0">
                <a:latin typeface="Arial"/>
                <a:cs typeface="Arial"/>
              </a:rPr>
              <a:t>steps </a:t>
            </a:r>
            <a:r>
              <a:rPr sz="1050" spc="10" dirty="0">
                <a:latin typeface="Arial"/>
                <a:cs typeface="Arial"/>
              </a:rPr>
              <a:t>to try to </a:t>
            </a:r>
            <a:r>
              <a:rPr sz="1050" spc="-35" dirty="0">
                <a:latin typeface="Arial"/>
                <a:cs typeface="Arial"/>
              </a:rPr>
              <a:t>get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25" dirty="0">
                <a:latin typeface="Arial"/>
                <a:cs typeface="Arial"/>
              </a:rPr>
              <a:t>structure  </a:t>
            </a:r>
            <a:r>
              <a:rPr sz="1050" spc="-55" dirty="0">
                <a:latin typeface="Arial"/>
                <a:cs typeface="Arial"/>
              </a:rPr>
              <a:t>back </a:t>
            </a:r>
            <a:r>
              <a:rPr sz="1050" spc="-5" dirty="0">
                <a:latin typeface="Arial"/>
                <a:cs typeface="Arial"/>
              </a:rPr>
              <a:t>into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conceptual </a:t>
            </a:r>
            <a:r>
              <a:rPr sz="1050" spc="-50" dirty="0">
                <a:latin typeface="Arial"/>
                <a:cs typeface="Arial"/>
              </a:rPr>
              <a:t>view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data?</a:t>
            </a:r>
            <a:endParaRPr sz="1050" dirty="0">
              <a:latin typeface="Arial"/>
              <a:cs typeface="Arial"/>
            </a:endParaRPr>
          </a:p>
          <a:p>
            <a:pPr marL="184150" marR="53467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Add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section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0" dirty="0">
                <a:latin typeface="Arial"/>
                <a:cs typeface="Arial"/>
              </a:rPr>
              <a:t>another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5" dirty="0">
                <a:latin typeface="Arial"/>
                <a:cs typeface="Arial"/>
              </a:rPr>
              <a:t>brighten </a:t>
            </a:r>
            <a:r>
              <a:rPr sz="1050" spc="-50" dirty="0">
                <a:latin typeface="Arial"/>
                <a:cs typeface="Arial"/>
              </a:rPr>
              <a:t>up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15" dirty="0">
                <a:latin typeface="Arial"/>
                <a:cs typeface="Arial"/>
              </a:rPr>
              <a:t>‘ontology’ </a:t>
            </a:r>
            <a:r>
              <a:rPr sz="1050" spc="-5" dirty="0">
                <a:latin typeface="Arial"/>
                <a:cs typeface="Arial"/>
              </a:rPr>
              <a:t>into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ontology?</a:t>
            </a:r>
            <a:endParaRPr sz="1050" dirty="0">
              <a:latin typeface="Arial"/>
              <a:cs typeface="Arial"/>
            </a:endParaRPr>
          </a:p>
          <a:p>
            <a:pPr marL="184150" marR="5080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Establish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65" dirty="0">
                <a:latin typeface="Arial"/>
                <a:cs typeface="Arial"/>
              </a:rPr>
              <a:t>mechanism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5" dirty="0">
                <a:latin typeface="Arial"/>
                <a:cs typeface="Arial"/>
              </a:rPr>
              <a:t>keep a </a:t>
            </a:r>
            <a:r>
              <a:rPr sz="1050" spc="10" dirty="0">
                <a:latin typeface="Arial"/>
                <a:cs typeface="Arial"/>
              </a:rPr>
              <a:t>‘link’ </a:t>
            </a:r>
            <a:r>
              <a:rPr sz="1050" spc="-70" dirty="0">
                <a:latin typeface="Arial"/>
                <a:cs typeface="Arial"/>
              </a:rPr>
              <a:t>between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terms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70" dirty="0">
                <a:latin typeface="Arial"/>
                <a:cs typeface="Arial"/>
              </a:rPr>
              <a:t>source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70" dirty="0">
                <a:latin typeface="Arial"/>
                <a:cs typeface="Arial"/>
              </a:rPr>
              <a:t>database?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13/31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4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551" y="101633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551" y="13782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327" y="156800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327" y="171984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551" y="18969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327" y="208676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327" y="269408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4395" y="430403"/>
            <a:ext cx="3814255" cy="2661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869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Manual</a:t>
            </a:r>
            <a:r>
              <a:rPr sz="1400" spc="2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Extraction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84150" marR="400685" indent="-171450">
              <a:lnSpc>
                <a:spcPct val="102600"/>
              </a:lnSpc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Most </a:t>
            </a:r>
            <a:r>
              <a:rPr sz="1050" spc="-65" dirty="0">
                <a:latin typeface="Arial"/>
                <a:cs typeface="Arial"/>
              </a:rPr>
              <a:t>database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45" dirty="0">
                <a:latin typeface="Arial"/>
                <a:cs typeface="Arial"/>
              </a:rPr>
              <a:t>neat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-90" dirty="0">
                <a:latin typeface="Arial"/>
                <a:cs typeface="Arial"/>
              </a:rPr>
              <a:t>assumed </a:t>
            </a:r>
            <a:r>
              <a:rPr sz="1050" spc="-65" dirty="0">
                <a:latin typeface="Arial"/>
                <a:cs typeface="Arial"/>
              </a:rPr>
              <a:t>by </a:t>
            </a:r>
            <a:r>
              <a:rPr sz="1050" spc="-10" dirty="0">
                <a:latin typeface="Arial"/>
                <a:cs typeface="Arial"/>
              </a:rPr>
              <a:t>‘Automatic  </a:t>
            </a:r>
            <a:r>
              <a:rPr sz="1050" spc="-20" dirty="0">
                <a:latin typeface="Arial"/>
                <a:cs typeface="Arial"/>
              </a:rPr>
              <a:t>Extraction of </a:t>
            </a:r>
            <a:r>
              <a:rPr sz="1050" spc="-35" dirty="0">
                <a:latin typeface="Arial"/>
                <a:cs typeface="Arial"/>
              </a:rPr>
              <a:t>Ontologies’</a:t>
            </a:r>
            <a:r>
              <a:rPr sz="1050" spc="18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algorithms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Then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what?</a:t>
            </a:r>
            <a:endParaRPr sz="1050" dirty="0">
              <a:latin typeface="Arial"/>
              <a:cs typeface="Arial"/>
            </a:endParaRPr>
          </a:p>
          <a:p>
            <a:pPr marL="461010" marR="19812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85" dirty="0">
                <a:latin typeface="Arial"/>
                <a:cs typeface="Arial"/>
              </a:rPr>
              <a:t>Reverse </a:t>
            </a:r>
            <a:r>
              <a:rPr sz="1000" spc="-60" dirty="0">
                <a:latin typeface="Arial"/>
                <a:cs typeface="Arial"/>
              </a:rPr>
              <a:t>engineer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database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80" dirty="0">
                <a:latin typeface="Arial"/>
                <a:cs typeface="Arial"/>
              </a:rPr>
              <a:t>a </a:t>
            </a:r>
            <a:r>
              <a:rPr sz="1000" spc="-40" dirty="0">
                <a:latin typeface="Arial"/>
                <a:cs typeface="Arial"/>
              </a:rPr>
              <a:t>conceptual </a:t>
            </a:r>
            <a:r>
              <a:rPr sz="1000" spc="-30" dirty="0">
                <a:latin typeface="Arial"/>
                <a:cs typeface="Arial"/>
              </a:rPr>
              <a:t>data </a:t>
            </a:r>
            <a:r>
              <a:rPr sz="1000" spc="-45" dirty="0">
                <a:latin typeface="Arial"/>
                <a:cs typeface="Arial"/>
              </a:rPr>
              <a:t>model  </a:t>
            </a:r>
            <a:r>
              <a:rPr sz="1000" spc="-80" dirty="0">
                <a:latin typeface="Arial"/>
                <a:cs typeface="Arial"/>
              </a:rPr>
              <a:t>Choose  </a:t>
            </a:r>
            <a:r>
              <a:rPr sz="1000" spc="-60" dirty="0">
                <a:latin typeface="Arial"/>
                <a:cs typeface="Arial"/>
              </a:rPr>
              <a:t>an  </a:t>
            </a:r>
            <a:r>
              <a:rPr sz="1000" spc="-30" dirty="0">
                <a:latin typeface="Arial"/>
                <a:cs typeface="Arial"/>
              </a:rPr>
              <a:t>ontology </a:t>
            </a:r>
            <a:r>
              <a:rPr sz="1000" spc="-60" dirty="0">
                <a:latin typeface="Arial"/>
                <a:cs typeface="Arial"/>
              </a:rPr>
              <a:t>language 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45" dirty="0">
                <a:latin typeface="Arial"/>
                <a:cs typeface="Arial"/>
              </a:rPr>
              <a:t>your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purpose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Examples:</a:t>
            </a:r>
            <a:endParaRPr sz="1050" dirty="0">
              <a:latin typeface="Arial"/>
              <a:cs typeface="Arial"/>
            </a:endParaRPr>
          </a:p>
          <a:p>
            <a:pPr marL="461010" marR="11557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30" dirty="0">
                <a:latin typeface="Arial"/>
                <a:cs typeface="Arial"/>
              </a:rPr>
              <a:t>Manual: </a:t>
            </a:r>
            <a:r>
              <a:rPr sz="1000" spc="-85" dirty="0">
                <a:latin typeface="Arial"/>
                <a:cs typeface="Arial"/>
              </a:rPr>
              <a:t>Reverse </a:t>
            </a:r>
            <a:r>
              <a:rPr sz="1000" spc="-50" dirty="0">
                <a:latin typeface="Arial"/>
                <a:cs typeface="Arial"/>
              </a:rPr>
              <a:t>engineering </a:t>
            </a:r>
            <a:r>
              <a:rPr sz="1000" spc="-20" dirty="0">
                <a:latin typeface="Arial"/>
                <a:cs typeface="Arial"/>
              </a:rPr>
              <a:t>from </a:t>
            </a:r>
            <a:r>
              <a:rPr sz="1000" spc="-5" dirty="0">
                <a:latin typeface="Arial"/>
                <a:cs typeface="Arial"/>
              </a:rPr>
              <a:t>DB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ORM </a:t>
            </a:r>
            <a:r>
              <a:rPr sz="1000" spc="-45" dirty="0">
                <a:latin typeface="Arial"/>
                <a:cs typeface="Arial"/>
              </a:rPr>
              <a:t>model </a:t>
            </a:r>
            <a:r>
              <a:rPr sz="1000" dirty="0">
                <a:latin typeface="Arial"/>
                <a:cs typeface="Arial"/>
              </a:rPr>
              <a:t>with,  </a:t>
            </a:r>
            <a:r>
              <a:rPr sz="1000" spc="-40" dirty="0">
                <a:latin typeface="Arial"/>
                <a:cs typeface="Arial"/>
              </a:rPr>
              <a:t>e.g., </a:t>
            </a:r>
            <a:r>
              <a:rPr sz="1000" spc="-35" dirty="0">
                <a:latin typeface="Arial"/>
                <a:cs typeface="Arial"/>
              </a:rPr>
              <a:t>VisioModeler </a:t>
            </a:r>
            <a:r>
              <a:rPr sz="1000" spc="-40" dirty="0">
                <a:latin typeface="Arial"/>
                <a:cs typeface="Arial"/>
              </a:rPr>
              <a:t>v3.1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spc="-20" dirty="0">
                <a:latin typeface="Arial"/>
                <a:cs typeface="Arial"/>
              </a:rPr>
              <a:t>NORMA: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HGT-DB </a:t>
            </a:r>
            <a:r>
              <a:rPr sz="1000" spc="-25" dirty="0">
                <a:latin typeface="Arial"/>
                <a:cs typeface="Arial"/>
              </a:rPr>
              <a:t>about  </a:t>
            </a:r>
            <a:r>
              <a:rPr sz="1000" spc="-30" dirty="0">
                <a:latin typeface="Arial"/>
                <a:cs typeface="Arial"/>
              </a:rPr>
              <a:t>horizontal </a:t>
            </a:r>
            <a:r>
              <a:rPr sz="1000" spc="-85" dirty="0">
                <a:latin typeface="Arial"/>
                <a:cs typeface="Arial"/>
              </a:rPr>
              <a:t>gene </a:t>
            </a:r>
            <a:r>
              <a:rPr sz="1000" spc="-30" dirty="0">
                <a:latin typeface="Arial"/>
                <a:cs typeface="Arial"/>
              </a:rPr>
              <a:t>transfer, </a:t>
            </a:r>
            <a:r>
              <a:rPr sz="1000" spc="145" dirty="0">
                <a:latin typeface="Times New Roman"/>
                <a:cs typeface="Times New Roman"/>
              </a:rPr>
              <a:t>adolena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15" dirty="0">
                <a:latin typeface="Arial"/>
                <a:cs typeface="Arial"/>
              </a:rPr>
              <a:t>portal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55" dirty="0">
                <a:latin typeface="Arial"/>
                <a:cs typeface="Arial"/>
              </a:rPr>
              <a:t>people 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30" dirty="0">
                <a:latin typeface="Arial"/>
                <a:cs typeface="Arial"/>
              </a:rPr>
              <a:t>disabilities, </a:t>
            </a:r>
            <a:r>
              <a:rPr sz="1000" spc="-40" dirty="0">
                <a:latin typeface="Arial"/>
                <a:cs typeface="Arial"/>
              </a:rPr>
              <a:t>EPnet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55" dirty="0">
                <a:latin typeface="Arial"/>
                <a:cs typeface="Arial"/>
              </a:rPr>
              <a:t>those 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amphorae</a:t>
            </a:r>
            <a:endParaRPr sz="1000" dirty="0">
              <a:latin typeface="Arial"/>
              <a:cs typeface="Arial"/>
            </a:endParaRPr>
          </a:p>
          <a:p>
            <a:pPr marL="461010" marR="508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Automated: </a:t>
            </a:r>
            <a:r>
              <a:rPr sz="1000" spc="-35" dirty="0">
                <a:latin typeface="Arial"/>
                <a:cs typeface="Arial"/>
              </a:rPr>
              <a:t>Lubyte </a:t>
            </a:r>
            <a:r>
              <a:rPr sz="1000" spc="85" dirty="0">
                <a:latin typeface="Arial"/>
                <a:cs typeface="Arial"/>
              </a:rPr>
              <a:t>&amp; </a:t>
            </a:r>
            <a:r>
              <a:rPr sz="1000" spc="-65" dirty="0">
                <a:latin typeface="Arial"/>
                <a:cs typeface="Arial"/>
              </a:rPr>
              <a:t>Tessaris’s </a:t>
            </a:r>
            <a:r>
              <a:rPr sz="1000" spc="-40" dirty="0">
                <a:latin typeface="Arial"/>
                <a:cs typeface="Arial"/>
              </a:rPr>
              <a:t>presentation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DEXA’09  </a:t>
            </a:r>
            <a:r>
              <a:rPr sz="1000" spc="-50" dirty="0">
                <a:latin typeface="Arial"/>
                <a:cs typeface="Arial"/>
              </a:rPr>
              <a:t>paper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14/31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2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20176" y="430403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743" y="1082789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032" y="130658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032" y="147866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253" y="1066241"/>
            <a:ext cx="2792997" cy="49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FBFDFC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1050" dirty="0">
              <a:latin typeface="Arial"/>
              <a:cs typeface="Arial"/>
            </a:endParaRPr>
          </a:p>
          <a:p>
            <a:pPr marL="317500" marR="5080">
              <a:lnSpc>
                <a:spcPct val="102600"/>
              </a:lnSpc>
            </a:pP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From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conceptual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model </a:t>
            </a:r>
            <a:r>
              <a:rPr sz="1050" spc="1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to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ontology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From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data </a:t>
            </a:r>
            <a:r>
              <a:rPr sz="1050" spc="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sz="1050" spc="24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0743" y="183549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253" y="1849082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6636" y="1818944"/>
            <a:ext cx="102641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8" action="ppaction://hlinksldjump"/>
              </a:rPr>
              <a:t>Thesauri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0743" y="2244039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50253" y="2257640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41032" y="246783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032" y="263992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16636" y="2223132"/>
            <a:ext cx="2855214" cy="497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1091565" indent="-139065">
              <a:lnSpc>
                <a:spcPct val="102600"/>
              </a:lnSpc>
            </a:pPr>
            <a:r>
              <a:rPr sz="1050" spc="-20" dirty="0">
                <a:solidFill>
                  <a:srgbClr val="D9EDE4"/>
                </a:solidFill>
                <a:latin typeface="Arial"/>
                <a:cs typeface="Arial"/>
                <a:hlinkClick r:id="rId9" action="ppaction://hlinksldjump"/>
              </a:rPr>
              <a:t>Natural </a:t>
            </a:r>
            <a:r>
              <a:rPr sz="1050" spc="-65" dirty="0">
                <a:solidFill>
                  <a:srgbClr val="D9EDE4"/>
                </a:solidFill>
                <a:latin typeface="Arial"/>
                <a:cs typeface="Arial"/>
                <a:hlinkClick r:id="rId9" action="ppaction://hlinksldjump"/>
              </a:rPr>
              <a:t>language </a:t>
            </a:r>
            <a:r>
              <a:rPr sz="1050" spc="-65" dirty="0">
                <a:solidFill>
                  <a:srgbClr val="D9EDE4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Ontology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learning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and </a:t>
            </a:r>
            <a:r>
              <a:rPr sz="1050" spc="5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population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15</a:t>
            </a:r>
            <a:r>
              <a:rPr spc="50" dirty="0"/>
              <a:t>/31</a:t>
            </a:r>
          </a:p>
        </p:txBody>
      </p:sp>
      <p:sp>
        <p:nvSpPr>
          <p:cNvPr id="55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551" y="85547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551" y="10655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44760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234594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551" y="30722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4395" y="430403"/>
            <a:ext cx="3890455" cy="2822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9875" algn="ctr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Overview</a:t>
            </a:r>
            <a:endParaRPr sz="14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0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Thesauri  </a:t>
            </a:r>
            <a:r>
              <a:rPr sz="1050" spc="-60" dirty="0">
                <a:latin typeface="Arial"/>
                <a:cs typeface="Arial"/>
              </a:rPr>
              <a:t>galore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50" dirty="0">
                <a:latin typeface="Arial"/>
                <a:cs typeface="Arial"/>
              </a:rPr>
              <a:t>medicine,  </a:t>
            </a:r>
            <a:r>
              <a:rPr sz="1050" spc="-40" dirty="0">
                <a:latin typeface="Arial"/>
                <a:cs typeface="Arial"/>
              </a:rPr>
              <a:t>education, </a:t>
            </a:r>
            <a:r>
              <a:rPr sz="1050" spc="-30" dirty="0">
                <a:latin typeface="Arial"/>
                <a:cs typeface="Arial"/>
              </a:rPr>
              <a:t>agriculture,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...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80" dirty="0">
                <a:latin typeface="Arial"/>
                <a:cs typeface="Arial"/>
              </a:rPr>
              <a:t>Core  </a:t>
            </a:r>
            <a:r>
              <a:rPr sz="1050" spc="-40" dirty="0">
                <a:latin typeface="Arial"/>
                <a:cs typeface="Arial"/>
              </a:rPr>
              <a:t>notions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b="1" spc="60" dirty="0">
                <a:latin typeface="Arial"/>
                <a:cs typeface="Arial"/>
              </a:rPr>
              <a:t>BT </a:t>
            </a:r>
            <a:r>
              <a:rPr sz="1050" spc="-55" dirty="0">
                <a:latin typeface="Arial"/>
                <a:cs typeface="Arial"/>
              </a:rPr>
              <a:t>broader  </a:t>
            </a:r>
            <a:r>
              <a:rPr sz="1050" spc="-20" dirty="0">
                <a:latin typeface="Arial"/>
                <a:cs typeface="Arial"/>
              </a:rPr>
              <a:t>term, </a:t>
            </a:r>
            <a:r>
              <a:rPr sz="1050" b="1" spc="95" dirty="0">
                <a:latin typeface="Arial"/>
                <a:cs typeface="Arial"/>
              </a:rPr>
              <a:t>NT </a:t>
            </a:r>
            <a:r>
              <a:rPr sz="1050" spc="-60" dirty="0">
                <a:latin typeface="Arial"/>
                <a:cs typeface="Arial"/>
              </a:rPr>
              <a:t>narrower  </a:t>
            </a:r>
            <a:r>
              <a:rPr sz="1050" spc="-20" dirty="0">
                <a:latin typeface="Arial"/>
                <a:cs typeface="Arial"/>
              </a:rPr>
              <a:t>term,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b="1" spc="45" dirty="0" smtClean="0">
                <a:latin typeface="Arial"/>
                <a:cs typeface="Arial"/>
              </a:rPr>
              <a:t>RT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sz="1050" spc="-40" dirty="0" smtClean="0">
                <a:latin typeface="Arial"/>
                <a:cs typeface="Arial"/>
              </a:rPr>
              <a:t>related </a:t>
            </a:r>
            <a:r>
              <a:rPr sz="1050" spc="-20" dirty="0">
                <a:latin typeface="Arial"/>
                <a:cs typeface="Arial"/>
              </a:rPr>
              <a:t>term </a:t>
            </a:r>
            <a:r>
              <a:rPr sz="1050" spc="-35" dirty="0">
                <a:latin typeface="Arial"/>
                <a:cs typeface="Arial"/>
              </a:rPr>
              <a:t>(and auxiliary </a:t>
            </a:r>
            <a:r>
              <a:rPr sz="1050" spc="-90" dirty="0">
                <a:latin typeface="Arial"/>
                <a:cs typeface="Arial"/>
              </a:rPr>
              <a:t>ones  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UF/USE)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E.g.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Educational </a:t>
            </a:r>
            <a:r>
              <a:rPr sz="1050" spc="-85" dirty="0">
                <a:latin typeface="Arial"/>
                <a:cs typeface="Arial"/>
              </a:rPr>
              <a:t>Resources  </a:t>
            </a:r>
            <a:r>
              <a:rPr sz="1050" spc="-25" dirty="0">
                <a:latin typeface="Arial"/>
                <a:cs typeface="Arial"/>
              </a:rPr>
              <a:t>Information </a:t>
            </a:r>
            <a:r>
              <a:rPr sz="1050" spc="-55" dirty="0">
                <a:latin typeface="Arial"/>
                <a:cs typeface="Arial"/>
              </a:rPr>
              <a:t>Center </a:t>
            </a:r>
            <a:r>
              <a:rPr sz="1050" spc="11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thesaurus:</a:t>
            </a:r>
            <a:endParaRPr sz="1050" dirty="0">
              <a:latin typeface="Arial"/>
              <a:cs typeface="Arial"/>
            </a:endParaRPr>
          </a:p>
          <a:p>
            <a:pPr marL="166370" marR="2515870" indent="-154305">
              <a:lnSpc>
                <a:spcPct val="102600"/>
              </a:lnSpc>
            </a:pPr>
            <a:r>
              <a:rPr sz="1050" spc="-85" dirty="0">
                <a:latin typeface="Courier New"/>
                <a:cs typeface="Courier New"/>
              </a:rPr>
              <a:t>reading ability  BT ability  </a:t>
            </a:r>
            <a:endParaRPr lang="en-US" sz="1050" spc="-85" dirty="0" smtClean="0">
              <a:latin typeface="Courier New"/>
              <a:cs typeface="Courier New"/>
            </a:endParaRPr>
          </a:p>
          <a:p>
            <a:pPr marL="166370" marR="2515870" indent="-154305">
              <a:lnSpc>
                <a:spcPct val="102600"/>
              </a:lnSpc>
            </a:pPr>
            <a:r>
              <a:rPr lang="en-US" sz="1050" spc="-85" dirty="0">
                <a:latin typeface="Courier New"/>
                <a:cs typeface="Courier New"/>
              </a:rPr>
              <a:t> </a:t>
            </a:r>
            <a:r>
              <a:rPr lang="en-US" sz="1050" spc="-85" dirty="0" smtClean="0">
                <a:latin typeface="Courier New"/>
                <a:cs typeface="Courier New"/>
              </a:rPr>
              <a:t> </a:t>
            </a:r>
            <a:r>
              <a:rPr sz="1050" spc="-85" dirty="0" smtClean="0">
                <a:latin typeface="Courier New"/>
                <a:cs typeface="Courier New"/>
              </a:rPr>
              <a:t>RT </a:t>
            </a:r>
            <a:r>
              <a:rPr sz="1050" spc="-85" dirty="0">
                <a:latin typeface="Courier New"/>
                <a:cs typeface="Courier New"/>
              </a:rPr>
              <a:t>reading  </a:t>
            </a:r>
            <a:endParaRPr lang="en-US" sz="1050" spc="-85" dirty="0" smtClean="0">
              <a:latin typeface="Courier New"/>
              <a:cs typeface="Courier New"/>
            </a:endParaRPr>
          </a:p>
          <a:p>
            <a:pPr marL="166370" marR="2515870" indent="-154305">
              <a:lnSpc>
                <a:spcPct val="102600"/>
              </a:lnSpc>
            </a:pPr>
            <a:r>
              <a:rPr lang="en-US" sz="1050" spc="-85" dirty="0">
                <a:latin typeface="Courier New"/>
                <a:cs typeface="Courier New"/>
              </a:rPr>
              <a:t> </a:t>
            </a:r>
            <a:r>
              <a:rPr lang="en-US" sz="1050" spc="-85" dirty="0" smtClean="0">
                <a:latin typeface="Courier New"/>
                <a:cs typeface="Courier New"/>
              </a:rPr>
              <a:t> </a:t>
            </a:r>
            <a:r>
              <a:rPr sz="1050" spc="-85" dirty="0" smtClean="0">
                <a:latin typeface="Courier New"/>
                <a:cs typeface="Courier New"/>
              </a:rPr>
              <a:t>RT</a:t>
            </a:r>
            <a:r>
              <a:rPr sz="1050" spc="-145" dirty="0" smtClean="0">
                <a:latin typeface="Courier New"/>
                <a:cs typeface="Courier New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perception</a:t>
            </a:r>
            <a:endParaRPr sz="1050" dirty="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E.g.  </a:t>
            </a:r>
            <a:r>
              <a:rPr sz="1050" spc="-75" dirty="0">
                <a:latin typeface="Arial"/>
                <a:cs typeface="Arial"/>
              </a:rPr>
              <a:t>AGROVOC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FAO: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spc="-85" dirty="0">
                <a:latin typeface="Courier New"/>
                <a:cs typeface="Courier New"/>
              </a:rPr>
              <a:t>milk</a:t>
            </a:r>
            <a:endParaRPr sz="1050" dirty="0">
              <a:latin typeface="Courier New"/>
              <a:cs typeface="Courier New"/>
            </a:endParaRPr>
          </a:p>
          <a:p>
            <a:pPr marL="166370" marR="2661285">
              <a:lnSpc>
                <a:spcPct val="102600"/>
              </a:lnSpc>
            </a:pPr>
            <a:r>
              <a:rPr sz="1050" spc="-85" dirty="0">
                <a:latin typeface="Courier New"/>
                <a:cs typeface="Courier New"/>
              </a:rPr>
              <a:t>NT cow milk  NT milk</a:t>
            </a:r>
            <a:r>
              <a:rPr sz="1050" spc="-125" dirty="0">
                <a:latin typeface="Courier New"/>
                <a:cs typeface="Courier New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fat</a:t>
            </a:r>
            <a:endParaRPr sz="1050" dirty="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i="1" spc="-60" dirty="0">
                <a:latin typeface="Arial"/>
                <a:cs typeface="Arial"/>
              </a:rPr>
              <a:t>How  </a:t>
            </a:r>
            <a:r>
              <a:rPr sz="1050" i="1" spc="10" dirty="0">
                <a:latin typeface="Arial"/>
                <a:cs typeface="Arial"/>
              </a:rPr>
              <a:t>to </a:t>
            </a:r>
            <a:r>
              <a:rPr sz="1050" i="1" spc="-65" dirty="0">
                <a:latin typeface="Arial"/>
                <a:cs typeface="Arial"/>
              </a:rPr>
              <a:t>go  </a:t>
            </a:r>
            <a:r>
              <a:rPr sz="1050" i="1" spc="-20" dirty="0">
                <a:latin typeface="Arial"/>
                <a:cs typeface="Arial"/>
              </a:rPr>
              <a:t>from this </a:t>
            </a:r>
            <a:r>
              <a:rPr sz="1050" i="1" spc="10" dirty="0">
                <a:latin typeface="Arial"/>
                <a:cs typeface="Arial"/>
              </a:rPr>
              <a:t>to </a:t>
            </a:r>
            <a:r>
              <a:rPr sz="1050" i="1" spc="-70" dirty="0">
                <a:latin typeface="Arial"/>
                <a:cs typeface="Arial"/>
              </a:rPr>
              <a:t>an</a:t>
            </a:r>
            <a:r>
              <a:rPr sz="1050" i="1" spc="125" dirty="0">
                <a:latin typeface="Arial"/>
                <a:cs typeface="Arial"/>
              </a:rPr>
              <a:t> </a:t>
            </a:r>
            <a:r>
              <a:rPr sz="1050" i="1" spc="-40" dirty="0">
                <a:latin typeface="Arial"/>
                <a:cs typeface="Arial"/>
              </a:rPr>
              <a:t>ontology?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16</a:t>
            </a:r>
            <a:r>
              <a:rPr spc="50" dirty="0"/>
              <a:t>/31</a:t>
            </a:r>
          </a:p>
        </p:txBody>
      </p:sp>
      <p:sp>
        <p:nvSpPr>
          <p:cNvPr id="48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0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48548" y="430403"/>
            <a:ext cx="7118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Problems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19654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4065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161660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39124" y="168187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551" y="217078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551" y="238081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4394" y="1082222"/>
            <a:ext cx="3738055" cy="1514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1388110" indent="-171450">
              <a:lnSpc>
                <a:spcPct val="125299"/>
              </a:lnSpc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Lexicalisation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40" dirty="0">
                <a:latin typeface="Arial"/>
                <a:cs typeface="Arial"/>
              </a:rPr>
              <a:t>conceptualisation  </a:t>
            </a:r>
            <a:endParaRPr lang="en-US" sz="1050" spc="-40" dirty="0" smtClean="0">
              <a:latin typeface="Arial"/>
              <a:cs typeface="Arial"/>
            </a:endParaRPr>
          </a:p>
          <a:p>
            <a:pPr marL="184150" marR="1388110" indent="-171450">
              <a:lnSpc>
                <a:spcPct val="125299"/>
              </a:lnSpc>
              <a:buFont typeface="Arial"/>
              <a:buChar char="•"/>
            </a:pPr>
            <a:r>
              <a:rPr sz="1050" spc="-60" dirty="0" smtClean="0">
                <a:latin typeface="Arial"/>
                <a:cs typeface="Arial"/>
              </a:rPr>
              <a:t>Low  </a:t>
            </a:r>
            <a:r>
              <a:rPr sz="1050" spc="-35" dirty="0">
                <a:latin typeface="Arial"/>
                <a:cs typeface="Arial"/>
              </a:rPr>
              <a:t>ontological </a:t>
            </a:r>
            <a:r>
              <a:rPr sz="1050" spc="-55" dirty="0">
                <a:latin typeface="Arial"/>
                <a:cs typeface="Arial"/>
              </a:rPr>
              <a:t>precision</a:t>
            </a:r>
            <a:endParaRPr sz="1050" dirty="0">
              <a:latin typeface="Arial"/>
              <a:cs typeface="Arial"/>
            </a:endParaRPr>
          </a:p>
          <a:p>
            <a:pPr marL="184150" marR="26289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65" dirty="0">
                <a:latin typeface="Arial"/>
                <a:cs typeface="Arial"/>
              </a:rPr>
              <a:t>BT/NT </a:t>
            </a:r>
            <a:r>
              <a:rPr sz="1050" spc="-60" dirty="0">
                <a:latin typeface="Arial"/>
                <a:cs typeface="Arial"/>
              </a:rPr>
              <a:t>is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95" dirty="0">
                <a:latin typeface="Arial"/>
                <a:cs typeface="Arial"/>
              </a:rPr>
              <a:t>same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i="1" spc="-60" dirty="0">
                <a:latin typeface="Arial"/>
                <a:cs typeface="Arial"/>
              </a:rPr>
              <a:t>is </a:t>
            </a:r>
            <a:r>
              <a:rPr sz="1050" i="1" spc="-40" dirty="0">
                <a:latin typeface="Arial"/>
                <a:cs typeface="Arial"/>
              </a:rPr>
              <a:t>a</a:t>
            </a:r>
            <a:r>
              <a:rPr sz="1050" spc="-40" dirty="0">
                <a:latin typeface="Arial"/>
                <a:cs typeface="Arial"/>
              </a:rPr>
              <a:t>, </a:t>
            </a:r>
            <a:r>
              <a:rPr sz="1050" spc="-10" dirty="0">
                <a:latin typeface="Arial"/>
                <a:cs typeface="Arial"/>
              </a:rPr>
              <a:t>RT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70" dirty="0">
                <a:latin typeface="Arial"/>
                <a:cs typeface="Arial"/>
              </a:rPr>
              <a:t>be </a:t>
            </a:r>
            <a:r>
              <a:rPr sz="1050" spc="-60" dirty="0">
                <a:latin typeface="Arial"/>
                <a:cs typeface="Arial"/>
              </a:rPr>
              <a:t>any </a:t>
            </a:r>
            <a:r>
              <a:rPr sz="1050" spc="-35" dirty="0">
                <a:latin typeface="Arial"/>
                <a:cs typeface="Arial"/>
              </a:rPr>
              <a:t>type </a:t>
            </a:r>
            <a:r>
              <a:rPr sz="1050" spc="-20" dirty="0">
                <a:latin typeface="Arial"/>
                <a:cs typeface="Arial"/>
              </a:rPr>
              <a:t>of  </a:t>
            </a:r>
            <a:r>
              <a:rPr sz="1050" spc="-25" dirty="0">
                <a:latin typeface="Arial"/>
                <a:cs typeface="Arial"/>
              </a:rPr>
              <a:t>relation: </a:t>
            </a:r>
            <a:r>
              <a:rPr sz="1050" spc="-60" dirty="0">
                <a:latin typeface="Arial"/>
                <a:cs typeface="Arial"/>
              </a:rPr>
              <a:t>overloaded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40" dirty="0">
                <a:latin typeface="Arial"/>
                <a:cs typeface="Arial"/>
              </a:rPr>
              <a:t>(ambiguous) subject </a:t>
            </a:r>
            <a:r>
              <a:rPr sz="1050" spc="-50" dirty="0">
                <a:latin typeface="Arial"/>
                <a:cs typeface="Arial"/>
              </a:rPr>
              <a:t>domain  </a:t>
            </a:r>
            <a:r>
              <a:rPr sz="1050" spc="-60" dirty="0">
                <a:latin typeface="Arial"/>
                <a:cs typeface="Arial"/>
              </a:rPr>
              <a:t>semantics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Those  </a:t>
            </a:r>
            <a:r>
              <a:rPr sz="1050" spc="-45" dirty="0">
                <a:latin typeface="Arial"/>
                <a:cs typeface="Arial"/>
              </a:rPr>
              <a:t>relationships </a:t>
            </a:r>
            <a:r>
              <a:rPr sz="1050" spc="-80" dirty="0">
                <a:latin typeface="Arial"/>
                <a:cs typeface="Arial"/>
              </a:rPr>
              <a:t>are  </a:t>
            </a:r>
            <a:r>
              <a:rPr sz="1050" spc="-90" dirty="0">
                <a:latin typeface="Arial"/>
                <a:cs typeface="Arial"/>
              </a:rPr>
              <a:t>used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inconsistently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Lacks basic </a:t>
            </a:r>
            <a:r>
              <a:rPr sz="1050" spc="-60" dirty="0">
                <a:latin typeface="Arial"/>
                <a:cs typeface="Arial"/>
              </a:rPr>
              <a:t>categories </a:t>
            </a:r>
            <a:r>
              <a:rPr sz="1050" spc="-45" dirty="0">
                <a:latin typeface="Arial"/>
                <a:cs typeface="Arial"/>
              </a:rPr>
              <a:t>alike </a:t>
            </a:r>
            <a:r>
              <a:rPr sz="1050" spc="-55" dirty="0">
                <a:latin typeface="Arial"/>
                <a:cs typeface="Arial"/>
              </a:rPr>
              <a:t>those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55" dirty="0">
                <a:latin typeface="Arial"/>
                <a:cs typeface="Arial"/>
              </a:rPr>
              <a:t>DOLCE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BFO </a:t>
            </a:r>
            <a:r>
              <a:rPr sz="1050" spc="-10" dirty="0">
                <a:latin typeface="Arial"/>
                <a:cs typeface="Arial"/>
              </a:rPr>
              <a:t>(ED,  </a:t>
            </a:r>
            <a:r>
              <a:rPr sz="1050" spc="-20" dirty="0">
                <a:latin typeface="Arial"/>
                <a:cs typeface="Arial"/>
              </a:rPr>
              <a:t>PD, </a:t>
            </a:r>
            <a:r>
              <a:rPr sz="1050" spc="-60" dirty="0">
                <a:latin typeface="Arial"/>
                <a:cs typeface="Arial"/>
              </a:rPr>
              <a:t>SDC,</a:t>
            </a:r>
            <a:r>
              <a:rPr sz="1050" spc="9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etc.)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17</a:t>
            </a:r>
            <a:r>
              <a:rPr spc="50" dirty="0"/>
              <a:t>/31</a:t>
            </a:r>
          </a:p>
        </p:txBody>
      </p:sp>
      <p:sp>
        <p:nvSpPr>
          <p:cNvPr id="50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2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04986" y="37668"/>
            <a:ext cx="4524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91889" y="37668"/>
            <a:ext cx="71821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20176" y="430403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0743" y="1082789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1032" y="130658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032" y="147866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50253" y="1066241"/>
            <a:ext cx="2945397" cy="49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ECF6F1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RDBMSs</a:t>
            </a:r>
            <a:endParaRPr sz="1050" dirty="0">
              <a:latin typeface="Arial"/>
              <a:cs typeface="Arial"/>
            </a:endParaRPr>
          </a:p>
          <a:p>
            <a:pPr marL="317500" marR="5080">
              <a:lnSpc>
                <a:spcPct val="102600"/>
              </a:lnSpc>
            </a:pPr>
            <a:r>
              <a:rPr sz="1050" spc="-50" dirty="0">
                <a:latin typeface="Arial"/>
                <a:cs typeface="Arial"/>
                <a:hlinkClick r:id="rId8" action="ppaction://hlinksldjump"/>
              </a:rPr>
              <a:t>From </a:t>
            </a:r>
            <a:r>
              <a:rPr sz="1050" spc="-45" dirty="0">
                <a:latin typeface="Arial"/>
                <a:cs typeface="Arial"/>
                <a:hlinkClick r:id="rId8" action="ppaction://hlinksldjump"/>
              </a:rPr>
              <a:t>conceptual </a:t>
            </a:r>
            <a:r>
              <a:rPr sz="1050" spc="-50" dirty="0">
                <a:latin typeface="Arial"/>
                <a:cs typeface="Arial"/>
                <a:hlinkClick r:id="rId8" action="ppaction://hlinksldjump"/>
              </a:rPr>
              <a:t>model </a:t>
            </a:r>
            <a:r>
              <a:rPr sz="1050" spc="10" dirty="0">
                <a:latin typeface="Arial"/>
                <a:cs typeface="Arial"/>
                <a:hlinkClick r:id="rId8" action="ppaction://hlinksldjump"/>
              </a:rPr>
              <a:t>to </a:t>
            </a:r>
            <a:r>
              <a:rPr sz="1050" spc="-35" dirty="0">
                <a:latin typeface="Arial"/>
                <a:cs typeface="Arial"/>
                <a:hlinkClick r:id="rId8" action="ppaction://hlinksldjump"/>
              </a:rPr>
              <a:t>ontology 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  <a:hlinkClick r:id="rId9" action="ppaction://hlinksldjump"/>
              </a:rPr>
              <a:t>From </a:t>
            </a:r>
            <a:r>
              <a:rPr sz="1050" spc="-35" dirty="0">
                <a:latin typeface="Arial"/>
                <a:cs typeface="Arial"/>
                <a:hlinkClick r:id="rId9" action="ppaction://hlinksldjump"/>
              </a:rPr>
              <a:t>data </a:t>
            </a:r>
            <a:r>
              <a:rPr sz="1050" spc="10" dirty="0">
                <a:latin typeface="Arial"/>
                <a:cs typeface="Arial"/>
                <a:hlinkClick r:id="rId9" action="ppaction://hlinksldjump"/>
              </a:rPr>
              <a:t>to</a:t>
            </a:r>
            <a:r>
              <a:rPr sz="1050" spc="24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50" spc="-35" dirty="0">
                <a:latin typeface="Arial"/>
                <a:cs typeface="Arial"/>
                <a:hlinkClick r:id="rId9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0743" y="1835493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253" y="1849082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6636" y="1818944"/>
            <a:ext cx="87401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4" action="ppaction://hlinksldjump"/>
              </a:rPr>
              <a:t>Thesauri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0743" y="2244039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50253" y="2257640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41032" y="246783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1032" y="263992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6636" y="2223132"/>
            <a:ext cx="2550414" cy="497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1091565" indent="-139065">
              <a:lnSpc>
                <a:spcPct val="102600"/>
              </a:lnSpc>
            </a:pPr>
            <a:r>
              <a:rPr sz="1050" spc="-20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Natural </a:t>
            </a:r>
            <a:r>
              <a:rPr sz="1050" spc="-6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language </a:t>
            </a:r>
            <a:r>
              <a:rPr sz="1050" spc="-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  <a:hlinkClick r:id="rId10" action="ppaction://hlinksldjump"/>
              </a:rPr>
              <a:t>Introduction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30" dirty="0">
                <a:latin typeface="Arial"/>
                <a:cs typeface="Arial"/>
                <a:hlinkClick r:id="rId11" action="ppaction://hlinksldjump"/>
              </a:rPr>
              <a:t>Ontology </a:t>
            </a:r>
            <a:r>
              <a:rPr sz="1050" spc="-50" dirty="0">
                <a:latin typeface="Arial"/>
                <a:cs typeface="Arial"/>
                <a:hlinkClick r:id="rId11" action="ppaction://hlinksldjump"/>
              </a:rPr>
              <a:t>learning </a:t>
            </a:r>
            <a:r>
              <a:rPr sz="1050" spc="-60" dirty="0">
                <a:latin typeface="Arial"/>
                <a:cs typeface="Arial"/>
                <a:hlinkClick r:id="rId11" action="ppaction://hlinksldjump"/>
              </a:rPr>
              <a:t>and </a:t>
            </a:r>
            <a:r>
              <a:rPr sz="1050" spc="5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11" action="ppaction://hlinksldjump"/>
              </a:rPr>
              <a:t>population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2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551" y="83689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327" y="133036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327" y="148219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327" y="163403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327" y="178586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551" y="19629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327" y="215277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2327" y="245644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327" y="276010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0554" y="29645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16199" y="29645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7650" y="430403"/>
            <a:ext cx="4362450" cy="2812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Simple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Knowledge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Organisation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System(s): </a:t>
            </a:r>
            <a:r>
              <a:rPr sz="1400" spc="24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46AA78"/>
                </a:solidFill>
                <a:latin typeface="Arial"/>
                <a:cs typeface="Arial"/>
              </a:rPr>
              <a:t>SKOS</a:t>
            </a:r>
            <a:endParaRPr sz="1400" dirty="0">
              <a:latin typeface="Arial"/>
              <a:cs typeface="Arial"/>
            </a:endParaRPr>
          </a:p>
          <a:p>
            <a:pPr marL="461010" marR="5080" indent="-171450">
              <a:lnSpc>
                <a:spcPts val="1200"/>
              </a:lnSpc>
              <a:spcBef>
                <a:spcPts val="1095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W3C </a:t>
            </a:r>
            <a:r>
              <a:rPr sz="1050" spc="-50" dirty="0">
                <a:latin typeface="Arial"/>
                <a:cs typeface="Arial"/>
              </a:rPr>
              <a:t>standard </a:t>
            </a:r>
            <a:r>
              <a:rPr sz="1050" spc="-45" dirty="0">
                <a:latin typeface="Arial"/>
                <a:cs typeface="Arial"/>
              </a:rPr>
              <a:t>intended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35" dirty="0">
                <a:latin typeface="Arial"/>
                <a:cs typeface="Arial"/>
              </a:rPr>
              <a:t>converting </a:t>
            </a:r>
            <a:r>
              <a:rPr sz="1050" spc="-40" dirty="0">
                <a:latin typeface="Arial"/>
                <a:cs typeface="Arial"/>
              </a:rPr>
              <a:t>Thesauri, </a:t>
            </a:r>
            <a:r>
              <a:rPr sz="1050" spc="-45" dirty="0">
                <a:latin typeface="Arial"/>
                <a:cs typeface="Arial"/>
              </a:rPr>
              <a:t>Classification  </a:t>
            </a:r>
            <a:r>
              <a:rPr sz="1050" spc="-85" dirty="0">
                <a:latin typeface="Arial"/>
                <a:cs typeface="Arial"/>
              </a:rPr>
              <a:t>Schemes, </a:t>
            </a:r>
            <a:r>
              <a:rPr sz="1050" spc="-60" dirty="0">
                <a:latin typeface="Arial"/>
                <a:cs typeface="Arial"/>
              </a:rPr>
              <a:t>Taxonomies, </a:t>
            </a:r>
            <a:r>
              <a:rPr sz="1050" spc="-40" dirty="0">
                <a:latin typeface="Arial"/>
                <a:cs typeface="Arial"/>
              </a:rPr>
              <a:t>Subject </a:t>
            </a:r>
            <a:r>
              <a:rPr sz="1050" spc="-65" dirty="0">
                <a:latin typeface="Arial"/>
                <a:cs typeface="Arial"/>
              </a:rPr>
              <a:t>Headings </a:t>
            </a:r>
            <a:r>
              <a:rPr sz="1050" spc="-35" dirty="0">
                <a:latin typeface="Arial"/>
                <a:cs typeface="Arial"/>
              </a:rPr>
              <a:t>etc </a:t>
            </a:r>
            <a:r>
              <a:rPr sz="1050" spc="-5" dirty="0">
                <a:latin typeface="Arial"/>
                <a:cs typeface="Arial"/>
              </a:rPr>
              <a:t>into </a:t>
            </a:r>
            <a:r>
              <a:rPr sz="1050" spc="-80" dirty="0">
                <a:latin typeface="Arial"/>
                <a:cs typeface="Arial"/>
              </a:rPr>
              <a:t>one  </a:t>
            </a:r>
            <a:r>
              <a:rPr sz="1050" spc="-40" dirty="0">
                <a:latin typeface="Arial"/>
                <a:cs typeface="Arial"/>
              </a:rPr>
              <a:t>interoperable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syntax</a:t>
            </a:r>
            <a:endParaRPr sz="1050" dirty="0">
              <a:latin typeface="Arial"/>
              <a:cs typeface="Arial"/>
            </a:endParaRPr>
          </a:p>
          <a:p>
            <a:pPr marL="737870" marR="67056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Concept-based </a:t>
            </a:r>
            <a:r>
              <a:rPr sz="1000" spc="-75" dirty="0">
                <a:latin typeface="Arial"/>
                <a:cs typeface="Arial"/>
              </a:rPr>
              <a:t>search </a:t>
            </a:r>
            <a:r>
              <a:rPr sz="1000" spc="-45" dirty="0">
                <a:latin typeface="Arial"/>
                <a:cs typeface="Arial"/>
              </a:rPr>
              <a:t>instead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40" dirty="0">
                <a:latin typeface="Arial"/>
                <a:cs typeface="Arial"/>
              </a:rPr>
              <a:t>text-</a:t>
            </a:r>
            <a:r>
              <a:rPr sz="1000" spc="-40" dirty="0" smtClean="0">
                <a:latin typeface="Arial"/>
                <a:cs typeface="Arial"/>
              </a:rPr>
              <a:t>based</a:t>
            </a:r>
            <a:r>
              <a:rPr lang="en-US" sz="1000" spc="-40" dirty="0" smtClean="0">
                <a:latin typeface="Arial"/>
                <a:cs typeface="Arial"/>
              </a:rPr>
              <a:t> </a:t>
            </a:r>
            <a:r>
              <a:rPr sz="1000" spc="-75" dirty="0" smtClean="0">
                <a:latin typeface="Arial"/>
                <a:cs typeface="Arial"/>
              </a:rPr>
              <a:t>search  </a:t>
            </a:r>
            <a:endParaRPr lang="en-US" sz="1000" spc="-75" dirty="0" smtClean="0">
              <a:latin typeface="Arial"/>
              <a:cs typeface="Arial"/>
            </a:endParaRPr>
          </a:p>
          <a:p>
            <a:pPr marL="737870" marR="67056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95" dirty="0" smtClean="0">
                <a:latin typeface="Arial"/>
                <a:cs typeface="Arial"/>
              </a:rPr>
              <a:t>Reuse  </a:t>
            </a:r>
            <a:r>
              <a:rPr sz="1000" spc="-75" dirty="0">
                <a:latin typeface="Arial"/>
                <a:cs typeface="Arial"/>
              </a:rPr>
              <a:t>each  </a:t>
            </a:r>
            <a:r>
              <a:rPr sz="1000" spc="-30" dirty="0">
                <a:latin typeface="Arial"/>
                <a:cs typeface="Arial"/>
              </a:rPr>
              <a:t>other’s </a:t>
            </a:r>
            <a:r>
              <a:rPr sz="1000" spc="-45" dirty="0">
                <a:latin typeface="Arial"/>
                <a:cs typeface="Arial"/>
              </a:rPr>
              <a:t>concept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definitions</a:t>
            </a:r>
            <a:endParaRPr sz="1000" dirty="0">
              <a:latin typeface="Arial"/>
              <a:cs typeface="Arial"/>
            </a:endParaRPr>
          </a:p>
          <a:p>
            <a:pPr marL="737870" marR="133159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75" dirty="0">
                <a:latin typeface="Arial"/>
                <a:cs typeface="Arial"/>
              </a:rPr>
              <a:t>Search across </a:t>
            </a:r>
            <a:r>
              <a:rPr sz="1000" spc="5" dirty="0">
                <a:latin typeface="Arial"/>
                <a:cs typeface="Arial"/>
              </a:rPr>
              <a:t>(institution) </a:t>
            </a:r>
            <a:r>
              <a:rPr sz="1000" spc="-55" dirty="0">
                <a:latin typeface="Arial"/>
                <a:cs typeface="Arial"/>
              </a:rPr>
              <a:t>boundaries  </a:t>
            </a:r>
            <a:endParaRPr lang="en-US" sz="1000" spc="-55" dirty="0" smtClean="0">
              <a:latin typeface="Arial"/>
              <a:cs typeface="Arial"/>
            </a:endParaRPr>
          </a:p>
          <a:p>
            <a:pPr marL="737870" marR="133159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45" dirty="0" smtClean="0">
                <a:latin typeface="Arial"/>
                <a:cs typeface="Arial"/>
              </a:rPr>
              <a:t>Standard</a:t>
            </a:r>
            <a:r>
              <a:rPr sz="1000" spc="-15" dirty="0" smtClean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software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Limitations:</a:t>
            </a:r>
            <a:endParaRPr sz="1050" dirty="0">
              <a:latin typeface="Arial"/>
              <a:cs typeface="Arial"/>
            </a:endParaRPr>
          </a:p>
          <a:p>
            <a:pPr marL="737870" marR="305435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30" dirty="0">
                <a:latin typeface="Arial"/>
                <a:cs typeface="Arial"/>
              </a:rPr>
              <a:t>‘unusual’ </a:t>
            </a:r>
            <a:r>
              <a:rPr sz="1000" spc="-45" dirty="0">
                <a:latin typeface="Arial"/>
                <a:cs typeface="Arial"/>
              </a:rPr>
              <a:t>concept </a:t>
            </a:r>
            <a:r>
              <a:rPr sz="1000" spc="-90" dirty="0">
                <a:latin typeface="Arial"/>
                <a:cs typeface="Arial"/>
              </a:rPr>
              <a:t>schemes </a:t>
            </a:r>
            <a:r>
              <a:rPr sz="1000" spc="-50" dirty="0">
                <a:latin typeface="Arial"/>
                <a:cs typeface="Arial"/>
              </a:rPr>
              <a:t>do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35" dirty="0">
                <a:latin typeface="Arial"/>
                <a:cs typeface="Arial"/>
              </a:rPr>
              <a:t>fit </a:t>
            </a:r>
            <a:r>
              <a:rPr sz="1000" spc="-5" dirty="0">
                <a:latin typeface="Arial"/>
                <a:cs typeface="Arial"/>
              </a:rPr>
              <a:t>into </a:t>
            </a:r>
            <a:r>
              <a:rPr sz="1000" spc="-70" dirty="0">
                <a:latin typeface="Arial"/>
                <a:cs typeface="Arial"/>
              </a:rPr>
              <a:t>SKOS </a:t>
            </a:r>
            <a:r>
              <a:rPr sz="1000" spc="-20" dirty="0">
                <a:latin typeface="Arial"/>
                <a:cs typeface="Arial"/>
              </a:rPr>
              <a:t>(original  </a:t>
            </a:r>
            <a:r>
              <a:rPr sz="1000" spc="-25" dirty="0">
                <a:latin typeface="Arial"/>
                <a:cs typeface="Arial"/>
              </a:rPr>
              <a:t>structure </a:t>
            </a:r>
            <a:r>
              <a:rPr sz="1000" spc="-5" dirty="0">
                <a:latin typeface="Arial"/>
                <a:cs typeface="Arial"/>
              </a:rPr>
              <a:t>too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complex)</a:t>
            </a:r>
            <a:endParaRPr sz="1000" dirty="0">
              <a:latin typeface="Arial"/>
              <a:cs typeface="Arial"/>
            </a:endParaRPr>
          </a:p>
          <a:p>
            <a:pPr marL="737870" marR="508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80" dirty="0">
                <a:latin typeface="Courier New"/>
                <a:cs typeface="Courier New"/>
              </a:rPr>
              <a:t>skos:Concept </a:t>
            </a:r>
            <a:r>
              <a:rPr sz="1000" spc="-5" dirty="0">
                <a:latin typeface="Arial"/>
                <a:cs typeface="Arial"/>
              </a:rPr>
              <a:t>without </a:t>
            </a:r>
            <a:r>
              <a:rPr sz="1000" spc="-55" dirty="0">
                <a:latin typeface="Arial"/>
                <a:cs typeface="Arial"/>
              </a:rPr>
              <a:t>clear </a:t>
            </a:r>
            <a:r>
              <a:rPr sz="1000" spc="-40" dirty="0">
                <a:latin typeface="Arial"/>
                <a:cs typeface="Arial"/>
              </a:rPr>
              <a:t>properties </a:t>
            </a:r>
            <a:r>
              <a:rPr sz="1000" spc="-15" dirty="0">
                <a:latin typeface="Arial"/>
                <a:cs typeface="Arial"/>
              </a:rPr>
              <a:t>(like in OWL) </a:t>
            </a:r>
            <a:r>
              <a:rPr sz="1000" spc="-60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still  </a:t>
            </a:r>
            <a:r>
              <a:rPr sz="1000" spc="-50" dirty="0">
                <a:latin typeface="Arial"/>
                <a:cs typeface="Arial"/>
              </a:rPr>
              <a:t>much </a:t>
            </a:r>
            <a:r>
              <a:rPr sz="1000" spc="-40" dirty="0">
                <a:latin typeface="Arial"/>
                <a:cs typeface="Arial"/>
              </a:rPr>
              <a:t>subject </a:t>
            </a:r>
            <a:r>
              <a:rPr sz="1000" spc="-45" dirty="0">
                <a:latin typeface="Arial"/>
                <a:cs typeface="Arial"/>
              </a:rPr>
              <a:t>domain </a:t>
            </a:r>
            <a:r>
              <a:rPr sz="1000" spc="-55" dirty="0">
                <a:latin typeface="Arial"/>
                <a:cs typeface="Arial"/>
              </a:rPr>
              <a:t>semantics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natural </a:t>
            </a:r>
            <a:r>
              <a:rPr sz="1000" spc="-60" dirty="0">
                <a:latin typeface="Arial"/>
                <a:cs typeface="Arial"/>
              </a:rPr>
              <a:t>language </a:t>
            </a:r>
            <a:r>
              <a:rPr sz="1000" dirty="0">
                <a:latin typeface="Arial"/>
                <a:cs typeface="Arial"/>
              </a:rPr>
              <a:t>text  </a:t>
            </a:r>
            <a:endParaRPr lang="en-US" sz="1000" dirty="0" smtClean="0">
              <a:latin typeface="Arial"/>
              <a:cs typeface="Arial"/>
            </a:endParaRPr>
          </a:p>
          <a:p>
            <a:pPr marL="737870" marR="508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5" dirty="0" smtClean="0">
                <a:latin typeface="Arial"/>
                <a:cs typeface="Arial"/>
              </a:rPr>
              <a:t>‘</a:t>
            </a:r>
            <a:r>
              <a:rPr sz="1000" spc="-35" dirty="0">
                <a:latin typeface="Arial"/>
                <a:cs typeface="Arial"/>
              </a:rPr>
              <a:t>semantic </a:t>
            </a:r>
            <a:r>
              <a:rPr sz="1000" spc="-25" dirty="0">
                <a:latin typeface="Arial"/>
                <a:cs typeface="Arial"/>
              </a:rPr>
              <a:t>relations’ </a:t>
            </a:r>
            <a:r>
              <a:rPr sz="1000" spc="-70" dirty="0">
                <a:latin typeface="Arial"/>
                <a:cs typeface="Arial"/>
              </a:rPr>
              <a:t>have </a:t>
            </a:r>
            <a:r>
              <a:rPr sz="1000" spc="15" dirty="0">
                <a:latin typeface="Arial"/>
                <a:cs typeface="Arial"/>
              </a:rPr>
              <a:t>little </a:t>
            </a:r>
            <a:r>
              <a:rPr sz="1000" spc="-55" dirty="0">
                <a:latin typeface="Arial"/>
                <a:cs typeface="Arial"/>
              </a:rPr>
              <a:t>semantics </a:t>
            </a:r>
            <a:r>
              <a:rPr sz="1000" spc="-70" dirty="0">
                <a:latin typeface="Arial"/>
                <a:cs typeface="Arial"/>
              </a:rPr>
              <a:t>(</a:t>
            </a:r>
            <a:r>
              <a:rPr sz="1000" spc="-70" dirty="0">
                <a:latin typeface="Courier New"/>
                <a:cs typeface="Courier New"/>
              </a:rPr>
              <a:t>skos:narrower  </a:t>
            </a:r>
            <a:r>
              <a:rPr sz="1000" spc="-80" dirty="0">
                <a:latin typeface="Arial"/>
                <a:cs typeface="Arial"/>
              </a:rPr>
              <a:t>does  </a:t>
            </a:r>
            <a:r>
              <a:rPr sz="1000" spc="-10" dirty="0">
                <a:latin typeface="Arial"/>
                <a:cs typeface="Arial"/>
              </a:rPr>
              <a:t>not </a:t>
            </a:r>
            <a:r>
              <a:rPr sz="1000" spc="-55" dirty="0">
                <a:latin typeface="Arial"/>
                <a:cs typeface="Arial"/>
              </a:rPr>
              <a:t>guarantee </a:t>
            </a:r>
            <a:r>
              <a:rPr sz="1000" spc="45" dirty="0">
                <a:latin typeface="Arial"/>
                <a:cs typeface="Arial"/>
              </a:rPr>
              <a:t>it </a:t>
            </a:r>
            <a:r>
              <a:rPr sz="1000" spc="-55" dirty="0">
                <a:latin typeface="Arial"/>
                <a:cs typeface="Arial"/>
              </a:rPr>
              <a:t>is </a:t>
            </a:r>
            <a:r>
              <a:rPr sz="1000" i="1" spc="-55" dirty="0">
                <a:latin typeface="Arial"/>
                <a:cs typeface="Arial"/>
              </a:rPr>
              <a:t>is  </a:t>
            </a:r>
            <a:r>
              <a:rPr sz="1000" i="1" spc="-80" dirty="0">
                <a:latin typeface="Arial"/>
                <a:cs typeface="Arial"/>
              </a:rPr>
              <a:t>a  </a:t>
            </a:r>
            <a:r>
              <a:rPr sz="1000" spc="-45" dirty="0">
                <a:latin typeface="Arial"/>
                <a:cs typeface="Arial"/>
              </a:rPr>
              <a:t>or </a:t>
            </a:r>
            <a:r>
              <a:rPr sz="1000" i="1" spc="-20" dirty="0">
                <a:latin typeface="Arial"/>
                <a:cs typeface="Arial"/>
              </a:rPr>
              <a:t>part  of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00" spc="-95" dirty="0">
                <a:latin typeface="Arial"/>
                <a:cs typeface="Arial"/>
              </a:rPr>
              <a:t>See  </a:t>
            </a:r>
            <a:r>
              <a:rPr sz="900" spc="-50" dirty="0">
                <a:latin typeface="Arial"/>
                <a:cs typeface="Arial"/>
              </a:rPr>
              <a:t>slides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SKOS.pdf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18</a:t>
            </a:r>
            <a:r>
              <a:rPr spc="50" dirty="0"/>
              <a:t>/31</a:t>
            </a:r>
          </a:p>
        </p:txBody>
      </p:sp>
      <p:sp>
        <p:nvSpPr>
          <p:cNvPr id="54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6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50353" y="430403"/>
            <a:ext cx="25076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rules-as-you-go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approach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46AA78"/>
                </a:solidFill>
                <a:latin typeface="Arial"/>
                <a:cs typeface="Arial"/>
              </a:rPr>
              <a:t>(1/2)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25037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46041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199434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327" y="218415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327" y="2335987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327" y="248782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4394" y="1178471"/>
            <a:ext cx="3985706" cy="1490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Define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5" dirty="0">
                <a:latin typeface="Arial"/>
                <a:cs typeface="Arial"/>
              </a:rPr>
              <a:t>structure (top-level  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hierarchy/backbone)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5" dirty="0">
                <a:latin typeface="Arial"/>
                <a:cs typeface="Arial"/>
              </a:rPr>
              <a:t>Fill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70" dirty="0">
                <a:latin typeface="Arial"/>
                <a:cs typeface="Arial"/>
              </a:rPr>
              <a:t>values </a:t>
            </a:r>
            <a:r>
              <a:rPr sz="1050" spc="-25" dirty="0">
                <a:latin typeface="Arial"/>
                <a:cs typeface="Arial"/>
              </a:rPr>
              <a:t>from </a:t>
            </a:r>
            <a:r>
              <a:rPr sz="1050" spc="-80" dirty="0">
                <a:latin typeface="Arial"/>
                <a:cs typeface="Arial"/>
              </a:rPr>
              <a:t>one </a:t>
            </a:r>
            <a:r>
              <a:rPr sz="1050" spc="-45" dirty="0">
                <a:latin typeface="Arial"/>
                <a:cs typeface="Arial"/>
              </a:rPr>
              <a:t>or </a:t>
            </a:r>
            <a:r>
              <a:rPr sz="1050" spc="-65" dirty="0">
                <a:latin typeface="Arial"/>
                <a:cs typeface="Arial"/>
              </a:rPr>
              <a:t>more legacy </a:t>
            </a:r>
            <a:r>
              <a:rPr sz="1050" spc="-60" dirty="0">
                <a:latin typeface="Arial"/>
                <a:cs typeface="Arial"/>
              </a:rPr>
              <a:t>Knowledge </a:t>
            </a:r>
            <a:r>
              <a:rPr sz="1050" spc="-40" dirty="0">
                <a:latin typeface="Arial"/>
                <a:cs typeface="Arial"/>
              </a:rPr>
              <a:t>Organisation  </a:t>
            </a:r>
            <a:r>
              <a:rPr sz="1050" spc="-65" dirty="0">
                <a:latin typeface="Arial"/>
                <a:cs typeface="Arial"/>
              </a:rPr>
              <a:t>System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 extent </a:t>
            </a:r>
            <a:r>
              <a:rPr sz="1050" spc="-60" dirty="0">
                <a:latin typeface="Arial"/>
                <a:cs typeface="Arial"/>
              </a:rPr>
              <a:t>possible </a:t>
            </a:r>
            <a:r>
              <a:rPr sz="1050" spc="-50" dirty="0">
                <a:latin typeface="Arial"/>
                <a:cs typeface="Arial"/>
              </a:rPr>
              <a:t>(such </a:t>
            </a:r>
            <a:r>
              <a:rPr sz="1050" spc="-75" dirty="0">
                <a:latin typeface="Arial"/>
                <a:cs typeface="Arial"/>
              </a:rPr>
              <a:t>as: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30" dirty="0">
                <a:latin typeface="Arial"/>
                <a:cs typeface="Arial"/>
              </a:rPr>
              <a:t>object  </a:t>
            </a:r>
            <a:r>
              <a:rPr sz="1050" spc="-40" dirty="0">
                <a:latin typeface="Arial"/>
                <a:cs typeface="Arial"/>
              </a:rPr>
              <a:t>properties?</a:t>
            </a:r>
            <a:r>
              <a:rPr sz="1050" spc="-40" dirty="0" smtClean="0">
                <a:latin typeface="Arial"/>
                <a:cs typeface="Arial"/>
              </a:rPr>
              <a:t>)</a:t>
            </a:r>
            <a:endParaRPr lang="en-US"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10" dirty="0" smtClean="0">
                <a:latin typeface="Arial"/>
                <a:cs typeface="Arial"/>
              </a:rPr>
              <a:t>Edit </a:t>
            </a:r>
            <a:r>
              <a:rPr sz="1050" spc="-45" dirty="0">
                <a:latin typeface="Arial"/>
                <a:cs typeface="Arial"/>
              </a:rPr>
              <a:t>manually </a:t>
            </a:r>
            <a:r>
              <a:rPr sz="1050" spc="-60" dirty="0">
                <a:latin typeface="Arial"/>
                <a:cs typeface="Arial"/>
              </a:rPr>
              <a:t>using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5" dirty="0">
                <a:latin typeface="Arial"/>
                <a:cs typeface="Arial"/>
              </a:rPr>
              <a:t>editor:  </a:t>
            </a:r>
            <a:endParaRPr lang="en-US" sz="1050" spc="-25" dirty="0">
              <a:latin typeface="Arial"/>
              <a:cs typeface="Arial"/>
            </a:endParaRPr>
          </a:p>
          <a:p>
            <a:pPr marL="641350" marR="5080" lvl="1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00" spc="-70" dirty="0" smtClean="0">
                <a:latin typeface="Arial"/>
                <a:cs typeface="Arial"/>
              </a:rPr>
              <a:t>make </a:t>
            </a:r>
            <a:r>
              <a:rPr sz="1000" spc="-35" dirty="0">
                <a:latin typeface="Arial"/>
                <a:cs typeface="Arial"/>
              </a:rPr>
              <a:t>existing </a:t>
            </a:r>
            <a:r>
              <a:rPr sz="1000" spc="-20" dirty="0">
                <a:latin typeface="Arial"/>
                <a:cs typeface="Arial"/>
              </a:rPr>
              <a:t>information </a:t>
            </a:r>
            <a:r>
              <a:rPr sz="1000" spc="-60" dirty="0">
                <a:latin typeface="Arial"/>
                <a:cs typeface="Arial"/>
              </a:rPr>
              <a:t>more </a:t>
            </a:r>
            <a:r>
              <a:rPr sz="1000" spc="-65" dirty="0">
                <a:latin typeface="Arial"/>
                <a:cs typeface="Arial"/>
              </a:rPr>
              <a:t>precise  </a:t>
            </a:r>
            <a:endParaRPr lang="en-US" sz="1000" spc="-65" dirty="0">
              <a:latin typeface="Arial"/>
              <a:cs typeface="Arial"/>
            </a:endParaRPr>
          </a:p>
          <a:p>
            <a:pPr marL="641350" marR="5080" lvl="1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00" spc="-55" dirty="0" smtClean="0">
                <a:latin typeface="Arial"/>
                <a:cs typeface="Arial"/>
              </a:rPr>
              <a:t>add </a:t>
            </a:r>
            <a:r>
              <a:rPr sz="1000" spc="-70" dirty="0">
                <a:latin typeface="Arial"/>
                <a:cs typeface="Arial"/>
              </a:rPr>
              <a:t>new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20" dirty="0" smtClean="0">
                <a:latin typeface="Arial"/>
                <a:cs typeface="Arial"/>
              </a:rPr>
              <a:t>information</a:t>
            </a:r>
            <a:endParaRPr lang="en-US" sz="1000" dirty="0">
              <a:latin typeface="Arial"/>
              <a:cs typeface="Arial"/>
            </a:endParaRPr>
          </a:p>
          <a:p>
            <a:pPr marL="641350" marR="5080" lvl="1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00" spc="-25" dirty="0" smtClean="0">
                <a:latin typeface="Arial"/>
                <a:cs typeface="Arial"/>
              </a:rPr>
              <a:t>automation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60" dirty="0">
                <a:latin typeface="Arial"/>
                <a:cs typeface="Arial"/>
              </a:rPr>
              <a:t>discovered  </a:t>
            </a:r>
            <a:r>
              <a:rPr sz="1000" spc="-30" dirty="0">
                <a:latin typeface="Arial"/>
                <a:cs typeface="Arial"/>
              </a:rPr>
              <a:t>patterns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(rules-as-you-go)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19</a:t>
            </a:r>
            <a:r>
              <a:rPr spc="50" dirty="0"/>
              <a:t>/31</a:t>
            </a:r>
          </a:p>
        </p:txBody>
      </p:sp>
      <p:sp>
        <p:nvSpPr>
          <p:cNvPr id="50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2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551" y="105277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327" y="124258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327" y="139442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327" y="154625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4395" y="430403"/>
            <a:ext cx="3890455" cy="2750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7325" algn="ctr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rules-as-you-go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approach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46AA78"/>
                </a:solidFill>
                <a:latin typeface="Arial"/>
                <a:cs typeface="Arial"/>
              </a:rPr>
              <a:t>(2/2)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83515" marR="1198880" indent="-171450">
              <a:lnSpc>
                <a:spcPct val="106800"/>
              </a:lnSpc>
              <a:spcBef>
                <a:spcPts val="955"/>
              </a:spcBef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Edit </a:t>
            </a:r>
            <a:r>
              <a:rPr sz="1050" spc="-45" dirty="0">
                <a:latin typeface="Arial"/>
                <a:cs typeface="Arial"/>
              </a:rPr>
              <a:t>manually </a:t>
            </a:r>
            <a:r>
              <a:rPr sz="1050" spc="-60" dirty="0">
                <a:latin typeface="Arial"/>
                <a:cs typeface="Arial"/>
              </a:rPr>
              <a:t>using </a:t>
            </a:r>
            <a:r>
              <a:rPr sz="1050" spc="-70" dirty="0">
                <a:latin typeface="Arial"/>
                <a:cs typeface="Arial"/>
              </a:rPr>
              <a:t>an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25" dirty="0">
                <a:latin typeface="Arial"/>
                <a:cs typeface="Arial"/>
              </a:rPr>
              <a:t>editor:  </a:t>
            </a:r>
            <a:r>
              <a:rPr lang="en-US" sz="1050" spc="-25" dirty="0" smtClean="0">
                <a:latin typeface="Arial"/>
                <a:cs typeface="Arial"/>
              </a:rPr>
              <a:t> 	</a:t>
            </a:r>
            <a:r>
              <a:rPr sz="1000" spc="-70" dirty="0" smtClean="0">
                <a:latin typeface="Arial"/>
                <a:cs typeface="Arial"/>
              </a:rPr>
              <a:t>make </a:t>
            </a:r>
            <a:r>
              <a:rPr sz="1000" spc="-35" dirty="0">
                <a:latin typeface="Arial"/>
                <a:cs typeface="Arial"/>
              </a:rPr>
              <a:t>existing </a:t>
            </a:r>
            <a:r>
              <a:rPr sz="1000" spc="-20" dirty="0">
                <a:latin typeface="Arial"/>
                <a:cs typeface="Arial"/>
              </a:rPr>
              <a:t>information </a:t>
            </a:r>
            <a:r>
              <a:rPr sz="1000" spc="-60" dirty="0">
                <a:latin typeface="Arial"/>
                <a:cs typeface="Arial"/>
              </a:rPr>
              <a:t>more </a:t>
            </a:r>
            <a:r>
              <a:rPr sz="1000" spc="-65" dirty="0">
                <a:latin typeface="Arial"/>
                <a:cs typeface="Arial"/>
              </a:rPr>
              <a:t>precise  </a:t>
            </a:r>
            <a:r>
              <a:rPr lang="en-US" sz="1000" spc="-65" dirty="0" smtClean="0">
                <a:latin typeface="Arial"/>
                <a:cs typeface="Arial"/>
              </a:rPr>
              <a:t>	</a:t>
            </a:r>
            <a:r>
              <a:rPr sz="1000" spc="-55" dirty="0" smtClean="0">
                <a:latin typeface="Arial"/>
                <a:cs typeface="Arial"/>
              </a:rPr>
              <a:t>add </a:t>
            </a:r>
            <a:r>
              <a:rPr sz="1000" spc="-70" dirty="0">
                <a:latin typeface="Arial"/>
                <a:cs typeface="Arial"/>
              </a:rPr>
              <a:t>new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information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lang="en-US" sz="1000" spc="-25" dirty="0" smtClean="0">
                <a:latin typeface="Arial"/>
                <a:cs typeface="Arial"/>
              </a:rPr>
              <a:t>	</a:t>
            </a:r>
            <a:r>
              <a:rPr sz="1000" spc="-25" dirty="0" smtClean="0">
                <a:latin typeface="Arial"/>
                <a:cs typeface="Arial"/>
              </a:rPr>
              <a:t>automation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60" dirty="0">
                <a:latin typeface="Arial"/>
                <a:cs typeface="Arial"/>
              </a:rPr>
              <a:t>discovered  </a:t>
            </a:r>
            <a:r>
              <a:rPr sz="1000" spc="-30" dirty="0">
                <a:latin typeface="Arial"/>
                <a:cs typeface="Arial"/>
              </a:rPr>
              <a:t>patterns </a:t>
            </a:r>
            <a:r>
              <a:rPr sz="1000" spc="-40" dirty="0">
                <a:latin typeface="Arial"/>
                <a:cs typeface="Arial"/>
              </a:rPr>
              <a:t>(rules-as-you-go);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e.g</a:t>
            </a:r>
            <a:r>
              <a:rPr sz="1000" spc="-45" dirty="0" smtClean="0">
                <a:latin typeface="Arial"/>
                <a:cs typeface="Arial"/>
              </a:rPr>
              <a:t>.</a:t>
            </a:r>
            <a:r>
              <a:rPr lang="en-US" sz="1000" spc="-45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endParaRPr lang="en-US" sz="1000" spc="-5" dirty="0" smtClean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5" dirty="0" smtClean="0">
                <a:latin typeface="Arial"/>
                <a:cs typeface="Arial"/>
              </a:rPr>
              <a:t>- </a:t>
            </a:r>
            <a:r>
              <a:rPr sz="1000" u="sng" spc="-40" dirty="0">
                <a:latin typeface="Arial"/>
                <a:cs typeface="Arial"/>
              </a:rPr>
              <a:t>observation</a:t>
            </a:r>
            <a:r>
              <a:rPr sz="1000" spc="-40" dirty="0">
                <a:latin typeface="Arial"/>
                <a:cs typeface="Arial"/>
              </a:rPr>
              <a:t>:  </a:t>
            </a:r>
            <a:r>
              <a:rPr sz="1000" i="1" spc="-65" dirty="0">
                <a:latin typeface="Arial"/>
                <a:cs typeface="Arial"/>
              </a:rPr>
              <a:t>cow  </a:t>
            </a:r>
            <a:r>
              <a:rPr sz="1000" spc="20" dirty="0">
                <a:latin typeface="Arial"/>
                <a:cs typeface="Arial"/>
              </a:rPr>
              <a:t>NT </a:t>
            </a:r>
            <a:r>
              <a:rPr sz="1000" i="1" spc="-65" dirty="0">
                <a:latin typeface="Arial"/>
                <a:cs typeface="Arial"/>
              </a:rPr>
              <a:t>cow  </a:t>
            </a:r>
            <a:r>
              <a:rPr sz="1000" i="1" spc="-10" dirty="0">
                <a:latin typeface="Arial"/>
                <a:cs typeface="Arial"/>
              </a:rPr>
              <a:t>milk </a:t>
            </a:r>
            <a:r>
              <a:rPr sz="1000" spc="-50" dirty="0">
                <a:latin typeface="Arial"/>
                <a:cs typeface="Arial"/>
              </a:rPr>
              <a:t>should </a:t>
            </a:r>
            <a:r>
              <a:rPr sz="1000" spc="-70" dirty="0">
                <a:latin typeface="Arial"/>
                <a:cs typeface="Arial"/>
              </a:rPr>
              <a:t>become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i="1" spc="-65" dirty="0">
                <a:latin typeface="Arial"/>
                <a:cs typeface="Arial"/>
              </a:rPr>
              <a:t>cow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i="1" spc="-20" dirty="0">
                <a:latin typeface="Arial"/>
                <a:cs typeface="Arial"/>
              </a:rPr>
              <a:t>&lt;hasComponent&gt; </a:t>
            </a:r>
            <a:r>
              <a:rPr sz="1000" i="1" spc="-65" dirty="0">
                <a:latin typeface="Arial"/>
                <a:cs typeface="Arial"/>
              </a:rPr>
              <a:t>cow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milk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60" dirty="0">
                <a:latin typeface="Arial"/>
                <a:cs typeface="Arial"/>
              </a:rPr>
              <a:t>–  </a:t>
            </a:r>
            <a:r>
              <a:rPr sz="1000" u="sng" spc="-15" dirty="0">
                <a:latin typeface="Arial"/>
                <a:cs typeface="Arial"/>
              </a:rPr>
              <a:t>pattern</a:t>
            </a:r>
            <a:r>
              <a:rPr sz="1000" spc="-15" dirty="0">
                <a:latin typeface="Arial"/>
                <a:cs typeface="Arial"/>
              </a:rPr>
              <a:t>:  </a:t>
            </a:r>
            <a:r>
              <a:rPr sz="1000" i="1" spc="-35" dirty="0">
                <a:latin typeface="Arial"/>
                <a:cs typeface="Arial"/>
              </a:rPr>
              <a:t>animal </a:t>
            </a:r>
            <a:r>
              <a:rPr sz="1000" i="1" spc="-20" dirty="0">
                <a:latin typeface="Arial"/>
                <a:cs typeface="Arial"/>
              </a:rPr>
              <a:t>&lt;hasComponent&gt; </a:t>
            </a:r>
            <a:r>
              <a:rPr sz="1000" i="1" spc="-10" dirty="0">
                <a:latin typeface="Arial"/>
                <a:cs typeface="Arial"/>
              </a:rPr>
              <a:t>milk </a:t>
            </a:r>
            <a:r>
              <a:rPr sz="1000" spc="-10" dirty="0">
                <a:latin typeface="Arial"/>
                <a:cs typeface="Arial"/>
              </a:rPr>
              <a:t>(or, </a:t>
            </a:r>
            <a:r>
              <a:rPr sz="1000" spc="-60" dirty="0">
                <a:latin typeface="Arial"/>
                <a:cs typeface="Arial"/>
              </a:rPr>
              <a:t>more 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generally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i="1" spc="-35" dirty="0">
                <a:latin typeface="Arial"/>
                <a:cs typeface="Arial"/>
              </a:rPr>
              <a:t>animal </a:t>
            </a:r>
            <a:r>
              <a:rPr sz="1000" i="1" spc="-20" dirty="0">
                <a:latin typeface="Arial"/>
                <a:cs typeface="Arial"/>
              </a:rPr>
              <a:t>&lt;hasComponent&gt; </a:t>
            </a:r>
            <a:r>
              <a:rPr sz="1000" i="1" spc="-35" dirty="0">
                <a:latin typeface="Arial"/>
                <a:cs typeface="Arial"/>
              </a:rPr>
              <a:t>body</a:t>
            </a:r>
            <a:r>
              <a:rPr sz="1000" i="1" spc="18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part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Arial"/>
                <a:cs typeface="Arial"/>
              </a:rPr>
              <a:t>— </a:t>
            </a:r>
            <a:r>
              <a:rPr sz="1000" u="sng" spc="-50" dirty="0">
                <a:latin typeface="Arial"/>
                <a:cs typeface="Arial"/>
              </a:rPr>
              <a:t>derive </a:t>
            </a:r>
            <a:r>
              <a:rPr sz="1000" u="sng" spc="-20" dirty="0">
                <a:latin typeface="Arial"/>
                <a:cs typeface="Arial"/>
              </a:rPr>
              <a:t>automatically</a:t>
            </a:r>
            <a:r>
              <a:rPr sz="1000" spc="-20" dirty="0">
                <a:latin typeface="Arial"/>
                <a:cs typeface="Arial"/>
              </a:rPr>
              <a:t>:  </a:t>
            </a:r>
            <a:r>
              <a:rPr sz="1000" i="1" spc="-30" dirty="0">
                <a:latin typeface="Arial"/>
                <a:cs typeface="Arial"/>
              </a:rPr>
              <a:t>goat </a:t>
            </a:r>
            <a:r>
              <a:rPr sz="1000" spc="20" dirty="0">
                <a:latin typeface="Arial"/>
                <a:cs typeface="Arial"/>
              </a:rPr>
              <a:t>NT </a:t>
            </a:r>
            <a:r>
              <a:rPr sz="1000" i="1" spc="-30" dirty="0">
                <a:latin typeface="Arial"/>
                <a:cs typeface="Arial"/>
              </a:rPr>
              <a:t>goat </a:t>
            </a:r>
            <a:r>
              <a:rPr sz="1000" i="1" spc="-10" dirty="0">
                <a:latin typeface="Arial"/>
                <a:cs typeface="Arial"/>
              </a:rPr>
              <a:t>milk </a:t>
            </a:r>
            <a:r>
              <a:rPr sz="1000" spc="-50" dirty="0">
                <a:latin typeface="Arial"/>
                <a:cs typeface="Arial"/>
              </a:rPr>
              <a:t>should 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become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i="1" spc="-30" dirty="0">
                <a:latin typeface="Arial"/>
                <a:cs typeface="Arial"/>
              </a:rPr>
              <a:t>goat </a:t>
            </a:r>
            <a:r>
              <a:rPr sz="1000" i="1" spc="-20" dirty="0">
                <a:latin typeface="Arial"/>
                <a:cs typeface="Arial"/>
              </a:rPr>
              <a:t>&lt;hasComponent&gt; </a:t>
            </a:r>
            <a:r>
              <a:rPr sz="1000" i="1" spc="-30" dirty="0">
                <a:latin typeface="Arial"/>
                <a:cs typeface="Arial"/>
              </a:rPr>
              <a:t>goat</a:t>
            </a:r>
            <a:r>
              <a:rPr sz="1000" i="1" spc="18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milk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endParaRPr lang="en-US" sz="1000" spc="-25" dirty="0" smtClean="0">
              <a:latin typeface="Arial"/>
              <a:cs typeface="Arial"/>
            </a:endParaRPr>
          </a:p>
          <a:p>
            <a:pPr marL="289560">
              <a:lnSpc>
                <a:spcPts val="1195"/>
              </a:lnSpc>
            </a:pPr>
            <a:r>
              <a:rPr sz="1000" spc="-25" dirty="0" smtClean="0">
                <a:latin typeface="Arial"/>
                <a:cs typeface="Arial"/>
              </a:rPr>
              <a:t>other </a:t>
            </a:r>
            <a:r>
              <a:rPr sz="1000" spc="-15" dirty="0">
                <a:latin typeface="Arial"/>
                <a:cs typeface="Arial"/>
              </a:rPr>
              <a:t>pattern </a:t>
            </a:r>
            <a:r>
              <a:rPr sz="1000" spc="-60" dirty="0">
                <a:latin typeface="Arial"/>
                <a:cs typeface="Arial"/>
              </a:rPr>
              <a:t>examples,  </a:t>
            </a:r>
            <a:r>
              <a:rPr sz="1000" spc="-40" dirty="0">
                <a:latin typeface="Arial"/>
                <a:cs typeface="Arial"/>
              </a:rPr>
              <a:t>e.g., </a:t>
            </a:r>
            <a:r>
              <a:rPr sz="1000" i="1" spc="-15" dirty="0">
                <a:latin typeface="Arial"/>
                <a:cs typeface="Arial"/>
              </a:rPr>
              <a:t>plant </a:t>
            </a:r>
            <a:r>
              <a:rPr sz="1000" i="1" dirty="0">
                <a:latin typeface="Arial"/>
                <a:cs typeface="Arial"/>
              </a:rPr>
              <a:t>&lt;growsIn&gt; </a:t>
            </a:r>
            <a:r>
              <a:rPr sz="1000" i="1" spc="-40" dirty="0">
                <a:latin typeface="Arial"/>
                <a:cs typeface="Arial"/>
              </a:rPr>
              <a:t>soil </a:t>
            </a:r>
            <a:r>
              <a:rPr sz="1000" i="1" spc="-30" dirty="0">
                <a:latin typeface="Arial"/>
                <a:cs typeface="Arial"/>
              </a:rPr>
              <a:t>type </a:t>
            </a:r>
            <a:r>
              <a:rPr sz="1000" i="1" spc="1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and</a:t>
            </a:r>
            <a:endParaRPr sz="10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i="1" spc="-50" dirty="0">
                <a:latin typeface="Arial"/>
                <a:cs typeface="Arial"/>
              </a:rPr>
              <a:t>geographical  </a:t>
            </a:r>
            <a:r>
              <a:rPr sz="1000" i="1" spc="-10" dirty="0">
                <a:latin typeface="Arial"/>
                <a:cs typeface="Arial"/>
              </a:rPr>
              <a:t>entity </a:t>
            </a:r>
            <a:r>
              <a:rPr sz="1000" i="1" spc="-15" dirty="0">
                <a:latin typeface="Arial"/>
                <a:cs typeface="Arial"/>
              </a:rPr>
              <a:t>&lt;spatiallyIncludedIn&gt; </a:t>
            </a:r>
            <a:r>
              <a:rPr sz="1000" i="1" spc="-50" dirty="0">
                <a:latin typeface="Arial"/>
                <a:cs typeface="Arial"/>
              </a:rPr>
              <a:t>geographical 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entity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20/31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6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9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20176" y="430403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743" y="1082789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032" y="130658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032" y="147866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253" y="1066241"/>
            <a:ext cx="2945397" cy="49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FBFDFC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FBFDFC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1050" dirty="0">
              <a:latin typeface="Arial"/>
              <a:cs typeface="Arial"/>
            </a:endParaRPr>
          </a:p>
          <a:p>
            <a:pPr marL="317500" marR="5080">
              <a:lnSpc>
                <a:spcPct val="102600"/>
              </a:lnSpc>
            </a:pP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From </a:t>
            </a:r>
            <a:r>
              <a:rPr sz="1050" spc="-4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conceptual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model </a:t>
            </a:r>
            <a:r>
              <a:rPr sz="1050" spc="1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to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ontology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From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data </a:t>
            </a:r>
            <a:r>
              <a:rPr sz="1050" spc="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to</a:t>
            </a:r>
            <a:r>
              <a:rPr sz="1050" spc="24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050" spc="-35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0743" y="183549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253" y="1849082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6636" y="1818944"/>
            <a:ext cx="102641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8" action="ppaction://hlinksldjump"/>
              </a:rPr>
              <a:t>Thesauri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0743" y="2244039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50253" y="2257640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41032" y="246783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032" y="263992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16636" y="2223132"/>
            <a:ext cx="2779014" cy="497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1091565" indent="-139065">
              <a:lnSpc>
                <a:spcPct val="102600"/>
              </a:lnSpc>
            </a:pPr>
            <a:r>
              <a:rPr sz="1050" spc="-20" dirty="0">
                <a:solidFill>
                  <a:srgbClr val="46AA78"/>
                </a:solidFill>
                <a:latin typeface="Arial"/>
                <a:cs typeface="Arial"/>
                <a:hlinkClick r:id="rId9" action="ppaction://hlinksldjump"/>
              </a:rPr>
              <a:t>Natural </a:t>
            </a:r>
            <a:r>
              <a:rPr sz="1050" spc="-65" dirty="0">
                <a:solidFill>
                  <a:srgbClr val="46AA78"/>
                </a:solidFill>
                <a:latin typeface="Arial"/>
                <a:cs typeface="Arial"/>
                <a:hlinkClick r:id="rId9" action="ppaction://hlinksldjump"/>
              </a:rPr>
              <a:t>language </a:t>
            </a:r>
            <a:r>
              <a:rPr sz="1050" spc="-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  <a:hlinkClick r:id="rId10" action="ppaction://hlinksldjump"/>
              </a:rPr>
              <a:t>Introduction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30" dirty="0">
                <a:latin typeface="Arial"/>
                <a:cs typeface="Arial"/>
                <a:hlinkClick r:id="rId11" action="ppaction://hlinksldjump"/>
              </a:rPr>
              <a:t>Ontology </a:t>
            </a:r>
            <a:r>
              <a:rPr sz="1050" spc="-50" dirty="0">
                <a:latin typeface="Arial"/>
                <a:cs typeface="Arial"/>
                <a:hlinkClick r:id="rId11" action="ppaction://hlinksldjump"/>
              </a:rPr>
              <a:t>learning </a:t>
            </a:r>
            <a:r>
              <a:rPr sz="1050" spc="-60" dirty="0">
                <a:latin typeface="Arial"/>
                <a:cs typeface="Arial"/>
                <a:hlinkClick r:id="rId11" action="ppaction://hlinksldjump"/>
              </a:rPr>
              <a:t>and </a:t>
            </a:r>
            <a:r>
              <a:rPr sz="1050" spc="5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11" action="ppaction://hlinksldjump"/>
              </a:rPr>
              <a:t>population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21</a:t>
            </a:r>
            <a:r>
              <a:rPr spc="50" dirty="0"/>
              <a:t>/31</a:t>
            </a:r>
          </a:p>
        </p:txBody>
      </p:sp>
      <p:sp>
        <p:nvSpPr>
          <p:cNvPr id="55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551" y="92596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327" y="111578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327" y="126761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327" y="141944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551" y="159655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327" y="17863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551" y="196348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2327" y="215328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327" y="230511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551" y="248222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2327" y="267204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2327" y="282387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24394" y="430403"/>
            <a:ext cx="3985706" cy="2979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059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Natural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language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and </a:t>
            </a: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Using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0" dirty="0">
                <a:latin typeface="Arial"/>
                <a:cs typeface="Arial"/>
              </a:rPr>
              <a:t>improve </a:t>
            </a:r>
            <a:r>
              <a:rPr sz="1050" spc="-25" dirty="0">
                <a:latin typeface="Arial"/>
                <a:cs typeface="Arial"/>
              </a:rPr>
              <a:t>NLP; </a:t>
            </a:r>
            <a:r>
              <a:rPr sz="1050" spc="190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e.g.:</a:t>
            </a:r>
            <a:endParaRPr sz="1050" dirty="0">
              <a:latin typeface="Arial"/>
              <a:cs typeface="Arial"/>
            </a:endParaRPr>
          </a:p>
          <a:p>
            <a:pPr marL="461010" marR="1119505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To </a:t>
            </a:r>
            <a:r>
              <a:rPr sz="1000" spc="-70" dirty="0">
                <a:latin typeface="Arial"/>
                <a:cs typeface="Arial"/>
              </a:rPr>
              <a:t>enhance </a:t>
            </a:r>
            <a:r>
              <a:rPr sz="1000" spc="-50" dirty="0">
                <a:latin typeface="Arial"/>
                <a:cs typeface="Arial"/>
              </a:rPr>
              <a:t>precision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40" dirty="0">
                <a:latin typeface="Arial"/>
                <a:cs typeface="Arial"/>
              </a:rPr>
              <a:t>recall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60" dirty="0">
                <a:latin typeface="Arial"/>
                <a:cs typeface="Arial"/>
              </a:rPr>
              <a:t>queries  </a:t>
            </a:r>
            <a:endParaRPr lang="en-US" sz="1000" spc="-60" dirty="0" smtClean="0">
              <a:latin typeface="Arial"/>
              <a:cs typeface="Arial"/>
            </a:endParaRPr>
          </a:p>
          <a:p>
            <a:pPr marL="461010" marR="1119505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40" dirty="0" smtClean="0">
                <a:latin typeface="Arial"/>
                <a:cs typeface="Arial"/>
              </a:rPr>
              <a:t>To </a:t>
            </a:r>
            <a:r>
              <a:rPr sz="1000" spc="-70" dirty="0">
                <a:latin typeface="Arial"/>
                <a:cs typeface="Arial"/>
              </a:rPr>
              <a:t>enhance  </a:t>
            </a:r>
            <a:r>
              <a:rPr sz="1000" spc="-50" dirty="0">
                <a:latin typeface="Arial"/>
                <a:cs typeface="Arial"/>
              </a:rPr>
              <a:t>dialogue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systems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40" dirty="0">
                <a:latin typeface="Arial"/>
                <a:cs typeface="Arial"/>
              </a:rPr>
              <a:t>To </a:t>
            </a:r>
            <a:r>
              <a:rPr sz="1000" spc="-30" dirty="0">
                <a:latin typeface="Arial"/>
                <a:cs typeface="Arial"/>
              </a:rPr>
              <a:t>sort </a:t>
            </a:r>
            <a:r>
              <a:rPr sz="1000" spc="-15" dirty="0">
                <a:latin typeface="Arial"/>
                <a:cs typeface="Arial"/>
              </a:rPr>
              <a:t>literature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results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Using  </a:t>
            </a:r>
            <a:r>
              <a:rPr sz="1050" spc="-30" dirty="0">
                <a:latin typeface="Arial"/>
                <a:cs typeface="Arial"/>
              </a:rPr>
              <a:t>NLP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65" dirty="0">
                <a:latin typeface="Arial"/>
                <a:cs typeface="Arial"/>
              </a:rPr>
              <a:t>develop  </a:t>
            </a:r>
            <a:r>
              <a:rPr sz="1050" spc="-45" dirty="0">
                <a:latin typeface="Arial"/>
                <a:cs typeface="Arial"/>
              </a:rPr>
              <a:t>ontologies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(TBox)</a:t>
            </a:r>
          </a:p>
          <a:p>
            <a:pPr marL="461010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Searching  </a:t>
            </a:r>
            <a:r>
              <a:rPr sz="1000" spc="-20" dirty="0">
                <a:latin typeface="Arial"/>
                <a:cs typeface="Arial"/>
              </a:rPr>
              <a:t>for </a:t>
            </a:r>
            <a:r>
              <a:rPr sz="1000" spc="-40" dirty="0">
                <a:latin typeface="Arial"/>
                <a:cs typeface="Arial"/>
              </a:rPr>
              <a:t>candidate terms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0" dirty="0">
                <a:latin typeface="Arial"/>
                <a:cs typeface="Arial"/>
              </a:rPr>
              <a:t>relations:  </a:t>
            </a:r>
            <a:r>
              <a:rPr sz="1000" spc="-30" dirty="0">
                <a:solidFill>
                  <a:srgbClr val="009A55"/>
                </a:solidFill>
                <a:latin typeface="Arial"/>
                <a:cs typeface="Arial"/>
              </a:rPr>
              <a:t>Ontology </a:t>
            </a:r>
            <a:r>
              <a:rPr sz="1000" spc="30" dirty="0">
                <a:solidFill>
                  <a:srgbClr val="009A55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009A55"/>
                </a:solidFill>
                <a:latin typeface="Arial"/>
                <a:cs typeface="Arial"/>
              </a:rPr>
              <a:t>learning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Using </a:t>
            </a:r>
            <a:r>
              <a:rPr sz="1050" spc="-30" dirty="0">
                <a:latin typeface="Arial"/>
                <a:cs typeface="Arial"/>
              </a:rPr>
              <a:t>NLP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5" dirty="0">
                <a:latin typeface="Arial"/>
                <a:cs typeface="Arial"/>
              </a:rPr>
              <a:t>populate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(ABox)</a:t>
            </a:r>
            <a:endParaRPr sz="1050" dirty="0">
              <a:latin typeface="Arial"/>
              <a:cs typeface="Arial"/>
            </a:endParaRPr>
          </a:p>
          <a:p>
            <a:pPr marL="461010" marR="481965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35" dirty="0">
                <a:latin typeface="Arial"/>
                <a:cs typeface="Arial"/>
              </a:rPr>
              <a:t>Document </a:t>
            </a:r>
            <a:r>
              <a:rPr sz="1000" spc="-25" dirty="0">
                <a:latin typeface="Arial"/>
                <a:cs typeface="Arial"/>
              </a:rPr>
              <a:t>retrieval </a:t>
            </a:r>
            <a:r>
              <a:rPr sz="1000" spc="-70" dirty="0">
                <a:latin typeface="Arial"/>
                <a:cs typeface="Arial"/>
              </a:rPr>
              <a:t>enhanced </a:t>
            </a:r>
            <a:r>
              <a:rPr sz="1000" spc="-60" dirty="0">
                <a:latin typeface="Arial"/>
                <a:cs typeface="Arial"/>
              </a:rPr>
              <a:t>by </a:t>
            </a:r>
            <a:r>
              <a:rPr sz="1000" spc="-50" dirty="0">
                <a:latin typeface="Arial"/>
                <a:cs typeface="Arial"/>
              </a:rPr>
              <a:t>lexicalised </a:t>
            </a:r>
            <a:r>
              <a:rPr sz="1000" spc="-40" dirty="0">
                <a:latin typeface="Arial"/>
                <a:cs typeface="Arial"/>
              </a:rPr>
              <a:t>ontologies  </a:t>
            </a:r>
            <a:endParaRPr lang="en-US" sz="1000" spc="-40" dirty="0" smtClean="0">
              <a:latin typeface="Arial"/>
              <a:cs typeface="Arial"/>
            </a:endParaRPr>
          </a:p>
          <a:p>
            <a:pPr marL="461010" marR="481965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35" dirty="0" smtClean="0">
                <a:latin typeface="Arial"/>
                <a:cs typeface="Arial"/>
              </a:rPr>
              <a:t>Biomedical </a:t>
            </a:r>
            <a:r>
              <a:rPr sz="1000" dirty="0">
                <a:latin typeface="Arial"/>
                <a:cs typeface="Arial"/>
              </a:rPr>
              <a:t>text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mining</a:t>
            </a:r>
            <a:endParaRPr sz="10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Natural </a:t>
            </a:r>
            <a:r>
              <a:rPr sz="1050" spc="-65" dirty="0">
                <a:latin typeface="Arial"/>
                <a:cs typeface="Arial"/>
              </a:rPr>
              <a:t>language  </a:t>
            </a:r>
            <a:r>
              <a:rPr sz="1050" spc="-45" dirty="0">
                <a:latin typeface="Arial"/>
                <a:cs typeface="Arial"/>
              </a:rPr>
              <a:t>generation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logic</a:t>
            </a:r>
            <a:endParaRPr sz="1050" dirty="0">
              <a:latin typeface="Arial"/>
              <a:cs typeface="Arial"/>
            </a:endParaRPr>
          </a:p>
          <a:p>
            <a:pPr marL="461010" marR="461645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Ameliorating </a:t>
            </a:r>
            <a:r>
              <a:rPr sz="1000" spc="-30" dirty="0">
                <a:latin typeface="Arial"/>
                <a:cs typeface="Arial"/>
              </a:rPr>
              <a:t>the </a:t>
            </a:r>
            <a:r>
              <a:rPr sz="1000" spc="-60" dirty="0">
                <a:latin typeface="Arial"/>
                <a:cs typeface="Arial"/>
              </a:rPr>
              <a:t>knowledge </a:t>
            </a:r>
            <a:r>
              <a:rPr sz="1000" spc="-30" dirty="0">
                <a:latin typeface="Arial"/>
                <a:cs typeface="Arial"/>
              </a:rPr>
              <a:t>acquisition </a:t>
            </a:r>
            <a:r>
              <a:rPr sz="1000" spc="-25" dirty="0">
                <a:latin typeface="Arial"/>
                <a:cs typeface="Arial"/>
              </a:rPr>
              <a:t>bottleneck  </a:t>
            </a:r>
            <a:endParaRPr lang="en-US" sz="1000" spc="-25" dirty="0" smtClean="0">
              <a:latin typeface="Arial"/>
              <a:cs typeface="Arial"/>
            </a:endParaRPr>
          </a:p>
          <a:p>
            <a:pPr marL="461010" marR="461645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</a:pPr>
            <a:r>
              <a:rPr sz="1000" spc="-25" dirty="0" smtClean="0">
                <a:latin typeface="Arial"/>
                <a:cs typeface="Arial"/>
              </a:rPr>
              <a:t>Other </a:t>
            </a:r>
            <a:r>
              <a:rPr sz="1000" spc="-60" dirty="0">
                <a:latin typeface="Arial"/>
                <a:cs typeface="Arial"/>
              </a:rPr>
              <a:t>purposes; </a:t>
            </a:r>
            <a:r>
              <a:rPr sz="1000" spc="-40" dirty="0">
                <a:latin typeface="Arial"/>
                <a:cs typeface="Arial"/>
              </a:rPr>
              <a:t>e.g., </a:t>
            </a:r>
            <a:r>
              <a:rPr sz="1000" spc="-45" dirty="0">
                <a:latin typeface="Arial"/>
                <a:cs typeface="Arial"/>
              </a:rPr>
              <a:t>e-learning </a:t>
            </a:r>
            <a:r>
              <a:rPr sz="1000" spc="-30" dirty="0">
                <a:latin typeface="Arial"/>
                <a:cs typeface="Arial"/>
              </a:rPr>
              <a:t>(question generation),  </a:t>
            </a:r>
            <a:r>
              <a:rPr sz="1000" spc="-60" dirty="0">
                <a:latin typeface="Arial"/>
                <a:cs typeface="Arial"/>
              </a:rPr>
              <a:t>readable </a:t>
            </a:r>
            <a:r>
              <a:rPr sz="1000" spc="-45" dirty="0">
                <a:latin typeface="Arial"/>
                <a:cs typeface="Arial"/>
              </a:rPr>
              <a:t>medical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information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22/31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90738" y="430403"/>
            <a:ext cx="18262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Examples 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(out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</a:t>
            </a:r>
            <a:r>
              <a:rPr sz="1400" spc="23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many)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3676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92182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21318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4395" y="1291384"/>
            <a:ext cx="3455035" cy="107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Generic </a:t>
            </a:r>
            <a:r>
              <a:rPr sz="1050" spc="-25" dirty="0">
                <a:latin typeface="Arial"/>
                <a:cs typeface="Arial"/>
              </a:rPr>
              <a:t>tools: </a:t>
            </a:r>
            <a:r>
              <a:rPr sz="1050" spc="-40" dirty="0">
                <a:latin typeface="Arial"/>
                <a:cs typeface="Arial"/>
              </a:rPr>
              <a:t>e.g.: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70" dirty="0">
                <a:latin typeface="Arial"/>
                <a:cs typeface="Arial"/>
              </a:rPr>
              <a:t>POS </a:t>
            </a:r>
            <a:r>
              <a:rPr sz="1050" spc="-30" dirty="0">
                <a:latin typeface="Arial"/>
                <a:cs typeface="Arial"/>
              </a:rPr>
              <a:t>tagging, </a:t>
            </a:r>
            <a:r>
              <a:rPr sz="1050" spc="-50" dirty="0">
                <a:latin typeface="Arial"/>
                <a:cs typeface="Arial"/>
              </a:rPr>
              <a:t>semantic </a:t>
            </a:r>
            <a:r>
              <a:rPr sz="1050" spc="-35" dirty="0">
                <a:latin typeface="Arial"/>
                <a:cs typeface="Arial"/>
              </a:rPr>
              <a:t>tagging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25" dirty="0">
                <a:latin typeface="Arial"/>
                <a:cs typeface="Arial"/>
              </a:rPr>
              <a:t>annotation, </a:t>
            </a:r>
            <a:r>
              <a:rPr sz="1050" spc="-50" dirty="0">
                <a:latin typeface="Arial"/>
                <a:cs typeface="Arial"/>
              </a:rPr>
              <a:t>ontology-based </a:t>
            </a:r>
            <a:r>
              <a:rPr sz="1050" spc="-25" dirty="0">
                <a:latin typeface="Arial"/>
                <a:cs typeface="Arial"/>
              </a:rPr>
              <a:t>information extraction,  </a:t>
            </a:r>
            <a:r>
              <a:rPr sz="1050" spc="-45" dirty="0">
                <a:latin typeface="Arial"/>
                <a:cs typeface="Arial"/>
              </a:rPr>
              <a:t>morphological  </a:t>
            </a:r>
            <a:r>
              <a:rPr sz="1050" spc="-65" dirty="0">
                <a:latin typeface="Arial"/>
                <a:cs typeface="Arial"/>
              </a:rPr>
              <a:t>analysis  </a:t>
            </a:r>
            <a:r>
              <a:rPr sz="1050" spc="-30" dirty="0">
                <a:latin typeface="Arial"/>
                <a:cs typeface="Arial"/>
              </a:rPr>
              <a:t>etc.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etc.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Textpresso 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35" dirty="0">
                <a:latin typeface="Arial"/>
                <a:cs typeface="Arial"/>
              </a:rPr>
              <a:t>similar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tools</a:t>
            </a:r>
            <a:endParaRPr sz="1050" dirty="0">
              <a:latin typeface="Arial"/>
              <a:cs typeface="Arial"/>
            </a:endParaRPr>
          </a:p>
          <a:p>
            <a:pPr marL="184150" marR="4826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Attempto </a:t>
            </a:r>
            <a:r>
              <a:rPr sz="1050" spc="-40" dirty="0">
                <a:latin typeface="Arial"/>
                <a:cs typeface="Arial"/>
              </a:rPr>
              <a:t>Controlled </a:t>
            </a:r>
            <a:r>
              <a:rPr sz="1050" spc="-50" dirty="0">
                <a:latin typeface="Arial"/>
                <a:cs typeface="Arial"/>
              </a:rPr>
              <a:t>English </a:t>
            </a:r>
            <a:r>
              <a:rPr sz="1050" spc="-20" dirty="0">
                <a:latin typeface="Arial"/>
                <a:cs typeface="Arial"/>
              </a:rPr>
              <a:t>(ACE), </a:t>
            </a:r>
            <a:r>
              <a:rPr sz="1050" spc="-15" dirty="0">
                <a:latin typeface="Arial"/>
                <a:cs typeface="Arial"/>
              </a:rPr>
              <a:t>rabbit, </a:t>
            </a:r>
            <a:r>
              <a:rPr sz="1050" spc="-25" dirty="0">
                <a:latin typeface="Arial"/>
                <a:cs typeface="Arial"/>
              </a:rPr>
              <a:t>etc.; </a:t>
            </a:r>
            <a:r>
              <a:rPr sz="1050" spc="-50" dirty="0">
                <a:latin typeface="Arial"/>
                <a:cs typeface="Arial"/>
              </a:rPr>
              <a:t>grammar  </a:t>
            </a:r>
            <a:r>
              <a:rPr sz="1050" spc="-60" dirty="0">
                <a:latin typeface="Arial"/>
                <a:cs typeface="Arial"/>
              </a:rPr>
              <a:t>engine,  </a:t>
            </a:r>
            <a:r>
              <a:rPr sz="1050" spc="-50" dirty="0">
                <a:latin typeface="Arial"/>
                <a:cs typeface="Arial"/>
              </a:rPr>
              <a:t>template-based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approach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23</a:t>
            </a:r>
            <a:r>
              <a:rPr spc="50" dirty="0"/>
              <a:t>/31</a:t>
            </a:r>
          </a:p>
        </p:txBody>
      </p:sp>
      <p:sp>
        <p:nvSpPr>
          <p:cNvPr id="47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9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849678" y="430403"/>
            <a:ext cx="90995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Background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43648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64651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20286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4395" y="1364576"/>
            <a:ext cx="3519170" cy="900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Ontology </a:t>
            </a:r>
            <a:r>
              <a:rPr sz="1050" spc="-55" dirty="0">
                <a:latin typeface="Arial"/>
                <a:cs typeface="Arial"/>
              </a:rPr>
              <a:t>development 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-20" dirty="0">
                <a:latin typeface="Arial"/>
                <a:cs typeface="Arial"/>
              </a:rPr>
              <a:t>time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consuming</a:t>
            </a:r>
            <a:endParaRPr sz="1050" dirty="0">
              <a:latin typeface="Arial"/>
              <a:cs typeface="Arial"/>
            </a:endParaRPr>
          </a:p>
          <a:p>
            <a:pPr marL="184150" marR="635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Bottom-up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55" dirty="0">
                <a:latin typeface="Arial"/>
                <a:cs typeface="Arial"/>
              </a:rPr>
              <a:t>development </a:t>
            </a:r>
            <a:r>
              <a:rPr sz="1050" spc="-45" dirty="0">
                <a:latin typeface="Arial"/>
                <a:cs typeface="Arial"/>
              </a:rPr>
              <a:t>strategies,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80" dirty="0">
                <a:latin typeface="Arial"/>
                <a:cs typeface="Arial"/>
              </a:rPr>
              <a:t>one </a:t>
            </a:r>
            <a:r>
              <a:rPr sz="1050" spc="-60" dirty="0">
                <a:latin typeface="Arial"/>
                <a:cs typeface="Arial"/>
              </a:rPr>
              <a:t>is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100" dirty="0">
                <a:latin typeface="Arial"/>
                <a:cs typeface="Arial"/>
              </a:rPr>
              <a:t>use</a:t>
            </a:r>
            <a:r>
              <a:rPr sz="1050" spc="4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NLP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85" dirty="0">
                <a:latin typeface="Arial"/>
                <a:cs typeface="Arial"/>
              </a:rPr>
              <a:t>We </a:t>
            </a:r>
            <a:r>
              <a:rPr sz="1050" spc="-45" dirty="0">
                <a:latin typeface="Arial"/>
                <a:cs typeface="Arial"/>
              </a:rPr>
              <a:t>take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60" dirty="0">
                <a:latin typeface="Arial"/>
                <a:cs typeface="Arial"/>
              </a:rPr>
              <a:t>closer </a:t>
            </a:r>
            <a:r>
              <a:rPr sz="1050" spc="-25" dirty="0">
                <a:latin typeface="Arial"/>
                <a:cs typeface="Arial"/>
              </a:rPr>
              <a:t>look </a:t>
            </a:r>
            <a:r>
              <a:rPr sz="1050" dirty="0">
                <a:latin typeface="Arial"/>
                <a:cs typeface="Arial"/>
              </a:rPr>
              <a:t>at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-50" dirty="0">
                <a:latin typeface="Arial"/>
                <a:cs typeface="Arial"/>
              </a:rPr>
              <a:t>learning </a:t>
            </a:r>
            <a:r>
              <a:rPr sz="1050" spc="-15" dirty="0">
                <a:latin typeface="Arial"/>
                <a:cs typeface="Arial"/>
              </a:rPr>
              <a:t>limited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25" dirty="0">
                <a:latin typeface="Arial"/>
                <a:cs typeface="Arial"/>
              </a:rPr>
              <a:t>finding  </a:t>
            </a:r>
            <a:r>
              <a:rPr sz="1050" spc="-45" dirty="0">
                <a:latin typeface="Arial"/>
                <a:cs typeface="Arial"/>
              </a:rPr>
              <a:t>terms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50" dirty="0">
                <a:latin typeface="Arial"/>
                <a:cs typeface="Arial"/>
              </a:rPr>
              <a:t>domain 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24</a:t>
            </a:r>
            <a:r>
              <a:rPr spc="50" dirty="0"/>
              <a:t>/31</a:t>
            </a:r>
          </a:p>
        </p:txBody>
      </p:sp>
      <p:sp>
        <p:nvSpPr>
          <p:cNvPr id="47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9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10397" y="282575"/>
            <a:ext cx="118745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Sample</a:t>
            </a:r>
            <a:r>
              <a:rPr sz="1400" spc="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6AA78"/>
                </a:solidFill>
                <a:latin typeface="Arial"/>
                <a:cs typeface="Arial"/>
              </a:rPr>
              <a:t>pipeline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8497" y="511175"/>
            <a:ext cx="3429153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25</a:t>
            </a:r>
            <a:r>
              <a:rPr spc="50" dirty="0"/>
              <a:t>/31</a:t>
            </a:r>
          </a:p>
        </p:txBody>
      </p:sp>
      <p:sp>
        <p:nvSpPr>
          <p:cNvPr id="44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6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7250" y="430403"/>
            <a:ext cx="32937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Bottom-up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development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with </a:t>
            </a:r>
            <a:r>
              <a:rPr sz="1400" spc="3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NLP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1317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5138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187570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327" y="206550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327" y="221734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327" y="236917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2327" y="267282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4395" y="1055469"/>
            <a:ext cx="3814255" cy="201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412115" indent="-171450">
              <a:lnSpc>
                <a:spcPct val="102600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Usual </a:t>
            </a:r>
            <a:r>
              <a:rPr sz="1050" spc="-55" dirty="0">
                <a:latin typeface="Arial"/>
                <a:cs typeface="Arial"/>
              </a:rPr>
              <a:t>parameters, </a:t>
            </a:r>
            <a:r>
              <a:rPr sz="1050" spc="-75" dirty="0">
                <a:latin typeface="Arial"/>
                <a:cs typeface="Arial"/>
              </a:rPr>
              <a:t>such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spc="-60" dirty="0">
                <a:latin typeface="Arial"/>
                <a:cs typeface="Arial"/>
              </a:rPr>
              <a:t>purpose </a:t>
            </a:r>
            <a:r>
              <a:rPr sz="1050" spc="5" dirty="0">
                <a:latin typeface="Arial"/>
                <a:cs typeface="Arial"/>
              </a:rPr>
              <a:t>(in </a:t>
            </a:r>
            <a:r>
              <a:rPr sz="1050" spc="-65" dirty="0">
                <a:latin typeface="Arial"/>
                <a:cs typeface="Arial"/>
              </a:rPr>
              <a:t>casu, </a:t>
            </a:r>
            <a:r>
              <a:rPr sz="1050" spc="-45" dirty="0">
                <a:latin typeface="Arial"/>
                <a:cs typeface="Arial"/>
              </a:rPr>
              <a:t>document  </a:t>
            </a:r>
            <a:r>
              <a:rPr sz="1050" spc="-20" dirty="0">
                <a:latin typeface="Arial"/>
                <a:cs typeface="Arial"/>
              </a:rPr>
              <a:t>retrieval), </a:t>
            </a:r>
            <a:r>
              <a:rPr sz="1050" spc="-35" dirty="0">
                <a:latin typeface="Arial"/>
                <a:cs typeface="Arial"/>
              </a:rPr>
              <a:t>formal </a:t>
            </a:r>
            <a:r>
              <a:rPr sz="1050" spc="-65" dirty="0">
                <a:latin typeface="Arial"/>
                <a:cs typeface="Arial"/>
              </a:rPr>
              <a:t>language  </a:t>
            </a:r>
            <a:r>
              <a:rPr sz="1050" spc="-30" dirty="0">
                <a:latin typeface="Arial"/>
                <a:cs typeface="Arial"/>
              </a:rPr>
              <a:t>(an </a:t>
            </a:r>
            <a:r>
              <a:rPr sz="1050" spc="-40" dirty="0">
                <a:latin typeface="Arial"/>
                <a:cs typeface="Arial"/>
              </a:rPr>
              <a:t>OWL 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species)</a:t>
            </a:r>
            <a:endParaRPr sz="1050" dirty="0">
              <a:latin typeface="Arial"/>
              <a:cs typeface="Arial"/>
            </a:endParaRPr>
          </a:p>
          <a:p>
            <a:pPr marL="184150" marR="4826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10" dirty="0">
                <a:latin typeface="Arial"/>
                <a:cs typeface="Arial"/>
              </a:rPr>
              <a:t>A </a:t>
            </a:r>
            <a:r>
              <a:rPr sz="1050" spc="-50" dirty="0">
                <a:latin typeface="Arial"/>
                <a:cs typeface="Arial"/>
              </a:rPr>
              <a:t>standard </a:t>
            </a:r>
            <a:r>
              <a:rPr sz="1050" spc="-25" dirty="0">
                <a:latin typeface="Arial"/>
                <a:cs typeface="Arial"/>
              </a:rPr>
              <a:t>kind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5" dirty="0">
                <a:latin typeface="Arial"/>
                <a:cs typeface="Arial"/>
              </a:rPr>
              <a:t>(not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70" dirty="0">
                <a:latin typeface="Arial"/>
                <a:cs typeface="Arial"/>
              </a:rPr>
              <a:t>comprehensive </a:t>
            </a:r>
            <a:r>
              <a:rPr sz="1050" spc="-50" dirty="0">
                <a:latin typeface="Arial"/>
                <a:cs typeface="Arial"/>
              </a:rPr>
              <a:t>lexicalised  </a:t>
            </a:r>
            <a:r>
              <a:rPr sz="1050" spc="-25" dirty="0">
                <a:latin typeface="Arial"/>
                <a:cs typeface="Arial"/>
              </a:rPr>
              <a:t>ontology)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50" spc="-20" dirty="0">
                <a:latin typeface="Arial"/>
                <a:cs typeface="Arial"/>
              </a:rPr>
              <a:t>Additional </a:t>
            </a:r>
            <a:r>
              <a:rPr sz="1050" spc="-50" dirty="0">
                <a:latin typeface="Arial"/>
                <a:cs typeface="Arial"/>
              </a:rPr>
              <a:t>considerations 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5" dirty="0">
                <a:latin typeface="Arial"/>
                <a:cs typeface="Arial"/>
              </a:rPr>
              <a:t>“text-mining</a:t>
            </a:r>
            <a:r>
              <a:rPr sz="1050" spc="18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ontologies”</a:t>
            </a:r>
            <a:endParaRPr sz="1050" dirty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Level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granularity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terms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40" dirty="0">
                <a:latin typeface="Arial"/>
                <a:cs typeface="Arial"/>
              </a:rPr>
              <a:t>include </a:t>
            </a:r>
            <a:r>
              <a:rPr sz="1000" spc="-20" dirty="0">
                <a:latin typeface="Arial"/>
                <a:cs typeface="Arial"/>
              </a:rPr>
              <a:t>(hypo/hypernyms)  </a:t>
            </a:r>
            <a:endParaRPr lang="en-US" sz="1000" spc="-20" dirty="0" smtClean="0">
              <a:latin typeface="Arial"/>
              <a:cs typeface="Arial"/>
            </a:endParaRPr>
          </a:p>
          <a:p>
            <a:pPr marL="461010" marR="5080" indent="-171450">
              <a:lnSpc>
                <a:spcPct val="100000"/>
              </a:lnSpc>
              <a:spcBef>
                <a:spcPts val="175"/>
              </a:spcBef>
              <a:buFont typeface="Arial"/>
              <a:buChar char="•"/>
            </a:pPr>
            <a:r>
              <a:rPr sz="1000" spc="-50" dirty="0" smtClean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-55" dirty="0">
                <a:latin typeface="Arial"/>
                <a:cs typeface="Arial"/>
              </a:rPr>
              <a:t>deal </a:t>
            </a:r>
            <a:r>
              <a:rPr sz="1000" dirty="0">
                <a:latin typeface="Arial"/>
                <a:cs typeface="Arial"/>
              </a:rPr>
              <a:t>with </a:t>
            </a:r>
            <a:r>
              <a:rPr sz="1000" spc="-65" dirty="0">
                <a:latin typeface="Arial"/>
                <a:cs typeface="Arial"/>
              </a:rPr>
              <a:t>synonyms </a:t>
            </a:r>
            <a:r>
              <a:rPr sz="1000" spc="-25" dirty="0">
                <a:latin typeface="Arial"/>
                <a:cs typeface="Arial"/>
              </a:rPr>
              <a:t>(e.g., </a:t>
            </a:r>
            <a:r>
              <a:rPr sz="1000" dirty="0">
                <a:latin typeface="Arial"/>
                <a:cs typeface="Arial"/>
              </a:rPr>
              <a:t>‘LDL </a:t>
            </a:r>
            <a:r>
              <a:rPr sz="1000" spc="25" dirty="0">
                <a:latin typeface="Arial"/>
                <a:cs typeface="Arial"/>
              </a:rPr>
              <a:t>I’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5" dirty="0">
                <a:latin typeface="Arial"/>
                <a:cs typeface="Arial"/>
              </a:rPr>
              <a:t>‘large </a:t>
            </a:r>
            <a:r>
              <a:rPr sz="1000" spc="10" dirty="0">
                <a:latin typeface="Arial"/>
                <a:cs typeface="Arial"/>
              </a:rPr>
              <a:t>LDL’)  </a:t>
            </a:r>
            <a:r>
              <a:rPr sz="1000" spc="-50" dirty="0">
                <a:latin typeface="Arial"/>
                <a:cs typeface="Arial"/>
              </a:rPr>
              <a:t>Handle </a:t>
            </a:r>
            <a:r>
              <a:rPr sz="1000" spc="-20" dirty="0">
                <a:latin typeface="Arial"/>
                <a:cs typeface="Arial"/>
              </a:rPr>
              <a:t>term </a:t>
            </a:r>
            <a:r>
              <a:rPr sz="1000" spc="-35" dirty="0">
                <a:latin typeface="Arial"/>
                <a:cs typeface="Arial"/>
              </a:rPr>
              <a:t>variations </a:t>
            </a:r>
            <a:r>
              <a:rPr sz="1000" spc="-25" dirty="0">
                <a:latin typeface="Arial"/>
                <a:cs typeface="Arial"/>
              </a:rPr>
              <a:t>(e.g., </a:t>
            </a:r>
            <a:r>
              <a:rPr sz="1000" spc="5" dirty="0">
                <a:latin typeface="Arial"/>
                <a:cs typeface="Arial"/>
              </a:rPr>
              <a:t>‘LDL-I’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‘LDL </a:t>
            </a:r>
            <a:r>
              <a:rPr sz="1000" spc="15" dirty="0">
                <a:latin typeface="Arial"/>
                <a:cs typeface="Arial"/>
              </a:rPr>
              <a:t>I’, </a:t>
            </a:r>
            <a:r>
              <a:rPr sz="1000" spc="-30" dirty="0">
                <a:latin typeface="Arial"/>
                <a:cs typeface="Arial"/>
              </a:rPr>
              <a:t>‘Tangiers’  </a:t>
            </a:r>
            <a:r>
              <a:rPr sz="1000" spc="-65" dirty="0">
                <a:latin typeface="Arial"/>
                <a:cs typeface="Arial"/>
              </a:rPr>
              <a:t>disease’ </a:t>
            </a:r>
            <a:r>
              <a:rPr sz="1000" spc="-55" dirty="0">
                <a:latin typeface="Arial"/>
                <a:cs typeface="Arial"/>
              </a:rPr>
              <a:t>and </a:t>
            </a:r>
            <a:r>
              <a:rPr sz="1000" spc="-30" dirty="0">
                <a:latin typeface="Arial"/>
                <a:cs typeface="Arial"/>
              </a:rPr>
              <a:t>‘Tangier’s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Disease’)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30" dirty="0">
                <a:latin typeface="Arial"/>
                <a:cs typeface="Arial"/>
              </a:rPr>
              <a:t>Disambiguation; </a:t>
            </a:r>
            <a:r>
              <a:rPr sz="1000" spc="-45" dirty="0">
                <a:latin typeface="Arial"/>
                <a:cs typeface="Arial"/>
              </a:rPr>
              <a:t>e.g.  </a:t>
            </a:r>
            <a:r>
              <a:rPr sz="1000" spc="5" dirty="0">
                <a:latin typeface="Arial"/>
                <a:cs typeface="Arial"/>
              </a:rPr>
              <a:t>w.r.t.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abbreviations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26</a:t>
            </a:r>
            <a:r>
              <a:rPr spc="50" dirty="0"/>
              <a:t>/31</a:t>
            </a:r>
          </a:p>
        </p:txBody>
      </p:sp>
      <p:sp>
        <p:nvSpPr>
          <p:cNvPr id="51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2551" y="74453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2551" y="107294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2327" y="124045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551" y="13841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327" y="155162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18471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327" y="201462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327" y="231828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327" y="262194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2327" y="292561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327" y="307743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24395" y="430403"/>
            <a:ext cx="3890455" cy="291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Method </a:t>
            </a:r>
            <a:r>
              <a:rPr sz="1400" spc="20" dirty="0">
                <a:solidFill>
                  <a:srgbClr val="46AA78"/>
                </a:solidFill>
                <a:latin typeface="Arial"/>
                <a:cs typeface="Arial"/>
              </a:rPr>
              <a:t>to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test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automated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term </a:t>
            </a:r>
            <a:r>
              <a:rPr sz="1400" spc="8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6AA78"/>
                </a:solidFill>
                <a:latin typeface="Arial"/>
                <a:cs typeface="Arial"/>
              </a:rPr>
              <a:t>recognition</a:t>
            </a:r>
            <a:endParaRPr sz="1400" dirty="0">
              <a:latin typeface="Arial"/>
              <a:cs typeface="Arial"/>
            </a:endParaRPr>
          </a:p>
          <a:p>
            <a:pPr marL="184150" marR="121285" indent="-171450">
              <a:lnSpc>
                <a:spcPct val="102600"/>
              </a:lnSpc>
              <a:spcBef>
                <a:spcPts val="190"/>
              </a:spcBef>
              <a:buFont typeface="Arial"/>
              <a:buChar char="•"/>
            </a:pPr>
            <a:r>
              <a:rPr sz="1050" spc="-75" dirty="0">
                <a:latin typeface="Arial"/>
                <a:cs typeface="Arial"/>
              </a:rPr>
              <a:t>Compare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terms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85" dirty="0">
                <a:latin typeface="Arial"/>
                <a:cs typeface="Arial"/>
              </a:rPr>
              <a:t>a </a:t>
            </a:r>
            <a:r>
              <a:rPr sz="1050" spc="-45" dirty="0">
                <a:latin typeface="Arial"/>
                <a:cs typeface="Arial"/>
              </a:rPr>
              <a:t>manually </a:t>
            </a:r>
            <a:r>
              <a:rPr sz="1050" spc="-40" dirty="0">
                <a:latin typeface="Arial"/>
                <a:cs typeface="Arial"/>
              </a:rPr>
              <a:t>constructed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dirty="0">
                <a:latin typeface="Arial"/>
                <a:cs typeface="Arial"/>
              </a:rPr>
              <a:t>with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terms </a:t>
            </a:r>
            <a:r>
              <a:rPr sz="1050" spc="-40" dirty="0">
                <a:latin typeface="Arial"/>
                <a:cs typeface="Arial"/>
              </a:rPr>
              <a:t>obtained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sz="1050" dirty="0">
                <a:latin typeface="Arial"/>
                <a:cs typeface="Arial"/>
              </a:rPr>
              <a:t>text </a:t>
            </a:r>
            <a:r>
              <a:rPr sz="1050" spc="-30" dirty="0">
                <a:latin typeface="Arial"/>
                <a:cs typeface="Arial"/>
              </a:rPr>
              <a:t>mining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40" dirty="0">
                <a:latin typeface="Arial"/>
                <a:cs typeface="Arial"/>
              </a:rPr>
              <a:t>suitable  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corpus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ts val="1230"/>
              </a:lnSpc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Build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35" dirty="0">
                <a:latin typeface="Arial"/>
                <a:cs typeface="Arial"/>
              </a:rPr>
              <a:t>ontology</a:t>
            </a:r>
            <a:r>
              <a:rPr sz="1050" spc="55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manually</a:t>
            </a:r>
            <a:endParaRPr sz="1050" dirty="0">
              <a:latin typeface="Arial"/>
              <a:cs typeface="Arial"/>
            </a:endParaRPr>
          </a:p>
          <a:p>
            <a:pPr marL="289560">
              <a:lnSpc>
                <a:spcPts val="1055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Lipoprotein </a:t>
            </a:r>
            <a:r>
              <a:rPr sz="900" spc="-25" dirty="0">
                <a:latin typeface="Arial"/>
                <a:cs typeface="Arial"/>
              </a:rPr>
              <a:t>metabolism </a:t>
            </a:r>
            <a:r>
              <a:rPr sz="900" spc="25" dirty="0">
                <a:latin typeface="Arial"/>
                <a:cs typeface="Arial"/>
              </a:rPr>
              <a:t>(LMO), </a:t>
            </a:r>
            <a:r>
              <a:rPr sz="900" spc="-45" dirty="0">
                <a:latin typeface="Arial"/>
                <a:cs typeface="Arial"/>
              </a:rPr>
              <a:t>223  </a:t>
            </a:r>
            <a:r>
              <a:rPr sz="900" spc="-70" dirty="0">
                <a:latin typeface="Arial"/>
                <a:cs typeface="Arial"/>
              </a:rPr>
              <a:t>classes 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45" dirty="0">
                <a:latin typeface="Arial"/>
                <a:cs typeface="Arial"/>
              </a:rPr>
              <a:t>623</a:t>
            </a:r>
            <a:r>
              <a:rPr sz="900" spc="13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synonyms</a:t>
            </a:r>
            <a:endParaRPr sz="900" dirty="0">
              <a:latin typeface="Arial"/>
              <a:cs typeface="Arial"/>
            </a:endParaRPr>
          </a:p>
          <a:p>
            <a:pPr marL="184150" indent="-171450">
              <a:lnSpc>
                <a:spcPts val="1295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Create </a:t>
            </a:r>
            <a:r>
              <a:rPr sz="1050" spc="-85" dirty="0">
                <a:latin typeface="Arial"/>
                <a:cs typeface="Arial"/>
              </a:rPr>
              <a:t>a</a:t>
            </a:r>
            <a:r>
              <a:rPr sz="1050" spc="120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corpus</a:t>
            </a:r>
            <a:endParaRPr sz="1050" dirty="0">
              <a:latin typeface="Arial"/>
              <a:cs typeface="Arial"/>
            </a:endParaRPr>
          </a:p>
          <a:p>
            <a:pPr marL="289560" marR="441959">
              <a:lnSpc>
                <a:spcPts val="1200"/>
              </a:lnSpc>
              <a:spcBef>
                <a:spcPts val="40"/>
              </a:spcBef>
            </a:pPr>
            <a:r>
              <a:rPr sz="900" spc="-45" dirty="0">
                <a:latin typeface="Arial"/>
                <a:cs typeface="Arial"/>
              </a:rPr>
              <a:t>3066 </a:t>
            </a:r>
            <a:r>
              <a:rPr sz="900" spc="-35" dirty="0">
                <a:latin typeface="Arial"/>
                <a:cs typeface="Arial"/>
              </a:rPr>
              <a:t>review </a:t>
            </a:r>
            <a:r>
              <a:rPr sz="900" spc="-15" dirty="0">
                <a:latin typeface="Arial"/>
                <a:cs typeface="Arial"/>
              </a:rPr>
              <a:t>article abstract </a:t>
            </a:r>
            <a:r>
              <a:rPr sz="900" spc="-5" dirty="0">
                <a:latin typeface="Arial"/>
                <a:cs typeface="Arial"/>
              </a:rPr>
              <a:t>from </a:t>
            </a:r>
            <a:r>
              <a:rPr sz="900" spc="-20" dirty="0">
                <a:latin typeface="Arial"/>
                <a:cs typeface="Arial"/>
              </a:rPr>
              <a:t>PubMed, </a:t>
            </a:r>
            <a:r>
              <a:rPr sz="900" spc="-25" dirty="0">
                <a:latin typeface="Arial"/>
                <a:cs typeface="Arial"/>
              </a:rPr>
              <a:t>obtained </a:t>
            </a:r>
            <a:r>
              <a:rPr sz="900" spc="10" dirty="0">
                <a:latin typeface="Arial"/>
                <a:cs typeface="Arial"/>
              </a:rPr>
              <a:t>with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13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‘lipoprotein </a:t>
            </a:r>
            <a:r>
              <a:rPr sz="900" spc="-15" dirty="0">
                <a:latin typeface="Arial"/>
                <a:cs typeface="Arial"/>
              </a:rPr>
              <a:t>metabolism’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-55" dirty="0">
                <a:latin typeface="Arial"/>
                <a:cs typeface="Arial"/>
              </a:rPr>
              <a:t>search</a:t>
            </a:r>
            <a:endParaRPr sz="900" dirty="0">
              <a:latin typeface="Arial"/>
              <a:cs typeface="Arial"/>
            </a:endParaRPr>
          </a:p>
          <a:p>
            <a:pPr marL="184150" indent="-171450">
              <a:lnSpc>
                <a:spcPts val="1210"/>
              </a:lnSpc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Automatic </a:t>
            </a:r>
            <a:r>
              <a:rPr sz="1050" spc="-50" dirty="0">
                <a:latin typeface="Arial"/>
                <a:cs typeface="Arial"/>
              </a:rPr>
              <a:t>Term </a:t>
            </a:r>
            <a:r>
              <a:rPr sz="1050" spc="-40" dirty="0">
                <a:latin typeface="Arial"/>
                <a:cs typeface="Arial"/>
              </a:rPr>
              <a:t>Recognition </a:t>
            </a:r>
            <a:r>
              <a:rPr sz="1050" spc="-5" dirty="0">
                <a:latin typeface="Arial"/>
                <a:cs typeface="Arial"/>
              </a:rPr>
              <a:t>(ATR) </a:t>
            </a:r>
            <a:r>
              <a:rPr sz="1050" spc="-25" dirty="0">
                <a:latin typeface="Arial"/>
                <a:cs typeface="Arial"/>
              </a:rPr>
              <a:t>tools, </a:t>
            </a:r>
            <a:r>
              <a:rPr sz="1050" spc="13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e.g.</a:t>
            </a:r>
            <a:endParaRPr sz="1050" dirty="0">
              <a:latin typeface="Arial"/>
              <a:cs typeface="Arial"/>
            </a:endParaRPr>
          </a:p>
          <a:p>
            <a:pPr marL="289560" marR="70485">
              <a:lnSpc>
                <a:spcPts val="1200"/>
              </a:lnSpc>
              <a:spcBef>
                <a:spcPts val="40"/>
              </a:spcBef>
            </a:pPr>
            <a:r>
              <a:rPr sz="1000" spc="-25" dirty="0">
                <a:latin typeface="Arial"/>
                <a:cs typeface="Arial"/>
              </a:rPr>
              <a:t>Text2Onto: </a:t>
            </a:r>
            <a:r>
              <a:rPr sz="800" spc="-5" dirty="0">
                <a:latin typeface="Arial"/>
                <a:cs typeface="Arial"/>
              </a:rPr>
              <a:t>relative </a:t>
            </a:r>
            <a:r>
              <a:rPr sz="800" spc="10" dirty="0">
                <a:latin typeface="Arial"/>
                <a:cs typeface="Arial"/>
              </a:rPr>
              <a:t>term </a:t>
            </a:r>
            <a:r>
              <a:rPr sz="800" spc="-20" dirty="0">
                <a:latin typeface="Arial"/>
                <a:cs typeface="Arial"/>
              </a:rPr>
              <a:t>frequency, </a:t>
            </a:r>
            <a:r>
              <a:rPr sz="800" spc="20" dirty="0">
                <a:latin typeface="Arial"/>
                <a:cs typeface="Arial"/>
              </a:rPr>
              <a:t>TFIDF, </a:t>
            </a:r>
            <a:r>
              <a:rPr sz="800" spc="-15" dirty="0">
                <a:latin typeface="Arial"/>
                <a:cs typeface="Arial"/>
              </a:rPr>
              <a:t>entropy, </a:t>
            </a:r>
            <a:r>
              <a:rPr sz="800" dirty="0">
                <a:latin typeface="Arial"/>
                <a:cs typeface="Arial"/>
              </a:rPr>
              <a:t>WordNet, </a:t>
            </a:r>
            <a:r>
              <a:rPr sz="800" spc="-15" dirty="0">
                <a:latin typeface="Arial"/>
                <a:cs typeface="Arial"/>
              </a:rPr>
              <a:t>Hearst  </a:t>
            </a:r>
            <a:r>
              <a:rPr sz="800" spc="-5" dirty="0">
                <a:latin typeface="Arial"/>
                <a:cs typeface="Arial"/>
              </a:rPr>
              <a:t>patterns</a:t>
            </a:r>
            <a:endParaRPr sz="800" dirty="0">
              <a:latin typeface="Arial"/>
              <a:cs typeface="Arial"/>
            </a:endParaRPr>
          </a:p>
          <a:p>
            <a:pPr marL="289560">
              <a:lnSpc>
                <a:spcPts val="1155"/>
              </a:lnSpc>
            </a:pPr>
            <a:r>
              <a:rPr sz="1000" spc="-40" dirty="0">
                <a:latin typeface="Arial"/>
                <a:cs typeface="Arial"/>
              </a:rPr>
              <a:t>Termine:  </a:t>
            </a:r>
            <a:r>
              <a:rPr sz="800" dirty="0">
                <a:latin typeface="Arial"/>
                <a:cs typeface="Arial"/>
              </a:rPr>
              <a:t>statistics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10" dirty="0">
                <a:latin typeface="Arial"/>
                <a:cs typeface="Arial"/>
              </a:rPr>
              <a:t>candidate </a:t>
            </a:r>
            <a:r>
              <a:rPr sz="800" spc="10" dirty="0">
                <a:latin typeface="Arial"/>
                <a:cs typeface="Arial"/>
              </a:rPr>
              <a:t>term </a:t>
            </a:r>
            <a:r>
              <a:rPr sz="800" spc="30" dirty="0">
                <a:latin typeface="Arial"/>
                <a:cs typeface="Arial"/>
              </a:rPr>
              <a:t>(total </a:t>
            </a:r>
            <a:r>
              <a:rPr sz="800" spc="-20" dirty="0">
                <a:latin typeface="Arial"/>
                <a:cs typeface="Arial"/>
              </a:rPr>
              <a:t>frequency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17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occurrence,</a:t>
            </a:r>
            <a:endParaRPr sz="800" dirty="0">
              <a:latin typeface="Arial"/>
              <a:cs typeface="Arial"/>
            </a:endParaRPr>
          </a:p>
          <a:p>
            <a:pPr marL="289560" marR="50165">
              <a:lnSpc>
                <a:spcPct val="110700"/>
              </a:lnSpc>
              <a:spcBef>
                <a:spcPts val="90"/>
              </a:spcBef>
            </a:pPr>
            <a:r>
              <a:rPr sz="800" spc="-20" dirty="0">
                <a:latin typeface="Arial"/>
                <a:cs typeface="Arial"/>
              </a:rPr>
              <a:t>frequency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10" dirty="0">
                <a:latin typeface="Arial"/>
                <a:cs typeface="Arial"/>
              </a:rPr>
              <a:t>term </a:t>
            </a:r>
            <a:r>
              <a:rPr sz="800" spc="-60" dirty="0">
                <a:latin typeface="Arial"/>
                <a:cs typeface="Arial"/>
              </a:rPr>
              <a:t>as </a:t>
            </a:r>
            <a:r>
              <a:rPr sz="800" spc="5" dirty="0">
                <a:latin typeface="Arial"/>
                <a:cs typeface="Arial"/>
              </a:rPr>
              <a:t>part of </a:t>
            </a:r>
            <a:r>
              <a:rPr sz="800" dirty="0">
                <a:latin typeface="Arial"/>
                <a:cs typeface="Arial"/>
              </a:rPr>
              <a:t>other </a:t>
            </a:r>
            <a:r>
              <a:rPr sz="800" spc="-15" dirty="0">
                <a:latin typeface="Arial"/>
                <a:cs typeface="Arial"/>
              </a:rPr>
              <a:t>longer </a:t>
            </a:r>
            <a:r>
              <a:rPr sz="800" spc="-10" dirty="0">
                <a:latin typeface="Arial"/>
                <a:cs typeface="Arial"/>
              </a:rPr>
              <a:t>candidate </a:t>
            </a:r>
            <a:r>
              <a:rPr sz="800" spc="-5" dirty="0">
                <a:latin typeface="Arial"/>
                <a:cs typeface="Arial"/>
              </a:rPr>
              <a:t>terms, </a:t>
            </a:r>
            <a:r>
              <a:rPr sz="800" spc="5" dirty="0">
                <a:latin typeface="Arial"/>
                <a:cs typeface="Arial"/>
              </a:rPr>
              <a:t>length)  </a:t>
            </a:r>
            <a:r>
              <a:rPr sz="1000" spc="-35" dirty="0">
                <a:latin typeface="Arial"/>
                <a:cs typeface="Arial"/>
              </a:rPr>
              <a:t>OntoLearn: </a:t>
            </a:r>
            <a:r>
              <a:rPr sz="800" dirty="0">
                <a:latin typeface="Arial"/>
                <a:cs typeface="Arial"/>
              </a:rPr>
              <a:t>linguistic </a:t>
            </a:r>
            <a:r>
              <a:rPr sz="800" spc="-35" dirty="0">
                <a:latin typeface="Arial"/>
                <a:cs typeface="Arial"/>
              </a:rPr>
              <a:t>processor </a:t>
            </a:r>
            <a:r>
              <a:rPr sz="800" spc="-20" dirty="0">
                <a:latin typeface="Arial"/>
                <a:cs typeface="Arial"/>
              </a:rPr>
              <a:t>and </a:t>
            </a:r>
            <a:r>
              <a:rPr sz="800" dirty="0">
                <a:latin typeface="Arial"/>
                <a:cs typeface="Arial"/>
              </a:rPr>
              <a:t>syntactic </a:t>
            </a:r>
            <a:r>
              <a:rPr sz="800" spc="-25" dirty="0">
                <a:latin typeface="Arial"/>
                <a:cs typeface="Arial"/>
              </a:rPr>
              <a:t>parser, </a:t>
            </a:r>
            <a:r>
              <a:rPr sz="800" spc="-5" dirty="0">
                <a:latin typeface="Arial"/>
                <a:cs typeface="Arial"/>
              </a:rPr>
              <a:t>Domain </a:t>
            </a:r>
            <a:r>
              <a:rPr sz="800" spc="-30" dirty="0">
                <a:latin typeface="Arial"/>
                <a:cs typeface="Arial"/>
              </a:rPr>
              <a:t>relevance  </a:t>
            </a:r>
            <a:r>
              <a:rPr sz="800" spc="-20" dirty="0">
                <a:latin typeface="Arial"/>
                <a:cs typeface="Arial"/>
              </a:rPr>
              <a:t>and </a:t>
            </a:r>
            <a:r>
              <a:rPr sz="800" spc="-10" dirty="0">
                <a:latin typeface="Arial"/>
                <a:cs typeface="Arial"/>
              </a:rPr>
              <a:t>domain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consensus</a:t>
            </a:r>
            <a:endParaRPr sz="8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30"/>
              </a:spcBef>
            </a:pPr>
            <a:r>
              <a:rPr sz="1000" spc="-55" dirty="0">
                <a:latin typeface="Arial"/>
                <a:cs typeface="Arial"/>
              </a:rPr>
              <a:t>RelFreq:  </a:t>
            </a:r>
            <a:r>
              <a:rPr sz="800" spc="-5" dirty="0">
                <a:latin typeface="Arial"/>
                <a:cs typeface="Arial"/>
              </a:rPr>
              <a:t>relative </a:t>
            </a:r>
            <a:r>
              <a:rPr sz="800" spc="-20" dirty="0">
                <a:latin typeface="Arial"/>
                <a:cs typeface="Arial"/>
              </a:rPr>
              <a:t>frequency </a:t>
            </a:r>
            <a:r>
              <a:rPr sz="800" spc="5" dirty="0">
                <a:latin typeface="Arial"/>
                <a:cs typeface="Arial"/>
              </a:rPr>
              <a:t>of </a:t>
            </a:r>
            <a:r>
              <a:rPr sz="800" spc="-40" dirty="0">
                <a:latin typeface="Arial"/>
                <a:cs typeface="Arial"/>
              </a:rPr>
              <a:t>a  </a:t>
            </a:r>
            <a:r>
              <a:rPr sz="800" spc="10" dirty="0">
                <a:latin typeface="Arial"/>
                <a:cs typeface="Arial"/>
              </a:rPr>
              <a:t>term </a:t>
            </a:r>
            <a:r>
              <a:rPr sz="800" spc="5" dirty="0">
                <a:latin typeface="Arial"/>
                <a:cs typeface="Arial"/>
              </a:rPr>
              <a:t>in </a:t>
            </a:r>
            <a:r>
              <a:rPr sz="800" spc="-40" dirty="0">
                <a:latin typeface="Arial"/>
                <a:cs typeface="Arial"/>
              </a:rPr>
              <a:t>a 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corpus</a:t>
            </a:r>
            <a:endParaRPr sz="8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TFIDF: </a:t>
            </a:r>
            <a:r>
              <a:rPr sz="800" spc="-25" dirty="0">
                <a:latin typeface="Arial"/>
                <a:cs typeface="Arial"/>
              </a:rPr>
              <a:t>RelFreq </a:t>
            </a:r>
            <a:r>
              <a:rPr sz="800" spc="190" dirty="0">
                <a:latin typeface="Arial"/>
                <a:cs typeface="Arial"/>
              </a:rPr>
              <a:t>+ </a:t>
            </a:r>
            <a:r>
              <a:rPr sz="800" spc="-10" dirty="0">
                <a:latin typeface="Arial"/>
                <a:cs typeface="Arial"/>
              </a:rPr>
              <a:t>doc.  </a:t>
            </a:r>
            <a:r>
              <a:rPr sz="800" spc="-20" dirty="0">
                <a:latin typeface="Arial"/>
                <a:cs typeface="Arial"/>
              </a:rPr>
              <a:t>frequency derived </a:t>
            </a:r>
            <a:r>
              <a:rPr sz="800" spc="10" dirty="0">
                <a:latin typeface="Arial"/>
                <a:cs typeface="Arial"/>
              </a:rPr>
              <a:t>from </a:t>
            </a:r>
            <a:r>
              <a:rPr sz="800" dirty="0">
                <a:latin typeface="Arial"/>
                <a:cs typeface="Arial"/>
              </a:rPr>
              <a:t>all </a:t>
            </a:r>
            <a:r>
              <a:rPr sz="800" spc="-40" dirty="0">
                <a:latin typeface="Arial"/>
                <a:cs typeface="Arial"/>
              </a:rPr>
              <a:t>phrases  </a:t>
            </a:r>
            <a:r>
              <a:rPr sz="800" spc="5" dirty="0">
                <a:latin typeface="Arial"/>
                <a:cs typeface="Arial"/>
              </a:rPr>
              <a:t>in 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PubMed</a:t>
            </a:r>
            <a:endParaRPr sz="800" dirty="0">
              <a:latin typeface="Arial"/>
              <a:cs typeface="Arial"/>
            </a:endParaRPr>
          </a:p>
          <a:p>
            <a:pPr marL="1561465">
              <a:lnSpc>
                <a:spcPct val="100000"/>
              </a:lnSpc>
              <a:spcBef>
                <a:spcPts val="635"/>
              </a:spcBef>
            </a:pPr>
            <a:r>
              <a:rPr sz="600" spc="-20" dirty="0">
                <a:latin typeface="Arial"/>
                <a:cs typeface="Arial"/>
              </a:rPr>
              <a:t>example  </a:t>
            </a:r>
            <a:r>
              <a:rPr sz="600" spc="-15" dirty="0">
                <a:latin typeface="Arial"/>
                <a:cs typeface="Arial"/>
              </a:rPr>
              <a:t>figures </a:t>
            </a:r>
            <a:r>
              <a:rPr sz="600" dirty="0">
                <a:latin typeface="Arial"/>
                <a:cs typeface="Arial"/>
              </a:rPr>
              <a:t>for </a:t>
            </a:r>
            <a:r>
              <a:rPr sz="600" spc="5" dirty="0">
                <a:latin typeface="Arial"/>
                <a:cs typeface="Arial"/>
              </a:rPr>
              <a:t>illustration:  from </a:t>
            </a:r>
            <a:r>
              <a:rPr sz="600" spc="-10" dirty="0">
                <a:latin typeface="Arial"/>
                <a:cs typeface="Arial"/>
              </a:rPr>
              <a:t>Alexopoul</a:t>
            </a:r>
            <a:r>
              <a:rPr sz="600" spc="-10" dirty="0">
                <a:latin typeface="Arial"/>
                <a:cs typeface="Arial"/>
                <a:hlinkClick r:id="rId5" action="ppaction://hlinksldjump"/>
              </a:rPr>
              <a:t>ou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et </a:t>
            </a:r>
            <a:r>
              <a:rPr sz="600" spc="-5" dirty="0">
                <a:latin typeface="Arial"/>
                <a:cs typeface="Arial"/>
                <a:hlinkClick r:id="rId6" action="ppaction://hlinksldjump"/>
              </a:rPr>
              <a:t>al,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6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  <a:hlinkClick r:id="rId7" action="ppaction://hlinksldjump"/>
              </a:rPr>
              <a:t>2</a:t>
            </a:r>
            <a:r>
              <a:rPr sz="600" u="heavy" spc="-20" dirty="0">
                <a:latin typeface="Arial"/>
                <a:cs typeface="Arial"/>
              </a:rPr>
              <a:t>00</a:t>
            </a:r>
            <a:r>
              <a:rPr sz="600" spc="-20" dirty="0">
                <a:latin typeface="Arial"/>
                <a:cs typeface="Arial"/>
                <a:hlinkClick r:id="rId6" action="ppaction://hlinksldjump"/>
              </a:rPr>
              <a:t>8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27</a:t>
            </a:r>
            <a:r>
              <a:rPr spc="50" dirty="0"/>
              <a:t>/31</a:t>
            </a:r>
          </a:p>
        </p:txBody>
      </p:sp>
      <p:sp>
        <p:nvSpPr>
          <p:cNvPr id="52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8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4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10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3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04986" y="37668"/>
            <a:ext cx="4524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91889" y="37668"/>
            <a:ext cx="71821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86686" y="430403"/>
            <a:ext cx="8356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Bottom-up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2551" y="112335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327" y="1464995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327" y="1616824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327" y="1768652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327" y="1920481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327" y="2072309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327" y="222413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2327" y="2375979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327" y="252780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2327" y="2679636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24395" y="1069225"/>
            <a:ext cx="3814255" cy="175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ts val="1200"/>
              </a:lnSpc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From </a:t>
            </a:r>
            <a:r>
              <a:rPr sz="1050" i="1" spc="-90" dirty="0">
                <a:latin typeface="Arial"/>
                <a:cs typeface="Arial"/>
              </a:rPr>
              <a:t>some </a:t>
            </a:r>
            <a:r>
              <a:rPr sz="1050" spc="-65" dirty="0">
                <a:latin typeface="Arial"/>
                <a:cs typeface="Arial"/>
              </a:rPr>
              <a:t>seemingly </a:t>
            </a:r>
            <a:r>
              <a:rPr sz="1050" spc="-40" dirty="0">
                <a:latin typeface="Arial"/>
                <a:cs typeface="Arial"/>
              </a:rPr>
              <a:t>suitable </a:t>
            </a:r>
            <a:r>
              <a:rPr sz="1050" spc="-65" dirty="0">
                <a:latin typeface="Arial"/>
                <a:cs typeface="Arial"/>
              </a:rPr>
              <a:t>legacy </a:t>
            </a:r>
            <a:r>
              <a:rPr sz="1050" spc="-45" dirty="0">
                <a:latin typeface="Arial"/>
                <a:cs typeface="Arial"/>
              </a:rPr>
              <a:t>representation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an  </a:t>
            </a:r>
            <a:r>
              <a:rPr sz="1050" spc="-40" dirty="0">
                <a:latin typeface="Arial"/>
                <a:cs typeface="Arial"/>
              </a:rPr>
              <a:t>OWL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ontology</a:t>
            </a:r>
            <a:endParaRPr sz="1050" dirty="0">
              <a:latin typeface="Arial"/>
              <a:cs typeface="Arial"/>
            </a:endParaRPr>
          </a:p>
          <a:p>
            <a:pPr marL="461010" marR="147828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Database </a:t>
            </a:r>
            <a:r>
              <a:rPr sz="1000" spc="-70" dirty="0">
                <a:latin typeface="Arial"/>
                <a:cs typeface="Arial"/>
              </a:rPr>
              <a:t>reverse </a:t>
            </a:r>
            <a:r>
              <a:rPr sz="1000" spc="-50" dirty="0">
                <a:latin typeface="Arial"/>
                <a:cs typeface="Arial"/>
              </a:rPr>
              <a:t>engineering  </a:t>
            </a:r>
            <a:endParaRPr lang="en-US" sz="1000" spc="-50" dirty="0" smtClean="0">
              <a:latin typeface="Arial"/>
              <a:cs typeface="Arial"/>
            </a:endParaRPr>
          </a:p>
          <a:p>
            <a:pPr marL="461010" marR="147828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45" dirty="0" smtClean="0">
                <a:latin typeface="Arial"/>
                <a:cs typeface="Arial"/>
              </a:rPr>
              <a:t>Conceptual </a:t>
            </a:r>
            <a:r>
              <a:rPr sz="1000" spc="-45" dirty="0">
                <a:latin typeface="Arial"/>
                <a:cs typeface="Arial"/>
              </a:rPr>
              <a:t>model </a:t>
            </a:r>
            <a:r>
              <a:rPr sz="1000" spc="-25" dirty="0">
                <a:latin typeface="Arial"/>
                <a:cs typeface="Arial"/>
              </a:rPr>
              <a:t>(ER, </a:t>
            </a:r>
            <a:r>
              <a:rPr sz="1000" spc="5" dirty="0">
                <a:latin typeface="Arial"/>
                <a:cs typeface="Arial"/>
              </a:rPr>
              <a:t>UML)  </a:t>
            </a:r>
            <a:endParaRPr lang="en-US" sz="1000" spc="5" dirty="0" smtClean="0">
              <a:latin typeface="Arial"/>
              <a:cs typeface="Arial"/>
            </a:endParaRPr>
          </a:p>
          <a:p>
            <a:pPr marL="461010" marR="1478280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</a:pPr>
            <a:r>
              <a:rPr sz="1000" spc="-65" dirty="0" smtClean="0">
                <a:latin typeface="Arial"/>
                <a:cs typeface="Arial"/>
              </a:rPr>
              <a:t>Frame</a:t>
            </a:r>
            <a:r>
              <a:rPr sz="1000" spc="-65" dirty="0">
                <a:latin typeface="Arial"/>
                <a:cs typeface="Arial"/>
              </a:rPr>
              <a:t>-based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system</a:t>
            </a:r>
            <a:endParaRPr sz="1000" dirty="0">
              <a:latin typeface="Arial"/>
              <a:cs typeface="Arial"/>
            </a:endParaRPr>
          </a:p>
          <a:p>
            <a:pPr marL="461010" marR="240919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35" dirty="0" smtClean="0">
                <a:latin typeface="Arial"/>
                <a:cs typeface="Arial"/>
              </a:rPr>
              <a:t>OBO </a:t>
            </a:r>
            <a:r>
              <a:rPr sz="1000" spc="-20" dirty="0">
                <a:latin typeface="Arial"/>
                <a:cs typeface="Arial"/>
              </a:rPr>
              <a:t>format  </a:t>
            </a:r>
            <a:endParaRPr lang="en-US" sz="1000" spc="-20" dirty="0" smtClean="0">
              <a:latin typeface="Arial"/>
              <a:cs typeface="Arial"/>
            </a:endParaRPr>
          </a:p>
          <a:p>
            <a:pPr marL="461010" marR="2409190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40" dirty="0" smtClean="0">
                <a:latin typeface="Arial"/>
                <a:cs typeface="Arial"/>
              </a:rPr>
              <a:t>Thesauri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55"/>
              </a:lnSpc>
              <a:buFont typeface="Arial"/>
              <a:buChar char="•"/>
            </a:pPr>
            <a:r>
              <a:rPr sz="1000" spc="-45" dirty="0">
                <a:latin typeface="Arial"/>
                <a:cs typeface="Arial"/>
              </a:rPr>
              <a:t>Formalising </a:t>
            </a:r>
            <a:r>
              <a:rPr sz="1000" spc="-30" dirty="0">
                <a:latin typeface="Arial"/>
                <a:cs typeface="Arial"/>
              </a:rPr>
              <a:t>biological</a:t>
            </a:r>
            <a:r>
              <a:rPr sz="1000" spc="114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models</a:t>
            </a:r>
            <a:endParaRPr sz="1000" dirty="0">
              <a:latin typeface="Arial"/>
              <a:cs typeface="Arial"/>
            </a:endParaRPr>
          </a:p>
          <a:p>
            <a:pPr marL="461010" indent="-171450">
              <a:lnSpc>
                <a:spcPts val="1195"/>
              </a:lnSpc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Excel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sheets</a:t>
            </a:r>
            <a:endParaRPr sz="1000" dirty="0">
              <a:latin typeface="Arial"/>
              <a:cs typeface="Arial"/>
            </a:endParaRPr>
          </a:p>
          <a:p>
            <a:pPr marL="461010" marR="890269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25" dirty="0">
                <a:latin typeface="Arial"/>
                <a:cs typeface="Arial"/>
              </a:rPr>
              <a:t>Text mining, </a:t>
            </a:r>
            <a:r>
              <a:rPr sz="1000" spc="-55" dirty="0">
                <a:latin typeface="Arial"/>
                <a:cs typeface="Arial"/>
              </a:rPr>
              <a:t>machine </a:t>
            </a:r>
            <a:r>
              <a:rPr sz="1000" spc="-40" dirty="0">
                <a:latin typeface="Arial"/>
                <a:cs typeface="Arial"/>
              </a:rPr>
              <a:t>learning, </a:t>
            </a:r>
            <a:r>
              <a:rPr sz="1000" spc="-35" dirty="0">
                <a:latin typeface="Arial"/>
                <a:cs typeface="Arial"/>
              </a:rPr>
              <a:t>clustering  </a:t>
            </a:r>
            <a:endParaRPr lang="en-US" sz="1000" spc="-35" dirty="0" smtClean="0">
              <a:latin typeface="Arial"/>
              <a:cs typeface="Arial"/>
            </a:endParaRPr>
          </a:p>
          <a:p>
            <a:pPr marL="461010" marR="890269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20" dirty="0" smtClean="0">
                <a:latin typeface="Arial"/>
                <a:cs typeface="Arial"/>
              </a:rPr>
              <a:t>etc</a:t>
            </a:r>
            <a:r>
              <a:rPr sz="1000" spc="-20" dirty="0">
                <a:latin typeface="Arial"/>
                <a:cs typeface="Arial"/>
              </a:rPr>
              <a:t>...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3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551" y="95102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327" y="114082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2327" y="129265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2327" y="159632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2327" y="189998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2327" y="220364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551" y="255283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3928" y="430403"/>
            <a:ext cx="4170922" cy="2707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46AA78"/>
                </a:solidFill>
                <a:latin typeface="Arial"/>
                <a:cs typeface="Arial"/>
              </a:rPr>
              <a:t>What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can 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go  </a:t>
            </a: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(went)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wrong 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with </a:t>
            </a:r>
            <a:r>
              <a:rPr sz="1400" spc="-114" dirty="0">
                <a:solidFill>
                  <a:srgbClr val="46AA78"/>
                </a:solidFill>
                <a:latin typeface="Arial"/>
                <a:cs typeface="Arial"/>
              </a:rPr>
              <a:t>some 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the</a:t>
            </a:r>
            <a:r>
              <a:rPr sz="1400" spc="2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terms?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4185" indent="-171450" algn="just">
              <a:lnSpc>
                <a:spcPct val="100000"/>
              </a:lnSpc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LMO </a:t>
            </a:r>
            <a:r>
              <a:rPr sz="1050" spc="-45" dirty="0">
                <a:latin typeface="Arial"/>
                <a:cs typeface="Arial"/>
              </a:rPr>
              <a:t>terms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80" dirty="0">
                <a:latin typeface="Arial"/>
                <a:cs typeface="Arial"/>
              </a:rPr>
              <a:t>were 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50k  </a:t>
            </a:r>
            <a:r>
              <a:rPr sz="1050" spc="-40" dirty="0">
                <a:latin typeface="Arial"/>
                <a:cs typeface="Arial"/>
              </a:rPr>
              <a:t>abstracts </a:t>
            </a:r>
            <a:r>
              <a:rPr sz="1050" spc="-55" dirty="0">
                <a:latin typeface="Arial"/>
                <a:cs typeface="Arial"/>
              </a:rPr>
              <a:t>grouped  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into:</a:t>
            </a:r>
            <a:endParaRPr sz="1050" dirty="0">
              <a:latin typeface="Arial"/>
              <a:cs typeface="Arial"/>
            </a:endParaRPr>
          </a:p>
          <a:p>
            <a:pPr marL="741680" indent="-171450">
              <a:lnSpc>
                <a:spcPts val="1200"/>
              </a:lnSpc>
              <a:spcBef>
                <a:spcPts val="170"/>
              </a:spcBef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Rarely </a:t>
            </a:r>
            <a:r>
              <a:rPr sz="1000" spc="-30" dirty="0">
                <a:latin typeface="Arial"/>
                <a:cs typeface="Arial"/>
              </a:rPr>
              <a:t>occurring </a:t>
            </a:r>
            <a:r>
              <a:rPr sz="1000" spc="-40" dirty="0">
                <a:latin typeface="Arial"/>
                <a:cs typeface="Arial"/>
              </a:rPr>
              <a:t>terms </a:t>
            </a:r>
            <a:r>
              <a:rPr sz="1000" spc="-1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general</a:t>
            </a:r>
            <a:endParaRPr sz="1000" dirty="0">
              <a:latin typeface="Arial"/>
              <a:cs typeface="Arial"/>
            </a:endParaRPr>
          </a:p>
          <a:p>
            <a:pPr marL="741680" marR="41275" indent="-171450">
              <a:lnSpc>
                <a:spcPts val="1200"/>
              </a:lnSpc>
              <a:spcBef>
                <a:spcPts val="35"/>
              </a:spcBef>
              <a:buFont typeface="Arial"/>
              <a:buChar char="•"/>
            </a:pPr>
            <a:r>
              <a:rPr sz="1000" spc="-55" dirty="0">
                <a:latin typeface="Arial"/>
                <a:cs typeface="Arial"/>
              </a:rPr>
              <a:t>Rarely </a:t>
            </a:r>
            <a:r>
              <a:rPr sz="1000" spc="-30" dirty="0">
                <a:latin typeface="Arial"/>
                <a:cs typeface="Arial"/>
              </a:rPr>
              <a:t>occurring </a:t>
            </a:r>
            <a:r>
              <a:rPr sz="1000" spc="-40" dirty="0">
                <a:latin typeface="Arial"/>
                <a:cs typeface="Arial"/>
              </a:rPr>
              <a:t>variants </a:t>
            </a:r>
            <a:r>
              <a:rPr sz="1000" spc="-20" dirty="0">
                <a:latin typeface="Arial"/>
                <a:cs typeface="Arial"/>
              </a:rPr>
              <a:t>of </a:t>
            </a:r>
            <a:r>
              <a:rPr sz="1000" spc="-40" dirty="0">
                <a:latin typeface="Arial"/>
                <a:cs typeface="Arial"/>
              </a:rPr>
              <a:t>terms </a:t>
            </a:r>
            <a:r>
              <a:rPr sz="900" spc="-10" dirty="0">
                <a:latin typeface="Arial"/>
                <a:cs typeface="Arial"/>
              </a:rPr>
              <a:t>(e.g., </a:t>
            </a:r>
            <a:r>
              <a:rPr sz="900" spc="-20" dirty="0">
                <a:latin typeface="Arial"/>
                <a:cs typeface="Arial"/>
              </a:rPr>
              <a:t>‘free </a:t>
            </a:r>
            <a:r>
              <a:rPr sz="900" spc="-10" dirty="0">
                <a:latin typeface="Arial"/>
                <a:cs typeface="Arial"/>
              </a:rPr>
              <a:t>chol’ </a:t>
            </a:r>
            <a:r>
              <a:rPr sz="900" spc="5" dirty="0">
                <a:latin typeface="Arial"/>
                <a:cs typeface="Arial"/>
              </a:rPr>
              <a:t>(0, </a:t>
            </a:r>
            <a:r>
              <a:rPr sz="900" spc="-30" dirty="0">
                <a:latin typeface="Arial"/>
                <a:cs typeface="Arial"/>
              </a:rPr>
              <a:t>instead </a:t>
            </a:r>
            <a:r>
              <a:rPr sz="900" spc="-5" dirty="0">
                <a:latin typeface="Arial"/>
                <a:cs typeface="Arial"/>
              </a:rPr>
              <a:t>of  </a:t>
            </a:r>
            <a:r>
              <a:rPr sz="900" spc="-45" dirty="0">
                <a:latin typeface="Arial"/>
                <a:cs typeface="Arial"/>
              </a:rPr>
              <a:t>2622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20" dirty="0">
                <a:latin typeface="Arial"/>
                <a:cs typeface="Arial"/>
              </a:rPr>
              <a:t>‘free</a:t>
            </a:r>
            <a:r>
              <a:rPr sz="900" spc="18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cholesterol’))</a:t>
            </a:r>
            <a:endParaRPr sz="900" dirty="0">
              <a:latin typeface="Arial"/>
              <a:cs typeface="Arial"/>
            </a:endParaRPr>
          </a:p>
          <a:p>
            <a:pPr marL="741680" indent="-171450">
              <a:lnSpc>
                <a:spcPts val="1155"/>
              </a:lnSpc>
              <a:buFont typeface="Arial"/>
              <a:buChar char="•"/>
            </a:pPr>
            <a:r>
              <a:rPr sz="1000" spc="-50" dirty="0">
                <a:latin typeface="Arial"/>
                <a:cs typeface="Arial"/>
              </a:rPr>
              <a:t>Very </a:t>
            </a:r>
            <a:r>
              <a:rPr sz="1000" spc="-40" dirty="0">
                <a:latin typeface="Arial"/>
                <a:cs typeface="Arial"/>
              </a:rPr>
              <a:t>long terms </a:t>
            </a:r>
            <a:r>
              <a:rPr sz="900" spc="-15" dirty="0">
                <a:latin typeface="Arial"/>
                <a:cs typeface="Arial"/>
              </a:rPr>
              <a:t>(e.g, </a:t>
            </a:r>
            <a:r>
              <a:rPr sz="900" spc="-30" dirty="0">
                <a:latin typeface="Arial"/>
                <a:cs typeface="Arial"/>
              </a:rPr>
              <a:t>‘predominance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40" dirty="0" smtClean="0">
                <a:latin typeface="Arial"/>
                <a:cs typeface="Arial"/>
              </a:rPr>
              <a:t>large</a:t>
            </a:r>
            <a:r>
              <a:rPr sz="900" spc="150" dirty="0" smtClean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low-</a:t>
            </a:r>
            <a:r>
              <a:rPr sz="900" spc="-25" dirty="0" smtClean="0">
                <a:latin typeface="Arial"/>
                <a:cs typeface="Arial"/>
              </a:rPr>
              <a:t>density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sz="900" spc="-10" dirty="0" smtClean="0">
                <a:latin typeface="Arial"/>
                <a:cs typeface="Arial"/>
              </a:rPr>
              <a:t>lipoprotein </a:t>
            </a:r>
            <a:r>
              <a:rPr sz="900" spc="-15" dirty="0">
                <a:latin typeface="Arial"/>
                <a:cs typeface="Arial"/>
              </a:rPr>
              <a:t>particles’, </a:t>
            </a:r>
            <a:r>
              <a:rPr sz="900" spc="-20" dirty="0">
                <a:latin typeface="Arial"/>
                <a:cs typeface="Arial"/>
              </a:rPr>
              <a:t>which </a:t>
            </a:r>
            <a:r>
              <a:rPr sz="900" spc="-45" dirty="0">
                <a:latin typeface="Arial"/>
                <a:cs typeface="Arial"/>
              </a:rPr>
              <a:t>can </a:t>
            </a:r>
            <a:r>
              <a:rPr sz="900" spc="-50" dirty="0">
                <a:latin typeface="Arial"/>
                <a:cs typeface="Arial"/>
              </a:rPr>
              <a:t>be decomposed </a:t>
            </a:r>
            <a:r>
              <a:rPr sz="900" spc="5" dirty="0">
                <a:latin typeface="Arial"/>
                <a:cs typeface="Arial"/>
              </a:rPr>
              <a:t>into </a:t>
            </a:r>
            <a:r>
              <a:rPr sz="900" spc="-35" dirty="0">
                <a:latin typeface="Arial"/>
                <a:cs typeface="Arial"/>
              </a:rPr>
              <a:t>smaller </a:t>
            </a:r>
            <a:r>
              <a:rPr sz="900" spc="-10" dirty="0">
                <a:latin typeface="Arial"/>
                <a:cs typeface="Arial"/>
              </a:rPr>
              <a:t>terms)  </a:t>
            </a:r>
            <a:endParaRPr lang="en-US" sz="900" spc="-10" dirty="0" smtClean="0">
              <a:latin typeface="Arial"/>
              <a:cs typeface="Arial"/>
            </a:endParaRPr>
          </a:p>
          <a:p>
            <a:pPr marL="741680" marR="38735" indent="-171450">
              <a:lnSpc>
                <a:spcPct val="104900"/>
              </a:lnSpc>
              <a:spcBef>
                <a:spcPts val="45"/>
              </a:spcBef>
              <a:buFont typeface="Arial"/>
              <a:buChar char="•"/>
            </a:pPr>
            <a:r>
              <a:rPr sz="1000" spc="-40" dirty="0" smtClean="0">
                <a:latin typeface="Arial"/>
                <a:cs typeface="Arial"/>
              </a:rPr>
              <a:t>Combinations </a:t>
            </a:r>
            <a:r>
              <a:rPr sz="1000" spc="-20" dirty="0">
                <a:latin typeface="Arial"/>
                <a:cs typeface="Arial"/>
              </a:rPr>
              <a:t>of terms/variants </a:t>
            </a:r>
            <a:r>
              <a:rPr sz="900" spc="-10" dirty="0">
                <a:latin typeface="Arial"/>
                <a:cs typeface="Arial"/>
              </a:rPr>
              <a:t>(e.g., </a:t>
            </a:r>
            <a:r>
              <a:rPr sz="900" spc="-35" dirty="0">
                <a:latin typeface="Arial"/>
                <a:cs typeface="Arial"/>
              </a:rPr>
              <a:t>‘increased </a:t>
            </a:r>
            <a:r>
              <a:rPr sz="900" spc="15" dirty="0">
                <a:latin typeface="Arial"/>
                <a:cs typeface="Arial"/>
              </a:rPr>
              <a:t>total </a:t>
            </a:r>
            <a:r>
              <a:rPr sz="900" spc="-10" dirty="0">
                <a:latin typeface="Arial"/>
                <a:cs typeface="Arial"/>
              </a:rPr>
              <a:t>chol’ </a:t>
            </a:r>
            <a:r>
              <a:rPr sz="900" spc="5" dirty="0">
                <a:latin typeface="Arial"/>
                <a:cs typeface="Arial"/>
              </a:rPr>
              <a:t>(0,  </a:t>
            </a:r>
            <a:r>
              <a:rPr sz="900" spc="-30" dirty="0">
                <a:latin typeface="Arial"/>
                <a:cs typeface="Arial"/>
              </a:rPr>
              <a:t>instead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45" dirty="0">
                <a:latin typeface="Arial"/>
                <a:cs typeface="Arial"/>
              </a:rPr>
              <a:t>116 </a:t>
            </a:r>
            <a:r>
              <a:rPr sz="900" spc="-10" dirty="0">
                <a:latin typeface="Arial"/>
                <a:cs typeface="Arial"/>
              </a:rPr>
              <a:t>for </a:t>
            </a:r>
            <a:r>
              <a:rPr sz="900" spc="-35" dirty="0">
                <a:latin typeface="Arial"/>
                <a:cs typeface="Arial"/>
              </a:rPr>
              <a:t>‘increased </a:t>
            </a:r>
            <a:r>
              <a:rPr sz="900" spc="15" dirty="0">
                <a:latin typeface="Arial"/>
                <a:cs typeface="Arial"/>
              </a:rPr>
              <a:t>total </a:t>
            </a:r>
            <a:r>
              <a:rPr sz="900" spc="16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cholesterol’))</a:t>
            </a:r>
            <a:endParaRPr sz="900" dirty="0">
              <a:latin typeface="Arial"/>
              <a:cs typeface="Arial"/>
            </a:endParaRPr>
          </a:p>
          <a:p>
            <a:pPr marL="741680" indent="-171450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r>
              <a:rPr sz="1000" spc="-60" dirty="0">
                <a:latin typeface="Arial"/>
                <a:cs typeface="Arial"/>
              </a:rPr>
              <a:t>Terms 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-50" dirty="0">
                <a:latin typeface="Arial"/>
                <a:cs typeface="Arial"/>
              </a:rPr>
              <a:t>should </a:t>
            </a:r>
            <a:r>
              <a:rPr sz="1000" spc="-35" dirty="0">
                <a:latin typeface="Arial"/>
                <a:cs typeface="Arial"/>
              </a:rPr>
              <a:t>normally </a:t>
            </a:r>
            <a:r>
              <a:rPr sz="1000" spc="-70" dirty="0">
                <a:latin typeface="Arial"/>
                <a:cs typeface="Arial"/>
              </a:rPr>
              <a:t>be  </a:t>
            </a:r>
            <a:r>
              <a:rPr sz="1000" spc="-55" dirty="0">
                <a:latin typeface="Arial"/>
                <a:cs typeface="Arial"/>
              </a:rPr>
              <a:t>easily  </a:t>
            </a:r>
            <a:r>
              <a:rPr sz="1000" spc="-30" dirty="0">
                <a:latin typeface="Arial"/>
                <a:cs typeface="Arial"/>
              </a:rPr>
              <a:t>found, </a:t>
            </a:r>
            <a:r>
              <a:rPr sz="1000" spc="-5" dirty="0">
                <a:latin typeface="Arial"/>
                <a:cs typeface="Arial"/>
              </a:rPr>
              <a:t>but </a:t>
            </a:r>
            <a:r>
              <a:rPr sz="1000" spc="-15" dirty="0">
                <a:latin typeface="Arial"/>
                <a:cs typeface="Arial"/>
              </a:rPr>
              <a:t>limited</a:t>
            </a:r>
            <a:r>
              <a:rPr sz="1000" spc="170" dirty="0">
                <a:latin typeface="Arial"/>
                <a:cs typeface="Arial"/>
              </a:rPr>
              <a:t> </a:t>
            </a:r>
            <a:r>
              <a:rPr sz="1000" spc="-60" dirty="0" smtClean="0">
                <a:latin typeface="Arial"/>
                <a:cs typeface="Arial"/>
              </a:rPr>
              <a:t>corpus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sz="900" spc="-10" dirty="0" smtClean="0">
                <a:latin typeface="Arial"/>
                <a:cs typeface="Arial"/>
              </a:rPr>
              <a:t>(</a:t>
            </a:r>
            <a:r>
              <a:rPr sz="900" spc="-10" dirty="0">
                <a:latin typeface="Arial"/>
                <a:cs typeface="Arial"/>
              </a:rPr>
              <a:t>e.g., </a:t>
            </a:r>
            <a:r>
              <a:rPr sz="900" spc="-25" dirty="0">
                <a:latin typeface="Arial"/>
                <a:cs typeface="Arial"/>
              </a:rPr>
              <a:t>‘diabetes </a:t>
            </a:r>
            <a:r>
              <a:rPr sz="900" spc="-20" dirty="0">
                <a:latin typeface="Arial"/>
                <a:cs typeface="Arial"/>
              </a:rPr>
              <a:t>type </a:t>
            </a:r>
            <a:r>
              <a:rPr sz="900" spc="30" dirty="0">
                <a:latin typeface="Arial"/>
                <a:cs typeface="Arial"/>
              </a:rPr>
              <a:t>I’ </a:t>
            </a:r>
            <a:r>
              <a:rPr sz="900" spc="-5" dirty="0">
                <a:latin typeface="Arial"/>
                <a:cs typeface="Arial"/>
              </a:rPr>
              <a:t>(126) </a:t>
            </a:r>
            <a:r>
              <a:rPr sz="900" spc="-40" dirty="0">
                <a:latin typeface="Arial"/>
                <a:cs typeface="Arial"/>
              </a:rPr>
              <a:t>and  </a:t>
            </a:r>
            <a:r>
              <a:rPr sz="900" spc="-25" dirty="0">
                <a:latin typeface="Arial"/>
                <a:cs typeface="Arial"/>
              </a:rPr>
              <a:t>‘acetyl-coa </a:t>
            </a:r>
            <a:r>
              <a:rPr sz="900" spc="11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c-acyltransferase’)</a:t>
            </a:r>
            <a:endParaRPr sz="900" dirty="0">
              <a:latin typeface="Arial"/>
              <a:cs typeface="Arial"/>
            </a:endParaRPr>
          </a:p>
          <a:p>
            <a:pPr marL="464185" marR="341630" indent="-171450" algn="just">
              <a:lnSpc>
                <a:spcPct val="121200"/>
              </a:lnSpc>
              <a:spcBef>
                <a:spcPts val="90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Predicted </a:t>
            </a:r>
            <a:r>
              <a:rPr sz="1050" spc="-35" dirty="0">
                <a:latin typeface="Arial"/>
                <a:cs typeface="Arial"/>
              </a:rPr>
              <a:t>terms,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15" dirty="0">
                <a:latin typeface="Arial"/>
                <a:cs typeface="Arial"/>
              </a:rPr>
              <a:t>LMO </a:t>
            </a:r>
            <a:r>
              <a:rPr sz="1050" spc="-50" dirty="0">
                <a:latin typeface="Arial"/>
                <a:cs typeface="Arial"/>
              </a:rPr>
              <a:t>or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70" dirty="0">
                <a:latin typeface="Arial"/>
                <a:cs typeface="Arial"/>
              </a:rPr>
              <a:t>be added </a:t>
            </a:r>
            <a:r>
              <a:rPr sz="1050" spc="5" dirty="0">
                <a:latin typeface="Arial"/>
                <a:cs typeface="Arial"/>
              </a:rPr>
              <a:t>[to </a:t>
            </a:r>
            <a:r>
              <a:rPr sz="1050" spc="-10" dirty="0">
                <a:latin typeface="Arial"/>
                <a:cs typeface="Arial"/>
              </a:rPr>
              <a:t>LMO]  </a:t>
            </a:r>
            <a:r>
              <a:rPr sz="900" spc="-10" dirty="0">
                <a:latin typeface="Arial"/>
                <a:cs typeface="Arial"/>
              </a:rPr>
              <a:t>(wrongly </a:t>
            </a:r>
            <a:r>
              <a:rPr sz="900" spc="-25" dirty="0">
                <a:latin typeface="Arial"/>
                <a:cs typeface="Arial"/>
              </a:rPr>
              <a:t>predicted </a:t>
            </a:r>
            <a:r>
              <a:rPr sz="900" spc="30" dirty="0">
                <a:latin typeface="Arial"/>
                <a:cs typeface="Arial"/>
              </a:rPr>
              <a:t>(</a:t>
            </a:r>
            <a:r>
              <a:rPr sz="900" i="1" spc="30" dirty="0">
                <a:latin typeface="Arial"/>
                <a:cs typeface="Arial"/>
              </a:rPr>
              <a:t>±</a:t>
            </a:r>
            <a:r>
              <a:rPr sz="900" spc="30" dirty="0">
                <a:latin typeface="Arial"/>
                <a:cs typeface="Arial"/>
              </a:rPr>
              <a:t>25%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5" dirty="0">
                <a:latin typeface="Arial"/>
                <a:cs typeface="Arial"/>
              </a:rPr>
              <a:t>the </a:t>
            </a:r>
            <a:r>
              <a:rPr sz="900" spc="10" dirty="0">
                <a:latin typeface="Arial"/>
                <a:cs typeface="Arial"/>
              </a:rPr>
              <a:t>TFIDF </a:t>
            </a:r>
            <a:r>
              <a:rPr sz="900" spc="-5" dirty="0">
                <a:latin typeface="Arial"/>
                <a:cs typeface="Arial"/>
              </a:rPr>
              <a:t>top50), </a:t>
            </a:r>
            <a:r>
              <a:rPr sz="900" spc="-40" dirty="0">
                <a:latin typeface="Arial"/>
                <a:cs typeface="Arial"/>
              </a:rPr>
              <a:t>and </a:t>
            </a:r>
            <a:r>
              <a:rPr sz="900" i="1" spc="25" dirty="0">
                <a:latin typeface="Arial"/>
                <a:cs typeface="Arial"/>
              </a:rPr>
              <a:t>±</a:t>
            </a:r>
            <a:r>
              <a:rPr sz="900" spc="25" dirty="0">
                <a:latin typeface="Arial"/>
                <a:cs typeface="Arial"/>
              </a:rPr>
              <a:t>40% </a:t>
            </a:r>
            <a:r>
              <a:rPr sz="900" spc="-5" dirty="0">
                <a:latin typeface="Arial"/>
                <a:cs typeface="Arial"/>
              </a:rPr>
              <a:t>of </a:t>
            </a:r>
            <a:r>
              <a:rPr sz="900" spc="-15" dirty="0">
                <a:latin typeface="Arial"/>
                <a:cs typeface="Arial"/>
              </a:rPr>
              <a:t>the  </a:t>
            </a:r>
            <a:r>
              <a:rPr sz="900" spc="10" dirty="0">
                <a:latin typeface="Arial"/>
                <a:cs typeface="Arial"/>
              </a:rPr>
              <a:t>TFIDF </a:t>
            </a:r>
            <a:r>
              <a:rPr sz="900" spc="-10" dirty="0">
                <a:latin typeface="Arial"/>
                <a:cs typeface="Arial"/>
              </a:rPr>
              <a:t>top50,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resp.))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28</a:t>
            </a:r>
            <a:r>
              <a:rPr spc="50" dirty="0"/>
              <a:t>/31</a:t>
            </a:r>
          </a:p>
        </p:txBody>
      </p:sp>
      <p:sp>
        <p:nvSpPr>
          <p:cNvPr id="50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2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7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551" y="9243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551" y="13064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8605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224269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551" y="26248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4395" y="430403"/>
            <a:ext cx="3890455" cy="2567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30">
              <a:lnSpc>
                <a:spcPct val="100000"/>
              </a:lnSpc>
            </a:pP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Ontology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population:  </a:t>
            </a: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Typical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NLP</a:t>
            </a:r>
            <a:r>
              <a:rPr sz="1400" spc="21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tasks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84150" marR="266065" indent="-171450">
              <a:lnSpc>
                <a:spcPct val="102600"/>
              </a:lnSpc>
              <a:buFont typeface="Arial"/>
              <a:buChar char="•"/>
            </a:pPr>
            <a:r>
              <a:rPr sz="1050" spc="-65" dirty="0">
                <a:latin typeface="Arial"/>
                <a:cs typeface="Arial"/>
              </a:rPr>
              <a:t>Named </a:t>
            </a:r>
            <a:r>
              <a:rPr sz="1050" spc="-5" dirty="0">
                <a:latin typeface="Arial"/>
                <a:cs typeface="Arial"/>
              </a:rPr>
              <a:t>Entity </a:t>
            </a:r>
            <a:r>
              <a:rPr sz="1050" spc="-30" dirty="0">
                <a:latin typeface="Arial"/>
                <a:cs typeface="Arial"/>
              </a:rPr>
              <a:t>recognition/semantic tagging; </a:t>
            </a:r>
            <a:r>
              <a:rPr sz="1050" spc="-40" dirty="0">
                <a:latin typeface="Arial"/>
                <a:cs typeface="Arial"/>
              </a:rPr>
              <a:t>e.g., </a:t>
            </a:r>
            <a:r>
              <a:rPr sz="1050" spc="40" dirty="0">
                <a:latin typeface="Arial"/>
                <a:cs typeface="Arial"/>
              </a:rPr>
              <a:t>“... </a:t>
            </a:r>
            <a:r>
              <a:rPr sz="1050" spc="-30" dirty="0">
                <a:latin typeface="Arial"/>
                <a:cs typeface="Arial"/>
              </a:rPr>
              <a:t>the  </a:t>
            </a:r>
            <a:r>
              <a:rPr sz="1050" spc="-65" dirty="0">
                <a:latin typeface="Arial"/>
                <a:cs typeface="Arial"/>
              </a:rPr>
              <a:t>organisms  </a:t>
            </a:r>
            <a:r>
              <a:rPr sz="1050" spc="-80" dirty="0">
                <a:latin typeface="Arial"/>
                <a:cs typeface="Arial"/>
              </a:rPr>
              <a:t>were  </a:t>
            </a:r>
            <a:r>
              <a:rPr sz="1050" spc="-40" dirty="0">
                <a:latin typeface="Arial"/>
                <a:cs typeface="Arial"/>
              </a:rPr>
              <a:t>incubated </a:t>
            </a:r>
            <a:r>
              <a:rPr sz="1050" dirty="0">
                <a:latin typeface="Arial"/>
                <a:cs typeface="Arial"/>
              </a:rPr>
              <a:t>at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25" dirty="0">
                <a:latin typeface="Arial"/>
                <a:cs typeface="Arial"/>
              </a:rPr>
              <a:t>37</a:t>
            </a:r>
            <a:r>
              <a:rPr sz="1200" i="1" spc="37" baseline="27777" dirty="0">
                <a:latin typeface="Arial"/>
                <a:cs typeface="Arial"/>
              </a:rPr>
              <a:t>◦</a:t>
            </a:r>
            <a:r>
              <a:rPr sz="1050" spc="25" dirty="0">
                <a:latin typeface="Arial"/>
                <a:cs typeface="Arial"/>
              </a:rPr>
              <a:t>C”)</a:t>
            </a:r>
            <a:endParaRPr sz="1050" dirty="0">
              <a:latin typeface="Arial"/>
              <a:cs typeface="Arial"/>
            </a:endParaRPr>
          </a:p>
          <a:p>
            <a:pPr marL="184150" marR="86360" indent="-171450" algn="just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5" dirty="0">
                <a:latin typeface="Arial"/>
                <a:cs typeface="Arial"/>
              </a:rPr>
              <a:t>Entity </a:t>
            </a:r>
            <a:r>
              <a:rPr sz="1050" spc="-30" dirty="0">
                <a:latin typeface="Arial"/>
                <a:cs typeface="Arial"/>
              </a:rPr>
              <a:t>normalization; </a:t>
            </a:r>
            <a:r>
              <a:rPr sz="1050" spc="-40" dirty="0">
                <a:latin typeface="Arial"/>
                <a:cs typeface="Arial"/>
              </a:rPr>
              <a:t>e.g., </a:t>
            </a:r>
            <a:r>
              <a:rPr sz="1050" spc="-25" dirty="0">
                <a:latin typeface="Arial"/>
                <a:cs typeface="Arial"/>
              </a:rPr>
              <a:t>different </a:t>
            </a:r>
            <a:r>
              <a:rPr sz="1050" spc="-40" dirty="0">
                <a:latin typeface="Arial"/>
                <a:cs typeface="Arial"/>
              </a:rPr>
              <a:t>strings </a:t>
            </a:r>
            <a:r>
              <a:rPr sz="1050" spc="-45" dirty="0">
                <a:latin typeface="Arial"/>
                <a:cs typeface="Arial"/>
              </a:rPr>
              <a:t>refer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95" dirty="0">
                <a:latin typeface="Arial"/>
                <a:cs typeface="Arial"/>
              </a:rPr>
              <a:t>same  </a:t>
            </a:r>
            <a:r>
              <a:rPr sz="1050" spc="-15" dirty="0">
                <a:latin typeface="Arial"/>
                <a:cs typeface="Arial"/>
              </a:rPr>
              <a:t>thing </a:t>
            </a:r>
            <a:r>
              <a:rPr sz="1050" spc="10" dirty="0">
                <a:latin typeface="Arial"/>
                <a:cs typeface="Arial"/>
              </a:rPr>
              <a:t>(full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abbreviated </a:t>
            </a:r>
            <a:r>
              <a:rPr sz="1050" spc="-65" dirty="0">
                <a:latin typeface="Arial"/>
                <a:cs typeface="Arial"/>
              </a:rPr>
              <a:t>name, </a:t>
            </a:r>
            <a:r>
              <a:rPr sz="1050" spc="-45" dirty="0">
                <a:latin typeface="Arial"/>
                <a:cs typeface="Arial"/>
              </a:rPr>
              <a:t>or </a:t>
            </a:r>
            <a:r>
              <a:rPr sz="1050" spc="-55" dirty="0">
                <a:latin typeface="Arial"/>
                <a:cs typeface="Arial"/>
              </a:rPr>
              <a:t>single </a:t>
            </a:r>
            <a:r>
              <a:rPr sz="1050" spc="-10" dirty="0">
                <a:latin typeface="Arial"/>
                <a:cs typeface="Arial"/>
              </a:rPr>
              <a:t>letter </a:t>
            </a:r>
            <a:r>
              <a:rPr sz="1050" spc="-50" dirty="0">
                <a:latin typeface="Arial"/>
                <a:cs typeface="Arial"/>
              </a:rPr>
              <a:t>amino </a:t>
            </a:r>
            <a:r>
              <a:rPr sz="1050" spc="-40" dirty="0">
                <a:latin typeface="Arial"/>
                <a:cs typeface="Arial"/>
              </a:rPr>
              <a:t>acid,  </a:t>
            </a:r>
            <a:r>
              <a:rPr sz="1050" spc="-25" dirty="0">
                <a:latin typeface="Arial"/>
                <a:cs typeface="Arial"/>
              </a:rPr>
              <a:t>three-letter </a:t>
            </a:r>
            <a:r>
              <a:rPr sz="1050" spc="-50" dirty="0">
                <a:latin typeface="Arial"/>
                <a:cs typeface="Arial"/>
              </a:rPr>
              <a:t>aminoacid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dirty="0">
                <a:latin typeface="Arial"/>
                <a:cs typeface="Arial"/>
              </a:rPr>
              <a:t>full </a:t>
            </a:r>
            <a:r>
              <a:rPr sz="1050" spc="-65" dirty="0">
                <a:latin typeface="Arial"/>
                <a:cs typeface="Arial"/>
              </a:rPr>
              <a:t>name:  </a:t>
            </a:r>
            <a:r>
              <a:rPr sz="1050" spc="-10" dirty="0">
                <a:latin typeface="Arial"/>
                <a:cs typeface="Arial"/>
              </a:rPr>
              <a:t>W, </a:t>
            </a:r>
            <a:r>
              <a:rPr sz="1050" spc="-20" dirty="0">
                <a:latin typeface="Arial"/>
                <a:cs typeface="Arial"/>
              </a:rPr>
              <a:t>Trp,</a:t>
            </a:r>
            <a:r>
              <a:rPr sz="1050" spc="17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Tryptophan)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70" dirty="0">
                <a:latin typeface="Arial"/>
                <a:cs typeface="Arial"/>
              </a:rPr>
              <a:t>Coreference  </a:t>
            </a:r>
            <a:r>
              <a:rPr sz="1050" spc="-35" dirty="0">
                <a:latin typeface="Arial"/>
                <a:cs typeface="Arial"/>
              </a:rPr>
              <a:t>resolution;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25" dirty="0">
                <a:latin typeface="Arial"/>
                <a:cs typeface="Arial"/>
              </a:rPr>
              <a:t>addition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synonyms  </a:t>
            </a:r>
            <a:r>
              <a:rPr sz="1050" spc="-45" dirty="0">
                <a:latin typeface="Arial"/>
                <a:cs typeface="Arial"/>
              </a:rPr>
              <a:t>(lactase 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60" dirty="0" smtClean="0">
                <a:latin typeface="Arial"/>
                <a:cs typeface="Arial"/>
              </a:rPr>
              <a:t>and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sz="1050" i="1" spc="-40" dirty="0" smtClean="0">
                <a:latin typeface="Arial"/>
                <a:cs typeface="Arial"/>
              </a:rPr>
              <a:t>β</a:t>
            </a:r>
            <a:r>
              <a:rPr sz="1050" spc="-40" dirty="0">
                <a:latin typeface="Arial"/>
                <a:cs typeface="Arial"/>
              </a:rPr>
              <a:t>-galactosidase), there </a:t>
            </a:r>
            <a:r>
              <a:rPr sz="1050" spc="-110" dirty="0">
                <a:latin typeface="Arial"/>
                <a:cs typeface="Arial"/>
              </a:rPr>
              <a:t>as  </a:t>
            </a:r>
            <a:r>
              <a:rPr sz="1050" spc="-40" dirty="0">
                <a:latin typeface="Arial"/>
                <a:cs typeface="Arial"/>
              </a:rPr>
              <a:t>pronominal </a:t>
            </a:r>
            <a:r>
              <a:rPr sz="1050" spc="-70" dirty="0">
                <a:latin typeface="Arial"/>
                <a:cs typeface="Arial"/>
              </a:rPr>
              <a:t>references  </a:t>
            </a:r>
            <a:r>
              <a:rPr sz="1050" spc="35" dirty="0">
                <a:latin typeface="Arial"/>
                <a:cs typeface="Arial"/>
              </a:rPr>
              <a:t>(it,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this)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50" dirty="0">
                <a:latin typeface="Arial"/>
                <a:cs typeface="Arial"/>
              </a:rPr>
              <a:t>Grounding;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dirty="0">
                <a:latin typeface="Arial"/>
                <a:cs typeface="Arial"/>
              </a:rPr>
              <a:t>text </a:t>
            </a:r>
            <a:r>
              <a:rPr sz="1050" spc="-25" dirty="0">
                <a:latin typeface="Arial"/>
                <a:cs typeface="Arial"/>
              </a:rPr>
              <a:t>string </a:t>
            </a:r>
            <a:r>
              <a:rPr sz="1050" spc="5" dirty="0">
                <a:latin typeface="Arial"/>
                <a:cs typeface="Arial"/>
              </a:rPr>
              <a:t>w.r.t. </a:t>
            </a:r>
            <a:r>
              <a:rPr sz="1050" spc="-40" dirty="0">
                <a:latin typeface="Arial"/>
                <a:cs typeface="Arial"/>
              </a:rPr>
              <a:t>external </a:t>
            </a:r>
            <a:r>
              <a:rPr sz="1050" spc="-60" dirty="0">
                <a:latin typeface="Arial"/>
                <a:cs typeface="Arial"/>
              </a:rPr>
              <a:t>source, </a:t>
            </a:r>
            <a:r>
              <a:rPr sz="1050" spc="-35" dirty="0">
                <a:latin typeface="Arial"/>
                <a:cs typeface="Arial"/>
              </a:rPr>
              <a:t>like </a:t>
            </a:r>
            <a:r>
              <a:rPr sz="1050" spc="-15" dirty="0">
                <a:latin typeface="Arial"/>
                <a:cs typeface="Arial"/>
              </a:rPr>
              <a:t>UniProt,  </a:t>
            </a:r>
            <a:r>
              <a:rPr sz="1050" spc="5" dirty="0">
                <a:latin typeface="Arial"/>
                <a:cs typeface="Arial"/>
              </a:rPr>
              <a:t>that </a:t>
            </a:r>
            <a:r>
              <a:rPr sz="1050" spc="-90" dirty="0">
                <a:latin typeface="Arial"/>
                <a:cs typeface="Arial"/>
              </a:rPr>
              <a:t>has 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5" dirty="0">
                <a:latin typeface="Arial"/>
                <a:cs typeface="Arial"/>
              </a:rPr>
              <a:t>representation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entity </a:t>
            </a:r>
            <a:r>
              <a:rPr sz="1050" spc="-20" dirty="0">
                <a:latin typeface="Arial"/>
                <a:cs typeface="Arial"/>
              </a:rPr>
              <a:t>in  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reality</a:t>
            </a:r>
            <a:endParaRPr sz="1050" dirty="0">
              <a:latin typeface="Arial"/>
              <a:cs typeface="Arial"/>
            </a:endParaRPr>
          </a:p>
          <a:p>
            <a:pPr marL="184150" marR="14097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Relation </a:t>
            </a:r>
            <a:r>
              <a:rPr sz="1050" spc="-30" dirty="0">
                <a:latin typeface="Arial"/>
                <a:cs typeface="Arial"/>
              </a:rPr>
              <a:t>detection; </a:t>
            </a:r>
            <a:r>
              <a:rPr sz="1050" i="1" spc="-40" dirty="0">
                <a:latin typeface="Arial"/>
                <a:cs typeface="Arial"/>
              </a:rPr>
              <a:t>most </a:t>
            </a:r>
            <a:r>
              <a:rPr sz="1050" i="1" spc="-20" dirty="0">
                <a:latin typeface="Arial"/>
                <a:cs typeface="Arial"/>
              </a:rPr>
              <a:t>of </a:t>
            </a:r>
            <a:r>
              <a:rPr sz="1050" i="1" spc="-30" dirty="0">
                <a:latin typeface="Arial"/>
                <a:cs typeface="Arial"/>
              </a:rPr>
              <a:t>the </a:t>
            </a:r>
            <a:r>
              <a:rPr sz="1050" i="1" spc="-15" dirty="0">
                <a:latin typeface="Arial"/>
                <a:cs typeface="Arial"/>
              </a:rPr>
              <a:t>important </a:t>
            </a:r>
            <a:r>
              <a:rPr sz="1050" i="1" spc="-25" dirty="0">
                <a:latin typeface="Arial"/>
                <a:cs typeface="Arial"/>
              </a:rPr>
              <a:t>information </a:t>
            </a:r>
            <a:r>
              <a:rPr sz="1050" i="1" spc="-20" dirty="0">
                <a:latin typeface="Arial"/>
                <a:cs typeface="Arial"/>
              </a:rPr>
              <a:t>in </a:t>
            </a:r>
            <a:r>
              <a:rPr sz="1050" i="1" spc="250" dirty="0">
                <a:latin typeface="Arial"/>
                <a:cs typeface="Arial"/>
              </a:rPr>
              <a:t> </a:t>
            </a:r>
            <a:r>
              <a:rPr sz="1050" i="1" spc="-45" dirty="0">
                <a:latin typeface="Arial"/>
                <a:cs typeface="Arial"/>
              </a:rPr>
              <a:t>contained </a:t>
            </a:r>
            <a:r>
              <a:rPr sz="1050" i="1" spc="-5" dirty="0">
                <a:latin typeface="Arial"/>
                <a:cs typeface="Arial"/>
              </a:rPr>
              <a:t>within </a:t>
            </a:r>
            <a:r>
              <a:rPr sz="1050" i="1" spc="-30" dirty="0">
                <a:latin typeface="Arial"/>
                <a:cs typeface="Arial"/>
              </a:rPr>
              <a:t>the </a:t>
            </a:r>
            <a:r>
              <a:rPr sz="1050" i="1" spc="-40" dirty="0">
                <a:latin typeface="Arial"/>
                <a:cs typeface="Arial"/>
              </a:rPr>
              <a:t>relations </a:t>
            </a:r>
            <a:r>
              <a:rPr sz="1050" i="1" spc="-70" dirty="0">
                <a:latin typeface="Arial"/>
                <a:cs typeface="Arial"/>
              </a:rPr>
              <a:t>between </a:t>
            </a:r>
            <a:r>
              <a:rPr sz="1050" i="1" spc="-25" dirty="0">
                <a:latin typeface="Arial"/>
                <a:cs typeface="Arial"/>
              </a:rPr>
              <a:t>entities</a:t>
            </a:r>
            <a:r>
              <a:rPr sz="1050" spc="-25" dirty="0">
                <a:latin typeface="Arial"/>
                <a:cs typeface="Arial"/>
              </a:rPr>
              <a:t>, </a:t>
            </a:r>
            <a:r>
              <a:rPr sz="1050" spc="-30" dirty="0">
                <a:latin typeface="Arial"/>
                <a:cs typeface="Arial"/>
              </a:rPr>
              <a:t>NLP </a:t>
            </a:r>
            <a:r>
              <a:rPr sz="1050" spc="-65" dirty="0">
                <a:latin typeface="Arial"/>
                <a:cs typeface="Arial"/>
              </a:rPr>
              <a:t>can </a:t>
            </a:r>
            <a:r>
              <a:rPr sz="1050" spc="-70" dirty="0">
                <a:latin typeface="Arial"/>
                <a:cs typeface="Arial"/>
              </a:rPr>
              <a:t>be  </a:t>
            </a:r>
            <a:r>
              <a:rPr sz="1050" spc="-75" dirty="0">
                <a:latin typeface="Arial"/>
                <a:cs typeface="Arial"/>
              </a:rPr>
              <a:t>enhanced  </a:t>
            </a:r>
            <a:r>
              <a:rPr sz="1050" spc="-65" dirty="0">
                <a:latin typeface="Arial"/>
                <a:cs typeface="Arial"/>
              </a:rPr>
              <a:t>by  </a:t>
            </a:r>
            <a:r>
              <a:rPr sz="1050" spc="-50" dirty="0">
                <a:latin typeface="Arial"/>
                <a:cs typeface="Arial"/>
              </a:rPr>
              <a:t>considering  </a:t>
            </a:r>
            <a:r>
              <a:rPr sz="1050" spc="-45" dirty="0">
                <a:latin typeface="Arial"/>
                <a:cs typeface="Arial"/>
              </a:rPr>
              <a:t>semantically </a:t>
            </a:r>
            <a:r>
              <a:rPr sz="1050" spc="-60" dirty="0">
                <a:latin typeface="Arial"/>
                <a:cs typeface="Arial"/>
              </a:rPr>
              <a:t>possible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relations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pc="-5" dirty="0"/>
              <a:t>29</a:t>
            </a:r>
            <a:r>
              <a:rPr spc="50" dirty="0"/>
              <a:t>/31</a:t>
            </a:r>
          </a:p>
        </p:txBody>
      </p:sp>
      <p:sp>
        <p:nvSpPr>
          <p:cNvPr id="48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0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551" y="9779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2551" y="118798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5700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195219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551" y="250638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2551" y="28884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24395" y="430403"/>
            <a:ext cx="3890455" cy="2666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945">
              <a:lnSpc>
                <a:spcPct val="100000"/>
              </a:lnSpc>
            </a:pPr>
            <a:r>
              <a:rPr sz="1400" spc="-70" dirty="0">
                <a:solidFill>
                  <a:srgbClr val="46AA78"/>
                </a:solidFill>
                <a:latin typeface="Arial"/>
                <a:cs typeface="Arial"/>
              </a:rPr>
              <a:t>Requirements </a:t>
            </a: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for </a:t>
            </a:r>
            <a:r>
              <a:rPr sz="1400" spc="-30" dirty="0">
                <a:solidFill>
                  <a:srgbClr val="46AA78"/>
                </a:solidFill>
                <a:latin typeface="Arial"/>
                <a:cs typeface="Arial"/>
              </a:rPr>
              <a:t>NLP</a:t>
            </a:r>
            <a:r>
              <a:rPr sz="1400" spc="27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ontologies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</a:pPr>
            <a:r>
              <a:rPr sz="1050" spc="-40" dirty="0">
                <a:latin typeface="Arial"/>
                <a:cs typeface="Arial"/>
              </a:rPr>
              <a:t>Domain </a:t>
            </a:r>
            <a:r>
              <a:rPr sz="1050" spc="-35" dirty="0">
                <a:latin typeface="Arial"/>
                <a:cs typeface="Arial"/>
              </a:rPr>
              <a:t>ontology </a:t>
            </a:r>
            <a:r>
              <a:rPr sz="1050" spc="15" dirty="0">
                <a:latin typeface="Arial"/>
                <a:cs typeface="Arial"/>
              </a:rPr>
              <a:t>(at </a:t>
            </a:r>
            <a:r>
              <a:rPr sz="1050" spc="-50" dirty="0">
                <a:latin typeface="Arial"/>
                <a:cs typeface="Arial"/>
              </a:rPr>
              <a:t>least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taxonomy)</a:t>
            </a:r>
            <a:endParaRPr sz="1050" dirty="0">
              <a:latin typeface="Arial"/>
              <a:cs typeface="Arial"/>
            </a:endParaRPr>
          </a:p>
          <a:p>
            <a:pPr marL="184150" marR="33655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Text </a:t>
            </a:r>
            <a:r>
              <a:rPr sz="1050" spc="-40" dirty="0">
                <a:latin typeface="Arial"/>
                <a:cs typeface="Arial"/>
              </a:rPr>
              <a:t>model, </a:t>
            </a:r>
            <a:r>
              <a:rPr sz="1050" spc="-70" dirty="0">
                <a:latin typeface="Arial"/>
                <a:cs typeface="Arial"/>
              </a:rPr>
              <a:t>concerns </a:t>
            </a:r>
            <a:r>
              <a:rPr sz="1050" dirty="0">
                <a:latin typeface="Arial"/>
                <a:cs typeface="Arial"/>
              </a:rPr>
              <a:t>with </a:t>
            </a:r>
            <a:r>
              <a:rPr sz="1050" spc="-95" dirty="0">
                <a:latin typeface="Arial"/>
                <a:cs typeface="Arial"/>
              </a:rPr>
              <a:t>classes </a:t>
            </a:r>
            <a:r>
              <a:rPr sz="1050" spc="-75" dirty="0">
                <a:latin typeface="Arial"/>
                <a:cs typeface="Arial"/>
              </a:rPr>
              <a:t>such </a:t>
            </a:r>
            <a:r>
              <a:rPr sz="1050" spc="-110" dirty="0">
                <a:latin typeface="Arial"/>
                <a:cs typeface="Arial"/>
              </a:rPr>
              <a:t>as </a:t>
            </a:r>
            <a:r>
              <a:rPr sz="1050" i="1" spc="-65" dirty="0">
                <a:latin typeface="Arial"/>
                <a:cs typeface="Arial"/>
              </a:rPr>
              <a:t>sentence</a:t>
            </a:r>
            <a:r>
              <a:rPr sz="1050" spc="-65" dirty="0">
                <a:latin typeface="Arial"/>
                <a:cs typeface="Arial"/>
              </a:rPr>
              <a:t>, </a:t>
            </a:r>
            <a:r>
              <a:rPr sz="1050" i="1" dirty="0">
                <a:latin typeface="Arial"/>
                <a:cs typeface="Arial"/>
              </a:rPr>
              <a:t>text  </a:t>
            </a:r>
            <a:r>
              <a:rPr sz="1050" i="1" spc="-30" dirty="0">
                <a:latin typeface="Arial"/>
                <a:cs typeface="Arial"/>
              </a:rPr>
              <a:t>position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35" dirty="0">
                <a:latin typeface="Arial"/>
                <a:cs typeface="Arial"/>
              </a:rPr>
              <a:t>locations like </a:t>
            </a:r>
            <a:r>
              <a:rPr sz="1050" i="1" spc="-30" dirty="0">
                <a:latin typeface="Arial"/>
                <a:cs typeface="Arial"/>
              </a:rPr>
              <a:t>abstract</a:t>
            </a:r>
            <a:r>
              <a:rPr sz="1050" spc="-30" dirty="0">
                <a:latin typeface="Arial"/>
                <a:cs typeface="Arial"/>
              </a:rPr>
              <a:t>, 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i="1" spc="-15" dirty="0">
                <a:latin typeface="Arial"/>
                <a:cs typeface="Arial"/>
              </a:rPr>
              <a:t>introduction</a:t>
            </a:r>
            <a:endParaRPr sz="1050" dirty="0">
              <a:latin typeface="Arial"/>
              <a:cs typeface="Arial"/>
            </a:endParaRPr>
          </a:p>
          <a:p>
            <a:pPr marL="184150" marR="137795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30" dirty="0">
                <a:latin typeface="Arial"/>
                <a:cs typeface="Arial"/>
              </a:rPr>
              <a:t>Biological </a:t>
            </a:r>
            <a:r>
              <a:rPr sz="1050" spc="-25" dirty="0">
                <a:latin typeface="Arial"/>
                <a:cs typeface="Arial"/>
              </a:rPr>
              <a:t>entities, i.e., </a:t>
            </a:r>
            <a:r>
              <a:rPr sz="1050" spc="-40" dirty="0">
                <a:latin typeface="Arial"/>
                <a:cs typeface="Arial"/>
              </a:rPr>
              <a:t>contents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35" dirty="0">
                <a:latin typeface="Arial"/>
                <a:cs typeface="Arial"/>
              </a:rPr>
              <a:t>ABox, </a:t>
            </a:r>
            <a:r>
              <a:rPr sz="1050" spc="-25" dirty="0">
                <a:latin typeface="Arial"/>
                <a:cs typeface="Arial"/>
              </a:rPr>
              <a:t>often </a:t>
            </a:r>
            <a:r>
              <a:rPr sz="1050" spc="-55" dirty="0">
                <a:latin typeface="Arial"/>
                <a:cs typeface="Arial"/>
              </a:rPr>
              <a:t>already  </a:t>
            </a:r>
            <a:r>
              <a:rPr sz="1050" spc="-50" dirty="0">
                <a:latin typeface="Arial"/>
                <a:cs typeface="Arial"/>
              </a:rPr>
              <a:t>available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5" dirty="0">
                <a:latin typeface="Arial"/>
                <a:cs typeface="Arial"/>
              </a:rPr>
              <a:t>biological </a:t>
            </a:r>
            <a:r>
              <a:rPr sz="1050" spc="-75" dirty="0">
                <a:latin typeface="Arial"/>
                <a:cs typeface="Arial"/>
              </a:rPr>
              <a:t>databases  </a:t>
            </a:r>
            <a:r>
              <a:rPr sz="1050" spc="-55" dirty="0">
                <a:latin typeface="Arial"/>
                <a:cs typeface="Arial"/>
              </a:rPr>
              <a:t>on  </a:t>
            </a:r>
            <a:r>
              <a:rPr sz="1050" spc="-30" dirty="0">
                <a:latin typeface="Arial"/>
                <a:cs typeface="Arial"/>
              </a:rPr>
              <a:t>the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Internet</a:t>
            </a:r>
            <a:endParaRPr sz="105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Lexical </a:t>
            </a:r>
            <a:r>
              <a:rPr sz="1050" spc="-25" dirty="0">
                <a:latin typeface="Arial"/>
                <a:cs typeface="Arial"/>
              </a:rPr>
              <a:t>information for </a:t>
            </a:r>
            <a:r>
              <a:rPr sz="1050" spc="-50" dirty="0">
                <a:latin typeface="Arial"/>
                <a:cs typeface="Arial"/>
              </a:rPr>
              <a:t>recognizing </a:t>
            </a:r>
            <a:r>
              <a:rPr sz="1050" spc="-75" dirty="0">
                <a:latin typeface="Arial"/>
                <a:cs typeface="Arial"/>
              </a:rPr>
              <a:t>named </a:t>
            </a:r>
            <a:r>
              <a:rPr sz="1050" spc="-25" dirty="0">
                <a:latin typeface="Arial"/>
                <a:cs typeface="Arial"/>
              </a:rPr>
              <a:t>entities; </a:t>
            </a:r>
            <a:r>
              <a:rPr sz="1050" dirty="0">
                <a:latin typeface="Arial"/>
                <a:cs typeface="Arial"/>
              </a:rPr>
              <a:t>full </a:t>
            </a:r>
            <a:r>
              <a:rPr sz="1050" spc="-90" dirty="0">
                <a:latin typeface="Arial"/>
                <a:cs typeface="Arial"/>
              </a:rPr>
              <a:t>names 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25" dirty="0">
                <a:latin typeface="Arial"/>
                <a:cs typeface="Arial"/>
              </a:rPr>
              <a:t>entities, </a:t>
            </a:r>
            <a:r>
              <a:rPr sz="1050" spc="-15" dirty="0">
                <a:latin typeface="Arial"/>
                <a:cs typeface="Arial"/>
              </a:rPr>
              <a:t>their </a:t>
            </a:r>
            <a:r>
              <a:rPr sz="1050" spc="-65" dirty="0">
                <a:latin typeface="Arial"/>
                <a:cs typeface="Arial"/>
              </a:rPr>
              <a:t>synonyms, </a:t>
            </a:r>
            <a:r>
              <a:rPr sz="1050" spc="-60" dirty="0">
                <a:latin typeface="Arial"/>
                <a:cs typeface="Arial"/>
              </a:rPr>
              <a:t>common </a:t>
            </a:r>
            <a:r>
              <a:rPr sz="1050" spc="-40" dirty="0">
                <a:latin typeface="Arial"/>
                <a:cs typeface="Arial"/>
              </a:rPr>
              <a:t>variants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50" dirty="0">
                <a:latin typeface="Arial"/>
                <a:cs typeface="Arial"/>
              </a:rPr>
              <a:t>misspellings,  </a:t>
            </a:r>
            <a:r>
              <a:rPr sz="1050" spc="-60" dirty="0">
                <a:latin typeface="Arial"/>
                <a:cs typeface="Arial"/>
              </a:rPr>
              <a:t>and  </a:t>
            </a:r>
            <a:r>
              <a:rPr sz="1050" spc="-65" dirty="0">
                <a:latin typeface="Arial"/>
                <a:cs typeface="Arial"/>
              </a:rPr>
              <a:t>knowledge  </a:t>
            </a:r>
            <a:r>
              <a:rPr sz="1050" spc="-30" dirty="0">
                <a:latin typeface="Arial"/>
                <a:cs typeface="Arial"/>
              </a:rPr>
              <a:t>about </a:t>
            </a:r>
            <a:r>
              <a:rPr sz="1050" spc="-40" dirty="0">
                <a:latin typeface="Arial"/>
                <a:cs typeface="Arial"/>
              </a:rPr>
              <a:t>naming, </a:t>
            </a:r>
            <a:r>
              <a:rPr sz="1050" spc="-35" dirty="0">
                <a:latin typeface="Arial"/>
                <a:cs typeface="Arial"/>
              </a:rPr>
              <a:t>like </a:t>
            </a:r>
            <a:r>
              <a:rPr sz="1050" i="1" spc="-60" dirty="0">
                <a:latin typeface="Arial"/>
                <a:cs typeface="Arial"/>
              </a:rPr>
              <a:t>endo-  </a:t>
            </a:r>
            <a:r>
              <a:rPr sz="1050" spc="-60" dirty="0">
                <a:latin typeface="Arial"/>
                <a:cs typeface="Arial"/>
              </a:rPr>
              <a:t>and</a:t>
            </a:r>
            <a:r>
              <a:rPr sz="1050" spc="75" dirty="0">
                <a:latin typeface="Arial"/>
                <a:cs typeface="Arial"/>
              </a:rPr>
              <a:t> </a:t>
            </a:r>
            <a:r>
              <a:rPr sz="1050" i="1" spc="-85" dirty="0">
                <a:latin typeface="Arial"/>
                <a:cs typeface="Arial"/>
              </a:rPr>
              <a:t>-ase</a:t>
            </a:r>
            <a:endParaRPr sz="1050" dirty="0">
              <a:latin typeface="Arial"/>
              <a:cs typeface="Arial"/>
            </a:endParaRPr>
          </a:p>
          <a:p>
            <a:pPr marL="184150" marR="404495" indent="-171450">
              <a:lnSpc>
                <a:spcPct val="102600"/>
              </a:lnSpc>
              <a:spcBef>
                <a:spcPts val="295"/>
              </a:spcBef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Database </a:t>
            </a:r>
            <a:r>
              <a:rPr sz="1050" spc="-35" dirty="0">
                <a:latin typeface="Arial"/>
                <a:cs typeface="Arial"/>
              </a:rPr>
              <a:t>links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50" dirty="0">
                <a:latin typeface="Arial"/>
                <a:cs typeface="Arial"/>
              </a:rPr>
              <a:t>connect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40" dirty="0">
                <a:latin typeface="Arial"/>
                <a:cs typeface="Arial"/>
              </a:rPr>
              <a:t>lexical </a:t>
            </a:r>
            <a:r>
              <a:rPr sz="1050" spc="-20" dirty="0">
                <a:latin typeface="Arial"/>
                <a:cs typeface="Arial"/>
              </a:rPr>
              <a:t>term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10" dirty="0">
                <a:latin typeface="Arial"/>
                <a:cs typeface="Arial"/>
              </a:rPr>
              <a:t>entity  </a:t>
            </a:r>
            <a:r>
              <a:rPr sz="1050" spc="-60" dirty="0">
                <a:latin typeface="Arial"/>
                <a:cs typeface="Arial"/>
              </a:rPr>
              <a:t>represent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30" dirty="0">
                <a:latin typeface="Arial"/>
                <a:cs typeface="Arial"/>
              </a:rPr>
              <a:t>particular </a:t>
            </a:r>
            <a:r>
              <a:rPr sz="1050" spc="-65" dirty="0">
                <a:latin typeface="Arial"/>
                <a:cs typeface="Arial"/>
              </a:rPr>
              <a:t>database  </a:t>
            </a:r>
            <a:r>
              <a:rPr sz="1050" spc="-10" dirty="0">
                <a:latin typeface="Arial"/>
                <a:cs typeface="Arial"/>
              </a:rPr>
              <a:t>(the </a:t>
            </a:r>
            <a:r>
              <a:rPr sz="1050" spc="-40" dirty="0">
                <a:latin typeface="Arial"/>
                <a:cs typeface="Arial"/>
              </a:rPr>
              <a:t>grounding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step)</a:t>
            </a:r>
            <a:endParaRPr sz="105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/>
              <a:buChar char="•"/>
            </a:pPr>
            <a:r>
              <a:rPr sz="1050" spc="-5" dirty="0">
                <a:latin typeface="Arial"/>
                <a:cs typeface="Arial"/>
              </a:rPr>
              <a:t>Entity </a:t>
            </a:r>
            <a:r>
              <a:rPr sz="1050" spc="-35" dirty="0">
                <a:latin typeface="Arial"/>
                <a:cs typeface="Arial"/>
              </a:rPr>
              <a:t>relations; </a:t>
            </a:r>
            <a:r>
              <a:rPr sz="1050" spc="-65" dirty="0">
                <a:latin typeface="Arial"/>
                <a:cs typeface="Arial"/>
              </a:rPr>
              <a:t>represented  </a:t>
            </a:r>
            <a:r>
              <a:rPr sz="1050" spc="-20" dirty="0">
                <a:latin typeface="Arial"/>
                <a:cs typeface="Arial"/>
              </a:rPr>
              <a:t>in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domain 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30/31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1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43569" y="430403"/>
            <a:ext cx="72136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743" y="1082789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032" y="130658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032" y="147866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253" y="1066241"/>
            <a:ext cx="2869197" cy="49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ECF6F1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1050" dirty="0">
              <a:latin typeface="Arial"/>
              <a:cs typeface="Arial"/>
            </a:endParaRPr>
          </a:p>
          <a:p>
            <a:pPr marL="317500" marR="5080">
              <a:lnSpc>
                <a:spcPct val="102600"/>
              </a:lnSpc>
            </a:pPr>
            <a:r>
              <a:rPr sz="1050" spc="-50" dirty="0">
                <a:latin typeface="Arial"/>
                <a:cs typeface="Arial"/>
                <a:hlinkClick r:id="rId6" action="ppaction://hlinksldjump"/>
              </a:rPr>
              <a:t>From </a:t>
            </a:r>
            <a:r>
              <a:rPr sz="1050" spc="-45" dirty="0">
                <a:latin typeface="Arial"/>
                <a:cs typeface="Arial"/>
                <a:hlinkClick r:id="rId6" action="ppaction://hlinksldjump"/>
              </a:rPr>
              <a:t>conceptual </a:t>
            </a:r>
            <a:r>
              <a:rPr sz="1050" spc="-50" dirty="0">
                <a:latin typeface="Arial"/>
                <a:cs typeface="Arial"/>
                <a:hlinkClick r:id="rId6" action="ppaction://hlinksldjump"/>
              </a:rPr>
              <a:t>model </a:t>
            </a:r>
            <a:r>
              <a:rPr sz="1050" spc="10" dirty="0">
                <a:latin typeface="Arial"/>
                <a:cs typeface="Arial"/>
                <a:hlinkClick r:id="rId6" action="ppaction://hlinksldjump"/>
              </a:rPr>
              <a:t>to </a:t>
            </a:r>
            <a:r>
              <a:rPr sz="1050" spc="-35" dirty="0">
                <a:latin typeface="Arial"/>
                <a:cs typeface="Arial"/>
                <a:hlinkClick r:id="rId6" action="ppaction://hlinksldjump"/>
              </a:rPr>
              <a:t>ontology 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  <a:hlinkClick r:id="rId7" action="ppaction://hlinksldjump"/>
              </a:rPr>
              <a:t>From </a:t>
            </a:r>
            <a:r>
              <a:rPr sz="1050" spc="-35" dirty="0">
                <a:latin typeface="Arial"/>
                <a:cs typeface="Arial"/>
                <a:hlinkClick r:id="rId7" action="ppaction://hlinksldjump"/>
              </a:rPr>
              <a:t>data </a:t>
            </a:r>
            <a:r>
              <a:rPr sz="1050" spc="10" dirty="0">
                <a:latin typeface="Arial"/>
                <a:cs typeface="Arial"/>
                <a:hlinkClick r:id="rId7" action="ppaction://hlinksldjump"/>
              </a:rPr>
              <a:t>to</a:t>
            </a:r>
            <a:r>
              <a:rPr sz="1050" spc="245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50" spc="-35" dirty="0">
                <a:latin typeface="Arial"/>
                <a:cs typeface="Arial"/>
                <a:hlinkClick r:id="rId7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0743" y="1835493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253" y="1849082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6636" y="1818944"/>
            <a:ext cx="117881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5" dirty="0">
                <a:solidFill>
                  <a:srgbClr val="46AA78"/>
                </a:solidFill>
                <a:latin typeface="Arial"/>
                <a:cs typeface="Arial"/>
                <a:hlinkClick r:id="rId8" action="ppaction://hlinksldjump"/>
              </a:rPr>
              <a:t>Thesauri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0743" y="2244039"/>
            <a:ext cx="160096" cy="16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50253" y="2257640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CF6F1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41032" y="246783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032" y="263992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16636" y="2223132"/>
            <a:ext cx="2702814" cy="497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1091565" indent="-139065">
              <a:lnSpc>
                <a:spcPct val="102600"/>
              </a:lnSpc>
            </a:pPr>
            <a:r>
              <a:rPr sz="1050" spc="-20" dirty="0">
                <a:solidFill>
                  <a:srgbClr val="46AA78"/>
                </a:solidFill>
                <a:latin typeface="Arial"/>
                <a:cs typeface="Arial"/>
                <a:hlinkClick r:id="rId9" action="ppaction://hlinksldjump"/>
              </a:rPr>
              <a:t>Natural </a:t>
            </a:r>
            <a:r>
              <a:rPr sz="1050" spc="-65" dirty="0">
                <a:solidFill>
                  <a:srgbClr val="46AA78"/>
                </a:solidFill>
                <a:latin typeface="Arial"/>
                <a:cs typeface="Arial"/>
                <a:hlinkClick r:id="rId9" action="ppaction://hlinksldjump"/>
              </a:rPr>
              <a:t>language </a:t>
            </a:r>
            <a:r>
              <a:rPr sz="1050" spc="-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  <a:hlinkClick r:id="rId10" action="ppaction://hlinksldjump"/>
              </a:rPr>
              <a:t>Introduction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30" dirty="0">
                <a:latin typeface="Arial"/>
                <a:cs typeface="Arial"/>
                <a:hlinkClick r:id="rId11" action="ppaction://hlinksldjump"/>
              </a:rPr>
              <a:t>Ontology </a:t>
            </a:r>
            <a:r>
              <a:rPr sz="1050" spc="-50" dirty="0">
                <a:latin typeface="Arial"/>
                <a:cs typeface="Arial"/>
                <a:hlinkClick r:id="rId11" action="ppaction://hlinksldjump"/>
              </a:rPr>
              <a:t>learning </a:t>
            </a:r>
            <a:r>
              <a:rPr sz="1050" spc="-60" dirty="0">
                <a:latin typeface="Arial"/>
                <a:cs typeface="Arial"/>
                <a:hlinkClick r:id="rId11" action="ppaction://hlinksldjump"/>
              </a:rPr>
              <a:t>and </a:t>
            </a:r>
            <a:r>
              <a:rPr sz="1050" spc="5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0" dirty="0">
                <a:latin typeface="Arial"/>
                <a:cs typeface="Arial"/>
                <a:hlinkClick r:id="rId11" action="ppaction://hlinksldjump"/>
              </a:rPr>
              <a:t>population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22698" y="3365112"/>
            <a:ext cx="2343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25" dirty="0">
                <a:latin typeface="Arial"/>
                <a:cs typeface="Arial"/>
              </a:rPr>
              <a:t>31/31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5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8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7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9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04986" y="37668"/>
            <a:ext cx="4524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91889" y="37668"/>
            <a:ext cx="71821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85735" y="430403"/>
            <a:ext cx="223774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Levels </a:t>
            </a:r>
            <a:r>
              <a:rPr sz="1400" spc="-20" dirty="0">
                <a:solidFill>
                  <a:srgbClr val="46AA78"/>
                </a:solidFill>
                <a:latin typeface="Arial"/>
                <a:cs typeface="Arial"/>
              </a:rPr>
              <a:t>of </a:t>
            </a:r>
            <a:r>
              <a:rPr sz="1400" spc="-35" dirty="0">
                <a:solidFill>
                  <a:srgbClr val="46AA78"/>
                </a:solidFill>
                <a:latin typeface="Arial"/>
                <a:cs typeface="Arial"/>
              </a:rPr>
              <a:t>ontological</a:t>
            </a:r>
            <a:r>
              <a:rPr sz="1400" spc="26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precision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9994" y="802749"/>
            <a:ext cx="3888037" cy="228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4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04986" y="37668"/>
            <a:ext cx="4524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91889" y="37668"/>
            <a:ext cx="71821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84426" y="430403"/>
            <a:ext cx="123952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A </a:t>
            </a:r>
            <a:r>
              <a:rPr sz="1400" spc="-60" dirty="0">
                <a:solidFill>
                  <a:srgbClr val="46AA78"/>
                </a:solidFill>
                <a:latin typeface="Arial"/>
                <a:cs typeface="Arial"/>
              </a:rPr>
              <a:t>few</a:t>
            </a:r>
            <a:r>
              <a:rPr sz="1400" spc="10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90" dirty="0">
                <a:solidFill>
                  <a:srgbClr val="46AA78"/>
                </a:solidFill>
                <a:latin typeface="Arial"/>
                <a:cs typeface="Arial"/>
              </a:rPr>
              <a:t>languages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9994" y="877265"/>
            <a:ext cx="3888022" cy="2100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5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04986" y="37668"/>
            <a:ext cx="4524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91889" y="37668"/>
            <a:ext cx="71821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20176" y="430403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46AA78"/>
                </a:solidFill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0743" y="1082789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1032" y="130658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1032" y="1478661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0253" y="1066241"/>
            <a:ext cx="2792997" cy="49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baseline="3472" dirty="0">
                <a:solidFill>
                  <a:srgbClr val="ECF6F1"/>
                </a:solidFill>
                <a:latin typeface="Arial"/>
                <a:cs typeface="Arial"/>
              </a:rPr>
              <a:t>1  </a:t>
            </a:r>
            <a:r>
              <a:rPr sz="1200" b="1" spc="209" baseline="3472" dirty="0">
                <a:solidFill>
                  <a:srgbClr val="ECF6F1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46AA78"/>
                </a:solidFill>
                <a:latin typeface="Arial"/>
                <a:cs typeface="Arial"/>
                <a:hlinkClick r:id="rId3" action="ppaction://hlinksldjump"/>
              </a:rPr>
              <a:t>RDBMSs</a:t>
            </a:r>
            <a:endParaRPr sz="1050" dirty="0">
              <a:latin typeface="Arial"/>
              <a:cs typeface="Arial"/>
            </a:endParaRPr>
          </a:p>
          <a:p>
            <a:pPr marL="317500" marR="5080">
              <a:lnSpc>
                <a:spcPct val="102600"/>
              </a:lnSpc>
            </a:pPr>
            <a:r>
              <a:rPr sz="1050" spc="-50" dirty="0">
                <a:latin typeface="Arial"/>
                <a:cs typeface="Arial"/>
                <a:hlinkClick r:id="rId8" action="ppaction://hlinksldjump"/>
              </a:rPr>
              <a:t>From </a:t>
            </a:r>
            <a:r>
              <a:rPr sz="1050" spc="-45" dirty="0">
                <a:latin typeface="Arial"/>
                <a:cs typeface="Arial"/>
                <a:hlinkClick r:id="rId8" action="ppaction://hlinksldjump"/>
              </a:rPr>
              <a:t>conceptual </a:t>
            </a:r>
            <a:r>
              <a:rPr sz="1050" spc="-50" dirty="0">
                <a:latin typeface="Arial"/>
                <a:cs typeface="Arial"/>
                <a:hlinkClick r:id="rId8" action="ppaction://hlinksldjump"/>
              </a:rPr>
              <a:t>model </a:t>
            </a:r>
            <a:r>
              <a:rPr sz="1050" spc="10" dirty="0">
                <a:latin typeface="Arial"/>
                <a:cs typeface="Arial"/>
                <a:hlinkClick r:id="rId8" action="ppaction://hlinksldjump"/>
              </a:rPr>
              <a:t>to </a:t>
            </a:r>
            <a:r>
              <a:rPr sz="1050" spc="-35" dirty="0">
                <a:latin typeface="Arial"/>
                <a:cs typeface="Arial"/>
                <a:hlinkClick r:id="rId8" action="ppaction://hlinksldjump"/>
              </a:rPr>
              <a:t>ontology 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  <a:hlinkClick r:id="rId9" action="ppaction://hlinksldjump"/>
              </a:rPr>
              <a:t>From </a:t>
            </a:r>
            <a:r>
              <a:rPr sz="1050" spc="-35" dirty="0">
                <a:latin typeface="Arial"/>
                <a:cs typeface="Arial"/>
                <a:hlinkClick r:id="rId9" action="ppaction://hlinksldjump"/>
              </a:rPr>
              <a:t>data </a:t>
            </a:r>
            <a:r>
              <a:rPr sz="1050" spc="10" dirty="0">
                <a:latin typeface="Arial"/>
                <a:cs typeface="Arial"/>
                <a:hlinkClick r:id="rId9" action="ppaction://hlinksldjump"/>
              </a:rPr>
              <a:t>to</a:t>
            </a:r>
            <a:r>
              <a:rPr sz="1050" spc="24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50" spc="-35" dirty="0">
                <a:latin typeface="Arial"/>
                <a:cs typeface="Arial"/>
                <a:hlinkClick r:id="rId9" action="ppaction://hlinksldjump"/>
              </a:rPr>
              <a:t>ontology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0743" y="1835493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0253" y="1849082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6636" y="1818944"/>
            <a:ext cx="95021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45" dirty="0">
                <a:solidFill>
                  <a:srgbClr val="D9EDE4"/>
                </a:solidFill>
                <a:latin typeface="Arial"/>
                <a:cs typeface="Arial"/>
                <a:hlinkClick r:id="rId4" action="ppaction://hlinksldjump"/>
              </a:rPr>
              <a:t>Thesauri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0743" y="2244039"/>
            <a:ext cx="160096" cy="160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50253" y="2257640"/>
            <a:ext cx="812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BFDFC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41032" y="2467838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032" y="2639923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16636" y="2223132"/>
            <a:ext cx="2398014" cy="497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marR="1091565" indent="-139065">
              <a:lnSpc>
                <a:spcPct val="102600"/>
              </a:lnSpc>
            </a:pPr>
            <a:r>
              <a:rPr sz="1050" spc="-20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Natural </a:t>
            </a:r>
            <a:r>
              <a:rPr sz="1050" spc="-65" dirty="0">
                <a:solidFill>
                  <a:srgbClr val="D9EDE4"/>
                </a:solidFill>
                <a:latin typeface="Arial"/>
                <a:cs typeface="Arial"/>
                <a:hlinkClick r:id="rId5" action="ppaction://hlinksldjump"/>
              </a:rPr>
              <a:t>language </a:t>
            </a:r>
            <a:r>
              <a:rPr sz="1050" spc="-65" dirty="0">
                <a:solidFill>
                  <a:srgbClr val="D9EDE4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endParaRPr sz="105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5"/>
              </a:spcBef>
            </a:pP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Ontology </a:t>
            </a:r>
            <a:r>
              <a:rPr sz="1050" spc="-5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learning </a:t>
            </a:r>
            <a:r>
              <a:rPr sz="105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and </a:t>
            </a:r>
            <a:r>
              <a:rPr sz="1050" spc="5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050" spc="-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population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6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89811" y="430403"/>
            <a:ext cx="122872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r>
              <a:rPr sz="1400" spc="-1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6AA78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48102" y="1720680"/>
            <a:ext cx="1900162" cy="723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4292" y="1048234"/>
            <a:ext cx="340681" cy="3439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8322" y="1186313"/>
            <a:ext cx="112621" cy="376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8753" y="1491917"/>
            <a:ext cx="300355" cy="152400"/>
          </a:xfrm>
          <a:custGeom>
            <a:avLst/>
            <a:gdLst/>
            <a:ahLst/>
            <a:cxnLst/>
            <a:rect l="l" t="t" r="r" b="b"/>
            <a:pathLst>
              <a:path w="300355" h="152400">
                <a:moveTo>
                  <a:pt x="0" y="39300"/>
                </a:moveTo>
                <a:lnTo>
                  <a:pt x="3088" y="24003"/>
                </a:lnTo>
                <a:lnTo>
                  <a:pt x="11511" y="11511"/>
                </a:lnTo>
                <a:lnTo>
                  <a:pt x="24003" y="3088"/>
                </a:lnTo>
                <a:lnTo>
                  <a:pt x="39300" y="0"/>
                </a:lnTo>
                <a:lnTo>
                  <a:pt x="261611" y="0"/>
                </a:lnTo>
                <a:lnTo>
                  <a:pt x="276816" y="3088"/>
                </a:lnTo>
                <a:lnTo>
                  <a:pt x="289106" y="11511"/>
                </a:lnTo>
                <a:lnTo>
                  <a:pt x="297328" y="24003"/>
                </a:lnTo>
                <a:lnTo>
                  <a:pt x="300325" y="39300"/>
                </a:lnTo>
                <a:lnTo>
                  <a:pt x="300325" y="112621"/>
                </a:lnTo>
                <a:lnTo>
                  <a:pt x="297328" y="127918"/>
                </a:lnTo>
                <a:lnTo>
                  <a:pt x="289106" y="140410"/>
                </a:lnTo>
                <a:lnTo>
                  <a:pt x="276816" y="148833"/>
                </a:lnTo>
                <a:lnTo>
                  <a:pt x="261611" y="151922"/>
                </a:lnTo>
                <a:lnTo>
                  <a:pt x="39300" y="151922"/>
                </a:lnTo>
                <a:lnTo>
                  <a:pt x="24003" y="148833"/>
                </a:lnTo>
                <a:lnTo>
                  <a:pt x="11511" y="140410"/>
                </a:lnTo>
                <a:lnTo>
                  <a:pt x="3088" y="127918"/>
                </a:lnTo>
                <a:lnTo>
                  <a:pt x="0" y="112621"/>
                </a:lnTo>
                <a:lnTo>
                  <a:pt x="0" y="39300"/>
                </a:lnTo>
                <a:close/>
              </a:path>
            </a:pathLst>
          </a:custGeom>
          <a:ln w="11027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5650" y="1539429"/>
            <a:ext cx="192395" cy="3061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7274" y="1486404"/>
            <a:ext cx="339508" cy="2049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647" y="1428568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80" h="106044">
                <a:moveTo>
                  <a:pt x="53378" y="0"/>
                </a:moveTo>
                <a:lnTo>
                  <a:pt x="32664" y="4124"/>
                </a:lnTo>
                <a:lnTo>
                  <a:pt x="15690" y="15397"/>
                </a:lnTo>
                <a:lnTo>
                  <a:pt x="4215" y="32169"/>
                </a:lnTo>
                <a:lnTo>
                  <a:pt x="0" y="52791"/>
                </a:lnTo>
                <a:lnTo>
                  <a:pt x="4215" y="73413"/>
                </a:lnTo>
                <a:lnTo>
                  <a:pt x="15690" y="90185"/>
                </a:lnTo>
                <a:lnTo>
                  <a:pt x="32664" y="101458"/>
                </a:lnTo>
                <a:lnTo>
                  <a:pt x="53378" y="105583"/>
                </a:lnTo>
                <a:lnTo>
                  <a:pt x="73999" y="101458"/>
                </a:lnTo>
                <a:lnTo>
                  <a:pt x="90772" y="90185"/>
                </a:lnTo>
                <a:lnTo>
                  <a:pt x="102045" y="73413"/>
                </a:lnTo>
                <a:lnTo>
                  <a:pt x="106169" y="52791"/>
                </a:lnTo>
                <a:lnTo>
                  <a:pt x="102045" y="32169"/>
                </a:lnTo>
                <a:lnTo>
                  <a:pt x="90772" y="15397"/>
                </a:lnTo>
                <a:lnTo>
                  <a:pt x="73999" y="4124"/>
                </a:lnTo>
                <a:lnTo>
                  <a:pt x="533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6647" y="1428568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80" h="106044">
                <a:moveTo>
                  <a:pt x="106169" y="52791"/>
                </a:moveTo>
                <a:lnTo>
                  <a:pt x="102045" y="73413"/>
                </a:lnTo>
                <a:lnTo>
                  <a:pt x="90772" y="90185"/>
                </a:lnTo>
                <a:lnTo>
                  <a:pt x="73999" y="101458"/>
                </a:lnTo>
                <a:lnTo>
                  <a:pt x="53378" y="105583"/>
                </a:lnTo>
                <a:lnTo>
                  <a:pt x="32664" y="101458"/>
                </a:lnTo>
                <a:lnTo>
                  <a:pt x="15690" y="90185"/>
                </a:lnTo>
                <a:lnTo>
                  <a:pt x="4215" y="73413"/>
                </a:lnTo>
                <a:lnTo>
                  <a:pt x="0" y="52791"/>
                </a:lnTo>
                <a:lnTo>
                  <a:pt x="4215" y="32169"/>
                </a:lnTo>
                <a:lnTo>
                  <a:pt x="15690" y="15397"/>
                </a:lnTo>
                <a:lnTo>
                  <a:pt x="32664" y="4124"/>
                </a:lnTo>
                <a:lnTo>
                  <a:pt x="53378" y="0"/>
                </a:lnTo>
                <a:lnTo>
                  <a:pt x="73999" y="4124"/>
                </a:lnTo>
                <a:lnTo>
                  <a:pt x="90772" y="15397"/>
                </a:lnTo>
                <a:lnTo>
                  <a:pt x="102045" y="32169"/>
                </a:lnTo>
                <a:lnTo>
                  <a:pt x="106169" y="52791"/>
                </a:lnTo>
                <a:close/>
              </a:path>
            </a:pathLst>
          </a:custGeom>
          <a:ln w="1240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0110" y="145203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29915" y="0"/>
                </a:moveTo>
                <a:lnTo>
                  <a:pt x="18312" y="2272"/>
                </a:lnTo>
                <a:lnTo>
                  <a:pt x="8798" y="8505"/>
                </a:lnTo>
                <a:lnTo>
                  <a:pt x="2364" y="17817"/>
                </a:lnTo>
                <a:lnTo>
                  <a:pt x="0" y="29328"/>
                </a:lnTo>
                <a:lnTo>
                  <a:pt x="2364" y="40931"/>
                </a:lnTo>
                <a:lnTo>
                  <a:pt x="8798" y="50445"/>
                </a:lnTo>
                <a:lnTo>
                  <a:pt x="18312" y="56879"/>
                </a:lnTo>
                <a:lnTo>
                  <a:pt x="29915" y="59243"/>
                </a:lnTo>
                <a:lnTo>
                  <a:pt x="41426" y="56879"/>
                </a:lnTo>
                <a:lnTo>
                  <a:pt x="50738" y="50445"/>
                </a:lnTo>
                <a:lnTo>
                  <a:pt x="56970" y="40931"/>
                </a:lnTo>
                <a:lnTo>
                  <a:pt x="59243" y="29328"/>
                </a:lnTo>
                <a:lnTo>
                  <a:pt x="56970" y="17817"/>
                </a:lnTo>
                <a:lnTo>
                  <a:pt x="50738" y="8505"/>
                </a:lnTo>
                <a:lnTo>
                  <a:pt x="41426" y="2272"/>
                </a:lnTo>
                <a:lnTo>
                  <a:pt x="29915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4244" y="1445578"/>
            <a:ext cx="71120" cy="71755"/>
          </a:xfrm>
          <a:custGeom>
            <a:avLst/>
            <a:gdLst/>
            <a:ahLst/>
            <a:cxnLst/>
            <a:rect l="l" t="t" r="r" b="b"/>
            <a:pathLst>
              <a:path w="71119" h="71755">
                <a:moveTo>
                  <a:pt x="0" y="0"/>
                </a:moveTo>
                <a:lnTo>
                  <a:pt x="70975" y="71561"/>
                </a:lnTo>
              </a:path>
            </a:pathLst>
          </a:custGeom>
          <a:ln w="1240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4244" y="1445578"/>
            <a:ext cx="71120" cy="71755"/>
          </a:xfrm>
          <a:custGeom>
            <a:avLst/>
            <a:gdLst/>
            <a:ahLst/>
            <a:cxnLst/>
            <a:rect l="l" t="t" r="r" b="b"/>
            <a:pathLst>
              <a:path w="71119" h="71755">
                <a:moveTo>
                  <a:pt x="0" y="71561"/>
                </a:moveTo>
                <a:lnTo>
                  <a:pt x="70975" y="0"/>
                </a:lnTo>
              </a:path>
            </a:pathLst>
          </a:custGeom>
          <a:ln w="1240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29855" y="1449098"/>
            <a:ext cx="268605" cy="238125"/>
          </a:xfrm>
          <a:custGeom>
            <a:avLst/>
            <a:gdLst/>
            <a:ahLst/>
            <a:cxnLst/>
            <a:rect l="l" t="t" r="r" b="b"/>
            <a:pathLst>
              <a:path w="268605" h="238125">
                <a:moveTo>
                  <a:pt x="0" y="39300"/>
                </a:moveTo>
                <a:lnTo>
                  <a:pt x="3088" y="24003"/>
                </a:lnTo>
                <a:lnTo>
                  <a:pt x="11511" y="11511"/>
                </a:lnTo>
                <a:lnTo>
                  <a:pt x="24003" y="3088"/>
                </a:lnTo>
                <a:lnTo>
                  <a:pt x="39300" y="0"/>
                </a:lnTo>
                <a:lnTo>
                  <a:pt x="229349" y="0"/>
                </a:lnTo>
                <a:lnTo>
                  <a:pt x="244554" y="3088"/>
                </a:lnTo>
                <a:lnTo>
                  <a:pt x="256845" y="11511"/>
                </a:lnTo>
                <a:lnTo>
                  <a:pt x="265066" y="24003"/>
                </a:lnTo>
                <a:lnTo>
                  <a:pt x="268063" y="39300"/>
                </a:lnTo>
                <a:lnTo>
                  <a:pt x="268063" y="198261"/>
                </a:lnTo>
                <a:lnTo>
                  <a:pt x="265066" y="213558"/>
                </a:lnTo>
                <a:lnTo>
                  <a:pt x="256845" y="226050"/>
                </a:lnTo>
                <a:lnTo>
                  <a:pt x="244554" y="234473"/>
                </a:lnTo>
                <a:lnTo>
                  <a:pt x="229349" y="237561"/>
                </a:lnTo>
                <a:lnTo>
                  <a:pt x="39300" y="237561"/>
                </a:lnTo>
                <a:lnTo>
                  <a:pt x="24003" y="234473"/>
                </a:lnTo>
                <a:lnTo>
                  <a:pt x="11511" y="226050"/>
                </a:lnTo>
                <a:lnTo>
                  <a:pt x="3088" y="213558"/>
                </a:lnTo>
                <a:lnTo>
                  <a:pt x="0" y="198261"/>
                </a:lnTo>
                <a:lnTo>
                  <a:pt x="0" y="39300"/>
                </a:lnTo>
                <a:close/>
              </a:path>
            </a:pathLst>
          </a:custGeom>
          <a:ln w="11027">
            <a:solidFill>
              <a:srgbClr val="0000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87339" y="1496610"/>
            <a:ext cx="159547" cy="3026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9071" y="1582836"/>
            <a:ext cx="131392" cy="3730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78498" y="1503649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568" y="0"/>
                </a:lnTo>
              </a:path>
            </a:pathLst>
          </a:custGeom>
          <a:ln w="9189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75283" y="1535910"/>
            <a:ext cx="0" cy="64135"/>
          </a:xfrm>
          <a:custGeom>
            <a:avLst/>
            <a:gdLst/>
            <a:ahLst/>
            <a:cxnLst/>
            <a:rect l="l" t="t" r="r" b="b"/>
            <a:pathLst>
              <a:path h="64134">
                <a:moveTo>
                  <a:pt x="0" y="0"/>
                </a:moveTo>
                <a:lnTo>
                  <a:pt x="0" y="63936"/>
                </a:lnTo>
              </a:path>
            </a:pathLst>
          </a:custGeom>
          <a:ln w="9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69113" y="1531218"/>
            <a:ext cx="212090" cy="73025"/>
          </a:xfrm>
          <a:custGeom>
            <a:avLst/>
            <a:gdLst/>
            <a:ahLst/>
            <a:cxnLst/>
            <a:rect l="l" t="t" r="r" b="b"/>
            <a:pathLst>
              <a:path w="212090" h="73025">
                <a:moveTo>
                  <a:pt x="0" y="0"/>
                </a:moveTo>
                <a:lnTo>
                  <a:pt x="211752" y="0"/>
                </a:lnTo>
                <a:lnTo>
                  <a:pt x="211752" y="72734"/>
                </a:lnTo>
                <a:lnTo>
                  <a:pt x="0" y="72734"/>
                </a:lnTo>
                <a:lnTo>
                  <a:pt x="0" y="0"/>
                </a:lnTo>
                <a:close/>
              </a:path>
            </a:pathLst>
          </a:custGeom>
          <a:ln w="9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73219" y="1644426"/>
            <a:ext cx="168932" cy="2850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41240" y="1450270"/>
            <a:ext cx="168932" cy="3695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9947" y="1291310"/>
            <a:ext cx="135255" cy="200660"/>
          </a:xfrm>
          <a:custGeom>
            <a:avLst/>
            <a:gdLst/>
            <a:ahLst/>
            <a:cxnLst/>
            <a:rect l="l" t="t" r="r" b="b"/>
            <a:pathLst>
              <a:path w="135254" h="200659">
                <a:moveTo>
                  <a:pt x="0" y="200607"/>
                </a:moveTo>
                <a:lnTo>
                  <a:pt x="134911" y="0"/>
                </a:lnTo>
              </a:path>
            </a:pathLst>
          </a:custGeom>
          <a:ln w="1655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0336" y="1291310"/>
            <a:ext cx="64769" cy="73660"/>
          </a:xfrm>
          <a:custGeom>
            <a:avLst/>
            <a:gdLst/>
            <a:ahLst/>
            <a:cxnLst/>
            <a:rect l="l" t="t" r="r" b="b"/>
            <a:pathLst>
              <a:path w="64770" h="73659">
                <a:moveTo>
                  <a:pt x="64522" y="0"/>
                </a:moveTo>
                <a:lnTo>
                  <a:pt x="0" y="36367"/>
                </a:lnTo>
                <a:lnTo>
                  <a:pt x="55137" y="73321"/>
                </a:lnTo>
                <a:lnTo>
                  <a:pt x="64522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3297" y="1284271"/>
            <a:ext cx="78105" cy="86995"/>
          </a:xfrm>
          <a:custGeom>
            <a:avLst/>
            <a:gdLst/>
            <a:ahLst/>
            <a:cxnLst/>
            <a:rect l="l" t="t" r="r" b="b"/>
            <a:pathLst>
              <a:path w="78104" h="86994">
                <a:moveTo>
                  <a:pt x="5261" y="49852"/>
                </a:moveTo>
                <a:lnTo>
                  <a:pt x="60416" y="86812"/>
                </a:lnTo>
                <a:lnTo>
                  <a:pt x="62763" y="86812"/>
                </a:lnTo>
                <a:lnTo>
                  <a:pt x="68854" y="79187"/>
                </a:lnTo>
                <a:lnTo>
                  <a:pt x="55724" y="79187"/>
                </a:lnTo>
                <a:lnTo>
                  <a:pt x="56996" y="69250"/>
                </a:lnTo>
                <a:lnTo>
                  <a:pt x="28937" y="50445"/>
                </a:lnTo>
                <a:lnTo>
                  <a:pt x="7038" y="50445"/>
                </a:lnTo>
                <a:lnTo>
                  <a:pt x="5261" y="49852"/>
                </a:lnTo>
                <a:close/>
              </a:path>
              <a:path w="78104" h="86994">
                <a:moveTo>
                  <a:pt x="56996" y="69250"/>
                </a:moveTo>
                <a:lnTo>
                  <a:pt x="55724" y="79187"/>
                </a:lnTo>
                <a:lnTo>
                  <a:pt x="65696" y="75081"/>
                </a:lnTo>
                <a:lnTo>
                  <a:pt x="56996" y="69250"/>
                </a:lnTo>
                <a:close/>
              </a:path>
              <a:path w="78104" h="86994">
                <a:moveTo>
                  <a:pt x="78014" y="5865"/>
                </a:moveTo>
                <a:lnTo>
                  <a:pt x="65109" y="5865"/>
                </a:lnTo>
                <a:lnTo>
                  <a:pt x="74494" y="12318"/>
                </a:lnTo>
                <a:lnTo>
                  <a:pt x="63481" y="18582"/>
                </a:lnTo>
                <a:lnTo>
                  <a:pt x="56996" y="69250"/>
                </a:lnTo>
                <a:lnTo>
                  <a:pt x="65696" y="75081"/>
                </a:lnTo>
                <a:lnTo>
                  <a:pt x="55724" y="79187"/>
                </a:lnTo>
                <a:lnTo>
                  <a:pt x="68854" y="79187"/>
                </a:lnTo>
                <a:lnTo>
                  <a:pt x="78014" y="7625"/>
                </a:lnTo>
                <a:lnTo>
                  <a:pt x="78014" y="5865"/>
                </a:lnTo>
                <a:close/>
              </a:path>
              <a:path w="78104" h="86994">
                <a:moveTo>
                  <a:pt x="7625" y="35780"/>
                </a:moveTo>
                <a:lnTo>
                  <a:pt x="109" y="43589"/>
                </a:lnTo>
                <a:lnTo>
                  <a:pt x="2969" y="48355"/>
                </a:lnTo>
                <a:lnTo>
                  <a:pt x="3519" y="48685"/>
                </a:lnTo>
                <a:lnTo>
                  <a:pt x="5261" y="49852"/>
                </a:lnTo>
                <a:lnTo>
                  <a:pt x="7038" y="50445"/>
                </a:lnTo>
                <a:lnTo>
                  <a:pt x="10558" y="48685"/>
                </a:lnTo>
                <a:lnTo>
                  <a:pt x="19079" y="43838"/>
                </a:lnTo>
                <a:lnTo>
                  <a:pt x="10501" y="38082"/>
                </a:lnTo>
                <a:lnTo>
                  <a:pt x="7625" y="35780"/>
                </a:lnTo>
                <a:close/>
              </a:path>
              <a:path w="78104" h="86994">
                <a:moveTo>
                  <a:pt x="19079" y="43838"/>
                </a:moveTo>
                <a:lnTo>
                  <a:pt x="10558" y="48685"/>
                </a:lnTo>
                <a:lnTo>
                  <a:pt x="7038" y="50445"/>
                </a:lnTo>
                <a:lnTo>
                  <a:pt x="28937" y="50445"/>
                </a:lnTo>
                <a:lnTo>
                  <a:pt x="19079" y="43838"/>
                </a:lnTo>
                <a:close/>
              </a:path>
              <a:path w="78104" h="86994">
                <a:moveTo>
                  <a:pt x="2969" y="48355"/>
                </a:moveTo>
                <a:lnTo>
                  <a:pt x="3519" y="49272"/>
                </a:lnTo>
                <a:lnTo>
                  <a:pt x="5261" y="49852"/>
                </a:lnTo>
                <a:lnTo>
                  <a:pt x="3519" y="48685"/>
                </a:lnTo>
                <a:lnTo>
                  <a:pt x="2969" y="48355"/>
                </a:lnTo>
                <a:close/>
              </a:path>
              <a:path w="78104" h="86994">
                <a:moveTo>
                  <a:pt x="109" y="43589"/>
                </a:moveTo>
                <a:lnTo>
                  <a:pt x="586" y="46925"/>
                </a:lnTo>
                <a:lnTo>
                  <a:pt x="2969" y="48355"/>
                </a:lnTo>
                <a:lnTo>
                  <a:pt x="109" y="43589"/>
                </a:lnTo>
                <a:close/>
              </a:path>
              <a:path w="78104" h="86994">
                <a:moveTo>
                  <a:pt x="33245" y="35780"/>
                </a:moveTo>
                <a:lnTo>
                  <a:pt x="7625" y="35780"/>
                </a:lnTo>
                <a:lnTo>
                  <a:pt x="10558" y="38127"/>
                </a:lnTo>
                <a:lnTo>
                  <a:pt x="19079" y="43838"/>
                </a:lnTo>
                <a:lnTo>
                  <a:pt x="33245" y="35780"/>
                </a:lnTo>
                <a:close/>
              </a:path>
              <a:path w="78104" h="86994">
                <a:moveTo>
                  <a:pt x="55" y="43210"/>
                </a:moveTo>
                <a:lnTo>
                  <a:pt x="0" y="43406"/>
                </a:lnTo>
                <a:lnTo>
                  <a:pt x="109" y="43589"/>
                </a:lnTo>
                <a:lnTo>
                  <a:pt x="55" y="43210"/>
                </a:lnTo>
                <a:close/>
              </a:path>
              <a:path w="78104" h="86994">
                <a:moveTo>
                  <a:pt x="319" y="42286"/>
                </a:moveTo>
                <a:lnTo>
                  <a:pt x="0" y="42819"/>
                </a:lnTo>
                <a:lnTo>
                  <a:pt x="55" y="43210"/>
                </a:lnTo>
                <a:lnTo>
                  <a:pt x="319" y="42286"/>
                </a:lnTo>
                <a:close/>
              </a:path>
              <a:path w="78104" h="86994">
                <a:moveTo>
                  <a:pt x="3203" y="38082"/>
                </a:moveTo>
                <a:lnTo>
                  <a:pt x="1173" y="39300"/>
                </a:lnTo>
                <a:lnTo>
                  <a:pt x="319" y="42286"/>
                </a:lnTo>
                <a:lnTo>
                  <a:pt x="1759" y="39886"/>
                </a:lnTo>
                <a:lnTo>
                  <a:pt x="3203" y="38082"/>
                </a:lnTo>
                <a:close/>
              </a:path>
              <a:path w="78104" h="86994">
                <a:moveTo>
                  <a:pt x="6652" y="36105"/>
                </a:moveTo>
                <a:lnTo>
                  <a:pt x="4106" y="36954"/>
                </a:lnTo>
                <a:lnTo>
                  <a:pt x="3203" y="38082"/>
                </a:lnTo>
                <a:lnTo>
                  <a:pt x="4106" y="37540"/>
                </a:lnTo>
                <a:lnTo>
                  <a:pt x="6652" y="36105"/>
                </a:lnTo>
                <a:close/>
              </a:path>
              <a:path w="78104" h="86994">
                <a:moveTo>
                  <a:pt x="73321" y="0"/>
                </a:moveTo>
                <a:lnTo>
                  <a:pt x="70388" y="0"/>
                </a:lnTo>
                <a:lnTo>
                  <a:pt x="68628" y="1173"/>
                </a:lnTo>
                <a:lnTo>
                  <a:pt x="6652" y="36105"/>
                </a:lnTo>
                <a:lnTo>
                  <a:pt x="7625" y="35780"/>
                </a:lnTo>
                <a:lnTo>
                  <a:pt x="33245" y="35780"/>
                </a:lnTo>
                <a:lnTo>
                  <a:pt x="63481" y="18582"/>
                </a:lnTo>
                <a:lnTo>
                  <a:pt x="65109" y="5865"/>
                </a:lnTo>
                <a:lnTo>
                  <a:pt x="78014" y="5865"/>
                </a:lnTo>
                <a:lnTo>
                  <a:pt x="78014" y="5279"/>
                </a:lnTo>
                <a:lnTo>
                  <a:pt x="77427" y="2932"/>
                </a:lnTo>
                <a:lnTo>
                  <a:pt x="75081" y="1173"/>
                </a:lnTo>
                <a:lnTo>
                  <a:pt x="73321" y="0"/>
                </a:lnTo>
                <a:close/>
              </a:path>
              <a:path w="78104" h="86994">
                <a:moveTo>
                  <a:pt x="65109" y="5865"/>
                </a:moveTo>
                <a:lnTo>
                  <a:pt x="63481" y="18582"/>
                </a:lnTo>
                <a:lnTo>
                  <a:pt x="74494" y="12318"/>
                </a:lnTo>
                <a:lnTo>
                  <a:pt x="65109" y="5865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2117" y="1291310"/>
            <a:ext cx="98425" cy="200660"/>
          </a:xfrm>
          <a:custGeom>
            <a:avLst/>
            <a:gdLst/>
            <a:ahLst/>
            <a:cxnLst/>
            <a:rect l="l" t="t" r="r" b="b"/>
            <a:pathLst>
              <a:path w="98425" h="200659">
                <a:moveTo>
                  <a:pt x="97957" y="200607"/>
                </a:moveTo>
                <a:lnTo>
                  <a:pt x="0" y="0"/>
                </a:lnTo>
              </a:path>
            </a:pathLst>
          </a:custGeom>
          <a:ln w="16551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31530" y="1291310"/>
            <a:ext cx="60325" cy="74295"/>
          </a:xfrm>
          <a:custGeom>
            <a:avLst/>
            <a:gdLst/>
            <a:ahLst/>
            <a:cxnLst/>
            <a:rect l="l" t="t" r="r" b="b"/>
            <a:pathLst>
              <a:path w="60325" h="74294">
                <a:moveTo>
                  <a:pt x="586" y="0"/>
                </a:moveTo>
                <a:lnTo>
                  <a:pt x="0" y="73908"/>
                </a:lnTo>
                <a:lnTo>
                  <a:pt x="59830" y="44579"/>
                </a:lnTo>
                <a:lnTo>
                  <a:pt x="586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3905" y="1284271"/>
            <a:ext cx="74295" cy="88265"/>
          </a:xfrm>
          <a:custGeom>
            <a:avLst/>
            <a:gdLst/>
            <a:ahLst/>
            <a:cxnLst/>
            <a:rect l="l" t="t" r="r" b="b"/>
            <a:pathLst>
              <a:path w="74294" h="88265">
                <a:moveTo>
                  <a:pt x="14160" y="70532"/>
                </a:moveTo>
                <a:lnTo>
                  <a:pt x="4692" y="75081"/>
                </a:lnTo>
                <a:lnTo>
                  <a:pt x="1759" y="76254"/>
                </a:lnTo>
                <a:lnTo>
                  <a:pt x="1199" y="77560"/>
                </a:lnTo>
                <a:lnTo>
                  <a:pt x="1173" y="82315"/>
                </a:lnTo>
                <a:lnTo>
                  <a:pt x="1759" y="83293"/>
                </a:lnTo>
                <a:lnTo>
                  <a:pt x="3519" y="86812"/>
                </a:lnTo>
                <a:lnTo>
                  <a:pt x="7038" y="87985"/>
                </a:lnTo>
                <a:lnTo>
                  <a:pt x="10558" y="86812"/>
                </a:lnTo>
                <a:lnTo>
                  <a:pt x="12881" y="85662"/>
                </a:lnTo>
                <a:lnTo>
                  <a:pt x="14077" y="84466"/>
                </a:lnTo>
                <a:lnTo>
                  <a:pt x="14160" y="70532"/>
                </a:lnTo>
                <a:close/>
              </a:path>
              <a:path w="74294" h="88265">
                <a:moveTo>
                  <a:pt x="3519" y="86812"/>
                </a:moveTo>
                <a:lnTo>
                  <a:pt x="4106" y="87399"/>
                </a:lnTo>
                <a:lnTo>
                  <a:pt x="5279" y="87399"/>
                </a:lnTo>
                <a:lnTo>
                  <a:pt x="3519" y="86812"/>
                </a:lnTo>
                <a:close/>
              </a:path>
              <a:path w="74294" h="88265">
                <a:moveTo>
                  <a:pt x="12881" y="85662"/>
                </a:moveTo>
                <a:lnTo>
                  <a:pt x="10558" y="86812"/>
                </a:lnTo>
                <a:lnTo>
                  <a:pt x="8798" y="87399"/>
                </a:lnTo>
                <a:lnTo>
                  <a:pt x="11144" y="87399"/>
                </a:lnTo>
                <a:lnTo>
                  <a:pt x="12881" y="85662"/>
                </a:lnTo>
                <a:close/>
              </a:path>
              <a:path w="74294" h="88265">
                <a:moveTo>
                  <a:pt x="1173" y="82315"/>
                </a:moveTo>
                <a:lnTo>
                  <a:pt x="1173" y="84466"/>
                </a:lnTo>
                <a:lnTo>
                  <a:pt x="3519" y="86812"/>
                </a:lnTo>
                <a:lnTo>
                  <a:pt x="1759" y="83293"/>
                </a:lnTo>
                <a:lnTo>
                  <a:pt x="1173" y="82315"/>
                </a:lnTo>
                <a:close/>
              </a:path>
              <a:path w="74294" h="88265">
                <a:moveTo>
                  <a:pt x="55356" y="50742"/>
                </a:moveTo>
                <a:lnTo>
                  <a:pt x="14160" y="70532"/>
                </a:lnTo>
                <a:lnTo>
                  <a:pt x="14077" y="84466"/>
                </a:lnTo>
                <a:lnTo>
                  <a:pt x="12881" y="85662"/>
                </a:lnTo>
                <a:lnTo>
                  <a:pt x="69802" y="57484"/>
                </a:lnTo>
                <a:lnTo>
                  <a:pt x="72148" y="56897"/>
                </a:lnTo>
                <a:lnTo>
                  <a:pt x="63349" y="56897"/>
                </a:lnTo>
                <a:lnTo>
                  <a:pt x="55356" y="50742"/>
                </a:lnTo>
                <a:close/>
              </a:path>
              <a:path w="74294" h="88265">
                <a:moveTo>
                  <a:pt x="1199" y="77560"/>
                </a:moveTo>
                <a:lnTo>
                  <a:pt x="0" y="80360"/>
                </a:lnTo>
                <a:lnTo>
                  <a:pt x="1173" y="82315"/>
                </a:lnTo>
                <a:lnTo>
                  <a:pt x="1199" y="77560"/>
                </a:lnTo>
                <a:close/>
              </a:path>
              <a:path w="74294" h="88265">
                <a:moveTo>
                  <a:pt x="10558" y="0"/>
                </a:moveTo>
                <a:lnTo>
                  <a:pt x="7625" y="0"/>
                </a:lnTo>
                <a:lnTo>
                  <a:pt x="5865" y="1173"/>
                </a:lnTo>
                <a:lnTo>
                  <a:pt x="3519" y="1759"/>
                </a:lnTo>
                <a:lnTo>
                  <a:pt x="2346" y="4106"/>
                </a:lnTo>
                <a:lnTo>
                  <a:pt x="1759" y="6452"/>
                </a:lnTo>
                <a:lnTo>
                  <a:pt x="1199" y="77560"/>
                </a:lnTo>
                <a:lnTo>
                  <a:pt x="1759" y="76254"/>
                </a:lnTo>
                <a:lnTo>
                  <a:pt x="4692" y="75081"/>
                </a:lnTo>
                <a:lnTo>
                  <a:pt x="14160" y="70532"/>
                </a:lnTo>
                <a:lnTo>
                  <a:pt x="14566" y="19334"/>
                </a:lnTo>
                <a:lnTo>
                  <a:pt x="4692" y="11731"/>
                </a:lnTo>
                <a:lnTo>
                  <a:pt x="14664" y="7038"/>
                </a:lnTo>
                <a:lnTo>
                  <a:pt x="19174" y="7038"/>
                </a:lnTo>
                <a:lnTo>
                  <a:pt x="12318" y="1759"/>
                </a:lnTo>
                <a:lnTo>
                  <a:pt x="10558" y="0"/>
                </a:lnTo>
                <a:close/>
              </a:path>
              <a:path w="74294" h="88265">
                <a:moveTo>
                  <a:pt x="64522" y="46339"/>
                </a:moveTo>
                <a:lnTo>
                  <a:pt x="55356" y="50742"/>
                </a:lnTo>
                <a:lnTo>
                  <a:pt x="63349" y="56897"/>
                </a:lnTo>
                <a:lnTo>
                  <a:pt x="64522" y="46339"/>
                </a:lnTo>
                <a:close/>
              </a:path>
              <a:path w="74294" h="88265">
                <a:moveTo>
                  <a:pt x="70213" y="46339"/>
                </a:moveTo>
                <a:lnTo>
                  <a:pt x="64522" y="46339"/>
                </a:lnTo>
                <a:lnTo>
                  <a:pt x="63349" y="56897"/>
                </a:lnTo>
                <a:lnTo>
                  <a:pt x="72148" y="56897"/>
                </a:lnTo>
                <a:lnTo>
                  <a:pt x="73321" y="54551"/>
                </a:lnTo>
                <a:lnTo>
                  <a:pt x="73321" y="52204"/>
                </a:lnTo>
                <a:lnTo>
                  <a:pt x="73908" y="50445"/>
                </a:lnTo>
                <a:lnTo>
                  <a:pt x="72734" y="48098"/>
                </a:lnTo>
                <a:lnTo>
                  <a:pt x="70975" y="46925"/>
                </a:lnTo>
                <a:lnTo>
                  <a:pt x="70213" y="46339"/>
                </a:lnTo>
                <a:close/>
              </a:path>
              <a:path w="74294" h="88265">
                <a:moveTo>
                  <a:pt x="19174" y="7038"/>
                </a:moveTo>
                <a:lnTo>
                  <a:pt x="14664" y="7038"/>
                </a:lnTo>
                <a:lnTo>
                  <a:pt x="14566" y="19334"/>
                </a:lnTo>
                <a:lnTo>
                  <a:pt x="55356" y="50742"/>
                </a:lnTo>
                <a:lnTo>
                  <a:pt x="64522" y="46339"/>
                </a:lnTo>
                <a:lnTo>
                  <a:pt x="70213" y="46339"/>
                </a:lnTo>
                <a:lnTo>
                  <a:pt x="19174" y="7038"/>
                </a:lnTo>
                <a:close/>
              </a:path>
              <a:path w="74294" h="88265">
                <a:moveTo>
                  <a:pt x="14664" y="7038"/>
                </a:moveTo>
                <a:lnTo>
                  <a:pt x="4692" y="11731"/>
                </a:lnTo>
                <a:lnTo>
                  <a:pt x="14566" y="19334"/>
                </a:lnTo>
                <a:lnTo>
                  <a:pt x="14664" y="7038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31269" y="1567585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>
                <a:moveTo>
                  <a:pt x="133151" y="0"/>
                </a:moveTo>
                <a:lnTo>
                  <a:pt x="0" y="0"/>
                </a:lnTo>
              </a:path>
            </a:pathLst>
          </a:custGeom>
          <a:ln w="110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06046" y="1542949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5" h="50165">
                <a:moveTo>
                  <a:pt x="25222" y="0"/>
                </a:moveTo>
                <a:lnTo>
                  <a:pt x="15342" y="1952"/>
                </a:lnTo>
                <a:lnTo>
                  <a:pt x="7332" y="7258"/>
                </a:lnTo>
                <a:lnTo>
                  <a:pt x="1961" y="15095"/>
                </a:lnTo>
                <a:lnTo>
                  <a:pt x="0" y="24636"/>
                </a:lnTo>
                <a:lnTo>
                  <a:pt x="1961" y="34516"/>
                </a:lnTo>
                <a:lnTo>
                  <a:pt x="7332" y="42526"/>
                </a:lnTo>
                <a:lnTo>
                  <a:pt x="15342" y="47897"/>
                </a:lnTo>
                <a:lnTo>
                  <a:pt x="25222" y="49858"/>
                </a:lnTo>
                <a:lnTo>
                  <a:pt x="34763" y="47897"/>
                </a:lnTo>
                <a:lnTo>
                  <a:pt x="42599" y="42526"/>
                </a:lnTo>
                <a:lnTo>
                  <a:pt x="47906" y="34516"/>
                </a:lnTo>
                <a:lnTo>
                  <a:pt x="49858" y="24636"/>
                </a:lnTo>
                <a:lnTo>
                  <a:pt x="47906" y="15095"/>
                </a:lnTo>
                <a:lnTo>
                  <a:pt x="42599" y="7258"/>
                </a:lnTo>
                <a:lnTo>
                  <a:pt x="34763" y="1952"/>
                </a:lnTo>
                <a:lnTo>
                  <a:pt x="25222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06046" y="1542949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5" h="50165">
                <a:moveTo>
                  <a:pt x="9971" y="27568"/>
                </a:moveTo>
                <a:lnTo>
                  <a:pt x="586" y="27568"/>
                </a:lnTo>
                <a:lnTo>
                  <a:pt x="586" y="30501"/>
                </a:lnTo>
                <a:lnTo>
                  <a:pt x="1173" y="30501"/>
                </a:lnTo>
                <a:lnTo>
                  <a:pt x="1173" y="32848"/>
                </a:lnTo>
                <a:lnTo>
                  <a:pt x="1759" y="32848"/>
                </a:lnTo>
                <a:lnTo>
                  <a:pt x="1759" y="34607"/>
                </a:lnTo>
                <a:lnTo>
                  <a:pt x="2346" y="34607"/>
                </a:lnTo>
                <a:lnTo>
                  <a:pt x="2346" y="35780"/>
                </a:lnTo>
                <a:lnTo>
                  <a:pt x="2932" y="35780"/>
                </a:lnTo>
                <a:lnTo>
                  <a:pt x="3519" y="36367"/>
                </a:lnTo>
                <a:lnTo>
                  <a:pt x="3519" y="37540"/>
                </a:lnTo>
                <a:lnTo>
                  <a:pt x="4106" y="37540"/>
                </a:lnTo>
                <a:lnTo>
                  <a:pt x="4106" y="38713"/>
                </a:lnTo>
                <a:lnTo>
                  <a:pt x="4692" y="38713"/>
                </a:lnTo>
                <a:lnTo>
                  <a:pt x="5865" y="39886"/>
                </a:lnTo>
                <a:lnTo>
                  <a:pt x="5865" y="41060"/>
                </a:lnTo>
                <a:lnTo>
                  <a:pt x="6452" y="41060"/>
                </a:lnTo>
                <a:lnTo>
                  <a:pt x="9385" y="43992"/>
                </a:lnTo>
                <a:lnTo>
                  <a:pt x="10558" y="44579"/>
                </a:lnTo>
                <a:lnTo>
                  <a:pt x="11144" y="45166"/>
                </a:lnTo>
                <a:lnTo>
                  <a:pt x="13491" y="46339"/>
                </a:lnTo>
                <a:lnTo>
                  <a:pt x="14077" y="46925"/>
                </a:lnTo>
                <a:lnTo>
                  <a:pt x="15250" y="47512"/>
                </a:lnTo>
                <a:lnTo>
                  <a:pt x="17010" y="48098"/>
                </a:lnTo>
                <a:lnTo>
                  <a:pt x="19356" y="48685"/>
                </a:lnTo>
                <a:lnTo>
                  <a:pt x="22289" y="49272"/>
                </a:lnTo>
                <a:lnTo>
                  <a:pt x="27568" y="49858"/>
                </a:lnTo>
                <a:lnTo>
                  <a:pt x="27568" y="49272"/>
                </a:lnTo>
                <a:lnTo>
                  <a:pt x="37251" y="46165"/>
                </a:lnTo>
                <a:lnTo>
                  <a:pt x="43930" y="40473"/>
                </a:lnTo>
                <a:lnTo>
                  <a:pt x="28155" y="40473"/>
                </a:lnTo>
                <a:lnTo>
                  <a:pt x="21703" y="39886"/>
                </a:lnTo>
                <a:lnTo>
                  <a:pt x="19356" y="39300"/>
                </a:lnTo>
                <a:lnTo>
                  <a:pt x="18183" y="38713"/>
                </a:lnTo>
                <a:lnTo>
                  <a:pt x="17597" y="38127"/>
                </a:lnTo>
                <a:lnTo>
                  <a:pt x="16424" y="37540"/>
                </a:lnTo>
                <a:lnTo>
                  <a:pt x="15837" y="36954"/>
                </a:lnTo>
                <a:lnTo>
                  <a:pt x="14664" y="36367"/>
                </a:lnTo>
                <a:lnTo>
                  <a:pt x="13491" y="35194"/>
                </a:lnTo>
                <a:lnTo>
                  <a:pt x="12904" y="35194"/>
                </a:lnTo>
                <a:lnTo>
                  <a:pt x="12904" y="34021"/>
                </a:lnTo>
                <a:lnTo>
                  <a:pt x="12318" y="33434"/>
                </a:lnTo>
                <a:lnTo>
                  <a:pt x="11731" y="33434"/>
                </a:lnTo>
                <a:lnTo>
                  <a:pt x="11731" y="32261"/>
                </a:lnTo>
                <a:lnTo>
                  <a:pt x="11144" y="32261"/>
                </a:lnTo>
                <a:lnTo>
                  <a:pt x="11144" y="31088"/>
                </a:lnTo>
                <a:lnTo>
                  <a:pt x="10558" y="31088"/>
                </a:lnTo>
                <a:lnTo>
                  <a:pt x="10558" y="29915"/>
                </a:lnTo>
                <a:lnTo>
                  <a:pt x="9971" y="29915"/>
                </a:lnTo>
                <a:lnTo>
                  <a:pt x="9971" y="27568"/>
                </a:lnTo>
                <a:close/>
              </a:path>
              <a:path w="50165" h="50165">
                <a:moveTo>
                  <a:pt x="44579" y="9385"/>
                </a:moveTo>
                <a:lnTo>
                  <a:pt x="28155" y="9385"/>
                </a:lnTo>
                <a:lnTo>
                  <a:pt x="30501" y="9971"/>
                </a:lnTo>
                <a:lnTo>
                  <a:pt x="34021" y="11731"/>
                </a:lnTo>
                <a:lnTo>
                  <a:pt x="38127" y="15837"/>
                </a:lnTo>
                <a:lnTo>
                  <a:pt x="38127" y="17010"/>
                </a:lnTo>
                <a:lnTo>
                  <a:pt x="38713" y="17010"/>
                </a:lnTo>
                <a:lnTo>
                  <a:pt x="38713" y="18183"/>
                </a:lnTo>
                <a:lnTo>
                  <a:pt x="39300" y="18183"/>
                </a:lnTo>
                <a:lnTo>
                  <a:pt x="39300" y="19356"/>
                </a:lnTo>
                <a:lnTo>
                  <a:pt x="39886" y="19356"/>
                </a:lnTo>
                <a:lnTo>
                  <a:pt x="39886" y="21116"/>
                </a:lnTo>
                <a:lnTo>
                  <a:pt x="40473" y="21116"/>
                </a:lnTo>
                <a:lnTo>
                  <a:pt x="41206" y="29748"/>
                </a:lnTo>
                <a:lnTo>
                  <a:pt x="37452" y="38283"/>
                </a:lnTo>
                <a:lnTo>
                  <a:pt x="28155" y="39886"/>
                </a:lnTo>
                <a:lnTo>
                  <a:pt x="28155" y="40473"/>
                </a:lnTo>
                <a:lnTo>
                  <a:pt x="43930" y="40473"/>
                </a:lnTo>
                <a:lnTo>
                  <a:pt x="44256" y="40194"/>
                </a:lnTo>
                <a:lnTo>
                  <a:pt x="48490" y="31870"/>
                </a:lnTo>
                <a:lnTo>
                  <a:pt x="49858" y="21703"/>
                </a:lnTo>
                <a:lnTo>
                  <a:pt x="49272" y="21703"/>
                </a:lnTo>
                <a:lnTo>
                  <a:pt x="49272" y="18770"/>
                </a:lnTo>
                <a:lnTo>
                  <a:pt x="48685" y="18770"/>
                </a:lnTo>
                <a:lnTo>
                  <a:pt x="48685" y="16424"/>
                </a:lnTo>
                <a:lnTo>
                  <a:pt x="48098" y="16424"/>
                </a:lnTo>
                <a:lnTo>
                  <a:pt x="48098" y="15250"/>
                </a:lnTo>
                <a:lnTo>
                  <a:pt x="47512" y="15250"/>
                </a:lnTo>
                <a:lnTo>
                  <a:pt x="47512" y="14077"/>
                </a:lnTo>
                <a:lnTo>
                  <a:pt x="46925" y="14077"/>
                </a:lnTo>
                <a:lnTo>
                  <a:pt x="46925" y="12904"/>
                </a:lnTo>
                <a:lnTo>
                  <a:pt x="46339" y="12904"/>
                </a:lnTo>
                <a:lnTo>
                  <a:pt x="46339" y="11731"/>
                </a:lnTo>
                <a:lnTo>
                  <a:pt x="45752" y="11144"/>
                </a:lnTo>
                <a:lnTo>
                  <a:pt x="45166" y="11144"/>
                </a:lnTo>
                <a:lnTo>
                  <a:pt x="45166" y="9971"/>
                </a:lnTo>
                <a:lnTo>
                  <a:pt x="44579" y="9385"/>
                </a:lnTo>
                <a:close/>
              </a:path>
              <a:path w="50165" h="50165">
                <a:moveTo>
                  <a:pt x="28155" y="0"/>
                </a:moveTo>
                <a:lnTo>
                  <a:pt x="22289" y="0"/>
                </a:lnTo>
                <a:lnTo>
                  <a:pt x="12984" y="2961"/>
                </a:lnTo>
                <a:lnTo>
                  <a:pt x="5561" y="9249"/>
                </a:lnTo>
                <a:lnTo>
                  <a:pt x="929" y="17804"/>
                </a:lnTo>
                <a:lnTo>
                  <a:pt x="0" y="27568"/>
                </a:lnTo>
                <a:lnTo>
                  <a:pt x="9385" y="27568"/>
                </a:lnTo>
                <a:lnTo>
                  <a:pt x="8749" y="19894"/>
                </a:lnTo>
                <a:lnTo>
                  <a:pt x="9860" y="19894"/>
                </a:lnTo>
                <a:lnTo>
                  <a:pt x="12904" y="14664"/>
                </a:lnTo>
                <a:lnTo>
                  <a:pt x="15338" y="12210"/>
                </a:lnTo>
                <a:lnTo>
                  <a:pt x="18310" y="10225"/>
                </a:lnTo>
                <a:lnTo>
                  <a:pt x="21703" y="9385"/>
                </a:lnTo>
                <a:lnTo>
                  <a:pt x="44579" y="9385"/>
                </a:lnTo>
                <a:lnTo>
                  <a:pt x="39886" y="4692"/>
                </a:lnTo>
                <a:lnTo>
                  <a:pt x="38713" y="4106"/>
                </a:lnTo>
                <a:lnTo>
                  <a:pt x="38127" y="3519"/>
                </a:lnTo>
                <a:lnTo>
                  <a:pt x="34607" y="1759"/>
                </a:lnTo>
                <a:lnTo>
                  <a:pt x="31088" y="586"/>
                </a:lnTo>
                <a:lnTo>
                  <a:pt x="28155" y="0"/>
                </a:lnTo>
                <a:close/>
              </a:path>
              <a:path w="50165" h="50165">
                <a:moveTo>
                  <a:pt x="9860" y="19894"/>
                </a:moveTo>
                <a:lnTo>
                  <a:pt x="8749" y="19894"/>
                </a:lnTo>
                <a:lnTo>
                  <a:pt x="9746" y="20090"/>
                </a:lnTo>
                <a:lnTo>
                  <a:pt x="9860" y="1989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85558" y="156758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0" y="0"/>
                </a:moveTo>
                <a:lnTo>
                  <a:pt x="144296" y="0"/>
                </a:lnTo>
              </a:path>
            </a:pathLst>
          </a:custGeom>
          <a:ln w="110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05219" y="1542949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24636" y="0"/>
                </a:moveTo>
                <a:lnTo>
                  <a:pt x="15095" y="1952"/>
                </a:lnTo>
                <a:lnTo>
                  <a:pt x="7258" y="7258"/>
                </a:lnTo>
                <a:lnTo>
                  <a:pt x="1952" y="15095"/>
                </a:lnTo>
                <a:lnTo>
                  <a:pt x="0" y="24636"/>
                </a:lnTo>
                <a:lnTo>
                  <a:pt x="1952" y="34516"/>
                </a:lnTo>
                <a:lnTo>
                  <a:pt x="7258" y="42526"/>
                </a:lnTo>
                <a:lnTo>
                  <a:pt x="15095" y="47897"/>
                </a:lnTo>
                <a:lnTo>
                  <a:pt x="24636" y="49858"/>
                </a:lnTo>
                <a:lnTo>
                  <a:pt x="34516" y="47897"/>
                </a:lnTo>
                <a:lnTo>
                  <a:pt x="42526" y="42526"/>
                </a:lnTo>
                <a:lnTo>
                  <a:pt x="47897" y="34516"/>
                </a:lnTo>
                <a:lnTo>
                  <a:pt x="49858" y="24636"/>
                </a:lnTo>
                <a:lnTo>
                  <a:pt x="47897" y="15095"/>
                </a:lnTo>
                <a:lnTo>
                  <a:pt x="42526" y="7258"/>
                </a:lnTo>
                <a:lnTo>
                  <a:pt x="34516" y="1952"/>
                </a:lnTo>
                <a:lnTo>
                  <a:pt x="24636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05219" y="1542949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5">
                <a:moveTo>
                  <a:pt x="48810" y="28908"/>
                </a:moveTo>
                <a:lnTo>
                  <a:pt x="40581" y="28908"/>
                </a:lnTo>
                <a:lnTo>
                  <a:pt x="36954" y="34607"/>
                </a:lnTo>
                <a:lnTo>
                  <a:pt x="34607" y="36954"/>
                </a:lnTo>
                <a:lnTo>
                  <a:pt x="33434" y="37540"/>
                </a:lnTo>
                <a:lnTo>
                  <a:pt x="32848" y="38127"/>
                </a:lnTo>
                <a:lnTo>
                  <a:pt x="30501" y="39300"/>
                </a:lnTo>
                <a:lnTo>
                  <a:pt x="28155" y="39886"/>
                </a:lnTo>
                <a:lnTo>
                  <a:pt x="28155" y="40473"/>
                </a:lnTo>
                <a:lnTo>
                  <a:pt x="5865" y="40473"/>
                </a:lnTo>
                <a:lnTo>
                  <a:pt x="9385" y="43992"/>
                </a:lnTo>
                <a:lnTo>
                  <a:pt x="10558" y="44579"/>
                </a:lnTo>
                <a:lnTo>
                  <a:pt x="11144" y="45166"/>
                </a:lnTo>
                <a:lnTo>
                  <a:pt x="12318" y="45752"/>
                </a:lnTo>
                <a:lnTo>
                  <a:pt x="15358" y="48812"/>
                </a:lnTo>
                <a:lnTo>
                  <a:pt x="27568" y="49858"/>
                </a:lnTo>
                <a:lnTo>
                  <a:pt x="27568" y="49272"/>
                </a:lnTo>
                <a:lnTo>
                  <a:pt x="36987" y="46217"/>
                </a:lnTo>
                <a:lnTo>
                  <a:pt x="43948" y="40337"/>
                </a:lnTo>
                <a:lnTo>
                  <a:pt x="48292" y="32179"/>
                </a:lnTo>
                <a:lnTo>
                  <a:pt x="48810" y="28908"/>
                </a:lnTo>
                <a:close/>
              </a:path>
              <a:path w="50164" h="50165">
                <a:moveTo>
                  <a:pt x="12904" y="34607"/>
                </a:moveTo>
                <a:lnTo>
                  <a:pt x="2346" y="34607"/>
                </a:lnTo>
                <a:lnTo>
                  <a:pt x="2346" y="35780"/>
                </a:lnTo>
                <a:lnTo>
                  <a:pt x="2932" y="35780"/>
                </a:lnTo>
                <a:lnTo>
                  <a:pt x="2932" y="36954"/>
                </a:lnTo>
                <a:lnTo>
                  <a:pt x="3519" y="36954"/>
                </a:lnTo>
                <a:lnTo>
                  <a:pt x="3519" y="38127"/>
                </a:lnTo>
                <a:lnTo>
                  <a:pt x="4106" y="38127"/>
                </a:lnTo>
                <a:lnTo>
                  <a:pt x="5279" y="39300"/>
                </a:lnTo>
                <a:lnTo>
                  <a:pt x="5279" y="40473"/>
                </a:lnTo>
                <a:lnTo>
                  <a:pt x="28155" y="40473"/>
                </a:lnTo>
                <a:lnTo>
                  <a:pt x="21703" y="39886"/>
                </a:lnTo>
                <a:lnTo>
                  <a:pt x="19356" y="39300"/>
                </a:lnTo>
                <a:lnTo>
                  <a:pt x="17010" y="38127"/>
                </a:lnTo>
                <a:lnTo>
                  <a:pt x="16424" y="37540"/>
                </a:lnTo>
                <a:lnTo>
                  <a:pt x="15250" y="36954"/>
                </a:lnTo>
                <a:lnTo>
                  <a:pt x="12904" y="34607"/>
                </a:lnTo>
                <a:close/>
              </a:path>
              <a:path w="50164" h="50165">
                <a:moveTo>
                  <a:pt x="11731" y="32848"/>
                </a:moveTo>
                <a:lnTo>
                  <a:pt x="1759" y="32848"/>
                </a:lnTo>
                <a:lnTo>
                  <a:pt x="1759" y="34607"/>
                </a:lnTo>
                <a:lnTo>
                  <a:pt x="12318" y="34607"/>
                </a:lnTo>
                <a:lnTo>
                  <a:pt x="12318" y="33434"/>
                </a:lnTo>
                <a:lnTo>
                  <a:pt x="11731" y="32848"/>
                </a:lnTo>
                <a:close/>
              </a:path>
              <a:path w="50164" h="50165">
                <a:moveTo>
                  <a:pt x="9971" y="28155"/>
                </a:moveTo>
                <a:lnTo>
                  <a:pt x="586" y="28155"/>
                </a:lnTo>
                <a:lnTo>
                  <a:pt x="586" y="31088"/>
                </a:lnTo>
                <a:lnTo>
                  <a:pt x="1173" y="31088"/>
                </a:lnTo>
                <a:lnTo>
                  <a:pt x="1173" y="32848"/>
                </a:lnTo>
                <a:lnTo>
                  <a:pt x="11144" y="32848"/>
                </a:lnTo>
                <a:lnTo>
                  <a:pt x="11144" y="31674"/>
                </a:lnTo>
                <a:lnTo>
                  <a:pt x="10558" y="31674"/>
                </a:lnTo>
                <a:lnTo>
                  <a:pt x="10558" y="30501"/>
                </a:lnTo>
                <a:lnTo>
                  <a:pt x="9971" y="30501"/>
                </a:lnTo>
                <a:lnTo>
                  <a:pt x="9971" y="28155"/>
                </a:lnTo>
                <a:close/>
              </a:path>
              <a:path w="50164" h="50165">
                <a:moveTo>
                  <a:pt x="44579" y="9385"/>
                </a:moveTo>
                <a:lnTo>
                  <a:pt x="28155" y="9385"/>
                </a:lnTo>
                <a:lnTo>
                  <a:pt x="30501" y="9971"/>
                </a:lnTo>
                <a:lnTo>
                  <a:pt x="32848" y="11144"/>
                </a:lnTo>
                <a:lnTo>
                  <a:pt x="33434" y="11731"/>
                </a:lnTo>
                <a:lnTo>
                  <a:pt x="34607" y="12318"/>
                </a:lnTo>
                <a:lnTo>
                  <a:pt x="37540" y="15250"/>
                </a:lnTo>
                <a:lnTo>
                  <a:pt x="37540" y="16424"/>
                </a:lnTo>
                <a:lnTo>
                  <a:pt x="38127" y="16424"/>
                </a:lnTo>
                <a:lnTo>
                  <a:pt x="38713" y="17010"/>
                </a:lnTo>
                <a:lnTo>
                  <a:pt x="38713" y="18183"/>
                </a:lnTo>
                <a:lnTo>
                  <a:pt x="39300" y="18183"/>
                </a:lnTo>
                <a:lnTo>
                  <a:pt x="39300" y="19356"/>
                </a:lnTo>
                <a:lnTo>
                  <a:pt x="39886" y="19356"/>
                </a:lnTo>
                <a:lnTo>
                  <a:pt x="39886" y="21703"/>
                </a:lnTo>
                <a:lnTo>
                  <a:pt x="40473" y="21703"/>
                </a:lnTo>
                <a:lnTo>
                  <a:pt x="39632" y="29563"/>
                </a:lnTo>
                <a:lnTo>
                  <a:pt x="40581" y="28908"/>
                </a:lnTo>
                <a:lnTo>
                  <a:pt x="48810" y="28908"/>
                </a:lnTo>
                <a:lnTo>
                  <a:pt x="49858" y="22289"/>
                </a:lnTo>
                <a:lnTo>
                  <a:pt x="49272" y="22289"/>
                </a:lnTo>
                <a:lnTo>
                  <a:pt x="49272" y="18770"/>
                </a:lnTo>
                <a:lnTo>
                  <a:pt x="48685" y="18770"/>
                </a:lnTo>
                <a:lnTo>
                  <a:pt x="48685" y="17010"/>
                </a:lnTo>
                <a:lnTo>
                  <a:pt x="48098" y="17010"/>
                </a:lnTo>
                <a:lnTo>
                  <a:pt x="48098" y="15250"/>
                </a:lnTo>
                <a:lnTo>
                  <a:pt x="47512" y="15250"/>
                </a:lnTo>
                <a:lnTo>
                  <a:pt x="47512" y="14077"/>
                </a:lnTo>
                <a:lnTo>
                  <a:pt x="46925" y="14077"/>
                </a:lnTo>
                <a:lnTo>
                  <a:pt x="46925" y="12904"/>
                </a:lnTo>
                <a:lnTo>
                  <a:pt x="46339" y="12318"/>
                </a:lnTo>
                <a:lnTo>
                  <a:pt x="45752" y="12318"/>
                </a:lnTo>
                <a:lnTo>
                  <a:pt x="45752" y="11144"/>
                </a:lnTo>
                <a:lnTo>
                  <a:pt x="45166" y="10558"/>
                </a:lnTo>
                <a:lnTo>
                  <a:pt x="44579" y="10558"/>
                </a:lnTo>
                <a:lnTo>
                  <a:pt x="44579" y="9385"/>
                </a:lnTo>
                <a:close/>
              </a:path>
              <a:path w="50164" h="50165">
                <a:moveTo>
                  <a:pt x="28155" y="0"/>
                </a:moveTo>
                <a:lnTo>
                  <a:pt x="21703" y="0"/>
                </a:lnTo>
                <a:lnTo>
                  <a:pt x="12291" y="3241"/>
                </a:lnTo>
                <a:lnTo>
                  <a:pt x="5062" y="9597"/>
                </a:lnTo>
                <a:lnTo>
                  <a:pt x="733" y="18183"/>
                </a:lnTo>
                <a:lnTo>
                  <a:pt x="0" y="28155"/>
                </a:lnTo>
                <a:lnTo>
                  <a:pt x="9385" y="28155"/>
                </a:lnTo>
                <a:lnTo>
                  <a:pt x="9212" y="20686"/>
                </a:lnTo>
                <a:lnTo>
                  <a:pt x="8906" y="20686"/>
                </a:lnTo>
                <a:lnTo>
                  <a:pt x="12318" y="15250"/>
                </a:lnTo>
                <a:lnTo>
                  <a:pt x="15250" y="12318"/>
                </a:lnTo>
                <a:lnTo>
                  <a:pt x="16424" y="11731"/>
                </a:lnTo>
                <a:lnTo>
                  <a:pt x="17010" y="11144"/>
                </a:lnTo>
                <a:lnTo>
                  <a:pt x="19356" y="9971"/>
                </a:lnTo>
                <a:lnTo>
                  <a:pt x="21703" y="9385"/>
                </a:lnTo>
                <a:lnTo>
                  <a:pt x="44579" y="9385"/>
                </a:lnTo>
                <a:lnTo>
                  <a:pt x="40473" y="5279"/>
                </a:lnTo>
                <a:lnTo>
                  <a:pt x="39300" y="4692"/>
                </a:lnTo>
                <a:lnTo>
                  <a:pt x="38713" y="4106"/>
                </a:lnTo>
                <a:lnTo>
                  <a:pt x="34705" y="1593"/>
                </a:lnTo>
                <a:lnTo>
                  <a:pt x="33248" y="860"/>
                </a:lnTo>
                <a:lnTo>
                  <a:pt x="28155" y="0"/>
                </a:lnTo>
                <a:close/>
              </a:path>
              <a:path w="50164" h="50165">
                <a:moveTo>
                  <a:pt x="9209" y="20539"/>
                </a:moveTo>
                <a:lnTo>
                  <a:pt x="8906" y="20686"/>
                </a:lnTo>
                <a:lnTo>
                  <a:pt x="9212" y="20686"/>
                </a:lnTo>
                <a:lnTo>
                  <a:pt x="9209" y="20539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4604" y="1391613"/>
            <a:ext cx="97155" cy="61594"/>
          </a:xfrm>
          <a:custGeom>
            <a:avLst/>
            <a:gdLst/>
            <a:ahLst/>
            <a:cxnLst/>
            <a:rect l="l" t="t" r="r" b="b"/>
            <a:pathLst>
              <a:path w="97155" h="61594">
                <a:moveTo>
                  <a:pt x="96784" y="0"/>
                </a:moveTo>
                <a:lnTo>
                  <a:pt x="0" y="61590"/>
                </a:lnTo>
              </a:path>
            </a:pathLst>
          </a:custGeom>
          <a:ln w="9189">
            <a:solidFill>
              <a:srgbClr val="80008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7403" y="1391613"/>
            <a:ext cx="71120" cy="57150"/>
          </a:xfrm>
          <a:custGeom>
            <a:avLst/>
            <a:gdLst/>
            <a:ahLst/>
            <a:cxnLst/>
            <a:rect l="l" t="t" r="r" b="b"/>
            <a:pathLst>
              <a:path w="71120" h="57150">
                <a:moveTo>
                  <a:pt x="0" y="0"/>
                </a:moveTo>
                <a:lnTo>
                  <a:pt x="70975" y="56897"/>
                </a:lnTo>
              </a:path>
            </a:pathLst>
          </a:custGeom>
          <a:ln w="9189">
            <a:solidFill>
              <a:srgbClr val="80008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0001" y="1767019"/>
            <a:ext cx="1966985" cy="66341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90633" y="972777"/>
            <a:ext cx="10541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0" dirty="0">
                <a:latin typeface="Arial"/>
                <a:cs typeface="Arial"/>
              </a:rPr>
              <a:t>A</a:t>
            </a:r>
            <a:endParaRPr sz="8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51744" y="3365112"/>
            <a:ext cx="205104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z="600" b="1" spc="-5" dirty="0">
                <a:latin typeface="Arial"/>
                <a:cs typeface="Arial"/>
              </a:rPr>
              <a:t>7</a:t>
            </a:fld>
            <a:r>
              <a:rPr sz="600" b="1" spc="50" dirty="0">
                <a:latin typeface="Arial"/>
                <a:cs typeface="Arial"/>
              </a:rPr>
              <a:t>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5492" y="1779316"/>
            <a:ext cx="10541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0" dirty="0"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39498" y="1779316"/>
            <a:ext cx="10541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b="1" spc="10" dirty="0">
                <a:latin typeface="Arial"/>
                <a:cs typeface="Arial"/>
              </a:rPr>
              <a:t>C</a:t>
            </a:r>
            <a:endParaRPr sz="8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35664" y="988505"/>
            <a:ext cx="2150745" cy="72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161290" indent="-69215">
              <a:lnSpc>
                <a:spcPct val="105000"/>
              </a:lnSpc>
            </a:pP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For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each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Person</a:t>
            </a:r>
            <a:r>
              <a:rPr sz="550" spc="10" dirty="0">
                <a:solidFill>
                  <a:srgbClr val="006400"/>
                </a:solidFill>
                <a:latin typeface="Tahoma"/>
                <a:cs typeface="Tahoma"/>
              </a:rPr>
              <a:t>,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exactly one of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the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following holds: 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some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Author </a:t>
            </a:r>
            <a:r>
              <a:rPr sz="550" spc="10" dirty="0">
                <a:solidFill>
                  <a:srgbClr val="006400"/>
                </a:solidFill>
                <a:latin typeface="Tahoma"/>
                <a:cs typeface="Tahoma"/>
              </a:rPr>
              <a:t>is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that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Person</a:t>
            </a:r>
            <a:r>
              <a:rPr sz="550" spc="10" dirty="0">
                <a:latin typeface="Tahoma"/>
                <a:cs typeface="Tahoma"/>
              </a:rPr>
              <a:t>;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some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Editor </a:t>
            </a:r>
            <a:r>
              <a:rPr sz="550" spc="5" dirty="0">
                <a:solidFill>
                  <a:srgbClr val="006400"/>
                </a:solidFill>
                <a:latin typeface="Tahoma"/>
                <a:cs typeface="Tahoma"/>
              </a:rPr>
              <a:t>is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that</a:t>
            </a:r>
            <a:r>
              <a:rPr sz="550" b="1" spc="40" dirty="0">
                <a:solidFill>
                  <a:srgbClr val="0000CD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Person</a:t>
            </a:r>
            <a:r>
              <a:rPr sz="550" spc="10" dirty="0">
                <a:latin typeface="Tahoma"/>
                <a:cs typeface="Tahoma"/>
              </a:rPr>
              <a:t>.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It is possible that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more than one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Author </a:t>
            </a:r>
            <a:r>
              <a:rPr sz="550" spc="10" dirty="0">
                <a:solidFill>
                  <a:srgbClr val="006400"/>
                </a:solidFill>
                <a:latin typeface="Tahoma"/>
                <a:cs typeface="Tahoma"/>
              </a:rPr>
              <a:t>writes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the</a:t>
            </a:r>
            <a:r>
              <a:rPr sz="550" b="1" spc="-25" dirty="0">
                <a:solidFill>
                  <a:srgbClr val="0000CD"/>
                </a:solidFill>
                <a:latin typeface="Tahoma"/>
                <a:cs typeface="Tahoma"/>
              </a:rPr>
              <a:t>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same</a:t>
            </a:r>
            <a:endParaRPr sz="55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spcBef>
                <a:spcPts val="35"/>
              </a:spcBef>
            </a:pPr>
            <a:r>
              <a:rPr sz="550" spc="15" dirty="0">
                <a:solidFill>
                  <a:srgbClr val="800080"/>
                </a:solidFill>
                <a:latin typeface="Tahoma"/>
                <a:cs typeface="Tahoma"/>
              </a:rPr>
              <a:t>Book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and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that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the same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Author </a:t>
            </a:r>
            <a:r>
              <a:rPr sz="550" spc="10" dirty="0">
                <a:solidFill>
                  <a:srgbClr val="006400"/>
                </a:solidFill>
                <a:latin typeface="Tahoma"/>
                <a:cs typeface="Tahoma"/>
              </a:rPr>
              <a:t>writes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more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than one</a:t>
            </a:r>
            <a:r>
              <a:rPr sz="550" b="1" spc="-5" dirty="0">
                <a:solidFill>
                  <a:srgbClr val="0000CD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Book</a:t>
            </a:r>
            <a:r>
              <a:rPr sz="550" spc="10" dirty="0">
                <a:latin typeface="Tahoma"/>
                <a:cs typeface="Tahoma"/>
              </a:rPr>
              <a:t>.</a:t>
            </a:r>
            <a:endParaRPr sz="550">
              <a:latin typeface="Tahoma"/>
              <a:cs typeface="Tahoma"/>
            </a:endParaRPr>
          </a:p>
          <a:p>
            <a:pPr marL="55880" marR="31750" indent="-43815">
              <a:lnSpc>
                <a:spcPct val="105700"/>
              </a:lnSpc>
            </a:pP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Each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Book</a:t>
            </a:r>
            <a:r>
              <a:rPr sz="550" spc="10" dirty="0">
                <a:latin typeface="Tahoma"/>
                <a:cs typeface="Tahoma"/>
              </a:rPr>
              <a:t>,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Author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combination occurs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at most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once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in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the  population of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Author </a:t>
            </a:r>
            <a:r>
              <a:rPr sz="550" spc="10" dirty="0">
                <a:solidFill>
                  <a:srgbClr val="006400"/>
                </a:solidFill>
                <a:latin typeface="Tahoma"/>
                <a:cs typeface="Tahoma"/>
              </a:rPr>
              <a:t>writes</a:t>
            </a:r>
            <a:r>
              <a:rPr sz="550" spc="-25" dirty="0">
                <a:solidFill>
                  <a:srgbClr val="006400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Book</a:t>
            </a:r>
            <a:r>
              <a:rPr sz="550" spc="10" dirty="0">
                <a:latin typeface="Tahoma"/>
                <a:cs typeface="Tahoma"/>
              </a:rPr>
              <a:t>.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Each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Author </a:t>
            </a:r>
            <a:r>
              <a:rPr sz="550" spc="10" dirty="0">
                <a:solidFill>
                  <a:srgbClr val="006400"/>
                </a:solidFill>
                <a:latin typeface="Tahoma"/>
                <a:cs typeface="Tahoma"/>
              </a:rPr>
              <a:t>writes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some</a:t>
            </a:r>
            <a:r>
              <a:rPr sz="550" b="1" spc="-35" dirty="0">
                <a:solidFill>
                  <a:srgbClr val="0000CD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Book</a:t>
            </a:r>
            <a:r>
              <a:rPr sz="550" spc="10" dirty="0">
                <a:latin typeface="Tahoma"/>
                <a:cs typeface="Tahoma"/>
              </a:rPr>
              <a:t>.</a:t>
            </a:r>
            <a:endParaRPr sz="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For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each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Book</a:t>
            </a:r>
            <a:r>
              <a:rPr sz="550" spc="10" dirty="0">
                <a:solidFill>
                  <a:srgbClr val="006400"/>
                </a:solidFill>
                <a:latin typeface="Tahoma"/>
                <a:cs typeface="Tahoma"/>
              </a:rPr>
              <a:t>, </a:t>
            </a:r>
            <a:r>
              <a:rPr sz="550" b="1" spc="15" dirty="0">
                <a:solidFill>
                  <a:srgbClr val="0000CD"/>
                </a:solidFill>
                <a:latin typeface="Tahoma"/>
                <a:cs typeface="Tahoma"/>
              </a:rPr>
              <a:t>some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Author </a:t>
            </a:r>
            <a:r>
              <a:rPr sz="550" spc="10" dirty="0">
                <a:solidFill>
                  <a:srgbClr val="006400"/>
                </a:solidFill>
                <a:latin typeface="Tahoma"/>
                <a:cs typeface="Tahoma"/>
              </a:rPr>
              <a:t>writes </a:t>
            </a:r>
            <a:r>
              <a:rPr sz="550" b="1" spc="10" dirty="0">
                <a:solidFill>
                  <a:srgbClr val="0000CD"/>
                </a:solidFill>
                <a:latin typeface="Tahoma"/>
                <a:cs typeface="Tahoma"/>
              </a:rPr>
              <a:t>that</a:t>
            </a:r>
            <a:r>
              <a:rPr sz="550" b="1" spc="5" dirty="0">
                <a:solidFill>
                  <a:srgbClr val="0000CD"/>
                </a:solidFill>
                <a:latin typeface="Tahoma"/>
                <a:cs typeface="Tahoma"/>
              </a:rPr>
              <a:t> </a:t>
            </a:r>
            <a:r>
              <a:rPr sz="550" spc="10" dirty="0">
                <a:solidFill>
                  <a:srgbClr val="800080"/>
                </a:solidFill>
                <a:latin typeface="Tahoma"/>
                <a:cs typeface="Tahoma"/>
              </a:rPr>
              <a:t>Book</a:t>
            </a:r>
            <a:r>
              <a:rPr sz="550" spc="10" dirty="0">
                <a:latin typeface="Tahoma"/>
                <a:cs typeface="Tahoma"/>
              </a:rPr>
              <a:t>.</a:t>
            </a:r>
            <a:endParaRPr sz="5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18244" y="2046664"/>
            <a:ext cx="605790" cy="9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b="1" dirty="0">
                <a:latin typeface="Arial"/>
                <a:cs typeface="Arial"/>
              </a:rPr>
              <a:t>{disjoint,complete}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89482" y="430403"/>
            <a:ext cx="22294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46AA78"/>
                </a:solidFill>
                <a:latin typeface="Arial"/>
                <a:cs typeface="Arial"/>
              </a:rPr>
              <a:t>(Re-)using </a:t>
            </a:r>
            <a:r>
              <a:rPr sz="1400" spc="-55" dirty="0">
                <a:solidFill>
                  <a:srgbClr val="46AA78"/>
                </a:solidFill>
                <a:latin typeface="Arial"/>
                <a:cs typeface="Arial"/>
              </a:rPr>
              <a:t>conceptual</a:t>
            </a:r>
            <a:r>
              <a:rPr sz="1400" spc="150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46AA78"/>
                </a:solidFill>
                <a:latin typeface="Arial"/>
                <a:cs typeface="Arial"/>
              </a:rPr>
              <a:t>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2117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59383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197594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551" y="235804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4394" y="1135466"/>
            <a:ext cx="3890455" cy="144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buFont typeface="Arial"/>
              <a:buChar char="•"/>
            </a:pPr>
            <a:r>
              <a:rPr sz="1050" spc="-55" dirty="0">
                <a:latin typeface="Arial"/>
                <a:cs typeface="Arial"/>
              </a:rPr>
              <a:t>Recall differences </a:t>
            </a:r>
            <a:r>
              <a:rPr sz="1050" spc="-70" dirty="0">
                <a:latin typeface="Arial"/>
                <a:cs typeface="Arial"/>
              </a:rPr>
              <a:t>between </a:t>
            </a:r>
            <a:r>
              <a:rPr sz="1050" spc="-45" dirty="0">
                <a:latin typeface="Arial"/>
                <a:cs typeface="Arial"/>
              </a:rPr>
              <a:t>conceptual </a:t>
            </a:r>
            <a:r>
              <a:rPr sz="1050" spc="-65" dirty="0">
                <a:latin typeface="Arial"/>
                <a:cs typeface="Arial"/>
              </a:rPr>
              <a:t>models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45" dirty="0">
                <a:latin typeface="Arial"/>
                <a:cs typeface="Arial"/>
              </a:rPr>
              <a:t>ontologies  </a:t>
            </a:r>
            <a:r>
              <a:rPr sz="1050" spc="-25" dirty="0">
                <a:latin typeface="Arial"/>
                <a:cs typeface="Arial"/>
              </a:rPr>
              <a:t>(lecture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1)</a:t>
            </a:r>
            <a:endParaRPr sz="1050" dirty="0">
              <a:latin typeface="Arial"/>
              <a:cs typeface="Arial"/>
            </a:endParaRPr>
          </a:p>
          <a:p>
            <a:pPr marL="184150" marR="34798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85" dirty="0">
                <a:latin typeface="Arial"/>
                <a:cs typeface="Arial"/>
              </a:rPr>
              <a:t>We </a:t>
            </a:r>
            <a:r>
              <a:rPr sz="1050" spc="-70" dirty="0">
                <a:latin typeface="Arial"/>
                <a:cs typeface="Arial"/>
              </a:rPr>
              <a:t>may be </a:t>
            </a:r>
            <a:r>
              <a:rPr sz="1050" spc="-60" dirty="0">
                <a:latin typeface="Arial"/>
                <a:cs typeface="Arial"/>
              </a:rPr>
              <a:t>able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85" dirty="0">
                <a:latin typeface="Arial"/>
                <a:cs typeface="Arial"/>
              </a:rPr>
              <a:t>reuse </a:t>
            </a:r>
            <a:r>
              <a:rPr sz="1050" spc="-90" dirty="0">
                <a:latin typeface="Arial"/>
                <a:cs typeface="Arial"/>
              </a:rPr>
              <a:t>some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95" dirty="0">
                <a:latin typeface="Arial"/>
                <a:cs typeface="Arial"/>
              </a:rPr>
              <a:t>classes </a:t>
            </a:r>
            <a:r>
              <a:rPr sz="1050" spc="-60" dirty="0">
                <a:latin typeface="Arial"/>
                <a:cs typeface="Arial"/>
              </a:rPr>
              <a:t>and </a:t>
            </a:r>
            <a:r>
              <a:rPr sz="1050" spc="-15" dirty="0">
                <a:latin typeface="Arial"/>
                <a:cs typeface="Arial"/>
              </a:rPr>
              <a:t>their  </a:t>
            </a:r>
            <a:r>
              <a:rPr sz="1050" spc="-55" dirty="0">
                <a:latin typeface="Arial"/>
                <a:cs typeface="Arial"/>
              </a:rPr>
              <a:t>associations</a:t>
            </a:r>
            <a:endParaRPr sz="1050" dirty="0">
              <a:latin typeface="Arial"/>
              <a:cs typeface="Arial"/>
            </a:endParaRPr>
          </a:p>
          <a:p>
            <a:pPr marL="184150" marR="100330" indent="-171450">
              <a:lnSpc>
                <a:spcPct val="102600"/>
              </a:lnSpc>
              <a:spcBef>
                <a:spcPts val="300"/>
              </a:spcBef>
              <a:buFont typeface="Arial"/>
              <a:buChar char="•"/>
            </a:pPr>
            <a:r>
              <a:rPr sz="1050" spc="-15" dirty="0">
                <a:latin typeface="Arial"/>
                <a:cs typeface="Arial"/>
              </a:rPr>
              <a:t>First </a:t>
            </a:r>
            <a:r>
              <a:rPr sz="1050" spc="-55" dirty="0">
                <a:latin typeface="Arial"/>
                <a:cs typeface="Arial"/>
              </a:rPr>
              <a:t>step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address: </a:t>
            </a:r>
            <a:r>
              <a:rPr sz="1050" spc="-40" dirty="0">
                <a:latin typeface="Arial"/>
                <a:cs typeface="Arial"/>
              </a:rPr>
              <a:t>most </a:t>
            </a:r>
            <a:r>
              <a:rPr sz="1050" spc="-20" dirty="0">
                <a:latin typeface="Arial"/>
                <a:cs typeface="Arial"/>
              </a:rPr>
              <a:t>of </a:t>
            </a:r>
            <a:r>
              <a:rPr sz="1050" spc="-55" dirty="0">
                <a:latin typeface="Arial"/>
                <a:cs typeface="Arial"/>
              </a:rPr>
              <a:t>those diagrams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25" dirty="0">
                <a:latin typeface="Arial"/>
                <a:cs typeface="Arial"/>
              </a:rPr>
              <a:t>informal,  </a:t>
            </a:r>
            <a:r>
              <a:rPr sz="1050" spc="-45" dirty="0">
                <a:latin typeface="Arial"/>
                <a:cs typeface="Arial"/>
              </a:rPr>
              <a:t>ontologies </a:t>
            </a:r>
            <a:r>
              <a:rPr sz="1050" spc="-80" dirty="0">
                <a:latin typeface="Arial"/>
                <a:cs typeface="Arial"/>
              </a:rPr>
              <a:t>are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logic-based</a:t>
            </a:r>
            <a:endParaRPr sz="1050" dirty="0">
              <a:latin typeface="Arial"/>
              <a:cs typeface="Arial"/>
            </a:endParaRPr>
          </a:p>
          <a:p>
            <a:pPr marL="184150" marR="181610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45" dirty="0">
                <a:latin typeface="Arial"/>
                <a:cs typeface="Arial"/>
              </a:rPr>
              <a:t>(sub step: </a:t>
            </a:r>
            <a:r>
              <a:rPr sz="1050" spc="-40" dirty="0">
                <a:latin typeface="Arial"/>
                <a:cs typeface="Arial"/>
              </a:rPr>
              <a:t>there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20" dirty="0">
                <a:latin typeface="Arial"/>
                <a:cs typeface="Arial"/>
              </a:rPr>
              <a:t>multiple </a:t>
            </a:r>
            <a:r>
              <a:rPr sz="1050" spc="-40" dirty="0">
                <a:latin typeface="Arial"/>
                <a:cs typeface="Arial"/>
              </a:rPr>
              <a:t>formalisations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10" dirty="0">
                <a:latin typeface="Arial"/>
                <a:cs typeface="Arial"/>
              </a:rPr>
              <a:t>UML, </a:t>
            </a:r>
            <a:r>
              <a:rPr sz="1050" spc="-60" dirty="0">
                <a:latin typeface="Arial"/>
                <a:cs typeface="Arial"/>
              </a:rPr>
              <a:t>ER,  </a:t>
            </a:r>
            <a:r>
              <a:rPr sz="1050" spc="-30" dirty="0">
                <a:latin typeface="Arial"/>
                <a:cs typeface="Arial"/>
              </a:rPr>
              <a:t>ORM, </a:t>
            </a:r>
            <a:r>
              <a:rPr sz="1050" spc="-5" dirty="0">
                <a:latin typeface="Arial"/>
                <a:cs typeface="Arial"/>
              </a:rPr>
              <a:t>...; </a:t>
            </a:r>
            <a:r>
              <a:rPr sz="1050" spc="-40" dirty="0">
                <a:latin typeface="Arial"/>
                <a:cs typeface="Arial"/>
              </a:rPr>
              <a:t>which </a:t>
            </a:r>
            <a:r>
              <a:rPr sz="1050" spc="-80" dirty="0">
                <a:latin typeface="Arial"/>
                <a:cs typeface="Arial"/>
              </a:rPr>
              <a:t>one 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70" dirty="0">
                <a:latin typeface="Arial"/>
                <a:cs typeface="Arial"/>
              </a:rPr>
              <a:t>choose,  </a:t>
            </a:r>
            <a:r>
              <a:rPr sz="1050" spc="-50" dirty="0">
                <a:latin typeface="Arial"/>
                <a:cs typeface="Arial"/>
              </a:rPr>
              <a:t>or  </a:t>
            </a:r>
            <a:r>
              <a:rPr sz="1050" spc="-80" dirty="0">
                <a:latin typeface="Arial"/>
                <a:cs typeface="Arial"/>
              </a:rPr>
              <a:t>make  </a:t>
            </a:r>
            <a:r>
              <a:rPr sz="1050" spc="-85" dirty="0">
                <a:latin typeface="Arial"/>
                <a:cs typeface="Arial"/>
              </a:rPr>
              <a:t>a  </a:t>
            </a:r>
            <a:r>
              <a:rPr sz="1050" spc="-75" dirty="0">
                <a:latin typeface="Arial"/>
                <a:cs typeface="Arial"/>
              </a:rPr>
              <a:t>new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one?)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8/31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4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28"/>
          <p:cNvSpPr txBox="1"/>
          <p:nvPr/>
        </p:nvSpPr>
        <p:spPr>
          <a:xfrm>
            <a:off x="2004986" y="37668"/>
            <a:ext cx="6048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0" name="object 40"/>
          <p:cNvSpPr txBox="1"/>
          <p:nvPr/>
        </p:nvSpPr>
        <p:spPr>
          <a:xfrm>
            <a:off x="3891889" y="37667"/>
            <a:ext cx="718211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6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573" y="33230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2273" y="333579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1033" y="331547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969" y="328897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352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9112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6754" y="32849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15" y="330277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5DD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50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650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0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225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449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856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2255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50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10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449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856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300" y="37668"/>
            <a:ext cx="34798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solidFill>
                  <a:srgbClr val="22553B"/>
                </a:solidFill>
                <a:latin typeface="Arial"/>
                <a:cs typeface="Arial"/>
                <a:hlinkClick r:id="rId3" action="ppaction://hlinksldjump"/>
              </a:rPr>
              <a:t>RDBMSs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303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07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311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15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1936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2329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04986" y="37668"/>
            <a:ext cx="528663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20" dirty="0">
                <a:solidFill>
                  <a:srgbClr val="90AA9D"/>
                </a:solidFill>
                <a:latin typeface="Arial"/>
                <a:cs typeface="Arial"/>
                <a:hlinkClick r:id="rId4" action="ppaction://hlinksldjump"/>
              </a:rPr>
              <a:t>Thesauri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17238" y="157063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7238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67645" y="21826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72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76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80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8445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88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692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19638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70044" y="27946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0A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91889" y="37668"/>
            <a:ext cx="718211" cy="92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Natural</a:t>
            </a:r>
            <a:r>
              <a:rPr sz="600" b="1" spc="-1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30" dirty="0">
                <a:solidFill>
                  <a:srgbClr val="90AA9D"/>
                </a:solidFill>
                <a:latin typeface="Arial"/>
                <a:cs typeface="Arial"/>
                <a:hlinkClick r:id="rId5" action="ppaction://hlinksldjump"/>
              </a:rPr>
              <a:t>language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25167" y="430403"/>
            <a:ext cx="9575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solidFill>
                  <a:srgbClr val="46AA78"/>
                </a:solidFill>
                <a:latin typeface="Arial"/>
                <a:cs typeface="Arial"/>
              </a:rPr>
              <a:t>Toy</a:t>
            </a:r>
            <a:r>
              <a:rPr sz="1400" spc="5" dirty="0">
                <a:solidFill>
                  <a:srgbClr val="46AA78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46AA78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2551" y="128055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2551" y="149058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2551" y="170061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551" y="2082723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4395" y="1166233"/>
            <a:ext cx="3890455" cy="978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marR="5080" indent="-171450">
              <a:lnSpc>
                <a:spcPct val="125299"/>
              </a:lnSpc>
              <a:buFont typeface="Arial"/>
              <a:buChar char="•"/>
            </a:pPr>
            <a:r>
              <a:rPr sz="1050" spc="-60" dirty="0">
                <a:latin typeface="Arial"/>
                <a:cs typeface="Arial"/>
              </a:rPr>
              <a:t>Exercise: </a:t>
            </a:r>
            <a:r>
              <a:rPr sz="1050" spc="-50" dirty="0">
                <a:latin typeface="Arial"/>
                <a:cs typeface="Arial"/>
              </a:rPr>
              <a:t>formalise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50" dirty="0">
                <a:latin typeface="Arial"/>
                <a:cs typeface="Arial"/>
              </a:rPr>
              <a:t>example(s) </a:t>
            </a:r>
            <a:r>
              <a:rPr sz="1050" spc="-20" dirty="0">
                <a:latin typeface="Arial"/>
                <a:cs typeface="Arial"/>
              </a:rPr>
              <a:t>from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60" dirty="0">
                <a:latin typeface="Arial"/>
                <a:cs typeface="Arial"/>
              </a:rPr>
              <a:t>previous </a:t>
            </a:r>
            <a:r>
              <a:rPr sz="1050" spc="-55" dirty="0">
                <a:latin typeface="Arial"/>
                <a:cs typeface="Arial"/>
              </a:rPr>
              <a:t>slide  </a:t>
            </a:r>
            <a:r>
              <a:rPr sz="1050" spc="-25" dirty="0">
                <a:latin typeface="Arial"/>
                <a:cs typeface="Arial"/>
              </a:rPr>
              <a:t>Note:  </a:t>
            </a:r>
            <a:r>
              <a:rPr sz="1050" spc="-65" dirty="0">
                <a:latin typeface="Arial"/>
                <a:cs typeface="Arial"/>
              </a:rPr>
              <a:t>you  </a:t>
            </a:r>
            <a:r>
              <a:rPr sz="1050" spc="-70" dirty="0">
                <a:latin typeface="Arial"/>
                <a:cs typeface="Arial"/>
              </a:rPr>
              <a:t>may  be  </a:t>
            </a:r>
            <a:r>
              <a:rPr sz="1050" spc="-35" dirty="0">
                <a:latin typeface="Arial"/>
                <a:cs typeface="Arial"/>
              </a:rPr>
              <a:t>lenient </a:t>
            </a:r>
            <a:r>
              <a:rPr sz="1050" spc="10" dirty="0">
                <a:latin typeface="Arial"/>
                <a:cs typeface="Arial"/>
              </a:rPr>
              <a:t>to </a:t>
            </a:r>
            <a:r>
              <a:rPr sz="1050" spc="-45" dirty="0">
                <a:latin typeface="Arial"/>
                <a:cs typeface="Arial"/>
              </a:rPr>
              <a:t>yourself, </a:t>
            </a:r>
            <a:r>
              <a:rPr sz="1050" spc="-25" dirty="0">
                <a:latin typeface="Arial"/>
                <a:cs typeface="Arial"/>
              </a:rPr>
              <a:t>for </a:t>
            </a:r>
            <a:r>
              <a:rPr sz="1050" spc="-65" dirty="0">
                <a:latin typeface="Arial"/>
                <a:cs typeface="Arial"/>
              </a:rPr>
              <a:t>now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...</a:t>
            </a:r>
            <a:endParaRPr sz="1050" dirty="0">
              <a:latin typeface="Arial"/>
              <a:cs typeface="Arial"/>
            </a:endParaRPr>
          </a:p>
          <a:p>
            <a:pPr marL="184150" marR="156845" indent="-171450">
              <a:lnSpc>
                <a:spcPct val="102699"/>
              </a:lnSpc>
              <a:spcBef>
                <a:spcPts val="295"/>
              </a:spcBef>
              <a:buFont typeface="Arial"/>
              <a:buChar char="•"/>
            </a:pPr>
            <a:r>
              <a:rPr sz="1050" spc="-35" dirty="0">
                <a:latin typeface="Arial"/>
                <a:cs typeface="Arial"/>
              </a:rPr>
              <a:t>The </a:t>
            </a:r>
            <a:r>
              <a:rPr sz="1050" spc="-65" dirty="0">
                <a:latin typeface="Arial"/>
                <a:cs typeface="Arial"/>
              </a:rPr>
              <a:t>models </a:t>
            </a:r>
            <a:r>
              <a:rPr sz="1050" spc="-80" dirty="0">
                <a:latin typeface="Arial"/>
                <a:cs typeface="Arial"/>
              </a:rPr>
              <a:t>are </a:t>
            </a:r>
            <a:r>
              <a:rPr sz="1050" spc="-30" dirty="0">
                <a:latin typeface="Arial"/>
                <a:cs typeface="Arial"/>
              </a:rPr>
              <a:t>actually </a:t>
            </a:r>
            <a:r>
              <a:rPr sz="1050" spc="-10" dirty="0">
                <a:latin typeface="Arial"/>
                <a:cs typeface="Arial"/>
              </a:rPr>
              <a:t>not </a:t>
            </a:r>
            <a:r>
              <a:rPr sz="1050" spc="-40" dirty="0">
                <a:latin typeface="Arial"/>
                <a:cs typeface="Arial"/>
              </a:rPr>
              <a:t>exactly </a:t>
            </a:r>
            <a:r>
              <a:rPr sz="1050" spc="-30" dirty="0">
                <a:latin typeface="Arial"/>
                <a:cs typeface="Arial"/>
              </a:rPr>
              <a:t>the </a:t>
            </a:r>
            <a:r>
              <a:rPr sz="1050" spc="-80" dirty="0">
                <a:latin typeface="Arial"/>
                <a:cs typeface="Arial"/>
              </a:rPr>
              <a:t>same, </a:t>
            </a:r>
            <a:r>
              <a:rPr sz="1050" spc="-25" dirty="0">
                <a:latin typeface="Arial"/>
                <a:cs typeface="Arial"/>
              </a:rPr>
              <a:t>notably:  </a:t>
            </a:r>
            <a:r>
              <a:rPr sz="1050" spc="-15" dirty="0">
                <a:latin typeface="Arial"/>
                <a:cs typeface="Arial"/>
              </a:rPr>
              <a:t>attributes, </a:t>
            </a:r>
            <a:r>
              <a:rPr sz="1050" spc="-30" dirty="0">
                <a:latin typeface="Arial"/>
                <a:cs typeface="Arial"/>
              </a:rPr>
              <a:t>identifiers, </a:t>
            </a:r>
            <a:r>
              <a:rPr sz="1050" spc="-15" dirty="0">
                <a:latin typeface="Arial"/>
                <a:cs typeface="Arial"/>
              </a:rPr>
              <a:t>DL </a:t>
            </a:r>
            <a:r>
              <a:rPr sz="1050" spc="-45" dirty="0">
                <a:latin typeface="Arial"/>
                <a:cs typeface="Arial"/>
              </a:rPr>
              <a:t>role 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spc="-55" dirty="0">
                <a:latin typeface="Arial"/>
                <a:cs typeface="Arial"/>
              </a:rPr>
              <a:t>components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85" dirty="0">
                <a:latin typeface="Courier New"/>
                <a:cs typeface="Courier New"/>
              </a:rPr>
              <a:t>Editor</a:t>
            </a:r>
            <a:r>
              <a:rPr sz="1050" spc="-335" dirty="0">
                <a:latin typeface="Courier New"/>
                <a:cs typeface="Courier New"/>
              </a:rPr>
              <a:t> </a:t>
            </a:r>
            <a:r>
              <a:rPr sz="1050" i="1" spc="-335" dirty="0" smtClean="0">
                <a:latin typeface="Menlo"/>
                <a:cs typeface="Menlo"/>
              </a:rPr>
              <a:t> </a:t>
            </a:r>
            <a:r>
              <a:rPr sz="1050" spc="-75" dirty="0">
                <a:latin typeface="Courier New"/>
                <a:cs typeface="Courier New"/>
              </a:rPr>
              <a:t>Person</a:t>
            </a:r>
            <a:r>
              <a:rPr sz="1050" spc="-75" dirty="0">
                <a:latin typeface="Arial"/>
                <a:cs typeface="Arial"/>
              </a:rPr>
              <a:t>,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i="1" spc="-75" dirty="0">
                <a:latin typeface="Menlo"/>
                <a:cs typeface="Menlo"/>
              </a:rPr>
              <a:t>∃</a:t>
            </a:r>
            <a:r>
              <a:rPr sz="1050" spc="-75" dirty="0">
                <a:latin typeface="Courier New"/>
                <a:cs typeface="Courier New"/>
              </a:rPr>
              <a:t>writes</a:t>
            </a:r>
            <a:r>
              <a:rPr sz="1050" i="1" spc="-75" dirty="0">
                <a:latin typeface="Arial"/>
                <a:cs typeface="Arial"/>
              </a:rPr>
              <a:t>.</a:t>
            </a:r>
            <a:r>
              <a:rPr sz="1050" spc="-75" dirty="0">
                <a:latin typeface="Courier New"/>
                <a:cs typeface="Courier New"/>
              </a:rPr>
              <a:t>Book</a:t>
            </a:r>
            <a:r>
              <a:rPr sz="1050" spc="-335" dirty="0">
                <a:latin typeface="Courier New"/>
                <a:cs typeface="Courier New"/>
              </a:rPr>
              <a:t> </a:t>
            </a:r>
            <a:r>
              <a:rPr lang="en-US" sz="1050" i="1" spc="175" dirty="0">
                <a:latin typeface="Menlo"/>
                <a:cs typeface="Menlo"/>
              </a:rPr>
              <a:t> </a:t>
            </a:r>
            <a:r>
              <a:rPr sz="1050" i="1" spc="-335" dirty="0" smtClean="0">
                <a:latin typeface="Menlo"/>
                <a:cs typeface="Menlo"/>
              </a:rPr>
              <a:t> </a:t>
            </a:r>
            <a:r>
              <a:rPr sz="1050" spc="-75" dirty="0">
                <a:latin typeface="Courier New"/>
                <a:cs typeface="Courier New"/>
              </a:rPr>
              <a:t>Author</a:t>
            </a:r>
            <a:r>
              <a:rPr sz="1050" spc="-75" dirty="0">
                <a:latin typeface="Arial"/>
                <a:cs typeface="Arial"/>
              </a:rPr>
              <a:t>,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...,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64444" y="3365112"/>
            <a:ext cx="19240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35" dirty="0">
                <a:latin typeface="Arial"/>
                <a:cs typeface="Arial"/>
              </a:rPr>
              <a:t>9/31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4394" y="2182901"/>
            <a:ext cx="38904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85" dirty="0">
                <a:latin typeface="Courier New"/>
                <a:cs typeface="Courier New"/>
              </a:rPr>
              <a:t>Author</a:t>
            </a:r>
            <a:r>
              <a:rPr sz="1050" spc="-330" dirty="0">
                <a:latin typeface="Courier New"/>
                <a:cs typeface="Courier New"/>
              </a:rPr>
              <a:t> </a:t>
            </a:r>
            <a:r>
              <a:rPr lang="en-US" sz="1050" i="1" spc="175" dirty="0">
                <a:latin typeface="Menlo"/>
                <a:cs typeface="Menlo"/>
              </a:rPr>
              <a:t> </a:t>
            </a:r>
            <a:r>
              <a:rPr lang="en-US" sz="1050" i="1" spc="-450" dirty="0">
                <a:latin typeface="Menlo"/>
                <a:cs typeface="Menlo"/>
              </a:rPr>
              <a:t> </a:t>
            </a:r>
            <a:r>
              <a:rPr sz="1050" spc="195" dirty="0" smtClean="0">
                <a:latin typeface="Arial"/>
                <a:cs typeface="Arial"/>
              </a:rPr>
              <a:t>=</a:t>
            </a:r>
            <a:r>
              <a:rPr sz="1050" spc="10" dirty="0" smtClean="0">
                <a:latin typeface="Arial"/>
                <a:cs typeface="Arial"/>
              </a:rPr>
              <a:t> </a:t>
            </a:r>
            <a:r>
              <a:rPr sz="1050" spc="-85" dirty="0">
                <a:latin typeface="Courier New"/>
                <a:cs typeface="Courier New"/>
              </a:rPr>
              <a:t>1</a:t>
            </a:r>
            <a:r>
              <a:rPr sz="1050" spc="-450" dirty="0">
                <a:latin typeface="Courier New"/>
                <a:cs typeface="Courier New"/>
              </a:rPr>
              <a:t> </a:t>
            </a:r>
            <a:r>
              <a:rPr sz="1050" spc="-80" dirty="0">
                <a:latin typeface="Courier New"/>
                <a:cs typeface="Courier New"/>
              </a:rPr>
              <a:t>writes</a:t>
            </a:r>
            <a:r>
              <a:rPr sz="1050" i="1" spc="-80" dirty="0">
                <a:latin typeface="Arial"/>
                <a:cs typeface="Arial"/>
              </a:rPr>
              <a:t>.</a:t>
            </a:r>
            <a:r>
              <a:rPr sz="1050" spc="-80" dirty="0">
                <a:latin typeface="Courier New"/>
                <a:cs typeface="Courier New"/>
              </a:rPr>
              <a:t>Book</a:t>
            </a:r>
            <a:r>
              <a:rPr sz="1050" spc="-270" dirty="0">
                <a:latin typeface="Courier New"/>
                <a:cs typeface="Courier New"/>
              </a:rPr>
              <a:t> </a:t>
            </a:r>
            <a:r>
              <a:rPr sz="1050" spc="-15" dirty="0">
                <a:latin typeface="Arial"/>
                <a:cs typeface="Arial"/>
              </a:rPr>
              <a:t>(or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i="1" spc="-55" dirty="0">
                <a:latin typeface="Menlo"/>
                <a:cs typeface="Menlo"/>
              </a:rPr>
              <a:t>∃</a:t>
            </a:r>
            <a:r>
              <a:rPr sz="1050" i="1" spc="-270" dirty="0">
                <a:latin typeface="Menlo"/>
                <a:cs typeface="Menlo"/>
              </a:rPr>
              <a:t> </a:t>
            </a:r>
            <a:r>
              <a:rPr sz="1050" dirty="0">
                <a:latin typeface="Arial"/>
                <a:cs typeface="Arial"/>
              </a:rPr>
              <a:t>with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i="1" spc="175" dirty="0">
                <a:latin typeface="Menlo"/>
                <a:cs typeface="Menlo"/>
              </a:rPr>
              <a:t>≤</a:t>
            </a:r>
            <a:r>
              <a:rPr sz="1050" i="1" spc="-330" dirty="0">
                <a:latin typeface="Menlo"/>
                <a:cs typeface="Menlo"/>
              </a:rPr>
              <a:t> </a:t>
            </a:r>
            <a:r>
              <a:rPr sz="1050" spc="-30" dirty="0">
                <a:latin typeface="Arial"/>
                <a:cs typeface="Arial"/>
              </a:rPr>
              <a:t>1—what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difference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4394" y="2354973"/>
            <a:ext cx="168065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85" dirty="0">
                <a:latin typeface="Arial"/>
                <a:cs typeface="Arial"/>
              </a:rPr>
              <a:t>does  </a:t>
            </a:r>
            <a:r>
              <a:rPr sz="1050" spc="45" dirty="0">
                <a:latin typeface="Arial"/>
                <a:cs typeface="Arial"/>
              </a:rPr>
              <a:t>it </a:t>
            </a:r>
            <a:r>
              <a:rPr sz="1050" spc="-50" dirty="0">
                <a:latin typeface="Arial"/>
                <a:cs typeface="Arial"/>
              </a:rPr>
              <a:t>make?),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...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9820" y="2001595"/>
            <a:ext cx="132522" cy="152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7218" y="1992555"/>
            <a:ext cx="132522" cy="1524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497" y="2221671"/>
            <a:ext cx="132522" cy="152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2575</Words>
  <Application>Microsoft Macintosh PowerPoint</Application>
  <PresentationFormat>Custom</PresentationFormat>
  <Paragraphs>435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Engineering</dc:title>
  <dc:creator>Maria Keet  email: ` `%%%`#`&amp;12_`__~~~ alse home: ` `%%%`#`&amp;12_`__~~~ alse</dc:creator>
  <cp:lastModifiedBy>Maria Keet</cp:lastModifiedBy>
  <cp:revision>10</cp:revision>
  <dcterms:created xsi:type="dcterms:W3CDTF">2019-08-15T17:04:50Z</dcterms:created>
  <dcterms:modified xsi:type="dcterms:W3CDTF">2019-10-08T19:35:43Z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2019-08-15T00:00:00Z</vt:filetime>
  </property>
</Properties>
</file>