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3" r:id="rId24"/>
    <p:sldId id="284" r:id="rId25"/>
    <p:sldId id="289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99" r:id="rId34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90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216A6-FC87-6B44-9B30-6A5184D15D08}" type="datetimeFigureOut">
              <a:rPr lang="en-US" smtClean="0"/>
              <a:t>26/09/2019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08411-3D50-264F-92B4-39A50C12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of the figure: http://ontolog.cim3.net/file/resource/presentation/</a:t>
            </a:r>
            <a:r>
              <a:rPr lang="en-US" dirty="0" err="1" smtClean="0"/>
              <a:t>NicolaGuarino</a:t>
            </a:r>
            <a:r>
              <a:rPr lang="en-US" dirty="0" smtClean="0"/>
              <a:t>\_20060202/DOLCE--</a:t>
            </a:r>
            <a:r>
              <a:rPr lang="en-US" dirty="0" err="1" smtClean="0"/>
              <a:t>NicolaGuarino</a:t>
            </a:r>
            <a:r>
              <a:rPr lang="en-US" dirty="0" smtClean="0"/>
              <a:t>\_20060202.pdf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08411-3D50-264F-92B4-39A50C129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 \</a:t>
            </a:r>
            <a:r>
              <a:rPr lang="en-US" dirty="0" err="1" smtClean="0"/>
              <a:t>vfill</a:t>
            </a:r>
            <a:endParaRPr lang="en-US" dirty="0" smtClean="0"/>
          </a:p>
          <a:p>
            <a:r>
              <a:rPr lang="en-US" dirty="0" smtClean="0"/>
              <a:t>%  \</a:t>
            </a:r>
            <a:r>
              <a:rPr lang="en-US" dirty="0" err="1" smtClean="0"/>
              <a:t>hfill</a:t>
            </a:r>
            <a:r>
              <a:rPr lang="en-US" dirty="0" smtClean="0"/>
              <a:t> {\tiny {\</a:t>
            </a:r>
            <a:r>
              <a:rPr lang="en-US" dirty="0" err="1" smtClean="0"/>
              <a:t>em</a:t>
            </a:r>
            <a:r>
              <a:rPr lang="en-US" dirty="0" smtClean="0"/>
              <a:t> adapted from (</a:t>
            </a:r>
            <a:r>
              <a:rPr lang="en-US" dirty="0" err="1" smtClean="0"/>
              <a:t>Guarino</a:t>
            </a:r>
            <a:r>
              <a:rPr lang="en-US" dirty="0" smtClean="0"/>
              <a:t>, 2008)}}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08411-3D50-264F-92B4-39A50C129D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% \</a:t>
            </a:r>
            <a:r>
              <a:rPr lang="en-US" dirty="0" err="1" smtClean="0"/>
              <a:t>vfill</a:t>
            </a:r>
            <a:endParaRPr lang="en-US" dirty="0" smtClean="0"/>
          </a:p>
          <a:p>
            <a:r>
              <a:rPr lang="en-US" dirty="0" smtClean="0"/>
              <a:t>%  {\tiny {\</a:t>
            </a:r>
            <a:r>
              <a:rPr lang="en-US" dirty="0" err="1" smtClean="0"/>
              <a:t>em</a:t>
            </a:r>
            <a:r>
              <a:rPr lang="en-US" dirty="0" smtClean="0"/>
              <a:t> from http://ontolog.cim3.net/file/resource/presentation/</a:t>
            </a:r>
            <a:r>
              <a:rPr lang="en-US" dirty="0" err="1" smtClean="0"/>
              <a:t>NicolaGuarino</a:t>
            </a:r>
            <a:r>
              <a:rPr lang="en-US" dirty="0" smtClean="0"/>
              <a:t>\_20060202/DOLCE--</a:t>
            </a:r>
            <a:r>
              <a:rPr lang="en-US" dirty="0" err="1" smtClean="0"/>
              <a:t>NicolaGuarino</a:t>
            </a:r>
            <a:r>
              <a:rPr lang="en-US" dirty="0" smtClean="0"/>
              <a:t>\_20060202.pdf}}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08411-3D50-264F-92B4-39A50C129D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%{\tiny slide from, and more details available in: </a:t>
            </a:r>
          </a:p>
          <a:p>
            <a:r>
              <a:rPr lang="en-US" dirty="0" smtClean="0"/>
              <a:t>%\</a:t>
            </a:r>
            <a:r>
              <a:rPr lang="en-US" dirty="0" err="1" smtClean="0"/>
              <a:t>url</a:t>
            </a:r>
            <a:r>
              <a:rPr lang="en-US" dirty="0" smtClean="0"/>
              <a:t>{http://ontolog.cim3.net/file/work/OntologySummit2007/symposium/</a:t>
            </a:r>
            <a:r>
              <a:rPr lang="en-US" dirty="0" err="1" smtClean="0"/>
              <a:t>OntologyFramework_symposium</a:t>
            </a:r>
            <a:r>
              <a:rPr lang="en-US" smtClean="0"/>
              <a:t>--Gruninger-Obrst_20070424.ppt}}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08411-3D50-264F-92B4-39A50C129D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9530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89465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67268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23614" y="330542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4106" y="329515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4266" y="3284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6044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9998" y="3365112"/>
            <a:ext cx="24701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hyperlink" Target="mailto:mkeet@cs.uct.ac.za" TargetMode="External"/><Relationship Id="rId8" Type="http://schemas.openxmlformats.org/officeDocument/2006/relationships/hyperlink" Target="http://www.meteck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image" Target="../media/image3.png"/><Relationship Id="rId7" Type="http://schemas.openxmlformats.org/officeDocument/2006/relationships/slide" Target="slide32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slide" Target="slide12.xml"/><Relationship Id="rId9" Type="http://schemas.openxmlformats.org/officeDocument/2006/relationships/slide" Target="slide15.xml"/><Relationship Id="rId10" Type="http://schemas.openxmlformats.org/officeDocument/2006/relationships/slide" Target="slide32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image" Target="../media/image3.png"/><Relationship Id="rId7" Type="http://schemas.openxmlformats.org/officeDocument/2006/relationships/slide" Target="slide33.xml"/><Relationship Id="rId8" Type="http://schemas.openxmlformats.org/officeDocument/2006/relationships/slide" Target="slide32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8" Type="http://schemas.openxmlformats.org/officeDocument/2006/relationships/slide" Target="slide3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9" Type="http://schemas.openxmlformats.org/officeDocument/2006/relationships/hyperlink" Target="https://www.youtube.com/watch?v=mmQl6VGvX-c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2.xml"/><Relationship Id="rId10" Type="http://schemas.openxmlformats.org/officeDocument/2006/relationships/slide" Target="slide15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6.xml"/><Relationship Id="rId7" Type="http://schemas.openxmlformats.org/officeDocument/2006/relationships/slide" Target="slide32.xml"/><Relationship Id="rId8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2.xml"/><Relationship Id="rId10" Type="http://schemas.openxmlformats.org/officeDocument/2006/relationships/slide" Target="slide15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6.xml"/><Relationship Id="rId7" Type="http://schemas.openxmlformats.org/officeDocument/2006/relationships/slide" Target="slide32.xml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slide" Target="slide3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6.xml"/><Relationship Id="rId7" Type="http://schemas.openxmlformats.org/officeDocument/2006/relationships/slide" Target="slide32.xml"/><Relationship Id="rId8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18.png"/><Relationship Id="rId8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2.xml"/><Relationship Id="rId10" Type="http://schemas.openxmlformats.org/officeDocument/2006/relationships/slide" Target="slide15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3.xml"/><Relationship Id="rId5" Type="http://schemas.openxmlformats.org/officeDocument/2006/relationships/slide" Target="slide11.xml"/><Relationship Id="rId6" Type="http://schemas.openxmlformats.org/officeDocument/2006/relationships/slide" Target="slide16.xml"/><Relationship Id="rId7" Type="http://schemas.openxmlformats.org/officeDocument/2006/relationships/slide" Target="slide32.xml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2.xml"/><Relationship Id="rId10" Type="http://schemas.openxmlformats.org/officeDocument/2006/relationships/slide" Target="slide15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6.xml"/><Relationship Id="rId6" Type="http://schemas.openxmlformats.org/officeDocument/2006/relationships/slide" Target="slide32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2146" y="37668"/>
            <a:ext cx="11107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1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0816" y="777062"/>
            <a:ext cx="3526790" cy="215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Engineering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2600"/>
              </a:lnSpc>
              <a:spcBef>
                <a:spcPts val="290"/>
              </a:spcBef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Lecture </a:t>
            </a:r>
            <a:r>
              <a:rPr sz="1050" spc="-35" dirty="0">
                <a:solidFill>
                  <a:srgbClr val="46AA78"/>
                </a:solidFill>
                <a:latin typeface="Arial"/>
                <a:cs typeface="Arial"/>
              </a:rPr>
              <a:t>1: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</a:rPr>
              <a:t>Introduction </a:t>
            </a:r>
            <a:r>
              <a:rPr sz="1050" spc="1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050" spc="-60" dirty="0">
                <a:solidFill>
                  <a:srgbClr val="46AA78"/>
                </a:solidFill>
                <a:latin typeface="Arial"/>
                <a:cs typeface="Arial"/>
              </a:rPr>
              <a:t>Knowledge </a:t>
            </a:r>
            <a:r>
              <a:rPr sz="1050" spc="-85" dirty="0">
                <a:solidFill>
                  <a:srgbClr val="46AA78"/>
                </a:solidFill>
                <a:latin typeface="Arial"/>
                <a:cs typeface="Arial"/>
              </a:rPr>
              <a:t>bases, </a:t>
            </a:r>
            <a:r>
              <a:rPr sz="1050" spc="-40" dirty="0">
                <a:solidFill>
                  <a:srgbClr val="46AA78"/>
                </a:solidFill>
                <a:latin typeface="Arial"/>
                <a:cs typeface="Arial"/>
              </a:rPr>
              <a:t>ontologies, </a:t>
            </a:r>
            <a:r>
              <a:rPr sz="1050" spc="-60" dirty="0">
                <a:solidFill>
                  <a:srgbClr val="46AA78"/>
                </a:solidFill>
                <a:latin typeface="Arial"/>
                <a:cs typeface="Arial"/>
              </a:rPr>
              <a:t>and  </a:t>
            </a:r>
            <a:r>
              <a:rPr sz="1050" spc="-3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050" spc="-50" dirty="0">
                <a:solidFill>
                  <a:srgbClr val="46AA78"/>
                </a:solidFill>
                <a:latin typeface="Arial"/>
                <a:cs typeface="Arial"/>
              </a:rPr>
              <a:t>Semantic</a:t>
            </a:r>
            <a:r>
              <a:rPr sz="1050" spc="1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75" dirty="0">
                <a:solidFill>
                  <a:srgbClr val="46AA78"/>
                </a:solidFill>
                <a:latin typeface="Arial"/>
                <a:cs typeface="Arial"/>
              </a:rPr>
              <a:t>Web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1050" spc="-30" dirty="0">
                <a:latin typeface="Arial"/>
                <a:cs typeface="Arial"/>
              </a:rPr>
              <a:t>Maria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Keet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900" spc="-25" dirty="0">
                <a:latin typeface="Arial"/>
                <a:cs typeface="Arial"/>
              </a:rPr>
              <a:t>email: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7"/>
              </a:rPr>
              <a:t>mkeet@cs.uct.ac.za</a:t>
            </a:r>
            <a:endParaRPr sz="9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900" spc="-35" dirty="0">
                <a:latin typeface="Arial"/>
                <a:cs typeface="Arial"/>
              </a:rPr>
              <a:t>home: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8"/>
              </a:rPr>
              <a:t>http://www.meteck.org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894080" marR="886460" algn="ctr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Department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10" dirty="0">
                <a:latin typeface="Arial"/>
                <a:cs typeface="Arial"/>
              </a:rPr>
              <a:t>Computer </a:t>
            </a:r>
            <a:r>
              <a:rPr sz="800" spc="-35" dirty="0">
                <a:latin typeface="Arial"/>
                <a:cs typeface="Arial"/>
              </a:rPr>
              <a:t>Science  </a:t>
            </a:r>
            <a:r>
              <a:rPr sz="800" spc="-5" dirty="0">
                <a:latin typeface="Arial"/>
                <a:cs typeface="Arial"/>
              </a:rPr>
              <a:t>University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40" dirty="0">
                <a:latin typeface="Arial"/>
                <a:cs typeface="Arial"/>
              </a:rPr>
              <a:t>Cape  </a:t>
            </a:r>
            <a:r>
              <a:rPr sz="800" spc="-5" dirty="0">
                <a:latin typeface="Arial"/>
                <a:cs typeface="Arial"/>
              </a:rPr>
              <a:t>Town, South</a:t>
            </a:r>
            <a:r>
              <a:rPr sz="800" spc="12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Africa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i="1" spc="-70" dirty="0">
                <a:latin typeface="Arial"/>
                <a:cs typeface="Arial"/>
              </a:rPr>
              <a:t>Semester  </a:t>
            </a:r>
            <a:r>
              <a:rPr sz="1000" i="1" spc="-30" dirty="0">
                <a:latin typeface="Arial"/>
                <a:cs typeface="Arial"/>
              </a:rPr>
              <a:t>2, </a:t>
            </a:r>
            <a:r>
              <a:rPr sz="1000" i="1" spc="-20" dirty="0">
                <a:latin typeface="Arial"/>
                <a:cs typeface="Arial"/>
              </a:rPr>
              <a:t>Block </a:t>
            </a:r>
            <a:r>
              <a:rPr sz="1000" i="1" spc="-5" dirty="0">
                <a:latin typeface="Arial"/>
                <a:cs typeface="Arial"/>
              </a:rPr>
              <a:t>I,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2019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10264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107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47750" y="430403"/>
            <a:ext cx="29127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What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is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usefulness 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an </a:t>
            </a:r>
            <a:r>
              <a:rPr sz="1400" spc="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ontology?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6765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5" y="1291384"/>
            <a:ext cx="3406140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25" dirty="0">
                <a:latin typeface="Arial"/>
                <a:cs typeface="Arial"/>
              </a:rPr>
              <a:t>Making, </a:t>
            </a:r>
            <a:r>
              <a:rPr sz="1050" spc="-70" dirty="0">
                <a:latin typeface="Arial"/>
                <a:cs typeface="Arial"/>
              </a:rPr>
              <a:t>more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90" dirty="0">
                <a:latin typeface="Arial"/>
                <a:cs typeface="Arial"/>
              </a:rPr>
              <a:t>less </a:t>
            </a:r>
            <a:r>
              <a:rPr sz="1050" spc="-65" dirty="0">
                <a:latin typeface="Arial"/>
                <a:cs typeface="Arial"/>
              </a:rPr>
              <a:t>precisely,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(dis-)agreement </a:t>
            </a:r>
            <a:r>
              <a:rPr sz="1050" spc="-65" dirty="0">
                <a:latin typeface="Arial"/>
                <a:cs typeface="Arial"/>
              </a:rPr>
              <a:t>among  </a:t>
            </a:r>
            <a:r>
              <a:rPr sz="1050" spc="-60" dirty="0">
                <a:latin typeface="Arial"/>
                <a:cs typeface="Arial"/>
              </a:rPr>
              <a:t>people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explicit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174975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24395" y="1677847"/>
            <a:ext cx="356997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Enrich </a:t>
            </a:r>
            <a:r>
              <a:rPr sz="1050" spc="-55" dirty="0">
                <a:latin typeface="Arial"/>
                <a:cs typeface="Arial"/>
              </a:rPr>
              <a:t>software  </a:t>
            </a:r>
            <a:r>
              <a:rPr sz="1050" spc="-40" dirty="0">
                <a:latin typeface="Arial"/>
                <a:cs typeface="Arial"/>
              </a:rPr>
              <a:t>applications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5" dirty="0">
                <a:latin typeface="Arial"/>
                <a:cs typeface="Arial"/>
              </a:rPr>
              <a:t>additional </a:t>
            </a:r>
            <a:r>
              <a:rPr sz="1050" spc="-60" dirty="0">
                <a:latin typeface="Arial"/>
                <a:cs typeface="Arial"/>
              </a:rPr>
              <a:t>semantics  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 smtClean="0">
                <a:latin typeface="Menlo"/>
                <a:cs typeface="Menlo"/>
              </a:rPr>
              <a:t>⇒</a:t>
            </a:r>
            <a:r>
              <a:rPr lang="en-US" sz="1050" i="1" spc="405" dirty="0" smtClean="0">
                <a:latin typeface="Menlo"/>
                <a:cs typeface="Menlo"/>
              </a:rPr>
              <a:t> </a:t>
            </a:r>
            <a:r>
              <a:rPr lang="en-US" sz="1050" i="1" spc="-35" dirty="0" smtClean="0">
                <a:latin typeface="Arial"/>
                <a:cs typeface="Arial"/>
              </a:rPr>
              <a:t>ontology-driven </a:t>
            </a:r>
            <a:r>
              <a:rPr lang="en-US" sz="1050" i="1" spc="-25" dirty="0" smtClean="0">
                <a:latin typeface="Arial"/>
                <a:cs typeface="Arial"/>
              </a:rPr>
              <a:t>information</a:t>
            </a:r>
            <a:r>
              <a:rPr lang="en-US" sz="1050" i="1" spc="165" dirty="0" smtClean="0">
                <a:latin typeface="Arial"/>
                <a:cs typeface="Arial"/>
              </a:rPr>
              <a:t> </a:t>
            </a:r>
            <a:r>
              <a:rPr lang="en-US" sz="1050" i="1" spc="-75" dirty="0" smtClean="0">
                <a:latin typeface="Arial"/>
                <a:cs typeface="Arial"/>
              </a:rPr>
              <a:t>systems</a:t>
            </a:r>
            <a:endParaRPr lang="en-US" sz="1050" dirty="0" smtClean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endParaRPr sz="1050" dirty="0">
              <a:latin typeface="Menlo"/>
              <a:cs typeface="Menl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02551" y="213186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995270"/>
            <a:ext cx="3101340" cy="49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35" dirty="0" smtClean="0">
                <a:latin typeface="Arial"/>
                <a:cs typeface="Arial"/>
              </a:rPr>
              <a:t>Thus</a:t>
            </a:r>
            <a:r>
              <a:rPr sz="1050" spc="-35" dirty="0">
                <a:latin typeface="Arial"/>
                <a:cs typeface="Arial"/>
              </a:rPr>
              <a:t>, practically, improving computer-computer,  </a:t>
            </a:r>
            <a:r>
              <a:rPr sz="1050" spc="-40" dirty="0">
                <a:latin typeface="Arial"/>
                <a:cs typeface="Arial"/>
              </a:rPr>
              <a:t>computer-human,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55" dirty="0">
                <a:latin typeface="Arial"/>
                <a:cs typeface="Arial"/>
              </a:rPr>
              <a:t>human-human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communication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9</a:t>
            </a:r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11026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2631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20176" y="430403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10743" y="1188681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0253" y="1172133"/>
            <a:ext cx="90170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FBFDFC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0743" y="1650174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253" y="166377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41032" y="187398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04605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16636" y="1629267"/>
            <a:ext cx="127571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5080" indent="-139065">
              <a:lnSpc>
                <a:spcPct val="102600"/>
              </a:lnSpc>
            </a:pP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Where is </a:t>
            </a:r>
            <a:r>
              <a:rPr sz="1050" spc="4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it </a:t>
            </a:r>
            <a:r>
              <a:rPr sz="1050" spc="-9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used? </a:t>
            </a:r>
            <a:r>
              <a:rPr sz="1050" spc="-9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  <a:hlinkClick r:id="rId8" action="ppaction://hlinksldjump"/>
              </a:rPr>
              <a:t>‘Ontology </a:t>
            </a:r>
            <a:r>
              <a:rPr sz="1050" spc="-40" dirty="0">
                <a:latin typeface="Arial"/>
                <a:cs typeface="Arial"/>
                <a:hlinkClick r:id="rId8" action="ppaction://hlinksldjump"/>
              </a:rPr>
              <a:t>inside’ 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  <a:hlinkClick r:id="rId9" action="ppaction://hlinksldjump"/>
              </a:rPr>
              <a:t>The </a:t>
            </a:r>
            <a:r>
              <a:rPr sz="1050" spc="-50" dirty="0">
                <a:latin typeface="Arial"/>
                <a:cs typeface="Arial"/>
                <a:hlinkClick r:id="rId9" action="ppaction://hlinksldjump"/>
              </a:rPr>
              <a:t>Semantic</a:t>
            </a:r>
            <a:r>
              <a:rPr sz="1050" spc="10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50" spc="-75" dirty="0">
                <a:latin typeface="Arial"/>
                <a:cs typeface="Arial"/>
                <a:hlinkClick r:id="rId9" action="ppaction://hlinksldjump"/>
              </a:rPr>
              <a:t>Web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0743" y="2455824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50253" y="2439276"/>
            <a:ext cx="14674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3   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1050" spc="-7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1050" spc="3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11026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0345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551" y="93948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49367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204784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242995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24395" y="430403"/>
            <a:ext cx="3738055" cy="2714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Examples 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in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information</a:t>
            </a:r>
            <a:r>
              <a:rPr sz="1400" spc="114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systems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84150" marR="271145" indent="-171450">
              <a:lnSpc>
                <a:spcPct val="102600"/>
              </a:lnSpc>
              <a:buFont typeface="Arial"/>
              <a:buChar char="•"/>
            </a:pPr>
            <a:r>
              <a:rPr sz="1050" b="1" spc="-45" dirty="0">
                <a:latin typeface="Arial"/>
                <a:cs typeface="Arial"/>
              </a:rPr>
              <a:t>e-learning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i="1" spc="-35" dirty="0">
                <a:latin typeface="Arial"/>
                <a:cs typeface="Arial"/>
              </a:rPr>
              <a:t>Inquire Biology </a:t>
            </a:r>
            <a:r>
              <a:rPr sz="1050" spc="-40" dirty="0">
                <a:latin typeface="Arial"/>
                <a:cs typeface="Arial"/>
                <a:hlinkClick r:id="rId7" action="ppaction://hlinksldjump"/>
              </a:rPr>
              <a:t>[Chaudhri </a:t>
            </a:r>
            <a:r>
              <a:rPr sz="1050" spc="-20" dirty="0">
                <a:latin typeface="Arial"/>
                <a:cs typeface="Arial"/>
                <a:hlinkClick r:id="rId7" action="ppaction://hlinksldjump"/>
              </a:rPr>
              <a:t>et al., </a:t>
            </a:r>
            <a:r>
              <a:rPr sz="1050" spc="-45" dirty="0">
                <a:latin typeface="Arial"/>
                <a:cs typeface="Arial"/>
                <a:hlinkClick r:id="rId7" action="ppaction://hlinksldjump"/>
              </a:rPr>
              <a:t>2013]: 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textbook </a:t>
            </a:r>
            <a:r>
              <a:rPr sz="1050" spc="-40" dirty="0">
                <a:latin typeface="Arial"/>
                <a:cs typeface="Arial"/>
              </a:rPr>
              <a:t>annotated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45" dirty="0">
                <a:latin typeface="Arial"/>
                <a:cs typeface="Arial"/>
              </a:rPr>
              <a:t>terms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ontology, </a:t>
            </a:r>
            <a:r>
              <a:rPr sz="1050" spc="-70" dirty="0">
                <a:latin typeface="Arial"/>
                <a:cs typeface="Arial"/>
              </a:rPr>
              <a:t>generates  </a:t>
            </a:r>
            <a:r>
              <a:rPr sz="1050" spc="-55" dirty="0">
                <a:latin typeface="Arial"/>
                <a:cs typeface="Arial"/>
              </a:rPr>
              <a:t>questions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75" dirty="0">
                <a:latin typeface="Arial"/>
                <a:cs typeface="Arial"/>
              </a:rPr>
              <a:t>answers.</a:t>
            </a:r>
            <a:endParaRPr sz="1050" dirty="0">
              <a:latin typeface="Arial"/>
              <a:cs typeface="Arial"/>
            </a:endParaRPr>
          </a:p>
          <a:p>
            <a:pPr marL="184150" marR="48895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b="1" spc="-20" dirty="0">
                <a:latin typeface="Arial"/>
                <a:cs typeface="Arial"/>
              </a:rPr>
              <a:t>data </a:t>
            </a:r>
            <a:r>
              <a:rPr sz="1050" b="1" spc="-25" dirty="0">
                <a:latin typeface="Arial"/>
                <a:cs typeface="Arial"/>
              </a:rPr>
              <a:t>integration, </a:t>
            </a:r>
            <a:r>
              <a:rPr sz="1050" b="1" spc="-30" dirty="0">
                <a:latin typeface="Arial"/>
                <a:cs typeface="Arial"/>
              </a:rPr>
              <a:t>cultural heritage</a:t>
            </a:r>
            <a:r>
              <a:rPr sz="1050" spc="-30" dirty="0">
                <a:latin typeface="Arial"/>
                <a:cs typeface="Arial"/>
              </a:rPr>
              <a:t>: </a:t>
            </a:r>
            <a:r>
              <a:rPr sz="1050" spc="-40" dirty="0">
                <a:latin typeface="Arial"/>
                <a:cs typeface="Arial"/>
              </a:rPr>
              <a:t>combining </a:t>
            </a:r>
            <a:r>
              <a:rPr sz="1050" spc="-75" dirty="0">
                <a:latin typeface="Arial"/>
                <a:cs typeface="Arial"/>
              </a:rPr>
              <a:t>resources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35" dirty="0">
                <a:latin typeface="Arial"/>
                <a:cs typeface="Arial"/>
              </a:rPr>
              <a:t>data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45" dirty="0">
                <a:latin typeface="Arial"/>
                <a:cs typeface="Arial"/>
              </a:rPr>
              <a:t>querying </a:t>
            </a:r>
            <a:r>
              <a:rPr sz="1050" spc="-30" dirty="0">
                <a:latin typeface="Arial"/>
                <a:cs typeface="Arial"/>
              </a:rPr>
              <a:t>them,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focus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5" dirty="0">
                <a:latin typeface="Arial"/>
                <a:cs typeface="Arial"/>
              </a:rPr>
              <a:t>food </a:t>
            </a:r>
            <a:r>
              <a:rPr sz="1050" spc="-65" dirty="0">
                <a:latin typeface="Arial"/>
                <a:cs typeface="Arial"/>
              </a:rPr>
              <a:t>system </a:t>
            </a:r>
            <a:r>
              <a:rPr sz="1050" spc="5" dirty="0">
                <a:latin typeface="Arial"/>
                <a:cs typeface="Arial"/>
              </a:rPr>
              <a:t>(in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Roman  </a:t>
            </a:r>
            <a:r>
              <a:rPr sz="1050" spc="-35" dirty="0">
                <a:latin typeface="Arial"/>
                <a:cs typeface="Arial"/>
              </a:rPr>
              <a:t>Empire) </a:t>
            </a:r>
            <a:r>
              <a:rPr sz="1050" spc="-70" dirty="0">
                <a:latin typeface="Arial"/>
                <a:cs typeface="Arial"/>
                <a:hlinkClick r:id="rId7" action="ppaction://hlinksldjump"/>
              </a:rPr>
              <a:t>[Calvanese  </a:t>
            </a:r>
            <a:r>
              <a:rPr sz="1050" spc="-20" dirty="0">
                <a:latin typeface="Arial"/>
                <a:cs typeface="Arial"/>
                <a:hlinkClick r:id="rId7" action="ppaction://hlinksldjump"/>
              </a:rPr>
              <a:t>et al.,</a:t>
            </a:r>
            <a:r>
              <a:rPr sz="1050" spc="16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50" spc="-50" dirty="0">
                <a:latin typeface="Arial"/>
                <a:cs typeface="Arial"/>
                <a:hlinkClick r:id="rId7" action="ppaction://hlinksldjump"/>
              </a:rPr>
              <a:t>2016]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b="1" spc="-60" dirty="0">
                <a:latin typeface="Arial"/>
                <a:cs typeface="Arial"/>
              </a:rPr>
              <a:t>publishing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scientific </a:t>
            </a:r>
            <a:r>
              <a:rPr sz="1050" spc="-60" dirty="0">
                <a:latin typeface="Arial"/>
                <a:cs typeface="Arial"/>
              </a:rPr>
              <a:t>papers, </a:t>
            </a:r>
            <a:r>
              <a:rPr sz="1050" spc="-45" dirty="0">
                <a:latin typeface="Arial"/>
                <a:cs typeface="Arial"/>
              </a:rPr>
              <a:t>books: </a:t>
            </a:r>
            <a:r>
              <a:rPr sz="1050" spc="-70" dirty="0">
                <a:latin typeface="Arial"/>
                <a:cs typeface="Arial"/>
              </a:rPr>
              <a:t>enable </a:t>
            </a:r>
            <a:r>
              <a:rPr sz="1050" spc="-35" dirty="0">
                <a:latin typeface="Arial"/>
                <a:cs typeface="Arial"/>
              </a:rPr>
              <a:t>navigation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45" dirty="0">
                <a:latin typeface="Arial"/>
                <a:cs typeface="Arial"/>
              </a:rPr>
              <a:t>understanding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0" dirty="0">
                <a:latin typeface="Arial"/>
                <a:cs typeface="Arial"/>
              </a:rPr>
              <a:t>scholarly documents </a:t>
            </a:r>
            <a:r>
              <a:rPr sz="1050" spc="5" dirty="0">
                <a:latin typeface="Arial"/>
                <a:cs typeface="Arial"/>
                <a:hlinkClick r:id="rId7" action="ppaction://hlinksldjump"/>
              </a:rPr>
              <a:t>[Di </a:t>
            </a:r>
            <a:r>
              <a:rPr sz="1050" spc="-30" dirty="0">
                <a:latin typeface="Arial"/>
                <a:cs typeface="Arial"/>
                <a:hlinkClick r:id="rId7" action="ppaction://hlinksldjump"/>
              </a:rPr>
              <a:t>Iorio </a:t>
            </a:r>
            <a:r>
              <a:rPr sz="1050" spc="-20" dirty="0">
                <a:latin typeface="Arial"/>
                <a:cs typeface="Arial"/>
                <a:hlinkClick r:id="rId7" action="ppaction://hlinksldjump"/>
              </a:rPr>
              <a:t>et al.,  </a:t>
            </a:r>
            <a:r>
              <a:rPr sz="1050" spc="19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50" spc="-50" dirty="0">
                <a:latin typeface="Arial"/>
                <a:cs typeface="Arial"/>
                <a:hlinkClick r:id="rId7" action="ppaction://hlinksldjump"/>
              </a:rPr>
              <a:t>2014]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b="1" spc="-30" dirty="0">
                <a:latin typeface="Arial"/>
                <a:cs typeface="Arial"/>
              </a:rPr>
              <a:t>meta-mining </a:t>
            </a:r>
            <a:r>
              <a:rPr sz="1050" b="1" spc="-35" dirty="0">
                <a:latin typeface="Arial"/>
                <a:cs typeface="Arial"/>
              </a:rPr>
              <a:t>of </a:t>
            </a:r>
            <a:r>
              <a:rPr sz="1050" b="1" spc="-20" dirty="0">
                <a:latin typeface="Arial"/>
                <a:cs typeface="Arial"/>
              </a:rPr>
              <a:t>data </a:t>
            </a:r>
            <a:r>
              <a:rPr sz="1050" b="1" spc="-45" dirty="0">
                <a:latin typeface="Arial"/>
                <a:cs typeface="Arial"/>
              </a:rPr>
              <a:t>mining experiments </a:t>
            </a:r>
            <a:r>
              <a:rPr sz="1050" spc="-45" dirty="0">
                <a:latin typeface="Arial"/>
                <a:cs typeface="Arial"/>
              </a:rPr>
              <a:t>(sections </a:t>
            </a:r>
            <a:r>
              <a:rPr sz="1050" spc="-65" dirty="0">
                <a:latin typeface="Arial"/>
                <a:cs typeface="Arial"/>
              </a:rPr>
              <a:t>1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65" dirty="0">
                <a:latin typeface="Arial"/>
                <a:cs typeface="Arial"/>
              </a:rPr>
              <a:t>5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  <a:hlinkClick r:id="rId7" action="ppaction://hlinksldjump"/>
              </a:rPr>
              <a:t>[Keet </a:t>
            </a:r>
            <a:r>
              <a:rPr sz="1050" spc="-20" dirty="0">
                <a:latin typeface="Arial"/>
                <a:cs typeface="Arial"/>
                <a:hlinkClick r:id="rId7" action="ppaction://hlinksldjump"/>
              </a:rPr>
              <a:t>et al.,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2015]): </a:t>
            </a:r>
            <a:r>
              <a:rPr sz="1050" spc="-55" dirty="0">
                <a:latin typeface="Arial"/>
                <a:cs typeface="Arial"/>
              </a:rPr>
              <a:t>mine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(ontology-based) </a:t>
            </a:r>
            <a:r>
              <a:rPr sz="1050" spc="-35" dirty="0">
                <a:latin typeface="Arial"/>
                <a:cs typeface="Arial"/>
              </a:rPr>
              <a:t>annotations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data </a:t>
            </a:r>
            <a:r>
              <a:rPr sz="1050" spc="-30" dirty="0">
                <a:latin typeface="Arial"/>
                <a:cs typeface="Arial"/>
              </a:rPr>
              <a:t>mining </a:t>
            </a:r>
            <a:r>
              <a:rPr sz="1050" spc="-50" dirty="0">
                <a:latin typeface="Arial"/>
                <a:cs typeface="Arial"/>
              </a:rPr>
              <a:t>experiments, </a:t>
            </a:r>
            <a:r>
              <a:rPr sz="1050" spc="-75" dirty="0">
                <a:latin typeface="Arial"/>
                <a:cs typeface="Arial"/>
              </a:rPr>
              <a:t>reason </a:t>
            </a:r>
            <a:r>
              <a:rPr sz="1050" spc="-60" dirty="0">
                <a:latin typeface="Arial"/>
                <a:cs typeface="Arial"/>
              </a:rPr>
              <a:t>over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5" dirty="0">
                <a:latin typeface="Arial"/>
                <a:cs typeface="Arial"/>
              </a:rPr>
              <a:t>have </a:t>
            </a:r>
            <a:r>
              <a:rPr sz="1050" spc="45" dirty="0">
                <a:latin typeface="Arial"/>
                <a:cs typeface="Arial"/>
              </a:rPr>
              <a:t>it  </a:t>
            </a:r>
            <a:r>
              <a:rPr sz="1050" spc="-70" dirty="0">
                <a:latin typeface="Arial"/>
                <a:cs typeface="Arial"/>
              </a:rPr>
              <a:t>propose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optimal </a:t>
            </a:r>
            <a:r>
              <a:rPr sz="1050" spc="-35" dirty="0">
                <a:latin typeface="Arial"/>
                <a:cs typeface="Arial"/>
              </a:rPr>
              <a:t>data </a:t>
            </a:r>
            <a:r>
              <a:rPr sz="1050" spc="-30" dirty="0">
                <a:latin typeface="Arial"/>
                <a:cs typeface="Arial"/>
              </a:rPr>
              <a:t>mining 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experiment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11/31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10264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2631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8925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64343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219762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4395" y="430403"/>
            <a:ext cx="3636645" cy="250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More</a:t>
            </a: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84150" marR="335280" indent="-171450">
              <a:lnSpc>
                <a:spcPct val="102600"/>
              </a:lnSpc>
              <a:buFont typeface="Arial"/>
              <a:buChar char="•"/>
            </a:pPr>
            <a:r>
              <a:rPr sz="1050" b="1" spc="-55" dirty="0">
                <a:latin typeface="Arial"/>
                <a:cs typeface="Arial"/>
              </a:rPr>
              <a:t>For </a:t>
            </a:r>
            <a:r>
              <a:rPr sz="1050" b="1" spc="-75" dirty="0">
                <a:latin typeface="Arial"/>
                <a:cs typeface="Arial"/>
              </a:rPr>
              <a:t>science </a:t>
            </a:r>
            <a:r>
              <a:rPr sz="1050" spc="-55" dirty="0">
                <a:latin typeface="Arial"/>
                <a:cs typeface="Arial"/>
              </a:rPr>
              <a:t>inside </a:t>
            </a:r>
            <a:r>
              <a:rPr sz="1050" spc="-30" dirty="0">
                <a:latin typeface="Arial"/>
                <a:cs typeface="Arial"/>
              </a:rPr>
              <a:t>the scientific </a:t>
            </a:r>
            <a:r>
              <a:rPr sz="1050" spc="-35" dirty="0">
                <a:latin typeface="Arial"/>
                <a:cs typeface="Arial"/>
              </a:rPr>
              <a:t>method: </a:t>
            </a:r>
            <a:r>
              <a:rPr sz="1050" spc="-30" dirty="0">
                <a:latin typeface="Arial"/>
                <a:cs typeface="Arial"/>
              </a:rPr>
              <a:t>Outperforming  </a:t>
            </a:r>
            <a:r>
              <a:rPr sz="1050" spc="-70" dirty="0">
                <a:latin typeface="Arial"/>
                <a:cs typeface="Arial"/>
              </a:rPr>
              <a:t>humans </a:t>
            </a:r>
            <a:r>
              <a:rPr sz="1050" spc="-25" dirty="0">
                <a:latin typeface="Arial"/>
                <a:cs typeface="Arial"/>
              </a:rPr>
              <a:t>(ontology+reasoner): </a:t>
            </a:r>
            <a:r>
              <a:rPr sz="1050" spc="-40" dirty="0">
                <a:latin typeface="Arial"/>
                <a:cs typeface="Arial"/>
              </a:rPr>
              <a:t>classification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protein  </a:t>
            </a:r>
            <a:r>
              <a:rPr sz="1050" spc="-70" dirty="0">
                <a:latin typeface="Arial"/>
                <a:cs typeface="Arial"/>
              </a:rPr>
              <a:t>phosphatases  </a:t>
            </a:r>
            <a:r>
              <a:rPr sz="1050" spc="-25" dirty="0">
                <a:latin typeface="Arial"/>
                <a:cs typeface="Arial"/>
              </a:rPr>
              <a:t>[Wolstencroft </a:t>
            </a:r>
            <a:r>
              <a:rPr sz="1050" spc="-20" dirty="0">
                <a:latin typeface="Arial"/>
                <a:cs typeface="Arial"/>
              </a:rPr>
              <a:t>et al.,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2007]</a:t>
            </a:r>
            <a:endParaRPr sz="1050" dirty="0">
              <a:latin typeface="Arial"/>
              <a:cs typeface="Arial"/>
            </a:endParaRPr>
          </a:p>
          <a:p>
            <a:pPr marL="184150" marR="28321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b="1" spc="-25" dirty="0">
                <a:latin typeface="Arial"/>
                <a:cs typeface="Arial"/>
              </a:rPr>
              <a:t>Deep </a:t>
            </a:r>
            <a:r>
              <a:rPr sz="1050" b="1" spc="-45" dirty="0">
                <a:latin typeface="Arial"/>
                <a:cs typeface="Arial"/>
              </a:rPr>
              <a:t>Question-Answering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50" dirty="0">
                <a:latin typeface="Arial"/>
                <a:cs typeface="Arial"/>
              </a:rPr>
              <a:t>Watson </a:t>
            </a:r>
            <a:r>
              <a:rPr sz="1050" spc="-35" dirty="0">
                <a:latin typeface="Arial"/>
                <a:cs typeface="Arial"/>
              </a:rPr>
              <a:t>beating </a:t>
            </a:r>
            <a:r>
              <a:rPr sz="1050" spc="-55" dirty="0">
                <a:latin typeface="Arial"/>
                <a:cs typeface="Arial"/>
              </a:rPr>
              <a:t>human  </a:t>
            </a:r>
            <a:r>
              <a:rPr sz="1050" spc="-40" dirty="0">
                <a:latin typeface="Arial"/>
                <a:cs typeface="Arial"/>
              </a:rPr>
              <a:t>top-performers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‘Jeopardy!’; </a:t>
            </a:r>
            <a:r>
              <a:rPr sz="1050" spc="-110" dirty="0">
                <a:latin typeface="Arial"/>
                <a:cs typeface="Arial"/>
              </a:rPr>
              <a:t>uses </a:t>
            </a:r>
            <a:r>
              <a:rPr sz="1050" spc="-60" dirty="0">
                <a:latin typeface="Arial"/>
                <a:cs typeface="Arial"/>
              </a:rPr>
              <a:t>over </a:t>
            </a:r>
            <a:r>
              <a:rPr sz="1050" spc="-65" dirty="0">
                <a:latin typeface="Arial"/>
                <a:cs typeface="Arial"/>
              </a:rPr>
              <a:t>100 </a:t>
            </a:r>
            <a:r>
              <a:rPr sz="1050" spc="-50" dirty="0">
                <a:latin typeface="Arial"/>
                <a:cs typeface="Arial"/>
              </a:rPr>
              <a:t>techniques,  </a:t>
            </a:r>
            <a:r>
              <a:rPr sz="1050" spc="-30" dirty="0">
                <a:latin typeface="Arial"/>
                <a:cs typeface="Arial"/>
              </a:rPr>
              <a:t>including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integration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b="1" spc="-35" dirty="0">
                <a:latin typeface="Arial"/>
                <a:cs typeface="Arial"/>
              </a:rPr>
              <a:t>Ontology-driven </a:t>
            </a:r>
            <a:r>
              <a:rPr sz="1050" b="1" spc="-45" dirty="0">
                <a:latin typeface="Arial"/>
                <a:cs typeface="Arial"/>
              </a:rPr>
              <a:t>conceptual </a:t>
            </a:r>
            <a:r>
              <a:rPr sz="1050" b="1" spc="-20" dirty="0">
                <a:latin typeface="Arial"/>
                <a:cs typeface="Arial"/>
              </a:rPr>
              <a:t>data </a:t>
            </a:r>
            <a:r>
              <a:rPr sz="1050" b="1" spc="-40" dirty="0">
                <a:latin typeface="Arial"/>
                <a:cs typeface="Arial"/>
              </a:rPr>
              <a:t>modelling</a:t>
            </a:r>
            <a:r>
              <a:rPr sz="1050" spc="-40" dirty="0">
                <a:latin typeface="Arial"/>
                <a:cs typeface="Arial"/>
              </a:rPr>
              <a:t>: </a:t>
            </a:r>
            <a:r>
              <a:rPr sz="1050" spc="-50" dirty="0">
                <a:latin typeface="Arial"/>
                <a:cs typeface="Arial"/>
              </a:rPr>
              <a:t>being </a:t>
            </a:r>
            <a:r>
              <a:rPr sz="1050" spc="-70" dirty="0">
                <a:latin typeface="Arial"/>
                <a:cs typeface="Arial"/>
              </a:rPr>
              <a:t>more  precise </a:t>
            </a:r>
            <a:r>
              <a:rPr sz="1050" spc="-25" dirty="0">
                <a:latin typeface="Arial"/>
                <a:cs typeface="Arial"/>
              </a:rPr>
              <a:t>than </a:t>
            </a:r>
            <a:r>
              <a:rPr sz="1050" spc="-15" dirty="0">
                <a:latin typeface="Arial"/>
                <a:cs typeface="Arial"/>
              </a:rPr>
              <a:t>just </a:t>
            </a:r>
            <a:r>
              <a:rPr sz="1050" spc="-45" dirty="0">
                <a:latin typeface="Arial"/>
                <a:cs typeface="Arial"/>
              </a:rPr>
              <a:t>drawing </a:t>
            </a:r>
            <a:r>
              <a:rPr sz="1050" spc="-50" dirty="0">
                <a:latin typeface="Arial"/>
                <a:cs typeface="Arial"/>
              </a:rPr>
              <a:t>diagrams, </a:t>
            </a:r>
            <a:r>
              <a:rPr sz="1050" spc="-40" dirty="0">
                <a:latin typeface="Arial"/>
                <a:cs typeface="Arial"/>
              </a:rPr>
              <a:t>e.g., </a:t>
            </a:r>
            <a:r>
              <a:rPr sz="1050" spc="-55" dirty="0">
                <a:latin typeface="Arial"/>
                <a:cs typeface="Arial"/>
              </a:rPr>
              <a:t>on those </a:t>
            </a:r>
            <a:r>
              <a:rPr sz="1050" spc="-45" dirty="0">
                <a:latin typeface="Arial"/>
                <a:cs typeface="Arial"/>
              </a:rPr>
              <a:t>‘shared’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0" dirty="0">
                <a:latin typeface="Arial"/>
                <a:cs typeface="Arial"/>
              </a:rPr>
              <a:t>‘composite’ </a:t>
            </a:r>
            <a:r>
              <a:rPr sz="1050" spc="-55" dirty="0">
                <a:latin typeface="Arial"/>
                <a:cs typeface="Arial"/>
              </a:rPr>
              <a:t>aggregations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10" dirty="0">
                <a:latin typeface="Arial"/>
                <a:cs typeface="Arial"/>
              </a:rPr>
              <a:t>UML </a:t>
            </a:r>
            <a:r>
              <a:rPr sz="1050" spc="-90" dirty="0">
                <a:latin typeface="Arial"/>
                <a:cs typeface="Arial"/>
              </a:rPr>
              <a:t>Class 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5" dirty="0" smtClean="0">
                <a:latin typeface="Arial"/>
                <a:cs typeface="Arial"/>
              </a:rPr>
              <a:t>diagrams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sz="1050" spc="-30" dirty="0" smtClean="0">
                <a:latin typeface="Arial"/>
                <a:cs typeface="Arial"/>
                <a:hlinkClick r:id="rId8" action="ppaction://hlinksldjump"/>
              </a:rPr>
              <a:t>[</a:t>
            </a:r>
            <a:r>
              <a:rPr sz="1050" spc="-30" dirty="0">
                <a:latin typeface="Arial"/>
                <a:cs typeface="Arial"/>
                <a:hlinkClick r:id="rId8" action="ppaction://hlinksldjump"/>
              </a:rPr>
              <a:t>Keet </a:t>
            </a:r>
            <a:r>
              <a:rPr sz="1050" spc="85" dirty="0">
                <a:latin typeface="Arial"/>
                <a:cs typeface="Arial"/>
                <a:hlinkClick r:id="rId8" action="ppaction://hlinksldjump"/>
              </a:rPr>
              <a:t>&amp; </a:t>
            </a:r>
            <a:r>
              <a:rPr sz="1050" spc="-20" dirty="0">
                <a:latin typeface="Arial"/>
                <a:cs typeface="Arial"/>
                <a:hlinkClick r:id="rId8" action="ppaction://hlinksldjump"/>
              </a:rPr>
              <a:t>Artale, </a:t>
            </a:r>
            <a:r>
              <a:rPr sz="1050" spc="-45" dirty="0">
                <a:latin typeface="Arial"/>
                <a:cs typeface="Arial"/>
                <a:hlinkClick r:id="rId8" action="ppaction://hlinksldjump"/>
              </a:rPr>
              <a:t>2008],</a:t>
            </a:r>
            <a:r>
              <a:rPr sz="1050" spc="-45" dirty="0">
                <a:latin typeface="Arial"/>
                <a:cs typeface="Arial"/>
              </a:rPr>
              <a:t>  </a:t>
            </a:r>
            <a:r>
              <a:rPr sz="1050" spc="-25" dirty="0">
                <a:latin typeface="Arial"/>
                <a:cs typeface="Arial"/>
              </a:rPr>
              <a:t>finding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contradictions.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12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7"/>
            <a:ext cx="87409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107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99212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20215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41218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160197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79177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" y="194362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214097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269515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5" y="430403"/>
            <a:ext cx="3738055" cy="2666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934">
              <a:lnSpc>
                <a:spcPct val="100000"/>
              </a:lnSpc>
            </a:pP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Generalising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from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</a:t>
            </a:r>
            <a:r>
              <a:rPr sz="14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examples: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84150" marR="1764030" indent="-171450">
              <a:lnSpc>
                <a:spcPct val="121300"/>
              </a:lnSpc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Data(base) </a:t>
            </a:r>
            <a:r>
              <a:rPr sz="1050" spc="-25" dirty="0" smtClean="0">
                <a:latin typeface="Arial"/>
                <a:cs typeface="Arial"/>
              </a:rPr>
              <a:t>integration</a:t>
            </a:r>
            <a:endParaRPr lang="en-US" sz="1050" spc="-25" dirty="0" smtClean="0">
              <a:latin typeface="Arial"/>
              <a:cs typeface="Arial"/>
            </a:endParaRPr>
          </a:p>
          <a:p>
            <a:pPr marL="184150" marR="1764030" indent="-171450">
              <a:lnSpc>
                <a:spcPct val="121300"/>
              </a:lnSpc>
              <a:buFont typeface="Arial"/>
              <a:buChar char="•"/>
            </a:pPr>
            <a:r>
              <a:rPr sz="1050" spc="-55" dirty="0" smtClean="0">
                <a:latin typeface="Arial"/>
                <a:cs typeface="Arial"/>
              </a:rPr>
              <a:t>Instance </a:t>
            </a:r>
            <a:r>
              <a:rPr sz="1050" spc="-40" dirty="0" smtClean="0">
                <a:latin typeface="Arial"/>
                <a:cs typeface="Arial"/>
              </a:rPr>
              <a:t>classification</a:t>
            </a:r>
            <a:endParaRPr lang="en-US" sz="1050" spc="-40" dirty="0" smtClean="0">
              <a:latin typeface="Arial"/>
              <a:cs typeface="Arial"/>
            </a:endParaRPr>
          </a:p>
          <a:p>
            <a:pPr marL="184150" marR="1764030" indent="-171450">
              <a:lnSpc>
                <a:spcPct val="121300"/>
              </a:lnSpc>
              <a:buFont typeface="Arial"/>
              <a:buChar char="•"/>
            </a:pPr>
            <a:r>
              <a:rPr sz="1050" spc="-30" dirty="0" smtClean="0">
                <a:latin typeface="Arial"/>
                <a:cs typeface="Arial"/>
              </a:rPr>
              <a:t>Matchmaking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75" dirty="0" smtClean="0">
                <a:latin typeface="Arial"/>
                <a:cs typeface="Arial"/>
              </a:rPr>
              <a:t>services</a:t>
            </a:r>
            <a:endParaRPr lang="en-US" sz="1050" spc="-75" dirty="0" smtClean="0">
              <a:latin typeface="Arial"/>
              <a:cs typeface="Arial"/>
            </a:endParaRPr>
          </a:p>
          <a:p>
            <a:pPr marL="184150" marR="1764030" indent="-171450">
              <a:lnSpc>
                <a:spcPct val="121300"/>
              </a:lnSpc>
              <a:buFont typeface="Arial"/>
              <a:buChar char="•"/>
            </a:pPr>
            <a:r>
              <a:rPr sz="1050" spc="-40" dirty="0" smtClean="0">
                <a:latin typeface="Arial"/>
                <a:cs typeface="Arial"/>
              </a:rPr>
              <a:t>Querying</a:t>
            </a:r>
            <a:r>
              <a:rPr sz="1050" spc="-40" dirty="0">
                <a:latin typeface="Arial"/>
                <a:cs typeface="Arial"/>
              </a:rPr>
              <a:t>, </a:t>
            </a:r>
            <a:r>
              <a:rPr sz="1050" spc="-25" dirty="0">
                <a:latin typeface="Arial"/>
                <a:cs typeface="Arial"/>
              </a:rPr>
              <a:t>information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retrieval</a:t>
            </a:r>
            <a:endParaRPr sz="1050" dirty="0">
              <a:latin typeface="Arial"/>
              <a:cs typeface="Arial"/>
            </a:endParaRPr>
          </a:p>
          <a:p>
            <a:pPr marL="461010" marR="1729739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5" dirty="0">
                <a:latin typeface="Arial"/>
                <a:cs typeface="Arial"/>
              </a:rPr>
              <a:t>Ontology-Based </a:t>
            </a:r>
            <a:r>
              <a:rPr sz="1000" spc="-20" dirty="0" smtClean="0">
                <a:latin typeface="Arial"/>
                <a:cs typeface="Arial"/>
              </a:rPr>
              <a:t>Data</a:t>
            </a:r>
            <a:r>
              <a:rPr lang="en-US" sz="1000" spc="-20" dirty="0" smtClean="0">
                <a:latin typeface="Arial"/>
                <a:cs typeface="Arial"/>
              </a:rPr>
              <a:t> </a:t>
            </a:r>
            <a:r>
              <a:rPr sz="1000" spc="-80" dirty="0" smtClean="0">
                <a:latin typeface="Arial"/>
                <a:cs typeface="Arial"/>
              </a:rPr>
              <a:t>Access  </a:t>
            </a:r>
            <a:endParaRPr lang="en-US" sz="1000" spc="-80" dirty="0" smtClean="0">
              <a:latin typeface="Arial"/>
              <a:cs typeface="Arial"/>
            </a:endParaRPr>
          </a:p>
          <a:p>
            <a:pPr marL="461010" marR="1729739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0" dirty="0" smtClean="0">
                <a:latin typeface="Arial"/>
                <a:cs typeface="Arial"/>
              </a:rPr>
              <a:t>Ontologies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5" dirty="0">
                <a:latin typeface="Arial"/>
                <a:cs typeface="Arial"/>
              </a:rPr>
              <a:t>improve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NLP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25" dirty="0">
                <a:latin typeface="Arial"/>
                <a:cs typeface="Arial"/>
              </a:rPr>
              <a:t>Bringing </a:t>
            </a:r>
            <a:r>
              <a:rPr sz="1050" spc="-70" dirty="0">
                <a:latin typeface="Arial"/>
                <a:cs typeface="Arial"/>
              </a:rPr>
              <a:t>more </a:t>
            </a:r>
            <a:r>
              <a:rPr sz="1050" spc="-25" dirty="0">
                <a:latin typeface="Arial"/>
                <a:cs typeface="Arial"/>
              </a:rPr>
              <a:t>quality </a:t>
            </a:r>
            <a:r>
              <a:rPr sz="1050" spc="-20" dirty="0">
                <a:latin typeface="Arial"/>
                <a:cs typeface="Arial"/>
              </a:rPr>
              <a:t>criteria </a:t>
            </a:r>
            <a:r>
              <a:rPr sz="1050" spc="-5" dirty="0">
                <a:latin typeface="Arial"/>
                <a:cs typeface="Arial"/>
              </a:rPr>
              <a:t>into </a:t>
            </a:r>
            <a:r>
              <a:rPr sz="1050" spc="-45" dirty="0">
                <a:latin typeface="Arial"/>
                <a:cs typeface="Arial"/>
              </a:rPr>
              <a:t>conceptual </a:t>
            </a:r>
            <a:r>
              <a:rPr sz="1050" spc="-35" dirty="0">
                <a:latin typeface="Arial"/>
                <a:cs typeface="Arial"/>
              </a:rPr>
              <a:t>data modelling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develop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better </a:t>
            </a:r>
            <a:r>
              <a:rPr sz="1050" spc="-50" dirty="0">
                <a:latin typeface="Arial"/>
                <a:cs typeface="Arial"/>
              </a:rPr>
              <a:t>model (hence,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better </a:t>
            </a:r>
            <a:r>
              <a:rPr sz="1050" spc="-25" dirty="0">
                <a:latin typeface="Arial"/>
                <a:cs typeface="Arial"/>
              </a:rPr>
              <a:t>quality </a:t>
            </a:r>
            <a:r>
              <a:rPr sz="1050" spc="-55" dirty="0">
                <a:latin typeface="Arial"/>
                <a:cs typeface="Arial"/>
              </a:rPr>
              <a:t>software  </a:t>
            </a:r>
            <a:r>
              <a:rPr sz="1050" spc="-50" dirty="0">
                <a:latin typeface="Arial"/>
                <a:cs typeface="Arial"/>
              </a:rPr>
              <a:t>system)</a:t>
            </a:r>
            <a:endParaRPr sz="1050" dirty="0">
              <a:latin typeface="Arial"/>
              <a:cs typeface="Arial"/>
            </a:endParaRPr>
          </a:p>
          <a:p>
            <a:pPr marL="184150" marR="53594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Orchestrating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components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50" dirty="0">
                <a:latin typeface="Arial"/>
                <a:cs typeface="Arial"/>
              </a:rPr>
              <a:t>semantic </a:t>
            </a:r>
            <a:r>
              <a:rPr sz="1050" spc="-30" dirty="0">
                <a:latin typeface="Arial"/>
                <a:cs typeface="Arial"/>
              </a:rPr>
              <a:t>scientific  </a:t>
            </a:r>
            <a:r>
              <a:rPr sz="1050" spc="-45" dirty="0">
                <a:latin typeface="Arial"/>
                <a:cs typeface="Arial"/>
              </a:rPr>
              <a:t>workflows, e-learning,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etc.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13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107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9979" y="430403"/>
            <a:ext cx="4128135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Semantic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Web 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–</a:t>
            </a:r>
            <a:r>
              <a:rPr sz="1400" spc="1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(some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motivations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knowledge  </a:t>
            </a:r>
            <a:r>
              <a:rPr sz="1400" spc="9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bases)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5851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54830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88995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223913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44916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286611"/>
            <a:ext cx="3636645" cy="145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5" dirty="0">
                <a:latin typeface="Arial"/>
                <a:cs typeface="Arial"/>
              </a:rPr>
              <a:t>AI put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test in </a:t>
            </a:r>
            <a:r>
              <a:rPr sz="1050" spc="-30" dirty="0">
                <a:latin typeface="Arial"/>
                <a:cs typeface="Arial"/>
              </a:rPr>
              <a:t>the (uncontrollable?)  </a:t>
            </a:r>
            <a:r>
              <a:rPr sz="1050" spc="-55" dirty="0">
                <a:latin typeface="Arial"/>
                <a:cs typeface="Arial"/>
              </a:rPr>
              <a:t>very  </a:t>
            </a:r>
            <a:r>
              <a:rPr sz="1050" spc="-60" dirty="0">
                <a:latin typeface="Arial"/>
                <a:cs typeface="Arial"/>
              </a:rPr>
              <a:t>large  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field</a:t>
            </a:r>
            <a:endParaRPr sz="1050" dirty="0">
              <a:latin typeface="Arial"/>
              <a:cs typeface="Arial"/>
            </a:endParaRPr>
          </a:p>
          <a:p>
            <a:pPr marL="184150" marR="76835" indent="-171450">
              <a:lnSpc>
                <a:spcPts val="1200"/>
              </a:lnSpc>
              <a:spcBef>
                <a:spcPts val="315"/>
              </a:spcBef>
              <a:buFont typeface="Arial"/>
              <a:buChar char="•"/>
            </a:pPr>
            <a:r>
              <a:rPr sz="1050" spc="-35" dirty="0">
                <a:solidFill>
                  <a:srgbClr val="B6321C"/>
                </a:solidFill>
                <a:latin typeface="Arial"/>
                <a:cs typeface="Arial"/>
              </a:rPr>
              <a:t>Adding </a:t>
            </a:r>
            <a:r>
              <a:rPr sz="1050" spc="-60" dirty="0">
                <a:solidFill>
                  <a:srgbClr val="B6321C"/>
                </a:solidFill>
                <a:latin typeface="Arial"/>
                <a:cs typeface="Arial"/>
              </a:rPr>
              <a:t>meaning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plain </a:t>
            </a:r>
            <a:r>
              <a:rPr sz="1050" spc="15" dirty="0">
                <a:latin typeface="Arial"/>
                <a:cs typeface="Arial"/>
              </a:rPr>
              <a:t>HTML </a:t>
            </a:r>
            <a:r>
              <a:rPr sz="1050" spc="-90" dirty="0">
                <a:latin typeface="Arial"/>
                <a:cs typeface="Arial"/>
              </a:rPr>
              <a:t>pages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75" dirty="0">
                <a:latin typeface="Arial"/>
                <a:cs typeface="Arial"/>
              </a:rPr>
              <a:t>Web </a:t>
            </a:r>
            <a:r>
              <a:rPr sz="1050" spc="-45" dirty="0">
                <a:latin typeface="Arial"/>
                <a:cs typeface="Arial"/>
              </a:rPr>
              <a:t>2.0 </a:t>
            </a:r>
            <a:r>
              <a:rPr sz="1050" spc="-65" dirty="0">
                <a:latin typeface="Arial"/>
                <a:cs typeface="Arial"/>
              </a:rPr>
              <a:t>by </a:t>
            </a:r>
            <a:r>
              <a:rPr sz="1050" spc="-55" dirty="0">
                <a:latin typeface="Arial"/>
                <a:cs typeface="Arial"/>
              </a:rPr>
              <a:t>using  </a:t>
            </a:r>
            <a:r>
              <a:rPr sz="1050" spc="-40" dirty="0">
                <a:latin typeface="Arial"/>
                <a:cs typeface="Arial"/>
              </a:rPr>
              <a:t>theory </a:t>
            </a:r>
            <a:r>
              <a:rPr sz="1050" spc="-65" dirty="0">
                <a:latin typeface="Arial"/>
                <a:cs typeface="Arial"/>
              </a:rPr>
              <a:t>and  </a:t>
            </a:r>
            <a:r>
              <a:rPr sz="1050" spc="-55" dirty="0">
                <a:latin typeface="Arial"/>
                <a:cs typeface="Arial"/>
              </a:rPr>
              <a:t>technologies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0" dirty="0">
                <a:latin typeface="Arial"/>
                <a:cs typeface="Arial"/>
              </a:rPr>
              <a:t>KBs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ontologies</a:t>
            </a:r>
            <a:endParaRPr sz="105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55"/>
              </a:spcBef>
            </a:pPr>
            <a:r>
              <a:rPr sz="1000" i="1" spc="10" dirty="0">
                <a:latin typeface="Arial"/>
                <a:cs typeface="Arial"/>
              </a:rPr>
              <a:t>But </a:t>
            </a:r>
            <a:r>
              <a:rPr sz="1000" i="1" spc="-40" dirty="0">
                <a:latin typeface="Arial"/>
                <a:cs typeface="Arial"/>
              </a:rPr>
              <a:t>there </a:t>
            </a:r>
            <a:r>
              <a:rPr sz="1000" i="1" spc="-55" dirty="0">
                <a:latin typeface="Arial"/>
                <a:cs typeface="Arial"/>
              </a:rPr>
              <a:t>is </a:t>
            </a:r>
            <a:r>
              <a:rPr sz="1000" i="1" spc="-60" dirty="0">
                <a:latin typeface="Arial"/>
                <a:cs typeface="Arial"/>
              </a:rPr>
              <a:t>more </a:t>
            </a:r>
            <a:r>
              <a:rPr sz="1000" i="1" spc="10" dirty="0">
                <a:latin typeface="Arial"/>
                <a:cs typeface="Arial"/>
              </a:rPr>
              <a:t>to </a:t>
            </a:r>
            <a:r>
              <a:rPr sz="1000" i="1" spc="-40" dirty="0">
                <a:latin typeface="Arial"/>
                <a:cs typeface="Arial"/>
              </a:rPr>
              <a:t>ontologies </a:t>
            </a:r>
            <a:r>
              <a:rPr sz="1000" i="1" spc="-55" dirty="0">
                <a:latin typeface="Arial"/>
                <a:cs typeface="Arial"/>
              </a:rPr>
              <a:t>and </a:t>
            </a:r>
            <a:r>
              <a:rPr sz="1000" i="1" spc="-60" dirty="0">
                <a:latin typeface="Arial"/>
                <a:cs typeface="Arial"/>
              </a:rPr>
              <a:t>knowledge </a:t>
            </a:r>
            <a:r>
              <a:rPr sz="1000" i="1" spc="-95" dirty="0">
                <a:latin typeface="Arial"/>
                <a:cs typeface="Arial"/>
              </a:rPr>
              <a:t>bases </a:t>
            </a:r>
            <a:r>
              <a:rPr sz="1000" i="1" spc="-20" dirty="0">
                <a:latin typeface="Arial"/>
                <a:cs typeface="Arial"/>
              </a:rPr>
              <a:t>than </a:t>
            </a:r>
            <a:r>
              <a:rPr sz="1000" i="1" spc="-15" dirty="0">
                <a:latin typeface="Arial"/>
                <a:cs typeface="Arial"/>
              </a:rPr>
              <a:t>their  </a:t>
            </a:r>
            <a:r>
              <a:rPr sz="1000" i="1" spc="-25" dirty="0">
                <a:latin typeface="Arial"/>
                <a:cs typeface="Arial"/>
              </a:rPr>
              <a:t>application </a:t>
            </a:r>
            <a:r>
              <a:rPr sz="1000" i="1" spc="-15" dirty="0">
                <a:latin typeface="Arial"/>
                <a:cs typeface="Arial"/>
              </a:rPr>
              <a:t>in </a:t>
            </a:r>
            <a:r>
              <a:rPr sz="1000" i="1" spc="-25" dirty="0">
                <a:latin typeface="Arial"/>
                <a:cs typeface="Arial"/>
              </a:rPr>
              <a:t>the </a:t>
            </a:r>
            <a:r>
              <a:rPr sz="1000" i="1" spc="-45" dirty="0">
                <a:latin typeface="Arial"/>
                <a:cs typeface="Arial"/>
              </a:rPr>
              <a:t>Semantic </a:t>
            </a:r>
            <a:r>
              <a:rPr sz="1000" i="1" spc="-40" dirty="0">
                <a:latin typeface="Arial"/>
                <a:cs typeface="Arial"/>
              </a:rPr>
              <a:t> Web!</a:t>
            </a:r>
            <a:endParaRPr sz="1000" dirty="0">
              <a:latin typeface="Arial"/>
              <a:cs typeface="Arial"/>
            </a:endParaRPr>
          </a:p>
          <a:p>
            <a:pPr marL="184150" marR="481330" indent="-171450">
              <a:lnSpc>
                <a:spcPct val="125299"/>
              </a:lnSpc>
              <a:spcBef>
                <a:spcPts val="20"/>
              </a:spcBef>
              <a:buFont typeface="Arial"/>
              <a:buChar char="•"/>
            </a:pPr>
            <a:r>
              <a:rPr sz="1050" spc="-125" dirty="0">
                <a:latin typeface="Arial"/>
                <a:cs typeface="Arial"/>
              </a:rPr>
              <a:t>See </a:t>
            </a:r>
            <a:r>
              <a:rPr sz="1050" spc="-70" dirty="0">
                <a:latin typeface="Arial"/>
                <a:cs typeface="Arial"/>
              </a:rPr>
              <a:t>slides </a:t>
            </a:r>
            <a:r>
              <a:rPr sz="1050" spc="-85" dirty="0">
                <a:latin typeface="Monaco"/>
                <a:cs typeface="Monaco"/>
              </a:rPr>
              <a:t>semweb-intro.pdf </a:t>
            </a:r>
            <a:r>
              <a:rPr sz="1050" spc="25" dirty="0">
                <a:latin typeface="Arial"/>
                <a:cs typeface="Arial"/>
              </a:rPr>
              <a:t>(bit </a:t>
            </a:r>
            <a:r>
              <a:rPr sz="1050" spc="-25" dirty="0">
                <a:latin typeface="Arial"/>
                <a:cs typeface="Arial"/>
              </a:rPr>
              <a:t>outdated) </a:t>
            </a:r>
            <a:endParaRPr lang="en-US" sz="1050" spc="-25" dirty="0" smtClean="0">
              <a:latin typeface="Arial"/>
              <a:cs typeface="Arial"/>
            </a:endParaRPr>
          </a:p>
          <a:p>
            <a:pPr marL="184150" marR="481330" indent="-171450">
              <a:lnSpc>
                <a:spcPct val="125299"/>
              </a:lnSpc>
              <a:spcBef>
                <a:spcPts val="20"/>
              </a:spcBef>
              <a:buFont typeface="Arial"/>
              <a:buChar char="•"/>
            </a:pPr>
            <a:r>
              <a:rPr sz="1050" spc="-60" dirty="0" smtClean="0">
                <a:latin typeface="Arial"/>
                <a:cs typeface="Arial"/>
              </a:rPr>
              <a:t>Google’s  </a:t>
            </a:r>
            <a:r>
              <a:rPr sz="1050" spc="-55" dirty="0">
                <a:latin typeface="Arial"/>
                <a:cs typeface="Arial"/>
              </a:rPr>
              <a:t>version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30" dirty="0">
                <a:latin typeface="Arial"/>
                <a:cs typeface="Arial"/>
              </a:rPr>
              <a:t>it: </a:t>
            </a:r>
            <a:r>
              <a:rPr sz="1050" spc="-10" dirty="0">
                <a:latin typeface="Arial"/>
                <a:cs typeface="Arial"/>
              </a:rPr>
              <a:t>its </a:t>
            </a:r>
            <a:r>
              <a:rPr sz="1050" spc="-35" dirty="0">
                <a:latin typeface="Arial"/>
                <a:cs typeface="Arial"/>
              </a:rPr>
              <a:t>“Knowledge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graph”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85" dirty="0">
                <a:latin typeface="Monaco"/>
                <a:cs typeface="Monaco"/>
                <a:hlinkClick r:id="rId9"/>
              </a:rPr>
              <a:t>https://www.youtube.com/watch?v=mmQl6VGvX-c</a:t>
            </a:r>
            <a:endParaRPr sz="1050" dirty="0">
              <a:latin typeface="Monaco"/>
              <a:cs typeface="Monaco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14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10264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107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0176" y="430403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10743" y="118868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0253" y="1172133"/>
            <a:ext cx="90170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FBFDFC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0743" y="165017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253" y="166377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41032" y="187398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04605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16636" y="1629267"/>
            <a:ext cx="127571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5080" indent="-139065">
              <a:lnSpc>
                <a:spcPct val="102600"/>
              </a:lnSpc>
            </a:pP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Where is </a:t>
            </a:r>
            <a:r>
              <a:rPr sz="1050" spc="4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it </a:t>
            </a:r>
            <a:r>
              <a:rPr sz="1050" spc="-90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used? </a:t>
            </a:r>
            <a:r>
              <a:rPr sz="1050" spc="-90" dirty="0">
                <a:solidFill>
                  <a:srgbClr val="D9EDE4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‘Ontology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inside’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The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Semantic</a:t>
            </a:r>
            <a:r>
              <a:rPr sz="1050" spc="10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7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Web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0743" y="24558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50253" y="2439276"/>
            <a:ext cx="14674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3   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1050" spc="-7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1050" spc="3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15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7978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869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76930" y="905776"/>
            <a:ext cx="723900" cy="1592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4461" y="430403"/>
            <a:ext cx="2343785" cy="167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7765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Background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635" indent="-114935">
              <a:lnSpc>
                <a:spcPct val="100000"/>
              </a:lnSpc>
              <a:spcBef>
                <a:spcPts val="5"/>
              </a:spcBef>
              <a:buChar char="–"/>
              <a:tabLst>
                <a:tab pos="128270" algn="l"/>
              </a:tabLst>
            </a:pPr>
            <a:r>
              <a:rPr sz="1050" spc="-15" dirty="0">
                <a:latin typeface="Arial"/>
                <a:cs typeface="Arial"/>
              </a:rPr>
              <a:t>Aristotle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65" dirty="0">
                <a:latin typeface="Arial"/>
                <a:cs typeface="Arial"/>
              </a:rPr>
              <a:t>colleagues: 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b="1" spc="-25" dirty="0">
                <a:latin typeface="Arial"/>
                <a:cs typeface="Arial"/>
              </a:rPr>
              <a:t>O</a:t>
            </a:r>
            <a:r>
              <a:rPr sz="1050" spc="-25" dirty="0">
                <a:latin typeface="Arial"/>
                <a:cs typeface="Arial"/>
              </a:rPr>
              <a:t>ntology</a:t>
            </a:r>
            <a:endParaRPr sz="105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35"/>
              </a:spcBef>
              <a:buChar char="–"/>
              <a:tabLst>
                <a:tab pos="128270" algn="l"/>
              </a:tabLst>
            </a:pPr>
            <a:r>
              <a:rPr sz="1050" spc="-50" dirty="0">
                <a:latin typeface="Arial"/>
                <a:cs typeface="Arial"/>
              </a:rPr>
              <a:t>Engineering:  </a:t>
            </a:r>
            <a:r>
              <a:rPr sz="1050" spc="-45" dirty="0">
                <a:latin typeface="Arial"/>
                <a:cs typeface="Arial"/>
              </a:rPr>
              <a:t>ontolog</a:t>
            </a:r>
            <a:r>
              <a:rPr sz="1050" b="1" spc="-45" dirty="0">
                <a:latin typeface="Arial"/>
                <a:cs typeface="Arial"/>
              </a:rPr>
              <a:t>ies </a:t>
            </a:r>
            <a:r>
              <a:rPr sz="1050" spc="-15" dirty="0">
                <a:latin typeface="Arial"/>
                <a:cs typeface="Arial"/>
              </a:rPr>
              <a:t>(count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noun)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1200">
              <a:latin typeface="Times New Roman"/>
              <a:cs typeface="Times New Roman"/>
            </a:endParaRPr>
          </a:p>
          <a:p>
            <a:pPr marL="127635" indent="-114935">
              <a:lnSpc>
                <a:spcPct val="100000"/>
              </a:lnSpc>
              <a:spcBef>
                <a:spcPts val="5"/>
              </a:spcBef>
              <a:buChar char="–"/>
              <a:tabLst>
                <a:tab pos="128270" algn="l"/>
              </a:tabLst>
            </a:pPr>
            <a:r>
              <a:rPr sz="1050" spc="-35" dirty="0">
                <a:latin typeface="Arial"/>
                <a:cs typeface="Arial"/>
              </a:rPr>
              <a:t>Investigating reality, </a:t>
            </a:r>
            <a:r>
              <a:rPr sz="1050" spc="-55" dirty="0">
                <a:latin typeface="Arial"/>
                <a:cs typeface="Arial"/>
              </a:rPr>
              <a:t>representing 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45" dirty="0">
                <a:latin typeface="Arial"/>
                <a:cs typeface="Arial"/>
              </a:rPr>
              <a:t>it</a:t>
            </a:r>
            <a:endParaRPr sz="105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35"/>
              </a:spcBef>
              <a:buChar char="–"/>
              <a:tabLst>
                <a:tab pos="128270" algn="l"/>
              </a:tabLst>
            </a:pPr>
            <a:r>
              <a:rPr sz="1050" spc="-5" dirty="0">
                <a:latin typeface="Arial"/>
                <a:cs typeface="Arial"/>
              </a:rPr>
              <a:t>Putting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55" dirty="0">
                <a:latin typeface="Arial"/>
                <a:cs typeface="Arial"/>
              </a:rPr>
              <a:t>engineering </a:t>
            </a:r>
            <a:r>
              <a:rPr sz="1050" spc="-25" dirty="0">
                <a:latin typeface="Arial"/>
                <a:cs typeface="Arial"/>
              </a:rPr>
              <a:t>artefact </a:t>
            </a:r>
            <a:r>
              <a:rPr sz="1050" spc="10" dirty="0">
                <a:latin typeface="Arial"/>
                <a:cs typeface="Arial"/>
              </a:rPr>
              <a:t>to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spc="-100" dirty="0">
                <a:latin typeface="Arial"/>
                <a:cs typeface="Arial"/>
              </a:rPr>
              <a:t>use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15" dirty="0">
                <a:latin typeface="Arial"/>
                <a:cs typeface="Arial"/>
              </a:rPr>
              <a:t>What </a:t>
            </a:r>
            <a:r>
              <a:rPr sz="1050" spc="-30" dirty="0">
                <a:latin typeface="Arial"/>
                <a:cs typeface="Arial"/>
              </a:rPr>
              <a:t>then,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-55" dirty="0">
                <a:latin typeface="Arial"/>
                <a:cs typeface="Arial"/>
              </a:rPr>
              <a:t>engineering 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artefact?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16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8740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869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5322" y="430403"/>
            <a:ext cx="32569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First,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let’s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look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at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an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artefact:  </a:t>
            </a:r>
            <a:r>
              <a:rPr sz="1400" spc="-110" dirty="0">
                <a:solidFill>
                  <a:srgbClr val="46AA78"/>
                </a:solidFill>
                <a:latin typeface="Arial"/>
                <a:cs typeface="Arial"/>
              </a:rPr>
              <a:t>a  </a:t>
            </a:r>
            <a:r>
              <a:rPr sz="1400" dirty="0">
                <a:solidFill>
                  <a:srgbClr val="46AA78"/>
                </a:solidFill>
                <a:latin typeface="Arial"/>
                <a:cs typeface="Arial"/>
              </a:rPr>
              <a:t>text</a:t>
            </a:r>
            <a:r>
              <a:rPr sz="1400" spc="1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file....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9994" y="851651"/>
            <a:ext cx="3887880" cy="2164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17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78559" y="37667"/>
            <a:ext cx="102649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42146" y="37667"/>
            <a:ext cx="1186904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5001" y="430403"/>
            <a:ext cx="26981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... 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or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rendered 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in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an 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r>
              <a:rPr sz="1400" spc="-1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editor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6651" y="740123"/>
            <a:ext cx="3841447" cy="2659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18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2146" y="37668"/>
            <a:ext cx="10345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20176" y="430403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0743" y="118868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50253" y="1172133"/>
            <a:ext cx="90170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ECF6F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10743" y="165017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50253" y="166377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41032" y="187398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1032" y="204605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16636" y="1629267"/>
            <a:ext cx="127571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5080" indent="-139065">
              <a:lnSpc>
                <a:spcPct val="102600"/>
              </a:lnSpc>
            </a:pP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Where is </a:t>
            </a:r>
            <a:r>
              <a:rPr sz="1050" spc="4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it </a:t>
            </a:r>
            <a:r>
              <a:rPr sz="1050" spc="-9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used? </a:t>
            </a:r>
            <a:r>
              <a:rPr sz="1050" spc="-9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  <a:hlinkClick r:id="rId9" action="ppaction://hlinksldjump"/>
              </a:rPr>
              <a:t>‘Ontology </a:t>
            </a:r>
            <a:r>
              <a:rPr sz="1050" spc="-40" dirty="0">
                <a:latin typeface="Arial"/>
                <a:cs typeface="Arial"/>
                <a:hlinkClick r:id="rId9" action="ppaction://hlinksldjump"/>
              </a:rPr>
              <a:t>inside’ 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  <a:hlinkClick r:id="rId10" action="ppaction://hlinksldjump"/>
              </a:rPr>
              <a:t>The </a:t>
            </a:r>
            <a:r>
              <a:rPr sz="1050" spc="-50" dirty="0">
                <a:latin typeface="Arial"/>
                <a:cs typeface="Arial"/>
                <a:hlinkClick r:id="rId10" action="ppaction://hlinksldjump"/>
              </a:rPr>
              <a:t>Semantic</a:t>
            </a:r>
            <a:r>
              <a:rPr sz="1050" spc="10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75" dirty="0">
                <a:latin typeface="Arial"/>
                <a:cs typeface="Arial"/>
                <a:hlinkClick r:id="rId10" action="ppaction://hlinksldjump"/>
              </a:rPr>
              <a:t>Web</a:t>
            </a:r>
            <a:endParaRPr sz="10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10743" y="24558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50253" y="2439276"/>
            <a:ext cx="14674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3   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1050" spc="-7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1050" spc="3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2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42146" y="37668"/>
            <a:ext cx="11869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19402" y="430403"/>
            <a:ext cx="13690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Behind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</a:t>
            </a:r>
            <a:r>
              <a:rPr sz="1400" spc="1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facade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6651" y="740123"/>
            <a:ext cx="3841447" cy="2659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5315" y="1438145"/>
            <a:ext cx="2711450" cy="1107440"/>
          </a:xfrm>
          <a:custGeom>
            <a:avLst/>
            <a:gdLst/>
            <a:ahLst/>
            <a:cxnLst/>
            <a:rect l="l" t="t" r="r" b="b"/>
            <a:pathLst>
              <a:path w="2711450" h="1107439">
                <a:moveTo>
                  <a:pt x="1355632" y="0"/>
                </a:moveTo>
                <a:lnTo>
                  <a:pt x="1285817" y="584"/>
                </a:lnTo>
                <a:lnTo>
                  <a:pt x="1216925" y="2318"/>
                </a:lnTo>
                <a:lnTo>
                  <a:pt x="1149040" y="5175"/>
                </a:lnTo>
                <a:lnTo>
                  <a:pt x="1082247" y="9125"/>
                </a:lnTo>
                <a:lnTo>
                  <a:pt x="1016632" y="14142"/>
                </a:lnTo>
                <a:lnTo>
                  <a:pt x="952279" y="20195"/>
                </a:lnTo>
                <a:lnTo>
                  <a:pt x="889273" y="27259"/>
                </a:lnTo>
                <a:lnTo>
                  <a:pt x="827698" y="35304"/>
                </a:lnTo>
                <a:lnTo>
                  <a:pt x="767640" y="44302"/>
                </a:lnTo>
                <a:lnTo>
                  <a:pt x="709183" y="54226"/>
                </a:lnTo>
                <a:lnTo>
                  <a:pt x="652413" y="65046"/>
                </a:lnTo>
                <a:lnTo>
                  <a:pt x="597414" y="76736"/>
                </a:lnTo>
                <a:lnTo>
                  <a:pt x="544270" y="89266"/>
                </a:lnTo>
                <a:lnTo>
                  <a:pt x="493067" y="102610"/>
                </a:lnTo>
                <a:lnTo>
                  <a:pt x="443890" y="116738"/>
                </a:lnTo>
                <a:lnTo>
                  <a:pt x="396824" y="131622"/>
                </a:lnTo>
                <a:lnTo>
                  <a:pt x="351952" y="147235"/>
                </a:lnTo>
                <a:lnTo>
                  <a:pt x="309361" y="163549"/>
                </a:lnTo>
                <a:lnTo>
                  <a:pt x="269134" y="180534"/>
                </a:lnTo>
                <a:lnTo>
                  <a:pt x="231357" y="198164"/>
                </a:lnTo>
                <a:lnTo>
                  <a:pt x="196115" y="216410"/>
                </a:lnTo>
                <a:lnTo>
                  <a:pt x="133574" y="254637"/>
                </a:lnTo>
                <a:lnTo>
                  <a:pt x="82190" y="294992"/>
                </a:lnTo>
                <a:lnTo>
                  <a:pt x="42640" y="337248"/>
                </a:lnTo>
                <a:lnTo>
                  <a:pt x="15605" y="381181"/>
                </a:lnTo>
                <a:lnTo>
                  <a:pt x="1762" y="426566"/>
                </a:lnTo>
                <a:lnTo>
                  <a:pt x="0" y="449733"/>
                </a:lnTo>
                <a:lnTo>
                  <a:pt x="2116" y="474994"/>
                </a:lnTo>
                <a:lnTo>
                  <a:pt x="18710" y="524399"/>
                </a:lnTo>
                <a:lnTo>
                  <a:pt x="51036" y="572063"/>
                </a:lnTo>
                <a:lnTo>
                  <a:pt x="98197" y="617685"/>
                </a:lnTo>
                <a:lnTo>
                  <a:pt x="159293" y="660961"/>
                </a:lnTo>
                <a:lnTo>
                  <a:pt x="194785" y="681626"/>
                </a:lnTo>
                <a:lnTo>
                  <a:pt x="233425" y="701591"/>
                </a:lnTo>
                <a:lnTo>
                  <a:pt x="275099" y="720818"/>
                </a:lnTo>
                <a:lnTo>
                  <a:pt x="319695" y="739271"/>
                </a:lnTo>
                <a:lnTo>
                  <a:pt x="367101" y="756910"/>
                </a:lnTo>
                <a:lnTo>
                  <a:pt x="417205" y="773700"/>
                </a:lnTo>
                <a:lnTo>
                  <a:pt x="469893" y="789600"/>
                </a:lnTo>
                <a:lnTo>
                  <a:pt x="525054" y="804575"/>
                </a:lnTo>
                <a:lnTo>
                  <a:pt x="582576" y="818585"/>
                </a:lnTo>
                <a:lnTo>
                  <a:pt x="642346" y="831594"/>
                </a:lnTo>
                <a:lnTo>
                  <a:pt x="704251" y="843563"/>
                </a:lnTo>
                <a:lnTo>
                  <a:pt x="768181" y="854455"/>
                </a:lnTo>
                <a:lnTo>
                  <a:pt x="834021" y="864231"/>
                </a:lnTo>
                <a:lnTo>
                  <a:pt x="901659" y="872855"/>
                </a:lnTo>
                <a:lnTo>
                  <a:pt x="970985" y="880289"/>
                </a:lnTo>
                <a:lnTo>
                  <a:pt x="1041884" y="886494"/>
                </a:lnTo>
                <a:lnTo>
                  <a:pt x="1018901" y="921462"/>
                </a:lnTo>
                <a:lnTo>
                  <a:pt x="991774" y="957073"/>
                </a:lnTo>
                <a:lnTo>
                  <a:pt x="960249" y="992249"/>
                </a:lnTo>
                <a:lnTo>
                  <a:pt x="924069" y="1025911"/>
                </a:lnTo>
                <a:lnTo>
                  <a:pt x="882979" y="1056981"/>
                </a:lnTo>
                <a:lnTo>
                  <a:pt x="836723" y="1084383"/>
                </a:lnTo>
                <a:lnTo>
                  <a:pt x="785046" y="1107038"/>
                </a:lnTo>
                <a:lnTo>
                  <a:pt x="837459" y="1105395"/>
                </a:lnTo>
                <a:lnTo>
                  <a:pt x="889630" y="1100643"/>
                </a:lnTo>
                <a:lnTo>
                  <a:pt x="941395" y="1093049"/>
                </a:lnTo>
                <a:lnTo>
                  <a:pt x="992593" y="1082882"/>
                </a:lnTo>
                <a:lnTo>
                  <a:pt x="1043062" y="1070407"/>
                </a:lnTo>
                <a:lnTo>
                  <a:pt x="1092640" y="1055892"/>
                </a:lnTo>
                <a:lnTo>
                  <a:pt x="1141164" y="1039604"/>
                </a:lnTo>
                <a:lnTo>
                  <a:pt x="1188472" y="1021810"/>
                </a:lnTo>
                <a:lnTo>
                  <a:pt x="1234401" y="1002778"/>
                </a:lnTo>
                <a:lnTo>
                  <a:pt x="1278791" y="982773"/>
                </a:lnTo>
                <a:lnTo>
                  <a:pt x="1321478" y="962065"/>
                </a:lnTo>
                <a:lnTo>
                  <a:pt x="1362300" y="940919"/>
                </a:lnTo>
                <a:lnTo>
                  <a:pt x="1401095" y="919602"/>
                </a:lnTo>
                <a:lnTo>
                  <a:pt x="1437701" y="898383"/>
                </a:lnTo>
                <a:lnTo>
                  <a:pt x="1508284" y="896378"/>
                </a:lnTo>
                <a:lnTo>
                  <a:pt x="1577786" y="893193"/>
                </a:lnTo>
                <a:lnTo>
                  <a:pt x="1646115" y="888858"/>
                </a:lnTo>
                <a:lnTo>
                  <a:pt x="1713179" y="883405"/>
                </a:lnTo>
                <a:lnTo>
                  <a:pt x="1778887" y="876864"/>
                </a:lnTo>
                <a:lnTo>
                  <a:pt x="1843146" y="869265"/>
                </a:lnTo>
                <a:lnTo>
                  <a:pt x="1905863" y="860641"/>
                </a:lnTo>
                <a:lnTo>
                  <a:pt x="1966948" y="851021"/>
                </a:lnTo>
                <a:lnTo>
                  <a:pt x="2026307" y="840436"/>
                </a:lnTo>
                <a:lnTo>
                  <a:pt x="2083849" y="828917"/>
                </a:lnTo>
                <a:lnTo>
                  <a:pt x="2139482" y="816494"/>
                </a:lnTo>
                <a:lnTo>
                  <a:pt x="2193113" y="803199"/>
                </a:lnTo>
                <a:lnTo>
                  <a:pt x="2244651" y="789062"/>
                </a:lnTo>
                <a:lnTo>
                  <a:pt x="2294003" y="774114"/>
                </a:lnTo>
                <a:lnTo>
                  <a:pt x="2341078" y="758386"/>
                </a:lnTo>
                <a:lnTo>
                  <a:pt x="2385783" y="741908"/>
                </a:lnTo>
                <a:lnTo>
                  <a:pt x="2428026" y="724711"/>
                </a:lnTo>
                <a:lnTo>
                  <a:pt x="2467715" y="706826"/>
                </a:lnTo>
                <a:lnTo>
                  <a:pt x="2504758" y="688284"/>
                </a:lnTo>
                <a:lnTo>
                  <a:pt x="2539063" y="669116"/>
                </a:lnTo>
                <a:lnTo>
                  <a:pt x="2599091" y="629022"/>
                </a:lnTo>
                <a:lnTo>
                  <a:pt x="2647062" y="586790"/>
                </a:lnTo>
                <a:lnTo>
                  <a:pt x="2682238" y="542668"/>
                </a:lnTo>
                <a:lnTo>
                  <a:pt x="2703885" y="496900"/>
                </a:lnTo>
                <a:lnTo>
                  <a:pt x="2711264" y="449733"/>
                </a:lnTo>
                <a:lnTo>
                  <a:pt x="2709502" y="426566"/>
                </a:lnTo>
                <a:lnTo>
                  <a:pt x="2695659" y="381181"/>
                </a:lnTo>
                <a:lnTo>
                  <a:pt x="2668623" y="337248"/>
                </a:lnTo>
                <a:lnTo>
                  <a:pt x="2629074" y="294992"/>
                </a:lnTo>
                <a:lnTo>
                  <a:pt x="2577689" y="254637"/>
                </a:lnTo>
                <a:lnTo>
                  <a:pt x="2515148" y="216410"/>
                </a:lnTo>
                <a:lnTo>
                  <a:pt x="2479906" y="198164"/>
                </a:lnTo>
                <a:lnTo>
                  <a:pt x="2442129" y="180534"/>
                </a:lnTo>
                <a:lnTo>
                  <a:pt x="2401903" y="163549"/>
                </a:lnTo>
                <a:lnTo>
                  <a:pt x="2359311" y="147235"/>
                </a:lnTo>
                <a:lnTo>
                  <a:pt x="2314440" y="131622"/>
                </a:lnTo>
                <a:lnTo>
                  <a:pt x="2267373" y="116738"/>
                </a:lnTo>
                <a:lnTo>
                  <a:pt x="2218196" y="102610"/>
                </a:lnTo>
                <a:lnTo>
                  <a:pt x="2166993" y="89266"/>
                </a:lnTo>
                <a:lnTo>
                  <a:pt x="2113850" y="76736"/>
                </a:lnTo>
                <a:lnTo>
                  <a:pt x="2058850" y="65046"/>
                </a:lnTo>
                <a:lnTo>
                  <a:pt x="2002080" y="54226"/>
                </a:lnTo>
                <a:lnTo>
                  <a:pt x="1943623" y="44302"/>
                </a:lnTo>
                <a:lnTo>
                  <a:pt x="1883565" y="35304"/>
                </a:lnTo>
                <a:lnTo>
                  <a:pt x="1821991" y="27259"/>
                </a:lnTo>
                <a:lnTo>
                  <a:pt x="1758984" y="20195"/>
                </a:lnTo>
                <a:lnTo>
                  <a:pt x="1694631" y="14142"/>
                </a:lnTo>
                <a:lnTo>
                  <a:pt x="1629016" y="9125"/>
                </a:lnTo>
                <a:lnTo>
                  <a:pt x="1562224" y="5175"/>
                </a:lnTo>
                <a:lnTo>
                  <a:pt x="1494339" y="2318"/>
                </a:lnTo>
                <a:lnTo>
                  <a:pt x="1425447" y="584"/>
                </a:lnTo>
                <a:lnTo>
                  <a:pt x="13556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35315" y="1438145"/>
            <a:ext cx="2712085" cy="1107440"/>
          </a:xfrm>
          <a:custGeom>
            <a:avLst/>
            <a:gdLst/>
            <a:ahLst/>
            <a:cxnLst/>
            <a:rect l="l" t="t" r="r" b="b"/>
            <a:pathLst>
              <a:path w="2712085" h="1107439">
                <a:moveTo>
                  <a:pt x="2711692" y="450264"/>
                </a:moveTo>
                <a:lnTo>
                  <a:pt x="2704625" y="404144"/>
                </a:lnTo>
                <a:lnTo>
                  <a:pt x="2684035" y="359374"/>
                </a:lnTo>
                <a:lnTo>
                  <a:pt x="2650600" y="316181"/>
                </a:lnTo>
                <a:lnTo>
                  <a:pt x="2604999" y="274787"/>
                </a:lnTo>
                <a:lnTo>
                  <a:pt x="2547910" y="235416"/>
                </a:lnTo>
                <a:lnTo>
                  <a:pt x="2480011" y="198294"/>
                </a:lnTo>
                <a:lnTo>
                  <a:pt x="2442219" y="180645"/>
                </a:lnTo>
                <a:lnTo>
                  <a:pt x="2401979" y="163643"/>
                </a:lnTo>
                <a:lnTo>
                  <a:pt x="2359376" y="147315"/>
                </a:lnTo>
                <a:lnTo>
                  <a:pt x="2314493" y="131689"/>
                </a:lnTo>
                <a:lnTo>
                  <a:pt x="2267417" y="116792"/>
                </a:lnTo>
                <a:lnTo>
                  <a:pt x="2218232" y="102654"/>
                </a:lnTo>
                <a:lnTo>
                  <a:pt x="2167022" y="89302"/>
                </a:lnTo>
                <a:lnTo>
                  <a:pt x="2113872" y="76764"/>
                </a:lnTo>
                <a:lnTo>
                  <a:pt x="2058868" y="65068"/>
                </a:lnTo>
                <a:lnTo>
                  <a:pt x="2002093" y="54242"/>
                </a:lnTo>
                <a:lnTo>
                  <a:pt x="1943633" y="44314"/>
                </a:lnTo>
                <a:lnTo>
                  <a:pt x="1883572" y="35312"/>
                </a:lnTo>
                <a:lnTo>
                  <a:pt x="1821995" y="27264"/>
                </a:lnTo>
                <a:lnTo>
                  <a:pt x="1758987" y="20199"/>
                </a:lnTo>
                <a:lnTo>
                  <a:pt x="1694633" y="14144"/>
                </a:lnTo>
                <a:lnTo>
                  <a:pt x="1629017" y="9126"/>
                </a:lnTo>
                <a:lnTo>
                  <a:pt x="1562224" y="5175"/>
                </a:lnTo>
                <a:lnTo>
                  <a:pt x="1494339" y="2319"/>
                </a:lnTo>
                <a:lnTo>
                  <a:pt x="1425447" y="584"/>
                </a:lnTo>
                <a:lnTo>
                  <a:pt x="1355632" y="0"/>
                </a:lnTo>
                <a:lnTo>
                  <a:pt x="1285817" y="584"/>
                </a:lnTo>
                <a:lnTo>
                  <a:pt x="1216925" y="2318"/>
                </a:lnTo>
                <a:lnTo>
                  <a:pt x="1149040" y="5175"/>
                </a:lnTo>
                <a:lnTo>
                  <a:pt x="1082247" y="9125"/>
                </a:lnTo>
                <a:lnTo>
                  <a:pt x="1016632" y="14142"/>
                </a:lnTo>
                <a:lnTo>
                  <a:pt x="952279" y="20195"/>
                </a:lnTo>
                <a:lnTo>
                  <a:pt x="889273" y="27259"/>
                </a:lnTo>
                <a:lnTo>
                  <a:pt x="827698" y="35304"/>
                </a:lnTo>
                <a:lnTo>
                  <a:pt x="767640" y="44302"/>
                </a:lnTo>
                <a:lnTo>
                  <a:pt x="709183" y="54226"/>
                </a:lnTo>
                <a:lnTo>
                  <a:pt x="652413" y="65046"/>
                </a:lnTo>
                <a:lnTo>
                  <a:pt x="597414" y="76736"/>
                </a:lnTo>
                <a:lnTo>
                  <a:pt x="544270" y="89266"/>
                </a:lnTo>
                <a:lnTo>
                  <a:pt x="493067" y="102610"/>
                </a:lnTo>
                <a:lnTo>
                  <a:pt x="443890" y="116738"/>
                </a:lnTo>
                <a:lnTo>
                  <a:pt x="396824" y="131622"/>
                </a:lnTo>
                <a:lnTo>
                  <a:pt x="351952" y="147235"/>
                </a:lnTo>
                <a:lnTo>
                  <a:pt x="309361" y="163549"/>
                </a:lnTo>
                <a:lnTo>
                  <a:pt x="269134" y="180534"/>
                </a:lnTo>
                <a:lnTo>
                  <a:pt x="231357" y="198164"/>
                </a:lnTo>
                <a:lnTo>
                  <a:pt x="196115" y="216410"/>
                </a:lnTo>
                <a:lnTo>
                  <a:pt x="133574" y="254637"/>
                </a:lnTo>
                <a:lnTo>
                  <a:pt x="82190" y="294992"/>
                </a:lnTo>
                <a:lnTo>
                  <a:pt x="42640" y="337248"/>
                </a:lnTo>
                <a:lnTo>
                  <a:pt x="15605" y="381181"/>
                </a:lnTo>
                <a:lnTo>
                  <a:pt x="1762" y="426566"/>
                </a:lnTo>
                <a:lnTo>
                  <a:pt x="0" y="449733"/>
                </a:lnTo>
                <a:lnTo>
                  <a:pt x="2116" y="474994"/>
                </a:lnTo>
                <a:lnTo>
                  <a:pt x="18710" y="524399"/>
                </a:lnTo>
                <a:lnTo>
                  <a:pt x="51036" y="572063"/>
                </a:lnTo>
                <a:lnTo>
                  <a:pt x="98197" y="617685"/>
                </a:lnTo>
                <a:lnTo>
                  <a:pt x="159293" y="660961"/>
                </a:lnTo>
                <a:lnTo>
                  <a:pt x="194785" y="681626"/>
                </a:lnTo>
                <a:lnTo>
                  <a:pt x="233425" y="701591"/>
                </a:lnTo>
                <a:lnTo>
                  <a:pt x="275099" y="720818"/>
                </a:lnTo>
                <a:lnTo>
                  <a:pt x="319695" y="739271"/>
                </a:lnTo>
                <a:lnTo>
                  <a:pt x="367101" y="756910"/>
                </a:lnTo>
                <a:lnTo>
                  <a:pt x="417205" y="773700"/>
                </a:lnTo>
                <a:lnTo>
                  <a:pt x="469893" y="789600"/>
                </a:lnTo>
                <a:lnTo>
                  <a:pt x="525054" y="804575"/>
                </a:lnTo>
                <a:lnTo>
                  <a:pt x="582576" y="818585"/>
                </a:lnTo>
                <a:lnTo>
                  <a:pt x="642346" y="831594"/>
                </a:lnTo>
                <a:lnTo>
                  <a:pt x="704251" y="843563"/>
                </a:lnTo>
                <a:lnTo>
                  <a:pt x="768181" y="854455"/>
                </a:lnTo>
                <a:lnTo>
                  <a:pt x="834021" y="864231"/>
                </a:lnTo>
                <a:lnTo>
                  <a:pt x="901659" y="872855"/>
                </a:lnTo>
                <a:lnTo>
                  <a:pt x="970985" y="880289"/>
                </a:lnTo>
                <a:lnTo>
                  <a:pt x="1041884" y="886494"/>
                </a:lnTo>
                <a:lnTo>
                  <a:pt x="1018901" y="921462"/>
                </a:lnTo>
                <a:lnTo>
                  <a:pt x="991774" y="957073"/>
                </a:lnTo>
                <a:lnTo>
                  <a:pt x="960249" y="992249"/>
                </a:lnTo>
                <a:lnTo>
                  <a:pt x="924069" y="1025911"/>
                </a:lnTo>
                <a:lnTo>
                  <a:pt x="882979" y="1056981"/>
                </a:lnTo>
                <a:lnTo>
                  <a:pt x="836723" y="1084383"/>
                </a:lnTo>
                <a:lnTo>
                  <a:pt x="785046" y="1107038"/>
                </a:lnTo>
                <a:lnTo>
                  <a:pt x="837459" y="1105395"/>
                </a:lnTo>
                <a:lnTo>
                  <a:pt x="889630" y="1100643"/>
                </a:lnTo>
                <a:lnTo>
                  <a:pt x="941395" y="1093049"/>
                </a:lnTo>
                <a:lnTo>
                  <a:pt x="992593" y="1082882"/>
                </a:lnTo>
                <a:lnTo>
                  <a:pt x="1043062" y="1070407"/>
                </a:lnTo>
                <a:lnTo>
                  <a:pt x="1092640" y="1055892"/>
                </a:lnTo>
                <a:lnTo>
                  <a:pt x="1141164" y="1039604"/>
                </a:lnTo>
                <a:lnTo>
                  <a:pt x="1188472" y="1021810"/>
                </a:lnTo>
                <a:lnTo>
                  <a:pt x="1234401" y="1002778"/>
                </a:lnTo>
                <a:lnTo>
                  <a:pt x="1278791" y="982773"/>
                </a:lnTo>
                <a:lnTo>
                  <a:pt x="1321478" y="962065"/>
                </a:lnTo>
                <a:lnTo>
                  <a:pt x="1362300" y="940919"/>
                </a:lnTo>
                <a:lnTo>
                  <a:pt x="1401095" y="919602"/>
                </a:lnTo>
                <a:lnTo>
                  <a:pt x="1437701" y="898383"/>
                </a:lnTo>
                <a:lnTo>
                  <a:pt x="1508284" y="896378"/>
                </a:lnTo>
                <a:lnTo>
                  <a:pt x="1577786" y="893193"/>
                </a:lnTo>
                <a:lnTo>
                  <a:pt x="1646115" y="888859"/>
                </a:lnTo>
                <a:lnTo>
                  <a:pt x="1713180" y="883406"/>
                </a:lnTo>
                <a:lnTo>
                  <a:pt x="1778889" y="876866"/>
                </a:lnTo>
                <a:lnTo>
                  <a:pt x="1843149" y="869270"/>
                </a:lnTo>
                <a:lnTo>
                  <a:pt x="1905869" y="860648"/>
                </a:lnTo>
                <a:lnTo>
                  <a:pt x="1966956" y="851031"/>
                </a:lnTo>
                <a:lnTo>
                  <a:pt x="2026319" y="840450"/>
                </a:lnTo>
                <a:lnTo>
                  <a:pt x="2083865" y="828936"/>
                </a:lnTo>
                <a:lnTo>
                  <a:pt x="2139503" y="816520"/>
                </a:lnTo>
                <a:lnTo>
                  <a:pt x="2193141" y="803233"/>
                </a:lnTo>
                <a:lnTo>
                  <a:pt x="2244686" y="789105"/>
                </a:lnTo>
                <a:lnTo>
                  <a:pt x="2294047" y="774168"/>
                </a:lnTo>
                <a:lnTo>
                  <a:pt x="2341132" y="758452"/>
                </a:lnTo>
                <a:lnTo>
                  <a:pt x="2385848" y="741988"/>
                </a:lnTo>
                <a:lnTo>
                  <a:pt x="2428104" y="724808"/>
                </a:lnTo>
                <a:lnTo>
                  <a:pt x="2467808" y="706941"/>
                </a:lnTo>
                <a:lnTo>
                  <a:pt x="2504867" y="688419"/>
                </a:lnTo>
                <a:lnTo>
                  <a:pt x="2539190" y="669273"/>
                </a:lnTo>
                <a:lnTo>
                  <a:pt x="2599260" y="629231"/>
                </a:lnTo>
                <a:lnTo>
                  <a:pt x="2647281" y="587062"/>
                </a:lnTo>
                <a:lnTo>
                  <a:pt x="2682517" y="543013"/>
                </a:lnTo>
                <a:lnTo>
                  <a:pt x="2704233" y="497332"/>
                </a:lnTo>
                <a:lnTo>
                  <a:pt x="2709791" y="473956"/>
                </a:lnTo>
                <a:lnTo>
                  <a:pt x="2711692" y="450264"/>
                </a:lnTo>
                <a:close/>
              </a:path>
            </a:pathLst>
          </a:custGeom>
          <a:ln w="5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573445" y="1715446"/>
            <a:ext cx="24231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Helvetica"/>
                <a:cs typeface="Helvetica"/>
              </a:rPr>
              <a:t>SubClassOf(awo:lion</a:t>
            </a:r>
            <a:r>
              <a:rPr sz="600" spc="-70" dirty="0">
                <a:latin typeface="Helvetica"/>
                <a:cs typeface="Helvetica"/>
              </a:rPr>
              <a:t> </a:t>
            </a:r>
            <a:r>
              <a:rPr sz="600" spc="5" dirty="0">
                <a:latin typeface="Helvetica"/>
                <a:cs typeface="Helvetica"/>
              </a:rPr>
              <a:t>awo:animal)</a:t>
            </a:r>
            <a:endParaRPr sz="600">
              <a:latin typeface="Helvetica"/>
              <a:cs typeface="Helvetica"/>
            </a:endParaRPr>
          </a:p>
          <a:p>
            <a:pPr marL="12700" marR="5080">
              <a:lnSpc>
                <a:spcPct val="102099"/>
              </a:lnSpc>
            </a:pPr>
            <a:r>
              <a:rPr sz="600" spc="5" dirty="0">
                <a:latin typeface="Helvetica"/>
                <a:cs typeface="Helvetica"/>
              </a:rPr>
              <a:t>SubClassOf(awo:lion </a:t>
            </a:r>
            <a:r>
              <a:rPr sz="600" dirty="0">
                <a:latin typeface="Helvetica"/>
                <a:cs typeface="Helvetica"/>
              </a:rPr>
              <a:t>ObjectSomeValuesFrom(awo:eats </a:t>
            </a:r>
            <a:r>
              <a:rPr sz="600" spc="5" dirty="0">
                <a:latin typeface="Helvetica"/>
                <a:cs typeface="Helvetica"/>
              </a:rPr>
              <a:t>awo:Impala))  SubClassOf(awo:lion </a:t>
            </a:r>
            <a:r>
              <a:rPr sz="600" dirty="0">
                <a:latin typeface="Helvetica"/>
                <a:cs typeface="Helvetica"/>
              </a:rPr>
              <a:t>ObjectAllValuesFrom(awo:eats</a:t>
            </a:r>
            <a:r>
              <a:rPr sz="600" spc="40" dirty="0">
                <a:latin typeface="Helvetica"/>
                <a:cs typeface="Helvetica"/>
              </a:rPr>
              <a:t> </a:t>
            </a:r>
            <a:r>
              <a:rPr sz="600" spc="5" dirty="0">
                <a:latin typeface="Helvetica"/>
                <a:cs typeface="Helvetica"/>
              </a:rPr>
              <a:t>awo:herbivore))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19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78559" y="37668"/>
            <a:ext cx="10264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42146" y="37668"/>
            <a:ext cx="13393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22375" y="430403"/>
            <a:ext cx="21640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behind 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that</a:t>
            </a:r>
            <a:r>
              <a:rPr sz="1400" spc="2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serialisation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6651" y="740123"/>
            <a:ext cx="3841447" cy="2659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24375" y="1543174"/>
            <a:ext cx="1734185" cy="1107440"/>
          </a:xfrm>
          <a:custGeom>
            <a:avLst/>
            <a:gdLst/>
            <a:ahLst/>
            <a:cxnLst/>
            <a:rect l="l" t="t" r="r" b="b"/>
            <a:pathLst>
              <a:path w="1734185" h="1107439">
                <a:moveTo>
                  <a:pt x="867016" y="0"/>
                </a:moveTo>
                <a:lnTo>
                  <a:pt x="805050" y="1127"/>
                </a:lnTo>
                <a:lnTo>
                  <a:pt x="744268" y="4460"/>
                </a:lnTo>
                <a:lnTo>
                  <a:pt x="684815" y="9922"/>
                </a:lnTo>
                <a:lnTo>
                  <a:pt x="626838" y="17438"/>
                </a:lnTo>
                <a:lnTo>
                  <a:pt x="570482" y="26931"/>
                </a:lnTo>
                <a:lnTo>
                  <a:pt x="515895" y="38327"/>
                </a:lnTo>
                <a:lnTo>
                  <a:pt x="463221" y="51549"/>
                </a:lnTo>
                <a:lnTo>
                  <a:pt x="412608" y="66522"/>
                </a:lnTo>
                <a:lnTo>
                  <a:pt x="364201" y="83170"/>
                </a:lnTo>
                <a:lnTo>
                  <a:pt x="318146" y="101418"/>
                </a:lnTo>
                <a:lnTo>
                  <a:pt x="274590" y="121189"/>
                </a:lnTo>
                <a:lnTo>
                  <a:pt x="233679" y="142408"/>
                </a:lnTo>
                <a:lnTo>
                  <a:pt x="195559" y="164999"/>
                </a:lnTo>
                <a:lnTo>
                  <a:pt x="160375" y="188887"/>
                </a:lnTo>
                <a:lnTo>
                  <a:pt x="128275" y="213996"/>
                </a:lnTo>
                <a:lnTo>
                  <a:pt x="99404" y="240250"/>
                </a:lnTo>
                <a:lnTo>
                  <a:pt x="51934" y="295891"/>
                </a:lnTo>
                <a:lnTo>
                  <a:pt x="19134" y="355204"/>
                </a:lnTo>
                <a:lnTo>
                  <a:pt x="2174" y="417584"/>
                </a:lnTo>
                <a:lnTo>
                  <a:pt x="0" y="449734"/>
                </a:lnTo>
                <a:lnTo>
                  <a:pt x="2602" y="484723"/>
                </a:lnTo>
                <a:lnTo>
                  <a:pt x="22840" y="552434"/>
                </a:lnTo>
                <a:lnTo>
                  <a:pt x="61842" y="616448"/>
                </a:lnTo>
                <a:lnTo>
                  <a:pt x="87898" y="646815"/>
                </a:lnTo>
                <a:lnTo>
                  <a:pt x="118067" y="675954"/>
                </a:lnTo>
                <a:lnTo>
                  <a:pt x="152157" y="703764"/>
                </a:lnTo>
                <a:lnTo>
                  <a:pt x="189976" y="730144"/>
                </a:lnTo>
                <a:lnTo>
                  <a:pt x="231330" y="754992"/>
                </a:lnTo>
                <a:lnTo>
                  <a:pt x="276027" y="778207"/>
                </a:lnTo>
                <a:lnTo>
                  <a:pt x="323876" y="799688"/>
                </a:lnTo>
                <a:lnTo>
                  <a:pt x="374682" y="819334"/>
                </a:lnTo>
                <a:lnTo>
                  <a:pt x="428255" y="837044"/>
                </a:lnTo>
                <a:lnTo>
                  <a:pt x="484401" y="852716"/>
                </a:lnTo>
                <a:lnTo>
                  <a:pt x="542928" y="866249"/>
                </a:lnTo>
                <a:lnTo>
                  <a:pt x="603643" y="877542"/>
                </a:lnTo>
                <a:lnTo>
                  <a:pt x="666354" y="886494"/>
                </a:lnTo>
                <a:lnTo>
                  <a:pt x="648951" y="927382"/>
                </a:lnTo>
                <a:lnTo>
                  <a:pt x="627905" y="968900"/>
                </a:lnTo>
                <a:lnTo>
                  <a:pt x="602955" y="1009336"/>
                </a:lnTo>
                <a:lnTo>
                  <a:pt x="573842" y="1046979"/>
                </a:lnTo>
                <a:lnTo>
                  <a:pt x="540307" y="1080117"/>
                </a:lnTo>
                <a:lnTo>
                  <a:pt x="502089" y="1107038"/>
                </a:lnTo>
                <a:lnTo>
                  <a:pt x="548981" y="1103852"/>
                </a:lnTo>
                <a:lnTo>
                  <a:pt x="595488" y="1094783"/>
                </a:lnTo>
                <a:lnTo>
                  <a:pt x="641325" y="1080563"/>
                </a:lnTo>
                <a:lnTo>
                  <a:pt x="686207" y="1061926"/>
                </a:lnTo>
                <a:lnTo>
                  <a:pt x="729850" y="1039604"/>
                </a:lnTo>
                <a:lnTo>
                  <a:pt x="771968" y="1014331"/>
                </a:lnTo>
                <a:lnTo>
                  <a:pt x="812277" y="986840"/>
                </a:lnTo>
                <a:lnTo>
                  <a:pt x="850493" y="957862"/>
                </a:lnTo>
                <a:lnTo>
                  <a:pt x="886331" y="928133"/>
                </a:lnTo>
                <a:lnTo>
                  <a:pt x="919505" y="898383"/>
                </a:lnTo>
                <a:lnTo>
                  <a:pt x="980894" y="895355"/>
                </a:lnTo>
                <a:lnTo>
                  <a:pt x="1040959" y="890153"/>
                </a:lnTo>
                <a:lnTo>
                  <a:pt x="1099549" y="882855"/>
                </a:lnTo>
                <a:lnTo>
                  <a:pt x="1156515" y="873539"/>
                </a:lnTo>
                <a:lnTo>
                  <a:pt x="1211709" y="862284"/>
                </a:lnTo>
                <a:lnTo>
                  <a:pt x="1264980" y="849167"/>
                </a:lnTo>
                <a:lnTo>
                  <a:pt x="1316179" y="834267"/>
                </a:lnTo>
                <a:lnTo>
                  <a:pt x="1365158" y="817660"/>
                </a:lnTo>
                <a:lnTo>
                  <a:pt x="1411766" y="799426"/>
                </a:lnTo>
                <a:lnTo>
                  <a:pt x="1455855" y="779642"/>
                </a:lnTo>
                <a:lnTo>
                  <a:pt x="1497275" y="758386"/>
                </a:lnTo>
                <a:lnTo>
                  <a:pt x="1535876" y="735736"/>
                </a:lnTo>
                <a:lnTo>
                  <a:pt x="1571510" y="711771"/>
                </a:lnTo>
                <a:lnTo>
                  <a:pt x="1604027" y="686567"/>
                </a:lnTo>
                <a:lnTo>
                  <a:pt x="1633278" y="660204"/>
                </a:lnTo>
                <a:lnTo>
                  <a:pt x="1681383" y="604309"/>
                </a:lnTo>
                <a:lnTo>
                  <a:pt x="1714631" y="544711"/>
                </a:lnTo>
                <a:lnTo>
                  <a:pt x="1731828" y="482033"/>
                </a:lnTo>
                <a:lnTo>
                  <a:pt x="1734033" y="449734"/>
                </a:lnTo>
                <a:lnTo>
                  <a:pt x="1731858" y="417584"/>
                </a:lnTo>
                <a:lnTo>
                  <a:pt x="1714898" y="355204"/>
                </a:lnTo>
                <a:lnTo>
                  <a:pt x="1682099" y="295891"/>
                </a:lnTo>
                <a:lnTo>
                  <a:pt x="1634629" y="240250"/>
                </a:lnTo>
                <a:lnTo>
                  <a:pt x="1605758" y="213996"/>
                </a:lnTo>
                <a:lnTo>
                  <a:pt x="1573658" y="188887"/>
                </a:lnTo>
                <a:lnTo>
                  <a:pt x="1538474" y="164999"/>
                </a:lnTo>
                <a:lnTo>
                  <a:pt x="1500354" y="142408"/>
                </a:lnTo>
                <a:lnTo>
                  <a:pt x="1459442" y="121189"/>
                </a:lnTo>
                <a:lnTo>
                  <a:pt x="1415886" y="101418"/>
                </a:lnTo>
                <a:lnTo>
                  <a:pt x="1369832" y="83170"/>
                </a:lnTo>
                <a:lnTo>
                  <a:pt x="1321425" y="66522"/>
                </a:lnTo>
                <a:lnTo>
                  <a:pt x="1270812" y="51549"/>
                </a:lnTo>
                <a:lnTo>
                  <a:pt x="1218138" y="38327"/>
                </a:lnTo>
                <a:lnTo>
                  <a:pt x="1163550" y="26931"/>
                </a:lnTo>
                <a:lnTo>
                  <a:pt x="1107195" y="17438"/>
                </a:lnTo>
                <a:lnTo>
                  <a:pt x="1049218" y="9922"/>
                </a:lnTo>
                <a:lnTo>
                  <a:pt x="989765" y="4460"/>
                </a:lnTo>
                <a:lnTo>
                  <a:pt x="928982" y="1127"/>
                </a:lnTo>
                <a:lnTo>
                  <a:pt x="867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24375" y="1543174"/>
            <a:ext cx="1734820" cy="1107440"/>
          </a:xfrm>
          <a:custGeom>
            <a:avLst/>
            <a:gdLst/>
            <a:ahLst/>
            <a:cxnLst/>
            <a:rect l="l" t="t" r="r" b="b"/>
            <a:pathLst>
              <a:path w="1734820" h="1107439">
                <a:moveTo>
                  <a:pt x="1734502" y="448918"/>
                </a:moveTo>
                <a:lnTo>
                  <a:pt x="1725789" y="385427"/>
                </a:lnTo>
                <a:lnTo>
                  <a:pt x="1700670" y="324666"/>
                </a:lnTo>
                <a:lnTo>
                  <a:pt x="1660314" y="267244"/>
                </a:lnTo>
                <a:lnTo>
                  <a:pt x="1605888" y="213770"/>
                </a:lnTo>
                <a:lnTo>
                  <a:pt x="1573763" y="188703"/>
                </a:lnTo>
                <a:lnTo>
                  <a:pt x="1538559" y="164852"/>
                </a:lnTo>
                <a:lnTo>
                  <a:pt x="1500420" y="142292"/>
                </a:lnTo>
                <a:lnTo>
                  <a:pt x="1459494" y="121100"/>
                </a:lnTo>
                <a:lnTo>
                  <a:pt x="1415925" y="101351"/>
                </a:lnTo>
                <a:lnTo>
                  <a:pt x="1369860" y="83121"/>
                </a:lnTo>
                <a:lnTo>
                  <a:pt x="1321445" y="66488"/>
                </a:lnTo>
                <a:lnTo>
                  <a:pt x="1270825" y="51526"/>
                </a:lnTo>
                <a:lnTo>
                  <a:pt x="1218146" y="38312"/>
                </a:lnTo>
                <a:lnTo>
                  <a:pt x="1163555" y="26923"/>
                </a:lnTo>
                <a:lnTo>
                  <a:pt x="1107197" y="17433"/>
                </a:lnTo>
                <a:lnTo>
                  <a:pt x="1049219" y="9920"/>
                </a:lnTo>
                <a:lnTo>
                  <a:pt x="989765" y="4459"/>
                </a:lnTo>
                <a:lnTo>
                  <a:pt x="928982" y="1127"/>
                </a:lnTo>
                <a:lnTo>
                  <a:pt x="867016" y="0"/>
                </a:lnTo>
                <a:lnTo>
                  <a:pt x="805050" y="1127"/>
                </a:lnTo>
                <a:lnTo>
                  <a:pt x="744268" y="4460"/>
                </a:lnTo>
                <a:lnTo>
                  <a:pt x="684815" y="9922"/>
                </a:lnTo>
                <a:lnTo>
                  <a:pt x="626838" y="17438"/>
                </a:lnTo>
                <a:lnTo>
                  <a:pt x="570482" y="26931"/>
                </a:lnTo>
                <a:lnTo>
                  <a:pt x="515895" y="38327"/>
                </a:lnTo>
                <a:lnTo>
                  <a:pt x="463221" y="51549"/>
                </a:lnTo>
                <a:lnTo>
                  <a:pt x="412608" y="66522"/>
                </a:lnTo>
                <a:lnTo>
                  <a:pt x="364201" y="83170"/>
                </a:lnTo>
                <a:lnTo>
                  <a:pt x="318146" y="101418"/>
                </a:lnTo>
                <a:lnTo>
                  <a:pt x="274590" y="121189"/>
                </a:lnTo>
                <a:lnTo>
                  <a:pt x="233679" y="142408"/>
                </a:lnTo>
                <a:lnTo>
                  <a:pt x="195559" y="164999"/>
                </a:lnTo>
                <a:lnTo>
                  <a:pt x="160375" y="188887"/>
                </a:lnTo>
                <a:lnTo>
                  <a:pt x="128275" y="213996"/>
                </a:lnTo>
                <a:lnTo>
                  <a:pt x="99404" y="240250"/>
                </a:lnTo>
                <a:lnTo>
                  <a:pt x="51934" y="295891"/>
                </a:lnTo>
                <a:lnTo>
                  <a:pt x="19134" y="355204"/>
                </a:lnTo>
                <a:lnTo>
                  <a:pt x="2174" y="417584"/>
                </a:lnTo>
                <a:lnTo>
                  <a:pt x="0" y="449734"/>
                </a:lnTo>
                <a:lnTo>
                  <a:pt x="2602" y="484723"/>
                </a:lnTo>
                <a:lnTo>
                  <a:pt x="22840" y="552434"/>
                </a:lnTo>
                <a:lnTo>
                  <a:pt x="61842" y="616448"/>
                </a:lnTo>
                <a:lnTo>
                  <a:pt x="87898" y="646815"/>
                </a:lnTo>
                <a:lnTo>
                  <a:pt x="118067" y="675954"/>
                </a:lnTo>
                <a:lnTo>
                  <a:pt x="152157" y="703764"/>
                </a:lnTo>
                <a:lnTo>
                  <a:pt x="189976" y="730144"/>
                </a:lnTo>
                <a:lnTo>
                  <a:pt x="231330" y="754992"/>
                </a:lnTo>
                <a:lnTo>
                  <a:pt x="276027" y="778207"/>
                </a:lnTo>
                <a:lnTo>
                  <a:pt x="323876" y="799688"/>
                </a:lnTo>
                <a:lnTo>
                  <a:pt x="374682" y="819334"/>
                </a:lnTo>
                <a:lnTo>
                  <a:pt x="428255" y="837044"/>
                </a:lnTo>
                <a:lnTo>
                  <a:pt x="484401" y="852716"/>
                </a:lnTo>
                <a:lnTo>
                  <a:pt x="542928" y="866249"/>
                </a:lnTo>
                <a:lnTo>
                  <a:pt x="603643" y="877542"/>
                </a:lnTo>
                <a:lnTo>
                  <a:pt x="666354" y="886494"/>
                </a:lnTo>
                <a:lnTo>
                  <a:pt x="648951" y="927382"/>
                </a:lnTo>
                <a:lnTo>
                  <a:pt x="627905" y="968900"/>
                </a:lnTo>
                <a:lnTo>
                  <a:pt x="602955" y="1009336"/>
                </a:lnTo>
                <a:lnTo>
                  <a:pt x="573842" y="1046979"/>
                </a:lnTo>
                <a:lnTo>
                  <a:pt x="540307" y="1080117"/>
                </a:lnTo>
                <a:lnTo>
                  <a:pt x="502089" y="1107038"/>
                </a:lnTo>
                <a:lnTo>
                  <a:pt x="548981" y="1103852"/>
                </a:lnTo>
                <a:lnTo>
                  <a:pt x="595488" y="1094783"/>
                </a:lnTo>
                <a:lnTo>
                  <a:pt x="641325" y="1080563"/>
                </a:lnTo>
                <a:lnTo>
                  <a:pt x="686207" y="1061926"/>
                </a:lnTo>
                <a:lnTo>
                  <a:pt x="729850" y="1039604"/>
                </a:lnTo>
                <a:lnTo>
                  <a:pt x="771968" y="1014331"/>
                </a:lnTo>
                <a:lnTo>
                  <a:pt x="812277" y="986840"/>
                </a:lnTo>
                <a:lnTo>
                  <a:pt x="850493" y="957862"/>
                </a:lnTo>
                <a:lnTo>
                  <a:pt x="886331" y="928133"/>
                </a:lnTo>
                <a:lnTo>
                  <a:pt x="919505" y="898383"/>
                </a:lnTo>
                <a:lnTo>
                  <a:pt x="980895" y="895355"/>
                </a:lnTo>
                <a:lnTo>
                  <a:pt x="1040959" y="890152"/>
                </a:lnTo>
                <a:lnTo>
                  <a:pt x="1099550" y="882853"/>
                </a:lnTo>
                <a:lnTo>
                  <a:pt x="1156518" y="873535"/>
                </a:lnTo>
                <a:lnTo>
                  <a:pt x="1211714" y="862275"/>
                </a:lnTo>
                <a:lnTo>
                  <a:pt x="1264989" y="849151"/>
                </a:lnTo>
                <a:lnTo>
                  <a:pt x="1316194" y="834240"/>
                </a:lnTo>
                <a:lnTo>
                  <a:pt x="1365180" y="817621"/>
                </a:lnTo>
                <a:lnTo>
                  <a:pt x="1411798" y="799370"/>
                </a:lnTo>
                <a:lnTo>
                  <a:pt x="1455899" y="779565"/>
                </a:lnTo>
                <a:lnTo>
                  <a:pt x="1497333" y="758284"/>
                </a:lnTo>
                <a:lnTo>
                  <a:pt x="1535952" y="735604"/>
                </a:lnTo>
                <a:lnTo>
                  <a:pt x="1571607" y="711602"/>
                </a:lnTo>
                <a:lnTo>
                  <a:pt x="1604148" y="686357"/>
                </a:lnTo>
                <a:lnTo>
                  <a:pt x="1633426" y="659945"/>
                </a:lnTo>
                <a:lnTo>
                  <a:pt x="1681599" y="603933"/>
                </a:lnTo>
                <a:lnTo>
                  <a:pt x="1714933" y="544185"/>
                </a:lnTo>
                <a:lnTo>
                  <a:pt x="1732236" y="481323"/>
                </a:lnTo>
                <a:lnTo>
                  <a:pt x="1734502" y="448918"/>
                </a:lnTo>
                <a:close/>
              </a:path>
            </a:pathLst>
          </a:custGeom>
          <a:ln w="5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1044" y="1732049"/>
            <a:ext cx="1382430" cy="4596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869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31046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69256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207467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245677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0124" y="416108"/>
            <a:ext cx="4248150" cy="2440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7195" marR="5080" indent="-1675130">
              <a:lnSpc>
                <a:spcPct val="1067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few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definitions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on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what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text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in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file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is </a:t>
            </a: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supposed 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stand</a:t>
            </a:r>
            <a:r>
              <a:rPr sz="14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628015" marR="172085" indent="-171450">
              <a:lnSpc>
                <a:spcPct val="102600"/>
              </a:lnSpc>
              <a:spcBef>
                <a:spcPts val="1245"/>
              </a:spcBef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Most </a:t>
            </a:r>
            <a:r>
              <a:rPr sz="1050" spc="-30" dirty="0">
                <a:latin typeface="Arial"/>
                <a:cs typeface="Arial"/>
              </a:rPr>
              <a:t>cited </a:t>
            </a:r>
            <a:r>
              <a:rPr sz="1050" spc="10" dirty="0">
                <a:latin typeface="Arial"/>
                <a:cs typeface="Arial"/>
              </a:rPr>
              <a:t>(but </a:t>
            </a:r>
            <a:r>
              <a:rPr sz="1050" spc="-55" dirty="0">
                <a:latin typeface="Arial"/>
                <a:cs typeface="Arial"/>
              </a:rPr>
              <a:t>very </a:t>
            </a:r>
            <a:r>
              <a:rPr sz="1050" spc="-50" dirty="0">
                <a:latin typeface="Arial"/>
                <a:cs typeface="Arial"/>
              </a:rPr>
              <a:t>inadequate </a:t>
            </a:r>
            <a:r>
              <a:rPr sz="1050" spc="-15" dirty="0">
                <a:latin typeface="Arial"/>
                <a:cs typeface="Arial"/>
              </a:rPr>
              <a:t>definition): </a:t>
            </a:r>
            <a:r>
              <a:rPr sz="1050" spc="35" dirty="0">
                <a:latin typeface="Arial"/>
                <a:cs typeface="Arial"/>
              </a:rPr>
              <a:t>“An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5" dirty="0">
                <a:latin typeface="Arial"/>
                <a:cs typeface="Arial"/>
              </a:rPr>
              <a:t>specification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25" dirty="0">
                <a:latin typeface="Arial"/>
                <a:cs typeface="Arial"/>
              </a:rPr>
              <a:t>conceptualization” (by </a:t>
            </a:r>
            <a:r>
              <a:rPr sz="1050" spc="-50" dirty="0">
                <a:latin typeface="Arial"/>
                <a:cs typeface="Arial"/>
              </a:rPr>
              <a:t>Tom </a:t>
            </a:r>
            <a:r>
              <a:rPr sz="1050" spc="-45" dirty="0">
                <a:latin typeface="Arial"/>
                <a:cs typeface="Arial"/>
              </a:rPr>
              <a:t>Gruber,  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1993)</a:t>
            </a:r>
            <a:endParaRPr sz="1050" dirty="0">
              <a:latin typeface="Arial"/>
              <a:cs typeface="Arial"/>
            </a:endParaRPr>
          </a:p>
          <a:p>
            <a:pPr marL="628015" marR="44450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40" dirty="0">
                <a:latin typeface="Arial"/>
                <a:cs typeface="Arial"/>
              </a:rPr>
              <a:t>“a </a:t>
            </a:r>
            <a:r>
              <a:rPr sz="1050" spc="-35" dirty="0">
                <a:latin typeface="Arial"/>
                <a:cs typeface="Arial"/>
              </a:rPr>
              <a:t>formal specification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80" dirty="0">
                <a:latin typeface="Arial"/>
                <a:cs typeface="Arial"/>
              </a:rPr>
              <a:t>shared </a:t>
            </a:r>
            <a:r>
              <a:rPr sz="1050" spc="-25" dirty="0">
                <a:latin typeface="Arial"/>
                <a:cs typeface="Arial"/>
              </a:rPr>
              <a:t>conceptualization” (by  Borst, </a:t>
            </a:r>
            <a:r>
              <a:rPr sz="1050" spc="-40" dirty="0">
                <a:latin typeface="Arial"/>
                <a:cs typeface="Arial"/>
              </a:rPr>
              <a:t>1997)</a:t>
            </a:r>
            <a:endParaRPr sz="1050" dirty="0">
              <a:latin typeface="Arial"/>
              <a:cs typeface="Arial"/>
            </a:endParaRPr>
          </a:p>
          <a:p>
            <a:pPr marL="628015" marR="417195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35" dirty="0">
                <a:latin typeface="Arial"/>
                <a:cs typeface="Arial"/>
              </a:rPr>
              <a:t>“An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0" dirty="0">
                <a:latin typeface="Arial"/>
                <a:cs typeface="Arial"/>
              </a:rPr>
              <a:t>formal, </a:t>
            </a:r>
            <a:r>
              <a:rPr sz="1050" spc="-20" dirty="0">
                <a:latin typeface="Arial"/>
                <a:cs typeface="Arial"/>
              </a:rPr>
              <a:t>explicit </a:t>
            </a:r>
            <a:r>
              <a:rPr sz="1050" spc="-35" dirty="0">
                <a:latin typeface="Arial"/>
                <a:cs typeface="Arial"/>
              </a:rPr>
              <a:t>specification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75" dirty="0">
                <a:latin typeface="Arial"/>
                <a:cs typeface="Arial"/>
              </a:rPr>
              <a:t>shared  </a:t>
            </a:r>
            <a:r>
              <a:rPr sz="1050" spc="-25" dirty="0">
                <a:latin typeface="Arial"/>
                <a:cs typeface="Arial"/>
              </a:rPr>
              <a:t>conceptualization” </a:t>
            </a:r>
            <a:r>
              <a:rPr sz="1050" spc="-30" dirty="0">
                <a:latin typeface="Arial"/>
                <a:cs typeface="Arial"/>
              </a:rPr>
              <a:t>(Studer </a:t>
            </a:r>
            <a:r>
              <a:rPr sz="1050" spc="-20" dirty="0">
                <a:latin typeface="Arial"/>
                <a:cs typeface="Arial"/>
              </a:rPr>
              <a:t>et al., 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1998)</a:t>
            </a:r>
            <a:endParaRPr sz="1050" dirty="0">
              <a:latin typeface="Arial"/>
              <a:cs typeface="Arial"/>
            </a:endParaRPr>
          </a:p>
          <a:p>
            <a:pPr marL="628015" marR="85979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What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i="1" spc="-35" dirty="0">
                <a:latin typeface="Arial"/>
                <a:cs typeface="Arial"/>
              </a:rPr>
              <a:t>conceptualization</a:t>
            </a:r>
            <a:r>
              <a:rPr sz="1050" spc="-35" dirty="0">
                <a:latin typeface="Arial"/>
                <a:cs typeface="Arial"/>
              </a:rPr>
              <a:t>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i="1" spc="-30" dirty="0">
                <a:latin typeface="Arial"/>
                <a:cs typeface="Arial"/>
              </a:rPr>
              <a:t>formal, </a:t>
            </a:r>
            <a:r>
              <a:rPr sz="1050" i="1" spc="-20" dirty="0">
                <a:latin typeface="Arial"/>
                <a:cs typeface="Arial"/>
              </a:rPr>
              <a:t>explicit  </a:t>
            </a:r>
            <a:r>
              <a:rPr sz="1050" i="1" spc="-40" dirty="0">
                <a:latin typeface="Arial"/>
                <a:cs typeface="Arial"/>
              </a:rPr>
              <a:t>specification</a:t>
            </a:r>
            <a:r>
              <a:rPr sz="1050" spc="-40" dirty="0">
                <a:latin typeface="Arial"/>
                <a:cs typeface="Arial"/>
              </a:rPr>
              <a:t>?  </a:t>
            </a:r>
            <a:r>
              <a:rPr sz="1050" spc="-35" dirty="0">
                <a:latin typeface="Arial"/>
                <a:cs typeface="Arial"/>
              </a:rPr>
              <a:t>Why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-80" dirty="0">
                <a:latin typeface="Arial"/>
                <a:cs typeface="Arial"/>
              </a:rPr>
              <a:t>shared</a:t>
            </a:r>
            <a:r>
              <a:rPr sz="1050" spc="-80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21/31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10264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2631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3560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245016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5" y="430403"/>
            <a:ext cx="3636645" cy="247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2675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More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definitions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102600"/>
              </a:lnSpc>
              <a:spcBef>
                <a:spcPts val="875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More </a:t>
            </a:r>
            <a:r>
              <a:rPr sz="1050" spc="-35" dirty="0">
                <a:latin typeface="Arial"/>
                <a:cs typeface="Arial"/>
              </a:rPr>
              <a:t>detailed: </a:t>
            </a:r>
            <a:r>
              <a:rPr sz="1050" spc="35" dirty="0">
                <a:latin typeface="Arial"/>
                <a:cs typeface="Arial"/>
              </a:rPr>
              <a:t>“An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logical </a:t>
            </a:r>
            <a:r>
              <a:rPr sz="1050" spc="-40" dirty="0">
                <a:latin typeface="Arial"/>
                <a:cs typeface="Arial"/>
              </a:rPr>
              <a:t>theory accounting </a:t>
            </a:r>
            <a:r>
              <a:rPr sz="1050" spc="-25" dirty="0">
                <a:latin typeface="Arial"/>
                <a:cs typeface="Arial"/>
              </a:rPr>
              <a:t>for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i="1" spc="-45" dirty="0">
                <a:latin typeface="Arial"/>
                <a:cs typeface="Arial"/>
              </a:rPr>
              <a:t>intended </a:t>
            </a:r>
            <a:r>
              <a:rPr sz="1050" i="1" spc="-60" dirty="0">
                <a:latin typeface="Arial"/>
                <a:cs typeface="Arial"/>
              </a:rPr>
              <a:t>meaning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formal </a:t>
            </a:r>
            <a:r>
              <a:rPr sz="1050" spc="-55" dirty="0">
                <a:latin typeface="Arial"/>
                <a:cs typeface="Arial"/>
              </a:rPr>
              <a:t>vocabulary, </a:t>
            </a:r>
            <a:r>
              <a:rPr sz="1050" spc="-30" dirty="0">
                <a:latin typeface="Arial"/>
                <a:cs typeface="Arial"/>
              </a:rPr>
              <a:t>i.e.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its</a:t>
            </a:r>
            <a:r>
              <a:rPr sz="1050" spc="26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ontological </a:t>
            </a:r>
            <a:r>
              <a:rPr sz="1050" i="1" spc="7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commitment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0" dirty="0">
                <a:latin typeface="Arial"/>
                <a:cs typeface="Arial"/>
              </a:rPr>
              <a:t>particular </a:t>
            </a:r>
            <a:r>
              <a:rPr sz="1050" i="1" spc="-35" dirty="0">
                <a:latin typeface="Arial"/>
                <a:cs typeface="Arial"/>
              </a:rPr>
              <a:t>conceptualization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world.  The </a:t>
            </a:r>
            <a:r>
              <a:rPr sz="1050" spc="-45" dirty="0">
                <a:latin typeface="Arial"/>
                <a:cs typeface="Arial"/>
              </a:rPr>
              <a:t>intended </a:t>
            </a:r>
            <a:r>
              <a:rPr sz="1050" spc="-65" dirty="0">
                <a:latin typeface="Arial"/>
                <a:cs typeface="Arial"/>
              </a:rPr>
              <a:t>models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logical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-55" dirty="0">
                <a:latin typeface="Arial"/>
                <a:cs typeface="Arial"/>
              </a:rPr>
              <a:t>using </a:t>
            </a:r>
            <a:r>
              <a:rPr sz="1050" spc="-75" dirty="0">
                <a:latin typeface="Arial"/>
                <a:cs typeface="Arial"/>
              </a:rPr>
              <a:t>such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vocabulary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45" dirty="0">
                <a:latin typeface="Arial"/>
                <a:cs typeface="Arial"/>
              </a:rPr>
              <a:t>constrained </a:t>
            </a:r>
            <a:r>
              <a:rPr sz="1050" spc="-65" dirty="0">
                <a:latin typeface="Arial"/>
                <a:cs typeface="Arial"/>
              </a:rPr>
              <a:t>by </a:t>
            </a:r>
            <a:r>
              <a:rPr sz="1050" spc="-10" dirty="0">
                <a:latin typeface="Arial"/>
                <a:cs typeface="Arial"/>
              </a:rPr>
              <a:t>its </a:t>
            </a:r>
            <a:r>
              <a:rPr sz="1050" spc="-30" dirty="0">
                <a:latin typeface="Arial"/>
                <a:cs typeface="Arial"/>
              </a:rPr>
              <a:t>ontological </a:t>
            </a:r>
            <a:r>
              <a:rPr sz="1050" spc="-25" dirty="0">
                <a:latin typeface="Arial"/>
                <a:cs typeface="Arial"/>
              </a:rPr>
              <a:t>commitment. </a:t>
            </a:r>
            <a:r>
              <a:rPr sz="1050" spc="-30" dirty="0">
                <a:latin typeface="Arial"/>
                <a:cs typeface="Arial"/>
              </a:rPr>
              <a:t>An 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0" dirty="0">
                <a:latin typeface="Arial"/>
                <a:cs typeface="Arial"/>
              </a:rPr>
              <a:t>indirectly </a:t>
            </a:r>
            <a:r>
              <a:rPr sz="1050" spc="-40" dirty="0">
                <a:latin typeface="Arial"/>
                <a:cs typeface="Arial"/>
              </a:rPr>
              <a:t>reflects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-30" dirty="0">
                <a:latin typeface="Arial"/>
                <a:cs typeface="Arial"/>
              </a:rPr>
              <a:t>commitment </a:t>
            </a:r>
            <a:r>
              <a:rPr sz="1050" spc="-35" dirty="0">
                <a:latin typeface="Arial"/>
                <a:cs typeface="Arial"/>
              </a:rPr>
              <a:t>(and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underlying  </a:t>
            </a:r>
            <a:r>
              <a:rPr sz="1050" spc="-30" dirty="0">
                <a:latin typeface="Arial"/>
                <a:cs typeface="Arial"/>
              </a:rPr>
              <a:t>conceptualization) </a:t>
            </a:r>
            <a:r>
              <a:rPr sz="1050" spc="-65" dirty="0">
                <a:latin typeface="Arial"/>
                <a:cs typeface="Arial"/>
              </a:rPr>
              <a:t>by </a:t>
            </a:r>
            <a:r>
              <a:rPr sz="1050" spc="-40" dirty="0">
                <a:latin typeface="Arial"/>
                <a:cs typeface="Arial"/>
              </a:rPr>
              <a:t>approximating </a:t>
            </a:r>
            <a:r>
              <a:rPr sz="1050" spc="-70" dirty="0">
                <a:latin typeface="Arial"/>
                <a:cs typeface="Arial"/>
              </a:rPr>
              <a:t>these </a:t>
            </a:r>
            <a:r>
              <a:rPr sz="1050" spc="-45" dirty="0">
                <a:latin typeface="Arial"/>
                <a:cs typeface="Arial"/>
              </a:rPr>
              <a:t>intended </a:t>
            </a:r>
            <a:r>
              <a:rPr sz="1050" spc="-25" dirty="0">
                <a:latin typeface="Arial"/>
                <a:cs typeface="Arial"/>
              </a:rPr>
              <a:t>models.”  </a:t>
            </a:r>
            <a:r>
              <a:rPr sz="1050" spc="-40" dirty="0">
                <a:latin typeface="Arial"/>
                <a:cs typeface="Arial"/>
              </a:rPr>
              <a:t>(Guarino,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1998)</a:t>
            </a:r>
            <a:endParaRPr sz="1050" dirty="0">
              <a:latin typeface="Arial"/>
              <a:cs typeface="Arial"/>
            </a:endParaRPr>
          </a:p>
          <a:p>
            <a:pPr marL="184150" marR="7493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And </a:t>
            </a:r>
            <a:r>
              <a:rPr sz="1050" spc="-55" dirty="0">
                <a:latin typeface="Arial"/>
                <a:cs typeface="Arial"/>
              </a:rPr>
              <a:t>back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45" dirty="0">
                <a:latin typeface="Arial"/>
                <a:cs typeface="Arial"/>
              </a:rPr>
              <a:t>simpler </a:t>
            </a:r>
            <a:r>
              <a:rPr sz="1050" spc="-20" dirty="0">
                <a:latin typeface="Arial"/>
                <a:cs typeface="Arial"/>
              </a:rPr>
              <a:t>definition: </a:t>
            </a:r>
            <a:r>
              <a:rPr sz="1050" spc="35" dirty="0">
                <a:latin typeface="Arial"/>
                <a:cs typeface="Arial"/>
              </a:rPr>
              <a:t>“with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50" dirty="0">
                <a:latin typeface="Arial"/>
                <a:cs typeface="Arial"/>
              </a:rPr>
              <a:t>being  </a:t>
            </a:r>
            <a:r>
              <a:rPr sz="1050" spc="-40" dirty="0">
                <a:latin typeface="Arial"/>
                <a:cs typeface="Arial"/>
              </a:rPr>
              <a:t>equivalent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solidFill>
                  <a:srgbClr val="2E3092"/>
                </a:solidFill>
                <a:latin typeface="Arial"/>
                <a:cs typeface="Arial"/>
              </a:rPr>
              <a:t>Description </a:t>
            </a:r>
            <a:r>
              <a:rPr sz="1050" spc="-40" dirty="0">
                <a:solidFill>
                  <a:srgbClr val="2E3092"/>
                </a:solidFill>
                <a:latin typeface="Arial"/>
                <a:cs typeface="Arial"/>
              </a:rPr>
              <a:t>Logic </a:t>
            </a:r>
            <a:r>
              <a:rPr sz="1050" spc="-65" dirty="0">
                <a:solidFill>
                  <a:srgbClr val="2E3092"/>
                </a:solidFill>
                <a:latin typeface="Arial"/>
                <a:cs typeface="Arial"/>
              </a:rPr>
              <a:t>knowledge </a:t>
            </a:r>
            <a:r>
              <a:rPr sz="1050" spc="-45" dirty="0">
                <a:solidFill>
                  <a:srgbClr val="2E3092"/>
                </a:solidFill>
                <a:latin typeface="Arial"/>
                <a:cs typeface="Arial"/>
              </a:rPr>
              <a:t>base</a:t>
            </a:r>
            <a:r>
              <a:rPr sz="1050" spc="-45" dirty="0">
                <a:latin typeface="Arial"/>
                <a:cs typeface="Arial"/>
              </a:rPr>
              <a:t>” </a:t>
            </a:r>
            <a:r>
              <a:rPr sz="1050" spc="-35" dirty="0">
                <a:latin typeface="Arial"/>
                <a:cs typeface="Arial"/>
              </a:rPr>
              <a:t>(Horrocks  </a:t>
            </a:r>
            <a:r>
              <a:rPr sz="1050" spc="-20" dirty="0">
                <a:latin typeface="Arial"/>
                <a:cs typeface="Arial"/>
              </a:rPr>
              <a:t>et </a:t>
            </a:r>
            <a:r>
              <a:rPr sz="1050" spc="-25" dirty="0">
                <a:latin typeface="Arial"/>
                <a:cs typeface="Arial"/>
              </a:rPr>
              <a:t>al,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2003)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22/31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10264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2631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41133" y="430403"/>
            <a:ext cx="252603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Description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knowledge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46AA78"/>
                </a:solidFill>
                <a:latin typeface="Arial"/>
                <a:cs typeface="Arial"/>
              </a:rPr>
              <a:t>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2573" y="1014518"/>
            <a:ext cx="3646170" cy="1255395"/>
          </a:xfrm>
          <a:custGeom>
            <a:avLst/>
            <a:gdLst/>
            <a:ahLst/>
            <a:cxnLst/>
            <a:rect l="l" t="t" r="r" b="b"/>
            <a:pathLst>
              <a:path w="3646170" h="1255395">
                <a:moveTo>
                  <a:pt x="3551523" y="0"/>
                </a:moveTo>
                <a:lnTo>
                  <a:pt x="94222" y="0"/>
                </a:lnTo>
                <a:lnTo>
                  <a:pt x="57546" y="7404"/>
                </a:lnTo>
                <a:lnTo>
                  <a:pt x="27597" y="27597"/>
                </a:lnTo>
                <a:lnTo>
                  <a:pt x="7404" y="57547"/>
                </a:lnTo>
                <a:lnTo>
                  <a:pt x="0" y="94222"/>
                </a:lnTo>
                <a:lnTo>
                  <a:pt x="0" y="1161089"/>
                </a:lnTo>
                <a:lnTo>
                  <a:pt x="7404" y="1197765"/>
                </a:lnTo>
                <a:lnTo>
                  <a:pt x="27597" y="1227714"/>
                </a:lnTo>
                <a:lnTo>
                  <a:pt x="57546" y="1247907"/>
                </a:lnTo>
                <a:lnTo>
                  <a:pt x="94222" y="1255312"/>
                </a:lnTo>
                <a:lnTo>
                  <a:pt x="3551523" y="1255312"/>
                </a:lnTo>
                <a:lnTo>
                  <a:pt x="3588199" y="1247907"/>
                </a:lnTo>
                <a:lnTo>
                  <a:pt x="3618148" y="1227714"/>
                </a:lnTo>
                <a:lnTo>
                  <a:pt x="3638341" y="1197765"/>
                </a:lnTo>
                <a:lnTo>
                  <a:pt x="3645746" y="1161089"/>
                </a:lnTo>
                <a:lnTo>
                  <a:pt x="3645746" y="94222"/>
                </a:lnTo>
                <a:lnTo>
                  <a:pt x="3638341" y="57547"/>
                </a:lnTo>
                <a:lnTo>
                  <a:pt x="3618148" y="27597"/>
                </a:lnTo>
                <a:lnTo>
                  <a:pt x="3588199" y="7404"/>
                </a:lnTo>
                <a:lnTo>
                  <a:pt x="3551523" y="0"/>
                </a:lnTo>
                <a:close/>
              </a:path>
            </a:pathLst>
          </a:custGeom>
          <a:solidFill>
            <a:srgbClr val="FFF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0755" y="1019303"/>
            <a:ext cx="3646804" cy="1253490"/>
          </a:xfrm>
          <a:custGeom>
            <a:avLst/>
            <a:gdLst/>
            <a:ahLst/>
            <a:cxnLst/>
            <a:rect l="l" t="t" r="r" b="b"/>
            <a:pathLst>
              <a:path w="3646804" h="1253489">
                <a:moveTo>
                  <a:pt x="94222" y="0"/>
                </a:moveTo>
                <a:lnTo>
                  <a:pt x="3553341" y="0"/>
                </a:lnTo>
                <a:lnTo>
                  <a:pt x="3589998" y="4637"/>
                </a:lnTo>
                <a:lnTo>
                  <a:pt x="3619822" y="23409"/>
                </a:lnTo>
                <a:lnTo>
                  <a:pt x="3639673" y="52836"/>
                </a:lnTo>
                <a:lnTo>
                  <a:pt x="3646413" y="89437"/>
                </a:lnTo>
                <a:lnTo>
                  <a:pt x="3646413" y="1156304"/>
                </a:lnTo>
                <a:lnTo>
                  <a:pt x="3639673" y="1193020"/>
                </a:lnTo>
                <a:lnTo>
                  <a:pt x="3619822" y="1223258"/>
                </a:lnTo>
                <a:lnTo>
                  <a:pt x="3589998" y="1244233"/>
                </a:lnTo>
                <a:lnTo>
                  <a:pt x="3553341" y="1253160"/>
                </a:lnTo>
                <a:lnTo>
                  <a:pt x="96040" y="1253160"/>
                </a:lnTo>
                <a:lnTo>
                  <a:pt x="59336" y="1244233"/>
                </a:lnTo>
                <a:lnTo>
                  <a:pt x="29187" y="1223258"/>
                </a:lnTo>
                <a:lnTo>
                  <a:pt x="8455" y="1193020"/>
                </a:lnTo>
                <a:lnTo>
                  <a:pt x="0" y="1156304"/>
                </a:lnTo>
                <a:lnTo>
                  <a:pt x="0" y="89437"/>
                </a:lnTo>
                <a:lnTo>
                  <a:pt x="8426" y="52836"/>
                </a:lnTo>
                <a:lnTo>
                  <a:pt x="28960" y="23409"/>
                </a:lnTo>
                <a:lnTo>
                  <a:pt x="58569" y="4637"/>
                </a:lnTo>
                <a:lnTo>
                  <a:pt x="94222" y="0"/>
                </a:lnTo>
                <a:close/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818716" y="1188904"/>
            <a:ext cx="819785" cy="377190"/>
          </a:xfrm>
          <a:prstGeom prst="rect">
            <a:avLst/>
          </a:prstGeom>
          <a:solidFill>
            <a:srgbClr val="FFFFFF"/>
          </a:solidFill>
          <a:ln w="942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ts val="1060"/>
              </a:lnSpc>
              <a:spcBef>
                <a:spcPts val="305"/>
              </a:spcBef>
            </a:pPr>
            <a:r>
              <a:rPr sz="850" b="1" spc="-10" dirty="0">
                <a:latin typeface="Helvetica"/>
                <a:cs typeface="Helvetica"/>
              </a:rPr>
              <a:t>TBox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ts val="1060"/>
              </a:lnSpc>
            </a:pPr>
            <a:r>
              <a:rPr sz="850" spc="-5" dirty="0">
                <a:latin typeface="Helvetica"/>
                <a:cs typeface="Helvetica"/>
              </a:rPr>
              <a:t>(</a:t>
            </a:r>
            <a:r>
              <a:rPr sz="850" b="1" u="sng" spc="-5" dirty="0">
                <a:latin typeface="Helvetica"/>
                <a:cs typeface="Helvetica"/>
              </a:rPr>
              <a:t>T</a:t>
            </a:r>
            <a:r>
              <a:rPr sz="850" spc="-5" dirty="0">
                <a:latin typeface="Helvetica"/>
                <a:cs typeface="Helvetica"/>
              </a:rPr>
              <a:t>erminology)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18716" y="1687616"/>
            <a:ext cx="819785" cy="330835"/>
          </a:xfrm>
          <a:prstGeom prst="rect">
            <a:avLst/>
          </a:prstGeom>
          <a:solidFill>
            <a:srgbClr val="FFFFFF"/>
          </a:solidFill>
          <a:ln w="9422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060"/>
              </a:lnSpc>
              <a:spcBef>
                <a:spcPts val="110"/>
              </a:spcBef>
            </a:pPr>
            <a:r>
              <a:rPr sz="850" b="1" spc="-10" dirty="0">
                <a:latin typeface="Helvetica"/>
                <a:cs typeface="Helvetica"/>
              </a:rPr>
              <a:t>ABox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ts val="1060"/>
              </a:lnSpc>
            </a:pPr>
            <a:r>
              <a:rPr sz="850" spc="-5" dirty="0">
                <a:latin typeface="Helvetica"/>
                <a:cs typeface="Helvetica"/>
              </a:rPr>
              <a:t>(</a:t>
            </a:r>
            <a:r>
              <a:rPr sz="850" b="1" u="sng" spc="-5" dirty="0">
                <a:latin typeface="Helvetica"/>
                <a:cs typeface="Helvetica"/>
              </a:rPr>
              <a:t>A</a:t>
            </a:r>
            <a:r>
              <a:rPr sz="850" spc="-5" dirty="0">
                <a:latin typeface="Helvetica"/>
                <a:cs typeface="Helvetica"/>
              </a:rPr>
              <a:t>ssertions)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63248" y="1118237"/>
            <a:ext cx="1130935" cy="961390"/>
          </a:xfrm>
          <a:custGeom>
            <a:avLst/>
            <a:gdLst/>
            <a:ahLst/>
            <a:cxnLst/>
            <a:rect l="l" t="t" r="r" b="b"/>
            <a:pathLst>
              <a:path w="1130935" h="961389">
                <a:moveTo>
                  <a:pt x="0" y="0"/>
                </a:moveTo>
                <a:lnTo>
                  <a:pt x="1130670" y="0"/>
                </a:lnTo>
                <a:lnTo>
                  <a:pt x="1130670" y="961070"/>
                </a:lnTo>
                <a:lnTo>
                  <a:pt x="0" y="961070"/>
                </a:lnTo>
                <a:lnTo>
                  <a:pt x="0" y="0"/>
                </a:lnTo>
                <a:close/>
              </a:path>
            </a:pathLst>
          </a:custGeom>
          <a:ln w="14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5577" y="1404170"/>
            <a:ext cx="915035" cy="454659"/>
          </a:xfrm>
          <a:custGeom>
            <a:avLst/>
            <a:gdLst/>
            <a:ahLst/>
            <a:cxnLst/>
            <a:rect l="l" t="t" r="r" b="b"/>
            <a:pathLst>
              <a:path w="915035" h="454660">
                <a:moveTo>
                  <a:pt x="777558" y="0"/>
                </a:moveTo>
                <a:lnTo>
                  <a:pt x="137216" y="0"/>
                </a:lnTo>
                <a:lnTo>
                  <a:pt x="100752" y="8113"/>
                </a:lnTo>
                <a:lnTo>
                  <a:pt x="67977" y="31009"/>
                </a:lnTo>
                <a:lnTo>
                  <a:pt x="40204" y="66517"/>
                </a:lnTo>
                <a:lnTo>
                  <a:pt x="18742" y="112469"/>
                </a:lnTo>
                <a:lnTo>
                  <a:pt x="4904" y="166694"/>
                </a:lnTo>
                <a:lnTo>
                  <a:pt x="0" y="227023"/>
                </a:lnTo>
                <a:lnTo>
                  <a:pt x="4904" y="287353"/>
                </a:lnTo>
                <a:lnTo>
                  <a:pt x="18742" y="341578"/>
                </a:lnTo>
                <a:lnTo>
                  <a:pt x="40204" y="387530"/>
                </a:lnTo>
                <a:lnTo>
                  <a:pt x="67977" y="423038"/>
                </a:lnTo>
                <a:lnTo>
                  <a:pt x="100752" y="445934"/>
                </a:lnTo>
                <a:lnTo>
                  <a:pt x="137216" y="454048"/>
                </a:lnTo>
                <a:lnTo>
                  <a:pt x="777558" y="454048"/>
                </a:lnTo>
                <a:lnTo>
                  <a:pt x="846796" y="423038"/>
                </a:lnTo>
                <a:lnTo>
                  <a:pt x="874570" y="387530"/>
                </a:lnTo>
                <a:lnTo>
                  <a:pt x="896032" y="341578"/>
                </a:lnTo>
                <a:lnTo>
                  <a:pt x="909871" y="287353"/>
                </a:lnTo>
                <a:lnTo>
                  <a:pt x="914775" y="227023"/>
                </a:lnTo>
                <a:lnTo>
                  <a:pt x="909871" y="166694"/>
                </a:lnTo>
                <a:lnTo>
                  <a:pt x="896032" y="112469"/>
                </a:lnTo>
                <a:lnTo>
                  <a:pt x="874570" y="66517"/>
                </a:lnTo>
                <a:lnTo>
                  <a:pt x="846796" y="31009"/>
                </a:lnTo>
                <a:lnTo>
                  <a:pt x="814022" y="8113"/>
                </a:lnTo>
                <a:lnTo>
                  <a:pt x="77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5577" y="1404170"/>
            <a:ext cx="915035" cy="454025"/>
          </a:xfrm>
          <a:custGeom>
            <a:avLst/>
            <a:gdLst/>
            <a:ahLst/>
            <a:cxnLst/>
            <a:rect l="l" t="t" r="r" b="b"/>
            <a:pathLst>
              <a:path w="915035" h="454025">
                <a:moveTo>
                  <a:pt x="137216" y="1446"/>
                </a:moveTo>
                <a:lnTo>
                  <a:pt x="777559" y="1446"/>
                </a:lnTo>
                <a:lnTo>
                  <a:pt x="814022" y="8950"/>
                </a:lnTo>
                <a:lnTo>
                  <a:pt x="846797" y="31438"/>
                </a:lnTo>
                <a:lnTo>
                  <a:pt x="874570" y="66698"/>
                </a:lnTo>
                <a:lnTo>
                  <a:pt x="896032" y="112522"/>
                </a:lnTo>
                <a:lnTo>
                  <a:pt x="909871" y="166700"/>
                </a:lnTo>
                <a:lnTo>
                  <a:pt x="914775" y="227023"/>
                </a:lnTo>
                <a:lnTo>
                  <a:pt x="909871" y="287351"/>
                </a:lnTo>
                <a:lnTo>
                  <a:pt x="896032" y="341566"/>
                </a:lnTo>
                <a:lnTo>
                  <a:pt x="874570" y="387488"/>
                </a:lnTo>
                <a:lnTo>
                  <a:pt x="846797" y="422939"/>
                </a:lnTo>
                <a:lnTo>
                  <a:pt x="814022" y="445741"/>
                </a:lnTo>
                <a:lnTo>
                  <a:pt x="777559" y="453714"/>
                </a:lnTo>
                <a:lnTo>
                  <a:pt x="137216" y="453714"/>
                </a:lnTo>
                <a:lnTo>
                  <a:pt x="67977" y="422939"/>
                </a:lnTo>
                <a:lnTo>
                  <a:pt x="40204" y="387488"/>
                </a:lnTo>
                <a:lnTo>
                  <a:pt x="18742" y="341566"/>
                </a:lnTo>
                <a:lnTo>
                  <a:pt x="4904" y="287351"/>
                </a:lnTo>
                <a:lnTo>
                  <a:pt x="0" y="227023"/>
                </a:lnTo>
                <a:lnTo>
                  <a:pt x="4904" y="166694"/>
                </a:lnTo>
                <a:lnTo>
                  <a:pt x="18742" y="112469"/>
                </a:lnTo>
                <a:lnTo>
                  <a:pt x="40204" y="66517"/>
                </a:lnTo>
                <a:lnTo>
                  <a:pt x="67977" y="31009"/>
                </a:lnTo>
                <a:lnTo>
                  <a:pt x="100752" y="8113"/>
                </a:lnTo>
                <a:lnTo>
                  <a:pt x="137216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89275" y="1431307"/>
            <a:ext cx="64770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040"/>
              </a:lnSpc>
            </a:pPr>
            <a:r>
              <a:rPr sz="850" b="1" spc="-5" dirty="0">
                <a:latin typeface="Helvetica"/>
                <a:cs typeface="Helvetica"/>
              </a:rPr>
              <a:t>Description  language</a:t>
            </a:r>
            <a:r>
              <a:rPr sz="850" b="1" spc="130" dirty="0">
                <a:latin typeface="Helvetica"/>
                <a:cs typeface="Helvetica"/>
              </a:rPr>
              <a:t> </a:t>
            </a:r>
            <a:r>
              <a:rPr sz="850" spc="-5" dirty="0">
                <a:latin typeface="Helvetica"/>
                <a:cs typeface="Helvetica"/>
              </a:rPr>
              <a:t>(a </a:t>
            </a:r>
            <a:r>
              <a:rPr sz="850" spc="10" dirty="0">
                <a:latin typeface="Helvetica"/>
                <a:cs typeface="Helvetica"/>
              </a:rPr>
              <a:t> </a:t>
            </a:r>
            <a:r>
              <a:rPr sz="850" spc="-5" dirty="0">
                <a:latin typeface="Helvetica"/>
                <a:cs typeface="Helvetica"/>
              </a:rPr>
              <a:t>logic)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979842" y="1370784"/>
            <a:ext cx="1068705" cy="521334"/>
          </a:xfrm>
          <a:custGeom>
            <a:avLst/>
            <a:gdLst/>
            <a:ahLst/>
            <a:cxnLst/>
            <a:rect l="l" t="t" r="r" b="b"/>
            <a:pathLst>
              <a:path w="1068704" h="521335">
                <a:moveTo>
                  <a:pt x="908097" y="0"/>
                </a:moveTo>
                <a:lnTo>
                  <a:pt x="160252" y="0"/>
                </a:lnTo>
                <a:lnTo>
                  <a:pt x="123522" y="6881"/>
                </a:lnTo>
                <a:lnTo>
                  <a:pt x="89797" y="26481"/>
                </a:lnTo>
                <a:lnTo>
                  <a:pt x="60041" y="57232"/>
                </a:lnTo>
                <a:lnTo>
                  <a:pt x="35219" y="97567"/>
                </a:lnTo>
                <a:lnTo>
                  <a:pt x="16296" y="145920"/>
                </a:lnTo>
                <a:lnTo>
                  <a:pt x="4234" y="200723"/>
                </a:lnTo>
                <a:lnTo>
                  <a:pt x="0" y="260409"/>
                </a:lnTo>
                <a:lnTo>
                  <a:pt x="4234" y="320096"/>
                </a:lnTo>
                <a:lnTo>
                  <a:pt x="16296" y="374899"/>
                </a:lnTo>
                <a:lnTo>
                  <a:pt x="35219" y="423252"/>
                </a:lnTo>
                <a:lnTo>
                  <a:pt x="60041" y="463587"/>
                </a:lnTo>
                <a:lnTo>
                  <a:pt x="89797" y="494338"/>
                </a:lnTo>
                <a:lnTo>
                  <a:pt x="123522" y="513938"/>
                </a:lnTo>
                <a:lnTo>
                  <a:pt x="160252" y="520820"/>
                </a:lnTo>
                <a:lnTo>
                  <a:pt x="908097" y="520820"/>
                </a:lnTo>
                <a:lnTo>
                  <a:pt x="978552" y="494338"/>
                </a:lnTo>
                <a:lnTo>
                  <a:pt x="1008308" y="463587"/>
                </a:lnTo>
                <a:lnTo>
                  <a:pt x="1033130" y="423252"/>
                </a:lnTo>
                <a:lnTo>
                  <a:pt x="1052053" y="374899"/>
                </a:lnTo>
                <a:lnTo>
                  <a:pt x="1064115" y="320096"/>
                </a:lnTo>
                <a:lnTo>
                  <a:pt x="1068350" y="260409"/>
                </a:lnTo>
                <a:lnTo>
                  <a:pt x="1064115" y="200723"/>
                </a:lnTo>
                <a:lnTo>
                  <a:pt x="1052053" y="145920"/>
                </a:lnTo>
                <a:lnTo>
                  <a:pt x="1033130" y="97567"/>
                </a:lnTo>
                <a:lnTo>
                  <a:pt x="1008308" y="57232"/>
                </a:lnTo>
                <a:lnTo>
                  <a:pt x="978552" y="26481"/>
                </a:lnTo>
                <a:lnTo>
                  <a:pt x="944827" y="6881"/>
                </a:lnTo>
                <a:lnTo>
                  <a:pt x="908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79842" y="1370784"/>
            <a:ext cx="1068705" cy="525145"/>
          </a:xfrm>
          <a:custGeom>
            <a:avLst/>
            <a:gdLst/>
            <a:ahLst/>
            <a:cxnLst/>
            <a:rect l="l" t="t" r="r" b="b"/>
            <a:pathLst>
              <a:path w="1068704" h="525144">
                <a:moveTo>
                  <a:pt x="160252" y="6565"/>
                </a:moveTo>
                <a:lnTo>
                  <a:pt x="908097" y="6565"/>
                </a:lnTo>
                <a:lnTo>
                  <a:pt x="944827" y="11015"/>
                </a:lnTo>
                <a:lnTo>
                  <a:pt x="978552" y="28873"/>
                </a:lnTo>
                <a:lnTo>
                  <a:pt x="1008308" y="58457"/>
                </a:lnTo>
                <a:lnTo>
                  <a:pt x="1033130" y="98084"/>
                </a:lnTo>
                <a:lnTo>
                  <a:pt x="1052053" y="146073"/>
                </a:lnTo>
                <a:lnTo>
                  <a:pt x="1064115" y="200742"/>
                </a:lnTo>
                <a:lnTo>
                  <a:pt x="1068350" y="260409"/>
                </a:lnTo>
                <a:lnTo>
                  <a:pt x="1064115" y="320107"/>
                </a:lnTo>
                <a:lnTo>
                  <a:pt x="1052053" y="374991"/>
                </a:lnTo>
                <a:lnTo>
                  <a:pt x="1033130" y="423564"/>
                </a:lnTo>
                <a:lnTo>
                  <a:pt x="1008308" y="464328"/>
                </a:lnTo>
                <a:lnTo>
                  <a:pt x="978552" y="495785"/>
                </a:lnTo>
                <a:lnTo>
                  <a:pt x="944827" y="516438"/>
                </a:lnTo>
                <a:lnTo>
                  <a:pt x="908097" y="524789"/>
                </a:lnTo>
                <a:lnTo>
                  <a:pt x="160252" y="524789"/>
                </a:lnTo>
                <a:lnTo>
                  <a:pt x="89797" y="495785"/>
                </a:lnTo>
                <a:lnTo>
                  <a:pt x="60041" y="464328"/>
                </a:lnTo>
                <a:lnTo>
                  <a:pt x="35219" y="423564"/>
                </a:lnTo>
                <a:lnTo>
                  <a:pt x="16296" y="374991"/>
                </a:lnTo>
                <a:lnTo>
                  <a:pt x="4234" y="320107"/>
                </a:lnTo>
                <a:lnTo>
                  <a:pt x="0" y="260409"/>
                </a:lnTo>
                <a:lnTo>
                  <a:pt x="4234" y="200723"/>
                </a:lnTo>
                <a:lnTo>
                  <a:pt x="16296" y="145920"/>
                </a:lnTo>
                <a:lnTo>
                  <a:pt x="35219" y="97567"/>
                </a:lnTo>
                <a:lnTo>
                  <a:pt x="60041" y="57232"/>
                </a:lnTo>
                <a:lnTo>
                  <a:pt x="89797" y="26481"/>
                </a:lnTo>
                <a:lnTo>
                  <a:pt x="123522" y="6881"/>
                </a:lnTo>
                <a:lnTo>
                  <a:pt x="160252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131558" y="1365351"/>
            <a:ext cx="76517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1040"/>
              </a:lnSpc>
            </a:pPr>
            <a:r>
              <a:rPr sz="850" b="1" spc="-10" dirty="0">
                <a:latin typeface="Helvetica"/>
                <a:cs typeface="Helvetica"/>
              </a:rPr>
              <a:t>Automated  </a:t>
            </a:r>
            <a:r>
              <a:rPr sz="850" b="1" spc="-5" dirty="0">
                <a:latin typeface="Helvetica"/>
                <a:cs typeface="Helvetica"/>
              </a:rPr>
              <a:t>reasoning  </a:t>
            </a:r>
            <a:r>
              <a:rPr sz="850" spc="-5" dirty="0">
                <a:latin typeface="Helvetica"/>
                <a:cs typeface="Helvetica"/>
              </a:rPr>
              <a:t>(over the </a:t>
            </a:r>
            <a:r>
              <a:rPr sz="850" spc="-10" dirty="0">
                <a:latin typeface="Helvetica"/>
                <a:cs typeface="Helvetica"/>
              </a:rPr>
              <a:t>TBox  and</a:t>
            </a:r>
            <a:r>
              <a:rPr sz="850" spc="-130" dirty="0">
                <a:latin typeface="Helvetica"/>
                <a:cs typeface="Helvetica"/>
              </a:rPr>
              <a:t> </a:t>
            </a:r>
            <a:r>
              <a:rPr sz="850" spc="-5" dirty="0">
                <a:latin typeface="Helvetica"/>
                <a:cs typeface="Helvetica"/>
              </a:rPr>
              <a:t>ABox)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6984" y="2096282"/>
            <a:ext cx="16052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dirty="0">
                <a:latin typeface="Helvetica"/>
                <a:cs typeface="Helvetica"/>
              </a:rPr>
              <a:t>Knowledge</a:t>
            </a:r>
            <a:r>
              <a:rPr sz="950" b="1" spc="-45" dirty="0">
                <a:latin typeface="Helvetica"/>
                <a:cs typeface="Helvetica"/>
              </a:rPr>
              <a:t> </a:t>
            </a:r>
            <a:r>
              <a:rPr sz="950" b="1" spc="5" dirty="0">
                <a:latin typeface="Helvetica"/>
                <a:cs typeface="Helvetica"/>
              </a:rPr>
              <a:t>base</a:t>
            </a:r>
            <a:endParaRPr sz="9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597535" marR="5080">
              <a:lnSpc>
                <a:spcPts val="1190"/>
              </a:lnSpc>
              <a:spcBef>
                <a:spcPts val="5"/>
              </a:spcBef>
            </a:pPr>
            <a:r>
              <a:rPr sz="1000" i="1" spc="15" dirty="0">
                <a:latin typeface="Helvetica Neue"/>
                <a:cs typeface="Helvetica Neue"/>
              </a:rPr>
              <a:t>Interaction with  user</a:t>
            </a:r>
            <a:r>
              <a:rPr sz="1000" i="1" spc="-50" dirty="0">
                <a:latin typeface="Helvetica Neue"/>
                <a:cs typeface="Helvetica Neue"/>
              </a:rPr>
              <a:t> </a:t>
            </a:r>
            <a:r>
              <a:rPr sz="1000" i="1" spc="15" dirty="0">
                <a:latin typeface="Helvetica Neue"/>
                <a:cs typeface="Helvetica Neue"/>
              </a:rPr>
              <a:t>applications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351727" y="2360964"/>
            <a:ext cx="1271905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90"/>
              </a:lnSpc>
            </a:pPr>
            <a:r>
              <a:rPr sz="1000" i="1" spc="15" dirty="0">
                <a:latin typeface="Helvetica Neue"/>
                <a:cs typeface="Helvetica Neue"/>
              </a:rPr>
              <a:t>Interaction with</a:t>
            </a:r>
            <a:r>
              <a:rPr sz="1000" i="1" spc="-50" dirty="0">
                <a:latin typeface="Helvetica Neue"/>
                <a:cs typeface="Helvetica Neue"/>
              </a:rPr>
              <a:t> </a:t>
            </a:r>
            <a:r>
              <a:rPr sz="1000" i="1" spc="15" dirty="0">
                <a:latin typeface="Helvetica Neue"/>
                <a:cs typeface="Helvetica Neue"/>
              </a:rPr>
              <a:t>other  technologies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721035" y="1384675"/>
            <a:ext cx="286385" cy="89535"/>
          </a:xfrm>
          <a:custGeom>
            <a:avLst/>
            <a:gdLst/>
            <a:ahLst/>
            <a:cxnLst/>
            <a:rect l="l" t="t" r="r" b="b"/>
            <a:pathLst>
              <a:path w="286385" h="89534">
                <a:moveTo>
                  <a:pt x="0" y="0"/>
                </a:moveTo>
                <a:lnTo>
                  <a:pt x="286313" y="89007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49056" y="1362298"/>
            <a:ext cx="72390" cy="22860"/>
          </a:xfrm>
          <a:custGeom>
            <a:avLst/>
            <a:gdLst/>
            <a:ahLst/>
            <a:cxnLst/>
            <a:rect l="l" t="t" r="r" b="b"/>
            <a:pathLst>
              <a:path w="72389" h="22859">
                <a:moveTo>
                  <a:pt x="0" y="0"/>
                </a:moveTo>
                <a:lnTo>
                  <a:pt x="71979" y="22376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49056" y="1357683"/>
            <a:ext cx="80645" cy="53975"/>
          </a:xfrm>
          <a:custGeom>
            <a:avLst/>
            <a:gdLst/>
            <a:ahLst/>
            <a:cxnLst/>
            <a:rect l="l" t="t" r="r" b="b"/>
            <a:pathLst>
              <a:path w="80644" h="53975">
                <a:moveTo>
                  <a:pt x="63588" y="53984"/>
                </a:moveTo>
                <a:lnTo>
                  <a:pt x="0" y="4615"/>
                </a:lnTo>
                <a:lnTo>
                  <a:pt x="80370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25603" y="1758292"/>
            <a:ext cx="269875" cy="66675"/>
          </a:xfrm>
          <a:custGeom>
            <a:avLst/>
            <a:gdLst/>
            <a:ahLst/>
            <a:cxnLst/>
            <a:rect l="l" t="t" r="r" b="b"/>
            <a:pathLst>
              <a:path w="269875" h="66675">
                <a:moveTo>
                  <a:pt x="0" y="66065"/>
                </a:moveTo>
                <a:lnTo>
                  <a:pt x="269649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52390" y="1824357"/>
            <a:ext cx="73660" cy="18415"/>
          </a:xfrm>
          <a:custGeom>
            <a:avLst/>
            <a:gdLst/>
            <a:ahLst/>
            <a:cxnLst/>
            <a:rect l="l" t="t" r="r" b="b"/>
            <a:pathLst>
              <a:path w="73660" h="18414">
                <a:moveTo>
                  <a:pt x="0" y="17938"/>
                </a:moveTo>
                <a:lnTo>
                  <a:pt x="73212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52390" y="1796902"/>
            <a:ext cx="80010" cy="55244"/>
          </a:xfrm>
          <a:custGeom>
            <a:avLst/>
            <a:gdLst/>
            <a:ahLst/>
            <a:cxnLst/>
            <a:rect l="l" t="t" r="r" b="b"/>
            <a:pathLst>
              <a:path w="80010" h="55244">
                <a:moveTo>
                  <a:pt x="79939" y="54910"/>
                </a:moveTo>
                <a:lnTo>
                  <a:pt x="0" y="45392"/>
                </a:lnTo>
                <a:lnTo>
                  <a:pt x="66486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41762" y="1379747"/>
            <a:ext cx="294005" cy="102235"/>
          </a:xfrm>
          <a:custGeom>
            <a:avLst/>
            <a:gdLst/>
            <a:ahLst/>
            <a:cxnLst/>
            <a:rect l="l" t="t" r="r" b="b"/>
            <a:pathLst>
              <a:path w="294005" h="102234">
                <a:moveTo>
                  <a:pt x="293568" y="0"/>
                </a:moveTo>
                <a:lnTo>
                  <a:pt x="0" y="102188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35331" y="1354967"/>
            <a:ext cx="71755" cy="25400"/>
          </a:xfrm>
          <a:custGeom>
            <a:avLst/>
            <a:gdLst/>
            <a:ahLst/>
            <a:cxnLst/>
            <a:rect l="l" t="t" r="r" b="b"/>
            <a:pathLst>
              <a:path w="71755" h="25400">
                <a:moveTo>
                  <a:pt x="71188" y="0"/>
                </a:moveTo>
                <a:lnTo>
                  <a:pt x="0" y="24779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26038" y="1353052"/>
            <a:ext cx="80645" cy="53975"/>
          </a:xfrm>
          <a:custGeom>
            <a:avLst/>
            <a:gdLst/>
            <a:ahLst/>
            <a:cxnLst/>
            <a:rect l="l" t="t" r="r" b="b"/>
            <a:pathLst>
              <a:path w="80644" h="53975">
                <a:moveTo>
                  <a:pt x="0" y="0"/>
                </a:moveTo>
                <a:lnTo>
                  <a:pt x="80481" y="1915"/>
                </a:lnTo>
                <a:lnTo>
                  <a:pt x="18585" y="53391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53814" y="1753359"/>
            <a:ext cx="270510" cy="74930"/>
          </a:xfrm>
          <a:custGeom>
            <a:avLst/>
            <a:gdLst/>
            <a:ahLst/>
            <a:cxnLst/>
            <a:rect l="l" t="t" r="r" b="b"/>
            <a:pathLst>
              <a:path w="270510" h="74930">
                <a:moveTo>
                  <a:pt x="270297" y="74903"/>
                </a:moveTo>
                <a:lnTo>
                  <a:pt x="0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4112" y="1828263"/>
            <a:ext cx="73025" cy="20320"/>
          </a:xfrm>
          <a:custGeom>
            <a:avLst/>
            <a:gdLst/>
            <a:ahLst/>
            <a:cxnLst/>
            <a:rect l="l" t="t" r="r" b="b"/>
            <a:pathLst>
              <a:path w="73025" h="20319">
                <a:moveTo>
                  <a:pt x="72640" y="20129"/>
                </a:moveTo>
                <a:lnTo>
                  <a:pt x="0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6563" y="1801023"/>
            <a:ext cx="80645" cy="54610"/>
          </a:xfrm>
          <a:custGeom>
            <a:avLst/>
            <a:gdLst/>
            <a:ahLst/>
            <a:cxnLst/>
            <a:rect l="l" t="t" r="r" b="b"/>
            <a:pathLst>
              <a:path w="80644" h="54610">
                <a:moveTo>
                  <a:pt x="15097" y="0"/>
                </a:moveTo>
                <a:lnTo>
                  <a:pt x="80189" y="47369"/>
                </a:lnTo>
                <a:lnTo>
                  <a:pt x="0" y="5448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29745" y="2363109"/>
            <a:ext cx="2540" cy="334645"/>
          </a:xfrm>
          <a:custGeom>
            <a:avLst/>
            <a:gdLst/>
            <a:ahLst/>
            <a:cxnLst/>
            <a:rect l="l" t="t" r="r" b="b"/>
            <a:pathLst>
              <a:path w="2539" h="334644">
                <a:moveTo>
                  <a:pt x="0" y="334263"/>
                </a:moveTo>
                <a:lnTo>
                  <a:pt x="2217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31962" y="2287731"/>
            <a:ext cx="635" cy="75565"/>
          </a:xfrm>
          <a:custGeom>
            <a:avLst/>
            <a:gdLst/>
            <a:ahLst/>
            <a:cxnLst/>
            <a:rect l="l" t="t" r="r" b="b"/>
            <a:pathLst>
              <a:path w="635" h="75564">
                <a:moveTo>
                  <a:pt x="499" y="0"/>
                </a:moveTo>
                <a:lnTo>
                  <a:pt x="0" y="75377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03696" y="2287731"/>
            <a:ext cx="57150" cy="75565"/>
          </a:xfrm>
          <a:custGeom>
            <a:avLst/>
            <a:gdLst/>
            <a:ahLst/>
            <a:cxnLst/>
            <a:rect l="l" t="t" r="r" b="b"/>
            <a:pathLst>
              <a:path w="57150" h="75564">
                <a:moveTo>
                  <a:pt x="0" y="75189"/>
                </a:moveTo>
                <a:lnTo>
                  <a:pt x="28766" y="0"/>
                </a:lnTo>
                <a:lnTo>
                  <a:pt x="56532" y="75564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29245" y="2697372"/>
            <a:ext cx="635" cy="75565"/>
          </a:xfrm>
          <a:custGeom>
            <a:avLst/>
            <a:gdLst/>
            <a:ahLst/>
            <a:cxnLst/>
            <a:rect l="l" t="t" r="r" b="b"/>
            <a:pathLst>
              <a:path w="635" h="75564">
                <a:moveTo>
                  <a:pt x="0" y="75376"/>
                </a:moveTo>
                <a:lnTo>
                  <a:pt x="500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01478" y="2697185"/>
            <a:ext cx="57150" cy="75565"/>
          </a:xfrm>
          <a:custGeom>
            <a:avLst/>
            <a:gdLst/>
            <a:ahLst/>
            <a:cxnLst/>
            <a:rect l="l" t="t" r="r" b="b"/>
            <a:pathLst>
              <a:path w="57150" h="75564">
                <a:moveTo>
                  <a:pt x="56532" y="375"/>
                </a:moveTo>
                <a:lnTo>
                  <a:pt x="27766" y="75563"/>
                </a:lnTo>
                <a:lnTo>
                  <a:pt x="0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36940" y="236311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321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36457" y="2689431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75378"/>
                </a:moveTo>
                <a:lnTo>
                  <a:pt x="0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08191" y="2689431"/>
            <a:ext cx="57150" cy="75565"/>
          </a:xfrm>
          <a:custGeom>
            <a:avLst/>
            <a:gdLst/>
            <a:ahLst/>
            <a:cxnLst/>
            <a:rect l="l" t="t" r="r" b="b"/>
            <a:pathLst>
              <a:path w="57150" h="75564">
                <a:moveTo>
                  <a:pt x="56533" y="0"/>
                </a:moveTo>
                <a:lnTo>
                  <a:pt x="28266" y="75378"/>
                </a:lnTo>
                <a:lnTo>
                  <a:pt x="0" y="0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36457" y="2287732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378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08191" y="2287732"/>
            <a:ext cx="57150" cy="75565"/>
          </a:xfrm>
          <a:custGeom>
            <a:avLst/>
            <a:gdLst/>
            <a:ahLst/>
            <a:cxnLst/>
            <a:rect l="l" t="t" r="r" b="b"/>
            <a:pathLst>
              <a:path w="57150" h="75564">
                <a:moveTo>
                  <a:pt x="0" y="75378"/>
                </a:moveTo>
                <a:lnTo>
                  <a:pt x="28266" y="0"/>
                </a:lnTo>
                <a:lnTo>
                  <a:pt x="56533" y="75378"/>
                </a:lnTo>
              </a:path>
            </a:pathLst>
          </a:custGeom>
          <a:ln w="9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23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2146" y="37668"/>
            <a:ext cx="12631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02551" y="87148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4394" y="430403"/>
            <a:ext cx="3661855" cy="534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From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logical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ontological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level </a:t>
            </a:r>
            <a:r>
              <a:rPr sz="1400" spc="1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46AA78"/>
                </a:solidFill>
                <a:latin typeface="Arial"/>
                <a:cs typeface="Arial"/>
              </a:rPr>
              <a:t>(1/2)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225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Logical </a:t>
            </a:r>
            <a:r>
              <a:rPr sz="1050" spc="-55" dirty="0">
                <a:latin typeface="Arial"/>
                <a:cs typeface="Arial"/>
              </a:rPr>
              <a:t>level  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spc="-2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050" spc="-25" dirty="0">
                <a:latin typeface="Arial"/>
                <a:cs typeface="Arial"/>
              </a:rPr>
              <a:t>structure, </a:t>
            </a:r>
            <a:r>
              <a:rPr sz="1050" spc="-55" dirty="0">
                <a:solidFill>
                  <a:srgbClr val="FF0000"/>
                </a:solidFill>
                <a:latin typeface="Arial"/>
                <a:cs typeface="Arial"/>
              </a:rPr>
              <a:t>no  </a:t>
            </a:r>
            <a:r>
              <a:rPr sz="1050" spc="-45" dirty="0">
                <a:latin typeface="Arial"/>
                <a:cs typeface="Arial"/>
              </a:rPr>
              <a:t>constrained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meaning</a:t>
            </a:r>
            <a:r>
              <a:rPr sz="1200" spc="-52" baseline="27777" dirty="0">
                <a:latin typeface="Arial"/>
                <a:cs typeface="Arial"/>
              </a:rPr>
              <a:t>1</a:t>
            </a:r>
            <a:r>
              <a:rPr sz="1050" spc="-35" dirty="0">
                <a:latin typeface="Arial"/>
                <a:cs typeface="Arial"/>
              </a:rPr>
              <a:t>):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2327" y="106128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33450" y="968375"/>
            <a:ext cx="2013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i="1" spc="-45" dirty="0">
                <a:latin typeface="Menlo"/>
                <a:cs typeface="Menlo"/>
              </a:rPr>
              <a:t>∃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Apple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∧</a:t>
            </a:r>
            <a:r>
              <a:rPr sz="1000" i="1" spc="-395" dirty="0">
                <a:latin typeface="Menlo"/>
                <a:cs typeface="Menlo"/>
              </a:rPr>
              <a:t> </a:t>
            </a:r>
            <a:r>
              <a:rPr sz="1000" i="1" spc="-55" dirty="0">
                <a:latin typeface="Arial"/>
                <a:cs typeface="Arial"/>
              </a:rPr>
              <a:t>Green</a:t>
            </a:r>
            <a:r>
              <a:rPr sz="1000" spc="-55" dirty="0">
                <a:latin typeface="Arial"/>
                <a:cs typeface="Arial"/>
              </a:rPr>
              <a:t>(</a:t>
            </a:r>
            <a:r>
              <a:rPr sz="1000" i="1" spc="-55" dirty="0">
                <a:latin typeface="Arial"/>
                <a:cs typeface="Arial"/>
              </a:rPr>
              <a:t>x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2327" y="1213129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01484" y="1120775"/>
            <a:ext cx="33085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5" dirty="0">
                <a:latin typeface="Arial"/>
                <a:cs typeface="Arial"/>
              </a:rPr>
              <a:t>“there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exists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that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apple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45" dirty="0">
                <a:latin typeface="Arial"/>
                <a:cs typeface="Arial"/>
              </a:rPr>
              <a:t> it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green”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39023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1318336"/>
            <a:ext cx="3890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Epistemological  </a:t>
            </a:r>
            <a:r>
              <a:rPr sz="1050" spc="-55" dirty="0">
                <a:latin typeface="Arial"/>
                <a:cs typeface="Arial"/>
              </a:rPr>
              <a:t>level  </a:t>
            </a:r>
            <a:r>
              <a:rPr sz="1050" spc="-20" dirty="0">
                <a:latin typeface="Arial"/>
                <a:cs typeface="Arial"/>
              </a:rPr>
              <a:t>(structure, </a:t>
            </a:r>
            <a:r>
              <a:rPr sz="1050" spc="-55" dirty="0">
                <a:solidFill>
                  <a:srgbClr val="FF0000"/>
                </a:solidFill>
                <a:latin typeface="Arial"/>
                <a:cs typeface="Arial"/>
              </a:rPr>
              <a:t>no  </a:t>
            </a:r>
            <a:r>
              <a:rPr sz="1050" spc="-45" dirty="0">
                <a:latin typeface="Arial"/>
                <a:cs typeface="Arial"/>
              </a:rPr>
              <a:t>constrained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meaning):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92327" y="158004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01484" y="1508163"/>
            <a:ext cx="2775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i="1" spc="-45" dirty="0">
                <a:latin typeface="Menlo"/>
                <a:cs typeface="Menlo"/>
              </a:rPr>
              <a:t>∃</a:t>
            </a:r>
            <a:r>
              <a:rPr sz="1000" i="1" spc="-45" dirty="0">
                <a:latin typeface="Arial"/>
                <a:cs typeface="Arial"/>
              </a:rPr>
              <a:t>x 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i="1" spc="-55" dirty="0">
                <a:latin typeface="Arial"/>
                <a:cs typeface="Arial"/>
              </a:rPr>
              <a:t>apple  Green</a:t>
            </a:r>
            <a:r>
              <a:rPr sz="1000" spc="-55" dirty="0">
                <a:latin typeface="Arial"/>
                <a:cs typeface="Arial"/>
              </a:rPr>
              <a:t>(</a:t>
            </a:r>
            <a:r>
              <a:rPr sz="1000" i="1" spc="-55" dirty="0">
                <a:latin typeface="Arial"/>
                <a:cs typeface="Arial"/>
              </a:rPr>
              <a:t>x </a:t>
            </a:r>
            <a:r>
              <a:rPr sz="1000" spc="50" dirty="0">
                <a:latin typeface="Arial"/>
                <a:cs typeface="Arial"/>
              </a:rPr>
              <a:t>) </a:t>
            </a:r>
            <a:r>
              <a:rPr sz="1000" spc="-40" dirty="0">
                <a:latin typeface="Arial"/>
                <a:cs typeface="Arial"/>
              </a:rPr>
              <a:t>(many-sorted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logics)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92327" y="1731873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2327" y="1883714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1136" y="1905368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3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43393" y="19053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27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85557" y="1905368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58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01484" y="1660004"/>
            <a:ext cx="31561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 sz="1000" spc="-5" dirty="0" smtClean="0">
                <a:latin typeface="Arial"/>
                <a:cs typeface="Arial"/>
              </a:rPr>
              <a:t>	</a:t>
            </a:r>
            <a:r>
              <a:rPr sz="1000" spc="-5" dirty="0" smtClean="0">
                <a:latin typeface="Arial"/>
                <a:cs typeface="Arial"/>
              </a:rPr>
              <a:t>“</a:t>
            </a:r>
            <a:r>
              <a:rPr sz="1000" spc="-5" dirty="0">
                <a:latin typeface="Arial"/>
                <a:cs typeface="Arial"/>
              </a:rPr>
              <a:t>there </a:t>
            </a:r>
            <a:r>
              <a:rPr sz="1000" spc="-50" dirty="0">
                <a:latin typeface="Arial"/>
                <a:cs typeface="Arial"/>
              </a:rPr>
              <a:t>exists </a:t>
            </a:r>
            <a:r>
              <a:rPr sz="1000" spc="-60" dirty="0">
                <a:latin typeface="Arial"/>
                <a:cs typeface="Arial"/>
              </a:rPr>
              <a:t>an </a:t>
            </a:r>
            <a:r>
              <a:rPr sz="1000" spc="-35" dirty="0">
                <a:latin typeface="Arial"/>
                <a:cs typeface="Arial"/>
              </a:rPr>
              <a:t>apple-object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55" dirty="0" smtClean="0">
                <a:latin typeface="Arial"/>
                <a:cs typeface="Arial"/>
              </a:rPr>
              <a:t>is</a:t>
            </a:r>
            <a:r>
              <a:rPr sz="1000" spc="-30" dirty="0" smtClean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green”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ts val="1200"/>
              </a:lnSpc>
              <a:buFont typeface="Arial"/>
              <a:buChar char="•"/>
            </a:pPr>
            <a:r>
              <a:rPr sz="1000" i="1" spc="-45" dirty="0">
                <a:latin typeface="Menlo"/>
                <a:cs typeface="Menlo"/>
              </a:rPr>
              <a:t>∃</a:t>
            </a:r>
            <a:r>
              <a:rPr sz="1000" i="1" spc="-45" dirty="0">
                <a:latin typeface="Arial"/>
                <a:cs typeface="Arial"/>
              </a:rPr>
              <a:t>x 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i="1" spc="-65" dirty="0">
                <a:latin typeface="Arial"/>
                <a:cs typeface="Arial"/>
              </a:rPr>
              <a:t>green  </a:t>
            </a:r>
            <a:r>
              <a:rPr sz="1000" i="1" spc="-20" dirty="0">
                <a:latin typeface="Arial"/>
                <a:cs typeface="Arial"/>
              </a:rPr>
              <a:t>Apple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92327" y="2035543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327" y="218737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327" y="2339200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327" y="249102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2327" y="2642857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901484" y="1963661"/>
            <a:ext cx="3537166" cy="10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 sz="1000" spc="-5" dirty="0" smtClean="0">
                <a:latin typeface="Arial"/>
                <a:cs typeface="Arial"/>
              </a:rPr>
              <a:t>	</a:t>
            </a:r>
            <a:r>
              <a:rPr sz="1000" spc="-5" dirty="0" smtClean="0">
                <a:latin typeface="Arial"/>
                <a:cs typeface="Arial"/>
              </a:rPr>
              <a:t>“</a:t>
            </a:r>
            <a:r>
              <a:rPr sz="1000" spc="-5" dirty="0">
                <a:latin typeface="Arial"/>
                <a:cs typeface="Arial"/>
              </a:rPr>
              <a:t>there </a:t>
            </a:r>
            <a:r>
              <a:rPr sz="1000" spc="-50" dirty="0">
                <a:latin typeface="Arial"/>
                <a:cs typeface="Arial"/>
              </a:rPr>
              <a:t>exists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40" dirty="0">
                <a:latin typeface="Arial"/>
                <a:cs typeface="Arial"/>
              </a:rPr>
              <a:t>green-object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60" dirty="0">
                <a:latin typeface="Arial"/>
                <a:cs typeface="Arial"/>
              </a:rPr>
              <a:t>an </a:t>
            </a:r>
            <a:r>
              <a:rPr sz="1000" spc="1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apple”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ts val="1195"/>
              </a:lnSpc>
              <a:buFont typeface="Arial"/>
              <a:buChar char="•"/>
            </a:pPr>
            <a:r>
              <a:rPr sz="1000" i="1" spc="-15" dirty="0">
                <a:latin typeface="Arial"/>
                <a:cs typeface="Arial"/>
              </a:rPr>
              <a:t>Apple</a:t>
            </a:r>
            <a:r>
              <a:rPr sz="1000" spc="-15" dirty="0">
                <a:latin typeface="Arial"/>
                <a:cs typeface="Arial"/>
              </a:rPr>
              <a:t>(</a:t>
            </a:r>
            <a:r>
              <a:rPr sz="1000" i="1" spc="-15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) </a:t>
            </a:r>
            <a:r>
              <a:rPr sz="1000" spc="-55" dirty="0">
                <a:latin typeface="Arial"/>
                <a:cs typeface="Arial"/>
              </a:rPr>
              <a:t>and  </a:t>
            </a:r>
            <a:r>
              <a:rPr sz="1000" i="1" spc="-60" dirty="0">
                <a:latin typeface="Arial"/>
                <a:cs typeface="Arial"/>
              </a:rPr>
              <a:t>hasColor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 </a:t>
            </a:r>
            <a:r>
              <a:rPr sz="1000" i="1" spc="-45" dirty="0">
                <a:latin typeface="Arial"/>
                <a:cs typeface="Arial"/>
              </a:rPr>
              <a:t>green</a:t>
            </a:r>
            <a:r>
              <a:rPr sz="1000" spc="-45" dirty="0">
                <a:latin typeface="Arial"/>
                <a:cs typeface="Arial"/>
              </a:rPr>
              <a:t>) </a:t>
            </a:r>
            <a:r>
              <a:rPr sz="1000" spc="-30" dirty="0">
                <a:latin typeface="Arial"/>
                <a:cs typeface="Arial"/>
              </a:rPr>
              <a:t>(description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logics</a:t>
            </a:r>
            <a:r>
              <a:rPr sz="1050" spc="-37" baseline="27777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lang="en-US" sz="1000" dirty="0" smtClean="0">
                <a:latin typeface="Arial"/>
                <a:cs typeface="Arial"/>
              </a:rPr>
              <a:t>	</a:t>
            </a:r>
            <a:r>
              <a:rPr sz="1000" dirty="0" smtClean="0">
                <a:latin typeface="Arial"/>
                <a:cs typeface="Arial"/>
              </a:rPr>
              <a:t>“</a:t>
            </a:r>
            <a:r>
              <a:rPr sz="1000" dirty="0">
                <a:latin typeface="Arial"/>
                <a:cs typeface="Arial"/>
              </a:rPr>
              <a:t>object </a:t>
            </a:r>
            <a:r>
              <a:rPr sz="1000" i="1" spc="-80" dirty="0">
                <a:latin typeface="Arial"/>
                <a:cs typeface="Arial"/>
              </a:rPr>
              <a:t>a 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60" dirty="0">
                <a:latin typeface="Arial"/>
                <a:cs typeface="Arial"/>
              </a:rPr>
              <a:t>an  </a:t>
            </a:r>
            <a:r>
              <a:rPr sz="1000" spc="-55" dirty="0">
                <a:latin typeface="Arial"/>
                <a:cs typeface="Arial"/>
              </a:rPr>
              <a:t>apple and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25" dirty="0">
                <a:latin typeface="Arial"/>
                <a:cs typeface="Arial"/>
              </a:rPr>
              <a:t>object </a:t>
            </a:r>
            <a:r>
              <a:rPr sz="1000" i="1" spc="-80" dirty="0">
                <a:latin typeface="Arial"/>
                <a:cs typeface="Arial"/>
              </a:rPr>
              <a:t>a  </a:t>
            </a:r>
            <a:r>
              <a:rPr sz="1000" spc="-80" dirty="0">
                <a:latin typeface="Arial"/>
                <a:cs typeface="Arial"/>
              </a:rPr>
              <a:t>has 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 err="1">
                <a:latin typeface="Arial"/>
                <a:cs typeface="Arial"/>
              </a:rPr>
              <a:t>colour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lang="en-US" sz="1000" spc="90" dirty="0" smtClean="0">
                <a:latin typeface="Arial"/>
                <a:cs typeface="Arial"/>
              </a:rPr>
              <a:t>	</a:t>
            </a:r>
            <a:r>
              <a:rPr sz="1000" spc="-30" dirty="0" smtClean="0">
                <a:latin typeface="Arial"/>
                <a:cs typeface="Arial"/>
              </a:rPr>
              <a:t>green</a:t>
            </a:r>
            <a:r>
              <a:rPr sz="1000" spc="-30" dirty="0">
                <a:latin typeface="Arial"/>
                <a:cs typeface="Arial"/>
              </a:rPr>
              <a:t>”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ts val="1195"/>
              </a:lnSpc>
              <a:buFont typeface="Arial"/>
              <a:buChar char="•"/>
            </a:pPr>
            <a:r>
              <a:rPr sz="1000" i="1" strike="sngStrike" spc="-45" dirty="0">
                <a:latin typeface="Arial"/>
                <a:cs typeface="Arial"/>
              </a:rPr>
              <a:t>Green</a:t>
            </a:r>
            <a:r>
              <a:rPr sz="1000" strike="sngStrike" spc="-45" dirty="0">
                <a:latin typeface="Arial"/>
                <a:cs typeface="Arial"/>
              </a:rPr>
              <a:t>(</a:t>
            </a:r>
            <a:r>
              <a:rPr sz="1000" i="1" strike="sngStrike" spc="-45" dirty="0">
                <a:latin typeface="Arial"/>
                <a:cs typeface="Arial"/>
              </a:rPr>
              <a:t>a</a:t>
            </a:r>
            <a:r>
              <a:rPr sz="1000" strike="sngStrike" spc="-45" dirty="0">
                <a:latin typeface="Arial"/>
                <a:cs typeface="Arial"/>
              </a:rPr>
              <a:t>) </a:t>
            </a:r>
            <a:r>
              <a:rPr sz="1000" strike="sngStrike" spc="-55" dirty="0">
                <a:latin typeface="Arial"/>
                <a:cs typeface="Arial"/>
              </a:rPr>
              <a:t>and </a:t>
            </a:r>
            <a:r>
              <a:rPr sz="1000" i="1" strike="sngStrike" spc="-55" dirty="0">
                <a:latin typeface="Arial"/>
                <a:cs typeface="Arial"/>
              </a:rPr>
              <a:t>hasShape</a:t>
            </a:r>
            <a:r>
              <a:rPr sz="1000" strike="sngStrike" spc="-55" dirty="0">
                <a:latin typeface="Arial"/>
                <a:cs typeface="Arial"/>
              </a:rPr>
              <a:t>(</a:t>
            </a:r>
            <a:r>
              <a:rPr sz="1000" i="1" strike="sngStrike" spc="-55" dirty="0">
                <a:latin typeface="Arial"/>
                <a:cs typeface="Arial"/>
              </a:rPr>
              <a:t>a,</a:t>
            </a:r>
            <a:r>
              <a:rPr sz="1000" i="1" strike="sngStrike" spc="75" dirty="0">
                <a:latin typeface="Arial"/>
                <a:cs typeface="Arial"/>
              </a:rPr>
              <a:t> </a:t>
            </a:r>
            <a:r>
              <a:rPr sz="1000" i="1" strike="sngStrike" spc="-25" dirty="0">
                <a:latin typeface="Arial"/>
                <a:cs typeface="Arial"/>
              </a:rPr>
              <a:t>apple</a:t>
            </a:r>
            <a:r>
              <a:rPr sz="1000" strike="sngStrike" spc="-25" dirty="0" smtClean="0">
                <a:latin typeface="Arial"/>
                <a:cs typeface="Arial"/>
              </a:rPr>
              <a:t>)</a:t>
            </a:r>
            <a:endParaRPr lang="en-US" sz="1000" dirty="0">
              <a:latin typeface="Arial"/>
              <a:cs typeface="Arial"/>
            </a:endParaRPr>
          </a:p>
          <a:p>
            <a:pPr marL="469900" lvl="1">
              <a:lnSpc>
                <a:spcPts val="1195"/>
              </a:lnSpc>
            </a:pPr>
            <a:r>
              <a:rPr lang="en-US" sz="1000" dirty="0" smtClean="0">
                <a:latin typeface="Arial"/>
                <a:cs typeface="Arial"/>
              </a:rPr>
              <a:t>"</a:t>
            </a:r>
            <a:r>
              <a:rPr sz="1000" dirty="0" smtClean="0">
                <a:latin typeface="Arial"/>
                <a:cs typeface="Arial"/>
              </a:rPr>
              <a:t>object </a:t>
            </a:r>
            <a:r>
              <a:rPr sz="1000" i="1" spc="-80" dirty="0">
                <a:latin typeface="Arial"/>
                <a:cs typeface="Arial"/>
              </a:rPr>
              <a:t>a 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65" dirty="0">
                <a:latin typeface="Arial"/>
                <a:cs typeface="Arial"/>
              </a:rPr>
              <a:t>green 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25" dirty="0">
                <a:latin typeface="Arial"/>
                <a:cs typeface="Arial"/>
              </a:rPr>
              <a:t>object </a:t>
            </a:r>
            <a:r>
              <a:rPr sz="1000" i="1" spc="-80" dirty="0">
                <a:latin typeface="Arial"/>
                <a:cs typeface="Arial"/>
              </a:rPr>
              <a:t>a  </a:t>
            </a:r>
            <a:r>
              <a:rPr sz="1000" spc="-80" dirty="0">
                <a:latin typeface="Arial"/>
                <a:cs typeface="Arial"/>
              </a:rPr>
              <a:t>has 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75" dirty="0">
                <a:latin typeface="Arial"/>
                <a:cs typeface="Arial"/>
              </a:rPr>
              <a:t>shape 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95450" y="2873375"/>
            <a:ext cx="367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apple”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59994" y="3055912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11301" y="3070682"/>
            <a:ext cx="3717925" cy="2908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00" spc="-15" baseline="37037" dirty="0">
                <a:latin typeface="Arial"/>
                <a:cs typeface="Arial"/>
              </a:rPr>
              <a:t>1</a:t>
            </a:r>
            <a:r>
              <a:rPr sz="600" spc="-10" dirty="0">
                <a:latin typeface="Arial"/>
                <a:cs typeface="Arial"/>
              </a:rPr>
              <a:t>meaning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sense  </a:t>
            </a:r>
            <a:r>
              <a:rPr sz="600" spc="5" dirty="0">
                <a:latin typeface="Arial"/>
                <a:cs typeface="Arial"/>
              </a:rPr>
              <a:t>of </a:t>
            </a:r>
            <a:r>
              <a:rPr sz="600" spc="-10" dirty="0">
                <a:latin typeface="Arial"/>
                <a:cs typeface="Arial"/>
              </a:rPr>
              <a:t>subject domain </a:t>
            </a:r>
            <a:r>
              <a:rPr sz="600" spc="-15" dirty="0">
                <a:latin typeface="Arial"/>
                <a:cs typeface="Arial"/>
              </a:rPr>
              <a:t>semantics, </a:t>
            </a:r>
            <a:r>
              <a:rPr sz="600" spc="10" dirty="0">
                <a:latin typeface="Arial"/>
                <a:cs typeface="Arial"/>
              </a:rPr>
              <a:t>not </a:t>
            </a:r>
            <a:r>
              <a:rPr sz="600" dirty="0">
                <a:latin typeface="Arial"/>
                <a:cs typeface="Arial"/>
              </a:rPr>
              <a:t>formal  </a:t>
            </a:r>
            <a:r>
              <a:rPr sz="600" spc="8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semantics</a:t>
            </a:r>
            <a:endParaRPr sz="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900" spc="30" baseline="37037" dirty="0">
                <a:latin typeface="Arial"/>
                <a:cs typeface="Arial"/>
              </a:rPr>
              <a:t>2</a:t>
            </a:r>
            <a:r>
              <a:rPr sz="600" spc="20" dirty="0">
                <a:latin typeface="Arial"/>
                <a:cs typeface="Arial"/>
              </a:rPr>
              <a:t>DL </a:t>
            </a:r>
            <a:r>
              <a:rPr sz="600" spc="-35" dirty="0">
                <a:latin typeface="Arial"/>
                <a:cs typeface="Arial"/>
              </a:rPr>
              <a:t>has  </a:t>
            </a:r>
            <a:r>
              <a:rPr sz="600" spc="-30" dirty="0">
                <a:latin typeface="Arial"/>
                <a:cs typeface="Arial"/>
              </a:rPr>
              <a:t>a  </a:t>
            </a:r>
            <a:r>
              <a:rPr sz="600" spc="-5" dirty="0">
                <a:latin typeface="Arial"/>
                <a:cs typeface="Arial"/>
              </a:rPr>
              <a:t>model-theoretic </a:t>
            </a:r>
            <a:r>
              <a:rPr sz="600" spc="-15" dirty="0">
                <a:latin typeface="Arial"/>
                <a:cs typeface="Arial"/>
              </a:rPr>
              <a:t>semantics, </a:t>
            </a:r>
            <a:r>
              <a:rPr sz="600" spc="-40" dirty="0">
                <a:latin typeface="Arial"/>
                <a:cs typeface="Arial"/>
              </a:rPr>
              <a:t>so  </a:t>
            </a:r>
            <a:r>
              <a:rPr sz="600" dirty="0">
                <a:latin typeface="Arial"/>
                <a:cs typeface="Arial"/>
              </a:rPr>
              <a:t>the </a:t>
            </a:r>
            <a:r>
              <a:rPr sz="600" spc="-15" dirty="0">
                <a:latin typeface="Arial"/>
                <a:cs typeface="Arial"/>
              </a:rPr>
              <a:t>axioms </a:t>
            </a:r>
            <a:r>
              <a:rPr sz="600" spc="-25" dirty="0">
                <a:latin typeface="Arial"/>
                <a:cs typeface="Arial"/>
              </a:rPr>
              <a:t>have  </a:t>
            </a:r>
            <a:r>
              <a:rPr sz="600" spc="-30" dirty="0">
                <a:latin typeface="Arial"/>
                <a:cs typeface="Arial"/>
              </a:rPr>
              <a:t>a  </a:t>
            </a:r>
            <a:r>
              <a:rPr sz="600" spc="-15" dirty="0">
                <a:latin typeface="Arial"/>
                <a:cs typeface="Arial"/>
              </a:rPr>
              <a:t>meaning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spc="20" dirty="0">
                <a:latin typeface="Arial"/>
                <a:cs typeface="Arial"/>
              </a:rPr>
              <a:t>that </a:t>
            </a:r>
            <a:r>
              <a:rPr sz="600" spc="-45" dirty="0">
                <a:latin typeface="Arial"/>
                <a:cs typeface="Arial"/>
              </a:rPr>
              <a:t>sense  </a:t>
            </a:r>
            <a:r>
              <a:rPr sz="600" spc="5" dirty="0">
                <a:latin typeface="Arial"/>
                <a:cs typeface="Arial"/>
              </a:rPr>
              <a:t>of</a:t>
            </a:r>
            <a:r>
              <a:rPr sz="600" spc="1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‘meaning/semantics’ 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u="heavy" spc="-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600" u="heavy" spc="-7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24/31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7"/>
            <a:ext cx="102649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7"/>
            <a:ext cx="1263104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98568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327" y="117549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47915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63099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92200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9416" y="208648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9416" y="236484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5" y="430403"/>
            <a:ext cx="3614420" cy="2175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From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logical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ontological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level </a:t>
            </a:r>
            <a:r>
              <a:rPr sz="1400" spc="1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46AA78"/>
                </a:solidFill>
                <a:latin typeface="Arial"/>
                <a:cs typeface="Arial"/>
              </a:rPr>
              <a:t>(2/2)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Ontological </a:t>
            </a:r>
            <a:r>
              <a:rPr sz="1050" spc="-55" dirty="0">
                <a:latin typeface="Arial"/>
                <a:cs typeface="Arial"/>
              </a:rPr>
              <a:t>level  </a:t>
            </a:r>
            <a:r>
              <a:rPr sz="1050" spc="-20" dirty="0">
                <a:latin typeface="Arial"/>
                <a:cs typeface="Arial"/>
              </a:rPr>
              <a:t>(structure, </a:t>
            </a:r>
            <a:r>
              <a:rPr sz="1050" spc="-45" dirty="0">
                <a:latin typeface="Arial"/>
                <a:cs typeface="Arial"/>
              </a:rPr>
              <a:t>constrained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meaning):</a:t>
            </a:r>
            <a:endParaRPr sz="1050" dirty="0">
              <a:latin typeface="Arial"/>
              <a:cs typeface="Arial"/>
            </a:endParaRPr>
          </a:p>
          <a:p>
            <a:pPr marL="461010" marR="8636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85" dirty="0">
                <a:latin typeface="Arial"/>
                <a:cs typeface="Arial"/>
              </a:rPr>
              <a:t>Some </a:t>
            </a:r>
            <a:r>
              <a:rPr sz="1000" spc="-20" dirty="0">
                <a:latin typeface="Arial"/>
                <a:cs typeface="Arial"/>
              </a:rPr>
              <a:t>structuring </a:t>
            </a:r>
            <a:r>
              <a:rPr sz="1000" spc="-65" dirty="0">
                <a:latin typeface="Arial"/>
                <a:cs typeface="Arial"/>
              </a:rPr>
              <a:t>choices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55" dirty="0">
                <a:latin typeface="Arial"/>
                <a:cs typeface="Arial"/>
              </a:rPr>
              <a:t>excluded </a:t>
            </a:r>
            <a:r>
              <a:rPr sz="1000" spc="-80" dirty="0">
                <a:latin typeface="Arial"/>
                <a:cs typeface="Arial"/>
              </a:rPr>
              <a:t>because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ontological  constraints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‘apple </a:t>
            </a:r>
            <a:r>
              <a:rPr sz="1000" spc="-30" dirty="0">
                <a:latin typeface="Arial"/>
                <a:cs typeface="Arial"/>
              </a:rPr>
              <a:t>objects’ </a:t>
            </a:r>
            <a:r>
              <a:rPr sz="1000" spc="-105" dirty="0">
                <a:latin typeface="Arial"/>
                <a:cs typeface="Arial"/>
              </a:rPr>
              <a:t>seems  </a:t>
            </a:r>
            <a:r>
              <a:rPr sz="1000" spc="-15" dirty="0">
                <a:latin typeface="Arial"/>
                <a:cs typeface="Arial"/>
              </a:rPr>
              <a:t>better </a:t>
            </a:r>
            <a:r>
              <a:rPr sz="1000" spc="-20" dirty="0">
                <a:latin typeface="Arial"/>
                <a:cs typeface="Arial"/>
              </a:rPr>
              <a:t>than </a:t>
            </a:r>
            <a:r>
              <a:rPr sz="1000" spc="-45" dirty="0">
                <a:latin typeface="Arial"/>
                <a:cs typeface="Arial"/>
              </a:rPr>
              <a:t>‘green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objects’</a:t>
            </a:r>
            <a:endParaRPr sz="1000" dirty="0">
              <a:latin typeface="Arial"/>
              <a:cs typeface="Arial"/>
            </a:endParaRPr>
          </a:p>
          <a:p>
            <a:pPr marL="461010" marR="285750" indent="-171450">
              <a:lnSpc>
                <a:spcPts val="1200"/>
              </a:lnSpc>
              <a:spcBef>
                <a:spcPts val="40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objects </a:t>
            </a:r>
            <a:r>
              <a:rPr sz="1000" spc="-45" dirty="0">
                <a:latin typeface="Arial"/>
                <a:cs typeface="Arial"/>
              </a:rPr>
              <a:t>having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colour </a:t>
            </a:r>
            <a:r>
              <a:rPr sz="1000" spc="-65" dirty="0">
                <a:latin typeface="Arial"/>
                <a:cs typeface="Arial"/>
              </a:rPr>
              <a:t>green </a:t>
            </a:r>
            <a:r>
              <a:rPr sz="1000" spc="-105" dirty="0">
                <a:latin typeface="Arial"/>
                <a:cs typeface="Arial"/>
              </a:rPr>
              <a:t>seems </a:t>
            </a:r>
            <a:r>
              <a:rPr sz="1000" spc="-60" dirty="0">
                <a:latin typeface="Arial"/>
                <a:cs typeface="Arial"/>
              </a:rPr>
              <a:t>more </a:t>
            </a:r>
            <a:r>
              <a:rPr sz="1000" spc="-65" dirty="0">
                <a:latin typeface="Arial"/>
                <a:cs typeface="Arial"/>
              </a:rPr>
              <a:t>sensible </a:t>
            </a:r>
            <a:r>
              <a:rPr sz="1000" spc="-20" dirty="0">
                <a:latin typeface="Arial"/>
                <a:cs typeface="Arial"/>
              </a:rPr>
              <a:t>than  </a:t>
            </a:r>
            <a:r>
              <a:rPr sz="1000" spc="-45" dirty="0">
                <a:latin typeface="Arial"/>
                <a:cs typeface="Arial"/>
              </a:rPr>
              <a:t>having </a:t>
            </a:r>
            <a:r>
              <a:rPr sz="1000" spc="-60" dirty="0">
                <a:latin typeface="Arial"/>
                <a:cs typeface="Arial"/>
              </a:rPr>
              <a:t>an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‘apple-shape’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055"/>
              </a:lnSpc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spc="-75" dirty="0">
                <a:latin typeface="Arial"/>
                <a:cs typeface="Arial"/>
              </a:rPr>
              <a:t>are  reasons  </a:t>
            </a:r>
            <a:r>
              <a:rPr sz="1000" spc="-20" dirty="0">
                <a:latin typeface="Arial"/>
                <a:cs typeface="Arial"/>
              </a:rPr>
              <a:t>for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that:</a:t>
            </a:r>
            <a:endParaRPr sz="1000" dirty="0">
              <a:latin typeface="Arial"/>
              <a:cs typeface="Arial"/>
            </a:endParaRPr>
          </a:p>
          <a:p>
            <a:pPr marL="737870" marR="170815" indent="-171450">
              <a:lnSpc>
                <a:spcPct val="101499"/>
              </a:lnSpc>
              <a:spcBef>
                <a:spcPts val="180"/>
              </a:spcBef>
              <a:buFont typeface="Arial"/>
              <a:buChar char="•"/>
            </a:pPr>
            <a:r>
              <a:rPr sz="900" i="1" spc="-25" dirty="0">
                <a:latin typeface="Arial"/>
                <a:cs typeface="Arial"/>
              </a:rPr>
              <a:t>Apple </a:t>
            </a:r>
            <a:r>
              <a:rPr sz="900" spc="-40" dirty="0">
                <a:latin typeface="Arial"/>
                <a:cs typeface="Arial"/>
              </a:rPr>
              <a:t>carries </a:t>
            </a:r>
            <a:r>
              <a:rPr sz="900" spc="-45" dirty="0">
                <a:latin typeface="Arial"/>
                <a:cs typeface="Arial"/>
              </a:rPr>
              <a:t>an </a:t>
            </a:r>
            <a:r>
              <a:rPr sz="900" dirty="0">
                <a:latin typeface="Arial"/>
                <a:cs typeface="Arial"/>
              </a:rPr>
              <a:t>identity </a:t>
            </a:r>
            <a:r>
              <a:rPr sz="900" spc="-10" dirty="0">
                <a:latin typeface="Arial"/>
                <a:cs typeface="Arial"/>
              </a:rPr>
              <a:t>condition, </a:t>
            </a:r>
            <a:r>
              <a:rPr sz="900" spc="-70" dirty="0">
                <a:latin typeface="Arial"/>
                <a:cs typeface="Arial"/>
              </a:rPr>
              <a:t>so </a:t>
            </a:r>
            <a:r>
              <a:rPr sz="900" spc="-55" dirty="0">
                <a:latin typeface="Arial"/>
                <a:cs typeface="Arial"/>
              </a:rPr>
              <a:t>one </a:t>
            </a:r>
            <a:r>
              <a:rPr sz="900" spc="-45" dirty="0">
                <a:latin typeface="Arial"/>
                <a:cs typeface="Arial"/>
              </a:rPr>
              <a:t>can </a:t>
            </a:r>
            <a:r>
              <a:rPr sz="900" spc="-5" dirty="0">
                <a:latin typeface="Arial"/>
                <a:cs typeface="Arial"/>
              </a:rPr>
              <a:t>identify </a:t>
            </a:r>
            <a:r>
              <a:rPr sz="900" spc="-15" dirty="0">
                <a:latin typeface="Arial"/>
                <a:cs typeface="Arial"/>
              </a:rPr>
              <a:t>the  object </a:t>
            </a:r>
            <a:r>
              <a:rPr sz="900" spc="-55" dirty="0">
                <a:latin typeface="Arial"/>
                <a:cs typeface="Arial"/>
              </a:rPr>
              <a:t>somehow  </a:t>
            </a:r>
            <a:r>
              <a:rPr sz="900" spc="50" dirty="0">
                <a:latin typeface="Arial"/>
                <a:cs typeface="Arial"/>
              </a:rPr>
              <a:t>(it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10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‘sortal’),</a:t>
            </a:r>
            <a:endParaRPr sz="900" dirty="0">
              <a:latin typeface="Arial"/>
              <a:cs typeface="Arial"/>
            </a:endParaRPr>
          </a:p>
          <a:p>
            <a:pPr marL="73787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r>
              <a:rPr sz="900" i="1" spc="-60" dirty="0">
                <a:latin typeface="Arial"/>
                <a:cs typeface="Arial"/>
              </a:rPr>
              <a:t>Green  </a:t>
            </a:r>
            <a:r>
              <a:rPr sz="900" spc="-60" dirty="0">
                <a:latin typeface="Arial"/>
                <a:cs typeface="Arial"/>
              </a:rPr>
              <a:t>does  </a:t>
            </a:r>
            <a:r>
              <a:rPr sz="900" spc="5" dirty="0">
                <a:latin typeface="Arial"/>
                <a:cs typeface="Arial"/>
              </a:rPr>
              <a:t>not </a:t>
            </a:r>
            <a:r>
              <a:rPr sz="900" spc="-10" dirty="0">
                <a:latin typeface="Arial"/>
                <a:cs typeface="Arial"/>
              </a:rPr>
              <a:t>(is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40" dirty="0">
                <a:latin typeface="Arial"/>
                <a:cs typeface="Arial"/>
              </a:rPr>
              <a:t>value </a:t>
            </a:r>
            <a:r>
              <a:rPr sz="900" dirty="0">
                <a:latin typeface="Arial"/>
                <a:cs typeface="Arial"/>
              </a:rPr>
              <a:t>[‘qualia’]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5" dirty="0">
                <a:latin typeface="Arial"/>
                <a:cs typeface="Arial"/>
              </a:rPr>
              <a:t>attribute 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[‘quality’</a:t>
            </a:r>
            <a:r>
              <a:rPr sz="900" spc="5" dirty="0" smtClean="0">
                <a:latin typeface="Arial"/>
                <a:cs typeface="Arial"/>
              </a:rPr>
              <a:t>]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sz="900" i="1" spc="-40" dirty="0" smtClean="0">
                <a:latin typeface="Arial"/>
                <a:cs typeface="Arial"/>
              </a:rPr>
              <a:t>hasColor  </a:t>
            </a:r>
            <a:r>
              <a:rPr sz="900" spc="20" dirty="0">
                <a:latin typeface="Arial"/>
                <a:cs typeface="Arial"/>
              </a:rPr>
              <a:t>that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dirty="0">
                <a:latin typeface="Arial"/>
                <a:cs typeface="Arial"/>
              </a:rPr>
              <a:t>thing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has)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2631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98568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327" y="117549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47915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63099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92200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9416" y="208648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9416" y="236484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270137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5" y="430403"/>
            <a:ext cx="3614420" cy="2545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From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logical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ontological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level </a:t>
            </a:r>
            <a:r>
              <a:rPr sz="1400" spc="1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46AA78"/>
                </a:solidFill>
                <a:latin typeface="Arial"/>
                <a:cs typeface="Arial"/>
              </a:rPr>
              <a:t>(2/2)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Ontological </a:t>
            </a:r>
            <a:r>
              <a:rPr sz="1050" spc="-55" dirty="0">
                <a:latin typeface="Arial"/>
                <a:cs typeface="Arial"/>
              </a:rPr>
              <a:t>level  </a:t>
            </a:r>
            <a:r>
              <a:rPr sz="1050" spc="-20" dirty="0">
                <a:latin typeface="Arial"/>
                <a:cs typeface="Arial"/>
              </a:rPr>
              <a:t>(structure, </a:t>
            </a:r>
            <a:r>
              <a:rPr sz="1050" spc="-45" dirty="0">
                <a:latin typeface="Arial"/>
                <a:cs typeface="Arial"/>
              </a:rPr>
              <a:t>constrained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meaning):</a:t>
            </a:r>
            <a:endParaRPr sz="1050" dirty="0">
              <a:latin typeface="Arial"/>
              <a:cs typeface="Arial"/>
            </a:endParaRPr>
          </a:p>
          <a:p>
            <a:pPr marL="461010" marR="8636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85" dirty="0">
                <a:latin typeface="Arial"/>
                <a:cs typeface="Arial"/>
              </a:rPr>
              <a:t>Some </a:t>
            </a:r>
            <a:r>
              <a:rPr sz="1000" spc="-20" dirty="0">
                <a:latin typeface="Arial"/>
                <a:cs typeface="Arial"/>
              </a:rPr>
              <a:t>structuring </a:t>
            </a:r>
            <a:r>
              <a:rPr sz="1000" spc="-65" dirty="0">
                <a:latin typeface="Arial"/>
                <a:cs typeface="Arial"/>
              </a:rPr>
              <a:t>choices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55" dirty="0">
                <a:latin typeface="Arial"/>
                <a:cs typeface="Arial"/>
              </a:rPr>
              <a:t>excluded </a:t>
            </a:r>
            <a:r>
              <a:rPr sz="1000" spc="-80" dirty="0">
                <a:latin typeface="Arial"/>
                <a:cs typeface="Arial"/>
              </a:rPr>
              <a:t>because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ontological  constraints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‘apple </a:t>
            </a:r>
            <a:r>
              <a:rPr sz="1000" spc="-30" dirty="0">
                <a:latin typeface="Arial"/>
                <a:cs typeface="Arial"/>
              </a:rPr>
              <a:t>objects’ </a:t>
            </a:r>
            <a:r>
              <a:rPr sz="1000" spc="-105" dirty="0">
                <a:latin typeface="Arial"/>
                <a:cs typeface="Arial"/>
              </a:rPr>
              <a:t>seems  </a:t>
            </a:r>
            <a:r>
              <a:rPr sz="1000" spc="-15" dirty="0">
                <a:latin typeface="Arial"/>
                <a:cs typeface="Arial"/>
              </a:rPr>
              <a:t>better </a:t>
            </a:r>
            <a:r>
              <a:rPr sz="1000" spc="-20" dirty="0">
                <a:latin typeface="Arial"/>
                <a:cs typeface="Arial"/>
              </a:rPr>
              <a:t>than </a:t>
            </a:r>
            <a:r>
              <a:rPr sz="1000" spc="-45" dirty="0">
                <a:latin typeface="Arial"/>
                <a:cs typeface="Arial"/>
              </a:rPr>
              <a:t>‘green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objects’</a:t>
            </a:r>
            <a:endParaRPr sz="1000" dirty="0">
              <a:latin typeface="Arial"/>
              <a:cs typeface="Arial"/>
            </a:endParaRPr>
          </a:p>
          <a:p>
            <a:pPr marL="461010" marR="285750" indent="-171450">
              <a:lnSpc>
                <a:spcPts val="1200"/>
              </a:lnSpc>
              <a:spcBef>
                <a:spcPts val="40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objects </a:t>
            </a:r>
            <a:r>
              <a:rPr sz="1000" spc="-45" dirty="0">
                <a:latin typeface="Arial"/>
                <a:cs typeface="Arial"/>
              </a:rPr>
              <a:t>having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colour </a:t>
            </a:r>
            <a:r>
              <a:rPr sz="1000" spc="-65" dirty="0">
                <a:latin typeface="Arial"/>
                <a:cs typeface="Arial"/>
              </a:rPr>
              <a:t>green </a:t>
            </a:r>
            <a:r>
              <a:rPr sz="1000" spc="-105" dirty="0">
                <a:latin typeface="Arial"/>
                <a:cs typeface="Arial"/>
              </a:rPr>
              <a:t>seems </a:t>
            </a:r>
            <a:r>
              <a:rPr sz="1000" spc="-60" dirty="0">
                <a:latin typeface="Arial"/>
                <a:cs typeface="Arial"/>
              </a:rPr>
              <a:t>more </a:t>
            </a:r>
            <a:r>
              <a:rPr sz="1000" spc="-65" dirty="0">
                <a:latin typeface="Arial"/>
                <a:cs typeface="Arial"/>
              </a:rPr>
              <a:t>sensible </a:t>
            </a:r>
            <a:r>
              <a:rPr sz="1000" spc="-20" dirty="0">
                <a:latin typeface="Arial"/>
                <a:cs typeface="Arial"/>
              </a:rPr>
              <a:t>than  </a:t>
            </a:r>
            <a:r>
              <a:rPr sz="1000" spc="-45" dirty="0">
                <a:latin typeface="Arial"/>
                <a:cs typeface="Arial"/>
              </a:rPr>
              <a:t>having </a:t>
            </a:r>
            <a:r>
              <a:rPr sz="1000" spc="-60" dirty="0">
                <a:latin typeface="Arial"/>
                <a:cs typeface="Arial"/>
              </a:rPr>
              <a:t>an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‘apple-shape’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055"/>
              </a:lnSpc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spc="-75" dirty="0">
                <a:latin typeface="Arial"/>
                <a:cs typeface="Arial"/>
              </a:rPr>
              <a:t>are  reasons  </a:t>
            </a:r>
            <a:r>
              <a:rPr sz="1000" spc="-20" dirty="0">
                <a:latin typeface="Arial"/>
                <a:cs typeface="Arial"/>
              </a:rPr>
              <a:t>for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that:</a:t>
            </a:r>
            <a:endParaRPr sz="1000" dirty="0">
              <a:latin typeface="Arial"/>
              <a:cs typeface="Arial"/>
            </a:endParaRPr>
          </a:p>
          <a:p>
            <a:pPr marL="737870" marR="170815" indent="-171450">
              <a:lnSpc>
                <a:spcPct val="101499"/>
              </a:lnSpc>
              <a:spcBef>
                <a:spcPts val="180"/>
              </a:spcBef>
              <a:buFont typeface="Arial"/>
              <a:buChar char="•"/>
            </a:pPr>
            <a:r>
              <a:rPr sz="900" i="1" spc="-25" dirty="0">
                <a:latin typeface="Arial"/>
                <a:cs typeface="Arial"/>
              </a:rPr>
              <a:t>Apple </a:t>
            </a:r>
            <a:r>
              <a:rPr sz="900" spc="-40" dirty="0">
                <a:latin typeface="Arial"/>
                <a:cs typeface="Arial"/>
              </a:rPr>
              <a:t>carries </a:t>
            </a:r>
            <a:r>
              <a:rPr sz="900" spc="-45" dirty="0">
                <a:latin typeface="Arial"/>
                <a:cs typeface="Arial"/>
              </a:rPr>
              <a:t>an </a:t>
            </a:r>
            <a:r>
              <a:rPr sz="900" dirty="0">
                <a:latin typeface="Arial"/>
                <a:cs typeface="Arial"/>
              </a:rPr>
              <a:t>identity </a:t>
            </a:r>
            <a:r>
              <a:rPr sz="900" spc="-10" dirty="0">
                <a:latin typeface="Arial"/>
                <a:cs typeface="Arial"/>
              </a:rPr>
              <a:t>condition, </a:t>
            </a:r>
            <a:r>
              <a:rPr sz="900" spc="-70" dirty="0">
                <a:latin typeface="Arial"/>
                <a:cs typeface="Arial"/>
              </a:rPr>
              <a:t>so </a:t>
            </a:r>
            <a:r>
              <a:rPr sz="900" spc="-55" dirty="0">
                <a:latin typeface="Arial"/>
                <a:cs typeface="Arial"/>
              </a:rPr>
              <a:t>one </a:t>
            </a:r>
            <a:r>
              <a:rPr sz="900" spc="-45" dirty="0">
                <a:latin typeface="Arial"/>
                <a:cs typeface="Arial"/>
              </a:rPr>
              <a:t>can </a:t>
            </a:r>
            <a:r>
              <a:rPr sz="900" spc="-5" dirty="0">
                <a:latin typeface="Arial"/>
                <a:cs typeface="Arial"/>
              </a:rPr>
              <a:t>identify </a:t>
            </a:r>
            <a:r>
              <a:rPr sz="900" spc="-15" dirty="0">
                <a:latin typeface="Arial"/>
                <a:cs typeface="Arial"/>
              </a:rPr>
              <a:t>the  object </a:t>
            </a:r>
            <a:r>
              <a:rPr sz="900" spc="-55" dirty="0">
                <a:latin typeface="Arial"/>
                <a:cs typeface="Arial"/>
              </a:rPr>
              <a:t>somehow  </a:t>
            </a:r>
            <a:r>
              <a:rPr sz="900" spc="50" dirty="0">
                <a:latin typeface="Arial"/>
                <a:cs typeface="Arial"/>
              </a:rPr>
              <a:t>(it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10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‘sortal’),</a:t>
            </a:r>
            <a:endParaRPr sz="900" dirty="0">
              <a:latin typeface="Arial"/>
              <a:cs typeface="Arial"/>
            </a:endParaRPr>
          </a:p>
          <a:p>
            <a:pPr marL="73787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r>
              <a:rPr sz="900" i="1" spc="-60" dirty="0">
                <a:latin typeface="Arial"/>
                <a:cs typeface="Arial"/>
              </a:rPr>
              <a:t>Green  </a:t>
            </a:r>
            <a:r>
              <a:rPr sz="900" spc="-60" dirty="0">
                <a:latin typeface="Arial"/>
                <a:cs typeface="Arial"/>
              </a:rPr>
              <a:t>does  </a:t>
            </a:r>
            <a:r>
              <a:rPr sz="900" spc="5" dirty="0">
                <a:latin typeface="Arial"/>
                <a:cs typeface="Arial"/>
              </a:rPr>
              <a:t>not </a:t>
            </a:r>
            <a:r>
              <a:rPr sz="900" spc="-10" dirty="0">
                <a:latin typeface="Arial"/>
                <a:cs typeface="Arial"/>
              </a:rPr>
              <a:t>(is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40" dirty="0">
                <a:latin typeface="Arial"/>
                <a:cs typeface="Arial"/>
              </a:rPr>
              <a:t>value </a:t>
            </a:r>
            <a:r>
              <a:rPr sz="900" dirty="0">
                <a:latin typeface="Arial"/>
                <a:cs typeface="Arial"/>
              </a:rPr>
              <a:t>[‘qualia’]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5" dirty="0">
                <a:latin typeface="Arial"/>
                <a:cs typeface="Arial"/>
              </a:rPr>
              <a:t>attribute 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[‘quality’</a:t>
            </a:r>
            <a:r>
              <a:rPr sz="900" spc="5" dirty="0" smtClean="0">
                <a:latin typeface="Arial"/>
                <a:cs typeface="Arial"/>
              </a:rPr>
              <a:t>]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sz="900" i="1" spc="-40" dirty="0" smtClean="0">
                <a:latin typeface="Arial"/>
                <a:cs typeface="Arial"/>
              </a:rPr>
              <a:t>hasColor  </a:t>
            </a:r>
            <a:r>
              <a:rPr sz="900" spc="20" dirty="0">
                <a:latin typeface="Arial"/>
                <a:cs typeface="Arial"/>
              </a:rPr>
              <a:t>that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dirty="0">
                <a:latin typeface="Arial"/>
                <a:cs typeface="Arial"/>
              </a:rPr>
              <a:t>thing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has)</a:t>
            </a:r>
            <a:endParaRPr sz="9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70"/>
              </a:spcBef>
              <a:buFont typeface="Arial"/>
              <a:buChar char="•"/>
            </a:pPr>
            <a:r>
              <a:rPr sz="1050" dirty="0">
                <a:latin typeface="Arial"/>
                <a:cs typeface="Arial"/>
              </a:rPr>
              <a:t>Put </a:t>
            </a:r>
            <a:r>
              <a:rPr sz="1050" spc="-25" dirty="0">
                <a:latin typeface="Arial"/>
                <a:cs typeface="Arial"/>
              </a:rPr>
              <a:t>differently:  </a:t>
            </a:r>
            <a:r>
              <a:rPr sz="1050" spc="-80" dirty="0">
                <a:latin typeface="Arial"/>
                <a:cs typeface="Arial"/>
              </a:rPr>
              <a:t>one  </a:t>
            </a:r>
            <a:r>
              <a:rPr sz="1050" spc="-85" dirty="0">
                <a:latin typeface="Arial"/>
                <a:cs typeface="Arial"/>
              </a:rPr>
              <a:t>way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5" dirty="0">
                <a:latin typeface="Arial"/>
                <a:cs typeface="Arial"/>
              </a:rPr>
              <a:t>representing  </a:t>
            </a:r>
            <a:r>
              <a:rPr sz="1050" spc="-35" dirty="0">
                <a:latin typeface="Arial"/>
                <a:cs typeface="Arial"/>
              </a:rPr>
              <a:t>things </a:t>
            </a:r>
            <a:r>
              <a:rPr sz="1050" spc="-5" dirty="0">
                <a:latin typeface="Arial"/>
                <a:cs typeface="Arial"/>
              </a:rPr>
              <a:t>turn </a:t>
            </a:r>
            <a:r>
              <a:rPr sz="1050" spc="-10" dirty="0">
                <a:latin typeface="Arial"/>
                <a:cs typeface="Arial"/>
              </a:rPr>
              <a:t>out </a:t>
            </a:r>
            <a:r>
              <a:rPr sz="1050" spc="10" dirty="0">
                <a:latin typeface="Arial"/>
                <a:cs typeface="Arial"/>
              </a:rPr>
              <a:t>to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-70" dirty="0" smtClean="0">
                <a:latin typeface="Arial"/>
                <a:cs typeface="Arial"/>
              </a:rPr>
              <a:t>be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sz="1050" i="1" spc="-15" dirty="0" smtClean="0">
                <a:latin typeface="Arial"/>
                <a:cs typeface="Arial"/>
              </a:rPr>
              <a:t>better </a:t>
            </a:r>
            <a:r>
              <a:rPr sz="1050" spc="-25" dirty="0">
                <a:latin typeface="Arial"/>
                <a:cs typeface="Arial"/>
              </a:rPr>
              <a:t>than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others.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78559" y="37667"/>
            <a:ext cx="102649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42146" y="37668"/>
            <a:ext cx="12631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94269" y="430403"/>
            <a:ext cx="18199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</a:t>
            </a:r>
            <a:r>
              <a:rPr sz="1400" spc="19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meaning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77289" y="646552"/>
            <a:ext cx="3867785" cy="2677795"/>
          </a:xfrm>
          <a:custGeom>
            <a:avLst/>
            <a:gdLst/>
            <a:ahLst/>
            <a:cxnLst/>
            <a:rect l="l" t="t" r="r" b="b"/>
            <a:pathLst>
              <a:path w="3867785" h="2677795">
                <a:moveTo>
                  <a:pt x="0" y="2677342"/>
                </a:moveTo>
                <a:lnTo>
                  <a:pt x="3867272" y="2677342"/>
                </a:lnTo>
                <a:lnTo>
                  <a:pt x="3867272" y="0"/>
                </a:lnTo>
                <a:lnTo>
                  <a:pt x="0" y="0"/>
                </a:lnTo>
                <a:lnTo>
                  <a:pt x="0" y="2677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2257" y="708816"/>
            <a:ext cx="3763499" cy="2552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26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8740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869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79092" y="430403"/>
            <a:ext cx="164973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</a:t>
            </a:r>
            <a:r>
              <a:rPr sz="1400" spc="1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reality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6957" y="664368"/>
            <a:ext cx="3871595" cy="2633345"/>
          </a:xfrm>
          <a:custGeom>
            <a:avLst/>
            <a:gdLst/>
            <a:ahLst/>
            <a:cxnLst/>
            <a:rect l="l" t="t" r="r" b="b"/>
            <a:pathLst>
              <a:path w="3871595" h="2633345">
                <a:moveTo>
                  <a:pt x="0" y="0"/>
                </a:moveTo>
                <a:lnTo>
                  <a:pt x="0" y="2632767"/>
                </a:lnTo>
                <a:lnTo>
                  <a:pt x="3871118" y="2632767"/>
                </a:lnTo>
                <a:lnTo>
                  <a:pt x="38711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2667" y="728830"/>
            <a:ext cx="3677731" cy="9431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1063" y="732223"/>
            <a:ext cx="3691302" cy="25038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6061" y="793218"/>
            <a:ext cx="3239770" cy="760730"/>
          </a:xfrm>
          <a:custGeom>
            <a:avLst/>
            <a:gdLst/>
            <a:ahLst/>
            <a:cxnLst/>
            <a:rect l="l" t="t" r="r" b="b"/>
            <a:pathLst>
              <a:path w="3239770" h="760730">
                <a:moveTo>
                  <a:pt x="2387320" y="677773"/>
                </a:moveTo>
                <a:lnTo>
                  <a:pt x="1253664" y="677773"/>
                </a:lnTo>
                <a:lnTo>
                  <a:pt x="1268471" y="692092"/>
                </a:lnTo>
                <a:lnTo>
                  <a:pt x="1321510" y="716324"/>
                </a:lnTo>
                <a:lnTo>
                  <a:pt x="1358308" y="726313"/>
                </a:lnTo>
                <a:lnTo>
                  <a:pt x="1401000" y="734934"/>
                </a:lnTo>
                <a:lnTo>
                  <a:pt x="1448869" y="742223"/>
                </a:lnTo>
                <a:lnTo>
                  <a:pt x="1501198" y="748220"/>
                </a:lnTo>
                <a:lnTo>
                  <a:pt x="1557268" y="752961"/>
                </a:lnTo>
                <a:lnTo>
                  <a:pt x="1616361" y="756483"/>
                </a:lnTo>
                <a:lnTo>
                  <a:pt x="1677760" y="758825"/>
                </a:lnTo>
                <a:lnTo>
                  <a:pt x="1740747" y="760024"/>
                </a:lnTo>
                <a:lnTo>
                  <a:pt x="1804604" y="760117"/>
                </a:lnTo>
                <a:lnTo>
                  <a:pt x="1868614" y="759142"/>
                </a:lnTo>
                <a:lnTo>
                  <a:pt x="1932058" y="757136"/>
                </a:lnTo>
                <a:lnTo>
                  <a:pt x="1994218" y="754137"/>
                </a:lnTo>
                <a:lnTo>
                  <a:pt x="2054377" y="750182"/>
                </a:lnTo>
                <a:lnTo>
                  <a:pt x="2111818" y="745309"/>
                </a:lnTo>
                <a:lnTo>
                  <a:pt x="2165821" y="739556"/>
                </a:lnTo>
                <a:lnTo>
                  <a:pt x="2215670" y="732959"/>
                </a:lnTo>
                <a:lnTo>
                  <a:pt x="2260647" y="725557"/>
                </a:lnTo>
                <a:lnTo>
                  <a:pt x="2300033" y="717386"/>
                </a:lnTo>
                <a:lnTo>
                  <a:pt x="2359164" y="698891"/>
                </a:lnTo>
                <a:lnTo>
                  <a:pt x="2387320" y="677773"/>
                </a:lnTo>
                <a:close/>
              </a:path>
              <a:path w="3239770" h="760730">
                <a:moveTo>
                  <a:pt x="675454" y="75336"/>
                </a:moveTo>
                <a:lnTo>
                  <a:pt x="613635" y="76114"/>
                </a:lnTo>
                <a:lnTo>
                  <a:pt x="554702" y="78317"/>
                </a:lnTo>
                <a:lnTo>
                  <a:pt x="498667" y="81864"/>
                </a:lnTo>
                <a:lnTo>
                  <a:pt x="445543" y="86673"/>
                </a:lnTo>
                <a:lnTo>
                  <a:pt x="395343" y="92664"/>
                </a:lnTo>
                <a:lnTo>
                  <a:pt x="348078" y="99757"/>
                </a:lnTo>
                <a:lnTo>
                  <a:pt x="303761" y="107871"/>
                </a:lnTo>
                <a:lnTo>
                  <a:pt x="262406" y="116926"/>
                </a:lnTo>
                <a:lnTo>
                  <a:pt x="224025" y="126841"/>
                </a:lnTo>
                <a:lnTo>
                  <a:pt x="156235" y="148930"/>
                </a:lnTo>
                <a:lnTo>
                  <a:pt x="100491" y="173492"/>
                </a:lnTo>
                <a:lnTo>
                  <a:pt x="56894" y="199884"/>
                </a:lnTo>
                <a:lnTo>
                  <a:pt x="25546" y="227462"/>
                </a:lnTo>
                <a:lnTo>
                  <a:pt x="1711" y="269642"/>
                </a:lnTo>
                <a:lnTo>
                  <a:pt x="0" y="283597"/>
                </a:lnTo>
                <a:lnTo>
                  <a:pt x="1426" y="297365"/>
                </a:lnTo>
                <a:lnTo>
                  <a:pt x="24658" y="336742"/>
                </a:lnTo>
                <a:lnTo>
                  <a:pt x="56066" y="360583"/>
                </a:lnTo>
                <a:lnTo>
                  <a:pt x="100329" y="381744"/>
                </a:lnTo>
                <a:lnTo>
                  <a:pt x="157546" y="399580"/>
                </a:lnTo>
                <a:lnTo>
                  <a:pt x="227820" y="413447"/>
                </a:lnTo>
                <a:lnTo>
                  <a:pt x="267884" y="418691"/>
                </a:lnTo>
                <a:lnTo>
                  <a:pt x="311250" y="422701"/>
                </a:lnTo>
                <a:lnTo>
                  <a:pt x="266095" y="433488"/>
                </a:lnTo>
                <a:lnTo>
                  <a:pt x="225409" y="444312"/>
                </a:lnTo>
                <a:lnTo>
                  <a:pt x="156970" y="466007"/>
                </a:lnTo>
                <a:lnTo>
                  <a:pt x="104993" y="487653"/>
                </a:lnTo>
                <a:lnTo>
                  <a:pt x="68536" y="509118"/>
                </a:lnTo>
                <a:lnTo>
                  <a:pt x="40888" y="540692"/>
                </a:lnTo>
                <a:lnTo>
                  <a:pt x="38411" y="550983"/>
                </a:lnTo>
                <a:lnTo>
                  <a:pt x="39108" y="561132"/>
                </a:lnTo>
                <a:lnTo>
                  <a:pt x="71272" y="599958"/>
                </a:lnTo>
                <a:lnTo>
                  <a:pt x="122946" y="626763"/>
                </a:lnTo>
                <a:lnTo>
                  <a:pt x="168748" y="643284"/>
                </a:lnTo>
                <a:lnTo>
                  <a:pt x="222534" y="658572"/>
                </a:lnTo>
                <a:lnTo>
                  <a:pt x="283361" y="672496"/>
                </a:lnTo>
                <a:lnTo>
                  <a:pt x="350288" y="684924"/>
                </a:lnTo>
                <a:lnTo>
                  <a:pt x="422372" y="695725"/>
                </a:lnTo>
                <a:lnTo>
                  <a:pt x="498671" y="704766"/>
                </a:lnTo>
                <a:lnTo>
                  <a:pt x="538107" y="708586"/>
                </a:lnTo>
                <a:lnTo>
                  <a:pt x="578244" y="711917"/>
                </a:lnTo>
                <a:lnTo>
                  <a:pt x="618964" y="714742"/>
                </a:lnTo>
                <a:lnTo>
                  <a:pt x="660148" y="717046"/>
                </a:lnTo>
                <a:lnTo>
                  <a:pt x="701681" y="718811"/>
                </a:lnTo>
                <a:lnTo>
                  <a:pt x="743442" y="720021"/>
                </a:lnTo>
                <a:lnTo>
                  <a:pt x="785316" y="720660"/>
                </a:lnTo>
                <a:lnTo>
                  <a:pt x="827184" y="720711"/>
                </a:lnTo>
                <a:lnTo>
                  <a:pt x="868928" y="720157"/>
                </a:lnTo>
                <a:lnTo>
                  <a:pt x="910430" y="718983"/>
                </a:lnTo>
                <a:lnTo>
                  <a:pt x="951574" y="717172"/>
                </a:lnTo>
                <a:lnTo>
                  <a:pt x="992241" y="714708"/>
                </a:lnTo>
                <a:lnTo>
                  <a:pt x="1032313" y="711573"/>
                </a:lnTo>
                <a:lnTo>
                  <a:pt x="1071672" y="707752"/>
                </a:lnTo>
                <a:lnTo>
                  <a:pt x="1110202" y="703228"/>
                </a:lnTo>
                <a:lnTo>
                  <a:pt x="1184300" y="692005"/>
                </a:lnTo>
                <a:lnTo>
                  <a:pt x="1253664" y="677773"/>
                </a:lnTo>
                <a:lnTo>
                  <a:pt x="2653906" y="677773"/>
                </a:lnTo>
                <a:lnTo>
                  <a:pt x="2726959" y="669765"/>
                </a:lnTo>
                <a:lnTo>
                  <a:pt x="2768027" y="663766"/>
                </a:lnTo>
                <a:lnTo>
                  <a:pt x="2808318" y="656864"/>
                </a:lnTo>
                <a:lnTo>
                  <a:pt x="2847690" y="649119"/>
                </a:lnTo>
                <a:lnTo>
                  <a:pt x="2886001" y="640595"/>
                </a:lnTo>
                <a:lnTo>
                  <a:pt x="2923112" y="631354"/>
                </a:lnTo>
                <a:lnTo>
                  <a:pt x="2993166" y="610966"/>
                </a:lnTo>
                <a:lnTo>
                  <a:pt x="3056723" y="588454"/>
                </a:lnTo>
                <a:lnTo>
                  <a:pt x="3112657" y="564313"/>
                </a:lnTo>
                <a:lnTo>
                  <a:pt x="3159838" y="539039"/>
                </a:lnTo>
                <a:lnTo>
                  <a:pt x="3197138" y="513130"/>
                </a:lnTo>
                <a:lnTo>
                  <a:pt x="3232095" y="474162"/>
                </a:lnTo>
                <a:lnTo>
                  <a:pt x="3239759" y="448837"/>
                </a:lnTo>
                <a:lnTo>
                  <a:pt x="3238476" y="436557"/>
                </a:lnTo>
                <a:lnTo>
                  <a:pt x="3212473" y="401991"/>
                </a:lnTo>
                <a:lnTo>
                  <a:pt x="3175267" y="381463"/>
                </a:lnTo>
                <a:lnTo>
                  <a:pt x="3120848" y="363528"/>
                </a:lnTo>
                <a:lnTo>
                  <a:pt x="3048088" y="348681"/>
                </a:lnTo>
                <a:lnTo>
                  <a:pt x="3004478" y="342571"/>
                </a:lnTo>
                <a:lnTo>
                  <a:pt x="2955860" y="337420"/>
                </a:lnTo>
                <a:lnTo>
                  <a:pt x="2994085" y="328073"/>
                </a:lnTo>
                <a:lnTo>
                  <a:pt x="3056603" y="308248"/>
                </a:lnTo>
                <a:lnTo>
                  <a:pt x="3101408" y="287188"/>
                </a:lnTo>
                <a:lnTo>
                  <a:pt x="3137671" y="254008"/>
                </a:lnTo>
                <a:lnTo>
                  <a:pt x="3142730" y="231309"/>
                </a:lnTo>
                <a:lnTo>
                  <a:pt x="3139913" y="219910"/>
                </a:lnTo>
                <a:lnTo>
                  <a:pt x="3111633" y="186009"/>
                </a:lnTo>
                <a:lnTo>
                  <a:pt x="3077551" y="164069"/>
                </a:lnTo>
                <a:lnTo>
                  <a:pt x="3032497" y="143044"/>
                </a:lnTo>
                <a:lnTo>
                  <a:pt x="2977507" y="123263"/>
                </a:lnTo>
                <a:lnTo>
                  <a:pt x="2913619" y="105057"/>
                </a:lnTo>
                <a:lnTo>
                  <a:pt x="2841869" y="88757"/>
                </a:lnTo>
                <a:lnTo>
                  <a:pt x="2808211" y="82347"/>
                </a:lnTo>
                <a:lnTo>
                  <a:pt x="878096" y="82347"/>
                </a:lnTo>
                <a:lnTo>
                  <a:pt x="807697" y="78371"/>
                </a:lnTo>
                <a:lnTo>
                  <a:pt x="740145" y="76061"/>
                </a:lnTo>
                <a:lnTo>
                  <a:pt x="675454" y="75336"/>
                </a:lnTo>
                <a:close/>
              </a:path>
              <a:path w="3239770" h="760730">
                <a:moveTo>
                  <a:pt x="2653906" y="677773"/>
                </a:moveTo>
                <a:lnTo>
                  <a:pt x="2387320" y="677773"/>
                </a:lnTo>
                <a:lnTo>
                  <a:pt x="2429537" y="681239"/>
                </a:lnTo>
                <a:lnTo>
                  <a:pt x="2472104" y="683304"/>
                </a:lnTo>
                <a:lnTo>
                  <a:pt x="2514880" y="684031"/>
                </a:lnTo>
                <a:lnTo>
                  <a:pt x="2557723" y="683482"/>
                </a:lnTo>
                <a:lnTo>
                  <a:pt x="2600494" y="681719"/>
                </a:lnTo>
                <a:lnTo>
                  <a:pt x="2643051" y="678804"/>
                </a:lnTo>
                <a:lnTo>
                  <a:pt x="2653906" y="677773"/>
                </a:lnTo>
                <a:close/>
              </a:path>
              <a:path w="3239770" h="760730">
                <a:moveTo>
                  <a:pt x="1416662" y="0"/>
                </a:moveTo>
                <a:lnTo>
                  <a:pt x="1353600" y="924"/>
                </a:lnTo>
                <a:lnTo>
                  <a:pt x="1291524" y="2862"/>
                </a:lnTo>
                <a:lnTo>
                  <a:pt x="1231131" y="5834"/>
                </a:lnTo>
                <a:lnTo>
                  <a:pt x="1173116" y="9858"/>
                </a:lnTo>
                <a:lnTo>
                  <a:pt x="1118174" y="14956"/>
                </a:lnTo>
                <a:lnTo>
                  <a:pt x="1067002" y="21146"/>
                </a:lnTo>
                <a:lnTo>
                  <a:pt x="1020295" y="28449"/>
                </a:lnTo>
                <a:lnTo>
                  <a:pt x="978750" y="36884"/>
                </a:lnTo>
                <a:lnTo>
                  <a:pt x="913926" y="57232"/>
                </a:lnTo>
                <a:lnTo>
                  <a:pt x="878096" y="82347"/>
                </a:lnTo>
                <a:lnTo>
                  <a:pt x="2013446" y="82347"/>
                </a:lnTo>
                <a:lnTo>
                  <a:pt x="1976442" y="51036"/>
                </a:lnTo>
                <a:lnTo>
                  <a:pt x="1913797" y="34006"/>
                </a:lnTo>
                <a:lnTo>
                  <a:pt x="1873169" y="26703"/>
                </a:lnTo>
                <a:lnTo>
                  <a:pt x="1827266" y="20235"/>
                </a:lnTo>
                <a:lnTo>
                  <a:pt x="1776782" y="14621"/>
                </a:lnTo>
                <a:lnTo>
                  <a:pt x="1722414" y="9882"/>
                </a:lnTo>
                <a:lnTo>
                  <a:pt x="1664857" y="6038"/>
                </a:lnTo>
                <a:lnTo>
                  <a:pt x="1604808" y="3107"/>
                </a:lnTo>
                <a:lnTo>
                  <a:pt x="1542961" y="1111"/>
                </a:lnTo>
                <a:lnTo>
                  <a:pt x="1480014" y="68"/>
                </a:lnTo>
                <a:lnTo>
                  <a:pt x="1416662" y="0"/>
                </a:lnTo>
                <a:close/>
              </a:path>
              <a:path w="3239770" h="760730">
                <a:moveTo>
                  <a:pt x="2401487" y="47410"/>
                </a:moveTo>
                <a:lnTo>
                  <a:pt x="2353056" y="47941"/>
                </a:lnTo>
                <a:lnTo>
                  <a:pt x="2304344" y="49485"/>
                </a:lnTo>
                <a:lnTo>
                  <a:pt x="2255481" y="52084"/>
                </a:lnTo>
                <a:lnTo>
                  <a:pt x="2206598" y="55779"/>
                </a:lnTo>
                <a:lnTo>
                  <a:pt x="2157823" y="60612"/>
                </a:lnTo>
                <a:lnTo>
                  <a:pt x="2109286" y="66623"/>
                </a:lnTo>
                <a:lnTo>
                  <a:pt x="2061117" y="73855"/>
                </a:lnTo>
                <a:lnTo>
                  <a:pt x="2013446" y="82347"/>
                </a:lnTo>
                <a:lnTo>
                  <a:pt x="2808211" y="82347"/>
                </a:lnTo>
                <a:lnTo>
                  <a:pt x="2763294" y="74693"/>
                </a:lnTo>
                <a:lnTo>
                  <a:pt x="2721771" y="68603"/>
                </a:lnTo>
                <a:lnTo>
                  <a:pt x="2678931" y="63196"/>
                </a:lnTo>
                <a:lnTo>
                  <a:pt x="2634903" y="58514"/>
                </a:lnTo>
                <a:lnTo>
                  <a:pt x="2589818" y="54596"/>
                </a:lnTo>
                <a:lnTo>
                  <a:pt x="2543804" y="51486"/>
                </a:lnTo>
                <a:lnTo>
                  <a:pt x="2496991" y="49224"/>
                </a:lnTo>
                <a:lnTo>
                  <a:pt x="2449509" y="47852"/>
                </a:lnTo>
                <a:lnTo>
                  <a:pt x="2401487" y="47410"/>
                </a:lnTo>
                <a:close/>
              </a:path>
            </a:pathLst>
          </a:custGeom>
          <a:solidFill>
            <a:srgbClr val="FCF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6061" y="793218"/>
            <a:ext cx="3239770" cy="760730"/>
          </a:xfrm>
          <a:custGeom>
            <a:avLst/>
            <a:gdLst/>
            <a:ahLst/>
            <a:cxnLst/>
            <a:rect l="l" t="t" r="r" b="b"/>
            <a:pathLst>
              <a:path w="3239770" h="760730">
                <a:moveTo>
                  <a:pt x="311250" y="422701"/>
                </a:moveTo>
                <a:lnTo>
                  <a:pt x="267884" y="418691"/>
                </a:lnTo>
                <a:lnTo>
                  <a:pt x="227820" y="413447"/>
                </a:lnTo>
                <a:lnTo>
                  <a:pt x="157546" y="399580"/>
                </a:lnTo>
                <a:lnTo>
                  <a:pt x="100329" y="381744"/>
                </a:lnTo>
                <a:lnTo>
                  <a:pt x="56066" y="360583"/>
                </a:lnTo>
                <a:lnTo>
                  <a:pt x="24658" y="336742"/>
                </a:lnTo>
                <a:lnTo>
                  <a:pt x="1426" y="297365"/>
                </a:lnTo>
                <a:lnTo>
                  <a:pt x="0" y="283597"/>
                </a:lnTo>
                <a:lnTo>
                  <a:pt x="1711" y="269642"/>
                </a:lnTo>
                <a:lnTo>
                  <a:pt x="25546" y="227462"/>
                </a:lnTo>
                <a:lnTo>
                  <a:pt x="56894" y="199884"/>
                </a:lnTo>
                <a:lnTo>
                  <a:pt x="100491" y="173492"/>
                </a:lnTo>
                <a:lnTo>
                  <a:pt x="156235" y="148930"/>
                </a:lnTo>
                <a:lnTo>
                  <a:pt x="224025" y="126841"/>
                </a:lnTo>
                <a:lnTo>
                  <a:pt x="262406" y="116926"/>
                </a:lnTo>
                <a:lnTo>
                  <a:pt x="303761" y="107871"/>
                </a:lnTo>
                <a:lnTo>
                  <a:pt x="348078" y="99757"/>
                </a:lnTo>
                <a:lnTo>
                  <a:pt x="395343" y="92664"/>
                </a:lnTo>
                <a:lnTo>
                  <a:pt x="445543" y="86673"/>
                </a:lnTo>
                <a:lnTo>
                  <a:pt x="498667" y="81864"/>
                </a:lnTo>
                <a:lnTo>
                  <a:pt x="554702" y="78317"/>
                </a:lnTo>
                <a:lnTo>
                  <a:pt x="613635" y="76115"/>
                </a:lnTo>
                <a:lnTo>
                  <a:pt x="675454" y="75336"/>
                </a:lnTo>
                <a:lnTo>
                  <a:pt x="740145" y="76061"/>
                </a:lnTo>
                <a:lnTo>
                  <a:pt x="807697" y="78371"/>
                </a:lnTo>
                <a:lnTo>
                  <a:pt x="878096" y="82347"/>
                </a:lnTo>
                <a:lnTo>
                  <a:pt x="892038" y="69184"/>
                </a:lnTo>
                <a:lnTo>
                  <a:pt x="943061" y="46472"/>
                </a:lnTo>
                <a:lnTo>
                  <a:pt x="1020295" y="28449"/>
                </a:lnTo>
                <a:lnTo>
                  <a:pt x="1067002" y="21146"/>
                </a:lnTo>
                <a:lnTo>
                  <a:pt x="1118174" y="14956"/>
                </a:lnTo>
                <a:lnTo>
                  <a:pt x="1173116" y="9858"/>
                </a:lnTo>
                <a:lnTo>
                  <a:pt x="1231131" y="5834"/>
                </a:lnTo>
                <a:lnTo>
                  <a:pt x="1291524" y="2862"/>
                </a:lnTo>
                <a:lnTo>
                  <a:pt x="1353600" y="924"/>
                </a:lnTo>
                <a:lnTo>
                  <a:pt x="1416662" y="0"/>
                </a:lnTo>
                <a:lnTo>
                  <a:pt x="1480014" y="68"/>
                </a:lnTo>
                <a:lnTo>
                  <a:pt x="1542962" y="1111"/>
                </a:lnTo>
                <a:lnTo>
                  <a:pt x="1604808" y="3107"/>
                </a:lnTo>
                <a:lnTo>
                  <a:pt x="1664857" y="6038"/>
                </a:lnTo>
                <a:lnTo>
                  <a:pt x="1722414" y="9882"/>
                </a:lnTo>
                <a:lnTo>
                  <a:pt x="1776782" y="14621"/>
                </a:lnTo>
                <a:lnTo>
                  <a:pt x="1827266" y="20235"/>
                </a:lnTo>
                <a:lnTo>
                  <a:pt x="1873169" y="26703"/>
                </a:lnTo>
                <a:lnTo>
                  <a:pt x="1913797" y="34006"/>
                </a:lnTo>
                <a:lnTo>
                  <a:pt x="1976442" y="51037"/>
                </a:lnTo>
                <a:lnTo>
                  <a:pt x="2009634" y="71168"/>
                </a:lnTo>
                <a:lnTo>
                  <a:pt x="2013446" y="82347"/>
                </a:lnTo>
                <a:lnTo>
                  <a:pt x="2061117" y="73855"/>
                </a:lnTo>
                <a:lnTo>
                  <a:pt x="2109286" y="66623"/>
                </a:lnTo>
                <a:lnTo>
                  <a:pt x="2157823" y="60612"/>
                </a:lnTo>
                <a:lnTo>
                  <a:pt x="2206598" y="55779"/>
                </a:lnTo>
                <a:lnTo>
                  <a:pt x="2255481" y="52084"/>
                </a:lnTo>
                <a:lnTo>
                  <a:pt x="2304344" y="49485"/>
                </a:lnTo>
                <a:lnTo>
                  <a:pt x="2353056" y="47941"/>
                </a:lnTo>
                <a:lnTo>
                  <a:pt x="2401487" y="47410"/>
                </a:lnTo>
                <a:lnTo>
                  <a:pt x="2449509" y="47852"/>
                </a:lnTo>
                <a:lnTo>
                  <a:pt x="2496991" y="49224"/>
                </a:lnTo>
                <a:lnTo>
                  <a:pt x="2543804" y="51486"/>
                </a:lnTo>
                <a:lnTo>
                  <a:pt x="2589818" y="54596"/>
                </a:lnTo>
                <a:lnTo>
                  <a:pt x="2634903" y="58514"/>
                </a:lnTo>
                <a:lnTo>
                  <a:pt x="2678931" y="63196"/>
                </a:lnTo>
                <a:lnTo>
                  <a:pt x="2721771" y="68603"/>
                </a:lnTo>
                <a:lnTo>
                  <a:pt x="2763294" y="74693"/>
                </a:lnTo>
                <a:lnTo>
                  <a:pt x="2803369" y="81425"/>
                </a:lnTo>
                <a:lnTo>
                  <a:pt x="2841869" y="88757"/>
                </a:lnTo>
                <a:lnTo>
                  <a:pt x="2913619" y="105057"/>
                </a:lnTo>
                <a:lnTo>
                  <a:pt x="2977507" y="123263"/>
                </a:lnTo>
                <a:lnTo>
                  <a:pt x="3032497" y="143044"/>
                </a:lnTo>
                <a:lnTo>
                  <a:pt x="3077551" y="164069"/>
                </a:lnTo>
                <a:lnTo>
                  <a:pt x="3111633" y="186009"/>
                </a:lnTo>
                <a:lnTo>
                  <a:pt x="3139913" y="219910"/>
                </a:lnTo>
                <a:lnTo>
                  <a:pt x="3142730" y="231309"/>
                </a:lnTo>
                <a:lnTo>
                  <a:pt x="3142026" y="242689"/>
                </a:lnTo>
                <a:lnTo>
                  <a:pt x="3117492" y="276299"/>
                </a:lnTo>
                <a:lnTo>
                  <a:pt x="3081155" y="297852"/>
                </a:lnTo>
                <a:lnTo>
                  <a:pt x="3027623" y="318335"/>
                </a:lnTo>
                <a:lnTo>
                  <a:pt x="2955860" y="337420"/>
                </a:lnTo>
                <a:lnTo>
                  <a:pt x="3004478" y="342571"/>
                </a:lnTo>
                <a:lnTo>
                  <a:pt x="3048088" y="348681"/>
                </a:lnTo>
                <a:lnTo>
                  <a:pt x="3086831" y="355687"/>
                </a:lnTo>
                <a:lnTo>
                  <a:pt x="3150280" y="372140"/>
                </a:lnTo>
                <a:lnTo>
                  <a:pt x="3195951" y="391434"/>
                </a:lnTo>
                <a:lnTo>
                  <a:pt x="3233594" y="424614"/>
                </a:lnTo>
                <a:lnTo>
                  <a:pt x="3239759" y="448837"/>
                </a:lnTo>
                <a:lnTo>
                  <a:pt x="3237585" y="461393"/>
                </a:lnTo>
                <a:lnTo>
                  <a:pt x="3211730" y="500093"/>
                </a:lnTo>
                <a:lnTo>
                  <a:pt x="3179793" y="526133"/>
                </a:lnTo>
                <a:lnTo>
                  <a:pt x="3137412" y="551786"/>
                </a:lnTo>
                <a:lnTo>
                  <a:pt x="3085714" y="576556"/>
                </a:lnTo>
                <a:lnTo>
                  <a:pt x="3025827" y="599945"/>
                </a:lnTo>
                <a:lnTo>
                  <a:pt x="2958880" y="621457"/>
                </a:lnTo>
                <a:lnTo>
                  <a:pt x="2886001" y="640595"/>
                </a:lnTo>
                <a:lnTo>
                  <a:pt x="2847690" y="649119"/>
                </a:lnTo>
                <a:lnTo>
                  <a:pt x="2808318" y="656864"/>
                </a:lnTo>
                <a:lnTo>
                  <a:pt x="2768027" y="663766"/>
                </a:lnTo>
                <a:lnTo>
                  <a:pt x="2726959" y="669765"/>
                </a:lnTo>
                <a:lnTo>
                  <a:pt x="2685253" y="674798"/>
                </a:lnTo>
                <a:lnTo>
                  <a:pt x="2643051" y="678804"/>
                </a:lnTo>
                <a:lnTo>
                  <a:pt x="2600494" y="681719"/>
                </a:lnTo>
                <a:lnTo>
                  <a:pt x="2557723" y="683482"/>
                </a:lnTo>
                <a:lnTo>
                  <a:pt x="2514880" y="684031"/>
                </a:lnTo>
                <a:lnTo>
                  <a:pt x="2472104" y="683304"/>
                </a:lnTo>
                <a:lnTo>
                  <a:pt x="2429537" y="681239"/>
                </a:lnTo>
                <a:lnTo>
                  <a:pt x="2387320" y="677773"/>
                </a:lnTo>
                <a:lnTo>
                  <a:pt x="2377473" y="688641"/>
                </a:lnTo>
                <a:lnTo>
                  <a:pt x="2333112" y="708485"/>
                </a:lnTo>
                <a:lnTo>
                  <a:pt x="2260647" y="725557"/>
                </a:lnTo>
                <a:lnTo>
                  <a:pt x="2215670" y="732959"/>
                </a:lnTo>
                <a:lnTo>
                  <a:pt x="2165821" y="739556"/>
                </a:lnTo>
                <a:lnTo>
                  <a:pt x="2111818" y="745309"/>
                </a:lnTo>
                <a:lnTo>
                  <a:pt x="2054377" y="750182"/>
                </a:lnTo>
                <a:lnTo>
                  <a:pt x="1994218" y="754137"/>
                </a:lnTo>
                <a:lnTo>
                  <a:pt x="1932058" y="757136"/>
                </a:lnTo>
                <a:lnTo>
                  <a:pt x="1868614" y="759142"/>
                </a:lnTo>
                <a:lnTo>
                  <a:pt x="1804604" y="760117"/>
                </a:lnTo>
                <a:lnTo>
                  <a:pt x="1740747" y="760024"/>
                </a:lnTo>
                <a:lnTo>
                  <a:pt x="1677760" y="758825"/>
                </a:lnTo>
                <a:lnTo>
                  <a:pt x="1616361" y="756483"/>
                </a:lnTo>
                <a:lnTo>
                  <a:pt x="1557268" y="752961"/>
                </a:lnTo>
                <a:lnTo>
                  <a:pt x="1501198" y="748220"/>
                </a:lnTo>
                <a:lnTo>
                  <a:pt x="1448869" y="742223"/>
                </a:lnTo>
                <a:lnTo>
                  <a:pt x="1401000" y="734934"/>
                </a:lnTo>
                <a:lnTo>
                  <a:pt x="1358308" y="726313"/>
                </a:lnTo>
                <a:lnTo>
                  <a:pt x="1321510" y="716324"/>
                </a:lnTo>
                <a:lnTo>
                  <a:pt x="1268471" y="692092"/>
                </a:lnTo>
                <a:lnTo>
                  <a:pt x="1253664" y="677773"/>
                </a:lnTo>
                <a:lnTo>
                  <a:pt x="1219633" y="685274"/>
                </a:lnTo>
                <a:lnTo>
                  <a:pt x="1147784" y="697984"/>
                </a:lnTo>
                <a:lnTo>
                  <a:pt x="1071672" y="707752"/>
                </a:lnTo>
                <a:lnTo>
                  <a:pt x="1032313" y="711573"/>
                </a:lnTo>
                <a:lnTo>
                  <a:pt x="992241" y="714708"/>
                </a:lnTo>
                <a:lnTo>
                  <a:pt x="951574" y="717172"/>
                </a:lnTo>
                <a:lnTo>
                  <a:pt x="910430" y="718983"/>
                </a:lnTo>
                <a:lnTo>
                  <a:pt x="868928" y="720157"/>
                </a:lnTo>
                <a:lnTo>
                  <a:pt x="827184" y="720711"/>
                </a:lnTo>
                <a:lnTo>
                  <a:pt x="785316" y="720660"/>
                </a:lnTo>
                <a:lnTo>
                  <a:pt x="743442" y="720021"/>
                </a:lnTo>
                <a:lnTo>
                  <a:pt x="701681" y="718811"/>
                </a:lnTo>
                <a:lnTo>
                  <a:pt x="660148" y="717046"/>
                </a:lnTo>
                <a:lnTo>
                  <a:pt x="618964" y="714742"/>
                </a:lnTo>
                <a:lnTo>
                  <a:pt x="578244" y="711917"/>
                </a:lnTo>
                <a:lnTo>
                  <a:pt x="538107" y="708586"/>
                </a:lnTo>
                <a:lnTo>
                  <a:pt x="498671" y="704766"/>
                </a:lnTo>
                <a:lnTo>
                  <a:pt x="460053" y="700473"/>
                </a:lnTo>
                <a:lnTo>
                  <a:pt x="385744" y="690536"/>
                </a:lnTo>
                <a:lnTo>
                  <a:pt x="316121" y="678905"/>
                </a:lnTo>
                <a:lnTo>
                  <a:pt x="252126" y="665713"/>
                </a:lnTo>
                <a:lnTo>
                  <a:pt x="194702" y="651090"/>
                </a:lnTo>
                <a:lnTo>
                  <a:pt x="144790" y="635169"/>
                </a:lnTo>
                <a:lnTo>
                  <a:pt x="103333" y="618081"/>
                </a:lnTo>
                <a:lnTo>
                  <a:pt x="59060" y="590549"/>
                </a:lnTo>
                <a:lnTo>
                  <a:pt x="38411" y="550983"/>
                </a:lnTo>
                <a:lnTo>
                  <a:pt x="40888" y="540692"/>
                </a:lnTo>
                <a:lnTo>
                  <a:pt x="68536" y="509118"/>
                </a:lnTo>
                <a:lnTo>
                  <a:pt x="104993" y="487653"/>
                </a:lnTo>
                <a:lnTo>
                  <a:pt x="156970" y="466007"/>
                </a:lnTo>
                <a:lnTo>
                  <a:pt x="225408" y="444312"/>
                </a:lnTo>
                <a:lnTo>
                  <a:pt x="266095" y="433488"/>
                </a:lnTo>
                <a:lnTo>
                  <a:pt x="311250" y="422701"/>
                </a:lnTo>
                <a:close/>
              </a:path>
            </a:pathLst>
          </a:custGeom>
          <a:ln w="6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138661" y="1130662"/>
            <a:ext cx="40703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-5" dirty="0">
                <a:latin typeface="Futura Condensed"/>
                <a:cs typeface="Futura Condensed"/>
              </a:rPr>
              <a:t>Reality</a:t>
            </a:r>
            <a:endParaRPr sz="950">
              <a:latin typeface="Futura Condensed"/>
              <a:cs typeface="Futura Condensed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27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3393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0176" y="430403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10743" y="118868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0253" y="1172133"/>
            <a:ext cx="90170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ECF6F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0743" y="165017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253" y="166377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41032" y="187398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04605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16636" y="1629267"/>
            <a:ext cx="127571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5080" indent="-139065">
              <a:lnSpc>
                <a:spcPct val="102600"/>
              </a:lnSpc>
            </a:pP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Where is </a:t>
            </a:r>
            <a:r>
              <a:rPr sz="1050" spc="4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it </a:t>
            </a:r>
            <a:r>
              <a:rPr sz="1050" spc="-90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used? </a:t>
            </a:r>
            <a:r>
              <a:rPr sz="1050" spc="-90" dirty="0">
                <a:solidFill>
                  <a:srgbClr val="D9EDE4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‘Ontology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inside’ </a:t>
            </a:r>
            <a:r>
              <a:rPr sz="1050" spc="-4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The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Semantic</a:t>
            </a:r>
            <a:r>
              <a:rPr sz="1050" spc="10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7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Web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0743" y="24558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50253" y="2439276"/>
            <a:ext cx="14674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3   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1050" spc="-7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1050" spc="3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3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78559" y="37667"/>
            <a:ext cx="87409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42146" y="37668"/>
            <a:ext cx="11107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7721" y="430403"/>
            <a:ext cx="17532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Quality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9994" y="642824"/>
            <a:ext cx="4004945" cy="2760345"/>
          </a:xfrm>
          <a:custGeom>
            <a:avLst/>
            <a:gdLst/>
            <a:ahLst/>
            <a:cxnLst/>
            <a:rect l="l" t="t" r="r" b="b"/>
            <a:pathLst>
              <a:path w="4004945" h="2760345">
                <a:moveTo>
                  <a:pt x="0" y="2760330"/>
                </a:moveTo>
                <a:lnTo>
                  <a:pt x="4004624" y="2760330"/>
                </a:lnTo>
                <a:lnTo>
                  <a:pt x="4004624" y="0"/>
                </a:lnTo>
                <a:lnTo>
                  <a:pt x="0" y="0"/>
                </a:lnTo>
                <a:lnTo>
                  <a:pt x="0" y="2760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67017" y="649807"/>
            <a:ext cx="396240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Helvetica Neue"/>
                <a:cs typeface="Helvetica Neue"/>
              </a:rPr>
              <a:t>Good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7638" y="882452"/>
            <a:ext cx="1349375" cy="960755"/>
          </a:xfrm>
          <a:custGeom>
            <a:avLst/>
            <a:gdLst/>
            <a:ahLst/>
            <a:cxnLst/>
            <a:rect l="l" t="t" r="r" b="b"/>
            <a:pathLst>
              <a:path w="1349375" h="960755">
                <a:moveTo>
                  <a:pt x="994334" y="856548"/>
                </a:moveTo>
                <a:lnTo>
                  <a:pt x="522154" y="856548"/>
                </a:lnTo>
                <a:lnTo>
                  <a:pt x="535533" y="887549"/>
                </a:lnTo>
                <a:lnTo>
                  <a:pt x="590410" y="932273"/>
                </a:lnTo>
                <a:lnTo>
                  <a:pt x="628502" y="946537"/>
                </a:lnTo>
                <a:lnTo>
                  <a:pt x="671428" y="955761"/>
                </a:lnTo>
                <a:lnTo>
                  <a:pt x="717484" y="960216"/>
                </a:lnTo>
                <a:lnTo>
                  <a:pt x="764968" y="960171"/>
                </a:lnTo>
                <a:lnTo>
                  <a:pt x="812177" y="955897"/>
                </a:lnTo>
                <a:lnTo>
                  <a:pt x="857410" y="947663"/>
                </a:lnTo>
                <a:lnTo>
                  <a:pt x="898963" y="935740"/>
                </a:lnTo>
                <a:lnTo>
                  <a:pt x="935135" y="920396"/>
                </a:lnTo>
                <a:lnTo>
                  <a:pt x="984523" y="880531"/>
                </a:lnTo>
                <a:lnTo>
                  <a:pt x="994334" y="856548"/>
                </a:lnTo>
                <a:close/>
              </a:path>
              <a:path w="1349375" h="960755">
                <a:moveTo>
                  <a:pt x="269471" y="95347"/>
                </a:moveTo>
                <a:lnTo>
                  <a:pt x="226695" y="99590"/>
                </a:lnTo>
                <a:lnTo>
                  <a:pt x="187524" y="108843"/>
                </a:lnTo>
                <a:lnTo>
                  <a:pt x="151984" y="122581"/>
                </a:lnTo>
                <a:lnTo>
                  <a:pt x="91906" y="161417"/>
                </a:lnTo>
                <a:lnTo>
                  <a:pt x="46679" y="211901"/>
                </a:lnTo>
                <a:lnTo>
                  <a:pt x="16517" y="269837"/>
                </a:lnTo>
                <a:lnTo>
                  <a:pt x="1640" y="331029"/>
                </a:lnTo>
                <a:lnTo>
                  <a:pt x="0" y="361534"/>
                </a:lnTo>
                <a:lnTo>
                  <a:pt x="2262" y="391280"/>
                </a:lnTo>
                <a:lnTo>
                  <a:pt x="18600" y="446394"/>
                </a:lnTo>
                <a:lnTo>
                  <a:pt x="50872" y="492173"/>
                </a:lnTo>
                <a:lnTo>
                  <a:pt x="99293" y="524423"/>
                </a:lnTo>
                <a:lnTo>
                  <a:pt x="129628" y="534163"/>
                </a:lnTo>
                <a:lnTo>
                  <a:pt x="93234" y="562025"/>
                </a:lnTo>
                <a:lnTo>
                  <a:pt x="64374" y="589993"/>
                </a:lnTo>
                <a:lnTo>
                  <a:pt x="27588" y="645541"/>
                </a:lnTo>
                <a:lnTo>
                  <a:pt x="15939" y="699394"/>
                </a:lnTo>
                <a:lnTo>
                  <a:pt x="18500" y="725244"/>
                </a:lnTo>
                <a:lnTo>
                  <a:pt x="38311" y="773907"/>
                </a:lnTo>
                <a:lnTo>
                  <a:pt x="74932" y="817347"/>
                </a:lnTo>
                <a:lnTo>
                  <a:pt x="125031" y="854150"/>
                </a:lnTo>
                <a:lnTo>
                  <a:pt x="185279" y="882905"/>
                </a:lnTo>
                <a:lnTo>
                  <a:pt x="252344" y="902201"/>
                </a:lnTo>
                <a:lnTo>
                  <a:pt x="322894" y="910624"/>
                </a:lnTo>
                <a:lnTo>
                  <a:pt x="358436" y="910318"/>
                </a:lnTo>
                <a:lnTo>
                  <a:pt x="427971" y="899788"/>
                </a:lnTo>
                <a:lnTo>
                  <a:pt x="492664" y="874856"/>
                </a:lnTo>
                <a:lnTo>
                  <a:pt x="522154" y="856548"/>
                </a:lnTo>
                <a:lnTo>
                  <a:pt x="1104105" y="856548"/>
                </a:lnTo>
                <a:lnTo>
                  <a:pt x="1161737" y="834412"/>
                </a:lnTo>
                <a:lnTo>
                  <a:pt x="1222528" y="793797"/>
                </a:lnTo>
                <a:lnTo>
                  <a:pt x="1274923" y="741538"/>
                </a:lnTo>
                <a:lnTo>
                  <a:pt x="1315674" y="681975"/>
                </a:lnTo>
                <a:lnTo>
                  <a:pt x="1341535" y="619442"/>
                </a:lnTo>
                <a:lnTo>
                  <a:pt x="1349259" y="558279"/>
                </a:lnTo>
                <a:lnTo>
                  <a:pt x="1345305" y="529566"/>
                </a:lnTo>
                <a:lnTo>
                  <a:pt x="1319735" y="478589"/>
                </a:lnTo>
                <a:lnTo>
                  <a:pt x="1267910" y="439824"/>
                </a:lnTo>
                <a:lnTo>
                  <a:pt x="1231137" y="426377"/>
                </a:lnTo>
                <a:lnTo>
                  <a:pt x="1261028" y="402256"/>
                </a:lnTo>
                <a:lnTo>
                  <a:pt x="1283324" y="376367"/>
                </a:lnTo>
                <a:lnTo>
                  <a:pt x="1298459" y="349126"/>
                </a:lnTo>
                <a:lnTo>
                  <a:pt x="1306864" y="320953"/>
                </a:lnTo>
                <a:lnTo>
                  <a:pt x="1308971" y="292263"/>
                </a:lnTo>
                <a:lnTo>
                  <a:pt x="1305212" y="263476"/>
                </a:lnTo>
                <a:lnTo>
                  <a:pt x="1281823" y="207280"/>
                </a:lnTo>
                <a:lnTo>
                  <a:pt x="1240154" y="155705"/>
                </a:lnTo>
                <a:lnTo>
                  <a:pt x="1183659" y="112093"/>
                </a:lnTo>
                <a:lnTo>
                  <a:pt x="1168743" y="103992"/>
                </a:lnTo>
                <a:lnTo>
                  <a:pt x="365726" y="103992"/>
                </a:lnTo>
                <a:lnTo>
                  <a:pt x="315823" y="96640"/>
                </a:lnTo>
                <a:lnTo>
                  <a:pt x="269471" y="95347"/>
                </a:lnTo>
                <a:close/>
              </a:path>
              <a:path w="1349375" h="960755">
                <a:moveTo>
                  <a:pt x="1104105" y="856548"/>
                </a:moveTo>
                <a:lnTo>
                  <a:pt x="994334" y="856548"/>
                </a:lnTo>
                <a:lnTo>
                  <a:pt x="1027954" y="863364"/>
                </a:lnTo>
                <a:lnTo>
                  <a:pt x="1061911" y="864016"/>
                </a:lnTo>
                <a:lnTo>
                  <a:pt x="1095797" y="859047"/>
                </a:lnTo>
                <a:lnTo>
                  <a:pt x="1104105" y="856548"/>
                </a:lnTo>
                <a:close/>
              </a:path>
              <a:path w="1349375" h="960755">
                <a:moveTo>
                  <a:pt x="616431" y="0"/>
                </a:moveTo>
                <a:lnTo>
                  <a:pt x="567512" y="836"/>
                </a:lnTo>
                <a:lnTo>
                  <a:pt x="519867" y="6079"/>
                </a:lnTo>
                <a:lnTo>
                  <a:pt x="475353" y="15887"/>
                </a:lnTo>
                <a:lnTo>
                  <a:pt x="435825" y="30421"/>
                </a:lnTo>
                <a:lnTo>
                  <a:pt x="379155" y="74313"/>
                </a:lnTo>
                <a:lnTo>
                  <a:pt x="365726" y="103992"/>
                </a:lnTo>
                <a:lnTo>
                  <a:pt x="838611" y="103992"/>
                </a:lnTo>
                <a:lnTo>
                  <a:pt x="815168" y="56270"/>
                </a:lnTo>
                <a:lnTo>
                  <a:pt x="752270" y="22314"/>
                </a:lnTo>
                <a:lnTo>
                  <a:pt x="710667" y="10899"/>
                </a:lnTo>
                <a:lnTo>
                  <a:pt x="664768" y="3407"/>
                </a:lnTo>
                <a:lnTo>
                  <a:pt x="616431" y="0"/>
                </a:lnTo>
                <a:close/>
              </a:path>
              <a:path w="1349375" h="960755">
                <a:moveTo>
                  <a:pt x="1000235" y="59835"/>
                </a:moveTo>
                <a:lnTo>
                  <a:pt x="959773" y="62457"/>
                </a:lnTo>
                <a:lnTo>
                  <a:pt x="919061" y="70412"/>
                </a:lnTo>
                <a:lnTo>
                  <a:pt x="878530" y="84118"/>
                </a:lnTo>
                <a:lnTo>
                  <a:pt x="838611" y="103992"/>
                </a:lnTo>
                <a:lnTo>
                  <a:pt x="1168743" y="103992"/>
                </a:lnTo>
                <a:lnTo>
                  <a:pt x="1115793" y="79787"/>
                </a:lnTo>
                <a:lnTo>
                  <a:pt x="1078677" y="68917"/>
                </a:lnTo>
                <a:lnTo>
                  <a:pt x="1040013" y="62127"/>
                </a:lnTo>
                <a:lnTo>
                  <a:pt x="1000235" y="5983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7854" y="882452"/>
            <a:ext cx="1349375" cy="960755"/>
          </a:xfrm>
          <a:custGeom>
            <a:avLst/>
            <a:gdLst/>
            <a:ahLst/>
            <a:cxnLst/>
            <a:rect l="l" t="t" r="r" b="b"/>
            <a:pathLst>
              <a:path w="1349375" h="960755">
                <a:moveTo>
                  <a:pt x="130249" y="536268"/>
                </a:moveTo>
                <a:lnTo>
                  <a:pt x="73463" y="511833"/>
                </a:lnTo>
                <a:lnTo>
                  <a:pt x="32973" y="471865"/>
                </a:lnTo>
                <a:lnTo>
                  <a:pt x="8559" y="420551"/>
                </a:lnTo>
                <a:lnTo>
                  <a:pt x="0" y="362077"/>
                </a:lnTo>
                <a:lnTo>
                  <a:pt x="1597" y="331464"/>
                </a:lnTo>
                <a:lnTo>
                  <a:pt x="16406" y="270101"/>
                </a:lnTo>
                <a:lnTo>
                  <a:pt x="46520" y="212045"/>
                </a:lnTo>
                <a:lnTo>
                  <a:pt x="91718" y="161485"/>
                </a:lnTo>
                <a:lnTo>
                  <a:pt x="151779" y="122606"/>
                </a:lnTo>
                <a:lnTo>
                  <a:pt x="187314" y="108855"/>
                </a:lnTo>
                <a:lnTo>
                  <a:pt x="226482" y="99595"/>
                </a:lnTo>
                <a:lnTo>
                  <a:pt x="269256" y="95349"/>
                </a:lnTo>
                <a:lnTo>
                  <a:pt x="315608" y="96640"/>
                </a:lnTo>
                <a:lnTo>
                  <a:pt x="365510" y="103992"/>
                </a:lnTo>
                <a:lnTo>
                  <a:pt x="378940" y="74313"/>
                </a:lnTo>
                <a:lnTo>
                  <a:pt x="435610" y="30421"/>
                </a:lnTo>
                <a:lnTo>
                  <a:pt x="475137" y="15887"/>
                </a:lnTo>
                <a:lnTo>
                  <a:pt x="519652" y="6079"/>
                </a:lnTo>
                <a:lnTo>
                  <a:pt x="567297" y="836"/>
                </a:lnTo>
                <a:lnTo>
                  <a:pt x="616216" y="0"/>
                </a:lnTo>
                <a:lnTo>
                  <a:pt x="664553" y="3407"/>
                </a:lnTo>
                <a:lnTo>
                  <a:pt x="710451" y="10899"/>
                </a:lnTo>
                <a:lnTo>
                  <a:pt x="752055" y="22313"/>
                </a:lnTo>
                <a:lnTo>
                  <a:pt x="787507" y="37491"/>
                </a:lnTo>
                <a:lnTo>
                  <a:pt x="832534" y="78491"/>
                </a:lnTo>
                <a:lnTo>
                  <a:pt x="838396" y="103992"/>
                </a:lnTo>
                <a:lnTo>
                  <a:pt x="878314" y="84118"/>
                </a:lnTo>
                <a:lnTo>
                  <a:pt x="918846" y="70412"/>
                </a:lnTo>
                <a:lnTo>
                  <a:pt x="959558" y="62457"/>
                </a:lnTo>
                <a:lnTo>
                  <a:pt x="1000019" y="59835"/>
                </a:lnTo>
                <a:lnTo>
                  <a:pt x="1039798" y="62127"/>
                </a:lnTo>
                <a:lnTo>
                  <a:pt x="1078461" y="68917"/>
                </a:lnTo>
                <a:lnTo>
                  <a:pt x="1115578" y="79787"/>
                </a:lnTo>
                <a:lnTo>
                  <a:pt x="1183443" y="112093"/>
                </a:lnTo>
                <a:lnTo>
                  <a:pt x="1239938" y="155705"/>
                </a:lnTo>
                <a:lnTo>
                  <a:pt x="1281608" y="207280"/>
                </a:lnTo>
                <a:lnTo>
                  <a:pt x="1304996" y="263476"/>
                </a:lnTo>
                <a:lnTo>
                  <a:pt x="1308755" y="292263"/>
                </a:lnTo>
                <a:lnTo>
                  <a:pt x="1306648" y="320953"/>
                </a:lnTo>
                <a:lnTo>
                  <a:pt x="1298244" y="349126"/>
                </a:lnTo>
                <a:lnTo>
                  <a:pt x="1283109" y="376367"/>
                </a:lnTo>
                <a:lnTo>
                  <a:pt x="1260812" y="402256"/>
                </a:lnTo>
                <a:lnTo>
                  <a:pt x="1230922" y="426377"/>
                </a:lnTo>
                <a:lnTo>
                  <a:pt x="1267694" y="439824"/>
                </a:lnTo>
                <a:lnTo>
                  <a:pt x="1319519" y="478589"/>
                </a:lnTo>
                <a:lnTo>
                  <a:pt x="1345089" y="529566"/>
                </a:lnTo>
                <a:lnTo>
                  <a:pt x="1349044" y="558279"/>
                </a:lnTo>
                <a:lnTo>
                  <a:pt x="1347652" y="588419"/>
                </a:lnTo>
                <a:lnTo>
                  <a:pt x="1330453" y="650808"/>
                </a:lnTo>
                <a:lnTo>
                  <a:pt x="1296741" y="712399"/>
                </a:lnTo>
                <a:lnTo>
                  <a:pt x="1249763" y="768852"/>
                </a:lnTo>
                <a:lnTo>
                  <a:pt x="1192764" y="815831"/>
                </a:lnTo>
                <a:lnTo>
                  <a:pt x="1128993" y="848998"/>
                </a:lnTo>
                <a:lnTo>
                  <a:pt x="1061695" y="864016"/>
                </a:lnTo>
                <a:lnTo>
                  <a:pt x="1027739" y="863364"/>
                </a:lnTo>
                <a:lnTo>
                  <a:pt x="994119" y="856548"/>
                </a:lnTo>
                <a:lnTo>
                  <a:pt x="984308" y="880531"/>
                </a:lnTo>
                <a:lnTo>
                  <a:pt x="934920" y="920396"/>
                </a:lnTo>
                <a:lnTo>
                  <a:pt x="898748" y="935740"/>
                </a:lnTo>
                <a:lnTo>
                  <a:pt x="857195" y="947663"/>
                </a:lnTo>
                <a:lnTo>
                  <a:pt x="811962" y="955897"/>
                </a:lnTo>
                <a:lnTo>
                  <a:pt x="764752" y="960171"/>
                </a:lnTo>
                <a:lnTo>
                  <a:pt x="717268" y="960216"/>
                </a:lnTo>
                <a:lnTo>
                  <a:pt x="671212" y="955761"/>
                </a:lnTo>
                <a:lnTo>
                  <a:pt x="628287" y="946537"/>
                </a:lnTo>
                <a:lnTo>
                  <a:pt x="590194" y="932273"/>
                </a:lnTo>
                <a:lnTo>
                  <a:pt x="535318" y="887549"/>
                </a:lnTo>
                <a:lnTo>
                  <a:pt x="521939" y="856548"/>
                </a:lnTo>
                <a:lnTo>
                  <a:pt x="492448" y="874856"/>
                </a:lnTo>
                <a:lnTo>
                  <a:pt x="427757" y="899791"/>
                </a:lnTo>
                <a:lnTo>
                  <a:pt x="358227" y="910335"/>
                </a:lnTo>
                <a:lnTo>
                  <a:pt x="322691" y="910654"/>
                </a:lnTo>
                <a:lnTo>
                  <a:pt x="287194" y="907906"/>
                </a:lnTo>
                <a:lnTo>
                  <a:pt x="217991" y="893922"/>
                </a:lnTo>
                <a:lnTo>
                  <a:pt x="153951" y="869801"/>
                </a:lnTo>
                <a:lnTo>
                  <a:pt x="98407" y="836962"/>
                </a:lnTo>
                <a:lnTo>
                  <a:pt x="54693" y="796823"/>
                </a:lnTo>
                <a:lnTo>
                  <a:pt x="26143" y="750802"/>
                </a:lnTo>
                <a:lnTo>
                  <a:pt x="16090" y="700318"/>
                </a:lnTo>
                <a:lnTo>
                  <a:pt x="19042" y="673845"/>
                </a:lnTo>
                <a:lnTo>
                  <a:pt x="27868" y="646789"/>
                </a:lnTo>
                <a:lnTo>
                  <a:pt x="42985" y="619325"/>
                </a:lnTo>
                <a:lnTo>
                  <a:pt x="64809" y="591633"/>
                </a:lnTo>
                <a:lnTo>
                  <a:pt x="93758" y="563888"/>
                </a:lnTo>
                <a:lnTo>
                  <a:pt x="130249" y="536268"/>
                </a:lnTo>
                <a:close/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2293" y="1064661"/>
            <a:ext cx="515620" cy="515620"/>
          </a:xfrm>
          <a:custGeom>
            <a:avLst/>
            <a:gdLst/>
            <a:ahLst/>
            <a:cxnLst/>
            <a:rect l="l" t="t" r="r" b="b"/>
            <a:pathLst>
              <a:path w="515619" h="515619">
                <a:moveTo>
                  <a:pt x="279545" y="0"/>
                </a:moveTo>
                <a:lnTo>
                  <a:pt x="235492" y="0"/>
                </a:lnTo>
                <a:lnTo>
                  <a:pt x="191956" y="7476"/>
                </a:lnTo>
                <a:lnTo>
                  <a:pt x="149967" y="22429"/>
                </a:lnTo>
                <a:lnTo>
                  <a:pt x="110559" y="44859"/>
                </a:lnTo>
                <a:lnTo>
                  <a:pt x="74765" y="74765"/>
                </a:lnTo>
                <a:lnTo>
                  <a:pt x="44859" y="110559"/>
                </a:lnTo>
                <a:lnTo>
                  <a:pt x="22429" y="149967"/>
                </a:lnTo>
                <a:lnTo>
                  <a:pt x="7476" y="191955"/>
                </a:lnTo>
                <a:lnTo>
                  <a:pt x="0" y="235492"/>
                </a:lnTo>
                <a:lnTo>
                  <a:pt x="0" y="279545"/>
                </a:lnTo>
                <a:lnTo>
                  <a:pt x="7476" y="323082"/>
                </a:lnTo>
                <a:lnTo>
                  <a:pt x="22429" y="365070"/>
                </a:lnTo>
                <a:lnTo>
                  <a:pt x="44859" y="404478"/>
                </a:lnTo>
                <a:lnTo>
                  <a:pt x="74765" y="440273"/>
                </a:lnTo>
                <a:lnTo>
                  <a:pt x="110559" y="470179"/>
                </a:lnTo>
                <a:lnTo>
                  <a:pt x="149967" y="492608"/>
                </a:lnTo>
                <a:lnTo>
                  <a:pt x="191956" y="507561"/>
                </a:lnTo>
                <a:lnTo>
                  <a:pt x="235492" y="515038"/>
                </a:lnTo>
                <a:lnTo>
                  <a:pt x="279545" y="515038"/>
                </a:lnTo>
                <a:lnTo>
                  <a:pt x="323082" y="507561"/>
                </a:lnTo>
                <a:lnTo>
                  <a:pt x="365071" y="492608"/>
                </a:lnTo>
                <a:lnTo>
                  <a:pt x="404478" y="470179"/>
                </a:lnTo>
                <a:lnTo>
                  <a:pt x="440273" y="440273"/>
                </a:lnTo>
                <a:lnTo>
                  <a:pt x="470179" y="404478"/>
                </a:lnTo>
                <a:lnTo>
                  <a:pt x="492609" y="365070"/>
                </a:lnTo>
                <a:lnTo>
                  <a:pt x="507562" y="323082"/>
                </a:lnTo>
                <a:lnTo>
                  <a:pt x="515038" y="279545"/>
                </a:lnTo>
                <a:lnTo>
                  <a:pt x="515038" y="235492"/>
                </a:lnTo>
                <a:lnTo>
                  <a:pt x="507562" y="191955"/>
                </a:lnTo>
                <a:lnTo>
                  <a:pt x="492609" y="149967"/>
                </a:lnTo>
                <a:lnTo>
                  <a:pt x="470179" y="110559"/>
                </a:lnTo>
                <a:lnTo>
                  <a:pt x="440273" y="74765"/>
                </a:lnTo>
                <a:lnTo>
                  <a:pt x="404478" y="44859"/>
                </a:lnTo>
                <a:lnTo>
                  <a:pt x="365071" y="22429"/>
                </a:lnTo>
                <a:lnTo>
                  <a:pt x="323082" y="7476"/>
                </a:lnTo>
                <a:lnTo>
                  <a:pt x="279545" y="0"/>
                </a:lnTo>
                <a:close/>
              </a:path>
            </a:pathLst>
          </a:custGeom>
          <a:solidFill>
            <a:srgbClr val="008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2293" y="1064661"/>
            <a:ext cx="515620" cy="515620"/>
          </a:xfrm>
          <a:custGeom>
            <a:avLst/>
            <a:gdLst/>
            <a:ahLst/>
            <a:cxnLst/>
            <a:rect l="l" t="t" r="r" b="b"/>
            <a:pathLst>
              <a:path w="515619" h="515619">
                <a:moveTo>
                  <a:pt x="440273" y="74765"/>
                </a:moveTo>
                <a:lnTo>
                  <a:pt x="470179" y="110559"/>
                </a:lnTo>
                <a:lnTo>
                  <a:pt x="492609" y="149967"/>
                </a:lnTo>
                <a:lnTo>
                  <a:pt x="507562" y="191955"/>
                </a:lnTo>
                <a:lnTo>
                  <a:pt x="515038" y="235492"/>
                </a:lnTo>
                <a:lnTo>
                  <a:pt x="515038" y="279545"/>
                </a:lnTo>
                <a:lnTo>
                  <a:pt x="507562" y="323082"/>
                </a:lnTo>
                <a:lnTo>
                  <a:pt x="492609" y="365070"/>
                </a:lnTo>
                <a:lnTo>
                  <a:pt x="470179" y="404478"/>
                </a:lnTo>
                <a:lnTo>
                  <a:pt x="440273" y="440273"/>
                </a:lnTo>
                <a:lnTo>
                  <a:pt x="404478" y="470179"/>
                </a:lnTo>
                <a:lnTo>
                  <a:pt x="365071" y="492608"/>
                </a:lnTo>
                <a:lnTo>
                  <a:pt x="323082" y="507561"/>
                </a:lnTo>
                <a:lnTo>
                  <a:pt x="279545" y="515038"/>
                </a:lnTo>
                <a:lnTo>
                  <a:pt x="235492" y="515038"/>
                </a:lnTo>
                <a:lnTo>
                  <a:pt x="191956" y="507561"/>
                </a:lnTo>
                <a:lnTo>
                  <a:pt x="149967" y="492608"/>
                </a:lnTo>
                <a:lnTo>
                  <a:pt x="110559" y="470179"/>
                </a:lnTo>
                <a:lnTo>
                  <a:pt x="74765" y="440273"/>
                </a:lnTo>
                <a:lnTo>
                  <a:pt x="44859" y="404478"/>
                </a:lnTo>
                <a:lnTo>
                  <a:pt x="22429" y="365070"/>
                </a:lnTo>
                <a:lnTo>
                  <a:pt x="7476" y="323082"/>
                </a:lnTo>
                <a:lnTo>
                  <a:pt x="0" y="279545"/>
                </a:lnTo>
                <a:lnTo>
                  <a:pt x="0" y="235492"/>
                </a:lnTo>
                <a:lnTo>
                  <a:pt x="7476" y="191955"/>
                </a:lnTo>
                <a:lnTo>
                  <a:pt x="22429" y="149967"/>
                </a:lnTo>
                <a:lnTo>
                  <a:pt x="44859" y="110559"/>
                </a:lnTo>
                <a:lnTo>
                  <a:pt x="74765" y="74765"/>
                </a:lnTo>
                <a:lnTo>
                  <a:pt x="110559" y="44859"/>
                </a:lnTo>
                <a:lnTo>
                  <a:pt x="149967" y="22429"/>
                </a:lnTo>
                <a:lnTo>
                  <a:pt x="191956" y="7476"/>
                </a:lnTo>
                <a:lnTo>
                  <a:pt x="235492" y="0"/>
                </a:lnTo>
                <a:lnTo>
                  <a:pt x="279545" y="0"/>
                </a:lnTo>
                <a:lnTo>
                  <a:pt x="323082" y="7476"/>
                </a:lnTo>
                <a:lnTo>
                  <a:pt x="365071" y="22429"/>
                </a:lnTo>
                <a:lnTo>
                  <a:pt x="404478" y="44859"/>
                </a:lnTo>
                <a:lnTo>
                  <a:pt x="440273" y="74765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0447" y="1083997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5">
                <a:moveTo>
                  <a:pt x="228047" y="0"/>
                </a:moveTo>
                <a:lnTo>
                  <a:pt x="184491" y="4174"/>
                </a:lnTo>
                <a:lnTo>
                  <a:pt x="142233" y="16698"/>
                </a:lnTo>
                <a:lnTo>
                  <a:pt x="102568" y="37571"/>
                </a:lnTo>
                <a:lnTo>
                  <a:pt x="66793" y="66793"/>
                </a:lnTo>
                <a:lnTo>
                  <a:pt x="37571" y="102567"/>
                </a:lnTo>
                <a:lnTo>
                  <a:pt x="16698" y="142233"/>
                </a:lnTo>
                <a:lnTo>
                  <a:pt x="4174" y="184491"/>
                </a:lnTo>
                <a:lnTo>
                  <a:pt x="0" y="228047"/>
                </a:lnTo>
                <a:lnTo>
                  <a:pt x="4174" y="271602"/>
                </a:lnTo>
                <a:lnTo>
                  <a:pt x="16698" y="313861"/>
                </a:lnTo>
                <a:lnTo>
                  <a:pt x="37571" y="353526"/>
                </a:lnTo>
                <a:lnTo>
                  <a:pt x="66793" y="389300"/>
                </a:lnTo>
                <a:lnTo>
                  <a:pt x="102568" y="418523"/>
                </a:lnTo>
                <a:lnTo>
                  <a:pt x="142233" y="439396"/>
                </a:lnTo>
                <a:lnTo>
                  <a:pt x="184491" y="451920"/>
                </a:lnTo>
                <a:lnTo>
                  <a:pt x="228047" y="456094"/>
                </a:lnTo>
                <a:lnTo>
                  <a:pt x="271603" y="451920"/>
                </a:lnTo>
                <a:lnTo>
                  <a:pt x="313861" y="439396"/>
                </a:lnTo>
                <a:lnTo>
                  <a:pt x="353526" y="418523"/>
                </a:lnTo>
                <a:lnTo>
                  <a:pt x="389301" y="389300"/>
                </a:lnTo>
                <a:lnTo>
                  <a:pt x="418523" y="353526"/>
                </a:lnTo>
                <a:lnTo>
                  <a:pt x="439396" y="313861"/>
                </a:lnTo>
                <a:lnTo>
                  <a:pt x="451920" y="271602"/>
                </a:lnTo>
                <a:lnTo>
                  <a:pt x="456095" y="228047"/>
                </a:lnTo>
                <a:lnTo>
                  <a:pt x="451920" y="184491"/>
                </a:lnTo>
                <a:lnTo>
                  <a:pt x="439396" y="142233"/>
                </a:lnTo>
                <a:lnTo>
                  <a:pt x="418523" y="102567"/>
                </a:lnTo>
                <a:lnTo>
                  <a:pt x="389301" y="66793"/>
                </a:lnTo>
                <a:lnTo>
                  <a:pt x="353526" y="37571"/>
                </a:lnTo>
                <a:lnTo>
                  <a:pt x="313861" y="16698"/>
                </a:lnTo>
                <a:lnTo>
                  <a:pt x="271603" y="4174"/>
                </a:lnTo>
                <a:lnTo>
                  <a:pt x="228047" y="0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0447" y="1083997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5">
                <a:moveTo>
                  <a:pt x="389301" y="66793"/>
                </a:moveTo>
                <a:lnTo>
                  <a:pt x="418523" y="102568"/>
                </a:lnTo>
                <a:lnTo>
                  <a:pt x="439396" y="142233"/>
                </a:lnTo>
                <a:lnTo>
                  <a:pt x="451920" y="184492"/>
                </a:lnTo>
                <a:lnTo>
                  <a:pt x="456095" y="228047"/>
                </a:lnTo>
                <a:lnTo>
                  <a:pt x="451920" y="271603"/>
                </a:lnTo>
                <a:lnTo>
                  <a:pt x="439396" y="313861"/>
                </a:lnTo>
                <a:lnTo>
                  <a:pt x="418523" y="353526"/>
                </a:lnTo>
                <a:lnTo>
                  <a:pt x="389301" y="389301"/>
                </a:lnTo>
                <a:lnTo>
                  <a:pt x="353526" y="418523"/>
                </a:lnTo>
                <a:lnTo>
                  <a:pt x="313861" y="439396"/>
                </a:lnTo>
                <a:lnTo>
                  <a:pt x="271603" y="451920"/>
                </a:lnTo>
                <a:lnTo>
                  <a:pt x="228047" y="456095"/>
                </a:lnTo>
                <a:lnTo>
                  <a:pt x="184491" y="451920"/>
                </a:lnTo>
                <a:lnTo>
                  <a:pt x="142233" y="439396"/>
                </a:lnTo>
                <a:lnTo>
                  <a:pt x="102568" y="418523"/>
                </a:lnTo>
                <a:lnTo>
                  <a:pt x="66793" y="389301"/>
                </a:lnTo>
                <a:lnTo>
                  <a:pt x="37571" y="353526"/>
                </a:lnTo>
                <a:lnTo>
                  <a:pt x="16698" y="313861"/>
                </a:lnTo>
                <a:lnTo>
                  <a:pt x="4174" y="271603"/>
                </a:lnTo>
                <a:lnTo>
                  <a:pt x="0" y="228047"/>
                </a:lnTo>
                <a:lnTo>
                  <a:pt x="4174" y="184492"/>
                </a:lnTo>
                <a:lnTo>
                  <a:pt x="16698" y="142233"/>
                </a:lnTo>
                <a:lnTo>
                  <a:pt x="37571" y="102568"/>
                </a:lnTo>
                <a:lnTo>
                  <a:pt x="66793" y="66793"/>
                </a:lnTo>
                <a:lnTo>
                  <a:pt x="102568" y="37571"/>
                </a:lnTo>
                <a:lnTo>
                  <a:pt x="142233" y="16698"/>
                </a:lnTo>
                <a:lnTo>
                  <a:pt x="184491" y="4174"/>
                </a:lnTo>
                <a:lnTo>
                  <a:pt x="228047" y="0"/>
                </a:lnTo>
                <a:lnTo>
                  <a:pt x="271603" y="4174"/>
                </a:lnTo>
                <a:lnTo>
                  <a:pt x="313861" y="16698"/>
                </a:lnTo>
                <a:lnTo>
                  <a:pt x="353526" y="37571"/>
                </a:lnTo>
                <a:lnTo>
                  <a:pt x="389301" y="66793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39830" y="880143"/>
            <a:ext cx="1349375" cy="960755"/>
          </a:xfrm>
          <a:custGeom>
            <a:avLst/>
            <a:gdLst/>
            <a:ahLst/>
            <a:cxnLst/>
            <a:rect l="l" t="t" r="r" b="b"/>
            <a:pathLst>
              <a:path w="1349375" h="960755">
                <a:moveTo>
                  <a:pt x="994334" y="856548"/>
                </a:moveTo>
                <a:lnTo>
                  <a:pt x="522154" y="856548"/>
                </a:lnTo>
                <a:lnTo>
                  <a:pt x="535533" y="887549"/>
                </a:lnTo>
                <a:lnTo>
                  <a:pt x="590410" y="932274"/>
                </a:lnTo>
                <a:lnTo>
                  <a:pt x="628502" y="946537"/>
                </a:lnTo>
                <a:lnTo>
                  <a:pt x="671428" y="955761"/>
                </a:lnTo>
                <a:lnTo>
                  <a:pt x="717484" y="960216"/>
                </a:lnTo>
                <a:lnTo>
                  <a:pt x="764968" y="960171"/>
                </a:lnTo>
                <a:lnTo>
                  <a:pt x="812177" y="955897"/>
                </a:lnTo>
                <a:lnTo>
                  <a:pt x="857410" y="947663"/>
                </a:lnTo>
                <a:lnTo>
                  <a:pt x="898963" y="935740"/>
                </a:lnTo>
                <a:lnTo>
                  <a:pt x="935135" y="920397"/>
                </a:lnTo>
                <a:lnTo>
                  <a:pt x="984523" y="880531"/>
                </a:lnTo>
                <a:lnTo>
                  <a:pt x="994334" y="856548"/>
                </a:lnTo>
                <a:close/>
              </a:path>
              <a:path w="1349375" h="960755">
                <a:moveTo>
                  <a:pt x="269471" y="95347"/>
                </a:moveTo>
                <a:lnTo>
                  <a:pt x="226695" y="99589"/>
                </a:lnTo>
                <a:lnTo>
                  <a:pt x="187524" y="108842"/>
                </a:lnTo>
                <a:lnTo>
                  <a:pt x="151984" y="122581"/>
                </a:lnTo>
                <a:lnTo>
                  <a:pt x="91906" y="161417"/>
                </a:lnTo>
                <a:lnTo>
                  <a:pt x="46679" y="211901"/>
                </a:lnTo>
                <a:lnTo>
                  <a:pt x="16517" y="269837"/>
                </a:lnTo>
                <a:lnTo>
                  <a:pt x="1640" y="331029"/>
                </a:lnTo>
                <a:lnTo>
                  <a:pt x="0" y="361534"/>
                </a:lnTo>
                <a:lnTo>
                  <a:pt x="2262" y="391280"/>
                </a:lnTo>
                <a:lnTo>
                  <a:pt x="18600" y="446394"/>
                </a:lnTo>
                <a:lnTo>
                  <a:pt x="50872" y="492173"/>
                </a:lnTo>
                <a:lnTo>
                  <a:pt x="99294" y="524423"/>
                </a:lnTo>
                <a:lnTo>
                  <a:pt x="129628" y="534163"/>
                </a:lnTo>
                <a:lnTo>
                  <a:pt x="93235" y="562025"/>
                </a:lnTo>
                <a:lnTo>
                  <a:pt x="64374" y="589993"/>
                </a:lnTo>
                <a:lnTo>
                  <a:pt x="27588" y="645541"/>
                </a:lnTo>
                <a:lnTo>
                  <a:pt x="15939" y="699394"/>
                </a:lnTo>
                <a:lnTo>
                  <a:pt x="18500" y="725244"/>
                </a:lnTo>
                <a:lnTo>
                  <a:pt x="38311" y="773907"/>
                </a:lnTo>
                <a:lnTo>
                  <a:pt x="74932" y="817347"/>
                </a:lnTo>
                <a:lnTo>
                  <a:pt x="125031" y="854150"/>
                </a:lnTo>
                <a:lnTo>
                  <a:pt x="185279" y="882905"/>
                </a:lnTo>
                <a:lnTo>
                  <a:pt x="252344" y="902201"/>
                </a:lnTo>
                <a:lnTo>
                  <a:pt x="322894" y="910625"/>
                </a:lnTo>
                <a:lnTo>
                  <a:pt x="358436" y="910319"/>
                </a:lnTo>
                <a:lnTo>
                  <a:pt x="427971" y="899788"/>
                </a:lnTo>
                <a:lnTo>
                  <a:pt x="492664" y="874856"/>
                </a:lnTo>
                <a:lnTo>
                  <a:pt x="522154" y="856548"/>
                </a:lnTo>
                <a:lnTo>
                  <a:pt x="1104105" y="856548"/>
                </a:lnTo>
                <a:lnTo>
                  <a:pt x="1161737" y="834412"/>
                </a:lnTo>
                <a:lnTo>
                  <a:pt x="1222528" y="793797"/>
                </a:lnTo>
                <a:lnTo>
                  <a:pt x="1274923" y="741538"/>
                </a:lnTo>
                <a:lnTo>
                  <a:pt x="1315674" y="681974"/>
                </a:lnTo>
                <a:lnTo>
                  <a:pt x="1341535" y="619442"/>
                </a:lnTo>
                <a:lnTo>
                  <a:pt x="1349259" y="558279"/>
                </a:lnTo>
                <a:lnTo>
                  <a:pt x="1345305" y="529566"/>
                </a:lnTo>
                <a:lnTo>
                  <a:pt x="1319735" y="478589"/>
                </a:lnTo>
                <a:lnTo>
                  <a:pt x="1267910" y="439824"/>
                </a:lnTo>
                <a:lnTo>
                  <a:pt x="1231137" y="426376"/>
                </a:lnTo>
                <a:lnTo>
                  <a:pt x="1261027" y="402256"/>
                </a:lnTo>
                <a:lnTo>
                  <a:pt x="1283324" y="376366"/>
                </a:lnTo>
                <a:lnTo>
                  <a:pt x="1298459" y="349126"/>
                </a:lnTo>
                <a:lnTo>
                  <a:pt x="1306864" y="320952"/>
                </a:lnTo>
                <a:lnTo>
                  <a:pt x="1308971" y="292263"/>
                </a:lnTo>
                <a:lnTo>
                  <a:pt x="1305212" y="263476"/>
                </a:lnTo>
                <a:lnTo>
                  <a:pt x="1281823" y="207280"/>
                </a:lnTo>
                <a:lnTo>
                  <a:pt x="1240154" y="155705"/>
                </a:lnTo>
                <a:lnTo>
                  <a:pt x="1183659" y="112093"/>
                </a:lnTo>
                <a:lnTo>
                  <a:pt x="1168742" y="103991"/>
                </a:lnTo>
                <a:lnTo>
                  <a:pt x="365725" y="103991"/>
                </a:lnTo>
                <a:lnTo>
                  <a:pt x="315823" y="96639"/>
                </a:lnTo>
                <a:lnTo>
                  <a:pt x="269471" y="95347"/>
                </a:lnTo>
                <a:close/>
              </a:path>
              <a:path w="1349375" h="960755">
                <a:moveTo>
                  <a:pt x="1104105" y="856548"/>
                </a:moveTo>
                <a:lnTo>
                  <a:pt x="994334" y="856548"/>
                </a:lnTo>
                <a:lnTo>
                  <a:pt x="1027954" y="863364"/>
                </a:lnTo>
                <a:lnTo>
                  <a:pt x="1061911" y="864016"/>
                </a:lnTo>
                <a:lnTo>
                  <a:pt x="1095797" y="859047"/>
                </a:lnTo>
                <a:lnTo>
                  <a:pt x="1104105" y="856548"/>
                </a:lnTo>
                <a:close/>
              </a:path>
              <a:path w="1349375" h="960755">
                <a:moveTo>
                  <a:pt x="616431" y="0"/>
                </a:moveTo>
                <a:lnTo>
                  <a:pt x="567512" y="836"/>
                </a:lnTo>
                <a:lnTo>
                  <a:pt x="519867" y="6079"/>
                </a:lnTo>
                <a:lnTo>
                  <a:pt x="475353" y="15887"/>
                </a:lnTo>
                <a:lnTo>
                  <a:pt x="435825" y="30421"/>
                </a:lnTo>
                <a:lnTo>
                  <a:pt x="379155" y="74313"/>
                </a:lnTo>
                <a:lnTo>
                  <a:pt x="365725" y="103991"/>
                </a:lnTo>
                <a:lnTo>
                  <a:pt x="838612" y="103991"/>
                </a:lnTo>
                <a:lnTo>
                  <a:pt x="815168" y="56270"/>
                </a:lnTo>
                <a:lnTo>
                  <a:pt x="752271" y="22313"/>
                </a:lnTo>
                <a:lnTo>
                  <a:pt x="710667" y="10899"/>
                </a:lnTo>
                <a:lnTo>
                  <a:pt x="664768" y="3407"/>
                </a:lnTo>
                <a:lnTo>
                  <a:pt x="616431" y="0"/>
                </a:lnTo>
                <a:close/>
              </a:path>
              <a:path w="1349375" h="960755">
                <a:moveTo>
                  <a:pt x="1000235" y="59835"/>
                </a:moveTo>
                <a:lnTo>
                  <a:pt x="959774" y="62457"/>
                </a:lnTo>
                <a:lnTo>
                  <a:pt x="919061" y="70412"/>
                </a:lnTo>
                <a:lnTo>
                  <a:pt x="878530" y="84117"/>
                </a:lnTo>
                <a:lnTo>
                  <a:pt x="838612" y="103991"/>
                </a:lnTo>
                <a:lnTo>
                  <a:pt x="1168742" y="103991"/>
                </a:lnTo>
                <a:lnTo>
                  <a:pt x="1115793" y="79787"/>
                </a:lnTo>
                <a:lnTo>
                  <a:pt x="1078677" y="68917"/>
                </a:lnTo>
                <a:lnTo>
                  <a:pt x="1040013" y="62127"/>
                </a:lnTo>
                <a:lnTo>
                  <a:pt x="1000235" y="5983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0960" y="880143"/>
            <a:ext cx="1348740" cy="960755"/>
          </a:xfrm>
          <a:custGeom>
            <a:avLst/>
            <a:gdLst/>
            <a:ahLst/>
            <a:cxnLst/>
            <a:rect l="l" t="t" r="r" b="b"/>
            <a:pathLst>
              <a:path w="1348739" h="960755">
                <a:moveTo>
                  <a:pt x="132882" y="538577"/>
                </a:moveTo>
                <a:lnTo>
                  <a:pt x="75214" y="513568"/>
                </a:lnTo>
                <a:lnTo>
                  <a:pt x="34002" y="473130"/>
                </a:lnTo>
                <a:lnTo>
                  <a:pt x="9009" y="421439"/>
                </a:lnTo>
                <a:lnTo>
                  <a:pt x="0" y="362672"/>
                </a:lnTo>
                <a:lnTo>
                  <a:pt x="1414" y="331940"/>
                </a:lnTo>
                <a:lnTo>
                  <a:pt x="15936" y="270389"/>
                </a:lnTo>
                <a:lnTo>
                  <a:pt x="45849" y="212203"/>
                </a:lnTo>
                <a:lnTo>
                  <a:pt x="90918" y="161559"/>
                </a:lnTo>
                <a:lnTo>
                  <a:pt x="150906" y="122633"/>
                </a:lnTo>
                <a:lnTo>
                  <a:pt x="225577" y="99601"/>
                </a:lnTo>
                <a:lnTo>
                  <a:pt x="268344" y="95351"/>
                </a:lnTo>
                <a:lnTo>
                  <a:pt x="314694" y="96640"/>
                </a:lnTo>
                <a:lnTo>
                  <a:pt x="364596" y="103992"/>
                </a:lnTo>
                <a:lnTo>
                  <a:pt x="378026" y="74313"/>
                </a:lnTo>
                <a:lnTo>
                  <a:pt x="434696" y="30421"/>
                </a:lnTo>
                <a:lnTo>
                  <a:pt x="474223" y="15887"/>
                </a:lnTo>
                <a:lnTo>
                  <a:pt x="518738" y="6079"/>
                </a:lnTo>
                <a:lnTo>
                  <a:pt x="566383" y="836"/>
                </a:lnTo>
                <a:lnTo>
                  <a:pt x="615302" y="0"/>
                </a:lnTo>
                <a:lnTo>
                  <a:pt x="663639" y="3407"/>
                </a:lnTo>
                <a:lnTo>
                  <a:pt x="709537" y="10899"/>
                </a:lnTo>
                <a:lnTo>
                  <a:pt x="751141" y="22313"/>
                </a:lnTo>
                <a:lnTo>
                  <a:pt x="786594" y="37491"/>
                </a:lnTo>
                <a:lnTo>
                  <a:pt x="831621" y="78491"/>
                </a:lnTo>
                <a:lnTo>
                  <a:pt x="837482" y="103992"/>
                </a:lnTo>
                <a:lnTo>
                  <a:pt x="877401" y="84118"/>
                </a:lnTo>
                <a:lnTo>
                  <a:pt x="917932" y="70412"/>
                </a:lnTo>
                <a:lnTo>
                  <a:pt x="958644" y="62457"/>
                </a:lnTo>
                <a:lnTo>
                  <a:pt x="999105" y="59835"/>
                </a:lnTo>
                <a:lnTo>
                  <a:pt x="1038884" y="62127"/>
                </a:lnTo>
                <a:lnTo>
                  <a:pt x="1077547" y="68917"/>
                </a:lnTo>
                <a:lnTo>
                  <a:pt x="1114664" y="79787"/>
                </a:lnTo>
                <a:lnTo>
                  <a:pt x="1182529" y="112093"/>
                </a:lnTo>
                <a:lnTo>
                  <a:pt x="1239024" y="155705"/>
                </a:lnTo>
                <a:lnTo>
                  <a:pt x="1280694" y="207280"/>
                </a:lnTo>
                <a:lnTo>
                  <a:pt x="1304082" y="263476"/>
                </a:lnTo>
                <a:lnTo>
                  <a:pt x="1307841" y="292263"/>
                </a:lnTo>
                <a:lnTo>
                  <a:pt x="1305734" y="320952"/>
                </a:lnTo>
                <a:lnTo>
                  <a:pt x="1297329" y="349126"/>
                </a:lnTo>
                <a:lnTo>
                  <a:pt x="1282194" y="376366"/>
                </a:lnTo>
                <a:lnTo>
                  <a:pt x="1259898" y="402256"/>
                </a:lnTo>
                <a:lnTo>
                  <a:pt x="1230008" y="426376"/>
                </a:lnTo>
                <a:lnTo>
                  <a:pt x="1266780" y="439824"/>
                </a:lnTo>
                <a:lnTo>
                  <a:pt x="1318605" y="478589"/>
                </a:lnTo>
                <a:lnTo>
                  <a:pt x="1344175" y="529566"/>
                </a:lnTo>
                <a:lnTo>
                  <a:pt x="1348130" y="558279"/>
                </a:lnTo>
                <a:lnTo>
                  <a:pt x="1346738" y="588418"/>
                </a:lnTo>
                <a:lnTo>
                  <a:pt x="1329540" y="650808"/>
                </a:lnTo>
                <a:lnTo>
                  <a:pt x="1295828" y="712398"/>
                </a:lnTo>
                <a:lnTo>
                  <a:pt x="1248849" y="768852"/>
                </a:lnTo>
                <a:lnTo>
                  <a:pt x="1191850" y="815831"/>
                </a:lnTo>
                <a:lnTo>
                  <a:pt x="1128079" y="848998"/>
                </a:lnTo>
                <a:lnTo>
                  <a:pt x="1060781" y="864016"/>
                </a:lnTo>
                <a:lnTo>
                  <a:pt x="1026825" y="863364"/>
                </a:lnTo>
                <a:lnTo>
                  <a:pt x="993205" y="856548"/>
                </a:lnTo>
                <a:lnTo>
                  <a:pt x="983393" y="880531"/>
                </a:lnTo>
                <a:lnTo>
                  <a:pt x="934005" y="920397"/>
                </a:lnTo>
                <a:lnTo>
                  <a:pt x="897834" y="935740"/>
                </a:lnTo>
                <a:lnTo>
                  <a:pt x="856280" y="947663"/>
                </a:lnTo>
                <a:lnTo>
                  <a:pt x="811048" y="955897"/>
                </a:lnTo>
                <a:lnTo>
                  <a:pt x="763838" y="960171"/>
                </a:lnTo>
                <a:lnTo>
                  <a:pt x="716354" y="960216"/>
                </a:lnTo>
                <a:lnTo>
                  <a:pt x="670298" y="955761"/>
                </a:lnTo>
                <a:lnTo>
                  <a:pt x="627373" y="946537"/>
                </a:lnTo>
                <a:lnTo>
                  <a:pt x="589280" y="932274"/>
                </a:lnTo>
                <a:lnTo>
                  <a:pt x="534404" y="887549"/>
                </a:lnTo>
                <a:lnTo>
                  <a:pt x="521024" y="856548"/>
                </a:lnTo>
                <a:lnTo>
                  <a:pt x="491535" y="874856"/>
                </a:lnTo>
                <a:lnTo>
                  <a:pt x="426849" y="899795"/>
                </a:lnTo>
                <a:lnTo>
                  <a:pt x="357342" y="910354"/>
                </a:lnTo>
                <a:lnTo>
                  <a:pt x="321826" y="910686"/>
                </a:lnTo>
                <a:lnTo>
                  <a:pt x="286358" y="907957"/>
                </a:lnTo>
                <a:lnTo>
                  <a:pt x="217242" y="894030"/>
                </a:lnTo>
                <a:lnTo>
                  <a:pt x="153339" y="869998"/>
                </a:lnTo>
                <a:lnTo>
                  <a:pt x="97992" y="837287"/>
                </a:lnTo>
                <a:lnTo>
                  <a:pt x="54546" y="797322"/>
                </a:lnTo>
                <a:lnTo>
                  <a:pt x="26345" y="751528"/>
                </a:lnTo>
                <a:lnTo>
                  <a:pt x="16733" y="701332"/>
                </a:lnTo>
                <a:lnTo>
                  <a:pt x="19944" y="675027"/>
                </a:lnTo>
                <a:lnTo>
                  <a:pt x="29056" y="648157"/>
                </a:lnTo>
                <a:lnTo>
                  <a:pt x="44488" y="620899"/>
                </a:lnTo>
                <a:lnTo>
                  <a:pt x="66658" y="593430"/>
                </a:lnTo>
                <a:lnTo>
                  <a:pt x="95983" y="565930"/>
                </a:lnTo>
                <a:lnTo>
                  <a:pt x="132882" y="538577"/>
                </a:lnTo>
                <a:close/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75731" y="1040749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46171" y="0"/>
                </a:moveTo>
                <a:lnTo>
                  <a:pt x="300926" y="0"/>
                </a:lnTo>
                <a:lnTo>
                  <a:pt x="256035" y="6280"/>
                </a:lnTo>
                <a:lnTo>
                  <a:pt x="212209" y="18842"/>
                </a:lnTo>
                <a:lnTo>
                  <a:pt x="170156" y="37684"/>
                </a:lnTo>
                <a:lnTo>
                  <a:pt x="130587" y="62806"/>
                </a:lnTo>
                <a:lnTo>
                  <a:pt x="94210" y="94210"/>
                </a:lnTo>
                <a:lnTo>
                  <a:pt x="62807" y="130587"/>
                </a:lnTo>
                <a:lnTo>
                  <a:pt x="37684" y="170156"/>
                </a:lnTo>
                <a:lnTo>
                  <a:pt x="18842" y="212209"/>
                </a:lnTo>
                <a:lnTo>
                  <a:pt x="6280" y="256035"/>
                </a:lnTo>
                <a:lnTo>
                  <a:pt x="0" y="300926"/>
                </a:lnTo>
                <a:lnTo>
                  <a:pt x="0" y="346171"/>
                </a:lnTo>
                <a:lnTo>
                  <a:pt x="6280" y="391062"/>
                </a:lnTo>
                <a:lnTo>
                  <a:pt x="18842" y="434889"/>
                </a:lnTo>
                <a:lnTo>
                  <a:pt x="37684" y="476941"/>
                </a:lnTo>
                <a:lnTo>
                  <a:pt x="62807" y="516511"/>
                </a:lnTo>
                <a:lnTo>
                  <a:pt x="94210" y="552887"/>
                </a:lnTo>
                <a:lnTo>
                  <a:pt x="130587" y="584291"/>
                </a:lnTo>
                <a:lnTo>
                  <a:pt x="170156" y="609414"/>
                </a:lnTo>
                <a:lnTo>
                  <a:pt x="212209" y="628256"/>
                </a:lnTo>
                <a:lnTo>
                  <a:pt x="256035" y="640817"/>
                </a:lnTo>
                <a:lnTo>
                  <a:pt x="300926" y="647098"/>
                </a:lnTo>
                <a:lnTo>
                  <a:pt x="346171" y="647098"/>
                </a:lnTo>
                <a:lnTo>
                  <a:pt x="391062" y="640817"/>
                </a:lnTo>
                <a:lnTo>
                  <a:pt x="434888" y="628256"/>
                </a:lnTo>
                <a:lnTo>
                  <a:pt x="476941" y="609414"/>
                </a:lnTo>
                <a:lnTo>
                  <a:pt x="516511" y="584291"/>
                </a:lnTo>
                <a:lnTo>
                  <a:pt x="552887" y="552887"/>
                </a:lnTo>
                <a:lnTo>
                  <a:pt x="584291" y="516511"/>
                </a:lnTo>
                <a:lnTo>
                  <a:pt x="609413" y="476941"/>
                </a:lnTo>
                <a:lnTo>
                  <a:pt x="628256" y="434889"/>
                </a:lnTo>
                <a:lnTo>
                  <a:pt x="640817" y="391062"/>
                </a:lnTo>
                <a:lnTo>
                  <a:pt x="647098" y="346171"/>
                </a:lnTo>
                <a:lnTo>
                  <a:pt x="647098" y="300926"/>
                </a:lnTo>
                <a:lnTo>
                  <a:pt x="640817" y="256035"/>
                </a:lnTo>
                <a:lnTo>
                  <a:pt x="628256" y="212209"/>
                </a:lnTo>
                <a:lnTo>
                  <a:pt x="609413" y="170156"/>
                </a:lnTo>
                <a:lnTo>
                  <a:pt x="584291" y="130587"/>
                </a:lnTo>
                <a:lnTo>
                  <a:pt x="552887" y="94210"/>
                </a:lnTo>
                <a:lnTo>
                  <a:pt x="516511" y="62806"/>
                </a:lnTo>
                <a:lnTo>
                  <a:pt x="476941" y="37684"/>
                </a:lnTo>
                <a:lnTo>
                  <a:pt x="434888" y="18842"/>
                </a:lnTo>
                <a:lnTo>
                  <a:pt x="391062" y="6280"/>
                </a:lnTo>
                <a:lnTo>
                  <a:pt x="346171" y="0"/>
                </a:lnTo>
                <a:close/>
              </a:path>
            </a:pathLst>
          </a:custGeom>
          <a:solidFill>
            <a:srgbClr val="008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5731" y="104075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552887" y="94210"/>
                </a:moveTo>
                <a:lnTo>
                  <a:pt x="584291" y="130587"/>
                </a:lnTo>
                <a:lnTo>
                  <a:pt x="609413" y="170156"/>
                </a:lnTo>
                <a:lnTo>
                  <a:pt x="628256" y="212209"/>
                </a:lnTo>
                <a:lnTo>
                  <a:pt x="640817" y="256035"/>
                </a:lnTo>
                <a:lnTo>
                  <a:pt x="647098" y="300926"/>
                </a:lnTo>
                <a:lnTo>
                  <a:pt x="647098" y="346171"/>
                </a:lnTo>
                <a:lnTo>
                  <a:pt x="640817" y="391062"/>
                </a:lnTo>
                <a:lnTo>
                  <a:pt x="628256" y="434889"/>
                </a:lnTo>
                <a:lnTo>
                  <a:pt x="609413" y="476941"/>
                </a:lnTo>
                <a:lnTo>
                  <a:pt x="584291" y="516511"/>
                </a:lnTo>
                <a:lnTo>
                  <a:pt x="552887" y="552887"/>
                </a:lnTo>
                <a:lnTo>
                  <a:pt x="516511" y="584291"/>
                </a:lnTo>
                <a:lnTo>
                  <a:pt x="476941" y="609414"/>
                </a:lnTo>
                <a:lnTo>
                  <a:pt x="434888" y="628256"/>
                </a:lnTo>
                <a:lnTo>
                  <a:pt x="391062" y="640817"/>
                </a:lnTo>
                <a:lnTo>
                  <a:pt x="346171" y="647098"/>
                </a:lnTo>
                <a:lnTo>
                  <a:pt x="300926" y="647098"/>
                </a:lnTo>
                <a:lnTo>
                  <a:pt x="256035" y="640817"/>
                </a:lnTo>
                <a:lnTo>
                  <a:pt x="212209" y="628256"/>
                </a:lnTo>
                <a:lnTo>
                  <a:pt x="170156" y="609414"/>
                </a:lnTo>
                <a:lnTo>
                  <a:pt x="130587" y="584291"/>
                </a:lnTo>
                <a:lnTo>
                  <a:pt x="94210" y="552887"/>
                </a:lnTo>
                <a:lnTo>
                  <a:pt x="62807" y="516511"/>
                </a:lnTo>
                <a:lnTo>
                  <a:pt x="37684" y="476941"/>
                </a:lnTo>
                <a:lnTo>
                  <a:pt x="18842" y="434889"/>
                </a:lnTo>
                <a:lnTo>
                  <a:pt x="6280" y="391062"/>
                </a:lnTo>
                <a:lnTo>
                  <a:pt x="0" y="346171"/>
                </a:lnTo>
                <a:lnTo>
                  <a:pt x="0" y="300926"/>
                </a:lnTo>
                <a:lnTo>
                  <a:pt x="6280" y="256035"/>
                </a:lnTo>
                <a:lnTo>
                  <a:pt x="18842" y="212209"/>
                </a:lnTo>
                <a:lnTo>
                  <a:pt x="37684" y="170156"/>
                </a:lnTo>
                <a:lnTo>
                  <a:pt x="62807" y="130587"/>
                </a:lnTo>
                <a:lnTo>
                  <a:pt x="94210" y="94210"/>
                </a:lnTo>
                <a:lnTo>
                  <a:pt x="130587" y="62807"/>
                </a:lnTo>
                <a:lnTo>
                  <a:pt x="170156" y="37684"/>
                </a:lnTo>
                <a:lnTo>
                  <a:pt x="212209" y="18842"/>
                </a:lnTo>
                <a:lnTo>
                  <a:pt x="256035" y="6280"/>
                </a:lnTo>
                <a:lnTo>
                  <a:pt x="300926" y="0"/>
                </a:lnTo>
                <a:lnTo>
                  <a:pt x="346171" y="0"/>
                </a:lnTo>
                <a:lnTo>
                  <a:pt x="391062" y="6280"/>
                </a:lnTo>
                <a:lnTo>
                  <a:pt x="434888" y="18842"/>
                </a:lnTo>
                <a:lnTo>
                  <a:pt x="476941" y="37684"/>
                </a:lnTo>
                <a:lnTo>
                  <a:pt x="516511" y="62807"/>
                </a:lnTo>
                <a:lnTo>
                  <a:pt x="552887" y="94210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344512" y="649807"/>
            <a:ext cx="735330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0" dirty="0">
                <a:latin typeface="Helvetica Neue"/>
                <a:cs typeface="Helvetica Neue"/>
              </a:rPr>
              <a:t>Less</a:t>
            </a:r>
            <a:r>
              <a:rPr sz="1100" b="1" spc="-75" dirty="0">
                <a:latin typeface="Helvetica Neue"/>
                <a:cs typeface="Helvetica Neue"/>
              </a:rPr>
              <a:t> </a:t>
            </a:r>
            <a:r>
              <a:rPr sz="1100" b="1" spc="15" dirty="0">
                <a:latin typeface="Helvetica Neue"/>
                <a:cs typeface="Helvetica Neue"/>
              </a:rPr>
              <a:t>good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328213" y="1127580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4" h="456565">
                <a:moveTo>
                  <a:pt x="228047" y="0"/>
                </a:moveTo>
                <a:lnTo>
                  <a:pt x="184492" y="4174"/>
                </a:lnTo>
                <a:lnTo>
                  <a:pt x="142233" y="16698"/>
                </a:lnTo>
                <a:lnTo>
                  <a:pt x="102568" y="37571"/>
                </a:lnTo>
                <a:lnTo>
                  <a:pt x="66793" y="66793"/>
                </a:lnTo>
                <a:lnTo>
                  <a:pt x="37571" y="102568"/>
                </a:lnTo>
                <a:lnTo>
                  <a:pt x="16698" y="142233"/>
                </a:lnTo>
                <a:lnTo>
                  <a:pt x="4174" y="184492"/>
                </a:lnTo>
                <a:lnTo>
                  <a:pt x="0" y="228047"/>
                </a:lnTo>
                <a:lnTo>
                  <a:pt x="4174" y="271603"/>
                </a:lnTo>
                <a:lnTo>
                  <a:pt x="16698" y="313862"/>
                </a:lnTo>
                <a:lnTo>
                  <a:pt x="37571" y="353527"/>
                </a:lnTo>
                <a:lnTo>
                  <a:pt x="66793" y="389301"/>
                </a:lnTo>
                <a:lnTo>
                  <a:pt x="102568" y="418523"/>
                </a:lnTo>
                <a:lnTo>
                  <a:pt x="142233" y="439396"/>
                </a:lnTo>
                <a:lnTo>
                  <a:pt x="184492" y="451920"/>
                </a:lnTo>
                <a:lnTo>
                  <a:pt x="228047" y="456095"/>
                </a:lnTo>
                <a:lnTo>
                  <a:pt x="271603" y="451920"/>
                </a:lnTo>
                <a:lnTo>
                  <a:pt x="313862" y="439396"/>
                </a:lnTo>
                <a:lnTo>
                  <a:pt x="353527" y="418523"/>
                </a:lnTo>
                <a:lnTo>
                  <a:pt x="389301" y="389301"/>
                </a:lnTo>
                <a:lnTo>
                  <a:pt x="418523" y="353527"/>
                </a:lnTo>
                <a:lnTo>
                  <a:pt x="439396" y="313862"/>
                </a:lnTo>
                <a:lnTo>
                  <a:pt x="451920" y="271603"/>
                </a:lnTo>
                <a:lnTo>
                  <a:pt x="456095" y="228047"/>
                </a:lnTo>
                <a:lnTo>
                  <a:pt x="451920" y="184492"/>
                </a:lnTo>
                <a:lnTo>
                  <a:pt x="439396" y="142233"/>
                </a:lnTo>
                <a:lnTo>
                  <a:pt x="418523" y="102568"/>
                </a:lnTo>
                <a:lnTo>
                  <a:pt x="389301" y="66793"/>
                </a:lnTo>
                <a:lnTo>
                  <a:pt x="353527" y="37571"/>
                </a:lnTo>
                <a:lnTo>
                  <a:pt x="313862" y="16698"/>
                </a:lnTo>
                <a:lnTo>
                  <a:pt x="271603" y="4174"/>
                </a:lnTo>
                <a:lnTo>
                  <a:pt x="228047" y="0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8213" y="1127580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4" h="456565">
                <a:moveTo>
                  <a:pt x="389301" y="66793"/>
                </a:moveTo>
                <a:lnTo>
                  <a:pt x="418523" y="102568"/>
                </a:lnTo>
                <a:lnTo>
                  <a:pt x="439396" y="142233"/>
                </a:lnTo>
                <a:lnTo>
                  <a:pt x="451920" y="184491"/>
                </a:lnTo>
                <a:lnTo>
                  <a:pt x="456095" y="228047"/>
                </a:lnTo>
                <a:lnTo>
                  <a:pt x="451920" y="271603"/>
                </a:lnTo>
                <a:lnTo>
                  <a:pt x="439396" y="313861"/>
                </a:lnTo>
                <a:lnTo>
                  <a:pt x="418523" y="353526"/>
                </a:lnTo>
                <a:lnTo>
                  <a:pt x="389301" y="389301"/>
                </a:lnTo>
                <a:lnTo>
                  <a:pt x="353527" y="418523"/>
                </a:lnTo>
                <a:lnTo>
                  <a:pt x="313862" y="439396"/>
                </a:lnTo>
                <a:lnTo>
                  <a:pt x="271603" y="451920"/>
                </a:lnTo>
                <a:lnTo>
                  <a:pt x="228047" y="456095"/>
                </a:lnTo>
                <a:lnTo>
                  <a:pt x="184492" y="451920"/>
                </a:lnTo>
                <a:lnTo>
                  <a:pt x="142233" y="439396"/>
                </a:lnTo>
                <a:lnTo>
                  <a:pt x="102568" y="418523"/>
                </a:lnTo>
                <a:lnTo>
                  <a:pt x="66793" y="389301"/>
                </a:lnTo>
                <a:lnTo>
                  <a:pt x="37571" y="353526"/>
                </a:lnTo>
                <a:lnTo>
                  <a:pt x="16698" y="313861"/>
                </a:lnTo>
                <a:lnTo>
                  <a:pt x="4174" y="271603"/>
                </a:lnTo>
                <a:lnTo>
                  <a:pt x="0" y="228047"/>
                </a:lnTo>
                <a:lnTo>
                  <a:pt x="4174" y="184491"/>
                </a:lnTo>
                <a:lnTo>
                  <a:pt x="16698" y="142233"/>
                </a:lnTo>
                <a:lnTo>
                  <a:pt x="37571" y="102568"/>
                </a:lnTo>
                <a:lnTo>
                  <a:pt x="66793" y="66793"/>
                </a:lnTo>
                <a:lnTo>
                  <a:pt x="102568" y="37571"/>
                </a:lnTo>
                <a:lnTo>
                  <a:pt x="142233" y="16698"/>
                </a:lnTo>
                <a:lnTo>
                  <a:pt x="184492" y="4174"/>
                </a:lnTo>
                <a:lnTo>
                  <a:pt x="228047" y="0"/>
                </a:lnTo>
                <a:lnTo>
                  <a:pt x="271603" y="4174"/>
                </a:lnTo>
                <a:lnTo>
                  <a:pt x="313862" y="16698"/>
                </a:lnTo>
                <a:lnTo>
                  <a:pt x="353527" y="37571"/>
                </a:lnTo>
                <a:lnTo>
                  <a:pt x="389301" y="66793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47732" y="1528095"/>
            <a:ext cx="2619375" cy="64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9155" marR="746125" indent="240665">
              <a:lnSpc>
                <a:spcPct val="103200"/>
              </a:lnSpc>
            </a:pPr>
            <a:r>
              <a:rPr sz="1000" spc="5" dirty="0">
                <a:solidFill>
                  <a:srgbClr val="FF8AD8"/>
                </a:solidFill>
                <a:latin typeface="Helvetica Neue"/>
                <a:cs typeface="Helvetica Neue"/>
              </a:rPr>
              <a:t>what you  want to</a:t>
            </a:r>
            <a:r>
              <a:rPr sz="1000" spc="-80" dirty="0">
                <a:solidFill>
                  <a:srgbClr val="FF8AD8"/>
                </a:solidFill>
                <a:latin typeface="Helvetica Neue"/>
                <a:cs typeface="Helvetica Neue"/>
              </a:rPr>
              <a:t> </a:t>
            </a:r>
            <a:r>
              <a:rPr sz="1000" dirty="0">
                <a:solidFill>
                  <a:srgbClr val="FF8AD8"/>
                </a:solidFill>
                <a:latin typeface="Helvetica Neue"/>
                <a:cs typeface="Helvetica Neue"/>
              </a:rPr>
              <a:t>represent</a:t>
            </a:r>
            <a:endParaRPr sz="1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5" dirty="0">
                <a:solidFill>
                  <a:srgbClr val="008F51"/>
                </a:solidFill>
                <a:latin typeface="Helvetica Neue"/>
                <a:cs typeface="Helvetica Neue"/>
              </a:rPr>
              <a:t>what you do/can </a:t>
            </a:r>
            <a:r>
              <a:rPr sz="1000" dirty="0">
                <a:solidFill>
                  <a:srgbClr val="008F51"/>
                </a:solidFill>
                <a:latin typeface="Helvetica Neue"/>
                <a:cs typeface="Helvetica Neue"/>
              </a:rPr>
              <a:t>represent </a:t>
            </a:r>
            <a:r>
              <a:rPr sz="1000" spc="5" dirty="0">
                <a:solidFill>
                  <a:srgbClr val="008F51"/>
                </a:solidFill>
                <a:latin typeface="Helvetica Neue"/>
                <a:cs typeface="Helvetica Neue"/>
              </a:rPr>
              <a:t>with the</a:t>
            </a:r>
            <a:r>
              <a:rPr sz="1000" spc="-50" dirty="0">
                <a:solidFill>
                  <a:srgbClr val="008F51"/>
                </a:solidFill>
                <a:latin typeface="Helvetica Neue"/>
                <a:cs typeface="Helvetica Neue"/>
              </a:rPr>
              <a:t> </a:t>
            </a:r>
            <a:r>
              <a:rPr sz="1000" spc="5" dirty="0">
                <a:solidFill>
                  <a:srgbClr val="008F51"/>
                </a:solidFill>
                <a:latin typeface="Helvetica Neue"/>
                <a:cs typeface="Helvetica Neue"/>
              </a:rPr>
              <a:t>language</a:t>
            </a:r>
            <a:endParaRPr sz="1000">
              <a:latin typeface="Helvetica Neue"/>
              <a:cs typeface="Helvetica Neue"/>
            </a:endParaRPr>
          </a:p>
          <a:p>
            <a:pPr marL="144780" algn="ctr">
              <a:lnSpc>
                <a:spcPct val="100000"/>
              </a:lnSpc>
              <a:spcBef>
                <a:spcPts val="75"/>
              </a:spcBef>
            </a:pPr>
            <a:r>
              <a:rPr sz="1000" spc="5" dirty="0">
                <a:solidFill>
                  <a:srgbClr val="C0C0C0"/>
                </a:solidFill>
                <a:latin typeface="Helvetica Neue"/>
                <a:cs typeface="Helvetica Neue"/>
              </a:rPr>
              <a:t>Universe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72215" y="1370147"/>
            <a:ext cx="762635" cy="263525"/>
          </a:xfrm>
          <a:custGeom>
            <a:avLst/>
            <a:gdLst/>
            <a:ahLst/>
            <a:cxnLst/>
            <a:rect l="l" t="t" r="r" b="b"/>
            <a:pathLst>
              <a:path w="762635" h="263525">
                <a:moveTo>
                  <a:pt x="0" y="0"/>
                </a:moveTo>
                <a:lnTo>
                  <a:pt x="762600" y="262965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18131" y="1351498"/>
            <a:ext cx="54610" cy="19050"/>
          </a:xfrm>
          <a:custGeom>
            <a:avLst/>
            <a:gdLst/>
            <a:ahLst/>
            <a:cxnLst/>
            <a:rect l="l" t="t" r="r" b="b"/>
            <a:pathLst>
              <a:path w="54609" h="19050">
                <a:moveTo>
                  <a:pt x="0" y="0"/>
                </a:moveTo>
                <a:lnTo>
                  <a:pt x="54083" y="18649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18131" y="1349866"/>
            <a:ext cx="61594" cy="40640"/>
          </a:xfrm>
          <a:custGeom>
            <a:avLst/>
            <a:gdLst/>
            <a:ahLst/>
            <a:cxnLst/>
            <a:rect l="l" t="t" r="r" b="b"/>
            <a:pathLst>
              <a:path w="61594" h="40640">
                <a:moveTo>
                  <a:pt x="47090" y="40562"/>
                </a:moveTo>
                <a:lnTo>
                  <a:pt x="0" y="1631"/>
                </a:lnTo>
                <a:lnTo>
                  <a:pt x="61076" y="0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95427" y="1418187"/>
            <a:ext cx="663575" cy="260350"/>
          </a:xfrm>
          <a:custGeom>
            <a:avLst/>
            <a:gdLst/>
            <a:ahLst/>
            <a:cxnLst/>
            <a:rect l="l" t="t" r="r" b="b"/>
            <a:pathLst>
              <a:path w="663575" h="260350">
                <a:moveTo>
                  <a:pt x="663504" y="0"/>
                </a:moveTo>
                <a:lnTo>
                  <a:pt x="0" y="260197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58932" y="1397301"/>
            <a:ext cx="53340" cy="20955"/>
          </a:xfrm>
          <a:custGeom>
            <a:avLst/>
            <a:gdLst/>
            <a:ahLst/>
            <a:cxnLst/>
            <a:rect l="l" t="t" r="r" b="b"/>
            <a:pathLst>
              <a:path w="53339" h="20955">
                <a:moveTo>
                  <a:pt x="53260" y="0"/>
                </a:moveTo>
                <a:lnTo>
                  <a:pt x="0" y="20886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1099" y="1397301"/>
            <a:ext cx="61594" cy="41275"/>
          </a:xfrm>
          <a:custGeom>
            <a:avLst/>
            <a:gdLst/>
            <a:ahLst/>
            <a:cxnLst/>
            <a:rect l="l" t="t" r="r" b="b"/>
            <a:pathLst>
              <a:path w="61595" h="41275">
                <a:moveTo>
                  <a:pt x="0" y="913"/>
                </a:moveTo>
                <a:lnTo>
                  <a:pt x="61092" y="0"/>
                </a:lnTo>
                <a:lnTo>
                  <a:pt x="15665" y="40858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63916" y="1645510"/>
            <a:ext cx="162560" cy="196215"/>
          </a:xfrm>
          <a:custGeom>
            <a:avLst/>
            <a:gdLst/>
            <a:ahLst/>
            <a:cxnLst/>
            <a:rect l="l" t="t" r="r" b="b"/>
            <a:pathLst>
              <a:path w="162560" h="196214">
                <a:moveTo>
                  <a:pt x="162213" y="0"/>
                </a:moveTo>
                <a:lnTo>
                  <a:pt x="0" y="195774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26129" y="1601457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29" h="44450">
                <a:moveTo>
                  <a:pt x="36500" y="0"/>
                </a:moveTo>
                <a:lnTo>
                  <a:pt x="0" y="44052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09610" y="1601457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0" y="30364"/>
                </a:moveTo>
                <a:lnTo>
                  <a:pt x="53019" y="0"/>
                </a:lnTo>
                <a:lnTo>
                  <a:pt x="33038" y="57739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25086" y="1585129"/>
            <a:ext cx="267335" cy="291465"/>
          </a:xfrm>
          <a:custGeom>
            <a:avLst/>
            <a:gdLst/>
            <a:ahLst/>
            <a:cxnLst/>
            <a:rect l="l" t="t" r="r" b="b"/>
            <a:pathLst>
              <a:path w="267334" h="291464">
                <a:moveTo>
                  <a:pt x="0" y="0"/>
                </a:moveTo>
                <a:lnTo>
                  <a:pt x="266811" y="291065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86429" y="1542957"/>
            <a:ext cx="38735" cy="42545"/>
          </a:xfrm>
          <a:custGeom>
            <a:avLst/>
            <a:gdLst/>
            <a:ahLst/>
            <a:cxnLst/>
            <a:rect l="l" t="t" r="r" b="b"/>
            <a:pathLst>
              <a:path w="38734" h="42544">
                <a:moveTo>
                  <a:pt x="0" y="0"/>
                </a:moveTo>
                <a:lnTo>
                  <a:pt x="38657" y="42172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86429" y="1542957"/>
            <a:ext cx="54610" cy="57150"/>
          </a:xfrm>
          <a:custGeom>
            <a:avLst/>
            <a:gdLst/>
            <a:ahLst/>
            <a:cxnLst/>
            <a:rect l="l" t="t" r="r" b="b"/>
            <a:pathLst>
              <a:path w="54609" h="57150">
                <a:moveTo>
                  <a:pt x="22843" y="56668"/>
                </a:moveTo>
                <a:lnTo>
                  <a:pt x="0" y="0"/>
                </a:lnTo>
                <a:lnTo>
                  <a:pt x="54472" y="27675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21720" y="1799348"/>
            <a:ext cx="1061720" cy="318770"/>
          </a:xfrm>
          <a:custGeom>
            <a:avLst/>
            <a:gdLst/>
            <a:ahLst/>
            <a:cxnLst/>
            <a:rect l="l" t="t" r="r" b="b"/>
            <a:pathLst>
              <a:path w="1061720" h="318769">
                <a:moveTo>
                  <a:pt x="0" y="316880"/>
                </a:moveTo>
                <a:lnTo>
                  <a:pt x="46675" y="317248"/>
                </a:lnTo>
                <a:lnTo>
                  <a:pt x="99657" y="317543"/>
                </a:lnTo>
                <a:lnTo>
                  <a:pt x="157102" y="317773"/>
                </a:lnTo>
                <a:lnTo>
                  <a:pt x="217165" y="317945"/>
                </a:lnTo>
                <a:lnTo>
                  <a:pt x="277999" y="318069"/>
                </a:lnTo>
                <a:lnTo>
                  <a:pt x="337761" y="318152"/>
                </a:lnTo>
                <a:lnTo>
                  <a:pt x="394605" y="318202"/>
                </a:lnTo>
                <a:lnTo>
                  <a:pt x="446687" y="318228"/>
                </a:lnTo>
                <a:lnTo>
                  <a:pt x="492161" y="318238"/>
                </a:lnTo>
                <a:lnTo>
                  <a:pt x="529182" y="318239"/>
                </a:lnTo>
                <a:lnTo>
                  <a:pt x="576573" y="317511"/>
                </a:lnTo>
                <a:lnTo>
                  <a:pt x="626271" y="315327"/>
                </a:lnTo>
                <a:lnTo>
                  <a:pt x="677476" y="311683"/>
                </a:lnTo>
                <a:lnTo>
                  <a:pt x="729389" y="306579"/>
                </a:lnTo>
                <a:lnTo>
                  <a:pt x="781209" y="300013"/>
                </a:lnTo>
                <a:lnTo>
                  <a:pt x="832137" y="291981"/>
                </a:lnTo>
                <a:lnTo>
                  <a:pt x="881375" y="282484"/>
                </a:lnTo>
                <a:lnTo>
                  <a:pt x="919716" y="267601"/>
                </a:lnTo>
                <a:lnTo>
                  <a:pt x="952559" y="241592"/>
                </a:lnTo>
                <a:lnTo>
                  <a:pt x="980677" y="206037"/>
                </a:lnTo>
                <a:lnTo>
                  <a:pt x="1004844" y="162519"/>
                </a:lnTo>
                <a:lnTo>
                  <a:pt x="1025834" y="112619"/>
                </a:lnTo>
                <a:lnTo>
                  <a:pt x="1044420" y="57918"/>
                </a:lnTo>
                <a:lnTo>
                  <a:pt x="1061375" y="0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62387" y="1744095"/>
            <a:ext cx="41910" cy="60960"/>
          </a:xfrm>
          <a:custGeom>
            <a:avLst/>
            <a:gdLst/>
            <a:ahLst/>
            <a:cxnLst/>
            <a:rect l="l" t="t" r="r" b="b"/>
            <a:pathLst>
              <a:path w="41910" h="60960">
                <a:moveTo>
                  <a:pt x="35613" y="0"/>
                </a:moveTo>
                <a:lnTo>
                  <a:pt x="0" y="49646"/>
                </a:lnTo>
                <a:lnTo>
                  <a:pt x="41426" y="60821"/>
                </a:lnTo>
                <a:lnTo>
                  <a:pt x="35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62387" y="1744095"/>
            <a:ext cx="41910" cy="60960"/>
          </a:xfrm>
          <a:custGeom>
            <a:avLst/>
            <a:gdLst/>
            <a:ahLst/>
            <a:cxnLst/>
            <a:rect l="l" t="t" r="r" b="b"/>
            <a:pathLst>
              <a:path w="41910" h="60960">
                <a:moveTo>
                  <a:pt x="35613" y="0"/>
                </a:moveTo>
                <a:lnTo>
                  <a:pt x="0" y="49646"/>
                </a:lnTo>
                <a:lnTo>
                  <a:pt x="41426" y="60821"/>
                </a:lnTo>
                <a:lnTo>
                  <a:pt x="35613" y="0"/>
                </a:lnTo>
                <a:close/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5403" y="1791183"/>
            <a:ext cx="1197610" cy="318770"/>
          </a:xfrm>
          <a:custGeom>
            <a:avLst/>
            <a:gdLst/>
            <a:ahLst/>
            <a:cxnLst/>
            <a:rect l="l" t="t" r="r" b="b"/>
            <a:pathLst>
              <a:path w="1197610" h="318769">
                <a:moveTo>
                  <a:pt x="1197246" y="316880"/>
                </a:moveTo>
                <a:lnTo>
                  <a:pt x="1114049" y="317416"/>
                </a:lnTo>
                <a:lnTo>
                  <a:pt x="1061934" y="317620"/>
                </a:lnTo>
                <a:lnTo>
                  <a:pt x="1004917" y="317788"/>
                </a:lnTo>
                <a:lnTo>
                  <a:pt x="944581" y="317922"/>
                </a:lnTo>
                <a:lnTo>
                  <a:pt x="882505" y="318027"/>
                </a:lnTo>
                <a:lnTo>
                  <a:pt x="820274" y="318105"/>
                </a:lnTo>
                <a:lnTo>
                  <a:pt x="759469" y="318162"/>
                </a:lnTo>
                <a:lnTo>
                  <a:pt x="701670" y="318199"/>
                </a:lnTo>
                <a:lnTo>
                  <a:pt x="648462" y="318222"/>
                </a:lnTo>
                <a:lnTo>
                  <a:pt x="601425" y="318234"/>
                </a:lnTo>
                <a:lnTo>
                  <a:pt x="562141" y="318239"/>
                </a:lnTo>
                <a:lnTo>
                  <a:pt x="532192" y="318239"/>
                </a:lnTo>
                <a:lnTo>
                  <a:pt x="484801" y="317511"/>
                </a:lnTo>
                <a:lnTo>
                  <a:pt x="435103" y="315327"/>
                </a:lnTo>
                <a:lnTo>
                  <a:pt x="383898" y="311684"/>
                </a:lnTo>
                <a:lnTo>
                  <a:pt x="331985" y="306580"/>
                </a:lnTo>
                <a:lnTo>
                  <a:pt x="280165" y="300013"/>
                </a:lnTo>
                <a:lnTo>
                  <a:pt x="229237" y="291982"/>
                </a:lnTo>
                <a:lnTo>
                  <a:pt x="179999" y="282484"/>
                </a:lnTo>
                <a:lnTo>
                  <a:pt x="141658" y="267602"/>
                </a:lnTo>
                <a:lnTo>
                  <a:pt x="108815" y="241593"/>
                </a:lnTo>
                <a:lnTo>
                  <a:pt x="80697" y="206038"/>
                </a:lnTo>
                <a:lnTo>
                  <a:pt x="56530" y="162520"/>
                </a:lnTo>
                <a:lnTo>
                  <a:pt x="35540" y="112619"/>
                </a:lnTo>
                <a:lnTo>
                  <a:pt x="16954" y="57919"/>
                </a:lnTo>
                <a:lnTo>
                  <a:pt x="0" y="0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4685" y="1735930"/>
            <a:ext cx="41910" cy="60960"/>
          </a:xfrm>
          <a:custGeom>
            <a:avLst/>
            <a:gdLst/>
            <a:ahLst/>
            <a:cxnLst/>
            <a:rect l="l" t="t" r="r" b="b"/>
            <a:pathLst>
              <a:path w="41909" h="60960">
                <a:moveTo>
                  <a:pt x="5812" y="0"/>
                </a:moveTo>
                <a:lnTo>
                  <a:pt x="0" y="60822"/>
                </a:lnTo>
                <a:lnTo>
                  <a:pt x="41425" y="49647"/>
                </a:lnTo>
                <a:lnTo>
                  <a:pt x="5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4685" y="1735930"/>
            <a:ext cx="41910" cy="60960"/>
          </a:xfrm>
          <a:custGeom>
            <a:avLst/>
            <a:gdLst/>
            <a:ahLst/>
            <a:cxnLst/>
            <a:rect l="l" t="t" r="r" b="b"/>
            <a:pathLst>
              <a:path w="41909" h="60960">
                <a:moveTo>
                  <a:pt x="5812" y="0"/>
                </a:moveTo>
                <a:lnTo>
                  <a:pt x="0" y="60822"/>
                </a:lnTo>
                <a:lnTo>
                  <a:pt x="41425" y="49647"/>
                </a:lnTo>
                <a:lnTo>
                  <a:pt x="5812" y="0"/>
                </a:lnTo>
                <a:close/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57782" y="2173501"/>
            <a:ext cx="295910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Helvetica Neue"/>
                <a:cs typeface="Helvetica Neue"/>
              </a:rPr>
              <a:t>Bad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38404" y="2406147"/>
            <a:ext cx="1349375" cy="960755"/>
          </a:xfrm>
          <a:custGeom>
            <a:avLst/>
            <a:gdLst/>
            <a:ahLst/>
            <a:cxnLst/>
            <a:rect l="l" t="t" r="r" b="b"/>
            <a:pathLst>
              <a:path w="1349375" h="960754">
                <a:moveTo>
                  <a:pt x="994334" y="856548"/>
                </a:moveTo>
                <a:lnTo>
                  <a:pt x="522154" y="856548"/>
                </a:lnTo>
                <a:lnTo>
                  <a:pt x="535533" y="887549"/>
                </a:lnTo>
                <a:lnTo>
                  <a:pt x="590410" y="932273"/>
                </a:lnTo>
                <a:lnTo>
                  <a:pt x="628502" y="946537"/>
                </a:lnTo>
                <a:lnTo>
                  <a:pt x="671428" y="955761"/>
                </a:lnTo>
                <a:lnTo>
                  <a:pt x="717484" y="960216"/>
                </a:lnTo>
                <a:lnTo>
                  <a:pt x="764968" y="960171"/>
                </a:lnTo>
                <a:lnTo>
                  <a:pt x="812177" y="955897"/>
                </a:lnTo>
                <a:lnTo>
                  <a:pt x="857410" y="947663"/>
                </a:lnTo>
                <a:lnTo>
                  <a:pt x="898963" y="935740"/>
                </a:lnTo>
                <a:lnTo>
                  <a:pt x="935135" y="920396"/>
                </a:lnTo>
                <a:lnTo>
                  <a:pt x="984522" y="880531"/>
                </a:lnTo>
                <a:lnTo>
                  <a:pt x="994334" y="856548"/>
                </a:lnTo>
                <a:close/>
              </a:path>
              <a:path w="1349375" h="960754">
                <a:moveTo>
                  <a:pt x="269471" y="95347"/>
                </a:moveTo>
                <a:lnTo>
                  <a:pt x="226695" y="99590"/>
                </a:lnTo>
                <a:lnTo>
                  <a:pt x="187524" y="108843"/>
                </a:lnTo>
                <a:lnTo>
                  <a:pt x="151984" y="122581"/>
                </a:lnTo>
                <a:lnTo>
                  <a:pt x="91906" y="161417"/>
                </a:lnTo>
                <a:lnTo>
                  <a:pt x="46679" y="211901"/>
                </a:lnTo>
                <a:lnTo>
                  <a:pt x="16517" y="269837"/>
                </a:lnTo>
                <a:lnTo>
                  <a:pt x="1640" y="331029"/>
                </a:lnTo>
                <a:lnTo>
                  <a:pt x="0" y="361534"/>
                </a:lnTo>
                <a:lnTo>
                  <a:pt x="2262" y="391280"/>
                </a:lnTo>
                <a:lnTo>
                  <a:pt x="18600" y="446393"/>
                </a:lnTo>
                <a:lnTo>
                  <a:pt x="50872" y="492173"/>
                </a:lnTo>
                <a:lnTo>
                  <a:pt x="99293" y="524423"/>
                </a:lnTo>
                <a:lnTo>
                  <a:pt x="129628" y="534163"/>
                </a:lnTo>
                <a:lnTo>
                  <a:pt x="93234" y="562025"/>
                </a:lnTo>
                <a:lnTo>
                  <a:pt x="64374" y="589993"/>
                </a:lnTo>
                <a:lnTo>
                  <a:pt x="27588" y="645541"/>
                </a:lnTo>
                <a:lnTo>
                  <a:pt x="15939" y="699394"/>
                </a:lnTo>
                <a:lnTo>
                  <a:pt x="18500" y="725243"/>
                </a:lnTo>
                <a:lnTo>
                  <a:pt x="38311" y="773907"/>
                </a:lnTo>
                <a:lnTo>
                  <a:pt x="74932" y="817346"/>
                </a:lnTo>
                <a:lnTo>
                  <a:pt x="125031" y="854150"/>
                </a:lnTo>
                <a:lnTo>
                  <a:pt x="185279" y="882905"/>
                </a:lnTo>
                <a:lnTo>
                  <a:pt x="252344" y="902200"/>
                </a:lnTo>
                <a:lnTo>
                  <a:pt x="322894" y="910624"/>
                </a:lnTo>
                <a:lnTo>
                  <a:pt x="358436" y="910318"/>
                </a:lnTo>
                <a:lnTo>
                  <a:pt x="427971" y="899787"/>
                </a:lnTo>
                <a:lnTo>
                  <a:pt x="492664" y="874855"/>
                </a:lnTo>
                <a:lnTo>
                  <a:pt x="522154" y="856548"/>
                </a:lnTo>
                <a:lnTo>
                  <a:pt x="1104105" y="856548"/>
                </a:lnTo>
                <a:lnTo>
                  <a:pt x="1161737" y="834412"/>
                </a:lnTo>
                <a:lnTo>
                  <a:pt x="1222528" y="793796"/>
                </a:lnTo>
                <a:lnTo>
                  <a:pt x="1274923" y="741538"/>
                </a:lnTo>
                <a:lnTo>
                  <a:pt x="1315674" y="681974"/>
                </a:lnTo>
                <a:lnTo>
                  <a:pt x="1341535" y="619442"/>
                </a:lnTo>
                <a:lnTo>
                  <a:pt x="1349259" y="558279"/>
                </a:lnTo>
                <a:lnTo>
                  <a:pt x="1345305" y="529566"/>
                </a:lnTo>
                <a:lnTo>
                  <a:pt x="1319734" y="478589"/>
                </a:lnTo>
                <a:lnTo>
                  <a:pt x="1267909" y="439824"/>
                </a:lnTo>
                <a:lnTo>
                  <a:pt x="1231137" y="426376"/>
                </a:lnTo>
                <a:lnTo>
                  <a:pt x="1261027" y="402256"/>
                </a:lnTo>
                <a:lnTo>
                  <a:pt x="1283324" y="376366"/>
                </a:lnTo>
                <a:lnTo>
                  <a:pt x="1298458" y="349126"/>
                </a:lnTo>
                <a:lnTo>
                  <a:pt x="1306863" y="320952"/>
                </a:lnTo>
                <a:lnTo>
                  <a:pt x="1308970" y="292263"/>
                </a:lnTo>
                <a:lnTo>
                  <a:pt x="1305211" y="263476"/>
                </a:lnTo>
                <a:lnTo>
                  <a:pt x="1281823" y="207280"/>
                </a:lnTo>
                <a:lnTo>
                  <a:pt x="1240154" y="155705"/>
                </a:lnTo>
                <a:lnTo>
                  <a:pt x="1183659" y="112093"/>
                </a:lnTo>
                <a:lnTo>
                  <a:pt x="1168743" y="103992"/>
                </a:lnTo>
                <a:lnTo>
                  <a:pt x="365726" y="103992"/>
                </a:lnTo>
                <a:lnTo>
                  <a:pt x="315823" y="96640"/>
                </a:lnTo>
                <a:lnTo>
                  <a:pt x="269471" y="95347"/>
                </a:lnTo>
                <a:close/>
              </a:path>
              <a:path w="1349375" h="960754">
                <a:moveTo>
                  <a:pt x="1104105" y="856548"/>
                </a:moveTo>
                <a:lnTo>
                  <a:pt x="994334" y="856548"/>
                </a:lnTo>
                <a:lnTo>
                  <a:pt x="1027954" y="863364"/>
                </a:lnTo>
                <a:lnTo>
                  <a:pt x="1061910" y="864016"/>
                </a:lnTo>
                <a:lnTo>
                  <a:pt x="1095797" y="859047"/>
                </a:lnTo>
                <a:lnTo>
                  <a:pt x="1104105" y="856548"/>
                </a:lnTo>
                <a:close/>
              </a:path>
              <a:path w="1349375" h="960754">
                <a:moveTo>
                  <a:pt x="616431" y="0"/>
                </a:moveTo>
                <a:lnTo>
                  <a:pt x="567512" y="836"/>
                </a:lnTo>
                <a:lnTo>
                  <a:pt x="519867" y="6079"/>
                </a:lnTo>
                <a:lnTo>
                  <a:pt x="475353" y="15887"/>
                </a:lnTo>
                <a:lnTo>
                  <a:pt x="435825" y="30421"/>
                </a:lnTo>
                <a:lnTo>
                  <a:pt x="379155" y="74313"/>
                </a:lnTo>
                <a:lnTo>
                  <a:pt x="365726" y="103992"/>
                </a:lnTo>
                <a:lnTo>
                  <a:pt x="838611" y="103992"/>
                </a:lnTo>
                <a:lnTo>
                  <a:pt x="815168" y="56270"/>
                </a:lnTo>
                <a:lnTo>
                  <a:pt x="752270" y="22314"/>
                </a:lnTo>
                <a:lnTo>
                  <a:pt x="710667" y="10899"/>
                </a:lnTo>
                <a:lnTo>
                  <a:pt x="664768" y="3407"/>
                </a:lnTo>
                <a:lnTo>
                  <a:pt x="616431" y="0"/>
                </a:lnTo>
                <a:close/>
              </a:path>
              <a:path w="1349375" h="960754">
                <a:moveTo>
                  <a:pt x="1000235" y="59835"/>
                </a:moveTo>
                <a:lnTo>
                  <a:pt x="959774" y="62457"/>
                </a:lnTo>
                <a:lnTo>
                  <a:pt x="919061" y="70412"/>
                </a:lnTo>
                <a:lnTo>
                  <a:pt x="878530" y="84118"/>
                </a:lnTo>
                <a:lnTo>
                  <a:pt x="838611" y="103992"/>
                </a:lnTo>
                <a:lnTo>
                  <a:pt x="1168743" y="103992"/>
                </a:lnTo>
                <a:lnTo>
                  <a:pt x="1115793" y="79787"/>
                </a:lnTo>
                <a:lnTo>
                  <a:pt x="1078677" y="68917"/>
                </a:lnTo>
                <a:lnTo>
                  <a:pt x="1040013" y="62127"/>
                </a:lnTo>
                <a:lnTo>
                  <a:pt x="1000235" y="5983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9156" y="2406147"/>
            <a:ext cx="1348740" cy="960755"/>
          </a:xfrm>
          <a:custGeom>
            <a:avLst/>
            <a:gdLst/>
            <a:ahLst/>
            <a:cxnLst/>
            <a:rect l="l" t="t" r="r" b="b"/>
            <a:pathLst>
              <a:path w="1348739" h="960754">
                <a:moveTo>
                  <a:pt x="131795" y="535761"/>
                </a:moveTo>
                <a:lnTo>
                  <a:pt x="74491" y="511453"/>
                </a:lnTo>
                <a:lnTo>
                  <a:pt x="33577" y="471588"/>
                </a:lnTo>
                <a:lnTo>
                  <a:pt x="8823" y="420356"/>
                </a:lnTo>
                <a:lnTo>
                  <a:pt x="0" y="361946"/>
                </a:lnTo>
                <a:lnTo>
                  <a:pt x="1490" y="331359"/>
                </a:lnTo>
                <a:lnTo>
                  <a:pt x="16130" y="270037"/>
                </a:lnTo>
                <a:lnTo>
                  <a:pt x="46126" y="212011"/>
                </a:lnTo>
                <a:lnTo>
                  <a:pt x="91248" y="161469"/>
                </a:lnTo>
                <a:lnTo>
                  <a:pt x="151266" y="122600"/>
                </a:lnTo>
                <a:lnTo>
                  <a:pt x="225950" y="99594"/>
                </a:lnTo>
                <a:lnTo>
                  <a:pt x="268721" y="95349"/>
                </a:lnTo>
                <a:lnTo>
                  <a:pt x="315071" y="96640"/>
                </a:lnTo>
                <a:lnTo>
                  <a:pt x="364973" y="103992"/>
                </a:lnTo>
                <a:lnTo>
                  <a:pt x="378403" y="74313"/>
                </a:lnTo>
                <a:lnTo>
                  <a:pt x="435073" y="30421"/>
                </a:lnTo>
                <a:lnTo>
                  <a:pt x="474601" y="15887"/>
                </a:lnTo>
                <a:lnTo>
                  <a:pt x="519115" y="6079"/>
                </a:lnTo>
                <a:lnTo>
                  <a:pt x="566760" y="836"/>
                </a:lnTo>
                <a:lnTo>
                  <a:pt x="615679" y="0"/>
                </a:lnTo>
                <a:lnTo>
                  <a:pt x="664016" y="3407"/>
                </a:lnTo>
                <a:lnTo>
                  <a:pt x="709914" y="10899"/>
                </a:lnTo>
                <a:lnTo>
                  <a:pt x="751518" y="22314"/>
                </a:lnTo>
                <a:lnTo>
                  <a:pt x="786971" y="37491"/>
                </a:lnTo>
                <a:lnTo>
                  <a:pt x="831998" y="78491"/>
                </a:lnTo>
                <a:lnTo>
                  <a:pt x="837859" y="103992"/>
                </a:lnTo>
                <a:lnTo>
                  <a:pt x="877778" y="84118"/>
                </a:lnTo>
                <a:lnTo>
                  <a:pt x="918309" y="70412"/>
                </a:lnTo>
                <a:lnTo>
                  <a:pt x="959021" y="62457"/>
                </a:lnTo>
                <a:lnTo>
                  <a:pt x="999483" y="59835"/>
                </a:lnTo>
                <a:lnTo>
                  <a:pt x="1039261" y="62127"/>
                </a:lnTo>
                <a:lnTo>
                  <a:pt x="1077925" y="68917"/>
                </a:lnTo>
                <a:lnTo>
                  <a:pt x="1115041" y="79787"/>
                </a:lnTo>
                <a:lnTo>
                  <a:pt x="1182906" y="112093"/>
                </a:lnTo>
                <a:lnTo>
                  <a:pt x="1239401" y="155705"/>
                </a:lnTo>
                <a:lnTo>
                  <a:pt x="1281071" y="207280"/>
                </a:lnTo>
                <a:lnTo>
                  <a:pt x="1304459" y="263476"/>
                </a:lnTo>
                <a:lnTo>
                  <a:pt x="1308218" y="292263"/>
                </a:lnTo>
                <a:lnTo>
                  <a:pt x="1306111" y="320953"/>
                </a:lnTo>
                <a:lnTo>
                  <a:pt x="1297706" y="349126"/>
                </a:lnTo>
                <a:lnTo>
                  <a:pt x="1282571" y="376367"/>
                </a:lnTo>
                <a:lnTo>
                  <a:pt x="1260275" y="402256"/>
                </a:lnTo>
                <a:lnTo>
                  <a:pt x="1230385" y="426377"/>
                </a:lnTo>
                <a:lnTo>
                  <a:pt x="1267157" y="439824"/>
                </a:lnTo>
                <a:lnTo>
                  <a:pt x="1318982" y="478589"/>
                </a:lnTo>
                <a:lnTo>
                  <a:pt x="1344552" y="529566"/>
                </a:lnTo>
                <a:lnTo>
                  <a:pt x="1348507" y="558279"/>
                </a:lnTo>
                <a:lnTo>
                  <a:pt x="1347115" y="588419"/>
                </a:lnTo>
                <a:lnTo>
                  <a:pt x="1329917" y="650808"/>
                </a:lnTo>
                <a:lnTo>
                  <a:pt x="1296205" y="712399"/>
                </a:lnTo>
                <a:lnTo>
                  <a:pt x="1249226" y="768852"/>
                </a:lnTo>
                <a:lnTo>
                  <a:pt x="1192227" y="815831"/>
                </a:lnTo>
                <a:lnTo>
                  <a:pt x="1128456" y="848998"/>
                </a:lnTo>
                <a:lnTo>
                  <a:pt x="1061158" y="864016"/>
                </a:lnTo>
                <a:lnTo>
                  <a:pt x="1027202" y="863364"/>
                </a:lnTo>
                <a:lnTo>
                  <a:pt x="993582" y="856548"/>
                </a:lnTo>
                <a:lnTo>
                  <a:pt x="983770" y="880531"/>
                </a:lnTo>
                <a:lnTo>
                  <a:pt x="934382" y="920396"/>
                </a:lnTo>
                <a:lnTo>
                  <a:pt x="898211" y="935740"/>
                </a:lnTo>
                <a:lnTo>
                  <a:pt x="856657" y="947663"/>
                </a:lnTo>
                <a:lnTo>
                  <a:pt x="811425" y="955897"/>
                </a:lnTo>
                <a:lnTo>
                  <a:pt x="764215" y="960171"/>
                </a:lnTo>
                <a:lnTo>
                  <a:pt x="716731" y="960216"/>
                </a:lnTo>
                <a:lnTo>
                  <a:pt x="670676" y="955761"/>
                </a:lnTo>
                <a:lnTo>
                  <a:pt x="627750" y="946537"/>
                </a:lnTo>
                <a:lnTo>
                  <a:pt x="589658" y="932273"/>
                </a:lnTo>
                <a:lnTo>
                  <a:pt x="534781" y="887549"/>
                </a:lnTo>
                <a:lnTo>
                  <a:pt x="521402" y="856548"/>
                </a:lnTo>
                <a:lnTo>
                  <a:pt x="491912" y="874856"/>
                </a:lnTo>
                <a:lnTo>
                  <a:pt x="427223" y="899790"/>
                </a:lnTo>
                <a:lnTo>
                  <a:pt x="357707" y="910331"/>
                </a:lnTo>
                <a:lnTo>
                  <a:pt x="322182" y="910647"/>
                </a:lnTo>
                <a:lnTo>
                  <a:pt x="286703" y="907895"/>
                </a:lnTo>
                <a:lnTo>
                  <a:pt x="217551" y="893898"/>
                </a:lnTo>
                <a:lnTo>
                  <a:pt x="153591" y="869758"/>
                </a:lnTo>
                <a:lnTo>
                  <a:pt x="98163" y="836891"/>
                </a:lnTo>
                <a:lnTo>
                  <a:pt x="54606" y="796713"/>
                </a:lnTo>
                <a:lnTo>
                  <a:pt x="26261" y="750643"/>
                </a:lnTo>
                <a:lnTo>
                  <a:pt x="16468" y="700095"/>
                </a:lnTo>
                <a:lnTo>
                  <a:pt x="19572" y="673586"/>
                </a:lnTo>
                <a:lnTo>
                  <a:pt x="28566" y="646488"/>
                </a:lnTo>
                <a:lnTo>
                  <a:pt x="43868" y="618980"/>
                </a:lnTo>
                <a:lnTo>
                  <a:pt x="65895" y="591238"/>
                </a:lnTo>
                <a:lnTo>
                  <a:pt x="95065" y="563439"/>
                </a:lnTo>
                <a:lnTo>
                  <a:pt x="131795" y="535761"/>
                </a:lnTo>
                <a:close/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1212" y="2607692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4">
                <a:moveTo>
                  <a:pt x="228047" y="0"/>
                </a:moveTo>
                <a:lnTo>
                  <a:pt x="184492" y="4174"/>
                </a:lnTo>
                <a:lnTo>
                  <a:pt x="142233" y="16698"/>
                </a:lnTo>
                <a:lnTo>
                  <a:pt x="102568" y="37571"/>
                </a:lnTo>
                <a:lnTo>
                  <a:pt x="66793" y="66793"/>
                </a:lnTo>
                <a:lnTo>
                  <a:pt x="37571" y="102568"/>
                </a:lnTo>
                <a:lnTo>
                  <a:pt x="16698" y="142233"/>
                </a:lnTo>
                <a:lnTo>
                  <a:pt x="4174" y="184492"/>
                </a:lnTo>
                <a:lnTo>
                  <a:pt x="0" y="228047"/>
                </a:lnTo>
                <a:lnTo>
                  <a:pt x="4174" y="271603"/>
                </a:lnTo>
                <a:lnTo>
                  <a:pt x="16698" y="313862"/>
                </a:lnTo>
                <a:lnTo>
                  <a:pt x="37571" y="353527"/>
                </a:lnTo>
                <a:lnTo>
                  <a:pt x="66793" y="389301"/>
                </a:lnTo>
                <a:lnTo>
                  <a:pt x="102568" y="418523"/>
                </a:lnTo>
                <a:lnTo>
                  <a:pt x="142233" y="439396"/>
                </a:lnTo>
                <a:lnTo>
                  <a:pt x="184492" y="451920"/>
                </a:lnTo>
                <a:lnTo>
                  <a:pt x="228047" y="456095"/>
                </a:lnTo>
                <a:lnTo>
                  <a:pt x="271603" y="451920"/>
                </a:lnTo>
                <a:lnTo>
                  <a:pt x="313862" y="439396"/>
                </a:lnTo>
                <a:lnTo>
                  <a:pt x="353527" y="418523"/>
                </a:lnTo>
                <a:lnTo>
                  <a:pt x="389301" y="389301"/>
                </a:lnTo>
                <a:lnTo>
                  <a:pt x="418523" y="353527"/>
                </a:lnTo>
                <a:lnTo>
                  <a:pt x="439396" y="313862"/>
                </a:lnTo>
                <a:lnTo>
                  <a:pt x="451920" y="271603"/>
                </a:lnTo>
                <a:lnTo>
                  <a:pt x="456095" y="228047"/>
                </a:lnTo>
                <a:lnTo>
                  <a:pt x="451920" y="184492"/>
                </a:lnTo>
                <a:lnTo>
                  <a:pt x="439396" y="142233"/>
                </a:lnTo>
                <a:lnTo>
                  <a:pt x="418523" y="102568"/>
                </a:lnTo>
                <a:lnTo>
                  <a:pt x="389301" y="66793"/>
                </a:lnTo>
                <a:lnTo>
                  <a:pt x="353527" y="37571"/>
                </a:lnTo>
                <a:lnTo>
                  <a:pt x="313862" y="16698"/>
                </a:lnTo>
                <a:lnTo>
                  <a:pt x="271603" y="4174"/>
                </a:lnTo>
                <a:lnTo>
                  <a:pt x="228047" y="0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1212" y="2607692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4">
                <a:moveTo>
                  <a:pt x="389301" y="66793"/>
                </a:moveTo>
                <a:lnTo>
                  <a:pt x="418523" y="102568"/>
                </a:lnTo>
                <a:lnTo>
                  <a:pt x="439396" y="142233"/>
                </a:lnTo>
                <a:lnTo>
                  <a:pt x="451920" y="184492"/>
                </a:lnTo>
                <a:lnTo>
                  <a:pt x="456095" y="228047"/>
                </a:lnTo>
                <a:lnTo>
                  <a:pt x="451920" y="271603"/>
                </a:lnTo>
                <a:lnTo>
                  <a:pt x="439396" y="313862"/>
                </a:lnTo>
                <a:lnTo>
                  <a:pt x="418523" y="353527"/>
                </a:lnTo>
                <a:lnTo>
                  <a:pt x="389301" y="389301"/>
                </a:lnTo>
                <a:lnTo>
                  <a:pt x="353527" y="418523"/>
                </a:lnTo>
                <a:lnTo>
                  <a:pt x="313862" y="439396"/>
                </a:lnTo>
                <a:lnTo>
                  <a:pt x="271603" y="451920"/>
                </a:lnTo>
                <a:lnTo>
                  <a:pt x="228047" y="456095"/>
                </a:lnTo>
                <a:lnTo>
                  <a:pt x="184492" y="451920"/>
                </a:lnTo>
                <a:lnTo>
                  <a:pt x="142233" y="439396"/>
                </a:lnTo>
                <a:lnTo>
                  <a:pt x="102568" y="418523"/>
                </a:lnTo>
                <a:lnTo>
                  <a:pt x="66793" y="389301"/>
                </a:lnTo>
                <a:lnTo>
                  <a:pt x="37571" y="353527"/>
                </a:lnTo>
                <a:lnTo>
                  <a:pt x="16698" y="313862"/>
                </a:lnTo>
                <a:lnTo>
                  <a:pt x="4174" y="271603"/>
                </a:lnTo>
                <a:lnTo>
                  <a:pt x="0" y="228047"/>
                </a:lnTo>
                <a:lnTo>
                  <a:pt x="4174" y="184492"/>
                </a:lnTo>
                <a:lnTo>
                  <a:pt x="16698" y="142233"/>
                </a:lnTo>
                <a:lnTo>
                  <a:pt x="37571" y="102568"/>
                </a:lnTo>
                <a:lnTo>
                  <a:pt x="66793" y="66793"/>
                </a:lnTo>
                <a:lnTo>
                  <a:pt x="102568" y="37571"/>
                </a:lnTo>
                <a:lnTo>
                  <a:pt x="142233" y="16698"/>
                </a:lnTo>
                <a:lnTo>
                  <a:pt x="184492" y="4174"/>
                </a:lnTo>
                <a:lnTo>
                  <a:pt x="228047" y="0"/>
                </a:lnTo>
                <a:lnTo>
                  <a:pt x="271603" y="4174"/>
                </a:lnTo>
                <a:lnTo>
                  <a:pt x="313862" y="16698"/>
                </a:lnTo>
                <a:lnTo>
                  <a:pt x="353527" y="37571"/>
                </a:lnTo>
                <a:lnTo>
                  <a:pt x="389301" y="66793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30596" y="2403838"/>
            <a:ext cx="1349375" cy="960755"/>
          </a:xfrm>
          <a:custGeom>
            <a:avLst/>
            <a:gdLst/>
            <a:ahLst/>
            <a:cxnLst/>
            <a:rect l="l" t="t" r="r" b="b"/>
            <a:pathLst>
              <a:path w="1349375" h="960754">
                <a:moveTo>
                  <a:pt x="994335" y="856548"/>
                </a:moveTo>
                <a:lnTo>
                  <a:pt x="522154" y="856548"/>
                </a:lnTo>
                <a:lnTo>
                  <a:pt x="535533" y="887549"/>
                </a:lnTo>
                <a:lnTo>
                  <a:pt x="590410" y="932274"/>
                </a:lnTo>
                <a:lnTo>
                  <a:pt x="628503" y="946537"/>
                </a:lnTo>
                <a:lnTo>
                  <a:pt x="671428" y="955761"/>
                </a:lnTo>
                <a:lnTo>
                  <a:pt x="717484" y="960216"/>
                </a:lnTo>
                <a:lnTo>
                  <a:pt x="764968" y="960171"/>
                </a:lnTo>
                <a:lnTo>
                  <a:pt x="812177" y="955897"/>
                </a:lnTo>
                <a:lnTo>
                  <a:pt x="857410" y="947663"/>
                </a:lnTo>
                <a:lnTo>
                  <a:pt x="898963" y="935740"/>
                </a:lnTo>
                <a:lnTo>
                  <a:pt x="935135" y="920397"/>
                </a:lnTo>
                <a:lnTo>
                  <a:pt x="984523" y="880531"/>
                </a:lnTo>
                <a:lnTo>
                  <a:pt x="994335" y="856548"/>
                </a:lnTo>
                <a:close/>
              </a:path>
              <a:path w="1349375" h="960754">
                <a:moveTo>
                  <a:pt x="269471" y="95347"/>
                </a:moveTo>
                <a:lnTo>
                  <a:pt x="226695" y="99590"/>
                </a:lnTo>
                <a:lnTo>
                  <a:pt x="187524" y="108842"/>
                </a:lnTo>
                <a:lnTo>
                  <a:pt x="151984" y="122581"/>
                </a:lnTo>
                <a:lnTo>
                  <a:pt x="91906" y="161417"/>
                </a:lnTo>
                <a:lnTo>
                  <a:pt x="46679" y="211901"/>
                </a:lnTo>
                <a:lnTo>
                  <a:pt x="16517" y="269837"/>
                </a:lnTo>
                <a:lnTo>
                  <a:pt x="1640" y="331029"/>
                </a:lnTo>
                <a:lnTo>
                  <a:pt x="0" y="361534"/>
                </a:lnTo>
                <a:lnTo>
                  <a:pt x="2262" y="391280"/>
                </a:lnTo>
                <a:lnTo>
                  <a:pt x="18600" y="446393"/>
                </a:lnTo>
                <a:lnTo>
                  <a:pt x="50872" y="492173"/>
                </a:lnTo>
                <a:lnTo>
                  <a:pt x="99293" y="524423"/>
                </a:lnTo>
                <a:lnTo>
                  <a:pt x="129628" y="534163"/>
                </a:lnTo>
                <a:lnTo>
                  <a:pt x="93234" y="562025"/>
                </a:lnTo>
                <a:lnTo>
                  <a:pt x="64374" y="589993"/>
                </a:lnTo>
                <a:lnTo>
                  <a:pt x="27588" y="645541"/>
                </a:lnTo>
                <a:lnTo>
                  <a:pt x="15939" y="699394"/>
                </a:lnTo>
                <a:lnTo>
                  <a:pt x="18500" y="725244"/>
                </a:lnTo>
                <a:lnTo>
                  <a:pt x="38311" y="773907"/>
                </a:lnTo>
                <a:lnTo>
                  <a:pt x="74932" y="817347"/>
                </a:lnTo>
                <a:lnTo>
                  <a:pt x="125031" y="854150"/>
                </a:lnTo>
                <a:lnTo>
                  <a:pt x="185279" y="882905"/>
                </a:lnTo>
                <a:lnTo>
                  <a:pt x="252344" y="902201"/>
                </a:lnTo>
                <a:lnTo>
                  <a:pt x="322895" y="910625"/>
                </a:lnTo>
                <a:lnTo>
                  <a:pt x="358436" y="910318"/>
                </a:lnTo>
                <a:lnTo>
                  <a:pt x="427971" y="899788"/>
                </a:lnTo>
                <a:lnTo>
                  <a:pt x="492664" y="874856"/>
                </a:lnTo>
                <a:lnTo>
                  <a:pt x="522154" y="856548"/>
                </a:lnTo>
                <a:lnTo>
                  <a:pt x="1104105" y="856548"/>
                </a:lnTo>
                <a:lnTo>
                  <a:pt x="1161737" y="834412"/>
                </a:lnTo>
                <a:lnTo>
                  <a:pt x="1222528" y="793797"/>
                </a:lnTo>
                <a:lnTo>
                  <a:pt x="1274923" y="741538"/>
                </a:lnTo>
                <a:lnTo>
                  <a:pt x="1315674" y="681975"/>
                </a:lnTo>
                <a:lnTo>
                  <a:pt x="1341535" y="619442"/>
                </a:lnTo>
                <a:lnTo>
                  <a:pt x="1349259" y="558279"/>
                </a:lnTo>
                <a:lnTo>
                  <a:pt x="1345305" y="529566"/>
                </a:lnTo>
                <a:lnTo>
                  <a:pt x="1319735" y="478589"/>
                </a:lnTo>
                <a:lnTo>
                  <a:pt x="1267910" y="439824"/>
                </a:lnTo>
                <a:lnTo>
                  <a:pt x="1231137" y="426377"/>
                </a:lnTo>
                <a:lnTo>
                  <a:pt x="1261028" y="402256"/>
                </a:lnTo>
                <a:lnTo>
                  <a:pt x="1283324" y="376367"/>
                </a:lnTo>
                <a:lnTo>
                  <a:pt x="1298459" y="349126"/>
                </a:lnTo>
                <a:lnTo>
                  <a:pt x="1306864" y="320953"/>
                </a:lnTo>
                <a:lnTo>
                  <a:pt x="1308971" y="292263"/>
                </a:lnTo>
                <a:lnTo>
                  <a:pt x="1305212" y="263476"/>
                </a:lnTo>
                <a:lnTo>
                  <a:pt x="1281823" y="207280"/>
                </a:lnTo>
                <a:lnTo>
                  <a:pt x="1240154" y="155705"/>
                </a:lnTo>
                <a:lnTo>
                  <a:pt x="1183659" y="112093"/>
                </a:lnTo>
                <a:lnTo>
                  <a:pt x="1168742" y="103991"/>
                </a:lnTo>
                <a:lnTo>
                  <a:pt x="365726" y="103991"/>
                </a:lnTo>
                <a:lnTo>
                  <a:pt x="315823" y="96640"/>
                </a:lnTo>
                <a:lnTo>
                  <a:pt x="269471" y="95347"/>
                </a:lnTo>
                <a:close/>
              </a:path>
              <a:path w="1349375" h="960754">
                <a:moveTo>
                  <a:pt x="1104105" y="856548"/>
                </a:moveTo>
                <a:lnTo>
                  <a:pt x="994335" y="856548"/>
                </a:lnTo>
                <a:lnTo>
                  <a:pt x="1027955" y="863364"/>
                </a:lnTo>
                <a:lnTo>
                  <a:pt x="1061911" y="864016"/>
                </a:lnTo>
                <a:lnTo>
                  <a:pt x="1095797" y="859047"/>
                </a:lnTo>
                <a:lnTo>
                  <a:pt x="1104105" y="856548"/>
                </a:lnTo>
                <a:close/>
              </a:path>
              <a:path w="1349375" h="960754">
                <a:moveTo>
                  <a:pt x="616431" y="0"/>
                </a:moveTo>
                <a:lnTo>
                  <a:pt x="567512" y="836"/>
                </a:lnTo>
                <a:lnTo>
                  <a:pt x="519867" y="6079"/>
                </a:lnTo>
                <a:lnTo>
                  <a:pt x="475353" y="15887"/>
                </a:lnTo>
                <a:lnTo>
                  <a:pt x="435825" y="30421"/>
                </a:lnTo>
                <a:lnTo>
                  <a:pt x="379155" y="74313"/>
                </a:lnTo>
                <a:lnTo>
                  <a:pt x="365726" y="103991"/>
                </a:lnTo>
                <a:lnTo>
                  <a:pt x="838611" y="103991"/>
                </a:lnTo>
                <a:lnTo>
                  <a:pt x="815168" y="56270"/>
                </a:lnTo>
                <a:lnTo>
                  <a:pt x="752270" y="22313"/>
                </a:lnTo>
                <a:lnTo>
                  <a:pt x="710667" y="10899"/>
                </a:lnTo>
                <a:lnTo>
                  <a:pt x="664768" y="3407"/>
                </a:lnTo>
                <a:lnTo>
                  <a:pt x="616431" y="0"/>
                </a:lnTo>
                <a:close/>
              </a:path>
              <a:path w="1349375" h="960754">
                <a:moveTo>
                  <a:pt x="1000235" y="59835"/>
                </a:moveTo>
                <a:lnTo>
                  <a:pt x="959774" y="62457"/>
                </a:lnTo>
                <a:lnTo>
                  <a:pt x="919061" y="70412"/>
                </a:lnTo>
                <a:lnTo>
                  <a:pt x="878530" y="84118"/>
                </a:lnTo>
                <a:lnTo>
                  <a:pt x="838611" y="103991"/>
                </a:lnTo>
                <a:lnTo>
                  <a:pt x="1168742" y="103991"/>
                </a:lnTo>
                <a:lnTo>
                  <a:pt x="1115794" y="79787"/>
                </a:lnTo>
                <a:lnTo>
                  <a:pt x="1078677" y="68917"/>
                </a:lnTo>
                <a:lnTo>
                  <a:pt x="1040013" y="62128"/>
                </a:lnTo>
                <a:lnTo>
                  <a:pt x="1000235" y="5983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30419" y="2403838"/>
            <a:ext cx="1350010" cy="960755"/>
          </a:xfrm>
          <a:custGeom>
            <a:avLst/>
            <a:gdLst/>
            <a:ahLst/>
            <a:cxnLst/>
            <a:rect l="l" t="t" r="r" b="b"/>
            <a:pathLst>
              <a:path w="1350010" h="960754">
                <a:moveTo>
                  <a:pt x="129120" y="538070"/>
                </a:moveTo>
                <a:lnTo>
                  <a:pt x="72713" y="513187"/>
                </a:lnTo>
                <a:lnTo>
                  <a:pt x="32532" y="472852"/>
                </a:lnTo>
                <a:lnTo>
                  <a:pt x="8366" y="421244"/>
                </a:lnTo>
                <a:lnTo>
                  <a:pt x="0" y="362541"/>
                </a:lnTo>
                <a:lnTo>
                  <a:pt x="1675" y="331835"/>
                </a:lnTo>
                <a:lnTo>
                  <a:pt x="16608" y="270326"/>
                </a:lnTo>
                <a:lnTo>
                  <a:pt x="46808" y="212169"/>
                </a:lnTo>
                <a:lnTo>
                  <a:pt x="92061" y="161543"/>
                </a:lnTo>
                <a:lnTo>
                  <a:pt x="152152" y="122627"/>
                </a:lnTo>
                <a:lnTo>
                  <a:pt x="187696" y="108866"/>
                </a:lnTo>
                <a:lnTo>
                  <a:pt x="226870" y="99600"/>
                </a:lnTo>
                <a:lnTo>
                  <a:pt x="269647" y="95350"/>
                </a:lnTo>
                <a:lnTo>
                  <a:pt x="316000" y="96640"/>
                </a:lnTo>
                <a:lnTo>
                  <a:pt x="365902" y="103991"/>
                </a:lnTo>
                <a:lnTo>
                  <a:pt x="379332" y="74313"/>
                </a:lnTo>
                <a:lnTo>
                  <a:pt x="436001" y="30421"/>
                </a:lnTo>
                <a:lnTo>
                  <a:pt x="475529" y="15887"/>
                </a:lnTo>
                <a:lnTo>
                  <a:pt x="520044" y="6079"/>
                </a:lnTo>
                <a:lnTo>
                  <a:pt x="567688" y="836"/>
                </a:lnTo>
                <a:lnTo>
                  <a:pt x="616608" y="0"/>
                </a:lnTo>
                <a:lnTo>
                  <a:pt x="664945" y="3407"/>
                </a:lnTo>
                <a:lnTo>
                  <a:pt x="710843" y="10899"/>
                </a:lnTo>
                <a:lnTo>
                  <a:pt x="752447" y="22313"/>
                </a:lnTo>
                <a:lnTo>
                  <a:pt x="787899" y="37491"/>
                </a:lnTo>
                <a:lnTo>
                  <a:pt x="832926" y="78490"/>
                </a:lnTo>
                <a:lnTo>
                  <a:pt x="838788" y="103991"/>
                </a:lnTo>
                <a:lnTo>
                  <a:pt x="878706" y="84118"/>
                </a:lnTo>
                <a:lnTo>
                  <a:pt x="919238" y="70412"/>
                </a:lnTo>
                <a:lnTo>
                  <a:pt x="959950" y="62457"/>
                </a:lnTo>
                <a:lnTo>
                  <a:pt x="1000411" y="59835"/>
                </a:lnTo>
                <a:lnTo>
                  <a:pt x="1040190" y="62128"/>
                </a:lnTo>
                <a:lnTo>
                  <a:pt x="1078853" y="68917"/>
                </a:lnTo>
                <a:lnTo>
                  <a:pt x="1115970" y="79787"/>
                </a:lnTo>
                <a:lnTo>
                  <a:pt x="1183835" y="112093"/>
                </a:lnTo>
                <a:lnTo>
                  <a:pt x="1240330" y="155705"/>
                </a:lnTo>
                <a:lnTo>
                  <a:pt x="1282000" y="207280"/>
                </a:lnTo>
                <a:lnTo>
                  <a:pt x="1305388" y="263476"/>
                </a:lnTo>
                <a:lnTo>
                  <a:pt x="1309147" y="292263"/>
                </a:lnTo>
                <a:lnTo>
                  <a:pt x="1307040" y="320953"/>
                </a:lnTo>
                <a:lnTo>
                  <a:pt x="1298635" y="349126"/>
                </a:lnTo>
                <a:lnTo>
                  <a:pt x="1283501" y="376367"/>
                </a:lnTo>
                <a:lnTo>
                  <a:pt x="1261204" y="402256"/>
                </a:lnTo>
                <a:lnTo>
                  <a:pt x="1231314" y="426377"/>
                </a:lnTo>
                <a:lnTo>
                  <a:pt x="1268086" y="439824"/>
                </a:lnTo>
                <a:lnTo>
                  <a:pt x="1319911" y="478589"/>
                </a:lnTo>
                <a:lnTo>
                  <a:pt x="1345481" y="529566"/>
                </a:lnTo>
                <a:lnTo>
                  <a:pt x="1349435" y="558279"/>
                </a:lnTo>
                <a:lnTo>
                  <a:pt x="1348044" y="588419"/>
                </a:lnTo>
                <a:lnTo>
                  <a:pt x="1330845" y="650808"/>
                </a:lnTo>
                <a:lnTo>
                  <a:pt x="1297133" y="712399"/>
                </a:lnTo>
                <a:lnTo>
                  <a:pt x="1250154" y="768852"/>
                </a:lnTo>
                <a:lnTo>
                  <a:pt x="1193156" y="815831"/>
                </a:lnTo>
                <a:lnTo>
                  <a:pt x="1129384" y="848998"/>
                </a:lnTo>
                <a:lnTo>
                  <a:pt x="1062087" y="864016"/>
                </a:lnTo>
                <a:lnTo>
                  <a:pt x="1028131" y="863364"/>
                </a:lnTo>
                <a:lnTo>
                  <a:pt x="994511" y="856548"/>
                </a:lnTo>
                <a:lnTo>
                  <a:pt x="984699" y="880531"/>
                </a:lnTo>
                <a:lnTo>
                  <a:pt x="935311" y="920397"/>
                </a:lnTo>
                <a:lnTo>
                  <a:pt x="899140" y="935740"/>
                </a:lnTo>
                <a:lnTo>
                  <a:pt x="857587" y="947663"/>
                </a:lnTo>
                <a:lnTo>
                  <a:pt x="812354" y="955897"/>
                </a:lnTo>
                <a:lnTo>
                  <a:pt x="765144" y="960171"/>
                </a:lnTo>
                <a:lnTo>
                  <a:pt x="717660" y="960216"/>
                </a:lnTo>
                <a:lnTo>
                  <a:pt x="671604" y="955761"/>
                </a:lnTo>
                <a:lnTo>
                  <a:pt x="628679" y="946537"/>
                </a:lnTo>
                <a:lnTo>
                  <a:pt x="590586" y="932274"/>
                </a:lnTo>
                <a:lnTo>
                  <a:pt x="535710" y="887549"/>
                </a:lnTo>
                <a:lnTo>
                  <a:pt x="522331" y="856548"/>
                </a:lnTo>
                <a:lnTo>
                  <a:pt x="492840" y="874856"/>
                </a:lnTo>
                <a:lnTo>
                  <a:pt x="428146" y="899794"/>
                </a:lnTo>
                <a:lnTo>
                  <a:pt x="358607" y="910350"/>
                </a:lnTo>
                <a:lnTo>
                  <a:pt x="323062" y="910679"/>
                </a:lnTo>
                <a:lnTo>
                  <a:pt x="287553" y="907946"/>
                </a:lnTo>
                <a:lnTo>
                  <a:pt x="218312" y="894006"/>
                </a:lnTo>
                <a:lnTo>
                  <a:pt x="154213" y="869955"/>
                </a:lnTo>
                <a:lnTo>
                  <a:pt x="98585" y="837215"/>
                </a:lnTo>
                <a:lnTo>
                  <a:pt x="54757" y="797212"/>
                </a:lnTo>
                <a:lnTo>
                  <a:pt x="26057" y="751369"/>
                </a:lnTo>
                <a:lnTo>
                  <a:pt x="15815" y="701109"/>
                </a:lnTo>
                <a:lnTo>
                  <a:pt x="18655" y="674768"/>
                </a:lnTo>
                <a:lnTo>
                  <a:pt x="27358" y="647857"/>
                </a:lnTo>
                <a:lnTo>
                  <a:pt x="42340" y="620553"/>
                </a:lnTo>
                <a:lnTo>
                  <a:pt x="64017" y="593036"/>
                </a:lnTo>
                <a:lnTo>
                  <a:pt x="92805" y="565482"/>
                </a:lnTo>
                <a:lnTo>
                  <a:pt x="129120" y="538070"/>
                </a:lnTo>
                <a:close/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335277" y="2173501"/>
            <a:ext cx="454659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45" dirty="0">
                <a:latin typeface="Helvetica Neue"/>
                <a:cs typeface="Helvetica Neue"/>
              </a:rPr>
              <a:t>W</a:t>
            </a:r>
            <a:r>
              <a:rPr sz="1100" b="1" spc="10" dirty="0">
                <a:latin typeface="Helvetica Neue"/>
                <a:cs typeface="Helvetica Neue"/>
              </a:rPr>
              <a:t>orse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91833" y="2653301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4" h="456564">
                <a:moveTo>
                  <a:pt x="228047" y="0"/>
                </a:moveTo>
                <a:lnTo>
                  <a:pt x="184491" y="4174"/>
                </a:lnTo>
                <a:lnTo>
                  <a:pt x="142233" y="16698"/>
                </a:lnTo>
                <a:lnTo>
                  <a:pt x="102568" y="37571"/>
                </a:lnTo>
                <a:lnTo>
                  <a:pt x="66793" y="66793"/>
                </a:lnTo>
                <a:lnTo>
                  <a:pt x="37571" y="102568"/>
                </a:lnTo>
                <a:lnTo>
                  <a:pt x="16698" y="142233"/>
                </a:lnTo>
                <a:lnTo>
                  <a:pt x="4174" y="184491"/>
                </a:lnTo>
                <a:lnTo>
                  <a:pt x="0" y="228047"/>
                </a:lnTo>
                <a:lnTo>
                  <a:pt x="4174" y="271602"/>
                </a:lnTo>
                <a:lnTo>
                  <a:pt x="16698" y="313861"/>
                </a:lnTo>
                <a:lnTo>
                  <a:pt x="37571" y="353526"/>
                </a:lnTo>
                <a:lnTo>
                  <a:pt x="66793" y="389301"/>
                </a:lnTo>
                <a:lnTo>
                  <a:pt x="102568" y="418523"/>
                </a:lnTo>
                <a:lnTo>
                  <a:pt x="142233" y="439396"/>
                </a:lnTo>
                <a:lnTo>
                  <a:pt x="184491" y="451920"/>
                </a:lnTo>
                <a:lnTo>
                  <a:pt x="228047" y="456094"/>
                </a:lnTo>
                <a:lnTo>
                  <a:pt x="271603" y="451920"/>
                </a:lnTo>
                <a:lnTo>
                  <a:pt x="313861" y="439396"/>
                </a:lnTo>
                <a:lnTo>
                  <a:pt x="353526" y="418523"/>
                </a:lnTo>
                <a:lnTo>
                  <a:pt x="389301" y="389301"/>
                </a:lnTo>
                <a:lnTo>
                  <a:pt x="418523" y="353526"/>
                </a:lnTo>
                <a:lnTo>
                  <a:pt x="439396" y="313861"/>
                </a:lnTo>
                <a:lnTo>
                  <a:pt x="451920" y="271602"/>
                </a:lnTo>
                <a:lnTo>
                  <a:pt x="456094" y="228047"/>
                </a:lnTo>
                <a:lnTo>
                  <a:pt x="451920" y="184491"/>
                </a:lnTo>
                <a:lnTo>
                  <a:pt x="439396" y="142233"/>
                </a:lnTo>
                <a:lnTo>
                  <a:pt x="418523" y="102568"/>
                </a:lnTo>
                <a:lnTo>
                  <a:pt x="389301" y="66793"/>
                </a:lnTo>
                <a:lnTo>
                  <a:pt x="353526" y="37571"/>
                </a:lnTo>
                <a:lnTo>
                  <a:pt x="313861" y="16698"/>
                </a:lnTo>
                <a:lnTo>
                  <a:pt x="271603" y="4174"/>
                </a:lnTo>
                <a:lnTo>
                  <a:pt x="228047" y="0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91833" y="2653302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4" h="456564">
                <a:moveTo>
                  <a:pt x="389301" y="66793"/>
                </a:moveTo>
                <a:lnTo>
                  <a:pt x="418523" y="102568"/>
                </a:lnTo>
                <a:lnTo>
                  <a:pt x="439396" y="142233"/>
                </a:lnTo>
                <a:lnTo>
                  <a:pt x="451920" y="184491"/>
                </a:lnTo>
                <a:lnTo>
                  <a:pt x="456094" y="228047"/>
                </a:lnTo>
                <a:lnTo>
                  <a:pt x="451920" y="271602"/>
                </a:lnTo>
                <a:lnTo>
                  <a:pt x="439396" y="313861"/>
                </a:lnTo>
                <a:lnTo>
                  <a:pt x="418523" y="353526"/>
                </a:lnTo>
                <a:lnTo>
                  <a:pt x="389301" y="389300"/>
                </a:lnTo>
                <a:lnTo>
                  <a:pt x="353526" y="418523"/>
                </a:lnTo>
                <a:lnTo>
                  <a:pt x="313861" y="439396"/>
                </a:lnTo>
                <a:lnTo>
                  <a:pt x="271603" y="451919"/>
                </a:lnTo>
                <a:lnTo>
                  <a:pt x="228047" y="456094"/>
                </a:lnTo>
                <a:lnTo>
                  <a:pt x="184491" y="451919"/>
                </a:lnTo>
                <a:lnTo>
                  <a:pt x="142233" y="439396"/>
                </a:lnTo>
                <a:lnTo>
                  <a:pt x="102568" y="418523"/>
                </a:lnTo>
                <a:lnTo>
                  <a:pt x="66793" y="389300"/>
                </a:lnTo>
                <a:lnTo>
                  <a:pt x="37571" y="353526"/>
                </a:lnTo>
                <a:lnTo>
                  <a:pt x="16698" y="313861"/>
                </a:lnTo>
                <a:lnTo>
                  <a:pt x="4174" y="271602"/>
                </a:lnTo>
                <a:lnTo>
                  <a:pt x="0" y="228047"/>
                </a:lnTo>
                <a:lnTo>
                  <a:pt x="4174" y="184491"/>
                </a:lnTo>
                <a:lnTo>
                  <a:pt x="16698" y="142233"/>
                </a:lnTo>
                <a:lnTo>
                  <a:pt x="37571" y="102568"/>
                </a:lnTo>
                <a:lnTo>
                  <a:pt x="66793" y="66793"/>
                </a:lnTo>
                <a:lnTo>
                  <a:pt x="102568" y="37571"/>
                </a:lnTo>
                <a:lnTo>
                  <a:pt x="142233" y="16698"/>
                </a:lnTo>
                <a:lnTo>
                  <a:pt x="184491" y="4174"/>
                </a:lnTo>
                <a:lnTo>
                  <a:pt x="228047" y="0"/>
                </a:lnTo>
                <a:lnTo>
                  <a:pt x="271603" y="4174"/>
                </a:lnTo>
                <a:lnTo>
                  <a:pt x="313861" y="16698"/>
                </a:lnTo>
                <a:lnTo>
                  <a:pt x="353526" y="37571"/>
                </a:lnTo>
                <a:lnTo>
                  <a:pt x="389301" y="66793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2630" y="267507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562" y="0"/>
                </a:moveTo>
                <a:lnTo>
                  <a:pt x="131400" y="0"/>
                </a:lnTo>
                <a:lnTo>
                  <a:pt x="85069" y="14745"/>
                </a:lnTo>
                <a:lnTo>
                  <a:pt x="44236" y="44236"/>
                </a:lnTo>
                <a:lnTo>
                  <a:pt x="14745" y="85069"/>
                </a:lnTo>
                <a:lnTo>
                  <a:pt x="0" y="131400"/>
                </a:lnTo>
                <a:lnTo>
                  <a:pt x="0" y="179563"/>
                </a:lnTo>
                <a:lnTo>
                  <a:pt x="14745" y="225893"/>
                </a:lnTo>
                <a:lnTo>
                  <a:pt x="44236" y="266726"/>
                </a:lnTo>
                <a:lnTo>
                  <a:pt x="85069" y="296217"/>
                </a:lnTo>
                <a:lnTo>
                  <a:pt x="131400" y="310963"/>
                </a:lnTo>
                <a:lnTo>
                  <a:pt x="179562" y="310963"/>
                </a:lnTo>
                <a:lnTo>
                  <a:pt x="225893" y="296217"/>
                </a:lnTo>
                <a:lnTo>
                  <a:pt x="266726" y="266726"/>
                </a:lnTo>
                <a:lnTo>
                  <a:pt x="296217" y="225893"/>
                </a:lnTo>
                <a:lnTo>
                  <a:pt x="310963" y="179563"/>
                </a:lnTo>
                <a:lnTo>
                  <a:pt x="310963" y="131400"/>
                </a:lnTo>
                <a:lnTo>
                  <a:pt x="296217" y="85069"/>
                </a:lnTo>
                <a:lnTo>
                  <a:pt x="266726" y="44236"/>
                </a:lnTo>
                <a:lnTo>
                  <a:pt x="225893" y="14745"/>
                </a:lnTo>
                <a:lnTo>
                  <a:pt x="179562" y="0"/>
                </a:lnTo>
                <a:close/>
              </a:path>
            </a:pathLst>
          </a:custGeom>
          <a:solidFill>
            <a:srgbClr val="008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2630" y="267507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26" y="44236"/>
                </a:moveTo>
                <a:lnTo>
                  <a:pt x="296217" y="85069"/>
                </a:lnTo>
                <a:lnTo>
                  <a:pt x="310963" y="131400"/>
                </a:lnTo>
                <a:lnTo>
                  <a:pt x="310963" y="179562"/>
                </a:lnTo>
                <a:lnTo>
                  <a:pt x="296217" y="225893"/>
                </a:lnTo>
                <a:lnTo>
                  <a:pt x="266726" y="266726"/>
                </a:lnTo>
                <a:lnTo>
                  <a:pt x="225893" y="296217"/>
                </a:lnTo>
                <a:lnTo>
                  <a:pt x="179562" y="310962"/>
                </a:lnTo>
                <a:lnTo>
                  <a:pt x="131400" y="310962"/>
                </a:lnTo>
                <a:lnTo>
                  <a:pt x="85069" y="296217"/>
                </a:lnTo>
                <a:lnTo>
                  <a:pt x="44236" y="266726"/>
                </a:lnTo>
                <a:lnTo>
                  <a:pt x="14745" y="225893"/>
                </a:lnTo>
                <a:lnTo>
                  <a:pt x="0" y="179562"/>
                </a:lnTo>
                <a:lnTo>
                  <a:pt x="0" y="131400"/>
                </a:lnTo>
                <a:lnTo>
                  <a:pt x="14745" y="85069"/>
                </a:lnTo>
                <a:lnTo>
                  <a:pt x="44236" y="44236"/>
                </a:lnTo>
                <a:lnTo>
                  <a:pt x="85069" y="14745"/>
                </a:lnTo>
                <a:lnTo>
                  <a:pt x="131400" y="0"/>
                </a:lnTo>
                <a:lnTo>
                  <a:pt x="179562" y="0"/>
                </a:lnTo>
                <a:lnTo>
                  <a:pt x="225893" y="14745"/>
                </a:lnTo>
                <a:lnTo>
                  <a:pt x="266726" y="44236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66497" y="25644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46171" y="0"/>
                </a:moveTo>
                <a:lnTo>
                  <a:pt x="300926" y="0"/>
                </a:lnTo>
                <a:lnTo>
                  <a:pt x="256035" y="6280"/>
                </a:lnTo>
                <a:lnTo>
                  <a:pt x="212209" y="18842"/>
                </a:lnTo>
                <a:lnTo>
                  <a:pt x="170156" y="37684"/>
                </a:lnTo>
                <a:lnTo>
                  <a:pt x="130587" y="62806"/>
                </a:lnTo>
                <a:lnTo>
                  <a:pt x="94210" y="94210"/>
                </a:lnTo>
                <a:lnTo>
                  <a:pt x="62806" y="130586"/>
                </a:lnTo>
                <a:lnTo>
                  <a:pt x="37684" y="170156"/>
                </a:lnTo>
                <a:lnTo>
                  <a:pt x="18842" y="212209"/>
                </a:lnTo>
                <a:lnTo>
                  <a:pt x="6280" y="256035"/>
                </a:lnTo>
                <a:lnTo>
                  <a:pt x="0" y="300926"/>
                </a:lnTo>
                <a:lnTo>
                  <a:pt x="0" y="346171"/>
                </a:lnTo>
                <a:lnTo>
                  <a:pt x="6280" y="391062"/>
                </a:lnTo>
                <a:lnTo>
                  <a:pt x="18842" y="434888"/>
                </a:lnTo>
                <a:lnTo>
                  <a:pt x="37684" y="476941"/>
                </a:lnTo>
                <a:lnTo>
                  <a:pt x="62806" y="516511"/>
                </a:lnTo>
                <a:lnTo>
                  <a:pt x="94210" y="552887"/>
                </a:lnTo>
                <a:lnTo>
                  <a:pt x="130587" y="584291"/>
                </a:lnTo>
                <a:lnTo>
                  <a:pt x="170156" y="609414"/>
                </a:lnTo>
                <a:lnTo>
                  <a:pt x="212209" y="628256"/>
                </a:lnTo>
                <a:lnTo>
                  <a:pt x="256035" y="640817"/>
                </a:lnTo>
                <a:lnTo>
                  <a:pt x="300926" y="647098"/>
                </a:lnTo>
                <a:lnTo>
                  <a:pt x="346171" y="647098"/>
                </a:lnTo>
                <a:lnTo>
                  <a:pt x="391062" y="640817"/>
                </a:lnTo>
                <a:lnTo>
                  <a:pt x="434889" y="628256"/>
                </a:lnTo>
                <a:lnTo>
                  <a:pt x="476941" y="609414"/>
                </a:lnTo>
                <a:lnTo>
                  <a:pt x="516511" y="584291"/>
                </a:lnTo>
                <a:lnTo>
                  <a:pt x="552887" y="552887"/>
                </a:lnTo>
                <a:lnTo>
                  <a:pt x="584291" y="516511"/>
                </a:lnTo>
                <a:lnTo>
                  <a:pt x="609414" y="476941"/>
                </a:lnTo>
                <a:lnTo>
                  <a:pt x="628256" y="434888"/>
                </a:lnTo>
                <a:lnTo>
                  <a:pt x="640817" y="391062"/>
                </a:lnTo>
                <a:lnTo>
                  <a:pt x="647098" y="346171"/>
                </a:lnTo>
                <a:lnTo>
                  <a:pt x="647098" y="300926"/>
                </a:lnTo>
                <a:lnTo>
                  <a:pt x="640817" y="256035"/>
                </a:lnTo>
                <a:lnTo>
                  <a:pt x="628256" y="212209"/>
                </a:lnTo>
                <a:lnTo>
                  <a:pt x="609414" y="170156"/>
                </a:lnTo>
                <a:lnTo>
                  <a:pt x="584291" y="130586"/>
                </a:lnTo>
                <a:lnTo>
                  <a:pt x="552887" y="94210"/>
                </a:lnTo>
                <a:lnTo>
                  <a:pt x="516511" y="62806"/>
                </a:lnTo>
                <a:lnTo>
                  <a:pt x="476941" y="37684"/>
                </a:lnTo>
                <a:lnTo>
                  <a:pt x="434889" y="18842"/>
                </a:lnTo>
                <a:lnTo>
                  <a:pt x="391062" y="6280"/>
                </a:lnTo>
                <a:lnTo>
                  <a:pt x="346171" y="0"/>
                </a:lnTo>
                <a:close/>
              </a:path>
            </a:pathLst>
          </a:custGeom>
          <a:solidFill>
            <a:srgbClr val="008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66497" y="25644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552887" y="94210"/>
                </a:moveTo>
                <a:lnTo>
                  <a:pt x="584291" y="130587"/>
                </a:lnTo>
                <a:lnTo>
                  <a:pt x="609414" y="170156"/>
                </a:lnTo>
                <a:lnTo>
                  <a:pt x="628256" y="212209"/>
                </a:lnTo>
                <a:lnTo>
                  <a:pt x="640817" y="256035"/>
                </a:lnTo>
                <a:lnTo>
                  <a:pt x="647098" y="300926"/>
                </a:lnTo>
                <a:lnTo>
                  <a:pt x="647098" y="346171"/>
                </a:lnTo>
                <a:lnTo>
                  <a:pt x="640817" y="391062"/>
                </a:lnTo>
                <a:lnTo>
                  <a:pt x="628256" y="434889"/>
                </a:lnTo>
                <a:lnTo>
                  <a:pt x="609414" y="476941"/>
                </a:lnTo>
                <a:lnTo>
                  <a:pt x="584291" y="516511"/>
                </a:lnTo>
                <a:lnTo>
                  <a:pt x="552887" y="552887"/>
                </a:lnTo>
                <a:lnTo>
                  <a:pt x="516511" y="584291"/>
                </a:lnTo>
                <a:lnTo>
                  <a:pt x="476941" y="609414"/>
                </a:lnTo>
                <a:lnTo>
                  <a:pt x="434889" y="628256"/>
                </a:lnTo>
                <a:lnTo>
                  <a:pt x="391062" y="640817"/>
                </a:lnTo>
                <a:lnTo>
                  <a:pt x="346171" y="647098"/>
                </a:lnTo>
                <a:lnTo>
                  <a:pt x="300926" y="647098"/>
                </a:lnTo>
                <a:lnTo>
                  <a:pt x="256035" y="640817"/>
                </a:lnTo>
                <a:lnTo>
                  <a:pt x="212209" y="628256"/>
                </a:lnTo>
                <a:lnTo>
                  <a:pt x="170156" y="609414"/>
                </a:lnTo>
                <a:lnTo>
                  <a:pt x="130587" y="584291"/>
                </a:lnTo>
                <a:lnTo>
                  <a:pt x="94210" y="552887"/>
                </a:lnTo>
                <a:lnTo>
                  <a:pt x="62806" y="516511"/>
                </a:lnTo>
                <a:lnTo>
                  <a:pt x="37684" y="476941"/>
                </a:lnTo>
                <a:lnTo>
                  <a:pt x="18842" y="434889"/>
                </a:lnTo>
                <a:lnTo>
                  <a:pt x="6280" y="391062"/>
                </a:lnTo>
                <a:lnTo>
                  <a:pt x="0" y="346171"/>
                </a:lnTo>
                <a:lnTo>
                  <a:pt x="0" y="300926"/>
                </a:lnTo>
                <a:lnTo>
                  <a:pt x="6280" y="256035"/>
                </a:lnTo>
                <a:lnTo>
                  <a:pt x="18842" y="212209"/>
                </a:lnTo>
                <a:lnTo>
                  <a:pt x="37684" y="170156"/>
                </a:lnTo>
                <a:lnTo>
                  <a:pt x="62806" y="130587"/>
                </a:lnTo>
                <a:lnTo>
                  <a:pt x="94210" y="94210"/>
                </a:lnTo>
                <a:lnTo>
                  <a:pt x="130587" y="62806"/>
                </a:lnTo>
                <a:lnTo>
                  <a:pt x="170156" y="37684"/>
                </a:lnTo>
                <a:lnTo>
                  <a:pt x="212209" y="18842"/>
                </a:lnTo>
                <a:lnTo>
                  <a:pt x="256035" y="6280"/>
                </a:lnTo>
                <a:lnTo>
                  <a:pt x="300926" y="0"/>
                </a:lnTo>
                <a:lnTo>
                  <a:pt x="346171" y="0"/>
                </a:lnTo>
                <a:lnTo>
                  <a:pt x="391062" y="6280"/>
                </a:lnTo>
                <a:lnTo>
                  <a:pt x="434889" y="18842"/>
                </a:lnTo>
                <a:lnTo>
                  <a:pt x="476941" y="37684"/>
                </a:lnTo>
                <a:lnTo>
                  <a:pt x="516511" y="62806"/>
                </a:lnTo>
                <a:lnTo>
                  <a:pt x="552887" y="94210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91833" y="2653302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4" h="456564">
                <a:moveTo>
                  <a:pt x="66793" y="66793"/>
                </a:moveTo>
                <a:lnTo>
                  <a:pt x="102568" y="37571"/>
                </a:lnTo>
                <a:lnTo>
                  <a:pt x="142233" y="16698"/>
                </a:lnTo>
                <a:lnTo>
                  <a:pt x="184491" y="4174"/>
                </a:lnTo>
                <a:lnTo>
                  <a:pt x="228047" y="0"/>
                </a:lnTo>
                <a:lnTo>
                  <a:pt x="271603" y="4174"/>
                </a:lnTo>
                <a:lnTo>
                  <a:pt x="313861" y="16698"/>
                </a:lnTo>
                <a:lnTo>
                  <a:pt x="353526" y="37571"/>
                </a:lnTo>
                <a:lnTo>
                  <a:pt x="389301" y="66793"/>
                </a:lnTo>
                <a:lnTo>
                  <a:pt x="418523" y="102568"/>
                </a:lnTo>
                <a:lnTo>
                  <a:pt x="439396" y="142233"/>
                </a:lnTo>
                <a:lnTo>
                  <a:pt x="451920" y="184491"/>
                </a:lnTo>
                <a:lnTo>
                  <a:pt x="456094" y="228047"/>
                </a:lnTo>
                <a:lnTo>
                  <a:pt x="451920" y="271602"/>
                </a:lnTo>
                <a:lnTo>
                  <a:pt x="439396" y="313861"/>
                </a:lnTo>
                <a:lnTo>
                  <a:pt x="418523" y="353526"/>
                </a:lnTo>
                <a:lnTo>
                  <a:pt x="389301" y="389300"/>
                </a:lnTo>
                <a:lnTo>
                  <a:pt x="353526" y="418523"/>
                </a:lnTo>
                <a:lnTo>
                  <a:pt x="313861" y="439396"/>
                </a:lnTo>
                <a:lnTo>
                  <a:pt x="271603" y="451919"/>
                </a:lnTo>
                <a:lnTo>
                  <a:pt x="228047" y="456094"/>
                </a:lnTo>
                <a:lnTo>
                  <a:pt x="184491" y="451919"/>
                </a:lnTo>
                <a:lnTo>
                  <a:pt x="142233" y="439396"/>
                </a:lnTo>
                <a:lnTo>
                  <a:pt x="102568" y="418523"/>
                </a:lnTo>
                <a:lnTo>
                  <a:pt x="66793" y="389300"/>
                </a:lnTo>
                <a:lnTo>
                  <a:pt x="37571" y="353526"/>
                </a:lnTo>
                <a:lnTo>
                  <a:pt x="16698" y="313861"/>
                </a:lnTo>
                <a:lnTo>
                  <a:pt x="4174" y="271602"/>
                </a:lnTo>
                <a:lnTo>
                  <a:pt x="0" y="228047"/>
                </a:lnTo>
                <a:lnTo>
                  <a:pt x="4174" y="184491"/>
                </a:lnTo>
                <a:lnTo>
                  <a:pt x="16698" y="142233"/>
                </a:lnTo>
                <a:lnTo>
                  <a:pt x="37571" y="102568"/>
                </a:lnTo>
                <a:lnTo>
                  <a:pt x="66793" y="66793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65596" y="2565852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552887" y="94210"/>
                </a:moveTo>
                <a:lnTo>
                  <a:pt x="584291" y="130587"/>
                </a:lnTo>
                <a:lnTo>
                  <a:pt x="609414" y="170156"/>
                </a:lnTo>
                <a:lnTo>
                  <a:pt x="628256" y="212209"/>
                </a:lnTo>
                <a:lnTo>
                  <a:pt x="640817" y="256035"/>
                </a:lnTo>
                <a:lnTo>
                  <a:pt x="647098" y="300926"/>
                </a:lnTo>
                <a:lnTo>
                  <a:pt x="647098" y="346171"/>
                </a:lnTo>
                <a:lnTo>
                  <a:pt x="640817" y="391062"/>
                </a:lnTo>
                <a:lnTo>
                  <a:pt x="628256" y="434888"/>
                </a:lnTo>
                <a:lnTo>
                  <a:pt x="609414" y="476941"/>
                </a:lnTo>
                <a:lnTo>
                  <a:pt x="584291" y="516511"/>
                </a:lnTo>
                <a:lnTo>
                  <a:pt x="552887" y="552887"/>
                </a:lnTo>
                <a:lnTo>
                  <a:pt x="516511" y="584291"/>
                </a:lnTo>
                <a:lnTo>
                  <a:pt x="476941" y="609413"/>
                </a:lnTo>
                <a:lnTo>
                  <a:pt x="434889" y="628256"/>
                </a:lnTo>
                <a:lnTo>
                  <a:pt x="391062" y="640817"/>
                </a:lnTo>
                <a:lnTo>
                  <a:pt x="346171" y="647098"/>
                </a:lnTo>
                <a:lnTo>
                  <a:pt x="300926" y="647098"/>
                </a:lnTo>
                <a:lnTo>
                  <a:pt x="256035" y="640817"/>
                </a:lnTo>
                <a:lnTo>
                  <a:pt x="212209" y="628256"/>
                </a:lnTo>
                <a:lnTo>
                  <a:pt x="170156" y="609413"/>
                </a:lnTo>
                <a:lnTo>
                  <a:pt x="130587" y="584291"/>
                </a:lnTo>
                <a:lnTo>
                  <a:pt x="94210" y="552887"/>
                </a:lnTo>
                <a:lnTo>
                  <a:pt x="62806" y="516511"/>
                </a:lnTo>
                <a:lnTo>
                  <a:pt x="37684" y="476941"/>
                </a:lnTo>
                <a:lnTo>
                  <a:pt x="18842" y="434888"/>
                </a:lnTo>
                <a:lnTo>
                  <a:pt x="6280" y="391062"/>
                </a:lnTo>
                <a:lnTo>
                  <a:pt x="0" y="346171"/>
                </a:lnTo>
                <a:lnTo>
                  <a:pt x="0" y="300926"/>
                </a:lnTo>
                <a:lnTo>
                  <a:pt x="6280" y="256035"/>
                </a:lnTo>
                <a:lnTo>
                  <a:pt x="18842" y="212209"/>
                </a:lnTo>
                <a:lnTo>
                  <a:pt x="37684" y="170156"/>
                </a:lnTo>
                <a:lnTo>
                  <a:pt x="62806" y="130587"/>
                </a:lnTo>
                <a:lnTo>
                  <a:pt x="94210" y="94210"/>
                </a:lnTo>
                <a:lnTo>
                  <a:pt x="130587" y="62807"/>
                </a:lnTo>
                <a:lnTo>
                  <a:pt x="170156" y="37684"/>
                </a:lnTo>
                <a:lnTo>
                  <a:pt x="212209" y="18842"/>
                </a:lnTo>
                <a:lnTo>
                  <a:pt x="256035" y="6280"/>
                </a:lnTo>
                <a:lnTo>
                  <a:pt x="300926" y="0"/>
                </a:lnTo>
                <a:lnTo>
                  <a:pt x="346171" y="0"/>
                </a:lnTo>
                <a:lnTo>
                  <a:pt x="391062" y="6280"/>
                </a:lnTo>
                <a:lnTo>
                  <a:pt x="434889" y="18842"/>
                </a:lnTo>
                <a:lnTo>
                  <a:pt x="476941" y="37684"/>
                </a:lnTo>
                <a:lnTo>
                  <a:pt x="516511" y="62807"/>
                </a:lnTo>
                <a:lnTo>
                  <a:pt x="552887" y="94210"/>
                </a:lnTo>
              </a:path>
            </a:pathLst>
          </a:custGeom>
          <a:ln w="7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28</a:t>
            </a:r>
            <a:r>
              <a:rPr spc="50" dirty="0"/>
              <a:t>/31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7"/>
            <a:ext cx="1263104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What </a:t>
            </a:r>
            <a:r>
              <a:rPr sz="600" b="1" spc="-5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is 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an</a:t>
            </a:r>
            <a:r>
              <a:rPr sz="600" b="1" spc="1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28176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327" y="1471574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623402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77523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95234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" y="2142159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327" y="229398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2327" y="244581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327" y="259764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2327" y="2749473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63321" y="416108"/>
            <a:ext cx="4281805" cy="2749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7820" marR="5080" indent="-1595755">
              <a:lnSpc>
                <a:spcPct val="106700"/>
              </a:lnSpc>
            </a:pPr>
            <a:r>
              <a:rPr sz="1400" dirty="0">
                <a:solidFill>
                  <a:srgbClr val="46AA78"/>
                </a:solidFill>
                <a:latin typeface="Arial"/>
                <a:cs typeface="Arial"/>
              </a:rPr>
              <a:t>Initial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Dimensions 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that </a:t>
            </a: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have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Evolved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(Ontology 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Summit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2007)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645159" indent="-171450">
              <a:lnSpc>
                <a:spcPct val="100000"/>
              </a:lnSpc>
              <a:spcBef>
                <a:spcPts val="1055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Semantic</a:t>
            </a:r>
            <a:endParaRPr sz="1050" dirty="0">
              <a:latin typeface="Arial"/>
              <a:cs typeface="Arial"/>
            </a:endParaRPr>
          </a:p>
          <a:p>
            <a:pPr marL="922020" indent="-171450">
              <a:lnSpc>
                <a:spcPts val="1200"/>
              </a:lnSpc>
              <a:spcBef>
                <a:spcPts val="175"/>
              </a:spcBef>
              <a:buFont typeface="Arial"/>
              <a:buChar char="•"/>
            </a:pPr>
            <a:r>
              <a:rPr sz="1000" spc="-70" dirty="0">
                <a:latin typeface="Arial"/>
                <a:cs typeface="Arial"/>
              </a:rPr>
              <a:t>Degree 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Formality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Structure</a:t>
            </a:r>
            <a:endParaRPr sz="1000" dirty="0">
              <a:latin typeface="Arial"/>
              <a:cs typeface="Arial"/>
            </a:endParaRPr>
          </a:p>
          <a:p>
            <a:pPr marL="922020" marR="43180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80" dirty="0">
                <a:latin typeface="Arial"/>
                <a:cs typeface="Arial"/>
              </a:rPr>
              <a:t>Expressiveness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Knowledge </a:t>
            </a:r>
            <a:r>
              <a:rPr sz="1000" spc="-50" dirty="0">
                <a:latin typeface="Arial"/>
                <a:cs typeface="Arial"/>
              </a:rPr>
              <a:t>Representation </a:t>
            </a:r>
            <a:r>
              <a:rPr sz="1000" spc="-65" dirty="0">
                <a:latin typeface="Arial"/>
                <a:cs typeface="Arial"/>
              </a:rPr>
              <a:t>Language  </a:t>
            </a:r>
            <a:r>
              <a:rPr sz="1000" spc="-45" dirty="0">
                <a:latin typeface="Arial"/>
                <a:cs typeface="Arial"/>
              </a:rPr>
              <a:t>Representational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Granularity</a:t>
            </a:r>
            <a:endParaRPr sz="1000" dirty="0">
              <a:latin typeface="Arial"/>
              <a:cs typeface="Arial"/>
            </a:endParaRPr>
          </a:p>
          <a:p>
            <a:pPr marL="645159" indent="-171450">
              <a:lnSpc>
                <a:spcPct val="100000"/>
              </a:lnSpc>
              <a:spcBef>
                <a:spcPts val="15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Pragmatic</a:t>
            </a:r>
            <a:endParaRPr sz="1050" dirty="0">
              <a:latin typeface="Arial"/>
              <a:cs typeface="Arial"/>
            </a:endParaRPr>
          </a:p>
          <a:p>
            <a:pPr marL="922020" indent="-171450">
              <a:lnSpc>
                <a:spcPts val="1200"/>
              </a:lnSpc>
              <a:spcBef>
                <a:spcPts val="170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Intended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Use</a:t>
            </a:r>
            <a:endParaRPr sz="1000" dirty="0">
              <a:latin typeface="Arial"/>
              <a:cs typeface="Arial"/>
            </a:endParaRPr>
          </a:p>
          <a:p>
            <a:pPr marL="922020" marR="193992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Role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Automated </a:t>
            </a:r>
            <a:r>
              <a:rPr sz="1000" spc="-65" dirty="0">
                <a:latin typeface="Arial"/>
                <a:cs typeface="Arial"/>
              </a:rPr>
              <a:t>Reasoning  </a:t>
            </a:r>
            <a:endParaRPr lang="en-US" sz="1000" spc="-65" dirty="0" smtClean="0">
              <a:latin typeface="Arial"/>
              <a:cs typeface="Arial"/>
            </a:endParaRPr>
          </a:p>
          <a:p>
            <a:pPr marL="922020" marR="193992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5" dirty="0" smtClean="0">
                <a:latin typeface="Arial"/>
                <a:cs typeface="Arial"/>
              </a:rPr>
              <a:t>Descriptive </a:t>
            </a:r>
            <a:r>
              <a:rPr sz="1000" spc="-55" dirty="0">
                <a:latin typeface="Arial"/>
                <a:cs typeface="Arial"/>
              </a:rPr>
              <a:t>vs. </a:t>
            </a:r>
            <a:r>
              <a:rPr sz="1000" spc="-35" dirty="0">
                <a:latin typeface="Arial"/>
                <a:cs typeface="Arial"/>
              </a:rPr>
              <a:t>Prescriptive  </a:t>
            </a:r>
            <a:endParaRPr lang="en-US" sz="1000" spc="-35" dirty="0" smtClean="0">
              <a:latin typeface="Arial"/>
              <a:cs typeface="Arial"/>
            </a:endParaRPr>
          </a:p>
          <a:p>
            <a:pPr marL="922020" marR="193992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55" dirty="0" smtClean="0">
                <a:latin typeface="Arial"/>
                <a:cs typeface="Arial"/>
              </a:rPr>
              <a:t>Design </a:t>
            </a:r>
            <a:r>
              <a:rPr sz="1000" spc="-30" dirty="0">
                <a:latin typeface="Arial"/>
                <a:cs typeface="Arial"/>
              </a:rPr>
              <a:t>Methodology </a:t>
            </a:r>
            <a:endParaRPr lang="en-US" sz="1000" spc="-30" dirty="0" smtClean="0">
              <a:latin typeface="Arial"/>
              <a:cs typeface="Arial"/>
            </a:endParaRPr>
          </a:p>
          <a:p>
            <a:pPr marL="922020" marR="193992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75" dirty="0" smtClean="0">
                <a:latin typeface="Arial"/>
                <a:cs typeface="Arial"/>
              </a:rPr>
              <a:t>Governance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29/31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8740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2146" y="37667"/>
            <a:ext cx="1110704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43569" y="430403"/>
            <a:ext cx="7213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10743" y="118868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0253" y="1172133"/>
            <a:ext cx="90170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ECF6F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0743" y="165017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253" y="1663776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41032" y="187398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04605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16636" y="1629267"/>
            <a:ext cx="127571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5080" indent="-139065">
              <a:lnSpc>
                <a:spcPct val="102600"/>
              </a:lnSpc>
            </a:pP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Where is </a:t>
            </a:r>
            <a:r>
              <a:rPr sz="1050" spc="4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it </a:t>
            </a:r>
            <a:r>
              <a:rPr sz="1050" spc="-9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used? </a:t>
            </a:r>
            <a:r>
              <a:rPr sz="1050" spc="-9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  <a:hlinkClick r:id="rId9" action="ppaction://hlinksldjump"/>
              </a:rPr>
              <a:t>‘Ontology </a:t>
            </a:r>
            <a:r>
              <a:rPr sz="1050" spc="-40" dirty="0">
                <a:latin typeface="Arial"/>
                <a:cs typeface="Arial"/>
                <a:hlinkClick r:id="rId9" action="ppaction://hlinksldjump"/>
              </a:rPr>
              <a:t>inside’ 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  <a:hlinkClick r:id="rId10" action="ppaction://hlinksldjump"/>
              </a:rPr>
              <a:t>The </a:t>
            </a:r>
            <a:r>
              <a:rPr sz="1050" spc="-50" dirty="0">
                <a:latin typeface="Arial"/>
                <a:cs typeface="Arial"/>
                <a:hlinkClick r:id="rId10" action="ppaction://hlinksldjump"/>
              </a:rPr>
              <a:t>Semantic</a:t>
            </a:r>
            <a:r>
              <a:rPr sz="1050" spc="10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75" dirty="0">
                <a:latin typeface="Arial"/>
                <a:cs typeface="Arial"/>
                <a:hlinkClick r:id="rId10" action="ppaction://hlinksldjump"/>
              </a:rPr>
              <a:t>Web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0743" y="24558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50253" y="2439276"/>
            <a:ext cx="14674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3   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1050" spc="-7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1050" spc="3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78559" y="37668"/>
            <a:ext cx="8740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2146" y="37668"/>
            <a:ext cx="12631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16837" y="430403"/>
            <a:ext cx="15754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Additional</a:t>
            </a:r>
            <a:r>
              <a:rPr sz="14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references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97954" y="936541"/>
            <a:ext cx="101219" cy="139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3868" y="936541"/>
            <a:ext cx="25304" cy="25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7954" y="93654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0606" y="95551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3259" y="97449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3259" y="98715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0606" y="10061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0606" y="101878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0606" y="103143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0606" y="104408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4890" y="1002964"/>
            <a:ext cx="31635" cy="44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3868" y="93654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7954" y="1295024"/>
            <a:ext cx="101219" cy="139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3868" y="1295024"/>
            <a:ext cx="25304" cy="25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7954" y="129502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0606" y="131400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3259" y="13329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3259" y="134563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0606" y="136461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0606" y="137726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0606" y="138991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0606" y="140256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4890" y="1361447"/>
            <a:ext cx="31635" cy="44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3868" y="129502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7954" y="1573382"/>
            <a:ext cx="101219" cy="1391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3868" y="1573382"/>
            <a:ext cx="25304" cy="25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7954" y="157338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0606" y="159236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3259" y="161133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3259" y="162399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0606" y="164297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0606" y="165562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0606" y="166827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0606" y="168092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4890" y="1639806"/>
            <a:ext cx="31635" cy="44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3868" y="157338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7954" y="2020435"/>
            <a:ext cx="101219" cy="139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3868" y="2020435"/>
            <a:ext cx="25304" cy="25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7954" y="2020435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0606" y="203941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3259" y="205839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3259" y="207104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0606" y="209002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0606" y="210267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0606" y="211532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0606" y="212797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4890" y="2086858"/>
            <a:ext cx="31635" cy="44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3868" y="202043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7954" y="2373927"/>
            <a:ext cx="101219" cy="139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3868" y="2373927"/>
            <a:ext cx="25304" cy="25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97954" y="2373927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0606" y="239290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3259" y="241188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3259" y="242453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0606" y="244351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0606" y="245616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0606" y="246881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0606" y="248147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4890" y="2440350"/>
            <a:ext cx="31635" cy="44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3868" y="2373927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47294" y="980541"/>
            <a:ext cx="3913504" cy="194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30" dirty="0">
                <a:solidFill>
                  <a:srgbClr val="46AA78"/>
                </a:solidFill>
                <a:latin typeface="Arial"/>
                <a:cs typeface="Arial"/>
              </a:rPr>
              <a:t>Calvanese, 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D.,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Liuzzo,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P.,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Mosca,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A., </a:t>
            </a:r>
            <a:r>
              <a:rPr sz="600" spc="-25" dirty="0">
                <a:solidFill>
                  <a:srgbClr val="46AA78"/>
                </a:solidFill>
                <a:latin typeface="Arial"/>
                <a:cs typeface="Arial"/>
              </a:rPr>
              <a:t>Remesal, 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J,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Rezk,  </a:t>
            </a:r>
            <a:r>
              <a:rPr sz="600" spc="20" dirty="0">
                <a:solidFill>
                  <a:srgbClr val="46AA78"/>
                </a:solidFill>
                <a:latin typeface="Arial"/>
                <a:cs typeface="Arial"/>
              </a:rPr>
              <a:t>M.,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Rull,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G. 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Ontology-Based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Data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Integration  </a:t>
            </a:r>
            <a:r>
              <a:rPr sz="6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in</a:t>
            </a:r>
            <a:endParaRPr sz="600">
              <a:latin typeface="Arial"/>
              <a:cs typeface="Arial"/>
            </a:endParaRPr>
          </a:p>
          <a:p>
            <a:pPr marL="259079" marR="244475">
              <a:lnSpc>
                <a:spcPts val="700"/>
              </a:lnSpc>
              <a:spcBef>
                <a:spcPts val="180"/>
              </a:spcBef>
            </a:pP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EPNet: Production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Distribution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Food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During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Roman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Empire. </a:t>
            </a:r>
            <a:r>
              <a:rPr sz="600" i="1" spc="-15" dirty="0">
                <a:solidFill>
                  <a:srgbClr val="46AA78"/>
                </a:solidFill>
                <a:latin typeface="Arial"/>
                <a:cs typeface="Arial"/>
              </a:rPr>
              <a:t>Engineering </a:t>
            </a:r>
            <a:r>
              <a:rPr sz="600" i="1" dirty="0">
                <a:solidFill>
                  <a:srgbClr val="46AA78"/>
                </a:solidFill>
                <a:latin typeface="Arial"/>
                <a:cs typeface="Arial"/>
              </a:rPr>
              <a:t>Applications </a:t>
            </a:r>
            <a:r>
              <a:rPr sz="600" i="1" spc="5" dirty="0">
                <a:solidFill>
                  <a:srgbClr val="46AA78"/>
                </a:solidFill>
                <a:latin typeface="Arial"/>
                <a:cs typeface="Arial"/>
              </a:rPr>
              <a:t>of  </a:t>
            </a:r>
            <a:r>
              <a:rPr sz="600" i="1" spc="15" dirty="0">
                <a:solidFill>
                  <a:srgbClr val="46AA78"/>
                </a:solidFill>
                <a:latin typeface="Arial"/>
                <a:cs typeface="Arial"/>
              </a:rPr>
              <a:t>Artificial </a:t>
            </a:r>
            <a:r>
              <a:rPr sz="600" i="1" spc="-5" dirty="0">
                <a:solidFill>
                  <a:srgbClr val="46AA78"/>
                </a:solidFill>
                <a:latin typeface="Arial"/>
                <a:cs typeface="Arial"/>
              </a:rPr>
              <a:t>Intelligence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2016,</a:t>
            </a:r>
            <a:r>
              <a:rPr sz="600" spc="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51:212-229.</a:t>
            </a:r>
            <a:endParaRPr sz="600">
              <a:latin typeface="Arial"/>
              <a:cs typeface="Arial"/>
            </a:endParaRPr>
          </a:p>
          <a:p>
            <a:pPr marL="259079" marR="95250" indent="-196215">
              <a:lnSpc>
                <a:spcPct val="124500"/>
              </a:lnSpc>
              <a:spcBef>
                <a:spcPts val="340"/>
              </a:spcBef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Chaudhri,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V.K.,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Cheng,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B.,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Overholtzer,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A,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Roschelle,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J.,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Spaulding,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A.,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Clark,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P., </a:t>
            </a:r>
            <a:r>
              <a:rPr sz="600" spc="-30" dirty="0">
                <a:solidFill>
                  <a:srgbClr val="46AA78"/>
                </a:solidFill>
                <a:latin typeface="Arial"/>
                <a:cs typeface="Arial"/>
              </a:rPr>
              <a:t>Greaves, </a:t>
            </a:r>
            <a:r>
              <a:rPr sz="600" spc="20" dirty="0">
                <a:solidFill>
                  <a:srgbClr val="46AA78"/>
                </a:solidFill>
                <a:latin typeface="Arial"/>
                <a:cs typeface="Arial"/>
              </a:rPr>
              <a:t>M.,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Gunning, 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D..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Inquire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Biology:  </a:t>
            </a:r>
            <a:r>
              <a:rPr sz="600" spc="2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Textbook </a:t>
            </a:r>
            <a:r>
              <a:rPr sz="600" spc="20" dirty="0">
                <a:solidFill>
                  <a:srgbClr val="46AA78"/>
                </a:solidFill>
                <a:latin typeface="Arial"/>
                <a:cs typeface="Arial"/>
              </a:rPr>
              <a:t>that </a:t>
            </a:r>
            <a:r>
              <a:rPr sz="600" spc="-25" dirty="0">
                <a:solidFill>
                  <a:srgbClr val="46AA78"/>
                </a:solidFill>
                <a:latin typeface="Arial"/>
                <a:cs typeface="Arial"/>
              </a:rPr>
              <a:t>Answers 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Questions. </a:t>
            </a:r>
            <a:r>
              <a:rPr sz="600" i="1" spc="15" dirty="0">
                <a:solidFill>
                  <a:srgbClr val="46AA78"/>
                </a:solidFill>
                <a:latin typeface="Arial"/>
                <a:cs typeface="Arial"/>
              </a:rPr>
              <a:t>AI </a:t>
            </a:r>
            <a:r>
              <a:rPr sz="600" i="1" spc="-10" dirty="0">
                <a:solidFill>
                  <a:srgbClr val="46AA78"/>
                </a:solidFill>
                <a:latin typeface="Arial"/>
                <a:cs typeface="Arial"/>
              </a:rPr>
              <a:t>Magazine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2013,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34(3):  </a:t>
            </a:r>
            <a:r>
              <a:rPr sz="600" spc="1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55-72.</a:t>
            </a:r>
            <a:endParaRPr sz="600">
              <a:latin typeface="Arial"/>
              <a:cs typeface="Arial"/>
            </a:endParaRPr>
          </a:p>
          <a:p>
            <a:pPr marL="259079" marR="28575" indent="-196215">
              <a:lnSpc>
                <a:spcPct val="119900"/>
              </a:lnSpc>
              <a:spcBef>
                <a:spcPts val="430"/>
              </a:spcBef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20" dirty="0">
                <a:solidFill>
                  <a:srgbClr val="46AA78"/>
                </a:solidFill>
                <a:latin typeface="Arial"/>
                <a:cs typeface="Arial"/>
              </a:rPr>
              <a:t>Di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Iorio,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A.,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Peroni, S.,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Vitali,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F.,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Zingoni, J. (2014).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Semantic </a:t>
            </a:r>
            <a:r>
              <a:rPr sz="600" spc="-35" dirty="0">
                <a:solidFill>
                  <a:srgbClr val="46AA78"/>
                </a:solidFill>
                <a:latin typeface="Arial"/>
                <a:cs typeface="Arial"/>
              </a:rPr>
              <a:t>lenses </a:t>
            </a:r>
            <a:r>
              <a:rPr sz="6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bring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digital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semantic 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publishing</a:t>
            </a:r>
            <a:r>
              <a:rPr sz="6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together.</a:t>
            </a:r>
            <a:r>
              <a:rPr sz="6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In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Zhao,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J.,</a:t>
            </a:r>
            <a:r>
              <a:rPr sz="6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van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Erp,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46AA78"/>
                </a:solidFill>
                <a:latin typeface="Arial"/>
                <a:cs typeface="Arial"/>
              </a:rPr>
              <a:t>M.,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Kessler,</a:t>
            </a:r>
            <a:r>
              <a:rPr sz="6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C.,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Kauppinen,</a:t>
            </a:r>
            <a:r>
              <a:rPr sz="6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46AA78"/>
                </a:solidFill>
                <a:latin typeface="Arial"/>
                <a:cs typeface="Arial"/>
              </a:rPr>
              <a:t>T.,</a:t>
            </a:r>
            <a:r>
              <a:rPr sz="6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van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46AA78"/>
                </a:solidFill>
                <a:latin typeface="Arial"/>
                <a:cs typeface="Arial"/>
              </a:rPr>
              <a:t>Ossenbruggen,</a:t>
            </a:r>
            <a:r>
              <a:rPr sz="6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J.,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van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Hage,</a:t>
            </a:r>
            <a:endParaRPr sz="600">
              <a:latin typeface="Arial"/>
              <a:cs typeface="Arial"/>
            </a:endParaRPr>
          </a:p>
          <a:p>
            <a:pPr marL="259079" marR="347980">
              <a:lnSpc>
                <a:spcPts val="700"/>
              </a:lnSpc>
              <a:spcBef>
                <a:spcPts val="15"/>
              </a:spcBef>
            </a:pPr>
            <a:r>
              <a:rPr sz="600" spc="20" dirty="0">
                <a:solidFill>
                  <a:srgbClr val="46AA78"/>
                </a:solidFill>
                <a:latin typeface="Arial"/>
                <a:cs typeface="Arial"/>
              </a:rPr>
              <a:t>W.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R.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(Eds.), </a:t>
            </a:r>
            <a:r>
              <a:rPr sz="600" i="1" spc="-20" dirty="0">
                <a:solidFill>
                  <a:srgbClr val="46AA78"/>
                </a:solidFill>
                <a:latin typeface="Arial"/>
                <a:cs typeface="Arial"/>
              </a:rPr>
              <a:t>Proceedings </a:t>
            </a:r>
            <a:r>
              <a:rPr sz="600" i="1" spc="5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600" i="1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600" i="1" spc="10" dirty="0">
                <a:solidFill>
                  <a:srgbClr val="46AA78"/>
                </a:solidFill>
                <a:latin typeface="Arial"/>
                <a:cs typeface="Arial"/>
              </a:rPr>
              <a:t>4th </a:t>
            </a:r>
            <a:r>
              <a:rPr sz="600" i="1" spc="-15" dirty="0">
                <a:solidFill>
                  <a:srgbClr val="46AA78"/>
                </a:solidFill>
                <a:latin typeface="Arial"/>
                <a:cs typeface="Arial"/>
              </a:rPr>
              <a:t>Workshop on </a:t>
            </a:r>
            <a:r>
              <a:rPr sz="600" i="1" spc="-10" dirty="0">
                <a:solidFill>
                  <a:srgbClr val="46AA78"/>
                </a:solidFill>
                <a:latin typeface="Arial"/>
                <a:cs typeface="Arial"/>
              </a:rPr>
              <a:t>Linked </a:t>
            </a:r>
            <a:r>
              <a:rPr sz="600" i="1" spc="-25" dirty="0">
                <a:solidFill>
                  <a:srgbClr val="46AA78"/>
                </a:solidFill>
                <a:latin typeface="Arial"/>
                <a:cs typeface="Arial"/>
              </a:rPr>
              <a:t>Science </a:t>
            </a:r>
            <a:r>
              <a:rPr sz="600" i="1" spc="-5" dirty="0">
                <a:solidFill>
                  <a:srgbClr val="46AA78"/>
                </a:solidFill>
                <a:latin typeface="Arial"/>
                <a:cs typeface="Arial"/>
              </a:rPr>
              <a:t>(LISC 2014)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, </a:t>
            </a:r>
            <a:r>
              <a:rPr sz="600" spc="-25" dirty="0">
                <a:solidFill>
                  <a:srgbClr val="46AA78"/>
                </a:solidFill>
                <a:latin typeface="Arial"/>
                <a:cs typeface="Arial"/>
              </a:rPr>
              <a:t>CEUR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Workshop 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Proceedings 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1282: 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12-23.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Aachen, Germany: </a:t>
            </a:r>
            <a:r>
              <a:rPr sz="6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CEUR-WS.org.</a:t>
            </a:r>
            <a:endParaRPr sz="6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520"/>
              </a:spcBef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Keet,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C.M.,</a:t>
            </a:r>
            <a:r>
              <a:rPr sz="600" spc="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90" dirty="0">
                <a:solidFill>
                  <a:srgbClr val="46AA78"/>
                </a:solidFill>
                <a:latin typeface="Arial"/>
                <a:cs typeface="Arial"/>
              </a:rPr>
              <a:t>L-</a:t>
            </a:r>
            <a:r>
              <a:rPr sz="600" spc="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awrynowicz,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A.,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d’Amato,</a:t>
            </a:r>
            <a:r>
              <a:rPr sz="600" spc="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C.,</a:t>
            </a:r>
            <a:r>
              <a:rPr sz="600" spc="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Kalousis,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A.,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Nguyen,</a:t>
            </a:r>
            <a:r>
              <a:rPr sz="600" spc="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P.,</a:t>
            </a:r>
            <a:r>
              <a:rPr sz="600" spc="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Palma,</a:t>
            </a:r>
            <a:r>
              <a:rPr sz="600" spc="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R.,</a:t>
            </a:r>
            <a:r>
              <a:rPr sz="600" spc="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Stevens,</a:t>
            </a:r>
            <a:r>
              <a:rPr sz="600" spc="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R.,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Hilario,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30" dirty="0">
                <a:solidFill>
                  <a:srgbClr val="46AA78"/>
                </a:solidFill>
                <a:latin typeface="Arial"/>
                <a:cs typeface="Arial"/>
              </a:rPr>
              <a:t>M.</a:t>
            </a:r>
            <a:endParaRPr sz="600">
              <a:latin typeface="Arial"/>
              <a:cs typeface="Arial"/>
            </a:endParaRPr>
          </a:p>
          <a:p>
            <a:pPr marL="259079" marR="11430">
              <a:lnSpc>
                <a:spcPts val="700"/>
              </a:lnSpc>
              <a:spcBef>
                <a:spcPts val="180"/>
              </a:spcBef>
            </a:pP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Data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Mining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OPtimization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ontology. </a:t>
            </a:r>
            <a:r>
              <a:rPr sz="600" i="1" spc="-15" dirty="0">
                <a:solidFill>
                  <a:srgbClr val="46AA78"/>
                </a:solidFill>
                <a:latin typeface="Arial"/>
                <a:cs typeface="Arial"/>
              </a:rPr>
              <a:t>Web Semantics: </a:t>
            </a:r>
            <a:r>
              <a:rPr sz="600" i="1" spc="-25" dirty="0">
                <a:solidFill>
                  <a:srgbClr val="46AA78"/>
                </a:solidFill>
                <a:latin typeface="Arial"/>
                <a:cs typeface="Arial"/>
              </a:rPr>
              <a:t>Science, Services </a:t>
            </a:r>
            <a:r>
              <a:rPr sz="600" i="1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i="1" spc="-10" dirty="0">
                <a:solidFill>
                  <a:srgbClr val="46AA78"/>
                </a:solidFill>
                <a:latin typeface="Arial"/>
                <a:cs typeface="Arial"/>
              </a:rPr>
              <a:t>Agents </a:t>
            </a:r>
            <a:r>
              <a:rPr sz="600" i="1" spc="-15" dirty="0">
                <a:solidFill>
                  <a:srgbClr val="46AA78"/>
                </a:solidFill>
                <a:latin typeface="Arial"/>
                <a:cs typeface="Arial"/>
              </a:rPr>
              <a:t>on </a:t>
            </a:r>
            <a:r>
              <a:rPr sz="600" i="1" dirty="0">
                <a:solidFill>
                  <a:srgbClr val="46AA78"/>
                </a:solidFill>
                <a:latin typeface="Arial"/>
                <a:cs typeface="Arial"/>
              </a:rPr>
              <a:t>the World </a:t>
            </a:r>
            <a:r>
              <a:rPr sz="600" i="1" spc="-5" dirty="0">
                <a:solidFill>
                  <a:srgbClr val="46AA78"/>
                </a:solidFill>
                <a:latin typeface="Arial"/>
                <a:cs typeface="Arial"/>
              </a:rPr>
              <a:t>Wide  </a:t>
            </a:r>
            <a:r>
              <a:rPr sz="600" i="1" spc="-10" dirty="0">
                <a:solidFill>
                  <a:srgbClr val="46AA78"/>
                </a:solidFill>
                <a:latin typeface="Arial"/>
                <a:cs typeface="Arial"/>
              </a:rPr>
              <a:t>Web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2015,</a:t>
            </a:r>
            <a:r>
              <a:rPr sz="600" spc="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32:43-53.</a:t>
            </a:r>
            <a:endParaRPr sz="600">
              <a:latin typeface="Arial"/>
              <a:cs typeface="Arial"/>
            </a:endParaRPr>
          </a:p>
          <a:p>
            <a:pPr marL="259079" marR="175260" indent="-196215">
              <a:lnSpc>
                <a:spcPct val="124500"/>
              </a:lnSpc>
              <a:spcBef>
                <a:spcPts val="300"/>
              </a:spcBef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Keet,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C.M., Artale,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A.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Representing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-25" dirty="0">
                <a:solidFill>
                  <a:srgbClr val="46AA78"/>
                </a:solidFill>
                <a:latin typeface="Arial"/>
                <a:cs typeface="Arial"/>
              </a:rPr>
              <a:t>Reasoning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over </a:t>
            </a:r>
            <a:r>
              <a:rPr sz="600" spc="-3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Taxonomy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Part-Whole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Relations. </a:t>
            </a:r>
            <a:r>
              <a:rPr sz="600" i="1" spc="-5" dirty="0">
                <a:solidFill>
                  <a:srgbClr val="46AA78"/>
                </a:solidFill>
                <a:latin typeface="Arial"/>
                <a:cs typeface="Arial"/>
              </a:rPr>
              <a:t>Applied  </a:t>
            </a:r>
            <a:r>
              <a:rPr sz="600" i="1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2008,</a:t>
            </a:r>
            <a:r>
              <a:rPr sz="6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3(1-2):91-110.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 marL="12700" marR="5080">
              <a:lnSpc>
                <a:spcPts val="700"/>
              </a:lnSpc>
            </a:pPr>
            <a:r>
              <a:rPr sz="600" dirty="0">
                <a:latin typeface="Arial"/>
                <a:cs typeface="Arial"/>
              </a:rPr>
              <a:t>Note: </a:t>
            </a:r>
            <a:r>
              <a:rPr sz="600" spc="-20" dirty="0">
                <a:latin typeface="Arial"/>
                <a:cs typeface="Arial"/>
              </a:rPr>
              <a:t>where </a:t>
            </a:r>
            <a:r>
              <a:rPr sz="600" spc="-10" dirty="0">
                <a:latin typeface="Arial"/>
                <a:cs typeface="Arial"/>
              </a:rPr>
              <a:t>pictures </a:t>
            </a:r>
            <a:r>
              <a:rPr sz="600" spc="-15" dirty="0">
                <a:latin typeface="Arial"/>
                <a:cs typeface="Arial"/>
              </a:rPr>
              <a:t>and figures </a:t>
            </a:r>
            <a:r>
              <a:rPr sz="600" spc="-30" dirty="0">
                <a:latin typeface="Arial"/>
                <a:cs typeface="Arial"/>
              </a:rPr>
              <a:t>were </a:t>
            </a:r>
            <a:r>
              <a:rPr sz="600" spc="-10" dirty="0">
                <a:latin typeface="Arial"/>
                <a:cs typeface="Arial"/>
              </a:rPr>
              <a:t>taken </a:t>
            </a:r>
            <a:r>
              <a:rPr sz="600" spc="5" dirty="0">
                <a:latin typeface="Arial"/>
                <a:cs typeface="Arial"/>
              </a:rPr>
              <a:t>from </a:t>
            </a:r>
            <a:r>
              <a:rPr sz="600" spc="-25" dirty="0">
                <a:latin typeface="Arial"/>
                <a:cs typeface="Arial"/>
              </a:rPr>
              <a:t>elsewhere, </a:t>
            </a:r>
            <a:r>
              <a:rPr sz="600" spc="-30" dirty="0">
                <a:latin typeface="Arial"/>
                <a:cs typeface="Arial"/>
              </a:rPr>
              <a:t>a </a:t>
            </a:r>
            <a:r>
              <a:rPr sz="600" spc="-5" dirty="0">
                <a:latin typeface="Arial"/>
                <a:cs typeface="Arial"/>
              </a:rPr>
              <a:t>note </a:t>
            </a:r>
            <a:r>
              <a:rPr sz="600" spc="5" dirty="0">
                <a:latin typeface="Arial"/>
                <a:cs typeface="Arial"/>
              </a:rPr>
              <a:t>of </a:t>
            </a:r>
            <a:r>
              <a:rPr sz="600" dirty="0">
                <a:latin typeface="Arial"/>
                <a:cs typeface="Arial"/>
              </a:rPr>
              <a:t>the </a:t>
            </a:r>
            <a:r>
              <a:rPr sz="600" spc="-25" dirty="0">
                <a:latin typeface="Arial"/>
                <a:cs typeface="Arial"/>
              </a:rPr>
              <a:t>source </a:t>
            </a:r>
            <a:r>
              <a:rPr sz="600" spc="-20" dirty="0">
                <a:latin typeface="Arial"/>
                <a:cs typeface="Arial"/>
              </a:rPr>
              <a:t>is </a:t>
            </a:r>
            <a:r>
              <a:rPr sz="600" spc="-25" dirty="0">
                <a:latin typeface="Arial"/>
                <a:cs typeface="Arial"/>
              </a:rPr>
              <a:t>made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dirty="0">
                <a:latin typeface="Arial"/>
                <a:cs typeface="Arial"/>
              </a:rPr>
              <a:t>the </a:t>
            </a:r>
            <a:r>
              <a:rPr sz="600" spc="-85" dirty="0">
                <a:latin typeface="Arial"/>
                <a:cs typeface="Arial"/>
              </a:rPr>
              <a:t>L</a:t>
            </a:r>
            <a:r>
              <a:rPr sz="750" spc="-127" baseline="5555" dirty="0">
                <a:latin typeface="Arial"/>
                <a:cs typeface="Arial"/>
              </a:rPr>
              <a:t>A</a:t>
            </a:r>
            <a:r>
              <a:rPr sz="600" spc="-85" dirty="0">
                <a:latin typeface="Arial"/>
                <a:cs typeface="Arial"/>
              </a:rPr>
              <a:t>T</a:t>
            </a:r>
            <a:r>
              <a:rPr sz="900" spc="-127" baseline="-13888" dirty="0">
                <a:latin typeface="Arial"/>
                <a:cs typeface="Arial"/>
              </a:rPr>
              <a:t>E</a:t>
            </a:r>
            <a:r>
              <a:rPr sz="600" spc="-85" dirty="0">
                <a:latin typeface="Arial"/>
                <a:cs typeface="Arial"/>
              </a:rPr>
              <a:t>X </a:t>
            </a:r>
            <a:r>
              <a:rPr sz="600" spc="-25" dirty="0">
                <a:latin typeface="Arial"/>
                <a:cs typeface="Arial"/>
              </a:rPr>
              <a:t>source </a:t>
            </a:r>
            <a:r>
              <a:rPr sz="600" dirty="0">
                <a:latin typeface="Arial"/>
                <a:cs typeface="Arial"/>
              </a:rPr>
              <a:t>file </a:t>
            </a:r>
            <a:r>
              <a:rPr sz="600" spc="-45" dirty="0">
                <a:latin typeface="Arial"/>
                <a:cs typeface="Arial"/>
              </a:rPr>
              <a:t>as  </a:t>
            </a:r>
            <a:r>
              <a:rPr sz="600" spc="-30" dirty="0">
                <a:latin typeface="Arial"/>
                <a:cs typeface="Arial"/>
              </a:rPr>
              <a:t>a  </a:t>
            </a:r>
            <a:r>
              <a:rPr sz="600" spc="-5" dirty="0">
                <a:latin typeface="Arial"/>
                <a:cs typeface="Arial"/>
              </a:rPr>
              <a:t>comment.    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If </a:t>
            </a:r>
            <a:r>
              <a:rPr sz="600" spc="-10" dirty="0">
                <a:latin typeface="Arial"/>
                <a:cs typeface="Arial"/>
              </a:rPr>
              <a:t>there </a:t>
            </a:r>
            <a:r>
              <a:rPr sz="600" spc="-20" dirty="0">
                <a:latin typeface="Arial"/>
                <a:cs typeface="Arial"/>
              </a:rPr>
              <a:t>is </a:t>
            </a:r>
            <a:r>
              <a:rPr sz="600" spc="-15" dirty="0">
                <a:latin typeface="Arial"/>
                <a:cs typeface="Arial"/>
              </a:rPr>
              <a:t>no </a:t>
            </a:r>
            <a:r>
              <a:rPr sz="600" spc="-5" dirty="0">
                <a:latin typeface="Arial"/>
                <a:cs typeface="Arial"/>
              </a:rPr>
              <a:t>note </a:t>
            </a:r>
            <a:r>
              <a:rPr sz="600" dirty="0">
                <a:latin typeface="Arial"/>
                <a:cs typeface="Arial"/>
              </a:rPr>
              <a:t>about the </a:t>
            </a:r>
            <a:r>
              <a:rPr sz="600" spc="-25" dirty="0">
                <a:latin typeface="Arial"/>
                <a:cs typeface="Arial"/>
              </a:rPr>
              <a:t>source 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spc="20" dirty="0">
                <a:latin typeface="Arial"/>
                <a:cs typeface="Arial"/>
              </a:rPr>
              <a:t>that </a:t>
            </a:r>
            <a:r>
              <a:rPr sz="600" spc="-5" dirty="0">
                <a:latin typeface="Arial"/>
                <a:cs typeface="Arial"/>
              </a:rPr>
              <a:t>frame, then </a:t>
            </a:r>
            <a:r>
              <a:rPr sz="600" spc="5" dirty="0">
                <a:latin typeface="Arial"/>
                <a:cs typeface="Arial"/>
              </a:rPr>
              <a:t>I </a:t>
            </a:r>
            <a:r>
              <a:rPr sz="600" spc="-25" dirty="0">
                <a:latin typeface="Arial"/>
                <a:cs typeface="Arial"/>
              </a:rPr>
              <a:t>made </a:t>
            </a:r>
            <a:r>
              <a:rPr sz="600" dirty="0">
                <a:latin typeface="Arial"/>
                <a:cs typeface="Arial"/>
              </a:rPr>
              <a:t>the </a:t>
            </a:r>
            <a:r>
              <a:rPr sz="600" spc="-5" dirty="0">
                <a:latin typeface="Arial"/>
                <a:cs typeface="Arial"/>
              </a:rPr>
              <a:t>figure.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31/31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107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95870" y="430403"/>
            <a:ext cx="22167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An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ontology (very</a:t>
            </a:r>
            <a:r>
              <a:rPr sz="1400" spc="2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informally)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58931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9714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4395" y="1513062"/>
            <a:ext cx="3636645" cy="701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80" dirty="0">
                <a:latin typeface="Arial"/>
                <a:cs typeface="Arial"/>
              </a:rPr>
              <a:t>classes, </a:t>
            </a:r>
            <a:r>
              <a:rPr sz="1050" spc="-45" dirty="0">
                <a:latin typeface="Arial"/>
                <a:cs typeface="Arial"/>
              </a:rPr>
              <a:t>relationships </a:t>
            </a:r>
            <a:r>
              <a:rPr sz="1050" spc="-70" dirty="0">
                <a:latin typeface="Arial"/>
                <a:cs typeface="Arial"/>
              </a:rPr>
              <a:t>between </a:t>
            </a:r>
            <a:r>
              <a:rPr sz="1050" spc="-30" dirty="0">
                <a:latin typeface="Arial"/>
                <a:cs typeface="Arial"/>
              </a:rPr>
              <a:t>them,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5" dirty="0">
                <a:latin typeface="Arial"/>
                <a:cs typeface="Arial"/>
              </a:rPr>
              <a:t>constraints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40" dirty="0">
                <a:latin typeface="Arial"/>
                <a:cs typeface="Arial"/>
              </a:rPr>
              <a:t>hold  </a:t>
            </a:r>
            <a:r>
              <a:rPr sz="1050" spc="-30" dirty="0">
                <a:latin typeface="Arial"/>
                <a:cs typeface="Arial"/>
              </a:rPr>
              <a:t>between/for them,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50" dirty="0">
                <a:latin typeface="Arial"/>
                <a:cs typeface="Arial"/>
              </a:rPr>
              <a:t>possibly  </a:t>
            </a:r>
            <a:r>
              <a:rPr sz="1050" spc="-40" dirty="0">
                <a:latin typeface="Arial"/>
                <a:cs typeface="Arial"/>
              </a:rPr>
              <a:t>individuals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15" dirty="0">
                <a:latin typeface="Arial"/>
                <a:cs typeface="Arial"/>
              </a:rPr>
              <a:t>their 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relations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110" dirty="0">
                <a:latin typeface="Arial"/>
                <a:cs typeface="Arial"/>
              </a:rPr>
              <a:t>as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5" dirty="0">
                <a:latin typeface="Arial"/>
                <a:cs typeface="Arial"/>
              </a:rPr>
              <a:t>representation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0" dirty="0">
                <a:latin typeface="Arial"/>
                <a:cs typeface="Arial"/>
              </a:rPr>
              <a:t>particular </a:t>
            </a:r>
            <a:r>
              <a:rPr sz="1050" spc="-40" dirty="0">
                <a:latin typeface="Arial"/>
                <a:cs typeface="Arial"/>
              </a:rPr>
              <a:t>subject 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domain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4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869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7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6195" y="430403"/>
            <a:ext cx="299593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‘pretty’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picture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110" dirty="0">
                <a:solidFill>
                  <a:srgbClr val="46AA78"/>
                </a:solidFill>
                <a:latin typeface="Arial"/>
                <a:cs typeface="Arial"/>
              </a:rPr>
              <a:t>a 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section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1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AWO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9994" y="893889"/>
            <a:ext cx="4082288" cy="1608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744560" y="2786265"/>
            <a:ext cx="251650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20" dirty="0">
                <a:latin typeface="Arial"/>
                <a:cs typeface="Arial"/>
              </a:rPr>
              <a:t>¡ </a:t>
            </a:r>
            <a:r>
              <a:rPr sz="1050" i="1" spc="-40" dirty="0">
                <a:latin typeface="Arial"/>
                <a:cs typeface="Arial"/>
              </a:rPr>
              <a:t>there’s </a:t>
            </a:r>
            <a:r>
              <a:rPr sz="1050" i="1" spc="-85" dirty="0">
                <a:latin typeface="Arial"/>
                <a:cs typeface="Arial"/>
              </a:rPr>
              <a:t>a  </a:t>
            </a:r>
            <a:r>
              <a:rPr sz="1050" i="1" spc="10" dirty="0">
                <a:latin typeface="Arial"/>
                <a:cs typeface="Arial"/>
              </a:rPr>
              <a:t>lot </a:t>
            </a:r>
            <a:r>
              <a:rPr sz="1050" i="1" spc="-45" dirty="0">
                <a:latin typeface="Arial"/>
                <a:cs typeface="Arial"/>
              </a:rPr>
              <a:t>going </a:t>
            </a:r>
            <a:r>
              <a:rPr sz="1050" i="1" spc="-55" dirty="0">
                <a:latin typeface="Arial"/>
                <a:cs typeface="Arial"/>
              </a:rPr>
              <a:t>on  </a:t>
            </a:r>
            <a:r>
              <a:rPr sz="1050" i="1" spc="-45" dirty="0">
                <a:latin typeface="Arial"/>
                <a:cs typeface="Arial"/>
              </a:rPr>
              <a:t>behind </a:t>
            </a:r>
            <a:r>
              <a:rPr sz="1050" i="1" spc="-30" dirty="0">
                <a:latin typeface="Arial"/>
                <a:cs typeface="Arial"/>
              </a:rPr>
              <a:t>the </a:t>
            </a:r>
            <a:r>
              <a:rPr sz="1050" i="1" spc="-105" dirty="0">
                <a:latin typeface="Arial"/>
                <a:cs typeface="Arial"/>
              </a:rPr>
              <a:t>scenes </a:t>
            </a:r>
            <a:r>
              <a:rPr sz="1050" i="1" spc="-105" dirty="0" smtClean="0">
                <a:latin typeface="Arial"/>
                <a:cs typeface="Arial"/>
              </a:rPr>
              <a:t> </a:t>
            </a:r>
            <a:r>
              <a:rPr sz="1050" i="1" spc="40" dirty="0">
                <a:latin typeface="Arial"/>
                <a:cs typeface="Arial"/>
              </a:rPr>
              <a:t>!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5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11026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7"/>
            <a:ext cx="1034504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89584" y="430403"/>
            <a:ext cx="28295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Conceptual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data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models 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vs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08819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27801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73349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24395" y="1016304"/>
            <a:ext cx="3489960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Main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differences:</a:t>
            </a:r>
            <a:endParaRPr sz="1050" dirty="0">
              <a:latin typeface="Arial"/>
              <a:cs typeface="Arial"/>
            </a:endParaRPr>
          </a:p>
          <a:p>
            <a:pPr marL="461010" marR="13779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Information </a:t>
            </a:r>
            <a:r>
              <a:rPr sz="1000" spc="-90" dirty="0">
                <a:latin typeface="Arial"/>
                <a:cs typeface="Arial"/>
              </a:rPr>
              <a:t>needs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75" dirty="0">
                <a:latin typeface="Arial"/>
                <a:cs typeface="Arial"/>
              </a:rPr>
              <a:t>one </a:t>
            </a:r>
            <a:r>
              <a:rPr sz="1000" spc="-25" dirty="0">
                <a:latin typeface="Arial"/>
                <a:cs typeface="Arial"/>
              </a:rPr>
              <a:t>application </a:t>
            </a:r>
            <a:r>
              <a:rPr sz="1000" spc="-55" dirty="0">
                <a:latin typeface="Arial"/>
                <a:cs typeface="Arial"/>
              </a:rPr>
              <a:t>vs. </a:t>
            </a:r>
            <a:r>
              <a:rPr sz="1000" spc="-50" dirty="0">
                <a:solidFill>
                  <a:srgbClr val="B6321C"/>
                </a:solidFill>
                <a:latin typeface="Arial"/>
                <a:cs typeface="Arial"/>
              </a:rPr>
              <a:t>representing </a:t>
            </a:r>
            <a:r>
              <a:rPr sz="1000" spc="-25" dirty="0">
                <a:solidFill>
                  <a:srgbClr val="B6321C"/>
                </a:solidFill>
                <a:latin typeface="Arial"/>
                <a:cs typeface="Arial"/>
              </a:rPr>
              <a:t>the  </a:t>
            </a:r>
            <a:r>
              <a:rPr sz="1000" spc="-60" dirty="0">
                <a:solidFill>
                  <a:srgbClr val="B6321C"/>
                </a:solidFill>
                <a:latin typeface="Arial"/>
                <a:cs typeface="Arial"/>
              </a:rPr>
              <a:t>knowledge </a:t>
            </a:r>
            <a:r>
              <a:rPr sz="1000" spc="-20" dirty="0">
                <a:solidFill>
                  <a:srgbClr val="B6321C"/>
                </a:solidFill>
                <a:latin typeface="Arial"/>
                <a:cs typeface="Arial"/>
              </a:rPr>
              <a:t>of </a:t>
            </a:r>
            <a:r>
              <a:rPr sz="1000" spc="-80" dirty="0">
                <a:solidFill>
                  <a:srgbClr val="B6321C"/>
                </a:solidFill>
                <a:latin typeface="Arial"/>
                <a:cs typeface="Arial"/>
              </a:rPr>
              <a:t>a </a:t>
            </a:r>
            <a:r>
              <a:rPr sz="1000" spc="-40" dirty="0">
                <a:solidFill>
                  <a:srgbClr val="B6321C"/>
                </a:solidFill>
                <a:latin typeface="Arial"/>
                <a:cs typeface="Arial"/>
              </a:rPr>
              <a:t>subject </a:t>
            </a:r>
            <a:r>
              <a:rPr sz="1000" spc="-45" dirty="0">
                <a:solidFill>
                  <a:srgbClr val="B6321C"/>
                </a:solidFill>
                <a:latin typeface="Arial"/>
                <a:cs typeface="Arial"/>
              </a:rPr>
              <a:t>domain </a:t>
            </a:r>
            <a:r>
              <a:rPr sz="1000" spc="-55" dirty="0">
                <a:latin typeface="Arial"/>
                <a:cs typeface="Arial"/>
              </a:rPr>
              <a:t>(regardless </a:t>
            </a:r>
            <a:r>
              <a:rPr sz="1000" spc="-25" dirty="0">
                <a:latin typeface="Arial"/>
                <a:cs typeface="Arial"/>
              </a:rPr>
              <a:t>the particular  </a:t>
            </a:r>
            <a:r>
              <a:rPr sz="1000" spc="-20" dirty="0">
                <a:latin typeface="Arial"/>
                <a:cs typeface="Arial"/>
              </a:rPr>
              <a:t>application)</a:t>
            </a:r>
            <a:endParaRPr sz="1000" dirty="0">
              <a:latin typeface="Arial"/>
              <a:cs typeface="Arial"/>
            </a:endParaRPr>
          </a:p>
          <a:p>
            <a:pPr marL="461010" marR="508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5" dirty="0">
                <a:solidFill>
                  <a:srgbClr val="B6321C"/>
                </a:solidFill>
                <a:latin typeface="Arial"/>
                <a:cs typeface="Arial"/>
              </a:rPr>
              <a:t>Formalization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30" dirty="0">
                <a:latin typeface="Arial"/>
                <a:cs typeface="Arial"/>
              </a:rPr>
              <a:t>logic </a:t>
            </a:r>
            <a:r>
              <a:rPr sz="1000" spc="-60" dirty="0">
                <a:latin typeface="Arial"/>
                <a:cs typeface="Arial"/>
              </a:rPr>
              <a:t>language </a:t>
            </a:r>
            <a:r>
              <a:rPr sz="1000" spc="-20" dirty="0">
                <a:latin typeface="Arial"/>
                <a:cs typeface="Arial"/>
              </a:rPr>
              <a:t>(though </a:t>
            </a:r>
            <a:r>
              <a:rPr sz="1000" spc="-75" dirty="0">
                <a:latin typeface="Arial"/>
                <a:cs typeface="Arial"/>
              </a:rPr>
              <a:t>one </a:t>
            </a:r>
            <a:r>
              <a:rPr sz="1000" spc="-40" dirty="0">
                <a:latin typeface="Arial"/>
                <a:cs typeface="Arial"/>
              </a:rPr>
              <a:t>could </a:t>
            </a:r>
            <a:r>
              <a:rPr sz="1000" spc="-50" dirty="0">
                <a:latin typeface="Arial"/>
                <a:cs typeface="Arial"/>
              </a:rPr>
              <a:t>do </a:t>
            </a:r>
            <a:r>
              <a:rPr sz="1000" spc="10" dirty="0">
                <a:latin typeface="Arial"/>
                <a:cs typeface="Arial"/>
              </a:rPr>
              <a:t>that 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40" dirty="0">
                <a:latin typeface="Arial"/>
                <a:cs typeface="Arial"/>
              </a:rPr>
              <a:t>conceptual </a:t>
            </a:r>
            <a:r>
              <a:rPr sz="1000" spc="-60" dirty="0">
                <a:latin typeface="Arial"/>
                <a:cs typeface="Arial"/>
              </a:rPr>
              <a:t>models </a:t>
            </a: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well)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6/31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11026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2631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89584" y="430403"/>
            <a:ext cx="28295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Conceptual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data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models 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vs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08819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27801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73349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206245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" y="225225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327" y="255592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5" y="1016304"/>
            <a:ext cx="3627120" cy="2096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Main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differences:</a:t>
            </a:r>
            <a:endParaRPr sz="1050" dirty="0">
              <a:latin typeface="Arial"/>
              <a:cs typeface="Arial"/>
            </a:endParaRPr>
          </a:p>
          <a:p>
            <a:pPr marL="461010" marR="27559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Information </a:t>
            </a:r>
            <a:r>
              <a:rPr sz="1000" spc="-90" dirty="0">
                <a:latin typeface="Arial"/>
                <a:cs typeface="Arial"/>
              </a:rPr>
              <a:t>needs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75" dirty="0">
                <a:latin typeface="Arial"/>
                <a:cs typeface="Arial"/>
              </a:rPr>
              <a:t>one </a:t>
            </a:r>
            <a:r>
              <a:rPr sz="1000" spc="-25" dirty="0">
                <a:latin typeface="Arial"/>
                <a:cs typeface="Arial"/>
              </a:rPr>
              <a:t>application </a:t>
            </a:r>
            <a:r>
              <a:rPr sz="1000" spc="-55" dirty="0">
                <a:latin typeface="Arial"/>
                <a:cs typeface="Arial"/>
              </a:rPr>
              <a:t>vs. </a:t>
            </a:r>
            <a:r>
              <a:rPr sz="1000" spc="-50" dirty="0">
                <a:solidFill>
                  <a:srgbClr val="B6321C"/>
                </a:solidFill>
                <a:latin typeface="Arial"/>
                <a:cs typeface="Arial"/>
              </a:rPr>
              <a:t>representing </a:t>
            </a:r>
            <a:r>
              <a:rPr sz="1000" spc="-25" dirty="0">
                <a:solidFill>
                  <a:srgbClr val="B6321C"/>
                </a:solidFill>
                <a:latin typeface="Arial"/>
                <a:cs typeface="Arial"/>
              </a:rPr>
              <a:t>the  </a:t>
            </a:r>
            <a:r>
              <a:rPr sz="1000" spc="-60" dirty="0">
                <a:solidFill>
                  <a:srgbClr val="B6321C"/>
                </a:solidFill>
                <a:latin typeface="Arial"/>
                <a:cs typeface="Arial"/>
              </a:rPr>
              <a:t>knowledge </a:t>
            </a:r>
            <a:r>
              <a:rPr sz="1000" spc="-20" dirty="0">
                <a:solidFill>
                  <a:srgbClr val="B6321C"/>
                </a:solidFill>
                <a:latin typeface="Arial"/>
                <a:cs typeface="Arial"/>
              </a:rPr>
              <a:t>of </a:t>
            </a:r>
            <a:r>
              <a:rPr sz="1000" spc="-80" dirty="0">
                <a:solidFill>
                  <a:srgbClr val="B6321C"/>
                </a:solidFill>
                <a:latin typeface="Arial"/>
                <a:cs typeface="Arial"/>
              </a:rPr>
              <a:t>a </a:t>
            </a:r>
            <a:r>
              <a:rPr sz="1000" spc="-40" dirty="0">
                <a:solidFill>
                  <a:srgbClr val="B6321C"/>
                </a:solidFill>
                <a:latin typeface="Arial"/>
                <a:cs typeface="Arial"/>
              </a:rPr>
              <a:t>subject </a:t>
            </a:r>
            <a:r>
              <a:rPr sz="1000" spc="-45" dirty="0">
                <a:solidFill>
                  <a:srgbClr val="B6321C"/>
                </a:solidFill>
                <a:latin typeface="Arial"/>
                <a:cs typeface="Arial"/>
              </a:rPr>
              <a:t>domain </a:t>
            </a:r>
            <a:r>
              <a:rPr sz="1000" spc="-55" dirty="0">
                <a:latin typeface="Arial"/>
                <a:cs typeface="Arial"/>
              </a:rPr>
              <a:t>(regardless </a:t>
            </a:r>
            <a:r>
              <a:rPr sz="1000" spc="-25" dirty="0">
                <a:latin typeface="Arial"/>
                <a:cs typeface="Arial"/>
              </a:rPr>
              <a:t>the particular  </a:t>
            </a:r>
            <a:r>
              <a:rPr sz="1000" spc="-20" dirty="0">
                <a:latin typeface="Arial"/>
                <a:cs typeface="Arial"/>
              </a:rPr>
              <a:t>application)</a:t>
            </a:r>
            <a:endParaRPr sz="1000" dirty="0">
              <a:latin typeface="Arial"/>
              <a:cs typeface="Arial"/>
            </a:endParaRPr>
          </a:p>
          <a:p>
            <a:pPr marL="461010" marR="14224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5" dirty="0">
                <a:solidFill>
                  <a:srgbClr val="B6321C"/>
                </a:solidFill>
                <a:latin typeface="Arial"/>
                <a:cs typeface="Arial"/>
              </a:rPr>
              <a:t>Formalization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30" dirty="0">
                <a:latin typeface="Arial"/>
                <a:cs typeface="Arial"/>
              </a:rPr>
              <a:t>logic </a:t>
            </a:r>
            <a:r>
              <a:rPr sz="1000" spc="-60" dirty="0">
                <a:latin typeface="Arial"/>
                <a:cs typeface="Arial"/>
              </a:rPr>
              <a:t>language </a:t>
            </a:r>
            <a:r>
              <a:rPr sz="1000" spc="-20" dirty="0">
                <a:latin typeface="Arial"/>
                <a:cs typeface="Arial"/>
              </a:rPr>
              <a:t>(though </a:t>
            </a:r>
            <a:r>
              <a:rPr sz="1000" spc="-75" dirty="0">
                <a:latin typeface="Arial"/>
                <a:cs typeface="Arial"/>
              </a:rPr>
              <a:t>one </a:t>
            </a:r>
            <a:r>
              <a:rPr sz="1000" spc="-40" dirty="0">
                <a:latin typeface="Arial"/>
                <a:cs typeface="Arial"/>
              </a:rPr>
              <a:t>could </a:t>
            </a:r>
            <a:r>
              <a:rPr sz="1000" spc="-50" dirty="0">
                <a:latin typeface="Arial"/>
                <a:cs typeface="Arial"/>
              </a:rPr>
              <a:t>do </a:t>
            </a:r>
            <a:r>
              <a:rPr sz="1000" spc="10" dirty="0">
                <a:latin typeface="Arial"/>
                <a:cs typeface="Arial"/>
              </a:rPr>
              <a:t>that 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40" dirty="0">
                <a:latin typeface="Arial"/>
                <a:cs typeface="Arial"/>
              </a:rPr>
              <a:t>conceptual </a:t>
            </a:r>
            <a:r>
              <a:rPr sz="1000" spc="-60" dirty="0">
                <a:latin typeface="Arial"/>
                <a:cs typeface="Arial"/>
              </a:rPr>
              <a:t>models </a:t>
            </a:r>
            <a:r>
              <a:rPr sz="1000" spc="-100" dirty="0">
                <a:latin typeface="Arial"/>
                <a:cs typeface="Arial"/>
              </a:rPr>
              <a:t>as  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well)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0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110" dirty="0">
                <a:latin typeface="Arial"/>
                <a:cs typeface="Arial"/>
              </a:rPr>
              <a:t>as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60" dirty="0">
                <a:latin typeface="Arial"/>
                <a:cs typeface="Arial"/>
              </a:rPr>
              <a:t>layer  </a:t>
            </a:r>
            <a:r>
              <a:rPr sz="1050" spc="-55" dirty="0">
                <a:latin typeface="Arial"/>
                <a:cs typeface="Arial"/>
              </a:rPr>
              <a:t>on  </a:t>
            </a:r>
            <a:r>
              <a:rPr sz="1050" spc="-10" dirty="0">
                <a:latin typeface="Arial"/>
                <a:cs typeface="Arial"/>
              </a:rPr>
              <a:t>top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conceptual </a:t>
            </a:r>
            <a:r>
              <a:rPr sz="1050" spc="-35" dirty="0">
                <a:latin typeface="Arial"/>
                <a:cs typeface="Arial"/>
              </a:rPr>
              <a:t>data 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models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To </a:t>
            </a:r>
            <a:r>
              <a:rPr sz="1000" spc="-45" dirty="0">
                <a:latin typeface="Arial"/>
                <a:cs typeface="Arial"/>
              </a:rPr>
              <a:t>improve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quality of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40" dirty="0">
                <a:latin typeface="Arial"/>
                <a:cs typeface="Arial"/>
              </a:rPr>
              <a:t>conceptual </a:t>
            </a:r>
            <a:r>
              <a:rPr sz="1000" spc="-30" dirty="0">
                <a:latin typeface="Arial"/>
                <a:cs typeface="Arial"/>
              </a:rPr>
              <a:t>data </a:t>
            </a:r>
            <a:r>
              <a:rPr sz="1000" spc="-45" dirty="0">
                <a:latin typeface="Arial"/>
                <a:cs typeface="Arial"/>
              </a:rPr>
              <a:t>model </a:t>
            </a:r>
            <a:r>
              <a:rPr sz="1000" spc="-50" dirty="0">
                <a:latin typeface="Arial"/>
                <a:cs typeface="Arial"/>
              </a:rPr>
              <a:t>(hence,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40" dirty="0">
                <a:latin typeface="Arial"/>
                <a:cs typeface="Arial"/>
              </a:rPr>
              <a:t>software)</a:t>
            </a:r>
            <a:endParaRPr sz="1000" dirty="0">
              <a:latin typeface="Arial"/>
              <a:cs typeface="Arial"/>
            </a:endParaRPr>
          </a:p>
          <a:p>
            <a:pPr marL="461010" marR="230504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facilitate </a:t>
            </a:r>
            <a:r>
              <a:rPr sz="1000" spc="-60" dirty="0">
                <a:latin typeface="Arial"/>
                <a:cs typeface="Arial"/>
              </a:rPr>
              <a:t>system </a:t>
            </a:r>
            <a:r>
              <a:rPr sz="1000" spc="-45" dirty="0">
                <a:latin typeface="Arial"/>
                <a:cs typeface="Arial"/>
              </a:rPr>
              <a:t>(database, </a:t>
            </a:r>
            <a:r>
              <a:rPr sz="1000" spc="-25" dirty="0">
                <a:latin typeface="Arial"/>
                <a:cs typeface="Arial"/>
              </a:rPr>
              <a:t>application </a:t>
            </a:r>
            <a:r>
              <a:rPr sz="1000" spc="-40" dirty="0">
                <a:latin typeface="Arial"/>
                <a:cs typeface="Arial"/>
              </a:rPr>
              <a:t>software)  </a:t>
            </a:r>
            <a:r>
              <a:rPr sz="1000" spc="-20" dirty="0">
                <a:latin typeface="Arial"/>
                <a:cs typeface="Arial"/>
              </a:rPr>
              <a:t>integration, </a:t>
            </a:r>
            <a:r>
              <a:rPr sz="1000" spc="-45" dirty="0">
                <a:latin typeface="Arial"/>
                <a:cs typeface="Arial"/>
              </a:rPr>
              <a:t>or prevent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usual </a:t>
            </a:r>
            <a:r>
              <a:rPr sz="1000" spc="-30" dirty="0">
                <a:latin typeface="Arial"/>
                <a:cs typeface="Arial"/>
              </a:rPr>
              <a:t>data </a:t>
            </a:r>
            <a:r>
              <a:rPr sz="1000" spc="-20" dirty="0">
                <a:latin typeface="Arial"/>
                <a:cs typeface="Arial"/>
              </a:rPr>
              <a:t>integration  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problems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6/31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107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21391" y="1796966"/>
            <a:ext cx="620639" cy="243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21391" y="1711780"/>
            <a:ext cx="620639" cy="1582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00477" y="2466283"/>
            <a:ext cx="511114" cy="4137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31435" y="2466283"/>
            <a:ext cx="511114" cy="4137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51815" y="2472367"/>
            <a:ext cx="511114" cy="4015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05146" y="665811"/>
            <a:ext cx="3112545" cy="21680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112369" y="751614"/>
            <a:ext cx="12446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Helvetica Neue"/>
                <a:cs typeface="Helvetica Neue"/>
              </a:rPr>
              <a:t>PD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7</a:t>
            </a:r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06997" y="771028"/>
            <a:ext cx="1219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Helvetica Neue"/>
                <a:cs typeface="Helvetica Neue"/>
              </a:rPr>
              <a:t>ED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30655" y="728962"/>
            <a:ext cx="730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Helvetica Neue"/>
                <a:cs typeface="Helvetica Neue"/>
              </a:rPr>
              <a:t>A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47101" y="1171276"/>
            <a:ext cx="123189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Helvetica Neue"/>
                <a:cs typeface="Helvetica Neue"/>
              </a:rPr>
              <a:t>PR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62228" y="1047031"/>
            <a:ext cx="123189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Helvetica Neue"/>
                <a:cs typeface="Helvetica Neue"/>
              </a:rPr>
              <a:t>AR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91412" y="1120048"/>
            <a:ext cx="22860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Helvetica Neue"/>
                <a:cs typeface="Helvetica Neue"/>
              </a:rPr>
              <a:t>NAPO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09724" y="1312398"/>
            <a:ext cx="24447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solidFill>
                  <a:srgbClr val="FF2600"/>
                </a:solidFill>
                <a:latin typeface="Helvetica Neue"/>
                <a:cs typeface="Helvetica Neue"/>
              </a:rPr>
              <a:t>Flower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60495" y="1328975"/>
            <a:ext cx="243204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solidFill>
                  <a:srgbClr val="008F51"/>
                </a:solidFill>
                <a:latin typeface="Helvetica Neue"/>
                <a:cs typeface="Helvetica Neue"/>
              </a:rPr>
              <a:t>Colour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72108" y="1216538"/>
            <a:ext cx="715645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7830">
              <a:lnSpc>
                <a:spcPct val="138600"/>
              </a:lnSpc>
            </a:pPr>
            <a:r>
              <a:rPr sz="550" spc="10" dirty="0">
                <a:solidFill>
                  <a:srgbClr val="9437FF"/>
                </a:solidFill>
                <a:latin typeface="Helvetica Neue"/>
                <a:cs typeface="Helvetica Neue"/>
              </a:rPr>
              <a:t>Pantone  ColourRegion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79001" y="1876478"/>
            <a:ext cx="244475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Helvetica"/>
                <a:cs typeface="Helvetica"/>
              </a:rPr>
              <a:t>Flower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73717" y="1916460"/>
            <a:ext cx="236854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Helvetica"/>
                <a:cs typeface="Helvetica"/>
              </a:rPr>
              <a:t>Height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59591" y="1674989"/>
            <a:ext cx="240665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Helvetica"/>
                <a:cs typeface="Helvetica"/>
              </a:rPr>
              <a:t>Colour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275463" y="2107194"/>
            <a:ext cx="98425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Helvetica"/>
                <a:cs typeface="Helvetica"/>
              </a:rPr>
              <a:t>ID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22945" y="1832544"/>
            <a:ext cx="23241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1600"/>
              </a:lnSpc>
            </a:pPr>
            <a:r>
              <a:rPr sz="550" spc="10" dirty="0">
                <a:latin typeface="Helvetica"/>
                <a:cs typeface="Helvetica"/>
              </a:rPr>
              <a:t>Bloem  (ID)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92827" y="2038453"/>
            <a:ext cx="24892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Helvetica"/>
                <a:cs typeface="Helvetica"/>
              </a:rPr>
              <a:t>Lengte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80271" y="1729416"/>
            <a:ext cx="39497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5730" algn="just">
              <a:lnSpc>
                <a:spcPct val="101600"/>
              </a:lnSpc>
            </a:pPr>
            <a:r>
              <a:rPr sz="550" b="1" spc="10" dirty="0">
                <a:latin typeface="Helvetica"/>
                <a:cs typeface="Helvetica"/>
              </a:rPr>
              <a:t>Flower  </a:t>
            </a:r>
            <a:r>
              <a:rPr sz="550" spc="10" dirty="0">
                <a:latin typeface="Helvetica"/>
                <a:cs typeface="Helvetica"/>
              </a:rPr>
              <a:t>color:String  height:inch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90117" y="2633976"/>
            <a:ext cx="338455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Helvetica"/>
                <a:cs typeface="Helvetica"/>
              </a:rPr>
              <a:t>Database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21596" y="2633976"/>
            <a:ext cx="338455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Helvetica"/>
                <a:cs typeface="Helvetica"/>
              </a:rPr>
              <a:t>Database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722704" y="2554256"/>
            <a:ext cx="37465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50" spc="15" dirty="0">
                <a:latin typeface="Helvetica"/>
                <a:cs typeface="Helvetica"/>
              </a:rPr>
              <a:t>C++</a:t>
            </a:r>
            <a:endParaRPr sz="5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550" spc="10" dirty="0">
                <a:latin typeface="Helvetica"/>
                <a:cs typeface="Helvetica"/>
              </a:rPr>
              <a:t>application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41119" y="1751508"/>
            <a:ext cx="508634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550" spc="10" dirty="0">
                <a:latin typeface="Helvetica"/>
                <a:cs typeface="Helvetica"/>
              </a:rPr>
              <a:t>Kleur</a:t>
            </a:r>
            <a:endParaRPr sz="5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10" dirty="0">
                <a:latin typeface="Helvetica Neue"/>
                <a:cs typeface="Helvetica Neue"/>
              </a:rPr>
              <a:t>(datatype:</a:t>
            </a:r>
            <a:r>
              <a:rPr sz="550" spc="-80" dirty="0">
                <a:latin typeface="Helvetica Neue"/>
                <a:cs typeface="Helvetica Neue"/>
              </a:rPr>
              <a:t> </a:t>
            </a:r>
            <a:r>
              <a:rPr sz="550" spc="5" dirty="0">
                <a:latin typeface="Helvetica Neue"/>
                <a:cs typeface="Helvetica Neue"/>
              </a:rPr>
              <a:t>real)</a:t>
            </a:r>
            <a:endParaRPr sz="550">
              <a:latin typeface="Helvetica Neue"/>
              <a:cs typeface="Helvetica Neue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548325" y="771450"/>
            <a:ext cx="40640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z="550" spc="15" dirty="0">
                <a:latin typeface="Helvetica Neue"/>
                <a:cs typeface="Helvetica Neue"/>
              </a:rPr>
              <a:t>Q</a:t>
            </a:r>
            <a:endParaRPr sz="55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7650" algn="l"/>
              </a:tabLst>
            </a:pPr>
            <a:r>
              <a:rPr sz="550" spc="10" dirty="0">
                <a:latin typeface="Helvetica Neue"/>
                <a:cs typeface="Helvetica Neue"/>
              </a:rPr>
              <a:t>qt	</a:t>
            </a:r>
            <a:r>
              <a:rPr sz="825" spc="15" baseline="5050" dirty="0">
                <a:latin typeface="Helvetica Neue"/>
                <a:cs typeface="Helvetica Neue"/>
              </a:rPr>
              <a:t>ql</a:t>
            </a:r>
            <a:r>
              <a:rPr sz="825" spc="44" baseline="5050" dirty="0">
                <a:latin typeface="Helvetica Neue"/>
                <a:cs typeface="Helvetica Neue"/>
              </a:rPr>
              <a:t> </a:t>
            </a:r>
            <a:r>
              <a:rPr sz="825" spc="22" baseline="-25252" dirty="0">
                <a:latin typeface="Helvetica Neue"/>
                <a:cs typeface="Helvetica Neue"/>
              </a:rPr>
              <a:t>R</a:t>
            </a:r>
            <a:endParaRPr sz="825" baseline="-25252">
              <a:latin typeface="Helvetica Neue"/>
              <a:cs typeface="Helvetica Neue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9354" y="2436914"/>
            <a:ext cx="88265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5"/>
              </a:lnSpc>
            </a:pPr>
            <a:r>
              <a:rPr sz="650" spc="10" dirty="0">
                <a:latin typeface="HelveticaNeue-Medium"/>
                <a:cs typeface="HelveticaNeue-Medium"/>
              </a:rPr>
              <a:t>Implementation</a:t>
            </a:r>
            <a:endParaRPr sz="650">
              <a:latin typeface="HelveticaNeue-Medium"/>
              <a:cs typeface="HelveticaNeue-Medium"/>
            </a:endParaRPr>
          </a:p>
          <a:p>
            <a:pPr marL="12700" marR="5080">
              <a:lnSpc>
                <a:spcPts val="770"/>
              </a:lnSpc>
              <a:spcBef>
                <a:spcPts val="25"/>
              </a:spcBef>
            </a:pPr>
            <a:r>
              <a:rPr sz="650" i="1" spc="5" dirty="0">
                <a:latin typeface="Helvetica Neue"/>
                <a:cs typeface="Helvetica Neue"/>
              </a:rPr>
              <a:t>the actual information  </a:t>
            </a:r>
            <a:r>
              <a:rPr sz="650" i="1" spc="10" dirty="0">
                <a:latin typeface="Helvetica Neue"/>
                <a:cs typeface="Helvetica Neue"/>
              </a:rPr>
              <a:t>system </a:t>
            </a:r>
            <a:r>
              <a:rPr sz="650" i="1" spc="5" dirty="0">
                <a:latin typeface="Helvetica Neue"/>
                <a:cs typeface="Helvetica Neue"/>
              </a:rPr>
              <a:t>that stores</a:t>
            </a:r>
            <a:r>
              <a:rPr sz="650" i="1" spc="-65" dirty="0">
                <a:latin typeface="Helvetica Neue"/>
                <a:cs typeface="Helvetica Neue"/>
              </a:rPr>
              <a:t> </a:t>
            </a:r>
            <a:r>
              <a:rPr sz="650" i="1" spc="10" dirty="0">
                <a:latin typeface="Helvetica Neue"/>
                <a:cs typeface="Helvetica Neue"/>
              </a:rPr>
              <a:t>and  manipulates </a:t>
            </a:r>
            <a:r>
              <a:rPr sz="650" i="1" spc="5" dirty="0">
                <a:latin typeface="Helvetica Neue"/>
                <a:cs typeface="Helvetica Neue"/>
              </a:rPr>
              <a:t>the</a:t>
            </a:r>
            <a:r>
              <a:rPr sz="650" i="1" spc="-85" dirty="0">
                <a:latin typeface="Helvetica Neue"/>
                <a:cs typeface="Helvetica Neue"/>
              </a:rPr>
              <a:t> </a:t>
            </a:r>
            <a:r>
              <a:rPr sz="650" i="1" spc="10" dirty="0">
                <a:latin typeface="Helvetica Neue"/>
                <a:cs typeface="Helvetica Neue"/>
              </a:rPr>
              <a:t>data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49354" y="1802566"/>
            <a:ext cx="822325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70"/>
              </a:lnSpc>
            </a:pPr>
            <a:r>
              <a:rPr sz="650" spc="10" dirty="0">
                <a:latin typeface="HelveticaNeue-Medium"/>
                <a:cs typeface="HelveticaNeue-Medium"/>
              </a:rPr>
              <a:t>Conceptual model  </a:t>
            </a:r>
            <a:r>
              <a:rPr sz="650" i="1" spc="10" dirty="0">
                <a:latin typeface="Helvetica Neue"/>
                <a:cs typeface="Helvetica Neue"/>
              </a:rPr>
              <a:t>shows what </a:t>
            </a:r>
            <a:r>
              <a:rPr sz="650" i="1" spc="5" dirty="0">
                <a:latin typeface="Helvetica Neue"/>
                <a:cs typeface="Helvetica Neue"/>
              </a:rPr>
              <a:t>is</a:t>
            </a:r>
            <a:r>
              <a:rPr sz="650" i="1" spc="-75" dirty="0">
                <a:latin typeface="Helvetica Neue"/>
                <a:cs typeface="Helvetica Neue"/>
              </a:rPr>
              <a:t> </a:t>
            </a:r>
            <a:r>
              <a:rPr sz="650" i="1" spc="5" dirty="0">
                <a:latin typeface="Helvetica Neue"/>
                <a:cs typeface="Helvetica Neue"/>
              </a:rPr>
              <a:t>stored  in that particular  application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49354" y="866966"/>
            <a:ext cx="128651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5"/>
              </a:lnSpc>
            </a:pPr>
            <a:r>
              <a:rPr sz="650" spc="10" dirty="0">
                <a:latin typeface="HelveticaNeue-Medium"/>
                <a:cs typeface="HelveticaNeue-Medium"/>
              </a:rPr>
              <a:t>Ontology</a:t>
            </a:r>
            <a:endParaRPr sz="650">
              <a:latin typeface="HelveticaNeue-Medium"/>
              <a:cs typeface="HelveticaNeue-Medium"/>
            </a:endParaRPr>
          </a:p>
          <a:p>
            <a:pPr marL="12700" marR="5080">
              <a:lnSpc>
                <a:spcPts val="770"/>
              </a:lnSpc>
              <a:spcBef>
                <a:spcPts val="25"/>
              </a:spcBef>
            </a:pPr>
            <a:r>
              <a:rPr sz="650" i="1" spc="5" dirty="0">
                <a:latin typeface="Helvetica Neue"/>
                <a:cs typeface="Helvetica Neue"/>
              </a:rPr>
              <a:t>provides the </a:t>
            </a:r>
            <a:r>
              <a:rPr sz="650" i="1" spc="10" dirty="0">
                <a:latin typeface="Helvetica Neue"/>
                <a:cs typeface="Helvetica Neue"/>
              </a:rPr>
              <a:t>common</a:t>
            </a:r>
            <a:r>
              <a:rPr sz="650" i="1" spc="-35" dirty="0">
                <a:latin typeface="Helvetica Neue"/>
                <a:cs typeface="Helvetica Neue"/>
              </a:rPr>
              <a:t> </a:t>
            </a:r>
            <a:r>
              <a:rPr sz="650" i="1" spc="10" dirty="0">
                <a:latin typeface="Helvetica Neue"/>
                <a:cs typeface="Helvetica Neue"/>
              </a:rPr>
              <a:t>vocabulary  and </a:t>
            </a:r>
            <a:r>
              <a:rPr sz="650" i="1" spc="5" dirty="0">
                <a:latin typeface="Helvetica Neue"/>
                <a:cs typeface="Helvetica Neue"/>
              </a:rPr>
              <a:t>constraints that </a:t>
            </a:r>
            <a:r>
              <a:rPr sz="650" i="1" spc="10" dirty="0">
                <a:latin typeface="Helvetica Neue"/>
                <a:cs typeface="Helvetica Neue"/>
              </a:rPr>
              <a:t>hold </a:t>
            </a:r>
            <a:r>
              <a:rPr sz="650" i="1" spc="5" dirty="0">
                <a:latin typeface="Helvetica Neue"/>
                <a:cs typeface="Helvetica Neue"/>
              </a:rPr>
              <a:t>across  the</a:t>
            </a:r>
            <a:r>
              <a:rPr sz="650" i="1" spc="-30" dirty="0">
                <a:latin typeface="Helvetica Neue"/>
                <a:cs typeface="Helvetica Neue"/>
              </a:rPr>
              <a:t> </a:t>
            </a:r>
            <a:r>
              <a:rPr sz="650" i="1" spc="5" dirty="0">
                <a:latin typeface="Helvetica Neue"/>
                <a:cs typeface="Helvetica Neue"/>
              </a:rPr>
              <a:t>applications</a:t>
            </a:r>
            <a:endParaRPr sz="650">
              <a:latin typeface="Helvetica Neue"/>
              <a:cs typeface="Helvetica Neue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03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39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31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70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390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8559" y="37668"/>
            <a:ext cx="95029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Where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is  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it</a:t>
            </a:r>
            <a:r>
              <a:rPr sz="600" b="1" spc="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used?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4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7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682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8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0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94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989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202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06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714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18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2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268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309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2146" y="37668"/>
            <a:ext cx="1110704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What </a:t>
            </a:r>
            <a:r>
              <a:rPr sz="600" b="1" spc="-5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is 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</a:t>
            </a:r>
            <a:r>
              <a:rPr sz="600" b="1" spc="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Ontology?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872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17104" y="430403"/>
            <a:ext cx="237426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Databases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vs. 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Knowledge</a:t>
            </a:r>
            <a:r>
              <a:rPr sz="1400" spc="1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30" dirty="0">
                <a:solidFill>
                  <a:srgbClr val="46AA78"/>
                </a:solidFill>
                <a:latin typeface="Arial"/>
                <a:cs typeface="Arial"/>
              </a:rPr>
              <a:t>bases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5362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54343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69527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84710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" y="215075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281722"/>
            <a:ext cx="3814255" cy="112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Main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differences:</a:t>
            </a:r>
            <a:endParaRPr sz="1050" dirty="0">
              <a:latin typeface="Arial"/>
              <a:cs typeface="Arial"/>
            </a:endParaRPr>
          </a:p>
          <a:p>
            <a:pPr marL="461010" marR="137160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0" dirty="0">
                <a:solidFill>
                  <a:srgbClr val="B6321C"/>
                </a:solidFill>
                <a:latin typeface="Arial"/>
                <a:cs typeface="Arial"/>
              </a:rPr>
              <a:t>Representation </a:t>
            </a:r>
            <a:r>
              <a:rPr sz="1000" spc="-20" dirty="0">
                <a:solidFill>
                  <a:srgbClr val="B6321C"/>
                </a:solidFill>
                <a:latin typeface="Arial"/>
                <a:cs typeface="Arial"/>
              </a:rPr>
              <a:t>of </a:t>
            </a:r>
            <a:r>
              <a:rPr sz="1000" spc="-25" dirty="0" smtClean="0">
                <a:solidFill>
                  <a:srgbClr val="B6321C"/>
                </a:solidFill>
                <a:latin typeface="Arial"/>
                <a:cs typeface="Arial"/>
              </a:rPr>
              <a:t>the</a:t>
            </a:r>
            <a:r>
              <a:rPr lang="en-US" sz="1000" spc="-25" dirty="0" smtClean="0">
                <a:solidFill>
                  <a:srgbClr val="B6321C"/>
                </a:solidFill>
                <a:latin typeface="Arial"/>
                <a:cs typeface="Arial"/>
              </a:rPr>
              <a:t> </a:t>
            </a:r>
            <a:r>
              <a:rPr sz="1000" spc="-60" dirty="0" smtClean="0">
                <a:solidFill>
                  <a:srgbClr val="B6321C"/>
                </a:solidFill>
                <a:latin typeface="Arial"/>
                <a:cs typeface="Arial"/>
              </a:rPr>
              <a:t>knowledge </a:t>
            </a:r>
            <a:endParaRPr lang="en-US" sz="1000" spc="-60" dirty="0" smtClean="0">
              <a:solidFill>
                <a:srgbClr val="B6321C"/>
              </a:solidFill>
              <a:latin typeface="Arial"/>
              <a:cs typeface="Arial"/>
            </a:endParaRPr>
          </a:p>
          <a:p>
            <a:pPr marL="461010" marR="137160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70" dirty="0" smtClean="0">
                <a:solidFill>
                  <a:srgbClr val="B6321C"/>
                </a:solidFill>
                <a:latin typeface="Arial"/>
                <a:cs typeface="Arial"/>
              </a:rPr>
              <a:t>Rules</a:t>
            </a:r>
            <a:endParaRPr sz="1000" dirty="0">
              <a:latin typeface="Arial"/>
              <a:cs typeface="Arial"/>
            </a:endParaRPr>
          </a:p>
          <a:p>
            <a:pPr marL="461010" marR="31432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65" dirty="0">
                <a:solidFill>
                  <a:srgbClr val="B6321C"/>
                </a:solidFill>
                <a:latin typeface="Arial"/>
                <a:cs typeface="Arial"/>
              </a:rPr>
              <a:t>Reasoning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B6321C"/>
                </a:solidFill>
                <a:latin typeface="Arial"/>
                <a:cs typeface="Arial"/>
              </a:rPr>
              <a:t>infer </a:t>
            </a:r>
            <a:r>
              <a:rPr sz="1000" spc="-70" dirty="0">
                <a:solidFill>
                  <a:srgbClr val="B6321C"/>
                </a:solidFill>
                <a:latin typeface="Arial"/>
                <a:cs typeface="Arial"/>
              </a:rPr>
              <a:t>new </a:t>
            </a:r>
            <a:r>
              <a:rPr sz="1000" spc="-45" dirty="0">
                <a:solidFill>
                  <a:srgbClr val="B6321C"/>
                </a:solidFill>
                <a:latin typeface="Arial"/>
                <a:cs typeface="Arial"/>
              </a:rPr>
              <a:t>or </a:t>
            </a:r>
            <a:r>
              <a:rPr sz="1000" dirty="0">
                <a:solidFill>
                  <a:srgbClr val="B6321C"/>
                </a:solidFill>
                <a:latin typeface="Arial"/>
                <a:cs typeface="Arial"/>
              </a:rPr>
              <a:t>implicit </a:t>
            </a:r>
            <a:r>
              <a:rPr sz="1000" spc="-50" dirty="0">
                <a:solidFill>
                  <a:srgbClr val="B6321C"/>
                </a:solidFill>
                <a:latin typeface="Arial"/>
                <a:cs typeface="Arial"/>
              </a:rPr>
              <a:t>knowledge</a:t>
            </a:r>
            <a:r>
              <a:rPr sz="1000" spc="-50" dirty="0">
                <a:latin typeface="Arial"/>
                <a:cs typeface="Arial"/>
              </a:rPr>
              <a:t>, </a:t>
            </a:r>
            <a:r>
              <a:rPr sz="1000" spc="-30" dirty="0">
                <a:solidFill>
                  <a:srgbClr val="B6321C"/>
                </a:solidFill>
                <a:latin typeface="Arial"/>
                <a:cs typeface="Arial"/>
              </a:rPr>
              <a:t>detect  </a:t>
            </a:r>
            <a:r>
              <a:rPr sz="1000" spc="-55" dirty="0">
                <a:solidFill>
                  <a:srgbClr val="B6321C"/>
                </a:solidFill>
                <a:latin typeface="Arial"/>
                <a:cs typeface="Arial"/>
              </a:rPr>
              <a:t>inconsistencies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knowledge 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base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55" dirty="0">
                <a:solidFill>
                  <a:srgbClr val="B6321C"/>
                </a:solidFill>
                <a:latin typeface="Arial"/>
                <a:cs typeface="Arial"/>
              </a:rPr>
              <a:t>Open </a:t>
            </a:r>
            <a:r>
              <a:rPr sz="1000" spc="-30" dirty="0">
                <a:solidFill>
                  <a:srgbClr val="B6321C"/>
                </a:solidFill>
                <a:latin typeface="Arial"/>
                <a:cs typeface="Arial"/>
              </a:rPr>
              <a:t>World </a:t>
            </a:r>
            <a:r>
              <a:rPr sz="1000" spc="-40" dirty="0">
                <a:solidFill>
                  <a:srgbClr val="B6321C"/>
                </a:solidFill>
                <a:latin typeface="Arial"/>
                <a:cs typeface="Arial"/>
              </a:rPr>
              <a:t>Assumption </a:t>
            </a:r>
            <a:r>
              <a:rPr sz="1000" spc="-30" dirty="0">
                <a:latin typeface="Arial"/>
                <a:cs typeface="Arial"/>
              </a:rPr>
              <a:t>(vs.  </a:t>
            </a:r>
            <a:r>
              <a:rPr sz="1000" spc="-70" dirty="0">
                <a:latin typeface="Arial"/>
                <a:cs typeface="Arial"/>
              </a:rPr>
              <a:t>Closed  </a:t>
            </a:r>
            <a:r>
              <a:rPr sz="1000" spc="-30" dirty="0">
                <a:latin typeface="Arial"/>
                <a:cs typeface="Arial"/>
              </a:rPr>
              <a:t>World </a:t>
            </a:r>
            <a:r>
              <a:rPr sz="1000" spc="-40" dirty="0">
                <a:latin typeface="Arial"/>
                <a:cs typeface="Arial"/>
              </a:rPr>
              <a:t>Assumption 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5" dirty="0" smtClean="0">
                <a:latin typeface="Arial"/>
                <a:cs typeface="Arial"/>
              </a:rPr>
              <a:t>in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sz="1000" spc="-55" dirty="0" smtClean="0">
                <a:latin typeface="Arial"/>
                <a:cs typeface="Arial"/>
              </a:rPr>
              <a:t>databases</a:t>
            </a:r>
            <a:r>
              <a:rPr sz="1000" spc="-5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8</a:t>
            </a:r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2658</Words>
  <Application>Microsoft Macintosh PowerPoint</Application>
  <PresentationFormat>Custom</PresentationFormat>
  <Paragraphs>400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Engineering</dc:title>
  <dc:creator>Maria Keet  email: ` `%%%`#`&amp;12_`__~~~ alse home: ` `%%%`#`&amp;12_`__~~~ alse</dc:creator>
  <cp:lastModifiedBy>Maria Keet</cp:lastModifiedBy>
  <cp:revision>7</cp:revision>
  <dcterms:created xsi:type="dcterms:W3CDTF">2019-08-15T17:07:31Z</dcterms:created>
  <dcterms:modified xsi:type="dcterms:W3CDTF">2019-09-26T20:22:41Z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2019-08-15T00:00:00Z</vt:filetime>
  </property>
</Properties>
</file>